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6858000" cy="91440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E5210-0468-4050-B6B0-0480248F1268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89248-63D5-4624-A105-B6A6CAB616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641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E0EA25DD-4E4C-4EFA-892E-2EFB4CEE8D1E}" type="slidenum">
              <a:rPr lang="fr-FR" altLang="fr-FR" sz="1200" smtClean="0">
                <a:latin typeface="Arial" pitchFamily="34" charset="0"/>
              </a:rPr>
              <a:pPr eaLnBrk="1" hangingPunct="1"/>
              <a:t>22</a:t>
            </a:fld>
            <a:endParaRPr lang="fr-FR" altLang="fr-FR" sz="1200" smtClean="0">
              <a:latin typeface="Arial" pitchFamily="34" charset="0"/>
            </a:endParaRPr>
          </a:p>
        </p:txBody>
      </p:sp>
      <p:sp>
        <p:nvSpPr>
          <p:cNvPr id="495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smtClean="0"/>
          </a:p>
          <a:p>
            <a:pPr eaLnBrk="1" hangingPunct="1"/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12DA8-92CF-4C6E-B350-A337BE84044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77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AC55C-3234-402C-9A5B-0901F946836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6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7FCB6-917C-4141-A007-C8B404493A7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9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A1CEE9A-4D72-4677-B12D-69F116348540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494598C-203D-43F7-A13B-2156CD031ACC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acdarachid.gi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triglycerid.gif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steride.gif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vit-d3.gif" TargetMode="External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glycerophosp.gif" TargetMode="Externa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lecithin.gif" TargetMode="Externa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lecithin.gif" TargetMode="External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phos-etha.gif" TargetMode="External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phos-seri.gif" TargetMode="Externa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http://www.chups.jussieu.fr/polys/biochimie/SGLbioch/acdoleiq.gif" TargetMode="Externa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chups.jussieu.fr/polys/biochimie/SGLbioch/malonyl.gi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http://www.chups.jussieu.fr/polys/biochimie/SGLbioch/acdlinoleiq.gif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5114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" sz="2000" b="1" i="1" dirty="0" smtClean="0">
                <a:solidFill>
                  <a:srgbClr val="99FF33"/>
                </a:solidFill>
              </a:rPr>
              <a:t>2.1 Definition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These are organic molecules insoluble in water ( </a:t>
            </a:r>
            <a:r>
              <a:rPr lang="en" sz="2000" dirty="0" err="1" smtClean="0"/>
              <a:t>lipos </a:t>
            </a:r>
            <a:r>
              <a:rPr lang="en" sz="2000" dirty="0" smtClean="0"/>
              <a:t>) and soluble in nonpolar organic solvents such as benzene, chloroform, ether, etc.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They are characterized by the presence in the molecule of at least one fatty acid or fatty chain.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Cholesterol, steroids, and vitamin D are linked to lipids due to their insolubility in water.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b="1" i="1" dirty="0" smtClean="0">
                <a:solidFill>
                  <a:srgbClr val="99FF33"/>
                </a:solidFill>
              </a:rPr>
              <a:t>2.2 Biological role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Lipids make up about 20% of body weight.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They are a mobilizable energy reserve: 1g of lipids = 9 kcal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They have a precursor role: steroids, vitamins, prostaglandins.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Two polyunsaturated fatty acids are essential nutritional factors because they are not synthesized by the body and must be obtained through diet. These are indispensable fatty acids: linoleic acid and </a:t>
            </a:r>
            <a:r>
              <a:rPr lang="en" sz="2000" dirty="0" err="1" smtClean="0"/>
              <a:t>linolenic acid </a:t>
            </a:r>
            <a:r>
              <a:rPr lang="en" sz="2000" dirty="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" sz="2000" dirty="0" smtClean="0"/>
              <a:t>Membranes have a lipid structure.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fr-FR" sz="2000" dirty="0" smtClean="0"/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533400"/>
            <a:ext cx="1872307" cy="693738"/>
          </a:xfrm>
          <a:solidFill>
            <a:srgbClr val="FF00FF"/>
          </a:solidFill>
          <a:ln w="38100">
            <a:solidFill>
              <a:schemeClr val="folHlink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chemeClr val="tx1"/>
                </a:solidFill>
              </a:rPr>
              <a:t>LIPIDS</a:t>
            </a:r>
          </a:p>
        </p:txBody>
      </p:sp>
      <p:sp>
        <p:nvSpPr>
          <p:cNvPr id="14234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94558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 Box 3"/>
          <p:cNvSpPr txBox="1">
            <a:spLocks noChangeArrowheads="1"/>
          </p:cNvSpPr>
          <p:nvPr/>
        </p:nvSpPr>
        <p:spPr bwMode="auto">
          <a:xfrm>
            <a:off x="250825" y="1989138"/>
            <a:ext cx="85058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 b="1"/>
              <a:t>Arachidonic acid C </a:t>
            </a:r>
            <a:r>
              <a:rPr lang="en" altLang="fr-FR" sz="1800" b="1" baseline="-25000"/>
              <a:t>20 </a:t>
            </a:r>
            <a:r>
              <a:rPr lang="en" altLang="fr-FR" sz="1800" b="1"/>
              <a:t>: 4 </a:t>
            </a:r>
            <a:r>
              <a:rPr lang="en" altLang="fr-FR" sz="1800" b="1" baseline="30000"/>
              <a:t>5,8,11,14</a:t>
            </a:r>
            <a:r>
              <a:rPr lang="en" altLang="fr-FR" sz="1800" baseline="30000"/>
              <a:t> </a:t>
            </a:r>
            <a:r>
              <a:rPr lang="fr-FR" altLang="fr-FR" sz="1800" baseline="30000"/>
              <a:t/>
            </a:r>
            <a:br>
              <a:rPr lang="fr-FR" altLang="fr-FR" sz="1800" baseline="30000"/>
            </a:br>
            <a:r>
              <a:rPr lang="en" altLang="fr-FR" sz="1800"/>
              <a:t>It has 4 double bonds at positions 5, 8, 11, and 14. </a:t>
            </a:r>
            <a:r>
              <a:rPr lang="fr-FR" altLang="fr-FR" sz="1800"/>
              <a:t/>
            </a:r>
            <a:br>
              <a:rPr lang="fr-FR" altLang="fr-FR" sz="1800"/>
            </a:br>
            <a:r>
              <a:rPr lang="en" altLang="fr-FR" sz="1800"/>
              <a:t>Linoleic acid is converted into arachidonic acid in the body at 20°C.</a:t>
            </a:r>
          </a:p>
          <a:p>
            <a:pPr eaLnBrk="1" hangingPunct="1"/>
            <a:r>
              <a:rPr lang="en" altLang="fr-FR" sz="1800"/>
              <a:t>and 4 double bonds. In the absence of linoleic acid in the diet, the acid</a:t>
            </a:r>
          </a:p>
          <a:p>
            <a:pPr eaLnBrk="1" hangingPunct="1"/>
            <a:r>
              <a:rPr lang="en" altLang="fr-FR" sz="1800"/>
              <a:t>arachidonic acid becomes indispensable.</a:t>
            </a:r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1556" name="Picture 5" descr="Image acdarachid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789363"/>
            <a:ext cx="7164387" cy="134461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1478" name="Group 6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1487" name="Rectangle 15"/>
          <p:cNvSpPr>
            <a:spLocks noGrp="1" noChangeArrowheads="1"/>
          </p:cNvSpPr>
          <p:nvPr>
            <p:ph type="title"/>
          </p:nvPr>
        </p:nvSpPr>
        <p:spPr>
          <a:xfrm>
            <a:off x="1763713" y="1052513"/>
            <a:ext cx="3116262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15156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53805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9" name="Text Box 3"/>
          <p:cNvSpPr txBox="1">
            <a:spLocks noChangeArrowheads="1"/>
          </p:cNvSpPr>
          <p:nvPr/>
        </p:nvSpPr>
        <p:spPr bwMode="auto">
          <a:xfrm>
            <a:off x="176213" y="1052513"/>
            <a:ext cx="89677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" sz="1800" b="1" dirty="0"/>
              <a:t> </a:t>
            </a:r>
            <a:r>
              <a:rPr lang="en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 of fatty acids</a:t>
            </a:r>
          </a:p>
          <a:p>
            <a:pPr marL="342900" indent="-342900">
              <a:defRPr/>
            </a:pPr>
            <a:r>
              <a:rPr lang="en" sz="1800" b="1" dirty="0">
                <a:solidFill>
                  <a:srgbClr val="99FF33"/>
                </a:solidFill>
              </a:rPr>
              <a:t>Physical properties:</a:t>
            </a:r>
            <a:r>
              <a:rPr lang="en" sz="1800" dirty="0"/>
              <a:t> </a:t>
            </a:r>
          </a:p>
          <a:p>
            <a:pPr marL="800100" lvl="1" indent="-342900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Solubility</a:t>
            </a:r>
          </a:p>
          <a:p>
            <a:pPr marL="1257300" lvl="2" indent="-342900">
              <a:defRPr/>
            </a:pPr>
            <a:r>
              <a:rPr lang="en" dirty="0"/>
              <a:t>Butyric acid at 4C is soluble in water, then the solubility of fatty acids</a:t>
            </a:r>
          </a:p>
          <a:p>
            <a:pPr marL="1257300" lvl="2" indent="-342900">
              <a:defRPr/>
            </a:pPr>
            <a:r>
              <a:rPr lang="en" dirty="0"/>
              <a:t>decreases gradually and they are insoluble from 10C.</a:t>
            </a:r>
          </a:p>
          <a:p>
            <a:pPr marL="1257300" lvl="2" indent="-342900">
              <a:defRPr/>
            </a:pPr>
            <a:r>
              <a:rPr lang="en" dirty="0"/>
              <a:t>They are soluble in nonpolar organic solvents: benzene, chloroform, …</a:t>
            </a:r>
          </a:p>
          <a:p>
            <a:pPr marL="800100" lvl="1" indent="-342900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Melting point (MP); Boiling point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BP):</a:t>
            </a:r>
          </a:p>
          <a:p>
            <a:pPr marL="800100" lvl="1" indent="-342900">
              <a:defRPr/>
            </a:pPr>
            <a:r>
              <a:rPr lang="en" dirty="0"/>
              <a:t>increases with the number of C ( </a:t>
            </a:r>
            <a:r>
              <a:rPr lang="en" sz="1200" dirty="0"/>
              <a:t>the longer the carbon chain, the higher the PF </a:t>
            </a:r>
            <a:r>
              <a:rPr lang="en" dirty="0"/>
              <a:t>).</a:t>
            </a:r>
          </a:p>
          <a:p>
            <a:pPr marL="1257300" lvl="2" indent="-342900">
              <a:defRPr/>
            </a:pP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Ex: palmitate (C16), mp = 70°C; Oleate (C18), mp = 80°C</a:t>
            </a:r>
          </a:p>
          <a:p>
            <a:pPr marL="1257300" lvl="2" indent="-342900">
              <a:defRPr/>
            </a:pPr>
            <a:r>
              <a:rPr lang="en" dirty="0"/>
              <a:t>The PF decreases as the number of double bonds increases.</a:t>
            </a:r>
          </a:p>
          <a:p>
            <a:pPr marL="1257300" lvl="2" indent="-342900">
              <a:defRPr/>
            </a:pP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Ex: Stearate (C18:0), mp = 70°C; Oleate (C18:1), mp = 13°C</a:t>
            </a:r>
          </a:p>
          <a:p>
            <a:pPr marL="342900" indent="-342900">
              <a:defRPr/>
            </a:pPr>
            <a:r>
              <a:rPr lang="en" sz="1800" dirty="0"/>
              <a:t>  </a:t>
            </a:r>
            <a:r>
              <a:rPr lang="en" dirty="0"/>
              <a:t>Increases with chain length ( </a:t>
            </a: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e.g., C16, PE=70°C; C18, PE=80°C)</a:t>
            </a:r>
          </a:p>
          <a:p>
            <a:pPr marL="342900" indent="-342900">
              <a:defRPr/>
            </a:pP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However, the number of double bonds </a:t>
            </a: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has </a:t>
            </a: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 influence on the </a:t>
            </a: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boiling point </a:t>
            </a:r>
            <a:r>
              <a:rPr lang="en" sz="1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342900" indent="-342900">
              <a:defRPr/>
            </a:pPr>
            <a:endParaRPr lang="fr-FR" sz="14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defRPr/>
            </a:pPr>
            <a:r>
              <a:rPr lang="en" sz="1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spectral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properties​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</a:p>
          <a:p>
            <a:pPr marL="342900" indent="-342900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" dirty="0"/>
              <a:t>Fatty acids absorb in the </a:t>
            </a:r>
            <a:r>
              <a:rPr lang="en" dirty="0">
                <a:latin typeface="Arial"/>
              </a:rPr>
              <a:t>ultraviolet </a:t>
            </a:r>
            <a:r>
              <a:rPr lang="en" dirty="0"/>
              <a:t>(UV) light. The maximum </a:t>
            </a:r>
            <a:r>
              <a:rPr lang="en" dirty="0">
                <a:latin typeface="Arial"/>
              </a:rPr>
              <a:t>absorption </a:t>
            </a:r>
            <a:r>
              <a:rPr lang="en" dirty="0"/>
              <a:t>depends </a:t>
            </a:r>
            <a:r>
              <a:rPr lang="en" dirty="0">
                <a:latin typeface="Arial"/>
              </a:rPr>
              <a:t>on </a:t>
            </a:r>
            <a:r>
              <a:rPr lang="en" dirty="0"/>
              <a:t>the number of double bonds:</a:t>
            </a:r>
          </a:p>
          <a:p>
            <a:pPr marL="342900" indent="-342900">
              <a:defRPr/>
            </a:pPr>
            <a:endParaRPr lang="fr-FR" dirty="0"/>
          </a:p>
          <a:p>
            <a:pPr marL="342900" indent="-342900">
              <a:defRPr/>
            </a:pPr>
            <a:endParaRPr lang="fr-FR" dirty="0"/>
          </a:p>
          <a:p>
            <a:pPr marL="342900" indent="-342900">
              <a:defRPr/>
            </a:pPr>
            <a:endParaRPr lang="fr-FR" dirty="0"/>
          </a:p>
          <a:p>
            <a:pPr marL="342900" indent="-342900">
              <a:defRPr/>
            </a:pPr>
            <a:r>
              <a:rPr lang="en" dirty="0"/>
              <a:t>    </a:t>
            </a:r>
            <a:endParaRPr lang="fr-FR" sz="1800" b="1" dirty="0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2503" name="Rectangle 7"/>
          <p:cNvSpPr>
            <a:spLocks noGrp="1" noChangeArrowheads="1"/>
          </p:cNvSpPr>
          <p:nvPr>
            <p:ph type="title"/>
          </p:nvPr>
        </p:nvSpPr>
        <p:spPr>
          <a:xfrm>
            <a:off x="1763713" y="333375"/>
            <a:ext cx="3116262" cy="503238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362504" name="Text Box 8"/>
          <p:cNvSpPr txBox="1">
            <a:spLocks noChangeArrowheads="1"/>
          </p:cNvSpPr>
          <p:nvPr/>
        </p:nvSpPr>
        <p:spPr bwMode="auto">
          <a:xfrm>
            <a:off x="0" y="6165304"/>
            <a:ext cx="9080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does </a:t>
            </a: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 mean, spectral properties , </a:t>
            </a: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absorb </a:t>
            </a: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the </a:t>
            </a: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UV , absorption </a:t>
            </a:r>
            <a:r>
              <a:rPr lang="en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maximum ?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06230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2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5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9" name="Rectangle 3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85381" name="Group 5"/>
          <p:cNvGraphicFramePr>
            <a:graphicFrameLocks noGrp="1"/>
          </p:cNvGraphicFramePr>
          <p:nvPr/>
        </p:nvGraphicFramePr>
        <p:xfrm>
          <a:off x="4500563" y="2997200"/>
          <a:ext cx="207962" cy="517530"/>
        </p:xfrm>
        <a:graphic>
          <a:graphicData uri="http://schemas.openxmlformats.org/drawingml/2006/table">
            <a:tbl>
              <a:tblPr/>
              <a:tblGrid>
                <a:gridCol w="207962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1" marR="91281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5388" name="Rectangle 12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3095873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85390" name="Rectangle 14"/>
          <p:cNvSpPr>
            <a:spLocks noChangeArrowheads="1"/>
          </p:cNvSpPr>
          <p:nvPr/>
        </p:nvSpPr>
        <p:spPr bwMode="auto">
          <a:xfrm>
            <a:off x="323850" y="1268413"/>
            <a:ext cx="8424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defRPr/>
            </a:pP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Principle </a:t>
            </a:r>
            <a:r>
              <a:rPr lang="en" sz="1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" sz="1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Molecular </a:t>
            </a: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Absorption </a:t>
            </a:r>
            <a:r>
              <a:rPr lang="en" sz="1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Spectrophotometry</a:t>
            </a: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</a:p>
        </p:txBody>
      </p:sp>
      <p:pic>
        <p:nvPicPr>
          <p:cNvPr id="485391" name="Picture 15" descr="spectreond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628775"/>
            <a:ext cx="8643937" cy="444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5392" name="Text Box 16"/>
          <p:cNvSpPr txBox="1">
            <a:spLocks noChangeArrowheads="1"/>
          </p:cNvSpPr>
          <p:nvPr/>
        </p:nvSpPr>
        <p:spPr bwMode="auto">
          <a:xfrm>
            <a:off x="428625" y="6286500"/>
            <a:ext cx="83613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/>
              <a:t>A colored </a:t>
            </a:r>
            <a:r>
              <a:rPr lang="en" altLang="fr-FR">
                <a:latin typeface="Arial" pitchFamily="34" charset="0"/>
              </a:rPr>
              <a:t>compound absorbs its own color or complementary </a:t>
            </a:r>
            <a:r>
              <a:rPr lang="en" altLang="fr-FR"/>
              <a:t>colors .</a:t>
            </a:r>
          </a:p>
        </p:txBody>
      </p:sp>
      <p:sp>
        <p:nvSpPr>
          <p:cNvPr id="153609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92334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8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5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390" grpId="0"/>
      <p:bldP spid="4853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86403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6410" name="Rectangle 10"/>
          <p:cNvSpPr>
            <a:spLocks noGrp="1" noChangeArrowheads="1"/>
          </p:cNvSpPr>
          <p:nvPr>
            <p:ph type="title"/>
          </p:nvPr>
        </p:nvSpPr>
        <p:spPr>
          <a:xfrm>
            <a:off x="1928813" y="357188"/>
            <a:ext cx="3075235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pic>
        <p:nvPicPr>
          <p:cNvPr id="486412" name="Picture 12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143000"/>
            <a:ext cx="7072313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6415" name="Text Box 15"/>
          <p:cNvSpPr txBox="1">
            <a:spLocks noChangeArrowheads="1"/>
          </p:cNvSpPr>
          <p:nvPr/>
        </p:nvSpPr>
        <p:spPr bwMode="auto">
          <a:xfrm>
            <a:off x="1476375" y="1412875"/>
            <a:ext cx="597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000" b="1">
                <a:solidFill>
                  <a:schemeClr val="bg1"/>
                </a:solidFill>
                <a:latin typeface="Arial" pitchFamily="34" charset="0"/>
              </a:rPr>
              <a:t>Standard </a:t>
            </a:r>
            <a:r>
              <a:rPr lang="en" altLang="fr-FR" sz="1000" b="1">
                <a:solidFill>
                  <a:schemeClr val="bg1"/>
                </a:solidFill>
              </a:rPr>
              <a:t>range , with increasing concentrations of copper sulfate (blue) = </a:t>
            </a:r>
            <a:r>
              <a:rPr lang="en" altLang="fr-FR" sz="1000" b="1" baseline="-25000">
                <a:solidFill>
                  <a:schemeClr val="bg1"/>
                </a:solidFill>
              </a:rPr>
              <a:t>CuSO4</a:t>
            </a:r>
            <a:r>
              <a:rPr lang="en" altLang="fr-FR" sz="1000"/>
              <a:t> </a:t>
            </a:r>
            <a:endParaRPr lang="en-US" altLang="fr-FR" sz="1000"/>
          </a:p>
        </p:txBody>
      </p:sp>
      <p:sp>
        <p:nvSpPr>
          <p:cNvPr id="486416" name="Text Box 16"/>
          <p:cNvSpPr txBox="1">
            <a:spLocks noChangeArrowheads="1"/>
          </p:cNvSpPr>
          <p:nvPr/>
        </p:nvSpPr>
        <p:spPr bwMode="auto">
          <a:xfrm>
            <a:off x="500063" y="5500688"/>
            <a:ext cx="812323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/>
              <a:t>It is noted that the more </a:t>
            </a:r>
            <a:r>
              <a:rPr lang="en" altLang="fr-FR" sz="1400">
                <a:latin typeface="Arial" pitchFamily="34" charset="0"/>
              </a:rPr>
              <a:t>CuSO4 is put into the tube, the darker </a:t>
            </a:r>
            <a:r>
              <a:rPr lang="en" altLang="fr-FR" sz="1400"/>
              <a:t>it becomes .</a:t>
            </a:r>
          </a:p>
          <a:p>
            <a:pPr rtl="1" eaLnBrk="1" hangingPunct="1"/>
            <a:r>
              <a:rPr lang="en" altLang="fr-FR" sz="1400"/>
              <a:t>In reality </a:t>
            </a:r>
            <a:r>
              <a:rPr lang="en" altLang="fr-FR" sz="1400">
                <a:latin typeface="Arial" pitchFamily="34" charset="0"/>
              </a:rPr>
              <a:t>, </a:t>
            </a:r>
            <a:r>
              <a:rPr lang="en" altLang="fr-FR" sz="1400"/>
              <a:t>this </a:t>
            </a:r>
            <a:r>
              <a:rPr lang="en" altLang="fr-FR" sz="1400">
                <a:latin typeface="Arial" pitchFamily="34" charset="0"/>
              </a:rPr>
              <a:t>observation </a:t>
            </a:r>
            <a:r>
              <a:rPr lang="en" altLang="fr-FR" sz="1400"/>
              <a:t>should </a:t>
            </a:r>
            <a:r>
              <a:rPr lang="en" altLang="fr-FR" sz="1400">
                <a:latin typeface="Arial" pitchFamily="34" charset="0"/>
              </a:rPr>
              <a:t>be interpreted </a:t>
            </a:r>
            <a:r>
              <a:rPr lang="en" altLang="fr-FR" sz="1400"/>
              <a:t>differently :</a:t>
            </a:r>
          </a:p>
        </p:txBody>
      </p:sp>
      <p:sp>
        <p:nvSpPr>
          <p:cNvPr id="486417" name="Text Box 17"/>
          <p:cNvSpPr txBox="1">
            <a:spLocks noChangeArrowheads="1"/>
          </p:cNvSpPr>
          <p:nvPr/>
        </p:nvSpPr>
        <p:spPr bwMode="auto">
          <a:xfrm>
            <a:off x="450850" y="5929313"/>
            <a:ext cx="877728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greater the number of CuSO4 molecules in the medium, the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greater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amount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energy</a:t>
            </a:r>
          </a:p>
          <a:p>
            <a:pPr rtl="1">
              <a:defRPr/>
            </a:pP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greater the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absorbed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light : In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other words, the darker (or more opaque)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tube , the more</a:t>
            </a:r>
          </a:p>
          <a:p>
            <a:pPr rtl="1">
              <a:defRPr/>
            </a:pP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light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coming out of the tube is weak = </a:t>
            </a:r>
            <a:r>
              <a:rPr lang="en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MOLECULAR ABSORPTION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HAS OCCURRED</a:t>
            </a:r>
          </a:p>
        </p:txBody>
      </p:sp>
      <p:sp>
        <p:nvSpPr>
          <p:cNvPr id="15463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7004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6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6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6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6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6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6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15" grpId="0"/>
      <p:bldP spid="486416" grpId="0"/>
      <p:bldP spid="4864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497888" cy="647700"/>
          </a:xfrm>
        </p:spPr>
        <p:txBody>
          <a:bodyPr/>
          <a:lstStyle/>
          <a:p>
            <a:pPr algn="l" eaLnBrk="1" hangingPunct="1">
              <a:defRPr/>
            </a:pPr>
            <a:r>
              <a:rPr lang="fr-FR" sz="2400" b="1" i="1" u="sng" smtClean="0">
                <a:solidFill>
                  <a:srgbClr val="00FF00"/>
                </a:solidFill>
              </a:rPr>
              <a:t/>
            </a:r>
            <a:br>
              <a:rPr lang="fr-FR" sz="2400" b="1" i="1" u="sng" smtClean="0">
                <a:solidFill>
                  <a:srgbClr val="00FF00"/>
                </a:solidFill>
              </a:rPr>
            </a:br>
            <a:r>
              <a:rPr lang="en" sz="2400" b="1" i="1" u="sng" smtClean="0">
                <a:solidFill>
                  <a:srgbClr val="00FF00"/>
                </a:solidFill>
              </a:rPr>
              <a:t> </a:t>
            </a:r>
            <a:r>
              <a:rPr lang="fr-FR" sz="2400" b="1" i="1" u="sng" smtClean="0">
                <a:solidFill>
                  <a:srgbClr val="00FF00"/>
                </a:solidFill>
              </a:rPr>
              <a:t/>
            </a:r>
            <a:br>
              <a:rPr lang="fr-FR" sz="2400" b="1" i="1" u="sng" smtClean="0">
                <a:solidFill>
                  <a:srgbClr val="00FF00"/>
                </a:solidFill>
              </a:rPr>
            </a:br>
            <a:r>
              <a:rPr lang="en" sz="2400" b="1" i="1" u="sng" smtClean="0">
                <a:solidFill>
                  <a:srgbClr val="00FF00"/>
                </a:solidFill>
              </a:rPr>
              <a:t>1. Definition and principle</a:t>
            </a:r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65175"/>
            <a:ext cx="8569325" cy="5903913"/>
          </a:xfrm>
        </p:spPr>
        <p:txBody>
          <a:bodyPr/>
          <a:lstStyle/>
          <a:p>
            <a:pPr algn="l" eaLnBrk="1" hangingPunct="1">
              <a:defRPr/>
            </a:pPr>
            <a:endParaRPr lang="fr-FR" sz="1600" smtClean="0"/>
          </a:p>
          <a:p>
            <a:pPr algn="l" eaLnBrk="1" hangingPunct="1">
              <a:defRPr/>
            </a:pPr>
            <a:endParaRPr lang="fr-FR" sz="1600" smtClean="0"/>
          </a:p>
          <a:p>
            <a:pPr algn="l" eaLnBrk="1" hangingPunct="1">
              <a:defRPr/>
            </a:pPr>
            <a:r>
              <a:rPr lang="en" sz="1600" smtClean="0"/>
              <a:t>Monochromatic light beam passing through a tank containing dissolved substance</a:t>
            </a:r>
            <a:r>
              <a:rPr lang="en" sz="2000" smtClean="0"/>
              <a:t> </a:t>
            </a:r>
          </a:p>
          <a:p>
            <a:pPr algn="l" eaLnBrk="1" hangingPunct="1">
              <a:defRPr/>
            </a:pPr>
            <a:endParaRPr lang="fr-FR" sz="2000" smtClean="0"/>
          </a:p>
        </p:txBody>
      </p:sp>
      <p:sp>
        <p:nvSpPr>
          <p:cNvPr id="489476" name="AutoShape 4"/>
          <p:cNvSpPr>
            <a:spLocks noChangeArrowheads="1"/>
          </p:cNvSpPr>
          <p:nvPr/>
        </p:nvSpPr>
        <p:spPr bwMode="auto">
          <a:xfrm>
            <a:off x="4140200" y="1844675"/>
            <a:ext cx="1214438" cy="3455988"/>
          </a:xfrm>
          <a:prstGeom prst="cube">
            <a:avLst>
              <a:gd name="adj" fmla="val 2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9477" name="Line 5"/>
          <p:cNvSpPr>
            <a:spLocks noChangeShapeType="1"/>
          </p:cNvSpPr>
          <p:nvPr/>
        </p:nvSpPr>
        <p:spPr bwMode="auto">
          <a:xfrm flipH="1">
            <a:off x="5076825" y="2636838"/>
            <a:ext cx="287338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9478" name="Line 6"/>
          <p:cNvSpPr>
            <a:spLocks noChangeShapeType="1"/>
          </p:cNvSpPr>
          <p:nvPr/>
        </p:nvSpPr>
        <p:spPr bwMode="auto">
          <a:xfrm flipH="1">
            <a:off x="4140200" y="29972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9479" name="Line 7"/>
          <p:cNvSpPr>
            <a:spLocks noChangeShapeType="1"/>
          </p:cNvSpPr>
          <p:nvPr/>
        </p:nvSpPr>
        <p:spPr bwMode="auto">
          <a:xfrm>
            <a:off x="1692275" y="3789363"/>
            <a:ext cx="2303463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9480" name="Line 8"/>
          <p:cNvSpPr>
            <a:spLocks noChangeShapeType="1"/>
          </p:cNvSpPr>
          <p:nvPr/>
        </p:nvSpPr>
        <p:spPr bwMode="auto">
          <a:xfrm>
            <a:off x="5219700" y="3789363"/>
            <a:ext cx="2376488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9481" name="Text Box 9"/>
          <p:cNvSpPr txBox="1">
            <a:spLocks noChangeArrowheads="1"/>
          </p:cNvSpPr>
          <p:nvPr/>
        </p:nvSpPr>
        <p:spPr bwMode="auto">
          <a:xfrm>
            <a:off x="2679700" y="2843213"/>
            <a:ext cx="433388" cy="588962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3200">
                <a:solidFill>
                  <a:schemeClr val="bg1"/>
                </a:solidFill>
                <a:latin typeface="Arial" pitchFamily="34" charset="0"/>
              </a:rPr>
              <a:t>I </a:t>
            </a:r>
            <a:r>
              <a:rPr lang="en" altLang="fr-FR" sz="1800">
                <a:solidFill>
                  <a:schemeClr val="bg1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489482" name="Text Box 10"/>
          <p:cNvSpPr txBox="1">
            <a:spLocks noChangeArrowheads="1"/>
          </p:cNvSpPr>
          <p:nvPr/>
        </p:nvSpPr>
        <p:spPr bwMode="auto">
          <a:xfrm>
            <a:off x="6280150" y="2843213"/>
            <a:ext cx="306388" cy="588962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3200">
                <a:solidFill>
                  <a:schemeClr val="bg1"/>
                </a:solidFill>
                <a:latin typeface="Arial" pitchFamily="34" charset="0"/>
              </a:rPr>
              <a:t>I</a:t>
            </a:r>
          </a:p>
        </p:txBody>
      </p:sp>
      <p:sp>
        <p:nvSpPr>
          <p:cNvPr id="489483" name="Text Box 11"/>
          <p:cNvSpPr txBox="1">
            <a:spLocks noChangeArrowheads="1"/>
          </p:cNvSpPr>
          <p:nvPr/>
        </p:nvSpPr>
        <p:spPr bwMode="auto">
          <a:xfrm>
            <a:off x="3635375" y="5445125"/>
            <a:ext cx="2187575" cy="37623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>
                <a:latin typeface="Arial" pitchFamily="34" charset="0"/>
              </a:rPr>
              <a:t>Dissolved substance</a:t>
            </a:r>
          </a:p>
        </p:txBody>
      </p:sp>
      <p:sp>
        <p:nvSpPr>
          <p:cNvPr id="489484" name="Text Box 12"/>
          <p:cNvSpPr txBox="1">
            <a:spLocks noChangeArrowheads="1"/>
          </p:cNvSpPr>
          <p:nvPr/>
        </p:nvSpPr>
        <p:spPr bwMode="auto">
          <a:xfrm>
            <a:off x="4048125" y="6011863"/>
            <a:ext cx="1089025" cy="588962"/>
          </a:xfrm>
          <a:prstGeom prst="rect">
            <a:avLst/>
          </a:prstGeom>
          <a:solidFill>
            <a:schemeClr val="tx1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3200">
                <a:solidFill>
                  <a:schemeClr val="bg1"/>
                </a:solidFill>
                <a:latin typeface="Arial" pitchFamily="34" charset="0"/>
              </a:rPr>
              <a:t>I</a:t>
            </a:r>
            <a:r>
              <a:rPr lang="en" altLang="fr-FR" sz="1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" altLang="fr-FR" sz="2800">
                <a:solidFill>
                  <a:schemeClr val="bg1"/>
                </a:solidFill>
                <a:latin typeface="Arial" pitchFamily="34" charset="0"/>
              </a:rPr>
              <a:t>&lt;</a:t>
            </a:r>
            <a:r>
              <a:rPr lang="en" altLang="fr-FR" sz="180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en" altLang="fr-FR" sz="3200">
                <a:solidFill>
                  <a:schemeClr val="bg1"/>
                </a:solidFill>
                <a:latin typeface="Arial" pitchFamily="34" charset="0"/>
              </a:rPr>
              <a:t>I </a:t>
            </a:r>
            <a:r>
              <a:rPr lang="en" altLang="fr-FR" sz="1800">
                <a:solidFill>
                  <a:schemeClr val="bg1"/>
                </a:solidFill>
                <a:latin typeface="Arial" pitchFamily="34" charset="0"/>
              </a:rPr>
              <a:t>0</a:t>
            </a:r>
          </a:p>
        </p:txBody>
      </p:sp>
      <p:sp>
        <p:nvSpPr>
          <p:cNvPr id="155661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31568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89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89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9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9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9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8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9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9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89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9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9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74" grpId="0" autoUpdateAnimBg="0"/>
      <p:bldP spid="489475" grpId="0" build="p" autoUpdateAnimBg="0"/>
      <p:bldP spid="489476" grpId="0" animBg="1"/>
      <p:bldP spid="489481" grpId="0" animBg="1"/>
      <p:bldP spid="489482" grpId="0" animBg="1"/>
      <p:bldP spid="489483" grpId="0" animBg="1"/>
      <p:bldP spid="48948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ext Box 2"/>
          <p:cNvSpPr txBox="1">
            <a:spLocks noChangeArrowheads="1"/>
          </p:cNvSpPr>
          <p:nvPr/>
        </p:nvSpPr>
        <p:spPr bwMode="auto">
          <a:xfrm>
            <a:off x="1116013" y="260350"/>
            <a:ext cx="652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b="1" u="sng">
                <a:solidFill>
                  <a:schemeClr val="hlink"/>
                </a:solidFill>
                <a:latin typeface="Arial" pitchFamily="34" charset="0"/>
              </a:rPr>
              <a:t>DIAGRAM OF A SINGLE-BEAM SPECTROPHOTOMETER</a:t>
            </a:r>
          </a:p>
        </p:txBody>
      </p:sp>
      <p:sp>
        <p:nvSpPr>
          <p:cNvPr id="490499" name="Litebulb"/>
          <p:cNvSpPr>
            <a:spLocks noEditPoints="1" noChangeArrowheads="1"/>
          </p:cNvSpPr>
          <p:nvPr/>
        </p:nvSpPr>
        <p:spPr bwMode="auto">
          <a:xfrm>
            <a:off x="900113" y="1268413"/>
            <a:ext cx="385762" cy="509587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00" name="tower"/>
          <p:cNvSpPr>
            <a:spLocks noEditPoints="1" noChangeArrowheads="1"/>
          </p:cNvSpPr>
          <p:nvPr/>
        </p:nvSpPr>
        <p:spPr bwMode="auto">
          <a:xfrm>
            <a:off x="2124075" y="765175"/>
            <a:ext cx="142875" cy="18097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01" name="Line 5"/>
          <p:cNvSpPr>
            <a:spLocks noChangeShapeType="1"/>
          </p:cNvSpPr>
          <p:nvPr/>
        </p:nvSpPr>
        <p:spPr bwMode="auto">
          <a:xfrm>
            <a:off x="1258888" y="1700213"/>
            <a:ext cx="7921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02" name="Line 6"/>
          <p:cNvSpPr>
            <a:spLocks noChangeShapeType="1"/>
          </p:cNvSpPr>
          <p:nvPr/>
        </p:nvSpPr>
        <p:spPr bwMode="auto">
          <a:xfrm flipV="1">
            <a:off x="1331913" y="981075"/>
            <a:ext cx="7191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03" name="Line 7"/>
          <p:cNvSpPr>
            <a:spLocks noChangeShapeType="1"/>
          </p:cNvSpPr>
          <p:nvPr/>
        </p:nvSpPr>
        <p:spPr bwMode="auto">
          <a:xfrm>
            <a:off x="1476375" y="1484313"/>
            <a:ext cx="15113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771775" y="908050"/>
            <a:ext cx="1368425" cy="1295400"/>
            <a:chOff x="1248" y="240"/>
            <a:chExt cx="4176" cy="3600"/>
          </a:xfrm>
        </p:grpSpPr>
        <p:sp>
          <p:nvSpPr>
            <p:cNvPr id="490505" name="Pyr1"/>
            <p:cNvSpPr>
              <a:spLocks noEditPoints="1" noChangeArrowheads="1"/>
            </p:cNvSpPr>
            <p:nvPr/>
          </p:nvSpPr>
          <p:spPr bwMode="auto">
            <a:xfrm>
              <a:off x="2871" y="240"/>
              <a:ext cx="940" cy="799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1"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0506" name="Pyr2"/>
            <p:cNvSpPr>
              <a:spLocks noEditPoints="1" noChangeArrowheads="1"/>
            </p:cNvSpPr>
            <p:nvPr/>
          </p:nvSpPr>
          <p:spPr bwMode="auto">
            <a:xfrm>
              <a:off x="2333" y="1039"/>
              <a:ext cx="2010" cy="935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1"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0507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6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1"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0508" name="Pyr4"/>
            <p:cNvSpPr>
              <a:spLocks noEditPoints="1" noChangeArrowheads="1"/>
            </p:cNvSpPr>
            <p:nvPr/>
          </p:nvSpPr>
          <p:spPr bwMode="auto">
            <a:xfrm>
              <a:off x="1248" y="2905"/>
              <a:ext cx="4176" cy="935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rtl="1"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90509" name="Line 13"/>
          <p:cNvSpPr>
            <a:spLocks noChangeShapeType="1"/>
          </p:cNvSpPr>
          <p:nvPr/>
        </p:nvSpPr>
        <p:spPr bwMode="auto">
          <a:xfrm>
            <a:off x="3924300" y="1484313"/>
            <a:ext cx="15113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0" name="tower"/>
          <p:cNvSpPr>
            <a:spLocks noEditPoints="1" noChangeArrowheads="1"/>
          </p:cNvSpPr>
          <p:nvPr/>
        </p:nvSpPr>
        <p:spPr bwMode="auto">
          <a:xfrm>
            <a:off x="4716463" y="765175"/>
            <a:ext cx="142875" cy="1809750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1" name="AutoShape 15"/>
          <p:cNvSpPr>
            <a:spLocks noChangeArrowheads="1"/>
          </p:cNvSpPr>
          <p:nvPr/>
        </p:nvSpPr>
        <p:spPr bwMode="auto">
          <a:xfrm>
            <a:off x="5508625" y="836613"/>
            <a:ext cx="504825" cy="15113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2" name="Line 16"/>
          <p:cNvSpPr>
            <a:spLocks noChangeShapeType="1"/>
          </p:cNvSpPr>
          <p:nvPr/>
        </p:nvSpPr>
        <p:spPr bwMode="auto">
          <a:xfrm>
            <a:off x="6011863" y="1484313"/>
            <a:ext cx="15113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3" name="Oval 17"/>
          <p:cNvSpPr>
            <a:spLocks noChangeArrowheads="1"/>
          </p:cNvSpPr>
          <p:nvPr/>
        </p:nvSpPr>
        <p:spPr bwMode="auto">
          <a:xfrm>
            <a:off x="7596188" y="981075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4" name="Line 18"/>
          <p:cNvSpPr>
            <a:spLocks noChangeShapeType="1"/>
          </p:cNvSpPr>
          <p:nvPr/>
        </p:nvSpPr>
        <p:spPr bwMode="auto">
          <a:xfrm>
            <a:off x="8101013" y="1916113"/>
            <a:ext cx="0" cy="2017712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5" name="AutoShape 19"/>
          <p:cNvSpPr>
            <a:spLocks noChangeArrowheads="1"/>
          </p:cNvSpPr>
          <p:nvPr/>
        </p:nvSpPr>
        <p:spPr bwMode="auto">
          <a:xfrm>
            <a:off x="6804025" y="3933825"/>
            <a:ext cx="2066925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90516" name="AutoShape 20"/>
          <p:cNvCxnSpPr>
            <a:cxnSpLocks noChangeShapeType="1"/>
            <a:endCxn id="490515" idx="1"/>
          </p:cNvCxnSpPr>
          <p:nvPr/>
        </p:nvCxnSpPr>
        <p:spPr bwMode="auto">
          <a:xfrm>
            <a:off x="5148263" y="4365625"/>
            <a:ext cx="1655762" cy="25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0517" name="computr2"/>
          <p:cNvSpPr>
            <a:spLocks noEditPoints="1" noChangeArrowheads="1"/>
          </p:cNvSpPr>
          <p:nvPr/>
        </p:nvSpPr>
        <p:spPr bwMode="auto">
          <a:xfrm>
            <a:off x="3995738" y="3429000"/>
            <a:ext cx="1809750" cy="1809750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0518" name="Text Box 22"/>
          <p:cNvSpPr txBox="1">
            <a:spLocks noChangeArrowheads="1"/>
          </p:cNvSpPr>
          <p:nvPr/>
        </p:nvSpPr>
        <p:spPr bwMode="auto">
          <a:xfrm>
            <a:off x="519113" y="1987550"/>
            <a:ext cx="1060450" cy="5175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Source</a:t>
            </a:r>
          </a:p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bright</a:t>
            </a:r>
          </a:p>
        </p:txBody>
      </p:sp>
      <p:sp>
        <p:nvSpPr>
          <p:cNvPr id="490519" name="Text Box 23"/>
          <p:cNvSpPr txBox="1">
            <a:spLocks noChangeArrowheads="1"/>
          </p:cNvSpPr>
          <p:nvPr/>
        </p:nvSpPr>
        <p:spPr bwMode="auto">
          <a:xfrm>
            <a:off x="1763713" y="2636838"/>
            <a:ext cx="873125" cy="5175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Slot</a:t>
            </a:r>
          </a:p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entry</a:t>
            </a:r>
          </a:p>
        </p:txBody>
      </p:sp>
      <p:sp>
        <p:nvSpPr>
          <p:cNvPr id="490520" name="Text Box 24"/>
          <p:cNvSpPr txBox="1">
            <a:spLocks noChangeArrowheads="1"/>
          </p:cNvSpPr>
          <p:nvPr/>
        </p:nvSpPr>
        <p:spPr bwMode="auto">
          <a:xfrm>
            <a:off x="2700338" y="2276475"/>
            <a:ext cx="1631950" cy="304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Monochromator</a:t>
            </a:r>
          </a:p>
        </p:txBody>
      </p:sp>
      <p:sp>
        <p:nvSpPr>
          <p:cNvPr id="490521" name="Text Box 25"/>
          <p:cNvSpPr txBox="1">
            <a:spLocks noChangeArrowheads="1"/>
          </p:cNvSpPr>
          <p:nvPr/>
        </p:nvSpPr>
        <p:spPr bwMode="auto">
          <a:xfrm>
            <a:off x="4332288" y="2636838"/>
            <a:ext cx="922337" cy="5175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Slot</a:t>
            </a:r>
          </a:p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exit</a:t>
            </a:r>
          </a:p>
        </p:txBody>
      </p:sp>
      <p:sp>
        <p:nvSpPr>
          <p:cNvPr id="490522" name="Text Box 26"/>
          <p:cNvSpPr txBox="1">
            <a:spLocks noChangeArrowheads="1"/>
          </p:cNvSpPr>
          <p:nvPr/>
        </p:nvSpPr>
        <p:spPr bwMode="auto">
          <a:xfrm>
            <a:off x="5416550" y="2419350"/>
            <a:ext cx="617538" cy="304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Tank</a:t>
            </a:r>
          </a:p>
        </p:txBody>
      </p:sp>
      <p:sp>
        <p:nvSpPr>
          <p:cNvPr id="490523" name="Text Box 27"/>
          <p:cNvSpPr txBox="1">
            <a:spLocks noChangeArrowheads="1"/>
          </p:cNvSpPr>
          <p:nvPr/>
        </p:nvSpPr>
        <p:spPr bwMode="auto">
          <a:xfrm>
            <a:off x="7885113" y="333375"/>
            <a:ext cx="1020762" cy="730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Cell</a:t>
            </a:r>
          </a:p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Photo</a:t>
            </a:r>
          </a:p>
          <a:p>
            <a:pPr algn="ctr"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electric</a:t>
            </a:r>
          </a:p>
        </p:txBody>
      </p:sp>
      <p:sp>
        <p:nvSpPr>
          <p:cNvPr id="490524" name="Text Box 28"/>
          <p:cNvSpPr txBox="1">
            <a:spLocks noChangeArrowheads="1"/>
          </p:cNvSpPr>
          <p:nvPr/>
        </p:nvSpPr>
        <p:spPr bwMode="auto">
          <a:xfrm>
            <a:off x="7216775" y="4940300"/>
            <a:ext cx="1317625" cy="3048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Amplifier</a:t>
            </a:r>
          </a:p>
        </p:txBody>
      </p:sp>
      <p:sp>
        <p:nvSpPr>
          <p:cNvPr id="490525" name="Text Box 29"/>
          <p:cNvSpPr txBox="1">
            <a:spLocks noChangeArrowheads="1"/>
          </p:cNvSpPr>
          <p:nvPr/>
        </p:nvSpPr>
        <p:spPr bwMode="auto">
          <a:xfrm>
            <a:off x="4264025" y="5372100"/>
            <a:ext cx="1366838" cy="5175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Galvanometer</a:t>
            </a:r>
          </a:p>
          <a:p>
            <a:pPr rtl="1" eaLnBrk="1" hangingPunct="1"/>
            <a:r>
              <a:rPr lang="en" altLang="fr-FR" sz="1400" b="1">
                <a:solidFill>
                  <a:schemeClr val="bg1"/>
                </a:solidFill>
                <a:latin typeface="Arial" pitchFamily="34" charset="0"/>
              </a:rPr>
              <a:t>Or computer</a:t>
            </a:r>
          </a:p>
        </p:txBody>
      </p:sp>
      <p:sp>
        <p:nvSpPr>
          <p:cNvPr id="15669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67217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9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9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9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90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90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9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9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9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90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90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9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9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0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90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9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9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9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9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9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90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90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9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511" grpId="0" animBg="1"/>
      <p:bldP spid="490513" grpId="0" animBg="1"/>
      <p:bldP spid="490515" grpId="0" animBg="1"/>
      <p:bldP spid="490518" grpId="0" animBg="1"/>
      <p:bldP spid="490519" grpId="0" animBg="1"/>
      <p:bldP spid="490520" grpId="0" animBg="1"/>
      <p:bldP spid="490521" grpId="0" animBg="1"/>
      <p:bldP spid="490522" grpId="0" animBg="1"/>
      <p:bldP spid="490523" grpId="0" animBg="1"/>
      <p:bldP spid="490524" grpId="0" animBg="1"/>
      <p:bldP spid="4905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3" name="Rectangle 3"/>
          <p:cNvSpPr>
            <a:spLocks noGrp="1" noChangeArrowheads="1"/>
          </p:cNvSpPr>
          <p:nvPr>
            <p:ph idx="1"/>
          </p:nvPr>
        </p:nvSpPr>
        <p:spPr>
          <a:xfrm>
            <a:off x="303213" y="1430338"/>
            <a:ext cx="8542337" cy="5472112"/>
          </a:xfrm>
        </p:spPr>
        <p:txBody>
          <a:bodyPr/>
          <a:lstStyle/>
          <a:p>
            <a:pPr eaLnBrk="1" hangingPunct="1">
              <a:defRPr/>
            </a:pPr>
            <a:r>
              <a:rPr lang="en" sz="2400" dirty="0" smtClean="0"/>
              <a:t>This is established in order to determine </a:t>
            </a:r>
            <a:r>
              <a:rPr lang="en" sz="2400" b="1" dirty="0" smtClean="0">
                <a:solidFill>
                  <a:srgbClr val="FFFF00"/>
                </a:solidFill>
              </a:rPr>
              <a:t>the maximum absorption </a:t>
            </a:r>
            <a:r>
              <a:rPr lang="en" sz="2400" dirty="0" smtClean="0"/>
              <a:t>of light by a given substance by </a:t>
            </a:r>
            <a:r>
              <a:rPr lang="en" sz="2400" b="1" dirty="0" smtClean="0">
                <a:solidFill>
                  <a:srgbClr val="00FF00"/>
                </a:solidFill>
              </a:rPr>
              <a:t>varying the wavelength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r-FR" sz="2400" dirty="0" smtClean="0"/>
          </a:p>
          <a:p>
            <a:pPr eaLnBrk="1" hangingPunct="1">
              <a:defRPr/>
            </a:pPr>
            <a:r>
              <a:rPr lang="en" sz="2400" dirty="0" smtClean="0"/>
              <a:t>For example, chlorophylls </a:t>
            </a:r>
            <a:r>
              <a:rPr lang="en" sz="2400" b="1" dirty="0" smtClean="0">
                <a:solidFill>
                  <a:srgbClr val="FFFF00"/>
                </a:solidFill>
              </a:rPr>
              <a:t>a </a:t>
            </a:r>
            <a:r>
              <a:rPr lang="en" sz="2400" dirty="0" smtClean="0"/>
              <a:t>and </a:t>
            </a:r>
            <a:r>
              <a:rPr lang="en" sz="2400" b="1" dirty="0" smtClean="0">
                <a:solidFill>
                  <a:srgbClr val="FFFF00"/>
                </a:solidFill>
              </a:rPr>
              <a:t>b </a:t>
            </a:r>
            <a:r>
              <a:rPr lang="en" sz="2400" dirty="0" smtClean="0"/>
              <a:t>absorb in the blue and red parts of the spectrum. But at what wavelength should the instrument be set to read the absorption of each chlorophyll under optimal conditions?</a:t>
            </a:r>
            <a:r>
              <a:rPr lang="en" dirty="0" smtClean="0"/>
              <a:t> </a:t>
            </a:r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606425"/>
            <a:ext cx="8509000" cy="679450"/>
          </a:xfrm>
        </p:spPr>
        <p:txBody>
          <a:bodyPr/>
          <a:lstStyle/>
          <a:p>
            <a:pPr eaLnBrk="1" hangingPunct="1">
              <a:defRPr/>
            </a:pPr>
            <a:r>
              <a:rPr lang="en" sz="3600" dirty="0" smtClean="0">
                <a:solidFill>
                  <a:srgbClr val="FFFF00"/>
                </a:solidFill>
              </a:rPr>
              <a:t>Concept of absorption spectrum</a:t>
            </a:r>
          </a:p>
        </p:txBody>
      </p:sp>
      <p:sp>
        <p:nvSpPr>
          <p:cNvPr id="15770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54525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/>
      <p:bldP spid="4915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2546" name="Picture 2" descr="spectre-lumi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76250"/>
            <a:ext cx="8351838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2547" name="Text Box 3"/>
          <p:cNvSpPr txBox="1">
            <a:spLocks noChangeArrowheads="1"/>
          </p:cNvSpPr>
          <p:nvPr/>
        </p:nvSpPr>
        <p:spPr bwMode="auto">
          <a:xfrm>
            <a:off x="2987675" y="1628775"/>
            <a:ext cx="971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b="1">
                <a:solidFill>
                  <a:srgbClr val="000000"/>
                </a:solidFill>
                <a:latin typeface="Arial" pitchFamily="34" charset="0"/>
              </a:rPr>
              <a:t>480 nm</a:t>
            </a:r>
          </a:p>
        </p:txBody>
      </p:sp>
      <p:sp>
        <p:nvSpPr>
          <p:cNvPr id="492548" name="Text Box 4"/>
          <p:cNvSpPr txBox="1">
            <a:spLocks noChangeArrowheads="1"/>
          </p:cNvSpPr>
          <p:nvPr/>
        </p:nvSpPr>
        <p:spPr bwMode="auto">
          <a:xfrm>
            <a:off x="1816100" y="2081213"/>
            <a:ext cx="971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b="1">
                <a:solidFill>
                  <a:srgbClr val="000000"/>
                </a:solidFill>
                <a:latin typeface="Arial" pitchFamily="34" charset="0"/>
              </a:rPr>
              <a:t>430 nm</a:t>
            </a:r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10854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92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92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9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/>
      <p:bldP spid="4925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87427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7434" name="Rectangle 10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2971800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87435" name="Text Box 11"/>
          <p:cNvSpPr txBox="1">
            <a:spLocks noChangeArrowheads="1"/>
          </p:cNvSpPr>
          <p:nvPr/>
        </p:nvSpPr>
        <p:spPr bwMode="auto">
          <a:xfrm>
            <a:off x="0" y="1268413"/>
            <a:ext cx="9003619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spectral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properties​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</a:p>
          <a:p>
            <a:pPr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" sz="1800" dirty="0"/>
              <a:t>Fatty acids absorb in the ultraviolet </a:t>
            </a:r>
            <a:r>
              <a:rPr lang="en" sz="1800" dirty="0">
                <a:latin typeface="Arial"/>
              </a:rPr>
              <a:t>( </a:t>
            </a:r>
            <a:r>
              <a:rPr lang="en" sz="1800" dirty="0"/>
              <a:t>UV) light. The </a:t>
            </a:r>
            <a:r>
              <a:rPr lang="en" sz="1800" dirty="0">
                <a:latin typeface="Arial"/>
              </a:rPr>
              <a:t>maximum absorption </a:t>
            </a:r>
            <a:r>
              <a:rPr lang="en" sz="1800" dirty="0"/>
              <a:t>depends</a:t>
            </a:r>
          </a:p>
          <a:p>
            <a:pPr rtl="1">
              <a:defRPr/>
            </a:pPr>
            <a:r>
              <a:rPr lang="en" sz="1800" dirty="0"/>
              <a:t>the number of double bonds:</a:t>
            </a:r>
          </a:p>
          <a:p>
            <a:pPr rtl="1">
              <a:defRPr/>
            </a:pPr>
            <a:r>
              <a:rPr lang="en" sz="1800" dirty="0"/>
              <a:t>Example: 2 double bonds: 232 nm</a:t>
            </a:r>
          </a:p>
          <a:p>
            <a:pPr rtl="1">
              <a:defRPr/>
            </a:pPr>
            <a:r>
              <a:rPr lang="en" sz="1800" dirty="0"/>
              <a:t>3 double bonds: 268 nm</a:t>
            </a:r>
          </a:p>
          <a:p>
            <a:pPr rtl="1">
              <a:defRPr/>
            </a:pPr>
            <a:r>
              <a:rPr lang="en" sz="1800" dirty="0"/>
              <a:t>4 double bonds: 300 nm</a:t>
            </a:r>
            <a:endParaRPr lang="fr-FR" sz="1800" b="1" dirty="0">
              <a:solidFill>
                <a:srgbClr val="99FF33"/>
              </a:solidFill>
            </a:endParaRPr>
          </a:p>
          <a:p>
            <a:pPr rtl="1">
              <a:defRPr/>
            </a:pPr>
            <a:endParaRPr lang="fr-FR" sz="1800" b="1" dirty="0">
              <a:solidFill>
                <a:srgbClr val="99FF33"/>
              </a:solidFill>
            </a:endParaRPr>
          </a:p>
          <a:p>
            <a:pPr rtl="1">
              <a:defRPr/>
            </a:pPr>
            <a:endParaRPr lang="fr-FR" sz="1800" b="1" dirty="0">
              <a:solidFill>
                <a:srgbClr val="99FF33"/>
              </a:solidFill>
            </a:endParaRPr>
          </a:p>
          <a:p>
            <a:pPr rtl="1">
              <a:defRPr/>
            </a:pPr>
            <a:r>
              <a:rPr lang="en" sz="1800" b="1" dirty="0">
                <a:solidFill>
                  <a:srgbClr val="99FF33"/>
                </a:solidFill>
              </a:rPr>
              <a:t>chemical properties</a:t>
            </a:r>
            <a:r>
              <a:rPr lang="en" sz="1800" b="1" dirty="0">
                <a:solidFill>
                  <a:srgbClr val="99FF33"/>
                </a:solidFill>
                <a:latin typeface="Arial"/>
              </a:rPr>
              <a:t>​​</a:t>
            </a:r>
            <a:r>
              <a:rPr lang="en" sz="1800" b="1" dirty="0">
                <a:solidFill>
                  <a:srgbClr val="99FF33"/>
                </a:solidFill>
              </a:rPr>
              <a:t>​</a:t>
            </a:r>
            <a:r>
              <a:rPr lang="en" sz="1800" b="1" dirty="0">
                <a:solidFill>
                  <a:srgbClr val="99FF33"/>
                </a:solidFill>
                <a:latin typeface="Arial"/>
              </a:rPr>
              <a:t> </a:t>
            </a:r>
            <a:r>
              <a:rPr lang="en" sz="1800" b="1" dirty="0">
                <a:solidFill>
                  <a:srgbClr val="99FF33"/>
                </a:solidFill>
              </a:rPr>
              <a:t>:</a:t>
            </a:r>
            <a:r>
              <a:rPr lang="en" sz="1800" dirty="0"/>
              <a:t> </a:t>
            </a:r>
          </a:p>
          <a:p>
            <a:pPr rtl="1">
              <a:defRPr/>
            </a:pPr>
            <a:r>
              <a:rPr lang="en" sz="1800" dirty="0"/>
              <a:t>These will </a:t>
            </a:r>
            <a:r>
              <a:rPr lang="en" sz="1800" dirty="0">
                <a:latin typeface="Arial"/>
              </a:rPr>
              <a:t>depend </a:t>
            </a:r>
            <a:r>
              <a:rPr lang="en" sz="1800" dirty="0"/>
              <a:t>on two fundamental </a:t>
            </a:r>
            <a:r>
              <a:rPr lang="en" sz="1800" dirty="0">
                <a:latin typeface="Arial"/>
              </a:rPr>
              <a:t>parameters</a:t>
            </a:r>
          </a:p>
          <a:p>
            <a:pPr rtl="1">
              <a:defRPr/>
            </a:pPr>
            <a:r>
              <a:rPr lang="en" sz="1800" dirty="0"/>
              <a:t>- The </a:t>
            </a:r>
            <a:r>
              <a:rPr lang="en" sz="1800" dirty="0">
                <a:latin typeface="Arial"/>
              </a:rPr>
              <a:t>presence </a:t>
            </a:r>
            <a:r>
              <a:rPr lang="en" sz="1800" dirty="0"/>
              <a:t>of the carboxyl function</a:t>
            </a:r>
          </a:p>
          <a:p>
            <a:pPr rtl="1">
              <a:defRPr/>
            </a:pPr>
            <a:r>
              <a:rPr lang="en" sz="1800" dirty="0"/>
              <a:t>- The presence </a:t>
            </a:r>
            <a:r>
              <a:rPr lang="en" sz="1800" dirty="0">
                <a:latin typeface="Arial"/>
              </a:rPr>
              <a:t>of </a:t>
            </a:r>
            <a:r>
              <a:rPr lang="en" sz="1800" dirty="0"/>
              <a:t>double bonds</a:t>
            </a:r>
          </a:p>
          <a:p>
            <a:pPr rtl="1">
              <a:defRPr/>
            </a:pP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 the carbon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chain does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give the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molecule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any particular </a:t>
            </a:r>
            <a:r>
              <a:rPr lang="en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chemical properties )</a:t>
            </a:r>
          </a:p>
          <a:p>
            <a:pPr lvl="2" rtl="1">
              <a:defRPr/>
            </a:pPr>
            <a:endParaRPr lang="fr-FR" sz="1800" dirty="0"/>
          </a:p>
          <a:p>
            <a:pPr rtl="1">
              <a:defRPr/>
            </a:pPr>
            <a:r>
              <a:rPr lang="en" sz="1800" u="sng" dirty="0"/>
              <a:t>Properties </a:t>
            </a:r>
            <a:r>
              <a:rPr lang="en" sz="1800" u="sng" dirty="0">
                <a:latin typeface="Arial"/>
              </a:rPr>
              <a:t>due </a:t>
            </a:r>
            <a:r>
              <a:rPr lang="en" sz="1800" u="sng" dirty="0"/>
              <a:t>to </a:t>
            </a:r>
            <a:r>
              <a:rPr lang="en" sz="1800" u="sng" dirty="0">
                <a:latin typeface="Arial"/>
              </a:rPr>
              <a:t>the carboxyl group </a:t>
            </a:r>
            <a:r>
              <a:rPr lang="en" sz="1800" u="sng" dirty="0"/>
              <a:t>( COOH)</a:t>
            </a:r>
          </a:p>
          <a:p>
            <a:pPr rtl="1">
              <a:defRPr/>
            </a:pPr>
            <a:endParaRPr lang="fr-FR" sz="1800" u="sng" dirty="0"/>
          </a:p>
          <a:p>
            <a:pPr rtl="1">
              <a:defRPr/>
            </a:pPr>
            <a:r>
              <a:rPr lang="en" dirty="0"/>
              <a:t>- Formation of salts: (saponification)</a:t>
            </a:r>
          </a:p>
          <a:p>
            <a:pPr rtl="1">
              <a:defRPr/>
            </a:pPr>
            <a:r>
              <a:rPr lang="en" dirty="0"/>
              <a:t>The </a:t>
            </a:r>
            <a:r>
              <a:rPr lang="en" dirty="0">
                <a:latin typeface="Arial"/>
              </a:rPr>
              <a:t>action </a:t>
            </a:r>
            <a:r>
              <a:rPr lang="en" dirty="0"/>
              <a:t>of metallic hydroxide </a:t>
            </a:r>
            <a:r>
              <a:rPr lang="en" dirty="0">
                <a:latin typeface="Arial"/>
              </a:rPr>
              <a:t>( NaOH or KOH) on a fatty </a:t>
            </a:r>
            <a:r>
              <a:rPr lang="en" dirty="0"/>
              <a:t>acid gives rise </a:t>
            </a:r>
            <a:r>
              <a:rPr lang="en" dirty="0">
                <a:latin typeface="Arial"/>
              </a:rPr>
              <a:t>to </a:t>
            </a:r>
            <a:r>
              <a:rPr lang="en" dirty="0"/>
              <a:t>an alkali </a:t>
            </a:r>
            <a:endParaRPr lang="en" dirty="0" smtClean="0"/>
          </a:p>
          <a:p>
            <a:pPr rtl="1">
              <a:defRPr/>
            </a:pPr>
            <a:r>
              <a:rPr lang="en" dirty="0" smtClean="0"/>
              <a:t>salt or soap </a:t>
            </a:r>
            <a:r>
              <a:rPr lang="en" dirty="0">
                <a:latin typeface="Arial"/>
              </a:rPr>
              <a:t>. Alkaline </a:t>
            </a:r>
            <a:r>
              <a:rPr lang="en" dirty="0"/>
              <a:t>salts are soluble in </a:t>
            </a:r>
            <a:r>
              <a:rPr lang="en" dirty="0">
                <a:latin typeface="Arial"/>
              </a:rPr>
              <a:t>water </a:t>
            </a:r>
            <a:r>
              <a:rPr lang="en" dirty="0"/>
              <a:t>and </a:t>
            </a:r>
            <a:r>
              <a:rPr lang="en" dirty="0">
                <a:latin typeface="Arial"/>
              </a:rPr>
              <a:t>possess </a:t>
            </a:r>
            <a:r>
              <a:rPr lang="en" dirty="0"/>
              <a:t>foaming and</a:t>
            </a:r>
          </a:p>
          <a:p>
            <a:pPr rtl="1">
              <a:defRPr/>
            </a:pPr>
            <a:r>
              <a:rPr lang="en" dirty="0">
                <a:latin typeface="Arial"/>
              </a:rPr>
              <a:t>emulsifiers</a:t>
            </a:r>
            <a:r>
              <a:rPr lang="en" dirty="0"/>
              <a:t>​</a:t>
            </a:r>
          </a:p>
        </p:txBody>
      </p:sp>
      <p:sp>
        <p:nvSpPr>
          <p:cNvPr id="159751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75642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7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8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ChangeArrowheads="1"/>
          </p:cNvSpPr>
          <p:nvPr/>
        </p:nvSpPr>
        <p:spPr bwMode="auto">
          <a:xfrm>
            <a:off x="241300" y="2876550"/>
            <a:ext cx="1846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u="sng">
                <a:latin typeface="Arial" pitchFamily="34" charset="0"/>
              </a:rPr>
              <a:t>Ester </a:t>
            </a:r>
            <a:r>
              <a:rPr lang="en" altLang="fr-FR" u="sng"/>
              <a:t>formation​</a:t>
            </a:r>
          </a:p>
        </p:txBody>
      </p:sp>
      <p:graphicFrame>
        <p:nvGraphicFramePr>
          <p:cNvPr id="488451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8458" name="Rectangle 10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3073400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88460" name="Text Box 12"/>
          <p:cNvSpPr txBox="1">
            <a:spLocks noChangeArrowheads="1"/>
          </p:cNvSpPr>
          <p:nvPr/>
        </p:nvSpPr>
        <p:spPr bwMode="auto">
          <a:xfrm>
            <a:off x="158750" y="1196975"/>
            <a:ext cx="4227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u="sng">
                <a:latin typeface="Arial" pitchFamily="34" charset="0"/>
              </a:rPr>
              <a:t>Saponification reaction </a:t>
            </a:r>
            <a:r>
              <a:rPr lang="en" altLang="fr-FR" u="sng"/>
              <a:t>with NaOH or KOH</a:t>
            </a:r>
          </a:p>
        </p:txBody>
      </p:sp>
      <p:sp>
        <p:nvSpPr>
          <p:cNvPr id="488462" name="Text Box 14"/>
          <p:cNvSpPr txBox="1">
            <a:spLocks noChangeArrowheads="1"/>
          </p:cNvSpPr>
          <p:nvPr/>
        </p:nvSpPr>
        <p:spPr bwMode="auto">
          <a:xfrm>
            <a:off x="176213" y="3213100"/>
            <a:ext cx="88058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400" dirty="0"/>
              <a:t>The esterification reaction </a:t>
            </a:r>
            <a:r>
              <a:rPr lang="en" sz="1400" dirty="0">
                <a:latin typeface="Arial"/>
              </a:rPr>
              <a:t>requires </a:t>
            </a:r>
            <a:r>
              <a:rPr lang="en" sz="1400" dirty="0"/>
              <a:t>, from a </a:t>
            </a:r>
            <a:r>
              <a:rPr lang="en" sz="1400" dirty="0">
                <a:latin typeface="Arial"/>
              </a:rPr>
              <a:t>chemical </a:t>
            </a:r>
            <a:r>
              <a:rPr lang="en" sz="1400" dirty="0"/>
              <a:t>point of view, </a:t>
            </a:r>
            <a:r>
              <a:rPr lang="en" sz="1400" dirty="0">
                <a:latin typeface="Arial"/>
              </a:rPr>
              <a:t>the presence </a:t>
            </a:r>
            <a:r>
              <a:rPr lang="en" sz="1400" dirty="0"/>
              <a:t>of </a:t>
            </a:r>
            <a:r>
              <a:rPr lang="en" sz="1400" dirty="0">
                <a:latin typeface="Arial"/>
              </a:rPr>
              <a:t>a mineral </a:t>
            </a:r>
            <a:r>
              <a:rPr lang="en" sz="1400" dirty="0"/>
              <a:t>acid </a:t>
            </a:r>
            <a:r>
              <a:rPr lang="en" sz="1400" dirty="0">
                <a:latin typeface="Arial"/>
              </a:rPr>
              <a:t>such </a:t>
            </a:r>
            <a:r>
              <a:rPr lang="en" sz="1400" dirty="0"/>
              <a:t>as</a:t>
            </a:r>
          </a:p>
          <a:p>
            <a:pPr rtl="1">
              <a:defRPr/>
            </a:pPr>
            <a:r>
              <a:rPr lang="en" sz="1400" dirty="0"/>
              <a:t>Catalyst. In </a:t>
            </a:r>
            <a:r>
              <a:rPr lang="en" sz="14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living </a:t>
            </a:r>
            <a:r>
              <a:rPr lang="en" sz="1400" dirty="0">
                <a:latin typeface="Arial"/>
              </a:rPr>
              <a:t>organisms, </a:t>
            </a:r>
            <a:r>
              <a:rPr lang="en" sz="14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this </a:t>
            </a:r>
            <a:r>
              <a:rPr lang="en" sz="1400" dirty="0"/>
              <a:t>reaction </a:t>
            </a:r>
            <a:r>
              <a:rPr lang="en" sz="1400" dirty="0">
                <a:latin typeface="Arial"/>
              </a:rPr>
              <a:t>is </a:t>
            </a:r>
            <a:r>
              <a:rPr lang="en" sz="1400" dirty="0"/>
              <a:t>catalyzed </a:t>
            </a:r>
            <a:r>
              <a:rPr lang="en" sz="1400" dirty="0">
                <a:latin typeface="Arial"/>
              </a:rPr>
              <a:t>by specific </a:t>
            </a:r>
            <a:r>
              <a:rPr lang="en" sz="1400" dirty="0"/>
              <a:t>enzymes : </a:t>
            </a:r>
            <a:r>
              <a:rPr lang="en" sz="14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Esters</a:t>
            </a:r>
          </a:p>
        </p:txBody>
      </p:sp>
      <p:sp>
        <p:nvSpPr>
          <p:cNvPr id="488463" name="Text Box 15"/>
          <p:cNvSpPr txBox="1">
            <a:spLocks noChangeArrowheads="1"/>
          </p:cNvSpPr>
          <p:nvPr/>
        </p:nvSpPr>
        <p:spPr bwMode="auto">
          <a:xfrm>
            <a:off x="52388" y="4975225"/>
            <a:ext cx="5126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u="sng"/>
              <a:t>Properties due </a:t>
            </a:r>
            <a:r>
              <a:rPr lang="en" altLang="fr-FR" sz="1800" u="sng">
                <a:latin typeface="Arial" pitchFamily="34" charset="0"/>
              </a:rPr>
              <a:t>to </a:t>
            </a:r>
            <a:r>
              <a:rPr lang="en" altLang="fr-FR" sz="1800" u="sng"/>
              <a:t>the </a:t>
            </a:r>
            <a:r>
              <a:rPr lang="en" altLang="fr-FR" sz="1800" u="sng">
                <a:latin typeface="Arial" pitchFamily="34" charset="0"/>
              </a:rPr>
              <a:t>presence </a:t>
            </a:r>
            <a:r>
              <a:rPr lang="en" altLang="fr-FR" sz="1800" u="sng"/>
              <a:t>of </a:t>
            </a:r>
            <a:r>
              <a:rPr lang="en" altLang="fr-FR" sz="1800" u="sng">
                <a:latin typeface="Arial" pitchFamily="34" charset="0"/>
              </a:rPr>
              <a:t>double </a:t>
            </a:r>
            <a:r>
              <a:rPr lang="en" altLang="fr-FR" sz="1800" u="sng"/>
              <a:t>bonds</a:t>
            </a:r>
            <a:r>
              <a:rPr lang="en" altLang="fr-FR" sz="1800" u="sng">
                <a:latin typeface="Arial" pitchFamily="34" charset="0"/>
              </a:rPr>
              <a:t>​</a:t>
            </a:r>
          </a:p>
        </p:txBody>
      </p:sp>
      <p:sp>
        <p:nvSpPr>
          <p:cNvPr id="488466" name="Text Box 18"/>
          <p:cNvSpPr txBox="1">
            <a:spLocks noChangeArrowheads="1"/>
          </p:cNvSpPr>
          <p:nvPr/>
        </p:nvSpPr>
        <p:spPr bwMode="auto">
          <a:xfrm>
            <a:off x="176213" y="5337175"/>
            <a:ext cx="330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Reduction ( </a:t>
            </a: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or </a:t>
            </a: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addition </a:t>
            </a: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reaction </a:t>
            </a: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r>
              <a:rPr lang="en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</a:p>
        </p:txBody>
      </p:sp>
      <p:sp>
        <p:nvSpPr>
          <p:cNvPr id="488467" name="Text Box 19"/>
          <p:cNvSpPr txBox="1">
            <a:spLocks noChangeArrowheads="1"/>
          </p:cNvSpPr>
          <p:nvPr/>
        </p:nvSpPr>
        <p:spPr bwMode="auto">
          <a:xfrm>
            <a:off x="303213" y="5673725"/>
            <a:ext cx="7334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/>
              <a:t>The addition of </a:t>
            </a:r>
            <a:r>
              <a:rPr lang="en" altLang="fr-FR" sz="1400">
                <a:latin typeface="Arial" pitchFamily="34" charset="0"/>
              </a:rPr>
              <a:t>hydrogen to </a:t>
            </a:r>
            <a:r>
              <a:rPr lang="en" altLang="fr-FR" sz="1400"/>
              <a:t>the double bond(s) transforms the </a:t>
            </a:r>
            <a:r>
              <a:rPr lang="en" altLang="fr-FR" sz="1400">
                <a:latin typeface="Arial" pitchFamily="34" charset="0"/>
              </a:rPr>
              <a:t>unsaturated </a:t>
            </a:r>
            <a:endParaRPr lang="fr-FR" altLang="fr-FR" sz="1400"/>
          </a:p>
        </p:txBody>
      </p:sp>
      <p:sp>
        <p:nvSpPr>
          <p:cNvPr id="488468" name="Text Box 20"/>
          <p:cNvSpPr txBox="1">
            <a:spLocks noChangeArrowheads="1"/>
          </p:cNvSpPr>
          <p:nvPr/>
        </p:nvSpPr>
        <p:spPr bwMode="auto">
          <a:xfrm>
            <a:off x="655638" y="5991225"/>
            <a:ext cx="264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/>
              <a:t>Example: Ol </a:t>
            </a:r>
            <a:r>
              <a:rPr lang="en" altLang="fr-FR" sz="1400">
                <a:latin typeface="Arial" pitchFamily="34" charset="0"/>
              </a:rPr>
              <a:t>é </a:t>
            </a:r>
            <a:r>
              <a:rPr lang="en" altLang="fr-FR" sz="1400"/>
              <a:t>ate (C18:1) + 2H</a:t>
            </a:r>
          </a:p>
        </p:txBody>
      </p:sp>
      <p:sp>
        <p:nvSpPr>
          <p:cNvPr id="488469" name="Line 21"/>
          <p:cNvSpPr>
            <a:spLocks noChangeShapeType="1"/>
          </p:cNvSpPr>
          <p:nvPr/>
        </p:nvSpPr>
        <p:spPr bwMode="auto">
          <a:xfrm>
            <a:off x="3298825" y="6143625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8470" name="Text Box 22"/>
          <p:cNvSpPr txBox="1">
            <a:spLocks noChangeArrowheads="1"/>
          </p:cNvSpPr>
          <p:nvPr/>
        </p:nvSpPr>
        <p:spPr bwMode="auto">
          <a:xfrm>
            <a:off x="4981575" y="5978525"/>
            <a:ext cx="1495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/>
              <a:t>Stearate ( </a:t>
            </a:r>
            <a:r>
              <a:rPr lang="en" altLang="fr-FR" sz="1400">
                <a:latin typeface="Arial" pitchFamily="34" charset="0"/>
              </a:rPr>
              <a:t>C18 </a:t>
            </a:r>
            <a:r>
              <a:rPr lang="en" altLang="fr-FR" sz="1400"/>
              <a:t>:0)</a:t>
            </a:r>
          </a:p>
        </p:txBody>
      </p:sp>
      <p:sp>
        <p:nvSpPr>
          <p:cNvPr id="488471" name="Text Box 23"/>
          <p:cNvSpPr txBox="1">
            <a:spLocks noChangeArrowheads="1"/>
          </p:cNvSpPr>
          <p:nvPr/>
        </p:nvSpPr>
        <p:spPr bwMode="auto">
          <a:xfrm>
            <a:off x="303213" y="6296025"/>
            <a:ext cx="876141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>
                <a:latin typeface="Arial" pitchFamily="34" charset="0"/>
              </a:rPr>
              <a:t>vitro </a:t>
            </a:r>
            <a:r>
              <a:rPr lang="en" altLang="fr-FR" sz="1400"/>
              <a:t>, the catalyst is platinum black. It </a:t>
            </a:r>
            <a:r>
              <a:rPr lang="en" altLang="fr-FR" sz="1400">
                <a:latin typeface="Arial" pitchFamily="34" charset="0"/>
              </a:rPr>
              <a:t>is </a:t>
            </a:r>
            <a:r>
              <a:rPr lang="en" altLang="fr-FR" sz="1400"/>
              <a:t>thanks </a:t>
            </a:r>
            <a:r>
              <a:rPr lang="en" altLang="fr-FR" sz="1400">
                <a:latin typeface="Arial" pitchFamily="34" charset="0"/>
              </a:rPr>
              <a:t>to </a:t>
            </a:r>
            <a:r>
              <a:rPr lang="en" altLang="fr-FR" sz="1400"/>
              <a:t>this process </a:t>
            </a:r>
            <a:r>
              <a:rPr lang="en" altLang="fr-FR" sz="1400">
                <a:latin typeface="Arial" pitchFamily="34" charset="0"/>
              </a:rPr>
              <a:t>that </a:t>
            </a:r>
            <a:r>
              <a:rPr lang="en" altLang="fr-FR" sz="1400"/>
              <a:t>in the </a:t>
            </a:r>
            <a:r>
              <a:rPr lang="en" altLang="fr-FR" sz="1400">
                <a:latin typeface="Arial" pitchFamily="34" charset="0"/>
              </a:rPr>
              <a:t>food </a:t>
            </a:r>
            <a:r>
              <a:rPr lang="en" altLang="fr-FR" sz="1400"/>
              <a:t>industry,</a:t>
            </a:r>
          </a:p>
          <a:p>
            <a:pPr rtl="1" eaLnBrk="1" hangingPunct="1"/>
            <a:r>
              <a:rPr lang="en" altLang="fr-FR" sz="1400">
                <a:latin typeface="Arial" pitchFamily="34" charset="0"/>
              </a:rPr>
              <a:t>Vegetable </a:t>
            </a:r>
            <a:r>
              <a:rPr lang="en" altLang="fr-FR" sz="1400"/>
              <a:t>oils are transformed </a:t>
            </a:r>
            <a:r>
              <a:rPr lang="en" altLang="fr-FR" sz="1400">
                <a:latin typeface="Arial" pitchFamily="34" charset="0"/>
              </a:rPr>
              <a:t>into </a:t>
            </a:r>
            <a:r>
              <a:rPr lang="en" altLang="fr-FR" sz="1400"/>
              <a:t>margarines </a:t>
            </a:r>
            <a:r>
              <a:rPr lang="en" altLang="fr-FR" sz="1400">
                <a:latin typeface="Arial" pitchFamily="34" charset="0"/>
              </a:rPr>
              <a:t>.</a:t>
            </a:r>
          </a:p>
        </p:txBody>
      </p:sp>
      <p:sp>
        <p:nvSpPr>
          <p:cNvPr id="160783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  <p:pic>
        <p:nvPicPr>
          <p:cNvPr id="160787" name="Picture 19" descr="Saponific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1595438"/>
            <a:ext cx="8159750" cy="1545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789" name="Picture 21" descr="Acide alcohol reaction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4406900"/>
            <a:ext cx="8732838" cy="15843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6372225" y="1839913"/>
            <a:ext cx="858838" cy="3381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000000"/>
                </a:solidFill>
              </a:rPr>
              <a:t>H2O</a:t>
            </a:r>
            <a:r>
              <a:rPr lang="en" altLang="fr-FR" baseline="-25000">
                <a:solidFill>
                  <a:srgbClr val="000000"/>
                </a:solidFill>
              </a:rPr>
              <a:t>​</a:t>
            </a:r>
            <a:r>
              <a:rPr lang="en" altLang="fr-FR">
                <a:solidFill>
                  <a:srgbClr val="000000"/>
                </a:solidFill>
              </a:rPr>
              <a:t>​</a:t>
            </a:r>
          </a:p>
        </p:txBody>
      </p: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3055938" y="1854200"/>
            <a:ext cx="858837" cy="3381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000000"/>
                </a:solidFill>
              </a:rPr>
              <a:t>NaOH</a:t>
            </a: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2322513" y="2233613"/>
            <a:ext cx="858837" cy="3381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000000"/>
                </a:solidFill>
              </a:rPr>
              <a:t>H</a:t>
            </a: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6440488" y="2520950"/>
            <a:ext cx="858837" cy="3397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000000"/>
                </a:solidFill>
              </a:rPr>
              <a:t>N / A</a:t>
            </a:r>
          </a:p>
        </p:txBody>
      </p:sp>
    </p:spTree>
    <p:extLst>
      <p:ext uri="{BB962C8B-B14F-4D97-AF65-F5344CB8AC3E}">
        <p14:creationId xmlns:p14="http://schemas.microsoft.com/office/powerpoint/2010/main" val="2772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8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8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8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8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88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8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8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88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8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8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0" grpId="0"/>
      <p:bldP spid="488460" grpId="0"/>
      <p:bldP spid="488462" grpId="0"/>
      <p:bldP spid="488463" grpId="0"/>
      <p:bldP spid="488466" grpId="0"/>
      <p:bldP spid="488467" grpId="0"/>
      <p:bldP spid="488468" grpId="0"/>
      <p:bldP spid="488470" grpId="0"/>
      <p:bldP spid="488471" grpId="0"/>
      <p:bldP spid="2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idx="1"/>
          </p:nvPr>
        </p:nvSpPr>
        <p:spPr>
          <a:xfrm>
            <a:off x="468313" y="1743075"/>
            <a:ext cx="8229600" cy="5114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" sz="2800" b="1" i="1" dirty="0" smtClean="0">
                <a:solidFill>
                  <a:srgbClr val="FFFF00"/>
                </a:solidFill>
              </a:rPr>
              <a:t>2.3 Fatty acids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sz="2400" dirty="0" smtClean="0"/>
              <a:t>They are monoacids, linear, with an even number of carbons, either saturated or unsaturated.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sz="24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" sz="2400" b="1" dirty="0" smtClean="0">
                <a:solidFill>
                  <a:srgbClr val="FFFF00"/>
                </a:solidFill>
              </a:rPr>
              <a:t>2.3.1 Saturated fatty acids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sz="2400" b="1" dirty="0" smtClean="0">
                <a:solidFill>
                  <a:srgbClr val="FFFF00"/>
                </a:solidFill>
              </a:rPr>
              <a:t>[CH3 -(CH2)n - COOH]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dirty="0" smtClean="0"/>
              <a:t>  </a:t>
            </a:r>
            <a:r>
              <a:rPr lang="en" sz="2000" dirty="0" smtClean="0"/>
              <a:t>4C Butyric acid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sz="2000" dirty="0" smtClean="0"/>
              <a:t>16C Palmitic acid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sz="2000" dirty="0" smtClean="0"/>
              <a:t>18C Stearic acid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" sz="2000" dirty="0" smtClean="0"/>
              <a:t>24C </a:t>
            </a:r>
            <a:r>
              <a:rPr lang="en" sz="2000" dirty="0" err="1" smtClean="0"/>
              <a:t>Lignoceric acid</a:t>
            </a:r>
            <a:endParaRPr lang="fr-FR" sz="2000" dirty="0" smtClean="0"/>
          </a:p>
        </p:txBody>
      </p:sp>
      <p:sp>
        <p:nvSpPr>
          <p:cNvPr id="358407" name="Rectangle 7"/>
          <p:cNvSpPr>
            <a:spLocks noGrp="1" noChangeArrowheads="1"/>
          </p:cNvSpPr>
          <p:nvPr>
            <p:ph type="title"/>
          </p:nvPr>
        </p:nvSpPr>
        <p:spPr>
          <a:xfrm>
            <a:off x="1979613" y="533400"/>
            <a:ext cx="1872307" cy="693738"/>
          </a:xfrm>
          <a:solidFill>
            <a:srgbClr val="FF00FF"/>
          </a:solidFill>
          <a:ln w="38100">
            <a:solidFill>
              <a:schemeClr val="folHlink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/>
              <a:t>LIPIDS</a:t>
            </a:r>
          </a:p>
        </p:txBody>
      </p:sp>
      <p:sp>
        <p:nvSpPr>
          <p:cNvPr id="14336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10676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93571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3578" name="Rectangle 10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3034886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93580" name="Text Box 12"/>
          <p:cNvSpPr txBox="1">
            <a:spLocks noChangeArrowheads="1"/>
          </p:cNvSpPr>
          <p:nvPr/>
        </p:nvSpPr>
        <p:spPr bwMode="auto">
          <a:xfrm>
            <a:off x="376238" y="1379538"/>
            <a:ext cx="1244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Oxidation</a:t>
            </a:r>
          </a:p>
        </p:txBody>
      </p:sp>
      <p:sp>
        <p:nvSpPr>
          <p:cNvPr id="161799" name="Text Box 13"/>
          <p:cNvSpPr txBox="1">
            <a:spLocks noChangeArrowheads="1"/>
          </p:cNvSpPr>
          <p:nvPr/>
        </p:nvSpPr>
        <p:spPr bwMode="auto">
          <a:xfrm>
            <a:off x="179512" y="1768475"/>
            <a:ext cx="9073702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dirty="0"/>
              <a:t>This is done by a peracid: a molecule </a:t>
            </a:r>
            <a:r>
              <a:rPr lang="en" altLang="fr-FR" sz="1800" dirty="0">
                <a:latin typeface="Arial" pitchFamily="34" charset="0"/>
              </a:rPr>
              <a:t>possessing </a:t>
            </a:r>
            <a:r>
              <a:rPr lang="en" altLang="fr-FR" sz="1800" dirty="0"/>
              <a:t>an oxygen </a:t>
            </a:r>
            <a:r>
              <a:rPr lang="en" altLang="fr-FR" sz="1800" dirty="0">
                <a:latin typeface="Arial" pitchFamily="34" charset="0"/>
              </a:rPr>
              <a:t>atom </a:t>
            </a:r>
            <a:r>
              <a:rPr lang="en" altLang="fr-FR" sz="1800" dirty="0"/>
              <a:t>between the carbon </a:t>
            </a:r>
            <a:endParaRPr lang="en" altLang="fr-FR" sz="1800" dirty="0" smtClean="0"/>
          </a:p>
          <a:p>
            <a:pPr rtl="1" eaLnBrk="1" hangingPunct="1"/>
            <a:r>
              <a:rPr lang="en" altLang="fr-FR" sz="1800" dirty="0" smtClean="0"/>
              <a:t>and </a:t>
            </a:r>
            <a:r>
              <a:rPr lang="en" altLang="fr-FR" sz="1800" dirty="0"/>
              <a:t>the OH group </a:t>
            </a:r>
            <a:r>
              <a:rPr lang="en" altLang="fr-FR" sz="1800" dirty="0" smtClean="0"/>
              <a:t>oxidizing </a:t>
            </a:r>
            <a:r>
              <a:rPr lang="en" altLang="fr-FR" sz="1800" dirty="0"/>
              <a:t>power e.g., performic acid</a:t>
            </a:r>
          </a:p>
          <a:p>
            <a:pPr rtl="1" eaLnBrk="1" hangingPunct="1"/>
            <a:endParaRPr lang="fr-FR" altLang="fr-FR" sz="1800" dirty="0"/>
          </a:p>
          <a:p>
            <a:pPr rtl="1" eaLnBrk="1" hangingPunct="1"/>
            <a:r>
              <a:rPr lang="en" altLang="fr-FR" sz="1800" dirty="0"/>
              <a:t>low temperatures </a:t>
            </a:r>
            <a:r>
              <a:rPr lang="en" altLang="fr-FR" sz="1800" b="1" i="1" dirty="0">
                <a:solidFill>
                  <a:srgbClr val="FFFF66"/>
                </a:solidFill>
              </a:rPr>
              <a:t>: </a:t>
            </a:r>
            <a:r>
              <a:rPr lang="en" altLang="fr-FR" sz="1800" dirty="0"/>
              <a:t>the </a:t>
            </a:r>
            <a:r>
              <a:rPr lang="en" altLang="fr-FR" sz="1800" dirty="0">
                <a:latin typeface="Arial" pitchFamily="34" charset="0"/>
              </a:rPr>
              <a:t>oxidation </a:t>
            </a:r>
            <a:r>
              <a:rPr lang="en" altLang="fr-FR" sz="1800" dirty="0"/>
              <a:t>of </a:t>
            </a:r>
            <a:r>
              <a:rPr lang="en" altLang="fr-FR" sz="1800" dirty="0">
                <a:latin typeface="Arial" pitchFamily="34" charset="0"/>
              </a:rPr>
              <a:t>an ethylene </a:t>
            </a:r>
            <a:r>
              <a:rPr lang="en" altLang="fr-FR" sz="1800" dirty="0"/>
              <a:t>glycol </a:t>
            </a:r>
            <a:r>
              <a:rPr lang="en" altLang="fr-FR" sz="1800" dirty="0">
                <a:latin typeface="Arial" pitchFamily="34" charset="0"/>
              </a:rPr>
              <a:t>by </a:t>
            </a:r>
            <a:r>
              <a:rPr lang="en" altLang="fr-FR" sz="1800" dirty="0"/>
              <a:t>a </a:t>
            </a:r>
            <a:r>
              <a:rPr lang="en" altLang="fr-FR" sz="1800" dirty="0">
                <a:latin typeface="Arial" pitchFamily="34" charset="0"/>
              </a:rPr>
              <a:t>peracid </a:t>
            </a:r>
            <a:r>
              <a:rPr lang="en" altLang="fr-FR" sz="1800" dirty="0"/>
              <a:t>leads </a:t>
            </a:r>
            <a:r>
              <a:rPr lang="en" altLang="fr-FR" sz="1800" dirty="0">
                <a:latin typeface="Arial" pitchFamily="34" charset="0"/>
              </a:rPr>
              <a:t>to </a:t>
            </a:r>
            <a:r>
              <a:rPr lang="en" altLang="fr-FR" sz="1800" dirty="0"/>
              <a:t>an </a:t>
            </a:r>
            <a:r>
              <a:rPr lang="en" altLang="fr-FR" sz="1800" dirty="0">
                <a:latin typeface="Arial" pitchFamily="34" charset="0"/>
              </a:rPr>
              <a:t>epoxide</a:t>
            </a:r>
          </a:p>
          <a:p>
            <a:pPr rtl="1" eaLnBrk="1" hangingPunct="1"/>
            <a:r>
              <a:rPr lang="en" altLang="fr-FR" sz="1800" dirty="0"/>
              <a:t>(compounds </a:t>
            </a:r>
            <a:r>
              <a:rPr lang="en" altLang="fr-FR" sz="1800" dirty="0">
                <a:latin typeface="Arial" pitchFamily="34" charset="0"/>
              </a:rPr>
              <a:t>that </a:t>
            </a:r>
            <a:r>
              <a:rPr lang="en" altLang="fr-FR" sz="1800" dirty="0"/>
              <a:t>are </a:t>
            </a:r>
            <a:r>
              <a:rPr lang="en" altLang="fr-FR" sz="1800" dirty="0">
                <a:latin typeface="Arial" pitchFamily="34" charset="0"/>
              </a:rPr>
              <a:t>very </a:t>
            </a:r>
            <a:r>
              <a:rPr lang="en" altLang="fr-FR" sz="1800" dirty="0"/>
              <a:t>toxic to the skin)</a:t>
            </a:r>
          </a:p>
          <a:p>
            <a:pPr rtl="1" eaLnBrk="1" hangingPunct="1"/>
            <a:endParaRPr lang="fr-FR" altLang="fr-FR" sz="18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  <a:p>
            <a:pPr rtl="1" eaLnBrk="1" hangingPunct="1"/>
            <a:endParaRPr lang="fr-FR" altLang="fr-FR" sz="1400" dirty="0"/>
          </a:p>
        </p:txBody>
      </p:sp>
      <p:sp>
        <p:nvSpPr>
          <p:cNvPr id="16180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  <p:pic>
        <p:nvPicPr>
          <p:cNvPr id="161806" name="Picture 14" descr="LES LIPIDES STRUCTURE I - INTRODUCTION : II- CLASSIFICATION III – STRUCTURE  DES LIPIDES: ppt télécharg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2" y="3419061"/>
            <a:ext cx="5400699" cy="332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82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8" y="1600200"/>
            <a:ext cx="8856662" cy="4530725"/>
          </a:xfrm>
        </p:spPr>
        <p:txBody>
          <a:bodyPr/>
          <a:lstStyle/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" altLang="fr-FR" sz="1800" b="1" i="1" dirty="0" smtClean="0">
                <a:solidFill>
                  <a:srgbClr val="FFFF00"/>
                </a:solidFill>
                <a:latin typeface="Tahoma" pitchFamily="34" charset="0"/>
              </a:rPr>
              <a:t>When heated: </a:t>
            </a:r>
            <a:r>
              <a:rPr lang="en" altLang="fr-FR" sz="1800" b="1" i="1" dirty="0" smtClean="0">
                <a:solidFill>
                  <a:srgbClr val="FFFF00"/>
                </a:solidFill>
              </a:rPr>
              <a:t>at </a:t>
            </a:r>
            <a:r>
              <a:rPr lang="en" altLang="fr-FR" sz="1800" b="1" i="1" dirty="0" smtClean="0">
                <a:solidFill>
                  <a:srgbClr val="FFFF00"/>
                </a:solidFill>
                <a:latin typeface="Tahoma" pitchFamily="34" charset="0"/>
              </a:rPr>
              <a:t>50°C </a:t>
            </a:r>
            <a:r>
              <a:rPr lang="en" altLang="fr-FR" sz="1800" dirty="0" smtClean="0">
                <a:latin typeface="Tahoma" pitchFamily="34" charset="0"/>
              </a:rPr>
              <a:t>, under the </a:t>
            </a:r>
            <a:r>
              <a:rPr lang="en" altLang="fr-FR" sz="1800" dirty="0" smtClean="0"/>
              <a:t>action </a:t>
            </a:r>
            <a:r>
              <a:rPr lang="en" altLang="fr-FR" sz="1800" dirty="0" smtClean="0">
                <a:latin typeface="Tahoma" pitchFamily="34" charset="0"/>
              </a:rPr>
              <a:t>of </a:t>
            </a:r>
            <a:r>
              <a:rPr lang="en" altLang="fr-FR" sz="1800" dirty="0" smtClean="0"/>
              <a:t>a mineral </a:t>
            </a:r>
            <a:r>
              <a:rPr lang="en" altLang="fr-FR" sz="1800" dirty="0" smtClean="0">
                <a:latin typeface="Tahoma" pitchFamily="34" charset="0"/>
              </a:rPr>
              <a:t>salt , a fatty acid gives a glycol.</a:t>
            </a:r>
          </a:p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dirty="0" smtClean="0">
              <a:latin typeface="Tahoma" pitchFamily="34" charset="0"/>
            </a:endParaRPr>
          </a:p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" altLang="fr-FR" sz="1800" dirty="0" smtClean="0">
                <a:latin typeface="Tahoma" pitchFamily="34" charset="0"/>
              </a:rPr>
              <a:t>R-CH=CH-(</a:t>
            </a:r>
            <a:r>
              <a:rPr lang="en" altLang="fr-FR" sz="1800" dirty="0" smtClean="0">
                <a:latin typeface="Tahoma" pitchFamily="34" charset="0"/>
              </a:rPr>
              <a:t>CH2)n-COOH                                 </a:t>
            </a:r>
            <a:r>
              <a:rPr lang="en" altLang="fr-FR" sz="1800" dirty="0" smtClean="0">
                <a:latin typeface="Tahoma" pitchFamily="34" charset="0"/>
              </a:rPr>
              <a:t>R-CH </a:t>
            </a:r>
            <a:r>
              <a:rPr lang="en" altLang="fr-FR" sz="1800" baseline="-25000" dirty="0" smtClean="0">
                <a:latin typeface="Tahoma" pitchFamily="34" charset="0"/>
              </a:rPr>
              <a:t>2 </a:t>
            </a:r>
            <a:r>
              <a:rPr lang="en" altLang="fr-FR" sz="1800" dirty="0" smtClean="0">
                <a:latin typeface="Tahoma" pitchFamily="34" charset="0"/>
              </a:rPr>
              <a:t>-CHOH-(</a:t>
            </a:r>
            <a:r>
              <a:rPr lang="en" altLang="fr-FR" sz="1800" dirty="0" smtClean="0">
                <a:latin typeface="Tahoma" pitchFamily="34" charset="0"/>
              </a:rPr>
              <a:t>CH</a:t>
            </a:r>
            <a:r>
              <a:rPr lang="en" altLang="fr-FR" sz="1800" baseline="-25000" dirty="0" smtClean="0">
                <a:latin typeface="Tahoma" pitchFamily="34" charset="0"/>
              </a:rPr>
              <a:t>2</a:t>
            </a:r>
            <a:r>
              <a:rPr lang="en" altLang="fr-FR" sz="1800" dirty="0" smtClean="0">
                <a:latin typeface="Tahoma" pitchFamily="34" charset="0"/>
              </a:rPr>
              <a:t>)n- </a:t>
            </a:r>
            <a:r>
              <a:rPr lang="en" altLang="fr-FR" sz="1800" dirty="0" smtClean="0">
                <a:latin typeface="Tahoma" pitchFamily="34" charset="0"/>
              </a:rPr>
              <a:t>COOH</a:t>
            </a:r>
          </a:p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dirty="0" smtClean="0">
              <a:latin typeface="Tahoma" pitchFamily="34" charset="0"/>
            </a:endParaRPr>
          </a:p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dirty="0" smtClean="0">
              <a:latin typeface="Tahoma" pitchFamily="34" charset="0"/>
            </a:endParaRPr>
          </a:p>
          <a:p>
            <a:pPr rtl="1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800" dirty="0" smtClean="0">
              <a:latin typeface="Tahoma" pitchFamily="34" charset="0"/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3122613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16282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  <p:sp>
        <p:nvSpPr>
          <p:cNvPr id="162821" name="AutoShape 2" descr="Synthèse des éthers de glycol. |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62822" name="AutoShape 4" descr="Synthèse des éthers de glycol. | Download Scientific Diagram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62823" name="AutoShape 6" descr="Chapitre III : Lipides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62824" name="AutoShape 8" descr="Chapitre III : Lipides"/>
          <p:cNvSpPr>
            <a:spLocks noChangeAspect="1" noChangeArrowheads="1"/>
          </p:cNvSpPr>
          <p:nvPr/>
        </p:nvSpPr>
        <p:spPr bwMode="auto">
          <a:xfrm>
            <a:off x="612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612362" name="Picture 10" descr="LES LIPIDES STRUCTURE I - INTRODUCTION : II- CLASSIFICATION III – STRUCTURE  DES LIPIDES: ppt télécharger"/>
          <p:cNvSpPr>
            <a:spLocks noChangeAspect="1" noChangeArrowheads="1"/>
          </p:cNvSpPr>
          <p:nvPr/>
        </p:nvSpPr>
        <p:spPr bwMode="auto">
          <a:xfrm>
            <a:off x="307975" y="3246438"/>
            <a:ext cx="8656638" cy="361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cxnSp>
        <p:nvCxnSpPr>
          <p:cNvPr id="162826" name="Connecteur droit avec flèche 10"/>
          <p:cNvCxnSpPr>
            <a:cxnSpLocks noChangeShapeType="1"/>
          </p:cNvCxnSpPr>
          <p:nvPr/>
        </p:nvCxnSpPr>
        <p:spPr bwMode="auto">
          <a:xfrm>
            <a:off x="2823058" y="3861048"/>
            <a:ext cx="1965325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5442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6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94595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4602" name="Rectangle 10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3127885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94603" name="Text Box 11"/>
          <p:cNvSpPr txBox="1">
            <a:spLocks noChangeArrowheads="1"/>
          </p:cNvSpPr>
          <p:nvPr/>
        </p:nvSpPr>
        <p:spPr bwMode="auto">
          <a:xfrm>
            <a:off x="0" y="716334"/>
            <a:ext cx="10373353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dirty="0" err="1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Autooxidation </a:t>
            </a:r>
            <a:r>
              <a:rPr lang="en" sz="18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" sz="18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unsaturated </a:t>
            </a:r>
            <a:r>
              <a:rPr lang="en" sz="1800" b="1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fats</a:t>
            </a:r>
            <a:r>
              <a:rPr lang="en" sz="1800" dirty="0">
                <a:solidFill>
                  <a:srgbClr val="FF6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lvl="2" rtl="1">
              <a:defRPr/>
            </a:pPr>
            <a:r>
              <a:rPr lang="en" dirty="0"/>
              <a:t>This process normally develops </a:t>
            </a:r>
            <a:r>
              <a:rPr lang="en" dirty="0">
                <a:latin typeface="Arial"/>
              </a:rPr>
              <a:t>in open air </a:t>
            </a:r>
            <a:r>
              <a:rPr lang="en" dirty="0"/>
              <a:t>and gives </a:t>
            </a:r>
            <a:r>
              <a:rPr lang="en" dirty="0">
                <a:latin typeface="Arial"/>
              </a:rPr>
              <a:t>fats </a:t>
            </a:r>
            <a:r>
              <a:rPr lang="en" dirty="0"/>
              <a:t>an odor</a:t>
            </a:r>
          </a:p>
          <a:p>
            <a:pPr lvl="2" rtl="1">
              <a:defRPr/>
            </a:pPr>
            <a:r>
              <a:rPr lang="en" dirty="0"/>
              <a:t>Characteristic (it </a:t>
            </a:r>
            <a:r>
              <a:rPr lang="en" dirty="0">
                <a:latin typeface="Arial"/>
              </a:rPr>
              <a:t>'s </a:t>
            </a:r>
            <a:r>
              <a:rPr lang="en" dirty="0"/>
              <a:t>rancidity). This </a:t>
            </a:r>
            <a:r>
              <a:rPr lang="en" dirty="0">
                <a:latin typeface="Arial"/>
              </a:rPr>
              <a:t>auto </a:t>
            </a:r>
            <a:r>
              <a:rPr lang="en" dirty="0" err="1"/>
              <a:t>-oxidation </a:t>
            </a:r>
            <a:r>
              <a:rPr lang="en" dirty="0"/>
              <a:t>can be </a:t>
            </a:r>
            <a:r>
              <a:rPr lang="en" dirty="0">
                <a:latin typeface="Arial"/>
              </a:rPr>
              <a:t>activated </a:t>
            </a:r>
            <a:r>
              <a:rPr lang="en" dirty="0"/>
              <a:t>by</a:t>
            </a:r>
            <a:endParaRPr lang="fr-FR" dirty="0" smtClean="0"/>
          </a:p>
          <a:p>
            <a:pPr lvl="2" rtl="1">
              <a:defRPr/>
            </a:pPr>
            <a:r>
              <a:rPr lang="en" dirty="0" smtClean="0"/>
              <a:t>Organic </a:t>
            </a:r>
            <a:r>
              <a:rPr lang="en" dirty="0"/>
              <a:t>( </a:t>
            </a:r>
            <a:r>
              <a:rPr lang="en" dirty="0">
                <a:latin typeface="Arial"/>
              </a:rPr>
              <a:t>epoxides </a:t>
            </a:r>
            <a:r>
              <a:rPr lang="en" dirty="0"/>
              <a:t>) or biological ( </a:t>
            </a:r>
            <a:r>
              <a:rPr lang="en" dirty="0" err="1"/>
              <a:t>lipoxidases </a:t>
            </a:r>
            <a:r>
              <a:rPr lang="en" dirty="0"/>
              <a:t>) catalysts. Rancidity leads to</a:t>
            </a:r>
            <a:endParaRPr lang="fr-FR" dirty="0" smtClean="0"/>
          </a:p>
          <a:p>
            <a:pPr lvl="2" rtl="1">
              <a:defRPr/>
            </a:pPr>
            <a:r>
              <a:rPr lang="en" dirty="0" smtClean="0"/>
              <a:t>to </a:t>
            </a:r>
            <a:r>
              <a:rPr lang="en" dirty="0"/>
              <a:t>the formation of </a:t>
            </a:r>
            <a:r>
              <a:rPr lang="en" dirty="0" smtClean="0"/>
              <a:t>toxic </a:t>
            </a:r>
            <a:r>
              <a:rPr lang="en" dirty="0" smtClean="0">
                <a:latin typeface="Arial"/>
              </a:rPr>
              <a:t>byproducts </a:t>
            </a:r>
            <a:r>
              <a:rPr lang="en" dirty="0" smtClean="0"/>
              <a:t>. In the </a:t>
            </a:r>
            <a:r>
              <a:rPr lang="en" dirty="0"/>
              <a:t>food industry, this auto </a:t>
            </a:r>
            <a:r>
              <a:rPr lang="en" dirty="0" smtClean="0">
                <a:latin typeface="Arial"/>
              </a:rPr>
              <a:t>- </a:t>
            </a:r>
            <a:r>
              <a:rPr lang="en" dirty="0" err="1"/>
              <a:t>oxidation </a:t>
            </a:r>
            <a:r>
              <a:rPr lang="en" dirty="0"/>
              <a:t>is</a:t>
            </a:r>
            <a:endParaRPr lang="fr-FR" dirty="0" smtClean="0"/>
          </a:p>
          <a:p>
            <a:pPr lvl="2" rtl="1">
              <a:defRPr/>
            </a:pPr>
            <a:r>
              <a:rPr lang="en" dirty="0" smtClean="0"/>
              <a:t>partially </a:t>
            </a:r>
            <a:r>
              <a:rPr lang="en" dirty="0">
                <a:latin typeface="Arial"/>
              </a:rPr>
              <a:t>avoidable </a:t>
            </a:r>
            <a:r>
              <a:rPr lang="en" dirty="0"/>
              <a:t>thanks </a:t>
            </a:r>
            <a:r>
              <a:rPr lang="en" dirty="0">
                <a:latin typeface="Arial"/>
              </a:rPr>
              <a:t>to</a:t>
            </a:r>
            <a:r>
              <a:rPr lang="en" dirty="0"/>
              <a:t> </a:t>
            </a:r>
            <a:r>
              <a:rPr lang="en" dirty="0" smtClean="0"/>
              <a:t>the </a:t>
            </a:r>
            <a:r>
              <a:rPr lang="en" dirty="0" smtClean="0">
                <a:latin typeface="Arial"/>
              </a:rPr>
              <a:t>use </a:t>
            </a:r>
            <a:r>
              <a:rPr lang="en" dirty="0"/>
              <a:t>of </a:t>
            </a:r>
            <a:r>
              <a:rPr lang="en" dirty="0">
                <a:latin typeface="Arial"/>
              </a:rPr>
              <a:t>antioxidants </a:t>
            </a:r>
            <a:r>
              <a:rPr lang="en" dirty="0"/>
              <a:t>.</a:t>
            </a:r>
            <a:r>
              <a:rPr lang="en" dirty="0" smtClean="0"/>
              <a:t>​</a:t>
            </a:r>
          </a:p>
          <a:p>
            <a:pPr lvl="2" rtl="1">
              <a:defRPr/>
            </a:pPr>
            <a:endParaRPr lang="fr-FR" dirty="0"/>
          </a:p>
          <a:p>
            <a:pPr lvl="2"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Fixation of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halogens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Br </a:t>
            </a: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I)</a:t>
            </a:r>
          </a:p>
          <a:p>
            <a:pPr lvl="2" rtl="1">
              <a:defRPr/>
            </a:pPr>
            <a:r>
              <a:rPr lang="en" dirty="0"/>
              <a:t>Iodine binds to the carbons of double bonds </a:t>
            </a:r>
            <a:r>
              <a:rPr lang="en" dirty="0">
                <a:latin typeface="Arial"/>
              </a:rPr>
              <a:t>:</a:t>
            </a:r>
          </a:p>
          <a:p>
            <a:pPr lvl="2" rtl="1">
              <a:defRPr/>
            </a:pPr>
            <a:endParaRPr lang="fr-FR" dirty="0"/>
          </a:p>
          <a:p>
            <a:pPr lvl="2" rtl="1">
              <a:defRPr/>
            </a:pPr>
            <a:r>
              <a:rPr lang="en" dirty="0"/>
              <a:t>R---CH==CH---R </a:t>
            </a:r>
            <a:r>
              <a:rPr lang="en" dirty="0">
                <a:latin typeface="Arial"/>
              </a:rPr>
              <a:t>' </a:t>
            </a:r>
            <a:r>
              <a:rPr lang="en" dirty="0"/>
              <a:t>+ </a:t>
            </a:r>
            <a:r>
              <a:rPr lang="en" dirty="0">
                <a:solidFill>
                  <a:srgbClr val="FFFF00"/>
                </a:solidFill>
              </a:rPr>
              <a:t>I </a:t>
            </a:r>
            <a:r>
              <a:rPr lang="en" baseline="-25000" dirty="0">
                <a:solidFill>
                  <a:srgbClr val="FFFF00"/>
                </a:solidFill>
              </a:rPr>
              <a:t>2</a:t>
            </a:r>
            <a:r>
              <a:rPr lang="en" dirty="0"/>
              <a:t>                          </a:t>
            </a:r>
            <a:r>
              <a:rPr lang="en" dirty="0" smtClean="0"/>
              <a:t>        </a:t>
            </a:r>
            <a:r>
              <a:rPr lang="en" dirty="0"/>
              <a:t>R---CH </a:t>
            </a:r>
            <a:r>
              <a:rPr lang="en" dirty="0">
                <a:solidFill>
                  <a:srgbClr val="FFFF00"/>
                </a:solidFill>
              </a:rPr>
              <a:t>I </a:t>
            </a:r>
            <a:r>
              <a:rPr lang="en" dirty="0"/>
              <a:t>---CH </a:t>
            </a:r>
            <a:r>
              <a:rPr lang="en" dirty="0">
                <a:solidFill>
                  <a:srgbClr val="FFFF00"/>
                </a:solidFill>
              </a:rPr>
              <a:t>I- </a:t>
            </a:r>
            <a:r>
              <a:rPr lang="en" dirty="0"/>
              <a:t>--R</a:t>
            </a:r>
          </a:p>
          <a:p>
            <a:pPr lvl="2" rtl="1">
              <a:defRPr/>
            </a:pPr>
            <a:endParaRPr lang="fr-FR" dirty="0"/>
          </a:p>
          <a:p>
            <a:pPr rtl="1">
              <a:defRPr/>
            </a:pPr>
            <a:endParaRPr lang="fr-FR" sz="1800" u="sng" dirty="0"/>
          </a:p>
        </p:txBody>
      </p:sp>
      <p:sp>
        <p:nvSpPr>
          <p:cNvPr id="494604" name="Line 12"/>
          <p:cNvSpPr>
            <a:spLocks noChangeShapeType="1"/>
          </p:cNvSpPr>
          <p:nvPr/>
        </p:nvSpPr>
        <p:spPr bwMode="auto">
          <a:xfrm>
            <a:off x="2371789" y="3645024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4605" name="Text Box 13"/>
          <p:cNvSpPr txBox="1">
            <a:spLocks noChangeArrowheads="1"/>
          </p:cNvSpPr>
          <p:nvPr/>
        </p:nvSpPr>
        <p:spPr bwMode="auto">
          <a:xfrm>
            <a:off x="-1587" y="3810000"/>
            <a:ext cx="919835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u="sng" dirty="0"/>
              <a:t>Interest :</a:t>
            </a:r>
            <a:r>
              <a:rPr lang="en" sz="1800" u="sng" dirty="0">
                <a:latin typeface="Arial"/>
              </a:rPr>
              <a:t>​</a:t>
            </a:r>
            <a:r>
              <a:rPr lang="en" sz="1400" dirty="0"/>
              <a:t>   </a:t>
            </a:r>
            <a:r>
              <a:rPr lang="en" dirty="0"/>
              <a:t>This property </a:t>
            </a:r>
            <a:r>
              <a:rPr lang="en" dirty="0">
                <a:latin typeface="Arial"/>
              </a:rPr>
              <a:t>is used </a:t>
            </a:r>
            <a:r>
              <a:rPr lang="en" dirty="0"/>
              <a:t>for determining </a:t>
            </a:r>
            <a:r>
              <a:rPr lang="en" dirty="0">
                <a:latin typeface="Arial"/>
              </a:rPr>
              <a:t>the number </a:t>
            </a:r>
            <a:r>
              <a:rPr lang="en" dirty="0"/>
              <a:t>of double bonds </a:t>
            </a:r>
            <a:r>
              <a:rPr lang="en" dirty="0" smtClean="0"/>
              <a:t>.</a:t>
            </a:r>
          </a:p>
          <a:p>
            <a:pPr rtl="1">
              <a:defRPr/>
            </a:pPr>
            <a:r>
              <a:rPr lang="en" dirty="0" smtClean="0"/>
              <a:t>The iodine index </a:t>
            </a:r>
            <a:r>
              <a:rPr lang="en" dirty="0" smtClean="0">
                <a:latin typeface="Arial"/>
              </a:rPr>
              <a:t>is </a:t>
            </a:r>
            <a:r>
              <a:rPr lang="en" dirty="0" smtClean="0"/>
              <a:t>defined </a:t>
            </a:r>
            <a:r>
              <a:rPr lang="en" dirty="0"/>
              <a:t>as follows </a:t>
            </a:r>
            <a:r>
              <a:rPr lang="en" dirty="0">
                <a:latin typeface="Arial"/>
              </a:rPr>
              <a:t>: </a:t>
            </a:r>
            <a:r>
              <a:rPr lang="en" dirty="0"/>
              <a:t>it </a:t>
            </a:r>
            <a:r>
              <a:rPr lang="en" dirty="0">
                <a:latin typeface="Arial"/>
              </a:rPr>
              <a:t>is </a:t>
            </a:r>
            <a:r>
              <a:rPr lang="en" dirty="0"/>
              <a:t>the number of </a:t>
            </a:r>
            <a:r>
              <a:rPr lang="en" dirty="0">
                <a:latin typeface="Arial"/>
              </a:rPr>
              <a:t>iodine </a:t>
            </a:r>
            <a:r>
              <a:rPr lang="en" dirty="0"/>
              <a:t>( I2) </a:t>
            </a:r>
            <a:r>
              <a:rPr lang="en" dirty="0">
                <a:latin typeface="Arial"/>
              </a:rPr>
              <a:t>molecules </a:t>
            </a:r>
            <a:r>
              <a:rPr lang="en" dirty="0" smtClean="0">
                <a:latin typeface="Arial"/>
              </a:rPr>
              <a:t>needed</a:t>
            </a:r>
          </a:p>
          <a:p>
            <a:pPr rtl="1">
              <a:defRPr/>
            </a:pPr>
            <a:r>
              <a:rPr lang="fr-FR" dirty="0" smtClean="0"/>
              <a:t>F</a:t>
            </a:r>
            <a:r>
              <a:rPr lang="en" dirty="0" smtClean="0"/>
              <a:t>or</a:t>
            </a:r>
            <a:r>
              <a:rPr lang="fr-FR" dirty="0" smtClean="0"/>
              <a:t> </a:t>
            </a:r>
            <a:r>
              <a:rPr lang="en" dirty="0" smtClean="0"/>
              <a:t>saturate </a:t>
            </a:r>
            <a:r>
              <a:rPr lang="en" dirty="0"/>
              <a:t>all the double bonds </a:t>
            </a:r>
            <a:r>
              <a:rPr lang="en" dirty="0">
                <a:latin typeface="Arial"/>
              </a:rPr>
              <a:t>of </a:t>
            </a:r>
            <a:r>
              <a:rPr lang="en" dirty="0"/>
              <a:t>an </a:t>
            </a:r>
            <a:r>
              <a:rPr lang="en" dirty="0">
                <a:latin typeface="Arial"/>
              </a:rPr>
              <a:t>unsaturated </a:t>
            </a:r>
            <a:r>
              <a:rPr lang="en" dirty="0"/>
              <a:t>fatty </a:t>
            </a:r>
            <a:r>
              <a:rPr lang="en" dirty="0" smtClean="0"/>
              <a:t>acid </a:t>
            </a:r>
            <a:r>
              <a:rPr lang="en" dirty="0"/>
              <a:t>.</a:t>
            </a:r>
          </a:p>
          <a:p>
            <a:pPr rtl="1">
              <a:defRPr/>
            </a:pPr>
            <a:endParaRPr lang="fr-FR" sz="1400" dirty="0"/>
          </a:p>
          <a:p>
            <a:pPr rtl="1">
              <a:defRPr/>
            </a:pPr>
            <a:r>
              <a:rPr lang="en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Isomerization :</a:t>
            </a:r>
            <a:r>
              <a:rPr lang="en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</a:p>
          <a:p>
            <a:pPr rtl="1">
              <a:defRPr/>
            </a:pPr>
            <a:r>
              <a:rPr lang="en" dirty="0"/>
              <a:t>The </a:t>
            </a:r>
            <a:r>
              <a:rPr lang="en" dirty="0">
                <a:latin typeface="Arial"/>
              </a:rPr>
              <a:t>cis - </a:t>
            </a:r>
            <a:r>
              <a:rPr lang="en" dirty="0"/>
              <a:t>trans isomerization of natural </a:t>
            </a:r>
            <a:r>
              <a:rPr lang="en" dirty="0">
                <a:latin typeface="Arial"/>
              </a:rPr>
              <a:t>unsaturated </a:t>
            </a:r>
            <a:r>
              <a:rPr lang="en" dirty="0"/>
              <a:t>fatty acids is possible by chemical </a:t>
            </a:r>
            <a:endParaRPr lang="en" dirty="0" smtClean="0"/>
          </a:p>
          <a:p>
            <a:pPr rtl="1">
              <a:defRPr/>
            </a:pPr>
            <a:r>
              <a:rPr lang="en" dirty="0" smtClean="0"/>
              <a:t>means.</a:t>
            </a:r>
            <a:r>
              <a:rPr lang="fr-FR" dirty="0"/>
              <a:t> </a:t>
            </a:r>
            <a:r>
              <a:rPr lang="en" dirty="0" smtClean="0"/>
              <a:t>It </a:t>
            </a:r>
            <a:r>
              <a:rPr lang="en" dirty="0"/>
              <a:t>is </a:t>
            </a:r>
            <a:r>
              <a:rPr lang="en" dirty="0">
                <a:latin typeface="Arial"/>
              </a:rPr>
              <a:t>very </a:t>
            </a:r>
            <a:r>
              <a:rPr lang="en" dirty="0"/>
              <a:t>slow </a:t>
            </a:r>
            <a:r>
              <a:rPr lang="en" dirty="0">
                <a:latin typeface="Arial"/>
              </a:rPr>
              <a:t>to</a:t>
            </a:r>
            <a:r>
              <a:rPr lang="en" dirty="0"/>
              <a:t> </a:t>
            </a:r>
            <a:r>
              <a:rPr lang="en" dirty="0" smtClean="0">
                <a:latin typeface="Arial"/>
              </a:rPr>
              <a:t>room </a:t>
            </a:r>
            <a:r>
              <a:rPr lang="en" dirty="0" smtClean="0"/>
              <a:t>temperature </a:t>
            </a:r>
            <a:r>
              <a:rPr lang="en" dirty="0"/>
              <a:t>and faster </a:t>
            </a:r>
            <a:r>
              <a:rPr lang="en" dirty="0">
                <a:latin typeface="Arial"/>
              </a:rPr>
              <a:t>when </a:t>
            </a:r>
            <a:r>
              <a:rPr lang="en" dirty="0"/>
              <a:t>warm. (This </a:t>
            </a:r>
            <a:r>
              <a:rPr lang="en" dirty="0" smtClean="0"/>
              <a:t>is </a:t>
            </a:r>
            <a:r>
              <a:rPr lang="en" dirty="0">
                <a:latin typeface="Arial"/>
              </a:rPr>
              <a:t>one </a:t>
            </a:r>
            <a:r>
              <a:rPr lang="en" dirty="0"/>
              <a:t>of the </a:t>
            </a:r>
            <a:endParaRPr lang="en" dirty="0" smtClean="0"/>
          </a:p>
          <a:p>
            <a:pPr rtl="1">
              <a:defRPr/>
            </a:pPr>
            <a:r>
              <a:rPr lang="en" dirty="0" smtClean="0"/>
              <a:t>factors of</a:t>
            </a:r>
            <a:r>
              <a:rPr lang="fr-FR" dirty="0"/>
              <a:t> </a:t>
            </a:r>
            <a:r>
              <a:rPr lang="en" dirty="0" smtClean="0"/>
              <a:t>rancidity </a:t>
            </a:r>
            <a:r>
              <a:rPr lang="en" dirty="0"/>
              <a:t>of </a:t>
            </a:r>
            <a:r>
              <a:rPr lang="en" dirty="0">
                <a:latin typeface="Arial"/>
              </a:rPr>
              <a:t>fats </a:t>
            </a:r>
            <a:r>
              <a:rPr lang="en" dirty="0"/>
              <a:t>) </a:t>
            </a:r>
            <a:r>
              <a:rPr lang="en" sz="1400" dirty="0"/>
              <a:t>.</a:t>
            </a:r>
            <a:endParaRPr lang="fr-FR" sz="1800" u="sng" dirty="0"/>
          </a:p>
        </p:txBody>
      </p:sp>
      <p:sp>
        <p:nvSpPr>
          <p:cNvPr id="163849" name="Text Box 14"/>
          <p:cNvSpPr txBox="1">
            <a:spLocks noChangeArrowheads="1"/>
          </p:cNvSpPr>
          <p:nvPr/>
        </p:nvSpPr>
        <p:spPr bwMode="auto">
          <a:xfrm>
            <a:off x="788640" y="6093296"/>
            <a:ext cx="1335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dirty="0" err="1"/>
              <a:t>Ac </a:t>
            </a:r>
            <a:r>
              <a:rPr lang="en" altLang="fr-FR" sz="1800" dirty="0"/>
              <a:t>. </a:t>
            </a:r>
            <a:r>
              <a:rPr lang="en" altLang="fr-FR" sz="1800" dirty="0">
                <a:latin typeface="Arial" pitchFamily="34" charset="0"/>
              </a:rPr>
              <a:t>oleic</a:t>
            </a:r>
            <a:r>
              <a:rPr lang="en" altLang="fr-FR" sz="1800" dirty="0"/>
              <a:t>​</a:t>
            </a:r>
          </a:p>
        </p:txBody>
      </p:sp>
      <p:sp>
        <p:nvSpPr>
          <p:cNvPr id="494607" name="Line 15"/>
          <p:cNvSpPr>
            <a:spLocks noChangeShapeType="1"/>
          </p:cNvSpPr>
          <p:nvPr/>
        </p:nvSpPr>
        <p:spPr bwMode="auto">
          <a:xfrm>
            <a:off x="2124075" y="6309320"/>
            <a:ext cx="2735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51" name="Text Box 16"/>
          <p:cNvSpPr txBox="1">
            <a:spLocks noChangeArrowheads="1"/>
          </p:cNvSpPr>
          <p:nvPr/>
        </p:nvSpPr>
        <p:spPr bwMode="auto">
          <a:xfrm>
            <a:off x="4788024" y="6086623"/>
            <a:ext cx="13260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dirty="0"/>
              <a:t>Elaidic </a:t>
            </a:r>
            <a:r>
              <a:rPr lang="en" altLang="fr-FR" sz="1800" dirty="0" smtClean="0"/>
              <a:t>Acid</a:t>
            </a:r>
            <a:endParaRPr lang="en" altLang="fr-FR" sz="1800" dirty="0"/>
          </a:p>
        </p:txBody>
      </p:sp>
      <p:sp>
        <p:nvSpPr>
          <p:cNvPr id="163852" name="Text Box 17"/>
          <p:cNvSpPr txBox="1">
            <a:spLocks noChangeArrowheads="1"/>
          </p:cNvSpPr>
          <p:nvPr/>
        </p:nvSpPr>
        <p:spPr bwMode="auto">
          <a:xfrm>
            <a:off x="52884" y="6180138"/>
            <a:ext cx="774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800" dirty="0"/>
              <a:t>C </a:t>
            </a:r>
            <a:r>
              <a:rPr lang="en" altLang="fr-FR" sz="1800" baseline="-25000" dirty="0"/>
              <a:t>18 </a:t>
            </a:r>
            <a:r>
              <a:rPr lang="en" altLang="fr-FR" sz="1800" dirty="0"/>
              <a:t>:1 </a:t>
            </a:r>
            <a:r>
              <a:rPr lang="en" altLang="fr-FR" sz="1800" baseline="30000" dirty="0"/>
              <a:t>9</a:t>
            </a:r>
          </a:p>
          <a:p>
            <a:pPr algn="ctr" rtl="1" eaLnBrk="1" hangingPunct="1"/>
            <a:r>
              <a:rPr lang="en" altLang="fr-FR" sz="1800" dirty="0"/>
              <a:t>(Cis)</a:t>
            </a:r>
          </a:p>
        </p:txBody>
      </p:sp>
      <p:sp>
        <p:nvSpPr>
          <p:cNvPr id="163853" name="Text Box 18"/>
          <p:cNvSpPr txBox="1">
            <a:spLocks noChangeArrowheads="1"/>
          </p:cNvSpPr>
          <p:nvPr/>
        </p:nvSpPr>
        <p:spPr bwMode="auto">
          <a:xfrm>
            <a:off x="6106090" y="6109559"/>
            <a:ext cx="923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en" altLang="fr-FR" sz="1800" dirty="0"/>
              <a:t>C </a:t>
            </a:r>
            <a:r>
              <a:rPr lang="en" altLang="fr-FR" sz="1800" baseline="-25000" dirty="0"/>
              <a:t>18 </a:t>
            </a:r>
            <a:r>
              <a:rPr lang="en" altLang="fr-FR" sz="1800" dirty="0"/>
              <a:t>:1 </a:t>
            </a:r>
            <a:r>
              <a:rPr lang="en" altLang="fr-FR" sz="1800" baseline="30000" dirty="0"/>
              <a:t>9</a:t>
            </a:r>
          </a:p>
          <a:p>
            <a:pPr algn="ctr" rtl="1" eaLnBrk="1" hangingPunct="1"/>
            <a:r>
              <a:rPr lang="en" altLang="fr-FR" sz="1800" dirty="0"/>
              <a:t>(Trans)</a:t>
            </a:r>
          </a:p>
        </p:txBody>
      </p:sp>
      <p:sp>
        <p:nvSpPr>
          <p:cNvPr id="16385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05181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ChangeArrowheads="1"/>
          </p:cNvSpPr>
          <p:nvPr/>
        </p:nvSpPr>
        <p:spPr bwMode="auto">
          <a:xfrm>
            <a:off x="0" y="2947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95619" name="Group 3"/>
          <p:cNvGraphicFramePr>
            <a:graphicFrameLocks noGrp="1"/>
          </p:cNvGraphicFramePr>
          <p:nvPr/>
        </p:nvGraphicFramePr>
        <p:xfrm>
          <a:off x="4479925" y="294798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5629" name="Rectangle 13"/>
          <p:cNvSpPr>
            <a:spLocks noGrp="1" noChangeArrowheads="1"/>
          </p:cNvSpPr>
          <p:nvPr>
            <p:ph idx="1"/>
          </p:nvPr>
        </p:nvSpPr>
        <p:spPr>
          <a:xfrm>
            <a:off x="0" y="3716338"/>
            <a:ext cx="8135938" cy="3829050"/>
          </a:xfrm>
        </p:spPr>
        <p:txBody>
          <a:bodyPr/>
          <a:lstStyle/>
          <a:p>
            <a:pPr eaLnBrk="1" hangingPunct="1">
              <a:defRPr/>
            </a:pPr>
            <a:r>
              <a:rPr lang="en" sz="1800" dirty="0" smtClean="0">
                <a:solidFill>
                  <a:srgbClr val="FFFF00"/>
                </a:solidFill>
              </a:rPr>
              <a:t>Separation, identification and quantification</a:t>
            </a:r>
            <a:r>
              <a:rPr lang="en" sz="1800" dirty="0" smtClean="0">
                <a:solidFill>
                  <a:srgbClr val="FFFF00"/>
                </a:solidFill>
                <a:effectLst/>
              </a:rPr>
              <a:t> of </a:t>
            </a:r>
            <a:r>
              <a:rPr lang="en" sz="1800" dirty="0" smtClean="0">
                <a:solidFill>
                  <a:srgbClr val="FF00FF"/>
                </a:solidFill>
              </a:rPr>
              <a:t>volatile </a:t>
            </a:r>
            <a:r>
              <a:rPr lang="en" sz="1800" dirty="0" smtClean="0">
                <a:effectLst/>
              </a:rPr>
              <a:t>constituents of a mixture according to the partition coefficient between a stationary phase (solid or liquid) and a mobile phase (gaseous).</a:t>
            </a:r>
          </a:p>
          <a:p>
            <a:pPr eaLnBrk="1" hangingPunct="1">
              <a:defRPr/>
            </a:pPr>
            <a:r>
              <a:rPr lang="en" sz="1800" dirty="0" smtClean="0">
                <a:effectLst/>
              </a:rPr>
              <a:t>Separation based on </a:t>
            </a:r>
            <a:r>
              <a:rPr lang="en" sz="1800" b="1" u="sng" dirty="0" smtClean="0">
                <a:solidFill>
                  <a:srgbClr val="FFFF00"/>
                </a:solidFill>
              </a:rPr>
              <a:t>retention time</a:t>
            </a:r>
            <a:r>
              <a:rPr lang="en" sz="1800" dirty="0" smtClean="0">
                <a:solidFill>
                  <a:srgbClr val="FFFF00"/>
                </a:solidFill>
                <a:effectLst/>
              </a:rPr>
              <a:t> </a:t>
            </a:r>
            <a:r>
              <a:rPr lang="en" sz="1800" dirty="0" smtClean="0">
                <a:effectLst/>
              </a:rPr>
              <a:t>through the stationary phase (usually a column)</a:t>
            </a:r>
          </a:p>
        </p:txBody>
      </p:sp>
      <p:sp>
        <p:nvSpPr>
          <p:cNvPr id="495626" name="Rectangle 10"/>
          <p:cNvSpPr>
            <a:spLocks noGrp="1" noChangeArrowheads="1"/>
          </p:cNvSpPr>
          <p:nvPr>
            <p:ph type="title"/>
          </p:nvPr>
        </p:nvSpPr>
        <p:spPr>
          <a:xfrm>
            <a:off x="1908175" y="476250"/>
            <a:ext cx="2971800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dirty="0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95627" name="Text Box 11"/>
          <p:cNvSpPr txBox="1">
            <a:spLocks noChangeArrowheads="1"/>
          </p:cNvSpPr>
          <p:nvPr/>
        </p:nvSpPr>
        <p:spPr bwMode="auto">
          <a:xfrm>
            <a:off x="179388" y="1268413"/>
            <a:ext cx="9077325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>
                <a:solidFill>
                  <a:srgbClr val="99FF33"/>
                </a:solidFill>
              </a:rPr>
              <a:t>SEPARATION OF FATTY ACIDS</a:t>
            </a:r>
            <a:r>
              <a:rPr lang="en" sz="1800" b="1">
                <a:solidFill>
                  <a:srgbClr val="99FF33"/>
                </a:solidFill>
                <a:latin typeface="Arial"/>
              </a:rPr>
              <a:t> </a:t>
            </a:r>
            <a:r>
              <a:rPr lang="en" sz="1800" b="1">
                <a:solidFill>
                  <a:srgbClr val="99FF33"/>
                </a:solidFill>
              </a:rPr>
              <a:t>:</a:t>
            </a:r>
            <a:r>
              <a:rPr lang="en" sz="1800"/>
              <a:t> </a:t>
            </a:r>
          </a:p>
          <a:p>
            <a:pPr rtl="1">
              <a:defRPr/>
            </a:pPr>
            <a:r>
              <a:rPr lang="en" sz="1800"/>
              <a:t>The </a:t>
            </a:r>
            <a:r>
              <a:rPr lang="en" sz="1800">
                <a:latin typeface="Arial"/>
              </a:rPr>
              <a:t>analysis </a:t>
            </a:r>
            <a:r>
              <a:rPr lang="en" sz="1800"/>
              <a:t>of </a:t>
            </a:r>
            <a:r>
              <a:rPr lang="en" sz="1800">
                <a:latin typeface="Arial"/>
              </a:rPr>
              <a:t>fatty </a:t>
            </a:r>
            <a:r>
              <a:rPr lang="en" sz="1800"/>
              <a:t>acid </a:t>
            </a:r>
            <a:r>
              <a:rPr lang="en" sz="1800">
                <a:latin typeface="Arial"/>
              </a:rPr>
              <a:t>mixtures </a:t>
            </a:r>
            <a:r>
              <a:rPr lang="en" sz="1800"/>
              <a:t>obtained by hydrolysis of natural lipids poses no</a:t>
            </a:r>
          </a:p>
          <a:p>
            <a:pPr rtl="1">
              <a:defRPr/>
            </a:pPr>
            <a:r>
              <a:rPr lang="en" sz="1800"/>
              <a:t>problem since the </a:t>
            </a:r>
            <a:r>
              <a:rPr lang="en" sz="1800">
                <a:latin typeface="Arial"/>
              </a:rPr>
              <a:t>use </a:t>
            </a:r>
            <a:r>
              <a:rPr lang="en" sz="1800"/>
              <a:t>of gas chromatography (GC </a:t>
            </a:r>
            <a:r>
              <a:rPr lang="en" sz="1800">
                <a:latin typeface="Arial"/>
              </a:rPr>
              <a:t>) </a:t>
            </a:r>
            <a:r>
              <a:rPr lang="en" sz="1800"/>
              <a:t>, </a:t>
            </a:r>
            <a:r>
              <a:rPr lang="en" sz="1800">
                <a:latin typeface="Arial"/>
              </a:rPr>
              <a:t>a process</a:t>
            </a:r>
            <a:r>
              <a:rPr lang="en" sz="1800"/>
              <a:t> </a:t>
            </a:r>
          </a:p>
          <a:p>
            <a:pPr rtl="1">
              <a:defRPr/>
            </a:pPr>
            <a:r>
              <a:rPr lang="en" sz="1800"/>
              <a:t>very </a:t>
            </a:r>
            <a:r>
              <a:rPr lang="en" sz="1800">
                <a:latin typeface="Arial"/>
              </a:rPr>
              <a:t>precise and </a:t>
            </a:r>
            <a:r>
              <a:rPr lang="en" sz="1800"/>
              <a:t>very </a:t>
            </a:r>
            <a:r>
              <a:rPr lang="en" sz="1800">
                <a:latin typeface="Arial"/>
              </a:rPr>
              <a:t>sensitive </a:t>
            </a:r>
            <a:r>
              <a:rPr lang="en" sz="1800"/>
              <a:t>analysis .</a:t>
            </a:r>
            <a:r>
              <a:rPr lang="en" sz="1800">
                <a:latin typeface="Arial"/>
              </a:rPr>
              <a:t>​</a:t>
            </a:r>
            <a:r>
              <a:rPr lang="en" sz="1800"/>
              <a:t>​</a:t>
            </a:r>
          </a:p>
          <a:p>
            <a:pPr rtl="1">
              <a:defRPr/>
            </a:pPr>
            <a:endParaRPr lang="fr-FR" sz="1800"/>
          </a:p>
          <a:p>
            <a:pPr rtl="1">
              <a:defRPr/>
            </a:pPr>
            <a:r>
              <a:rPr lang="en" sz="1800"/>
              <a:t>Principle: This is </a:t>
            </a:r>
            <a:r>
              <a:rPr lang="en" sz="1800">
                <a:latin typeface="Arial"/>
              </a:rPr>
              <a:t>partition </a:t>
            </a:r>
            <a:r>
              <a:rPr lang="en" sz="1800"/>
              <a:t>chromatography, which </a:t>
            </a:r>
            <a:r>
              <a:rPr lang="en" sz="1800">
                <a:latin typeface="Arial"/>
              </a:rPr>
              <a:t>is only </a:t>
            </a:r>
            <a:r>
              <a:rPr lang="en" sz="1800"/>
              <a:t>used for </a:t>
            </a:r>
            <a:r>
              <a:rPr lang="en" sz="1800">
                <a:latin typeface="Arial"/>
              </a:rPr>
              <a:t>molecules</a:t>
            </a:r>
          </a:p>
          <a:p>
            <a:pPr rtl="1">
              <a:defRPr/>
            </a:pPr>
            <a:r>
              <a:rPr lang="en" sz="1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molecular </a:t>
            </a:r>
            <a:r>
              <a:rPr lang="en" sz="1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weight </a:t>
            </a:r>
            <a:r>
              <a:rPr lang="en" sz="1800"/>
              <a:t>and are </a:t>
            </a:r>
            <a:r>
              <a:rPr lang="en" sz="1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volatile </a:t>
            </a:r>
            <a:endParaRPr lang="fr-FR" sz="1800" u="sng">
              <a:solidFill>
                <a:srgbClr val="FF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95628" name="Rectangle 12"/>
          <p:cNvSpPr>
            <a:spLocks noChangeArrowheads="1"/>
          </p:cNvSpPr>
          <p:nvPr/>
        </p:nvSpPr>
        <p:spPr bwMode="auto">
          <a:xfrm>
            <a:off x="250825" y="29241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rtl="1">
              <a:defRPr/>
            </a:pPr>
            <a:r>
              <a:rPr lang="en" sz="2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Principle of GPC:</a:t>
            </a:r>
          </a:p>
        </p:txBody>
      </p:sp>
      <p:sp>
        <p:nvSpPr>
          <p:cNvPr id="164873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23992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5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5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5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5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5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5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29" grpId="0" build="p" autoUpdateAnimBg="0"/>
      <p:bldP spid="49562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ChangeArrowheads="1"/>
          </p:cNvSpPr>
          <p:nvPr/>
        </p:nvSpPr>
        <p:spPr bwMode="auto">
          <a:xfrm>
            <a:off x="468313" y="1412875"/>
            <a:ext cx="914400" cy="411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1" name="Line 3"/>
          <p:cNvSpPr>
            <a:spLocks noChangeShapeType="1"/>
          </p:cNvSpPr>
          <p:nvPr/>
        </p:nvSpPr>
        <p:spPr bwMode="auto">
          <a:xfrm>
            <a:off x="1371600" y="1752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2" name="Line 4"/>
          <p:cNvSpPr>
            <a:spLocks noChangeShapeType="1"/>
          </p:cNvSpPr>
          <p:nvPr/>
        </p:nvSpPr>
        <p:spPr bwMode="auto">
          <a:xfrm>
            <a:off x="1447800" y="19050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>
            <a:off x="2895600" y="1524000"/>
            <a:ext cx="3124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" altLang="fr-FR" sz="2000">
                <a:latin typeface="Times New Roman" pitchFamily="18" charset="0"/>
              </a:rPr>
              <a:t>Injection chamber</a:t>
            </a:r>
          </a:p>
        </p:txBody>
      </p:sp>
      <p:sp>
        <p:nvSpPr>
          <p:cNvPr id="498694" name="Line 6"/>
          <p:cNvSpPr>
            <a:spLocks noChangeShapeType="1"/>
          </p:cNvSpPr>
          <p:nvPr/>
        </p:nvSpPr>
        <p:spPr bwMode="auto">
          <a:xfrm>
            <a:off x="5943600" y="1752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5" name="Line 7"/>
          <p:cNvSpPr>
            <a:spLocks noChangeShapeType="1"/>
          </p:cNvSpPr>
          <p:nvPr/>
        </p:nvSpPr>
        <p:spPr bwMode="auto">
          <a:xfrm>
            <a:off x="5943600" y="1905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6" name="Rectangle 8"/>
          <p:cNvSpPr>
            <a:spLocks noChangeArrowheads="1"/>
          </p:cNvSpPr>
          <p:nvPr/>
        </p:nvSpPr>
        <p:spPr bwMode="auto">
          <a:xfrm>
            <a:off x="6705600" y="1676400"/>
            <a:ext cx="152400" cy="259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7" name="Line 9"/>
          <p:cNvSpPr>
            <a:spLocks noChangeShapeType="1"/>
          </p:cNvSpPr>
          <p:nvPr/>
        </p:nvSpPr>
        <p:spPr bwMode="auto">
          <a:xfrm>
            <a:off x="6781800" y="4267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8" name="Rectangle 10"/>
          <p:cNvSpPr>
            <a:spLocks noChangeArrowheads="1"/>
          </p:cNvSpPr>
          <p:nvPr/>
        </p:nvSpPr>
        <p:spPr bwMode="auto">
          <a:xfrm>
            <a:off x="6400800" y="48006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699" name="Line 11"/>
          <p:cNvSpPr>
            <a:spLocks noChangeShapeType="1"/>
          </p:cNvSpPr>
          <p:nvPr/>
        </p:nvSpPr>
        <p:spPr bwMode="auto">
          <a:xfrm>
            <a:off x="7239000" y="5029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700" name="Rectangle 12"/>
          <p:cNvSpPr>
            <a:spLocks noChangeArrowheads="1"/>
          </p:cNvSpPr>
          <p:nvPr/>
        </p:nvSpPr>
        <p:spPr bwMode="auto">
          <a:xfrm>
            <a:off x="8077200" y="3810000"/>
            <a:ext cx="6096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701" name="Rectangle 13"/>
          <p:cNvSpPr>
            <a:spLocks noChangeArrowheads="1"/>
          </p:cNvSpPr>
          <p:nvPr/>
        </p:nvSpPr>
        <p:spPr bwMode="auto">
          <a:xfrm>
            <a:off x="2209800" y="1219200"/>
            <a:ext cx="5181600" cy="48006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702" name="Line 14"/>
          <p:cNvSpPr>
            <a:spLocks noChangeShapeType="1"/>
          </p:cNvSpPr>
          <p:nvPr/>
        </p:nvSpPr>
        <p:spPr bwMode="auto">
          <a:xfrm flipH="1" flipV="1">
            <a:off x="3657600" y="9906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703" name="Rectangle 15"/>
          <p:cNvSpPr>
            <a:spLocks noChangeArrowheads="1"/>
          </p:cNvSpPr>
          <p:nvPr/>
        </p:nvSpPr>
        <p:spPr bwMode="auto">
          <a:xfrm rot="3249704">
            <a:off x="3352800" y="838200"/>
            <a:ext cx="4572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8704" name="Line 16"/>
          <p:cNvSpPr>
            <a:spLocks noChangeShapeType="1"/>
          </p:cNvSpPr>
          <p:nvPr/>
        </p:nvSpPr>
        <p:spPr bwMode="auto">
          <a:xfrm flipH="1" flipV="1">
            <a:off x="3276600" y="533400"/>
            <a:ext cx="3048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05" name="Text Box 18"/>
          <p:cNvSpPr txBox="1">
            <a:spLocks noChangeArrowheads="1"/>
          </p:cNvSpPr>
          <p:nvPr/>
        </p:nvSpPr>
        <p:spPr bwMode="auto">
          <a:xfrm>
            <a:off x="593725" y="1943100"/>
            <a:ext cx="857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>
                <a:latin typeface="Times New Roman" pitchFamily="18" charset="0"/>
              </a:rPr>
              <a:t>Gas</a:t>
            </a:r>
          </a:p>
          <a:p>
            <a:pPr eaLnBrk="1" hangingPunct="1"/>
            <a:r>
              <a:rPr lang="en" altLang="fr-FR" sz="1800">
                <a:latin typeface="Times New Roman" pitchFamily="18" charset="0"/>
              </a:rPr>
              <a:t>vector</a:t>
            </a:r>
          </a:p>
        </p:txBody>
      </p:sp>
      <p:sp>
        <p:nvSpPr>
          <p:cNvPr id="165906" name="Text Box 19"/>
          <p:cNvSpPr txBox="1">
            <a:spLocks noChangeArrowheads="1"/>
          </p:cNvSpPr>
          <p:nvPr/>
        </p:nvSpPr>
        <p:spPr bwMode="auto">
          <a:xfrm>
            <a:off x="3581400" y="381000"/>
            <a:ext cx="16621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>
                <a:latin typeface="Times New Roman" pitchFamily="18" charset="0"/>
              </a:rPr>
              <a:t>Microsyringe</a:t>
            </a:r>
          </a:p>
        </p:txBody>
      </p:sp>
      <p:sp>
        <p:nvSpPr>
          <p:cNvPr id="498708" name="Line 20"/>
          <p:cNvSpPr>
            <a:spLocks noChangeShapeType="1"/>
          </p:cNvSpPr>
          <p:nvPr/>
        </p:nvSpPr>
        <p:spPr bwMode="auto">
          <a:xfrm flipV="1">
            <a:off x="7010400" y="6096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08" name="Text Box 21"/>
          <p:cNvSpPr txBox="1">
            <a:spLocks noChangeArrowheads="1"/>
          </p:cNvSpPr>
          <p:nvPr/>
        </p:nvSpPr>
        <p:spPr bwMode="auto">
          <a:xfrm>
            <a:off x="7604125" y="395288"/>
            <a:ext cx="13477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>
                <a:latin typeface="Times New Roman" pitchFamily="18" charset="0"/>
              </a:rPr>
              <a:t>Column of</a:t>
            </a:r>
          </a:p>
          <a:p>
            <a:pPr eaLnBrk="1" hangingPunct="1"/>
            <a:r>
              <a:rPr lang="en" altLang="fr-FR" sz="2000">
                <a:latin typeface="Times New Roman" pitchFamily="18" charset="0"/>
              </a:rPr>
              <a:t>Separation</a:t>
            </a:r>
          </a:p>
        </p:txBody>
      </p:sp>
      <p:sp>
        <p:nvSpPr>
          <p:cNvPr id="498710" name="Line 22"/>
          <p:cNvSpPr>
            <a:spLocks noChangeShapeType="1"/>
          </p:cNvSpPr>
          <p:nvPr/>
        </p:nvSpPr>
        <p:spPr bwMode="auto">
          <a:xfrm flipV="1">
            <a:off x="3886200" y="51054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10" name="Text Box 23"/>
          <p:cNvSpPr txBox="1">
            <a:spLocks noChangeArrowheads="1"/>
          </p:cNvSpPr>
          <p:nvPr/>
        </p:nvSpPr>
        <p:spPr bwMode="auto">
          <a:xfrm>
            <a:off x="2437848" y="4560404"/>
            <a:ext cx="2428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 dirty="0">
                <a:latin typeface="Times New Roman" pitchFamily="18" charset="0"/>
              </a:rPr>
              <a:t>Thermostatically controlled chamber</a:t>
            </a:r>
          </a:p>
        </p:txBody>
      </p:sp>
      <p:sp>
        <p:nvSpPr>
          <p:cNvPr id="498712" name="Line 24"/>
          <p:cNvSpPr>
            <a:spLocks noChangeShapeType="1"/>
          </p:cNvSpPr>
          <p:nvPr/>
        </p:nvSpPr>
        <p:spPr bwMode="auto">
          <a:xfrm flipH="1">
            <a:off x="5791200" y="52578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12" name="Text Box 25"/>
          <p:cNvSpPr txBox="1">
            <a:spLocks noChangeArrowheads="1"/>
          </p:cNvSpPr>
          <p:nvPr/>
        </p:nvSpPr>
        <p:spPr bwMode="auto">
          <a:xfrm>
            <a:off x="5546725" y="5500688"/>
            <a:ext cx="1169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>
                <a:latin typeface="Times New Roman" pitchFamily="18" charset="0"/>
              </a:rPr>
              <a:t>Detector</a:t>
            </a:r>
          </a:p>
        </p:txBody>
      </p:sp>
      <p:sp>
        <p:nvSpPr>
          <p:cNvPr id="498714" name="Line 26"/>
          <p:cNvSpPr>
            <a:spLocks noChangeShapeType="1"/>
          </p:cNvSpPr>
          <p:nvPr/>
        </p:nvSpPr>
        <p:spPr bwMode="auto">
          <a:xfrm>
            <a:off x="8305800" y="525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14" name="Text Box 27"/>
          <p:cNvSpPr txBox="1">
            <a:spLocks noChangeArrowheads="1"/>
          </p:cNvSpPr>
          <p:nvPr/>
        </p:nvSpPr>
        <p:spPr bwMode="auto">
          <a:xfrm>
            <a:off x="7467600" y="5715000"/>
            <a:ext cx="1436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>
                <a:latin typeface="Times New Roman" pitchFamily="18" charset="0"/>
              </a:rPr>
              <a:t>Recorder</a:t>
            </a:r>
          </a:p>
        </p:txBody>
      </p:sp>
      <p:sp>
        <p:nvSpPr>
          <p:cNvPr id="165915" name="Text Box 28"/>
          <p:cNvSpPr txBox="1">
            <a:spLocks noChangeArrowheads="1"/>
          </p:cNvSpPr>
          <p:nvPr/>
        </p:nvSpPr>
        <p:spPr bwMode="auto">
          <a:xfrm>
            <a:off x="0" y="0"/>
            <a:ext cx="30686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400" u="sng">
                <a:solidFill>
                  <a:srgbClr val="FFFF00"/>
                </a:solidFill>
                <a:latin typeface="Times New Roman" pitchFamily="18" charset="0"/>
              </a:rPr>
              <a:t>Equipment</a:t>
            </a:r>
          </a:p>
          <a:p>
            <a:pPr eaLnBrk="1" hangingPunct="1"/>
            <a:endParaRPr lang="fr-FR" altLang="fr-FR" sz="2400" u="sng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498717" name="Line 29"/>
          <p:cNvSpPr>
            <a:spLocks noChangeShapeType="1"/>
          </p:cNvSpPr>
          <p:nvPr/>
        </p:nvSpPr>
        <p:spPr bwMode="auto">
          <a:xfrm flipH="1">
            <a:off x="3124200" y="457200"/>
            <a:ext cx="228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5917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51859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5344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1. Solubilization of substances </a:t>
            </a:r>
            <a:r>
              <a:rPr lang="en" sz="2000" dirty="0" smtClean="0"/>
              <a:t>(appropriate organic solvents with no affinity for the </a:t>
            </a:r>
            <a:r>
              <a:rPr lang="en" sz="2000" dirty="0" err="1" smtClean="0"/>
              <a:t>stationary phase </a:t>
            </a:r>
            <a:r>
              <a:rPr lang="en" sz="2000" dirty="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2. Injection of the sample using a </a:t>
            </a:r>
            <a:r>
              <a:rPr lang="en" sz="2000" dirty="0" err="1" smtClean="0">
                <a:solidFill>
                  <a:srgbClr val="99FF33"/>
                </a:solidFill>
              </a:rPr>
              <a:t>microsyringe </a:t>
            </a:r>
            <a:r>
              <a:rPr lang="en" sz="2000" dirty="0" smtClean="0"/>
              <a:t>(injection chamber preheated to 350°C)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3. Volatilization of the solvent and the substances to be separated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4. Injection of a carrier gas flow </a:t>
            </a:r>
            <a:r>
              <a:rPr lang="en" sz="2000" dirty="0" smtClean="0"/>
              <a:t>(no affinity of the gas for the column)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5. Migration of substances through the column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6. Release of substances from the column </a:t>
            </a:r>
            <a:r>
              <a:rPr lang="en" sz="2000" dirty="0" smtClean="0"/>
              <a:t>(release order inversely proportional to retention time in the column = The greater the affinity for the column, the later the release of the substance will be)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7. Detection </a:t>
            </a:r>
            <a:r>
              <a:rPr lang="en" sz="2000" dirty="0" smtClean="0"/>
              <a:t>(by ultrasensitive measurement systems)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" sz="2000" dirty="0" smtClean="0">
                <a:solidFill>
                  <a:srgbClr val="99FF33"/>
                </a:solidFill>
              </a:rPr>
              <a:t>8. Recording </a:t>
            </a:r>
            <a:r>
              <a:rPr lang="en" sz="2000" dirty="0" smtClean="0"/>
              <a:t>(either on paper or directly on a control screen)</a:t>
            </a:r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350"/>
            <a:ext cx="8763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" sz="2800" u="sng" smtClean="0">
                <a:solidFill>
                  <a:srgbClr val="FFFF00"/>
                </a:solidFill>
              </a:rPr>
              <a:t>Experimental technique and protocol:</a:t>
            </a:r>
          </a:p>
        </p:txBody>
      </p:sp>
      <p:sp>
        <p:nvSpPr>
          <p:cNvPr id="166916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62296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9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9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99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99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99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99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99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499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99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99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9715" grpId="0" build="p" autoUpdateAnimBg="0"/>
      <p:bldP spid="49971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" sz="2800" u="sng" smtClean="0">
                <a:solidFill>
                  <a:srgbClr val="FFFF00"/>
                </a:solidFill>
              </a:rPr>
              <a:t>Examples of recording traces:</a:t>
            </a:r>
          </a:p>
        </p:txBody>
      </p:sp>
      <p:graphicFrame>
        <p:nvGraphicFramePr>
          <p:cNvPr id="500739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79388" y="1206500"/>
          <a:ext cx="8721725" cy="515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Graphique" r:id="rId3" imgW="8725055" imgH="5152827" progId="MSGraph.Chart.8">
                  <p:embed followColorScheme="full"/>
                </p:oleObj>
              </mc:Choice>
              <mc:Fallback>
                <p:oleObj name="Graphique" r:id="rId3" imgW="8725055" imgH="5152827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206500"/>
                        <a:ext cx="8721725" cy="515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4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76722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8" grpId="0" autoUpdateAnimBg="0"/>
      <p:bldOleChart spid="5007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" sz="2800" u="sng" smtClean="0">
                <a:solidFill>
                  <a:srgbClr val="FFFF00"/>
                </a:solidFill>
              </a:rPr>
              <a:t>Examples of recording traces:</a:t>
            </a:r>
          </a:p>
        </p:txBody>
      </p:sp>
      <p:graphicFrame>
        <p:nvGraphicFramePr>
          <p:cNvPr id="501763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23838" y="1290638"/>
          <a:ext cx="8721725" cy="517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Graphique" r:id="rId3" imgW="8725055" imgH="5172139" progId="MSGraph.Chart.8">
                  <p:embed followColorScheme="full"/>
                </p:oleObj>
              </mc:Choice>
              <mc:Fallback>
                <p:oleObj name="Graphique" r:id="rId3" imgW="8725055" imgH="5172139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290638"/>
                        <a:ext cx="8721725" cy="5170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7911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2" grpId="0" autoUpdateAnimBg="0"/>
      <p:bldOleChart spid="50176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786" name="Object 2"/>
          <p:cNvGraphicFramePr>
            <a:graphicFrameLocks noChangeAspect="1"/>
          </p:cNvGraphicFramePr>
          <p:nvPr/>
        </p:nvGraphicFramePr>
        <p:xfrm>
          <a:off x="263525" y="109538"/>
          <a:ext cx="8721725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Graphique" r:id="rId3" imgW="8725055" imgH="5172139" progId="MSGraph.Chart.8">
                  <p:embed followColorScheme="full"/>
                </p:oleObj>
              </mc:Choice>
              <mc:Fallback>
                <p:oleObj name="Graphique" r:id="rId3" imgW="8725055" imgH="517213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09538"/>
                        <a:ext cx="8721725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787" name="Object 3"/>
          <p:cNvGraphicFramePr>
            <a:graphicFrameLocks noChangeAspect="1"/>
          </p:cNvGraphicFramePr>
          <p:nvPr/>
        </p:nvGraphicFramePr>
        <p:xfrm>
          <a:off x="223838" y="3505200"/>
          <a:ext cx="8721725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Graphique" r:id="rId5" imgW="8725055" imgH="5172139" progId="MSGraph.Chart.8">
                  <p:embed followColorScheme="full"/>
                </p:oleObj>
              </mc:Choice>
              <mc:Fallback>
                <p:oleObj name="Graphique" r:id="rId5" imgW="8725055" imgH="517213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3505200"/>
                        <a:ext cx="8721725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8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00638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02786" grpId="0"/>
      <p:bldOleChart spid="50278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-33463"/>
            <a:ext cx="8637588" cy="4537075"/>
          </a:xfrm>
        </p:spPr>
        <p:txBody>
          <a:bodyPr/>
          <a:lstStyle/>
          <a:p>
            <a:pPr eaLnBrk="1" hangingPunct="1">
              <a:defRPr/>
            </a:pPr>
            <a:r>
              <a:rPr lang="en" sz="2000" dirty="0" smtClean="0"/>
              <a:t>Gas chromatography (GC) allows for the identification of separate </a:t>
            </a:r>
            <a:r>
              <a:rPr lang="en" sz="2000" dirty="0" err="1" smtClean="0"/>
              <a:t>elements </a:t>
            </a:r>
            <a:r>
              <a:rPr lang="en" sz="2000" dirty="0" smtClean="0"/>
              <a:t>(retention times specific to each substance) = </a:t>
            </a:r>
            <a:r>
              <a:rPr lang="en" sz="2000" dirty="0" smtClean="0">
                <a:solidFill>
                  <a:srgbClr val="99FF33"/>
                </a:solidFill>
              </a:rPr>
              <a:t>Qualitative Method</a:t>
            </a:r>
          </a:p>
          <a:p>
            <a:pPr eaLnBrk="1" hangingPunct="1">
              <a:defRPr/>
            </a:pPr>
            <a:endParaRPr lang="fr-FR" sz="2000" dirty="0" smtClean="0">
              <a:solidFill>
                <a:srgbClr val="FF0000"/>
              </a:solidFill>
            </a:endParaRPr>
          </a:p>
          <a:p>
            <a:pPr eaLnBrk="1" hangingPunct="1">
              <a:defRPr/>
            </a:pPr>
            <a:r>
              <a:rPr lang="en" sz="2000" dirty="0" smtClean="0"/>
              <a:t>The separated elements can be quantified in relation to the height of the peak obtained and the area under the curve = </a:t>
            </a:r>
            <a:r>
              <a:rPr lang="en" sz="2000" dirty="0" smtClean="0">
                <a:solidFill>
                  <a:srgbClr val="99FF33"/>
                </a:solidFill>
              </a:rPr>
              <a:t>Quantitative Method</a:t>
            </a:r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315416"/>
            <a:ext cx="8610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" sz="2800" u="sng" dirty="0" smtClean="0">
                <a:solidFill>
                  <a:srgbClr val="FFFF00"/>
                </a:solidFill>
              </a:rPr>
              <a:t>Graph interpretation:</a:t>
            </a:r>
          </a:p>
        </p:txBody>
      </p:sp>
      <p:sp>
        <p:nvSpPr>
          <p:cNvPr id="503814" name="Rectangle 6"/>
          <p:cNvSpPr>
            <a:spLocks noChangeArrowheads="1"/>
          </p:cNvSpPr>
          <p:nvPr/>
        </p:nvSpPr>
        <p:spPr bwMode="auto">
          <a:xfrm>
            <a:off x="-180975" y="3141663"/>
            <a:ext cx="868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Areas of </a:t>
            </a:r>
            <a:r>
              <a:rPr lang="en" sz="2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application </a:t>
            </a:r>
            <a:r>
              <a:rPr lang="en" sz="2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</p:txBody>
      </p:sp>
      <p:sp>
        <p:nvSpPr>
          <p:cNvPr id="503815" name="Rectangle 7"/>
          <p:cNvSpPr>
            <a:spLocks noChangeArrowheads="1"/>
          </p:cNvSpPr>
          <p:nvPr/>
        </p:nvSpPr>
        <p:spPr bwMode="auto">
          <a:xfrm>
            <a:off x="179388" y="4152900"/>
            <a:ext cx="8713787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very broad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field , (e.g., AGL in serum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but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also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the search for drug residues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 antibiotics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) or toxic substances (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organochlorines </a:t>
            </a:r>
            <a:r>
              <a:rPr lang="en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17101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68083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3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03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p" autoUpdateAnimBg="0"/>
      <p:bldP spid="503810" grpId="0" autoUpdateAnimBg="0"/>
      <p:bldP spid="503814" grpId="0" autoUpdateAnimBg="0"/>
      <p:bldP spid="50381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11" name="Rectangle 7"/>
          <p:cNvSpPr>
            <a:spLocks noGrp="1" noChangeArrowheads="1"/>
          </p:cNvSpPr>
          <p:nvPr>
            <p:ph type="title"/>
          </p:nvPr>
        </p:nvSpPr>
        <p:spPr>
          <a:xfrm>
            <a:off x="1763713" y="549275"/>
            <a:ext cx="3116262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482312" name="Text Box 8"/>
          <p:cNvSpPr txBox="1">
            <a:spLocks noChangeArrowheads="1"/>
          </p:cNvSpPr>
          <p:nvPr/>
        </p:nvSpPr>
        <p:spPr bwMode="auto">
          <a:xfrm>
            <a:off x="447675" y="1500188"/>
            <a:ext cx="5532438" cy="310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b="1" u="sng">
                <a:solidFill>
                  <a:srgbClr val="FF00FF"/>
                </a:solidFill>
              </a:rPr>
              <a:t>NOMENCLATURE</a:t>
            </a:r>
          </a:p>
          <a:p>
            <a:pPr rtl="1" eaLnBrk="1" hangingPunct="1"/>
            <a:endParaRPr lang="fr-FR" altLang="fr-FR" sz="1800" b="1" u="sng">
              <a:solidFill>
                <a:srgbClr val="FF00FF"/>
              </a:solidFill>
            </a:endParaRPr>
          </a:p>
          <a:p>
            <a:pPr rtl="1" eaLnBrk="1" hangingPunct="1"/>
            <a:r>
              <a:rPr lang="en" altLang="fr-FR"/>
              <a:t>The </a:t>
            </a:r>
            <a:r>
              <a:rPr lang="en" altLang="fr-FR">
                <a:latin typeface="Arial" pitchFamily="34" charset="0"/>
              </a:rPr>
              <a:t>general </a:t>
            </a:r>
            <a:r>
              <a:rPr lang="en" altLang="fr-FR"/>
              <a:t>nomenclature uses the </a:t>
            </a:r>
            <a:r>
              <a:rPr lang="en" altLang="fr-FR">
                <a:latin typeface="Arial" pitchFamily="34" charset="0"/>
              </a:rPr>
              <a:t>representation : </a:t>
            </a:r>
            <a:r>
              <a:rPr lang="en" altLang="fr-FR"/>
              <a:t>C </a:t>
            </a:r>
            <a:r>
              <a:rPr lang="en" altLang="fr-FR" sz="1800" b="1"/>
              <a:t>n </a:t>
            </a:r>
            <a:r>
              <a:rPr lang="en" altLang="fr-FR" sz="1800" b="1" baseline="-25000"/>
              <a:t>: </a:t>
            </a:r>
            <a:r>
              <a:rPr lang="en" altLang="fr-FR" sz="1800" b="1"/>
              <a:t>X </a:t>
            </a:r>
            <a:r>
              <a:rPr lang="en" altLang="fr-FR" sz="1800" b="1" baseline="30000"/>
              <a:t>*</a:t>
            </a:r>
          </a:p>
          <a:p>
            <a:pPr rtl="1" eaLnBrk="1" hangingPunct="1"/>
            <a:endParaRPr lang="fr-FR" altLang="fr-FR" sz="1800" b="1" baseline="30000"/>
          </a:p>
          <a:p>
            <a:pPr rtl="1" eaLnBrk="1" hangingPunct="1"/>
            <a:endParaRPr lang="fr-FR" altLang="fr-FR" sz="1800" b="1" baseline="30000"/>
          </a:p>
          <a:p>
            <a:pPr rtl="1" eaLnBrk="1" hangingPunct="1"/>
            <a:r>
              <a:rPr lang="en" altLang="fr-FR" sz="1800" b="1"/>
              <a:t>n: </a:t>
            </a:r>
            <a:r>
              <a:rPr lang="en" altLang="fr-FR" sz="1400" b="1"/>
              <a:t>Number of </a:t>
            </a:r>
            <a:r>
              <a:rPr lang="en" altLang="fr-FR" sz="1400" b="1">
                <a:latin typeface="Arial" pitchFamily="34" charset="0"/>
              </a:rPr>
              <a:t>carbon </a:t>
            </a:r>
            <a:r>
              <a:rPr lang="en" altLang="fr-FR" sz="1400" b="1"/>
              <a:t>atoms</a:t>
            </a:r>
          </a:p>
          <a:p>
            <a:pPr rtl="1" eaLnBrk="1" hangingPunct="1"/>
            <a:endParaRPr lang="fr-FR" altLang="fr-FR" sz="1400" b="1"/>
          </a:p>
          <a:p>
            <a:pPr rtl="1" eaLnBrk="1" hangingPunct="1"/>
            <a:r>
              <a:rPr lang="en" altLang="fr-FR" sz="1400" b="1"/>
              <a:t>X: Number of double bonds, sometimes </a:t>
            </a:r>
            <a:r>
              <a:rPr lang="en" altLang="fr-FR" sz="1400" b="1">
                <a:latin typeface="Arial" pitchFamily="34" charset="0"/>
              </a:rPr>
              <a:t>replaced </a:t>
            </a:r>
            <a:r>
              <a:rPr lang="en" altLang="fr-FR" sz="1400" b="1"/>
              <a:t>by </a:t>
            </a:r>
            <a:r>
              <a:rPr lang="en" altLang="fr-FR" sz="1400" b="1">
                <a:cs typeface="Tahoma" pitchFamily="34" charset="0"/>
              </a:rPr>
              <a:t>∆</a:t>
            </a:r>
          </a:p>
          <a:p>
            <a:pPr rtl="1" eaLnBrk="1" hangingPunct="1"/>
            <a:endParaRPr lang="fr-FR" altLang="fr-FR" sz="1400" b="1"/>
          </a:p>
          <a:p>
            <a:pPr rtl="1" eaLnBrk="1" hangingPunct="1"/>
            <a:r>
              <a:rPr lang="en" altLang="fr-FR" sz="1400" b="1"/>
              <a:t>*: Position of double bonds, </a:t>
            </a:r>
            <a:r>
              <a:rPr lang="en" altLang="fr-FR" sz="1400" b="1">
                <a:latin typeface="Arial" pitchFamily="34" charset="0"/>
              </a:rPr>
              <a:t>represented </a:t>
            </a:r>
            <a:r>
              <a:rPr lang="en" altLang="fr-FR" sz="1400" b="1"/>
              <a:t>by the </a:t>
            </a:r>
            <a:r>
              <a:rPr lang="en" altLang="fr-FR" sz="1400" b="1">
                <a:latin typeface="Arial" pitchFamily="34" charset="0"/>
              </a:rPr>
              <a:t>number</a:t>
            </a:r>
          </a:p>
          <a:p>
            <a:pPr rtl="1" eaLnBrk="1" hangingPunct="1"/>
            <a:r>
              <a:rPr lang="en" altLang="fr-FR" sz="1400" b="1"/>
              <a:t>of the carbon closest to the carboxyl group.</a:t>
            </a:r>
          </a:p>
          <a:p>
            <a:pPr rtl="1" eaLnBrk="1" hangingPunct="1"/>
            <a:endParaRPr lang="fr-FR" altLang="fr-FR" sz="1400" b="1"/>
          </a:p>
          <a:p>
            <a:pPr rtl="1" eaLnBrk="1" hangingPunct="1"/>
            <a:endParaRPr lang="fr-FR" altLang="fr-FR" sz="1800" b="1"/>
          </a:p>
        </p:txBody>
      </p:sp>
      <p:sp>
        <p:nvSpPr>
          <p:cNvPr id="482314" name="Text Box 10"/>
          <p:cNvSpPr txBox="1">
            <a:spLocks noChangeArrowheads="1"/>
          </p:cNvSpPr>
          <p:nvPr/>
        </p:nvSpPr>
        <p:spPr bwMode="auto">
          <a:xfrm>
            <a:off x="179512" y="4437112"/>
            <a:ext cx="32654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 b="1">
                <a:latin typeface="Arial" pitchFamily="34" charset="0"/>
              </a:rPr>
              <a:t>saturated </a:t>
            </a:r>
            <a:r>
              <a:rPr lang="en" altLang="fr-FR" sz="1400" b="1"/>
              <a:t>fatty acids , X = 0</a:t>
            </a:r>
          </a:p>
        </p:txBody>
      </p:sp>
      <p:sp>
        <p:nvSpPr>
          <p:cNvPr id="482315" name="Text Box 11"/>
          <p:cNvSpPr txBox="1">
            <a:spLocks noChangeArrowheads="1"/>
          </p:cNvSpPr>
          <p:nvPr/>
        </p:nvSpPr>
        <p:spPr bwMode="auto">
          <a:xfrm>
            <a:off x="35496" y="5157192"/>
            <a:ext cx="1581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dirty="0">
                <a:latin typeface="Arial" pitchFamily="34" charset="0"/>
              </a:rPr>
              <a:t>Linoleic </a:t>
            </a:r>
            <a:r>
              <a:rPr lang="en" altLang="fr-FR" dirty="0"/>
              <a:t>acid​</a:t>
            </a:r>
          </a:p>
        </p:txBody>
      </p:sp>
      <p:sp>
        <p:nvSpPr>
          <p:cNvPr id="482316" name="Text Box 12"/>
          <p:cNvSpPr txBox="1">
            <a:spLocks noChangeArrowheads="1"/>
          </p:cNvSpPr>
          <p:nvPr/>
        </p:nvSpPr>
        <p:spPr bwMode="auto">
          <a:xfrm>
            <a:off x="1331640" y="5150520"/>
            <a:ext cx="116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b="1" dirty="0"/>
              <a:t>C </a:t>
            </a:r>
            <a:r>
              <a:rPr lang="en" altLang="fr-FR" sz="1800" b="1" baseline="-25000" dirty="0"/>
              <a:t>18 </a:t>
            </a:r>
            <a:r>
              <a:rPr lang="en" altLang="fr-FR" sz="1800" b="1" dirty="0"/>
              <a:t>:2 </a:t>
            </a:r>
            <a:r>
              <a:rPr lang="en" altLang="fr-FR" sz="1800" b="1" baseline="30000" dirty="0"/>
              <a:t>9,12</a:t>
            </a:r>
          </a:p>
        </p:txBody>
      </p:sp>
      <p:sp>
        <p:nvSpPr>
          <p:cNvPr id="482317" name="Text Box 13"/>
          <p:cNvSpPr txBox="1">
            <a:spLocks noChangeArrowheads="1"/>
          </p:cNvSpPr>
          <p:nvPr/>
        </p:nvSpPr>
        <p:spPr bwMode="auto">
          <a:xfrm>
            <a:off x="2699792" y="5157192"/>
            <a:ext cx="5451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b="1" dirty="0"/>
              <a:t>CH </a:t>
            </a:r>
            <a:r>
              <a:rPr lang="en" altLang="fr-FR" b="1" baseline="-25000" dirty="0"/>
              <a:t>3 </a:t>
            </a:r>
            <a:r>
              <a:rPr lang="en" altLang="fr-FR" b="1" dirty="0">
                <a:latin typeface="Arial" pitchFamily="34" charset="0"/>
              </a:rPr>
              <a:t>— </a:t>
            </a:r>
            <a:r>
              <a:rPr lang="en" altLang="fr-FR" b="1" dirty="0"/>
              <a:t>(CH </a:t>
            </a:r>
            <a:r>
              <a:rPr lang="en" altLang="fr-FR" b="1" baseline="-25000" dirty="0"/>
              <a:t>2 </a:t>
            </a:r>
            <a:r>
              <a:rPr lang="en" altLang="fr-FR" b="1" dirty="0"/>
              <a:t>) </a:t>
            </a:r>
            <a:r>
              <a:rPr lang="en" altLang="fr-FR" b="1" baseline="-25000" dirty="0">
                <a:solidFill>
                  <a:srgbClr val="FFFF00"/>
                </a:solidFill>
              </a:rPr>
              <a:t>4 </a:t>
            </a:r>
            <a:r>
              <a:rPr lang="en" altLang="fr-FR" b="1" dirty="0">
                <a:latin typeface="Arial" pitchFamily="34" charset="0"/>
              </a:rPr>
              <a:t>— </a:t>
            </a:r>
            <a:r>
              <a:rPr lang="en" altLang="fr-FR" b="1" dirty="0"/>
              <a:t>CH=CH </a:t>
            </a:r>
            <a:r>
              <a:rPr lang="en" altLang="fr-FR" b="1" dirty="0">
                <a:latin typeface="Arial" pitchFamily="34" charset="0"/>
              </a:rPr>
              <a:t>— </a:t>
            </a:r>
            <a:r>
              <a:rPr lang="en" altLang="fr-FR" b="1" dirty="0"/>
              <a:t>CH </a:t>
            </a:r>
            <a:r>
              <a:rPr lang="en" altLang="fr-FR" b="1" baseline="-25000" dirty="0"/>
              <a:t>2 </a:t>
            </a:r>
            <a:r>
              <a:rPr lang="en" altLang="fr-FR" b="1" dirty="0">
                <a:latin typeface="Arial" pitchFamily="34" charset="0"/>
              </a:rPr>
              <a:t>— </a:t>
            </a:r>
            <a:r>
              <a:rPr lang="en" altLang="fr-FR" b="1" dirty="0"/>
              <a:t>CH=CH </a:t>
            </a:r>
            <a:r>
              <a:rPr lang="en" altLang="fr-FR" b="1" dirty="0">
                <a:latin typeface="Arial" pitchFamily="34" charset="0"/>
              </a:rPr>
              <a:t>— </a:t>
            </a:r>
            <a:r>
              <a:rPr lang="en" altLang="fr-FR" b="1" dirty="0"/>
              <a:t>(CH </a:t>
            </a:r>
            <a:r>
              <a:rPr lang="en" altLang="fr-FR" b="1" baseline="-25000" dirty="0"/>
              <a:t>2 </a:t>
            </a:r>
            <a:r>
              <a:rPr lang="en" altLang="fr-FR" b="1" dirty="0"/>
              <a:t>) </a:t>
            </a:r>
            <a:r>
              <a:rPr lang="en" altLang="fr-FR" b="1" baseline="-25000" dirty="0">
                <a:solidFill>
                  <a:srgbClr val="FFFF00"/>
                </a:solidFill>
              </a:rPr>
              <a:t>7 </a:t>
            </a:r>
            <a:r>
              <a:rPr lang="en" altLang="fr-FR" b="1" dirty="0"/>
              <a:t>-COOH</a:t>
            </a:r>
          </a:p>
        </p:txBody>
      </p:sp>
      <p:sp>
        <p:nvSpPr>
          <p:cNvPr id="482318" name="Text Box 14"/>
          <p:cNvSpPr txBox="1">
            <a:spLocks noChangeArrowheads="1"/>
          </p:cNvSpPr>
          <p:nvPr/>
        </p:nvSpPr>
        <p:spPr bwMode="auto">
          <a:xfrm>
            <a:off x="35496" y="5772150"/>
            <a:ext cx="1720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dirty="0"/>
              <a:t>Myristic acid</a:t>
            </a:r>
          </a:p>
        </p:txBody>
      </p:sp>
      <p:sp>
        <p:nvSpPr>
          <p:cNvPr id="482319" name="Text Box 15"/>
          <p:cNvSpPr txBox="1">
            <a:spLocks noChangeArrowheads="1"/>
          </p:cNvSpPr>
          <p:nvPr/>
        </p:nvSpPr>
        <p:spPr bwMode="auto">
          <a:xfrm>
            <a:off x="1403648" y="5772150"/>
            <a:ext cx="76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b="1" dirty="0"/>
              <a:t>C </a:t>
            </a:r>
            <a:r>
              <a:rPr lang="en" altLang="fr-FR" b="1" baseline="-25000" dirty="0"/>
              <a:t>14 </a:t>
            </a:r>
            <a:r>
              <a:rPr lang="en" altLang="fr-FR" b="1" dirty="0"/>
              <a:t>: 0</a:t>
            </a:r>
          </a:p>
        </p:txBody>
      </p:sp>
      <p:sp>
        <p:nvSpPr>
          <p:cNvPr id="482320" name="Text Box 16"/>
          <p:cNvSpPr txBox="1">
            <a:spLocks noChangeArrowheads="1"/>
          </p:cNvSpPr>
          <p:nvPr/>
        </p:nvSpPr>
        <p:spPr bwMode="auto">
          <a:xfrm>
            <a:off x="3779838" y="5757863"/>
            <a:ext cx="2287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b="1"/>
              <a:t>CH3 </a:t>
            </a:r>
            <a:r>
              <a:rPr lang="en" altLang="fr-FR" b="1">
                <a:latin typeface="Arial" pitchFamily="34" charset="0"/>
              </a:rPr>
              <a:t>— </a:t>
            </a:r>
            <a:r>
              <a:rPr lang="en" altLang="fr-FR" b="1"/>
              <a:t>( </a:t>
            </a:r>
            <a:r>
              <a:rPr lang="en" altLang="fr-FR" b="1" baseline="-25000"/>
              <a:t>CH2 </a:t>
            </a:r>
            <a:r>
              <a:rPr lang="en" altLang="fr-FR" b="1"/>
              <a:t>) </a:t>
            </a:r>
            <a:r>
              <a:rPr lang="en" altLang="fr-FR" b="1" baseline="-25000">
                <a:solidFill>
                  <a:srgbClr val="FFFF00"/>
                </a:solidFill>
              </a:rPr>
              <a:t>12 </a:t>
            </a:r>
            <a:r>
              <a:rPr lang="en" altLang="fr-FR" b="1"/>
              <a:t>--COOH</a:t>
            </a:r>
            <a:r>
              <a:rPr lang="en" altLang="fr-FR" b="1" baseline="-25000"/>
              <a:t>​</a:t>
            </a:r>
          </a:p>
        </p:txBody>
      </p:sp>
      <p:sp>
        <p:nvSpPr>
          <p:cNvPr id="144395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73826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8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8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8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2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12" grpId="0"/>
      <p:bldP spid="482314" grpId="0"/>
      <p:bldP spid="482315" grpId="0"/>
      <p:bldP spid="482316" grpId="0"/>
      <p:bldP spid="482317" grpId="0"/>
      <p:bldP spid="482318" grpId="0"/>
      <p:bldP spid="4823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28688"/>
            <a:ext cx="8642350" cy="566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4835" name="Text Box 3"/>
          <p:cNvSpPr txBox="1">
            <a:spLocks noChangeArrowheads="1"/>
          </p:cNvSpPr>
          <p:nvPr/>
        </p:nvSpPr>
        <p:spPr bwMode="auto">
          <a:xfrm>
            <a:off x="357188" y="428625"/>
            <a:ext cx="8037512" cy="40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Examples of actual gas chromatography traces</a:t>
            </a:r>
          </a:p>
        </p:txBody>
      </p:sp>
      <p:sp>
        <p:nvSpPr>
          <p:cNvPr id="172036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92462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33400"/>
            <a:ext cx="3836987" cy="841375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3399"/>
                </a:solidFill>
              </a:rPr>
              <a:t>SIMPLE LIPIDS</a:t>
            </a:r>
          </a:p>
        </p:txBody>
      </p:sp>
      <p:sp>
        <p:nvSpPr>
          <p:cNvPr id="364547" name="Rectangle 3"/>
          <p:cNvSpPr>
            <a:spLocks noChangeArrowheads="1"/>
          </p:cNvSpPr>
          <p:nvPr/>
        </p:nvSpPr>
        <p:spPr bwMode="auto">
          <a:xfrm>
            <a:off x="2700338" y="1557338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323850" y="2349500"/>
            <a:ext cx="73294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These are simple lipids, ternary compounds made up of C, H, O</a:t>
            </a:r>
          </a:p>
          <a:p>
            <a:pPr eaLnBrk="1" hangingPunct="1"/>
            <a:r>
              <a:rPr lang="en" altLang="fr-FR" sz="1800"/>
              <a:t>These are fatty acid esters + glycerol</a:t>
            </a:r>
          </a:p>
          <a:p>
            <a:pPr eaLnBrk="1" hangingPunct="1"/>
            <a:endParaRPr lang="fr-FR" altLang="fr-FR" sz="1800"/>
          </a:p>
        </p:txBody>
      </p:sp>
      <p:pic>
        <p:nvPicPr>
          <p:cNvPr id="173061" name="Picture 5" descr="Image glyceri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141663"/>
            <a:ext cx="6911975" cy="18002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250825" y="5084763"/>
            <a:ext cx="902458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 dirty="0"/>
              <a:t>If the 3 fatty acids are identical, the triglyceride is homogeneous; if they are different, </a:t>
            </a:r>
            <a:endParaRPr lang="en" altLang="fr-FR" sz="1800" dirty="0" smtClean="0"/>
          </a:p>
          <a:p>
            <a:pPr eaLnBrk="1" hangingPunct="1"/>
            <a:r>
              <a:rPr lang="en" altLang="fr-FR" sz="1800" dirty="0" smtClean="0"/>
              <a:t>it is heterogeneous</a:t>
            </a:r>
            <a:r>
              <a:rPr lang="en" altLang="fr-FR" sz="1800" dirty="0"/>
              <a:t>. These are the most numerous natural lipids present in the tissue</a:t>
            </a:r>
          </a:p>
          <a:p>
            <a:pPr eaLnBrk="1" hangingPunct="1"/>
            <a:r>
              <a:rPr lang="en" altLang="fr-FR" sz="1800" dirty="0"/>
              <a:t>adipose (reserve fats) and in many vegetable oils.</a:t>
            </a:r>
          </a:p>
          <a:p>
            <a:pPr eaLnBrk="1" hangingPunct="1"/>
            <a:r>
              <a:rPr lang="en" altLang="fr-FR" sz="1800" dirty="0"/>
              <a:t>They represent a significant energy reserve in humans.</a:t>
            </a:r>
          </a:p>
          <a:p>
            <a:pPr eaLnBrk="1" hangingPunct="1"/>
            <a:endParaRPr lang="fr-FR" altLang="fr-FR" sz="1800" dirty="0"/>
          </a:p>
        </p:txBody>
      </p:sp>
      <p:sp>
        <p:nvSpPr>
          <p:cNvPr id="173063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99805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3" name="Rectangle 3"/>
          <p:cNvSpPr>
            <a:spLocks noChangeArrowheads="1"/>
          </p:cNvSpPr>
          <p:nvPr/>
        </p:nvSpPr>
        <p:spPr bwMode="auto">
          <a:xfrm>
            <a:off x="0" y="272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06885" name="Group 5"/>
          <p:cNvGraphicFramePr>
            <a:graphicFrameLocks noGrp="1"/>
          </p:cNvGraphicFramePr>
          <p:nvPr/>
        </p:nvGraphicFramePr>
        <p:xfrm>
          <a:off x="4479925" y="2724150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6894" name="Rectangle 14"/>
          <p:cNvSpPr>
            <a:spLocks noChangeArrowheads="1"/>
          </p:cNvSpPr>
          <p:nvPr/>
        </p:nvSpPr>
        <p:spPr bwMode="auto">
          <a:xfrm>
            <a:off x="2700338" y="4048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174086" name="Text Box 15"/>
          <p:cNvSpPr txBox="1">
            <a:spLocks noChangeArrowheads="1"/>
          </p:cNvSpPr>
          <p:nvPr/>
        </p:nvSpPr>
        <p:spPr bwMode="auto">
          <a:xfrm>
            <a:off x="447675" y="1211263"/>
            <a:ext cx="1895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u="sng"/>
              <a:t>NOMENCLATURE</a:t>
            </a:r>
          </a:p>
        </p:txBody>
      </p:sp>
      <p:sp>
        <p:nvSpPr>
          <p:cNvPr id="506896" name="Text Box 16"/>
          <p:cNvSpPr txBox="1">
            <a:spLocks noChangeArrowheads="1"/>
          </p:cNvSpPr>
          <p:nvPr/>
        </p:nvSpPr>
        <p:spPr bwMode="auto">
          <a:xfrm>
            <a:off x="539750" y="1700213"/>
            <a:ext cx="76057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This results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from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combination of two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criteria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defRPr/>
            </a:pP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nature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fatty acids is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erifying </a:t>
            </a: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glycerol</a:t>
            </a:r>
          </a:p>
          <a:p>
            <a:pPr>
              <a:defRPr/>
            </a:pPr>
            <a:r>
              <a:rPr lang="en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number and position of these fatty acids</a:t>
            </a:r>
          </a:p>
        </p:txBody>
      </p:sp>
      <p:sp>
        <p:nvSpPr>
          <p:cNvPr id="506897" name="Text Box 17"/>
          <p:cNvSpPr txBox="1">
            <a:spLocks noChangeArrowheads="1"/>
          </p:cNvSpPr>
          <p:nvPr/>
        </p:nvSpPr>
        <p:spPr bwMode="auto">
          <a:xfrm>
            <a:off x="35496" y="3429000"/>
            <a:ext cx="907492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Thus, mono-, di-, or triglyceride wrinkles can occur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depending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on the number </a:t>
            </a:r>
            <a:endParaRPr lang="en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sz="2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of </a:t>
            </a:r>
            <a:r>
              <a:rPr lang="en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acids bold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present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rtl="1"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Is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distinguished by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AGs of the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same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nature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Homogeneous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erified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AGs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different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nature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Heterogeneous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</a:p>
          <a:p>
            <a:pPr rtl="1"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74089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80816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auto">
          <a:xfrm>
            <a:off x="0" y="272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07907" name="Group 3"/>
          <p:cNvGraphicFramePr>
            <a:graphicFrameLocks noGrp="1"/>
          </p:cNvGraphicFramePr>
          <p:nvPr/>
        </p:nvGraphicFramePr>
        <p:xfrm>
          <a:off x="4479925" y="2724150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7914" name="Rectangle 10"/>
          <p:cNvSpPr>
            <a:spLocks noChangeArrowheads="1"/>
          </p:cNvSpPr>
          <p:nvPr/>
        </p:nvSpPr>
        <p:spPr bwMode="auto">
          <a:xfrm>
            <a:off x="2700338" y="4048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175110" name="Text Box 11"/>
          <p:cNvSpPr txBox="1">
            <a:spLocks noChangeArrowheads="1"/>
          </p:cNvSpPr>
          <p:nvPr/>
        </p:nvSpPr>
        <p:spPr bwMode="auto">
          <a:xfrm>
            <a:off x="447675" y="1211263"/>
            <a:ext cx="1895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u="sng"/>
              <a:t>NOMENCLATURE</a:t>
            </a:r>
          </a:p>
        </p:txBody>
      </p:sp>
      <p:graphicFrame>
        <p:nvGraphicFramePr>
          <p:cNvPr id="507943" name="Group 39"/>
          <p:cNvGraphicFramePr>
            <a:graphicFrameLocks noGrp="1"/>
          </p:cNvGraphicFramePr>
          <p:nvPr>
            <p:ph/>
          </p:nvPr>
        </p:nvGraphicFramePr>
        <p:xfrm>
          <a:off x="395288" y="1628775"/>
          <a:ext cx="8229600" cy="4162427"/>
        </p:xfrm>
        <a:graphic>
          <a:graphicData uri="http://schemas.openxmlformats.org/drawingml/2006/table">
            <a:tbl>
              <a:tblPr rtl="1"/>
              <a:tblGrid>
                <a:gridCol w="4114800"/>
                <a:gridCol w="41148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structure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General </a:t>
                      </a:r>
                      <a:r>
                        <a:rPr kumimoji="0" lang="e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name​</a:t>
                      </a:r>
                      <a:r>
                        <a:rPr kumimoji="0" lang="e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α monoglyceride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CH2---O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</a:t>
                      </a:r>
                    </a:p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CHOH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CH2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CO--R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ahoma" pitchFamily="34" charset="0"/>
                        </a:rPr>
                        <a:t>αβ heterogeneous diglyceride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CH2---O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R1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CH----O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— </a:t>
                      </a: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R2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CH2---O---CO---R3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7944" name="Line 40"/>
          <p:cNvSpPr>
            <a:spLocks noChangeShapeType="1"/>
          </p:cNvSpPr>
          <p:nvPr/>
        </p:nvSpPr>
        <p:spPr bwMode="auto">
          <a:xfrm>
            <a:off x="5867400" y="3213100"/>
            <a:ext cx="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7945" name="Line 41"/>
          <p:cNvSpPr>
            <a:spLocks noChangeShapeType="1"/>
          </p:cNvSpPr>
          <p:nvPr/>
        </p:nvSpPr>
        <p:spPr bwMode="auto">
          <a:xfrm>
            <a:off x="5867400" y="35004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7946" name="Line 42"/>
          <p:cNvSpPr>
            <a:spLocks noChangeShapeType="1"/>
          </p:cNvSpPr>
          <p:nvPr/>
        </p:nvSpPr>
        <p:spPr bwMode="auto">
          <a:xfrm>
            <a:off x="5795963" y="50847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7947" name="Line 43"/>
          <p:cNvSpPr>
            <a:spLocks noChangeShapeType="1"/>
          </p:cNvSpPr>
          <p:nvPr/>
        </p:nvSpPr>
        <p:spPr bwMode="auto">
          <a:xfrm>
            <a:off x="5795963" y="537368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5135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33866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144463" y="2565171"/>
            <a:ext cx="864076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2000" u="sng" dirty="0"/>
              <a:t>To </a:t>
            </a:r>
            <a:r>
              <a:rPr lang="en" altLang="fr-FR" sz="2000" u="sng" dirty="0">
                <a:latin typeface="Arial" pitchFamily="34" charset="0"/>
              </a:rPr>
              <a:t>be </a:t>
            </a:r>
            <a:r>
              <a:rPr lang="en" altLang="fr-FR" sz="2000" u="sng" dirty="0"/>
              <a:t>completed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1 palmitic acid in C1 and 2 stearic acids </a:t>
            </a:r>
            <a:r>
              <a:rPr lang="en" altLang="fr-FR" sz="2000" dirty="0">
                <a:latin typeface="Arial" pitchFamily="34" charset="0"/>
              </a:rPr>
              <a:t>in </a:t>
            </a:r>
            <a:r>
              <a:rPr lang="en" altLang="fr-FR" sz="2000" dirty="0"/>
              <a:t>C2 and C3 (name and structure)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=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3 </a:t>
            </a:r>
            <a:r>
              <a:rPr lang="en" altLang="fr-FR" sz="2000" dirty="0">
                <a:latin typeface="Arial" pitchFamily="34" charset="0"/>
              </a:rPr>
              <a:t>oleic acids </a:t>
            </a:r>
            <a:r>
              <a:rPr lang="en" altLang="fr-FR" sz="2000" dirty="0"/>
              <a:t>in C1, C2 and C3 (name and structure)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=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1 lauric acid at C1, 1 linolenic acid </a:t>
            </a:r>
            <a:r>
              <a:rPr lang="en" altLang="fr-FR" sz="2000" dirty="0">
                <a:latin typeface="Arial" pitchFamily="34" charset="0"/>
              </a:rPr>
              <a:t>at </a:t>
            </a:r>
            <a:r>
              <a:rPr lang="en" altLang="fr-FR" sz="2000" dirty="0"/>
              <a:t>C2, 1 stearic acid </a:t>
            </a:r>
            <a:r>
              <a:rPr lang="en" altLang="fr-FR" sz="2000" dirty="0">
                <a:latin typeface="Arial" pitchFamily="34" charset="0"/>
              </a:rPr>
              <a:t>at </a:t>
            </a:r>
            <a:r>
              <a:rPr lang="en" altLang="fr-FR" sz="2000" dirty="0"/>
              <a:t>C3 (name and structure)</a:t>
            </a:r>
          </a:p>
          <a:p>
            <a:pPr rtl="1" eaLnBrk="1" hangingPunct="1"/>
            <a:endParaRPr lang="fr-FR" altLang="fr-FR" sz="2000" dirty="0"/>
          </a:p>
          <a:p>
            <a:pPr rtl="1" eaLnBrk="1" hangingPunct="1"/>
            <a:r>
              <a:rPr lang="en" altLang="fr-FR" sz="2000" dirty="0"/>
              <a:t>=</a:t>
            </a:r>
          </a:p>
        </p:txBody>
      </p:sp>
      <p:sp>
        <p:nvSpPr>
          <p:cNvPr id="509962" name="Rectangle 10"/>
          <p:cNvSpPr>
            <a:spLocks noChangeArrowheads="1"/>
          </p:cNvSpPr>
          <p:nvPr/>
        </p:nvSpPr>
        <p:spPr bwMode="auto">
          <a:xfrm>
            <a:off x="2700338" y="4048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509989" name="Text Box 37"/>
          <p:cNvSpPr txBox="1">
            <a:spLocks noChangeArrowheads="1"/>
          </p:cNvSpPr>
          <p:nvPr/>
        </p:nvSpPr>
        <p:spPr bwMode="auto">
          <a:xfrm>
            <a:off x="0" y="1196975"/>
            <a:ext cx="93424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Another nomenclature system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takes into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account the root 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acyl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esterifying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glycerol by clearly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defining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its position, followed by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word glycerol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rtl="1"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Example: 1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ac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 Palmitic in C1 =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palmitiyl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glycerol or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α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palmityl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glycerol</a:t>
            </a:r>
            <a:endParaRPr lang="el-GR" sz="2000" dirty="0">
              <a:effectLst>
                <a:outerShdw blurRad="38100" dist="38100" dir="2700000" algn="tl">
                  <a:srgbClr val="000000"/>
                </a:outerShdw>
              </a:effectLst>
              <a:cs typeface="Tahoma" pitchFamily="34" charset="0"/>
            </a:endParaRPr>
          </a:p>
        </p:txBody>
      </p:sp>
      <p:sp>
        <p:nvSpPr>
          <p:cNvPr id="176133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53329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ChangeArrowheads="1"/>
          </p:cNvSpPr>
          <p:nvPr/>
        </p:nvSpPr>
        <p:spPr bwMode="auto">
          <a:xfrm>
            <a:off x="0" y="272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10979" name="Group 3"/>
          <p:cNvGraphicFramePr>
            <a:graphicFrameLocks noGrp="1"/>
          </p:cNvGraphicFramePr>
          <p:nvPr/>
        </p:nvGraphicFramePr>
        <p:xfrm>
          <a:off x="4479925" y="2724150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0986" name="Rectangle 10"/>
          <p:cNvSpPr>
            <a:spLocks noChangeArrowheads="1"/>
          </p:cNvSpPr>
          <p:nvPr/>
        </p:nvSpPr>
        <p:spPr bwMode="auto">
          <a:xfrm>
            <a:off x="2627313" y="333375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511013" name="Text Box 37"/>
          <p:cNvSpPr txBox="1">
            <a:spLocks noChangeArrowheads="1"/>
          </p:cNvSpPr>
          <p:nvPr/>
        </p:nvSpPr>
        <p:spPr bwMode="auto">
          <a:xfrm>
            <a:off x="-6350" y="981075"/>
            <a:ext cx="93741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HYDROLYSIS: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dilute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acidic medium (H2SO4,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5%), ester bonds are destroyed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and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we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This results in the release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fatty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acids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one hand and glycerol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other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511014" name="Text Box 38"/>
          <p:cNvSpPr txBox="1">
            <a:spLocks noChangeArrowheads="1"/>
          </p:cNvSpPr>
          <p:nvPr/>
        </p:nvSpPr>
        <p:spPr bwMode="auto">
          <a:xfrm>
            <a:off x="-33338" y="2024063"/>
            <a:ext cx="8969376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SAPONIFICATION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triglyceride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treated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with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potassium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hydroxide (KOH) gives rise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glycerol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fatty acids, but in the </a:t>
            </a:r>
            <a:r>
              <a:rPr lang="en" sz="20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form 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salts (or soaps)</a:t>
            </a:r>
          </a:p>
        </p:txBody>
      </p:sp>
      <p:sp>
        <p:nvSpPr>
          <p:cNvPr id="511015" name="Text Box 39"/>
          <p:cNvSpPr txBox="1">
            <a:spLocks noChangeArrowheads="1"/>
          </p:cNvSpPr>
          <p:nvPr/>
        </p:nvSpPr>
        <p:spPr bwMode="auto">
          <a:xfrm>
            <a:off x="88900" y="3213100"/>
            <a:ext cx="8966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This allows us 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determine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saponification value, which will be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higher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greater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amount 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triglycerides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be saponified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fats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saponification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value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represents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amount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KOH (in mg)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required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 saponify 1 gram of fat.</a:t>
            </a:r>
          </a:p>
        </p:txBody>
      </p:sp>
      <p:graphicFrame>
        <p:nvGraphicFramePr>
          <p:cNvPr id="511038" name="Group 62"/>
          <p:cNvGraphicFramePr>
            <a:graphicFrameLocks noGrp="1"/>
          </p:cNvGraphicFramePr>
          <p:nvPr>
            <p:ph/>
          </p:nvPr>
        </p:nvGraphicFramePr>
        <p:xfrm>
          <a:off x="1628775" y="5013325"/>
          <a:ext cx="6500813" cy="1584328"/>
        </p:xfrm>
        <a:graphic>
          <a:graphicData uri="http://schemas.openxmlformats.org/drawingml/2006/table">
            <a:tbl>
              <a:tblPr rtl="1"/>
              <a:tblGrid>
                <a:gridCol w="3249613"/>
                <a:gridCol w="3251200"/>
              </a:tblGrid>
              <a:tr h="3960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Saponification index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Type </a:t>
                      </a: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of </a:t>
                      </a: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fat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196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Animal fat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225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Butter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1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185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Olive </a:t>
                      </a:r>
                      <a:r>
                        <a:rPr kumimoji="0" lang="en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oil​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717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906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0" y="1649413"/>
            <a:ext cx="83185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They are soluble in acetone, which differentiates them from phospholipids.</a:t>
            </a:r>
          </a:p>
          <a:p>
            <a:pPr eaLnBrk="1" hangingPunct="1"/>
            <a:r>
              <a:rPr lang="en" altLang="fr-FR" sz="2000"/>
              <a:t>(they are very nonpolar).</a:t>
            </a:r>
          </a:p>
          <a:p>
            <a:pPr eaLnBrk="1" hangingPunct="1"/>
            <a:r>
              <a:rPr lang="en" altLang="fr-FR" sz="2000"/>
              <a:t>Hydrolysis of triglycerides</a:t>
            </a:r>
          </a:p>
          <a:p>
            <a:pPr lvl="1" eaLnBrk="1" hangingPunct="1"/>
            <a:r>
              <a:rPr lang="en" altLang="fr-FR" sz="2000"/>
              <a:t>Lipase, an enzyme in pancreatic juice, hydrolyzes triglycerides</a:t>
            </a:r>
          </a:p>
          <a:p>
            <a:pPr lvl="1" eaLnBrk="1" hangingPunct="1"/>
            <a:r>
              <a:rPr lang="en" altLang="fr-FR" sz="2000"/>
              <a:t>monoglyceride-based foods + 2 fatty acids:</a:t>
            </a:r>
          </a:p>
          <a:p>
            <a:pPr eaLnBrk="1" hangingPunct="1"/>
            <a:endParaRPr lang="fr-FR" altLang="fr-FR" sz="2000"/>
          </a:p>
        </p:txBody>
      </p:sp>
      <p:sp>
        <p:nvSpPr>
          <p:cNvPr id="365572" name="Rectangle 4"/>
          <p:cNvSpPr>
            <a:spLocks noChangeArrowheads="1"/>
          </p:cNvSpPr>
          <p:nvPr/>
        </p:nvSpPr>
        <p:spPr bwMode="auto">
          <a:xfrm>
            <a:off x="0" y="272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8180" name="Picture 5" descr="Image triglycerid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00438"/>
            <a:ext cx="6804025" cy="18573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5574" name="Group 6"/>
          <p:cNvGraphicFramePr>
            <a:graphicFrameLocks noGrp="1"/>
          </p:cNvGraphicFramePr>
          <p:nvPr/>
        </p:nvGraphicFramePr>
        <p:xfrm>
          <a:off x="4479925" y="2724150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8183" name="Text Box 12"/>
          <p:cNvSpPr txBox="1">
            <a:spLocks noChangeArrowheads="1"/>
          </p:cNvSpPr>
          <p:nvPr/>
        </p:nvSpPr>
        <p:spPr bwMode="auto">
          <a:xfrm>
            <a:off x="115888" y="5589588"/>
            <a:ext cx="89122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lvl="1" eaLnBrk="1" hangingPunct="1">
              <a:buFont typeface="Courier New" pitchFamily="49" charset="0"/>
              <a:buChar char="o"/>
            </a:pPr>
            <a:r>
              <a:rPr lang="en" altLang="fr-FR" sz="2000"/>
              <a:t>In adipose tissue, hydrolysis is complete because it involves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" altLang="fr-FR" sz="2000"/>
              <a:t>hormone-sensitive lipase, then monoglyceride lipase to give:</a:t>
            </a:r>
          </a:p>
          <a:p>
            <a:pPr eaLnBrk="1" hangingPunct="1"/>
            <a:endParaRPr lang="fr-FR" altLang="fr-FR" sz="2000"/>
          </a:p>
        </p:txBody>
      </p:sp>
      <p:sp>
        <p:nvSpPr>
          <p:cNvPr id="178184" name="Text Box 13"/>
          <p:cNvSpPr txBox="1">
            <a:spLocks noChangeArrowheads="1"/>
          </p:cNvSpPr>
          <p:nvPr/>
        </p:nvSpPr>
        <p:spPr bwMode="auto">
          <a:xfrm>
            <a:off x="3881438" y="6308725"/>
            <a:ext cx="2428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400"/>
              <a:t>Glycerol + 3 AG</a:t>
            </a:r>
          </a:p>
        </p:txBody>
      </p:sp>
      <p:sp>
        <p:nvSpPr>
          <p:cNvPr id="365584" name="Rectangle 16"/>
          <p:cNvSpPr>
            <a:spLocks noChangeArrowheads="1"/>
          </p:cNvSpPr>
          <p:nvPr/>
        </p:nvSpPr>
        <p:spPr bwMode="auto">
          <a:xfrm>
            <a:off x="2627313" y="4048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365585" name="Text Box 17"/>
          <p:cNvSpPr txBox="1">
            <a:spLocks noChangeArrowheads="1"/>
          </p:cNvSpPr>
          <p:nvPr/>
        </p:nvSpPr>
        <p:spPr bwMode="auto">
          <a:xfrm>
            <a:off x="0" y="1192213"/>
            <a:ext cx="468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4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physico - </a:t>
            </a:r>
            <a:r>
              <a:rPr lang="en" sz="24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chemical </a:t>
            </a:r>
            <a:r>
              <a:rPr lang="en" sz="24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</a:t>
            </a:r>
            <a:r>
              <a:rPr lang="en" sz="24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</a:p>
        </p:txBody>
      </p:sp>
      <p:sp>
        <p:nvSpPr>
          <p:cNvPr id="178187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44243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ChangeArrowheads="1"/>
          </p:cNvSpPr>
          <p:nvPr/>
        </p:nvSpPr>
        <p:spPr bwMode="auto">
          <a:xfrm>
            <a:off x="155575" y="8096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512006" name="Text Box 6"/>
          <p:cNvSpPr txBox="1">
            <a:spLocks noChangeArrowheads="1"/>
          </p:cNvSpPr>
          <p:nvPr/>
        </p:nvSpPr>
        <p:spPr bwMode="auto">
          <a:xfrm>
            <a:off x="-15875" y="852488"/>
            <a:ext cx="926465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ALCOHOL LYSIS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This is done using alcohols (methanol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ethanol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we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obtain on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one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hand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methyl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ethyl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esters 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fatty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acids and, on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other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hand ,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glycerol</a:t>
            </a:r>
          </a:p>
          <a:p>
            <a:pPr rtl="1"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RANCING: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chemical standpoint, it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is an oxidation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ethylene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bonds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within unsaturated fatty acids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At times,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oxidation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can lead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cleavage of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chain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level of the double bonds thus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releasing aldehydes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fatty acids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volatile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compounds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that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are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source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the unpleasant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odor .​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</a:p>
          <a:p>
            <a:pPr rtl="1">
              <a:defRPr/>
            </a:pPr>
            <a:endParaRPr lang="fr-F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920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  <p:sp>
        <p:nvSpPr>
          <p:cNvPr id="179205" name="AutoShape 6" descr="LA TRANSESTERIFI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79206" name="Picture 8" descr="Posté le mercredi 24 janvier 2018 13:34 - Blog de Tpebiocarburants"/>
          <p:cNvSpPr>
            <a:spLocks noChangeAspect="1" noChangeArrowheads="1"/>
          </p:cNvSpPr>
          <p:nvPr/>
        </p:nvSpPr>
        <p:spPr bwMode="auto">
          <a:xfrm>
            <a:off x="3563938" y="1844675"/>
            <a:ext cx="4884737" cy="255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endParaRPr lang="fr-FR" altLang="fr-FR"/>
          </a:p>
        </p:txBody>
      </p:sp>
      <p:sp>
        <p:nvSpPr>
          <p:cNvPr id="179207" name="ZoneTexte 1"/>
          <p:cNvSpPr txBox="1">
            <a:spLocks noChangeArrowheads="1"/>
          </p:cNvSpPr>
          <p:nvPr/>
        </p:nvSpPr>
        <p:spPr bwMode="auto">
          <a:xfrm>
            <a:off x="4900613" y="3370263"/>
            <a:ext cx="1104900" cy="2762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200">
                <a:solidFill>
                  <a:srgbClr val="000000"/>
                </a:solidFill>
              </a:rPr>
              <a:t>methanol</a:t>
            </a:r>
          </a:p>
        </p:txBody>
      </p:sp>
      <p:pic>
        <p:nvPicPr>
          <p:cNvPr id="4098" name="Picture 2" descr="Ce document est le fruit d'un long travail approuvé par le jury de  soutenance et mis à disposition de l'ensemble de la commu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16683"/>
            <a:ext cx="8891054" cy="237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24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388" y="1484784"/>
            <a:ext cx="8856662" cy="2216150"/>
          </a:xfrm>
          <a:prstGeom prst="rect">
            <a:avLst/>
          </a:prstGeom>
        </p:spPr>
        <p:txBody>
          <a:bodyPr>
            <a:spAutoFit/>
          </a:bodyPr>
          <a:lstStyle/>
          <a:p>
            <a:pPr rtl="1">
              <a:defRPr/>
            </a:pPr>
            <a:r>
              <a:rPr lang="en" sz="1800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BIOLOGICAL PROPERTIES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Glycerides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serve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as energy reserves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and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are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stored in the cytoplasm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adipocytes .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They act as thermal insulators. They provide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mechanical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protection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against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impacts and support for the components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They are also metabolic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intermediates in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synthesis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and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degradation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lipids 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55575" y="8096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GLYCERIDES</a:t>
            </a:r>
          </a:p>
        </p:txBody>
      </p:sp>
      <p:sp>
        <p:nvSpPr>
          <p:cNvPr id="18022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43427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5" name="Text Box 3"/>
          <p:cNvSpPr txBox="1">
            <a:spLocks noChangeArrowheads="1"/>
          </p:cNvSpPr>
          <p:nvPr/>
        </p:nvSpPr>
        <p:spPr bwMode="auto">
          <a:xfrm>
            <a:off x="104775" y="1284288"/>
            <a:ext cx="9305925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" sz="18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Definition:</a:t>
            </a:r>
          </a:p>
          <a:p>
            <a:pPr>
              <a:defRPr/>
            </a:pPr>
            <a:r>
              <a:rPr lang="en" sz="2000" dirty="0"/>
              <a:t>These are esters of fatty acids and long-chain carbon alcohols and</a:t>
            </a:r>
          </a:p>
          <a:p>
            <a:pPr>
              <a:defRPr/>
            </a:pPr>
            <a:r>
              <a:rPr lang="en" sz="2000" dirty="0"/>
              <a:t>High molecular weights. They are commonly called CIRES; they are part</a:t>
            </a:r>
          </a:p>
          <a:p>
            <a:pPr>
              <a:defRPr/>
            </a:pPr>
            <a:r>
              <a:rPr lang="en" sz="2000" dirty="0"/>
              <a:t>lipids from animal waxes (insects or sperm)</a:t>
            </a:r>
          </a:p>
          <a:p>
            <a:pPr>
              <a:defRPr/>
            </a:pPr>
            <a:r>
              <a:rPr lang="en" sz="2000" dirty="0"/>
              <a:t>The constituent alcohols are</a:t>
            </a:r>
          </a:p>
          <a:p>
            <a:pPr>
              <a:defRPr/>
            </a:pPr>
            <a:r>
              <a:rPr lang="en" sz="2000" dirty="0"/>
              <a:t>Cerylic alcohol = ( </a:t>
            </a:r>
            <a:r>
              <a:rPr lang="en" sz="2000" baseline="-25000" dirty="0"/>
              <a:t>CH3- </a:t>
            </a:r>
            <a:r>
              <a:rPr lang="en" sz="2000" dirty="0"/>
              <a:t>( </a:t>
            </a:r>
            <a:r>
              <a:rPr lang="en" sz="2000" baseline="-25000" dirty="0"/>
              <a:t>CH2 </a:t>
            </a:r>
            <a:r>
              <a:rPr lang="en" sz="2000" dirty="0"/>
              <a:t>) </a:t>
            </a:r>
            <a:r>
              <a:rPr lang="en" sz="2000" baseline="-25000" dirty="0"/>
              <a:t>28 </a:t>
            </a:r>
            <a:r>
              <a:rPr lang="en" sz="2000" dirty="0"/>
              <a:t>- </a:t>
            </a:r>
            <a:r>
              <a:rPr lang="en" sz="2000" baseline="-25000" dirty="0"/>
              <a:t>CH2OH </a:t>
            </a:r>
            <a:r>
              <a:rPr lang="en" sz="2000" dirty="0"/>
              <a:t>)</a:t>
            </a:r>
          </a:p>
          <a:p>
            <a:pPr>
              <a:defRPr/>
            </a:pPr>
            <a:r>
              <a:rPr lang="en" sz="2000" dirty="0" err="1"/>
              <a:t>Myricyl </a:t>
            </a:r>
            <a:r>
              <a:rPr lang="en" sz="2000" dirty="0"/>
              <a:t>alcohol = ( </a:t>
            </a:r>
            <a:r>
              <a:rPr lang="en" sz="2000" baseline="-25000" dirty="0"/>
              <a:t>CH3- </a:t>
            </a:r>
            <a:r>
              <a:rPr lang="en" sz="2000" dirty="0"/>
              <a:t>( </a:t>
            </a:r>
            <a:r>
              <a:rPr lang="en" sz="2000" baseline="-25000" dirty="0"/>
              <a:t>CH2 </a:t>
            </a:r>
            <a:r>
              <a:rPr lang="en" sz="2000" dirty="0"/>
              <a:t>) </a:t>
            </a:r>
            <a:r>
              <a:rPr lang="en" sz="2000" baseline="-25000" dirty="0"/>
              <a:t>24 </a:t>
            </a:r>
            <a:r>
              <a:rPr lang="en" sz="2000" dirty="0"/>
              <a:t>- </a:t>
            </a:r>
            <a:r>
              <a:rPr lang="en" sz="2000" baseline="-25000" dirty="0"/>
              <a:t>CH2OH </a:t>
            </a:r>
            <a:r>
              <a:rPr lang="en" sz="2000" dirty="0"/>
              <a:t>)</a:t>
            </a:r>
          </a:p>
          <a:p>
            <a:pPr>
              <a:defRPr/>
            </a:pPr>
            <a:endParaRPr lang="fr-FR" sz="1800" dirty="0"/>
          </a:p>
          <a:p>
            <a:pPr>
              <a:defRPr/>
            </a:pPr>
            <a:r>
              <a:rPr lang="en" sz="18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Physicochemical properties:</a:t>
            </a:r>
          </a:p>
          <a:p>
            <a:pPr>
              <a:defRPr/>
            </a:pPr>
            <a:r>
              <a:rPr lang="en" sz="2000" dirty="0"/>
              <a:t>Overall, </a:t>
            </a:r>
            <a:r>
              <a:rPr lang="en" sz="2000" dirty="0" err="1"/>
              <a:t>cerides </a:t>
            </a:r>
            <a:r>
              <a:rPr lang="en" sz="2000" dirty="0"/>
              <a:t>possess the same physicochemical properties.</a:t>
            </a:r>
          </a:p>
          <a:p>
            <a:pPr>
              <a:defRPr/>
            </a:pPr>
            <a:r>
              <a:rPr lang="en" sz="2000" dirty="0"/>
              <a:t>than fatty acids and triglycerides</a:t>
            </a:r>
          </a:p>
          <a:p>
            <a:pPr>
              <a:defRPr/>
            </a:pPr>
            <a:endParaRPr lang="fr-FR" sz="1800" dirty="0"/>
          </a:p>
          <a:p>
            <a:pPr>
              <a:defRPr/>
            </a:pPr>
            <a:r>
              <a:rPr lang="en" sz="18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Biological properties:</a:t>
            </a:r>
          </a:p>
          <a:p>
            <a:pPr>
              <a:defRPr/>
            </a:pPr>
            <a:r>
              <a:rPr lang="en" sz="2000" dirty="0"/>
              <a:t>This class of lipids has the particularity of primarily entering the structure</a:t>
            </a:r>
          </a:p>
          <a:p>
            <a:pPr>
              <a:defRPr/>
            </a:pPr>
            <a:r>
              <a:rPr lang="en" sz="2000" dirty="0"/>
              <a:t>coating lipids</a:t>
            </a:r>
          </a:p>
          <a:p>
            <a:pPr>
              <a:defRPr/>
            </a:pPr>
            <a:endParaRPr lang="fr-FR" sz="2000" dirty="0"/>
          </a:p>
          <a:p>
            <a:pPr>
              <a:defRPr/>
            </a:pPr>
            <a:endParaRPr lang="fr-FR" sz="2000" dirty="0"/>
          </a:p>
        </p:txBody>
      </p:sp>
      <p:sp>
        <p:nvSpPr>
          <p:cNvPr id="366598" name="Rectangle 6"/>
          <p:cNvSpPr>
            <a:spLocks noChangeArrowheads="1"/>
          </p:cNvSpPr>
          <p:nvPr/>
        </p:nvSpPr>
        <p:spPr bwMode="auto">
          <a:xfrm>
            <a:off x="2771775" y="6207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CERIDES</a:t>
            </a:r>
            <a:endParaRPr lang="en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1252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56034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1" name="Rectangle 3"/>
          <p:cNvSpPr>
            <a:spLocks noGrp="1" noChangeArrowheads="1"/>
          </p:cNvSpPr>
          <p:nvPr>
            <p:ph type="title"/>
          </p:nvPr>
        </p:nvSpPr>
        <p:spPr>
          <a:xfrm>
            <a:off x="1763713" y="549275"/>
            <a:ext cx="3116262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145411" name="Text Box 12"/>
          <p:cNvSpPr txBox="1">
            <a:spLocks noChangeArrowheads="1"/>
          </p:cNvSpPr>
          <p:nvPr/>
        </p:nvSpPr>
        <p:spPr bwMode="auto">
          <a:xfrm>
            <a:off x="663575" y="1501775"/>
            <a:ext cx="819833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 dirty="0"/>
              <a:t>According to the most </a:t>
            </a:r>
            <a:r>
              <a:rPr lang="en" altLang="fr-FR" sz="1800" dirty="0">
                <a:latin typeface="Arial" pitchFamily="34" charset="0"/>
              </a:rPr>
              <a:t>frequently </a:t>
            </a:r>
            <a:r>
              <a:rPr lang="en" altLang="fr-FR" sz="1800" dirty="0"/>
              <a:t>used </a:t>
            </a:r>
            <a:r>
              <a:rPr lang="en" altLang="fr-FR" sz="1800" dirty="0">
                <a:latin typeface="Arial" pitchFamily="34" charset="0"/>
              </a:rPr>
              <a:t>nomenclature </a:t>
            </a:r>
            <a:r>
              <a:rPr lang="en" altLang="fr-FR" sz="1800" dirty="0"/>
              <a:t>( Geneva </a:t>
            </a:r>
            <a:r>
              <a:rPr lang="en" altLang="fr-FR" sz="1800" dirty="0">
                <a:latin typeface="Arial" pitchFamily="34" charset="0"/>
              </a:rPr>
              <a:t>system ) </a:t>
            </a:r>
            <a:r>
              <a:rPr lang="en" altLang="fr-FR" sz="1800" dirty="0"/>
              <a:t>, the</a:t>
            </a:r>
          </a:p>
          <a:p>
            <a:pPr rtl="1" eaLnBrk="1" hangingPunct="1"/>
            <a:r>
              <a:rPr lang="en" altLang="fr-FR" sz="1800" dirty="0"/>
              <a:t>Fatty acids are named </a:t>
            </a:r>
            <a:r>
              <a:rPr lang="en" altLang="fr-FR" sz="1800" dirty="0">
                <a:latin typeface="Arial" pitchFamily="34" charset="0"/>
              </a:rPr>
              <a:t>according </a:t>
            </a:r>
            <a:r>
              <a:rPr lang="en" altLang="fr-FR" sz="1800" dirty="0"/>
              <a:t>to the </a:t>
            </a:r>
            <a:r>
              <a:rPr lang="en" altLang="fr-FR" sz="1800" dirty="0">
                <a:latin typeface="Arial" pitchFamily="34" charset="0"/>
              </a:rPr>
              <a:t>hydrocarbon </a:t>
            </a:r>
            <a:r>
              <a:rPr lang="en" altLang="fr-FR" sz="1800" dirty="0"/>
              <a:t>having the same number </a:t>
            </a:r>
            <a:endParaRPr lang="en" altLang="fr-FR" sz="1800" dirty="0" smtClean="0"/>
          </a:p>
          <a:p>
            <a:pPr rtl="1" eaLnBrk="1" hangingPunct="1"/>
            <a:r>
              <a:rPr lang="en" altLang="fr-FR" sz="1800" dirty="0" smtClean="0"/>
              <a:t>of </a:t>
            </a:r>
            <a:r>
              <a:rPr lang="en" altLang="fr-FR" sz="1800" dirty="0" smtClean="0">
                <a:latin typeface="Arial" pitchFamily="34" charset="0"/>
              </a:rPr>
              <a:t>atoms</a:t>
            </a:r>
            <a:r>
              <a:rPr lang="en" altLang="fr-FR" sz="1800" dirty="0" smtClean="0"/>
              <a:t>of </a:t>
            </a:r>
            <a:r>
              <a:rPr lang="en" altLang="fr-FR" sz="1800" dirty="0"/>
              <a:t>carbon. The suffix OIQUE is then </a:t>
            </a:r>
            <a:r>
              <a:rPr lang="en" altLang="fr-FR" sz="1800" dirty="0">
                <a:latin typeface="Arial" pitchFamily="34" charset="0"/>
              </a:rPr>
              <a:t>added </a:t>
            </a:r>
            <a:r>
              <a:rPr lang="en" altLang="fr-FR" sz="1800" dirty="0"/>
              <a:t>:</a:t>
            </a:r>
          </a:p>
          <a:p>
            <a:pPr rtl="1" eaLnBrk="1" hangingPunct="1"/>
            <a:r>
              <a:rPr lang="en" altLang="fr-FR" sz="1800" dirty="0"/>
              <a:t>- AG </a:t>
            </a:r>
            <a:r>
              <a:rPr lang="en" altLang="fr-FR" sz="1800" dirty="0">
                <a:latin typeface="Arial" pitchFamily="34" charset="0"/>
              </a:rPr>
              <a:t>saturated </a:t>
            </a:r>
            <a:r>
              <a:rPr lang="en" altLang="fr-FR" sz="1800" dirty="0"/>
              <a:t>: suffix ANOIC (alkane)</a:t>
            </a:r>
          </a:p>
          <a:p>
            <a:pPr rtl="1" eaLnBrk="1" hangingPunct="1"/>
            <a:r>
              <a:rPr lang="en" altLang="fr-FR" sz="1800" dirty="0">
                <a:latin typeface="Arial" pitchFamily="34" charset="0"/>
              </a:rPr>
              <a:t>Unsaturated </a:t>
            </a:r>
            <a:r>
              <a:rPr lang="en" altLang="fr-FR" sz="1800" dirty="0"/>
              <a:t>AG : suffix ENOIQUE ( </a:t>
            </a:r>
            <a:r>
              <a:rPr lang="en" altLang="fr-FR" sz="1800" dirty="0">
                <a:latin typeface="Arial" pitchFamily="34" charset="0"/>
              </a:rPr>
              <a:t>alkene </a:t>
            </a:r>
            <a:r>
              <a:rPr lang="en" altLang="fr-FR" sz="1800" dirty="0"/>
              <a:t>)</a:t>
            </a:r>
          </a:p>
        </p:txBody>
      </p:sp>
      <p:sp>
        <p:nvSpPr>
          <p:cNvPr id="145412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51466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3"/>
          <p:cNvSpPr txBox="1">
            <a:spLocks noChangeArrowheads="1"/>
          </p:cNvSpPr>
          <p:nvPr/>
        </p:nvSpPr>
        <p:spPr bwMode="auto">
          <a:xfrm>
            <a:off x="79375" y="1463675"/>
            <a:ext cx="9190038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>
              <a:buFont typeface="Symbol" pitchFamily="18" charset="2"/>
              <a:buChar char=""/>
            </a:pPr>
            <a:r>
              <a:rPr lang="en" altLang="fr-FR" sz="2000"/>
              <a:t>These are cholesterol esters. Cholesterol is a compound structure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en" altLang="fr-FR" sz="2000"/>
              <a:t>of 3 hexagonal cycles + one pentagonal cycle corresponding to the</a:t>
            </a:r>
          </a:p>
          <a:p>
            <a:pPr eaLnBrk="1" hangingPunct="1">
              <a:buFont typeface="Symbol" pitchFamily="18" charset="2"/>
              <a:buChar char=""/>
            </a:pPr>
            <a:r>
              <a:rPr lang="en" altLang="fr-FR" sz="2000">
                <a:solidFill>
                  <a:srgbClr val="99FF33"/>
                </a:solidFill>
              </a:rPr>
              <a:t>cyclopentanoperhydrophenanthrene </a:t>
            </a:r>
            <a:r>
              <a:rPr lang="en" altLang="fr-FR" sz="2000"/>
              <a:t>. It possesses a secondary alcohol function.</a:t>
            </a:r>
          </a:p>
          <a:p>
            <a:pPr eaLnBrk="1" hangingPunct="1">
              <a:buFont typeface="Wingdings" pitchFamily="2" charset="2"/>
              <a:buNone/>
            </a:pPr>
            <a:r>
              <a:rPr lang="en" altLang="fr-FR" sz="2000"/>
              <a:t>at C3 and a double bond at 5.</a:t>
            </a:r>
          </a:p>
          <a:p>
            <a:pPr eaLnBrk="1" hangingPunct="1"/>
            <a:endParaRPr lang="fr-FR" altLang="fr-FR" sz="2000"/>
          </a:p>
        </p:txBody>
      </p:sp>
      <p:sp>
        <p:nvSpPr>
          <p:cNvPr id="367620" name="Rectangle 4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2276" name="Picture 5" descr="Image steride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092450"/>
            <a:ext cx="7596188" cy="37655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7622" name="Group 6"/>
          <p:cNvGraphicFramePr>
            <a:graphicFrameLocks noGrp="1"/>
          </p:cNvGraphicFramePr>
          <p:nvPr/>
        </p:nvGraphicFramePr>
        <p:xfrm>
          <a:off x="4479925" y="247173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7630" name="Rectangle 14"/>
          <p:cNvSpPr>
            <a:spLocks noChangeArrowheads="1"/>
          </p:cNvSpPr>
          <p:nvPr/>
        </p:nvSpPr>
        <p:spPr bwMode="auto">
          <a:xfrm>
            <a:off x="2771775" y="620713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STERIDES</a:t>
            </a:r>
          </a:p>
        </p:txBody>
      </p:sp>
      <p:sp>
        <p:nvSpPr>
          <p:cNvPr id="18228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9851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ext Box 2"/>
          <p:cNvSpPr txBox="1">
            <a:spLocks noChangeArrowheads="1"/>
          </p:cNvSpPr>
          <p:nvPr/>
        </p:nvSpPr>
        <p:spPr bwMode="auto">
          <a:xfrm>
            <a:off x="250825" y="981075"/>
            <a:ext cx="861536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Steride is formed by esterification of a fatty acid on the alcohol function at position 3 of cholesterol.</a:t>
            </a:r>
          </a:p>
          <a:p>
            <a:pPr eaLnBrk="1" hangingPunct="1"/>
            <a:r>
              <a:rPr lang="en" altLang="fr-FR" sz="2000"/>
              <a:t>Cholesterol is obtained from food and synthesized by the liver; it is transported in the blood in lipoproteins.</a:t>
            </a:r>
          </a:p>
          <a:p>
            <a:pPr eaLnBrk="1" hangingPunct="1"/>
            <a:r>
              <a:rPr lang="en" altLang="fr-FR" sz="2000"/>
              <a:t>It is a constituent of membranes (role in fluidity).</a:t>
            </a:r>
          </a:p>
          <a:p>
            <a:pPr eaLnBrk="1" hangingPunct="1"/>
            <a:r>
              <a:rPr lang="en" altLang="fr-FR" sz="2000"/>
              <a:t>Cholesterol is used in the body for the synthesis of 3 groups of molecules: Steroid hormones (cortisol, testosterone, etc.), vitamin D3, and bile acids.</a:t>
            </a:r>
          </a:p>
          <a:p>
            <a:pPr eaLnBrk="1" hangingPunct="1"/>
            <a:endParaRPr lang="fr-FR" altLang="fr-FR" sz="1800"/>
          </a:p>
        </p:txBody>
      </p:sp>
      <p:sp>
        <p:nvSpPr>
          <p:cNvPr id="368645" name="Rectangle 5"/>
          <p:cNvSpPr>
            <a:spLocks noChangeArrowheads="1"/>
          </p:cNvSpPr>
          <p:nvPr/>
        </p:nvSpPr>
        <p:spPr bwMode="auto">
          <a:xfrm>
            <a:off x="0" y="2652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3300" name="Picture 6" descr="Image vit-d3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38638"/>
            <a:ext cx="4356100" cy="25193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8665" name="Group 25"/>
          <p:cNvGraphicFramePr>
            <a:graphicFrameLocks noGrp="1"/>
          </p:cNvGraphicFramePr>
          <p:nvPr/>
        </p:nvGraphicFramePr>
        <p:xfrm>
          <a:off x="0" y="3716338"/>
          <a:ext cx="2663825" cy="1066800"/>
        </p:xfrm>
        <a:graphic>
          <a:graphicData uri="http://schemas.openxmlformats.org/drawingml/2006/table">
            <a:tbl>
              <a:tblPr/>
              <a:tblGrid>
                <a:gridCol w="2663825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Vitamin D3 </a:t>
                      </a:r>
                      <a:r>
                        <a:rPr kumimoji="0" lang="en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Formula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 Cholecalciferol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183304" name="Text Box 14"/>
          <p:cNvSpPr txBox="1">
            <a:spLocks noChangeArrowheads="1"/>
          </p:cNvSpPr>
          <p:nvPr/>
        </p:nvSpPr>
        <p:spPr bwMode="auto">
          <a:xfrm>
            <a:off x="4368800" y="3235325"/>
            <a:ext cx="5095875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It is synthesized from a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precursor 7-dehydrocholesterol,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present in the skin, which transforms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vitamin D3 is produced under the effect of UV rays.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is metabolized in the liver where a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25-hydroxylase transforms it into 25-OH-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vitamin D3, and then the latter is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hydroxylated in the kidney by a 1-hydroxylase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to provide 1,25-dihydroxyvitamin D3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or calcitriol, which is a hormone. Calcitriol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Is responsible for all properties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Vitamin D3. Vitamin D3 is a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fat-soluble vitamin that prevents rickets</a:t>
            </a:r>
          </a:p>
          <a:p>
            <a:pPr eaLnBrk="1" hangingPunct="1"/>
            <a:r>
              <a:rPr lang="en" altLang="fr-FR" b="1">
                <a:solidFill>
                  <a:srgbClr val="FFFF66"/>
                </a:solidFill>
              </a:rPr>
              <a:t>by promoting the fixation of calcium to the bone.</a:t>
            </a:r>
          </a:p>
          <a:p>
            <a:pPr eaLnBrk="1" hangingPunct="1"/>
            <a:endParaRPr lang="fr-FR" altLang="fr-FR" b="1">
              <a:solidFill>
                <a:srgbClr val="FFFF66"/>
              </a:solidFill>
            </a:endParaRPr>
          </a:p>
        </p:txBody>
      </p:sp>
      <p:sp>
        <p:nvSpPr>
          <p:cNvPr id="368657" name="Rectangle 17"/>
          <p:cNvSpPr>
            <a:spLocks noChangeArrowheads="1"/>
          </p:cNvSpPr>
          <p:nvPr/>
        </p:nvSpPr>
        <p:spPr bwMode="auto">
          <a:xfrm>
            <a:off x="1331913" y="260350"/>
            <a:ext cx="3600450" cy="6985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STERIDES</a:t>
            </a:r>
          </a:p>
        </p:txBody>
      </p:sp>
      <p:sp>
        <p:nvSpPr>
          <p:cNvPr id="368666" name="Text Box 26"/>
          <p:cNvSpPr txBox="1">
            <a:spLocks noChangeArrowheads="1"/>
          </p:cNvSpPr>
          <p:nvPr/>
        </p:nvSpPr>
        <p:spPr bwMode="auto">
          <a:xfrm>
            <a:off x="2643188" y="4221163"/>
            <a:ext cx="1857375" cy="21431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>
              <a:spcBef>
                <a:spcPct val="50000"/>
              </a:spcBef>
              <a:defRPr/>
            </a:pPr>
            <a:endParaRPr lang="fr-FR" sz="8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3307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31012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7" name="Rectangle 3"/>
          <p:cNvSpPr>
            <a:spLocks noChangeArrowheads="1"/>
          </p:cNvSpPr>
          <p:nvPr/>
        </p:nvSpPr>
        <p:spPr bwMode="auto">
          <a:xfrm>
            <a:off x="684213" y="1341438"/>
            <a:ext cx="6985000" cy="62706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184323" name="Rectangle 4"/>
          <p:cNvSpPr>
            <a:spLocks noChangeArrowheads="1"/>
          </p:cNvSpPr>
          <p:nvPr/>
        </p:nvSpPr>
        <p:spPr bwMode="auto">
          <a:xfrm>
            <a:off x="468313" y="1928813"/>
            <a:ext cx="597693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 b="1">
                <a:solidFill>
                  <a:srgbClr val="FF66FF"/>
                </a:solidFill>
              </a:rPr>
              <a:t>Phosphatidic acid</a:t>
            </a:r>
            <a:r>
              <a:rPr lang="en" altLang="fr-FR" sz="2000" b="1"/>
              <a:t> </a:t>
            </a:r>
          </a:p>
          <a:p>
            <a:pPr eaLnBrk="1" hangingPunct="1"/>
            <a:r>
              <a:rPr lang="en" altLang="fr-FR" sz="2000"/>
              <a:t>It is the basic element of glycerophospholipids.</a:t>
            </a:r>
          </a:p>
        </p:txBody>
      </p:sp>
      <p:sp>
        <p:nvSpPr>
          <p:cNvPr id="184324" name="Text Box 5"/>
          <p:cNvSpPr txBox="1">
            <a:spLocks noChangeArrowheads="1"/>
          </p:cNvSpPr>
          <p:nvPr/>
        </p:nvSpPr>
        <p:spPr bwMode="auto">
          <a:xfrm>
            <a:off x="1095375" y="2651125"/>
            <a:ext cx="6765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Phosphatidic acid = Phosphoric ester of diglyceride</a:t>
            </a:r>
          </a:p>
        </p:txBody>
      </p:sp>
      <p:pic>
        <p:nvPicPr>
          <p:cNvPr id="369670" name="Picture 6" descr="Image acdphosph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284538"/>
            <a:ext cx="4681537" cy="34099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671" name="Text Box 7"/>
          <p:cNvSpPr txBox="1">
            <a:spLocks noChangeArrowheads="1"/>
          </p:cNvSpPr>
          <p:nvPr/>
        </p:nvSpPr>
        <p:spPr bwMode="auto">
          <a:xfrm>
            <a:off x="5580063" y="3284538"/>
            <a:ext cx="37719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The two fatty acids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have a long chain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(14C), the fatty acid in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Position 2 is often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unsaturated.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The acidity of the molecule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comes from the 2 mobile H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free of phosphoric acid.</a:t>
            </a:r>
          </a:p>
          <a:p>
            <a:pPr eaLnBrk="1" hangingPunct="1"/>
            <a:endParaRPr lang="fr-FR" altLang="fr-FR" sz="2000">
              <a:solidFill>
                <a:srgbClr val="FFFF66"/>
              </a:solidFill>
            </a:endParaRPr>
          </a:p>
        </p:txBody>
      </p:sp>
      <p:sp>
        <p:nvSpPr>
          <p:cNvPr id="369675" name="Rectangle 11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4528102" cy="841375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3399"/>
                </a:solidFill>
              </a:rPr>
              <a:t>COMPLEX LIPIDS</a:t>
            </a:r>
          </a:p>
        </p:txBody>
      </p:sp>
      <p:sp>
        <p:nvSpPr>
          <p:cNvPr id="18432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01690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9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71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ChangeArrowheads="1"/>
          </p:cNvSpPr>
          <p:nvPr/>
        </p:nvSpPr>
        <p:spPr bwMode="auto">
          <a:xfrm>
            <a:off x="684213" y="404813"/>
            <a:ext cx="6985000" cy="62706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900113" y="1052513"/>
            <a:ext cx="6240462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0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400" b="1">
                <a:solidFill>
                  <a:srgbClr val="FF66FF"/>
                </a:solidFill>
              </a:rPr>
              <a:t>Cardiolipin </a:t>
            </a:r>
            <a:r>
              <a:rPr lang="en" altLang="fr-FR" sz="2400"/>
              <a:t>(or diphosphatidylglycerol)</a:t>
            </a:r>
            <a:endParaRPr lang="fr-FR" altLang="fr-FR" sz="1800"/>
          </a:p>
        </p:txBody>
      </p:sp>
      <p:sp>
        <p:nvSpPr>
          <p:cNvPr id="513033" name="Text Box 9"/>
          <p:cNvSpPr txBox="1">
            <a:spLocks noChangeArrowheads="1"/>
          </p:cNvSpPr>
          <p:nvPr/>
        </p:nvSpPr>
        <p:spPr bwMode="auto">
          <a:xfrm>
            <a:off x="3635375" y="1557338"/>
            <a:ext cx="1004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>
                <a:effectLst>
                  <a:outerShdw blurRad="38100" dist="38100" dir="2700000" algn="tl">
                    <a:srgbClr val="000000"/>
                  </a:outerShdw>
                </a:effectLst>
              </a:rPr>
              <a:t>Structure</a:t>
            </a:r>
          </a:p>
        </p:txBody>
      </p:sp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  <p:pic>
        <p:nvPicPr>
          <p:cNvPr id="6" name="Picture 6" descr="Image acdphosph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725613"/>
            <a:ext cx="2808287" cy="204628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Image acdphosph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8150" y="3400425"/>
            <a:ext cx="2624138" cy="22653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3879850" y="2957513"/>
            <a:ext cx="1052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HO-CH </a:t>
            </a:r>
            <a:r>
              <a:rPr lang="en" altLang="fr-FR" sz="2000" baseline="-25000"/>
              <a:t>2</a:t>
            </a:r>
          </a:p>
        </p:txBody>
      </p:sp>
      <p:cxnSp>
        <p:nvCxnSpPr>
          <p:cNvPr id="4" name="Connecteur droit 3"/>
          <p:cNvCxnSpPr>
            <a:cxnSpLocks noChangeShapeType="1"/>
          </p:cNvCxnSpPr>
          <p:nvPr/>
        </p:nvCxnSpPr>
        <p:spPr bwMode="auto">
          <a:xfrm>
            <a:off x="4500563" y="3284538"/>
            <a:ext cx="0" cy="606425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4346575" y="3860800"/>
            <a:ext cx="865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CHOH</a:t>
            </a:r>
          </a:p>
        </p:txBody>
      </p:sp>
      <p:cxnSp>
        <p:nvCxnSpPr>
          <p:cNvPr id="12" name="Connecteur droit 11"/>
          <p:cNvCxnSpPr>
            <a:cxnSpLocks noChangeShapeType="1"/>
          </p:cNvCxnSpPr>
          <p:nvPr/>
        </p:nvCxnSpPr>
        <p:spPr bwMode="auto">
          <a:xfrm>
            <a:off x="4500563" y="4149725"/>
            <a:ext cx="0" cy="604838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ZoneTexte 7"/>
          <p:cNvSpPr txBox="1">
            <a:spLocks noChangeArrowheads="1"/>
          </p:cNvSpPr>
          <p:nvPr/>
        </p:nvSpPr>
        <p:spPr bwMode="auto">
          <a:xfrm>
            <a:off x="4311650" y="4724400"/>
            <a:ext cx="1052513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CH2 </a:t>
            </a:r>
            <a:r>
              <a:rPr lang="en" altLang="fr-FR" sz="2000" baseline="-25000"/>
              <a:t>- </a:t>
            </a:r>
            <a:r>
              <a:rPr lang="en" altLang="fr-FR" sz="2000"/>
              <a:t>OH</a:t>
            </a:r>
          </a:p>
        </p:txBody>
      </p:sp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3492500" y="2997200"/>
            <a:ext cx="3222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5" name="ZoneTexte 14"/>
          <p:cNvSpPr txBox="1">
            <a:spLocks noChangeArrowheads="1"/>
          </p:cNvSpPr>
          <p:nvPr/>
        </p:nvSpPr>
        <p:spPr bwMode="auto">
          <a:xfrm>
            <a:off x="5435600" y="4818063"/>
            <a:ext cx="3222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1" name="Ellipse 10"/>
          <p:cNvSpPr/>
          <p:nvPr/>
        </p:nvSpPr>
        <p:spPr bwMode="auto">
          <a:xfrm>
            <a:off x="3567113" y="2747963"/>
            <a:ext cx="744537" cy="684212"/>
          </a:xfrm>
          <a:prstGeom prst="ellipse">
            <a:avLst/>
          </a:prstGeom>
          <a:noFill/>
          <a:ln w="127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4932363" y="4616450"/>
            <a:ext cx="744537" cy="684213"/>
          </a:xfrm>
          <a:prstGeom prst="ellipse">
            <a:avLst/>
          </a:prstGeom>
          <a:noFill/>
          <a:ln w="127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Flèche vers le bas 12"/>
          <p:cNvSpPr/>
          <p:nvPr/>
        </p:nvSpPr>
        <p:spPr bwMode="auto">
          <a:xfrm>
            <a:off x="4176713" y="5373688"/>
            <a:ext cx="603250" cy="719137"/>
          </a:xfrm>
          <a:prstGeom prst="downArrow">
            <a:avLst/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ZoneTexte 13"/>
          <p:cNvSpPr txBox="1">
            <a:spLocks noChangeArrowheads="1"/>
          </p:cNvSpPr>
          <p:nvPr/>
        </p:nvSpPr>
        <p:spPr bwMode="auto">
          <a:xfrm>
            <a:off x="4021138" y="6308725"/>
            <a:ext cx="850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/>
              <a:t>2 H </a:t>
            </a:r>
            <a:r>
              <a:rPr lang="en" altLang="fr-FR" sz="2000" baseline="-25000"/>
              <a:t>2 </a:t>
            </a:r>
            <a:r>
              <a:rPr lang="en" altLang="fr-FR" sz="200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4948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9" grpId="0"/>
      <p:bldP spid="15" grpId="0"/>
      <p:bldP spid="11" grpId="0" animBg="1"/>
      <p:bldP spid="18" grpId="0" animBg="1"/>
      <p:bldP spid="13" grpId="0" animBg="1"/>
      <p:bldP spid="1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0" y="1628775"/>
            <a:ext cx="5976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2000" b="1"/>
              <a:t>Glycerophospholipids</a:t>
            </a:r>
          </a:p>
          <a:p>
            <a:pPr eaLnBrk="1" hangingPunct="1"/>
            <a:r>
              <a:rPr lang="en" altLang="fr-FR" sz="2000"/>
              <a:t>They are made up of phosphatidic acid + alcohol</a:t>
            </a:r>
            <a:endParaRPr lang="fr-FR" altLang="fr-FR" sz="2000" b="1"/>
          </a:p>
          <a:p>
            <a:pPr eaLnBrk="1" hangingPunct="1"/>
            <a:r>
              <a:rPr lang="en" altLang="fr-FR" sz="2000" b="1"/>
              <a:t>Type of alcohol</a:t>
            </a:r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0" y="2776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6372" name="Picture 6" descr="Image glycerophosp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16338"/>
            <a:ext cx="4427538" cy="30257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70695" name="Group 7"/>
          <p:cNvGraphicFramePr>
            <a:graphicFrameLocks noGrp="1"/>
          </p:cNvGraphicFramePr>
          <p:nvPr/>
        </p:nvGraphicFramePr>
        <p:xfrm>
          <a:off x="4479925" y="277653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6375" name="Text Box 13"/>
          <p:cNvSpPr txBox="1">
            <a:spLocks noChangeArrowheads="1"/>
          </p:cNvSpPr>
          <p:nvPr/>
        </p:nvSpPr>
        <p:spPr bwMode="auto">
          <a:xfrm>
            <a:off x="4572000" y="2349500"/>
            <a:ext cx="456565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 b="1">
                <a:solidFill>
                  <a:srgbClr val="FFFF66"/>
                </a:solidFill>
              </a:rPr>
              <a:t>The different classes of</a:t>
            </a:r>
          </a:p>
          <a:p>
            <a:pPr eaLnBrk="1" hangingPunct="1"/>
            <a:r>
              <a:rPr lang="en" altLang="fr-FR" sz="1800" b="1">
                <a:solidFill>
                  <a:srgbClr val="FFFF66"/>
                </a:solidFill>
              </a:rPr>
              <a:t>glycerophospholipids</a:t>
            </a:r>
            <a:r>
              <a:rPr lang="en" altLang="fr-FR" sz="1800">
                <a:solidFill>
                  <a:srgbClr val="FFFF66"/>
                </a:solidFill>
              </a:rPr>
              <a:t> </a:t>
            </a:r>
            <a:r>
              <a:rPr lang="fr-FR" altLang="fr-FR" sz="1800">
                <a:solidFill>
                  <a:srgbClr val="FFFF66"/>
                </a:solidFill>
              </a:rPr>
              <a:t/>
            </a:r>
            <a:br>
              <a:rPr lang="fr-FR" altLang="fr-FR" sz="1800">
                <a:solidFill>
                  <a:srgbClr val="FFFF66"/>
                </a:solidFill>
              </a:rPr>
            </a:br>
            <a:r>
              <a:rPr lang="en" altLang="fr-FR" sz="2000">
                <a:solidFill>
                  <a:srgbClr val="FFFF66"/>
                </a:solidFill>
              </a:rPr>
              <a:t>Lipid is formed by attachment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of an alcohol on the acid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Phosphatidic. </a:t>
            </a:r>
            <a:r>
              <a:rPr lang="fr-FR" altLang="fr-FR" sz="2000">
                <a:solidFill>
                  <a:srgbClr val="FFFF66"/>
                </a:solidFill>
              </a:rPr>
              <a:t/>
            </a:r>
            <a:br>
              <a:rPr lang="fr-FR" altLang="fr-FR" sz="2000">
                <a:solidFill>
                  <a:srgbClr val="FFFF66"/>
                </a:solidFill>
              </a:rPr>
            </a:br>
            <a:r>
              <a:rPr lang="en" altLang="fr-FR" sz="2000">
                <a:solidFill>
                  <a:srgbClr val="FFFF66"/>
                </a:solidFill>
              </a:rPr>
              <a:t>Depending on the alcohol, we obtain...</a:t>
            </a:r>
          </a:p>
          <a:p>
            <a:pPr eaLnBrk="1" hangingPunct="1"/>
            <a:r>
              <a:rPr lang="en" altLang="fr-FR" sz="2000">
                <a:solidFill>
                  <a:srgbClr val="FFFF66"/>
                </a:solidFill>
              </a:rPr>
              <a:t>different classes of lipids.</a:t>
            </a:r>
          </a:p>
          <a:p>
            <a:pPr eaLnBrk="1" hangingPunct="1"/>
            <a:r>
              <a:rPr lang="en" altLang="fr-FR" sz="2000">
                <a:solidFill>
                  <a:srgbClr val="FF66FF"/>
                </a:solidFill>
              </a:rPr>
              <a:t>Phosphatidylserines </a:t>
            </a:r>
            <a:r>
              <a:rPr lang="en" altLang="fr-FR" sz="2000">
                <a:solidFill>
                  <a:srgbClr val="FFFF66"/>
                </a:solidFill>
              </a:rPr>
              <a:t>=</a:t>
            </a:r>
          </a:p>
          <a:p>
            <a:pPr eaLnBrk="1" hangingPunct="1"/>
            <a:r>
              <a:rPr lang="en" altLang="fr-FR" sz="2000">
                <a:solidFill>
                  <a:srgbClr val="FF66FF"/>
                </a:solidFill>
              </a:rPr>
              <a:t>Phosphatidic Acids + Serine</a:t>
            </a:r>
          </a:p>
          <a:p>
            <a:pPr eaLnBrk="1" hangingPunct="1"/>
            <a:r>
              <a:rPr lang="en" altLang="fr-FR" sz="1800">
                <a:solidFill>
                  <a:srgbClr val="99FF33"/>
                </a:solidFill>
              </a:rPr>
              <a:t>Phosphatidylethanolamine </a:t>
            </a:r>
            <a:r>
              <a:rPr lang="en" altLang="fr-FR" sz="1800">
                <a:solidFill>
                  <a:srgbClr val="FFFF66"/>
                </a:solidFill>
              </a:rPr>
              <a:t>s= CEPHALINES</a:t>
            </a:r>
          </a:p>
          <a:p>
            <a:pPr eaLnBrk="1" hangingPunct="1"/>
            <a:r>
              <a:rPr lang="en" altLang="fr-FR" sz="1800">
                <a:solidFill>
                  <a:srgbClr val="99FF33"/>
                </a:solidFill>
              </a:rPr>
              <a:t>Phosphatidic Acids + Ethanolamine</a:t>
            </a:r>
          </a:p>
          <a:p>
            <a:pPr eaLnBrk="1" hangingPunct="1"/>
            <a:r>
              <a:rPr lang="en" altLang="fr-FR" sz="1800">
                <a:solidFill>
                  <a:schemeClr val="folHlink"/>
                </a:solidFill>
              </a:rPr>
              <a:t>Phosphatidylcholines </a:t>
            </a:r>
            <a:r>
              <a:rPr lang="en" altLang="fr-FR" sz="1800">
                <a:solidFill>
                  <a:srgbClr val="FFFF66"/>
                </a:solidFill>
              </a:rPr>
              <a:t>= LECITHINS</a:t>
            </a:r>
          </a:p>
          <a:p>
            <a:pPr eaLnBrk="1" hangingPunct="1"/>
            <a:r>
              <a:rPr lang="en" altLang="fr-FR" sz="1800">
                <a:solidFill>
                  <a:schemeClr val="folHlink"/>
                </a:solidFill>
              </a:rPr>
              <a:t>Phosphatidic Acids + Choline</a:t>
            </a:r>
          </a:p>
          <a:p>
            <a:pPr eaLnBrk="1" hangingPunct="1"/>
            <a:r>
              <a:rPr lang="en" altLang="fr-FR" sz="1800">
                <a:solidFill>
                  <a:schemeClr val="hlink"/>
                </a:solidFill>
              </a:rPr>
              <a:t>Phosphatidylinositols </a:t>
            </a:r>
            <a:r>
              <a:rPr lang="en" altLang="fr-FR" sz="1800">
                <a:solidFill>
                  <a:srgbClr val="FFFF66"/>
                </a:solidFill>
              </a:rPr>
              <a:t>=</a:t>
            </a:r>
          </a:p>
          <a:p>
            <a:pPr eaLnBrk="1" hangingPunct="1"/>
            <a:r>
              <a:rPr lang="en" altLang="fr-FR" sz="1800">
                <a:solidFill>
                  <a:schemeClr val="hlink"/>
                </a:solidFill>
              </a:rPr>
              <a:t>Phosphatidic Acids + Inositol</a:t>
            </a:r>
          </a:p>
        </p:txBody>
      </p:sp>
      <p:sp>
        <p:nvSpPr>
          <p:cNvPr id="370705" name="Rectangle 17"/>
          <p:cNvSpPr>
            <a:spLocks noGrp="1" noChangeArrowheads="1"/>
          </p:cNvSpPr>
          <p:nvPr>
            <p:ph type="title"/>
          </p:nvPr>
        </p:nvSpPr>
        <p:spPr>
          <a:xfrm>
            <a:off x="1" y="276225"/>
            <a:ext cx="3923928" cy="647700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dirty="0" smtClean="0">
                <a:solidFill>
                  <a:srgbClr val="FF00FF"/>
                </a:solidFill>
              </a:rPr>
              <a:t>COMPLEX LIPIDS</a:t>
            </a:r>
          </a:p>
        </p:txBody>
      </p:sp>
      <p:sp>
        <p:nvSpPr>
          <p:cNvPr id="370706" name="Rectangle 18"/>
          <p:cNvSpPr>
            <a:spLocks noChangeArrowheads="1"/>
          </p:cNvSpPr>
          <p:nvPr/>
        </p:nvSpPr>
        <p:spPr bwMode="auto">
          <a:xfrm>
            <a:off x="684213" y="981075"/>
            <a:ext cx="5471963" cy="627063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18637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23383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5" name="Rectangle 3"/>
          <p:cNvSpPr>
            <a:spLocks noChangeArrowheads="1"/>
          </p:cNvSpPr>
          <p:nvPr/>
        </p:nvSpPr>
        <p:spPr bwMode="auto">
          <a:xfrm>
            <a:off x="539750" y="2133600"/>
            <a:ext cx="7921625" cy="482600"/>
          </a:xfrm>
          <a:prstGeom prst="rect">
            <a:avLst/>
          </a:prstGeom>
          <a:noFill/>
          <a:ln w="57150">
            <a:solidFill>
              <a:srgbClr val="FF66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PHOSPHATIDYL-CHOLINES OR LECITHINS</a:t>
            </a:r>
          </a:p>
        </p:txBody>
      </p:sp>
      <p:sp>
        <p:nvSpPr>
          <p:cNvPr id="371716" name="Rectangle 4"/>
          <p:cNvSpPr>
            <a:spLocks noChangeArrowheads="1"/>
          </p:cNvSpPr>
          <p:nvPr/>
        </p:nvSpPr>
        <p:spPr bwMode="auto">
          <a:xfrm>
            <a:off x="0" y="2433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7396" name="Picture 5" descr="Image lecithin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708275"/>
            <a:ext cx="7920037" cy="38163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71718" name="Group 6"/>
          <p:cNvGraphicFramePr>
            <a:graphicFrameLocks noGrp="1"/>
          </p:cNvGraphicFramePr>
          <p:nvPr/>
        </p:nvGraphicFramePr>
        <p:xfrm>
          <a:off x="4479925" y="2433638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7399" name="Text Box 12"/>
          <p:cNvSpPr txBox="1">
            <a:spLocks noChangeArrowheads="1"/>
          </p:cNvSpPr>
          <p:nvPr/>
        </p:nvSpPr>
        <p:spPr bwMode="auto">
          <a:xfrm>
            <a:off x="1331913" y="6491288"/>
            <a:ext cx="5651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They are found in the brain, liver, and egg yolk.</a:t>
            </a:r>
          </a:p>
        </p:txBody>
      </p:sp>
      <p:sp>
        <p:nvSpPr>
          <p:cNvPr id="371727" name="Rectangle 15"/>
          <p:cNvSpPr>
            <a:spLocks noChangeArrowheads="1"/>
          </p:cNvSpPr>
          <p:nvPr/>
        </p:nvSpPr>
        <p:spPr bwMode="auto">
          <a:xfrm>
            <a:off x="755650" y="1341438"/>
            <a:ext cx="6985000" cy="627062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371728" name="Rectangle 16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6408738" cy="841375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00FF"/>
                </a:solidFill>
              </a:rPr>
              <a:t>COMPLEX LIPIDS</a:t>
            </a:r>
          </a:p>
        </p:txBody>
      </p:sp>
      <p:sp>
        <p:nvSpPr>
          <p:cNvPr id="187402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7416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418" name="Picture 2" descr="Image lecithin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341438"/>
            <a:ext cx="7343775" cy="35385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051" name="Text Box 3"/>
          <p:cNvSpPr txBox="1">
            <a:spLocks noChangeArrowheads="1"/>
          </p:cNvSpPr>
          <p:nvPr/>
        </p:nvSpPr>
        <p:spPr bwMode="auto">
          <a:xfrm>
            <a:off x="2339975" y="908050"/>
            <a:ext cx="3833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Actions of lecithinases</a:t>
            </a:r>
          </a:p>
        </p:txBody>
      </p:sp>
      <p:sp>
        <p:nvSpPr>
          <p:cNvPr id="514052" name="Line 4"/>
          <p:cNvSpPr>
            <a:spLocks noChangeShapeType="1"/>
          </p:cNvSpPr>
          <p:nvPr/>
        </p:nvSpPr>
        <p:spPr bwMode="auto">
          <a:xfrm flipH="1">
            <a:off x="2268538" y="1412875"/>
            <a:ext cx="71437" cy="576263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349" name="Oval 5"/>
          <p:cNvSpPr>
            <a:spLocks noChangeArrowheads="1"/>
          </p:cNvSpPr>
          <p:nvPr/>
        </p:nvSpPr>
        <p:spPr bwMode="auto">
          <a:xfrm>
            <a:off x="2411413" y="1268413"/>
            <a:ext cx="431800" cy="288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" altLang="fr-FR" sz="1800"/>
              <a:t>has</a:t>
            </a:r>
          </a:p>
        </p:txBody>
      </p:sp>
      <p:sp>
        <p:nvSpPr>
          <p:cNvPr id="514054" name="Line 6"/>
          <p:cNvSpPr>
            <a:spLocks noChangeShapeType="1"/>
          </p:cNvSpPr>
          <p:nvPr/>
        </p:nvSpPr>
        <p:spPr bwMode="auto">
          <a:xfrm flipH="1">
            <a:off x="2195513" y="1916113"/>
            <a:ext cx="144462" cy="79216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351" name="Oval 7"/>
          <p:cNvSpPr>
            <a:spLocks noChangeArrowheads="1"/>
          </p:cNvSpPr>
          <p:nvPr/>
        </p:nvSpPr>
        <p:spPr bwMode="auto">
          <a:xfrm>
            <a:off x="2124075" y="2565400"/>
            <a:ext cx="431800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" altLang="fr-FR" sz="1800"/>
              <a:t>b</a:t>
            </a:r>
          </a:p>
        </p:txBody>
      </p:sp>
      <p:sp>
        <p:nvSpPr>
          <p:cNvPr id="514056" name="Line 8"/>
          <p:cNvSpPr>
            <a:spLocks noChangeShapeType="1"/>
          </p:cNvSpPr>
          <p:nvPr/>
        </p:nvSpPr>
        <p:spPr bwMode="auto">
          <a:xfrm flipH="1">
            <a:off x="2916238" y="2636838"/>
            <a:ext cx="73025" cy="79216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353" name="Oval 9"/>
          <p:cNvSpPr>
            <a:spLocks noChangeArrowheads="1"/>
          </p:cNvSpPr>
          <p:nvPr/>
        </p:nvSpPr>
        <p:spPr bwMode="auto">
          <a:xfrm>
            <a:off x="2700338" y="3429000"/>
            <a:ext cx="360362" cy="3603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" altLang="fr-FR" sz="1800"/>
              <a:t>c</a:t>
            </a:r>
          </a:p>
        </p:txBody>
      </p:sp>
      <p:sp>
        <p:nvSpPr>
          <p:cNvPr id="514058" name="Line 10"/>
          <p:cNvSpPr>
            <a:spLocks noChangeShapeType="1"/>
          </p:cNvSpPr>
          <p:nvPr/>
        </p:nvSpPr>
        <p:spPr bwMode="auto">
          <a:xfrm flipH="1">
            <a:off x="4140200" y="2852738"/>
            <a:ext cx="73025" cy="6477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5355" name="Oval 11"/>
          <p:cNvSpPr>
            <a:spLocks noChangeArrowheads="1"/>
          </p:cNvSpPr>
          <p:nvPr/>
        </p:nvSpPr>
        <p:spPr bwMode="auto">
          <a:xfrm>
            <a:off x="3924300" y="3573463"/>
            <a:ext cx="360363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" altLang="fr-FR" sz="1800"/>
              <a:t>d</a:t>
            </a:r>
          </a:p>
        </p:txBody>
      </p:sp>
      <p:sp>
        <p:nvSpPr>
          <p:cNvPr id="514060" name="Text Box 12"/>
          <p:cNvSpPr txBox="1">
            <a:spLocks noChangeArrowheads="1"/>
          </p:cNvSpPr>
          <p:nvPr/>
        </p:nvSpPr>
        <p:spPr bwMode="auto">
          <a:xfrm>
            <a:off x="250825" y="5084763"/>
            <a:ext cx="8353425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Lecithinase a = 1 AG + Lysolecithin</a:t>
            </a:r>
          </a:p>
          <a:p>
            <a:pPr eaLnBrk="1" hangingPunct="1"/>
            <a:r>
              <a:rPr lang="en" altLang="fr-FR" sz="1800"/>
              <a:t>Lecithinase b = 1 AG + Glycerophosphocholine</a:t>
            </a:r>
          </a:p>
          <a:p>
            <a:pPr eaLnBrk="1" hangingPunct="1"/>
            <a:r>
              <a:rPr lang="en" altLang="fr-FR" sz="1800"/>
              <a:t>Lecithinase c = Diglyceride + phosphocholine</a:t>
            </a:r>
          </a:p>
          <a:p>
            <a:pPr eaLnBrk="1" hangingPunct="1"/>
            <a:r>
              <a:rPr lang="en" altLang="fr-FR" sz="1800"/>
              <a:t>Lecithinase d = Phosphatidic acid + choline</a:t>
            </a:r>
          </a:p>
          <a:p>
            <a:pPr eaLnBrk="1" hangingPunct="1"/>
            <a:endParaRPr lang="fr-FR" altLang="fr-FR" sz="1800"/>
          </a:p>
        </p:txBody>
      </p:sp>
      <p:sp>
        <p:nvSpPr>
          <p:cNvPr id="514062" name="Rectangle 14"/>
          <p:cNvSpPr>
            <a:spLocks noChangeArrowheads="1"/>
          </p:cNvSpPr>
          <p:nvPr/>
        </p:nvSpPr>
        <p:spPr bwMode="auto">
          <a:xfrm>
            <a:off x="539750" y="333375"/>
            <a:ext cx="7921625" cy="482600"/>
          </a:xfrm>
          <a:prstGeom prst="rect">
            <a:avLst/>
          </a:prstGeom>
          <a:noFill/>
          <a:ln w="57150">
            <a:solidFill>
              <a:srgbClr val="FF66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PHOSPHATIDYL-CHOLINES OR LECITHINS</a:t>
            </a:r>
          </a:p>
        </p:txBody>
      </p:sp>
      <p:sp>
        <p:nvSpPr>
          <p:cNvPr id="18843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13349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4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4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4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4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4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4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14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4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4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4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4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9" grpId="0" animBg="1"/>
      <p:bldP spid="185351" grpId="0" animBg="1"/>
      <p:bldP spid="185353" grpId="0" animBg="1"/>
      <p:bldP spid="18535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5" name="Rectangle 3"/>
          <p:cNvSpPr>
            <a:spLocks noChangeArrowheads="1"/>
          </p:cNvSpPr>
          <p:nvPr/>
        </p:nvSpPr>
        <p:spPr bwMode="auto">
          <a:xfrm>
            <a:off x="0" y="1802532"/>
            <a:ext cx="9348788" cy="472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>
              <a:defRPr/>
            </a:pPr>
            <a:r>
              <a:rPr lang="en" sz="2400" b="1" dirty="0">
                <a:solidFill>
                  <a:srgbClr val="FF66FF"/>
                </a:solidFill>
              </a:rPr>
              <a:t>Lecithinases</a:t>
            </a:r>
            <a:r>
              <a:rPr lang="en" sz="2400" b="1" dirty="0" err="1">
                <a:solidFill>
                  <a:srgbClr val="FF66FF"/>
                </a:solidFill>
              </a:rPr>
              <a:t>​</a:t>
            </a:r>
            <a:endParaRPr lang="fr-FR" sz="2400" b="1" dirty="0">
              <a:solidFill>
                <a:srgbClr val="FF66FF"/>
              </a:solidFill>
            </a:endParaRP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There are 4 enzymatic forms of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lecithinases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(each with a specific site of action)</a:t>
            </a: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for each of them</a:t>
            </a:r>
          </a:p>
          <a:p>
            <a:pPr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 A: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present in venoms (snakes,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scorpions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bees, etc.), leads to</a:t>
            </a: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 AG + a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lysolecithin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 B: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present in the pancreas. Only acts after the action of form A.</a:t>
            </a: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(therefore, on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lysolecithin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). Causes intravascular hemolysis and</a:t>
            </a: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leads to 1 AG +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glycerophosphocholine</a:t>
            </a: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 C: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Present in bacteria. Action independent of the two forms A</a:t>
            </a:r>
          </a:p>
          <a:p>
            <a:pPr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B. Leads to 1 glyceride +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phosphocholine</a:t>
            </a: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 </a:t>
            </a: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Extracted from vegetables. Leads to 1 </a:t>
            </a:r>
            <a:r>
              <a:rPr lang="en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phosphate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+ choline</a:t>
            </a:r>
          </a:p>
        </p:txBody>
      </p:sp>
      <p:sp>
        <p:nvSpPr>
          <p:cNvPr id="515078" name="Text Box 6"/>
          <p:cNvSpPr txBox="1">
            <a:spLocks noChangeArrowheads="1"/>
          </p:cNvSpPr>
          <p:nvPr/>
        </p:nvSpPr>
        <p:spPr bwMode="auto">
          <a:xfrm>
            <a:off x="0" y="620713"/>
            <a:ext cx="89439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Lecithins are waxy yellow substances found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in the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liver, the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egg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yolk . This molecule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can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be acted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upon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by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enzymes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specific : </a:t>
            </a: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lecithinases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or </a:t>
            </a: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phospholipases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2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2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2000" b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</a:p>
        </p:txBody>
      </p:sp>
      <p:sp>
        <p:nvSpPr>
          <p:cNvPr id="18944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5239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9" name="Rectangle 3"/>
          <p:cNvSpPr>
            <a:spLocks noChangeArrowheads="1"/>
          </p:cNvSpPr>
          <p:nvPr/>
        </p:nvSpPr>
        <p:spPr bwMode="auto">
          <a:xfrm>
            <a:off x="214313" y="2133600"/>
            <a:ext cx="8715375" cy="720725"/>
          </a:xfrm>
          <a:prstGeom prst="rect">
            <a:avLst/>
          </a:prstGeom>
          <a:noFill/>
          <a:ln w="38100">
            <a:solidFill>
              <a:srgbClr val="FF66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PHODPHATIDYL-ETHANOLAMINE OR CEPHALINS</a:t>
            </a:r>
          </a:p>
        </p:txBody>
      </p:sp>
      <p:pic>
        <p:nvPicPr>
          <p:cNvPr id="190467" name="Picture 5" descr="Image phos-etha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924175"/>
            <a:ext cx="7586663" cy="35274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68" name="Text Box 6"/>
          <p:cNvSpPr txBox="1">
            <a:spLocks noChangeArrowheads="1"/>
          </p:cNvSpPr>
          <p:nvPr/>
        </p:nvSpPr>
        <p:spPr bwMode="auto">
          <a:xfrm>
            <a:off x="1692275" y="6491288"/>
            <a:ext cx="5891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At the pH of blood (7.35 - 7.45) the molecules are ionized.</a:t>
            </a:r>
          </a:p>
        </p:txBody>
      </p:sp>
      <p:sp>
        <p:nvSpPr>
          <p:cNvPr id="372745" name="Rectangle 9"/>
          <p:cNvSpPr>
            <a:spLocks noChangeArrowheads="1"/>
          </p:cNvSpPr>
          <p:nvPr/>
        </p:nvSpPr>
        <p:spPr bwMode="auto">
          <a:xfrm>
            <a:off x="971550" y="1412875"/>
            <a:ext cx="5328642" cy="627063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372746" name="Rectangle 10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4320530" cy="841375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00FF"/>
                </a:solidFill>
              </a:rPr>
              <a:t>COMPLEX LIPIDS</a:t>
            </a:r>
          </a:p>
        </p:txBody>
      </p:sp>
      <p:sp>
        <p:nvSpPr>
          <p:cNvPr id="190471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53524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490" name="Picture 3" descr="Image phos-seri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213100"/>
            <a:ext cx="7704138" cy="34559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4788" name="Rectangle 4"/>
          <p:cNvSpPr>
            <a:spLocks noChangeArrowheads="1"/>
          </p:cNvSpPr>
          <p:nvPr/>
        </p:nvSpPr>
        <p:spPr bwMode="auto">
          <a:xfrm>
            <a:off x="2339975" y="2276475"/>
            <a:ext cx="4681538" cy="482600"/>
          </a:xfrm>
          <a:prstGeom prst="rect">
            <a:avLst/>
          </a:prstGeom>
          <a:noFill/>
          <a:ln w="38100">
            <a:solidFill>
              <a:srgbClr val="FF66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PHOSPHATIDYL-SERINE</a:t>
            </a:r>
          </a:p>
        </p:txBody>
      </p:sp>
      <p:sp>
        <p:nvSpPr>
          <p:cNvPr id="374790" name="Rectangle 6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4320530" cy="841375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00FF"/>
                </a:solidFill>
              </a:rPr>
              <a:t>COMPLEX LIPIDS</a:t>
            </a:r>
          </a:p>
        </p:txBody>
      </p:sp>
      <p:sp>
        <p:nvSpPr>
          <p:cNvPr id="374791" name="Rectangle 7"/>
          <p:cNvSpPr>
            <a:spLocks noChangeArrowheads="1"/>
          </p:cNvSpPr>
          <p:nvPr/>
        </p:nvSpPr>
        <p:spPr bwMode="auto">
          <a:xfrm>
            <a:off x="971550" y="1412875"/>
            <a:ext cx="5309980" cy="627063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GLYCEROPHOSPHOLIPIDS</a:t>
            </a:r>
          </a:p>
        </p:txBody>
      </p:sp>
      <p:sp>
        <p:nvSpPr>
          <p:cNvPr id="191494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11713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713" y="1052513"/>
            <a:ext cx="3116262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146435" name="Text Box 3"/>
          <p:cNvSpPr txBox="1">
            <a:spLocks noChangeArrowheads="1"/>
          </p:cNvSpPr>
          <p:nvPr/>
        </p:nvSpPr>
        <p:spPr bwMode="auto">
          <a:xfrm>
            <a:off x="323850" y="1844675"/>
            <a:ext cx="8497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/>
              <a:t>The first carbon is the carboxyl group. Example: </a:t>
            </a:r>
            <a:r>
              <a:rPr lang="en" altLang="fr-FR" b="1"/>
              <a:t>Palmitic acid </a:t>
            </a:r>
            <a:r>
              <a:rPr lang="en" altLang="fr-FR"/>
              <a:t>CH3-(CH2)14-COOH</a:t>
            </a:r>
          </a:p>
        </p:txBody>
      </p:sp>
      <p:pic>
        <p:nvPicPr>
          <p:cNvPr id="359428" name="Picture 4" descr="Image acdpalmi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9045" y="2317750"/>
            <a:ext cx="4613275" cy="1111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37" name="Picture 5" descr="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513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94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59431" name="Picture 7" descr="Image acdoleiq.gif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65625"/>
            <a:ext cx="4572000" cy="10572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9435" name="Text Box 11"/>
          <p:cNvSpPr txBox="1">
            <a:spLocks noChangeArrowheads="1"/>
          </p:cNvSpPr>
          <p:nvPr/>
        </p:nvSpPr>
        <p:spPr bwMode="auto">
          <a:xfrm>
            <a:off x="827088" y="2492375"/>
            <a:ext cx="1104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 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's 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general assembly</a:t>
            </a:r>
          </a:p>
          <a:p>
            <a:pPr algn="ctr" rtl="1">
              <a:defRPr/>
            </a:pPr>
            <a:r>
              <a:rPr lang="en" sz="1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saturated</a:t>
            </a:r>
            <a:r>
              <a:rPr lang="en" sz="1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endParaRPr lang="fr-FR" sz="1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9436" name="Text Box 12"/>
          <p:cNvSpPr txBox="1">
            <a:spLocks noChangeArrowheads="1"/>
          </p:cNvSpPr>
          <p:nvPr/>
        </p:nvSpPr>
        <p:spPr bwMode="auto">
          <a:xfrm>
            <a:off x="3419475" y="3860800"/>
            <a:ext cx="1527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>
                <a:latin typeface="Arial" pitchFamily="34" charset="0"/>
              </a:rPr>
              <a:t>Oleic </a:t>
            </a:r>
            <a:r>
              <a:rPr lang="en" altLang="fr-FR" sz="1800"/>
              <a:t>acid​</a:t>
            </a:r>
          </a:p>
        </p:txBody>
      </p:sp>
      <p:sp>
        <p:nvSpPr>
          <p:cNvPr id="359437" name="Text Box 13"/>
          <p:cNvSpPr txBox="1">
            <a:spLocks noChangeArrowheads="1"/>
          </p:cNvSpPr>
          <p:nvPr/>
        </p:nvSpPr>
        <p:spPr bwMode="auto">
          <a:xfrm>
            <a:off x="749300" y="4437063"/>
            <a:ext cx="15652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 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's 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general assembly</a:t>
            </a:r>
          </a:p>
          <a:p>
            <a:pPr algn="ctr" rtl="1">
              <a:defRPr/>
            </a:pP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Unsaturated</a:t>
            </a:r>
            <a:r>
              <a:rPr lang="en" sz="1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endParaRPr lang="fr-FR" sz="1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 rtl="1">
              <a:defRPr/>
            </a:pP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Monounsaturated </a:t>
            </a: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or</a:t>
            </a:r>
            <a:r>
              <a:rPr lang="en" sz="1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</a:p>
          <a:p>
            <a:pPr algn="ctr" rtl="1">
              <a:defRPr/>
            </a:pP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ethylenic</a:t>
            </a: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​</a:t>
            </a:r>
            <a:r>
              <a:rPr lang="en" sz="1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​</a:t>
            </a:r>
            <a:endParaRPr lang="fr-FR" sz="14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6443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17371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9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9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5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9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35" grpId="0"/>
      <p:bldP spid="359436" grpId="0"/>
      <p:bldP spid="35943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101" name="Rectangle 5"/>
          <p:cNvSpPr>
            <a:spLocks noGrp="1" noChangeArrowheads="1"/>
          </p:cNvSpPr>
          <p:nvPr>
            <p:ph type="title"/>
          </p:nvPr>
        </p:nvSpPr>
        <p:spPr>
          <a:xfrm>
            <a:off x="1331913" y="333375"/>
            <a:ext cx="4248199" cy="576263"/>
          </a:xfrm>
          <a:solidFill>
            <a:schemeClr val="tx2"/>
          </a:solidFill>
          <a:ln w="38100">
            <a:solidFill>
              <a:srgbClr val="FFFF66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600" b="1" smtClean="0">
                <a:solidFill>
                  <a:srgbClr val="FF00FF"/>
                </a:solidFill>
              </a:rPr>
              <a:t>COMPLEX LIPIDS</a:t>
            </a:r>
          </a:p>
        </p:txBody>
      </p:sp>
      <p:sp>
        <p:nvSpPr>
          <p:cNvPr id="516102" name="Rectangle 6"/>
          <p:cNvSpPr>
            <a:spLocks noChangeArrowheads="1"/>
          </p:cNvSpPr>
          <p:nvPr/>
        </p:nvSpPr>
        <p:spPr bwMode="auto">
          <a:xfrm>
            <a:off x="971550" y="981075"/>
            <a:ext cx="4104506" cy="627063"/>
          </a:xfrm>
          <a:prstGeom prst="rect">
            <a:avLst/>
          </a:prstGeom>
          <a:solidFill>
            <a:srgbClr val="FFFF00"/>
          </a:soli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defRPr/>
            </a:pPr>
            <a:r>
              <a:rPr lang="en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SPHINGOLIPIDS</a:t>
            </a:r>
          </a:p>
        </p:txBody>
      </p:sp>
      <p:sp>
        <p:nvSpPr>
          <p:cNvPr id="516103" name="Text Box 7"/>
          <p:cNvSpPr txBox="1">
            <a:spLocks noChangeArrowheads="1"/>
          </p:cNvSpPr>
          <p:nvPr/>
        </p:nvSpPr>
        <p:spPr bwMode="auto">
          <a:xfrm>
            <a:off x="2339975" y="3716338"/>
            <a:ext cx="3624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b="1">
                <a:effectLst>
                  <a:outerShdw blurRad="38100" dist="38100" dir="2700000" algn="tl">
                    <a:srgbClr val="000000"/>
                  </a:outerShdw>
                </a:effectLst>
              </a:rPr>
              <a:t>SPHINGOSIN STRUCTURE</a:t>
            </a:r>
          </a:p>
        </p:txBody>
      </p:sp>
      <p:sp>
        <p:nvSpPr>
          <p:cNvPr id="516104" name="Text Box 8"/>
          <p:cNvSpPr txBox="1">
            <a:spLocks noChangeArrowheads="1"/>
          </p:cNvSpPr>
          <p:nvPr/>
        </p:nvSpPr>
        <p:spPr bwMode="auto">
          <a:xfrm>
            <a:off x="-36513" y="1628775"/>
            <a:ext cx="9353551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name sphingolipids refers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complex lipids that contain in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their structure a molecule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of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4 -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sphingosine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 </a:t>
            </a:r>
            <a:r>
              <a:rPr lang="en" sz="20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formerly </a:t>
            </a:r>
            <a:r>
              <a:rPr lang="en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called sphingosine </a:t>
            </a:r>
            <a:r>
              <a:rPr lang="en" sz="2000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516105" name="Text Box 9"/>
          <p:cNvSpPr txBox="1">
            <a:spLocks noChangeArrowheads="1"/>
          </p:cNvSpPr>
          <p:nvPr/>
        </p:nvSpPr>
        <p:spPr bwMode="auto">
          <a:xfrm>
            <a:off x="525463" y="4044950"/>
            <a:ext cx="822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(Or 2- </a:t>
            </a:r>
            <a:r>
              <a:rPr lang="en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Amino </a:t>
            </a: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</a:t>
            </a:r>
            <a:r>
              <a:rPr lang="en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octadecene </a:t>
            </a: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-4- </a:t>
            </a:r>
            <a:r>
              <a:rPr lang="en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ene- </a:t>
            </a: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1,3-diol or </a:t>
            </a:r>
            <a:r>
              <a:rPr lang="e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r>
              <a:rPr lang="en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amino </a:t>
            </a:r>
            <a:r>
              <a:rPr lang="e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-4- </a:t>
            </a:r>
            <a:r>
              <a:rPr lang="en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octadecene </a:t>
            </a:r>
            <a:r>
              <a:rPr lang="e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-1,3-diol </a:t>
            </a: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  <p:sp>
        <p:nvSpPr>
          <p:cNvPr id="516106" name="Text Box 10"/>
          <p:cNvSpPr txBox="1">
            <a:spLocks noChangeArrowheads="1"/>
          </p:cNvSpPr>
          <p:nvPr/>
        </p:nvSpPr>
        <p:spPr bwMode="auto">
          <a:xfrm>
            <a:off x="-36513" y="4652963"/>
            <a:ext cx="9385301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Note: It is important to remember that sphingolipids differ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from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other lipids in that</a:t>
            </a:r>
          </a:p>
          <a:p>
            <a:pPr rtl="1">
              <a:defRPr/>
            </a:pP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fatty acids are not bound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sphingosine </a:t>
            </a:r>
            <a:r>
              <a:rPr lang="en" sz="1800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by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 ester bond but by a bond</a:t>
            </a:r>
          </a:p>
          <a:p>
            <a:pPr rtl="1">
              <a:defRPr/>
            </a:pP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amide (that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is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at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level of the primary amine function of </a:t>
            </a:r>
            <a:r>
              <a:rPr lang="en" sz="1800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sphingosine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). The</a:t>
            </a:r>
          </a:p>
          <a:p>
            <a:pPr rtl="1">
              <a:defRPr/>
            </a:pP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remaining alcohol functions can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in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turn form ester </a:t>
            </a:r>
            <a:r>
              <a:rPr lang="en" sz="1800" i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bonds </a:t>
            </a:r>
            <a:r>
              <a:rPr lang="en" sz="1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with:</a:t>
            </a:r>
          </a:p>
          <a:p>
            <a:pPr rtl="1">
              <a:defRPr/>
            </a:pPr>
            <a:endParaRPr lang="fr-FR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rtl="1">
              <a:defRPr/>
            </a:pPr>
            <a:r>
              <a:rPr lang="en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Either carbohydrates = </a:t>
            </a: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GLYCOSPHINGOLIPIDS</a:t>
            </a:r>
          </a:p>
          <a:p>
            <a:pPr rtl="1">
              <a:defRPr/>
            </a:pPr>
            <a:r>
              <a:rPr lang="en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Either phosphates = </a:t>
            </a:r>
            <a:r>
              <a:rPr lang="en" sz="20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PHOSPHOSPHINGOLIPIDS</a:t>
            </a:r>
          </a:p>
        </p:txBody>
      </p:sp>
      <p:pic>
        <p:nvPicPr>
          <p:cNvPr id="192520" name="Picture 10" descr="Sphingosine structure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0" y="2359025"/>
            <a:ext cx="5467350" cy="12858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21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1977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6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6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05" grpId="0" autoUpdateAnimBg="0"/>
      <p:bldP spid="51610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graphicFrame>
        <p:nvGraphicFramePr>
          <p:cNvPr id="479375" name="Group 143"/>
          <p:cNvGraphicFramePr>
            <a:graphicFrameLocks noGrp="1"/>
          </p:cNvGraphicFramePr>
          <p:nvPr>
            <p:ph type="tbl" idx="1"/>
          </p:nvPr>
        </p:nvGraphicFramePr>
        <p:xfrm>
          <a:off x="468313" y="1700213"/>
          <a:ext cx="8229600" cy="4718050"/>
        </p:xfrm>
        <a:graphic>
          <a:graphicData uri="http://schemas.openxmlformats.org/drawingml/2006/table">
            <a:tbl>
              <a:tblPr rtl="1"/>
              <a:tblGrid>
                <a:gridCol w="2038350"/>
                <a:gridCol w="1295400"/>
                <a:gridCol w="1603375"/>
                <a:gridCol w="1852613"/>
                <a:gridCol w="1439862"/>
              </a:tblGrid>
              <a:tr h="2889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Distribution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in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nature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Melting point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Common noun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Systematic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name​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Raw formula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</a:tr>
              <a:tr h="269875">
                <a:tc rowSpan="4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Cow or goat butter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- 7°9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Butyric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Butanoic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C4H8O2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- 3°9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A.C. Caproic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Hexanoic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C6H12O2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+ 16°3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Caprylic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Octanoic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C8H16O2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+31°3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Capricorn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Deanic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 rowSpan="7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Oils or fats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animal or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vegetable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+44°1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 laurique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Dod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é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canoique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12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24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+54°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 myristique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Tetradonic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14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28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+63°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Palmitic acid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Hexad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é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canoique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16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32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69°5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Stearic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acid​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Octade canonical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18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36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+75°3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Peanut oil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Eicosanoic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+80°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beh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e nic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Docosanoique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22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44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W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+84°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lignocéric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Tetracosanoic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24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48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Waxes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+87°7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Acetate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​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Hexacosanoic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26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52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8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+91°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Montanique Academy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Octacosanoic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28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56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46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+93°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A. 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cs typeface="Arial" pitchFamily="34" charset="0"/>
                        </a:rPr>
                        <a:t>melisica</a:t>
                      </a: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triacontanic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C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30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H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60 </a:t>
                      </a:r>
                      <a:r>
                        <a:rPr kumimoji="0" lang="en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O </a:t>
                      </a:r>
                      <a:r>
                        <a:rPr kumimoji="0" lang="en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7546" name="Picture 5" descr="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513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92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9372" name="Text Box 140"/>
          <p:cNvSpPr txBox="1">
            <a:spLocks noChangeArrowheads="1"/>
          </p:cNvSpPr>
          <p:nvPr/>
        </p:nvSpPr>
        <p:spPr bwMode="auto">
          <a:xfrm>
            <a:off x="1258888" y="1052513"/>
            <a:ext cx="7081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LIST OF MAIN NATURAL SATURATED FATTY ACIDS</a:t>
            </a:r>
          </a:p>
        </p:txBody>
      </p:sp>
      <p:sp>
        <p:nvSpPr>
          <p:cNvPr id="147549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39322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9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9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79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37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0075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pic>
        <p:nvPicPr>
          <p:cNvPr id="148483" name="Picture 3" descr="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513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43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4358" name="Text Box 6"/>
          <p:cNvSpPr txBox="1">
            <a:spLocks noChangeArrowheads="1"/>
          </p:cNvSpPr>
          <p:nvPr/>
        </p:nvSpPr>
        <p:spPr bwMode="auto">
          <a:xfrm>
            <a:off x="1258888" y="1052513"/>
            <a:ext cx="7477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MONOSNASTATED OR MONOETHYLENENIC FATTY ACIDS</a:t>
            </a:r>
          </a:p>
        </p:txBody>
      </p:sp>
      <p:sp>
        <p:nvSpPr>
          <p:cNvPr id="149510" name="Text Box 71"/>
          <p:cNvSpPr txBox="1">
            <a:spLocks noChangeArrowheads="1"/>
          </p:cNvSpPr>
          <p:nvPr/>
        </p:nvSpPr>
        <p:spPr bwMode="auto">
          <a:xfrm>
            <a:off x="231775" y="1717675"/>
            <a:ext cx="241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>
                <a:latin typeface="Arial" pitchFamily="34" charset="0"/>
              </a:rPr>
              <a:t>Oleic </a:t>
            </a:r>
            <a:r>
              <a:rPr lang="en" altLang="fr-FR" sz="1800"/>
              <a:t>acid : C </a:t>
            </a:r>
            <a:r>
              <a:rPr lang="en" altLang="fr-FR" sz="1800" baseline="-25000"/>
              <a:t>18 </a:t>
            </a:r>
            <a:r>
              <a:rPr lang="en" altLang="fr-FR" sz="1800"/>
              <a:t>:1 </a:t>
            </a:r>
            <a:r>
              <a:rPr lang="en" altLang="fr-FR" sz="1800" baseline="30000"/>
              <a:t>9</a:t>
            </a:r>
            <a:r>
              <a:rPr lang="en" altLang="fr-FR" sz="1800"/>
              <a:t> </a:t>
            </a:r>
          </a:p>
        </p:txBody>
      </p:sp>
      <p:sp>
        <p:nvSpPr>
          <p:cNvPr id="484424" name="Text Box 72"/>
          <p:cNvSpPr txBox="1">
            <a:spLocks noChangeArrowheads="1"/>
          </p:cNvSpPr>
          <p:nvPr/>
        </p:nvSpPr>
        <p:spPr bwMode="auto">
          <a:xfrm>
            <a:off x="684213" y="3068638"/>
            <a:ext cx="7232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POLYUNSATURATED OR POLYETHYLENENIC FATTY ACIDS</a:t>
            </a:r>
          </a:p>
        </p:txBody>
      </p:sp>
      <p:sp>
        <p:nvSpPr>
          <p:cNvPr id="149512" name="Text Box 73"/>
          <p:cNvSpPr txBox="1">
            <a:spLocks noChangeArrowheads="1"/>
          </p:cNvSpPr>
          <p:nvPr/>
        </p:nvSpPr>
        <p:spPr bwMode="auto">
          <a:xfrm>
            <a:off x="395288" y="3644900"/>
            <a:ext cx="32559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>
                <a:latin typeface="Arial" pitchFamily="34" charset="0"/>
              </a:rPr>
              <a:t>Linolenic </a:t>
            </a:r>
            <a:r>
              <a:rPr lang="en" altLang="fr-FR" sz="1800"/>
              <a:t>acid : C18 </a:t>
            </a:r>
            <a:r>
              <a:rPr lang="en" altLang="fr-FR" sz="1800" baseline="-25000"/>
              <a:t>: </a:t>
            </a:r>
            <a:r>
              <a:rPr lang="en" altLang="fr-FR" sz="1800"/>
              <a:t>3 </a:t>
            </a:r>
            <a:r>
              <a:rPr lang="en" altLang="fr-FR" sz="1800" baseline="30000"/>
              <a:t>9,12,15</a:t>
            </a:r>
            <a:r>
              <a:rPr lang="en" altLang="fr-FR" sz="1800"/>
              <a:t> </a:t>
            </a:r>
          </a:p>
        </p:txBody>
      </p:sp>
      <p:sp>
        <p:nvSpPr>
          <p:cNvPr id="149513" name="Text Box 74"/>
          <p:cNvSpPr txBox="1">
            <a:spLocks noChangeArrowheads="1"/>
          </p:cNvSpPr>
          <p:nvPr/>
        </p:nvSpPr>
        <p:spPr bwMode="auto">
          <a:xfrm>
            <a:off x="468313" y="5083175"/>
            <a:ext cx="36623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Arachidonic Acid: C </a:t>
            </a:r>
            <a:r>
              <a:rPr lang="en" altLang="fr-FR" sz="1800" baseline="-25000"/>
              <a:t>20 </a:t>
            </a:r>
            <a:r>
              <a:rPr lang="en" altLang="fr-FR" sz="1800"/>
              <a:t>:4 </a:t>
            </a:r>
            <a:r>
              <a:rPr lang="en" altLang="fr-FR" sz="1800" baseline="30000"/>
              <a:t>5,8,11,14</a:t>
            </a:r>
            <a:r>
              <a:rPr lang="en" altLang="fr-FR" sz="1800"/>
              <a:t> </a:t>
            </a:r>
          </a:p>
        </p:txBody>
      </p:sp>
      <p:sp>
        <p:nvSpPr>
          <p:cNvPr id="148490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414784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8" grpId="0"/>
      <p:bldP spid="149510" grpId="0"/>
      <p:bldP spid="484424" grpId="0"/>
      <p:bldP spid="149512" grpId="0"/>
      <p:bldP spid="149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 Box 2"/>
          <p:cNvSpPr txBox="1">
            <a:spLocks noChangeArrowheads="1"/>
          </p:cNvSpPr>
          <p:nvPr/>
        </p:nvSpPr>
        <p:spPr bwMode="auto">
          <a:xfrm>
            <a:off x="468313" y="1196975"/>
            <a:ext cx="77739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The presence of a double bond in a fatty acid results in isomerism.</a:t>
            </a:r>
          </a:p>
          <a:p>
            <a:pPr eaLnBrk="1" hangingPunct="1"/>
            <a:r>
              <a:rPr lang="en" altLang="fr-FR" sz="1800"/>
              <a:t>cis-trans. Natural fatty acids are cis:</a:t>
            </a:r>
          </a:p>
        </p:txBody>
      </p:sp>
      <p:sp>
        <p:nvSpPr>
          <p:cNvPr id="360452" name="Rectangle 4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9508" name="Picture 5" descr="Image malonyl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916113"/>
            <a:ext cx="5472112" cy="14414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0454" name="Group 6"/>
          <p:cNvGraphicFramePr>
            <a:graphicFrameLocks noGrp="1"/>
          </p:cNvGraphicFramePr>
          <p:nvPr/>
        </p:nvGraphicFramePr>
        <p:xfrm>
          <a:off x="4479925" y="2933700"/>
          <a:ext cx="207964" cy="80010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8001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9511" name="Text Box 12"/>
          <p:cNvSpPr txBox="1">
            <a:spLocks noChangeArrowheads="1"/>
          </p:cNvSpPr>
          <p:nvPr/>
        </p:nvSpPr>
        <p:spPr bwMode="auto">
          <a:xfrm>
            <a:off x="879475" y="3443288"/>
            <a:ext cx="6888163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800100" indent="-3429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" altLang="fr-FR" sz="1800"/>
              <a:t>2.3.3 Polyunsaturated fatty acids</a:t>
            </a:r>
          </a:p>
          <a:p>
            <a:pPr lvl="1" eaLnBrk="1" hangingPunct="1"/>
            <a:r>
              <a:rPr lang="en" altLang="fr-FR" sz="1800" b="1"/>
              <a:t>Linoleic acid C </a:t>
            </a:r>
            <a:r>
              <a:rPr lang="en" altLang="fr-FR" sz="1800" b="1" baseline="-25000"/>
              <a:t>18 </a:t>
            </a:r>
            <a:r>
              <a:rPr lang="en" altLang="fr-FR" sz="1800" b="1"/>
              <a:t>:2 </a:t>
            </a:r>
            <a:r>
              <a:rPr lang="en" altLang="fr-FR" sz="1800" b="1" baseline="30000"/>
              <a:t>9.12</a:t>
            </a:r>
            <a:r>
              <a:rPr lang="en" altLang="fr-FR" sz="1800" baseline="30000"/>
              <a:t> </a:t>
            </a:r>
            <a:r>
              <a:rPr lang="fr-FR" altLang="fr-FR" sz="1800" baseline="30000"/>
              <a:t/>
            </a:r>
            <a:br>
              <a:rPr lang="fr-FR" altLang="fr-FR" sz="1800" baseline="30000"/>
            </a:br>
            <a:r>
              <a:rPr lang="en" altLang="fr-FR" sz="1800"/>
              <a:t>Linoleic acid is an essential fatty acid</a:t>
            </a:r>
          </a:p>
          <a:p>
            <a:pPr lvl="1" eaLnBrk="1" hangingPunct="1"/>
            <a:r>
              <a:rPr lang="en" altLang="fr-FR" sz="1800"/>
              <a:t>(Daily requirement: 3-4 g). </a:t>
            </a:r>
            <a:r>
              <a:rPr lang="fr-FR" altLang="fr-FR" sz="1800"/>
              <a:t/>
            </a:r>
            <a:br>
              <a:rPr lang="fr-FR" altLang="fr-FR" sz="1800"/>
            </a:br>
            <a:r>
              <a:rPr lang="en" altLang="fr-FR" sz="1800"/>
              <a:t>It is a C18 fatty acid with 2 double bonds (9, 12).</a:t>
            </a:r>
          </a:p>
          <a:p>
            <a:pPr eaLnBrk="1" hangingPunct="1"/>
            <a:endParaRPr lang="fr-FR" altLang="fr-FR" sz="1800"/>
          </a:p>
        </p:txBody>
      </p:sp>
      <p:sp>
        <p:nvSpPr>
          <p:cNvPr id="360461" name="Rectangle 13"/>
          <p:cNvSpPr>
            <a:spLocks noChangeArrowheads="1"/>
          </p:cNvSpPr>
          <p:nvPr/>
        </p:nvSpPr>
        <p:spPr bwMode="auto">
          <a:xfrm>
            <a:off x="0" y="2957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9513" name="Picture 14" descr="Image acdlinoleiq.gif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084763"/>
            <a:ext cx="4894263" cy="13684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60463" name="Group 15"/>
          <p:cNvGraphicFramePr>
            <a:graphicFrameLocks noGrp="1"/>
          </p:cNvGraphicFramePr>
          <p:nvPr/>
        </p:nvGraphicFramePr>
        <p:xfrm>
          <a:off x="4479925" y="2957513"/>
          <a:ext cx="207964" cy="517530"/>
        </p:xfrm>
        <a:graphic>
          <a:graphicData uri="http://schemas.openxmlformats.org/drawingml/2006/table">
            <a:tbl>
              <a:tblPr/>
              <a:tblGrid>
                <a:gridCol w="207964"/>
              </a:tblGrid>
              <a:tr h="5175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marL="91282" marR="91282" marT="45405" marB="454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0472" name="Rectangle 24"/>
          <p:cNvSpPr>
            <a:spLocks noGrp="1" noChangeArrowheads="1"/>
          </p:cNvSpPr>
          <p:nvPr>
            <p:ph type="title"/>
          </p:nvPr>
        </p:nvSpPr>
        <p:spPr>
          <a:xfrm>
            <a:off x="1835150" y="476250"/>
            <a:ext cx="4895850" cy="698500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sp>
        <p:nvSpPr>
          <p:cNvPr id="149517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35373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3028122" cy="600075"/>
          </a:xfrm>
          <a:solidFill>
            <a:srgbClr val="FFFF00"/>
          </a:solidFill>
          <a:ln w="38100"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" sz="3200" b="1" smtClean="0">
                <a:solidFill>
                  <a:srgbClr val="FF0000"/>
                </a:solidFill>
              </a:rPr>
              <a:t>FATTY ACIDS</a:t>
            </a:r>
          </a:p>
        </p:txBody>
      </p:sp>
      <p:pic>
        <p:nvPicPr>
          <p:cNvPr id="150531" name="Picture 3" descr="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3513" cy="10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73" name="Text Box 93"/>
          <p:cNvSpPr txBox="1">
            <a:spLocks noChangeArrowheads="1"/>
          </p:cNvSpPr>
          <p:nvPr/>
        </p:nvSpPr>
        <p:spPr bwMode="auto">
          <a:xfrm>
            <a:off x="1258888" y="1052513"/>
            <a:ext cx="6010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" sz="18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UNSATURATED OR ETHYLENENIC FATTY ACIDS</a:t>
            </a:r>
          </a:p>
        </p:txBody>
      </p:sp>
      <p:sp>
        <p:nvSpPr>
          <p:cNvPr id="150534" name="Text Box 95"/>
          <p:cNvSpPr txBox="1">
            <a:spLocks noChangeArrowheads="1"/>
          </p:cNvSpPr>
          <p:nvPr/>
        </p:nvSpPr>
        <p:spPr bwMode="auto">
          <a:xfrm>
            <a:off x="971550" y="2492375"/>
            <a:ext cx="172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>
              <a:spcBef>
                <a:spcPct val="50000"/>
              </a:spcBef>
            </a:pPr>
            <a:r>
              <a:rPr lang="en" altLang="fr-FR" sz="1400"/>
              <a:t>CIS configuration</a:t>
            </a:r>
          </a:p>
        </p:txBody>
      </p:sp>
      <p:sp>
        <p:nvSpPr>
          <p:cNvPr id="150535" name="Rectangle 98"/>
          <p:cNvSpPr>
            <a:spLocks noChangeArrowheads="1"/>
          </p:cNvSpPr>
          <p:nvPr/>
        </p:nvSpPr>
        <p:spPr bwMode="auto">
          <a:xfrm>
            <a:off x="2555875" y="1989138"/>
            <a:ext cx="4824413" cy="1943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rtl="1" eaLnBrk="1" hangingPunct="1"/>
            <a:endParaRPr lang="fr-FR" altLang="fr-FR" sz="1800" u="sng"/>
          </a:p>
        </p:txBody>
      </p:sp>
      <p:sp>
        <p:nvSpPr>
          <p:cNvPr id="150536" name="Text Box 100"/>
          <p:cNvSpPr txBox="1">
            <a:spLocks noChangeArrowheads="1"/>
          </p:cNvSpPr>
          <p:nvPr/>
        </p:nvSpPr>
        <p:spPr bwMode="auto">
          <a:xfrm>
            <a:off x="2967038" y="308451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37" name="Text Box 101"/>
          <p:cNvSpPr txBox="1">
            <a:spLocks noChangeArrowheads="1"/>
          </p:cNvSpPr>
          <p:nvPr/>
        </p:nvSpPr>
        <p:spPr bwMode="auto">
          <a:xfrm>
            <a:off x="3348038" y="270827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38" name="Text Box 102"/>
          <p:cNvSpPr txBox="1">
            <a:spLocks noChangeArrowheads="1"/>
          </p:cNvSpPr>
          <p:nvPr/>
        </p:nvSpPr>
        <p:spPr bwMode="auto">
          <a:xfrm>
            <a:off x="4427538" y="2205038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39" name="Text Box 103"/>
          <p:cNvSpPr txBox="1">
            <a:spLocks noChangeArrowheads="1"/>
          </p:cNvSpPr>
          <p:nvPr/>
        </p:nvSpPr>
        <p:spPr bwMode="auto">
          <a:xfrm>
            <a:off x="4067175" y="270827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40" name="Text Box 104"/>
          <p:cNvSpPr txBox="1">
            <a:spLocks noChangeArrowheads="1"/>
          </p:cNvSpPr>
          <p:nvPr/>
        </p:nvSpPr>
        <p:spPr bwMode="auto">
          <a:xfrm>
            <a:off x="5148263" y="2205038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41" name="Text Box 105"/>
          <p:cNvSpPr txBox="1">
            <a:spLocks noChangeArrowheads="1"/>
          </p:cNvSpPr>
          <p:nvPr/>
        </p:nvSpPr>
        <p:spPr bwMode="auto">
          <a:xfrm>
            <a:off x="6732588" y="314166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42" name="Text Box 106"/>
          <p:cNvSpPr txBox="1">
            <a:spLocks noChangeArrowheads="1"/>
          </p:cNvSpPr>
          <p:nvPr/>
        </p:nvSpPr>
        <p:spPr bwMode="auto">
          <a:xfrm>
            <a:off x="6300788" y="270827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43" name="Text Box 107"/>
          <p:cNvSpPr txBox="1">
            <a:spLocks noChangeArrowheads="1"/>
          </p:cNvSpPr>
          <p:nvPr/>
        </p:nvSpPr>
        <p:spPr bwMode="auto">
          <a:xfrm>
            <a:off x="5651500" y="270827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481388" name="Line 108"/>
          <p:cNvSpPr>
            <a:spLocks noChangeShapeType="1"/>
          </p:cNvSpPr>
          <p:nvPr/>
        </p:nvSpPr>
        <p:spPr bwMode="auto">
          <a:xfrm flipH="1">
            <a:off x="3203575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0" name="Line 110"/>
          <p:cNvSpPr>
            <a:spLocks noChangeShapeType="1"/>
          </p:cNvSpPr>
          <p:nvPr/>
        </p:nvSpPr>
        <p:spPr bwMode="auto">
          <a:xfrm flipH="1">
            <a:off x="3563938" y="2852738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1" name="Line 111"/>
          <p:cNvSpPr>
            <a:spLocks noChangeShapeType="1"/>
          </p:cNvSpPr>
          <p:nvPr/>
        </p:nvSpPr>
        <p:spPr bwMode="auto">
          <a:xfrm flipH="1">
            <a:off x="5867400" y="292417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2" name="Line 112"/>
          <p:cNvSpPr>
            <a:spLocks noChangeShapeType="1"/>
          </p:cNvSpPr>
          <p:nvPr/>
        </p:nvSpPr>
        <p:spPr bwMode="auto">
          <a:xfrm>
            <a:off x="5435600" y="2420938"/>
            <a:ext cx="2889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3" name="Line 113"/>
          <p:cNvSpPr>
            <a:spLocks noChangeShapeType="1"/>
          </p:cNvSpPr>
          <p:nvPr/>
        </p:nvSpPr>
        <p:spPr bwMode="auto">
          <a:xfrm flipH="1">
            <a:off x="4284663" y="24923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4" name="Line 114"/>
          <p:cNvSpPr>
            <a:spLocks noChangeShapeType="1"/>
          </p:cNvSpPr>
          <p:nvPr/>
        </p:nvSpPr>
        <p:spPr bwMode="auto">
          <a:xfrm>
            <a:off x="6588125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5" name="Line 115"/>
          <p:cNvSpPr>
            <a:spLocks noChangeShapeType="1"/>
          </p:cNvSpPr>
          <p:nvPr/>
        </p:nvSpPr>
        <p:spPr bwMode="auto">
          <a:xfrm flipH="1">
            <a:off x="4643438" y="2349500"/>
            <a:ext cx="576262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6" name="Line 116"/>
          <p:cNvSpPr>
            <a:spLocks noChangeShapeType="1"/>
          </p:cNvSpPr>
          <p:nvPr/>
        </p:nvSpPr>
        <p:spPr bwMode="auto">
          <a:xfrm flipH="1">
            <a:off x="2843213" y="34290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7" name="Line 117"/>
          <p:cNvSpPr>
            <a:spLocks noChangeShapeType="1"/>
          </p:cNvSpPr>
          <p:nvPr/>
        </p:nvSpPr>
        <p:spPr bwMode="auto">
          <a:xfrm>
            <a:off x="3203575" y="3429000"/>
            <a:ext cx="730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8" name="Line 118"/>
          <p:cNvSpPr>
            <a:spLocks noChangeShapeType="1"/>
          </p:cNvSpPr>
          <p:nvPr/>
        </p:nvSpPr>
        <p:spPr bwMode="auto">
          <a:xfrm flipH="1">
            <a:off x="3563938" y="25654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399" name="Line 119"/>
          <p:cNvSpPr>
            <a:spLocks noChangeShapeType="1"/>
          </p:cNvSpPr>
          <p:nvPr/>
        </p:nvSpPr>
        <p:spPr bwMode="auto">
          <a:xfrm>
            <a:off x="3132138" y="25654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0" name="Line 120"/>
          <p:cNvSpPr>
            <a:spLocks noChangeShapeType="1"/>
          </p:cNvSpPr>
          <p:nvPr/>
        </p:nvSpPr>
        <p:spPr bwMode="auto">
          <a:xfrm flipH="1">
            <a:off x="3995738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1" name="Line 121"/>
          <p:cNvSpPr>
            <a:spLocks noChangeShapeType="1"/>
          </p:cNvSpPr>
          <p:nvPr/>
        </p:nvSpPr>
        <p:spPr bwMode="auto">
          <a:xfrm>
            <a:off x="4284663" y="2997200"/>
            <a:ext cx="217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2" name="Line 122"/>
          <p:cNvSpPr>
            <a:spLocks noChangeShapeType="1"/>
          </p:cNvSpPr>
          <p:nvPr/>
        </p:nvSpPr>
        <p:spPr bwMode="auto">
          <a:xfrm flipH="1">
            <a:off x="5580063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3" name="Line 123"/>
          <p:cNvSpPr>
            <a:spLocks noChangeShapeType="1"/>
          </p:cNvSpPr>
          <p:nvPr/>
        </p:nvSpPr>
        <p:spPr bwMode="auto">
          <a:xfrm>
            <a:off x="5795963" y="29972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4" name="Line 124"/>
          <p:cNvSpPr>
            <a:spLocks noChangeShapeType="1"/>
          </p:cNvSpPr>
          <p:nvPr/>
        </p:nvSpPr>
        <p:spPr bwMode="auto">
          <a:xfrm flipH="1">
            <a:off x="5364163" y="2060575"/>
            <a:ext cx="21590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5" name="Line 125"/>
          <p:cNvSpPr>
            <a:spLocks noChangeShapeType="1"/>
          </p:cNvSpPr>
          <p:nvPr/>
        </p:nvSpPr>
        <p:spPr bwMode="auto">
          <a:xfrm>
            <a:off x="4284663" y="2133600"/>
            <a:ext cx="215900" cy="1428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6" name="Line 126"/>
          <p:cNvSpPr>
            <a:spLocks noChangeShapeType="1"/>
          </p:cNvSpPr>
          <p:nvPr/>
        </p:nvSpPr>
        <p:spPr bwMode="auto">
          <a:xfrm flipH="1">
            <a:off x="6516688" y="25654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7" name="Line 127"/>
          <p:cNvSpPr>
            <a:spLocks noChangeShapeType="1"/>
          </p:cNvSpPr>
          <p:nvPr/>
        </p:nvSpPr>
        <p:spPr bwMode="auto">
          <a:xfrm flipH="1">
            <a:off x="6588125" y="34290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8" name="Line 128"/>
          <p:cNvSpPr>
            <a:spLocks noChangeShapeType="1"/>
          </p:cNvSpPr>
          <p:nvPr/>
        </p:nvSpPr>
        <p:spPr bwMode="auto">
          <a:xfrm>
            <a:off x="6948488" y="34290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09" name="Line 129"/>
          <p:cNvSpPr>
            <a:spLocks noChangeShapeType="1"/>
          </p:cNvSpPr>
          <p:nvPr/>
        </p:nvSpPr>
        <p:spPr bwMode="auto">
          <a:xfrm>
            <a:off x="6084888" y="2565400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10" name="Line 130"/>
          <p:cNvSpPr>
            <a:spLocks noChangeShapeType="1"/>
          </p:cNvSpPr>
          <p:nvPr/>
        </p:nvSpPr>
        <p:spPr bwMode="auto">
          <a:xfrm flipH="1">
            <a:off x="4643438" y="2420938"/>
            <a:ext cx="504825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6" name="Text Box 131"/>
          <p:cNvSpPr txBox="1">
            <a:spLocks noChangeArrowheads="1"/>
          </p:cNvSpPr>
          <p:nvPr/>
        </p:nvSpPr>
        <p:spPr bwMode="auto">
          <a:xfrm>
            <a:off x="755650" y="5300663"/>
            <a:ext cx="1727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400"/>
              <a:t>Trans Configuration</a:t>
            </a:r>
          </a:p>
        </p:txBody>
      </p:sp>
      <p:sp>
        <p:nvSpPr>
          <p:cNvPr id="481412" name="Rectangle 132"/>
          <p:cNvSpPr>
            <a:spLocks noChangeArrowheads="1"/>
          </p:cNvSpPr>
          <p:nvPr/>
        </p:nvSpPr>
        <p:spPr bwMode="auto">
          <a:xfrm>
            <a:off x="2555875" y="4508500"/>
            <a:ext cx="4824413" cy="2089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68" name="Text Box 133"/>
          <p:cNvSpPr txBox="1">
            <a:spLocks noChangeArrowheads="1"/>
          </p:cNvSpPr>
          <p:nvPr/>
        </p:nvSpPr>
        <p:spPr bwMode="auto">
          <a:xfrm>
            <a:off x="2987675" y="566102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69" name="Text Box 134"/>
          <p:cNvSpPr txBox="1">
            <a:spLocks noChangeArrowheads="1"/>
          </p:cNvSpPr>
          <p:nvPr/>
        </p:nvSpPr>
        <p:spPr bwMode="auto">
          <a:xfrm>
            <a:off x="5292725" y="566102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0" name="Text Box 135"/>
          <p:cNvSpPr txBox="1">
            <a:spLocks noChangeArrowheads="1"/>
          </p:cNvSpPr>
          <p:nvPr/>
        </p:nvSpPr>
        <p:spPr bwMode="auto">
          <a:xfrm>
            <a:off x="4932363" y="530066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1" name="Text Box 136"/>
          <p:cNvSpPr txBox="1">
            <a:spLocks noChangeArrowheads="1"/>
          </p:cNvSpPr>
          <p:nvPr/>
        </p:nvSpPr>
        <p:spPr bwMode="auto">
          <a:xfrm>
            <a:off x="4500563" y="566102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2" name="Text Box 137"/>
          <p:cNvSpPr txBox="1">
            <a:spLocks noChangeArrowheads="1"/>
          </p:cNvSpPr>
          <p:nvPr/>
        </p:nvSpPr>
        <p:spPr bwMode="auto">
          <a:xfrm>
            <a:off x="4140200" y="530066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3" name="Text Box 138"/>
          <p:cNvSpPr txBox="1">
            <a:spLocks noChangeArrowheads="1"/>
          </p:cNvSpPr>
          <p:nvPr/>
        </p:nvSpPr>
        <p:spPr bwMode="auto">
          <a:xfrm>
            <a:off x="3708400" y="5661025"/>
            <a:ext cx="32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4" name="Text Box 139"/>
          <p:cNvSpPr txBox="1">
            <a:spLocks noChangeArrowheads="1"/>
          </p:cNvSpPr>
          <p:nvPr/>
        </p:nvSpPr>
        <p:spPr bwMode="auto">
          <a:xfrm>
            <a:off x="3348038" y="530066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150575" name="Text Box 140"/>
          <p:cNvSpPr txBox="1">
            <a:spLocks noChangeArrowheads="1"/>
          </p:cNvSpPr>
          <p:nvPr/>
        </p:nvSpPr>
        <p:spPr bwMode="auto">
          <a:xfrm>
            <a:off x="5795963" y="5300663"/>
            <a:ext cx="320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rtl="1" eaLnBrk="1" hangingPunct="1"/>
            <a:r>
              <a:rPr lang="en" altLang="fr-FR" sz="1800"/>
              <a:t>C</a:t>
            </a:r>
          </a:p>
        </p:txBody>
      </p:sp>
      <p:sp>
        <p:nvSpPr>
          <p:cNvPr id="481422" name="Line 142"/>
          <p:cNvSpPr>
            <a:spLocks noChangeShapeType="1"/>
          </p:cNvSpPr>
          <p:nvPr/>
        </p:nvSpPr>
        <p:spPr bwMode="auto">
          <a:xfrm>
            <a:off x="6011863" y="5589588"/>
            <a:ext cx="217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3" name="Line 143"/>
          <p:cNvSpPr>
            <a:spLocks noChangeShapeType="1"/>
          </p:cNvSpPr>
          <p:nvPr/>
        </p:nvSpPr>
        <p:spPr bwMode="auto">
          <a:xfrm>
            <a:off x="5148263" y="5589588"/>
            <a:ext cx="217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4" name="Line 144"/>
          <p:cNvSpPr>
            <a:spLocks noChangeShapeType="1"/>
          </p:cNvSpPr>
          <p:nvPr/>
        </p:nvSpPr>
        <p:spPr bwMode="auto">
          <a:xfrm>
            <a:off x="4356100" y="5589588"/>
            <a:ext cx="2174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5" name="Line 145"/>
          <p:cNvSpPr>
            <a:spLocks noChangeShapeType="1"/>
          </p:cNvSpPr>
          <p:nvPr/>
        </p:nvSpPr>
        <p:spPr bwMode="auto">
          <a:xfrm>
            <a:off x="3563938" y="5589588"/>
            <a:ext cx="217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7" name="Line 147"/>
          <p:cNvSpPr>
            <a:spLocks noChangeShapeType="1"/>
          </p:cNvSpPr>
          <p:nvPr/>
        </p:nvSpPr>
        <p:spPr bwMode="auto">
          <a:xfrm flipH="1">
            <a:off x="3203575" y="558958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8" name="Line 148"/>
          <p:cNvSpPr>
            <a:spLocks noChangeShapeType="1"/>
          </p:cNvSpPr>
          <p:nvPr/>
        </p:nvSpPr>
        <p:spPr bwMode="auto">
          <a:xfrm flipH="1">
            <a:off x="3995738" y="558958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29" name="Line 149"/>
          <p:cNvSpPr>
            <a:spLocks noChangeShapeType="1"/>
          </p:cNvSpPr>
          <p:nvPr/>
        </p:nvSpPr>
        <p:spPr bwMode="auto">
          <a:xfrm flipH="1">
            <a:off x="4716463" y="5589588"/>
            <a:ext cx="287337" cy="2159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0" name="Line 150"/>
          <p:cNvSpPr>
            <a:spLocks noChangeShapeType="1"/>
          </p:cNvSpPr>
          <p:nvPr/>
        </p:nvSpPr>
        <p:spPr bwMode="auto">
          <a:xfrm flipH="1">
            <a:off x="5580063" y="5589588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1" name="Line 151"/>
          <p:cNvSpPr>
            <a:spLocks noChangeShapeType="1"/>
          </p:cNvSpPr>
          <p:nvPr/>
        </p:nvSpPr>
        <p:spPr bwMode="auto">
          <a:xfrm flipH="1">
            <a:off x="4643438" y="5445125"/>
            <a:ext cx="360362" cy="28733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2" name="Line 152"/>
          <p:cNvSpPr>
            <a:spLocks noChangeShapeType="1"/>
          </p:cNvSpPr>
          <p:nvPr/>
        </p:nvSpPr>
        <p:spPr bwMode="auto">
          <a:xfrm flipH="1">
            <a:off x="2843213" y="594995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3" name="Line 153"/>
          <p:cNvSpPr>
            <a:spLocks noChangeShapeType="1"/>
          </p:cNvSpPr>
          <p:nvPr/>
        </p:nvSpPr>
        <p:spPr bwMode="auto">
          <a:xfrm flipH="1">
            <a:off x="3635375" y="594995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4" name="Line 154"/>
          <p:cNvSpPr>
            <a:spLocks noChangeShapeType="1"/>
          </p:cNvSpPr>
          <p:nvPr/>
        </p:nvSpPr>
        <p:spPr bwMode="auto">
          <a:xfrm flipH="1">
            <a:off x="5148263" y="594995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5" name="Line 155"/>
          <p:cNvSpPr>
            <a:spLocks noChangeShapeType="1"/>
          </p:cNvSpPr>
          <p:nvPr/>
        </p:nvSpPr>
        <p:spPr bwMode="auto">
          <a:xfrm flipH="1">
            <a:off x="6011863" y="515778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6" name="Line 156"/>
          <p:cNvSpPr>
            <a:spLocks noChangeShapeType="1"/>
          </p:cNvSpPr>
          <p:nvPr/>
        </p:nvSpPr>
        <p:spPr bwMode="auto">
          <a:xfrm flipH="1">
            <a:off x="5076825" y="5157788"/>
            <a:ext cx="21590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7" name="Line 157"/>
          <p:cNvSpPr>
            <a:spLocks noChangeShapeType="1"/>
          </p:cNvSpPr>
          <p:nvPr/>
        </p:nvSpPr>
        <p:spPr bwMode="auto">
          <a:xfrm flipH="1">
            <a:off x="4356100" y="5949950"/>
            <a:ext cx="21590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8" name="Line 158"/>
          <p:cNvSpPr>
            <a:spLocks noChangeShapeType="1"/>
          </p:cNvSpPr>
          <p:nvPr/>
        </p:nvSpPr>
        <p:spPr bwMode="auto">
          <a:xfrm flipH="1">
            <a:off x="3492500" y="515778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39" name="Line 159"/>
          <p:cNvSpPr>
            <a:spLocks noChangeShapeType="1"/>
          </p:cNvSpPr>
          <p:nvPr/>
        </p:nvSpPr>
        <p:spPr bwMode="auto">
          <a:xfrm>
            <a:off x="3203575" y="5949950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40" name="Line 160"/>
          <p:cNvSpPr>
            <a:spLocks noChangeShapeType="1"/>
          </p:cNvSpPr>
          <p:nvPr/>
        </p:nvSpPr>
        <p:spPr bwMode="auto">
          <a:xfrm>
            <a:off x="3851275" y="594995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41" name="Line 161"/>
          <p:cNvSpPr>
            <a:spLocks noChangeShapeType="1"/>
          </p:cNvSpPr>
          <p:nvPr/>
        </p:nvSpPr>
        <p:spPr bwMode="auto">
          <a:xfrm flipV="1">
            <a:off x="4356100" y="5157788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42" name="Line 162"/>
          <p:cNvSpPr>
            <a:spLocks noChangeShapeType="1"/>
          </p:cNvSpPr>
          <p:nvPr/>
        </p:nvSpPr>
        <p:spPr bwMode="auto">
          <a:xfrm>
            <a:off x="5508625" y="5949950"/>
            <a:ext cx="28733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43" name="Line 163"/>
          <p:cNvSpPr>
            <a:spLocks noChangeShapeType="1"/>
          </p:cNvSpPr>
          <p:nvPr/>
        </p:nvSpPr>
        <p:spPr bwMode="auto">
          <a:xfrm>
            <a:off x="3132138" y="5157788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1444" name="Line 164"/>
          <p:cNvSpPr>
            <a:spLocks noChangeShapeType="1"/>
          </p:cNvSpPr>
          <p:nvPr/>
        </p:nvSpPr>
        <p:spPr bwMode="auto">
          <a:xfrm>
            <a:off x="3995738" y="5157788"/>
            <a:ext cx="28733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 rtl="1"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598" name="Text Box 5"/>
          <p:cNvSpPr txBox="1">
            <a:spLocks noChangeArrowheads="1"/>
          </p:cNvSpPr>
          <p:nvPr/>
        </p:nvSpPr>
        <p:spPr bwMode="auto">
          <a:xfrm>
            <a:off x="4879975" y="0"/>
            <a:ext cx="4264025" cy="2762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en" altLang="fr-FR" sz="1200">
                <a:solidFill>
                  <a:srgbClr val="FF00FF"/>
                </a:solidFill>
              </a:rPr>
              <a:t>Biochemistry course A1 DV </a:t>
            </a:r>
            <a:r>
              <a:rPr lang="en" altLang="fr-FR" sz="1200"/>
              <a:t>; </a:t>
            </a:r>
            <a:r>
              <a:rPr lang="en" altLang="fr-FR" sz="1200">
                <a:solidFill>
                  <a:srgbClr val="FFFF66"/>
                </a:solidFill>
              </a:rPr>
              <a:t>Prof A. MEKROUD </a:t>
            </a:r>
            <a:r>
              <a:rPr lang="en" altLang="fr-FR" sz="1200"/>
              <a:t>, 2019/2020</a:t>
            </a:r>
            <a:endParaRPr lang="en-US" altLang="fr-FR" sz="1200"/>
          </a:p>
        </p:txBody>
      </p:sp>
    </p:spTree>
    <p:extLst>
      <p:ext uri="{BB962C8B-B14F-4D97-AF65-F5344CB8AC3E}">
        <p14:creationId xmlns:p14="http://schemas.microsoft.com/office/powerpoint/2010/main" val="2584928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8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3" grpId="0"/>
      <p:bldP spid="150534" grpId="0"/>
      <p:bldP spid="150535" grpId="0" animBg="1"/>
      <p:bldP spid="150566" grpId="0"/>
      <p:bldP spid="4814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Élémentair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Élémentaire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145</TotalTime>
  <Words>3640</Words>
  <Application>Microsoft Office PowerPoint</Application>
  <PresentationFormat>Affichage à l'écran (4:3)</PresentationFormat>
  <Paragraphs>640</Paragraphs>
  <Slides>50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2" baseType="lpstr">
      <vt:lpstr>Élémentaire</vt:lpstr>
      <vt:lpstr>Graphique</vt:lpstr>
      <vt:lpstr>LIPIDS</vt:lpstr>
      <vt:lpstr>LIPIDS</vt:lpstr>
      <vt:lpstr>FATTY ACIDS</vt:lpstr>
      <vt:lpstr>FATTY ACIDS</vt:lpstr>
      <vt:lpstr>FATTY ACIDS</vt:lpstr>
      <vt:lpstr>FATTY ACIDS</vt:lpstr>
      <vt:lpstr>FATTY ACIDS</vt:lpstr>
      <vt:lpstr>FATTY ACIDS</vt:lpstr>
      <vt:lpstr>FATTY ACIDS</vt:lpstr>
      <vt:lpstr>FATTY ACIDS</vt:lpstr>
      <vt:lpstr>FATTY ACIDS</vt:lpstr>
      <vt:lpstr>FATTY ACIDS</vt:lpstr>
      <vt:lpstr>FATTY ACIDS</vt:lpstr>
      <vt:lpstr>   1. Definition and principle</vt:lpstr>
      <vt:lpstr>Présentation PowerPoint</vt:lpstr>
      <vt:lpstr>Concept of absorption spectrum</vt:lpstr>
      <vt:lpstr>Présentation PowerPoint</vt:lpstr>
      <vt:lpstr>FATTY ACIDS</vt:lpstr>
      <vt:lpstr>FATTY ACIDS</vt:lpstr>
      <vt:lpstr>FATTY ACIDS</vt:lpstr>
      <vt:lpstr>FATTY ACIDS</vt:lpstr>
      <vt:lpstr>FATTY ACIDS</vt:lpstr>
      <vt:lpstr>FATTY ACIDS</vt:lpstr>
      <vt:lpstr>Présentation PowerPoint</vt:lpstr>
      <vt:lpstr>Experimental technique and protocol:</vt:lpstr>
      <vt:lpstr>Examples of recording traces:</vt:lpstr>
      <vt:lpstr>Examples of recording traces:</vt:lpstr>
      <vt:lpstr>Présentation PowerPoint</vt:lpstr>
      <vt:lpstr>Graph interpretation:</vt:lpstr>
      <vt:lpstr>Présentation PowerPoint</vt:lpstr>
      <vt:lpstr>SIMPLE LIPIDS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COMPLEX LIPIDS</vt:lpstr>
      <vt:lpstr>Présentation PowerPoint</vt:lpstr>
      <vt:lpstr>COMPLEX LIPIDS</vt:lpstr>
      <vt:lpstr>COMPLEX LIPIDS</vt:lpstr>
      <vt:lpstr>Présentation PowerPoint</vt:lpstr>
      <vt:lpstr>Présentation PowerPoint</vt:lpstr>
      <vt:lpstr>COMPLEX LIPIDS</vt:lpstr>
      <vt:lpstr>COMPLEX LIPIDS</vt:lpstr>
      <vt:lpstr>COMPLEX LIPIDS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LIPIDES</dc:title>
  <dc:creator>ms</dc:creator>
  <cp:lastModifiedBy>ms</cp:lastModifiedBy>
  <cp:revision>8</cp:revision>
  <dcterms:created xsi:type="dcterms:W3CDTF">2025-09-13T13:33:06Z</dcterms:created>
  <dcterms:modified xsi:type="dcterms:W3CDTF">2026-04-11T22:14:59Z</dcterms:modified>
</cp:coreProperties>
</file>