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3" r:id="rId13"/>
    <p:sldId id="29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3F1C1-97CC-4621-BE36-7B3456ED1A09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3C3E-912C-4F72-AEB5-EC1B12344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6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8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" altLang="fr-FR" smtClean="0"/>
              <a:t>Tautomerism is the transformation of a functional grouping by the simultaneous displacement of a</a:t>
            </a:r>
          </a:p>
          <a:p>
            <a:r>
              <a:rPr lang="en" altLang="fr-FR" smtClean="0"/>
              <a:t>hydrogen atom and an electron pair from an adjacent double bond.</a:t>
            </a:r>
            <a:endParaRPr lang="en-US" altLang="fr-FR" smtClean="0"/>
          </a:p>
        </p:txBody>
      </p:sp>
      <p:sp>
        <p:nvSpPr>
          <p:cNvPr id="498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F30328E-9038-46F8-8CAE-1A8D147B4313}" type="slidenum">
              <a:rPr lang="fr-FR" altLang="fr-FR" sz="1200" smtClean="0">
                <a:latin typeface="Arial" pitchFamily="34" charset="0"/>
              </a:rPr>
              <a:pPr eaLnBrk="1" hangingPunct="1"/>
              <a:t>14</a:t>
            </a:fld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21B60-2BC0-4E6E-BC66-3E0579E590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516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CF4764-EAB1-4A38-A34C-9A051C3B1AF4}" type="datetimeFigureOut">
              <a:rPr lang="fr-FR" smtClean="0"/>
              <a:t>12/04/2026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8830DA-A336-40EC-B1F2-06EA8CAD0F76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b="1" dirty="0" smtClean="0">
                <a:solidFill>
                  <a:srgbClr val="FFFF00"/>
                </a:solidFill>
              </a:rPr>
              <a:t>Nucleic acids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8" y="1600200"/>
            <a:ext cx="5214937" cy="45307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" dirty="0" smtClean="0"/>
              <a:t>What does "DNA" mean?</a:t>
            </a:r>
          </a:p>
          <a:p>
            <a:pPr>
              <a:spcBef>
                <a:spcPct val="50000"/>
              </a:spcBef>
              <a:defRPr/>
            </a:pPr>
            <a:endParaRPr lang="fr-CA" dirty="0" smtClean="0"/>
          </a:p>
          <a:p>
            <a:pPr>
              <a:spcBef>
                <a:spcPct val="50000"/>
              </a:spcBef>
              <a:defRPr/>
            </a:pPr>
            <a:r>
              <a:rPr lang="en" dirty="0" smtClean="0"/>
              <a:t>What is its chemical composition?</a:t>
            </a:r>
          </a:p>
          <a:p>
            <a:pPr>
              <a:spcBef>
                <a:spcPct val="50000"/>
              </a:spcBef>
              <a:defRPr/>
            </a:pPr>
            <a:endParaRPr lang="fr-CA" dirty="0" smtClean="0"/>
          </a:p>
          <a:p>
            <a:pPr>
              <a:spcBef>
                <a:spcPct val="50000"/>
              </a:spcBef>
              <a:defRPr/>
            </a:pPr>
            <a:r>
              <a:rPr lang="en" dirty="0" smtClean="0"/>
              <a:t>What are its roles?</a:t>
            </a:r>
          </a:p>
          <a:p>
            <a:pPr>
              <a:spcBef>
                <a:spcPct val="50000"/>
              </a:spcBef>
              <a:defRPr/>
            </a:pPr>
            <a:endParaRPr lang="fr-CA" dirty="0" smtClean="0"/>
          </a:p>
          <a:p>
            <a:pPr>
              <a:defRPr/>
            </a:pPr>
            <a:endParaRPr lang="fr-FR" dirty="0"/>
          </a:p>
        </p:txBody>
      </p:sp>
      <p:pic>
        <p:nvPicPr>
          <p:cNvPr id="288772" name="Picture 4" descr="ADN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571625"/>
            <a:ext cx="2797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4894118" y="0"/>
            <a:ext cx="4249881" cy="276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dirty="0">
                <a:solidFill>
                  <a:srgbClr val="FF00FF"/>
                </a:solidFill>
              </a:rPr>
              <a:t>Biochemistry course A1 DV </a:t>
            </a:r>
            <a:r>
              <a:rPr lang="en" altLang="fr-FR" sz="1200" dirty="0"/>
              <a:t>; </a:t>
            </a:r>
            <a:r>
              <a:rPr lang="en" altLang="fr-FR" sz="1200" dirty="0">
                <a:solidFill>
                  <a:srgbClr val="FFFF66"/>
                </a:solidFill>
              </a:rPr>
              <a:t>Prof A. MEKROUD </a:t>
            </a:r>
            <a:r>
              <a:rPr lang="en" altLang="fr-FR" sz="1200" dirty="0"/>
              <a:t>, </a:t>
            </a:r>
            <a:r>
              <a:rPr lang="en" altLang="fr-FR" sz="1200" dirty="0" smtClean="0"/>
              <a:t>2025/2026</a:t>
            </a:r>
            <a:endParaRPr lang="en-US" altLang="fr-FR" sz="1200" dirty="0"/>
          </a:p>
        </p:txBody>
      </p:sp>
    </p:spTree>
    <p:extLst>
      <p:ext uri="{BB962C8B-B14F-4D97-AF65-F5344CB8AC3E}">
        <p14:creationId xmlns:p14="http://schemas.microsoft.com/office/powerpoint/2010/main" val="199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dirty="0" smtClean="0">
                <a:solidFill>
                  <a:srgbClr val="FFC000"/>
                </a:solidFill>
              </a:rPr>
              <a:t>b-Pyrimide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err="1" smtClean="0"/>
              <a:t>Derived </a:t>
            </a:r>
            <a:r>
              <a:rPr lang="en" b="1" dirty="0" smtClean="0"/>
              <a:t>from the pyrimidine nucleus which 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smtClean="0"/>
              <a:t>an aromatic nucleus </a:t>
            </a:r>
            <a:r>
              <a:rPr lang="en" dirty="0" smtClean="0"/>
              <a:t>with </a:t>
            </a:r>
            <a:r>
              <a:rPr lang="en" b="1" dirty="0" smtClean="0"/>
              <a:t>6 atoms: 4C and 2N and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smtClean="0"/>
              <a:t>result from the substitution of atoms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err="1" smtClean="0"/>
              <a:t>hydrogen </a:t>
            </a:r>
            <a:r>
              <a:rPr lang="en" b="1" dirty="0" smtClean="0"/>
              <a:t>from the heterocycle by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b="1" dirty="0" smtClean="0"/>
              <a:t>Hydroxyl amine or methyl substituents.</a:t>
            </a:r>
            <a:endParaRPr lang="en-US" dirty="0"/>
          </a:p>
        </p:txBody>
      </p:sp>
      <p:pic>
        <p:nvPicPr>
          <p:cNvPr id="297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643438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41975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" dirty="0" smtClean="0">
                <a:solidFill>
                  <a:srgbClr val="FFC000"/>
                </a:solidFill>
              </a:rPr>
              <a:t>b-Pyrimide bases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/>
          </a:p>
        </p:txBody>
      </p:sp>
      <p:pic>
        <p:nvPicPr>
          <p:cNvPr id="299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85725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383806"/>
            <a:ext cx="6000750" cy="30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00313" y="26431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4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Cytosine</a:t>
            </a:r>
            <a:r>
              <a:rPr 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4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901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  <p:sp>
        <p:nvSpPr>
          <p:cNvPr id="4" name="Rectangle 3"/>
          <p:cNvSpPr/>
          <p:nvPr/>
        </p:nvSpPr>
        <p:spPr>
          <a:xfrm>
            <a:off x="1619672" y="5062587"/>
            <a:ext cx="5808687" cy="886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797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" dirty="0" smtClean="0">
                <a:solidFill>
                  <a:srgbClr val="FFC000"/>
                </a:solidFill>
              </a:rPr>
              <a:t>b-Pyrimide bases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/>
          </a:p>
        </p:txBody>
      </p:sp>
      <p:pic>
        <p:nvPicPr>
          <p:cNvPr id="300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771900" cy="216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14438"/>
            <a:ext cx="2143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00375" y="3143250"/>
            <a:ext cx="2295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Uracil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03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  <p:sp>
        <p:nvSpPr>
          <p:cNvPr id="4" name="Rectangle 3"/>
          <p:cNvSpPr/>
          <p:nvPr/>
        </p:nvSpPr>
        <p:spPr>
          <a:xfrm>
            <a:off x="2915816" y="5589240"/>
            <a:ext cx="8455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15816" y="5373216"/>
            <a:ext cx="34563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" dirty="0" smtClean="0">
                <a:solidFill>
                  <a:srgbClr val="FFC000"/>
                </a:solidFill>
              </a:rPr>
              <a:t>b-Pyrimide bases</a:t>
            </a:r>
            <a:endParaRPr lang="en-US" dirty="0" smtClean="0"/>
          </a:p>
        </p:txBody>
      </p:sp>
      <p:pic>
        <p:nvPicPr>
          <p:cNvPr id="301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1428750"/>
            <a:ext cx="1857375" cy="171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6858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143250" y="3214688"/>
            <a:ext cx="266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Thymine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10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929063"/>
            <a:ext cx="1914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  <p:sp>
        <p:nvSpPr>
          <p:cNvPr id="3" name="Rectangle 2"/>
          <p:cNvSpPr/>
          <p:nvPr/>
        </p:nvSpPr>
        <p:spPr>
          <a:xfrm>
            <a:off x="285750" y="5877272"/>
            <a:ext cx="6943725" cy="766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" sz="3200" dirty="0" err="1" smtClean="0">
                <a:solidFill>
                  <a:srgbClr val="FFC000"/>
                </a:solidFill>
              </a:rPr>
              <a:t>properties </a:t>
            </a:r>
            <a:r>
              <a:rPr lang="en" sz="3200" dirty="0" smtClean="0">
                <a:solidFill>
                  <a:srgbClr val="FFC000"/>
                </a:solidFill>
              </a:rPr>
              <a:t>of purine and pyrimidine bases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43259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" sz="3600" dirty="0" smtClean="0"/>
              <a:t> </a:t>
            </a:r>
            <a:r>
              <a:rPr lang="en" sz="2800" b="1" dirty="0" smtClean="0"/>
              <a:t>The aromatic character of purine and pyrimidine bases gives them: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800" b="1" dirty="0" smtClean="0"/>
              <a:t>- Resistance </a:t>
            </a:r>
            <a:r>
              <a:rPr lang="en" sz="2800" dirty="0" smtClean="0"/>
              <a:t>to </a:t>
            </a:r>
            <a:r>
              <a:rPr lang="en" sz="2800" b="1" dirty="0" smtClean="0"/>
              <a:t>oxidation.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800" b="1" dirty="0" smtClean="0"/>
              <a:t>- A characteristic absorption 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800" b="1" dirty="0" smtClean="0"/>
              <a:t>UV (identification and dosage).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" sz="2800" b="1" dirty="0" smtClean="0"/>
              <a:t>The presence of hydroxyl and amine substituents allows purine and pyrimidine bases to exist in several </a:t>
            </a:r>
            <a:r>
              <a:rPr lang="en" sz="2800" b="1" dirty="0" err="1" smtClean="0"/>
              <a:t>tautomeric forms </a:t>
            </a:r>
            <a:r>
              <a:rPr lang="en" sz="2800" b="1" dirty="0" smtClean="0"/>
              <a:t>, the </a:t>
            </a:r>
            <a:r>
              <a:rPr lang="en" sz="2800" b="1" dirty="0" err="1" smtClean="0">
                <a:solidFill>
                  <a:srgbClr val="FFC000"/>
                </a:solidFill>
              </a:rPr>
              <a:t>keto </a:t>
            </a:r>
            <a:r>
              <a:rPr lang="en" sz="2800" b="1" dirty="0" smtClean="0">
                <a:solidFill>
                  <a:srgbClr val="FFC000"/>
                </a:solidFill>
              </a:rPr>
              <a:t>or lactam form </a:t>
            </a:r>
            <a:r>
              <a:rPr lang="en" sz="2800" b="1" dirty="0" smtClean="0"/>
              <a:t>and the </a:t>
            </a:r>
            <a:r>
              <a:rPr lang="en" sz="2800" b="1" dirty="0" err="1" smtClean="0">
                <a:solidFill>
                  <a:srgbClr val="FFC000"/>
                </a:solidFill>
              </a:rPr>
              <a:t>enol </a:t>
            </a:r>
            <a:r>
              <a:rPr lang="en" sz="2800" b="1" dirty="0" smtClean="0">
                <a:solidFill>
                  <a:srgbClr val="FFC000"/>
                </a:solidFill>
              </a:rPr>
              <a:t>or </a:t>
            </a:r>
            <a:r>
              <a:rPr lang="en" sz="2800" b="1" dirty="0" err="1" smtClean="0">
                <a:solidFill>
                  <a:srgbClr val="FFC000"/>
                </a:solidFill>
              </a:rPr>
              <a:t>lactime form </a:t>
            </a:r>
            <a:r>
              <a:rPr lang="en" sz="28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    </a:t>
            </a:r>
            <a:endParaRPr lang="fr-FR" sz="2400" b="1" dirty="0" smtClean="0"/>
          </a:p>
        </p:txBody>
      </p:sp>
      <p:sp>
        <p:nvSpPr>
          <p:cNvPr id="30208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3119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43656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</a:t>
            </a:r>
          </a:p>
          <a:p>
            <a:pPr algn="ctr" rtl="1">
              <a:defRPr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Tautomerism is the transformation of one functional group into another group by:</a:t>
            </a:r>
          </a:p>
          <a:p>
            <a:pPr algn="ctr" rtl="1">
              <a:defRPr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rtl="1">
              <a:buFontTx/>
              <a:buChar char="-"/>
              <a:defRPr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simultaneous </a:t>
            </a:r>
            <a:r>
              <a:rPr lang="e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movement of a </a:t>
            </a:r>
            <a:r>
              <a:rPr lang="en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hydrogen atom</a:t>
            </a:r>
            <a:r>
              <a:rPr lang="e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And</a:t>
            </a:r>
          </a:p>
          <a:p>
            <a:pPr algn="ctr" rtl="1">
              <a:buFontTx/>
              <a:buChar char="-"/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an electron pair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resulting from a double bond</a:t>
            </a:r>
          </a:p>
          <a:p>
            <a:pPr algn="ctr" rtl="1">
              <a:defRPr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adjacent.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3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0688"/>
            <a:ext cx="9144000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3108" name="Group 8"/>
          <p:cNvGrpSpPr>
            <a:grpSpLocks/>
          </p:cNvGrpSpPr>
          <p:nvPr/>
        </p:nvGrpSpPr>
        <p:grpSpPr bwMode="auto">
          <a:xfrm>
            <a:off x="0" y="3282950"/>
            <a:ext cx="4071938" cy="717550"/>
            <a:chOff x="0" y="0"/>
            <a:chExt cx="4071933" cy="433484"/>
          </a:xfrm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4071933" cy="43348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0638" y="21099"/>
              <a:ext cx="4030657" cy="391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" sz="19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Keto or lactam form of thymine</a:t>
              </a:r>
            </a:p>
          </p:txBody>
        </p:sp>
      </p:grpSp>
      <p:grpSp>
        <p:nvGrpSpPr>
          <p:cNvPr id="303109" name="Group 11"/>
          <p:cNvGrpSpPr>
            <a:grpSpLocks/>
          </p:cNvGrpSpPr>
          <p:nvPr/>
        </p:nvGrpSpPr>
        <p:grpSpPr bwMode="auto">
          <a:xfrm>
            <a:off x="4286250" y="3357563"/>
            <a:ext cx="4570413" cy="1071562"/>
            <a:chOff x="1585" y="71438"/>
            <a:chExt cx="4570415" cy="1070875"/>
          </a:xfrm>
        </p:grpSpPr>
        <p:sp>
          <p:nvSpPr>
            <p:cNvPr id="13" name="Rounded Rectangle 12"/>
            <p:cNvSpPr/>
            <p:nvPr/>
          </p:nvSpPr>
          <p:spPr>
            <a:xfrm>
              <a:off x="1585" y="71438"/>
              <a:ext cx="4570415" cy="8567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3810" y="95235"/>
              <a:ext cx="4524377" cy="1047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" sz="21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Enol or lac time form of thymine</a:t>
              </a:r>
            </a:p>
          </p:txBody>
        </p:sp>
      </p:grpSp>
      <p:sp>
        <p:nvSpPr>
          <p:cNvPr id="30311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9581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6126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BE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dirty="0" smtClean="0"/>
              <a:t>- </a:t>
            </a:r>
            <a:r>
              <a:rPr lang="en" sz="2000" dirty="0" smtClean="0"/>
              <a:t>The presence of hydroxyl and amine substituents allows purine and pyrimidine bases to exist in several </a:t>
            </a:r>
            <a:r>
              <a:rPr lang="en" sz="2000" dirty="0" err="1" smtClean="0"/>
              <a:t>tautomeric forms </a:t>
            </a:r>
            <a:r>
              <a:rPr lang="en" sz="2000" dirty="0" smtClean="0"/>
              <a:t>, the </a:t>
            </a:r>
            <a:r>
              <a:rPr lang="en" sz="2000" dirty="0" err="1" smtClean="0">
                <a:solidFill>
                  <a:srgbClr val="FFC000"/>
                </a:solidFill>
              </a:rPr>
              <a:t>keto </a:t>
            </a:r>
            <a:r>
              <a:rPr lang="en" sz="2000" dirty="0" smtClean="0">
                <a:solidFill>
                  <a:srgbClr val="FFC000"/>
                </a:solidFill>
              </a:rPr>
              <a:t>or lactam form </a:t>
            </a:r>
            <a:r>
              <a:rPr lang="en" sz="2000" dirty="0" smtClean="0"/>
              <a:t>and the </a:t>
            </a:r>
            <a:r>
              <a:rPr lang="en" sz="2000" dirty="0" err="1" smtClean="0">
                <a:solidFill>
                  <a:srgbClr val="FFC000"/>
                </a:solidFill>
              </a:rPr>
              <a:t>enol </a:t>
            </a:r>
            <a:r>
              <a:rPr lang="en" sz="2000" dirty="0" smtClean="0">
                <a:solidFill>
                  <a:srgbClr val="FFC000"/>
                </a:solidFill>
              </a:rPr>
              <a:t>or </a:t>
            </a:r>
            <a:r>
              <a:rPr lang="en" sz="2000" dirty="0" err="1" smtClean="0">
                <a:solidFill>
                  <a:srgbClr val="FFC000"/>
                </a:solidFill>
              </a:rPr>
              <a:t>lactime form </a:t>
            </a:r>
            <a:r>
              <a:rPr lang="en" sz="20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At physiological pH, the </a:t>
            </a:r>
            <a:r>
              <a:rPr lang="en" sz="2000" dirty="0" err="1" smtClean="0"/>
              <a:t>keto form </a:t>
            </a:r>
            <a:r>
              <a:rPr lang="en" sz="2000" dirty="0" smtClean="0"/>
              <a:t>predominates.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000" dirty="0" smtClean="0"/>
              <a:t>At high pH, the molecule reverts to the </a:t>
            </a:r>
            <a:r>
              <a:rPr lang="en" sz="2000" dirty="0" err="1" smtClean="0"/>
              <a:t>enol form </a:t>
            </a:r>
            <a:r>
              <a:rPr lang="en" sz="2000" dirty="0" smtClean="0"/>
              <a:t>, which affects the bonding between DNA base pairs = DNA denaturation.</a:t>
            </a:r>
            <a:endParaRPr lang="fr-FR" sz="20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304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0201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4132" name="Group 7"/>
          <p:cNvGrpSpPr>
            <a:grpSpLocks/>
          </p:cNvGrpSpPr>
          <p:nvPr/>
        </p:nvGrpSpPr>
        <p:grpSpPr bwMode="auto">
          <a:xfrm>
            <a:off x="0" y="5715000"/>
            <a:ext cx="4071938" cy="928688"/>
            <a:chOff x="0" y="-377894"/>
            <a:chExt cx="4071934" cy="765346"/>
          </a:xfrm>
        </p:grpSpPr>
        <p:sp>
          <p:nvSpPr>
            <p:cNvPr id="9" name="Rounded Rectangle 8"/>
            <p:cNvSpPr/>
            <p:nvPr/>
          </p:nvSpPr>
          <p:spPr>
            <a:xfrm>
              <a:off x="0" y="-377894"/>
              <a:ext cx="4071934" cy="7653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0" y="-226133"/>
              <a:ext cx="4029071" cy="61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" sz="19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Keto or lactam form of guanine</a:t>
              </a:r>
            </a:p>
          </p:txBody>
        </p:sp>
      </p:grpSp>
      <p:grpSp>
        <p:nvGrpSpPr>
          <p:cNvPr id="304133" name="Group 13"/>
          <p:cNvGrpSpPr>
            <a:grpSpLocks/>
          </p:cNvGrpSpPr>
          <p:nvPr/>
        </p:nvGrpSpPr>
        <p:grpSpPr bwMode="auto">
          <a:xfrm>
            <a:off x="4356100" y="5715000"/>
            <a:ext cx="4572000" cy="765175"/>
            <a:chOff x="0" y="71438"/>
            <a:chExt cx="4572000" cy="479114"/>
          </a:xfrm>
        </p:grpSpPr>
        <p:sp>
          <p:nvSpPr>
            <p:cNvPr id="15" name="Rounded Rectangle 14"/>
            <p:cNvSpPr/>
            <p:nvPr/>
          </p:nvSpPr>
          <p:spPr>
            <a:xfrm>
              <a:off x="0" y="71438"/>
              <a:ext cx="4572000" cy="4791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3813" y="95294"/>
              <a:ext cx="4524375" cy="431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" sz="2100" b="1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lactime </a:t>
              </a:r>
              <a:r>
                <a:rPr lang="en" sz="21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 of guanine</a:t>
              </a:r>
            </a:p>
          </p:txBody>
        </p:sp>
      </p:grpSp>
      <p:sp>
        <p:nvSpPr>
          <p:cNvPr id="30413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0843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500188"/>
            <a:ext cx="6715125" cy="503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500063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Sugar (ribose)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857500" y="1571625"/>
            <a:ext cx="35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571875" y="2428875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929313" y="2357438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929438" y="1643063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786063" y="85725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5192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214313"/>
            <a:ext cx="8715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endParaRPr lang="fr-FR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rtl="1">
              <a:defRPr/>
            </a:pPr>
            <a:r>
              <a:rPr lang="e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Deoxyribose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857500" y="1571625"/>
            <a:ext cx="35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571875" y="2428875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929313" y="2357438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929438" y="1643063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786063" y="85725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`</a:t>
            </a: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61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1628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57313"/>
            <a:ext cx="6762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428750" y="428625"/>
            <a:ext cx="6080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Phosphoric acid</a:t>
            </a:r>
          </a:p>
        </p:txBody>
      </p:sp>
      <p:sp>
        <p:nvSpPr>
          <p:cNvPr id="30720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41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sz="3600" b="1" dirty="0" smtClean="0">
                <a:solidFill>
                  <a:srgbClr val="FFFF00"/>
                </a:solidFill>
              </a:rPr>
              <a:t>Nucleic acids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>
              <a:lnSpc>
                <a:spcPct val="80000"/>
              </a:lnSpc>
              <a:defRPr/>
            </a:pPr>
            <a:r>
              <a:rPr lang="en" sz="2400" b="1" dirty="0" smtClean="0">
                <a:effectLst/>
              </a:rPr>
              <a:t>There are 2 types of nucleic acids: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" sz="2400" b="1" dirty="0" smtClean="0">
                <a:effectLst/>
              </a:rPr>
              <a:t>                    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" sz="2400" b="1" dirty="0" smtClean="0">
                <a:effectLst/>
              </a:rPr>
              <a:t>DNA and RNA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lang="en" sz="2400" b="1" dirty="0" smtClean="0"/>
              <a:t>DNA is a molecule of great importance</a:t>
            </a:r>
          </a:p>
          <a:p>
            <a:pPr algn="just"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en" sz="2400" b="1" dirty="0" smtClean="0"/>
              <a:t>biological because it is the carrier of genetic information. The genetic information it contains is transmitted </a:t>
            </a:r>
            <a:r>
              <a:rPr lang="en" sz="2400" dirty="0" smtClean="0"/>
              <a:t>to </a:t>
            </a:r>
            <a:r>
              <a:rPr lang="en" sz="2400" b="1" dirty="0" smtClean="0"/>
              <a:t>offspring, therefore it is the main vehicle of the phenomenon of heredity.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28979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722771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" sz="5400" dirty="0" smtClean="0">
                <a:solidFill>
                  <a:srgbClr val="FFC000"/>
                </a:solidFill>
              </a:rPr>
              <a:t>Nucleosides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r>
              <a:rPr lang="en" sz="5400" dirty="0" smtClean="0">
                <a:solidFill>
                  <a:srgbClr val="FFC000"/>
                </a:solidFill>
                <a:effectLst/>
              </a:rPr>
              <a:t>​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endParaRPr lang="en-US" sz="5400" dirty="0" smtClean="0">
              <a:solidFill>
                <a:srgbClr val="FFC000"/>
              </a:solidFill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" dirty="0" smtClean="0"/>
              <a:t>Covalent combination of a sugar and </a:t>
            </a:r>
            <a:r>
              <a:rPr lang="en" dirty="0" err="1" smtClean="0"/>
              <a:t>a nitrogenous </a:t>
            </a:r>
            <a:r>
              <a:rPr lang="en" dirty="0" smtClean="0"/>
              <a:t>base by a beta-N glycosidic bond</a:t>
            </a:r>
          </a:p>
        </p:txBody>
      </p:sp>
      <p:sp>
        <p:nvSpPr>
          <p:cNvPr id="676868" name="AutoShape 4"/>
          <p:cNvSpPr>
            <a:spLocks noChangeArrowheads="1"/>
          </p:cNvSpPr>
          <p:nvPr/>
        </p:nvSpPr>
        <p:spPr bwMode="auto">
          <a:xfrm>
            <a:off x="2428875" y="3429000"/>
            <a:ext cx="1800225" cy="1285875"/>
          </a:xfrm>
          <a:prstGeom prst="flowChartOnlineStora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>
              <a:defRPr/>
            </a:pPr>
            <a:r>
              <a:rPr lang="en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</a:p>
        </p:txBody>
      </p:sp>
      <p:sp>
        <p:nvSpPr>
          <p:cNvPr id="676869" name="Oval 5"/>
          <p:cNvSpPr>
            <a:spLocks noChangeArrowheads="1"/>
          </p:cNvSpPr>
          <p:nvPr/>
        </p:nvSpPr>
        <p:spPr bwMode="auto">
          <a:xfrm>
            <a:off x="6143625" y="3429000"/>
            <a:ext cx="1214438" cy="13573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defRPr/>
            </a:pPr>
            <a:r>
              <a:rPr lang="en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</a:t>
            </a:r>
          </a:p>
        </p:txBody>
      </p:sp>
      <p:sp>
        <p:nvSpPr>
          <p:cNvPr id="30823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7608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/>
      <p:bldP spid="676869" grpId="0" animBg="1"/>
      <p:bldP spid="67686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33591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72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3643313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" sz="5400" dirty="0" smtClean="0">
                <a:solidFill>
                  <a:srgbClr val="FFC000"/>
                </a:solidFill>
              </a:rPr>
              <a:t>Nucleosides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r>
              <a:rPr lang="en" sz="5400" dirty="0" smtClean="0">
                <a:solidFill>
                  <a:srgbClr val="FFC000"/>
                </a:solidFill>
                <a:effectLst/>
              </a:rPr>
              <a:t>​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endParaRPr lang="en-US" sz="5400" dirty="0" smtClean="0">
              <a:solidFill>
                <a:srgbClr val="FFC000"/>
              </a:solidFill>
            </a:endParaRPr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1664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0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6" name="Text Box 5"/>
          <p:cNvSpPr txBox="1">
            <a:spLocks noChangeArrowheads="1"/>
          </p:cNvSpPr>
          <p:nvPr/>
        </p:nvSpPr>
        <p:spPr bwMode="auto">
          <a:xfrm>
            <a:off x="4454525" y="0"/>
            <a:ext cx="468947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 b="1">
                <a:solidFill>
                  <a:schemeClr val="bg1"/>
                </a:solidFill>
              </a:rPr>
              <a:t>Biochemistry course A1 DV; Prof A. MEKROUD, 2019/2020</a:t>
            </a:r>
            <a:endParaRPr lang="en-US" altLang="fr-FR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sz="5400" dirty="0" smtClean="0">
                <a:solidFill>
                  <a:srgbClr val="FFC000"/>
                </a:solidFill>
              </a:rPr>
              <a:t>Ribonucleosides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r>
              <a:rPr lang="en" sz="4800" dirty="0" smtClean="0">
                <a:solidFill>
                  <a:srgbClr val="FFC000"/>
                </a:solidFill>
              </a:rPr>
              <a:t>​</a:t>
            </a:r>
            <a:r>
              <a:rPr lang="en" sz="5400" dirty="0" err="1" smtClean="0">
                <a:solidFill>
                  <a:srgbClr val="FFC000"/>
                </a:solidFill>
              </a:rPr>
              <a:t>​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311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0625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" sz="4800" dirty="0" smtClean="0">
                <a:solidFill>
                  <a:srgbClr val="FFC000"/>
                </a:solidFill>
              </a:rPr>
              <a:t>Deoxyribonucleosides</a:t>
            </a:r>
            <a:r>
              <a:rPr lang="en" sz="4800" dirty="0" err="1" smtClean="0">
                <a:solidFill>
                  <a:srgbClr val="FFC000"/>
                </a:solidFill>
              </a:rPr>
              <a:t>​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312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8035"/>
            <a:ext cx="8229600" cy="20728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6564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" sz="5400" dirty="0" smtClean="0">
                <a:solidFill>
                  <a:srgbClr val="FFC000"/>
                </a:solidFill>
              </a:rPr>
              <a:t>Nucleotides</a:t>
            </a:r>
            <a:r>
              <a:rPr lang="en" sz="5400" dirty="0" smtClean="0">
                <a:solidFill>
                  <a:srgbClr val="FFC000"/>
                </a:solidFill>
                <a:effectLst/>
              </a:rPr>
              <a:t>​</a:t>
            </a:r>
            <a:r>
              <a:rPr lang="en" sz="5400" dirty="0" smtClean="0">
                <a:solidFill>
                  <a:srgbClr val="FFC000"/>
                </a:solidFill>
              </a:rPr>
              <a:t>​</a:t>
            </a:r>
          </a:p>
        </p:txBody>
      </p:sp>
      <p:sp>
        <p:nvSpPr>
          <p:cNvPr id="598020" name="AutoShape 4"/>
          <p:cNvSpPr>
            <a:spLocks noChangeArrowheads="1"/>
          </p:cNvSpPr>
          <p:nvPr/>
        </p:nvSpPr>
        <p:spPr bwMode="auto">
          <a:xfrm rot="10800000">
            <a:off x="2357438" y="4429125"/>
            <a:ext cx="1800225" cy="719138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</a:p>
        </p:txBody>
      </p:sp>
      <p:sp>
        <p:nvSpPr>
          <p:cNvPr id="598022" name="AutoShape 6"/>
          <p:cNvSpPr>
            <a:spLocks noChangeArrowheads="1"/>
          </p:cNvSpPr>
          <p:nvPr/>
        </p:nvSpPr>
        <p:spPr bwMode="auto">
          <a:xfrm rot="10800000">
            <a:off x="3000375" y="2357438"/>
            <a:ext cx="1655763" cy="720725"/>
          </a:xfrm>
          <a:prstGeom prst="flowChartOnlineStorage">
            <a:avLst/>
          </a:prstGeom>
          <a:gradFill rotWithShape="1">
            <a:gsLst>
              <a:gs pos="0">
                <a:srgbClr val="FF00FF"/>
              </a:gs>
              <a:gs pos="100000">
                <a:srgbClr val="9A0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</a:t>
            </a:r>
          </a:p>
        </p:txBody>
      </p:sp>
      <p:sp>
        <p:nvSpPr>
          <p:cNvPr id="598023" name="AutoShape 7"/>
          <p:cNvSpPr>
            <a:spLocks noChangeArrowheads="1"/>
          </p:cNvSpPr>
          <p:nvPr/>
        </p:nvSpPr>
        <p:spPr bwMode="auto">
          <a:xfrm rot="10800000">
            <a:off x="6227763" y="2492375"/>
            <a:ext cx="2273300" cy="722313"/>
          </a:xfrm>
          <a:prstGeom prst="flowChartOnlineStorage">
            <a:avLst/>
          </a:prstGeom>
          <a:gradFill rotWithShape="1">
            <a:gsLst>
              <a:gs pos="0">
                <a:srgbClr val="CCFFCC"/>
              </a:gs>
              <a:gs pos="100000">
                <a:srgbClr val="8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0800000">
            <a:off x="1500188" y="2357438"/>
            <a:ext cx="1800225" cy="719137"/>
          </a:xfrm>
          <a:prstGeom prst="flowChartOnlineStorage">
            <a:avLst/>
          </a:prstGeom>
          <a:gradFill rotWithShape="1">
            <a:gsLst>
              <a:gs pos="0">
                <a:srgbClr val="FFFF00"/>
              </a:gs>
              <a:gs pos="100000">
                <a:srgbClr val="A2A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 rot="10800000">
            <a:off x="3857625" y="4429125"/>
            <a:ext cx="1655763" cy="720725"/>
          </a:xfrm>
          <a:prstGeom prst="flowChartOnlineStorage">
            <a:avLst/>
          </a:prstGeom>
          <a:gradFill rotWithShape="1">
            <a:gsLst>
              <a:gs pos="0">
                <a:srgbClr val="FF00FF"/>
              </a:gs>
              <a:gs pos="100000">
                <a:srgbClr val="9A0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0800000">
            <a:off x="5214938" y="4429125"/>
            <a:ext cx="2214562" cy="714375"/>
          </a:xfrm>
          <a:prstGeom prst="flowChartOnlineStorage">
            <a:avLst/>
          </a:prstGeom>
          <a:gradFill rotWithShape="1">
            <a:gsLst>
              <a:gs pos="0">
                <a:srgbClr val="CCFFCC"/>
              </a:gs>
              <a:gs pos="100000">
                <a:srgbClr val="82A28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rtl="1">
              <a:defRPr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phosphate</a:t>
            </a:r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1428750" y="3429000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nucleoside</a:t>
            </a: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5000625" y="3500438"/>
            <a:ext cx="3787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Phosphoric acid</a:t>
            </a: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3429000" y="550068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3200" b="1" u="sng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nucleotide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6" name="Rectangle 16"/>
          <p:cNvSpPr>
            <a:spLocks noChangeArrowheads="1"/>
          </p:cNvSpPr>
          <p:nvPr/>
        </p:nvSpPr>
        <p:spPr bwMode="auto">
          <a:xfrm>
            <a:off x="-214313" y="1571625"/>
            <a:ext cx="692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Phosphoric esters of nucleosides</a:t>
            </a:r>
          </a:p>
        </p:txBody>
      </p:sp>
      <p:sp>
        <p:nvSpPr>
          <p:cNvPr id="31335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28222892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/>
      <p:bldP spid="598020" grpId="0" animBg="1"/>
      <p:bldP spid="598022" grpId="0" animBg="1"/>
      <p:bldP spid="598023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/>
          <a:lstStyle/>
          <a:p>
            <a:pPr>
              <a:defRPr/>
            </a:pPr>
            <a:r>
              <a:rPr lang="en" dirty="0" err="1" smtClean="0">
                <a:solidFill>
                  <a:srgbClr val="FFC000"/>
                </a:solidFill>
              </a:rPr>
              <a:t>Nucleotide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14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963613"/>
            <a:ext cx="7858125" cy="5894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6343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8" y="1143000"/>
            <a:ext cx="7705725" cy="507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7188" y="61912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 reading convention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5' to 3' free OH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487363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Structure </a:t>
            </a:r>
            <a:r>
              <a:rPr lang="en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</a:t>
            </a:r>
            <a:r>
              <a:rPr lang="en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polynucleotide</a:t>
            </a:r>
            <a:r>
              <a:rPr lang="en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962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88" y="285750"/>
            <a:ext cx="6437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There are therefore 4 types of nucleotides: A, T, C, G</a:t>
            </a:r>
          </a:p>
        </p:txBody>
      </p:sp>
      <p:pic>
        <p:nvPicPr>
          <p:cNvPr id="316419" name="Picture 8" descr="adncorel_atc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8280400" cy="2238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8313" y="3500438"/>
            <a:ext cx="8229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en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Nucleotides can link together through their sugar (deoxyribose) and their phosphate group.</a:t>
            </a:r>
          </a:p>
        </p:txBody>
      </p:sp>
      <p:pic>
        <p:nvPicPr>
          <p:cNvPr id="6" name="Picture 7" descr="adncorel1br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48200"/>
            <a:ext cx="8031163" cy="2020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9305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11188" y="188913"/>
            <a:ext cx="1658937" cy="463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en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So…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860425"/>
            <a:ext cx="76200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Two nucleotide chains can join together </a:t>
            </a: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if their bases are complementary </a:t>
            </a: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(A opposite T and C opposite G).</a:t>
            </a:r>
          </a:p>
        </p:txBody>
      </p:sp>
      <p:pic>
        <p:nvPicPr>
          <p:cNvPr id="317444" name="Picture 5" descr="adncorel2bri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8401050" cy="352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8593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b="1" dirty="0" smtClean="0">
                <a:solidFill>
                  <a:srgbClr val="FFFF00"/>
                </a:solidFill>
              </a:rPr>
              <a:t>Nucleic acids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" b="1" dirty="0" smtClean="0"/>
              <a:t>Historical</a:t>
            </a:r>
          </a:p>
          <a:p>
            <a:pPr>
              <a:defRPr/>
            </a:pPr>
            <a:r>
              <a:rPr lang="en" sz="2400" dirty="0" smtClean="0"/>
              <a:t>Crick and Watson 1953</a:t>
            </a:r>
          </a:p>
          <a:p>
            <a:pPr>
              <a:buFont typeface="Wingdings" pitchFamily="2" charset="2"/>
              <a:buNone/>
              <a:defRPr/>
            </a:pPr>
            <a:r>
              <a:rPr lang="en" sz="2400" dirty="0" smtClean="0"/>
              <a:t>(Discovering the structure)</a:t>
            </a:r>
          </a:p>
          <a:p>
            <a:pPr>
              <a:buFont typeface="Wingdings" pitchFamily="2" charset="2"/>
              <a:buNone/>
              <a:defRPr/>
            </a:pPr>
            <a:r>
              <a:rPr lang="en" sz="2400" dirty="0" smtClean="0"/>
              <a:t>(From the DNA molecule)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" b="1" dirty="0" err="1" smtClean="0">
                <a:solidFill>
                  <a:srgbClr val="FFC000"/>
                </a:solidFill>
              </a:rPr>
              <a:t>Deoxyribo </a:t>
            </a:r>
            <a:r>
              <a:rPr lang="en" b="1" dirty="0" smtClean="0">
                <a:solidFill>
                  <a:srgbClr val="FFC000"/>
                </a:solidFill>
              </a:rPr>
              <a:t>acid</a:t>
            </a:r>
            <a:r>
              <a:rPr lang="en" sz="2400" dirty="0" smtClean="0"/>
              <a:t>​</a:t>
            </a:r>
            <a:r>
              <a:rPr lang="en" sz="2400" dirty="0" err="1" smtClean="0"/>
              <a:t>​</a:t>
            </a:r>
            <a:r>
              <a:rPr lang="en" sz="2400" dirty="0" smtClean="0"/>
              <a:t> </a:t>
            </a:r>
            <a:r>
              <a:rPr lang="en" b="1" dirty="0" smtClean="0">
                <a:solidFill>
                  <a:srgbClr val="FFC000"/>
                </a:solidFill>
              </a:rPr>
              <a:t>Nuclear</a:t>
            </a:r>
            <a:r>
              <a:rPr lang="en" sz="2400" dirty="0" smtClean="0"/>
              <a:t>​</a:t>
            </a:r>
          </a:p>
          <a:p>
            <a:pPr>
              <a:buFont typeface="Wingdings" pitchFamily="2" charset="2"/>
              <a:buNone/>
              <a:defRPr/>
            </a:pPr>
            <a:endParaRPr lang="fr-FR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" sz="2400" dirty="0" smtClean="0"/>
              <a:t>(Nucleotide Polymer)</a:t>
            </a:r>
            <a:endParaRPr lang="fr-FR" sz="2400" dirty="0"/>
          </a:p>
        </p:txBody>
      </p:sp>
      <p:pic>
        <p:nvPicPr>
          <p:cNvPr id="290820" name="Picture 7" descr="WatsonC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338296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806086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39750" y="1125538"/>
            <a:ext cx="88217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rtl="1" eaLnBrk="0" hangingPunct="0">
              <a:spcBef>
                <a:spcPct val="50000"/>
              </a:spcBef>
              <a:defRPr/>
            </a:pP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</a:t>
            </a: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can be paired with </a:t>
            </a: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 </a:t>
            </a: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 </a:t>
            </a: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with </a:t>
            </a:r>
            <a:r>
              <a:rPr lang="e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 </a:t>
            </a:r>
            <a:r>
              <a:rPr lang="en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82947" name="Picture 3" descr="AT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752600"/>
            <a:ext cx="5562600" cy="23542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G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224338"/>
            <a:ext cx="5564187" cy="23272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29000" y="1752600"/>
            <a:ext cx="5410200" cy="1600200"/>
            <a:chOff x="2160" y="1104"/>
            <a:chExt cx="3408" cy="1008"/>
          </a:xfrm>
        </p:grpSpPr>
        <p:grpSp>
          <p:nvGrpSpPr>
            <p:cNvPr id="318475" name="Group 6"/>
            <p:cNvGrpSpPr>
              <a:grpSpLocks/>
            </p:cNvGrpSpPr>
            <p:nvPr/>
          </p:nvGrpSpPr>
          <p:grpSpPr bwMode="auto">
            <a:xfrm>
              <a:off x="2160" y="1248"/>
              <a:ext cx="192" cy="864"/>
              <a:chOff x="2928" y="1248"/>
              <a:chExt cx="192" cy="864"/>
            </a:xfrm>
          </p:grpSpPr>
          <p:sp>
            <p:nvSpPr>
              <p:cNvPr id="15372" name="Line 7"/>
              <p:cNvSpPr>
                <a:spLocks noChangeShapeType="1"/>
              </p:cNvSpPr>
              <p:nvPr/>
            </p:nvSpPr>
            <p:spPr bwMode="auto">
              <a:xfrm>
                <a:off x="2928" y="1248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rtl="1"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73" name="Line 8"/>
              <p:cNvSpPr>
                <a:spLocks noChangeShapeType="1"/>
              </p:cNvSpPr>
              <p:nvPr/>
            </p:nvSpPr>
            <p:spPr bwMode="auto">
              <a:xfrm flipH="1" flipV="1">
                <a:off x="3024" y="1872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rtl="1"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3984" y="1104"/>
              <a:ext cx="1584" cy="9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1" eaLnBrk="0" hangingPunct="0">
                <a:spcBef>
                  <a:spcPct val="50000"/>
                </a:spcBef>
                <a:defRPr/>
              </a:pPr>
              <a:r>
                <a:rPr lang="en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A </a:t>
              </a:r>
              <a:r>
                <a:rPr lang="e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with </a:t>
              </a:r>
              <a:r>
                <a:rPr lang="en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T </a:t>
              </a:r>
              <a:r>
                <a:rPr lang="e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: two hydrogen bonds (weak bonds)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33738" y="4375150"/>
            <a:ext cx="5410200" cy="1524000"/>
            <a:chOff x="2064" y="2784"/>
            <a:chExt cx="3408" cy="960"/>
          </a:xfrm>
        </p:grpSpPr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4128" y="2784"/>
              <a:ext cx="1344" cy="74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1" eaLnBrk="0" hangingPunct="0">
                <a:spcBef>
                  <a:spcPct val="50000"/>
                </a:spcBef>
                <a:defRPr/>
              </a:pPr>
              <a:r>
                <a:rPr lang="en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 </a:t>
              </a:r>
              <a:r>
                <a:rPr lang="e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with </a:t>
              </a:r>
              <a:r>
                <a:rPr lang="en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G </a:t>
              </a:r>
              <a:r>
                <a:rPr lang="en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: three hydrogen bonds</a:t>
              </a:r>
            </a:p>
          </p:txBody>
        </p:sp>
        <p:sp>
          <p:nvSpPr>
            <p:cNvPr id="15369" name="Oval 12"/>
            <p:cNvSpPr>
              <a:spLocks noChangeArrowheads="1"/>
            </p:cNvSpPr>
            <p:nvPr/>
          </p:nvSpPr>
          <p:spPr bwMode="auto">
            <a:xfrm rot="-1685413">
              <a:off x="2064" y="2928"/>
              <a:ext cx="523" cy="816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rtl="1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-1620838" y="115888"/>
            <a:ext cx="82296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rtl="1">
              <a:defRPr/>
            </a:pPr>
            <a:r>
              <a:rPr lang="en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Hydrogen bonds</a:t>
            </a:r>
          </a:p>
        </p:txBody>
      </p:sp>
      <p:sp>
        <p:nvSpPr>
          <p:cNvPr id="31847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627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17525" y="115888"/>
            <a:ext cx="5483225" cy="581025"/>
          </a:xfrm>
        </p:spPr>
        <p:txBody>
          <a:bodyPr/>
          <a:lstStyle/>
          <a:p>
            <a:pPr algn="l" eaLnBrk="1" hangingPunct="1">
              <a:defRPr/>
            </a:pPr>
            <a:r>
              <a:rPr lang="en" sz="2800" i="1" dirty="0" smtClean="0"/>
              <a:t>Nitrogenous bases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endParaRPr lang="fr-CA" sz="3000" smtClean="0"/>
          </a:p>
          <a:p>
            <a:pPr eaLnBrk="1" hangingPunct="1">
              <a:defRPr/>
            </a:pPr>
            <a:endParaRPr lang="fr-CA" sz="3000" smtClean="0"/>
          </a:p>
        </p:txBody>
      </p:sp>
      <p:pic>
        <p:nvPicPr>
          <p:cNvPr id="319492" name="Picture 8" descr="BasePai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993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39750" y="5805488"/>
            <a:ext cx="8135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purine always bonds with a pyrimidine. Thus, the paired bases always have a constant total width of three rings.</a:t>
            </a:r>
          </a:p>
        </p:txBody>
      </p:sp>
      <p:sp>
        <p:nvSpPr>
          <p:cNvPr id="31949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8036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642938"/>
            <a:ext cx="8001000" cy="557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2571750" y="6396038"/>
            <a:ext cx="355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pApGpCpApT </a:t>
            </a: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=AGCAT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051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4810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374650"/>
            <a:ext cx="8358188" cy="626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39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930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58763"/>
            <a:ext cx="8572500" cy="64563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" dirty="0" smtClean="0"/>
              <a:t>There are several types of RNA:</a:t>
            </a:r>
          </a:p>
          <a:p>
            <a:pPr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en" b="1" dirty="0" smtClean="0">
                <a:solidFill>
                  <a:srgbClr val="FFC000"/>
                </a:solidFill>
              </a:rPr>
              <a:t>Non-coding RNA:</a:t>
            </a:r>
          </a:p>
          <a:p>
            <a:pPr>
              <a:buFontTx/>
              <a:buChar char="-"/>
              <a:defRPr/>
            </a:pPr>
            <a:r>
              <a:rPr lang="en" dirty="0" err="1" smtClean="0"/>
              <a:t>rRNA, tRNA </a:t>
            </a:r>
            <a:r>
              <a:rPr lang="en" dirty="0" smtClean="0"/>
              <a:t>,</a:t>
            </a:r>
          </a:p>
          <a:p>
            <a:pPr>
              <a:buFontTx/>
              <a:buChar char="-"/>
              <a:defRPr/>
            </a:pPr>
            <a:r>
              <a:rPr lang="en" b="1" dirty="0" smtClean="0">
                <a:solidFill>
                  <a:srgbClr val="FFC000"/>
                </a:solidFill>
              </a:rPr>
              <a:t>Coding RNAs:</a:t>
            </a:r>
          </a:p>
          <a:p>
            <a:pPr>
              <a:buFont typeface="Wingdings" pitchFamily="2" charset="2"/>
              <a:buNone/>
              <a:defRPr/>
            </a:pPr>
            <a:r>
              <a:rPr lang="en" dirty="0" smtClean="0"/>
              <a:t>   </a:t>
            </a:r>
            <a:r>
              <a:rPr lang="en" dirty="0" err="1" smtClean="0"/>
              <a:t>mRNA</a:t>
            </a:r>
            <a:endParaRPr lang="fr-FR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dirty="0" smtClean="0"/>
              <a:t>Native RNA exists as a single-stranded molecule; the single strand of RNA is capable of folding back on itself into a hairpin shape.</a:t>
            </a:r>
          </a:p>
        </p:txBody>
      </p:sp>
      <p:pic>
        <p:nvPicPr>
          <p:cNvPr id="322563" name="Picture 4" descr="page2_img1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42938"/>
            <a:ext cx="2143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229430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0"/>
            <a:ext cx="8858250" cy="6572250"/>
          </a:xfrm>
        </p:spPr>
        <p:txBody>
          <a:bodyPr/>
          <a:lstStyle/>
          <a:p>
            <a:pPr>
              <a:defRPr/>
            </a:pPr>
            <a:r>
              <a:rPr lang="en" sz="4800" dirty="0" err="1" smtClean="0">
                <a:solidFill>
                  <a:srgbClr val="FFC000"/>
                </a:solidFill>
              </a:rPr>
              <a:t>tRNA </a:t>
            </a:r>
            <a:r>
              <a:rPr lang="en" sz="4800" dirty="0" smtClean="0">
                <a:solidFill>
                  <a:srgbClr val="FFC000"/>
                </a:solidFill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" sz="2000" dirty="0" err="1" smtClean="0"/>
              <a:t>It allows </a:t>
            </a:r>
            <a:r>
              <a:rPr lang="en" sz="2000" dirty="0" smtClean="0"/>
              <a:t>the transport of amino </a:t>
            </a:r>
            <a:r>
              <a:rPr lang="en" sz="2000" dirty="0" err="1" smtClean="0"/>
              <a:t>acids to </a:t>
            </a:r>
            <a:r>
              <a:rPr lang="en" sz="2000" dirty="0" smtClean="0"/>
              <a:t>the ribosome (the site of protein </a:t>
            </a:r>
            <a:r>
              <a:rPr lang="en" sz="2000" dirty="0" err="1" smtClean="0"/>
              <a:t>biosynthesis </a:t>
            </a:r>
            <a:r>
              <a:rPr lang="en" sz="2000" dirty="0" smtClean="0"/>
              <a:t>): </a:t>
            </a:r>
            <a:r>
              <a:rPr lang="en" sz="2000" dirty="0" err="1" smtClean="0"/>
              <a:t>a</a:t>
            </a:r>
            <a:r>
              <a:rPr lang="en" sz="2000" dirty="0" smtClean="0"/>
              <a:t> </a:t>
            </a:r>
            <a:r>
              <a:rPr lang="en" sz="2000" dirty="0" err="1" smtClean="0"/>
              <a:t>alone</a:t>
            </a:r>
            <a:r>
              <a:rPr lang="en" sz="2000" dirty="0" smtClean="0"/>
              <a:t> </a:t>
            </a:r>
            <a:r>
              <a:rPr lang="en" sz="2000" i="1" dirty="0" err="1" smtClean="0"/>
              <a:t>chain </a:t>
            </a:r>
            <a:r>
              <a:rPr lang="en" sz="2000" dirty="0" smtClean="0"/>
              <a:t>of 73 to 93 </a:t>
            </a:r>
            <a:r>
              <a:rPr lang="en" sz="2000" dirty="0" err="1" smtClean="0"/>
              <a:t>ribonucleotides, </a:t>
            </a:r>
            <a:r>
              <a:rPr lang="en" sz="2000" dirty="0" smtClean="0"/>
              <a:t>its </a:t>
            </a:r>
            <a:r>
              <a:rPr lang="en" sz="2000" dirty="0" err="1" smtClean="0"/>
              <a:t>end </a:t>
            </a:r>
            <a:r>
              <a:rPr lang="en" sz="2000" dirty="0" smtClean="0"/>
              <a:t>3 </a:t>
            </a:r>
            <a:r>
              <a:rPr lang="en" sz="2000" dirty="0" err="1" smtClean="0"/>
              <a:t>ends </a:t>
            </a:r>
            <a:r>
              <a:rPr lang="en" sz="2000" dirty="0" smtClean="0"/>
              <a:t>with a CCA </a:t>
            </a:r>
            <a:r>
              <a:rPr lang="en" sz="2000" dirty="0" err="1" smtClean="0"/>
              <a:t>where the AA </a:t>
            </a:r>
            <a:r>
              <a:rPr lang="en" sz="2000" dirty="0" smtClean="0"/>
              <a:t>and its </a:t>
            </a:r>
            <a:r>
              <a:rPr lang="en" sz="2000" dirty="0" err="1" smtClean="0"/>
              <a:t>end </a:t>
            </a:r>
            <a:r>
              <a:rPr lang="en" sz="2000" dirty="0" smtClean="0"/>
              <a:t>are attached </a:t>
            </a:r>
            <a:r>
              <a:rPr lang="en" sz="2000" dirty="0" err="1" smtClean="0"/>
              <a:t>initial</a:t>
            </a:r>
            <a:r>
              <a:rPr lang="en" sz="2000" dirty="0" smtClean="0"/>
              <a:t> </a:t>
            </a:r>
            <a:r>
              <a:rPr lang="en" sz="2000" dirty="0" err="1" smtClean="0"/>
              <a:t>East</a:t>
            </a:r>
            <a:r>
              <a:rPr lang="en" sz="2000" dirty="0" smtClean="0"/>
              <a:t> </a:t>
            </a:r>
            <a:r>
              <a:rPr lang="en" sz="2000" dirty="0" err="1" smtClean="0"/>
              <a:t>always </a:t>
            </a:r>
            <a:r>
              <a:rPr lang="en" sz="2000" dirty="0" smtClean="0"/>
              <a:t>a 5 </a:t>
            </a:r>
            <a:r>
              <a:rPr lang="en" sz="2000" dirty="0" err="1" smtClean="0"/>
              <a:t>pG.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" sz="4400" b="1" dirty="0" err="1" smtClean="0">
                <a:solidFill>
                  <a:srgbClr val="FFC000"/>
                </a:solidFill>
              </a:rPr>
              <a:t>mRNA </a:t>
            </a:r>
            <a:r>
              <a:rPr lang="en" sz="4400" b="1" dirty="0" smtClean="0">
                <a:solidFill>
                  <a:srgbClr val="FFC000"/>
                </a:solidFill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r>
              <a:rPr lang="en" sz="2000" dirty="0" smtClean="0"/>
              <a:t>Its sequence is complementary to one of the two strands of the DNA molecule.</a:t>
            </a:r>
          </a:p>
          <a:p>
            <a:pPr>
              <a:buFont typeface="Wingdings" pitchFamily="2" charset="2"/>
              <a:buNone/>
              <a:defRPr/>
            </a:pPr>
            <a:r>
              <a:rPr lang="en" sz="2000" dirty="0" err="1" smtClean="0"/>
              <a:t>It </a:t>
            </a:r>
            <a:r>
              <a:rPr lang="en" sz="2000" dirty="0" smtClean="0"/>
              <a:t>contains the genetic information for </a:t>
            </a:r>
            <a:r>
              <a:rPr lang="en" sz="2000" dirty="0" err="1" smtClean="0"/>
              <a:t>biosynthesis.</a:t>
            </a:r>
            <a:r>
              <a:rPr lang="en" sz="2000" dirty="0" smtClean="0"/>
              <a:t> </a:t>
            </a:r>
            <a:r>
              <a:rPr lang="en" sz="2000" dirty="0" err="1" smtClean="0"/>
              <a:t>A protein possesses translation </a:t>
            </a:r>
            <a:r>
              <a:rPr lang="en" sz="2000" dirty="0" smtClean="0"/>
              <a:t>initiation sequences (AUG or GUG) and sequences signaling the end of translation (UAA, UAG, UGA).</a:t>
            </a:r>
          </a:p>
          <a:p>
            <a:pPr>
              <a:defRPr/>
            </a:pPr>
            <a:endParaRPr lang="en-US" sz="36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23587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14490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" dirty="0" smtClean="0">
                <a:solidFill>
                  <a:srgbClr val="FFFF00"/>
                </a:solidFill>
              </a:rPr>
              <a:t>Structure of nucleic acids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" sz="2400" b="1" dirty="0" smtClean="0"/>
              <a:t>RNA </a:t>
            </a:r>
            <a:r>
              <a:rPr lang="en" sz="2400" b="1" dirty="0" err="1" smtClean="0"/>
              <a:t>is</a:t>
            </a:r>
            <a:r>
              <a:rPr lang="en" sz="2400" b="1" dirty="0" smtClean="0"/>
              <a:t> </a:t>
            </a:r>
            <a:r>
              <a:rPr lang="en" sz="2400" b="1" dirty="0" err="1" smtClean="0"/>
              <a:t>located</a:t>
            </a:r>
            <a:r>
              <a:rPr lang="en" sz="2400" dirty="0" smtClean="0"/>
              <a:t>​</a:t>
            </a:r>
            <a:r>
              <a:rPr lang="en" sz="2400" b="1" dirty="0" smtClean="0"/>
              <a:t> </a:t>
            </a:r>
            <a:r>
              <a:rPr lang="en" sz="2400" b="1" dirty="0" err="1" smtClean="0"/>
              <a:t>basically</a:t>
            </a:r>
            <a:r>
              <a:rPr lang="en" sz="2400" b="1" dirty="0" smtClean="0"/>
              <a:t> </a:t>
            </a:r>
            <a:r>
              <a:rPr lang="en" sz="2400" b="1" dirty="0" err="1" smtClean="0"/>
              <a:t>in </a:t>
            </a:r>
            <a:r>
              <a:rPr lang="en" sz="2400" b="1" dirty="0" smtClean="0"/>
              <a:t>the </a:t>
            </a:r>
            <a:r>
              <a:rPr lang="en" sz="2400" b="1" dirty="0" err="1" smtClean="0"/>
              <a:t>cytoplasm </a:t>
            </a:r>
            <a:r>
              <a:rPr lang="en" sz="2400" b="1" dirty="0" smtClean="0"/>
              <a:t>, </a:t>
            </a:r>
            <a:r>
              <a:rPr lang="en" sz="2400" b="1" dirty="0" err="1" smtClean="0"/>
              <a:t>but</a:t>
            </a:r>
            <a:r>
              <a:rPr lang="en" sz="2400" b="1" dirty="0" smtClean="0"/>
              <a:t> </a:t>
            </a:r>
            <a:r>
              <a:rPr lang="en" sz="2400" b="1" dirty="0" err="1" smtClean="0"/>
              <a:t>he</a:t>
            </a:r>
            <a:r>
              <a:rPr lang="en" sz="2400" b="1" dirty="0" smtClean="0"/>
              <a:t> </a:t>
            </a:r>
            <a:r>
              <a:rPr lang="en" sz="2400" b="1" dirty="0" err="1" smtClean="0"/>
              <a:t>exists</a:t>
            </a:r>
            <a:r>
              <a:rPr lang="en" sz="2400" b="1" dirty="0" smtClean="0"/>
              <a:t> </a:t>
            </a:r>
            <a:r>
              <a:rPr lang="en" sz="2400" b="1" dirty="0" err="1" smtClean="0"/>
              <a:t>Also</a:t>
            </a:r>
            <a:r>
              <a:rPr lang="en" sz="2400" b="1" dirty="0" smtClean="0"/>
              <a:t> </a:t>
            </a:r>
            <a:r>
              <a:rPr lang="en" sz="2400" b="1" dirty="0" err="1" smtClean="0"/>
              <a:t>in </a:t>
            </a:r>
            <a:r>
              <a:rPr lang="en" sz="2400" b="1" dirty="0" smtClean="0"/>
              <a:t>the </a:t>
            </a:r>
            <a:r>
              <a:rPr lang="en" sz="2400" b="1" dirty="0" err="1" smtClean="0"/>
              <a:t>core </a:t>
            </a:r>
            <a:r>
              <a:rPr lang="en" sz="2400" b="1" dirty="0" smtClean="0"/>
              <a:t>.</a:t>
            </a:r>
          </a:p>
          <a:p>
            <a:pPr eaLnBrk="1" hangingPunct="1">
              <a:defRPr/>
            </a:pPr>
            <a:r>
              <a:rPr lang="en" sz="2400" b="1" dirty="0" smtClean="0"/>
              <a:t>DNA and </a:t>
            </a:r>
            <a:r>
              <a:rPr lang="en" sz="2400" b="1" dirty="0" err="1" smtClean="0"/>
              <a:t>RNA</a:t>
            </a:r>
            <a:r>
              <a:rPr lang="en" sz="2400" b="1" dirty="0" smtClean="0"/>
              <a:t> </a:t>
            </a:r>
            <a:r>
              <a:rPr lang="en" sz="2400" b="1" dirty="0" err="1" smtClean="0"/>
              <a:t>are </a:t>
            </a:r>
            <a:r>
              <a:rPr lang="en" sz="2400" b="1" dirty="0" smtClean="0"/>
              <a:t>formed </a:t>
            </a:r>
            <a:r>
              <a:rPr lang="en" sz="2400" b="1" dirty="0" err="1" smtClean="0"/>
              <a:t>by </a:t>
            </a:r>
            <a:r>
              <a:rPr lang="en" sz="2400" b="1" dirty="0" smtClean="0"/>
              <a:t>the </a:t>
            </a:r>
            <a:r>
              <a:rPr lang="en" sz="2400" dirty="0" smtClean="0"/>
              <a:t>repetition of </a:t>
            </a:r>
            <a:r>
              <a:rPr lang="en" sz="2400" b="1" dirty="0" err="1" smtClean="0"/>
              <a:t>subunits </a:t>
            </a:r>
            <a:r>
              <a:rPr lang="en" sz="2400" b="1" dirty="0" smtClean="0"/>
              <a:t>called​</a:t>
            </a:r>
            <a:r>
              <a:rPr lang="en" sz="2400" dirty="0" smtClean="0"/>
              <a:t>​</a:t>
            </a:r>
            <a:r>
              <a:rPr lang="en" sz="2400" b="1" dirty="0" err="1" smtClean="0"/>
              <a:t>​</a:t>
            </a:r>
            <a:r>
              <a:rPr lang="en" sz="2400" b="1" dirty="0" smtClean="0"/>
              <a:t>​​</a:t>
            </a:r>
            <a:r>
              <a:rPr lang="en" sz="2400" dirty="0" smtClean="0"/>
              <a:t>​</a:t>
            </a:r>
            <a:r>
              <a:rPr lang="en" sz="2400" b="1" dirty="0" err="1" smtClean="0"/>
              <a:t>​</a:t>
            </a:r>
            <a:r>
              <a:rPr lang="en" sz="2400" b="1" dirty="0" smtClean="0"/>
              <a:t>​ </a:t>
            </a:r>
            <a:r>
              <a:rPr lang="en" sz="2400" b="1" dirty="0" err="1" smtClean="0"/>
              <a:t>nucleotides </a:t>
            </a:r>
            <a:r>
              <a:rPr lang="en" sz="2400" b="1" dirty="0" smtClean="0"/>
              <a:t>.</a:t>
            </a:r>
            <a:r>
              <a:rPr lang="en" sz="2400" dirty="0" smtClean="0"/>
              <a:t>​</a:t>
            </a:r>
            <a:r>
              <a:rPr lang="en" sz="2400" b="1" dirty="0" err="1" smtClean="0"/>
              <a:t>​</a:t>
            </a:r>
          </a:p>
          <a:p>
            <a:pPr eaLnBrk="1" hangingPunct="1">
              <a:defRPr/>
            </a:pPr>
            <a:r>
              <a:rPr lang="en" sz="2400" b="1" dirty="0" err="1" smtClean="0"/>
              <a:t>Each</a:t>
            </a:r>
            <a:r>
              <a:rPr lang="en" sz="2400" b="1" dirty="0" smtClean="0"/>
              <a:t> </a:t>
            </a:r>
            <a:r>
              <a:rPr lang="en" sz="2400" b="1" dirty="0" err="1" smtClean="0"/>
              <a:t>nucleotide</a:t>
            </a:r>
            <a:r>
              <a:rPr lang="en" sz="2400" dirty="0" smtClean="0"/>
              <a:t>​</a:t>
            </a:r>
            <a:r>
              <a:rPr lang="en" sz="2400" b="1" dirty="0" err="1" smtClean="0"/>
              <a:t>​</a:t>
            </a:r>
            <a:r>
              <a:rPr lang="en" sz="2400" b="1" dirty="0" smtClean="0"/>
              <a:t> </a:t>
            </a:r>
            <a:r>
              <a:rPr lang="en" sz="2400" b="1" dirty="0" err="1" smtClean="0"/>
              <a:t>East</a:t>
            </a:r>
            <a:r>
              <a:rPr lang="en" sz="2400" b="1" dirty="0" smtClean="0"/>
              <a:t> </a:t>
            </a:r>
            <a:r>
              <a:rPr lang="en" sz="2400" b="1" dirty="0" err="1" smtClean="0"/>
              <a:t>constituted</a:t>
            </a:r>
            <a:r>
              <a:rPr lang="en" sz="2400" dirty="0" smtClean="0"/>
              <a:t>​</a:t>
            </a:r>
            <a:r>
              <a:rPr lang="en" sz="2400" b="1" dirty="0" smtClean="0"/>
              <a:t> </a:t>
            </a:r>
            <a:r>
              <a:rPr lang="en" sz="2400" dirty="0" smtClean="0"/>
              <a:t>in </a:t>
            </a:r>
            <a:r>
              <a:rPr lang="en" sz="2400" b="1" dirty="0" smtClean="0"/>
              <a:t>turn, consisting of 3 parts: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- </a:t>
            </a:r>
            <a:r>
              <a:rPr lang="en" sz="2400" b="1" dirty="0" err="1" smtClean="0"/>
              <a:t>A nitrogenous </a:t>
            </a:r>
            <a:r>
              <a:rPr lang="en" sz="2400" b="1" dirty="0" smtClean="0"/>
              <a:t>base</a:t>
            </a:r>
            <a:r>
              <a:rPr lang="en" sz="2400" dirty="0" err="1" smtClean="0"/>
              <a:t>​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-One </a:t>
            </a:r>
            <a:r>
              <a:rPr lang="en" sz="2400" b="1" dirty="0" err="1" smtClean="0"/>
              <a:t>sugar</a:t>
            </a:r>
            <a:r>
              <a:rPr lang="en" sz="2400" b="1" dirty="0" smtClean="0"/>
              <a:t> </a:t>
            </a:r>
            <a:r>
              <a:rPr lang="en" sz="2400" b="1" dirty="0" err="1" smtClean="0"/>
              <a:t>Or</a:t>
            </a:r>
            <a:r>
              <a:rPr lang="en" sz="2400" b="1" dirty="0" smtClean="0"/>
              <a:t> </a:t>
            </a:r>
            <a:r>
              <a:rPr lang="en" sz="2400" b="1" dirty="0" err="1" smtClean="0"/>
              <a:t>dare</a:t>
            </a:r>
            <a:r>
              <a:rPr lang="en" sz="2400" b="1" dirty="0" smtClean="0"/>
              <a:t> </a:t>
            </a:r>
            <a:r>
              <a:rPr lang="en" sz="2400" dirty="0" smtClean="0"/>
              <a:t>has</a:t>
            </a:r>
            <a:r>
              <a:rPr lang="en" sz="2400" b="1" dirty="0" smtClean="0"/>
              <a:t> </a:t>
            </a:r>
            <a:r>
              <a:rPr lang="en" sz="2400" b="1" dirty="0" err="1" smtClean="0"/>
              <a:t>five</a:t>
            </a:r>
            <a:r>
              <a:rPr lang="en" sz="2400" b="1" dirty="0" smtClean="0"/>
              <a:t> ribose </a:t>
            </a:r>
            <a:r>
              <a:rPr lang="en" sz="2400" b="1" dirty="0" err="1" smtClean="0"/>
              <a:t>carbons or</a:t>
            </a:r>
            <a:r>
              <a:rPr lang="en" sz="2400" b="1" dirty="0" smtClean="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deoxyribose</a:t>
            </a:r>
            <a:r>
              <a:rPr lang="en" sz="2400" dirty="0" smtClean="0"/>
              <a:t>​</a:t>
            </a:r>
            <a:r>
              <a:rPr lang="en" sz="2400" b="1" dirty="0" err="1" smtClean="0"/>
              <a:t>​</a:t>
            </a:r>
            <a:endParaRPr lang="en-US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" sz="2400" b="1" dirty="0" smtClean="0"/>
              <a:t>-A phosphate </a:t>
            </a:r>
            <a:endParaRPr lang="fr-FR" sz="2400" dirty="0"/>
          </a:p>
        </p:txBody>
      </p:sp>
      <p:sp>
        <p:nvSpPr>
          <p:cNvPr id="291844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561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" b="1" dirty="0" smtClean="0">
                <a:solidFill>
                  <a:srgbClr val="FFFF00"/>
                </a:solidFill>
              </a:rPr>
              <a:t>Nucleic acids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" b="1" dirty="0" smtClean="0"/>
              <a:t>Chemical structure</a:t>
            </a:r>
            <a:endParaRPr lang="fr-FR" b="1" dirty="0"/>
          </a:p>
        </p:txBody>
      </p:sp>
      <p:pic>
        <p:nvPicPr>
          <p:cNvPr id="292868" name="Picture 4" descr="nucle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7449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9" name="Picture 9" descr="nucleot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14563"/>
            <a:ext cx="3743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0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888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" b="1" dirty="0" smtClean="0">
                <a:solidFill>
                  <a:srgbClr val="FFFF00"/>
                </a:solidFill>
              </a:rPr>
              <a:t>Nucleic acids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en" dirty="0" smtClean="0"/>
              <a:t>Sugar: </a:t>
            </a:r>
            <a:r>
              <a:rPr lang="en" i="1" dirty="0" smtClean="0"/>
              <a:t>Ribose </a:t>
            </a:r>
            <a:r>
              <a:rPr lang="en" i="1" dirty="0" err="1" smtClean="0"/>
              <a:t>or</a:t>
            </a:r>
            <a:r>
              <a:rPr lang="en" i="1" dirty="0" smtClean="0"/>
              <a:t> </a:t>
            </a:r>
            <a:r>
              <a:rPr lang="en" i="1" dirty="0" err="1" smtClean="0"/>
              <a:t>Deoxyribose </a:t>
            </a:r>
            <a:r>
              <a:rPr lang="en" i="1" dirty="0" smtClean="0"/>
              <a:t>?</a:t>
            </a:r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endParaRPr lang="en-CA" i="1" dirty="0" smtClean="0"/>
          </a:p>
          <a:p>
            <a:pPr>
              <a:defRPr/>
            </a:pPr>
            <a:r>
              <a:rPr lang="en" sz="2000" dirty="0" smtClean="0"/>
              <a:t>Ribose </a:t>
            </a:r>
            <a:r>
              <a:rPr lang="en" sz="2000" dirty="0" err="1" smtClean="0"/>
              <a:t>is</a:t>
            </a:r>
            <a:r>
              <a:rPr lang="en" sz="2000" dirty="0" smtClean="0"/>
              <a:t> </a:t>
            </a:r>
            <a:r>
              <a:rPr lang="en" sz="2000" dirty="0" err="1" smtClean="0"/>
              <a:t>here</a:t>
            </a:r>
            <a:r>
              <a:rPr lang="en" sz="2000" dirty="0" smtClean="0"/>
              <a:t> </a:t>
            </a:r>
            <a:r>
              <a:rPr lang="en" sz="2000" dirty="0" err="1" smtClean="0"/>
              <a:t>In</a:t>
            </a:r>
            <a:r>
              <a:rPr lang="en" sz="2000" dirty="0" smtClean="0"/>
              <a:t> </a:t>
            </a:r>
            <a:r>
              <a:rPr lang="en" sz="2000" dirty="0" err="1" smtClean="0"/>
              <a:t>RNA </a:t>
            </a:r>
            <a:r>
              <a:rPr lang="en" sz="2000" dirty="0" smtClean="0"/>
              <a:t>and </a:t>
            </a:r>
            <a:r>
              <a:rPr lang="en" sz="2000" dirty="0" err="1" smtClean="0"/>
              <a:t>deoxyribose</a:t>
            </a:r>
            <a:r>
              <a:rPr lang="en" sz="2000" dirty="0" smtClean="0"/>
              <a:t>  </a:t>
            </a:r>
            <a:r>
              <a:rPr lang="en" sz="2000" dirty="0" err="1" smtClean="0"/>
              <a:t>East</a:t>
            </a:r>
            <a:r>
              <a:rPr lang="en" sz="2000" dirty="0" smtClean="0"/>
              <a:t> </a:t>
            </a:r>
            <a:r>
              <a:rPr lang="en" sz="2000" dirty="0" err="1" smtClean="0"/>
              <a:t>here</a:t>
            </a:r>
            <a:r>
              <a:rPr lang="en" sz="2000" dirty="0" smtClean="0"/>
              <a:t> </a:t>
            </a:r>
            <a:r>
              <a:rPr lang="en" sz="2000" dirty="0" err="1" smtClean="0"/>
              <a:t>In</a:t>
            </a:r>
            <a:r>
              <a:rPr lang="en" sz="2000" dirty="0" smtClean="0"/>
              <a:t> </a:t>
            </a:r>
            <a:r>
              <a:rPr lang="en" sz="2000" dirty="0" err="1" smtClean="0"/>
              <a:t>DNA </a:t>
            </a:r>
            <a:r>
              <a:rPr lang="en" sz="2000" dirty="0" smtClean="0"/>
              <a:t>. </a:t>
            </a:r>
            <a:r>
              <a:rPr lang="en" sz="2000" dirty="0" err="1" smtClean="0"/>
              <a:t>In </a:t>
            </a:r>
            <a:r>
              <a:rPr lang="en" sz="2000" dirty="0" smtClean="0"/>
              <a:t>ribose, the C2' </a:t>
            </a:r>
            <a:r>
              <a:rPr lang="en" sz="2000" dirty="0" err="1" smtClean="0"/>
              <a:t>carbon is</a:t>
            </a:r>
            <a:r>
              <a:rPr lang="en" sz="2000" dirty="0" smtClean="0"/>
              <a:t> </a:t>
            </a:r>
            <a:r>
              <a:rPr lang="en" sz="2000" dirty="0" err="1" smtClean="0"/>
              <a:t>linked </a:t>
            </a:r>
            <a:r>
              <a:rPr lang="en" sz="2000" dirty="0" smtClean="0"/>
              <a:t>to a </a:t>
            </a:r>
            <a:r>
              <a:rPr lang="en" sz="2000" dirty="0" err="1" smtClean="0"/>
              <a:t>group</a:t>
            </a:r>
            <a:r>
              <a:rPr lang="en" sz="2000" dirty="0" smtClean="0"/>
              <a:t> </a:t>
            </a:r>
            <a:r>
              <a:rPr lang="en" sz="2000" dirty="0" err="1" smtClean="0"/>
              <a:t>hydroxyl </a:t>
            </a:r>
            <a:r>
              <a:rPr lang="en" sz="2000" dirty="0" smtClean="0"/>
              <a:t>. </a:t>
            </a:r>
            <a:r>
              <a:rPr lang="en" sz="2000" dirty="0" err="1" smtClean="0"/>
              <a:t>In </a:t>
            </a:r>
            <a:r>
              <a:rPr lang="en" sz="2000" dirty="0" smtClean="0"/>
              <a:t>deoxyribose , </a:t>
            </a:r>
            <a:r>
              <a:rPr lang="en" sz="2000" dirty="0" err="1" smtClean="0"/>
              <a:t>this​</a:t>
            </a:r>
            <a:r>
              <a:rPr lang="en" sz="2000" dirty="0" smtClean="0"/>
              <a:t> </a:t>
            </a:r>
            <a:r>
              <a:rPr lang="en" sz="2000" dirty="0" err="1" smtClean="0"/>
              <a:t>carbon</a:t>
            </a:r>
            <a:r>
              <a:rPr lang="en" sz="2000" dirty="0" smtClean="0"/>
              <a:t> </a:t>
            </a:r>
            <a:r>
              <a:rPr lang="en" sz="2000" dirty="0" err="1" smtClean="0"/>
              <a:t>East</a:t>
            </a:r>
            <a:r>
              <a:rPr lang="en" sz="2000" dirty="0" smtClean="0"/>
              <a:t> </a:t>
            </a:r>
            <a:r>
              <a:rPr lang="en" sz="2000" dirty="0" err="1" smtClean="0"/>
              <a:t>linked </a:t>
            </a:r>
            <a:r>
              <a:rPr lang="en" sz="2000" dirty="0" smtClean="0"/>
              <a:t>to a </a:t>
            </a:r>
            <a:r>
              <a:rPr lang="en" sz="2000" dirty="0" err="1" smtClean="0"/>
              <a:t>single</a:t>
            </a:r>
            <a:r>
              <a:rPr lang="en" sz="2000" dirty="0" smtClean="0"/>
              <a:t> </a:t>
            </a:r>
            <a:r>
              <a:rPr lang="en" sz="2000" dirty="0" err="1" smtClean="0"/>
              <a:t>atom</a:t>
            </a:r>
            <a:r>
              <a:rPr lang="en" sz="2000" dirty="0" smtClean="0"/>
              <a:t> </a:t>
            </a:r>
            <a:r>
              <a:rPr lang="en" sz="2000" dirty="0" err="1" smtClean="0"/>
              <a:t>hydrogen</a:t>
            </a:r>
            <a:r>
              <a:rPr lang="en" sz="2000" dirty="0" smtClean="0"/>
              <a:t> </a:t>
            </a:r>
            <a:r>
              <a:rPr lang="en" sz="2000" dirty="0" err="1" smtClean="0"/>
              <a:t>instead</a:t>
            </a:r>
            <a:r>
              <a:rPr lang="en" sz="2000" dirty="0" smtClean="0"/>
              <a:t> </a:t>
            </a:r>
            <a:r>
              <a:rPr lang="en" sz="2000" dirty="0" err="1" smtClean="0"/>
              <a:t>than at</a:t>
            </a:r>
            <a:r>
              <a:rPr lang="en" sz="2000" dirty="0" smtClean="0"/>
              <a:t> </a:t>
            </a:r>
            <a:r>
              <a:rPr lang="en" sz="2000" dirty="0" err="1" smtClean="0"/>
              <a:t>group</a:t>
            </a:r>
            <a:r>
              <a:rPr lang="en" sz="2000" dirty="0" smtClean="0"/>
              <a:t> </a:t>
            </a:r>
            <a:r>
              <a:rPr lang="en" sz="2000" dirty="0" err="1" smtClean="0"/>
              <a:t>hydroxyl </a:t>
            </a:r>
            <a:r>
              <a:rPr lang="en" sz="2000" dirty="0" smtClean="0"/>
              <a:t>.</a:t>
            </a:r>
            <a:endParaRPr lang="fr-CA" sz="2000" dirty="0" smtClean="0"/>
          </a:p>
          <a:p>
            <a:pPr>
              <a:defRPr/>
            </a:pPr>
            <a:endParaRPr lang="fr-FR" dirty="0"/>
          </a:p>
        </p:txBody>
      </p:sp>
      <p:pic>
        <p:nvPicPr>
          <p:cNvPr id="293892" name="Picture 6" descr="[ribose et d�soxyribos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6032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793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013" y="0"/>
            <a:ext cx="8229601" cy="806450"/>
          </a:xfrm>
        </p:spPr>
        <p:txBody>
          <a:bodyPr/>
          <a:lstStyle/>
          <a:p>
            <a:pPr eaLnBrk="1" hangingPunct="1">
              <a:defRPr/>
            </a:pPr>
            <a:r>
              <a:rPr lang="en" sz="2800" i="1" smtClean="0"/>
              <a:t>The 4 types of nitrogenous bases</a:t>
            </a:r>
          </a:p>
        </p:txBody>
      </p:sp>
      <p:pic>
        <p:nvPicPr>
          <p:cNvPr id="294917" name="Picture 6" descr="adnnuc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2514600"/>
            <a:ext cx="8250237" cy="4200525"/>
          </a:xfrm>
          <a:solidFill>
            <a:schemeClr val="tx1"/>
          </a:solidFill>
        </p:spPr>
      </p:pic>
      <p:sp>
        <p:nvSpPr>
          <p:cNvPr id="3993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1125538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" dirty="0" smtClean="0">
                <a:solidFill>
                  <a:srgbClr val="FFFF00"/>
                </a:solidFill>
              </a:rPr>
              <a:t>Purines: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" sz="2000" dirty="0" smtClean="0"/>
              <a:t>whose structure comprises two cycles.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9810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" dirty="0" smtClean="0">
                <a:solidFill>
                  <a:srgbClr val="FFFF00"/>
                </a:solidFill>
              </a:rPr>
              <a:t>Pyrimidines:</a:t>
            </a:r>
            <a:r>
              <a:rPr lang="en" sz="32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" sz="2000" dirty="0" smtClean="0"/>
              <a:t>whose structure comprises a single cycle.</a:t>
            </a:r>
          </a:p>
          <a:p>
            <a:pPr eaLnBrk="1" hangingPunct="1">
              <a:defRPr/>
            </a:pPr>
            <a:endParaRPr lang="fr-CA" sz="2400" dirty="0" smtClean="0"/>
          </a:p>
        </p:txBody>
      </p:sp>
      <p:sp>
        <p:nvSpPr>
          <p:cNvPr id="294918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4402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" sz="4000" dirty="0" smtClean="0">
                <a:solidFill>
                  <a:srgbClr val="FFC000"/>
                </a:solidFill>
              </a:rPr>
              <a:t>a-Purine bases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US" sz="4000" dirty="0" smtClean="0"/>
          </a:p>
        </p:txBody>
      </p:sp>
      <p:pic>
        <p:nvPicPr>
          <p:cNvPr id="295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071563"/>
            <a:ext cx="4214812" cy="215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929063"/>
            <a:ext cx="578643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3286125" y="3214688"/>
            <a:ext cx="240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Adenine</a:t>
            </a:r>
          </a:p>
        </p:txBody>
      </p:sp>
      <p:sp>
        <p:nvSpPr>
          <p:cNvPr id="295942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225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" dirty="0" smtClean="0">
                <a:solidFill>
                  <a:srgbClr val="FFC000"/>
                </a:solidFill>
              </a:rPr>
              <a:t>a-Purine bases</a:t>
            </a:r>
            <a:endParaRPr lang="en-US" dirty="0" smtClean="0"/>
          </a:p>
        </p:txBody>
      </p:sp>
      <p:pic>
        <p:nvPicPr>
          <p:cNvPr id="2969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1143000"/>
            <a:ext cx="2695575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857625"/>
            <a:ext cx="6000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3214688" y="3071813"/>
            <a:ext cx="264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Guanine</a:t>
            </a: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4879975" y="0"/>
            <a:ext cx="4264025" cy="276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en" altLang="fr-FR" sz="1200">
                <a:solidFill>
                  <a:srgbClr val="FF00FF"/>
                </a:solidFill>
              </a:rPr>
              <a:t>Biochemistry course A1 DV </a:t>
            </a:r>
            <a:r>
              <a:rPr lang="en" altLang="fr-FR" sz="1200"/>
              <a:t>; </a:t>
            </a:r>
            <a:r>
              <a:rPr lang="en" altLang="fr-FR" sz="1200">
                <a:solidFill>
                  <a:srgbClr val="FFFF66"/>
                </a:solidFill>
              </a:rPr>
              <a:t>Prof A. MEKROUD </a:t>
            </a:r>
            <a:r>
              <a:rPr lang="en" altLang="fr-FR" sz="1200"/>
              <a:t>, 2019/2020</a:t>
            </a:r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38516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1233</Words>
  <Application>Microsoft Office PowerPoint</Application>
  <PresentationFormat>Affichage à l'écran (4:3)</PresentationFormat>
  <Paragraphs>180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Apex</vt:lpstr>
      <vt:lpstr>Nucleic acids</vt:lpstr>
      <vt:lpstr>Nucleic acids</vt:lpstr>
      <vt:lpstr>Nucleic acids</vt:lpstr>
      <vt:lpstr>Structure of nucleic acids</vt:lpstr>
      <vt:lpstr>Nucleic acids</vt:lpstr>
      <vt:lpstr>Nucleic acids</vt:lpstr>
      <vt:lpstr>The 4 types of nitrogenous bases</vt:lpstr>
      <vt:lpstr>a-Purine bases </vt:lpstr>
      <vt:lpstr>a-Purine bases</vt:lpstr>
      <vt:lpstr>b-Pyrimide bases</vt:lpstr>
      <vt:lpstr>b-Pyrimide bases </vt:lpstr>
      <vt:lpstr>b-Pyrimide bases </vt:lpstr>
      <vt:lpstr>b-Pyrimide bases</vt:lpstr>
      <vt:lpstr>properties of purine and pyrimidine bases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Nucleosides​​​</vt:lpstr>
      <vt:lpstr>Nucleosides​​​</vt:lpstr>
      <vt:lpstr>Présentation PowerPoint</vt:lpstr>
      <vt:lpstr>Ribonucleosides​​​</vt:lpstr>
      <vt:lpstr>Deoxyribonucleosides​</vt:lpstr>
      <vt:lpstr>Nucleotides​​</vt:lpstr>
      <vt:lpstr>Nucleotide </vt:lpstr>
      <vt:lpstr>Présentation PowerPoint</vt:lpstr>
      <vt:lpstr>Présentation PowerPoint</vt:lpstr>
      <vt:lpstr>Présentation PowerPoint</vt:lpstr>
      <vt:lpstr>Présentation PowerPoint</vt:lpstr>
      <vt:lpstr>Nitrogenous bases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acides nucléiques</dc:title>
  <dc:creator>ms</dc:creator>
  <cp:lastModifiedBy>ms</cp:lastModifiedBy>
  <cp:revision>4</cp:revision>
  <dcterms:created xsi:type="dcterms:W3CDTF">2025-09-13T12:20:30Z</dcterms:created>
  <dcterms:modified xsi:type="dcterms:W3CDTF">2026-04-11T22:43:26Z</dcterms:modified>
</cp:coreProperties>
</file>