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Lst>
  <p:sldSz cx="9144000" cy="6858000" type="screen4x3"/>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230" y="-1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4387ED-CB42-4B6D-A768-72E344502DFA}" type="datetimeFigureOut">
              <a:rPr lang="fr-FR" smtClean="0"/>
              <a:t>12/04/2026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9FBFBC-B29B-4010-930C-18A62BAA0FE5}" type="slidenum">
              <a:rPr lang="fr-FR" smtClean="0"/>
              <a:t>‹N°›</a:t>
            </a:fld>
            <a:endParaRPr lang="fr-FR"/>
          </a:p>
        </p:txBody>
      </p:sp>
    </p:spTree>
    <p:extLst>
      <p:ext uri="{BB962C8B-B14F-4D97-AF65-F5344CB8AC3E}">
        <p14:creationId xmlns:p14="http://schemas.microsoft.com/office/powerpoint/2010/main" val="103105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79FBFBC-B29B-4010-930C-18A62BAA0FE5}" type="slidenum">
              <a:rPr lang="fr-FR" smtClean="0"/>
              <a:t>28</a:t>
            </a:fld>
            <a:endParaRPr lang="fr-FR"/>
          </a:p>
        </p:txBody>
      </p:sp>
    </p:spTree>
    <p:extLst>
      <p:ext uri="{BB962C8B-B14F-4D97-AF65-F5344CB8AC3E}">
        <p14:creationId xmlns:p14="http://schemas.microsoft.com/office/powerpoint/2010/main" val="2047020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eaLnBrk="1" hangingPunct="1"/>
            <a:fld id="{7396A846-BFF3-4626-813A-555B2293E132}" type="slidenum">
              <a:rPr lang="fr-FR" altLang="fr-FR" sz="1200" smtClean="0">
                <a:latin typeface="Arial" pitchFamily="34" charset="0"/>
              </a:rPr>
              <a:pPr eaLnBrk="1" hangingPunct="1"/>
              <a:t>68</a:t>
            </a:fld>
            <a:endParaRPr lang="fr-FR" altLang="fr-FR" sz="1200" smtClean="0">
              <a:latin typeface="Arial" pitchFamily="34" charset="0"/>
            </a:endParaRPr>
          </a:p>
        </p:txBody>
      </p:sp>
      <p:sp>
        <p:nvSpPr>
          <p:cNvPr id="499715"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499716" name="Rectangle 3"/>
          <p:cNvSpPr>
            <a:spLocks noGrp="1" noChangeArrowheads="1"/>
          </p:cNvSpPr>
          <p:nvPr>
            <p:ph type="body" idx="1"/>
          </p:nvPr>
        </p:nvSpPr>
        <p:spPr>
          <a:xfrm>
            <a:off x="914400" y="4343400"/>
            <a:ext cx="50292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fr-FR" alt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E6A6A02C-5EBC-41DA-961A-C6FF26C49BDE}" type="datetimeFigureOut">
              <a:rPr lang="fr-FR" smtClean="0"/>
              <a:t>12/04/2026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F92809B-3157-41FF-9973-DBC9A34DDF6A}" type="slidenum">
              <a:rPr lang="fr-FR" smtClean="0"/>
              <a:t>‹N°›</a:t>
            </a:fld>
            <a:endParaRPr lang="fr-F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fr-FR" smtClean="0"/>
              <a:t>Modifiez le style du titre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E6A6A02C-5EBC-41DA-961A-C6FF26C49BDE}" type="datetimeFigureOut">
              <a:rPr lang="fr-FR" smtClean="0"/>
              <a:t>12/04/2026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F92809B-3157-41FF-9973-DBC9A34DDF6A}"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E6A6A02C-5EBC-41DA-961A-C6FF26C49BDE}" type="datetimeFigureOut">
              <a:rPr lang="fr-FR" smtClean="0"/>
              <a:t>12/04/2026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F92809B-3157-41FF-9973-DBC9A34DDF6A}"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E6A6A02C-5EBC-41DA-961A-C6FF26C49BDE}" type="datetimeFigureOut">
              <a:rPr lang="fr-FR" smtClean="0"/>
              <a:t>12/04/2026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F92809B-3157-41FF-9973-DBC9A34DDF6A}"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95" name="Title 94"/>
          <p:cNvSpPr>
            <a:spLocks noGrp="1"/>
          </p:cNvSpPr>
          <p:nvPr>
            <p:ph type="title"/>
          </p:nvPr>
        </p:nvSpPr>
        <p:spPr>
          <a:xfrm>
            <a:off x="457200" y="4463568"/>
            <a:ext cx="8305800" cy="1143000"/>
          </a:xfrm>
        </p:spPr>
        <p:txBody>
          <a:bodyPr/>
          <a:lstStyle/>
          <a:p>
            <a:r>
              <a:rPr lang="fr-FR" smtClean="0"/>
              <a:t>Modifiez le style du titre</a:t>
            </a:r>
            <a:endParaRPr lang="en-US"/>
          </a:p>
        </p:txBody>
      </p:sp>
      <p:sp>
        <p:nvSpPr>
          <p:cNvPr id="2" name="Date Placeholder 1"/>
          <p:cNvSpPr>
            <a:spLocks noGrp="1"/>
          </p:cNvSpPr>
          <p:nvPr>
            <p:ph type="dt" sz="half" idx="10"/>
          </p:nvPr>
        </p:nvSpPr>
        <p:spPr/>
        <p:txBody>
          <a:bodyPr/>
          <a:lstStyle/>
          <a:p>
            <a:fld id="{E6A6A02C-5EBC-41DA-961A-C6FF26C49BDE}" type="datetimeFigureOut">
              <a:rPr lang="fr-FR" smtClean="0"/>
              <a:t>12/04/2026</a:t>
            </a:fld>
            <a:endParaRPr lang="fr-FR"/>
          </a:p>
        </p:txBody>
      </p:sp>
      <p:sp>
        <p:nvSpPr>
          <p:cNvPr id="91" name="Footer Placeholder 90"/>
          <p:cNvSpPr>
            <a:spLocks noGrp="1"/>
          </p:cNvSpPr>
          <p:nvPr>
            <p:ph type="ftr" sz="quarter" idx="11"/>
          </p:nvPr>
        </p:nvSpPr>
        <p:spPr/>
        <p:txBody>
          <a:bodyPr/>
          <a:lstStyle/>
          <a:p>
            <a:endParaRPr lang="fr-FR"/>
          </a:p>
        </p:txBody>
      </p:sp>
      <p:sp>
        <p:nvSpPr>
          <p:cNvPr id="92" name="Slide Number Placeholder 91"/>
          <p:cNvSpPr>
            <a:spLocks noGrp="1"/>
          </p:cNvSpPr>
          <p:nvPr>
            <p:ph type="sldNum" sz="quarter" idx="12"/>
          </p:nvPr>
        </p:nvSpPr>
        <p:spPr/>
        <p:txBody>
          <a:bodyPr/>
          <a:lstStyle/>
          <a:p>
            <a:fld id="{1F92809B-3157-41FF-9973-DBC9A34DDF6A}" type="slidenum">
              <a:rPr lang="fr-FR" smtClean="0"/>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0"/>
          </p:nvPr>
        </p:nvSpPr>
        <p:spPr/>
        <p:txBody>
          <a:bodyPr/>
          <a:lstStyle/>
          <a:p>
            <a:fld id="{E6A6A02C-5EBC-41DA-961A-C6FF26C49BDE}" type="datetimeFigureOut">
              <a:rPr lang="fr-FR" smtClean="0"/>
              <a:t>12/04/2026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F92809B-3157-41FF-9973-DBC9A34DDF6A}"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E6A6A02C-5EBC-41DA-961A-C6FF26C49BDE}" type="datetimeFigureOut">
              <a:rPr lang="fr-FR" smtClean="0"/>
              <a:t>12/04/2026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F92809B-3157-41FF-9973-DBC9A34DDF6A}"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E6A6A02C-5EBC-41DA-961A-C6FF26C49BDE}" type="datetimeFigureOut">
              <a:rPr lang="fr-FR" smtClean="0"/>
              <a:t>12/04/2026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F92809B-3157-41FF-9973-DBC9A34DDF6A}"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A6A02C-5EBC-41DA-961A-C6FF26C49BDE}" type="datetimeFigureOut">
              <a:rPr lang="fr-FR" smtClean="0"/>
              <a:t>12/04/2026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F92809B-3157-41FF-9973-DBC9A34DDF6A}"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6A6A02C-5EBC-41DA-961A-C6FF26C49BDE}" type="datetimeFigureOut">
              <a:rPr lang="fr-FR" smtClean="0"/>
              <a:t>12/04/2026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F92809B-3157-41FF-9973-DBC9A34DDF6A}" type="slidenum">
              <a:rPr lang="fr-FR" smtClean="0"/>
              <a:t>‹N°›</a:t>
            </a:fld>
            <a:endParaRPr lang="fr-F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fr-FR" smtClean="0"/>
              <a:t>Modifiez le style du titre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5" name="Date Placeholder 4"/>
          <p:cNvSpPr>
            <a:spLocks noGrp="1"/>
          </p:cNvSpPr>
          <p:nvPr>
            <p:ph type="dt" sz="half" idx="10"/>
          </p:nvPr>
        </p:nvSpPr>
        <p:spPr/>
        <p:txBody>
          <a:bodyPr/>
          <a:lstStyle/>
          <a:p>
            <a:fld id="{E6A6A02C-5EBC-41DA-961A-C6FF26C49BDE}" type="datetimeFigureOut">
              <a:rPr lang="fr-FR" smtClean="0"/>
              <a:t>12/04/2026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F92809B-3157-41FF-9973-DBC9A34DDF6A}" type="slidenum">
              <a:rPr lang="fr-FR" smtClean="0"/>
              <a:t>‹N°›</a:t>
            </a:fld>
            <a:endParaRPr lang="fr-F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fr-FR" smtClean="0"/>
              <a:t>Modifiez le style du titre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E6A6A02C-5EBC-41DA-961A-C6FF26C49BDE}" type="datetimeFigureOut">
              <a:rPr lang="fr-FR" smtClean="0"/>
              <a:t>12/04/2026</a:t>
            </a:fld>
            <a:endParaRPr lang="fr-F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fr-F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1F92809B-3157-41FF-9973-DBC9A34DDF6A}" type="slidenum">
              <a:rPr lang="fr-FR" smtClean="0"/>
              <a:t>‹N°›</a:t>
            </a:fld>
            <a:endParaRPr lang="fr-F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ead.univ-angers.fr/~jaspard/Page2/COURS/7RelStructFonction/0IndexRelStrucFction.ht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http://www.chups.jussieu.fr/polys/biochimie/EEbioch/EE_03_PICT.jpg"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http://www.chups.jussieu.fr/polys/biochimie/EEbioch/EE_03_1_PICT.jpg" TargetMode="Externa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http://www.chups.jussieu.fr/polys/biochimie/EEbioch/EE_04_PICT.jpg"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fr.wikipedia.org/wiki/Anselme_Payen" TargetMode="External"/><Relationship Id="rId7" Type="http://schemas.openxmlformats.org/officeDocument/2006/relationships/hyperlink" Target="http://fr.wikipedia.org/wiki/Theodor_Schwann" TargetMode="External"/><Relationship Id="rId2" Type="http://schemas.openxmlformats.org/officeDocument/2006/relationships/hyperlink" Target="http://fr.wikipedia.org/wiki/Lazzaro_Spallanzani" TargetMode="External"/><Relationship Id="rId1" Type="http://schemas.openxmlformats.org/officeDocument/2006/relationships/slideLayout" Target="../slideLayouts/slideLayout2.xml"/><Relationship Id="rId6" Type="http://schemas.openxmlformats.org/officeDocument/2006/relationships/hyperlink" Target="http://ead.univ-angers.fr/~jaspard/Page2/COURS/Zsuite/3BiochMetab/5EntreeAutresOses/1EntreeAutOses.htm" TargetMode="External"/><Relationship Id="rId5" Type="http://schemas.openxmlformats.org/officeDocument/2006/relationships/hyperlink" Target="http://ead.univ-angers.fr/~jaspard/Page2/COURS/Zsuite/1Respiration/6Mobilisation/1Mobilisation.htm" TargetMode="External"/><Relationship Id="rId4" Type="http://schemas.openxmlformats.org/officeDocument/2006/relationships/hyperlink" Target="http://fr.wikipedia.org/wiki/Jean-Fran%C3%A7ois_Persoz"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fr.wikipedia.org/wiki/Louis_Pasteur" TargetMode="External"/><Relationship Id="rId7" Type="http://schemas.openxmlformats.org/officeDocument/2006/relationships/hyperlink" Target="http://fr.wikipedia.org/wiki/%C3%89mile_Duclaux" TargetMode="External"/><Relationship Id="rId2" Type="http://schemas.openxmlformats.org/officeDocument/2006/relationships/hyperlink" Target="http://fr.wikipedia.org/wiki/Charles_Cagniard_de_Latour" TargetMode="External"/><Relationship Id="rId1" Type="http://schemas.openxmlformats.org/officeDocument/2006/relationships/slideLayout" Target="../slideLayouts/slideLayout2.xml"/><Relationship Id="rId6" Type="http://schemas.openxmlformats.org/officeDocument/2006/relationships/hyperlink" Target="http://en.wikipedia.org/wiki/Wilhelm_K%C3%BChne" TargetMode="External"/><Relationship Id="rId5" Type="http://schemas.openxmlformats.org/officeDocument/2006/relationships/hyperlink" Target="http://fr.wikipedia.org/wiki/Marcellin_Berthelot" TargetMode="External"/><Relationship Id="rId4" Type="http://schemas.openxmlformats.org/officeDocument/2006/relationships/hyperlink" Target="http://fr.wikipedia.org/wiki/Justus_von_Liebig"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chups.jussieu.fr/polys/biochimie/EEbioch/POLY.Chp.5.html"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universalis.fr/images/corpus/medias/v11/photo.jpg/ph995204.jpg" TargetMode="External"/><Relationship Id="rId2" Type="http://schemas.openxmlformats.org/officeDocument/2006/relationships/hyperlink" Target="http://www.magma.ca/~scimat/yeast.htm" TargetMode="External"/><Relationship Id="rId1" Type="http://schemas.openxmlformats.org/officeDocument/2006/relationships/slideLayout" Target="../slideLayouts/slideLayout2.xml"/><Relationship Id="rId5" Type="http://schemas.openxmlformats.org/officeDocument/2006/relationships/hyperlink" Target="http://nobelprize.org/nobel_prizes/chemistry/laureates/1907/buchner-lecture.html" TargetMode="External"/><Relationship Id="rId4" Type="http://schemas.openxmlformats.org/officeDocument/2006/relationships/hyperlink" Target="http://ead.univ-angers.fr/~jaspard/Page2/TexteTD/1SV2H2/3GlycolysePFK/2CORRECTION/1Exercice1/6Anaerobie/1ANAEROBIE.htm"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http://www.chups.jussieu.fr/polys/biochimie/EEbioch/EE_32_PICT.jpg" TargetMode="Externa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http://www.chups.jussieu.fr/polys/biochimie/EEbioch/EE_34_PICT.jpg" TargetMode="Externa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http://www.chups.jussieu.fr/polys/biochimie/EEbioch/EE_36_PICT.jpg" TargetMode="Externa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http://www.chups.jussieu.fr/polys/biochimie/EEbioch/EE_37_PICT.jpg" TargetMode="Externa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http://www.chups.jussieu.fr/polys/biochimie/EEbioch/EE_42_PICT.jpg" TargetMode="Externa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http://www.chups.jussieu.fr/polys/biochimie/EEbioch/EE_44_2_PICT.jpg" TargetMode="External"/><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fr.wikipedia.org/wiki/Gabriel_Bertrand" TargetMode="External"/><Relationship Id="rId2" Type="http://schemas.openxmlformats.org/officeDocument/2006/relationships/hyperlink" Target="http://ead.univ-angers.fr/~jaspard/Page2/COURS/Zsuite/3BiochMetab/4Glycolyse/1Glycolyse.htm"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http://www.chups.jussieu.fr/polys/biochimie/EEbioch/EE_45_PICT.jpg" TargetMode="External"/><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http://www.chups.jussieu.fr/polys/biochimie/EEbioch/EE_46_PICT.jpg" TargetMode="External"/><Relationship Id="rId7" Type="http://schemas.openxmlformats.org/officeDocument/2006/relationships/image" Target="http://www.chups.jussieu.fr/polys/biochimie/EEbioch/EE_47_PICT.jpg" TargetMode="External"/><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http://www.chups.jussieu.fr/polys/biochimie/EEbioch/EE_46_1_PICT.jpg" TargetMode="External"/><Relationship Id="rId4" Type="http://schemas.openxmlformats.org/officeDocument/2006/relationships/image" Target="../media/image39.jpeg"/></Relationships>
</file>

<file path=ppt/slides/_rels/slide53.xml.rels><?xml version="1.0" encoding="UTF-8" standalone="yes"?>
<Relationships xmlns="http://schemas.openxmlformats.org/package/2006/relationships"><Relationship Id="rId3" Type="http://schemas.openxmlformats.org/officeDocument/2006/relationships/image" Target="http://www.chups.jussieu.fr/polys/biochimie/EEbioch/EE_48_PICT.jpg" TargetMode="External"/><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http://www.chups.jussieu.fr/polys/biochimie/EEbioch/EE_49_1_PICT.jpg" TargetMode="External"/><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http://www.chups.jussieu.fr/polys/biochimie/EEbioch/EE_50_PICT.jpg"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http://www.chups.jussieu.fr/polys/biochimie/EEbioch/EE_51_PICT.jpg" TargetMode="External"/><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http://www.chups.jussieu.fr/polys/biochimie/EEbioch/EE_52_PICT.jpg" TargetMode="External"/><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http://www.chups.jussieu.fr/polys/biochimie/EEbioch/EE_53_PICT.jpg" TargetMode="External"/><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girlsandscience.org/famous.php" TargetMode="External"/><Relationship Id="rId2" Type="http://schemas.openxmlformats.org/officeDocument/2006/relationships/hyperlink" Target="http://bip.cnrs-mrs.fr/bip10/jbiosci.htm"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http://www.chups.jussieu.fr/shared/car12/thetas12.gif"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nobelprize.org/nobel_prizes/chemistry/laureates/1946/" TargetMode="External"/><Relationship Id="rId2" Type="http://schemas.openxmlformats.org/officeDocument/2006/relationships/hyperlink" Target="http://ead.univ-angers.fr/~jaspard/Page2/COURS/8ModuleL1CSG/4ConfBioPhysique/3PresHTMLbioPHYS/1ConfBioPHYS.htm" TargetMode="External"/><Relationship Id="rId1" Type="http://schemas.openxmlformats.org/officeDocument/2006/relationships/slideLayout" Target="../slideLayouts/slideLayout2.xml"/><Relationship Id="rId6" Type="http://schemas.openxmlformats.org/officeDocument/2006/relationships/hyperlink" Target="http://ead.univ-angers.fr/~jaspard/Page2/TexteTD/7ModuleS6BG3/8Insuline/1Insuline.htm" TargetMode="External"/><Relationship Id="rId5" Type="http://schemas.openxmlformats.org/officeDocument/2006/relationships/hyperlink" Target="http://www.nobel.se/chemistry/laureates/1958/" TargetMode="External"/><Relationship Id="rId4" Type="http://schemas.openxmlformats.org/officeDocument/2006/relationships/hyperlink" Target="http://www.expasy.ch/cgi-bin/show_thumbnails.p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600200"/>
            <a:ext cx="9144000" cy="4530725"/>
          </a:xfrm>
        </p:spPr>
        <p:txBody>
          <a:bodyPr/>
          <a:lstStyle/>
          <a:p>
            <a:pPr>
              <a:defRPr/>
            </a:pPr>
            <a:r>
              <a:rPr lang="en" b="1" dirty="0" smtClean="0">
                <a:solidFill>
                  <a:srgbClr val="FFFF00"/>
                </a:solidFill>
              </a:rPr>
              <a:t>1. History.</a:t>
            </a:r>
          </a:p>
          <a:p>
            <a:pPr>
              <a:defRPr/>
            </a:pPr>
            <a:r>
              <a:rPr lang="en" sz="2000" b="1" dirty="0" smtClean="0"/>
              <a:t>Living organisms are the site of a large number of very diverse biochemical reactions.</a:t>
            </a:r>
          </a:p>
          <a:p>
            <a:pPr>
              <a:defRPr/>
            </a:pPr>
            <a:r>
              <a:rPr lang="en" sz="2000" b="1" dirty="0" smtClean="0"/>
              <a:t>These reactions take place under conditions where, normally, they could not occur. If they happen, it is because they are catalyzed by biological macromolecules: enzymes.</a:t>
            </a:r>
          </a:p>
          <a:p>
            <a:pPr>
              <a:defRPr/>
            </a:pPr>
            <a:r>
              <a:rPr lang="en" sz="2000" b="1" dirty="0" smtClean="0"/>
              <a:t>The catalytic power of enzymes is linked, among other things, to the very high specificity of recognition of the molecules on which they act.</a:t>
            </a:r>
          </a:p>
          <a:p>
            <a:pPr>
              <a:defRPr/>
            </a:pPr>
            <a:r>
              <a:rPr lang="en" sz="2000" b="1" dirty="0" smtClean="0"/>
              <a:t>Enzymology is the branch of biochemistry that studies the structural and functional properties of enzymes </a:t>
            </a:r>
            <a:r>
              <a:rPr lang="en" sz="2000" b="1" dirty="0" smtClean="0">
                <a:hlinkClick r:id="rId2" action="ppaction://hlinkfile"/>
              </a:rPr>
              <a:t>(the structure-function relationship) </a:t>
            </a:r>
            <a:r>
              <a:rPr lang="en" sz="2000" b="1" dirty="0" smtClean="0"/>
              <a:t>.</a:t>
            </a:r>
          </a:p>
          <a:p>
            <a:pPr>
              <a:defRPr/>
            </a:pPr>
            <a:r>
              <a:rPr lang="en" sz="2000" b="1" dirty="0" smtClean="0"/>
              <a:t>In particular, it is used to describe the rate of reactions catalyzed by enzymes.</a:t>
            </a:r>
          </a:p>
          <a:p>
            <a:pPr>
              <a:defRPr/>
            </a:pPr>
            <a:endParaRPr lang="fr-FR" sz="2000" dirty="0"/>
          </a:p>
        </p:txBody>
      </p:sp>
      <p:sp>
        <p:nvSpPr>
          <p:cNvPr id="6" name="Text Box 5"/>
          <p:cNvSpPr txBox="1">
            <a:spLocks noChangeArrowheads="1"/>
          </p:cNvSpPr>
          <p:nvPr/>
        </p:nvSpPr>
        <p:spPr bwMode="auto">
          <a:xfrm>
            <a:off x="1271872" y="642938"/>
            <a:ext cx="6395469" cy="400110"/>
          </a:xfrm>
          <a:prstGeom prst="rect">
            <a:avLst/>
          </a:prstGeom>
          <a:solidFill>
            <a:srgbClr val="FFFF00"/>
          </a:solidFill>
          <a:ln w="76200" cmpd="tri" algn="ctr">
            <a:solidFill>
              <a:srgbClr val="FF00FF"/>
            </a:solidFill>
            <a:miter lim="800000"/>
            <a:headEnd/>
            <a:tailEnd/>
          </a:ln>
          <a:effectLst/>
        </p:spPr>
        <p:txBody>
          <a:bodyPr wrap="none">
            <a:spAutoFit/>
          </a:bodyPr>
          <a:lstStyle/>
          <a:p>
            <a:pPr algn="ctr" rtl="1">
              <a:defRPr/>
            </a:pPr>
            <a:r>
              <a:rPr lang="en" sz="2000" dirty="0">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rPr>
              <a:t>INTRODUCTION TO THE STUDY OF ENZYMOLOGY</a:t>
            </a:r>
          </a:p>
        </p:txBody>
      </p:sp>
      <p:sp>
        <p:nvSpPr>
          <p:cNvPr id="324612" name="Text Box 5"/>
          <p:cNvSpPr txBox="1">
            <a:spLocks noChangeArrowheads="1"/>
          </p:cNvSpPr>
          <p:nvPr/>
        </p:nvSpPr>
        <p:spPr bwMode="auto">
          <a:xfrm>
            <a:off x="4727406" y="0"/>
            <a:ext cx="4416594" cy="2769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en-US" altLang="fr-FR" sz="1200" dirty="0"/>
          </a:p>
        </p:txBody>
      </p:sp>
    </p:spTree>
    <p:extLst>
      <p:ext uri="{BB962C8B-B14F-4D97-AF65-F5344CB8AC3E}">
        <p14:creationId xmlns:p14="http://schemas.microsoft.com/office/powerpoint/2010/main" val="1544147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1" name="Text Box 3"/>
          <p:cNvSpPr txBox="1">
            <a:spLocks noChangeArrowheads="1"/>
          </p:cNvSpPr>
          <p:nvPr/>
        </p:nvSpPr>
        <p:spPr bwMode="auto">
          <a:xfrm>
            <a:off x="1614488" y="642938"/>
            <a:ext cx="5710237" cy="473075"/>
          </a:xfrm>
          <a:prstGeom prst="rect">
            <a:avLst/>
          </a:prstGeom>
          <a:solidFill>
            <a:srgbClr val="FFFF00"/>
          </a:solidFill>
          <a:ln w="76200" cmpd="tri" algn="ctr">
            <a:solidFill>
              <a:srgbClr val="FF00FF"/>
            </a:solidFill>
            <a:miter lim="800000"/>
            <a:headEnd/>
            <a:tailEnd/>
          </a:ln>
          <a:effectLst/>
        </p:spPr>
        <p:txBody>
          <a:bodyPr wrap="none">
            <a:spAutoFit/>
          </a:bodyPr>
          <a:lstStyle/>
          <a:p>
            <a:pPr algn="ctr" rtl="1">
              <a:defRPr/>
            </a:pPr>
            <a:r>
              <a:rPr lang="en" sz="2000">
                <a:solidFill>
                  <a:srgbClr val="000000"/>
                </a:solidFill>
                <a:effectLst>
                  <a:outerShdw blurRad="38100" dist="38100" dir="2700000" algn="tl">
                    <a:srgbClr val="FFFFFF"/>
                  </a:outerShdw>
                </a:effectLst>
              </a:rPr>
              <a:t>INTRODUCTION TO </a:t>
            </a:r>
            <a:r>
              <a:rPr lang="en" sz="2000">
                <a:solidFill>
                  <a:srgbClr val="000000"/>
                </a:solidFill>
                <a:effectLst>
                  <a:outerShdw blurRad="38100" dist="38100" dir="2700000" algn="tl">
                    <a:srgbClr val="FFFFFF"/>
                  </a:outerShdw>
                </a:effectLst>
                <a:latin typeface="Arial"/>
              </a:rPr>
              <a:t>THE </a:t>
            </a:r>
            <a:r>
              <a:rPr lang="en" sz="2000">
                <a:solidFill>
                  <a:srgbClr val="000000"/>
                </a:solidFill>
                <a:effectLst>
                  <a:outerShdw blurRad="38100" dist="38100" dir="2700000" algn="tl">
                    <a:srgbClr val="FFFFFF"/>
                  </a:outerShdw>
                </a:effectLst>
              </a:rPr>
              <a:t>STUDY OF </a:t>
            </a:r>
            <a:r>
              <a:rPr lang="en" sz="2000">
                <a:solidFill>
                  <a:srgbClr val="000000"/>
                </a:solidFill>
                <a:effectLst>
                  <a:outerShdw blurRad="38100" dist="38100" dir="2700000" algn="tl">
                    <a:srgbClr val="FFFFFF"/>
                  </a:outerShdw>
                </a:effectLst>
                <a:latin typeface="Arial"/>
              </a:rPr>
              <a:t>ENZYMOLOGY</a:t>
            </a:r>
          </a:p>
        </p:txBody>
      </p:sp>
      <p:sp>
        <p:nvSpPr>
          <p:cNvPr id="560132" name="Text Box 4"/>
          <p:cNvSpPr txBox="1">
            <a:spLocks noChangeArrowheads="1"/>
          </p:cNvSpPr>
          <p:nvPr/>
        </p:nvSpPr>
        <p:spPr bwMode="auto">
          <a:xfrm>
            <a:off x="179512" y="1268413"/>
            <a:ext cx="8937062" cy="2308324"/>
          </a:xfrm>
          <a:prstGeom prst="rect">
            <a:avLst/>
          </a:prstGeom>
          <a:noFill/>
          <a:ln w="12700" algn="ctr">
            <a:noFill/>
            <a:miter lim="800000"/>
            <a:headEnd/>
            <a:tailEnd/>
          </a:ln>
          <a:effectLst/>
        </p:spPr>
        <p:txBody>
          <a:bodyPr wrap="none">
            <a:spAutoFit/>
          </a:bodyPr>
          <a:lstStyle/>
          <a:p>
            <a:pPr rtl="1">
              <a:defRPr/>
            </a:pPr>
            <a:r>
              <a:rPr lang="en" b="1" dirty="0">
                <a:solidFill>
                  <a:srgbClr val="00CC00"/>
                </a:solidFill>
                <a:effectLst>
                  <a:outerShdw blurRad="38100" dist="38100" dir="2700000" algn="tl">
                    <a:srgbClr val="000000"/>
                  </a:outerShdw>
                </a:effectLst>
              </a:rPr>
              <a:t>2nd </a:t>
            </a:r>
            <a:r>
              <a:rPr lang="en" b="1" baseline="30000" dirty="0">
                <a:solidFill>
                  <a:srgbClr val="00CC00"/>
                </a:solidFill>
                <a:effectLst>
                  <a:outerShdw blurRad="38100" dist="38100" dir="2700000" algn="tl">
                    <a:srgbClr val="000000"/>
                  </a:outerShdw>
                </a:effectLst>
              </a:rPr>
              <a:t>law </a:t>
            </a:r>
            <a:r>
              <a:rPr lang="en" b="1" dirty="0">
                <a:solidFill>
                  <a:srgbClr val="00CC00"/>
                </a:solidFill>
                <a:effectLst>
                  <a:outerShdw blurRad="38100" dist="38100" dir="2700000" algn="tl">
                    <a:srgbClr val="000000"/>
                  </a:outerShdw>
                </a:effectLst>
              </a:rPr>
              <a:t>of GULDBERG and WAAGE </a:t>
            </a:r>
            <a:r>
              <a:rPr lang="en" b="1" baseline="30000" dirty="0">
                <a:solidFill>
                  <a:srgbClr val="00CC00"/>
                </a:solidFill>
                <a:effectLst>
                  <a:outerShdw blurRad="38100" dist="38100" dir="2700000" algn="tl">
                    <a:srgbClr val="000000"/>
                  </a:outerShdw>
                </a:effectLst>
                <a:latin typeface="Arial"/>
              </a:rPr>
              <a:t>, </a:t>
            </a:r>
            <a:r>
              <a:rPr lang="en" b="1" dirty="0">
                <a:solidFill>
                  <a:srgbClr val="00CC00"/>
                </a:solidFill>
                <a:effectLst>
                  <a:outerShdw blurRad="38100" dist="38100" dir="2700000" algn="tl">
                    <a:srgbClr val="000000"/>
                  </a:outerShdw>
                </a:effectLst>
                <a:latin typeface="Arial"/>
              </a:rPr>
              <a:t>applied </a:t>
            </a:r>
            <a:r>
              <a:rPr lang="en" b="1" dirty="0">
                <a:solidFill>
                  <a:srgbClr val="00CC00"/>
                </a:solidFill>
                <a:effectLst>
                  <a:outerShdw blurRad="38100" dist="38100" dir="2700000" algn="tl">
                    <a:srgbClr val="000000"/>
                  </a:outerShdw>
                </a:effectLst>
              </a:rPr>
              <a:t>to chemical </a:t>
            </a:r>
            <a:r>
              <a:rPr lang="en" b="1" dirty="0">
                <a:solidFill>
                  <a:srgbClr val="00CC00"/>
                </a:solidFill>
                <a:effectLst>
                  <a:outerShdw blurRad="38100" dist="38100" dir="2700000" algn="tl">
                    <a:srgbClr val="000000"/>
                  </a:outerShdw>
                </a:effectLst>
                <a:latin typeface="Arial"/>
              </a:rPr>
              <a:t>equilibria</a:t>
            </a:r>
          </a:p>
          <a:p>
            <a:pPr rtl="1">
              <a:defRPr/>
            </a:pPr>
            <a:endParaRPr lang="fr-FR" dirty="0">
              <a:effectLst>
                <a:outerShdw blurRad="38100" dist="38100" dir="2700000" algn="tl">
                  <a:srgbClr val="000000"/>
                </a:outerShdw>
              </a:effectLst>
            </a:endParaRPr>
          </a:p>
          <a:p>
            <a:pPr rtl="1">
              <a:defRPr/>
            </a:pPr>
            <a:r>
              <a:rPr lang="en" dirty="0">
                <a:effectLst>
                  <a:outerShdw blurRad="38100" dist="38100" dir="2700000" algn="tl">
                    <a:srgbClr val="000000"/>
                  </a:outerShdw>
                </a:effectLst>
              </a:rPr>
              <a:t>If </a:t>
            </a:r>
            <a:r>
              <a:rPr lang="en" dirty="0">
                <a:effectLst>
                  <a:outerShdw blurRad="38100" dist="38100" dir="2700000" algn="tl">
                    <a:srgbClr val="000000"/>
                  </a:outerShdw>
                </a:effectLst>
                <a:latin typeface="Arial"/>
              </a:rPr>
              <a:t>we </a:t>
            </a:r>
            <a:r>
              <a:rPr lang="en" dirty="0">
                <a:effectLst>
                  <a:outerShdw blurRad="38100" dist="38100" dir="2700000" algn="tl">
                    <a:srgbClr val="000000"/>
                  </a:outerShdw>
                </a:effectLst>
              </a:rPr>
              <a:t>increase the concentration of bodies A and B, the </a:t>
            </a:r>
            <a:r>
              <a:rPr lang="en" dirty="0">
                <a:effectLst>
                  <a:outerShdw blurRad="38100" dist="38100" dir="2700000" algn="tl">
                    <a:srgbClr val="000000"/>
                  </a:outerShdw>
                </a:effectLst>
                <a:latin typeface="Arial"/>
              </a:rPr>
              <a:t>equilibrium </a:t>
            </a:r>
            <a:r>
              <a:rPr lang="en" dirty="0">
                <a:effectLst>
                  <a:outerShdw blurRad="38100" dist="38100" dir="2700000" algn="tl">
                    <a:srgbClr val="000000"/>
                  </a:outerShdw>
                </a:effectLst>
              </a:rPr>
              <a:t>will </a:t>
            </a:r>
            <a:r>
              <a:rPr lang="en" dirty="0">
                <a:effectLst>
                  <a:outerShdw blurRad="38100" dist="38100" dir="2700000" algn="tl">
                    <a:srgbClr val="000000"/>
                  </a:outerShdw>
                </a:effectLst>
                <a:latin typeface="Arial"/>
              </a:rPr>
              <a:t>shift </a:t>
            </a:r>
            <a:r>
              <a:rPr lang="en" dirty="0">
                <a:effectLst>
                  <a:outerShdw blurRad="38100" dist="38100" dir="2700000" algn="tl">
                    <a:srgbClr val="000000"/>
                  </a:outerShdw>
                </a:effectLst>
              </a:rPr>
              <a:t>in the direction of</a:t>
            </a:r>
          </a:p>
          <a:p>
            <a:pPr rtl="1">
              <a:defRPr/>
            </a:pPr>
            <a:r>
              <a:rPr lang="en" dirty="0">
                <a:effectLst>
                  <a:outerShdw blurRad="38100" dist="38100" dir="2700000" algn="tl">
                    <a:srgbClr val="000000"/>
                  </a:outerShdw>
                </a:effectLst>
              </a:rPr>
              <a:t>the </a:t>
            </a:r>
            <a:r>
              <a:rPr lang="en" dirty="0">
                <a:effectLst>
                  <a:outerShdw blurRad="38100" dist="38100" dir="2700000" algn="tl">
                    <a:srgbClr val="000000"/>
                  </a:outerShdw>
                </a:effectLst>
                <a:latin typeface="Arial"/>
              </a:rPr>
              <a:t>increase </a:t>
            </a:r>
            <a:r>
              <a:rPr lang="en" dirty="0">
                <a:effectLst>
                  <a:outerShdw blurRad="38100" dist="38100" dir="2700000" algn="tl">
                    <a:srgbClr val="000000"/>
                  </a:outerShdw>
                </a:effectLst>
              </a:rPr>
              <a:t>in C and D, which will result in </a:t>
            </a:r>
            <a:r>
              <a:rPr lang="en" dirty="0">
                <a:effectLst>
                  <a:outerShdw blurRad="38100" dist="38100" dir="2700000" algn="tl">
                    <a:srgbClr val="000000"/>
                  </a:outerShdw>
                </a:effectLst>
                <a:latin typeface="Arial"/>
              </a:rPr>
              <a:t>a </a:t>
            </a:r>
            <a:r>
              <a:rPr lang="en" dirty="0">
                <a:effectLst>
                  <a:outerShdw blurRad="38100" dist="38100" dir="2700000" algn="tl">
                    <a:srgbClr val="000000"/>
                  </a:outerShdw>
                </a:effectLst>
              </a:rPr>
              <a:t>high consumption of A and B</a:t>
            </a:r>
          </a:p>
          <a:p>
            <a:pPr rtl="1">
              <a:defRPr/>
            </a:pPr>
            <a:r>
              <a:rPr lang="en" dirty="0">
                <a:effectLst>
                  <a:outerShdw blurRad="38100" dist="38100" dir="2700000" algn="tl">
                    <a:srgbClr val="000000"/>
                  </a:outerShdw>
                </a:effectLst>
              </a:rPr>
              <a:t>A new </a:t>
            </a:r>
            <a:r>
              <a:rPr lang="en" dirty="0">
                <a:effectLst>
                  <a:outerShdw blurRad="38100" dist="38100" dir="2700000" algn="tl">
                    <a:srgbClr val="000000"/>
                  </a:outerShdw>
                </a:effectLst>
                <a:latin typeface="Arial"/>
              </a:rPr>
              <a:t>balance </a:t>
            </a:r>
            <a:r>
              <a:rPr lang="en" dirty="0">
                <a:effectLst>
                  <a:outerShdw blurRad="38100" dist="38100" dir="2700000" algn="tl">
                    <a:srgbClr val="000000"/>
                  </a:outerShdw>
                </a:effectLst>
              </a:rPr>
              <a:t>will be </a:t>
            </a:r>
            <a:r>
              <a:rPr lang="en" dirty="0">
                <a:effectLst>
                  <a:outerShdw blurRad="38100" dist="38100" dir="2700000" algn="tl">
                    <a:srgbClr val="000000"/>
                  </a:outerShdw>
                </a:effectLst>
                <a:latin typeface="Arial"/>
              </a:rPr>
              <a:t>established </a:t>
            </a:r>
            <a:r>
              <a:rPr lang="en" dirty="0">
                <a:effectLst>
                  <a:outerShdw blurRad="38100" dist="38100" dir="2700000" algn="tl">
                    <a:srgbClr val="000000"/>
                  </a:outerShdw>
                </a:effectLst>
              </a:rPr>
              <a:t>.</a:t>
            </a:r>
          </a:p>
          <a:p>
            <a:pPr rtl="1">
              <a:defRPr/>
            </a:pPr>
            <a:endParaRPr lang="fr-FR" dirty="0">
              <a:effectLst>
                <a:outerShdw blurRad="38100" dist="38100" dir="2700000" algn="tl">
                  <a:srgbClr val="000000"/>
                </a:outerShdw>
              </a:effectLst>
            </a:endParaRPr>
          </a:p>
          <a:p>
            <a:pPr rtl="1">
              <a:defRPr/>
            </a:pPr>
            <a:r>
              <a:rPr lang="fr-FR" dirty="0" smtClean="0">
                <a:effectLst>
                  <a:outerShdw blurRad="38100" dist="38100" dir="2700000" algn="tl">
                    <a:srgbClr val="000000"/>
                  </a:outerShdw>
                </a:effectLst>
              </a:rPr>
              <a:t> A</a:t>
            </a:r>
            <a:endParaRPr lang="fr-FR" dirty="0">
              <a:effectLst>
                <a:outerShdw blurRad="38100" dist="38100" dir="2700000" algn="tl">
                  <a:srgbClr val="000000"/>
                </a:outerShdw>
              </a:effectLst>
            </a:endParaRPr>
          </a:p>
          <a:p>
            <a:pPr rtl="1">
              <a:defRPr/>
            </a:pPr>
            <a:r>
              <a:rPr lang="en" dirty="0">
                <a:effectLst>
                  <a:outerShdw blurRad="38100" dist="38100" dir="2700000" algn="tl">
                    <a:srgbClr val="000000"/>
                  </a:outerShdw>
                </a:effectLst>
              </a:rPr>
              <a:t>Let </a:t>
            </a:r>
            <a:r>
              <a:rPr lang="en" dirty="0" smtClean="0">
                <a:effectLst>
                  <a:outerShdw blurRad="38100" dist="38100" dir="2700000" algn="tl">
                    <a:srgbClr val="000000"/>
                  </a:outerShdw>
                </a:effectLst>
              </a:rPr>
              <a:t>A         B         C        D       E </a:t>
            </a:r>
            <a:r>
              <a:rPr lang="en" dirty="0">
                <a:effectLst>
                  <a:outerShdw blurRad="38100" dist="38100" dir="2700000" algn="tl">
                    <a:srgbClr val="000000"/>
                  </a:outerShdw>
                </a:effectLst>
                <a:latin typeface="Arial"/>
              </a:rPr>
              <a:t>……… </a:t>
            </a:r>
            <a:r>
              <a:rPr lang="en" dirty="0">
                <a:effectLst>
                  <a:outerShdw blurRad="38100" dist="38100" dir="2700000" algn="tl">
                    <a:srgbClr val="000000"/>
                  </a:outerShdw>
                </a:effectLst>
              </a:rPr>
              <a:t>..</a:t>
            </a:r>
          </a:p>
        </p:txBody>
      </p:sp>
      <p:sp>
        <p:nvSpPr>
          <p:cNvPr id="560133" name="Line 5"/>
          <p:cNvSpPr>
            <a:spLocks noChangeShapeType="1"/>
          </p:cNvSpPr>
          <p:nvPr/>
        </p:nvSpPr>
        <p:spPr bwMode="auto">
          <a:xfrm>
            <a:off x="899840" y="3356992"/>
            <a:ext cx="431800" cy="0"/>
          </a:xfrm>
          <a:prstGeom prst="line">
            <a:avLst/>
          </a:prstGeom>
          <a:noFill/>
          <a:ln w="12700">
            <a:solidFill>
              <a:schemeClr val="tx1"/>
            </a:solidFill>
            <a:round/>
            <a:headEnd/>
            <a:tailEnd type="triangle" w="med" len="med"/>
          </a:ln>
          <a:effectLst/>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60134" name="Line 6"/>
          <p:cNvSpPr>
            <a:spLocks noChangeShapeType="1"/>
          </p:cNvSpPr>
          <p:nvPr/>
        </p:nvSpPr>
        <p:spPr bwMode="auto">
          <a:xfrm flipH="1">
            <a:off x="827584" y="3429000"/>
            <a:ext cx="433387" cy="0"/>
          </a:xfrm>
          <a:prstGeom prst="line">
            <a:avLst/>
          </a:prstGeom>
          <a:noFill/>
          <a:ln w="12700">
            <a:solidFill>
              <a:schemeClr val="tx1"/>
            </a:solidFill>
            <a:round/>
            <a:headEnd/>
            <a:tailEnd type="triangle" w="med" len="med"/>
          </a:ln>
          <a:effectLst/>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60135" name="Line 7"/>
          <p:cNvSpPr>
            <a:spLocks noChangeShapeType="1"/>
          </p:cNvSpPr>
          <p:nvPr/>
        </p:nvSpPr>
        <p:spPr bwMode="auto">
          <a:xfrm>
            <a:off x="1475656" y="3356992"/>
            <a:ext cx="431800" cy="0"/>
          </a:xfrm>
          <a:prstGeom prst="line">
            <a:avLst/>
          </a:prstGeom>
          <a:noFill/>
          <a:ln w="12700">
            <a:solidFill>
              <a:schemeClr val="tx1"/>
            </a:solidFill>
            <a:round/>
            <a:headEnd/>
            <a:tailEnd type="triangle" w="med" len="med"/>
          </a:ln>
          <a:effectLst/>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60136" name="Line 8"/>
          <p:cNvSpPr>
            <a:spLocks noChangeShapeType="1"/>
          </p:cNvSpPr>
          <p:nvPr/>
        </p:nvSpPr>
        <p:spPr bwMode="auto">
          <a:xfrm>
            <a:off x="2195736" y="3356992"/>
            <a:ext cx="431800" cy="0"/>
          </a:xfrm>
          <a:prstGeom prst="line">
            <a:avLst/>
          </a:prstGeom>
          <a:noFill/>
          <a:ln w="12700">
            <a:solidFill>
              <a:schemeClr val="tx1"/>
            </a:solidFill>
            <a:round/>
            <a:headEnd/>
            <a:tailEnd type="triangle" w="med" len="med"/>
          </a:ln>
          <a:effectLst/>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60137" name="Line 9"/>
          <p:cNvSpPr>
            <a:spLocks noChangeShapeType="1"/>
          </p:cNvSpPr>
          <p:nvPr/>
        </p:nvSpPr>
        <p:spPr bwMode="auto">
          <a:xfrm>
            <a:off x="2844056" y="3356992"/>
            <a:ext cx="431800" cy="0"/>
          </a:xfrm>
          <a:prstGeom prst="line">
            <a:avLst/>
          </a:prstGeom>
          <a:noFill/>
          <a:ln w="12700">
            <a:solidFill>
              <a:schemeClr val="tx1"/>
            </a:solidFill>
            <a:round/>
            <a:headEnd/>
            <a:tailEnd type="triangle" w="med" len="med"/>
          </a:ln>
          <a:effectLst/>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60138" name="Line 10"/>
          <p:cNvSpPr>
            <a:spLocks noChangeShapeType="1"/>
          </p:cNvSpPr>
          <p:nvPr/>
        </p:nvSpPr>
        <p:spPr bwMode="auto">
          <a:xfrm flipH="1">
            <a:off x="1475656" y="3429000"/>
            <a:ext cx="433388" cy="0"/>
          </a:xfrm>
          <a:prstGeom prst="line">
            <a:avLst/>
          </a:prstGeom>
          <a:noFill/>
          <a:ln w="12700">
            <a:solidFill>
              <a:schemeClr val="tx1"/>
            </a:solidFill>
            <a:round/>
            <a:headEnd/>
            <a:tailEnd type="triangle" w="med" len="med"/>
          </a:ln>
          <a:effectLst/>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60139" name="Line 11"/>
          <p:cNvSpPr>
            <a:spLocks noChangeShapeType="1"/>
          </p:cNvSpPr>
          <p:nvPr/>
        </p:nvSpPr>
        <p:spPr bwMode="auto">
          <a:xfrm flipH="1">
            <a:off x="2194396" y="3429000"/>
            <a:ext cx="433388" cy="0"/>
          </a:xfrm>
          <a:prstGeom prst="line">
            <a:avLst/>
          </a:prstGeom>
          <a:noFill/>
          <a:ln w="12700">
            <a:solidFill>
              <a:schemeClr val="tx1"/>
            </a:solidFill>
            <a:round/>
            <a:headEnd/>
            <a:tailEnd type="triangle" w="med" len="med"/>
          </a:ln>
          <a:effectLst/>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60140" name="Line 12"/>
          <p:cNvSpPr>
            <a:spLocks noChangeShapeType="1"/>
          </p:cNvSpPr>
          <p:nvPr/>
        </p:nvSpPr>
        <p:spPr bwMode="auto">
          <a:xfrm flipH="1">
            <a:off x="2770460" y="3429000"/>
            <a:ext cx="433388" cy="0"/>
          </a:xfrm>
          <a:prstGeom prst="line">
            <a:avLst/>
          </a:prstGeom>
          <a:noFill/>
          <a:ln w="12700">
            <a:solidFill>
              <a:schemeClr val="tx1"/>
            </a:solidFill>
            <a:round/>
            <a:headEnd/>
            <a:tailEnd type="triangle" w="med" len="med"/>
          </a:ln>
          <a:effectLst/>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60141" name="Text Box 13"/>
          <p:cNvSpPr txBox="1">
            <a:spLocks noChangeArrowheads="1"/>
          </p:cNvSpPr>
          <p:nvPr/>
        </p:nvSpPr>
        <p:spPr bwMode="auto">
          <a:xfrm>
            <a:off x="179512" y="3956863"/>
            <a:ext cx="8952451" cy="1200329"/>
          </a:xfrm>
          <a:prstGeom prst="rect">
            <a:avLst/>
          </a:prstGeom>
          <a:noFill/>
          <a:ln w="12700" algn="ctr">
            <a:noFill/>
            <a:miter lim="800000"/>
            <a:headEnd/>
            <a:tailEnd/>
          </a:ln>
          <a:effectLst/>
        </p:spPr>
        <p:txBody>
          <a:bodyPr wrap="none">
            <a:spAutoFit/>
          </a:bodyPr>
          <a:lstStyle/>
          <a:p>
            <a:pPr rtl="1">
              <a:defRPr/>
            </a:pPr>
            <a:r>
              <a:rPr lang="en" dirty="0">
                <a:effectLst>
                  <a:outerShdw blurRad="38100" dist="38100" dir="2700000" algn="tl">
                    <a:srgbClr val="000000"/>
                  </a:outerShdw>
                </a:effectLst>
              </a:rPr>
              <a:t>If, for any reason, the concentration of C increases, the </a:t>
            </a:r>
            <a:r>
              <a:rPr lang="en" dirty="0" smtClean="0">
                <a:effectLst>
                  <a:outerShdw blurRad="38100" dist="38100" dir="2700000" algn="tl">
                    <a:srgbClr val="000000"/>
                  </a:outerShdw>
                </a:effectLst>
                <a:latin typeface="Arial"/>
              </a:rPr>
              <a:t>stability wi</a:t>
            </a:r>
            <a:r>
              <a:rPr lang="en" dirty="0" smtClean="0">
                <a:effectLst>
                  <a:outerShdw blurRad="38100" dist="38100" dir="2700000" algn="tl">
                    <a:srgbClr val="000000"/>
                  </a:outerShdw>
                </a:effectLst>
              </a:rPr>
              <a:t>ill </a:t>
            </a:r>
            <a:r>
              <a:rPr lang="en" dirty="0">
                <a:effectLst>
                  <a:outerShdw blurRad="38100" dist="38100" dir="2700000" algn="tl">
                    <a:srgbClr val="000000"/>
                  </a:outerShdw>
                </a:effectLst>
              </a:rPr>
              <a:t>be disrupted </a:t>
            </a:r>
            <a:r>
              <a:rPr lang="en" dirty="0">
                <a:effectLst>
                  <a:outerShdw blurRad="38100" dist="38100" dir="2700000" algn="tl">
                    <a:srgbClr val="000000"/>
                  </a:outerShdw>
                </a:effectLst>
                <a:latin typeface="Arial"/>
              </a:rPr>
              <a:t>: </a:t>
            </a:r>
            <a:r>
              <a:rPr lang="en" dirty="0">
                <a:effectLst>
                  <a:outerShdw blurRad="38100" dist="38100" dir="2700000" algn="tl">
                    <a:srgbClr val="000000"/>
                  </a:outerShdw>
                </a:effectLst>
              </a:rPr>
              <a:t>The</a:t>
            </a:r>
          </a:p>
          <a:p>
            <a:pPr rtl="1">
              <a:defRPr/>
            </a:pPr>
            <a:r>
              <a:rPr lang="en" dirty="0">
                <a:effectLst>
                  <a:outerShdw blurRad="38100" dist="38100" dir="2700000" algn="tl">
                    <a:srgbClr val="000000"/>
                  </a:outerShdw>
                </a:effectLst>
              </a:rPr>
              <a:t>C production will then be slowed, which will lead </a:t>
            </a:r>
            <a:r>
              <a:rPr lang="en" dirty="0">
                <a:effectLst>
                  <a:outerShdw blurRad="38100" dist="38100" dir="2700000" algn="tl">
                    <a:srgbClr val="000000"/>
                  </a:outerShdw>
                </a:effectLst>
                <a:latin typeface="Arial"/>
              </a:rPr>
              <a:t>to </a:t>
            </a:r>
            <a:r>
              <a:rPr lang="en" dirty="0">
                <a:effectLst>
                  <a:outerShdw blurRad="38100" dist="38100" dir="2700000" algn="tl">
                    <a:srgbClr val="000000"/>
                  </a:outerShdw>
                </a:effectLst>
              </a:rPr>
              <a:t>a slowing of the </a:t>
            </a:r>
            <a:r>
              <a:rPr lang="en" dirty="0">
                <a:effectLst>
                  <a:outerShdw blurRad="38100" dist="38100" dir="2700000" algn="tl">
                    <a:srgbClr val="000000"/>
                  </a:outerShdw>
                </a:effectLst>
                <a:latin typeface="Arial"/>
              </a:rPr>
              <a:t>degradation </a:t>
            </a:r>
            <a:r>
              <a:rPr lang="en" dirty="0">
                <a:effectLst>
                  <a:outerShdw blurRad="38100" dist="38100" dir="2700000" algn="tl">
                    <a:srgbClr val="000000"/>
                  </a:outerShdw>
                </a:effectLst>
              </a:rPr>
              <a:t>of</a:t>
            </a:r>
          </a:p>
          <a:p>
            <a:pPr rtl="1">
              <a:defRPr/>
            </a:pPr>
            <a:r>
              <a:rPr lang="en" dirty="0">
                <a:effectLst>
                  <a:outerShdw blurRad="38100" dist="38100" dir="2700000" algn="tl">
                    <a:srgbClr val="000000"/>
                  </a:outerShdw>
                </a:effectLst>
              </a:rPr>
              <a:t>B, which will have </a:t>
            </a:r>
            <a:r>
              <a:rPr lang="en" dirty="0" smtClean="0">
                <a:effectLst>
                  <a:outerShdw blurRad="38100" dist="38100" dir="2700000" algn="tl">
                    <a:srgbClr val="000000"/>
                  </a:outerShdw>
                </a:effectLst>
              </a:rPr>
              <a:t>repercussions </a:t>
            </a:r>
            <a:r>
              <a:rPr lang="en" dirty="0">
                <a:effectLst>
                  <a:outerShdw blurRad="38100" dist="38100" dir="2700000" algn="tl">
                    <a:srgbClr val="000000"/>
                  </a:outerShdw>
                </a:effectLst>
              </a:rPr>
              <a:t>on the </a:t>
            </a:r>
            <a:r>
              <a:rPr lang="en" dirty="0">
                <a:effectLst>
                  <a:outerShdw blurRad="38100" dist="38100" dir="2700000" algn="tl">
                    <a:srgbClr val="000000"/>
                  </a:outerShdw>
                </a:effectLst>
                <a:latin typeface="Arial"/>
              </a:rPr>
              <a:t>degradation </a:t>
            </a:r>
            <a:r>
              <a:rPr lang="en" dirty="0">
                <a:effectLst>
                  <a:outerShdw blurRad="38100" dist="38100" dir="2700000" algn="tl">
                    <a:srgbClr val="000000"/>
                  </a:outerShdw>
                </a:effectLst>
              </a:rPr>
              <a:t>of A. </a:t>
            </a:r>
            <a:r>
              <a:rPr lang="en" dirty="0">
                <a:effectLst>
                  <a:outerShdw blurRad="38100" dist="38100" dir="2700000" algn="tl">
                    <a:srgbClr val="000000"/>
                  </a:outerShdw>
                </a:effectLst>
                <a:latin typeface="Arial"/>
              </a:rPr>
              <a:t>In </a:t>
            </a:r>
            <a:r>
              <a:rPr lang="en" dirty="0">
                <a:effectLst>
                  <a:outerShdw blurRad="38100" dist="38100" dir="2700000" algn="tl">
                    <a:srgbClr val="000000"/>
                  </a:outerShdw>
                </a:effectLst>
              </a:rPr>
              <a:t>parallel, there will be an increase </a:t>
            </a:r>
            <a:endParaRPr lang="en" dirty="0" smtClean="0">
              <a:effectLst>
                <a:outerShdw blurRad="38100" dist="38100" dir="2700000" algn="tl">
                  <a:srgbClr val="000000"/>
                </a:outerShdw>
              </a:effectLst>
            </a:endParaRPr>
          </a:p>
          <a:p>
            <a:pPr rtl="1">
              <a:defRPr/>
            </a:pPr>
            <a:r>
              <a:rPr lang="en" dirty="0" smtClean="0">
                <a:effectLst>
                  <a:outerShdw blurRad="38100" dist="38100" dir="2700000" algn="tl">
                    <a:srgbClr val="000000"/>
                  </a:outerShdw>
                </a:effectLst>
              </a:rPr>
              <a:t>in the degradation </a:t>
            </a:r>
            <a:r>
              <a:rPr lang="en" dirty="0">
                <a:effectLst>
                  <a:outerShdw blurRad="38100" dist="38100" dir="2700000" algn="tl">
                    <a:srgbClr val="000000"/>
                  </a:outerShdw>
                </a:effectLst>
              </a:rPr>
              <a:t>of C, which will </a:t>
            </a:r>
            <a:r>
              <a:rPr lang="en" dirty="0">
                <a:effectLst>
                  <a:outerShdw blurRad="38100" dist="38100" dir="2700000" algn="tl">
                    <a:srgbClr val="000000"/>
                  </a:outerShdw>
                </a:effectLst>
                <a:latin typeface="Arial"/>
              </a:rPr>
              <a:t>in </a:t>
            </a:r>
            <a:r>
              <a:rPr lang="en" dirty="0">
                <a:effectLst>
                  <a:outerShdw blurRad="38100" dist="38100" dir="2700000" algn="tl">
                    <a:srgbClr val="000000"/>
                  </a:outerShdw>
                </a:effectLst>
              </a:rPr>
              <a:t>turn increase the </a:t>
            </a:r>
            <a:r>
              <a:rPr lang="en" dirty="0">
                <a:effectLst>
                  <a:outerShdw blurRad="38100" dist="38100" dir="2700000" algn="tl">
                    <a:srgbClr val="000000"/>
                  </a:outerShdw>
                </a:effectLst>
                <a:latin typeface="Arial"/>
              </a:rPr>
              <a:t>degradation of </a:t>
            </a:r>
            <a:r>
              <a:rPr lang="en" dirty="0">
                <a:effectLst>
                  <a:outerShdw blurRad="38100" dist="38100" dir="2700000" algn="tl">
                    <a:srgbClr val="000000"/>
                  </a:outerShdw>
                </a:effectLst>
              </a:rPr>
              <a:t>D and so on</a:t>
            </a:r>
            <a:r>
              <a:rPr lang="en" dirty="0" smtClean="0">
                <a:effectLst>
                  <a:outerShdw blurRad="38100" dist="38100" dir="2700000" algn="tl">
                    <a:srgbClr val="000000"/>
                  </a:outerShdw>
                </a:effectLst>
              </a:rPr>
              <a:t>. </a:t>
            </a:r>
            <a:endParaRPr lang="en" dirty="0">
              <a:effectLst>
                <a:outerShdw blurRad="38100" dist="38100" dir="2700000" algn="tl">
                  <a:srgbClr val="000000"/>
                </a:outerShdw>
              </a:effectLst>
            </a:endParaRPr>
          </a:p>
        </p:txBody>
      </p:sp>
      <p:sp>
        <p:nvSpPr>
          <p:cNvPr id="14" name="Text Box 5"/>
          <p:cNvSpPr txBox="1">
            <a:spLocks noChangeArrowheads="1"/>
          </p:cNvSpPr>
          <p:nvPr/>
        </p:nvSpPr>
        <p:spPr bwMode="auto">
          <a:xfrm>
            <a:off x="4727406" y="0"/>
            <a:ext cx="4416594" cy="2769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en-US" altLang="fr-FR" sz="1200" dirty="0"/>
          </a:p>
        </p:txBody>
      </p:sp>
    </p:spTree>
    <p:extLst>
      <p:ext uri="{BB962C8B-B14F-4D97-AF65-F5344CB8AC3E}">
        <p14:creationId xmlns:p14="http://schemas.microsoft.com/office/powerpoint/2010/main" val="40925182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5" name="Text Box 3"/>
          <p:cNvSpPr txBox="1">
            <a:spLocks noChangeArrowheads="1"/>
          </p:cNvSpPr>
          <p:nvPr/>
        </p:nvSpPr>
        <p:spPr bwMode="auto">
          <a:xfrm>
            <a:off x="1614488" y="642938"/>
            <a:ext cx="5710237" cy="473075"/>
          </a:xfrm>
          <a:prstGeom prst="rect">
            <a:avLst/>
          </a:prstGeom>
          <a:solidFill>
            <a:srgbClr val="FFFF00"/>
          </a:solidFill>
          <a:ln w="76200" cmpd="tri" algn="ctr">
            <a:solidFill>
              <a:srgbClr val="FF00FF"/>
            </a:solidFill>
            <a:miter lim="800000"/>
            <a:headEnd/>
            <a:tailEnd/>
          </a:ln>
          <a:effectLst/>
        </p:spPr>
        <p:txBody>
          <a:bodyPr wrap="none">
            <a:spAutoFit/>
          </a:bodyPr>
          <a:lstStyle/>
          <a:p>
            <a:pPr algn="ctr" rtl="1">
              <a:defRPr/>
            </a:pPr>
            <a:r>
              <a:rPr lang="en" sz="2000">
                <a:solidFill>
                  <a:srgbClr val="000000"/>
                </a:solidFill>
                <a:effectLst>
                  <a:outerShdw blurRad="38100" dist="38100" dir="2700000" algn="tl">
                    <a:srgbClr val="FFFFFF"/>
                  </a:outerShdw>
                </a:effectLst>
              </a:rPr>
              <a:t>INTRODUCTION TO </a:t>
            </a:r>
            <a:r>
              <a:rPr lang="en" sz="2000">
                <a:solidFill>
                  <a:srgbClr val="000000"/>
                </a:solidFill>
                <a:effectLst>
                  <a:outerShdw blurRad="38100" dist="38100" dir="2700000" algn="tl">
                    <a:srgbClr val="FFFFFF"/>
                  </a:outerShdw>
                </a:effectLst>
                <a:latin typeface="Arial"/>
              </a:rPr>
              <a:t>THE </a:t>
            </a:r>
            <a:r>
              <a:rPr lang="en" sz="2000">
                <a:solidFill>
                  <a:srgbClr val="000000"/>
                </a:solidFill>
                <a:effectLst>
                  <a:outerShdw blurRad="38100" dist="38100" dir="2700000" algn="tl">
                    <a:srgbClr val="FFFFFF"/>
                  </a:outerShdw>
                </a:effectLst>
              </a:rPr>
              <a:t>STUDY OF </a:t>
            </a:r>
            <a:r>
              <a:rPr lang="en" sz="2000">
                <a:solidFill>
                  <a:srgbClr val="000000"/>
                </a:solidFill>
                <a:effectLst>
                  <a:outerShdw blurRad="38100" dist="38100" dir="2700000" algn="tl">
                    <a:srgbClr val="FFFFFF"/>
                  </a:outerShdw>
                </a:effectLst>
                <a:latin typeface="Arial"/>
              </a:rPr>
              <a:t>ENZYMOLOGY</a:t>
            </a:r>
          </a:p>
        </p:txBody>
      </p:sp>
      <p:sp>
        <p:nvSpPr>
          <p:cNvPr id="561166" name="Text Box 14"/>
          <p:cNvSpPr txBox="1">
            <a:spLocks noChangeArrowheads="1"/>
          </p:cNvSpPr>
          <p:nvPr/>
        </p:nvSpPr>
        <p:spPr bwMode="auto">
          <a:xfrm>
            <a:off x="292100" y="1341438"/>
            <a:ext cx="8884163" cy="4801314"/>
          </a:xfrm>
          <a:prstGeom prst="rect">
            <a:avLst/>
          </a:prstGeom>
          <a:noFill/>
          <a:ln w="12700" algn="ctr">
            <a:noFill/>
            <a:miter lim="800000"/>
            <a:headEnd/>
            <a:tailEnd/>
          </a:ln>
          <a:effectLst/>
        </p:spPr>
        <p:txBody>
          <a:bodyPr wrap="none">
            <a:spAutoFit/>
          </a:bodyPr>
          <a:lstStyle/>
          <a:p>
            <a:pPr rtl="1">
              <a:defRPr/>
            </a:pPr>
            <a:r>
              <a:rPr lang="en" b="1" dirty="0">
                <a:solidFill>
                  <a:srgbClr val="00CC00"/>
                </a:solidFill>
                <a:effectLst>
                  <a:outerShdw blurRad="38100" dist="38100" dir="2700000" algn="tl">
                    <a:srgbClr val="000000"/>
                  </a:outerShdw>
                </a:effectLst>
              </a:rPr>
              <a:t>CATALYST ENGINES:</a:t>
            </a:r>
          </a:p>
          <a:p>
            <a:pPr rtl="1">
              <a:defRPr/>
            </a:pPr>
            <a:r>
              <a:rPr lang="en" dirty="0">
                <a:effectLst>
                  <a:outerShdw blurRad="38100" dist="38100" dir="2700000" algn="tl">
                    <a:srgbClr val="000000"/>
                  </a:outerShdw>
                </a:effectLst>
              </a:rPr>
              <a:t>It </a:t>
            </a:r>
            <a:r>
              <a:rPr lang="en" dirty="0">
                <a:effectLst>
                  <a:outerShdw blurRad="38100" dist="38100" dir="2700000" algn="tl">
                    <a:srgbClr val="000000"/>
                  </a:outerShdw>
                </a:effectLst>
                <a:latin typeface="Arial"/>
              </a:rPr>
              <a:t>is </a:t>
            </a:r>
            <a:r>
              <a:rPr lang="en" dirty="0">
                <a:effectLst>
                  <a:outerShdw blurRad="38100" dist="38100" dir="2700000" algn="tl">
                    <a:srgbClr val="000000"/>
                  </a:outerShdw>
                </a:effectLst>
              </a:rPr>
              <a:t>a compound </a:t>
            </a:r>
            <a:r>
              <a:rPr lang="en" dirty="0">
                <a:effectLst>
                  <a:outerShdw blurRad="38100" dist="38100" dir="2700000" algn="tl">
                    <a:srgbClr val="000000"/>
                  </a:outerShdw>
                </a:effectLst>
                <a:latin typeface="Arial"/>
              </a:rPr>
              <a:t>which </a:t>
            </a:r>
            <a:r>
              <a:rPr lang="en" dirty="0">
                <a:effectLst>
                  <a:outerShdw blurRad="38100" dist="38100" dir="2700000" algn="tl">
                    <a:srgbClr val="000000"/>
                  </a:outerShdw>
                </a:effectLst>
              </a:rPr>
              <a:t>, without undergoing any visible transformation and </a:t>
            </a:r>
            <a:r>
              <a:rPr lang="en" dirty="0">
                <a:effectLst>
                  <a:outerShdw blurRad="38100" dist="38100" dir="2700000" algn="tl">
                    <a:srgbClr val="000000"/>
                  </a:outerShdw>
                </a:effectLst>
                <a:latin typeface="Arial"/>
              </a:rPr>
              <a:t>at </a:t>
            </a:r>
            <a:r>
              <a:rPr lang="en" dirty="0">
                <a:effectLst>
                  <a:outerShdw blurRad="38100" dist="38100" dir="2700000" algn="tl">
                    <a:srgbClr val="000000"/>
                  </a:outerShdw>
                </a:effectLst>
              </a:rPr>
              <a:t>low doses, </a:t>
            </a:r>
            <a:endParaRPr lang="en" dirty="0" smtClean="0">
              <a:effectLst>
                <a:outerShdw blurRad="38100" dist="38100" dir="2700000" algn="tl">
                  <a:srgbClr val="000000"/>
                </a:outerShdw>
              </a:effectLst>
            </a:endParaRPr>
          </a:p>
          <a:p>
            <a:pPr rtl="1">
              <a:defRPr/>
            </a:pPr>
            <a:r>
              <a:rPr lang="en" dirty="0" smtClean="0">
                <a:effectLst>
                  <a:outerShdw blurRad="38100" dist="38100" dir="2700000" algn="tl">
                    <a:srgbClr val="000000"/>
                  </a:outerShdw>
                </a:effectLst>
              </a:rPr>
              <a:t>modifies </a:t>
            </a:r>
            <a:r>
              <a:rPr lang="en" dirty="0">
                <a:effectLst>
                  <a:outerShdw blurRad="38100" dist="38100" dir="2700000" algn="tl">
                    <a:srgbClr val="000000"/>
                  </a:outerShdw>
                </a:effectLst>
              </a:rPr>
              <a:t>the </a:t>
            </a:r>
            <a:r>
              <a:rPr lang="en" dirty="0" smtClean="0">
                <a:effectLst>
                  <a:outerShdw blurRad="38100" dist="38100" dir="2700000" algn="tl">
                    <a:srgbClr val="000000"/>
                  </a:outerShdw>
                </a:effectLst>
                <a:latin typeface="Arial"/>
              </a:rPr>
              <a:t>kinetics </a:t>
            </a:r>
            <a:r>
              <a:rPr lang="en" dirty="0" smtClean="0">
                <a:effectLst>
                  <a:outerShdw blurRad="38100" dist="38100" dir="2700000" algn="tl">
                    <a:srgbClr val="000000"/>
                  </a:outerShdw>
                </a:effectLst>
              </a:rPr>
              <a:t>of </a:t>
            </a:r>
            <a:r>
              <a:rPr lang="en" dirty="0">
                <a:effectLst>
                  <a:outerShdw blurRad="38100" dist="38100" dir="2700000" algn="tl">
                    <a:srgbClr val="000000"/>
                  </a:outerShdw>
                </a:effectLst>
                <a:latin typeface="Arial"/>
              </a:rPr>
              <a:t>a chemical </a:t>
            </a:r>
            <a:r>
              <a:rPr lang="en" dirty="0">
                <a:effectLst>
                  <a:outerShdw blurRad="38100" dist="38100" dir="2700000" algn="tl">
                    <a:srgbClr val="000000"/>
                  </a:outerShdw>
                </a:effectLst>
              </a:rPr>
              <a:t>reaction .</a:t>
            </a:r>
          </a:p>
          <a:p>
            <a:pPr rtl="1">
              <a:defRPr/>
            </a:pPr>
            <a:endParaRPr lang="fr-FR" dirty="0">
              <a:effectLst>
                <a:outerShdw blurRad="38100" dist="38100" dir="2700000" algn="tl">
                  <a:srgbClr val="000000"/>
                </a:outerShdw>
              </a:effectLst>
            </a:endParaRPr>
          </a:p>
          <a:p>
            <a:pPr rtl="1">
              <a:defRPr/>
            </a:pPr>
            <a:r>
              <a:rPr lang="en" dirty="0">
                <a:effectLst>
                  <a:outerShdw blurRad="38100" dist="38100" dir="2700000" algn="tl">
                    <a:srgbClr val="000000"/>
                  </a:outerShdw>
                </a:effectLst>
              </a:rPr>
              <a:t>The </a:t>
            </a:r>
            <a:r>
              <a:rPr lang="en" dirty="0">
                <a:effectLst>
                  <a:outerShdw blurRad="38100" dist="38100" dir="2700000" algn="tl">
                    <a:srgbClr val="000000"/>
                  </a:outerShdw>
                </a:effectLst>
                <a:latin typeface="Arial"/>
              </a:rPr>
              <a:t>action </a:t>
            </a:r>
            <a:r>
              <a:rPr lang="en" dirty="0">
                <a:effectLst>
                  <a:outerShdw blurRad="38100" dist="38100" dir="2700000" algn="tl">
                    <a:srgbClr val="000000"/>
                  </a:outerShdw>
                </a:effectLst>
              </a:rPr>
              <a:t>of </a:t>
            </a:r>
            <a:r>
              <a:rPr lang="en" dirty="0">
                <a:effectLst>
                  <a:outerShdw blurRad="38100" dist="38100" dir="2700000" algn="tl">
                    <a:srgbClr val="000000"/>
                  </a:outerShdw>
                </a:effectLst>
                <a:latin typeface="Arial"/>
              </a:rPr>
              <a:t>a </a:t>
            </a:r>
            <a:r>
              <a:rPr lang="en" dirty="0">
                <a:effectLst>
                  <a:outerShdw blurRad="38100" dist="38100" dir="2700000" algn="tl">
                    <a:srgbClr val="000000"/>
                  </a:outerShdw>
                </a:effectLst>
              </a:rPr>
              <a:t>catalyst </a:t>
            </a:r>
            <a:r>
              <a:rPr lang="en" dirty="0">
                <a:effectLst>
                  <a:outerShdw blurRad="38100" dist="38100" dir="2700000" algn="tl">
                    <a:srgbClr val="000000"/>
                  </a:outerShdw>
                </a:effectLst>
                <a:latin typeface="Arial"/>
              </a:rPr>
              <a:t>is </a:t>
            </a:r>
            <a:r>
              <a:rPr lang="en" dirty="0">
                <a:effectLst>
                  <a:outerShdw blurRad="38100" dist="38100" dir="2700000" algn="tl">
                    <a:srgbClr val="000000"/>
                  </a:outerShdw>
                </a:effectLst>
              </a:rPr>
              <a:t>not to cause or make possible a chemical </a:t>
            </a:r>
            <a:r>
              <a:rPr lang="en" dirty="0">
                <a:effectLst>
                  <a:outerShdw blurRad="38100" dist="38100" dir="2700000" algn="tl">
                    <a:srgbClr val="000000"/>
                  </a:outerShdw>
                </a:effectLst>
                <a:latin typeface="Arial"/>
              </a:rPr>
              <a:t>reaction</a:t>
            </a:r>
          </a:p>
          <a:p>
            <a:pPr rtl="1">
              <a:defRPr/>
            </a:pPr>
            <a:r>
              <a:rPr lang="en" dirty="0">
                <a:effectLst>
                  <a:outerShdw blurRad="38100" dist="38100" dir="2700000" algn="tl">
                    <a:srgbClr val="000000"/>
                  </a:outerShdw>
                </a:effectLst>
              </a:rPr>
              <a:t>From a thermodynamic point of view, but only to activate it </a:t>
            </a:r>
            <a:r>
              <a:rPr lang="en" dirty="0">
                <a:effectLst>
                  <a:outerShdw blurRad="38100" dist="38100" dir="2700000" algn="tl">
                    <a:srgbClr val="000000"/>
                  </a:outerShdw>
                </a:effectLst>
                <a:latin typeface="Arial"/>
              </a:rPr>
              <a:t>if </a:t>
            </a:r>
            <a:r>
              <a:rPr lang="en" dirty="0">
                <a:effectLst>
                  <a:outerShdw blurRad="38100" dist="38100" dir="2700000" algn="tl">
                    <a:srgbClr val="000000"/>
                  </a:outerShdw>
                </a:effectLst>
              </a:rPr>
              <a:t>it is chemically in</a:t>
            </a:r>
          </a:p>
          <a:p>
            <a:pPr rtl="1">
              <a:defRPr/>
            </a:pPr>
            <a:r>
              <a:rPr lang="en" dirty="0">
                <a:effectLst>
                  <a:outerShdw blurRad="38100" dist="38100" dir="2700000" algn="tl">
                    <a:srgbClr val="000000"/>
                  </a:outerShdw>
                </a:effectLst>
              </a:rPr>
              <a:t>compliance .</a:t>
            </a:r>
            <a:r>
              <a:rPr lang="en" dirty="0">
                <a:effectLst>
                  <a:outerShdw blurRad="38100" dist="38100" dir="2700000" algn="tl">
                    <a:srgbClr val="000000"/>
                  </a:outerShdw>
                </a:effectLst>
                <a:latin typeface="Arial"/>
              </a:rPr>
              <a:t>​</a:t>
            </a:r>
          </a:p>
          <a:p>
            <a:pPr rtl="1">
              <a:defRPr/>
            </a:pPr>
            <a:endParaRPr lang="fr-FR" dirty="0">
              <a:effectLst>
                <a:outerShdw blurRad="38100" dist="38100" dir="2700000" algn="tl">
                  <a:srgbClr val="000000"/>
                </a:outerShdw>
              </a:effectLst>
            </a:endParaRPr>
          </a:p>
          <a:p>
            <a:pPr rtl="1">
              <a:defRPr/>
            </a:pPr>
            <a:r>
              <a:rPr lang="en" dirty="0">
                <a:effectLst>
                  <a:outerShdw blurRad="38100" dist="38100" dir="2700000" algn="tl">
                    <a:srgbClr val="000000"/>
                  </a:outerShdw>
                </a:effectLst>
              </a:rPr>
              <a:t>Therefore, the catalyst, after </a:t>
            </a:r>
            <a:r>
              <a:rPr lang="en" dirty="0">
                <a:effectLst>
                  <a:outerShdw blurRad="38100" dist="38100" dir="2700000" algn="tl">
                    <a:srgbClr val="000000"/>
                  </a:outerShdw>
                </a:effectLst>
                <a:latin typeface="Arial"/>
              </a:rPr>
              <a:t>its </a:t>
            </a:r>
            <a:r>
              <a:rPr lang="en" dirty="0">
                <a:effectLst>
                  <a:outerShdw blurRad="38100" dist="38100" dir="2700000" algn="tl">
                    <a:srgbClr val="000000"/>
                  </a:outerShdw>
                </a:effectLst>
              </a:rPr>
              <a:t>action, remains intact </a:t>
            </a:r>
            <a:r>
              <a:rPr lang="en" dirty="0">
                <a:effectLst>
                  <a:outerShdw blurRad="38100" dist="38100" dir="2700000" algn="tl">
                    <a:srgbClr val="000000"/>
                  </a:outerShdw>
                </a:effectLst>
                <a:latin typeface="Arial"/>
              </a:rPr>
              <a:t>at </a:t>
            </a:r>
            <a:r>
              <a:rPr lang="en" dirty="0">
                <a:effectLst>
                  <a:outerShdw blurRad="38100" dist="38100" dir="2700000" algn="tl">
                    <a:srgbClr val="000000"/>
                  </a:outerShdw>
                </a:effectLst>
              </a:rPr>
              <a:t>the end of the chemical </a:t>
            </a:r>
            <a:r>
              <a:rPr lang="en" dirty="0">
                <a:effectLst>
                  <a:outerShdw blurRad="38100" dist="38100" dir="2700000" algn="tl">
                    <a:srgbClr val="000000"/>
                  </a:outerShdw>
                </a:effectLst>
                <a:latin typeface="Arial"/>
              </a:rPr>
              <a:t>reaction .</a:t>
            </a:r>
          </a:p>
          <a:p>
            <a:pPr rtl="1">
              <a:defRPr/>
            </a:pPr>
            <a:endParaRPr lang="fr-FR" dirty="0">
              <a:effectLst>
                <a:outerShdw blurRad="38100" dist="38100" dir="2700000" algn="tl">
                  <a:srgbClr val="000000"/>
                </a:outerShdw>
              </a:effectLst>
            </a:endParaRPr>
          </a:p>
          <a:p>
            <a:pPr rtl="1">
              <a:defRPr/>
            </a:pPr>
            <a:r>
              <a:rPr lang="en" b="1" dirty="0">
                <a:solidFill>
                  <a:srgbClr val="00CC00"/>
                </a:solidFill>
                <a:effectLst>
                  <a:outerShdw blurRad="38100" dist="38100" dir="2700000" algn="tl">
                    <a:srgbClr val="000000"/>
                  </a:outerShdw>
                </a:effectLst>
              </a:rPr>
              <a:t>TYPE OF CATALYSIS:</a:t>
            </a:r>
          </a:p>
          <a:p>
            <a:pPr rtl="1">
              <a:defRPr/>
            </a:pPr>
            <a:endParaRPr lang="fr-FR" b="1" dirty="0">
              <a:solidFill>
                <a:srgbClr val="00CC00"/>
              </a:solidFill>
              <a:effectLst>
                <a:outerShdw blurRad="38100" dist="38100" dir="2700000" algn="tl">
                  <a:srgbClr val="000000"/>
                </a:outerShdw>
              </a:effectLst>
            </a:endParaRPr>
          </a:p>
          <a:p>
            <a:pPr rtl="1">
              <a:defRPr/>
            </a:pPr>
            <a:r>
              <a:rPr lang="en" b="1" dirty="0">
                <a:solidFill>
                  <a:srgbClr val="FFFF66"/>
                </a:solidFill>
                <a:effectLst>
                  <a:outerShdw blurRad="38100" dist="38100" dir="2700000" algn="tl">
                    <a:srgbClr val="000000"/>
                  </a:outerShdw>
                </a:effectLst>
                <a:latin typeface="Arial"/>
              </a:rPr>
              <a:t>Homogeneous </a:t>
            </a:r>
            <a:r>
              <a:rPr lang="en" b="1" dirty="0">
                <a:solidFill>
                  <a:srgbClr val="FFFF66"/>
                </a:solidFill>
                <a:effectLst>
                  <a:outerShdw blurRad="38100" dist="38100" dir="2700000" algn="tl">
                    <a:srgbClr val="000000"/>
                  </a:outerShdw>
                </a:effectLst>
              </a:rPr>
              <a:t>catalysis :</a:t>
            </a:r>
          </a:p>
          <a:p>
            <a:pPr rtl="1">
              <a:defRPr/>
            </a:pPr>
            <a:r>
              <a:rPr lang="en" dirty="0">
                <a:effectLst>
                  <a:outerShdw blurRad="38100" dist="38100" dir="2700000" algn="tl">
                    <a:srgbClr val="000000"/>
                  </a:outerShdw>
                </a:effectLst>
                <a:latin typeface="Arial"/>
              </a:rPr>
              <a:t>Homogeneous </a:t>
            </a:r>
            <a:r>
              <a:rPr lang="en" dirty="0">
                <a:effectLst>
                  <a:outerShdw blurRad="38100" dist="38100" dir="2700000" algn="tl">
                    <a:srgbClr val="000000"/>
                  </a:outerShdw>
                </a:effectLst>
              </a:rPr>
              <a:t>catalysis occurs when the reaction compounds and </a:t>
            </a:r>
            <a:r>
              <a:rPr lang="en" dirty="0">
                <a:effectLst>
                  <a:outerShdw blurRad="38100" dist="38100" dir="2700000" algn="tl">
                    <a:srgbClr val="000000"/>
                  </a:outerShdw>
                </a:effectLst>
                <a:latin typeface="Arial"/>
              </a:rPr>
              <a:t>the </a:t>
            </a:r>
            <a:r>
              <a:rPr lang="en" dirty="0">
                <a:effectLst>
                  <a:outerShdw blurRad="38100" dist="38100" dir="2700000" algn="tl">
                    <a:srgbClr val="000000"/>
                  </a:outerShdw>
                </a:effectLst>
              </a:rPr>
              <a:t>catalyst are </a:t>
            </a:r>
            <a:r>
              <a:rPr lang="en" dirty="0">
                <a:effectLst>
                  <a:outerShdw blurRad="38100" dist="38100" dir="2700000" algn="tl">
                    <a:srgbClr val="000000"/>
                  </a:outerShdw>
                </a:effectLst>
                <a:latin typeface="Arial"/>
              </a:rPr>
              <a:t>identical .</a:t>
            </a:r>
          </a:p>
          <a:p>
            <a:pPr rtl="1">
              <a:defRPr/>
            </a:pPr>
            <a:r>
              <a:rPr lang="en" dirty="0">
                <a:effectLst>
                  <a:outerShdw blurRad="38100" dist="38100" dir="2700000" algn="tl">
                    <a:srgbClr val="000000"/>
                  </a:outerShdw>
                </a:effectLst>
              </a:rPr>
              <a:t>together constitute </a:t>
            </a:r>
            <a:r>
              <a:rPr lang="en" b="1" i="1" u="sng" dirty="0">
                <a:solidFill>
                  <a:srgbClr val="FF00FF"/>
                </a:solidFill>
                <a:effectLst>
                  <a:outerShdw blurRad="38100" dist="38100" dir="2700000" algn="tl">
                    <a:srgbClr val="000000"/>
                  </a:outerShdw>
                </a:effectLst>
              </a:rPr>
              <a:t>a single homogeneous phase </a:t>
            </a:r>
            <a:r>
              <a:rPr lang="en" b="1" i="1" u="sng" dirty="0">
                <a:solidFill>
                  <a:srgbClr val="FF00FF"/>
                </a:solidFill>
                <a:effectLst>
                  <a:outerShdw blurRad="38100" dist="38100" dir="2700000" algn="tl">
                    <a:srgbClr val="000000"/>
                  </a:outerShdw>
                </a:effectLst>
                <a:latin typeface="Arial"/>
              </a:rPr>
              <a:t>, </a:t>
            </a:r>
            <a:r>
              <a:rPr lang="en" b="1" i="1" u="sng" dirty="0" smtClean="0">
                <a:solidFill>
                  <a:srgbClr val="FF00FF"/>
                </a:solidFill>
                <a:effectLst>
                  <a:outerShdw blurRad="38100" dist="38100" dir="2700000" algn="tl">
                    <a:srgbClr val="000000"/>
                  </a:outerShdw>
                </a:effectLst>
              </a:rPr>
              <a:t>liquid </a:t>
            </a:r>
            <a:r>
              <a:rPr lang="en" dirty="0" smtClean="0">
                <a:effectLst>
                  <a:outerShdw blurRad="38100" dist="38100" dir="2700000" algn="tl">
                    <a:srgbClr val="000000"/>
                  </a:outerShdw>
                </a:effectLst>
              </a:rPr>
              <a:t>or </a:t>
            </a:r>
            <a:r>
              <a:rPr lang="en" dirty="0">
                <a:effectLst>
                  <a:outerShdw blurRad="38100" dist="38100" dir="2700000" algn="tl">
                    <a:srgbClr val="000000"/>
                  </a:outerShdw>
                </a:effectLst>
              </a:rPr>
              <a:t>gaseous</a:t>
            </a:r>
          </a:p>
          <a:p>
            <a:pPr rtl="1">
              <a:defRPr/>
            </a:pPr>
            <a:endParaRPr lang="fr-FR" dirty="0">
              <a:effectLst>
                <a:outerShdw blurRad="38100" dist="38100" dir="2700000" algn="tl">
                  <a:srgbClr val="000000"/>
                </a:outerShdw>
              </a:effectLst>
            </a:endParaRPr>
          </a:p>
          <a:p>
            <a:pPr rtl="1">
              <a:defRPr/>
            </a:pPr>
            <a:r>
              <a:rPr lang="en" dirty="0" err="1">
                <a:effectLst>
                  <a:outerShdw blurRad="38100" dist="38100" dir="2700000" algn="tl">
                    <a:srgbClr val="000000"/>
                  </a:outerShdw>
                </a:effectLst>
              </a:rPr>
              <a:t>Ew </a:t>
            </a:r>
            <a:r>
              <a:rPr lang="en" dirty="0">
                <a:effectLst>
                  <a:outerShdw blurRad="38100" dist="38100" dir="2700000" algn="tl">
                    <a:srgbClr val="000000"/>
                  </a:outerShdw>
                </a:effectLst>
              </a:rPr>
              <a:t>: dilute acid </a:t>
            </a:r>
            <a:r>
              <a:rPr lang="en" dirty="0">
                <a:effectLst>
                  <a:outerShdw blurRad="38100" dist="38100" dir="2700000" algn="tl">
                    <a:srgbClr val="000000"/>
                  </a:outerShdw>
                </a:effectLst>
                <a:latin typeface="Arial"/>
              </a:rPr>
              <a:t>+ </a:t>
            </a:r>
            <a:r>
              <a:rPr lang="en" dirty="0">
                <a:effectLst>
                  <a:outerShdw blurRad="38100" dist="38100" dir="2700000" algn="tl">
                    <a:srgbClr val="000000"/>
                  </a:outerShdw>
                </a:effectLst>
              </a:rPr>
              <a:t>sucrose glucose + fructose</a:t>
            </a:r>
          </a:p>
        </p:txBody>
      </p:sp>
      <p:sp>
        <p:nvSpPr>
          <p:cNvPr id="6" name="Text Box 5"/>
          <p:cNvSpPr txBox="1">
            <a:spLocks noChangeArrowheads="1"/>
          </p:cNvSpPr>
          <p:nvPr/>
        </p:nvSpPr>
        <p:spPr bwMode="auto">
          <a:xfrm>
            <a:off x="4727406" y="0"/>
            <a:ext cx="4416594" cy="2769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en-US" altLang="fr-FR" sz="1200" dirty="0"/>
          </a:p>
        </p:txBody>
      </p:sp>
    </p:spTree>
    <p:extLst>
      <p:ext uri="{BB962C8B-B14F-4D97-AF65-F5344CB8AC3E}">
        <p14:creationId xmlns:p14="http://schemas.microsoft.com/office/powerpoint/2010/main" val="3440065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9" name="Text Box 3"/>
          <p:cNvSpPr txBox="1">
            <a:spLocks noChangeArrowheads="1"/>
          </p:cNvSpPr>
          <p:nvPr/>
        </p:nvSpPr>
        <p:spPr bwMode="auto">
          <a:xfrm>
            <a:off x="1614488" y="642938"/>
            <a:ext cx="5710237" cy="473075"/>
          </a:xfrm>
          <a:prstGeom prst="rect">
            <a:avLst/>
          </a:prstGeom>
          <a:solidFill>
            <a:srgbClr val="FFFF00"/>
          </a:solidFill>
          <a:ln w="76200" cmpd="tri" algn="ctr">
            <a:solidFill>
              <a:srgbClr val="FF00FF"/>
            </a:solidFill>
            <a:miter lim="800000"/>
            <a:headEnd/>
            <a:tailEnd/>
          </a:ln>
          <a:effectLst/>
        </p:spPr>
        <p:txBody>
          <a:bodyPr wrap="none">
            <a:spAutoFit/>
          </a:bodyPr>
          <a:lstStyle/>
          <a:p>
            <a:pPr algn="ctr" rtl="1">
              <a:defRPr/>
            </a:pPr>
            <a:r>
              <a:rPr lang="en" sz="2000">
                <a:solidFill>
                  <a:srgbClr val="000000"/>
                </a:solidFill>
                <a:effectLst>
                  <a:outerShdw blurRad="38100" dist="38100" dir="2700000" algn="tl">
                    <a:srgbClr val="FFFFFF"/>
                  </a:outerShdw>
                </a:effectLst>
              </a:rPr>
              <a:t>INTRODUCTION TO </a:t>
            </a:r>
            <a:r>
              <a:rPr lang="en" sz="2000">
                <a:solidFill>
                  <a:srgbClr val="000000"/>
                </a:solidFill>
                <a:effectLst>
                  <a:outerShdw blurRad="38100" dist="38100" dir="2700000" algn="tl">
                    <a:srgbClr val="FFFFFF"/>
                  </a:outerShdw>
                </a:effectLst>
                <a:latin typeface="Arial"/>
              </a:rPr>
              <a:t>THE </a:t>
            </a:r>
            <a:r>
              <a:rPr lang="en" sz="2000">
                <a:solidFill>
                  <a:srgbClr val="000000"/>
                </a:solidFill>
                <a:effectLst>
                  <a:outerShdw blurRad="38100" dist="38100" dir="2700000" algn="tl">
                    <a:srgbClr val="FFFFFF"/>
                  </a:outerShdw>
                </a:effectLst>
              </a:rPr>
              <a:t>STUDY OF </a:t>
            </a:r>
            <a:r>
              <a:rPr lang="en" sz="2000">
                <a:solidFill>
                  <a:srgbClr val="000000"/>
                </a:solidFill>
                <a:effectLst>
                  <a:outerShdw blurRad="38100" dist="38100" dir="2700000" algn="tl">
                    <a:srgbClr val="FFFFFF"/>
                  </a:outerShdw>
                </a:effectLst>
                <a:latin typeface="Arial"/>
              </a:rPr>
              <a:t>ENZYMOLOGY</a:t>
            </a:r>
          </a:p>
        </p:txBody>
      </p:sp>
      <p:sp>
        <p:nvSpPr>
          <p:cNvPr id="562190" name="Text Box 14"/>
          <p:cNvSpPr txBox="1">
            <a:spLocks noChangeArrowheads="1"/>
          </p:cNvSpPr>
          <p:nvPr/>
        </p:nvSpPr>
        <p:spPr bwMode="auto">
          <a:xfrm>
            <a:off x="395288" y="1412875"/>
            <a:ext cx="5545137" cy="703263"/>
          </a:xfrm>
          <a:prstGeom prst="rect">
            <a:avLst/>
          </a:prstGeom>
          <a:noFill/>
          <a:ln w="12700" algn="ctr">
            <a:noFill/>
            <a:miter lim="800000"/>
            <a:headEnd/>
            <a:tailEnd/>
          </a:ln>
          <a:effectLst/>
        </p:spPr>
        <p:txBody>
          <a:bodyPr>
            <a:spAutoFit/>
          </a:bodyPr>
          <a:lstStyle/>
          <a:p>
            <a:pPr rtl="1">
              <a:spcBef>
                <a:spcPct val="50000"/>
              </a:spcBef>
              <a:defRPr/>
            </a:pPr>
            <a:r>
              <a:rPr lang="en" b="1">
                <a:solidFill>
                  <a:srgbClr val="FFFF66"/>
                </a:solidFill>
                <a:effectLst>
                  <a:outerShdw blurRad="38100" dist="38100" dir="2700000" algn="tl">
                    <a:srgbClr val="000000"/>
                  </a:outerShdw>
                </a:effectLst>
                <a:latin typeface="Arial"/>
              </a:rPr>
              <a:t>Heterogeneous </a:t>
            </a:r>
            <a:r>
              <a:rPr lang="en" b="1">
                <a:solidFill>
                  <a:srgbClr val="FFFF66"/>
                </a:solidFill>
                <a:effectLst>
                  <a:outerShdw blurRad="38100" dist="38100" dir="2700000" algn="tl">
                    <a:srgbClr val="000000"/>
                  </a:outerShdw>
                </a:effectLst>
              </a:rPr>
              <a:t>catalysis​</a:t>
            </a:r>
            <a:r>
              <a:rPr lang="en" b="1">
                <a:solidFill>
                  <a:srgbClr val="FFFF66"/>
                </a:solidFill>
                <a:effectLst>
                  <a:outerShdw blurRad="38100" dist="38100" dir="2700000" algn="tl">
                    <a:srgbClr val="000000"/>
                  </a:outerShdw>
                </a:effectLst>
                <a:latin typeface="Arial"/>
              </a:rPr>
              <a:t>​</a:t>
            </a:r>
            <a:r>
              <a:rPr lang="en" b="1">
                <a:solidFill>
                  <a:srgbClr val="FFFF66"/>
                </a:solidFill>
                <a:effectLst>
                  <a:outerShdw blurRad="38100" dist="38100" dir="2700000" algn="tl">
                    <a:srgbClr val="000000"/>
                  </a:outerShdw>
                </a:effectLst>
              </a:rPr>
              <a:t>​</a:t>
            </a:r>
            <a:r>
              <a:rPr lang="en" b="1">
                <a:solidFill>
                  <a:srgbClr val="FFFF66"/>
                </a:solidFill>
                <a:effectLst>
                  <a:outerShdw blurRad="38100" dist="38100" dir="2700000" algn="tl">
                    <a:srgbClr val="000000"/>
                  </a:outerShdw>
                </a:effectLst>
                <a:latin typeface="Arial"/>
              </a:rPr>
              <a:t>​</a:t>
            </a:r>
            <a:r>
              <a:rPr lang="en" b="1">
                <a:solidFill>
                  <a:srgbClr val="FFFF66"/>
                </a:solidFill>
                <a:effectLst>
                  <a:outerShdw blurRad="38100" dist="38100" dir="2700000" algn="tl">
                    <a:srgbClr val="000000"/>
                  </a:outerShdw>
                </a:effectLst>
              </a:rPr>
              <a:t>​</a:t>
            </a:r>
          </a:p>
          <a:p>
            <a:pPr rtl="1">
              <a:spcBef>
                <a:spcPct val="50000"/>
              </a:spcBef>
              <a:defRPr/>
            </a:pPr>
            <a:r>
              <a:rPr lang="en">
                <a:effectLst>
                  <a:outerShdw blurRad="38100" dist="38100" dir="2700000" algn="tl">
                    <a:srgbClr val="000000"/>
                  </a:outerShdw>
                </a:effectLst>
                <a:latin typeface="Arial"/>
              </a:rPr>
              <a:t>To be </a:t>
            </a:r>
            <a:r>
              <a:rPr lang="en">
                <a:effectLst>
                  <a:outerShdw blurRad="38100" dist="38100" dir="2700000" algn="tl">
                    <a:srgbClr val="000000"/>
                  </a:outerShdw>
                </a:effectLst>
              </a:rPr>
              <a:t>represented in </a:t>
            </a:r>
            <a:r>
              <a:rPr lang="en">
                <a:effectLst>
                  <a:outerShdw blurRad="38100" dist="38100" dir="2700000" algn="tl">
                    <a:srgbClr val="000000"/>
                  </a:outerShdw>
                </a:effectLst>
                <a:latin typeface="Arial"/>
              </a:rPr>
              <a:t>diagram </a:t>
            </a:r>
            <a:r>
              <a:rPr lang="en">
                <a:effectLst>
                  <a:outerShdw blurRad="38100" dist="38100" dir="2700000" algn="tl">
                    <a:srgbClr val="000000"/>
                  </a:outerShdw>
                </a:effectLst>
              </a:rPr>
              <a:t>form</a:t>
            </a:r>
          </a:p>
        </p:txBody>
      </p:sp>
      <p:pic>
        <p:nvPicPr>
          <p:cNvPr id="335876" name="Picture 6" descr="http://www.cegep-ste-foy.qc.ca/profs/gbourbonnais/pascal/fya/chimcell/notesmolecules/imagesmolecules/enzmcoulwe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2571750"/>
            <a:ext cx="607218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4727406" y="0"/>
            <a:ext cx="4416594" cy="2769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en-US" altLang="fr-FR" sz="1200" dirty="0"/>
          </a:p>
        </p:txBody>
      </p:sp>
    </p:spTree>
    <p:extLst>
      <p:ext uri="{BB962C8B-B14F-4D97-AF65-F5344CB8AC3E}">
        <p14:creationId xmlns:p14="http://schemas.microsoft.com/office/powerpoint/2010/main" val="10681228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9" name="Rectangle 5"/>
          <p:cNvSpPr>
            <a:spLocks noChangeArrowheads="1"/>
          </p:cNvSpPr>
          <p:nvPr/>
        </p:nvSpPr>
        <p:spPr bwMode="auto">
          <a:xfrm>
            <a:off x="1692275" y="765175"/>
            <a:ext cx="5621338" cy="579438"/>
          </a:xfrm>
          <a:prstGeom prst="rect">
            <a:avLst/>
          </a:prstGeom>
          <a:noFill/>
          <a:ln w="9525">
            <a:noFill/>
            <a:miter lim="800000"/>
            <a:headEnd/>
            <a:tailEnd/>
          </a:ln>
          <a:effectLst/>
        </p:spPr>
        <p:txBody>
          <a:bodyPr anchor="ctr">
            <a:spAutoFit/>
          </a:bodyPr>
          <a:lstStyle/>
          <a:p>
            <a:pPr algn="ctr" rtl="1">
              <a:defRPr/>
            </a:pPr>
            <a:r>
              <a:rPr lang="en" sz="3200" b="1" u="sng">
                <a:solidFill>
                  <a:schemeClr val="folHlink"/>
                </a:solidFill>
                <a:effectLst>
                  <a:outerShdw blurRad="38100" dist="38100" dir="2700000" algn="tl">
                    <a:srgbClr val="000000"/>
                  </a:outerShdw>
                </a:effectLst>
              </a:rPr>
              <a:t>ENZYMOLOGY SECTION</a:t>
            </a:r>
          </a:p>
        </p:txBody>
      </p:sp>
      <p:sp>
        <p:nvSpPr>
          <p:cNvPr id="88070" name="Text Box 6"/>
          <p:cNvSpPr txBox="1">
            <a:spLocks noChangeArrowheads="1"/>
          </p:cNvSpPr>
          <p:nvPr/>
        </p:nvSpPr>
        <p:spPr bwMode="auto">
          <a:xfrm>
            <a:off x="246362" y="1124744"/>
            <a:ext cx="8833837" cy="4093428"/>
          </a:xfrm>
          <a:prstGeom prst="rect">
            <a:avLst/>
          </a:prstGeom>
          <a:noFill/>
          <a:ln w="9525">
            <a:noFill/>
            <a:miter lim="800000"/>
            <a:headEnd/>
            <a:tailEnd/>
          </a:ln>
          <a:effectLst/>
        </p:spPr>
        <p:txBody>
          <a:bodyPr wrap="square">
            <a:spAutoFit/>
          </a:bodyPr>
          <a:lstStyle/>
          <a:p>
            <a:pPr rtl="1">
              <a:defRPr/>
            </a:pPr>
            <a:r>
              <a:rPr lang="en" sz="2000" b="1" u="sng" dirty="0">
                <a:solidFill>
                  <a:srgbClr val="00CC00"/>
                </a:solidFill>
              </a:rPr>
              <a:t>1</a:t>
            </a:r>
            <a:r>
              <a:rPr lang="en" sz="2000" b="1" u="sng" dirty="0">
                <a:solidFill>
                  <a:srgbClr val="00CC00"/>
                </a:solidFill>
                <a:latin typeface="Arial"/>
              </a:rPr>
              <a:t> </a:t>
            </a:r>
            <a:r>
              <a:rPr lang="en" sz="2000" b="1" u="sng" dirty="0">
                <a:solidFill>
                  <a:srgbClr val="00CC00"/>
                </a:solidFill>
              </a:rPr>
              <a:t>- </a:t>
            </a:r>
            <a:r>
              <a:rPr lang="en" sz="2000" b="1" u="sng" dirty="0">
                <a:solidFill>
                  <a:srgbClr val="00CC00"/>
                </a:solidFill>
                <a:latin typeface="Arial"/>
              </a:rPr>
              <a:t>Definitions</a:t>
            </a:r>
            <a:r>
              <a:rPr lang="en" sz="2000" b="1" u="sng" dirty="0">
                <a:solidFill>
                  <a:srgbClr val="00CC00"/>
                </a:solidFill>
              </a:rPr>
              <a:t>​</a:t>
            </a:r>
            <a:endParaRPr lang="fr-FR" sz="2000" b="1" dirty="0">
              <a:solidFill>
                <a:srgbClr val="00CC00"/>
              </a:solidFill>
            </a:endParaRPr>
          </a:p>
          <a:p>
            <a:pPr rtl="1">
              <a:defRPr/>
            </a:pPr>
            <a:r>
              <a:rPr lang="en" sz="2000" b="1" dirty="0">
                <a:solidFill>
                  <a:srgbClr val="FFFF66"/>
                </a:solidFill>
              </a:rPr>
              <a:t>1.1</a:t>
            </a:r>
            <a:r>
              <a:rPr lang="en" sz="2000" b="1" dirty="0">
                <a:solidFill>
                  <a:srgbClr val="FFFF66"/>
                </a:solidFill>
                <a:latin typeface="Arial"/>
              </a:rPr>
              <a:t> </a:t>
            </a:r>
            <a:r>
              <a:rPr lang="en" sz="2000" b="1" dirty="0">
                <a:solidFill>
                  <a:srgbClr val="FFFF66"/>
                </a:solidFill>
              </a:rPr>
              <a:t>- Enzyme</a:t>
            </a:r>
          </a:p>
          <a:p>
            <a:pPr rtl="1">
              <a:defRPr/>
            </a:pPr>
            <a:r>
              <a:rPr lang="en" sz="2000" dirty="0"/>
              <a:t>It </a:t>
            </a:r>
            <a:r>
              <a:rPr lang="en" sz="2000" dirty="0">
                <a:latin typeface="Arial"/>
              </a:rPr>
              <a:t>is </a:t>
            </a:r>
            <a:r>
              <a:rPr lang="en" sz="2000" b="1" dirty="0">
                <a:solidFill>
                  <a:srgbClr val="FF3399"/>
                </a:solidFill>
                <a:effectLst>
                  <a:outerShdw blurRad="38100" dist="38100" dir="2700000" algn="tl">
                    <a:srgbClr val="000000"/>
                  </a:outerShdw>
                </a:effectLst>
              </a:rPr>
              <a:t>an </a:t>
            </a:r>
            <a:r>
              <a:rPr lang="en" sz="2000" b="1" dirty="0">
                <a:solidFill>
                  <a:srgbClr val="FF3399"/>
                </a:solidFill>
                <a:effectLst>
                  <a:outerShdw blurRad="38100" dist="38100" dir="2700000" algn="tl">
                    <a:srgbClr val="000000"/>
                  </a:outerShdw>
                </a:effectLst>
                <a:latin typeface="Arial"/>
              </a:rPr>
              <a:t>organic </a:t>
            </a:r>
            <a:r>
              <a:rPr lang="en" sz="2000" dirty="0"/>
              <a:t>substance </a:t>
            </a:r>
            <a:r>
              <a:rPr lang="en" sz="2000" b="1" dirty="0">
                <a:solidFill>
                  <a:srgbClr val="FF3399"/>
                </a:solidFill>
                <a:effectLst>
                  <a:outerShdw blurRad="38100" dist="38100" dir="2700000" algn="tl">
                    <a:srgbClr val="000000"/>
                  </a:outerShdw>
                </a:effectLst>
                <a:latin typeface="Arial"/>
              </a:rPr>
              <a:t>, </a:t>
            </a:r>
            <a:r>
              <a:rPr lang="en" sz="2000" b="1" dirty="0">
                <a:solidFill>
                  <a:srgbClr val="FF3399"/>
                </a:solidFill>
                <a:effectLst>
                  <a:outerShdw blurRad="38100" dist="38100" dir="2700000" algn="tl">
                    <a:srgbClr val="000000"/>
                  </a:outerShdw>
                </a:effectLst>
              </a:rPr>
              <a:t>of a </a:t>
            </a:r>
            <a:r>
              <a:rPr lang="en" sz="2000" b="1" dirty="0">
                <a:solidFill>
                  <a:srgbClr val="FF3399"/>
                </a:solidFill>
                <a:effectLst>
                  <a:outerShdw blurRad="38100" dist="38100" dir="2700000" algn="tl">
                    <a:srgbClr val="000000"/>
                  </a:outerShdw>
                </a:effectLst>
                <a:latin typeface="Arial"/>
              </a:rPr>
              <a:t>protein </a:t>
            </a:r>
            <a:r>
              <a:rPr lang="en" sz="2000" b="1" dirty="0">
                <a:solidFill>
                  <a:srgbClr val="FF3399"/>
                </a:solidFill>
                <a:effectLst>
                  <a:outerShdw blurRad="38100" dist="38100" dir="2700000" algn="tl">
                    <a:srgbClr val="000000"/>
                  </a:outerShdw>
                </a:effectLst>
              </a:rPr>
              <a:t>nature </a:t>
            </a:r>
            <a:r>
              <a:rPr lang="en" sz="2000" dirty="0"/>
              <a:t>, </a:t>
            </a:r>
            <a:r>
              <a:rPr lang="en" sz="2000" dirty="0">
                <a:latin typeface="Arial"/>
              </a:rPr>
              <a:t>endowed </a:t>
            </a:r>
            <a:r>
              <a:rPr lang="en" sz="2000" dirty="0"/>
              <a:t>with </a:t>
            </a:r>
            <a:r>
              <a:rPr lang="en" sz="2000" b="1" dirty="0">
                <a:solidFill>
                  <a:srgbClr val="FF3399"/>
                </a:solidFill>
                <a:effectLst>
                  <a:outerShdw blurRad="38100" dist="38100" dir="2700000" algn="tl">
                    <a:srgbClr val="000000"/>
                  </a:outerShdw>
                </a:effectLst>
              </a:rPr>
              <a:t>properties</a:t>
            </a:r>
          </a:p>
          <a:p>
            <a:pPr rtl="1">
              <a:defRPr/>
            </a:pPr>
            <a:r>
              <a:rPr lang="en" sz="2000" b="1" dirty="0">
                <a:solidFill>
                  <a:srgbClr val="FF3399"/>
                </a:solidFill>
                <a:effectLst>
                  <a:outerShdw blurRad="38100" dist="38100" dir="2700000" algn="tl">
                    <a:srgbClr val="000000"/>
                  </a:outerShdw>
                </a:effectLst>
              </a:rPr>
              <a:t>catalytic </a:t>
            </a:r>
            <a:r>
              <a:rPr lang="en" sz="2000" dirty="0"/>
              <a:t>, and activating or inhibiting </a:t>
            </a:r>
            <a:r>
              <a:rPr lang="en" sz="2000" dirty="0">
                <a:latin typeface="Arial"/>
              </a:rPr>
              <a:t>one or </a:t>
            </a:r>
            <a:r>
              <a:rPr lang="en" sz="2000" dirty="0"/>
              <a:t>more chemical </a:t>
            </a:r>
            <a:r>
              <a:rPr lang="en" sz="2000" dirty="0">
                <a:latin typeface="Arial"/>
              </a:rPr>
              <a:t>reactions </a:t>
            </a:r>
            <a:r>
              <a:rPr lang="en" sz="2000" dirty="0"/>
              <a:t>; </a:t>
            </a:r>
            <a:r>
              <a:rPr lang="en" sz="2000" dirty="0">
                <a:latin typeface="Arial"/>
              </a:rPr>
              <a:t>inside</a:t>
            </a:r>
          </a:p>
          <a:p>
            <a:pPr rtl="1">
              <a:defRPr/>
            </a:pPr>
            <a:r>
              <a:rPr lang="en" sz="2000" dirty="0"/>
              <a:t>of </a:t>
            </a:r>
            <a:r>
              <a:rPr lang="en" sz="2000" dirty="0">
                <a:latin typeface="Arial"/>
              </a:rPr>
              <a:t>a </a:t>
            </a:r>
            <a:r>
              <a:rPr lang="en" sz="2000" dirty="0"/>
              <a:t>living organism.</a:t>
            </a:r>
            <a:r>
              <a:rPr lang="fr-FR" sz="2000" dirty="0"/>
              <a:t/>
            </a:r>
            <a:br>
              <a:rPr lang="fr-FR" sz="2000" dirty="0"/>
            </a:br>
            <a:endParaRPr lang="fr-FR" sz="2000" dirty="0"/>
          </a:p>
          <a:p>
            <a:pPr rtl="1">
              <a:defRPr/>
            </a:pPr>
            <a:r>
              <a:rPr lang="en" sz="2000" dirty="0"/>
              <a:t>Enzymology is the </a:t>
            </a:r>
            <a:r>
              <a:rPr lang="en" sz="2000" dirty="0">
                <a:latin typeface="Arial"/>
              </a:rPr>
              <a:t>study </a:t>
            </a:r>
            <a:r>
              <a:rPr lang="en" sz="2000" dirty="0"/>
              <a:t>of enzymes.</a:t>
            </a:r>
          </a:p>
          <a:p>
            <a:pPr rtl="1">
              <a:defRPr/>
            </a:pPr>
            <a:r>
              <a:rPr lang="en" sz="2000" dirty="0"/>
              <a:t>The noun </a:t>
            </a:r>
            <a:r>
              <a:rPr lang="en" sz="2000" dirty="0">
                <a:latin typeface="Arial"/>
              </a:rPr>
              <a:t>" </a:t>
            </a:r>
            <a:r>
              <a:rPr lang="en" sz="2000" dirty="0"/>
              <a:t>enzyme </a:t>
            </a:r>
            <a:r>
              <a:rPr lang="en" sz="2000" dirty="0">
                <a:latin typeface="Arial"/>
              </a:rPr>
              <a:t>" </a:t>
            </a:r>
            <a:r>
              <a:rPr lang="en" sz="2000" dirty="0"/>
              <a:t>can be either </a:t>
            </a:r>
            <a:r>
              <a:rPr lang="en" sz="2000" dirty="0">
                <a:latin typeface="Arial"/>
              </a:rPr>
              <a:t>feminine </a:t>
            </a:r>
            <a:r>
              <a:rPr lang="en" sz="2000" dirty="0"/>
              <a:t>or masculine, but most commonly</a:t>
            </a:r>
          </a:p>
          <a:p>
            <a:pPr rtl="1">
              <a:defRPr/>
            </a:pPr>
            <a:r>
              <a:rPr lang="en" sz="2000" dirty="0"/>
              <a:t>Utilis </a:t>
            </a:r>
            <a:r>
              <a:rPr lang="en" sz="2000" dirty="0">
                <a:latin typeface="Arial"/>
              </a:rPr>
              <a:t>é </a:t>
            </a:r>
            <a:r>
              <a:rPr lang="en" sz="2000" dirty="0"/>
              <a:t>remains the feminine </a:t>
            </a:r>
            <a:r>
              <a:rPr lang="en" sz="2000" dirty="0">
                <a:latin typeface="Arial"/>
              </a:rPr>
              <a:t>form </a:t>
            </a:r>
            <a:r>
              <a:rPr lang="en" sz="2000" dirty="0"/>
              <a:t>.</a:t>
            </a:r>
          </a:p>
          <a:p>
            <a:pPr rtl="1">
              <a:defRPr/>
            </a:pPr>
            <a:r>
              <a:rPr lang="en" sz="2000" dirty="0"/>
              <a:t>proteins are catalysts, </a:t>
            </a:r>
            <a:r>
              <a:rPr lang="en" sz="2000" dirty="0">
                <a:latin typeface="Arial"/>
              </a:rPr>
              <a:t>meaning that </a:t>
            </a:r>
            <a:r>
              <a:rPr lang="en" sz="2000" dirty="0"/>
              <a:t>by acting </a:t>
            </a:r>
            <a:r>
              <a:rPr lang="en" sz="2000" dirty="0">
                <a:latin typeface="Arial"/>
              </a:rPr>
              <a:t>on</a:t>
            </a:r>
          </a:p>
          <a:p>
            <a:pPr rtl="1">
              <a:defRPr/>
            </a:pPr>
            <a:r>
              <a:rPr lang="en" sz="2000" dirty="0">
                <a:latin typeface="Arial"/>
              </a:rPr>
              <a:t>At </a:t>
            </a:r>
            <a:r>
              <a:rPr lang="en" sz="2000" dirty="0"/>
              <a:t>very small concentrations , they increase the speed of chemical </a:t>
            </a:r>
            <a:r>
              <a:rPr lang="en" sz="2000" dirty="0">
                <a:latin typeface="Arial"/>
              </a:rPr>
              <a:t>reactions </a:t>
            </a:r>
            <a:r>
              <a:rPr lang="en" sz="2000" dirty="0"/>
              <a:t>, without</a:t>
            </a:r>
          </a:p>
          <a:p>
            <a:pPr rtl="1">
              <a:defRPr/>
            </a:pPr>
            <a:r>
              <a:rPr lang="en" sz="2000" dirty="0"/>
              <a:t>modifying the result </a:t>
            </a:r>
            <a:r>
              <a:rPr lang="en" sz="2000" dirty="0">
                <a:latin typeface="Arial"/>
              </a:rPr>
              <a:t>. </a:t>
            </a:r>
            <a:r>
              <a:rPr lang="en" sz="2000" dirty="0"/>
              <a:t>At the end of the reaction, </a:t>
            </a:r>
            <a:r>
              <a:rPr lang="en" sz="2000" dirty="0">
                <a:latin typeface="Arial"/>
              </a:rPr>
              <a:t>the </a:t>
            </a:r>
            <a:r>
              <a:rPr lang="en" sz="2000" dirty="0"/>
              <a:t>structure of the enzyme is found</a:t>
            </a:r>
          </a:p>
          <a:p>
            <a:pPr rtl="1">
              <a:defRPr/>
            </a:pPr>
            <a:r>
              <a:rPr lang="en" sz="2000" dirty="0"/>
              <a:t>unchanged</a:t>
            </a:r>
            <a:r>
              <a:rPr lang="en" sz="2000" dirty="0">
                <a:latin typeface="Arial"/>
              </a:rPr>
              <a:t>​</a:t>
            </a:r>
            <a:r>
              <a:rPr lang="en" sz="2000" dirty="0"/>
              <a:t>​</a:t>
            </a:r>
          </a:p>
        </p:txBody>
      </p:sp>
      <p:sp>
        <p:nvSpPr>
          <p:cNvPr id="8" name="ZoneTexte 7"/>
          <p:cNvSpPr txBox="1"/>
          <p:nvPr/>
        </p:nvSpPr>
        <p:spPr>
          <a:xfrm>
            <a:off x="228544" y="5458596"/>
            <a:ext cx="9286838" cy="1015663"/>
          </a:xfrm>
          <a:prstGeom prst="rect">
            <a:avLst/>
          </a:prstGeom>
          <a:noFill/>
        </p:spPr>
        <p:txBody>
          <a:bodyPr wrap="none">
            <a:spAutoFit/>
          </a:bodyPr>
          <a:lstStyle/>
          <a:p>
            <a:pPr rtl="1">
              <a:buFont typeface="Arial"/>
              <a:buChar char="•"/>
              <a:defRPr/>
            </a:pPr>
            <a:r>
              <a:rPr lang="en" sz="2000" dirty="0">
                <a:effectLst>
                  <a:outerShdw blurRad="38100" dist="38100" dir="2700000" algn="tl">
                    <a:srgbClr val="000000">
                      <a:alpha val="43137"/>
                    </a:srgbClr>
                  </a:outerShdw>
                </a:effectLst>
              </a:rPr>
              <a:t>Enzymatic proteins are synthesized by living organisms. This synthesis is</a:t>
            </a:r>
          </a:p>
          <a:p>
            <a:pPr rtl="1">
              <a:buFont typeface="Arial"/>
              <a:buChar char="•"/>
              <a:defRPr/>
            </a:pPr>
            <a:r>
              <a:rPr lang="en" sz="2000" dirty="0">
                <a:effectLst>
                  <a:outerShdw blurRad="38100" dist="38100" dir="2700000" algn="tl">
                    <a:srgbClr val="000000">
                      <a:alpha val="43137"/>
                    </a:srgbClr>
                  </a:outerShdw>
                </a:effectLst>
              </a:rPr>
              <a:t>genetically determined: its preservation in the genome is favored by the need</a:t>
            </a:r>
          </a:p>
          <a:p>
            <a:pPr rtl="1">
              <a:buFont typeface="Arial"/>
              <a:buChar char="•"/>
              <a:defRPr/>
            </a:pPr>
            <a:r>
              <a:rPr lang="en" sz="2000" dirty="0">
                <a:effectLst>
                  <a:outerShdw blurRad="38100" dist="38100" dir="2700000" algn="tl">
                    <a:srgbClr val="000000">
                      <a:alpha val="43137"/>
                    </a:srgbClr>
                  </a:outerShdw>
                </a:effectLst>
              </a:rPr>
              <a:t>what does this living being experience when it has this reaction?</a:t>
            </a:r>
          </a:p>
        </p:txBody>
      </p:sp>
      <p:sp>
        <p:nvSpPr>
          <p:cNvPr id="6" name="Text Box 5"/>
          <p:cNvSpPr txBox="1">
            <a:spLocks noChangeArrowheads="1"/>
          </p:cNvSpPr>
          <p:nvPr/>
        </p:nvSpPr>
        <p:spPr bwMode="auto">
          <a:xfrm>
            <a:off x="4727406" y="0"/>
            <a:ext cx="4416594" cy="2769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en-US" altLang="fr-FR" sz="1200" dirty="0"/>
          </a:p>
        </p:txBody>
      </p:sp>
    </p:spTree>
    <p:extLst>
      <p:ext uri="{BB962C8B-B14F-4D97-AF65-F5344CB8AC3E}">
        <p14:creationId xmlns:p14="http://schemas.microsoft.com/office/powerpoint/2010/main" val="18943792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4" name="Line 6"/>
          <p:cNvSpPr>
            <a:spLocks noChangeShapeType="1"/>
          </p:cNvSpPr>
          <p:nvPr/>
        </p:nvSpPr>
        <p:spPr bwMode="auto">
          <a:xfrm flipV="1">
            <a:off x="2484438" y="3141663"/>
            <a:ext cx="3455987" cy="0"/>
          </a:xfrm>
          <a:prstGeom prst="line">
            <a:avLst/>
          </a:prstGeom>
          <a:noFill/>
          <a:ln w="28575">
            <a:solidFill>
              <a:srgbClr val="FFFF00"/>
            </a:solidFill>
            <a:round/>
            <a:headEnd type="triangle" w="med" len="med"/>
            <a:tailEnd type="triangle" w="med" len="med"/>
          </a:ln>
        </p:spPr>
        <p:txBody>
          <a:bodyPr/>
          <a:lstStyle/>
          <a:p>
            <a:pPr algn="ctr" rtl="1">
              <a:defRPr/>
            </a:pPr>
            <a:endParaRPr lang="fr-FR">
              <a:effectLst>
                <a:outerShdw blurRad="38100" dist="38100" dir="2700000" algn="tl">
                  <a:srgbClr val="000000">
                    <a:alpha val="43137"/>
                  </a:srgbClr>
                </a:outerShdw>
              </a:effectLst>
            </a:endParaRPr>
          </a:p>
        </p:txBody>
      </p:sp>
      <p:sp>
        <p:nvSpPr>
          <p:cNvPr id="89095" name="Freeform 7"/>
          <p:cNvSpPr>
            <a:spLocks/>
          </p:cNvSpPr>
          <p:nvPr/>
        </p:nvSpPr>
        <p:spPr bwMode="auto">
          <a:xfrm>
            <a:off x="2987675" y="1844675"/>
            <a:ext cx="1906588" cy="1296988"/>
          </a:xfrm>
          <a:custGeom>
            <a:avLst/>
            <a:gdLst/>
            <a:ahLst/>
            <a:cxnLst>
              <a:cxn ang="0">
                <a:pos x="0" y="0"/>
              </a:cxn>
              <a:cxn ang="0">
                <a:pos x="360" y="540"/>
              </a:cxn>
              <a:cxn ang="0">
                <a:pos x="1440" y="540"/>
              </a:cxn>
              <a:cxn ang="0">
                <a:pos x="1800" y="0"/>
              </a:cxn>
            </a:cxnLst>
            <a:rect l="0" t="0" r="r" b="b"/>
            <a:pathLst>
              <a:path w="1800" h="630">
                <a:moveTo>
                  <a:pt x="0" y="0"/>
                </a:moveTo>
                <a:cubicBezTo>
                  <a:pt x="60" y="225"/>
                  <a:pt x="120" y="450"/>
                  <a:pt x="360" y="540"/>
                </a:cubicBezTo>
                <a:cubicBezTo>
                  <a:pt x="600" y="630"/>
                  <a:pt x="1200" y="630"/>
                  <a:pt x="1440" y="540"/>
                </a:cubicBezTo>
                <a:cubicBezTo>
                  <a:pt x="1680" y="450"/>
                  <a:pt x="1740" y="90"/>
                  <a:pt x="1800" y="0"/>
                </a:cubicBezTo>
              </a:path>
            </a:pathLst>
          </a:custGeom>
          <a:noFill/>
          <a:ln w="28575">
            <a:solidFill>
              <a:srgbClr val="FFFF00"/>
            </a:solidFill>
            <a:round/>
            <a:headEnd/>
            <a:tailEnd/>
          </a:ln>
        </p:spPr>
        <p:txBody>
          <a:bodyPr/>
          <a:lstStyle/>
          <a:p>
            <a:pPr algn="ctr" rtl="1">
              <a:defRPr/>
            </a:pPr>
            <a:endParaRPr lang="fr-FR">
              <a:effectLst>
                <a:outerShdw blurRad="38100" dist="38100" dir="2700000" algn="tl">
                  <a:srgbClr val="000000">
                    <a:alpha val="43137"/>
                  </a:srgbClr>
                </a:outerShdw>
              </a:effectLst>
            </a:endParaRPr>
          </a:p>
        </p:txBody>
      </p:sp>
      <p:sp>
        <p:nvSpPr>
          <p:cNvPr id="337924" name="Rectangle 8"/>
          <p:cNvSpPr>
            <a:spLocks noChangeArrowheads="1"/>
          </p:cNvSpPr>
          <p:nvPr/>
        </p:nvSpPr>
        <p:spPr bwMode="auto">
          <a:xfrm>
            <a:off x="1835150" y="1122175"/>
            <a:ext cx="615905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rtl="1" eaLnBrk="1" hangingPunct="1"/>
            <a:r>
              <a:rPr lang="en" altLang="fr-FR" sz="2000" b="1" dirty="0">
                <a:solidFill>
                  <a:srgbClr val="FFFF00"/>
                </a:solidFill>
                <a:latin typeface="Arial" pitchFamily="34" charset="0"/>
              </a:rPr>
              <a:t>1.2 - Example of an enzyme: carbonic anhydrase</a:t>
            </a:r>
            <a:endParaRPr lang="fr-FR" altLang="fr-FR" sz="2000" b="1" dirty="0">
              <a:solidFill>
                <a:srgbClr val="FFFF00"/>
              </a:solidFill>
              <a:latin typeface="Times New Roman" pitchFamily="18" charset="0"/>
              <a:cs typeface="Times New Roman" pitchFamily="18" charset="0"/>
            </a:endParaRPr>
          </a:p>
          <a:p>
            <a:r>
              <a:rPr lang="en" altLang="fr-FR" sz="1200" dirty="0">
                <a:solidFill>
                  <a:srgbClr val="0000FF"/>
                </a:solidFill>
                <a:latin typeface="Arial" pitchFamily="34" charset="0"/>
                <a:cs typeface="Times New Roman" pitchFamily="18" charset="0"/>
              </a:rPr>
              <a:t>                       </a:t>
            </a:r>
            <a:r>
              <a:rPr lang="en" altLang="fr-FR" b="1" dirty="0">
                <a:latin typeface="Arial" pitchFamily="34" charset="0"/>
                <a:cs typeface="Times New Roman" pitchFamily="18" charset="0"/>
              </a:rPr>
              <a:t>H₂</a:t>
            </a:r>
            <a:r>
              <a:rPr lang="en" altLang="fr-FR" b="1" dirty="0" smtClean="0">
                <a:latin typeface="Arial" pitchFamily="34" charset="0"/>
                <a:cs typeface="Times New Roman" pitchFamily="18" charset="0"/>
              </a:rPr>
              <a:t>O                            H </a:t>
            </a:r>
            <a:r>
              <a:rPr lang="en" altLang="fr-FR" b="1" baseline="30000" dirty="0">
                <a:latin typeface="Arial" pitchFamily="34" charset="0"/>
                <a:cs typeface="Times New Roman" pitchFamily="18" charset="0"/>
              </a:rPr>
              <a:t>+</a:t>
            </a:r>
            <a:r>
              <a:rPr lang="en" altLang="fr-FR" b="1" baseline="-30000" dirty="0">
                <a:latin typeface="Arial" pitchFamily="34" charset="0"/>
                <a:cs typeface="Times New Roman" pitchFamily="18" charset="0"/>
              </a:rPr>
              <a:t>​</a:t>
            </a:r>
            <a:r>
              <a:rPr lang="en" altLang="fr-FR" b="1" dirty="0">
                <a:latin typeface="Arial" pitchFamily="34" charset="0"/>
                <a:cs typeface="Times New Roman" pitchFamily="18" charset="0"/>
              </a:rPr>
              <a:t>​   </a:t>
            </a:r>
          </a:p>
          <a:p>
            <a:endParaRPr lang="fr-FR" altLang="fr-FR" b="1" dirty="0">
              <a:latin typeface="Arial" pitchFamily="34" charset="0"/>
            </a:endParaRPr>
          </a:p>
        </p:txBody>
      </p:sp>
      <p:sp>
        <p:nvSpPr>
          <p:cNvPr id="337925" name="Rectangle 9"/>
          <p:cNvSpPr>
            <a:spLocks noChangeArrowheads="1"/>
          </p:cNvSpPr>
          <p:nvPr/>
        </p:nvSpPr>
        <p:spPr bwMode="auto">
          <a:xfrm>
            <a:off x="1187450" y="2133600"/>
            <a:ext cx="31051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rtl="1" eaLnBrk="1" hangingPunct="1"/>
            <a:r>
              <a:rPr lang="fr-FR" altLang="fr-FR" sz="1800">
                <a:latin typeface="Arial" pitchFamily="34" charset="0"/>
              </a:rPr>
              <a:t/>
            </a:r>
            <a:br>
              <a:rPr lang="fr-FR" altLang="fr-FR" sz="1800">
                <a:latin typeface="Arial" pitchFamily="34" charset="0"/>
              </a:rPr>
            </a:br>
            <a:endParaRPr lang="fr-FR" altLang="fr-FR" sz="1800">
              <a:latin typeface="Arial" pitchFamily="34" charset="0"/>
              <a:cs typeface="Times New Roman" pitchFamily="18" charset="0"/>
            </a:endParaRPr>
          </a:p>
          <a:p>
            <a:r>
              <a:rPr lang="en" altLang="fr-FR" sz="1800">
                <a:solidFill>
                  <a:srgbClr val="0000FF"/>
                </a:solidFill>
                <a:latin typeface="Arial" pitchFamily="34" charset="0"/>
                <a:cs typeface="Times New Roman" pitchFamily="18" charset="0"/>
              </a:rPr>
              <a:t>                                       </a:t>
            </a:r>
            <a:r>
              <a:rPr lang="en" altLang="fr-FR" sz="1800">
                <a:latin typeface="Arial" pitchFamily="34" charset="0"/>
                <a:cs typeface="Times New Roman" pitchFamily="18" charset="0"/>
              </a:rPr>
              <a:t>Zn </a:t>
            </a:r>
            <a:r>
              <a:rPr lang="en" altLang="fr-FR" sz="1800" baseline="30000">
                <a:latin typeface="Arial" pitchFamily="34" charset="0"/>
                <a:cs typeface="Times New Roman" pitchFamily="18" charset="0"/>
              </a:rPr>
              <a:t>++</a:t>
            </a:r>
            <a:r>
              <a:rPr lang="fr-FR" altLang="fr-FR" sz="1800">
                <a:latin typeface="Arial" pitchFamily="34" charset="0"/>
                <a:cs typeface="Times New Roman" pitchFamily="18" charset="0"/>
              </a:rPr>
              <a:t/>
            </a:r>
            <a:br>
              <a:rPr lang="fr-FR" altLang="fr-FR" sz="1800">
                <a:latin typeface="Arial" pitchFamily="34" charset="0"/>
                <a:cs typeface="Times New Roman" pitchFamily="18" charset="0"/>
              </a:rPr>
            </a:br>
            <a:endParaRPr lang="fr-FR" altLang="fr-FR" sz="1800">
              <a:latin typeface="Arial" pitchFamily="34" charset="0"/>
            </a:endParaRPr>
          </a:p>
          <a:p>
            <a:endParaRPr lang="fr-FR" altLang="fr-FR" sz="1800">
              <a:latin typeface="Arial" pitchFamily="34" charset="0"/>
            </a:endParaRPr>
          </a:p>
        </p:txBody>
      </p:sp>
      <p:sp>
        <p:nvSpPr>
          <p:cNvPr id="337926" name="Rectangle 10"/>
          <p:cNvSpPr>
            <a:spLocks noChangeArrowheads="1"/>
          </p:cNvSpPr>
          <p:nvPr/>
        </p:nvSpPr>
        <p:spPr bwMode="auto">
          <a:xfrm>
            <a:off x="1857375" y="2639517"/>
            <a:ext cx="491192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rtl="1" eaLnBrk="1" hangingPunct="1"/>
            <a:endParaRPr lang="fr-FR" altLang="fr-FR" sz="1800" b="1" dirty="0">
              <a:latin typeface="Arial" pitchFamily="34" charset="0"/>
              <a:cs typeface="Times New Roman" pitchFamily="18" charset="0"/>
            </a:endParaRPr>
          </a:p>
          <a:p>
            <a:r>
              <a:rPr lang="en" altLang="fr-FR" sz="1800" b="1" dirty="0">
                <a:latin typeface="Arial" pitchFamily="34" charset="0"/>
                <a:cs typeface="Times New Roman" pitchFamily="18" charset="0"/>
              </a:rPr>
              <a:t>CO</a:t>
            </a:r>
            <a:r>
              <a:rPr lang="en" altLang="fr-FR" sz="1800" b="1" baseline="-25000" dirty="0">
                <a:latin typeface="Arial" pitchFamily="34" charset="0"/>
                <a:cs typeface="Times New Roman" pitchFamily="18" charset="0"/>
              </a:rPr>
              <a:t>2</a:t>
            </a:r>
            <a:r>
              <a:rPr lang="en" altLang="fr-FR" sz="1800" b="1" dirty="0">
                <a:latin typeface="Arial" pitchFamily="34" charset="0"/>
                <a:cs typeface="Times New Roman" pitchFamily="18" charset="0"/>
              </a:rPr>
              <a:t> </a:t>
            </a:r>
            <a:r>
              <a:rPr lang="en" altLang="fr-FR" sz="1800" b="1" dirty="0" smtClean="0">
                <a:latin typeface="Arial" pitchFamily="34" charset="0"/>
                <a:cs typeface="Times New Roman" pitchFamily="18" charset="0"/>
              </a:rPr>
              <a:t>                                                       HCO</a:t>
            </a:r>
            <a:r>
              <a:rPr lang="en" altLang="fr-FR" sz="1800" b="1" baseline="-25000" dirty="0" smtClean="0">
                <a:latin typeface="Arial" pitchFamily="34" charset="0"/>
                <a:cs typeface="Times New Roman" pitchFamily="18" charset="0"/>
              </a:rPr>
              <a:t>3</a:t>
            </a:r>
            <a:r>
              <a:rPr lang="en" altLang="fr-FR" sz="1800" b="1" dirty="0" smtClean="0">
                <a:latin typeface="Arial" pitchFamily="34" charset="0"/>
                <a:cs typeface="Times New Roman" pitchFamily="18" charset="0"/>
              </a:rPr>
              <a:t>​</a:t>
            </a:r>
            <a:r>
              <a:rPr lang="en" altLang="fr-FR" sz="1800" b="1" baseline="-30000" dirty="0" smtClean="0">
                <a:latin typeface="Arial" pitchFamily="34" charset="0"/>
                <a:cs typeface="Times New Roman" pitchFamily="18" charset="0"/>
              </a:rPr>
              <a:t>​</a:t>
            </a:r>
            <a:endParaRPr lang="fr-FR" altLang="fr-FR" sz="1800" b="1" dirty="0">
              <a:latin typeface="Arial" pitchFamily="34" charset="0"/>
              <a:cs typeface="Times New Roman" pitchFamily="18" charset="0"/>
            </a:endParaRPr>
          </a:p>
          <a:p>
            <a:endParaRPr lang="fr-FR" altLang="fr-FR" sz="1800" b="1" dirty="0">
              <a:latin typeface="Arial" pitchFamily="34" charset="0"/>
            </a:endParaRPr>
          </a:p>
        </p:txBody>
      </p:sp>
      <p:sp>
        <p:nvSpPr>
          <p:cNvPr id="337927" name="Rectangle 11"/>
          <p:cNvSpPr>
            <a:spLocks noChangeArrowheads="1"/>
          </p:cNvSpPr>
          <p:nvPr/>
        </p:nvSpPr>
        <p:spPr bwMode="auto">
          <a:xfrm>
            <a:off x="0" y="57721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endParaRPr lang="fr-FR" altLang="fr-FR" sz="1800">
              <a:latin typeface="Arial" pitchFamily="34" charset="0"/>
            </a:endParaRPr>
          </a:p>
        </p:txBody>
      </p:sp>
      <p:sp>
        <p:nvSpPr>
          <p:cNvPr id="9" name="Text Box 5"/>
          <p:cNvSpPr txBox="1">
            <a:spLocks noChangeArrowheads="1"/>
          </p:cNvSpPr>
          <p:nvPr/>
        </p:nvSpPr>
        <p:spPr bwMode="auto">
          <a:xfrm>
            <a:off x="4727406" y="0"/>
            <a:ext cx="4416594" cy="2769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en-US" altLang="fr-FR" sz="1200" dirty="0"/>
          </a:p>
        </p:txBody>
      </p:sp>
    </p:spTree>
    <p:extLst>
      <p:ext uri="{BB962C8B-B14F-4D97-AF65-F5344CB8AC3E}">
        <p14:creationId xmlns:p14="http://schemas.microsoft.com/office/powerpoint/2010/main" val="449023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1" name="Rectangle 5"/>
          <p:cNvSpPr>
            <a:spLocks noChangeArrowheads="1"/>
          </p:cNvSpPr>
          <p:nvPr/>
        </p:nvSpPr>
        <p:spPr bwMode="auto">
          <a:xfrm>
            <a:off x="1547813" y="404813"/>
            <a:ext cx="5621337" cy="579437"/>
          </a:xfrm>
          <a:prstGeom prst="rect">
            <a:avLst/>
          </a:prstGeom>
          <a:noFill/>
          <a:ln w="9525">
            <a:noFill/>
            <a:miter lim="800000"/>
            <a:headEnd/>
            <a:tailEnd/>
          </a:ln>
          <a:effectLst/>
        </p:spPr>
        <p:txBody>
          <a:bodyPr anchor="ctr">
            <a:spAutoFit/>
          </a:bodyPr>
          <a:lstStyle/>
          <a:p>
            <a:pPr algn="ctr" rtl="1">
              <a:defRPr/>
            </a:pPr>
            <a:r>
              <a:rPr lang="en" sz="3200" b="1" u="sng">
                <a:solidFill>
                  <a:schemeClr val="folHlink"/>
                </a:solidFill>
                <a:effectLst>
                  <a:outerShdw blurRad="38100" dist="38100" dir="2700000" algn="tl">
                    <a:srgbClr val="000000"/>
                  </a:outerShdw>
                </a:effectLst>
              </a:rPr>
              <a:t>ENZYMOLOGY SECTION</a:t>
            </a:r>
          </a:p>
        </p:txBody>
      </p:sp>
      <p:sp>
        <p:nvSpPr>
          <p:cNvPr id="338947" name="Text Box 6"/>
          <p:cNvSpPr txBox="1">
            <a:spLocks noChangeArrowheads="1"/>
          </p:cNvSpPr>
          <p:nvPr/>
        </p:nvSpPr>
        <p:spPr bwMode="auto">
          <a:xfrm>
            <a:off x="179388" y="1379538"/>
            <a:ext cx="86995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rtl="1" eaLnBrk="1" hangingPunct="1"/>
            <a:r>
              <a:rPr lang="en" altLang="fr-FR" sz="2000"/>
              <a:t>Carbonic anhydrase is an enzyme present </a:t>
            </a:r>
            <a:r>
              <a:rPr lang="en" altLang="fr-FR" sz="2000">
                <a:latin typeface="Arial" pitchFamily="34" charset="0"/>
              </a:rPr>
              <a:t>in </a:t>
            </a:r>
            <a:r>
              <a:rPr lang="en" altLang="fr-FR" sz="2000"/>
              <a:t>all our cells.</a:t>
            </a:r>
          </a:p>
          <a:p>
            <a:pPr rtl="1" eaLnBrk="1" hangingPunct="1"/>
            <a:r>
              <a:rPr lang="en" altLang="fr-FR" sz="2000"/>
              <a:t>It is a protein </a:t>
            </a:r>
            <a:r>
              <a:rPr lang="en" altLang="fr-FR" sz="2000">
                <a:latin typeface="Arial" pitchFamily="34" charset="0"/>
              </a:rPr>
              <a:t>with </a:t>
            </a:r>
            <a:r>
              <a:rPr lang="en" altLang="fr-FR" sz="2000"/>
              <a:t>a mass of 29,000 daltons, </a:t>
            </a:r>
            <a:r>
              <a:rPr lang="en" altLang="fr-FR" sz="2000">
                <a:latin typeface="Arial" pitchFamily="34" charset="0"/>
              </a:rPr>
              <a:t>consisting </a:t>
            </a:r>
            <a:r>
              <a:rPr lang="en" altLang="fr-FR" sz="2000"/>
              <a:t>of a </a:t>
            </a:r>
            <a:r>
              <a:rPr lang="en" altLang="fr-FR" sz="2000">
                <a:latin typeface="Arial" pitchFamily="34" charset="0"/>
              </a:rPr>
              <a:t>chain</a:t>
            </a:r>
          </a:p>
          <a:p>
            <a:pPr rtl="1" eaLnBrk="1" hangingPunct="1"/>
            <a:r>
              <a:rPr lang="en" altLang="fr-FR" sz="2000"/>
              <a:t>of 264 amino acids </a:t>
            </a:r>
            <a:r>
              <a:rPr lang="en" altLang="fr-FR" sz="2000">
                <a:latin typeface="Arial" pitchFamily="34" charset="0"/>
              </a:rPr>
              <a:t>. </a:t>
            </a:r>
            <a:r>
              <a:rPr lang="en" altLang="fr-FR" sz="2000"/>
              <a:t>The presence </a:t>
            </a:r>
            <a:r>
              <a:rPr lang="en" altLang="fr-FR" sz="2000">
                <a:latin typeface="Arial" pitchFamily="34" charset="0"/>
              </a:rPr>
              <a:t>of </a:t>
            </a:r>
            <a:r>
              <a:rPr lang="en" altLang="fr-FR" sz="2000"/>
              <a:t>a zinc atom is </a:t>
            </a:r>
            <a:r>
              <a:rPr lang="en" altLang="fr-FR" sz="2000">
                <a:latin typeface="Arial" pitchFamily="34" charset="0"/>
              </a:rPr>
              <a:t>necessary for </a:t>
            </a:r>
            <a:r>
              <a:rPr lang="en" altLang="fr-FR" sz="2000"/>
              <a:t>its</a:t>
            </a:r>
          </a:p>
          <a:p>
            <a:pPr rtl="1" eaLnBrk="1" hangingPunct="1"/>
            <a:r>
              <a:rPr lang="en" altLang="fr-FR" sz="2000"/>
              <a:t>activity </a:t>
            </a:r>
            <a:r>
              <a:rPr lang="en" altLang="fr-FR" sz="2000">
                <a:latin typeface="Arial" pitchFamily="34" charset="0"/>
              </a:rPr>
              <a:t>. </a:t>
            </a:r>
            <a:r>
              <a:rPr lang="en" altLang="fr-FR" sz="2000"/>
              <a:t>It catalyzes the reaction </a:t>
            </a:r>
            <a:r>
              <a:rPr lang="en" altLang="fr-FR" sz="2000">
                <a:latin typeface="Arial" pitchFamily="34" charset="0"/>
              </a:rPr>
              <a:t>of </a:t>
            </a:r>
            <a:r>
              <a:rPr lang="en" altLang="fr-FR" sz="2000"/>
              <a:t>adding a water molecule to </a:t>
            </a:r>
            <a:r>
              <a:rPr lang="en" altLang="fr-FR" sz="2000">
                <a:latin typeface="Arial" pitchFamily="34" charset="0"/>
              </a:rPr>
              <a:t>a</a:t>
            </a:r>
          </a:p>
          <a:p>
            <a:pPr rtl="1" eaLnBrk="1" hangingPunct="1"/>
            <a:r>
              <a:rPr lang="en" altLang="fr-FR" sz="2000">
                <a:latin typeface="Arial" pitchFamily="34" charset="0"/>
              </a:rPr>
              <a:t>a </a:t>
            </a:r>
            <a:r>
              <a:rPr lang="en" altLang="fr-FR" sz="2000"/>
              <a:t>molecule of carbon dioxide to give carbonic acid which dissociates</a:t>
            </a:r>
          </a:p>
          <a:p>
            <a:pPr rtl="1" eaLnBrk="1" hangingPunct="1"/>
            <a:r>
              <a:rPr lang="en" altLang="fr-FR" sz="2000"/>
              <a:t>at physiological pH in a bicarbonate ion and a proton. (HCO3- + H+).</a:t>
            </a:r>
          </a:p>
          <a:p>
            <a:pPr rtl="1" eaLnBrk="1" hangingPunct="1"/>
            <a:r>
              <a:rPr lang="en" altLang="fr-FR" sz="2000"/>
              <a:t>This </a:t>
            </a:r>
            <a:r>
              <a:rPr lang="en" altLang="fr-FR" sz="2000">
                <a:latin typeface="Arial" pitchFamily="34" charset="0"/>
              </a:rPr>
              <a:t>reaction </a:t>
            </a:r>
            <a:r>
              <a:rPr lang="en" altLang="fr-FR" sz="2000"/>
              <a:t>is </a:t>
            </a:r>
            <a:r>
              <a:rPr lang="en" altLang="fr-FR" sz="2000">
                <a:latin typeface="Arial" pitchFamily="34" charset="0"/>
              </a:rPr>
              <a:t>reversible </a:t>
            </a:r>
            <a:r>
              <a:rPr lang="en" altLang="fr-FR" sz="2000"/>
              <a:t>and leads </a:t>
            </a:r>
            <a:r>
              <a:rPr lang="en" altLang="fr-FR" sz="2000">
                <a:latin typeface="Arial" pitchFamily="34" charset="0"/>
              </a:rPr>
              <a:t>to </a:t>
            </a:r>
            <a:r>
              <a:rPr lang="en" altLang="fr-FR" sz="2000"/>
              <a:t>an equilibrium </a:t>
            </a:r>
            <a:r>
              <a:rPr lang="en" altLang="fr-FR" sz="2000">
                <a:latin typeface="Arial" pitchFamily="34" charset="0"/>
              </a:rPr>
              <a:t>state </a:t>
            </a:r>
            <a:r>
              <a:rPr lang="en" altLang="fr-FR" sz="2000"/>
              <a:t>that </a:t>
            </a:r>
            <a:r>
              <a:rPr lang="en" altLang="fr-FR" sz="2000">
                <a:latin typeface="Arial" pitchFamily="34" charset="0"/>
              </a:rPr>
              <a:t>catalysis</a:t>
            </a:r>
          </a:p>
          <a:p>
            <a:pPr rtl="1" eaLnBrk="1" hangingPunct="1"/>
            <a:r>
              <a:rPr lang="en" altLang="fr-FR" sz="2000"/>
              <a:t>The enzymatic content does not change.</a:t>
            </a:r>
          </a:p>
          <a:p>
            <a:pPr rtl="1" eaLnBrk="1" hangingPunct="1"/>
            <a:endParaRPr lang="fr-FR" altLang="fr-FR" sz="2000"/>
          </a:p>
        </p:txBody>
      </p:sp>
      <p:sp>
        <p:nvSpPr>
          <p:cNvPr id="5" name="Text Box 5"/>
          <p:cNvSpPr txBox="1">
            <a:spLocks noChangeArrowheads="1"/>
          </p:cNvSpPr>
          <p:nvPr/>
        </p:nvSpPr>
        <p:spPr bwMode="auto">
          <a:xfrm>
            <a:off x="4727406" y="0"/>
            <a:ext cx="4416594" cy="2769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en-US" altLang="fr-FR" sz="1200" dirty="0"/>
          </a:p>
        </p:txBody>
      </p:sp>
    </p:spTree>
    <p:extLst>
      <p:ext uri="{BB962C8B-B14F-4D97-AF65-F5344CB8AC3E}">
        <p14:creationId xmlns:p14="http://schemas.microsoft.com/office/powerpoint/2010/main" val="37482000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5" name="Rectangle 5"/>
          <p:cNvSpPr>
            <a:spLocks noChangeArrowheads="1"/>
          </p:cNvSpPr>
          <p:nvPr/>
        </p:nvSpPr>
        <p:spPr bwMode="auto">
          <a:xfrm>
            <a:off x="1692275" y="765175"/>
            <a:ext cx="5621338" cy="579438"/>
          </a:xfrm>
          <a:prstGeom prst="rect">
            <a:avLst/>
          </a:prstGeom>
          <a:noFill/>
          <a:ln w="9525">
            <a:noFill/>
            <a:miter lim="800000"/>
            <a:headEnd/>
            <a:tailEnd/>
          </a:ln>
          <a:effectLst/>
        </p:spPr>
        <p:txBody>
          <a:bodyPr anchor="ctr">
            <a:spAutoFit/>
          </a:bodyPr>
          <a:lstStyle/>
          <a:p>
            <a:pPr algn="ctr" rtl="1">
              <a:defRPr/>
            </a:pPr>
            <a:r>
              <a:rPr lang="en" sz="3200" b="1" u="sng">
                <a:solidFill>
                  <a:schemeClr val="folHlink"/>
                </a:solidFill>
                <a:effectLst>
                  <a:outerShdw blurRad="38100" dist="38100" dir="2700000" algn="tl">
                    <a:srgbClr val="000000"/>
                  </a:outerShdw>
                </a:effectLst>
              </a:rPr>
              <a:t>ENZYMOLOGY SECTION</a:t>
            </a:r>
          </a:p>
        </p:txBody>
      </p:sp>
      <p:sp>
        <p:nvSpPr>
          <p:cNvPr id="92166" name="Text Box 6"/>
          <p:cNvSpPr txBox="1">
            <a:spLocks noChangeArrowheads="1"/>
          </p:cNvSpPr>
          <p:nvPr/>
        </p:nvSpPr>
        <p:spPr bwMode="auto">
          <a:xfrm>
            <a:off x="179388" y="1601788"/>
            <a:ext cx="7912100" cy="2530475"/>
          </a:xfrm>
          <a:prstGeom prst="rect">
            <a:avLst/>
          </a:prstGeom>
          <a:noFill/>
          <a:ln w="9525">
            <a:noFill/>
            <a:miter lim="800000"/>
            <a:headEnd/>
            <a:tailEnd/>
          </a:ln>
          <a:effectLst/>
        </p:spPr>
        <p:txBody>
          <a:bodyPr wrap="none">
            <a:spAutoFit/>
          </a:bodyPr>
          <a:lstStyle/>
          <a:p>
            <a:pPr rtl="1">
              <a:defRPr/>
            </a:pPr>
            <a:r>
              <a:rPr lang="en" sz="2000">
                <a:solidFill>
                  <a:srgbClr val="00CC00"/>
                </a:solidFill>
                <a:effectLst>
                  <a:outerShdw blurRad="38100" dist="38100" dir="2700000" algn="tl">
                    <a:srgbClr val="000000"/>
                  </a:outerShdw>
                </a:effectLst>
              </a:rPr>
              <a:t>NOMENCLATURE</a:t>
            </a:r>
          </a:p>
          <a:p>
            <a:pPr rtl="1">
              <a:defRPr/>
            </a:pPr>
            <a:r>
              <a:rPr lang="en" sz="2000"/>
              <a:t>The nomenclature of enzymatic </a:t>
            </a:r>
            <a:r>
              <a:rPr lang="en" sz="2000">
                <a:latin typeface="Arial"/>
              </a:rPr>
              <a:t>reactions </a:t>
            </a:r>
            <a:r>
              <a:rPr lang="en" sz="2000"/>
              <a:t>is </a:t>
            </a:r>
            <a:r>
              <a:rPr lang="en" sz="2000">
                <a:latin typeface="Arial"/>
              </a:rPr>
              <a:t>expressed</a:t>
            </a:r>
          </a:p>
          <a:p>
            <a:pPr rtl="1">
              <a:defRPr/>
            </a:pPr>
            <a:r>
              <a:rPr lang="en" sz="2000"/>
              <a:t>by a set of four numbers </a:t>
            </a:r>
            <a:r>
              <a:rPr lang="en" sz="2000">
                <a:latin typeface="Arial"/>
              </a:rPr>
              <a:t>separated by </a:t>
            </a:r>
            <a:r>
              <a:rPr lang="en" sz="2000"/>
              <a:t>points</a:t>
            </a:r>
            <a:r>
              <a:rPr lang="en" sz="2000">
                <a:latin typeface="Arial"/>
              </a:rPr>
              <a:t> </a:t>
            </a:r>
            <a:r>
              <a:rPr lang="en" sz="2000"/>
              <a:t>:</a:t>
            </a:r>
          </a:p>
          <a:p>
            <a:pPr lvl="1" rtl="1">
              <a:defRPr/>
            </a:pPr>
            <a:r>
              <a:rPr lang="en" sz="2000"/>
              <a:t>The first of these numbers </a:t>
            </a:r>
            <a:r>
              <a:rPr lang="en" sz="2000">
                <a:latin typeface="Arial"/>
              </a:rPr>
              <a:t>designates </a:t>
            </a:r>
            <a:r>
              <a:rPr lang="en" sz="2000"/>
              <a:t>the type of </a:t>
            </a:r>
            <a:r>
              <a:rPr lang="en" sz="2000">
                <a:latin typeface="Arial"/>
              </a:rPr>
              <a:t>reaction</a:t>
            </a:r>
          </a:p>
          <a:p>
            <a:pPr lvl="1" rtl="1">
              <a:defRPr/>
            </a:pPr>
            <a:r>
              <a:rPr lang="en" sz="2000"/>
              <a:t>catalyzed , among the six major classes of </a:t>
            </a:r>
            <a:r>
              <a:rPr lang="en" sz="2000">
                <a:latin typeface="Arial"/>
              </a:rPr>
              <a:t>enzymatic reactions </a:t>
            </a:r>
            <a:r>
              <a:rPr lang="en" sz="2000"/>
              <a:t>.</a:t>
            </a:r>
          </a:p>
          <a:p>
            <a:pPr lvl="1" rtl="1">
              <a:defRPr/>
            </a:pPr>
            <a:r>
              <a:rPr lang="en" sz="2000"/>
              <a:t>The second </a:t>
            </a:r>
            <a:r>
              <a:rPr lang="en" sz="2000">
                <a:latin typeface="Arial"/>
              </a:rPr>
              <a:t>and </a:t>
            </a:r>
            <a:r>
              <a:rPr lang="en" sz="2000"/>
              <a:t>third </a:t>
            </a:r>
            <a:r>
              <a:rPr lang="en" sz="2000">
                <a:latin typeface="Arial"/>
              </a:rPr>
              <a:t>express </a:t>
            </a:r>
            <a:r>
              <a:rPr lang="en" sz="2000"/>
              <a:t>the nature of the chemical substances</a:t>
            </a:r>
          </a:p>
          <a:p>
            <a:pPr lvl="1" rtl="1">
              <a:defRPr/>
            </a:pPr>
            <a:r>
              <a:rPr lang="en" sz="2000"/>
              <a:t>on which this reaction </a:t>
            </a:r>
            <a:r>
              <a:rPr lang="en" sz="2000">
                <a:latin typeface="Arial"/>
              </a:rPr>
              <a:t>occurs </a:t>
            </a:r>
            <a:r>
              <a:rPr lang="en" sz="2000"/>
              <a:t>.</a:t>
            </a:r>
          </a:p>
          <a:p>
            <a:pPr lvl="1" rtl="1">
              <a:defRPr/>
            </a:pPr>
            <a:r>
              <a:rPr lang="en" sz="2000"/>
              <a:t>The fourth </a:t>
            </a:r>
            <a:r>
              <a:rPr lang="en" sz="2000">
                <a:latin typeface="Arial"/>
              </a:rPr>
              <a:t>number </a:t>
            </a:r>
            <a:r>
              <a:rPr lang="en" sz="2000"/>
              <a:t>is an order </a:t>
            </a:r>
            <a:r>
              <a:rPr lang="en" sz="2000">
                <a:latin typeface="Arial"/>
              </a:rPr>
              <a:t>number .</a:t>
            </a:r>
          </a:p>
        </p:txBody>
      </p:sp>
      <p:sp>
        <p:nvSpPr>
          <p:cNvPr id="339972" name="Text Box 9"/>
          <p:cNvSpPr txBox="1">
            <a:spLocks noChangeArrowheads="1"/>
          </p:cNvSpPr>
          <p:nvPr/>
        </p:nvSpPr>
        <p:spPr bwMode="auto">
          <a:xfrm>
            <a:off x="2987675" y="4652963"/>
            <a:ext cx="2952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eaLnBrk="1" hangingPunct="1"/>
            <a:r>
              <a:rPr lang="en" altLang="fr-FR" sz="1800" dirty="0" smtClean="0"/>
              <a:t>A                                  B</a:t>
            </a:r>
            <a:endParaRPr lang="en" altLang="fr-FR" sz="1800" dirty="0"/>
          </a:p>
        </p:txBody>
      </p:sp>
      <p:sp>
        <p:nvSpPr>
          <p:cNvPr id="92170" name="Text Box 10"/>
          <p:cNvSpPr txBox="1">
            <a:spLocks noChangeArrowheads="1"/>
          </p:cNvSpPr>
          <p:nvPr/>
        </p:nvSpPr>
        <p:spPr bwMode="auto">
          <a:xfrm>
            <a:off x="990377" y="4616301"/>
            <a:ext cx="1349375" cy="396875"/>
          </a:xfrm>
          <a:prstGeom prst="rect">
            <a:avLst/>
          </a:prstGeom>
          <a:noFill/>
          <a:ln w="9525">
            <a:noFill/>
            <a:miter lim="800000"/>
            <a:headEnd/>
            <a:tailEnd/>
          </a:ln>
          <a:effectLst/>
        </p:spPr>
        <p:txBody>
          <a:bodyPr wrap="none">
            <a:spAutoFit/>
          </a:bodyPr>
          <a:lstStyle/>
          <a:p>
            <a:pPr algn="r" rtl="1">
              <a:defRPr/>
            </a:pPr>
            <a:r>
              <a:rPr lang="en" sz="2000" u="sng" dirty="0">
                <a:solidFill>
                  <a:srgbClr val="00CC00"/>
                </a:solidFill>
                <a:effectLst>
                  <a:outerShdw blurRad="38100" dist="38100" dir="2700000" algn="tl">
                    <a:srgbClr val="000000"/>
                  </a:outerShdw>
                </a:effectLst>
              </a:rPr>
              <a:t>In chemistry</a:t>
            </a:r>
          </a:p>
        </p:txBody>
      </p:sp>
      <p:sp>
        <p:nvSpPr>
          <p:cNvPr id="92171" name="Text Box 11"/>
          <p:cNvSpPr txBox="1">
            <a:spLocks noChangeArrowheads="1"/>
          </p:cNvSpPr>
          <p:nvPr/>
        </p:nvSpPr>
        <p:spPr bwMode="auto">
          <a:xfrm>
            <a:off x="303230" y="5909210"/>
            <a:ext cx="1892506" cy="400110"/>
          </a:xfrm>
          <a:prstGeom prst="rect">
            <a:avLst/>
          </a:prstGeom>
          <a:noFill/>
          <a:ln w="9525">
            <a:noFill/>
            <a:miter lim="800000"/>
            <a:headEnd/>
            <a:tailEnd/>
          </a:ln>
          <a:effectLst/>
        </p:spPr>
        <p:txBody>
          <a:bodyPr wrap="none">
            <a:spAutoFit/>
          </a:bodyPr>
          <a:lstStyle/>
          <a:p>
            <a:pPr algn="r" rtl="1">
              <a:defRPr/>
            </a:pPr>
            <a:r>
              <a:rPr lang="en" sz="2000" u="sng" dirty="0" smtClean="0">
                <a:solidFill>
                  <a:srgbClr val="00CC00"/>
                </a:solidFill>
                <a:effectLst>
                  <a:outerShdw blurRad="38100" dist="38100" dir="2700000" algn="tl">
                    <a:srgbClr val="000000"/>
                  </a:outerShdw>
                </a:effectLst>
              </a:rPr>
              <a:t>   In </a:t>
            </a:r>
            <a:r>
              <a:rPr lang="en" sz="2000" u="sng" dirty="0">
                <a:solidFill>
                  <a:srgbClr val="00CC00"/>
                </a:solidFill>
                <a:effectLst>
                  <a:outerShdw blurRad="38100" dist="38100" dir="2700000" algn="tl">
                    <a:srgbClr val="000000"/>
                  </a:outerShdw>
                </a:effectLst>
              </a:rPr>
              <a:t>Biochemistry</a:t>
            </a:r>
          </a:p>
        </p:txBody>
      </p:sp>
      <p:sp>
        <p:nvSpPr>
          <p:cNvPr id="339975" name="Text Box 12"/>
          <p:cNvSpPr txBox="1">
            <a:spLocks noChangeArrowheads="1"/>
          </p:cNvSpPr>
          <p:nvPr/>
        </p:nvSpPr>
        <p:spPr bwMode="auto">
          <a:xfrm>
            <a:off x="2987675" y="5949950"/>
            <a:ext cx="295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eaLnBrk="1" hangingPunct="1"/>
            <a:r>
              <a:rPr lang="en" altLang="fr-FR" sz="1800" dirty="0" smtClean="0"/>
              <a:t>S                                  P</a:t>
            </a:r>
            <a:endParaRPr lang="en" altLang="fr-FR" sz="1800" dirty="0"/>
          </a:p>
        </p:txBody>
      </p:sp>
      <p:sp>
        <p:nvSpPr>
          <p:cNvPr id="92173" name="Line 13"/>
          <p:cNvSpPr>
            <a:spLocks noChangeShapeType="1"/>
          </p:cNvSpPr>
          <p:nvPr/>
        </p:nvSpPr>
        <p:spPr bwMode="auto">
          <a:xfrm>
            <a:off x="3348038" y="4869160"/>
            <a:ext cx="2232025" cy="0"/>
          </a:xfrm>
          <a:prstGeom prst="line">
            <a:avLst/>
          </a:prstGeom>
          <a:noFill/>
          <a:ln w="28575">
            <a:solidFill>
              <a:schemeClr val="tx1"/>
            </a:solidFill>
            <a:round/>
            <a:headEnd/>
            <a:tailEnd type="triangle" w="med" len="med"/>
          </a:ln>
          <a:effectLst/>
        </p:spPr>
        <p:txBody>
          <a:bodyPr/>
          <a:lstStyle/>
          <a:p>
            <a:pPr algn="ctr" rtl="1">
              <a:defRPr/>
            </a:pPr>
            <a:endParaRPr lang="fr-FR">
              <a:effectLst>
                <a:outerShdw blurRad="38100" dist="38100" dir="2700000" algn="tl">
                  <a:srgbClr val="000000">
                    <a:alpha val="43137"/>
                  </a:srgbClr>
                </a:outerShdw>
              </a:effectLst>
            </a:endParaRPr>
          </a:p>
        </p:txBody>
      </p:sp>
      <p:sp>
        <p:nvSpPr>
          <p:cNvPr id="92174" name="Line 14"/>
          <p:cNvSpPr>
            <a:spLocks noChangeShapeType="1"/>
          </p:cNvSpPr>
          <p:nvPr/>
        </p:nvSpPr>
        <p:spPr bwMode="auto">
          <a:xfrm>
            <a:off x="3276600" y="6165850"/>
            <a:ext cx="2232025" cy="0"/>
          </a:xfrm>
          <a:prstGeom prst="line">
            <a:avLst/>
          </a:prstGeom>
          <a:noFill/>
          <a:ln w="28575">
            <a:solidFill>
              <a:schemeClr val="tx1"/>
            </a:solidFill>
            <a:round/>
            <a:headEnd/>
            <a:tailEnd type="triangle" w="med" len="med"/>
          </a:ln>
          <a:effectLst/>
        </p:spPr>
        <p:txBody>
          <a:bodyPr/>
          <a:lstStyle/>
          <a:p>
            <a:pPr algn="ctr" rtl="1">
              <a:defRPr/>
            </a:pPr>
            <a:endParaRPr lang="fr-FR">
              <a:effectLst>
                <a:outerShdw blurRad="38100" dist="38100" dir="2700000" algn="tl">
                  <a:srgbClr val="000000">
                    <a:alpha val="43137"/>
                  </a:srgbClr>
                </a:outerShdw>
              </a:effectLst>
            </a:endParaRPr>
          </a:p>
        </p:txBody>
      </p:sp>
      <p:sp>
        <p:nvSpPr>
          <p:cNvPr id="92176" name="Text Box 16"/>
          <p:cNvSpPr txBox="1">
            <a:spLocks noChangeArrowheads="1"/>
          </p:cNvSpPr>
          <p:nvPr/>
        </p:nvSpPr>
        <p:spPr bwMode="auto">
          <a:xfrm>
            <a:off x="3635375" y="4868863"/>
            <a:ext cx="1606550" cy="336550"/>
          </a:xfrm>
          <a:prstGeom prst="rect">
            <a:avLst/>
          </a:prstGeom>
          <a:noFill/>
          <a:ln w="9525">
            <a:noFill/>
            <a:miter lim="800000"/>
            <a:headEnd/>
            <a:tailEnd/>
          </a:ln>
          <a:effectLst/>
        </p:spPr>
        <p:txBody>
          <a:bodyPr wrap="none">
            <a:spAutoFit/>
          </a:bodyPr>
          <a:lstStyle/>
          <a:p>
            <a:pPr algn="r" rtl="1">
              <a:defRPr/>
            </a:pPr>
            <a:r>
              <a:rPr lang="en" b="1">
                <a:solidFill>
                  <a:srgbClr val="FFFF00"/>
                </a:solidFill>
                <a:effectLst>
                  <a:outerShdw blurRad="38100" dist="38100" dir="2700000" algn="tl">
                    <a:srgbClr val="000000"/>
                  </a:outerShdw>
                </a:effectLst>
              </a:rPr>
              <a:t>C = catalyst</a:t>
            </a:r>
          </a:p>
        </p:txBody>
      </p:sp>
      <p:sp>
        <p:nvSpPr>
          <p:cNvPr id="92177" name="Text Box 17"/>
          <p:cNvSpPr txBox="1">
            <a:spLocks noChangeArrowheads="1"/>
          </p:cNvSpPr>
          <p:nvPr/>
        </p:nvSpPr>
        <p:spPr bwMode="auto">
          <a:xfrm>
            <a:off x="3840163" y="6237288"/>
            <a:ext cx="1330325" cy="336550"/>
          </a:xfrm>
          <a:prstGeom prst="rect">
            <a:avLst/>
          </a:prstGeom>
          <a:noFill/>
          <a:ln w="9525">
            <a:noFill/>
            <a:miter lim="800000"/>
            <a:headEnd/>
            <a:tailEnd/>
          </a:ln>
          <a:effectLst/>
        </p:spPr>
        <p:txBody>
          <a:bodyPr wrap="none">
            <a:spAutoFit/>
          </a:bodyPr>
          <a:lstStyle/>
          <a:p>
            <a:pPr algn="r" rtl="1">
              <a:defRPr/>
            </a:pPr>
            <a:r>
              <a:rPr lang="en" b="1">
                <a:solidFill>
                  <a:srgbClr val="FFFF00"/>
                </a:solidFill>
                <a:effectLst>
                  <a:outerShdw blurRad="38100" dist="38100" dir="2700000" algn="tl">
                    <a:srgbClr val="000000"/>
                  </a:outerShdw>
                </a:effectLst>
              </a:rPr>
              <a:t>E = Enzyme</a:t>
            </a:r>
          </a:p>
        </p:txBody>
      </p:sp>
      <p:sp>
        <p:nvSpPr>
          <p:cNvPr id="13" name="Text Box 5"/>
          <p:cNvSpPr txBox="1">
            <a:spLocks noChangeArrowheads="1"/>
          </p:cNvSpPr>
          <p:nvPr/>
        </p:nvSpPr>
        <p:spPr bwMode="auto">
          <a:xfrm>
            <a:off x="4727406" y="0"/>
            <a:ext cx="4416594" cy="2769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en-US" altLang="fr-FR" sz="1200" dirty="0"/>
          </a:p>
        </p:txBody>
      </p:sp>
    </p:spTree>
    <p:extLst>
      <p:ext uri="{BB962C8B-B14F-4D97-AF65-F5344CB8AC3E}">
        <p14:creationId xmlns:p14="http://schemas.microsoft.com/office/powerpoint/2010/main" val="3735897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9" name="Rectangle 5"/>
          <p:cNvSpPr>
            <a:spLocks noChangeArrowheads="1"/>
          </p:cNvSpPr>
          <p:nvPr/>
        </p:nvSpPr>
        <p:spPr bwMode="auto">
          <a:xfrm>
            <a:off x="1619250" y="404813"/>
            <a:ext cx="5621338" cy="579437"/>
          </a:xfrm>
          <a:prstGeom prst="rect">
            <a:avLst/>
          </a:prstGeom>
          <a:noFill/>
          <a:ln w="9525">
            <a:noFill/>
            <a:miter lim="800000"/>
            <a:headEnd/>
            <a:tailEnd/>
          </a:ln>
          <a:effectLst/>
        </p:spPr>
        <p:txBody>
          <a:bodyPr anchor="ctr">
            <a:spAutoFit/>
          </a:bodyPr>
          <a:lstStyle/>
          <a:p>
            <a:pPr algn="ctr" rtl="1">
              <a:defRPr/>
            </a:pPr>
            <a:r>
              <a:rPr lang="en" sz="3200" b="1" u="sng">
                <a:solidFill>
                  <a:schemeClr val="folHlink"/>
                </a:solidFill>
                <a:effectLst>
                  <a:outerShdw blurRad="38100" dist="38100" dir="2700000" algn="tl">
                    <a:srgbClr val="000000"/>
                  </a:outerShdw>
                </a:effectLst>
              </a:rPr>
              <a:t>ENZYMOLOGY SECTION</a:t>
            </a:r>
          </a:p>
        </p:txBody>
      </p:sp>
      <p:sp>
        <p:nvSpPr>
          <p:cNvPr id="340995"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endParaRPr lang="fr-FR" altLang="fr-FR" sz="1800">
              <a:latin typeface="Arial" pitchFamily="34" charset="0"/>
            </a:endParaRPr>
          </a:p>
        </p:txBody>
      </p:sp>
      <p:pic>
        <p:nvPicPr>
          <p:cNvPr id="340996" name="Picture 7" descr="Image EE_03_PICT.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900113" y="1052513"/>
            <a:ext cx="6767512"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0997" name="Rectangle 9"/>
          <p:cNvSpPr>
            <a:spLocks noChangeArrowheads="1"/>
          </p:cNvSpPr>
          <p:nvPr/>
        </p:nvSpPr>
        <p:spPr bwMode="auto">
          <a:xfrm>
            <a:off x="0" y="1924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endParaRPr lang="fr-FR" altLang="fr-FR" sz="1800">
              <a:latin typeface="Arial" pitchFamily="34" charset="0"/>
            </a:endParaRPr>
          </a:p>
        </p:txBody>
      </p:sp>
      <p:sp>
        <p:nvSpPr>
          <p:cNvPr id="340998" name="Rectangle 11"/>
          <p:cNvSpPr>
            <a:spLocks noChangeArrowheads="1"/>
          </p:cNvSpPr>
          <p:nvPr/>
        </p:nvSpPr>
        <p:spPr bwMode="auto">
          <a:xfrm>
            <a:off x="0" y="24765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endParaRPr lang="fr-FR" altLang="fr-FR" sz="1800">
              <a:latin typeface="Arial" pitchFamily="34" charset="0"/>
            </a:endParaRPr>
          </a:p>
        </p:txBody>
      </p:sp>
      <p:pic>
        <p:nvPicPr>
          <p:cNvPr id="340999" name="Picture 10" descr="Image EE_03_1_PICT.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900113" y="4005263"/>
            <a:ext cx="6767512"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1000" name="Rectangle 12"/>
          <p:cNvSpPr>
            <a:spLocks noChangeArrowheads="1"/>
          </p:cNvSpPr>
          <p:nvPr/>
        </p:nvSpPr>
        <p:spPr bwMode="auto">
          <a:xfrm>
            <a:off x="0" y="43815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endParaRPr lang="fr-FR" altLang="fr-FR" sz="1800">
              <a:latin typeface="Arial" pitchFamily="34" charset="0"/>
            </a:endParaRPr>
          </a:p>
        </p:txBody>
      </p:sp>
      <p:sp>
        <p:nvSpPr>
          <p:cNvPr id="10" name="Text Box 5"/>
          <p:cNvSpPr txBox="1">
            <a:spLocks noChangeArrowheads="1"/>
          </p:cNvSpPr>
          <p:nvPr/>
        </p:nvSpPr>
        <p:spPr bwMode="auto">
          <a:xfrm>
            <a:off x="4727406" y="0"/>
            <a:ext cx="4416594" cy="2769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en-US" altLang="fr-FR" sz="1200" dirty="0"/>
          </a:p>
        </p:txBody>
      </p:sp>
    </p:spTree>
    <p:extLst>
      <p:ext uri="{BB962C8B-B14F-4D97-AF65-F5344CB8AC3E}">
        <p14:creationId xmlns:p14="http://schemas.microsoft.com/office/powerpoint/2010/main" val="18884171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3" name="Rectangle 5"/>
          <p:cNvSpPr>
            <a:spLocks noChangeArrowheads="1"/>
          </p:cNvSpPr>
          <p:nvPr/>
        </p:nvSpPr>
        <p:spPr bwMode="auto">
          <a:xfrm>
            <a:off x="1547813" y="333375"/>
            <a:ext cx="5621337" cy="579438"/>
          </a:xfrm>
          <a:prstGeom prst="rect">
            <a:avLst/>
          </a:prstGeom>
          <a:noFill/>
          <a:ln w="9525">
            <a:noFill/>
            <a:miter lim="800000"/>
            <a:headEnd/>
            <a:tailEnd/>
          </a:ln>
          <a:effectLst/>
        </p:spPr>
        <p:txBody>
          <a:bodyPr anchor="ctr">
            <a:spAutoFit/>
          </a:bodyPr>
          <a:lstStyle/>
          <a:p>
            <a:pPr algn="ctr" rtl="1">
              <a:defRPr/>
            </a:pPr>
            <a:r>
              <a:rPr lang="en" sz="3200" b="1" u="sng">
                <a:solidFill>
                  <a:schemeClr val="folHlink"/>
                </a:solidFill>
                <a:effectLst>
                  <a:outerShdw blurRad="38100" dist="38100" dir="2700000" algn="tl">
                    <a:srgbClr val="000000"/>
                  </a:outerShdw>
                </a:effectLst>
              </a:rPr>
              <a:t>ENZYMOLOGY SECTION</a:t>
            </a:r>
          </a:p>
        </p:txBody>
      </p:sp>
      <p:sp>
        <p:nvSpPr>
          <p:cNvPr id="342019" name="Rectangle 7"/>
          <p:cNvSpPr>
            <a:spLocks noChangeArrowheads="1"/>
          </p:cNvSpPr>
          <p:nvPr/>
        </p:nvSpPr>
        <p:spPr bwMode="auto">
          <a:xfrm>
            <a:off x="0" y="25860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endParaRPr lang="fr-FR" altLang="fr-FR" sz="1800">
              <a:latin typeface="Arial" pitchFamily="34" charset="0"/>
            </a:endParaRPr>
          </a:p>
        </p:txBody>
      </p:sp>
      <p:pic>
        <p:nvPicPr>
          <p:cNvPr id="342020" name="Picture 6" descr="Image EE_04_PICT.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643188" y="928688"/>
            <a:ext cx="32861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2021" name="Rectangle 8"/>
          <p:cNvSpPr>
            <a:spLocks noChangeArrowheads="1"/>
          </p:cNvSpPr>
          <p:nvPr/>
        </p:nvSpPr>
        <p:spPr bwMode="auto">
          <a:xfrm>
            <a:off x="0" y="427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endParaRPr lang="fr-FR" altLang="fr-FR" sz="1800">
              <a:latin typeface="Arial" pitchFamily="34" charset="0"/>
            </a:endParaRPr>
          </a:p>
        </p:txBody>
      </p:sp>
      <p:sp>
        <p:nvSpPr>
          <p:cNvPr id="342022" name="Rectangle 11"/>
          <p:cNvSpPr>
            <a:spLocks noChangeArrowheads="1"/>
          </p:cNvSpPr>
          <p:nvPr/>
        </p:nvSpPr>
        <p:spPr bwMode="auto">
          <a:xfrm>
            <a:off x="0" y="1676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endParaRPr lang="fr-FR" altLang="fr-FR" sz="1800">
              <a:latin typeface="Arial" pitchFamily="34" charset="0"/>
            </a:endParaRPr>
          </a:p>
        </p:txBody>
      </p:sp>
      <p:sp>
        <p:nvSpPr>
          <p:cNvPr id="342023" name="Rectangle 12"/>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endParaRPr lang="fr-FR" altLang="fr-FR" sz="1800">
              <a:latin typeface="Arial" pitchFamily="34" charset="0"/>
            </a:endParaRPr>
          </a:p>
        </p:txBody>
      </p:sp>
      <p:sp>
        <p:nvSpPr>
          <p:cNvPr id="342024" name="Rectangle 13"/>
          <p:cNvSpPr>
            <a:spLocks noChangeArrowheads="1"/>
          </p:cNvSpPr>
          <p:nvPr/>
        </p:nvSpPr>
        <p:spPr bwMode="auto">
          <a:xfrm>
            <a:off x="0" y="5181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endParaRPr lang="fr-FR" altLang="fr-FR" sz="1800">
              <a:latin typeface="Arial" pitchFamily="34" charset="0"/>
            </a:endParaRPr>
          </a:p>
        </p:txBody>
      </p:sp>
      <p:sp>
        <p:nvSpPr>
          <p:cNvPr id="94223" name="Rectangle 15"/>
          <p:cNvSpPr>
            <a:spLocks noChangeArrowheads="1"/>
          </p:cNvSpPr>
          <p:nvPr/>
        </p:nvSpPr>
        <p:spPr bwMode="auto">
          <a:xfrm>
            <a:off x="0" y="2476500"/>
            <a:ext cx="9144000" cy="0"/>
          </a:xfrm>
          <a:prstGeom prst="rect">
            <a:avLst/>
          </a:prstGeom>
          <a:noFill/>
          <a:ln w="9525">
            <a:noFill/>
            <a:miter lim="800000"/>
            <a:headEnd/>
            <a:tailEnd/>
          </a:ln>
          <a:effectLst/>
        </p:spPr>
        <p:txBody>
          <a:bodyPr wrap="none" anchor="ctr">
            <a:spAutoFit/>
          </a:bodyPr>
          <a:lstStyle/>
          <a:p>
            <a:pPr algn="ctr" rtl="1">
              <a:defRPr/>
            </a:pPr>
            <a:endParaRPr lang="fr-FR">
              <a:effectLst>
                <a:outerShdw blurRad="38100" dist="38100" dir="2700000" algn="tl">
                  <a:srgbClr val="000000">
                    <a:alpha val="43137"/>
                  </a:srgbClr>
                </a:outerShdw>
              </a:effectLst>
            </a:endParaRPr>
          </a:p>
        </p:txBody>
      </p:sp>
      <p:pic>
        <p:nvPicPr>
          <p:cNvPr id="342026" name="Picture 14" descr="Image EE_05_PIC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2428875"/>
            <a:ext cx="3500437"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2027" name="Picture 16" descr="Image EE_06_PIC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2357438"/>
            <a:ext cx="4214812"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2028" name="Picture 18" descr="Image EE_07_PIC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7438" y="4357688"/>
            <a:ext cx="4219575" cy="217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5"/>
          <p:cNvSpPr txBox="1">
            <a:spLocks noChangeArrowheads="1"/>
          </p:cNvSpPr>
          <p:nvPr/>
        </p:nvSpPr>
        <p:spPr bwMode="auto">
          <a:xfrm>
            <a:off x="4727406" y="0"/>
            <a:ext cx="4416594" cy="2769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en-US" altLang="fr-FR" sz="1200" dirty="0"/>
          </a:p>
        </p:txBody>
      </p:sp>
    </p:spTree>
    <p:extLst>
      <p:ext uri="{BB962C8B-B14F-4D97-AF65-F5344CB8AC3E}">
        <p14:creationId xmlns:p14="http://schemas.microsoft.com/office/powerpoint/2010/main" val="31052835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143000"/>
            <a:ext cx="8929688" cy="1643063"/>
          </a:xfrm>
        </p:spPr>
        <p:txBody>
          <a:bodyPr/>
          <a:lstStyle/>
          <a:p>
            <a:pPr>
              <a:defRPr/>
            </a:pPr>
            <a:r>
              <a:rPr lang="en" sz="1800" dirty="0" smtClean="0">
                <a:latin typeface="Arial" panose="020B0604020202020204" pitchFamily="34" charset="0"/>
                <a:cs typeface="Arial" panose="020B0604020202020204" pitchFamily="34" charset="0"/>
              </a:rPr>
              <a:t>All molecules that bind specifically to a protein are called ligands. For each ligand, there is at least one binding site on the protein that receives it.</a:t>
            </a:r>
          </a:p>
          <a:p>
            <a:pPr>
              <a:defRPr/>
            </a:pPr>
            <a:endParaRPr lang="fr-FR" dirty="0">
              <a:latin typeface="Arial" panose="020B0604020202020204" pitchFamily="34" charset="0"/>
              <a:cs typeface="Arial" panose="020B0604020202020204" pitchFamily="34" charset="0"/>
            </a:endParaRPr>
          </a:p>
        </p:txBody>
      </p:sp>
      <p:sp>
        <p:nvSpPr>
          <p:cNvPr id="4" name="ZoneTexte 3"/>
          <p:cNvSpPr txBox="1"/>
          <p:nvPr/>
        </p:nvSpPr>
        <p:spPr>
          <a:xfrm>
            <a:off x="357188" y="642938"/>
            <a:ext cx="1419225" cy="461962"/>
          </a:xfrm>
          <a:prstGeom prst="rect">
            <a:avLst/>
          </a:prstGeom>
          <a:noFill/>
        </p:spPr>
        <p:txBody>
          <a:bodyPr wrap="none">
            <a:spAutoFit/>
          </a:bodyPr>
          <a:lstStyle/>
          <a:p>
            <a:pPr algn="ctr" rtl="1">
              <a:defRPr/>
            </a:pPr>
            <a:r>
              <a:rPr lang="en" sz="2400" b="1" dirty="0">
                <a:solidFill>
                  <a:srgbClr val="FFFF00"/>
                </a:solidFill>
                <a:effectLst>
                  <a:outerShdw blurRad="38100" dist="38100" dir="2700000" algn="tl">
                    <a:srgbClr val="000000">
                      <a:alpha val="43137"/>
                    </a:srgbClr>
                  </a:outerShdw>
                </a:effectLst>
              </a:rPr>
              <a:t>LIGAND</a:t>
            </a:r>
          </a:p>
        </p:txBody>
      </p:sp>
      <p:sp>
        <p:nvSpPr>
          <p:cNvPr id="5" name="ZoneTexte 4"/>
          <p:cNvSpPr txBox="1"/>
          <p:nvPr/>
        </p:nvSpPr>
        <p:spPr>
          <a:xfrm>
            <a:off x="285750" y="2286000"/>
            <a:ext cx="2182813" cy="461963"/>
          </a:xfrm>
          <a:prstGeom prst="rect">
            <a:avLst/>
          </a:prstGeom>
          <a:noFill/>
        </p:spPr>
        <p:txBody>
          <a:bodyPr wrap="none">
            <a:spAutoFit/>
          </a:bodyPr>
          <a:lstStyle/>
          <a:p>
            <a:pPr algn="ctr" rtl="1">
              <a:defRPr/>
            </a:pPr>
            <a:r>
              <a:rPr lang="en" sz="2400" b="1" dirty="0">
                <a:solidFill>
                  <a:srgbClr val="FFFF00"/>
                </a:solidFill>
                <a:effectLst>
                  <a:outerShdw blurRad="38100" dist="38100" dir="2700000" algn="tl">
                    <a:srgbClr val="000000">
                      <a:alpha val="43137"/>
                    </a:srgbClr>
                  </a:outerShdw>
                </a:effectLst>
              </a:rPr>
              <a:t>CO-FACTOR</a:t>
            </a:r>
          </a:p>
        </p:txBody>
      </p:sp>
      <p:sp>
        <p:nvSpPr>
          <p:cNvPr id="6" name="Espace réservé du contenu 2"/>
          <p:cNvSpPr txBox="1">
            <a:spLocks/>
          </p:cNvSpPr>
          <p:nvPr/>
        </p:nvSpPr>
        <p:spPr bwMode="auto">
          <a:xfrm>
            <a:off x="250824" y="2722041"/>
            <a:ext cx="8929688" cy="1643063"/>
          </a:xfrm>
          <a:prstGeom prst="rect">
            <a:avLst/>
          </a:prstGeom>
          <a:noFill/>
          <a:ln w="9525">
            <a:noFill/>
            <a:miter lim="800000"/>
            <a:headEnd/>
            <a:tailEnd/>
          </a:ln>
          <a:effectLst/>
        </p:spPr>
        <p:txBody>
          <a:bodyPr/>
          <a:lstStyle/>
          <a:p>
            <a:pPr rtl="1">
              <a:defRPr/>
            </a:pPr>
            <a:r>
              <a:rPr lang="en"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Cofactors can be ions such as the zinc atom of carbonic anhydrase or small mineral molecules usually present in biological environments, starting of course with the water </a:t>
            </a:r>
            <a:r>
              <a:rPr lang="en" sz="1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Molecule.Some </a:t>
            </a:r>
            <a:r>
              <a:rPr lang="en"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cofactors are more complex molecules synthesized by cells: we will call them coenzymes.</a:t>
            </a:r>
          </a:p>
          <a:p>
            <a:pPr marL="342900" indent="-342900" eaLnBrk="0" hangingPunct="0">
              <a:spcBef>
                <a:spcPct val="20000"/>
              </a:spcBef>
              <a:buClr>
                <a:schemeClr val="hlink"/>
              </a:buClr>
              <a:buSzPct val="90000"/>
              <a:defRPr/>
            </a:pPr>
            <a:endParaRPr lang="fr-FR" sz="1800" kern="0"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7" name="ZoneTexte 6"/>
          <p:cNvSpPr txBox="1"/>
          <p:nvPr/>
        </p:nvSpPr>
        <p:spPr>
          <a:xfrm>
            <a:off x="333920" y="4483124"/>
            <a:ext cx="10718800" cy="1754188"/>
          </a:xfrm>
          <a:prstGeom prst="rect">
            <a:avLst/>
          </a:prstGeom>
          <a:noFill/>
        </p:spPr>
        <p:txBody>
          <a:bodyPr>
            <a:spAutoFit/>
          </a:bodyPr>
          <a:lstStyle/>
          <a:p>
            <a:pPr rtl="1">
              <a:defRPr/>
            </a:pPr>
            <a:r>
              <a:rPr lang="en"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Coenzymes are biological molecules, meaning that their natural synthesis</a:t>
            </a:r>
          </a:p>
          <a:p>
            <a:pPr rtl="1">
              <a:defRPr/>
            </a:pPr>
            <a:r>
              <a:rPr lang="en"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can only be done by living cells. When this synthesis is not carried out</a:t>
            </a:r>
          </a:p>
          <a:p>
            <a:pPr rtl="1">
              <a:defRPr/>
            </a:pPr>
            <a:r>
              <a:rPr lang="en"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 the genetic heritage of a species, then all or part of the molecule of</a:t>
            </a:r>
          </a:p>
          <a:p>
            <a:pPr rtl="1">
              <a:defRPr/>
            </a:pPr>
            <a:r>
              <a:rPr lang="en"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coenzyme must be supplied to this species through its diet: this food</a:t>
            </a:r>
          </a:p>
          <a:p>
            <a:pPr rtl="1">
              <a:defRPr/>
            </a:pPr>
            <a:r>
              <a:rPr lang="en"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 essential element is called a vitamin. Coenzymes are cofactors, therefore...</a:t>
            </a:r>
          </a:p>
          <a:p>
            <a:pPr rtl="1">
              <a:defRPr/>
            </a:pPr>
            <a:r>
              <a:rPr lang="en"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molecules essential for enzymatic catalysis.</a:t>
            </a:r>
          </a:p>
        </p:txBody>
      </p:sp>
      <p:sp>
        <p:nvSpPr>
          <p:cNvPr id="8" name="ZoneTexte 7"/>
          <p:cNvSpPr txBox="1"/>
          <p:nvPr/>
        </p:nvSpPr>
        <p:spPr>
          <a:xfrm>
            <a:off x="285750" y="4077072"/>
            <a:ext cx="2049463" cy="461963"/>
          </a:xfrm>
          <a:prstGeom prst="rect">
            <a:avLst/>
          </a:prstGeom>
          <a:noFill/>
        </p:spPr>
        <p:txBody>
          <a:bodyPr wrap="none">
            <a:spAutoFit/>
          </a:bodyPr>
          <a:lstStyle/>
          <a:p>
            <a:pPr algn="ctr" rtl="1">
              <a:defRPr/>
            </a:pPr>
            <a:r>
              <a:rPr lang="en" sz="2400" b="1" dirty="0">
                <a:solidFill>
                  <a:srgbClr val="FFFF00"/>
                </a:solidFill>
                <a:effectLst>
                  <a:outerShdw blurRad="38100" dist="38100" dir="2700000" algn="tl">
                    <a:srgbClr val="000000">
                      <a:alpha val="43137"/>
                    </a:srgbClr>
                  </a:outerShdw>
                </a:effectLst>
              </a:rPr>
              <a:t>CO-ENZYME</a:t>
            </a:r>
          </a:p>
        </p:txBody>
      </p:sp>
      <p:sp>
        <p:nvSpPr>
          <p:cNvPr id="9" name="Text Box 5"/>
          <p:cNvSpPr txBox="1">
            <a:spLocks noChangeArrowheads="1"/>
          </p:cNvSpPr>
          <p:nvPr/>
        </p:nvSpPr>
        <p:spPr bwMode="auto">
          <a:xfrm>
            <a:off x="4727406" y="0"/>
            <a:ext cx="4416594" cy="2769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en-US" altLang="fr-FR" sz="1200" dirty="0"/>
          </a:p>
        </p:txBody>
      </p:sp>
    </p:spTree>
    <p:extLst>
      <p:ext uri="{BB962C8B-B14F-4D97-AF65-F5344CB8AC3E}">
        <p14:creationId xmlns:p14="http://schemas.microsoft.com/office/powerpoint/2010/main" val="1406624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357313"/>
            <a:ext cx="9144000" cy="4530725"/>
          </a:xfrm>
        </p:spPr>
        <p:txBody>
          <a:bodyPr>
            <a:normAutofit lnSpcReduction="10000"/>
          </a:bodyPr>
          <a:lstStyle/>
          <a:p>
            <a:pPr>
              <a:defRPr/>
            </a:pPr>
            <a:r>
              <a:rPr lang="en" sz="1800" b="1" dirty="0" smtClean="0"/>
              <a:t>It is difficult to pinpoint exactly when the concept of enzyme was discovered, and especially the enzyme as the sole catalyst for chemical reactions that take place in living organisms.</a:t>
            </a:r>
          </a:p>
          <a:p>
            <a:pPr>
              <a:defRPr/>
            </a:pPr>
            <a:endParaRPr lang="fr-FR" sz="1800" b="1" dirty="0" smtClean="0"/>
          </a:p>
          <a:p>
            <a:pPr>
              <a:defRPr/>
            </a:pPr>
            <a:r>
              <a:rPr lang="en" sz="1800" b="1" dirty="0" smtClean="0">
                <a:solidFill>
                  <a:srgbClr val="FFFF00"/>
                </a:solidFill>
              </a:rPr>
              <a:t>1783:</a:t>
            </a:r>
            <a:r>
              <a:rPr lang="en" sz="1800" b="1" dirty="0" smtClean="0"/>
              <a:t> </a:t>
            </a:r>
            <a:r>
              <a:rPr lang="en" sz="1800" b="1" dirty="0" smtClean="0">
                <a:hlinkClick r:id="rId2"/>
              </a:rPr>
              <a:t>Spallanzani </a:t>
            </a:r>
            <a:r>
              <a:rPr lang="en" sz="1800" b="1" dirty="0" smtClean="0"/>
              <a:t>reported that the meat is liquefied by a gastric extract. He also noted that temperature has a significant effect.</a:t>
            </a:r>
          </a:p>
          <a:p>
            <a:pPr>
              <a:defRPr/>
            </a:pPr>
            <a:r>
              <a:rPr lang="en" sz="1800" b="1" dirty="0" smtClean="0">
                <a:solidFill>
                  <a:srgbClr val="FFFF00"/>
                </a:solidFill>
              </a:rPr>
              <a:t>1814:</a:t>
            </a:r>
            <a:r>
              <a:rPr lang="en" sz="1800" b="1" dirty="0" smtClean="0"/>
              <a:t> </a:t>
            </a:r>
            <a:r>
              <a:rPr lang="en" sz="1800" b="1" u="sng" dirty="0" smtClean="0">
                <a:solidFill>
                  <a:schemeClr val="accent1">
                    <a:lumMod val="40000"/>
                    <a:lumOff val="60000"/>
                  </a:schemeClr>
                </a:solidFill>
              </a:rPr>
              <a:t>Mr. Kirchhoff </a:t>
            </a:r>
            <a:r>
              <a:rPr lang="en" sz="1800" b="1" dirty="0" smtClean="0"/>
              <a:t>observed that a "glutinous" component (as he called it at the time) of wheat converts starch into sugar.</a:t>
            </a:r>
          </a:p>
          <a:p>
            <a:pPr>
              <a:defRPr/>
            </a:pPr>
            <a:r>
              <a:rPr lang="en" sz="1800" b="1" dirty="0" smtClean="0">
                <a:solidFill>
                  <a:srgbClr val="FFFF00"/>
                </a:solidFill>
              </a:rPr>
              <a:t>1833: </a:t>
            </a:r>
            <a:r>
              <a:rPr lang="en" sz="1800" b="1" dirty="0" smtClean="0"/>
              <a:t>The first discovery of an enzyme is usually attributed to </a:t>
            </a:r>
            <a:r>
              <a:rPr lang="en" sz="1800" b="1" dirty="0" smtClean="0">
                <a:hlinkClick r:id="rId3"/>
              </a:rPr>
              <a:t>Payen </a:t>
            </a:r>
            <a:r>
              <a:rPr lang="en" sz="1800" b="1" dirty="0" smtClean="0"/>
              <a:t>and </a:t>
            </a:r>
            <a:r>
              <a:rPr lang="en" sz="1800" b="1" dirty="0" smtClean="0">
                <a:hlinkClick r:id="rId4"/>
              </a:rPr>
              <a:t>Persoz </a:t>
            </a:r>
            <a:r>
              <a:rPr lang="en" sz="1800" b="1" dirty="0" smtClean="0"/>
              <a:t>who treated an aqueous extract of malt with ethanol and then precipitated a heat-labile substance that hydrolyzes </a:t>
            </a:r>
            <a:r>
              <a:rPr lang="en" sz="1800" b="1" dirty="0" smtClean="0">
                <a:hlinkClick r:id="rId5" action="ppaction://hlinkfile"/>
              </a:rPr>
              <a:t>starch </a:t>
            </a:r>
            <a:r>
              <a:rPr lang="en" sz="1800" b="1" dirty="0" smtClean="0"/>
              <a:t>.</a:t>
            </a:r>
          </a:p>
          <a:p>
            <a:pPr>
              <a:defRPr/>
            </a:pPr>
            <a:r>
              <a:rPr lang="en" sz="1800" b="1" dirty="0" smtClean="0"/>
              <a:t>They called this fraction "diastase" ("separation" in Greek) since this fraction separates the soluble sugar from the insoluble starch. We now know that this preparation was an unpurified solution of </a:t>
            </a:r>
            <a:r>
              <a:rPr lang="en" sz="1800" b="1" dirty="0" smtClean="0">
                <a:hlinkClick r:id="rId6" action="ppaction://hlinkfile"/>
              </a:rPr>
              <a:t>amylase </a:t>
            </a:r>
            <a:r>
              <a:rPr lang="en" sz="1800" b="1" dirty="0" smtClean="0"/>
              <a:t>.</a:t>
            </a:r>
          </a:p>
          <a:p>
            <a:pPr>
              <a:defRPr/>
            </a:pPr>
            <a:r>
              <a:rPr lang="en" sz="1800" b="1" dirty="0" smtClean="0">
                <a:solidFill>
                  <a:srgbClr val="FFFF00"/>
                </a:solidFill>
              </a:rPr>
              <a:t>1834: </a:t>
            </a:r>
            <a:r>
              <a:rPr lang="en" sz="1800" b="1" dirty="0" smtClean="0">
                <a:hlinkClick r:id="rId7"/>
              </a:rPr>
              <a:t>Schwann </a:t>
            </a:r>
            <a:r>
              <a:rPr lang="en" sz="1800" b="1" dirty="0" smtClean="0"/>
              <a:t>was the first to obtain an active agent of animal origin (pepsin) which he partially purified by treating the stomach wall with acid.</a:t>
            </a:r>
          </a:p>
          <a:p>
            <a:pPr>
              <a:defRPr/>
            </a:pPr>
            <a:endParaRPr lang="fr-FR" dirty="0"/>
          </a:p>
        </p:txBody>
      </p:sp>
      <p:sp>
        <p:nvSpPr>
          <p:cNvPr id="4" name="Text Box 5"/>
          <p:cNvSpPr txBox="1">
            <a:spLocks noChangeArrowheads="1"/>
          </p:cNvSpPr>
          <p:nvPr/>
        </p:nvSpPr>
        <p:spPr bwMode="auto">
          <a:xfrm>
            <a:off x="1071563" y="714375"/>
            <a:ext cx="5710237" cy="473075"/>
          </a:xfrm>
          <a:prstGeom prst="rect">
            <a:avLst/>
          </a:prstGeom>
          <a:solidFill>
            <a:srgbClr val="FFFF00"/>
          </a:solidFill>
          <a:ln w="76200" cmpd="tri" algn="ctr">
            <a:solidFill>
              <a:srgbClr val="FF00FF"/>
            </a:solidFill>
            <a:miter lim="800000"/>
            <a:headEnd/>
            <a:tailEnd/>
          </a:ln>
          <a:effectLst/>
        </p:spPr>
        <p:txBody>
          <a:bodyPr wrap="none">
            <a:spAutoFit/>
          </a:bodyPr>
          <a:lstStyle/>
          <a:p>
            <a:pPr algn="ctr" rtl="1">
              <a:defRPr/>
            </a:pPr>
            <a:r>
              <a:rPr lang="en" sz="2000">
                <a:solidFill>
                  <a:srgbClr val="000000"/>
                </a:solidFill>
                <a:effectLst>
                  <a:outerShdw blurRad="38100" dist="38100" dir="2700000" algn="tl">
                    <a:srgbClr val="FFFFFF"/>
                  </a:outerShdw>
                </a:effectLst>
              </a:rPr>
              <a:t>INTRODUCTION TO </a:t>
            </a:r>
            <a:r>
              <a:rPr lang="en" sz="2000">
                <a:solidFill>
                  <a:srgbClr val="000000"/>
                </a:solidFill>
                <a:effectLst>
                  <a:outerShdw blurRad="38100" dist="38100" dir="2700000" algn="tl">
                    <a:srgbClr val="FFFFFF"/>
                  </a:outerShdw>
                </a:effectLst>
                <a:latin typeface="Arial"/>
              </a:rPr>
              <a:t>THE </a:t>
            </a:r>
            <a:r>
              <a:rPr lang="en" sz="2000">
                <a:solidFill>
                  <a:srgbClr val="000000"/>
                </a:solidFill>
                <a:effectLst>
                  <a:outerShdw blurRad="38100" dist="38100" dir="2700000" algn="tl">
                    <a:srgbClr val="FFFFFF"/>
                  </a:outerShdw>
                </a:effectLst>
              </a:rPr>
              <a:t>STUDY OF </a:t>
            </a:r>
            <a:r>
              <a:rPr lang="en" sz="2000">
                <a:solidFill>
                  <a:srgbClr val="000000"/>
                </a:solidFill>
                <a:effectLst>
                  <a:outerShdw blurRad="38100" dist="38100" dir="2700000" algn="tl">
                    <a:srgbClr val="FFFFFF"/>
                  </a:outerShdw>
                </a:effectLst>
                <a:latin typeface="Arial"/>
              </a:rPr>
              <a:t>ENZYMOLOGY</a:t>
            </a:r>
          </a:p>
        </p:txBody>
      </p:sp>
      <p:sp>
        <p:nvSpPr>
          <p:cNvPr id="5" name="Text Box 5"/>
          <p:cNvSpPr txBox="1">
            <a:spLocks noChangeArrowheads="1"/>
          </p:cNvSpPr>
          <p:nvPr/>
        </p:nvSpPr>
        <p:spPr bwMode="auto">
          <a:xfrm>
            <a:off x="4727406" y="0"/>
            <a:ext cx="4416594" cy="2769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en-US" altLang="fr-FR" sz="1200" dirty="0"/>
          </a:p>
        </p:txBody>
      </p:sp>
    </p:spTree>
    <p:extLst>
      <p:ext uri="{BB962C8B-B14F-4D97-AF65-F5344CB8AC3E}">
        <p14:creationId xmlns:p14="http://schemas.microsoft.com/office/powerpoint/2010/main" val="1265407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ChangeArrowheads="1"/>
          </p:cNvSpPr>
          <p:nvPr/>
        </p:nvSpPr>
        <p:spPr bwMode="auto">
          <a:xfrm>
            <a:off x="1692275" y="404813"/>
            <a:ext cx="5621338" cy="579437"/>
          </a:xfrm>
          <a:prstGeom prst="rect">
            <a:avLst/>
          </a:prstGeom>
          <a:noFill/>
          <a:ln w="9525">
            <a:noFill/>
            <a:miter lim="800000"/>
            <a:headEnd/>
            <a:tailEnd/>
          </a:ln>
          <a:effectLst/>
        </p:spPr>
        <p:txBody>
          <a:bodyPr anchor="ctr">
            <a:spAutoFit/>
          </a:bodyPr>
          <a:lstStyle/>
          <a:p>
            <a:pPr algn="ctr" rtl="1">
              <a:defRPr/>
            </a:pPr>
            <a:r>
              <a:rPr lang="en" sz="3200" b="1" u="sng">
                <a:solidFill>
                  <a:schemeClr val="folHlink"/>
                </a:solidFill>
                <a:effectLst>
                  <a:outerShdw blurRad="38100" dist="38100" dir="2700000" algn="tl">
                    <a:srgbClr val="000000"/>
                  </a:outerShdw>
                </a:effectLst>
              </a:rPr>
              <a:t>ENZYMOLOGY SECTION</a:t>
            </a:r>
          </a:p>
        </p:txBody>
      </p:sp>
      <p:sp>
        <p:nvSpPr>
          <p:cNvPr id="344067" name="Text Box 4"/>
          <p:cNvSpPr txBox="1">
            <a:spLocks noChangeArrowheads="1"/>
          </p:cNvSpPr>
          <p:nvPr/>
        </p:nvSpPr>
        <p:spPr bwMode="auto">
          <a:xfrm>
            <a:off x="0" y="908050"/>
            <a:ext cx="4378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rtl="1" eaLnBrk="1" hangingPunct="1"/>
            <a:r>
              <a:rPr lang="en" altLang="fr-FR" sz="2400" b="1" u="sng">
                <a:solidFill>
                  <a:srgbClr val="00CC00"/>
                </a:solidFill>
              </a:rPr>
              <a:t>Enzyme </a:t>
            </a:r>
            <a:endParaRPr lang="fr-FR" altLang="fr-FR" sz="2400" b="1">
              <a:solidFill>
                <a:srgbClr val="00CC00"/>
              </a:solidFill>
            </a:endParaRPr>
          </a:p>
        </p:txBody>
      </p:sp>
      <p:sp>
        <p:nvSpPr>
          <p:cNvPr id="344068" name="Rectangle 6"/>
          <p:cNvSpPr>
            <a:spLocks noChangeArrowheads="1"/>
          </p:cNvSpPr>
          <p:nvPr/>
        </p:nvSpPr>
        <p:spPr bwMode="auto">
          <a:xfrm>
            <a:off x="266700" y="1764844"/>
            <a:ext cx="9096786"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rtl="1" eaLnBrk="1" hangingPunct="1"/>
            <a:r>
              <a:rPr lang="en" altLang="fr-FR" sz="1800" b="1" dirty="0">
                <a:solidFill>
                  <a:srgbClr val="FF00FF"/>
                </a:solidFill>
              </a:rPr>
              <a:t>Enzyme concentration</a:t>
            </a:r>
          </a:p>
          <a:p>
            <a:pPr rtl="1" eaLnBrk="1" hangingPunct="1"/>
            <a:r>
              <a:rPr lang="en" altLang="fr-FR" sz="1800" dirty="0">
                <a:latin typeface="Arial" pitchFamily="34" charset="0"/>
              </a:rPr>
              <a:t>Let </a:t>
            </a:r>
            <a:r>
              <a:rPr lang="en" altLang="fr-FR" sz="1800" dirty="0"/>
              <a:t>'s examine how the reaction changes </a:t>
            </a:r>
            <a:r>
              <a:rPr lang="en" altLang="fr-FR" sz="1800" dirty="0">
                <a:latin typeface="Arial" pitchFamily="34" charset="0"/>
              </a:rPr>
              <a:t>when </a:t>
            </a:r>
            <a:r>
              <a:rPr lang="en" altLang="fr-FR" sz="1800" dirty="0"/>
              <a:t>we change the concentration of the </a:t>
            </a:r>
            <a:endParaRPr lang="en" altLang="fr-FR" sz="1800" dirty="0" smtClean="0"/>
          </a:p>
          <a:p>
            <a:pPr rtl="1" eaLnBrk="1" hangingPunct="1"/>
            <a:r>
              <a:rPr lang="en" altLang="fr-FR" sz="1800" dirty="0" smtClean="0"/>
              <a:t>enzyme.The </a:t>
            </a:r>
            <a:r>
              <a:rPr lang="en" altLang="fr-FR" sz="1800" dirty="0"/>
              <a:t>measurements of product concentration over time are </a:t>
            </a:r>
            <a:r>
              <a:rPr lang="en" altLang="fr-FR" sz="1800" dirty="0">
                <a:latin typeface="Arial" pitchFamily="34" charset="0"/>
              </a:rPr>
              <a:t>different </a:t>
            </a:r>
            <a:r>
              <a:rPr lang="en" altLang="fr-FR" sz="1800" dirty="0"/>
              <a:t>.</a:t>
            </a:r>
          </a:p>
          <a:p>
            <a:pPr rtl="1" eaLnBrk="1" hangingPunct="1"/>
            <a:r>
              <a:rPr lang="en" altLang="fr-FR" sz="1800" dirty="0"/>
              <a:t>for each of the enzyme concentrations tested </a:t>
            </a:r>
            <a:r>
              <a:rPr lang="en" altLang="fr-FR" sz="1800" dirty="0">
                <a:latin typeface="Arial" pitchFamily="34" charset="0"/>
              </a:rPr>
              <a:t>. </a:t>
            </a:r>
            <a:r>
              <a:rPr lang="en" altLang="fr-FR" sz="1800" dirty="0"/>
              <a:t>When the concentration </a:t>
            </a:r>
            <a:r>
              <a:rPr lang="en" altLang="fr-FR" sz="1800" dirty="0" smtClean="0"/>
              <a:t>of the </a:t>
            </a:r>
            <a:r>
              <a:rPr lang="en" altLang="fr-FR" sz="1800" dirty="0"/>
              <a:t>enzyme </a:t>
            </a:r>
            <a:endParaRPr lang="en" altLang="fr-FR" sz="1800" dirty="0" smtClean="0"/>
          </a:p>
          <a:p>
            <a:pPr rtl="1" eaLnBrk="1" hangingPunct="1"/>
            <a:r>
              <a:rPr lang="en" altLang="fr-FR" sz="1800" dirty="0" smtClean="0"/>
              <a:t>is </a:t>
            </a:r>
            <a:r>
              <a:rPr lang="en" altLang="fr-FR" sz="1800" dirty="0"/>
              <a:t>large (for example E3) the initial velocity is greater than when </a:t>
            </a:r>
            <a:r>
              <a:rPr lang="en" altLang="fr-FR" sz="1800" dirty="0" smtClean="0"/>
              <a:t>the</a:t>
            </a:r>
            <a:r>
              <a:rPr lang="en" altLang="fr-FR" sz="1800" dirty="0"/>
              <a:t> </a:t>
            </a:r>
            <a:r>
              <a:rPr lang="en" altLang="fr-FR" sz="1800" dirty="0" smtClean="0"/>
              <a:t>concentration of</a:t>
            </a:r>
          </a:p>
          <a:p>
            <a:pPr rtl="1" eaLnBrk="1" hangingPunct="1"/>
            <a:r>
              <a:rPr lang="en" altLang="fr-FR" sz="1800" dirty="0" smtClean="0"/>
              <a:t>the </a:t>
            </a:r>
            <a:r>
              <a:rPr lang="en" altLang="fr-FR" sz="1800" dirty="0"/>
              <a:t>enzyme is small (for example E1).</a:t>
            </a:r>
          </a:p>
          <a:p>
            <a:endParaRPr lang="fr-FR" altLang="fr-FR" sz="1800" dirty="0">
              <a:latin typeface="Arial" pitchFamily="34" charset="0"/>
            </a:endParaRPr>
          </a:p>
        </p:txBody>
      </p:sp>
      <p:sp>
        <p:nvSpPr>
          <p:cNvPr id="344069" name="Text Box 7"/>
          <p:cNvSpPr txBox="1">
            <a:spLocks noChangeArrowheads="1"/>
          </p:cNvSpPr>
          <p:nvPr/>
        </p:nvSpPr>
        <p:spPr bwMode="auto">
          <a:xfrm>
            <a:off x="287338" y="3789363"/>
            <a:ext cx="8856662"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rtl="1" eaLnBrk="1" hangingPunct="1"/>
            <a:r>
              <a:rPr lang="en" altLang="fr-FR" sz="1800" b="1">
                <a:solidFill>
                  <a:srgbClr val="FF00FF"/>
                </a:solidFill>
              </a:rPr>
              <a:t>substrate concentration</a:t>
            </a:r>
          </a:p>
          <a:p>
            <a:pPr rtl="1" eaLnBrk="1" hangingPunct="1"/>
            <a:r>
              <a:rPr lang="en" altLang="fr-FR" sz="1800"/>
              <a:t>Let's examine </a:t>
            </a:r>
            <a:r>
              <a:rPr lang="en" altLang="fr-FR" sz="1800">
                <a:latin typeface="Arial" pitchFamily="34" charset="0"/>
              </a:rPr>
              <a:t>again </a:t>
            </a:r>
            <a:r>
              <a:rPr lang="en" altLang="fr-FR" sz="1800"/>
              <a:t>the </a:t>
            </a:r>
            <a:r>
              <a:rPr lang="en" altLang="fr-FR" sz="1800">
                <a:latin typeface="Arial" pitchFamily="34" charset="0"/>
              </a:rPr>
              <a:t>evolution </a:t>
            </a:r>
            <a:r>
              <a:rPr lang="en" altLang="fr-FR" sz="1800"/>
              <a:t>of the reaction </a:t>
            </a:r>
            <a:r>
              <a:rPr lang="en" altLang="fr-FR" sz="1800">
                <a:latin typeface="Arial" pitchFamily="34" charset="0"/>
              </a:rPr>
              <a:t>when </a:t>
            </a:r>
            <a:r>
              <a:rPr lang="en" altLang="fr-FR" sz="1800"/>
              <a:t>we change the</a:t>
            </a:r>
          </a:p>
          <a:p>
            <a:pPr rtl="1" eaLnBrk="1" hangingPunct="1"/>
            <a:r>
              <a:rPr lang="en" altLang="fr-FR" sz="1800"/>
              <a:t>Substrate concentration. Measurements of product concentration as a function of</a:t>
            </a:r>
          </a:p>
          <a:p>
            <a:pPr rtl="1" eaLnBrk="1" hangingPunct="1"/>
            <a:r>
              <a:rPr lang="en" altLang="fr-FR" sz="1800"/>
              <a:t>The times are </a:t>
            </a:r>
            <a:r>
              <a:rPr lang="en" altLang="fr-FR" sz="1800">
                <a:latin typeface="Arial" pitchFamily="34" charset="0"/>
              </a:rPr>
              <a:t>different </a:t>
            </a:r>
            <a:r>
              <a:rPr lang="en" altLang="fr-FR" sz="1800"/>
              <a:t>for each of the substrate concentrations </a:t>
            </a:r>
            <a:r>
              <a:rPr lang="en" altLang="fr-FR" sz="1800">
                <a:latin typeface="Arial" pitchFamily="34" charset="0"/>
              </a:rPr>
              <a:t>tested </a:t>
            </a:r>
            <a:r>
              <a:rPr lang="en" altLang="fr-FR" sz="1800"/>
              <a:t>.</a:t>
            </a:r>
          </a:p>
          <a:p>
            <a:pPr rtl="1" eaLnBrk="1" hangingPunct="1"/>
            <a:r>
              <a:rPr lang="en" altLang="fr-FR" sz="1800"/>
              <a:t>When the substrate concentration is high (e.g., S10) the initial velocity</a:t>
            </a:r>
          </a:p>
          <a:p>
            <a:pPr rtl="1" eaLnBrk="1" hangingPunct="1"/>
            <a:r>
              <a:rPr lang="en" altLang="fr-FR" sz="1800"/>
              <a:t>is greater than when the substrate concentration is small (e.g. S1).</a:t>
            </a:r>
          </a:p>
          <a:p>
            <a:pPr rtl="1" eaLnBrk="1" hangingPunct="1"/>
            <a:r>
              <a:rPr lang="en" altLang="fr-FR" sz="1800"/>
              <a:t>These initial velocities can be measured by calculating the concentration </a:t>
            </a:r>
            <a:r>
              <a:rPr lang="en" altLang="fr-FR" sz="1800">
                <a:latin typeface="Arial" pitchFamily="34" charset="0"/>
              </a:rPr>
              <a:t>difference of</a:t>
            </a:r>
          </a:p>
          <a:p>
            <a:pPr rtl="1" eaLnBrk="1" hangingPunct="1"/>
            <a:r>
              <a:rPr lang="en" altLang="fr-FR" sz="1800"/>
              <a:t>produced over a given time </a:t>
            </a:r>
            <a:r>
              <a:rPr lang="en" altLang="fr-FR" sz="1800">
                <a:latin typeface="Arial" pitchFamily="34" charset="0"/>
              </a:rPr>
              <a:t>, </a:t>
            </a:r>
            <a:r>
              <a:rPr lang="en" altLang="fr-FR" sz="1800"/>
              <a:t>for each concentration of the substrate.</a:t>
            </a:r>
          </a:p>
          <a:p>
            <a:pPr rtl="1" eaLnBrk="1" hangingPunct="1"/>
            <a:r>
              <a:rPr lang="en" altLang="fr-FR" sz="1800"/>
              <a:t> </a:t>
            </a:r>
          </a:p>
        </p:txBody>
      </p:sp>
      <p:sp>
        <p:nvSpPr>
          <p:cNvPr id="7" name="Text Box 5"/>
          <p:cNvSpPr txBox="1">
            <a:spLocks noChangeArrowheads="1"/>
          </p:cNvSpPr>
          <p:nvPr/>
        </p:nvSpPr>
        <p:spPr bwMode="auto">
          <a:xfrm>
            <a:off x="4727406" y="0"/>
            <a:ext cx="4416594" cy="2769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en-US" altLang="fr-FR" sz="1200" dirty="0"/>
          </a:p>
        </p:txBody>
      </p:sp>
    </p:spTree>
    <p:extLst>
      <p:ext uri="{BB962C8B-B14F-4D97-AF65-F5344CB8AC3E}">
        <p14:creationId xmlns:p14="http://schemas.microsoft.com/office/powerpoint/2010/main" val="20114620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8" name="Rectangle 6"/>
          <p:cNvSpPr>
            <a:spLocks noChangeArrowheads="1"/>
          </p:cNvSpPr>
          <p:nvPr/>
        </p:nvSpPr>
        <p:spPr bwMode="auto">
          <a:xfrm>
            <a:off x="1692275" y="404813"/>
            <a:ext cx="5621338" cy="579437"/>
          </a:xfrm>
          <a:prstGeom prst="rect">
            <a:avLst/>
          </a:prstGeom>
          <a:noFill/>
          <a:ln w="9525">
            <a:noFill/>
            <a:miter lim="800000"/>
            <a:headEnd/>
            <a:tailEnd/>
          </a:ln>
          <a:effectLst/>
        </p:spPr>
        <p:txBody>
          <a:bodyPr anchor="ctr">
            <a:spAutoFit/>
          </a:bodyPr>
          <a:lstStyle/>
          <a:p>
            <a:pPr algn="ctr" rtl="1">
              <a:defRPr/>
            </a:pPr>
            <a:r>
              <a:rPr lang="en" sz="3200" b="1" u="sng">
                <a:solidFill>
                  <a:schemeClr val="folHlink"/>
                </a:solidFill>
                <a:effectLst>
                  <a:outerShdw blurRad="38100" dist="38100" dir="2700000" algn="tl">
                    <a:srgbClr val="000000"/>
                  </a:outerShdw>
                </a:effectLst>
              </a:rPr>
              <a:t>ENZYMOLOGY SECTION</a:t>
            </a:r>
          </a:p>
        </p:txBody>
      </p:sp>
      <p:sp>
        <p:nvSpPr>
          <p:cNvPr id="345091" name="Text Box 7"/>
          <p:cNvSpPr txBox="1">
            <a:spLocks noChangeArrowheads="1"/>
          </p:cNvSpPr>
          <p:nvPr/>
        </p:nvSpPr>
        <p:spPr bwMode="auto">
          <a:xfrm>
            <a:off x="193675" y="1040978"/>
            <a:ext cx="43783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rtl="1" eaLnBrk="1" hangingPunct="1"/>
            <a:r>
              <a:rPr lang="en" altLang="fr-FR" sz="2400" b="1" u="sng" dirty="0">
                <a:solidFill>
                  <a:srgbClr val="00CC00"/>
                </a:solidFill>
              </a:rPr>
              <a:t>Enzyme </a:t>
            </a:r>
            <a:endParaRPr lang="fr-FR" altLang="fr-FR" sz="2400" b="1" dirty="0">
              <a:solidFill>
                <a:srgbClr val="00CC00"/>
              </a:solidFill>
            </a:endParaRPr>
          </a:p>
          <a:p>
            <a:pPr rtl="1" eaLnBrk="1" hangingPunct="1"/>
            <a:r>
              <a:rPr lang="en" altLang="fr-FR" sz="1800" b="1" dirty="0">
                <a:solidFill>
                  <a:schemeClr val="folHlink"/>
                </a:solidFill>
                <a:latin typeface="Arial" pitchFamily="34" charset="0"/>
              </a:rPr>
              <a:t>Reaction </a:t>
            </a:r>
            <a:r>
              <a:rPr lang="en" altLang="fr-FR" sz="1800" b="1" dirty="0">
                <a:solidFill>
                  <a:schemeClr val="folHlink"/>
                </a:solidFill>
              </a:rPr>
              <a:t>speed​</a:t>
            </a:r>
          </a:p>
        </p:txBody>
      </p:sp>
      <p:sp>
        <p:nvSpPr>
          <p:cNvPr id="345092" name="Text Box 11"/>
          <p:cNvSpPr txBox="1">
            <a:spLocks noChangeArrowheads="1"/>
          </p:cNvSpPr>
          <p:nvPr/>
        </p:nvSpPr>
        <p:spPr bwMode="auto">
          <a:xfrm>
            <a:off x="179388" y="1757363"/>
            <a:ext cx="912743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eaLnBrk="1" hangingPunct="1">
              <a:buFont typeface="Symbol" pitchFamily="18" charset="2"/>
              <a:buChar char=""/>
            </a:pPr>
            <a:r>
              <a:rPr lang="en" altLang="fr-FR" sz="2000" dirty="0"/>
              <a:t>To measure the activity </a:t>
            </a:r>
            <a:r>
              <a:rPr lang="en" altLang="fr-FR" sz="2000" dirty="0">
                <a:latin typeface="Arial" pitchFamily="34" charset="0"/>
              </a:rPr>
              <a:t>of </a:t>
            </a:r>
            <a:r>
              <a:rPr lang="en" altLang="fr-FR" sz="2000" dirty="0"/>
              <a:t>an enzymatic reaction </a:t>
            </a:r>
            <a:r>
              <a:rPr lang="en" altLang="fr-FR" sz="2000" dirty="0">
                <a:latin typeface="Arial" pitchFamily="34" charset="0"/>
              </a:rPr>
              <a:t>having </a:t>
            </a:r>
            <a:r>
              <a:rPr lang="en" altLang="fr-FR" sz="2000" dirty="0"/>
              <a:t>only one substrate</a:t>
            </a:r>
          </a:p>
          <a:p>
            <a:pPr eaLnBrk="1" hangingPunct="1">
              <a:buFont typeface="Symbol" pitchFamily="18" charset="2"/>
              <a:buChar char=""/>
            </a:pPr>
            <a:r>
              <a:rPr lang="en" altLang="fr-FR" sz="2000" dirty="0"/>
              <a:t>and a product, in a </a:t>
            </a:r>
            <a:r>
              <a:rPr lang="en" altLang="fr-FR" sz="2000" dirty="0">
                <a:latin typeface="Arial" pitchFamily="34" charset="0"/>
              </a:rPr>
              <a:t>defined medium </a:t>
            </a:r>
            <a:r>
              <a:rPr lang="en" altLang="fr-FR" sz="2000" dirty="0"/>
              <a:t>, we observe the concentrations of</a:t>
            </a:r>
          </a:p>
          <a:p>
            <a:pPr eaLnBrk="1" hangingPunct="1">
              <a:buFont typeface="Symbol" pitchFamily="18" charset="2"/>
              <a:buChar char=""/>
            </a:pPr>
            <a:r>
              <a:rPr lang="en" altLang="fr-FR" sz="2000" dirty="0"/>
              <a:t>substrate or product, which are functions of </a:t>
            </a:r>
            <a:r>
              <a:rPr lang="en" altLang="fr-FR" sz="2000" dirty="0">
                <a:latin typeface="Arial" pitchFamily="34" charset="0"/>
              </a:rPr>
              <a:t>elapsed time </a:t>
            </a:r>
            <a:r>
              <a:rPr lang="en" altLang="fr-FR" sz="2000" dirty="0"/>
              <a:t>:</a:t>
            </a:r>
          </a:p>
          <a:p>
            <a:pPr eaLnBrk="1" hangingPunct="1">
              <a:buFont typeface="Symbol" pitchFamily="18" charset="2"/>
              <a:buChar char=""/>
            </a:pPr>
            <a:r>
              <a:rPr lang="en" altLang="fr-FR" sz="2000" dirty="0"/>
              <a:t>the concentration of the substrate decreases over </a:t>
            </a:r>
            <a:r>
              <a:rPr lang="en" altLang="fr-FR" sz="2000" dirty="0">
                <a:latin typeface="Arial" pitchFamily="34" charset="0"/>
              </a:rPr>
              <a:t>time , </a:t>
            </a:r>
            <a:r>
              <a:rPr lang="en" altLang="fr-FR" sz="2000" dirty="0"/>
              <a:t>that of the product</a:t>
            </a:r>
          </a:p>
          <a:p>
            <a:pPr eaLnBrk="1" hangingPunct="1">
              <a:buFont typeface="Symbol" pitchFamily="18" charset="2"/>
              <a:buChar char=""/>
            </a:pPr>
            <a:r>
              <a:rPr lang="en" altLang="fr-FR" sz="2000" dirty="0"/>
              <a:t>increases over time. When these measurements are taken </a:t>
            </a:r>
            <a:r>
              <a:rPr lang="en" altLang="fr-FR" sz="2000" dirty="0">
                <a:latin typeface="Arial" pitchFamily="34" charset="0"/>
              </a:rPr>
              <a:t>at </a:t>
            </a:r>
            <a:r>
              <a:rPr lang="en" altLang="fr-FR" sz="2000" dirty="0"/>
              <a:t>times t1 and t2</a:t>
            </a:r>
          </a:p>
          <a:p>
            <a:pPr eaLnBrk="1" hangingPunct="1">
              <a:buFont typeface="Symbol" pitchFamily="18" charset="2"/>
              <a:buChar char=""/>
            </a:pPr>
            <a:r>
              <a:rPr lang="en" altLang="fr-FR" sz="2000" dirty="0"/>
              <a:t>separated </a:t>
            </a:r>
            <a:r>
              <a:rPr lang="en" altLang="fr-FR" sz="2000" dirty="0">
                <a:latin typeface="Arial" pitchFamily="34" charset="0"/>
              </a:rPr>
              <a:t>by </a:t>
            </a:r>
            <a:r>
              <a:rPr lang="en" altLang="fr-FR" sz="2000" dirty="0"/>
              <a:t>a </a:t>
            </a:r>
            <a:r>
              <a:rPr lang="en" altLang="fr-FR" sz="2000" dirty="0">
                <a:latin typeface="Arial" pitchFamily="34" charset="0"/>
              </a:rPr>
              <a:t>delay dt , we call S1 </a:t>
            </a:r>
            <a:r>
              <a:rPr lang="en" altLang="fr-FR" sz="2000" dirty="0"/>
              <a:t>and P1 the substrate concentrations</a:t>
            </a:r>
          </a:p>
          <a:p>
            <a:pPr eaLnBrk="1" hangingPunct="1">
              <a:buFont typeface="Symbol" pitchFamily="18" charset="2"/>
              <a:buChar char=""/>
            </a:pPr>
            <a:r>
              <a:rPr lang="en" altLang="fr-FR" sz="2000" dirty="0"/>
              <a:t>and the product at time t1, and S2 and P2 the concentrations of the </a:t>
            </a:r>
            <a:r>
              <a:rPr lang="en" altLang="fr-FR" sz="2000" dirty="0" smtClean="0"/>
              <a:t>substrate</a:t>
            </a:r>
          </a:p>
          <a:p>
            <a:pPr eaLnBrk="1" hangingPunct="1">
              <a:buFont typeface="Symbol" pitchFamily="18" charset="2"/>
              <a:buChar char=""/>
            </a:pPr>
            <a:r>
              <a:rPr lang="en" altLang="fr-FR" sz="2000" dirty="0" smtClean="0"/>
              <a:t>and the produced </a:t>
            </a:r>
            <a:r>
              <a:rPr lang="en" altLang="fr-FR" sz="2000" dirty="0"/>
              <a:t>at time t2. The difference </a:t>
            </a:r>
            <a:r>
              <a:rPr lang="en" altLang="fr-FR" sz="2000" dirty="0">
                <a:latin typeface="Arial" pitchFamily="34" charset="0"/>
              </a:rPr>
              <a:t>between </a:t>
            </a:r>
            <a:r>
              <a:rPr lang="en" altLang="fr-FR" sz="2000" dirty="0"/>
              <a:t>the substrate </a:t>
            </a:r>
            <a:endParaRPr lang="en" altLang="fr-FR" sz="2000" dirty="0" smtClean="0"/>
          </a:p>
          <a:p>
            <a:pPr eaLnBrk="1" hangingPunct="1"/>
            <a:r>
              <a:rPr lang="en" altLang="fr-FR" sz="2000" dirty="0" smtClean="0"/>
              <a:t>concentrations dS is </a:t>
            </a:r>
            <a:r>
              <a:rPr lang="en" altLang="fr-FR" sz="2000" dirty="0"/>
              <a:t>the opposite </a:t>
            </a:r>
            <a:r>
              <a:rPr lang="en" altLang="fr-FR" sz="2000" dirty="0">
                <a:latin typeface="Arial" pitchFamily="34" charset="0"/>
              </a:rPr>
              <a:t>of </a:t>
            </a:r>
            <a:r>
              <a:rPr lang="en" altLang="fr-FR" sz="2000" dirty="0"/>
              <a:t>the difference </a:t>
            </a:r>
            <a:r>
              <a:rPr lang="en" altLang="fr-FR" sz="2000" dirty="0">
                <a:latin typeface="Arial" pitchFamily="34" charset="0"/>
              </a:rPr>
              <a:t>between </a:t>
            </a:r>
            <a:r>
              <a:rPr lang="en" altLang="fr-FR" sz="2000" dirty="0"/>
              <a:t>the </a:t>
            </a:r>
            <a:r>
              <a:rPr lang="en" altLang="fr-FR" sz="2000" dirty="0" smtClean="0"/>
              <a:t>concentrations</a:t>
            </a:r>
          </a:p>
          <a:p>
            <a:pPr eaLnBrk="1" hangingPunct="1"/>
            <a:r>
              <a:rPr lang="en" altLang="fr-FR" sz="2000" dirty="0" smtClean="0"/>
              <a:t>of </a:t>
            </a:r>
            <a:r>
              <a:rPr lang="en" altLang="fr-FR" sz="2000" dirty="0"/>
              <a:t>the product (-dP).</a:t>
            </a:r>
          </a:p>
          <a:p>
            <a:pPr eaLnBrk="1" hangingPunct="1">
              <a:buFont typeface="Symbol" pitchFamily="18" charset="2"/>
              <a:buChar char=""/>
            </a:pPr>
            <a:r>
              <a:rPr lang="en" altLang="fr-FR" sz="2000" dirty="0"/>
              <a:t>Let the rate of </a:t>
            </a:r>
            <a:r>
              <a:rPr lang="en" altLang="fr-FR" sz="2000" dirty="0">
                <a:latin typeface="Arial" pitchFamily="34" charset="0"/>
              </a:rPr>
              <a:t>reaction </a:t>
            </a:r>
            <a:r>
              <a:rPr lang="en" altLang="fr-FR" sz="2000" dirty="0"/>
              <a:t>be the ratio minus dS/dt, which is </a:t>
            </a:r>
            <a:r>
              <a:rPr lang="en" altLang="fr-FR" sz="2000" dirty="0">
                <a:latin typeface="Arial" pitchFamily="34" charset="0"/>
              </a:rPr>
              <a:t>equal </a:t>
            </a:r>
            <a:r>
              <a:rPr lang="en" altLang="fr-FR" sz="2000" dirty="0" smtClean="0"/>
              <a:t>to </a:t>
            </a:r>
            <a:r>
              <a:rPr lang="en" altLang="fr-FR" sz="2000" dirty="0" smtClean="0">
                <a:latin typeface="Arial" pitchFamily="34" charset="0"/>
              </a:rPr>
              <a:t>dt</a:t>
            </a:r>
            <a:r>
              <a:rPr lang="en" altLang="fr-FR" sz="2000" dirty="0">
                <a:latin typeface="Arial" pitchFamily="34" charset="0"/>
              </a:rPr>
              <a:t>. The </a:t>
            </a:r>
            <a:endParaRPr lang="en" altLang="fr-FR" sz="2000" dirty="0" smtClean="0">
              <a:latin typeface="Arial" pitchFamily="34" charset="0"/>
            </a:endParaRPr>
          </a:p>
          <a:p>
            <a:pPr eaLnBrk="1" hangingPunct="1"/>
            <a:r>
              <a:rPr lang="en" altLang="fr-FR" sz="2000" dirty="0" smtClean="0">
                <a:latin typeface="Arial" pitchFamily="34" charset="0"/>
              </a:rPr>
              <a:t>reaction </a:t>
            </a:r>
            <a:r>
              <a:rPr lang="en" altLang="fr-FR" sz="2000" dirty="0"/>
              <a:t>rate represents the number of moles </a:t>
            </a:r>
            <a:r>
              <a:rPr lang="en" altLang="fr-FR" sz="2000" dirty="0" smtClean="0"/>
              <a:t>of substrate </a:t>
            </a:r>
            <a:r>
              <a:rPr lang="en" altLang="fr-FR" sz="2000" dirty="0"/>
              <a:t>transformed </a:t>
            </a:r>
            <a:r>
              <a:rPr lang="en" altLang="fr-FR" sz="2000" dirty="0">
                <a:latin typeface="Arial" pitchFamily="34" charset="0"/>
              </a:rPr>
              <a:t>into </a:t>
            </a:r>
            <a:endParaRPr lang="en" altLang="fr-FR" sz="2000" dirty="0" smtClean="0">
              <a:latin typeface="Arial" pitchFamily="34" charset="0"/>
            </a:endParaRPr>
          </a:p>
          <a:p>
            <a:pPr eaLnBrk="1" hangingPunct="1"/>
            <a:r>
              <a:rPr lang="en" altLang="fr-FR" sz="2000" dirty="0" smtClean="0"/>
              <a:t>moles </a:t>
            </a:r>
            <a:r>
              <a:rPr lang="en" altLang="fr-FR" sz="2000" dirty="0"/>
              <a:t>of product, in a given volume </a:t>
            </a:r>
            <a:r>
              <a:rPr lang="en" altLang="fr-FR" sz="2000" dirty="0">
                <a:latin typeface="Arial" pitchFamily="34" charset="0"/>
              </a:rPr>
              <a:t>and </a:t>
            </a:r>
            <a:r>
              <a:rPr lang="en" altLang="fr-FR" sz="2000" dirty="0" smtClean="0"/>
              <a:t>in a </a:t>
            </a:r>
            <a:r>
              <a:rPr lang="en" altLang="fr-FR" sz="2000" dirty="0"/>
              <a:t>given </a:t>
            </a:r>
            <a:r>
              <a:rPr lang="en" altLang="fr-FR" sz="2000" dirty="0">
                <a:latin typeface="Arial" pitchFamily="34" charset="0"/>
              </a:rPr>
              <a:t>time </a:t>
            </a:r>
            <a:r>
              <a:rPr lang="en" altLang="fr-FR" sz="2000" dirty="0"/>
              <a:t>.</a:t>
            </a:r>
          </a:p>
          <a:p>
            <a:pPr eaLnBrk="1" hangingPunct="1"/>
            <a:endParaRPr lang="fr-FR" altLang="fr-FR" sz="2000" dirty="0"/>
          </a:p>
        </p:txBody>
      </p:sp>
      <p:sp>
        <p:nvSpPr>
          <p:cNvPr id="6" name="Text Box 5"/>
          <p:cNvSpPr txBox="1">
            <a:spLocks noChangeArrowheads="1"/>
          </p:cNvSpPr>
          <p:nvPr/>
        </p:nvSpPr>
        <p:spPr bwMode="auto">
          <a:xfrm>
            <a:off x="4727406" y="0"/>
            <a:ext cx="4416594" cy="2769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en-US" altLang="fr-FR" sz="1200" dirty="0"/>
          </a:p>
        </p:txBody>
      </p:sp>
    </p:spTree>
    <p:extLst>
      <p:ext uri="{BB962C8B-B14F-4D97-AF65-F5344CB8AC3E}">
        <p14:creationId xmlns:p14="http://schemas.microsoft.com/office/powerpoint/2010/main" val="12181316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3"/>
          <p:cNvSpPr>
            <a:spLocks noChangeArrowheads="1"/>
          </p:cNvSpPr>
          <p:nvPr/>
        </p:nvSpPr>
        <p:spPr bwMode="auto">
          <a:xfrm>
            <a:off x="1692275" y="404813"/>
            <a:ext cx="5621338" cy="579437"/>
          </a:xfrm>
          <a:prstGeom prst="rect">
            <a:avLst/>
          </a:prstGeom>
          <a:noFill/>
          <a:ln w="9525">
            <a:noFill/>
            <a:miter lim="800000"/>
            <a:headEnd/>
            <a:tailEnd/>
          </a:ln>
          <a:effectLst/>
        </p:spPr>
        <p:txBody>
          <a:bodyPr anchor="ctr">
            <a:spAutoFit/>
          </a:bodyPr>
          <a:lstStyle/>
          <a:p>
            <a:pPr algn="ctr" rtl="1">
              <a:defRPr/>
            </a:pPr>
            <a:r>
              <a:rPr lang="en" sz="3200" b="1" u="sng">
                <a:solidFill>
                  <a:schemeClr val="folHlink"/>
                </a:solidFill>
                <a:effectLst>
                  <a:outerShdw blurRad="38100" dist="38100" dir="2700000" algn="tl">
                    <a:srgbClr val="000000"/>
                  </a:outerShdw>
                </a:effectLst>
              </a:rPr>
              <a:t>ENZYMOLOGY SECTION</a:t>
            </a:r>
          </a:p>
        </p:txBody>
      </p:sp>
      <p:sp>
        <p:nvSpPr>
          <p:cNvPr id="346115" name="Text Box 4"/>
          <p:cNvSpPr txBox="1">
            <a:spLocks noChangeArrowheads="1"/>
          </p:cNvSpPr>
          <p:nvPr/>
        </p:nvSpPr>
        <p:spPr bwMode="auto">
          <a:xfrm>
            <a:off x="0" y="908050"/>
            <a:ext cx="43783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rtl="1" eaLnBrk="1" hangingPunct="1"/>
            <a:r>
              <a:rPr lang="en" altLang="fr-FR" sz="2400" b="1" u="sng">
                <a:solidFill>
                  <a:srgbClr val="00CC00"/>
                </a:solidFill>
              </a:rPr>
              <a:t>Enzyme </a:t>
            </a:r>
            <a:endParaRPr lang="fr-FR" altLang="fr-FR" sz="2400" b="1">
              <a:solidFill>
                <a:srgbClr val="00CC00"/>
              </a:solidFill>
            </a:endParaRPr>
          </a:p>
          <a:p>
            <a:pPr rtl="1" eaLnBrk="1" hangingPunct="1"/>
            <a:r>
              <a:rPr lang="en" altLang="fr-FR" sz="1800" b="1">
                <a:solidFill>
                  <a:schemeClr val="folHlink"/>
                </a:solidFill>
                <a:latin typeface="Arial" pitchFamily="34" charset="0"/>
              </a:rPr>
              <a:t>Reaction </a:t>
            </a:r>
            <a:r>
              <a:rPr lang="en" altLang="fr-FR" sz="1800" b="1">
                <a:solidFill>
                  <a:schemeClr val="folHlink"/>
                </a:solidFill>
              </a:rPr>
              <a:t>speed​</a:t>
            </a:r>
          </a:p>
        </p:txBody>
      </p:sp>
      <p:pic>
        <p:nvPicPr>
          <p:cNvPr id="346116" name="Picture 5" descr="Image EE_08_PI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628775"/>
            <a:ext cx="4176712"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6117" name="Picture 6" descr="Image EE_10_PIC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196975"/>
            <a:ext cx="4392612"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6118" name="Picture 7" descr="Image EE_11_PIC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4724400"/>
            <a:ext cx="44640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4727406" y="0"/>
            <a:ext cx="4416594" cy="2769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en-US" altLang="fr-FR" sz="1200" dirty="0"/>
          </a:p>
        </p:txBody>
      </p:sp>
    </p:spTree>
    <p:extLst>
      <p:ext uri="{BB962C8B-B14F-4D97-AF65-F5344CB8AC3E}">
        <p14:creationId xmlns:p14="http://schemas.microsoft.com/office/powerpoint/2010/main" val="28899833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Rectangle 3"/>
          <p:cNvSpPr>
            <a:spLocks noChangeArrowheads="1"/>
          </p:cNvSpPr>
          <p:nvPr/>
        </p:nvSpPr>
        <p:spPr bwMode="auto">
          <a:xfrm>
            <a:off x="1692275" y="404813"/>
            <a:ext cx="5621338" cy="579437"/>
          </a:xfrm>
          <a:prstGeom prst="rect">
            <a:avLst/>
          </a:prstGeom>
          <a:noFill/>
          <a:ln w="9525">
            <a:noFill/>
            <a:miter lim="800000"/>
            <a:headEnd/>
            <a:tailEnd/>
          </a:ln>
          <a:effectLst/>
        </p:spPr>
        <p:txBody>
          <a:bodyPr anchor="ctr">
            <a:spAutoFit/>
          </a:bodyPr>
          <a:lstStyle/>
          <a:p>
            <a:pPr algn="ctr" rtl="1">
              <a:defRPr/>
            </a:pPr>
            <a:r>
              <a:rPr lang="en" sz="3200" b="1" u="sng">
                <a:solidFill>
                  <a:schemeClr val="folHlink"/>
                </a:solidFill>
                <a:effectLst>
                  <a:outerShdw blurRad="38100" dist="38100" dir="2700000" algn="tl">
                    <a:srgbClr val="000000"/>
                  </a:outerShdw>
                </a:effectLst>
              </a:rPr>
              <a:t>ENZYMOLOGY SECTION</a:t>
            </a:r>
          </a:p>
        </p:txBody>
      </p:sp>
      <p:sp>
        <p:nvSpPr>
          <p:cNvPr id="347139" name="Text Box 4"/>
          <p:cNvSpPr txBox="1">
            <a:spLocks noChangeArrowheads="1"/>
          </p:cNvSpPr>
          <p:nvPr/>
        </p:nvSpPr>
        <p:spPr bwMode="auto">
          <a:xfrm>
            <a:off x="0" y="908050"/>
            <a:ext cx="43783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rtl="1" eaLnBrk="1" hangingPunct="1"/>
            <a:r>
              <a:rPr lang="en" altLang="fr-FR" sz="2400" b="1" u="sng">
                <a:solidFill>
                  <a:srgbClr val="00CC00"/>
                </a:solidFill>
              </a:rPr>
              <a:t>Enzyme </a:t>
            </a:r>
            <a:endParaRPr lang="fr-FR" altLang="fr-FR" sz="2400" b="1">
              <a:solidFill>
                <a:srgbClr val="00CC00"/>
              </a:solidFill>
            </a:endParaRPr>
          </a:p>
          <a:p>
            <a:pPr rtl="1" eaLnBrk="1" hangingPunct="1"/>
            <a:r>
              <a:rPr lang="en" altLang="fr-FR" sz="1800" b="1">
                <a:solidFill>
                  <a:schemeClr val="folHlink"/>
                </a:solidFill>
              </a:rPr>
              <a:t>Initial speed</a:t>
            </a:r>
          </a:p>
        </p:txBody>
      </p:sp>
      <p:sp>
        <p:nvSpPr>
          <p:cNvPr id="347140" name="Rectangle 6"/>
          <p:cNvSpPr>
            <a:spLocks noChangeArrowheads="1"/>
          </p:cNvSpPr>
          <p:nvPr/>
        </p:nvSpPr>
        <p:spPr bwMode="auto">
          <a:xfrm>
            <a:off x="179388" y="1700213"/>
            <a:ext cx="8497887"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eaLnBrk="1" hangingPunct="1"/>
            <a:endParaRPr lang="fr-FR" altLang="fr-FR" sz="2000">
              <a:cs typeface="Tahoma" pitchFamily="34" charset="0"/>
            </a:endParaRPr>
          </a:p>
          <a:p>
            <a:pPr eaLnBrk="1" hangingPunct="1"/>
            <a:r>
              <a:rPr lang="en" altLang="fr-FR" sz="2000">
                <a:cs typeface="Tahoma" pitchFamily="34" charset="0"/>
              </a:rPr>
              <a:t>During the stationary phase, the rate is constant: this is called the initial rate. This is a phase of the reaction where a maximum number of enzyme molecules are bound to substrate molecules. The ratio of bound enzyme to total enzyme is at its maximum. Under these conditions,</a:t>
            </a:r>
          </a:p>
          <a:p>
            <a:pPr eaLnBrk="1" hangingPunct="1"/>
            <a:r>
              <a:rPr lang="en" altLang="fr-FR" sz="2000">
                <a:cs typeface="Tahoma" pitchFamily="34" charset="0"/>
              </a:rPr>
              <a:t>The enzyme's catalytic efficiency is highest, therefore the initial velocity is the highest of all the velocities that can be measured as a function of the reaction phases. In the remainder of this course, the velocity studied will always be the initial velocity.</a:t>
            </a:r>
          </a:p>
          <a:p>
            <a:endParaRPr lang="fr-FR" altLang="fr-FR" sz="2000">
              <a:cs typeface="Tahoma" pitchFamily="34" charset="0"/>
            </a:endParaRPr>
          </a:p>
        </p:txBody>
      </p:sp>
      <p:sp>
        <p:nvSpPr>
          <p:cNvPr id="6" name="Text Box 5"/>
          <p:cNvSpPr txBox="1">
            <a:spLocks noChangeArrowheads="1"/>
          </p:cNvSpPr>
          <p:nvPr/>
        </p:nvSpPr>
        <p:spPr bwMode="auto">
          <a:xfrm>
            <a:off x="4727406" y="0"/>
            <a:ext cx="4416594" cy="2769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en-US" altLang="fr-FR" sz="1200" dirty="0"/>
          </a:p>
        </p:txBody>
      </p:sp>
    </p:spTree>
    <p:extLst>
      <p:ext uri="{BB962C8B-B14F-4D97-AF65-F5344CB8AC3E}">
        <p14:creationId xmlns:p14="http://schemas.microsoft.com/office/powerpoint/2010/main" val="41852729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1" name="Rectangle 5"/>
          <p:cNvSpPr>
            <a:spLocks noChangeArrowheads="1"/>
          </p:cNvSpPr>
          <p:nvPr/>
        </p:nvSpPr>
        <p:spPr bwMode="auto">
          <a:xfrm>
            <a:off x="1692275" y="404813"/>
            <a:ext cx="5621338" cy="579437"/>
          </a:xfrm>
          <a:prstGeom prst="rect">
            <a:avLst/>
          </a:prstGeom>
          <a:noFill/>
          <a:ln w="9525">
            <a:noFill/>
            <a:miter lim="800000"/>
            <a:headEnd/>
            <a:tailEnd/>
          </a:ln>
          <a:effectLst/>
        </p:spPr>
        <p:txBody>
          <a:bodyPr anchor="ctr">
            <a:spAutoFit/>
          </a:bodyPr>
          <a:lstStyle/>
          <a:p>
            <a:pPr algn="ctr" rtl="1">
              <a:defRPr/>
            </a:pPr>
            <a:r>
              <a:rPr lang="en" sz="3200" b="1" u="sng">
                <a:solidFill>
                  <a:schemeClr val="folHlink"/>
                </a:solidFill>
                <a:effectLst>
                  <a:outerShdw blurRad="38100" dist="38100" dir="2700000" algn="tl">
                    <a:srgbClr val="000000"/>
                  </a:outerShdw>
                </a:effectLst>
              </a:rPr>
              <a:t>ENZYMOLOGY SECTION</a:t>
            </a:r>
          </a:p>
        </p:txBody>
      </p:sp>
      <p:pic>
        <p:nvPicPr>
          <p:cNvPr id="348163" name="Picture 6" descr="Image EE_13_PI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981075"/>
            <a:ext cx="3889375"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64" name="Picture 7" descr="Image EE_15_PIC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981075"/>
            <a:ext cx="3960813"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65" name="Picture 8" descr="Image EE_16_PIC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3933825"/>
            <a:ext cx="3889375"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66" name="Picture 9" descr="Image EE_16_1_PIC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538" y="4005263"/>
            <a:ext cx="388937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4727406" y="0"/>
            <a:ext cx="4416594" cy="2769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en-US" altLang="fr-FR" sz="1200" dirty="0"/>
          </a:p>
        </p:txBody>
      </p:sp>
    </p:spTree>
    <p:extLst>
      <p:ext uri="{BB962C8B-B14F-4D97-AF65-F5344CB8AC3E}">
        <p14:creationId xmlns:p14="http://schemas.microsoft.com/office/powerpoint/2010/main" val="11896032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5" name="Rectangle 5"/>
          <p:cNvSpPr>
            <a:spLocks noChangeArrowheads="1"/>
          </p:cNvSpPr>
          <p:nvPr/>
        </p:nvSpPr>
        <p:spPr bwMode="auto">
          <a:xfrm>
            <a:off x="1692275" y="404813"/>
            <a:ext cx="5621338" cy="579437"/>
          </a:xfrm>
          <a:prstGeom prst="rect">
            <a:avLst/>
          </a:prstGeom>
          <a:noFill/>
          <a:ln w="9525">
            <a:noFill/>
            <a:miter lim="800000"/>
            <a:headEnd/>
            <a:tailEnd/>
          </a:ln>
          <a:effectLst/>
        </p:spPr>
        <p:txBody>
          <a:bodyPr anchor="ctr">
            <a:spAutoFit/>
          </a:bodyPr>
          <a:lstStyle/>
          <a:p>
            <a:pPr algn="ctr" rtl="1">
              <a:defRPr/>
            </a:pPr>
            <a:r>
              <a:rPr lang="en" sz="3200" b="1" u="sng">
                <a:solidFill>
                  <a:schemeClr val="folHlink"/>
                </a:solidFill>
                <a:effectLst>
                  <a:outerShdw blurRad="38100" dist="38100" dir="2700000" algn="tl">
                    <a:srgbClr val="000000"/>
                  </a:outerShdw>
                </a:effectLst>
              </a:rPr>
              <a:t>ENZYMOLOGY SECTION</a:t>
            </a:r>
          </a:p>
        </p:txBody>
      </p:sp>
      <p:pic>
        <p:nvPicPr>
          <p:cNvPr id="349187" name="Picture 6" descr="Image EE_09_PI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2513"/>
            <a:ext cx="4105275"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188" name="Picture 7" descr="Image EE_20_PIC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052513"/>
            <a:ext cx="3914775" cy="242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189" name="Picture 8" descr="Image EE_21_PIC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3573463"/>
            <a:ext cx="4000500"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190" name="Picture 9" descr="Image EE_22_PIC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9338" y="3573463"/>
            <a:ext cx="3960812"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4727406" y="0"/>
            <a:ext cx="4416594" cy="2769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en-US" altLang="fr-FR" sz="1200" dirty="0"/>
          </a:p>
        </p:txBody>
      </p:sp>
    </p:spTree>
    <p:extLst>
      <p:ext uri="{BB962C8B-B14F-4D97-AF65-F5344CB8AC3E}">
        <p14:creationId xmlns:p14="http://schemas.microsoft.com/office/powerpoint/2010/main" val="23792764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9" name="Rectangle 5"/>
          <p:cNvSpPr>
            <a:spLocks noChangeArrowheads="1"/>
          </p:cNvSpPr>
          <p:nvPr/>
        </p:nvSpPr>
        <p:spPr bwMode="auto">
          <a:xfrm>
            <a:off x="1692275" y="404813"/>
            <a:ext cx="5621338" cy="579437"/>
          </a:xfrm>
          <a:prstGeom prst="rect">
            <a:avLst/>
          </a:prstGeom>
          <a:noFill/>
          <a:ln w="9525">
            <a:noFill/>
            <a:miter lim="800000"/>
            <a:headEnd/>
            <a:tailEnd/>
          </a:ln>
          <a:effectLst/>
        </p:spPr>
        <p:txBody>
          <a:bodyPr anchor="ctr">
            <a:spAutoFit/>
          </a:bodyPr>
          <a:lstStyle/>
          <a:p>
            <a:pPr algn="ctr" rtl="1">
              <a:defRPr/>
            </a:pPr>
            <a:r>
              <a:rPr lang="en" sz="3200" b="1" u="sng">
                <a:solidFill>
                  <a:schemeClr val="folHlink"/>
                </a:solidFill>
                <a:effectLst>
                  <a:outerShdw blurRad="38100" dist="38100" dir="2700000" algn="tl">
                    <a:srgbClr val="000000"/>
                  </a:outerShdw>
                </a:effectLst>
              </a:rPr>
              <a:t>ENZYMOLOGY SECTION</a:t>
            </a:r>
          </a:p>
        </p:txBody>
      </p:sp>
      <p:pic>
        <p:nvPicPr>
          <p:cNvPr id="350211" name="Picture 6" descr="Image EE_23_PI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052513"/>
            <a:ext cx="4392613"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0212" name="Picture 7" descr="Image EE_25_PIC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052513"/>
            <a:ext cx="3960812"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0213" name="Picture 8" descr="Image EE_25_1_PIC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3933825"/>
            <a:ext cx="4392613"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0214" name="Picture 9" descr="Image EE_26_PIC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363" y="3933825"/>
            <a:ext cx="3887787"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4727406" y="0"/>
            <a:ext cx="4416594" cy="2769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en-US" altLang="fr-FR" sz="1200" dirty="0"/>
          </a:p>
        </p:txBody>
      </p:sp>
    </p:spTree>
    <p:extLst>
      <p:ext uri="{BB962C8B-B14F-4D97-AF65-F5344CB8AC3E}">
        <p14:creationId xmlns:p14="http://schemas.microsoft.com/office/powerpoint/2010/main" val="16399521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7" name="Rectangle 5"/>
          <p:cNvSpPr>
            <a:spLocks noChangeArrowheads="1"/>
          </p:cNvSpPr>
          <p:nvPr/>
        </p:nvSpPr>
        <p:spPr bwMode="auto">
          <a:xfrm>
            <a:off x="1692275" y="765175"/>
            <a:ext cx="5621338" cy="579438"/>
          </a:xfrm>
          <a:prstGeom prst="rect">
            <a:avLst/>
          </a:prstGeom>
          <a:noFill/>
          <a:ln w="9525">
            <a:noFill/>
            <a:miter lim="800000"/>
            <a:headEnd/>
            <a:tailEnd/>
          </a:ln>
          <a:effectLst/>
        </p:spPr>
        <p:txBody>
          <a:bodyPr anchor="ctr">
            <a:spAutoFit/>
          </a:bodyPr>
          <a:lstStyle/>
          <a:p>
            <a:pPr algn="ctr" rtl="1">
              <a:defRPr/>
            </a:pPr>
            <a:r>
              <a:rPr lang="en" sz="3200" b="1" u="sng">
                <a:solidFill>
                  <a:schemeClr val="folHlink"/>
                </a:solidFill>
                <a:effectLst>
                  <a:outerShdw blurRad="38100" dist="38100" dir="2700000" algn="tl">
                    <a:srgbClr val="000000"/>
                  </a:outerShdw>
                </a:effectLst>
              </a:rPr>
              <a:t>ENZYMOLOGY SECTION</a:t>
            </a:r>
          </a:p>
        </p:txBody>
      </p:sp>
      <p:sp>
        <p:nvSpPr>
          <p:cNvPr id="100358" name="Text Box 6"/>
          <p:cNvSpPr txBox="1">
            <a:spLocks noChangeArrowheads="1"/>
          </p:cNvSpPr>
          <p:nvPr/>
        </p:nvSpPr>
        <p:spPr bwMode="auto">
          <a:xfrm>
            <a:off x="209550" y="1557338"/>
            <a:ext cx="993775" cy="366712"/>
          </a:xfrm>
          <a:prstGeom prst="rect">
            <a:avLst/>
          </a:prstGeom>
          <a:noFill/>
          <a:ln w="9525">
            <a:noFill/>
            <a:miter lim="800000"/>
            <a:headEnd/>
            <a:tailEnd/>
          </a:ln>
          <a:effectLst/>
        </p:spPr>
        <p:txBody>
          <a:bodyPr wrap="none">
            <a:spAutoFit/>
          </a:bodyPr>
          <a:lstStyle/>
          <a:p>
            <a:pPr algn="r" rtl="1">
              <a:defRPr/>
            </a:pPr>
            <a:r>
              <a:rPr lang="en" sz="1800" b="1" u="sng">
                <a:effectLst>
                  <a:outerShdw blurRad="38100" dist="38100" dir="2700000" algn="tl">
                    <a:srgbClr val="000000"/>
                  </a:outerShdw>
                </a:effectLst>
              </a:rPr>
              <a:t>Calculations</a:t>
            </a:r>
          </a:p>
        </p:txBody>
      </p:sp>
      <p:pic>
        <p:nvPicPr>
          <p:cNvPr id="351236" name="Picture 7" descr="Image EE_28_PI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81300"/>
            <a:ext cx="414337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1237" name="Picture 8" descr="Image EE_29_PIC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2781300"/>
            <a:ext cx="4643437" cy="36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p:cNvSpPr txBox="1">
            <a:spLocks noChangeArrowheads="1"/>
          </p:cNvSpPr>
          <p:nvPr/>
        </p:nvSpPr>
        <p:spPr bwMode="auto">
          <a:xfrm>
            <a:off x="4727406" y="0"/>
            <a:ext cx="4416594" cy="2769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en-US" altLang="fr-FR" sz="1200" dirty="0"/>
          </a:p>
        </p:txBody>
      </p:sp>
    </p:spTree>
    <p:extLst>
      <p:ext uri="{BB962C8B-B14F-4D97-AF65-F5344CB8AC3E}">
        <p14:creationId xmlns:p14="http://schemas.microsoft.com/office/powerpoint/2010/main" val="35427801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0370" name="Rectangle 2"/>
          <p:cNvSpPr>
            <a:spLocks noGrp="1" noChangeArrowheads="1"/>
          </p:cNvSpPr>
          <p:nvPr>
            <p:ph type="title"/>
          </p:nvPr>
        </p:nvSpPr>
        <p:spPr>
          <a:xfrm>
            <a:off x="457200" y="381000"/>
            <a:ext cx="8229600" cy="1225550"/>
          </a:xfrm>
        </p:spPr>
        <p:txBody>
          <a:bodyPr/>
          <a:lstStyle/>
          <a:p>
            <a:pPr eaLnBrk="1" hangingPunct="1">
              <a:defRPr/>
            </a:pPr>
            <a:r>
              <a:rPr lang="en" u="sng" smtClean="0">
                <a:solidFill>
                  <a:schemeClr val="folHlink"/>
                </a:solidFill>
              </a:rPr>
              <a:t>General structure of enzymes</a:t>
            </a:r>
          </a:p>
        </p:txBody>
      </p:sp>
      <p:sp>
        <p:nvSpPr>
          <p:cNvPr id="570371" name="Rectangle 3"/>
          <p:cNvSpPr>
            <a:spLocks noGrp="1" noChangeArrowheads="1"/>
          </p:cNvSpPr>
          <p:nvPr>
            <p:ph idx="1"/>
          </p:nvPr>
        </p:nvSpPr>
        <p:spPr>
          <a:xfrm>
            <a:off x="500063" y="1817688"/>
            <a:ext cx="8229600" cy="4611687"/>
          </a:xfrm>
        </p:spPr>
        <p:txBody>
          <a:bodyPr/>
          <a:lstStyle/>
          <a:p>
            <a:pPr eaLnBrk="1" hangingPunct="1">
              <a:defRPr/>
            </a:pPr>
            <a:r>
              <a:rPr lang="en" sz="2800" b="1" dirty="0" smtClean="0">
                <a:solidFill>
                  <a:srgbClr val="00FF00"/>
                </a:solidFill>
              </a:rPr>
              <a:t>PRIMARY, SECONDARY AND TERTAR STRUCTURES:</a:t>
            </a:r>
          </a:p>
          <a:p>
            <a:pPr eaLnBrk="1" hangingPunct="1">
              <a:buFont typeface="Wingdings" pitchFamily="2" charset="2"/>
              <a:buNone/>
              <a:defRPr/>
            </a:pPr>
            <a:r>
              <a:rPr lang="en" sz="2000" b="1" dirty="0" smtClean="0"/>
              <a:t>Enzymes are globular proteins, which include</a:t>
            </a:r>
          </a:p>
          <a:p>
            <a:pPr eaLnBrk="1" hangingPunct="1">
              <a:buFont typeface="Wingdings" pitchFamily="2" charset="2"/>
              <a:buNone/>
              <a:defRPr/>
            </a:pPr>
            <a:r>
              <a:rPr lang="en" sz="2000" b="1" dirty="0" smtClean="0"/>
              <a:t>several degrees of organization, as with proteins.</a:t>
            </a:r>
          </a:p>
          <a:p>
            <a:pPr eaLnBrk="1" hangingPunct="1">
              <a:buFont typeface="Wingdings" pitchFamily="2" charset="2"/>
              <a:buNone/>
              <a:defRPr/>
            </a:pPr>
            <a:endParaRPr lang="fr-FR" sz="2000" b="1" dirty="0" smtClean="0"/>
          </a:p>
          <a:p>
            <a:pPr eaLnBrk="1" hangingPunct="1">
              <a:defRPr/>
            </a:pPr>
            <a:r>
              <a:rPr lang="en" sz="2800" b="1" dirty="0" smtClean="0">
                <a:solidFill>
                  <a:srgbClr val="00FF00"/>
                </a:solidFill>
              </a:rPr>
              <a:t>QUATERNARY STRUCTURE:</a:t>
            </a:r>
          </a:p>
          <a:p>
            <a:pPr eaLnBrk="1" hangingPunct="1">
              <a:buFont typeface="Wingdings" pitchFamily="2" charset="2"/>
              <a:buNone/>
              <a:defRPr/>
            </a:pPr>
            <a:r>
              <a:rPr lang="en" sz="2000" b="1" dirty="0" smtClean="0"/>
              <a:t>It corresponds to the combination of several elementary structures.</a:t>
            </a:r>
          </a:p>
        </p:txBody>
      </p:sp>
      <p:sp>
        <p:nvSpPr>
          <p:cNvPr id="5" name="Text Box 5"/>
          <p:cNvSpPr txBox="1">
            <a:spLocks noChangeArrowheads="1"/>
          </p:cNvSpPr>
          <p:nvPr/>
        </p:nvSpPr>
        <p:spPr bwMode="auto">
          <a:xfrm>
            <a:off x="4727406" y="0"/>
            <a:ext cx="4416594" cy="2769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en-US" altLang="fr-FR" sz="1200" dirty="0"/>
          </a:p>
        </p:txBody>
      </p:sp>
    </p:spTree>
    <p:extLst>
      <p:ext uri="{BB962C8B-B14F-4D97-AF65-F5344CB8AC3E}">
        <p14:creationId xmlns:p14="http://schemas.microsoft.com/office/powerpoint/2010/main" val="70569354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70370"/>
                                        </p:tgtEl>
                                        <p:attrNameLst>
                                          <p:attrName>style.visibility</p:attrName>
                                        </p:attrNameLst>
                                      </p:cBhvr>
                                      <p:to>
                                        <p:strVal val="visible"/>
                                      </p:to>
                                    </p:set>
                                    <p:anim calcmode="lin" valueType="num">
                                      <p:cBhvr>
                                        <p:cTn id="7" dur="1000" fill="hold"/>
                                        <p:tgtEl>
                                          <p:spTgt spid="570370"/>
                                        </p:tgtEl>
                                        <p:attrNameLst>
                                          <p:attrName>ppt_x</p:attrName>
                                        </p:attrNameLst>
                                      </p:cBhvr>
                                      <p:tavLst>
                                        <p:tav tm="0">
                                          <p:val>
                                            <p:strVal val="#ppt_x-.2"/>
                                          </p:val>
                                        </p:tav>
                                        <p:tav tm="100000">
                                          <p:val>
                                            <p:strVal val="#ppt_x"/>
                                          </p:val>
                                        </p:tav>
                                      </p:tavLst>
                                    </p:anim>
                                    <p:anim calcmode="lin" valueType="num">
                                      <p:cBhvr>
                                        <p:cTn id="8" dur="1000" fill="hold"/>
                                        <p:tgtEl>
                                          <p:spTgt spid="570370"/>
                                        </p:tgtEl>
                                        <p:attrNameLst>
                                          <p:attrName>ppt_y</p:attrName>
                                        </p:attrNameLst>
                                      </p:cBhvr>
                                      <p:tavLst>
                                        <p:tav tm="0">
                                          <p:val>
                                            <p:strVal val="#ppt_y"/>
                                          </p:val>
                                        </p:tav>
                                        <p:tav tm="100000">
                                          <p:val>
                                            <p:strVal val="#ppt_y"/>
                                          </p:val>
                                        </p:tav>
                                      </p:tavLst>
                                    </p:anim>
                                    <p:animEffect transition="in" filter="wipe(right)" prLst="gradientSize: 0.1">
                                      <p:cBhvr>
                                        <p:cTn id="9" dur="1000"/>
                                        <p:tgtEl>
                                          <p:spTgt spid="57037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570371">
                                            <p:txEl>
                                              <p:pRg st="0" end="0"/>
                                            </p:txEl>
                                          </p:spTgt>
                                        </p:tgtEl>
                                        <p:attrNameLst>
                                          <p:attrName>style.visibility</p:attrName>
                                        </p:attrNameLst>
                                      </p:cBhvr>
                                      <p:to>
                                        <p:strVal val="visible"/>
                                      </p:to>
                                    </p:set>
                                    <p:animEffect transition="in" filter="fade">
                                      <p:cBhvr>
                                        <p:cTn id="14" dur="500"/>
                                        <p:tgtEl>
                                          <p:spTgt spid="570371">
                                            <p:txEl>
                                              <p:pRg st="0" end="0"/>
                                            </p:txEl>
                                          </p:spTgt>
                                        </p:tgtEl>
                                      </p:cBhvr>
                                    </p:animEffect>
                                    <p:anim calcmode="lin" valueType="num">
                                      <p:cBhvr>
                                        <p:cTn id="15" dur="500" fill="hold"/>
                                        <p:tgtEl>
                                          <p:spTgt spid="57037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7037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570371">
                                            <p:txEl>
                                              <p:pRg st="1" end="1"/>
                                            </p:txEl>
                                          </p:spTgt>
                                        </p:tgtEl>
                                        <p:attrNameLst>
                                          <p:attrName>style.visibility</p:attrName>
                                        </p:attrNameLst>
                                      </p:cBhvr>
                                      <p:to>
                                        <p:strVal val="visible"/>
                                      </p:to>
                                    </p:set>
                                    <p:animEffect transition="in" filter="fade">
                                      <p:cBhvr>
                                        <p:cTn id="21" dur="500"/>
                                        <p:tgtEl>
                                          <p:spTgt spid="570371">
                                            <p:txEl>
                                              <p:pRg st="1" end="1"/>
                                            </p:txEl>
                                          </p:spTgt>
                                        </p:tgtEl>
                                      </p:cBhvr>
                                    </p:animEffect>
                                    <p:anim calcmode="lin" valueType="num">
                                      <p:cBhvr>
                                        <p:cTn id="22" dur="500" fill="hold"/>
                                        <p:tgtEl>
                                          <p:spTgt spid="570371">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570371">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570371">
                                            <p:txEl>
                                              <p:pRg st="2" end="2"/>
                                            </p:txEl>
                                          </p:spTgt>
                                        </p:tgtEl>
                                        <p:attrNameLst>
                                          <p:attrName>style.visibility</p:attrName>
                                        </p:attrNameLst>
                                      </p:cBhvr>
                                      <p:to>
                                        <p:strVal val="visible"/>
                                      </p:to>
                                    </p:set>
                                    <p:animEffect transition="in" filter="fade">
                                      <p:cBhvr>
                                        <p:cTn id="28" dur="500"/>
                                        <p:tgtEl>
                                          <p:spTgt spid="570371">
                                            <p:txEl>
                                              <p:pRg st="2" end="2"/>
                                            </p:txEl>
                                          </p:spTgt>
                                        </p:tgtEl>
                                      </p:cBhvr>
                                    </p:animEffect>
                                    <p:anim calcmode="lin" valueType="num">
                                      <p:cBhvr>
                                        <p:cTn id="29" dur="500" fill="hold"/>
                                        <p:tgtEl>
                                          <p:spTgt spid="570371">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570371">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570371">
                                            <p:txEl>
                                              <p:pRg st="4" end="4"/>
                                            </p:txEl>
                                          </p:spTgt>
                                        </p:tgtEl>
                                        <p:attrNameLst>
                                          <p:attrName>style.visibility</p:attrName>
                                        </p:attrNameLst>
                                      </p:cBhvr>
                                      <p:to>
                                        <p:strVal val="visible"/>
                                      </p:to>
                                    </p:set>
                                    <p:animEffect transition="in" filter="fade">
                                      <p:cBhvr>
                                        <p:cTn id="35" dur="500"/>
                                        <p:tgtEl>
                                          <p:spTgt spid="570371">
                                            <p:txEl>
                                              <p:pRg st="4" end="4"/>
                                            </p:txEl>
                                          </p:spTgt>
                                        </p:tgtEl>
                                      </p:cBhvr>
                                    </p:animEffect>
                                    <p:anim calcmode="lin" valueType="num">
                                      <p:cBhvr>
                                        <p:cTn id="36" dur="500" fill="hold"/>
                                        <p:tgtEl>
                                          <p:spTgt spid="570371">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570371">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570371">
                                            <p:txEl>
                                              <p:pRg st="5" end="5"/>
                                            </p:txEl>
                                          </p:spTgt>
                                        </p:tgtEl>
                                        <p:attrNameLst>
                                          <p:attrName>style.visibility</p:attrName>
                                        </p:attrNameLst>
                                      </p:cBhvr>
                                      <p:to>
                                        <p:strVal val="visible"/>
                                      </p:to>
                                    </p:set>
                                    <p:animEffect transition="in" filter="fade">
                                      <p:cBhvr>
                                        <p:cTn id="42" dur="500"/>
                                        <p:tgtEl>
                                          <p:spTgt spid="570371">
                                            <p:txEl>
                                              <p:pRg st="5" end="5"/>
                                            </p:txEl>
                                          </p:spTgt>
                                        </p:tgtEl>
                                      </p:cBhvr>
                                    </p:animEffect>
                                    <p:anim calcmode="lin" valueType="num">
                                      <p:cBhvr>
                                        <p:cTn id="43" dur="500" fill="hold"/>
                                        <p:tgtEl>
                                          <p:spTgt spid="570371">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570371">
                                            <p:txEl>
                                              <p:pRg st="5" end="5"/>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370" grpId="0"/>
      <p:bldP spid="570371"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a:xfrm>
            <a:off x="457200" y="417513"/>
            <a:ext cx="8229600" cy="1225550"/>
          </a:xfrm>
        </p:spPr>
        <p:txBody>
          <a:bodyPr/>
          <a:lstStyle/>
          <a:p>
            <a:pPr eaLnBrk="1" hangingPunct="1">
              <a:defRPr/>
            </a:pPr>
            <a:r>
              <a:rPr lang="en" u="sng" smtClean="0">
                <a:solidFill>
                  <a:schemeClr val="folHlink"/>
                </a:solidFill>
              </a:rPr>
              <a:t>Isoenzymes</a:t>
            </a:r>
          </a:p>
        </p:txBody>
      </p:sp>
      <p:sp>
        <p:nvSpPr>
          <p:cNvPr id="565251" name="Rectangle 3"/>
          <p:cNvSpPr>
            <a:spLocks noGrp="1" noChangeArrowheads="1"/>
          </p:cNvSpPr>
          <p:nvPr>
            <p:ph idx="1"/>
          </p:nvPr>
        </p:nvSpPr>
        <p:spPr/>
        <p:txBody>
          <a:bodyPr/>
          <a:lstStyle/>
          <a:p>
            <a:pPr eaLnBrk="1" hangingPunct="1">
              <a:defRPr/>
            </a:pPr>
            <a:r>
              <a:rPr lang="en" sz="2800" b="1" dirty="0" smtClean="0">
                <a:solidFill>
                  <a:srgbClr val="00FF00"/>
                </a:solidFill>
              </a:rPr>
              <a:t>DEFINITION:</a:t>
            </a:r>
          </a:p>
          <a:p>
            <a:pPr eaLnBrk="1" hangingPunct="1">
              <a:buFont typeface="Wingdings" pitchFamily="2" charset="2"/>
              <a:buNone/>
              <a:defRPr/>
            </a:pPr>
            <a:r>
              <a:rPr lang="en" sz="2800" dirty="0" smtClean="0">
                <a:solidFill>
                  <a:srgbClr val="FFFF00"/>
                </a:solidFill>
              </a:rPr>
              <a:t>Identical </a:t>
            </a:r>
            <a:r>
              <a:rPr lang="en" sz="2800" dirty="0" smtClean="0"/>
              <a:t>catalytic activity with structures</a:t>
            </a:r>
          </a:p>
          <a:p>
            <a:pPr eaLnBrk="1" hangingPunct="1">
              <a:buFont typeface="Wingdings" pitchFamily="2" charset="2"/>
              <a:buNone/>
              <a:defRPr/>
            </a:pPr>
            <a:r>
              <a:rPr lang="en" sz="2800" dirty="0" smtClean="0"/>
              <a:t>slightly </a:t>
            </a:r>
            <a:r>
              <a:rPr lang="en" sz="2800" dirty="0" smtClean="0">
                <a:solidFill>
                  <a:srgbClr val="FFFF00"/>
                </a:solidFill>
              </a:rPr>
              <a:t>different </a:t>
            </a:r>
            <a:r>
              <a:rPr lang="en" sz="2800" dirty="0" smtClean="0"/>
              <a:t>(example </a:t>
            </a:r>
            <a:r>
              <a:rPr lang="en" sz="2800" dirty="0" smtClean="0">
                <a:solidFill>
                  <a:srgbClr val="FF0000"/>
                </a:solidFill>
              </a:rPr>
              <a:t>LDH </a:t>
            </a:r>
            <a:r>
              <a:rPr lang="en" sz="2800" dirty="0" smtClean="0"/>
              <a:t>: Lactate </a:t>
            </a:r>
            <a:r>
              <a:rPr lang="en" sz="2800" dirty="0" err="1" smtClean="0"/>
              <a:t>dehydrogenase </a:t>
            </a:r>
            <a:r>
              <a:rPr lang="en" sz="2800" dirty="0" smtClean="0"/>
              <a:t>)</a:t>
            </a:r>
          </a:p>
        </p:txBody>
      </p:sp>
      <p:sp>
        <p:nvSpPr>
          <p:cNvPr id="565252" name="Text Box 4"/>
          <p:cNvSpPr txBox="1">
            <a:spLocks noChangeArrowheads="1"/>
          </p:cNvSpPr>
          <p:nvPr/>
        </p:nvSpPr>
        <p:spPr bwMode="auto">
          <a:xfrm>
            <a:off x="1136650" y="3973513"/>
            <a:ext cx="1687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ctr" rtl="1" eaLnBrk="1" hangingPunct="1"/>
            <a:r>
              <a:rPr lang="en" altLang="fr-FR" sz="2800">
                <a:latin typeface="Arial" pitchFamily="34" charset="0"/>
              </a:rPr>
              <a:t>Pyruvate</a:t>
            </a:r>
          </a:p>
        </p:txBody>
      </p:sp>
      <p:sp>
        <p:nvSpPr>
          <p:cNvPr id="565253" name="Text Box 5"/>
          <p:cNvSpPr txBox="1">
            <a:spLocks noChangeArrowheads="1"/>
          </p:cNvSpPr>
          <p:nvPr/>
        </p:nvSpPr>
        <p:spPr bwMode="auto">
          <a:xfrm>
            <a:off x="6378575" y="4025900"/>
            <a:ext cx="1352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ctr" rtl="1" eaLnBrk="1" hangingPunct="1"/>
            <a:r>
              <a:rPr lang="en" altLang="fr-FR" sz="2800">
                <a:latin typeface="Arial" pitchFamily="34" charset="0"/>
              </a:rPr>
              <a:t>Lactate</a:t>
            </a:r>
          </a:p>
        </p:txBody>
      </p:sp>
      <p:sp>
        <p:nvSpPr>
          <p:cNvPr id="565254" name="Line 6"/>
          <p:cNvSpPr>
            <a:spLocks noChangeShapeType="1"/>
          </p:cNvSpPr>
          <p:nvPr/>
        </p:nvSpPr>
        <p:spPr bwMode="auto">
          <a:xfrm flipV="1">
            <a:off x="3276600" y="4365625"/>
            <a:ext cx="2951163" cy="0"/>
          </a:xfrm>
          <a:prstGeom prst="line">
            <a:avLst/>
          </a:prstGeom>
          <a:noFill/>
          <a:ln w="28575">
            <a:solidFill>
              <a:schemeClr val="tx1"/>
            </a:solidFill>
            <a:round/>
            <a:headEnd/>
            <a:tailEnd type="triangle" w="med" len="med"/>
          </a:ln>
          <a:effectLst/>
        </p:spPr>
        <p:txBody>
          <a:bodyPr/>
          <a:lstStyle/>
          <a:p>
            <a:pPr algn="ctr" rtl="1">
              <a:defRPr/>
            </a:pPr>
            <a:endParaRPr lang="fr-FR">
              <a:effectLst>
                <a:outerShdw blurRad="38100" dist="38100" dir="2700000" algn="tl">
                  <a:srgbClr val="000000">
                    <a:alpha val="43137"/>
                  </a:srgbClr>
                </a:outerShdw>
              </a:effectLst>
            </a:endParaRPr>
          </a:p>
        </p:txBody>
      </p:sp>
      <p:sp>
        <p:nvSpPr>
          <p:cNvPr id="565255" name="Line 7"/>
          <p:cNvSpPr>
            <a:spLocks noChangeShapeType="1"/>
          </p:cNvSpPr>
          <p:nvPr/>
        </p:nvSpPr>
        <p:spPr bwMode="auto">
          <a:xfrm>
            <a:off x="5435600" y="4365625"/>
            <a:ext cx="649288" cy="576263"/>
          </a:xfrm>
          <a:prstGeom prst="line">
            <a:avLst/>
          </a:prstGeom>
          <a:noFill/>
          <a:ln w="28575">
            <a:solidFill>
              <a:schemeClr val="tx1"/>
            </a:solidFill>
            <a:round/>
            <a:headEnd/>
            <a:tailEnd type="triangle" w="med" len="med"/>
          </a:ln>
          <a:effectLst/>
        </p:spPr>
        <p:txBody>
          <a:bodyPr/>
          <a:lstStyle/>
          <a:p>
            <a:pPr algn="ctr" rtl="1">
              <a:defRPr/>
            </a:pPr>
            <a:endParaRPr lang="fr-FR">
              <a:effectLst>
                <a:outerShdw blurRad="38100" dist="38100" dir="2700000" algn="tl">
                  <a:srgbClr val="000000">
                    <a:alpha val="43137"/>
                  </a:srgbClr>
                </a:outerShdw>
              </a:effectLst>
            </a:endParaRPr>
          </a:p>
        </p:txBody>
      </p:sp>
      <p:sp>
        <p:nvSpPr>
          <p:cNvPr id="565256" name="Line 8"/>
          <p:cNvSpPr>
            <a:spLocks noChangeShapeType="1"/>
          </p:cNvSpPr>
          <p:nvPr/>
        </p:nvSpPr>
        <p:spPr bwMode="auto">
          <a:xfrm flipH="1">
            <a:off x="3635375" y="4365625"/>
            <a:ext cx="360363" cy="576263"/>
          </a:xfrm>
          <a:prstGeom prst="line">
            <a:avLst/>
          </a:prstGeom>
          <a:noFill/>
          <a:ln w="28575">
            <a:solidFill>
              <a:schemeClr val="tx1"/>
            </a:solidFill>
            <a:round/>
            <a:headEnd/>
            <a:tailEnd type="triangle" w="med" len="med"/>
          </a:ln>
          <a:effectLst/>
        </p:spPr>
        <p:txBody>
          <a:bodyPr/>
          <a:lstStyle/>
          <a:p>
            <a:pPr algn="ctr" rtl="1">
              <a:defRPr/>
            </a:pPr>
            <a:endParaRPr lang="fr-FR">
              <a:effectLst>
                <a:outerShdw blurRad="38100" dist="38100" dir="2700000" algn="tl">
                  <a:srgbClr val="000000">
                    <a:alpha val="43137"/>
                  </a:srgbClr>
                </a:outerShdw>
              </a:effectLst>
            </a:endParaRPr>
          </a:p>
        </p:txBody>
      </p:sp>
      <p:sp>
        <p:nvSpPr>
          <p:cNvPr id="565257" name="Text Box 9"/>
          <p:cNvSpPr txBox="1">
            <a:spLocks noChangeArrowheads="1"/>
          </p:cNvSpPr>
          <p:nvPr/>
        </p:nvSpPr>
        <p:spPr bwMode="auto">
          <a:xfrm>
            <a:off x="2441682" y="4868863"/>
            <a:ext cx="1750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ctr" rtl="1" eaLnBrk="1" hangingPunct="1"/>
            <a:r>
              <a:rPr lang="en" altLang="fr-FR" sz="2400" dirty="0" smtClean="0">
                <a:latin typeface="Arial" pitchFamily="34" charset="0"/>
              </a:rPr>
              <a:t>NADH + H </a:t>
            </a:r>
            <a:r>
              <a:rPr lang="en" altLang="fr-FR" sz="2400" baseline="30000" dirty="0" smtClean="0">
                <a:latin typeface="Arial" pitchFamily="34" charset="0"/>
              </a:rPr>
              <a:t>+</a:t>
            </a:r>
            <a:endParaRPr lang="fr-FR" altLang="fr-FR" sz="2400" baseline="30000" dirty="0">
              <a:latin typeface="Arial" pitchFamily="34" charset="0"/>
            </a:endParaRPr>
          </a:p>
        </p:txBody>
      </p:sp>
      <p:sp>
        <p:nvSpPr>
          <p:cNvPr id="565258" name="Text Box 10"/>
          <p:cNvSpPr txBox="1">
            <a:spLocks noChangeArrowheads="1"/>
          </p:cNvSpPr>
          <p:nvPr/>
        </p:nvSpPr>
        <p:spPr bwMode="auto">
          <a:xfrm>
            <a:off x="5466538" y="4941888"/>
            <a:ext cx="9557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ctr" rtl="1" eaLnBrk="1" hangingPunct="1"/>
            <a:r>
              <a:rPr lang="en" altLang="fr-FR" sz="2400" dirty="0" smtClean="0">
                <a:latin typeface="Arial" pitchFamily="34" charset="0"/>
              </a:rPr>
              <a:t>NAD </a:t>
            </a:r>
            <a:r>
              <a:rPr lang="en" altLang="fr-FR" sz="2400" baseline="30000" dirty="0" smtClean="0">
                <a:latin typeface="Arial" pitchFamily="34" charset="0"/>
              </a:rPr>
              <a:t>+</a:t>
            </a:r>
            <a:endParaRPr lang="fr-FR" altLang="fr-FR" sz="2400" baseline="30000" dirty="0">
              <a:latin typeface="Arial" pitchFamily="34" charset="0"/>
            </a:endParaRPr>
          </a:p>
        </p:txBody>
      </p:sp>
      <p:sp>
        <p:nvSpPr>
          <p:cNvPr id="565259" name="Text Box 11"/>
          <p:cNvSpPr txBox="1">
            <a:spLocks noChangeArrowheads="1"/>
          </p:cNvSpPr>
          <p:nvPr/>
        </p:nvSpPr>
        <p:spPr bwMode="auto">
          <a:xfrm>
            <a:off x="4284663" y="3860800"/>
            <a:ext cx="811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ctr" rtl="1" eaLnBrk="1" hangingPunct="1"/>
            <a:r>
              <a:rPr lang="en" altLang="fr-FR" sz="2400" b="1">
                <a:solidFill>
                  <a:srgbClr val="FF0000"/>
                </a:solidFill>
                <a:latin typeface="Arial" pitchFamily="34" charset="0"/>
              </a:rPr>
              <a:t>LDH</a:t>
            </a:r>
          </a:p>
        </p:txBody>
      </p:sp>
      <p:sp>
        <p:nvSpPr>
          <p:cNvPr id="565260" name="Text Box 12"/>
          <p:cNvSpPr txBox="1">
            <a:spLocks noChangeArrowheads="1"/>
          </p:cNvSpPr>
          <p:nvPr/>
        </p:nvSpPr>
        <p:spPr bwMode="auto">
          <a:xfrm>
            <a:off x="0" y="5805488"/>
            <a:ext cx="49641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ctr" rtl="1" eaLnBrk="1" hangingPunct="1"/>
            <a:r>
              <a:rPr lang="en" altLang="fr-FR" sz="2000">
                <a:latin typeface="Arial" pitchFamily="34" charset="0"/>
              </a:rPr>
              <a:t>Ubiquitous reaction = anaerobic glycolysis</a:t>
            </a:r>
          </a:p>
        </p:txBody>
      </p:sp>
      <p:sp>
        <p:nvSpPr>
          <p:cNvPr id="565261" name="Text Box 13"/>
          <p:cNvSpPr txBox="1">
            <a:spLocks noChangeArrowheads="1"/>
          </p:cNvSpPr>
          <p:nvPr/>
        </p:nvSpPr>
        <p:spPr bwMode="auto">
          <a:xfrm>
            <a:off x="1360488" y="6184900"/>
            <a:ext cx="2101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ctr" rtl="1" eaLnBrk="1" hangingPunct="1"/>
            <a:r>
              <a:rPr lang="en" altLang="fr-FR" sz="1800" b="1">
                <a:latin typeface="Arial" pitchFamily="34" charset="0"/>
              </a:rPr>
              <a:t>NOT VERY SPECIFIC</a:t>
            </a:r>
          </a:p>
        </p:txBody>
      </p:sp>
      <p:sp>
        <p:nvSpPr>
          <p:cNvPr id="15" name="Text Box 5"/>
          <p:cNvSpPr txBox="1">
            <a:spLocks noChangeArrowheads="1"/>
          </p:cNvSpPr>
          <p:nvPr/>
        </p:nvSpPr>
        <p:spPr bwMode="auto">
          <a:xfrm>
            <a:off x="4727406" y="0"/>
            <a:ext cx="4416594" cy="2769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en-US" altLang="fr-FR" sz="1200" dirty="0"/>
          </a:p>
        </p:txBody>
      </p:sp>
    </p:spTree>
    <p:extLst>
      <p:ext uri="{BB962C8B-B14F-4D97-AF65-F5344CB8AC3E}">
        <p14:creationId xmlns:p14="http://schemas.microsoft.com/office/powerpoint/2010/main" val="106230973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65250"/>
                                        </p:tgtEl>
                                        <p:attrNameLst>
                                          <p:attrName>style.visibility</p:attrName>
                                        </p:attrNameLst>
                                      </p:cBhvr>
                                      <p:to>
                                        <p:strVal val="visible"/>
                                      </p:to>
                                    </p:set>
                                    <p:anim calcmode="lin" valueType="num">
                                      <p:cBhvr>
                                        <p:cTn id="7" dur="1000" fill="hold"/>
                                        <p:tgtEl>
                                          <p:spTgt spid="565250"/>
                                        </p:tgtEl>
                                        <p:attrNameLst>
                                          <p:attrName>ppt_x</p:attrName>
                                        </p:attrNameLst>
                                      </p:cBhvr>
                                      <p:tavLst>
                                        <p:tav tm="0">
                                          <p:val>
                                            <p:strVal val="#ppt_x-.2"/>
                                          </p:val>
                                        </p:tav>
                                        <p:tav tm="100000">
                                          <p:val>
                                            <p:strVal val="#ppt_x"/>
                                          </p:val>
                                        </p:tav>
                                      </p:tavLst>
                                    </p:anim>
                                    <p:anim calcmode="lin" valueType="num">
                                      <p:cBhvr>
                                        <p:cTn id="8" dur="1000" fill="hold"/>
                                        <p:tgtEl>
                                          <p:spTgt spid="5652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56525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565251">
                                            <p:txEl>
                                              <p:pRg st="0" end="0"/>
                                            </p:txEl>
                                          </p:spTgt>
                                        </p:tgtEl>
                                        <p:attrNameLst>
                                          <p:attrName>style.visibility</p:attrName>
                                        </p:attrNameLst>
                                      </p:cBhvr>
                                      <p:to>
                                        <p:strVal val="visible"/>
                                      </p:to>
                                    </p:set>
                                    <p:animEffect transition="in" filter="fade">
                                      <p:cBhvr>
                                        <p:cTn id="14" dur="500"/>
                                        <p:tgtEl>
                                          <p:spTgt spid="565251">
                                            <p:txEl>
                                              <p:pRg st="0" end="0"/>
                                            </p:txEl>
                                          </p:spTgt>
                                        </p:tgtEl>
                                      </p:cBhvr>
                                    </p:animEffect>
                                    <p:anim calcmode="lin" valueType="num">
                                      <p:cBhvr>
                                        <p:cTn id="15" dur="500" fill="hold"/>
                                        <p:tgtEl>
                                          <p:spTgt spid="56525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525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565251">
                                            <p:txEl>
                                              <p:pRg st="1" end="1"/>
                                            </p:txEl>
                                          </p:spTgt>
                                        </p:tgtEl>
                                        <p:attrNameLst>
                                          <p:attrName>style.visibility</p:attrName>
                                        </p:attrNameLst>
                                      </p:cBhvr>
                                      <p:to>
                                        <p:strVal val="visible"/>
                                      </p:to>
                                    </p:set>
                                    <p:animEffect transition="in" filter="fade">
                                      <p:cBhvr>
                                        <p:cTn id="21" dur="500"/>
                                        <p:tgtEl>
                                          <p:spTgt spid="565251">
                                            <p:txEl>
                                              <p:pRg st="1" end="1"/>
                                            </p:txEl>
                                          </p:spTgt>
                                        </p:tgtEl>
                                      </p:cBhvr>
                                    </p:animEffect>
                                    <p:anim calcmode="lin" valueType="num">
                                      <p:cBhvr>
                                        <p:cTn id="22" dur="500" fill="hold"/>
                                        <p:tgtEl>
                                          <p:spTgt spid="565251">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565251">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565251">
                                            <p:txEl>
                                              <p:pRg st="2" end="2"/>
                                            </p:txEl>
                                          </p:spTgt>
                                        </p:tgtEl>
                                        <p:attrNameLst>
                                          <p:attrName>style.visibility</p:attrName>
                                        </p:attrNameLst>
                                      </p:cBhvr>
                                      <p:to>
                                        <p:strVal val="visible"/>
                                      </p:to>
                                    </p:set>
                                    <p:animEffect transition="in" filter="fade">
                                      <p:cBhvr>
                                        <p:cTn id="28" dur="500"/>
                                        <p:tgtEl>
                                          <p:spTgt spid="565251">
                                            <p:txEl>
                                              <p:pRg st="2" end="2"/>
                                            </p:txEl>
                                          </p:spTgt>
                                        </p:tgtEl>
                                      </p:cBhvr>
                                    </p:animEffect>
                                    <p:anim calcmode="lin" valueType="num">
                                      <p:cBhvr>
                                        <p:cTn id="29" dur="500" fill="hold"/>
                                        <p:tgtEl>
                                          <p:spTgt spid="565251">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565251">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65252"/>
                                        </p:tgtEl>
                                        <p:attrNameLst>
                                          <p:attrName>style.visibility</p:attrName>
                                        </p:attrNameLst>
                                      </p:cBhvr>
                                      <p:to>
                                        <p:strVal val="visible"/>
                                      </p:to>
                                    </p:set>
                                    <p:anim calcmode="lin" valueType="num">
                                      <p:cBhvr additive="base">
                                        <p:cTn id="35" dur="500" fill="hold"/>
                                        <p:tgtEl>
                                          <p:spTgt spid="565252"/>
                                        </p:tgtEl>
                                        <p:attrNameLst>
                                          <p:attrName>ppt_x</p:attrName>
                                        </p:attrNameLst>
                                      </p:cBhvr>
                                      <p:tavLst>
                                        <p:tav tm="0">
                                          <p:val>
                                            <p:strVal val="#ppt_x"/>
                                          </p:val>
                                        </p:tav>
                                        <p:tav tm="100000">
                                          <p:val>
                                            <p:strVal val="#ppt_x"/>
                                          </p:val>
                                        </p:tav>
                                      </p:tavLst>
                                    </p:anim>
                                    <p:anim calcmode="lin" valueType="num">
                                      <p:cBhvr additive="base">
                                        <p:cTn id="36" dur="500" fill="hold"/>
                                        <p:tgtEl>
                                          <p:spTgt spid="565252"/>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565254"/>
                                        </p:tgtEl>
                                        <p:attrNameLst>
                                          <p:attrName>style.visibility</p:attrName>
                                        </p:attrNameLst>
                                      </p:cBhvr>
                                      <p:to>
                                        <p:strVal val="visible"/>
                                      </p:to>
                                    </p:set>
                                    <p:anim calcmode="lin" valueType="num">
                                      <p:cBhvr additive="base">
                                        <p:cTn id="41" dur="500" fill="hold"/>
                                        <p:tgtEl>
                                          <p:spTgt spid="565254"/>
                                        </p:tgtEl>
                                        <p:attrNameLst>
                                          <p:attrName>ppt_x</p:attrName>
                                        </p:attrNameLst>
                                      </p:cBhvr>
                                      <p:tavLst>
                                        <p:tav tm="0">
                                          <p:val>
                                            <p:strVal val="#ppt_x"/>
                                          </p:val>
                                        </p:tav>
                                        <p:tav tm="100000">
                                          <p:val>
                                            <p:strVal val="#ppt_x"/>
                                          </p:val>
                                        </p:tav>
                                      </p:tavLst>
                                    </p:anim>
                                    <p:anim calcmode="lin" valueType="num">
                                      <p:cBhvr additive="base">
                                        <p:cTn id="42" dur="500" fill="hold"/>
                                        <p:tgtEl>
                                          <p:spTgt spid="565254"/>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565259"/>
                                        </p:tgtEl>
                                        <p:attrNameLst>
                                          <p:attrName>style.visibility</p:attrName>
                                        </p:attrNameLst>
                                      </p:cBhvr>
                                      <p:to>
                                        <p:strVal val="visible"/>
                                      </p:to>
                                    </p:set>
                                    <p:animEffect transition="in" filter="checkerboard(across)">
                                      <p:cBhvr>
                                        <p:cTn id="47" dur="500"/>
                                        <p:tgtEl>
                                          <p:spTgt spid="56525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565253"/>
                                        </p:tgtEl>
                                        <p:attrNameLst>
                                          <p:attrName>style.visibility</p:attrName>
                                        </p:attrNameLst>
                                      </p:cBhvr>
                                      <p:to>
                                        <p:strVal val="visible"/>
                                      </p:to>
                                    </p:set>
                                    <p:anim calcmode="lin" valueType="num">
                                      <p:cBhvr additive="base">
                                        <p:cTn id="52" dur="500" fill="hold"/>
                                        <p:tgtEl>
                                          <p:spTgt spid="565253"/>
                                        </p:tgtEl>
                                        <p:attrNameLst>
                                          <p:attrName>ppt_x</p:attrName>
                                        </p:attrNameLst>
                                      </p:cBhvr>
                                      <p:tavLst>
                                        <p:tav tm="0">
                                          <p:val>
                                            <p:strVal val="#ppt_x"/>
                                          </p:val>
                                        </p:tav>
                                        <p:tav tm="100000">
                                          <p:val>
                                            <p:strVal val="#ppt_x"/>
                                          </p:val>
                                        </p:tav>
                                      </p:tavLst>
                                    </p:anim>
                                    <p:anim calcmode="lin" valueType="num">
                                      <p:cBhvr additive="base">
                                        <p:cTn id="53" dur="500" fill="hold"/>
                                        <p:tgtEl>
                                          <p:spTgt spid="565253"/>
                                        </p:tgtEl>
                                        <p:attrNameLst>
                                          <p:attrName>ppt_y</p:attrName>
                                        </p:attrNameLst>
                                      </p:cBhvr>
                                      <p:tavLst>
                                        <p:tav tm="0">
                                          <p:val>
                                            <p:strVal val="1+#ppt_h/2"/>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40" presetClass="entr" presetSubtype="0" fill="hold" grpId="0" nodeType="clickEffect">
                                  <p:stCondLst>
                                    <p:cond delay="0"/>
                                  </p:stCondLst>
                                  <p:iterate type="lt">
                                    <p:tmPct val="10000"/>
                                  </p:iterate>
                                  <p:childTnLst>
                                    <p:set>
                                      <p:cBhvr>
                                        <p:cTn id="57" dur="1" fill="hold">
                                          <p:stCondLst>
                                            <p:cond delay="0"/>
                                          </p:stCondLst>
                                        </p:cTn>
                                        <p:tgtEl>
                                          <p:spTgt spid="565257"/>
                                        </p:tgtEl>
                                        <p:attrNameLst>
                                          <p:attrName>style.visibility</p:attrName>
                                        </p:attrNameLst>
                                      </p:cBhvr>
                                      <p:to>
                                        <p:strVal val="visible"/>
                                      </p:to>
                                    </p:set>
                                    <p:animEffect transition="in" filter="fade">
                                      <p:cBhvr>
                                        <p:cTn id="58" dur="1000"/>
                                        <p:tgtEl>
                                          <p:spTgt spid="565257"/>
                                        </p:tgtEl>
                                      </p:cBhvr>
                                    </p:animEffect>
                                    <p:anim calcmode="lin" valueType="num">
                                      <p:cBhvr>
                                        <p:cTn id="59" dur="1000" fill="hold"/>
                                        <p:tgtEl>
                                          <p:spTgt spid="565257"/>
                                        </p:tgtEl>
                                        <p:attrNameLst>
                                          <p:attrName>ppt_x</p:attrName>
                                        </p:attrNameLst>
                                      </p:cBhvr>
                                      <p:tavLst>
                                        <p:tav tm="0">
                                          <p:val>
                                            <p:strVal val="#ppt_x-.1"/>
                                          </p:val>
                                        </p:tav>
                                        <p:tav tm="100000">
                                          <p:val>
                                            <p:strVal val="#ppt_x"/>
                                          </p:val>
                                        </p:tav>
                                      </p:tavLst>
                                    </p:anim>
                                    <p:anim calcmode="lin" valueType="num">
                                      <p:cBhvr>
                                        <p:cTn id="60" dur="1000" fill="hold"/>
                                        <p:tgtEl>
                                          <p:spTgt spid="565257"/>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565256"/>
                                        </p:tgtEl>
                                        <p:attrNameLst>
                                          <p:attrName>style.visibility</p:attrName>
                                        </p:attrNameLst>
                                      </p:cBhvr>
                                      <p:to>
                                        <p:strVal val="visible"/>
                                      </p:to>
                                    </p:set>
                                    <p:anim calcmode="lin" valueType="num">
                                      <p:cBhvr additive="base">
                                        <p:cTn id="65" dur="500" fill="hold"/>
                                        <p:tgtEl>
                                          <p:spTgt spid="565256"/>
                                        </p:tgtEl>
                                        <p:attrNameLst>
                                          <p:attrName>ppt_x</p:attrName>
                                        </p:attrNameLst>
                                      </p:cBhvr>
                                      <p:tavLst>
                                        <p:tav tm="0">
                                          <p:val>
                                            <p:strVal val="#ppt_x"/>
                                          </p:val>
                                        </p:tav>
                                        <p:tav tm="100000">
                                          <p:val>
                                            <p:strVal val="#ppt_x"/>
                                          </p:val>
                                        </p:tav>
                                      </p:tavLst>
                                    </p:anim>
                                    <p:anim calcmode="lin" valueType="num">
                                      <p:cBhvr additive="base">
                                        <p:cTn id="66" dur="500" fill="hold"/>
                                        <p:tgtEl>
                                          <p:spTgt spid="565256"/>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nodeType="clickEffect">
                                  <p:stCondLst>
                                    <p:cond delay="0"/>
                                  </p:stCondLst>
                                  <p:childTnLst>
                                    <p:set>
                                      <p:cBhvr>
                                        <p:cTn id="70" dur="1" fill="hold">
                                          <p:stCondLst>
                                            <p:cond delay="0"/>
                                          </p:stCondLst>
                                        </p:cTn>
                                        <p:tgtEl>
                                          <p:spTgt spid="565255"/>
                                        </p:tgtEl>
                                        <p:attrNameLst>
                                          <p:attrName>style.visibility</p:attrName>
                                        </p:attrNameLst>
                                      </p:cBhvr>
                                      <p:to>
                                        <p:strVal val="visible"/>
                                      </p:to>
                                    </p:set>
                                    <p:anim calcmode="lin" valueType="num">
                                      <p:cBhvr additive="base">
                                        <p:cTn id="71" dur="500" fill="hold"/>
                                        <p:tgtEl>
                                          <p:spTgt spid="565255"/>
                                        </p:tgtEl>
                                        <p:attrNameLst>
                                          <p:attrName>ppt_x</p:attrName>
                                        </p:attrNameLst>
                                      </p:cBhvr>
                                      <p:tavLst>
                                        <p:tav tm="0">
                                          <p:val>
                                            <p:strVal val="#ppt_x"/>
                                          </p:val>
                                        </p:tav>
                                        <p:tav tm="100000">
                                          <p:val>
                                            <p:strVal val="#ppt_x"/>
                                          </p:val>
                                        </p:tav>
                                      </p:tavLst>
                                    </p:anim>
                                    <p:anim calcmode="lin" valueType="num">
                                      <p:cBhvr additive="base">
                                        <p:cTn id="72" dur="500" fill="hold"/>
                                        <p:tgtEl>
                                          <p:spTgt spid="565255"/>
                                        </p:tgtEl>
                                        <p:attrNameLst>
                                          <p:attrName>ppt_y</p:attrName>
                                        </p:attrNameLst>
                                      </p:cBhvr>
                                      <p:tavLst>
                                        <p:tav tm="0">
                                          <p:val>
                                            <p:strVal val="1+#ppt_h/2"/>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40" presetClass="entr" presetSubtype="0" fill="hold" grpId="0" nodeType="clickEffect">
                                  <p:stCondLst>
                                    <p:cond delay="0"/>
                                  </p:stCondLst>
                                  <p:iterate type="lt">
                                    <p:tmPct val="10000"/>
                                  </p:iterate>
                                  <p:childTnLst>
                                    <p:set>
                                      <p:cBhvr>
                                        <p:cTn id="76" dur="1" fill="hold">
                                          <p:stCondLst>
                                            <p:cond delay="0"/>
                                          </p:stCondLst>
                                        </p:cTn>
                                        <p:tgtEl>
                                          <p:spTgt spid="565258"/>
                                        </p:tgtEl>
                                        <p:attrNameLst>
                                          <p:attrName>style.visibility</p:attrName>
                                        </p:attrNameLst>
                                      </p:cBhvr>
                                      <p:to>
                                        <p:strVal val="visible"/>
                                      </p:to>
                                    </p:set>
                                    <p:animEffect transition="in" filter="fade">
                                      <p:cBhvr>
                                        <p:cTn id="77" dur="1000"/>
                                        <p:tgtEl>
                                          <p:spTgt spid="565258"/>
                                        </p:tgtEl>
                                      </p:cBhvr>
                                    </p:animEffect>
                                    <p:anim calcmode="lin" valueType="num">
                                      <p:cBhvr>
                                        <p:cTn id="78" dur="1000" fill="hold"/>
                                        <p:tgtEl>
                                          <p:spTgt spid="565258"/>
                                        </p:tgtEl>
                                        <p:attrNameLst>
                                          <p:attrName>ppt_x</p:attrName>
                                        </p:attrNameLst>
                                      </p:cBhvr>
                                      <p:tavLst>
                                        <p:tav tm="0">
                                          <p:val>
                                            <p:strVal val="#ppt_x-.1"/>
                                          </p:val>
                                        </p:tav>
                                        <p:tav tm="100000">
                                          <p:val>
                                            <p:strVal val="#ppt_x"/>
                                          </p:val>
                                        </p:tav>
                                      </p:tavLst>
                                    </p:anim>
                                    <p:anim calcmode="lin" valueType="num">
                                      <p:cBhvr>
                                        <p:cTn id="79" dur="1000" fill="hold"/>
                                        <p:tgtEl>
                                          <p:spTgt spid="565258"/>
                                        </p:tgtEl>
                                        <p:attrNameLst>
                                          <p:attrName>ppt_y</p:attrName>
                                        </p:attrNameLst>
                                      </p:cBhvr>
                                      <p:tavLst>
                                        <p:tav tm="0">
                                          <p:val>
                                            <p:strVal val="#ppt_y"/>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565260"/>
                                        </p:tgtEl>
                                        <p:attrNameLst>
                                          <p:attrName>style.visibility</p:attrName>
                                        </p:attrNameLst>
                                      </p:cBhvr>
                                      <p:to>
                                        <p:strVal val="visible"/>
                                      </p:to>
                                    </p:set>
                                    <p:anim calcmode="lin" valueType="num">
                                      <p:cBhvr additive="base">
                                        <p:cTn id="84" dur="500" fill="hold"/>
                                        <p:tgtEl>
                                          <p:spTgt spid="565260"/>
                                        </p:tgtEl>
                                        <p:attrNameLst>
                                          <p:attrName>ppt_x</p:attrName>
                                        </p:attrNameLst>
                                      </p:cBhvr>
                                      <p:tavLst>
                                        <p:tav tm="0">
                                          <p:val>
                                            <p:strVal val="#ppt_x"/>
                                          </p:val>
                                        </p:tav>
                                        <p:tav tm="100000">
                                          <p:val>
                                            <p:strVal val="#ppt_x"/>
                                          </p:val>
                                        </p:tav>
                                      </p:tavLst>
                                    </p:anim>
                                    <p:anim calcmode="lin" valueType="num">
                                      <p:cBhvr additive="base">
                                        <p:cTn id="85" dur="500" fill="hold"/>
                                        <p:tgtEl>
                                          <p:spTgt spid="565260"/>
                                        </p:tgtEl>
                                        <p:attrNameLst>
                                          <p:attrName>ppt_y</p:attrName>
                                        </p:attrNameLst>
                                      </p:cBhvr>
                                      <p:tavLst>
                                        <p:tav tm="0">
                                          <p:val>
                                            <p:strVal val="1+#ppt_h/2"/>
                                          </p:val>
                                        </p:tav>
                                        <p:tav tm="100000">
                                          <p:val>
                                            <p:strVal val="#ppt_y"/>
                                          </p:val>
                                        </p:tav>
                                      </p:tavLst>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565261"/>
                                        </p:tgtEl>
                                        <p:attrNameLst>
                                          <p:attrName>style.visibility</p:attrName>
                                        </p:attrNameLst>
                                      </p:cBhvr>
                                      <p:to>
                                        <p:strVal val="visible"/>
                                      </p:to>
                                    </p:set>
                                    <p:animEffect transition="in" filter="blinds(horizontal)">
                                      <p:cBhvr>
                                        <p:cTn id="90" dur="500"/>
                                        <p:tgtEl>
                                          <p:spTgt spid="565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5250" grpId="0"/>
      <p:bldP spid="565251" grpId="0" build="p"/>
      <p:bldP spid="565252" grpId="0"/>
      <p:bldP spid="565253" grpId="0"/>
      <p:bldP spid="565257" grpId="0"/>
      <p:bldP spid="565258" grpId="0"/>
      <p:bldP spid="565259" grpId="0"/>
      <p:bldP spid="565260" grpId="0"/>
      <p:bldP spid="56526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357313"/>
            <a:ext cx="9144000" cy="4530725"/>
          </a:xfrm>
        </p:spPr>
        <p:txBody>
          <a:bodyPr/>
          <a:lstStyle/>
          <a:p>
            <a:pPr>
              <a:defRPr/>
            </a:pPr>
            <a:r>
              <a:rPr lang="en" sz="1800" b="1" dirty="0" smtClean="0">
                <a:solidFill>
                  <a:srgbClr val="FFFF00"/>
                </a:solidFill>
              </a:rPr>
              <a:t>1838 </a:t>
            </a:r>
            <a:r>
              <a:rPr lang="en" sz="1800" b="1" dirty="0" smtClean="0"/>
              <a:t>: </a:t>
            </a:r>
            <a:r>
              <a:rPr lang="en" sz="1800" b="1" dirty="0" err="1" smtClean="0">
                <a:hlinkClick r:id="rId2"/>
              </a:rPr>
              <a:t>Cagniard </a:t>
            </a:r>
            <a:r>
              <a:rPr lang="en" sz="1800" b="1" dirty="0" smtClean="0">
                <a:hlinkClick r:id="rId2"/>
              </a:rPr>
              <a:t>de </a:t>
            </a:r>
            <a:r>
              <a:rPr lang="en" sz="1800" b="1" dirty="0" err="1" smtClean="0">
                <a:hlinkClick r:id="rId2"/>
              </a:rPr>
              <a:t>Latour </a:t>
            </a:r>
            <a:r>
              <a:rPr lang="en" sz="1800" b="1" dirty="0" smtClean="0"/>
              <a:t>showed that the fermentation process is due to living organisms.</a:t>
            </a:r>
          </a:p>
          <a:p>
            <a:pPr>
              <a:defRPr/>
            </a:pPr>
            <a:r>
              <a:rPr lang="en" sz="1800" b="1" dirty="0" smtClean="0">
                <a:solidFill>
                  <a:srgbClr val="FFFF00"/>
                </a:solidFill>
              </a:rPr>
              <a:t>1858 to 1871: </a:t>
            </a:r>
            <a:r>
              <a:rPr lang="en" sz="1800" b="1" dirty="0" smtClean="0"/>
              <a:t>The work of </a:t>
            </a:r>
            <a:r>
              <a:rPr lang="en" sz="1800" b="1" dirty="0" smtClean="0">
                <a:hlinkClick r:id="rId3"/>
              </a:rPr>
              <a:t>Louis Pasteur </a:t>
            </a:r>
            <a:r>
              <a:rPr lang="en" sz="1800" b="1" dirty="0" smtClean="0"/>
              <a:t>confirmed this idea. Pasteur put forward the revolutionary hypothesis that the chemical changes during fermentation resulted from the life processes of the microorganisms involved in fermentation.</a:t>
            </a:r>
          </a:p>
          <a:p>
            <a:pPr>
              <a:defRPr/>
            </a:pPr>
            <a:r>
              <a:rPr lang="en" sz="1800" b="1" dirty="0" smtClean="0"/>
              <a:t>In contrast, </a:t>
            </a:r>
            <a:r>
              <a:rPr lang="en" sz="1800" b="1" dirty="0" err="1" smtClean="0">
                <a:hlinkClick r:id="rId4"/>
              </a:rPr>
              <a:t>von </a:t>
            </a:r>
            <a:r>
              <a:rPr lang="en" sz="1800" b="1" dirty="0" smtClean="0">
                <a:hlinkClick r:id="rId4"/>
              </a:rPr>
              <a:t>Liebig </a:t>
            </a:r>
            <a:r>
              <a:rPr lang="en" sz="1800" b="1" dirty="0" smtClean="0"/>
              <a:t>favored a purely chemical theory: a "ferment" was a chemical substance produced by a decomposing organism.</a:t>
            </a:r>
          </a:p>
          <a:p>
            <a:pPr>
              <a:defRPr/>
            </a:pPr>
            <a:r>
              <a:rPr lang="en" sz="1800" b="1" dirty="0" smtClean="0">
                <a:solidFill>
                  <a:srgbClr val="FFFF00"/>
                </a:solidFill>
              </a:rPr>
              <a:t>1860 </a:t>
            </a:r>
            <a:r>
              <a:rPr lang="en" sz="1800" b="1" dirty="0" smtClean="0"/>
              <a:t>: </a:t>
            </a:r>
            <a:r>
              <a:rPr lang="en" sz="1800" b="1" dirty="0" smtClean="0">
                <a:hlinkClick r:id="rId5"/>
              </a:rPr>
              <a:t>Berthelot </a:t>
            </a:r>
            <a:r>
              <a:rPr lang="en" sz="1800" b="1" dirty="0" smtClean="0"/>
              <a:t>macerated yeast and obtained a fraction that could </a:t>
            </a:r>
            <a:r>
              <a:rPr lang="en" sz="1800" b="1" dirty="0" err="1" smtClean="0"/>
              <a:t>be precipitated </a:t>
            </a:r>
            <a:r>
              <a:rPr lang="en" sz="1800" b="1" dirty="0" smtClean="0"/>
              <a:t>with alcohol and converted sucrose into glucose plus fructose. He concluded that invertase (the name he gave to the active agent in this extract) was one of the many ferments present in yeast.</a:t>
            </a:r>
          </a:p>
          <a:p>
            <a:pPr>
              <a:defRPr/>
            </a:pPr>
            <a:r>
              <a:rPr lang="en" sz="1800" b="1" dirty="0" smtClean="0">
                <a:solidFill>
                  <a:srgbClr val="FFFF00"/>
                </a:solidFill>
              </a:rPr>
              <a:t>1878:</a:t>
            </a:r>
            <a:r>
              <a:rPr lang="en" sz="1800" b="1" dirty="0" smtClean="0"/>
              <a:t> </a:t>
            </a:r>
            <a:r>
              <a:rPr lang="en" sz="1800" b="1" dirty="0" err="1" smtClean="0">
                <a:hlinkClick r:id="rId6"/>
              </a:rPr>
              <a:t>Kühne </a:t>
            </a:r>
            <a:r>
              <a:rPr lang="en" sz="1800" b="1" dirty="0" smtClean="0"/>
              <a:t>proposed the name enzyme (" </a:t>
            </a:r>
            <a:r>
              <a:rPr lang="en" sz="1800" b="1" i="1" dirty="0" smtClean="0"/>
              <a:t>En- </a:t>
            </a:r>
            <a:r>
              <a:rPr lang="en" sz="1800" b="1" dirty="0" smtClean="0"/>
              <a:t>" and " </a:t>
            </a:r>
            <a:r>
              <a:rPr lang="en" sz="1800" b="1" i="1" dirty="0" err="1" smtClean="0"/>
              <a:t>zumê </a:t>
            </a:r>
            <a:r>
              <a:rPr lang="en" sz="1800" b="1" dirty="0" smtClean="0"/>
              <a:t>", meaning "in the leaven") to describe these ferments. The addition of the suffix "ase" to the name of an enzyme's substrate to name the enzyme was proposed by </a:t>
            </a:r>
            <a:r>
              <a:rPr lang="en" sz="1800" b="1" dirty="0" smtClean="0">
                <a:hlinkClick r:id="rId7"/>
              </a:rPr>
              <a:t>Duclaux </a:t>
            </a:r>
            <a:r>
              <a:rPr lang="en" sz="1800" b="1" dirty="0" smtClean="0"/>
              <a:t>in </a:t>
            </a:r>
            <a:r>
              <a:rPr lang="en" sz="1800" b="1" dirty="0" smtClean="0">
                <a:solidFill>
                  <a:srgbClr val="FFFF00"/>
                </a:solidFill>
              </a:rPr>
              <a:t>1898.</a:t>
            </a:r>
          </a:p>
        </p:txBody>
      </p:sp>
      <p:sp>
        <p:nvSpPr>
          <p:cNvPr id="4" name="Text Box 5"/>
          <p:cNvSpPr txBox="1">
            <a:spLocks noChangeArrowheads="1"/>
          </p:cNvSpPr>
          <p:nvPr/>
        </p:nvSpPr>
        <p:spPr bwMode="auto">
          <a:xfrm>
            <a:off x="1071563" y="714375"/>
            <a:ext cx="5710237" cy="473075"/>
          </a:xfrm>
          <a:prstGeom prst="rect">
            <a:avLst/>
          </a:prstGeom>
          <a:solidFill>
            <a:srgbClr val="FFFF00"/>
          </a:solidFill>
          <a:ln w="76200" cmpd="tri" algn="ctr">
            <a:solidFill>
              <a:srgbClr val="FF00FF"/>
            </a:solidFill>
            <a:miter lim="800000"/>
            <a:headEnd/>
            <a:tailEnd/>
          </a:ln>
          <a:effectLst/>
        </p:spPr>
        <p:txBody>
          <a:bodyPr wrap="none">
            <a:spAutoFit/>
          </a:bodyPr>
          <a:lstStyle/>
          <a:p>
            <a:pPr algn="ctr" rtl="1">
              <a:defRPr/>
            </a:pPr>
            <a:r>
              <a:rPr lang="en" sz="2000">
                <a:solidFill>
                  <a:srgbClr val="000000"/>
                </a:solidFill>
                <a:effectLst>
                  <a:outerShdw blurRad="38100" dist="38100" dir="2700000" algn="tl">
                    <a:srgbClr val="FFFFFF"/>
                  </a:outerShdw>
                </a:effectLst>
              </a:rPr>
              <a:t>INTRODUCTION TO </a:t>
            </a:r>
            <a:r>
              <a:rPr lang="en" sz="2000">
                <a:solidFill>
                  <a:srgbClr val="000000"/>
                </a:solidFill>
                <a:effectLst>
                  <a:outerShdw blurRad="38100" dist="38100" dir="2700000" algn="tl">
                    <a:srgbClr val="FFFFFF"/>
                  </a:outerShdw>
                </a:effectLst>
                <a:latin typeface="Arial"/>
              </a:rPr>
              <a:t>THE </a:t>
            </a:r>
            <a:r>
              <a:rPr lang="en" sz="2000">
                <a:solidFill>
                  <a:srgbClr val="000000"/>
                </a:solidFill>
                <a:effectLst>
                  <a:outerShdw blurRad="38100" dist="38100" dir="2700000" algn="tl">
                    <a:srgbClr val="FFFFFF"/>
                  </a:outerShdw>
                </a:effectLst>
              </a:rPr>
              <a:t>STUDY OF </a:t>
            </a:r>
            <a:r>
              <a:rPr lang="en" sz="2000">
                <a:solidFill>
                  <a:srgbClr val="000000"/>
                </a:solidFill>
                <a:effectLst>
                  <a:outerShdw blurRad="38100" dist="38100" dir="2700000" algn="tl">
                    <a:srgbClr val="FFFFFF"/>
                  </a:outerShdw>
                </a:effectLst>
                <a:latin typeface="Arial"/>
              </a:rPr>
              <a:t>ENZYMOLOGY</a:t>
            </a:r>
          </a:p>
        </p:txBody>
      </p:sp>
      <p:sp>
        <p:nvSpPr>
          <p:cNvPr id="5" name="Text Box 5"/>
          <p:cNvSpPr txBox="1">
            <a:spLocks noChangeArrowheads="1"/>
          </p:cNvSpPr>
          <p:nvPr/>
        </p:nvSpPr>
        <p:spPr bwMode="auto">
          <a:xfrm>
            <a:off x="4727406" y="0"/>
            <a:ext cx="4416594" cy="2769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en-US" altLang="fr-FR" sz="1200" dirty="0"/>
          </a:p>
        </p:txBody>
      </p:sp>
    </p:spTree>
    <p:extLst>
      <p:ext uri="{BB962C8B-B14F-4D97-AF65-F5344CB8AC3E}">
        <p14:creationId xmlns:p14="http://schemas.microsoft.com/office/powerpoint/2010/main" val="16791356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Text Box 2"/>
          <p:cNvSpPr txBox="1">
            <a:spLocks noChangeArrowheads="1"/>
          </p:cNvSpPr>
          <p:nvPr/>
        </p:nvSpPr>
        <p:spPr bwMode="auto">
          <a:xfrm>
            <a:off x="2392363" y="496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rtl="1" eaLnBrk="1" hangingPunct="1"/>
            <a:endParaRPr lang="en-US" altLang="fr-FR" sz="1800">
              <a:latin typeface="Arial" pitchFamily="34" charset="0"/>
            </a:endParaRPr>
          </a:p>
        </p:txBody>
      </p:sp>
      <p:sp>
        <p:nvSpPr>
          <p:cNvPr id="566275" name="Rectangle 3"/>
          <p:cNvSpPr>
            <a:spLocks noGrp="1" noRot="1" noChangeArrowheads="1"/>
          </p:cNvSpPr>
          <p:nvPr>
            <p:ph type="title"/>
          </p:nvPr>
        </p:nvSpPr>
        <p:spPr>
          <a:xfrm>
            <a:off x="457200" y="381000"/>
            <a:ext cx="8229600" cy="927100"/>
          </a:xfrm>
        </p:spPr>
        <p:txBody>
          <a:bodyPr/>
          <a:lstStyle/>
          <a:p>
            <a:pPr eaLnBrk="1" hangingPunct="1">
              <a:defRPr/>
            </a:pPr>
            <a:r>
              <a:rPr lang="en" sz="3600" u="sng" smtClean="0">
                <a:solidFill>
                  <a:schemeClr val="folHlink"/>
                </a:solidFill>
              </a:rPr>
              <a:t>Quaternary structure of the LDH</a:t>
            </a:r>
            <a:r>
              <a:rPr lang="en" smtClean="0"/>
              <a:t>  </a:t>
            </a:r>
          </a:p>
        </p:txBody>
      </p:sp>
      <p:pic>
        <p:nvPicPr>
          <p:cNvPr id="354308" name="Picture 4" descr="ld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188" y="1557338"/>
            <a:ext cx="385762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4309" name="Text Box 5"/>
          <p:cNvSpPr txBox="1">
            <a:spLocks noChangeArrowheads="1"/>
          </p:cNvSpPr>
          <p:nvPr/>
        </p:nvSpPr>
        <p:spPr bwMode="auto">
          <a:xfrm>
            <a:off x="2700338" y="4941888"/>
            <a:ext cx="3816350" cy="3667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ctr" rtl="1" eaLnBrk="1" hangingPunct="1"/>
            <a:r>
              <a:rPr lang="en" altLang="fr-FR" sz="1800">
                <a:latin typeface="Arial" pitchFamily="34" charset="0"/>
              </a:rPr>
              <a:t>LDH tetramer</a:t>
            </a:r>
          </a:p>
        </p:txBody>
      </p:sp>
      <p:sp>
        <p:nvSpPr>
          <p:cNvPr id="566278" name="Line 6"/>
          <p:cNvSpPr>
            <a:spLocks noChangeShapeType="1"/>
          </p:cNvSpPr>
          <p:nvPr/>
        </p:nvSpPr>
        <p:spPr bwMode="auto">
          <a:xfrm flipH="1">
            <a:off x="5219700" y="1989138"/>
            <a:ext cx="1873250" cy="503237"/>
          </a:xfrm>
          <a:prstGeom prst="line">
            <a:avLst/>
          </a:prstGeom>
          <a:noFill/>
          <a:ln w="9525">
            <a:solidFill>
              <a:schemeClr val="tx1"/>
            </a:solidFill>
            <a:round/>
            <a:headEnd/>
            <a:tailEnd type="triangle" w="med" len="med"/>
          </a:ln>
          <a:effectLst/>
        </p:spPr>
        <p:txBody>
          <a:bodyPr/>
          <a:lstStyle/>
          <a:p>
            <a:pPr algn="ctr" rtl="1">
              <a:defRPr/>
            </a:pPr>
            <a:endParaRPr lang="fr-FR">
              <a:effectLst>
                <a:outerShdw blurRad="38100" dist="38100" dir="2700000" algn="tl">
                  <a:srgbClr val="000000">
                    <a:alpha val="43137"/>
                  </a:srgbClr>
                </a:outerShdw>
              </a:effectLst>
            </a:endParaRPr>
          </a:p>
        </p:txBody>
      </p:sp>
      <p:sp>
        <p:nvSpPr>
          <p:cNvPr id="354311" name="Text Box 7"/>
          <p:cNvSpPr txBox="1">
            <a:spLocks noChangeArrowheads="1"/>
          </p:cNvSpPr>
          <p:nvPr/>
        </p:nvSpPr>
        <p:spPr bwMode="auto">
          <a:xfrm>
            <a:off x="7216775" y="1720850"/>
            <a:ext cx="1276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rtl="1" eaLnBrk="1" hangingPunct="1"/>
            <a:r>
              <a:rPr lang="en" altLang="fr-FR" sz="1800">
                <a:latin typeface="Arial" pitchFamily="34" charset="0"/>
              </a:rPr>
              <a:t>Monomer</a:t>
            </a:r>
          </a:p>
        </p:txBody>
      </p:sp>
      <p:sp>
        <p:nvSpPr>
          <p:cNvPr id="9" name="Text Box 5"/>
          <p:cNvSpPr txBox="1">
            <a:spLocks noChangeArrowheads="1"/>
          </p:cNvSpPr>
          <p:nvPr/>
        </p:nvSpPr>
        <p:spPr bwMode="auto">
          <a:xfrm>
            <a:off x="4727406" y="0"/>
            <a:ext cx="4416594" cy="2769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en-US" altLang="fr-FR" sz="1200" dirty="0"/>
          </a:p>
        </p:txBody>
      </p:sp>
    </p:spTree>
    <p:extLst>
      <p:ext uri="{BB962C8B-B14F-4D97-AF65-F5344CB8AC3E}">
        <p14:creationId xmlns:p14="http://schemas.microsoft.com/office/powerpoint/2010/main" val="3140428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66275"/>
                                        </p:tgtEl>
                                        <p:attrNameLst>
                                          <p:attrName>style.visibility</p:attrName>
                                        </p:attrNameLst>
                                      </p:cBhvr>
                                      <p:to>
                                        <p:strVal val="visible"/>
                                      </p:to>
                                    </p:set>
                                    <p:anim calcmode="lin" valueType="num">
                                      <p:cBhvr>
                                        <p:cTn id="7" dur="1000" fill="hold"/>
                                        <p:tgtEl>
                                          <p:spTgt spid="566275"/>
                                        </p:tgtEl>
                                        <p:attrNameLst>
                                          <p:attrName>ppt_x</p:attrName>
                                        </p:attrNameLst>
                                      </p:cBhvr>
                                      <p:tavLst>
                                        <p:tav tm="0">
                                          <p:val>
                                            <p:strVal val="#ppt_x-.2"/>
                                          </p:val>
                                        </p:tav>
                                        <p:tav tm="100000">
                                          <p:val>
                                            <p:strVal val="#ppt_x"/>
                                          </p:val>
                                        </p:tav>
                                      </p:tavLst>
                                    </p:anim>
                                    <p:anim calcmode="lin" valueType="num">
                                      <p:cBhvr>
                                        <p:cTn id="8" dur="1000" fill="hold"/>
                                        <p:tgtEl>
                                          <p:spTgt spid="56627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66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6275"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7298" name="Rectangle 2"/>
          <p:cNvSpPr>
            <a:spLocks noGrp="1" noChangeArrowheads="1"/>
          </p:cNvSpPr>
          <p:nvPr>
            <p:ph type="title"/>
          </p:nvPr>
        </p:nvSpPr>
        <p:spPr/>
        <p:txBody>
          <a:bodyPr/>
          <a:lstStyle/>
          <a:p>
            <a:pPr eaLnBrk="1" hangingPunct="1">
              <a:defRPr/>
            </a:pPr>
            <a:r>
              <a:rPr lang="en" smtClean="0">
                <a:solidFill>
                  <a:schemeClr val="folHlink"/>
                </a:solidFill>
              </a:rPr>
              <a:t>Isoenzymes</a:t>
            </a:r>
          </a:p>
        </p:txBody>
      </p:sp>
      <p:sp>
        <p:nvSpPr>
          <p:cNvPr id="567299" name="Rectangle 3"/>
          <p:cNvSpPr>
            <a:spLocks noGrp="1" noChangeArrowheads="1"/>
          </p:cNvSpPr>
          <p:nvPr>
            <p:ph idx="1"/>
          </p:nvPr>
        </p:nvSpPr>
        <p:spPr/>
        <p:txBody>
          <a:bodyPr/>
          <a:lstStyle/>
          <a:p>
            <a:pPr eaLnBrk="1" hangingPunct="1">
              <a:defRPr/>
            </a:pPr>
            <a:r>
              <a:rPr lang="en" dirty="0" smtClean="0"/>
              <a:t>Structural differences at the protomer level can involve an amino acid in the chain or even a radical</a:t>
            </a:r>
          </a:p>
          <a:p>
            <a:pPr eaLnBrk="1" hangingPunct="1">
              <a:defRPr/>
            </a:pPr>
            <a:endParaRPr lang="fr-FR" dirty="0" smtClean="0"/>
          </a:p>
          <a:p>
            <a:pPr eaLnBrk="1" hangingPunct="1">
              <a:defRPr/>
            </a:pPr>
            <a:r>
              <a:rPr lang="en" dirty="0" smtClean="0"/>
              <a:t>Example: </a:t>
            </a:r>
            <a:r>
              <a:rPr lang="en" dirty="0" err="1" smtClean="0"/>
              <a:t>Ala </a:t>
            </a:r>
            <a:r>
              <a:rPr lang="en" dirty="0" smtClean="0"/>
              <a:t>- </a:t>
            </a:r>
            <a:r>
              <a:rPr lang="en" dirty="0" err="1" smtClean="0"/>
              <a:t>Ileu </a:t>
            </a:r>
            <a:r>
              <a:rPr lang="en" dirty="0" smtClean="0"/>
              <a:t>- </a:t>
            </a:r>
            <a:r>
              <a:rPr lang="en" dirty="0" smtClean="0">
                <a:solidFill>
                  <a:srgbClr val="FFFF00"/>
                </a:solidFill>
              </a:rPr>
              <a:t>Val </a:t>
            </a:r>
            <a:r>
              <a:rPr lang="en" dirty="0" smtClean="0"/>
              <a:t>- Val- </a:t>
            </a:r>
            <a:r>
              <a:rPr lang="en" dirty="0" err="1" smtClean="0"/>
              <a:t>thr</a:t>
            </a:r>
            <a:r>
              <a:rPr lang="en" dirty="0" smtClean="0"/>
              <a:t> </a:t>
            </a:r>
          </a:p>
          <a:p>
            <a:pPr eaLnBrk="1" hangingPunct="1">
              <a:buFont typeface="Wingdings" pitchFamily="2" charset="2"/>
              <a:buNone/>
              <a:defRPr/>
            </a:pPr>
            <a:endParaRPr lang="fr-FR" dirty="0" smtClean="0"/>
          </a:p>
          <a:p>
            <a:pPr eaLnBrk="1" hangingPunct="1">
              <a:buFont typeface="Wingdings" pitchFamily="2" charset="2"/>
              <a:buNone/>
              <a:defRPr/>
            </a:pPr>
            <a:r>
              <a:rPr lang="en" dirty="0" smtClean="0"/>
              <a:t>                       </a:t>
            </a:r>
            <a:r>
              <a:rPr lang="en" dirty="0" err="1" smtClean="0"/>
              <a:t>Ala </a:t>
            </a:r>
            <a:r>
              <a:rPr lang="en" dirty="0" smtClean="0"/>
              <a:t>--- </a:t>
            </a:r>
            <a:r>
              <a:rPr lang="en" dirty="0" err="1" smtClean="0"/>
              <a:t>Ileu </a:t>
            </a:r>
            <a:r>
              <a:rPr lang="en" dirty="0" smtClean="0"/>
              <a:t>--- </a:t>
            </a:r>
            <a:r>
              <a:rPr lang="en" dirty="0" err="1" smtClean="0">
                <a:solidFill>
                  <a:srgbClr val="FFFF00"/>
                </a:solidFill>
              </a:rPr>
              <a:t>Arg </a:t>
            </a:r>
            <a:r>
              <a:rPr lang="en" dirty="0" smtClean="0">
                <a:solidFill>
                  <a:srgbClr val="FFFF00"/>
                </a:solidFill>
              </a:rPr>
              <a:t>-- </a:t>
            </a:r>
            <a:r>
              <a:rPr lang="en" dirty="0" smtClean="0"/>
              <a:t>-Val--- </a:t>
            </a:r>
            <a:r>
              <a:rPr lang="en" dirty="0" err="1" smtClean="0"/>
              <a:t>Thr</a:t>
            </a:r>
            <a:r>
              <a:rPr lang="en" dirty="0" smtClean="0"/>
              <a:t> </a:t>
            </a:r>
          </a:p>
        </p:txBody>
      </p:sp>
      <p:sp>
        <p:nvSpPr>
          <p:cNvPr id="567300" name="Text Box 4"/>
          <p:cNvSpPr txBox="1">
            <a:spLocks noChangeArrowheads="1"/>
          </p:cNvSpPr>
          <p:nvPr/>
        </p:nvSpPr>
        <p:spPr bwMode="auto">
          <a:xfrm>
            <a:off x="2357438" y="4214813"/>
            <a:ext cx="565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ctr" rtl="1" eaLnBrk="1" hangingPunct="1"/>
            <a:r>
              <a:rPr lang="en" altLang="fr-FR" sz="1800">
                <a:latin typeface="Arial" pitchFamily="34" charset="0"/>
              </a:rPr>
              <a:t>150</a:t>
            </a:r>
          </a:p>
        </p:txBody>
      </p:sp>
      <p:sp>
        <p:nvSpPr>
          <p:cNvPr id="567301" name="Text Box 5"/>
          <p:cNvSpPr txBox="1">
            <a:spLocks noChangeArrowheads="1"/>
          </p:cNvSpPr>
          <p:nvPr/>
        </p:nvSpPr>
        <p:spPr bwMode="auto">
          <a:xfrm>
            <a:off x="5364088" y="4143375"/>
            <a:ext cx="56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ctr" rtl="1" eaLnBrk="1" hangingPunct="1"/>
            <a:r>
              <a:rPr lang="en" altLang="fr-FR" sz="1800" dirty="0">
                <a:latin typeface="Arial" pitchFamily="34" charset="0"/>
              </a:rPr>
              <a:t>154</a:t>
            </a:r>
          </a:p>
        </p:txBody>
      </p:sp>
      <p:sp>
        <p:nvSpPr>
          <p:cNvPr id="567304" name="Text Box 8"/>
          <p:cNvSpPr txBox="1">
            <a:spLocks noChangeArrowheads="1"/>
          </p:cNvSpPr>
          <p:nvPr/>
        </p:nvSpPr>
        <p:spPr bwMode="auto">
          <a:xfrm>
            <a:off x="323850" y="6040438"/>
            <a:ext cx="8208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ctr" rtl="1" eaLnBrk="1" hangingPunct="1"/>
            <a:r>
              <a:rPr lang="en" altLang="fr-FR" sz="2400">
                <a:solidFill>
                  <a:srgbClr val="FFFF00"/>
                </a:solidFill>
                <a:latin typeface="Arial" pitchFamily="34" charset="0"/>
              </a:rPr>
              <a:t>Note: This does not affect the catalytic activity of the enzyme.</a:t>
            </a:r>
          </a:p>
        </p:txBody>
      </p:sp>
      <p:sp>
        <p:nvSpPr>
          <p:cNvPr id="8" name="Text Box 5"/>
          <p:cNvSpPr txBox="1">
            <a:spLocks noChangeArrowheads="1"/>
          </p:cNvSpPr>
          <p:nvPr/>
        </p:nvSpPr>
        <p:spPr bwMode="auto">
          <a:xfrm>
            <a:off x="4727406" y="0"/>
            <a:ext cx="4416594" cy="2769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en-US" altLang="fr-FR" sz="1200" dirty="0"/>
          </a:p>
        </p:txBody>
      </p:sp>
    </p:spTree>
    <p:extLst>
      <p:ext uri="{BB962C8B-B14F-4D97-AF65-F5344CB8AC3E}">
        <p14:creationId xmlns:p14="http://schemas.microsoft.com/office/powerpoint/2010/main" val="24677342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67298"/>
                                        </p:tgtEl>
                                        <p:attrNameLst>
                                          <p:attrName>style.visibility</p:attrName>
                                        </p:attrNameLst>
                                      </p:cBhvr>
                                      <p:to>
                                        <p:strVal val="visible"/>
                                      </p:to>
                                    </p:set>
                                    <p:anim calcmode="lin" valueType="num">
                                      <p:cBhvr>
                                        <p:cTn id="7" dur="1000" fill="hold"/>
                                        <p:tgtEl>
                                          <p:spTgt spid="567298"/>
                                        </p:tgtEl>
                                        <p:attrNameLst>
                                          <p:attrName>ppt_x</p:attrName>
                                        </p:attrNameLst>
                                      </p:cBhvr>
                                      <p:tavLst>
                                        <p:tav tm="0">
                                          <p:val>
                                            <p:strVal val="#ppt_x-.2"/>
                                          </p:val>
                                        </p:tav>
                                        <p:tav tm="100000">
                                          <p:val>
                                            <p:strVal val="#ppt_x"/>
                                          </p:val>
                                        </p:tav>
                                      </p:tavLst>
                                    </p:anim>
                                    <p:anim calcmode="lin" valueType="num">
                                      <p:cBhvr>
                                        <p:cTn id="8" dur="1000" fill="hold"/>
                                        <p:tgtEl>
                                          <p:spTgt spid="5672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5672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567299">
                                            <p:txEl>
                                              <p:pRg st="0" end="0"/>
                                            </p:txEl>
                                          </p:spTgt>
                                        </p:tgtEl>
                                        <p:attrNameLst>
                                          <p:attrName>style.visibility</p:attrName>
                                        </p:attrNameLst>
                                      </p:cBhvr>
                                      <p:to>
                                        <p:strVal val="visible"/>
                                      </p:to>
                                    </p:set>
                                    <p:animEffect transition="in" filter="fade">
                                      <p:cBhvr>
                                        <p:cTn id="14" dur="500"/>
                                        <p:tgtEl>
                                          <p:spTgt spid="567299">
                                            <p:txEl>
                                              <p:pRg st="0" end="0"/>
                                            </p:txEl>
                                          </p:spTgt>
                                        </p:tgtEl>
                                      </p:cBhvr>
                                    </p:animEffect>
                                    <p:anim calcmode="lin" valueType="num">
                                      <p:cBhvr>
                                        <p:cTn id="15" dur="500" fill="hold"/>
                                        <p:tgtEl>
                                          <p:spTgt spid="56729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729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567299">
                                            <p:txEl>
                                              <p:pRg st="2" end="2"/>
                                            </p:txEl>
                                          </p:spTgt>
                                        </p:tgtEl>
                                        <p:attrNameLst>
                                          <p:attrName>style.visibility</p:attrName>
                                        </p:attrNameLst>
                                      </p:cBhvr>
                                      <p:to>
                                        <p:strVal val="visible"/>
                                      </p:to>
                                    </p:set>
                                    <p:animEffect transition="in" filter="fade">
                                      <p:cBhvr>
                                        <p:cTn id="21" dur="500"/>
                                        <p:tgtEl>
                                          <p:spTgt spid="567299">
                                            <p:txEl>
                                              <p:pRg st="2" end="2"/>
                                            </p:txEl>
                                          </p:spTgt>
                                        </p:tgtEl>
                                      </p:cBhvr>
                                    </p:animEffect>
                                    <p:anim calcmode="lin" valueType="num">
                                      <p:cBhvr>
                                        <p:cTn id="22" dur="500" fill="hold"/>
                                        <p:tgtEl>
                                          <p:spTgt spid="567299">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67299">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567299">
                                            <p:txEl>
                                              <p:pRg st="4" end="4"/>
                                            </p:txEl>
                                          </p:spTgt>
                                        </p:tgtEl>
                                        <p:attrNameLst>
                                          <p:attrName>style.visibility</p:attrName>
                                        </p:attrNameLst>
                                      </p:cBhvr>
                                      <p:to>
                                        <p:strVal val="visible"/>
                                      </p:to>
                                    </p:set>
                                    <p:animEffect transition="in" filter="fade">
                                      <p:cBhvr>
                                        <p:cTn id="28" dur="500"/>
                                        <p:tgtEl>
                                          <p:spTgt spid="567299">
                                            <p:txEl>
                                              <p:pRg st="4" end="4"/>
                                            </p:txEl>
                                          </p:spTgt>
                                        </p:tgtEl>
                                      </p:cBhvr>
                                    </p:animEffect>
                                    <p:anim calcmode="lin" valueType="num">
                                      <p:cBhvr>
                                        <p:cTn id="29" dur="500" fill="hold"/>
                                        <p:tgtEl>
                                          <p:spTgt spid="567299">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567299">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67300"/>
                                        </p:tgtEl>
                                        <p:attrNameLst>
                                          <p:attrName>style.visibility</p:attrName>
                                        </p:attrNameLst>
                                      </p:cBhvr>
                                      <p:to>
                                        <p:strVal val="visible"/>
                                      </p:to>
                                    </p:set>
                                    <p:anim calcmode="lin" valueType="num">
                                      <p:cBhvr additive="base">
                                        <p:cTn id="35" dur="500" fill="hold"/>
                                        <p:tgtEl>
                                          <p:spTgt spid="567300"/>
                                        </p:tgtEl>
                                        <p:attrNameLst>
                                          <p:attrName>ppt_x</p:attrName>
                                        </p:attrNameLst>
                                      </p:cBhvr>
                                      <p:tavLst>
                                        <p:tav tm="0">
                                          <p:val>
                                            <p:strVal val="#ppt_x"/>
                                          </p:val>
                                        </p:tav>
                                        <p:tav tm="100000">
                                          <p:val>
                                            <p:strVal val="#ppt_x"/>
                                          </p:val>
                                        </p:tav>
                                      </p:tavLst>
                                    </p:anim>
                                    <p:anim calcmode="lin" valueType="num">
                                      <p:cBhvr additive="base">
                                        <p:cTn id="36" dur="500" fill="hold"/>
                                        <p:tgtEl>
                                          <p:spTgt spid="567300"/>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67301"/>
                                        </p:tgtEl>
                                        <p:attrNameLst>
                                          <p:attrName>style.visibility</p:attrName>
                                        </p:attrNameLst>
                                      </p:cBhvr>
                                      <p:to>
                                        <p:strVal val="visible"/>
                                      </p:to>
                                    </p:set>
                                    <p:anim calcmode="lin" valueType="num">
                                      <p:cBhvr additive="base">
                                        <p:cTn id="41" dur="500" fill="hold"/>
                                        <p:tgtEl>
                                          <p:spTgt spid="567301"/>
                                        </p:tgtEl>
                                        <p:attrNameLst>
                                          <p:attrName>ppt_x</p:attrName>
                                        </p:attrNameLst>
                                      </p:cBhvr>
                                      <p:tavLst>
                                        <p:tav tm="0">
                                          <p:val>
                                            <p:strVal val="#ppt_x"/>
                                          </p:val>
                                        </p:tav>
                                        <p:tav tm="100000">
                                          <p:val>
                                            <p:strVal val="#ppt_x"/>
                                          </p:val>
                                        </p:tav>
                                      </p:tavLst>
                                    </p:anim>
                                    <p:anim calcmode="lin" valueType="num">
                                      <p:cBhvr additive="base">
                                        <p:cTn id="42" dur="500" fill="hold"/>
                                        <p:tgtEl>
                                          <p:spTgt spid="567301"/>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67304"/>
                                        </p:tgtEl>
                                        <p:attrNameLst>
                                          <p:attrName>style.visibility</p:attrName>
                                        </p:attrNameLst>
                                      </p:cBhvr>
                                      <p:to>
                                        <p:strVal val="visible"/>
                                      </p:to>
                                    </p:set>
                                    <p:animEffect transition="in" filter="blinds(horizontal)">
                                      <p:cBhvr>
                                        <p:cTn id="47" dur="500"/>
                                        <p:tgtEl>
                                          <p:spTgt spid="567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298" grpId="0"/>
      <p:bldP spid="567299" grpId="0" build="p"/>
      <p:bldP spid="567300" grpId="0"/>
      <p:bldP spid="567301" grpId="0"/>
      <p:bldP spid="567304"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8322" name="Rectangle 2"/>
          <p:cNvSpPr>
            <a:spLocks noGrp="1" noChangeArrowheads="1"/>
          </p:cNvSpPr>
          <p:nvPr>
            <p:ph type="title"/>
          </p:nvPr>
        </p:nvSpPr>
        <p:spPr/>
        <p:txBody>
          <a:bodyPr/>
          <a:lstStyle/>
          <a:p>
            <a:pPr eaLnBrk="1" hangingPunct="1">
              <a:defRPr/>
            </a:pPr>
            <a:r>
              <a:rPr lang="en" sz="3600" u="sng" smtClean="0">
                <a:solidFill>
                  <a:schemeClr val="folHlink"/>
                </a:solidFill>
              </a:rPr>
              <a:t>Quaternary structure of the LDH</a:t>
            </a:r>
            <a:r>
              <a:rPr lang="en" smtClean="0"/>
              <a:t>  </a:t>
            </a:r>
          </a:p>
        </p:txBody>
      </p:sp>
      <p:sp>
        <p:nvSpPr>
          <p:cNvPr id="568323" name="Rectangle 3"/>
          <p:cNvSpPr>
            <a:spLocks noGrp="1" noChangeArrowheads="1"/>
          </p:cNvSpPr>
          <p:nvPr>
            <p:ph idx="1"/>
          </p:nvPr>
        </p:nvSpPr>
        <p:spPr/>
        <p:txBody>
          <a:bodyPr/>
          <a:lstStyle/>
          <a:p>
            <a:pPr eaLnBrk="1" hangingPunct="1">
              <a:defRPr/>
            </a:pPr>
            <a:r>
              <a:rPr lang="en" dirty="0" err="1" smtClean="0"/>
              <a:t>Heteropolymeric </a:t>
            </a:r>
            <a:r>
              <a:rPr lang="en" dirty="0" smtClean="0"/>
              <a:t>organization :</a:t>
            </a:r>
          </a:p>
          <a:p>
            <a:pPr eaLnBrk="1" hangingPunct="1">
              <a:buFont typeface="Wingdings" pitchFamily="2" charset="2"/>
              <a:buNone/>
              <a:defRPr/>
            </a:pPr>
            <a:r>
              <a:rPr lang="en" dirty="0" smtClean="0"/>
              <a:t>4 Monomers = 1 Tetramer</a:t>
            </a:r>
          </a:p>
        </p:txBody>
      </p:sp>
      <p:sp>
        <p:nvSpPr>
          <p:cNvPr id="568324" name="Rectangle 4"/>
          <p:cNvSpPr>
            <a:spLocks noChangeArrowheads="1"/>
          </p:cNvSpPr>
          <p:nvPr/>
        </p:nvSpPr>
        <p:spPr bwMode="auto">
          <a:xfrm>
            <a:off x="4067175" y="3357563"/>
            <a:ext cx="2592388" cy="2232025"/>
          </a:xfrm>
          <a:prstGeom prst="rect">
            <a:avLst/>
          </a:prstGeom>
          <a:solidFill>
            <a:schemeClr val="tx1"/>
          </a:solidFill>
          <a:ln w="9525">
            <a:solidFill>
              <a:schemeClr val="tx1"/>
            </a:solidFill>
            <a:miter lim="800000"/>
            <a:headEnd/>
            <a:tailEnd/>
          </a:ln>
          <a:effectLst/>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68325" name="Oval 5"/>
          <p:cNvSpPr>
            <a:spLocks noChangeArrowheads="1"/>
          </p:cNvSpPr>
          <p:nvPr/>
        </p:nvSpPr>
        <p:spPr bwMode="auto">
          <a:xfrm>
            <a:off x="4427538" y="3500438"/>
            <a:ext cx="720725" cy="936625"/>
          </a:xfrm>
          <a:prstGeom prst="ellipse">
            <a:avLst/>
          </a:prstGeom>
          <a:solidFill>
            <a:srgbClr val="00FF00"/>
          </a:solidFill>
          <a:ln w="9525">
            <a:solidFill>
              <a:schemeClr val="bg2"/>
            </a:solidFill>
            <a:round/>
            <a:headEnd/>
            <a:tailEnd/>
          </a:ln>
          <a:effectLst/>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68326" name="Oval 6"/>
          <p:cNvSpPr>
            <a:spLocks noChangeArrowheads="1"/>
          </p:cNvSpPr>
          <p:nvPr/>
        </p:nvSpPr>
        <p:spPr bwMode="auto">
          <a:xfrm>
            <a:off x="5580063" y="4508500"/>
            <a:ext cx="720725" cy="936625"/>
          </a:xfrm>
          <a:prstGeom prst="ellipse">
            <a:avLst/>
          </a:prstGeom>
          <a:solidFill>
            <a:schemeClr val="tx1"/>
          </a:solidFill>
          <a:ln w="9525">
            <a:solidFill>
              <a:schemeClr val="bg2"/>
            </a:solidFill>
            <a:round/>
            <a:headEnd/>
            <a:tailEnd/>
          </a:ln>
          <a:effectLst/>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68327" name="Oval 7"/>
          <p:cNvSpPr>
            <a:spLocks noChangeArrowheads="1"/>
          </p:cNvSpPr>
          <p:nvPr/>
        </p:nvSpPr>
        <p:spPr bwMode="auto">
          <a:xfrm>
            <a:off x="4427538" y="4508500"/>
            <a:ext cx="720725" cy="936625"/>
          </a:xfrm>
          <a:prstGeom prst="ellipse">
            <a:avLst/>
          </a:prstGeom>
          <a:solidFill>
            <a:srgbClr val="FFFF00"/>
          </a:solidFill>
          <a:ln w="9525">
            <a:solidFill>
              <a:schemeClr val="bg2"/>
            </a:solidFill>
            <a:round/>
            <a:headEnd/>
            <a:tailEnd/>
          </a:ln>
        </p:spPr>
        <p:txBody>
          <a:bodyPr wrap="none" anchor="ct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ctr" rtl="1" eaLnBrk="1" hangingPunct="1"/>
            <a:endParaRPr lang="en-US" altLang="fr-FR" sz="1800">
              <a:solidFill>
                <a:srgbClr val="FFFF00"/>
              </a:solidFill>
              <a:latin typeface="Arial" pitchFamily="34" charset="0"/>
            </a:endParaRPr>
          </a:p>
        </p:txBody>
      </p:sp>
      <p:sp>
        <p:nvSpPr>
          <p:cNvPr id="568328" name="Oval 8"/>
          <p:cNvSpPr>
            <a:spLocks noChangeArrowheads="1"/>
          </p:cNvSpPr>
          <p:nvPr/>
        </p:nvSpPr>
        <p:spPr bwMode="auto">
          <a:xfrm>
            <a:off x="5580063" y="3500438"/>
            <a:ext cx="720725" cy="936625"/>
          </a:xfrm>
          <a:prstGeom prst="ellipse">
            <a:avLst/>
          </a:prstGeom>
          <a:solidFill>
            <a:schemeClr val="tx1"/>
          </a:solidFill>
          <a:ln w="9525">
            <a:solidFill>
              <a:schemeClr val="bg2"/>
            </a:solidFill>
            <a:round/>
            <a:headEnd/>
            <a:tailEnd/>
          </a:ln>
          <a:effectLst/>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68329" name="Oval 9"/>
          <p:cNvSpPr>
            <a:spLocks noChangeArrowheads="1"/>
          </p:cNvSpPr>
          <p:nvPr/>
        </p:nvSpPr>
        <p:spPr bwMode="auto">
          <a:xfrm>
            <a:off x="539750" y="4292600"/>
            <a:ext cx="720725" cy="936625"/>
          </a:xfrm>
          <a:prstGeom prst="ellipse">
            <a:avLst/>
          </a:prstGeom>
          <a:solidFill>
            <a:srgbClr val="FFFF00"/>
          </a:solidFill>
          <a:ln w="9525">
            <a:solidFill>
              <a:schemeClr val="bg2"/>
            </a:solidFill>
            <a:round/>
            <a:headEnd/>
            <a:tailEnd/>
          </a:ln>
          <a:effectLst/>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68330" name="Oval 10"/>
          <p:cNvSpPr>
            <a:spLocks noChangeArrowheads="1"/>
          </p:cNvSpPr>
          <p:nvPr/>
        </p:nvSpPr>
        <p:spPr bwMode="auto">
          <a:xfrm>
            <a:off x="539750" y="3213100"/>
            <a:ext cx="720725" cy="936625"/>
          </a:xfrm>
          <a:prstGeom prst="ellipse">
            <a:avLst/>
          </a:prstGeom>
          <a:solidFill>
            <a:srgbClr val="00FF00"/>
          </a:solidFill>
          <a:ln w="9525">
            <a:solidFill>
              <a:schemeClr val="bg2"/>
            </a:solidFill>
            <a:round/>
            <a:headEnd/>
            <a:tailEnd/>
          </a:ln>
          <a:effectLst/>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68331" name="Text Box 11"/>
          <p:cNvSpPr txBox="1">
            <a:spLocks noChangeArrowheads="1"/>
          </p:cNvSpPr>
          <p:nvPr/>
        </p:nvSpPr>
        <p:spPr bwMode="auto">
          <a:xfrm>
            <a:off x="1403350" y="3573463"/>
            <a:ext cx="2428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ctr" rtl="1" eaLnBrk="1" hangingPunct="1"/>
            <a:r>
              <a:rPr lang="en" altLang="fr-FR" sz="1800">
                <a:solidFill>
                  <a:srgbClr val="00CC00"/>
                </a:solidFill>
                <a:latin typeface="Arial" pitchFamily="34" charset="0"/>
              </a:rPr>
              <a:t>M </a:t>
            </a:r>
            <a:r>
              <a:rPr lang="en" altLang="fr-FR" sz="1800">
                <a:latin typeface="Arial" pitchFamily="34" charset="0"/>
              </a:rPr>
              <a:t>-type monomer</a:t>
            </a:r>
          </a:p>
        </p:txBody>
      </p:sp>
      <p:sp>
        <p:nvSpPr>
          <p:cNvPr id="568332" name="Text Box 12"/>
          <p:cNvSpPr txBox="1">
            <a:spLocks noChangeArrowheads="1"/>
          </p:cNvSpPr>
          <p:nvPr/>
        </p:nvSpPr>
        <p:spPr bwMode="auto">
          <a:xfrm>
            <a:off x="1403350" y="4508500"/>
            <a:ext cx="2466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ctr" rtl="1" eaLnBrk="1" hangingPunct="1"/>
            <a:r>
              <a:rPr lang="en" altLang="fr-FR" sz="1800">
                <a:solidFill>
                  <a:srgbClr val="FFFF00"/>
                </a:solidFill>
                <a:latin typeface="Arial" pitchFamily="34" charset="0"/>
              </a:rPr>
              <a:t>H </a:t>
            </a:r>
            <a:r>
              <a:rPr lang="en" altLang="fr-FR" sz="1800">
                <a:latin typeface="Arial" pitchFamily="34" charset="0"/>
              </a:rPr>
              <a:t>-type monomer</a:t>
            </a:r>
          </a:p>
        </p:txBody>
      </p:sp>
      <p:sp>
        <p:nvSpPr>
          <p:cNvPr id="14" name="Text Box 5"/>
          <p:cNvSpPr txBox="1">
            <a:spLocks noChangeArrowheads="1"/>
          </p:cNvSpPr>
          <p:nvPr/>
        </p:nvSpPr>
        <p:spPr bwMode="auto">
          <a:xfrm>
            <a:off x="4727406" y="0"/>
            <a:ext cx="4416594" cy="2769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en-US" altLang="fr-FR" sz="1200" dirty="0"/>
          </a:p>
        </p:txBody>
      </p:sp>
    </p:spTree>
    <p:extLst>
      <p:ext uri="{BB962C8B-B14F-4D97-AF65-F5344CB8AC3E}">
        <p14:creationId xmlns:p14="http://schemas.microsoft.com/office/powerpoint/2010/main" val="215542526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68322"/>
                                        </p:tgtEl>
                                        <p:attrNameLst>
                                          <p:attrName>style.visibility</p:attrName>
                                        </p:attrNameLst>
                                      </p:cBhvr>
                                      <p:to>
                                        <p:strVal val="visible"/>
                                      </p:to>
                                    </p:set>
                                    <p:anim calcmode="lin" valueType="num">
                                      <p:cBhvr>
                                        <p:cTn id="7" dur="1000" fill="hold"/>
                                        <p:tgtEl>
                                          <p:spTgt spid="568322"/>
                                        </p:tgtEl>
                                        <p:attrNameLst>
                                          <p:attrName>ppt_x</p:attrName>
                                        </p:attrNameLst>
                                      </p:cBhvr>
                                      <p:tavLst>
                                        <p:tav tm="0">
                                          <p:val>
                                            <p:strVal val="#ppt_x-.2"/>
                                          </p:val>
                                        </p:tav>
                                        <p:tav tm="100000">
                                          <p:val>
                                            <p:strVal val="#ppt_x"/>
                                          </p:val>
                                        </p:tav>
                                      </p:tavLst>
                                    </p:anim>
                                    <p:anim calcmode="lin" valueType="num">
                                      <p:cBhvr>
                                        <p:cTn id="8" dur="1000" fill="hold"/>
                                        <p:tgtEl>
                                          <p:spTgt spid="5683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56832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568323">
                                            <p:txEl>
                                              <p:pRg st="0" end="0"/>
                                            </p:txEl>
                                          </p:spTgt>
                                        </p:tgtEl>
                                        <p:attrNameLst>
                                          <p:attrName>style.visibility</p:attrName>
                                        </p:attrNameLst>
                                      </p:cBhvr>
                                      <p:to>
                                        <p:strVal val="visible"/>
                                      </p:to>
                                    </p:set>
                                    <p:animEffect transition="in" filter="fade">
                                      <p:cBhvr>
                                        <p:cTn id="14" dur="500"/>
                                        <p:tgtEl>
                                          <p:spTgt spid="568323">
                                            <p:txEl>
                                              <p:pRg st="0" end="0"/>
                                            </p:txEl>
                                          </p:spTgt>
                                        </p:tgtEl>
                                      </p:cBhvr>
                                    </p:animEffect>
                                    <p:anim calcmode="lin" valueType="num">
                                      <p:cBhvr>
                                        <p:cTn id="15" dur="500" fill="hold"/>
                                        <p:tgtEl>
                                          <p:spTgt spid="56832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832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568323">
                                            <p:txEl>
                                              <p:pRg st="1" end="1"/>
                                            </p:txEl>
                                          </p:spTgt>
                                        </p:tgtEl>
                                        <p:attrNameLst>
                                          <p:attrName>style.visibility</p:attrName>
                                        </p:attrNameLst>
                                      </p:cBhvr>
                                      <p:to>
                                        <p:strVal val="visible"/>
                                      </p:to>
                                    </p:set>
                                    <p:animEffect transition="in" filter="fade">
                                      <p:cBhvr>
                                        <p:cTn id="21" dur="500"/>
                                        <p:tgtEl>
                                          <p:spTgt spid="568323">
                                            <p:txEl>
                                              <p:pRg st="1" end="1"/>
                                            </p:txEl>
                                          </p:spTgt>
                                        </p:tgtEl>
                                      </p:cBhvr>
                                    </p:animEffect>
                                    <p:anim calcmode="lin" valueType="num">
                                      <p:cBhvr>
                                        <p:cTn id="22" dur="500" fill="hold"/>
                                        <p:tgtEl>
                                          <p:spTgt spid="56832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56832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68324"/>
                                        </p:tgtEl>
                                        <p:attrNameLst>
                                          <p:attrName>style.visibility</p:attrName>
                                        </p:attrNameLst>
                                      </p:cBhvr>
                                      <p:to>
                                        <p:strVal val="visible"/>
                                      </p:to>
                                    </p:set>
                                    <p:anim calcmode="lin" valueType="num">
                                      <p:cBhvr additive="base">
                                        <p:cTn id="28" dur="500" fill="hold"/>
                                        <p:tgtEl>
                                          <p:spTgt spid="568324"/>
                                        </p:tgtEl>
                                        <p:attrNameLst>
                                          <p:attrName>ppt_x</p:attrName>
                                        </p:attrNameLst>
                                      </p:cBhvr>
                                      <p:tavLst>
                                        <p:tav tm="0">
                                          <p:val>
                                            <p:strVal val="#ppt_x"/>
                                          </p:val>
                                        </p:tav>
                                        <p:tav tm="100000">
                                          <p:val>
                                            <p:strVal val="#ppt_x"/>
                                          </p:val>
                                        </p:tav>
                                      </p:tavLst>
                                    </p:anim>
                                    <p:anim calcmode="lin" valueType="num">
                                      <p:cBhvr additive="base">
                                        <p:cTn id="29" dur="500" fill="hold"/>
                                        <p:tgtEl>
                                          <p:spTgt spid="568324"/>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568328"/>
                                        </p:tgtEl>
                                        <p:attrNameLst>
                                          <p:attrName>style.visibility</p:attrName>
                                        </p:attrNameLst>
                                      </p:cBhvr>
                                      <p:to>
                                        <p:strVal val="visible"/>
                                      </p:to>
                                    </p:set>
                                    <p:animEffect transition="in" filter="checkerboard(across)">
                                      <p:cBhvr>
                                        <p:cTn id="34" dur="500"/>
                                        <p:tgtEl>
                                          <p:spTgt spid="56832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568326"/>
                                        </p:tgtEl>
                                        <p:attrNameLst>
                                          <p:attrName>style.visibility</p:attrName>
                                        </p:attrNameLst>
                                      </p:cBhvr>
                                      <p:to>
                                        <p:strVal val="visible"/>
                                      </p:to>
                                    </p:set>
                                    <p:animEffect transition="in" filter="checkerboard(across)">
                                      <p:cBhvr>
                                        <p:cTn id="39" dur="500"/>
                                        <p:tgtEl>
                                          <p:spTgt spid="56832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568325"/>
                                        </p:tgtEl>
                                        <p:attrNameLst>
                                          <p:attrName>style.visibility</p:attrName>
                                        </p:attrNameLst>
                                      </p:cBhvr>
                                      <p:to>
                                        <p:strVal val="visible"/>
                                      </p:to>
                                    </p:set>
                                    <p:animEffect transition="in" filter="checkerboard(across)">
                                      <p:cBhvr>
                                        <p:cTn id="44" dur="500"/>
                                        <p:tgtEl>
                                          <p:spTgt spid="56832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568327"/>
                                        </p:tgtEl>
                                        <p:attrNameLst>
                                          <p:attrName>style.visibility</p:attrName>
                                        </p:attrNameLst>
                                      </p:cBhvr>
                                      <p:to>
                                        <p:strVal val="visible"/>
                                      </p:to>
                                    </p:set>
                                    <p:animEffect transition="in" filter="checkerboard(across)">
                                      <p:cBhvr>
                                        <p:cTn id="49" dur="500"/>
                                        <p:tgtEl>
                                          <p:spTgt spid="568327"/>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568330"/>
                                        </p:tgtEl>
                                        <p:attrNameLst>
                                          <p:attrName>style.visibility</p:attrName>
                                        </p:attrNameLst>
                                      </p:cBhvr>
                                      <p:to>
                                        <p:strVal val="visible"/>
                                      </p:to>
                                    </p:set>
                                    <p:anim calcmode="lin" valueType="num">
                                      <p:cBhvr additive="base">
                                        <p:cTn id="54" dur="500" fill="hold"/>
                                        <p:tgtEl>
                                          <p:spTgt spid="568330"/>
                                        </p:tgtEl>
                                        <p:attrNameLst>
                                          <p:attrName>ppt_x</p:attrName>
                                        </p:attrNameLst>
                                      </p:cBhvr>
                                      <p:tavLst>
                                        <p:tav tm="0">
                                          <p:val>
                                            <p:strVal val="#ppt_x"/>
                                          </p:val>
                                        </p:tav>
                                        <p:tav tm="100000">
                                          <p:val>
                                            <p:strVal val="#ppt_x"/>
                                          </p:val>
                                        </p:tav>
                                      </p:tavLst>
                                    </p:anim>
                                    <p:anim calcmode="lin" valueType="num">
                                      <p:cBhvr additive="base">
                                        <p:cTn id="55" dur="500" fill="hold"/>
                                        <p:tgtEl>
                                          <p:spTgt spid="568330"/>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568329"/>
                                        </p:tgtEl>
                                        <p:attrNameLst>
                                          <p:attrName>style.visibility</p:attrName>
                                        </p:attrNameLst>
                                      </p:cBhvr>
                                      <p:to>
                                        <p:strVal val="visible"/>
                                      </p:to>
                                    </p:set>
                                    <p:anim calcmode="lin" valueType="num">
                                      <p:cBhvr additive="base">
                                        <p:cTn id="60" dur="500" fill="hold"/>
                                        <p:tgtEl>
                                          <p:spTgt spid="568329"/>
                                        </p:tgtEl>
                                        <p:attrNameLst>
                                          <p:attrName>ppt_x</p:attrName>
                                        </p:attrNameLst>
                                      </p:cBhvr>
                                      <p:tavLst>
                                        <p:tav tm="0">
                                          <p:val>
                                            <p:strVal val="#ppt_x"/>
                                          </p:val>
                                        </p:tav>
                                        <p:tav tm="100000">
                                          <p:val>
                                            <p:strVal val="#ppt_x"/>
                                          </p:val>
                                        </p:tav>
                                      </p:tavLst>
                                    </p:anim>
                                    <p:anim calcmode="lin" valueType="num">
                                      <p:cBhvr additive="base">
                                        <p:cTn id="61" dur="500" fill="hold"/>
                                        <p:tgtEl>
                                          <p:spTgt spid="568329"/>
                                        </p:tgtEl>
                                        <p:attrNameLst>
                                          <p:attrName>ppt_y</p:attrName>
                                        </p:attrNameLst>
                                      </p:cBhvr>
                                      <p:tavLst>
                                        <p:tav tm="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568331"/>
                                        </p:tgtEl>
                                        <p:attrNameLst>
                                          <p:attrName>style.visibility</p:attrName>
                                        </p:attrNameLst>
                                      </p:cBhvr>
                                      <p:to>
                                        <p:strVal val="visible"/>
                                      </p:to>
                                    </p:set>
                                    <p:anim calcmode="lin" valueType="num">
                                      <p:cBhvr additive="base">
                                        <p:cTn id="66" dur="500" fill="hold"/>
                                        <p:tgtEl>
                                          <p:spTgt spid="568331"/>
                                        </p:tgtEl>
                                        <p:attrNameLst>
                                          <p:attrName>ppt_x</p:attrName>
                                        </p:attrNameLst>
                                      </p:cBhvr>
                                      <p:tavLst>
                                        <p:tav tm="0">
                                          <p:val>
                                            <p:strVal val="#ppt_x"/>
                                          </p:val>
                                        </p:tav>
                                        <p:tav tm="100000">
                                          <p:val>
                                            <p:strVal val="#ppt_x"/>
                                          </p:val>
                                        </p:tav>
                                      </p:tavLst>
                                    </p:anim>
                                    <p:anim calcmode="lin" valueType="num">
                                      <p:cBhvr additive="base">
                                        <p:cTn id="67" dur="500" fill="hold"/>
                                        <p:tgtEl>
                                          <p:spTgt spid="568331"/>
                                        </p:tgtEl>
                                        <p:attrNameLst>
                                          <p:attrName>ppt_y</p:attrName>
                                        </p:attrNameLst>
                                      </p:cBhvr>
                                      <p:tavLst>
                                        <p:tav tm="0">
                                          <p:val>
                                            <p:strVal val="1+#ppt_h/2"/>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568332"/>
                                        </p:tgtEl>
                                        <p:attrNameLst>
                                          <p:attrName>style.visibility</p:attrName>
                                        </p:attrNameLst>
                                      </p:cBhvr>
                                      <p:to>
                                        <p:strVal val="visible"/>
                                      </p:to>
                                    </p:set>
                                    <p:anim calcmode="lin" valueType="num">
                                      <p:cBhvr additive="base">
                                        <p:cTn id="72" dur="500" fill="hold"/>
                                        <p:tgtEl>
                                          <p:spTgt spid="568332"/>
                                        </p:tgtEl>
                                        <p:attrNameLst>
                                          <p:attrName>ppt_x</p:attrName>
                                        </p:attrNameLst>
                                      </p:cBhvr>
                                      <p:tavLst>
                                        <p:tav tm="0">
                                          <p:val>
                                            <p:strVal val="#ppt_x"/>
                                          </p:val>
                                        </p:tav>
                                        <p:tav tm="100000">
                                          <p:val>
                                            <p:strVal val="#ppt_x"/>
                                          </p:val>
                                        </p:tav>
                                      </p:tavLst>
                                    </p:anim>
                                    <p:anim calcmode="lin" valueType="num">
                                      <p:cBhvr additive="base">
                                        <p:cTn id="73" dur="500" fill="hold"/>
                                        <p:tgtEl>
                                          <p:spTgt spid="5683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8322" grpId="0"/>
      <p:bldP spid="568323" grpId="0" build="p"/>
      <p:bldP spid="568324" grpId="0" animBg="1"/>
      <p:bldP spid="568325" grpId="0" animBg="1"/>
      <p:bldP spid="568326" grpId="0" animBg="1"/>
      <p:bldP spid="568327" grpId="0" animBg="1"/>
      <p:bldP spid="568328" grpId="0" animBg="1"/>
      <p:bldP spid="568329" grpId="0" animBg="1"/>
      <p:bldP spid="568330" grpId="0" animBg="1"/>
      <p:bldP spid="568331" grpId="0"/>
      <p:bldP spid="568332"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9346" name="Rectangle 2"/>
          <p:cNvSpPr>
            <a:spLocks noGrp="1" noChangeArrowheads="1"/>
          </p:cNvSpPr>
          <p:nvPr>
            <p:ph type="title"/>
          </p:nvPr>
        </p:nvSpPr>
        <p:spPr>
          <a:xfrm>
            <a:off x="530225" y="188640"/>
            <a:ext cx="8229600" cy="1143000"/>
          </a:xfrm>
        </p:spPr>
        <p:txBody>
          <a:bodyPr/>
          <a:lstStyle/>
          <a:p>
            <a:pPr eaLnBrk="1" hangingPunct="1">
              <a:defRPr/>
            </a:pPr>
            <a:r>
              <a:rPr lang="en" sz="3600" u="sng" smtClean="0">
                <a:solidFill>
                  <a:schemeClr val="folHlink"/>
                </a:solidFill>
              </a:rPr>
              <a:t>The different isoenzymes of LDH</a:t>
            </a:r>
          </a:p>
        </p:txBody>
      </p:sp>
      <p:sp>
        <p:nvSpPr>
          <p:cNvPr id="569347" name="Rectangle 3"/>
          <p:cNvSpPr>
            <a:spLocks noChangeArrowheads="1"/>
          </p:cNvSpPr>
          <p:nvPr/>
        </p:nvSpPr>
        <p:spPr bwMode="auto">
          <a:xfrm>
            <a:off x="755650" y="2060575"/>
            <a:ext cx="1655763" cy="1584325"/>
          </a:xfrm>
          <a:prstGeom prst="rect">
            <a:avLst/>
          </a:prstGeom>
          <a:solidFill>
            <a:schemeClr val="tx1"/>
          </a:solidFill>
          <a:ln w="9525">
            <a:solidFill>
              <a:schemeClr val="tx1"/>
            </a:solidFill>
            <a:miter lim="800000"/>
            <a:headEnd/>
            <a:tailEnd/>
          </a:ln>
          <a:effectLst/>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69348" name="Rectangle 4"/>
          <p:cNvSpPr>
            <a:spLocks noChangeArrowheads="1"/>
          </p:cNvSpPr>
          <p:nvPr/>
        </p:nvSpPr>
        <p:spPr bwMode="auto">
          <a:xfrm>
            <a:off x="755650" y="4292600"/>
            <a:ext cx="1584325" cy="1584325"/>
          </a:xfrm>
          <a:prstGeom prst="rect">
            <a:avLst/>
          </a:prstGeom>
          <a:solidFill>
            <a:schemeClr val="tx1"/>
          </a:solidFill>
          <a:ln w="9525">
            <a:solidFill>
              <a:schemeClr val="tx1"/>
            </a:solidFill>
            <a:miter lim="800000"/>
            <a:headEnd/>
            <a:tailEnd/>
          </a:ln>
          <a:effectLst/>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69349" name="Rectangle 5"/>
          <p:cNvSpPr>
            <a:spLocks noChangeArrowheads="1"/>
          </p:cNvSpPr>
          <p:nvPr/>
        </p:nvSpPr>
        <p:spPr bwMode="auto">
          <a:xfrm>
            <a:off x="3348038" y="4292600"/>
            <a:ext cx="1655762" cy="1584325"/>
          </a:xfrm>
          <a:prstGeom prst="rect">
            <a:avLst/>
          </a:prstGeom>
          <a:solidFill>
            <a:schemeClr val="tx1"/>
          </a:solidFill>
          <a:ln w="9525">
            <a:solidFill>
              <a:schemeClr val="tx1"/>
            </a:solidFill>
            <a:miter lim="800000"/>
            <a:headEnd/>
            <a:tailEnd/>
          </a:ln>
          <a:effectLst/>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69350" name="Rectangle 6"/>
          <p:cNvSpPr>
            <a:spLocks noChangeArrowheads="1"/>
          </p:cNvSpPr>
          <p:nvPr/>
        </p:nvSpPr>
        <p:spPr bwMode="auto">
          <a:xfrm>
            <a:off x="3276600" y="2060575"/>
            <a:ext cx="1655763" cy="1584325"/>
          </a:xfrm>
          <a:prstGeom prst="rect">
            <a:avLst/>
          </a:prstGeom>
          <a:solidFill>
            <a:schemeClr val="tx1"/>
          </a:solidFill>
          <a:ln w="9525">
            <a:solidFill>
              <a:schemeClr val="tx1"/>
            </a:solidFill>
            <a:miter lim="800000"/>
            <a:headEnd/>
            <a:tailEnd/>
          </a:ln>
          <a:effectLst/>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69351" name="Rectangle 7"/>
          <p:cNvSpPr>
            <a:spLocks noChangeArrowheads="1"/>
          </p:cNvSpPr>
          <p:nvPr/>
        </p:nvSpPr>
        <p:spPr bwMode="auto">
          <a:xfrm>
            <a:off x="6443663" y="2924175"/>
            <a:ext cx="1655762" cy="1584325"/>
          </a:xfrm>
          <a:prstGeom prst="rect">
            <a:avLst/>
          </a:prstGeom>
          <a:solidFill>
            <a:schemeClr val="tx1"/>
          </a:solidFill>
          <a:ln w="9525">
            <a:solidFill>
              <a:schemeClr val="tx1"/>
            </a:solidFill>
            <a:miter lim="800000"/>
            <a:headEnd/>
            <a:tailEnd/>
          </a:ln>
          <a:effectLst/>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69352" name="Oval 8"/>
          <p:cNvSpPr>
            <a:spLocks noChangeArrowheads="1"/>
          </p:cNvSpPr>
          <p:nvPr/>
        </p:nvSpPr>
        <p:spPr bwMode="auto">
          <a:xfrm>
            <a:off x="1042988" y="2276475"/>
            <a:ext cx="433387" cy="503238"/>
          </a:xfrm>
          <a:prstGeom prst="ellipse">
            <a:avLst/>
          </a:prstGeom>
          <a:solidFill>
            <a:srgbClr val="FFFF00"/>
          </a:solidFill>
          <a:ln w="9525">
            <a:solidFill>
              <a:schemeClr val="bg2"/>
            </a:solidFill>
            <a:round/>
            <a:headEnd/>
            <a:tailEnd/>
          </a:ln>
          <a:effectLst/>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69353" name="Oval 9"/>
          <p:cNvSpPr>
            <a:spLocks noChangeArrowheads="1"/>
          </p:cNvSpPr>
          <p:nvPr/>
        </p:nvSpPr>
        <p:spPr bwMode="auto">
          <a:xfrm>
            <a:off x="1692275" y="2276475"/>
            <a:ext cx="433388" cy="503238"/>
          </a:xfrm>
          <a:prstGeom prst="ellipse">
            <a:avLst/>
          </a:prstGeom>
          <a:solidFill>
            <a:srgbClr val="FFFF00"/>
          </a:solidFill>
          <a:ln w="9525">
            <a:solidFill>
              <a:schemeClr val="bg2"/>
            </a:solidFill>
            <a:round/>
            <a:headEnd/>
            <a:tailEnd/>
          </a:ln>
          <a:effectLst/>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69354" name="Oval 10"/>
          <p:cNvSpPr>
            <a:spLocks noChangeArrowheads="1"/>
          </p:cNvSpPr>
          <p:nvPr/>
        </p:nvSpPr>
        <p:spPr bwMode="auto">
          <a:xfrm>
            <a:off x="6732588" y="3068638"/>
            <a:ext cx="433387" cy="503237"/>
          </a:xfrm>
          <a:prstGeom prst="ellipse">
            <a:avLst/>
          </a:prstGeom>
          <a:solidFill>
            <a:srgbClr val="00FF00"/>
          </a:solidFill>
          <a:ln w="9525">
            <a:solidFill>
              <a:schemeClr val="bg2"/>
            </a:solidFill>
            <a:round/>
            <a:headEnd/>
            <a:tailEnd/>
          </a:ln>
          <a:effectLst/>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69355" name="Oval 11"/>
          <p:cNvSpPr>
            <a:spLocks noChangeArrowheads="1"/>
          </p:cNvSpPr>
          <p:nvPr/>
        </p:nvSpPr>
        <p:spPr bwMode="auto">
          <a:xfrm>
            <a:off x="7451725" y="3068638"/>
            <a:ext cx="433388" cy="503237"/>
          </a:xfrm>
          <a:prstGeom prst="ellipse">
            <a:avLst/>
          </a:prstGeom>
          <a:solidFill>
            <a:srgbClr val="00FF00"/>
          </a:solidFill>
          <a:ln w="9525">
            <a:solidFill>
              <a:schemeClr val="bg2"/>
            </a:solidFill>
            <a:round/>
            <a:headEnd/>
            <a:tailEnd/>
          </a:ln>
          <a:effectLst/>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69356" name="Oval 12"/>
          <p:cNvSpPr>
            <a:spLocks noChangeArrowheads="1"/>
          </p:cNvSpPr>
          <p:nvPr/>
        </p:nvSpPr>
        <p:spPr bwMode="auto">
          <a:xfrm>
            <a:off x="3492500" y="2924175"/>
            <a:ext cx="433388" cy="503238"/>
          </a:xfrm>
          <a:prstGeom prst="ellipse">
            <a:avLst/>
          </a:prstGeom>
          <a:solidFill>
            <a:srgbClr val="FFFF00"/>
          </a:solidFill>
          <a:ln w="9525">
            <a:solidFill>
              <a:schemeClr val="bg2"/>
            </a:solidFill>
            <a:round/>
            <a:headEnd/>
            <a:tailEnd/>
          </a:ln>
          <a:effectLst/>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69357" name="Oval 13"/>
          <p:cNvSpPr>
            <a:spLocks noChangeArrowheads="1"/>
          </p:cNvSpPr>
          <p:nvPr/>
        </p:nvSpPr>
        <p:spPr bwMode="auto">
          <a:xfrm>
            <a:off x="4211638" y="2924175"/>
            <a:ext cx="433387" cy="503238"/>
          </a:xfrm>
          <a:prstGeom prst="ellipse">
            <a:avLst/>
          </a:prstGeom>
          <a:solidFill>
            <a:srgbClr val="FFFF00"/>
          </a:solidFill>
          <a:ln w="9525">
            <a:solidFill>
              <a:schemeClr val="bg2"/>
            </a:solidFill>
            <a:round/>
            <a:headEnd/>
            <a:tailEnd/>
          </a:ln>
          <a:effectLst/>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69358" name="Oval 14"/>
          <p:cNvSpPr>
            <a:spLocks noChangeArrowheads="1"/>
          </p:cNvSpPr>
          <p:nvPr/>
        </p:nvSpPr>
        <p:spPr bwMode="auto">
          <a:xfrm>
            <a:off x="3492500" y="2276475"/>
            <a:ext cx="433388" cy="503238"/>
          </a:xfrm>
          <a:prstGeom prst="ellipse">
            <a:avLst/>
          </a:prstGeom>
          <a:solidFill>
            <a:srgbClr val="00FF00"/>
          </a:solidFill>
          <a:ln w="9525">
            <a:solidFill>
              <a:srgbClr val="000000"/>
            </a:solidFill>
            <a:round/>
            <a:headEnd/>
            <a:tailEnd/>
          </a:ln>
          <a:effectLst/>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69359" name="Oval 15"/>
          <p:cNvSpPr>
            <a:spLocks noChangeArrowheads="1"/>
          </p:cNvSpPr>
          <p:nvPr/>
        </p:nvSpPr>
        <p:spPr bwMode="auto">
          <a:xfrm>
            <a:off x="4211638" y="2276475"/>
            <a:ext cx="433387" cy="503238"/>
          </a:xfrm>
          <a:prstGeom prst="ellipse">
            <a:avLst/>
          </a:prstGeom>
          <a:solidFill>
            <a:srgbClr val="00FF00"/>
          </a:solidFill>
          <a:ln w="9525">
            <a:solidFill>
              <a:srgbClr val="000000"/>
            </a:solidFill>
            <a:round/>
            <a:headEnd/>
            <a:tailEnd/>
          </a:ln>
          <a:effectLst/>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69360" name="Oval 16"/>
          <p:cNvSpPr>
            <a:spLocks noChangeArrowheads="1"/>
          </p:cNvSpPr>
          <p:nvPr/>
        </p:nvSpPr>
        <p:spPr bwMode="auto">
          <a:xfrm>
            <a:off x="6732588" y="3789363"/>
            <a:ext cx="433387" cy="503237"/>
          </a:xfrm>
          <a:prstGeom prst="ellipse">
            <a:avLst/>
          </a:prstGeom>
          <a:solidFill>
            <a:srgbClr val="00FF00"/>
          </a:solidFill>
          <a:ln w="9525">
            <a:solidFill>
              <a:schemeClr val="bg2"/>
            </a:solidFill>
            <a:round/>
            <a:headEnd/>
            <a:tailEnd/>
          </a:ln>
          <a:effectLst/>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69361" name="Oval 17"/>
          <p:cNvSpPr>
            <a:spLocks noChangeArrowheads="1"/>
          </p:cNvSpPr>
          <p:nvPr/>
        </p:nvSpPr>
        <p:spPr bwMode="auto">
          <a:xfrm>
            <a:off x="7451725" y="3789363"/>
            <a:ext cx="433388" cy="503237"/>
          </a:xfrm>
          <a:prstGeom prst="ellipse">
            <a:avLst/>
          </a:prstGeom>
          <a:solidFill>
            <a:srgbClr val="00FF00"/>
          </a:solidFill>
          <a:ln w="9525">
            <a:solidFill>
              <a:schemeClr val="bg2"/>
            </a:solidFill>
            <a:round/>
            <a:headEnd/>
            <a:tailEnd/>
          </a:ln>
          <a:effectLst/>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69362" name="Oval 18"/>
          <p:cNvSpPr>
            <a:spLocks noChangeArrowheads="1"/>
          </p:cNvSpPr>
          <p:nvPr/>
        </p:nvSpPr>
        <p:spPr bwMode="auto">
          <a:xfrm>
            <a:off x="900113" y="5157788"/>
            <a:ext cx="433387" cy="503237"/>
          </a:xfrm>
          <a:prstGeom prst="ellipse">
            <a:avLst/>
          </a:prstGeom>
          <a:solidFill>
            <a:srgbClr val="FFFF00"/>
          </a:solidFill>
          <a:ln w="9525">
            <a:solidFill>
              <a:schemeClr val="bg2"/>
            </a:solidFill>
            <a:round/>
            <a:headEnd/>
            <a:tailEnd/>
          </a:ln>
          <a:effectLst/>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69363" name="Oval 19"/>
          <p:cNvSpPr>
            <a:spLocks noChangeArrowheads="1"/>
          </p:cNvSpPr>
          <p:nvPr/>
        </p:nvSpPr>
        <p:spPr bwMode="auto">
          <a:xfrm>
            <a:off x="1619250" y="5157788"/>
            <a:ext cx="433388" cy="503237"/>
          </a:xfrm>
          <a:prstGeom prst="ellipse">
            <a:avLst/>
          </a:prstGeom>
          <a:solidFill>
            <a:srgbClr val="FFFF00"/>
          </a:solidFill>
          <a:ln w="9525">
            <a:solidFill>
              <a:schemeClr val="bg2"/>
            </a:solidFill>
            <a:round/>
            <a:headEnd/>
            <a:tailEnd/>
          </a:ln>
          <a:effectLst/>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69364" name="Oval 20"/>
          <p:cNvSpPr>
            <a:spLocks noChangeArrowheads="1"/>
          </p:cNvSpPr>
          <p:nvPr/>
        </p:nvSpPr>
        <p:spPr bwMode="auto">
          <a:xfrm>
            <a:off x="1619250" y="4508500"/>
            <a:ext cx="433388" cy="503238"/>
          </a:xfrm>
          <a:prstGeom prst="ellipse">
            <a:avLst/>
          </a:prstGeom>
          <a:solidFill>
            <a:srgbClr val="FFFF00"/>
          </a:solidFill>
          <a:ln w="9525">
            <a:solidFill>
              <a:schemeClr val="bg2"/>
            </a:solidFill>
            <a:round/>
            <a:headEnd/>
            <a:tailEnd/>
          </a:ln>
        </p:spPr>
        <p:txBody>
          <a:bodyPr wrap="none" anchor="ct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ctr" rtl="1" eaLnBrk="1" hangingPunct="1"/>
            <a:endParaRPr lang="en-US" altLang="fr-FR" sz="1800">
              <a:solidFill>
                <a:srgbClr val="FFFF00"/>
              </a:solidFill>
              <a:latin typeface="Arial" pitchFamily="34" charset="0"/>
            </a:endParaRPr>
          </a:p>
        </p:txBody>
      </p:sp>
      <p:sp>
        <p:nvSpPr>
          <p:cNvPr id="569365" name="Oval 21"/>
          <p:cNvSpPr>
            <a:spLocks noChangeArrowheads="1"/>
          </p:cNvSpPr>
          <p:nvPr/>
        </p:nvSpPr>
        <p:spPr bwMode="auto">
          <a:xfrm>
            <a:off x="3563938" y="5157788"/>
            <a:ext cx="433387" cy="503237"/>
          </a:xfrm>
          <a:prstGeom prst="ellipse">
            <a:avLst/>
          </a:prstGeom>
          <a:solidFill>
            <a:srgbClr val="FFFF00"/>
          </a:solidFill>
          <a:ln w="9525">
            <a:solidFill>
              <a:schemeClr val="bg2"/>
            </a:solidFill>
            <a:round/>
            <a:headEnd/>
            <a:tailEnd/>
          </a:ln>
          <a:effectLst/>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69366" name="Oval 22"/>
          <p:cNvSpPr>
            <a:spLocks noChangeArrowheads="1"/>
          </p:cNvSpPr>
          <p:nvPr/>
        </p:nvSpPr>
        <p:spPr bwMode="auto">
          <a:xfrm>
            <a:off x="4284663" y="5157788"/>
            <a:ext cx="433387" cy="503237"/>
          </a:xfrm>
          <a:prstGeom prst="ellipse">
            <a:avLst/>
          </a:prstGeom>
          <a:solidFill>
            <a:srgbClr val="00FF00"/>
          </a:solidFill>
          <a:ln w="9525">
            <a:solidFill>
              <a:schemeClr val="bg2"/>
            </a:solidFill>
            <a:round/>
            <a:headEnd/>
            <a:tailEnd/>
          </a:ln>
          <a:effectLst/>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69367" name="Oval 23"/>
          <p:cNvSpPr>
            <a:spLocks noChangeArrowheads="1"/>
          </p:cNvSpPr>
          <p:nvPr/>
        </p:nvSpPr>
        <p:spPr bwMode="auto">
          <a:xfrm>
            <a:off x="3563938" y="4508500"/>
            <a:ext cx="433387" cy="503238"/>
          </a:xfrm>
          <a:prstGeom prst="ellipse">
            <a:avLst/>
          </a:prstGeom>
          <a:solidFill>
            <a:srgbClr val="00FF00"/>
          </a:solidFill>
          <a:ln w="9525">
            <a:solidFill>
              <a:schemeClr val="bg2"/>
            </a:solidFill>
            <a:round/>
            <a:headEnd/>
            <a:tailEnd/>
          </a:ln>
          <a:effectLst/>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69368" name="Oval 24"/>
          <p:cNvSpPr>
            <a:spLocks noChangeArrowheads="1"/>
          </p:cNvSpPr>
          <p:nvPr/>
        </p:nvSpPr>
        <p:spPr bwMode="auto">
          <a:xfrm>
            <a:off x="4284663" y="4508500"/>
            <a:ext cx="433387" cy="503238"/>
          </a:xfrm>
          <a:prstGeom prst="ellipse">
            <a:avLst/>
          </a:prstGeom>
          <a:solidFill>
            <a:srgbClr val="00FF00"/>
          </a:solidFill>
          <a:ln w="9525">
            <a:solidFill>
              <a:schemeClr val="bg2"/>
            </a:solidFill>
            <a:round/>
            <a:headEnd/>
            <a:tailEnd/>
          </a:ln>
          <a:effectLst/>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69369" name="Oval 25"/>
          <p:cNvSpPr>
            <a:spLocks noChangeArrowheads="1"/>
          </p:cNvSpPr>
          <p:nvPr/>
        </p:nvSpPr>
        <p:spPr bwMode="auto">
          <a:xfrm>
            <a:off x="900113" y="4508500"/>
            <a:ext cx="433387" cy="503238"/>
          </a:xfrm>
          <a:prstGeom prst="ellipse">
            <a:avLst/>
          </a:prstGeom>
          <a:solidFill>
            <a:srgbClr val="00FF00"/>
          </a:solidFill>
          <a:ln w="9525">
            <a:solidFill>
              <a:schemeClr val="bg2"/>
            </a:solidFill>
            <a:round/>
            <a:headEnd/>
            <a:tailEnd/>
          </a:ln>
          <a:effectLst/>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69370" name="Oval 26"/>
          <p:cNvSpPr>
            <a:spLocks noChangeArrowheads="1"/>
          </p:cNvSpPr>
          <p:nvPr/>
        </p:nvSpPr>
        <p:spPr bwMode="auto">
          <a:xfrm>
            <a:off x="1692275" y="2924175"/>
            <a:ext cx="433388" cy="503238"/>
          </a:xfrm>
          <a:prstGeom prst="ellipse">
            <a:avLst/>
          </a:prstGeom>
          <a:solidFill>
            <a:srgbClr val="FFFF00"/>
          </a:solidFill>
          <a:ln w="9525">
            <a:solidFill>
              <a:schemeClr val="bg2"/>
            </a:solidFill>
            <a:round/>
            <a:headEnd/>
            <a:tailEnd/>
          </a:ln>
          <a:effectLst/>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69371" name="Oval 27"/>
          <p:cNvSpPr>
            <a:spLocks noChangeArrowheads="1"/>
          </p:cNvSpPr>
          <p:nvPr/>
        </p:nvSpPr>
        <p:spPr bwMode="auto">
          <a:xfrm>
            <a:off x="1042988" y="2924175"/>
            <a:ext cx="433387" cy="503238"/>
          </a:xfrm>
          <a:prstGeom prst="ellipse">
            <a:avLst/>
          </a:prstGeom>
          <a:solidFill>
            <a:srgbClr val="FFFF00"/>
          </a:solidFill>
          <a:ln w="9525">
            <a:solidFill>
              <a:schemeClr val="bg2"/>
            </a:solidFill>
            <a:round/>
            <a:headEnd/>
            <a:tailEnd/>
          </a:ln>
          <a:effectLst/>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69372" name="Text Box 28"/>
          <p:cNvSpPr txBox="1">
            <a:spLocks noChangeArrowheads="1"/>
          </p:cNvSpPr>
          <p:nvPr/>
        </p:nvSpPr>
        <p:spPr bwMode="auto">
          <a:xfrm>
            <a:off x="900113" y="3716338"/>
            <a:ext cx="1331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ctr" rtl="1" eaLnBrk="1" hangingPunct="1"/>
            <a:r>
              <a:rPr lang="en" altLang="fr-FR" sz="1800">
                <a:latin typeface="Arial" pitchFamily="34" charset="0"/>
              </a:rPr>
              <a:t>LDH1 = </a:t>
            </a:r>
            <a:r>
              <a:rPr lang="en" altLang="fr-FR" sz="1800">
                <a:solidFill>
                  <a:srgbClr val="FFFF00"/>
                </a:solidFill>
                <a:latin typeface="Arial" pitchFamily="34" charset="0"/>
              </a:rPr>
              <a:t>H4</a:t>
            </a:r>
          </a:p>
        </p:txBody>
      </p:sp>
      <p:sp>
        <p:nvSpPr>
          <p:cNvPr id="569373" name="Text Box 29"/>
          <p:cNvSpPr txBox="1">
            <a:spLocks noChangeArrowheads="1"/>
          </p:cNvSpPr>
          <p:nvPr/>
        </p:nvSpPr>
        <p:spPr bwMode="auto">
          <a:xfrm>
            <a:off x="827088" y="6021388"/>
            <a:ext cx="1652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ctr" rtl="1" eaLnBrk="1" hangingPunct="1"/>
            <a:r>
              <a:rPr lang="en" altLang="fr-FR" sz="1800">
                <a:latin typeface="Arial" pitchFamily="34" charset="0"/>
              </a:rPr>
              <a:t>LDH2 = </a:t>
            </a:r>
            <a:r>
              <a:rPr lang="en" altLang="fr-FR" sz="1800">
                <a:solidFill>
                  <a:srgbClr val="00FF00"/>
                </a:solidFill>
                <a:latin typeface="Arial" pitchFamily="34" charset="0"/>
              </a:rPr>
              <a:t>M1 </a:t>
            </a:r>
            <a:r>
              <a:rPr lang="en" altLang="fr-FR" sz="1800">
                <a:solidFill>
                  <a:srgbClr val="FFFF00"/>
                </a:solidFill>
                <a:latin typeface="Arial" pitchFamily="34" charset="0"/>
              </a:rPr>
              <a:t>H3</a:t>
            </a:r>
          </a:p>
        </p:txBody>
      </p:sp>
      <p:sp>
        <p:nvSpPr>
          <p:cNvPr id="569374" name="Text Box 30"/>
          <p:cNvSpPr txBox="1">
            <a:spLocks noChangeArrowheads="1"/>
          </p:cNvSpPr>
          <p:nvPr/>
        </p:nvSpPr>
        <p:spPr bwMode="auto">
          <a:xfrm>
            <a:off x="3348038" y="3789363"/>
            <a:ext cx="1652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ctr" rtl="1" eaLnBrk="1" hangingPunct="1"/>
            <a:r>
              <a:rPr lang="en" altLang="fr-FR" sz="1800">
                <a:latin typeface="Arial" pitchFamily="34" charset="0"/>
              </a:rPr>
              <a:t>LDH3 =</a:t>
            </a:r>
            <a:r>
              <a:rPr lang="en" altLang="fr-FR" sz="1800">
                <a:solidFill>
                  <a:schemeClr val="accent1"/>
                </a:solidFill>
                <a:latin typeface="Arial" pitchFamily="34" charset="0"/>
              </a:rPr>
              <a:t> </a:t>
            </a:r>
            <a:r>
              <a:rPr lang="en" altLang="fr-FR" sz="1800">
                <a:solidFill>
                  <a:srgbClr val="00FF00"/>
                </a:solidFill>
                <a:latin typeface="Arial" pitchFamily="34" charset="0"/>
              </a:rPr>
              <a:t>M2 </a:t>
            </a:r>
            <a:r>
              <a:rPr lang="en" altLang="fr-FR" sz="1800">
                <a:solidFill>
                  <a:srgbClr val="FFFF00"/>
                </a:solidFill>
                <a:latin typeface="Arial" pitchFamily="34" charset="0"/>
              </a:rPr>
              <a:t>H2</a:t>
            </a:r>
          </a:p>
        </p:txBody>
      </p:sp>
      <p:sp>
        <p:nvSpPr>
          <p:cNvPr id="569375" name="Text Box 31"/>
          <p:cNvSpPr txBox="1">
            <a:spLocks noChangeArrowheads="1"/>
          </p:cNvSpPr>
          <p:nvPr/>
        </p:nvSpPr>
        <p:spPr bwMode="auto">
          <a:xfrm>
            <a:off x="3419475" y="6021388"/>
            <a:ext cx="1652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ctr" rtl="1" eaLnBrk="1" hangingPunct="1"/>
            <a:r>
              <a:rPr lang="en" altLang="fr-FR" sz="1800">
                <a:latin typeface="Arial" pitchFamily="34" charset="0"/>
              </a:rPr>
              <a:t>LDH4 = </a:t>
            </a:r>
            <a:r>
              <a:rPr lang="en" altLang="fr-FR" sz="1800">
                <a:solidFill>
                  <a:srgbClr val="00FF00"/>
                </a:solidFill>
                <a:latin typeface="Arial" pitchFamily="34" charset="0"/>
              </a:rPr>
              <a:t>M3 </a:t>
            </a:r>
            <a:r>
              <a:rPr lang="en" altLang="fr-FR" sz="1800">
                <a:solidFill>
                  <a:srgbClr val="FFFF00"/>
                </a:solidFill>
                <a:latin typeface="Arial" pitchFamily="34" charset="0"/>
              </a:rPr>
              <a:t>H1</a:t>
            </a:r>
          </a:p>
        </p:txBody>
      </p:sp>
      <p:sp>
        <p:nvSpPr>
          <p:cNvPr id="357408" name="Text Box 32"/>
          <p:cNvSpPr txBox="1">
            <a:spLocks noChangeArrowheads="1"/>
          </p:cNvSpPr>
          <p:nvPr/>
        </p:nvSpPr>
        <p:spPr bwMode="auto">
          <a:xfrm>
            <a:off x="6659563" y="46529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ctr" rtl="1" eaLnBrk="1" hangingPunct="1"/>
            <a:endParaRPr lang="en-US" altLang="fr-FR" sz="1800">
              <a:latin typeface="Arial" pitchFamily="34" charset="0"/>
            </a:endParaRPr>
          </a:p>
        </p:txBody>
      </p:sp>
      <p:sp>
        <p:nvSpPr>
          <p:cNvPr id="569377" name="Text Box 33"/>
          <p:cNvSpPr txBox="1">
            <a:spLocks noChangeArrowheads="1"/>
          </p:cNvSpPr>
          <p:nvPr/>
        </p:nvSpPr>
        <p:spPr bwMode="auto">
          <a:xfrm>
            <a:off x="6588125" y="4581525"/>
            <a:ext cx="1357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ctr" rtl="1" eaLnBrk="1" hangingPunct="1"/>
            <a:r>
              <a:rPr lang="en" altLang="fr-FR" sz="1800">
                <a:latin typeface="Arial" pitchFamily="34" charset="0"/>
              </a:rPr>
              <a:t>LDH5 = </a:t>
            </a:r>
            <a:r>
              <a:rPr lang="en" altLang="fr-FR" sz="1800">
                <a:solidFill>
                  <a:srgbClr val="00FF00"/>
                </a:solidFill>
                <a:latin typeface="Arial" pitchFamily="34" charset="0"/>
              </a:rPr>
              <a:t>M4</a:t>
            </a:r>
          </a:p>
        </p:txBody>
      </p:sp>
      <p:sp>
        <p:nvSpPr>
          <p:cNvPr id="35" name="Text Box 5"/>
          <p:cNvSpPr txBox="1">
            <a:spLocks noChangeArrowheads="1"/>
          </p:cNvSpPr>
          <p:nvPr/>
        </p:nvSpPr>
        <p:spPr bwMode="auto">
          <a:xfrm>
            <a:off x="4727406" y="0"/>
            <a:ext cx="4416594" cy="2769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en-US" altLang="fr-FR" sz="1200" dirty="0"/>
          </a:p>
        </p:txBody>
      </p:sp>
    </p:spTree>
    <p:extLst>
      <p:ext uri="{BB962C8B-B14F-4D97-AF65-F5344CB8AC3E}">
        <p14:creationId xmlns:p14="http://schemas.microsoft.com/office/powerpoint/2010/main" val="143131207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69346"/>
                                        </p:tgtEl>
                                        <p:attrNameLst>
                                          <p:attrName>style.visibility</p:attrName>
                                        </p:attrNameLst>
                                      </p:cBhvr>
                                      <p:to>
                                        <p:strVal val="visible"/>
                                      </p:to>
                                    </p:set>
                                    <p:anim calcmode="lin" valueType="num">
                                      <p:cBhvr>
                                        <p:cTn id="7" dur="1000" fill="hold"/>
                                        <p:tgtEl>
                                          <p:spTgt spid="569346"/>
                                        </p:tgtEl>
                                        <p:attrNameLst>
                                          <p:attrName>ppt_x</p:attrName>
                                        </p:attrNameLst>
                                      </p:cBhvr>
                                      <p:tavLst>
                                        <p:tav tm="0">
                                          <p:val>
                                            <p:strVal val="#ppt_x-.2"/>
                                          </p:val>
                                        </p:tav>
                                        <p:tav tm="100000">
                                          <p:val>
                                            <p:strVal val="#ppt_x"/>
                                          </p:val>
                                        </p:tav>
                                      </p:tavLst>
                                    </p:anim>
                                    <p:anim calcmode="lin" valueType="num">
                                      <p:cBhvr>
                                        <p:cTn id="8" dur="1000" fill="hold"/>
                                        <p:tgtEl>
                                          <p:spTgt spid="569346"/>
                                        </p:tgtEl>
                                        <p:attrNameLst>
                                          <p:attrName>ppt_y</p:attrName>
                                        </p:attrNameLst>
                                      </p:cBhvr>
                                      <p:tavLst>
                                        <p:tav tm="0">
                                          <p:val>
                                            <p:strVal val="#ppt_y"/>
                                          </p:val>
                                        </p:tav>
                                        <p:tav tm="100000">
                                          <p:val>
                                            <p:strVal val="#ppt_y"/>
                                          </p:val>
                                        </p:tav>
                                      </p:tavLst>
                                    </p:anim>
                                    <p:animEffect transition="in" filter="wipe(right)" prLst="gradientSize: 0.1">
                                      <p:cBhvr>
                                        <p:cTn id="9" dur="1000"/>
                                        <p:tgtEl>
                                          <p:spTgt spid="56934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569347"/>
                                        </p:tgtEl>
                                        <p:attrNameLst>
                                          <p:attrName>style.visibility</p:attrName>
                                        </p:attrNameLst>
                                      </p:cBhvr>
                                      <p:to>
                                        <p:strVal val="visible"/>
                                      </p:to>
                                    </p:set>
                                    <p:animEffect transition="in" filter="checkerboard(across)">
                                      <p:cBhvr>
                                        <p:cTn id="14" dur="500"/>
                                        <p:tgtEl>
                                          <p:spTgt spid="56934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69372"/>
                                        </p:tgtEl>
                                        <p:attrNameLst>
                                          <p:attrName>style.visibility</p:attrName>
                                        </p:attrNameLst>
                                      </p:cBhvr>
                                      <p:to>
                                        <p:strVal val="visible"/>
                                      </p:to>
                                    </p:set>
                                    <p:anim calcmode="lin" valueType="num">
                                      <p:cBhvr additive="base">
                                        <p:cTn id="19" dur="500" fill="hold"/>
                                        <p:tgtEl>
                                          <p:spTgt spid="569372"/>
                                        </p:tgtEl>
                                        <p:attrNameLst>
                                          <p:attrName>ppt_x</p:attrName>
                                        </p:attrNameLst>
                                      </p:cBhvr>
                                      <p:tavLst>
                                        <p:tav tm="0">
                                          <p:val>
                                            <p:strVal val="#ppt_x"/>
                                          </p:val>
                                        </p:tav>
                                        <p:tav tm="100000">
                                          <p:val>
                                            <p:strVal val="#ppt_x"/>
                                          </p:val>
                                        </p:tav>
                                      </p:tavLst>
                                    </p:anim>
                                    <p:anim calcmode="lin" valueType="num">
                                      <p:cBhvr additive="base">
                                        <p:cTn id="20" dur="500" fill="hold"/>
                                        <p:tgtEl>
                                          <p:spTgt spid="56937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569352"/>
                                        </p:tgtEl>
                                        <p:attrNameLst>
                                          <p:attrName>style.visibility</p:attrName>
                                        </p:attrNameLst>
                                      </p:cBhvr>
                                      <p:to>
                                        <p:strVal val="visible"/>
                                      </p:to>
                                    </p:set>
                                    <p:animEffect transition="in" filter="checkerboard(across)">
                                      <p:cBhvr>
                                        <p:cTn id="25" dur="500"/>
                                        <p:tgtEl>
                                          <p:spTgt spid="56935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569353"/>
                                        </p:tgtEl>
                                        <p:attrNameLst>
                                          <p:attrName>style.visibility</p:attrName>
                                        </p:attrNameLst>
                                      </p:cBhvr>
                                      <p:to>
                                        <p:strVal val="visible"/>
                                      </p:to>
                                    </p:set>
                                    <p:animEffect transition="in" filter="checkerboard(across)">
                                      <p:cBhvr>
                                        <p:cTn id="30" dur="500"/>
                                        <p:tgtEl>
                                          <p:spTgt spid="56935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569371"/>
                                        </p:tgtEl>
                                        <p:attrNameLst>
                                          <p:attrName>style.visibility</p:attrName>
                                        </p:attrNameLst>
                                      </p:cBhvr>
                                      <p:to>
                                        <p:strVal val="visible"/>
                                      </p:to>
                                    </p:set>
                                    <p:animEffect transition="in" filter="checkerboard(across)">
                                      <p:cBhvr>
                                        <p:cTn id="35" dur="500"/>
                                        <p:tgtEl>
                                          <p:spTgt spid="56937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569370"/>
                                        </p:tgtEl>
                                        <p:attrNameLst>
                                          <p:attrName>style.visibility</p:attrName>
                                        </p:attrNameLst>
                                      </p:cBhvr>
                                      <p:to>
                                        <p:strVal val="visible"/>
                                      </p:to>
                                    </p:set>
                                    <p:animEffect transition="in" filter="checkerboard(across)">
                                      <p:cBhvr>
                                        <p:cTn id="40" dur="500"/>
                                        <p:tgtEl>
                                          <p:spTgt spid="56937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569348"/>
                                        </p:tgtEl>
                                        <p:attrNameLst>
                                          <p:attrName>style.visibility</p:attrName>
                                        </p:attrNameLst>
                                      </p:cBhvr>
                                      <p:to>
                                        <p:strVal val="visible"/>
                                      </p:to>
                                    </p:set>
                                    <p:animEffect transition="in" filter="checkerboard(across)">
                                      <p:cBhvr>
                                        <p:cTn id="45" dur="500"/>
                                        <p:tgtEl>
                                          <p:spTgt spid="569348"/>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569373"/>
                                        </p:tgtEl>
                                        <p:attrNameLst>
                                          <p:attrName>style.visibility</p:attrName>
                                        </p:attrNameLst>
                                      </p:cBhvr>
                                      <p:to>
                                        <p:strVal val="visible"/>
                                      </p:to>
                                    </p:set>
                                    <p:anim calcmode="lin" valueType="num">
                                      <p:cBhvr additive="base">
                                        <p:cTn id="50" dur="500" fill="hold"/>
                                        <p:tgtEl>
                                          <p:spTgt spid="569373"/>
                                        </p:tgtEl>
                                        <p:attrNameLst>
                                          <p:attrName>ppt_x</p:attrName>
                                        </p:attrNameLst>
                                      </p:cBhvr>
                                      <p:tavLst>
                                        <p:tav tm="0">
                                          <p:val>
                                            <p:strVal val="#ppt_x"/>
                                          </p:val>
                                        </p:tav>
                                        <p:tav tm="100000">
                                          <p:val>
                                            <p:strVal val="#ppt_x"/>
                                          </p:val>
                                        </p:tav>
                                      </p:tavLst>
                                    </p:anim>
                                    <p:anim calcmode="lin" valueType="num">
                                      <p:cBhvr additive="base">
                                        <p:cTn id="51" dur="500" fill="hold"/>
                                        <p:tgtEl>
                                          <p:spTgt spid="569373"/>
                                        </p:tgtEl>
                                        <p:attrNameLst>
                                          <p:attrName>ppt_y</p:attrName>
                                        </p:attrNameLst>
                                      </p:cBhvr>
                                      <p:tavLst>
                                        <p:tav tm="0">
                                          <p:val>
                                            <p:strVal val="1+#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569369"/>
                                        </p:tgtEl>
                                        <p:attrNameLst>
                                          <p:attrName>style.visibility</p:attrName>
                                        </p:attrNameLst>
                                      </p:cBhvr>
                                      <p:to>
                                        <p:strVal val="visible"/>
                                      </p:to>
                                    </p:set>
                                    <p:animEffect transition="in" filter="checkerboard(across)">
                                      <p:cBhvr>
                                        <p:cTn id="56" dur="500"/>
                                        <p:tgtEl>
                                          <p:spTgt spid="569369"/>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569364"/>
                                        </p:tgtEl>
                                        <p:attrNameLst>
                                          <p:attrName>style.visibility</p:attrName>
                                        </p:attrNameLst>
                                      </p:cBhvr>
                                      <p:to>
                                        <p:strVal val="visible"/>
                                      </p:to>
                                    </p:set>
                                    <p:animEffect transition="in" filter="checkerboard(across)">
                                      <p:cBhvr>
                                        <p:cTn id="61" dur="500"/>
                                        <p:tgtEl>
                                          <p:spTgt spid="569364"/>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5" presetClass="entr" presetSubtype="10" fill="hold" grpId="0" nodeType="clickEffect">
                                  <p:stCondLst>
                                    <p:cond delay="0"/>
                                  </p:stCondLst>
                                  <p:childTnLst>
                                    <p:set>
                                      <p:cBhvr>
                                        <p:cTn id="65" dur="1" fill="hold">
                                          <p:stCondLst>
                                            <p:cond delay="0"/>
                                          </p:stCondLst>
                                        </p:cTn>
                                        <p:tgtEl>
                                          <p:spTgt spid="569362"/>
                                        </p:tgtEl>
                                        <p:attrNameLst>
                                          <p:attrName>style.visibility</p:attrName>
                                        </p:attrNameLst>
                                      </p:cBhvr>
                                      <p:to>
                                        <p:strVal val="visible"/>
                                      </p:to>
                                    </p:set>
                                    <p:animEffect transition="in" filter="checkerboard(across)">
                                      <p:cBhvr>
                                        <p:cTn id="66" dur="500"/>
                                        <p:tgtEl>
                                          <p:spTgt spid="569362"/>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5" presetClass="entr" presetSubtype="10" fill="hold" grpId="0" nodeType="clickEffect">
                                  <p:stCondLst>
                                    <p:cond delay="0"/>
                                  </p:stCondLst>
                                  <p:childTnLst>
                                    <p:set>
                                      <p:cBhvr>
                                        <p:cTn id="70" dur="1" fill="hold">
                                          <p:stCondLst>
                                            <p:cond delay="0"/>
                                          </p:stCondLst>
                                        </p:cTn>
                                        <p:tgtEl>
                                          <p:spTgt spid="569363"/>
                                        </p:tgtEl>
                                        <p:attrNameLst>
                                          <p:attrName>style.visibility</p:attrName>
                                        </p:attrNameLst>
                                      </p:cBhvr>
                                      <p:to>
                                        <p:strVal val="visible"/>
                                      </p:to>
                                    </p:set>
                                    <p:animEffect transition="in" filter="checkerboard(across)">
                                      <p:cBhvr>
                                        <p:cTn id="71" dur="500"/>
                                        <p:tgtEl>
                                          <p:spTgt spid="569363"/>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5" presetClass="entr" presetSubtype="10" fill="hold" grpId="0" nodeType="clickEffect">
                                  <p:stCondLst>
                                    <p:cond delay="0"/>
                                  </p:stCondLst>
                                  <p:childTnLst>
                                    <p:set>
                                      <p:cBhvr>
                                        <p:cTn id="75" dur="1" fill="hold">
                                          <p:stCondLst>
                                            <p:cond delay="0"/>
                                          </p:stCondLst>
                                        </p:cTn>
                                        <p:tgtEl>
                                          <p:spTgt spid="569350"/>
                                        </p:tgtEl>
                                        <p:attrNameLst>
                                          <p:attrName>style.visibility</p:attrName>
                                        </p:attrNameLst>
                                      </p:cBhvr>
                                      <p:to>
                                        <p:strVal val="visible"/>
                                      </p:to>
                                    </p:set>
                                    <p:animEffect transition="in" filter="checkerboard(across)">
                                      <p:cBhvr>
                                        <p:cTn id="76" dur="500"/>
                                        <p:tgtEl>
                                          <p:spTgt spid="569350"/>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569374"/>
                                        </p:tgtEl>
                                        <p:attrNameLst>
                                          <p:attrName>style.visibility</p:attrName>
                                        </p:attrNameLst>
                                      </p:cBhvr>
                                      <p:to>
                                        <p:strVal val="visible"/>
                                      </p:to>
                                    </p:set>
                                    <p:anim calcmode="lin" valueType="num">
                                      <p:cBhvr additive="base">
                                        <p:cTn id="81" dur="500" fill="hold"/>
                                        <p:tgtEl>
                                          <p:spTgt spid="569374"/>
                                        </p:tgtEl>
                                        <p:attrNameLst>
                                          <p:attrName>ppt_x</p:attrName>
                                        </p:attrNameLst>
                                      </p:cBhvr>
                                      <p:tavLst>
                                        <p:tav tm="0">
                                          <p:val>
                                            <p:strVal val="#ppt_x"/>
                                          </p:val>
                                        </p:tav>
                                        <p:tav tm="100000">
                                          <p:val>
                                            <p:strVal val="#ppt_x"/>
                                          </p:val>
                                        </p:tav>
                                      </p:tavLst>
                                    </p:anim>
                                    <p:anim calcmode="lin" valueType="num">
                                      <p:cBhvr additive="base">
                                        <p:cTn id="82" dur="500" fill="hold"/>
                                        <p:tgtEl>
                                          <p:spTgt spid="569374"/>
                                        </p:tgtEl>
                                        <p:attrNameLst>
                                          <p:attrName>ppt_y</p:attrName>
                                        </p:attrNameLst>
                                      </p:cBhvr>
                                      <p:tavLst>
                                        <p:tav tm="0">
                                          <p:val>
                                            <p:strVal val="1+#ppt_h/2"/>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5" presetClass="entr" presetSubtype="10" fill="hold" grpId="0" nodeType="clickEffect">
                                  <p:stCondLst>
                                    <p:cond delay="0"/>
                                  </p:stCondLst>
                                  <p:childTnLst>
                                    <p:set>
                                      <p:cBhvr>
                                        <p:cTn id="86" dur="1" fill="hold">
                                          <p:stCondLst>
                                            <p:cond delay="0"/>
                                          </p:stCondLst>
                                        </p:cTn>
                                        <p:tgtEl>
                                          <p:spTgt spid="569358"/>
                                        </p:tgtEl>
                                        <p:attrNameLst>
                                          <p:attrName>style.visibility</p:attrName>
                                        </p:attrNameLst>
                                      </p:cBhvr>
                                      <p:to>
                                        <p:strVal val="visible"/>
                                      </p:to>
                                    </p:set>
                                    <p:animEffect transition="in" filter="checkerboard(across)">
                                      <p:cBhvr>
                                        <p:cTn id="87" dur="500"/>
                                        <p:tgtEl>
                                          <p:spTgt spid="569358"/>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5" presetClass="entr" presetSubtype="10" fill="hold" grpId="0" nodeType="clickEffect">
                                  <p:stCondLst>
                                    <p:cond delay="0"/>
                                  </p:stCondLst>
                                  <p:childTnLst>
                                    <p:set>
                                      <p:cBhvr>
                                        <p:cTn id="91" dur="1" fill="hold">
                                          <p:stCondLst>
                                            <p:cond delay="0"/>
                                          </p:stCondLst>
                                        </p:cTn>
                                        <p:tgtEl>
                                          <p:spTgt spid="569359"/>
                                        </p:tgtEl>
                                        <p:attrNameLst>
                                          <p:attrName>style.visibility</p:attrName>
                                        </p:attrNameLst>
                                      </p:cBhvr>
                                      <p:to>
                                        <p:strVal val="visible"/>
                                      </p:to>
                                    </p:set>
                                    <p:animEffect transition="in" filter="checkerboard(across)">
                                      <p:cBhvr>
                                        <p:cTn id="92" dur="500"/>
                                        <p:tgtEl>
                                          <p:spTgt spid="569359"/>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5" presetClass="entr" presetSubtype="10" fill="hold" grpId="0" nodeType="clickEffect">
                                  <p:stCondLst>
                                    <p:cond delay="0"/>
                                  </p:stCondLst>
                                  <p:childTnLst>
                                    <p:set>
                                      <p:cBhvr>
                                        <p:cTn id="96" dur="1" fill="hold">
                                          <p:stCondLst>
                                            <p:cond delay="0"/>
                                          </p:stCondLst>
                                        </p:cTn>
                                        <p:tgtEl>
                                          <p:spTgt spid="569356"/>
                                        </p:tgtEl>
                                        <p:attrNameLst>
                                          <p:attrName>style.visibility</p:attrName>
                                        </p:attrNameLst>
                                      </p:cBhvr>
                                      <p:to>
                                        <p:strVal val="visible"/>
                                      </p:to>
                                    </p:set>
                                    <p:animEffect transition="in" filter="checkerboard(across)">
                                      <p:cBhvr>
                                        <p:cTn id="97" dur="500"/>
                                        <p:tgtEl>
                                          <p:spTgt spid="56935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5" presetClass="entr" presetSubtype="10" fill="hold" grpId="0" nodeType="clickEffect">
                                  <p:stCondLst>
                                    <p:cond delay="0"/>
                                  </p:stCondLst>
                                  <p:childTnLst>
                                    <p:set>
                                      <p:cBhvr>
                                        <p:cTn id="101" dur="1" fill="hold">
                                          <p:stCondLst>
                                            <p:cond delay="0"/>
                                          </p:stCondLst>
                                        </p:cTn>
                                        <p:tgtEl>
                                          <p:spTgt spid="569357"/>
                                        </p:tgtEl>
                                        <p:attrNameLst>
                                          <p:attrName>style.visibility</p:attrName>
                                        </p:attrNameLst>
                                      </p:cBhvr>
                                      <p:to>
                                        <p:strVal val="visible"/>
                                      </p:to>
                                    </p:set>
                                    <p:animEffect transition="in" filter="checkerboard(across)">
                                      <p:cBhvr>
                                        <p:cTn id="102" dur="500"/>
                                        <p:tgtEl>
                                          <p:spTgt spid="569357"/>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5" presetClass="entr" presetSubtype="10" fill="hold" grpId="0" nodeType="clickEffect">
                                  <p:stCondLst>
                                    <p:cond delay="0"/>
                                  </p:stCondLst>
                                  <p:childTnLst>
                                    <p:set>
                                      <p:cBhvr>
                                        <p:cTn id="106" dur="1" fill="hold">
                                          <p:stCondLst>
                                            <p:cond delay="0"/>
                                          </p:stCondLst>
                                        </p:cTn>
                                        <p:tgtEl>
                                          <p:spTgt spid="569349"/>
                                        </p:tgtEl>
                                        <p:attrNameLst>
                                          <p:attrName>style.visibility</p:attrName>
                                        </p:attrNameLst>
                                      </p:cBhvr>
                                      <p:to>
                                        <p:strVal val="visible"/>
                                      </p:to>
                                    </p:set>
                                    <p:animEffect transition="in" filter="checkerboard(across)">
                                      <p:cBhvr>
                                        <p:cTn id="107" dur="500"/>
                                        <p:tgtEl>
                                          <p:spTgt spid="569349"/>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 presetClass="entr" presetSubtype="4" fill="hold" grpId="0" nodeType="clickEffect">
                                  <p:stCondLst>
                                    <p:cond delay="0"/>
                                  </p:stCondLst>
                                  <p:childTnLst>
                                    <p:set>
                                      <p:cBhvr>
                                        <p:cTn id="111" dur="1" fill="hold">
                                          <p:stCondLst>
                                            <p:cond delay="0"/>
                                          </p:stCondLst>
                                        </p:cTn>
                                        <p:tgtEl>
                                          <p:spTgt spid="569375"/>
                                        </p:tgtEl>
                                        <p:attrNameLst>
                                          <p:attrName>style.visibility</p:attrName>
                                        </p:attrNameLst>
                                      </p:cBhvr>
                                      <p:to>
                                        <p:strVal val="visible"/>
                                      </p:to>
                                    </p:set>
                                    <p:anim calcmode="lin" valueType="num">
                                      <p:cBhvr additive="base">
                                        <p:cTn id="112" dur="500" fill="hold"/>
                                        <p:tgtEl>
                                          <p:spTgt spid="569375"/>
                                        </p:tgtEl>
                                        <p:attrNameLst>
                                          <p:attrName>ppt_x</p:attrName>
                                        </p:attrNameLst>
                                      </p:cBhvr>
                                      <p:tavLst>
                                        <p:tav tm="0">
                                          <p:val>
                                            <p:strVal val="#ppt_x"/>
                                          </p:val>
                                        </p:tav>
                                        <p:tav tm="100000">
                                          <p:val>
                                            <p:strVal val="#ppt_x"/>
                                          </p:val>
                                        </p:tav>
                                      </p:tavLst>
                                    </p:anim>
                                    <p:anim calcmode="lin" valueType="num">
                                      <p:cBhvr additive="base">
                                        <p:cTn id="113" dur="500" fill="hold"/>
                                        <p:tgtEl>
                                          <p:spTgt spid="569375"/>
                                        </p:tgtEl>
                                        <p:attrNameLst>
                                          <p:attrName>ppt_y</p:attrName>
                                        </p:attrNameLst>
                                      </p:cBhvr>
                                      <p:tavLst>
                                        <p:tav tm="0">
                                          <p:val>
                                            <p:strVal val="1+#ppt_h/2"/>
                                          </p:val>
                                        </p:tav>
                                        <p:tav tm="100000">
                                          <p:val>
                                            <p:strVal val="#ppt_y"/>
                                          </p:val>
                                        </p:tav>
                                      </p:tavLst>
                                    </p:anim>
                                  </p:childTnLst>
                                </p:cTn>
                              </p:par>
                            </p:childTnLst>
                          </p:cTn>
                        </p:par>
                      </p:childTnLst>
                    </p:cTn>
                  </p:par>
                  <p:par>
                    <p:cTn id="114" fill="hold" nodeType="clickPar">
                      <p:stCondLst>
                        <p:cond delay="indefinite"/>
                      </p:stCondLst>
                      <p:childTnLst>
                        <p:par>
                          <p:cTn id="115" fill="hold" nodeType="withGroup">
                            <p:stCondLst>
                              <p:cond delay="0"/>
                            </p:stCondLst>
                            <p:childTnLst>
                              <p:par>
                                <p:cTn id="116" presetID="5" presetClass="entr" presetSubtype="10" fill="hold" grpId="0" nodeType="clickEffect">
                                  <p:stCondLst>
                                    <p:cond delay="0"/>
                                  </p:stCondLst>
                                  <p:childTnLst>
                                    <p:set>
                                      <p:cBhvr>
                                        <p:cTn id="117" dur="1" fill="hold">
                                          <p:stCondLst>
                                            <p:cond delay="0"/>
                                          </p:stCondLst>
                                        </p:cTn>
                                        <p:tgtEl>
                                          <p:spTgt spid="569367"/>
                                        </p:tgtEl>
                                        <p:attrNameLst>
                                          <p:attrName>style.visibility</p:attrName>
                                        </p:attrNameLst>
                                      </p:cBhvr>
                                      <p:to>
                                        <p:strVal val="visible"/>
                                      </p:to>
                                    </p:set>
                                    <p:animEffect transition="in" filter="checkerboard(across)">
                                      <p:cBhvr>
                                        <p:cTn id="118" dur="500"/>
                                        <p:tgtEl>
                                          <p:spTgt spid="569367"/>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5" presetClass="entr" presetSubtype="10" fill="hold" grpId="0" nodeType="clickEffect">
                                  <p:stCondLst>
                                    <p:cond delay="0"/>
                                  </p:stCondLst>
                                  <p:childTnLst>
                                    <p:set>
                                      <p:cBhvr>
                                        <p:cTn id="122" dur="1" fill="hold">
                                          <p:stCondLst>
                                            <p:cond delay="0"/>
                                          </p:stCondLst>
                                        </p:cTn>
                                        <p:tgtEl>
                                          <p:spTgt spid="569368"/>
                                        </p:tgtEl>
                                        <p:attrNameLst>
                                          <p:attrName>style.visibility</p:attrName>
                                        </p:attrNameLst>
                                      </p:cBhvr>
                                      <p:to>
                                        <p:strVal val="visible"/>
                                      </p:to>
                                    </p:set>
                                    <p:animEffect transition="in" filter="checkerboard(across)">
                                      <p:cBhvr>
                                        <p:cTn id="123" dur="500"/>
                                        <p:tgtEl>
                                          <p:spTgt spid="569368"/>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5" presetClass="entr" presetSubtype="10" fill="hold" grpId="0" nodeType="clickEffect">
                                  <p:stCondLst>
                                    <p:cond delay="0"/>
                                  </p:stCondLst>
                                  <p:childTnLst>
                                    <p:set>
                                      <p:cBhvr>
                                        <p:cTn id="127" dur="1" fill="hold">
                                          <p:stCondLst>
                                            <p:cond delay="0"/>
                                          </p:stCondLst>
                                        </p:cTn>
                                        <p:tgtEl>
                                          <p:spTgt spid="569366"/>
                                        </p:tgtEl>
                                        <p:attrNameLst>
                                          <p:attrName>style.visibility</p:attrName>
                                        </p:attrNameLst>
                                      </p:cBhvr>
                                      <p:to>
                                        <p:strVal val="visible"/>
                                      </p:to>
                                    </p:set>
                                    <p:animEffect transition="in" filter="checkerboard(across)">
                                      <p:cBhvr>
                                        <p:cTn id="128" dur="500"/>
                                        <p:tgtEl>
                                          <p:spTgt spid="569366"/>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5" presetClass="entr" presetSubtype="10" fill="hold" grpId="0" nodeType="clickEffect">
                                  <p:stCondLst>
                                    <p:cond delay="0"/>
                                  </p:stCondLst>
                                  <p:childTnLst>
                                    <p:set>
                                      <p:cBhvr>
                                        <p:cTn id="132" dur="1" fill="hold">
                                          <p:stCondLst>
                                            <p:cond delay="0"/>
                                          </p:stCondLst>
                                        </p:cTn>
                                        <p:tgtEl>
                                          <p:spTgt spid="569365"/>
                                        </p:tgtEl>
                                        <p:attrNameLst>
                                          <p:attrName>style.visibility</p:attrName>
                                        </p:attrNameLst>
                                      </p:cBhvr>
                                      <p:to>
                                        <p:strVal val="visible"/>
                                      </p:to>
                                    </p:set>
                                    <p:animEffect transition="in" filter="checkerboard(across)">
                                      <p:cBhvr>
                                        <p:cTn id="133" dur="500"/>
                                        <p:tgtEl>
                                          <p:spTgt spid="569365"/>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5" presetClass="entr" presetSubtype="10" fill="hold" grpId="0" nodeType="clickEffect">
                                  <p:stCondLst>
                                    <p:cond delay="0"/>
                                  </p:stCondLst>
                                  <p:childTnLst>
                                    <p:set>
                                      <p:cBhvr>
                                        <p:cTn id="137" dur="1" fill="hold">
                                          <p:stCondLst>
                                            <p:cond delay="0"/>
                                          </p:stCondLst>
                                        </p:cTn>
                                        <p:tgtEl>
                                          <p:spTgt spid="569351"/>
                                        </p:tgtEl>
                                        <p:attrNameLst>
                                          <p:attrName>style.visibility</p:attrName>
                                        </p:attrNameLst>
                                      </p:cBhvr>
                                      <p:to>
                                        <p:strVal val="visible"/>
                                      </p:to>
                                    </p:set>
                                    <p:animEffect transition="in" filter="checkerboard(across)">
                                      <p:cBhvr>
                                        <p:cTn id="138" dur="500"/>
                                        <p:tgtEl>
                                          <p:spTgt spid="569351"/>
                                        </p:tgtEl>
                                      </p:cBhvr>
                                    </p:animEffec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2" presetClass="entr" presetSubtype="4" fill="hold" grpId="0" nodeType="clickEffect">
                                  <p:stCondLst>
                                    <p:cond delay="0"/>
                                  </p:stCondLst>
                                  <p:childTnLst>
                                    <p:set>
                                      <p:cBhvr>
                                        <p:cTn id="142" dur="1" fill="hold">
                                          <p:stCondLst>
                                            <p:cond delay="0"/>
                                          </p:stCondLst>
                                        </p:cTn>
                                        <p:tgtEl>
                                          <p:spTgt spid="569377"/>
                                        </p:tgtEl>
                                        <p:attrNameLst>
                                          <p:attrName>style.visibility</p:attrName>
                                        </p:attrNameLst>
                                      </p:cBhvr>
                                      <p:to>
                                        <p:strVal val="visible"/>
                                      </p:to>
                                    </p:set>
                                    <p:anim calcmode="lin" valueType="num">
                                      <p:cBhvr additive="base">
                                        <p:cTn id="143" dur="500" fill="hold"/>
                                        <p:tgtEl>
                                          <p:spTgt spid="569377"/>
                                        </p:tgtEl>
                                        <p:attrNameLst>
                                          <p:attrName>ppt_x</p:attrName>
                                        </p:attrNameLst>
                                      </p:cBhvr>
                                      <p:tavLst>
                                        <p:tav tm="0">
                                          <p:val>
                                            <p:strVal val="#ppt_x"/>
                                          </p:val>
                                        </p:tav>
                                        <p:tav tm="100000">
                                          <p:val>
                                            <p:strVal val="#ppt_x"/>
                                          </p:val>
                                        </p:tav>
                                      </p:tavLst>
                                    </p:anim>
                                    <p:anim calcmode="lin" valueType="num">
                                      <p:cBhvr additive="base">
                                        <p:cTn id="144" dur="500" fill="hold"/>
                                        <p:tgtEl>
                                          <p:spTgt spid="569377"/>
                                        </p:tgtEl>
                                        <p:attrNameLst>
                                          <p:attrName>ppt_y</p:attrName>
                                        </p:attrNameLst>
                                      </p:cBhvr>
                                      <p:tavLst>
                                        <p:tav tm="0">
                                          <p:val>
                                            <p:strVal val="1+#ppt_h/2"/>
                                          </p:val>
                                        </p:tav>
                                        <p:tav tm="100000">
                                          <p:val>
                                            <p:strVal val="#ppt_y"/>
                                          </p:val>
                                        </p:tav>
                                      </p:tavLst>
                                    </p:anim>
                                  </p:childTnLst>
                                </p:cTn>
                              </p:par>
                            </p:childTnLst>
                          </p:cTn>
                        </p:par>
                      </p:childTnLst>
                    </p:cTn>
                  </p:par>
                  <p:par>
                    <p:cTn id="145" fill="hold" nodeType="clickPar">
                      <p:stCondLst>
                        <p:cond delay="indefinite"/>
                      </p:stCondLst>
                      <p:childTnLst>
                        <p:par>
                          <p:cTn id="146" fill="hold" nodeType="withGroup">
                            <p:stCondLst>
                              <p:cond delay="0"/>
                            </p:stCondLst>
                            <p:childTnLst>
                              <p:par>
                                <p:cTn id="147" presetID="5" presetClass="entr" presetSubtype="10" fill="hold" grpId="0" nodeType="clickEffect">
                                  <p:stCondLst>
                                    <p:cond delay="0"/>
                                  </p:stCondLst>
                                  <p:childTnLst>
                                    <p:set>
                                      <p:cBhvr>
                                        <p:cTn id="148" dur="1" fill="hold">
                                          <p:stCondLst>
                                            <p:cond delay="0"/>
                                          </p:stCondLst>
                                        </p:cTn>
                                        <p:tgtEl>
                                          <p:spTgt spid="569354"/>
                                        </p:tgtEl>
                                        <p:attrNameLst>
                                          <p:attrName>style.visibility</p:attrName>
                                        </p:attrNameLst>
                                      </p:cBhvr>
                                      <p:to>
                                        <p:strVal val="visible"/>
                                      </p:to>
                                    </p:set>
                                    <p:animEffect transition="in" filter="checkerboard(across)">
                                      <p:cBhvr>
                                        <p:cTn id="149" dur="500"/>
                                        <p:tgtEl>
                                          <p:spTgt spid="569354"/>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5" presetClass="entr" presetSubtype="10" fill="hold" grpId="0" nodeType="clickEffect">
                                  <p:stCondLst>
                                    <p:cond delay="0"/>
                                  </p:stCondLst>
                                  <p:childTnLst>
                                    <p:set>
                                      <p:cBhvr>
                                        <p:cTn id="153" dur="1" fill="hold">
                                          <p:stCondLst>
                                            <p:cond delay="0"/>
                                          </p:stCondLst>
                                        </p:cTn>
                                        <p:tgtEl>
                                          <p:spTgt spid="569355"/>
                                        </p:tgtEl>
                                        <p:attrNameLst>
                                          <p:attrName>style.visibility</p:attrName>
                                        </p:attrNameLst>
                                      </p:cBhvr>
                                      <p:to>
                                        <p:strVal val="visible"/>
                                      </p:to>
                                    </p:set>
                                    <p:animEffect transition="in" filter="checkerboard(across)">
                                      <p:cBhvr>
                                        <p:cTn id="154" dur="500"/>
                                        <p:tgtEl>
                                          <p:spTgt spid="569355"/>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5" presetClass="entr" presetSubtype="10" fill="hold" grpId="0" nodeType="clickEffect">
                                  <p:stCondLst>
                                    <p:cond delay="0"/>
                                  </p:stCondLst>
                                  <p:childTnLst>
                                    <p:set>
                                      <p:cBhvr>
                                        <p:cTn id="158" dur="1" fill="hold">
                                          <p:stCondLst>
                                            <p:cond delay="0"/>
                                          </p:stCondLst>
                                        </p:cTn>
                                        <p:tgtEl>
                                          <p:spTgt spid="569360"/>
                                        </p:tgtEl>
                                        <p:attrNameLst>
                                          <p:attrName>style.visibility</p:attrName>
                                        </p:attrNameLst>
                                      </p:cBhvr>
                                      <p:to>
                                        <p:strVal val="visible"/>
                                      </p:to>
                                    </p:set>
                                    <p:animEffect transition="in" filter="checkerboard(across)">
                                      <p:cBhvr>
                                        <p:cTn id="159" dur="500"/>
                                        <p:tgtEl>
                                          <p:spTgt spid="569360"/>
                                        </p:tgtEl>
                                      </p:cBhvr>
                                    </p:animEffect>
                                  </p:childTnLst>
                                </p:cTn>
                              </p:par>
                            </p:childTnLst>
                          </p:cTn>
                        </p:par>
                      </p:childTnLst>
                    </p:cTn>
                  </p:par>
                  <p:par>
                    <p:cTn id="160" fill="hold" nodeType="clickPar">
                      <p:stCondLst>
                        <p:cond delay="indefinite"/>
                      </p:stCondLst>
                      <p:childTnLst>
                        <p:par>
                          <p:cTn id="161" fill="hold" nodeType="withGroup">
                            <p:stCondLst>
                              <p:cond delay="0"/>
                            </p:stCondLst>
                            <p:childTnLst>
                              <p:par>
                                <p:cTn id="162" presetID="5" presetClass="entr" presetSubtype="10" fill="hold" grpId="0" nodeType="clickEffect">
                                  <p:stCondLst>
                                    <p:cond delay="0"/>
                                  </p:stCondLst>
                                  <p:childTnLst>
                                    <p:set>
                                      <p:cBhvr>
                                        <p:cTn id="163" dur="1" fill="hold">
                                          <p:stCondLst>
                                            <p:cond delay="0"/>
                                          </p:stCondLst>
                                        </p:cTn>
                                        <p:tgtEl>
                                          <p:spTgt spid="569361"/>
                                        </p:tgtEl>
                                        <p:attrNameLst>
                                          <p:attrName>style.visibility</p:attrName>
                                        </p:attrNameLst>
                                      </p:cBhvr>
                                      <p:to>
                                        <p:strVal val="visible"/>
                                      </p:to>
                                    </p:set>
                                    <p:animEffect transition="in" filter="checkerboard(across)">
                                      <p:cBhvr>
                                        <p:cTn id="164" dur="500"/>
                                        <p:tgtEl>
                                          <p:spTgt spid="569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9346" grpId="0"/>
      <p:bldP spid="569347" grpId="0" animBg="1"/>
      <p:bldP spid="569348" grpId="0" animBg="1"/>
      <p:bldP spid="569349" grpId="0" animBg="1"/>
      <p:bldP spid="569350" grpId="0" animBg="1"/>
      <p:bldP spid="569351" grpId="0" animBg="1"/>
      <p:bldP spid="569352" grpId="0" animBg="1"/>
      <p:bldP spid="569353" grpId="0" animBg="1"/>
      <p:bldP spid="569354" grpId="0" animBg="1"/>
      <p:bldP spid="569355" grpId="0" animBg="1"/>
      <p:bldP spid="569356" grpId="0" animBg="1"/>
      <p:bldP spid="569357" grpId="0" animBg="1"/>
      <p:bldP spid="569358" grpId="0" animBg="1"/>
      <p:bldP spid="569359" grpId="0" animBg="1"/>
      <p:bldP spid="569360" grpId="0" animBg="1"/>
      <p:bldP spid="569361" grpId="0" animBg="1"/>
      <p:bldP spid="569362" grpId="0" animBg="1"/>
      <p:bldP spid="569363" grpId="0" animBg="1"/>
      <p:bldP spid="569364" grpId="0" animBg="1"/>
      <p:bldP spid="569365" grpId="0" animBg="1"/>
      <p:bldP spid="569366" grpId="0" animBg="1"/>
      <p:bldP spid="569367" grpId="0" animBg="1"/>
      <p:bldP spid="569368" grpId="0" animBg="1"/>
      <p:bldP spid="569369" grpId="0" animBg="1"/>
      <p:bldP spid="569370" grpId="0" animBg="1"/>
      <p:bldP spid="569371" grpId="0" animBg="1"/>
      <p:bldP spid="569372" grpId="0"/>
      <p:bldP spid="569373" grpId="0"/>
      <p:bldP spid="569374" grpId="0"/>
      <p:bldP spid="569375" grpId="0"/>
      <p:bldP spid="569377"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1394" name="Rectangle 2"/>
          <p:cNvSpPr>
            <a:spLocks noGrp="1" noChangeArrowheads="1"/>
          </p:cNvSpPr>
          <p:nvPr>
            <p:ph type="title"/>
          </p:nvPr>
        </p:nvSpPr>
        <p:spPr/>
        <p:txBody>
          <a:bodyPr>
            <a:normAutofit fontScale="90000"/>
          </a:bodyPr>
          <a:lstStyle/>
          <a:p>
            <a:pPr eaLnBrk="1" hangingPunct="1">
              <a:defRPr/>
            </a:pPr>
            <a:r>
              <a:rPr lang="en" sz="4000" smtClean="0">
                <a:solidFill>
                  <a:schemeClr val="folHlink"/>
                </a:solidFill>
              </a:rPr>
              <a:t>The active site of enzymes: </a:t>
            </a:r>
            <a:r>
              <a:rPr lang="fr-FR" sz="4000" smtClean="0">
                <a:solidFill>
                  <a:schemeClr val="folHlink"/>
                </a:solidFill>
              </a:rPr>
              <a:t/>
            </a:r>
            <a:br>
              <a:rPr lang="fr-FR" sz="4000" smtClean="0">
                <a:solidFill>
                  <a:schemeClr val="folHlink"/>
                </a:solidFill>
              </a:rPr>
            </a:br>
            <a:r>
              <a:rPr lang="en" sz="4000" smtClean="0">
                <a:solidFill>
                  <a:schemeClr val="folHlink"/>
                </a:solidFill>
              </a:rPr>
              <a:t>Topology</a:t>
            </a:r>
          </a:p>
        </p:txBody>
      </p:sp>
      <p:sp>
        <p:nvSpPr>
          <p:cNvPr id="571395" name="Rectangle 3"/>
          <p:cNvSpPr>
            <a:spLocks noGrp="1" noChangeArrowheads="1"/>
          </p:cNvSpPr>
          <p:nvPr>
            <p:ph idx="1"/>
          </p:nvPr>
        </p:nvSpPr>
        <p:spPr/>
        <p:txBody>
          <a:bodyPr/>
          <a:lstStyle/>
          <a:p>
            <a:pPr eaLnBrk="1" hangingPunct="1">
              <a:defRPr/>
            </a:pPr>
            <a:r>
              <a:rPr lang="en" dirty="0" smtClean="0">
                <a:solidFill>
                  <a:srgbClr val="99FF33"/>
                </a:solidFill>
              </a:rPr>
              <a:t>Definition:</a:t>
            </a:r>
            <a:r>
              <a:rPr lang="en" dirty="0" smtClean="0"/>
              <a:t> </a:t>
            </a:r>
          </a:p>
          <a:p>
            <a:pPr eaLnBrk="1" hangingPunct="1">
              <a:buFont typeface="Wingdings" pitchFamily="2" charset="2"/>
              <a:buNone/>
              <a:defRPr/>
            </a:pPr>
            <a:r>
              <a:rPr lang="en" sz="2000" dirty="0" smtClean="0"/>
              <a:t>The active site is the preferred contact area, located in the zone</a:t>
            </a:r>
          </a:p>
          <a:p>
            <a:pPr eaLnBrk="1" hangingPunct="1">
              <a:buFont typeface="Wingdings" pitchFamily="2" charset="2"/>
              <a:buNone/>
              <a:defRPr/>
            </a:pPr>
            <a:r>
              <a:rPr lang="en" sz="2000" dirty="0" smtClean="0"/>
              <a:t>hydrophobic of the enzymatic protein, at the level of which is exerted</a:t>
            </a:r>
          </a:p>
          <a:p>
            <a:pPr eaLnBrk="1" hangingPunct="1">
              <a:buFont typeface="Wingdings" pitchFamily="2" charset="2"/>
              <a:buNone/>
              <a:defRPr/>
            </a:pPr>
            <a:r>
              <a:rPr lang="en" sz="2000" dirty="0" smtClean="0"/>
              <a:t>selectively the catalytic power of the enzyme.</a:t>
            </a:r>
          </a:p>
          <a:p>
            <a:pPr eaLnBrk="1" hangingPunct="1">
              <a:buFont typeface="Wingdings" pitchFamily="2" charset="2"/>
              <a:buNone/>
              <a:defRPr/>
            </a:pPr>
            <a:endParaRPr lang="fr-FR" sz="2000" dirty="0" smtClean="0"/>
          </a:p>
        </p:txBody>
      </p:sp>
      <p:sp>
        <p:nvSpPr>
          <p:cNvPr id="5" name="Text Box 5"/>
          <p:cNvSpPr txBox="1">
            <a:spLocks noChangeArrowheads="1"/>
          </p:cNvSpPr>
          <p:nvPr/>
        </p:nvSpPr>
        <p:spPr bwMode="auto">
          <a:xfrm>
            <a:off x="4727406" y="0"/>
            <a:ext cx="4416594" cy="2769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en-US" altLang="fr-FR" sz="1200" dirty="0"/>
          </a:p>
        </p:txBody>
      </p:sp>
    </p:spTree>
    <p:extLst>
      <p:ext uri="{BB962C8B-B14F-4D97-AF65-F5344CB8AC3E}">
        <p14:creationId xmlns:p14="http://schemas.microsoft.com/office/powerpoint/2010/main" val="131589959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71394"/>
                                        </p:tgtEl>
                                        <p:attrNameLst>
                                          <p:attrName>style.visibility</p:attrName>
                                        </p:attrNameLst>
                                      </p:cBhvr>
                                      <p:to>
                                        <p:strVal val="visible"/>
                                      </p:to>
                                    </p:set>
                                    <p:anim calcmode="lin" valueType="num">
                                      <p:cBhvr>
                                        <p:cTn id="7" dur="1000" fill="hold"/>
                                        <p:tgtEl>
                                          <p:spTgt spid="571394"/>
                                        </p:tgtEl>
                                        <p:attrNameLst>
                                          <p:attrName>ppt_x</p:attrName>
                                        </p:attrNameLst>
                                      </p:cBhvr>
                                      <p:tavLst>
                                        <p:tav tm="0">
                                          <p:val>
                                            <p:strVal val="#ppt_x-.2"/>
                                          </p:val>
                                        </p:tav>
                                        <p:tav tm="100000">
                                          <p:val>
                                            <p:strVal val="#ppt_x"/>
                                          </p:val>
                                        </p:tav>
                                      </p:tavLst>
                                    </p:anim>
                                    <p:anim calcmode="lin" valueType="num">
                                      <p:cBhvr>
                                        <p:cTn id="8" dur="1000" fill="hold"/>
                                        <p:tgtEl>
                                          <p:spTgt spid="571394"/>
                                        </p:tgtEl>
                                        <p:attrNameLst>
                                          <p:attrName>ppt_y</p:attrName>
                                        </p:attrNameLst>
                                      </p:cBhvr>
                                      <p:tavLst>
                                        <p:tav tm="0">
                                          <p:val>
                                            <p:strVal val="#ppt_y"/>
                                          </p:val>
                                        </p:tav>
                                        <p:tav tm="100000">
                                          <p:val>
                                            <p:strVal val="#ppt_y"/>
                                          </p:val>
                                        </p:tav>
                                      </p:tavLst>
                                    </p:anim>
                                    <p:animEffect transition="in" filter="wipe(right)" prLst="gradientSize: 0.1">
                                      <p:cBhvr>
                                        <p:cTn id="9" dur="1000"/>
                                        <p:tgtEl>
                                          <p:spTgt spid="5713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571395">
                                            <p:txEl>
                                              <p:pRg st="0" end="0"/>
                                            </p:txEl>
                                          </p:spTgt>
                                        </p:tgtEl>
                                        <p:attrNameLst>
                                          <p:attrName>style.visibility</p:attrName>
                                        </p:attrNameLst>
                                      </p:cBhvr>
                                      <p:to>
                                        <p:strVal val="visible"/>
                                      </p:to>
                                    </p:set>
                                    <p:animEffect transition="in" filter="fade">
                                      <p:cBhvr>
                                        <p:cTn id="14" dur="500"/>
                                        <p:tgtEl>
                                          <p:spTgt spid="571395">
                                            <p:txEl>
                                              <p:pRg st="0" end="0"/>
                                            </p:txEl>
                                          </p:spTgt>
                                        </p:tgtEl>
                                      </p:cBhvr>
                                    </p:animEffect>
                                    <p:anim calcmode="lin" valueType="num">
                                      <p:cBhvr>
                                        <p:cTn id="15" dur="500" fill="hold"/>
                                        <p:tgtEl>
                                          <p:spTgt spid="57139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7139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571395">
                                            <p:txEl>
                                              <p:pRg st="1" end="1"/>
                                            </p:txEl>
                                          </p:spTgt>
                                        </p:tgtEl>
                                        <p:attrNameLst>
                                          <p:attrName>style.visibility</p:attrName>
                                        </p:attrNameLst>
                                      </p:cBhvr>
                                      <p:to>
                                        <p:strVal val="visible"/>
                                      </p:to>
                                    </p:set>
                                    <p:animEffect transition="in" filter="fade">
                                      <p:cBhvr>
                                        <p:cTn id="21" dur="500"/>
                                        <p:tgtEl>
                                          <p:spTgt spid="571395">
                                            <p:txEl>
                                              <p:pRg st="1" end="1"/>
                                            </p:txEl>
                                          </p:spTgt>
                                        </p:tgtEl>
                                      </p:cBhvr>
                                    </p:animEffect>
                                    <p:anim calcmode="lin" valueType="num">
                                      <p:cBhvr>
                                        <p:cTn id="22" dur="500" fill="hold"/>
                                        <p:tgtEl>
                                          <p:spTgt spid="57139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57139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571395">
                                            <p:txEl>
                                              <p:pRg st="2" end="2"/>
                                            </p:txEl>
                                          </p:spTgt>
                                        </p:tgtEl>
                                        <p:attrNameLst>
                                          <p:attrName>style.visibility</p:attrName>
                                        </p:attrNameLst>
                                      </p:cBhvr>
                                      <p:to>
                                        <p:strVal val="visible"/>
                                      </p:to>
                                    </p:set>
                                    <p:animEffect transition="in" filter="fade">
                                      <p:cBhvr>
                                        <p:cTn id="28" dur="500"/>
                                        <p:tgtEl>
                                          <p:spTgt spid="571395">
                                            <p:txEl>
                                              <p:pRg st="2" end="2"/>
                                            </p:txEl>
                                          </p:spTgt>
                                        </p:tgtEl>
                                      </p:cBhvr>
                                    </p:animEffect>
                                    <p:anim calcmode="lin" valueType="num">
                                      <p:cBhvr>
                                        <p:cTn id="29" dur="500" fill="hold"/>
                                        <p:tgtEl>
                                          <p:spTgt spid="571395">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571395">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571395">
                                            <p:txEl>
                                              <p:pRg st="3" end="3"/>
                                            </p:txEl>
                                          </p:spTgt>
                                        </p:tgtEl>
                                        <p:attrNameLst>
                                          <p:attrName>style.visibility</p:attrName>
                                        </p:attrNameLst>
                                      </p:cBhvr>
                                      <p:to>
                                        <p:strVal val="visible"/>
                                      </p:to>
                                    </p:set>
                                    <p:animEffect transition="in" filter="fade">
                                      <p:cBhvr>
                                        <p:cTn id="35" dur="500"/>
                                        <p:tgtEl>
                                          <p:spTgt spid="571395">
                                            <p:txEl>
                                              <p:pRg st="3" end="3"/>
                                            </p:txEl>
                                          </p:spTgt>
                                        </p:tgtEl>
                                      </p:cBhvr>
                                    </p:animEffect>
                                    <p:anim calcmode="lin" valueType="num">
                                      <p:cBhvr>
                                        <p:cTn id="36" dur="500" fill="hold"/>
                                        <p:tgtEl>
                                          <p:spTgt spid="571395">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571395">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394" grpId="0"/>
      <p:bldP spid="571395"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2428" name="Rectangle 12"/>
          <p:cNvSpPr>
            <a:spLocks noGrp="1" noChangeArrowheads="1"/>
          </p:cNvSpPr>
          <p:nvPr>
            <p:ph type="title"/>
          </p:nvPr>
        </p:nvSpPr>
        <p:spPr>
          <a:xfrm>
            <a:off x="457200" y="274638"/>
            <a:ext cx="8229600" cy="850106"/>
          </a:xfrm>
        </p:spPr>
        <p:txBody>
          <a:bodyPr>
            <a:normAutofit/>
          </a:bodyPr>
          <a:lstStyle/>
          <a:p>
            <a:pPr eaLnBrk="1" hangingPunct="1">
              <a:defRPr/>
            </a:pPr>
            <a:r>
              <a:rPr lang="en" sz="4000" dirty="0" smtClean="0">
                <a:solidFill>
                  <a:schemeClr val="accent5">
                    <a:lumMod val="40000"/>
                    <a:lumOff val="60000"/>
                  </a:schemeClr>
                </a:solidFill>
              </a:rPr>
              <a:t>The active site of enzymes: Behavior</a:t>
            </a:r>
          </a:p>
        </p:txBody>
      </p:sp>
      <p:sp>
        <p:nvSpPr>
          <p:cNvPr id="572429" name="Text Box 13"/>
          <p:cNvSpPr txBox="1">
            <a:spLocks noChangeArrowheads="1"/>
          </p:cNvSpPr>
          <p:nvPr/>
        </p:nvSpPr>
        <p:spPr bwMode="auto">
          <a:xfrm>
            <a:off x="323528" y="1412776"/>
            <a:ext cx="8988747" cy="5170646"/>
          </a:xfrm>
          <a:prstGeom prst="rect">
            <a:avLst/>
          </a:prstGeom>
          <a:noFill/>
          <a:ln w="12700" algn="ctr">
            <a:noFill/>
            <a:miter lim="800000"/>
            <a:headEnd/>
            <a:tailEnd/>
          </a:ln>
          <a:effectLst/>
        </p:spPr>
        <p:txBody>
          <a:bodyPr wrap="square">
            <a:spAutoFit/>
          </a:bodyPr>
          <a:lstStyle/>
          <a:p>
            <a:pPr>
              <a:defRPr/>
            </a:pPr>
            <a:r>
              <a:rPr lang="en" sz="2200" dirty="0">
                <a:effectLst>
                  <a:outerShdw blurRad="38100" dist="38100" dir="2700000" algn="tl">
                    <a:srgbClr val="000000"/>
                  </a:outerShdw>
                </a:effectLst>
              </a:rPr>
              <a:t>The </a:t>
            </a:r>
            <a:r>
              <a:rPr lang="en" sz="2200" b="1" dirty="0">
                <a:solidFill>
                  <a:schemeClr val="accent5">
                    <a:lumMod val="40000"/>
                    <a:lumOff val="60000"/>
                  </a:schemeClr>
                </a:solidFill>
                <a:effectLst>
                  <a:outerShdw blurRad="38100" dist="38100" dir="2700000" algn="tl">
                    <a:srgbClr val="000000"/>
                  </a:outerShdw>
                </a:effectLst>
                <a:latin typeface="Arial"/>
              </a:rPr>
              <a:t>three </a:t>
            </a:r>
            <a:r>
              <a:rPr lang="en" sz="2200" b="1" dirty="0">
                <a:solidFill>
                  <a:schemeClr val="accent5">
                    <a:lumMod val="40000"/>
                    <a:lumOff val="60000"/>
                  </a:schemeClr>
                </a:solidFill>
                <a:effectLst>
                  <a:outerShdw blurRad="38100" dist="38100" dir="2700000" algn="tl">
                    <a:srgbClr val="000000"/>
                  </a:outerShdw>
                </a:effectLst>
              </a:rPr>
              <a:t>parameters​</a:t>
            </a:r>
            <a:r>
              <a:rPr lang="en" sz="2200" dirty="0">
                <a:solidFill>
                  <a:schemeClr val="accent5">
                    <a:lumMod val="40000"/>
                    <a:lumOff val="60000"/>
                  </a:schemeClr>
                </a:solidFill>
                <a:effectLst>
                  <a:outerShdw blurRad="38100" dist="38100" dir="2700000" algn="tl">
                    <a:srgbClr val="000000"/>
                  </a:outerShdw>
                </a:effectLst>
              </a:rPr>
              <a:t>  </a:t>
            </a:r>
            <a:r>
              <a:rPr lang="en" sz="2200" dirty="0">
                <a:effectLst>
                  <a:outerShdw blurRad="38100" dist="38100" dir="2700000" algn="tl">
                    <a:srgbClr val="000000"/>
                  </a:outerShdw>
                </a:effectLst>
              </a:rPr>
              <a:t>fundamentals involved in the </a:t>
            </a:r>
            <a:r>
              <a:rPr lang="en" sz="2200" dirty="0">
                <a:effectLst>
                  <a:outerShdw blurRad="38100" dist="38100" dir="2700000" algn="tl">
                    <a:srgbClr val="000000"/>
                  </a:outerShdw>
                </a:effectLst>
                <a:latin typeface="Arial"/>
              </a:rPr>
              <a:t>mechanism </a:t>
            </a:r>
            <a:r>
              <a:rPr lang="en" sz="2200" dirty="0">
                <a:effectLst>
                  <a:outerShdw blurRad="38100" dist="38100" dir="2700000" algn="tl">
                    <a:srgbClr val="000000"/>
                  </a:outerShdw>
                </a:effectLst>
              </a:rPr>
              <a:t>of</a:t>
            </a:r>
          </a:p>
          <a:p>
            <a:pPr>
              <a:defRPr/>
            </a:pPr>
            <a:r>
              <a:rPr lang="en" sz="2200" dirty="0">
                <a:effectLst>
                  <a:outerShdw blurRad="38100" dist="38100" dir="2700000" algn="tl">
                    <a:srgbClr val="000000"/>
                  </a:outerShdw>
                </a:effectLst>
              </a:rPr>
              <a:t>The functioning of the active site of </a:t>
            </a:r>
            <a:r>
              <a:rPr lang="en" sz="2200" dirty="0">
                <a:effectLst>
                  <a:outerShdw blurRad="38100" dist="38100" dir="2700000" algn="tl">
                    <a:srgbClr val="000000"/>
                  </a:outerShdw>
                </a:effectLst>
                <a:latin typeface="Arial"/>
              </a:rPr>
              <a:t>an </a:t>
            </a:r>
            <a:r>
              <a:rPr lang="en" sz="2200" dirty="0">
                <a:effectLst>
                  <a:outerShdw blurRad="38100" dist="38100" dir="2700000" algn="tl">
                    <a:srgbClr val="000000"/>
                  </a:outerShdw>
                </a:effectLst>
              </a:rPr>
              <a:t>enzyme includes:</a:t>
            </a:r>
          </a:p>
          <a:p>
            <a:pPr>
              <a:defRPr/>
            </a:pPr>
            <a:endParaRPr lang="fr-FR" sz="2200" dirty="0">
              <a:effectLst>
                <a:outerShdw blurRad="38100" dist="38100" dir="2700000" algn="tl">
                  <a:srgbClr val="000000"/>
                </a:outerShdw>
              </a:effectLst>
            </a:endParaRPr>
          </a:p>
          <a:p>
            <a:pPr>
              <a:defRPr/>
            </a:pPr>
            <a:r>
              <a:rPr lang="en" sz="2200" dirty="0">
                <a:effectLst>
                  <a:outerShdw blurRad="38100" dist="38100" dir="2700000" algn="tl">
                    <a:srgbClr val="000000"/>
                  </a:outerShdw>
                </a:effectLst>
              </a:rPr>
              <a:t>-The presence </a:t>
            </a:r>
            <a:r>
              <a:rPr lang="en" sz="2200" dirty="0">
                <a:effectLst>
                  <a:outerShdw blurRad="38100" dist="38100" dir="2700000" algn="tl">
                    <a:srgbClr val="000000"/>
                  </a:outerShdw>
                </a:effectLst>
                <a:latin typeface="Arial"/>
              </a:rPr>
              <a:t>of </a:t>
            </a:r>
            <a:r>
              <a:rPr lang="en" sz="2200" dirty="0">
                <a:effectLst>
                  <a:outerShdw blurRad="38100" dist="38100" dir="2700000" algn="tl">
                    <a:srgbClr val="000000"/>
                  </a:outerShdw>
                </a:effectLst>
              </a:rPr>
              <a:t>this site in a very particular environment </a:t>
            </a:r>
            <a:r>
              <a:rPr lang="en" sz="2200" dirty="0">
                <a:effectLst>
                  <a:outerShdw blurRad="38100" dist="38100" dir="2700000" algn="tl">
                    <a:srgbClr val="000000"/>
                  </a:outerShdw>
                </a:effectLst>
                <a:latin typeface="Arial"/>
              </a:rPr>
              <a:t>: </a:t>
            </a:r>
            <a:r>
              <a:rPr lang="en" sz="2200" dirty="0">
                <a:effectLst>
                  <a:outerShdw blurRad="38100" dist="38100" dir="2700000" algn="tl">
                    <a:srgbClr val="000000"/>
                  </a:outerShdw>
                </a:effectLst>
              </a:rPr>
              <a:t>The </a:t>
            </a:r>
            <a:r>
              <a:rPr lang="en" sz="2200" b="1" i="1" dirty="0">
                <a:solidFill>
                  <a:srgbClr val="00CC00"/>
                </a:solidFill>
                <a:effectLst>
                  <a:outerShdw blurRad="38100" dist="38100" dir="2700000" algn="tl">
                    <a:srgbClr val="000000"/>
                  </a:outerShdw>
                </a:effectLst>
              </a:rPr>
              <a:t>area</a:t>
            </a:r>
          </a:p>
          <a:p>
            <a:pPr>
              <a:defRPr/>
            </a:pPr>
            <a:r>
              <a:rPr lang="en" sz="2200" dirty="0">
                <a:effectLst>
                  <a:outerShdw blurRad="38100" dist="38100" dir="2700000" algn="tl">
                    <a:srgbClr val="000000"/>
                  </a:outerShdw>
                </a:effectLst>
                <a:latin typeface="Arial"/>
              </a:rPr>
              <a:t>internal </a:t>
            </a:r>
            <a:r>
              <a:rPr lang="en" sz="2200" b="1" i="1" dirty="0">
                <a:solidFill>
                  <a:srgbClr val="00CC00"/>
                </a:solidFill>
                <a:effectLst>
                  <a:outerShdw blurRad="38100" dist="38100" dir="2700000" algn="tl">
                    <a:srgbClr val="000000"/>
                  </a:outerShdw>
                </a:effectLst>
              </a:rPr>
              <a:t>hydrophobic </a:t>
            </a:r>
            <a:r>
              <a:rPr lang="en" sz="2200" dirty="0">
                <a:effectLst>
                  <a:outerShdw blurRad="38100" dist="38100" dir="2700000" algn="tl">
                    <a:srgbClr val="000000"/>
                  </a:outerShdw>
                </a:effectLst>
              </a:rPr>
              <a:t>, that </a:t>
            </a:r>
            <a:r>
              <a:rPr lang="en" sz="2200" dirty="0">
                <a:effectLst>
                  <a:outerShdw blurRad="38100" dist="38100" dir="2700000" algn="tl">
                    <a:srgbClr val="000000"/>
                  </a:outerShdw>
                </a:effectLst>
                <a:latin typeface="Arial"/>
              </a:rPr>
              <a:t>is to </a:t>
            </a:r>
            <a:r>
              <a:rPr lang="en" sz="2200" dirty="0">
                <a:effectLst>
                  <a:outerShdw blurRad="38100" dist="38100" dir="2700000" algn="tl">
                    <a:srgbClr val="000000"/>
                  </a:outerShdw>
                </a:effectLst>
              </a:rPr>
              <a:t>say a </a:t>
            </a:r>
            <a:r>
              <a:rPr lang="en" sz="2200" dirty="0">
                <a:effectLst>
                  <a:outerShdw blurRad="38100" dist="38100" dir="2700000" algn="tl">
                    <a:srgbClr val="000000"/>
                  </a:outerShdw>
                </a:effectLst>
                <a:latin typeface="Arial"/>
              </a:rPr>
              <a:t>cavity </a:t>
            </a:r>
            <a:r>
              <a:rPr lang="en" sz="2200" dirty="0">
                <a:effectLst>
                  <a:outerShdw blurRad="38100" dist="38100" dir="2700000" algn="tl">
                    <a:srgbClr val="000000"/>
                  </a:outerShdw>
                </a:effectLst>
              </a:rPr>
              <a:t>lined </a:t>
            </a:r>
            <a:r>
              <a:rPr lang="en" sz="2200" dirty="0">
                <a:effectLst>
                  <a:outerShdw blurRad="38100" dist="38100" dir="2700000" algn="tl">
                    <a:srgbClr val="000000"/>
                  </a:outerShdw>
                </a:effectLst>
                <a:latin typeface="Arial"/>
              </a:rPr>
              <a:t>with amino </a:t>
            </a:r>
            <a:r>
              <a:rPr lang="en" sz="2200" dirty="0">
                <a:effectLst>
                  <a:outerShdw blurRad="38100" dist="38100" dir="2700000" algn="tl">
                    <a:srgbClr val="000000"/>
                  </a:outerShdw>
                </a:effectLst>
              </a:rPr>
              <a:t>acid residues</a:t>
            </a:r>
          </a:p>
          <a:p>
            <a:pPr>
              <a:defRPr/>
            </a:pPr>
            <a:r>
              <a:rPr lang="en" sz="2200" dirty="0">
                <a:effectLst>
                  <a:outerShdw blurRad="38100" dist="38100" dir="2700000" algn="tl">
                    <a:srgbClr val="000000"/>
                  </a:outerShdw>
                </a:effectLst>
              </a:rPr>
              <a:t>hydrophobic, which allows the substrates to be fixed in a micro-environment</a:t>
            </a:r>
          </a:p>
          <a:p>
            <a:pPr>
              <a:defRPr/>
            </a:pPr>
            <a:r>
              <a:rPr lang="en" sz="2200" dirty="0">
                <a:effectLst>
                  <a:outerShdw blurRad="38100" dist="38100" dir="2700000" algn="tl">
                    <a:srgbClr val="000000"/>
                  </a:outerShdw>
                </a:effectLst>
              </a:rPr>
              <a:t>non-aqueous essential for the proper </a:t>
            </a:r>
            <a:r>
              <a:rPr lang="en" sz="2200" dirty="0">
                <a:effectLst>
                  <a:outerShdw blurRad="38100" dist="38100" dir="2700000" algn="tl">
                    <a:srgbClr val="000000"/>
                  </a:outerShdw>
                </a:effectLst>
                <a:latin typeface="Arial"/>
              </a:rPr>
              <a:t>functioning </a:t>
            </a:r>
            <a:r>
              <a:rPr lang="en" sz="2200" dirty="0">
                <a:effectLst>
                  <a:outerShdw blurRad="38100" dist="38100" dir="2700000" algn="tl">
                    <a:srgbClr val="000000"/>
                  </a:outerShdw>
                </a:effectLst>
              </a:rPr>
              <a:t>of Catalysis.</a:t>
            </a:r>
          </a:p>
          <a:p>
            <a:pPr>
              <a:defRPr/>
            </a:pPr>
            <a:endParaRPr lang="fr-FR" sz="2200" dirty="0">
              <a:effectLst>
                <a:outerShdw blurRad="38100" dist="38100" dir="2700000" algn="tl">
                  <a:srgbClr val="000000"/>
                </a:outerShdw>
              </a:effectLst>
            </a:endParaRPr>
          </a:p>
          <a:p>
            <a:pPr>
              <a:defRPr/>
            </a:pPr>
            <a:r>
              <a:rPr lang="en" sz="2200" dirty="0">
                <a:effectLst>
                  <a:outerShdw blurRad="38100" dist="38100" dir="2700000" algn="tl">
                    <a:srgbClr val="000000"/>
                  </a:outerShdw>
                </a:effectLst>
              </a:rPr>
              <a:t>-the </a:t>
            </a:r>
            <a:r>
              <a:rPr lang="en" sz="2200" dirty="0">
                <a:effectLst>
                  <a:outerShdw blurRad="38100" dist="38100" dir="2700000" algn="tl">
                    <a:srgbClr val="000000"/>
                  </a:outerShdw>
                </a:effectLst>
                <a:latin typeface="Arial"/>
              </a:rPr>
              <a:t>organization </a:t>
            </a:r>
            <a:r>
              <a:rPr lang="en" sz="2200" b="1" i="1" dirty="0">
                <a:solidFill>
                  <a:srgbClr val="00CC00"/>
                </a:solidFill>
                <a:effectLst>
                  <a:outerShdw blurRad="38100" dist="38100" dir="2700000" algn="tl">
                    <a:srgbClr val="000000"/>
                  </a:outerShdw>
                </a:effectLst>
              </a:rPr>
              <a:t>of </a:t>
            </a:r>
            <a:r>
              <a:rPr lang="en" sz="2200" dirty="0">
                <a:effectLst>
                  <a:outerShdw blurRad="38100" dist="38100" dir="2700000" algn="tl">
                    <a:srgbClr val="000000"/>
                  </a:outerShdw>
                </a:effectLst>
              </a:rPr>
              <a:t>this </a:t>
            </a:r>
            <a:r>
              <a:rPr lang="en" sz="2200" dirty="0">
                <a:effectLst>
                  <a:outerShdw blurRad="38100" dist="38100" dir="2700000" algn="tl">
                    <a:srgbClr val="000000"/>
                  </a:outerShdw>
                </a:effectLst>
                <a:latin typeface="Arial"/>
              </a:rPr>
              <a:t>site </a:t>
            </a:r>
            <a:r>
              <a:rPr lang="en" sz="2200" dirty="0">
                <a:effectLst>
                  <a:outerShdw blurRad="38100" dist="38100" dir="2700000" algn="tl">
                    <a:srgbClr val="000000"/>
                  </a:outerShdw>
                </a:effectLst>
              </a:rPr>
              <a:t>in </a:t>
            </a:r>
            <a:r>
              <a:rPr lang="en" sz="2200" b="1" i="1" dirty="0">
                <a:solidFill>
                  <a:srgbClr val="00CC00"/>
                </a:solidFill>
                <a:effectLst>
                  <a:outerShdw blurRad="38100" dist="38100" dir="2700000" algn="tl">
                    <a:srgbClr val="000000"/>
                  </a:outerShdw>
                </a:effectLst>
                <a:latin typeface="Arial"/>
              </a:rPr>
              <a:t>a defined </a:t>
            </a:r>
            <a:r>
              <a:rPr lang="en" sz="2200" b="1" i="1" dirty="0">
                <a:solidFill>
                  <a:srgbClr val="00CC00"/>
                </a:solidFill>
                <a:effectLst>
                  <a:outerShdw blurRad="38100" dist="38100" dir="2700000" algn="tl">
                    <a:srgbClr val="000000"/>
                  </a:outerShdw>
                </a:effectLst>
              </a:rPr>
              <a:t>geometric form , </a:t>
            </a:r>
            <a:r>
              <a:rPr lang="en" sz="2200" b="1" i="1" dirty="0">
                <a:solidFill>
                  <a:srgbClr val="00CC00"/>
                </a:solidFill>
                <a:effectLst>
                  <a:outerShdw blurRad="38100" dist="38100" dir="2700000" algn="tl">
                    <a:srgbClr val="000000"/>
                  </a:outerShdw>
                </a:effectLst>
                <a:latin typeface="Arial"/>
              </a:rPr>
              <a:t>necessary </a:t>
            </a:r>
            <a:r>
              <a:rPr lang="en" sz="2200" dirty="0">
                <a:effectLst>
                  <a:outerShdw blurRad="38100" dist="38100" dir="2700000" algn="tl">
                    <a:srgbClr val="000000"/>
                  </a:outerShdw>
                </a:effectLst>
              </a:rPr>
              <a:t>and</a:t>
            </a:r>
          </a:p>
          <a:p>
            <a:pPr>
              <a:defRPr/>
            </a:pPr>
            <a:r>
              <a:rPr lang="en" sz="2200" dirty="0">
                <a:effectLst>
                  <a:outerShdw blurRad="38100" dist="38100" dir="2700000" algn="tl">
                    <a:srgbClr val="000000"/>
                  </a:outerShdw>
                </a:effectLst>
              </a:rPr>
              <a:t>sufficient </a:t>
            </a:r>
            <a:r>
              <a:rPr lang="en" sz="2200" dirty="0">
                <a:effectLst>
                  <a:outerShdw blurRad="38100" dist="38100" dir="2700000" algn="tl">
                    <a:srgbClr val="000000"/>
                  </a:outerShdw>
                </a:effectLst>
                <a:latin typeface="Arial"/>
              </a:rPr>
              <a:t>for </a:t>
            </a:r>
            <a:r>
              <a:rPr lang="en" sz="2200" dirty="0">
                <a:effectLst>
                  <a:outerShdw blurRad="38100" dist="38100" dir="2700000" algn="tl">
                    <a:srgbClr val="000000"/>
                  </a:outerShdw>
                </a:effectLst>
              </a:rPr>
              <a:t>access to </a:t>
            </a:r>
            <a:r>
              <a:rPr lang="en" sz="2200" dirty="0">
                <a:effectLst>
                  <a:outerShdw blurRad="38100" dist="38100" dir="2700000" algn="tl">
                    <a:srgbClr val="000000"/>
                  </a:outerShdw>
                </a:effectLst>
                <a:latin typeface="Arial"/>
              </a:rPr>
              <a:t>the </a:t>
            </a:r>
            <a:r>
              <a:rPr lang="en" sz="2200" dirty="0">
                <a:effectLst>
                  <a:outerShdw blurRad="38100" dist="38100" dir="2700000" algn="tl">
                    <a:srgbClr val="000000"/>
                  </a:outerShdw>
                </a:effectLst>
              </a:rPr>
              <a:t>substrate , which brings </a:t>
            </a:r>
            <a:r>
              <a:rPr lang="en" sz="2200" dirty="0">
                <a:effectLst>
                  <a:outerShdw blurRad="38100" dist="38100" dir="2700000" algn="tl">
                    <a:srgbClr val="000000"/>
                  </a:outerShdw>
                </a:effectLst>
                <a:latin typeface="Arial"/>
              </a:rPr>
              <a:t>the </a:t>
            </a:r>
            <a:r>
              <a:rPr lang="en" sz="2200" dirty="0">
                <a:effectLst>
                  <a:outerShdw blurRad="38100" dist="38100" dir="2700000" algn="tl">
                    <a:srgbClr val="000000"/>
                  </a:outerShdw>
                </a:effectLst>
              </a:rPr>
              <a:t>enzyme </a:t>
            </a:r>
            <a:r>
              <a:rPr lang="en" sz="2200" dirty="0">
                <a:effectLst>
                  <a:outerShdw blurRad="38100" dist="38100" dir="2700000" algn="tl">
                    <a:srgbClr val="000000"/>
                  </a:outerShdw>
                </a:effectLst>
                <a:latin typeface="Arial"/>
              </a:rPr>
              <a:t>and the </a:t>
            </a:r>
            <a:r>
              <a:rPr lang="en" sz="2200" dirty="0">
                <a:effectLst>
                  <a:outerShdw blurRad="38100" dist="38100" dir="2700000" algn="tl">
                    <a:srgbClr val="000000"/>
                  </a:outerShdw>
                </a:effectLst>
              </a:rPr>
              <a:t>substrate </a:t>
            </a:r>
            <a:r>
              <a:rPr lang="en" sz="2200" dirty="0" smtClean="0">
                <a:effectLst>
                  <a:outerShdw blurRad="38100" dist="38100" dir="2700000" algn="tl">
                    <a:srgbClr val="000000"/>
                  </a:outerShdw>
                </a:effectLst>
                <a:latin typeface="Arial"/>
              </a:rPr>
              <a:t>to s</a:t>
            </a:r>
            <a:r>
              <a:rPr lang="en" sz="2200" dirty="0" smtClean="0">
                <a:effectLst>
                  <a:outerShdw blurRad="38100" dist="38100" dir="2700000" algn="tl">
                    <a:srgbClr val="000000"/>
                  </a:outerShdw>
                </a:effectLst>
              </a:rPr>
              <a:t>hort-distance </a:t>
            </a:r>
            <a:r>
              <a:rPr lang="en" sz="2200" dirty="0">
                <a:effectLst>
                  <a:outerShdw blurRad="38100" dist="38100" dir="2700000" algn="tl">
                    <a:srgbClr val="000000"/>
                  </a:outerShdw>
                </a:effectLst>
              </a:rPr>
              <a:t>contacts</a:t>
            </a:r>
          </a:p>
          <a:p>
            <a:pPr>
              <a:defRPr/>
            </a:pPr>
            <a:endParaRPr lang="fr-FR" sz="2200" dirty="0">
              <a:effectLst>
                <a:outerShdw blurRad="38100" dist="38100" dir="2700000" algn="tl">
                  <a:srgbClr val="000000"/>
                </a:outerShdw>
              </a:effectLst>
            </a:endParaRPr>
          </a:p>
          <a:p>
            <a:pPr>
              <a:defRPr/>
            </a:pPr>
            <a:r>
              <a:rPr lang="en" sz="2200" dirty="0">
                <a:effectLst>
                  <a:outerShdw blurRad="38100" dist="38100" dir="2700000" algn="tl">
                    <a:srgbClr val="000000"/>
                  </a:outerShdw>
                </a:effectLst>
              </a:rPr>
              <a:t>-The fact that </a:t>
            </a:r>
            <a:r>
              <a:rPr lang="en" sz="2200" b="1" i="1" dirty="0">
                <a:solidFill>
                  <a:srgbClr val="00CC00"/>
                </a:solidFill>
                <a:effectLst>
                  <a:outerShdw blurRad="38100" dist="38100" dir="2700000" algn="tl">
                    <a:srgbClr val="000000"/>
                  </a:outerShdw>
                </a:effectLst>
              </a:rPr>
              <a:t>a few polar amino acids </a:t>
            </a:r>
            <a:r>
              <a:rPr lang="en" sz="2200" dirty="0">
                <a:effectLst>
                  <a:outerShdw blurRad="38100" dist="38100" dir="2700000" algn="tl">
                    <a:srgbClr val="000000"/>
                  </a:outerShdw>
                </a:effectLst>
              </a:rPr>
              <a:t>stand out in </a:t>
            </a:r>
            <a:r>
              <a:rPr lang="en" sz="2200" dirty="0">
                <a:effectLst>
                  <a:outerShdw blurRad="38100" dist="38100" dir="2700000" algn="tl">
                    <a:srgbClr val="000000"/>
                  </a:outerShdw>
                </a:effectLst>
                <a:latin typeface="Arial"/>
              </a:rPr>
              <a:t>the </a:t>
            </a:r>
            <a:r>
              <a:rPr lang="en" sz="2200" dirty="0" smtClean="0">
                <a:effectLst>
                  <a:outerShdw blurRad="38100" dist="38100" dir="2700000" algn="tl">
                    <a:srgbClr val="000000"/>
                  </a:outerShdw>
                </a:effectLst>
              </a:rPr>
              <a:t>whole of </a:t>
            </a:r>
            <a:r>
              <a:rPr lang="en" sz="2200" dirty="0">
                <a:effectLst>
                  <a:outerShdw blurRad="38100" dist="38100" dir="2700000" algn="tl">
                    <a:srgbClr val="000000"/>
                  </a:outerShdw>
                </a:effectLst>
              </a:rPr>
              <a:t>the internal hydrophobic zone by their highly </a:t>
            </a:r>
            <a:r>
              <a:rPr lang="en" sz="2200" dirty="0">
                <a:effectLst>
                  <a:outerShdw blurRad="38100" dist="38100" dir="2700000" algn="tl">
                    <a:srgbClr val="000000"/>
                  </a:outerShdw>
                </a:effectLst>
                <a:latin typeface="Arial"/>
              </a:rPr>
              <a:t>reactive </a:t>
            </a:r>
            <a:r>
              <a:rPr lang="en" sz="2200" dirty="0" smtClean="0">
                <a:effectLst>
                  <a:outerShdw blurRad="38100" dist="38100" dir="2700000" algn="tl">
                    <a:srgbClr val="000000"/>
                  </a:outerShdw>
                </a:effectLst>
                <a:latin typeface="Arial"/>
              </a:rPr>
              <a:t>groups</a:t>
            </a:r>
            <a:r>
              <a:rPr lang="en" sz="2200" dirty="0" smtClean="0">
                <a:effectLst>
                  <a:outerShdw blurRad="38100" dist="38100" dir="2700000" algn="tl">
                    <a:srgbClr val="000000"/>
                  </a:outerShdw>
                </a:effectLst>
              </a:rPr>
              <a:t>, which </a:t>
            </a:r>
            <a:r>
              <a:rPr lang="en" sz="2200" dirty="0">
                <a:effectLst>
                  <a:outerShdw blurRad="38100" dist="38100" dir="2700000" algn="tl">
                    <a:srgbClr val="000000"/>
                  </a:outerShdw>
                </a:effectLst>
              </a:rPr>
              <a:t>allows for the catalysis itself.</a:t>
            </a:r>
          </a:p>
        </p:txBody>
      </p:sp>
      <p:sp>
        <p:nvSpPr>
          <p:cNvPr id="5" name="Text Box 5"/>
          <p:cNvSpPr txBox="1">
            <a:spLocks noChangeArrowheads="1"/>
          </p:cNvSpPr>
          <p:nvPr/>
        </p:nvSpPr>
        <p:spPr bwMode="auto">
          <a:xfrm>
            <a:off x="4727406" y="0"/>
            <a:ext cx="4416594" cy="2769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en-US" altLang="fr-FR" sz="1200" dirty="0"/>
          </a:p>
        </p:txBody>
      </p:sp>
    </p:spTree>
    <p:extLst>
      <p:ext uri="{BB962C8B-B14F-4D97-AF65-F5344CB8AC3E}">
        <p14:creationId xmlns:p14="http://schemas.microsoft.com/office/powerpoint/2010/main" val="20324483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72428"/>
                                        </p:tgtEl>
                                        <p:attrNameLst>
                                          <p:attrName>style.visibility</p:attrName>
                                        </p:attrNameLst>
                                      </p:cBhvr>
                                      <p:to>
                                        <p:strVal val="visible"/>
                                      </p:to>
                                    </p:set>
                                    <p:anim calcmode="lin" valueType="num">
                                      <p:cBhvr>
                                        <p:cTn id="7" dur="1000" fill="hold"/>
                                        <p:tgtEl>
                                          <p:spTgt spid="572428"/>
                                        </p:tgtEl>
                                        <p:attrNameLst>
                                          <p:attrName>ppt_x</p:attrName>
                                        </p:attrNameLst>
                                      </p:cBhvr>
                                      <p:tavLst>
                                        <p:tav tm="0">
                                          <p:val>
                                            <p:strVal val="#ppt_x-.2"/>
                                          </p:val>
                                        </p:tav>
                                        <p:tav tm="100000">
                                          <p:val>
                                            <p:strVal val="#ppt_x"/>
                                          </p:val>
                                        </p:tav>
                                      </p:tavLst>
                                    </p:anim>
                                    <p:anim calcmode="lin" valueType="num">
                                      <p:cBhvr>
                                        <p:cTn id="8" dur="1000" fill="hold"/>
                                        <p:tgtEl>
                                          <p:spTgt spid="572428"/>
                                        </p:tgtEl>
                                        <p:attrNameLst>
                                          <p:attrName>ppt_y</p:attrName>
                                        </p:attrNameLst>
                                      </p:cBhvr>
                                      <p:tavLst>
                                        <p:tav tm="0">
                                          <p:val>
                                            <p:strVal val="#ppt_y"/>
                                          </p:val>
                                        </p:tav>
                                        <p:tav tm="100000">
                                          <p:val>
                                            <p:strVal val="#ppt_y"/>
                                          </p:val>
                                        </p:tav>
                                      </p:tavLst>
                                    </p:anim>
                                    <p:animEffect transition="in" filter="wipe(right)" prLst="gradientSize: 0.1">
                                      <p:cBhvr>
                                        <p:cTn id="9" dur="1000"/>
                                        <p:tgtEl>
                                          <p:spTgt spid="57242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572429"/>
                                        </p:tgtEl>
                                        <p:attrNameLst>
                                          <p:attrName>style.visibility</p:attrName>
                                        </p:attrNameLst>
                                      </p:cBhvr>
                                      <p:to>
                                        <p:strVal val="visible"/>
                                      </p:to>
                                    </p:set>
                                    <p:animEffect transition="in" filter="fade">
                                      <p:cBhvr>
                                        <p:cTn id="14" dur="1000"/>
                                        <p:tgtEl>
                                          <p:spTgt spid="572429"/>
                                        </p:tgtEl>
                                      </p:cBhvr>
                                    </p:animEffect>
                                    <p:anim calcmode="lin" valueType="num">
                                      <p:cBhvr>
                                        <p:cTn id="15" dur="1000" fill="hold"/>
                                        <p:tgtEl>
                                          <p:spTgt spid="572429"/>
                                        </p:tgtEl>
                                        <p:attrNameLst>
                                          <p:attrName>ppt_x</p:attrName>
                                        </p:attrNameLst>
                                      </p:cBhvr>
                                      <p:tavLst>
                                        <p:tav tm="0">
                                          <p:val>
                                            <p:strVal val="#ppt_x"/>
                                          </p:val>
                                        </p:tav>
                                        <p:tav tm="100000">
                                          <p:val>
                                            <p:strVal val="#ppt_x"/>
                                          </p:val>
                                        </p:tav>
                                      </p:tavLst>
                                    </p:anim>
                                    <p:anim calcmode="lin" valueType="num">
                                      <p:cBhvr>
                                        <p:cTn id="16" dur="900" decel="100000" fill="hold"/>
                                        <p:tgtEl>
                                          <p:spTgt spid="57242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5724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428" grpId="0"/>
      <p:bldP spid="572429"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52" name="Rectangle 12"/>
          <p:cNvSpPr>
            <a:spLocks noGrp="1" noChangeArrowheads="1"/>
          </p:cNvSpPr>
          <p:nvPr>
            <p:ph type="title"/>
          </p:nvPr>
        </p:nvSpPr>
        <p:spPr/>
        <p:txBody>
          <a:bodyPr>
            <a:normAutofit fontScale="90000"/>
          </a:bodyPr>
          <a:lstStyle/>
          <a:p>
            <a:pPr eaLnBrk="1" hangingPunct="1">
              <a:defRPr/>
            </a:pPr>
            <a:r>
              <a:rPr lang="en" sz="4000" smtClean="0">
                <a:solidFill>
                  <a:schemeClr val="folHlink"/>
                </a:solidFill>
              </a:rPr>
              <a:t>Molecular mechanism of the catalytic act</a:t>
            </a:r>
          </a:p>
        </p:txBody>
      </p:sp>
      <p:sp>
        <p:nvSpPr>
          <p:cNvPr id="573453" name="Text Box 13"/>
          <p:cNvSpPr txBox="1">
            <a:spLocks noChangeArrowheads="1"/>
          </p:cNvSpPr>
          <p:nvPr/>
        </p:nvSpPr>
        <p:spPr bwMode="auto">
          <a:xfrm>
            <a:off x="245122" y="1532624"/>
            <a:ext cx="8792344" cy="5016758"/>
          </a:xfrm>
          <a:prstGeom prst="rect">
            <a:avLst/>
          </a:prstGeom>
          <a:noFill/>
          <a:ln w="12700" algn="ctr">
            <a:noFill/>
            <a:miter lim="800000"/>
            <a:headEnd/>
            <a:tailEnd/>
          </a:ln>
          <a:effectLst/>
        </p:spPr>
        <p:txBody>
          <a:bodyPr wrap="square">
            <a:spAutoFit/>
          </a:bodyPr>
          <a:lstStyle/>
          <a:p>
            <a:pPr rtl="1">
              <a:defRPr/>
            </a:pPr>
            <a:r>
              <a:rPr lang="en" sz="2000" dirty="0">
                <a:effectLst>
                  <a:outerShdw blurRad="38100" dist="38100" dir="2700000" algn="tl">
                    <a:srgbClr val="000000"/>
                  </a:outerShdw>
                </a:effectLst>
              </a:rPr>
              <a:t>The </a:t>
            </a:r>
            <a:r>
              <a:rPr lang="en" sz="2000" dirty="0">
                <a:effectLst>
                  <a:outerShdw blurRad="38100" dist="38100" dir="2700000" algn="tl">
                    <a:srgbClr val="000000"/>
                  </a:outerShdw>
                </a:effectLst>
                <a:latin typeface="Arial"/>
              </a:rPr>
              <a:t>enzymatic efficiency </a:t>
            </a:r>
            <a:r>
              <a:rPr lang="en" sz="2000" dirty="0">
                <a:effectLst>
                  <a:outerShdw blurRad="38100" dist="38100" dir="2700000" algn="tl">
                    <a:srgbClr val="000000"/>
                  </a:outerShdw>
                </a:effectLst>
              </a:rPr>
              <a:t>is </a:t>
            </a:r>
            <a:r>
              <a:rPr lang="en" sz="2000" dirty="0">
                <a:effectLst>
                  <a:outerShdw blurRad="38100" dist="38100" dir="2700000" algn="tl">
                    <a:srgbClr val="000000"/>
                  </a:outerShdw>
                </a:effectLst>
                <a:latin typeface="Arial"/>
              </a:rPr>
              <a:t>astonishing </a:t>
            </a:r>
            <a:r>
              <a:rPr lang="en" sz="2000" dirty="0">
                <a:effectLst>
                  <a:outerShdw blurRad="38100" dist="38100" dir="2700000" algn="tl">
                    <a:srgbClr val="000000"/>
                  </a:outerShdw>
                </a:effectLst>
              </a:rPr>
              <a:t>: this type of catalysis multiplies by a factor of </a:t>
            </a:r>
            <a:r>
              <a:rPr lang="en" sz="2000" dirty="0" smtClean="0">
                <a:effectLst>
                  <a:outerShdw blurRad="38100" dist="38100" dir="2700000" algn="tl">
                    <a:srgbClr val="000000"/>
                  </a:outerShdw>
                </a:effectLst>
              </a:rPr>
              <a:t>between</a:t>
            </a:r>
            <a:r>
              <a:rPr lang="en" sz="2000" dirty="0">
                <a:effectLst>
                  <a:outerShdw blurRad="38100" dist="38100" dir="2700000" algn="tl">
                    <a:srgbClr val="000000"/>
                  </a:outerShdw>
                </a:effectLst>
              </a:rPr>
              <a:t> </a:t>
            </a:r>
            <a:r>
              <a:rPr lang="en" sz="2000" dirty="0" smtClean="0">
                <a:effectLst>
                  <a:outerShdw blurRad="38100" dist="38100" dir="2700000" algn="tl">
                    <a:srgbClr val="000000"/>
                  </a:outerShdw>
                </a:effectLst>
              </a:rPr>
              <a:t>105 </a:t>
            </a:r>
            <a:r>
              <a:rPr lang="en" sz="2000" dirty="0">
                <a:effectLst>
                  <a:outerShdw blurRad="38100" dist="38100" dir="2700000" algn="tl">
                    <a:srgbClr val="000000"/>
                  </a:outerShdw>
                </a:effectLst>
              </a:rPr>
              <a:t>and 1010, </a:t>
            </a:r>
            <a:r>
              <a:rPr lang="en" sz="2000" dirty="0">
                <a:effectLst>
                  <a:outerShdw blurRad="38100" dist="38100" dir="2700000" algn="tl">
                    <a:srgbClr val="000000"/>
                  </a:outerShdw>
                </a:effectLst>
                <a:latin typeface="Arial"/>
              </a:rPr>
              <a:t>the </a:t>
            </a:r>
            <a:r>
              <a:rPr lang="en" sz="2000" dirty="0">
                <a:effectLst>
                  <a:outerShdw blurRad="38100" dist="38100" dir="2700000" algn="tl">
                    <a:srgbClr val="000000"/>
                  </a:outerShdw>
                </a:effectLst>
              </a:rPr>
              <a:t>rate of </a:t>
            </a:r>
            <a:r>
              <a:rPr lang="en" sz="2000" dirty="0">
                <a:effectLst>
                  <a:outerShdw blurRad="38100" dist="38100" dir="2700000" algn="tl">
                    <a:srgbClr val="000000"/>
                  </a:outerShdw>
                </a:effectLst>
                <a:latin typeface="Arial"/>
              </a:rPr>
              <a:t>a </a:t>
            </a:r>
            <a:r>
              <a:rPr lang="en" sz="2000" dirty="0">
                <a:effectLst>
                  <a:outerShdw blurRad="38100" dist="38100" dir="2700000" algn="tl">
                    <a:srgbClr val="000000"/>
                  </a:outerShdw>
                </a:effectLst>
              </a:rPr>
              <a:t>reaction </a:t>
            </a:r>
            <a:r>
              <a:rPr lang="en" sz="2000" dirty="0">
                <a:effectLst>
                  <a:outerShdw blurRad="38100" dist="38100" dir="2700000" algn="tl">
                    <a:srgbClr val="000000"/>
                  </a:outerShdw>
                </a:effectLst>
                <a:latin typeface="Arial"/>
              </a:rPr>
              <a:t>. At the molecular </a:t>
            </a:r>
            <a:r>
              <a:rPr lang="en" sz="2000" dirty="0">
                <a:effectLst>
                  <a:outerShdw blurRad="38100" dist="38100" dir="2700000" algn="tl">
                    <a:srgbClr val="000000"/>
                  </a:outerShdw>
                </a:effectLst>
              </a:rPr>
              <a:t>level, </a:t>
            </a:r>
            <a:r>
              <a:rPr lang="en" sz="2000" dirty="0">
                <a:effectLst>
                  <a:outerShdw blurRad="38100" dist="38100" dir="2700000" algn="tl">
                    <a:srgbClr val="000000"/>
                  </a:outerShdw>
                </a:effectLst>
                <a:latin typeface="Arial"/>
              </a:rPr>
              <a:t>this </a:t>
            </a:r>
            <a:r>
              <a:rPr lang="en" sz="2000" dirty="0">
                <a:effectLst>
                  <a:outerShdw blurRad="38100" dist="38100" dir="2700000" algn="tl">
                    <a:srgbClr val="000000"/>
                  </a:outerShdw>
                </a:effectLst>
              </a:rPr>
              <a:t>enormous acceleration </a:t>
            </a:r>
            <a:r>
              <a:rPr lang="en" sz="2000" dirty="0">
                <a:effectLst>
                  <a:outerShdw blurRad="38100" dist="38100" dir="2700000" algn="tl">
                    <a:srgbClr val="000000"/>
                  </a:outerShdw>
                </a:effectLst>
                <a:latin typeface="Arial"/>
              </a:rPr>
              <a:t>of </a:t>
            </a:r>
            <a:r>
              <a:rPr lang="en" sz="2000" dirty="0">
                <a:effectLst>
                  <a:outerShdw blurRad="38100" dist="38100" dir="2700000" algn="tl">
                    <a:srgbClr val="000000"/>
                  </a:outerShdw>
                </a:effectLst>
              </a:rPr>
              <a:t>the </a:t>
            </a:r>
            <a:r>
              <a:rPr lang="en" sz="2000" dirty="0" smtClean="0">
                <a:effectLst>
                  <a:outerShdw blurRad="38100" dist="38100" dir="2700000" algn="tl">
                    <a:srgbClr val="000000"/>
                  </a:outerShdw>
                </a:effectLst>
              </a:rPr>
              <a:t>rate is </a:t>
            </a:r>
            <a:r>
              <a:rPr lang="en" sz="2000" dirty="0">
                <a:effectLst>
                  <a:outerShdw blurRad="38100" dist="38100" dir="2700000" algn="tl">
                    <a:srgbClr val="000000"/>
                  </a:outerShdw>
                </a:effectLst>
                <a:latin typeface="Arial"/>
              </a:rPr>
              <a:t>explained </a:t>
            </a:r>
            <a:r>
              <a:rPr lang="en" sz="2000" dirty="0">
                <a:effectLst>
                  <a:outerShdw blurRad="38100" dist="38100" dir="2700000" algn="tl">
                    <a:srgbClr val="000000"/>
                  </a:outerShdw>
                </a:effectLst>
              </a:rPr>
              <a:t>by 4 fundamental </a:t>
            </a:r>
            <a:r>
              <a:rPr lang="en" sz="2000" dirty="0">
                <a:effectLst>
                  <a:outerShdw blurRad="38100" dist="38100" dir="2700000" algn="tl">
                    <a:srgbClr val="000000"/>
                  </a:outerShdw>
                </a:effectLst>
                <a:latin typeface="Arial"/>
              </a:rPr>
              <a:t>phenomena </a:t>
            </a:r>
            <a:r>
              <a:rPr lang="en" sz="2000" dirty="0">
                <a:effectLst>
                  <a:outerShdw blurRad="38100" dist="38100" dir="2700000" algn="tl">
                    <a:srgbClr val="000000"/>
                  </a:outerShdw>
                </a:effectLst>
              </a:rPr>
              <a:t>:</a:t>
            </a:r>
          </a:p>
          <a:p>
            <a:pPr rtl="1">
              <a:defRPr/>
            </a:pPr>
            <a:endParaRPr lang="fr-FR" sz="2000" dirty="0">
              <a:effectLst>
                <a:outerShdw blurRad="38100" dist="38100" dir="2700000" algn="tl">
                  <a:srgbClr val="000000"/>
                </a:outerShdw>
              </a:effectLst>
            </a:endParaRPr>
          </a:p>
          <a:p>
            <a:pPr rtl="1">
              <a:defRPr/>
            </a:pPr>
            <a:r>
              <a:rPr lang="en" sz="2000" dirty="0">
                <a:effectLst>
                  <a:outerShdw blurRad="38100" dist="38100" dir="2700000" algn="tl">
                    <a:srgbClr val="000000"/>
                  </a:outerShdw>
                </a:effectLst>
              </a:rPr>
              <a:t>1- </a:t>
            </a:r>
            <a:r>
              <a:rPr lang="en" sz="2000" b="1" dirty="0">
                <a:solidFill>
                  <a:srgbClr val="FFFF00"/>
                </a:solidFill>
                <a:effectLst>
                  <a:outerShdw blurRad="38100" dist="38100" dir="2700000" algn="tl">
                    <a:srgbClr val="000000"/>
                  </a:outerShdw>
                </a:effectLst>
              </a:rPr>
              <a:t>Positioning and proximity effect </a:t>
            </a:r>
            <a:r>
              <a:rPr lang="en" sz="2000" b="1" dirty="0">
                <a:solidFill>
                  <a:srgbClr val="FFFF00"/>
                </a:solidFill>
                <a:effectLst>
                  <a:outerShdw blurRad="38100" dist="38100" dir="2700000" algn="tl">
                    <a:srgbClr val="000000"/>
                  </a:outerShdw>
                </a:effectLst>
                <a:latin typeface="Arial"/>
              </a:rPr>
              <a:t>: </a:t>
            </a:r>
            <a:r>
              <a:rPr lang="en" sz="2000" dirty="0">
                <a:solidFill>
                  <a:srgbClr val="FFFF00"/>
                </a:solidFill>
                <a:effectLst>
                  <a:outerShdw blurRad="38100" dist="38100" dir="2700000" algn="tl">
                    <a:srgbClr val="000000"/>
                  </a:outerShdw>
                </a:effectLst>
              </a:rPr>
              <a:t>the </a:t>
            </a:r>
            <a:r>
              <a:rPr lang="en" sz="2000" dirty="0">
                <a:effectLst>
                  <a:outerShdw blurRad="38100" dist="38100" dir="2700000" algn="tl">
                    <a:srgbClr val="000000"/>
                  </a:outerShdw>
                </a:effectLst>
              </a:rPr>
              <a:t>active site is an area where </a:t>
            </a:r>
            <a:r>
              <a:rPr lang="en" sz="2000" dirty="0">
                <a:effectLst>
                  <a:outerShdw blurRad="38100" dist="38100" dir="2700000" algn="tl">
                    <a:srgbClr val="000000"/>
                  </a:outerShdw>
                </a:effectLst>
                <a:latin typeface="Arial"/>
              </a:rPr>
              <a:t>the </a:t>
            </a:r>
            <a:r>
              <a:rPr lang="en" sz="2000" dirty="0">
                <a:effectLst>
                  <a:outerShdw blurRad="38100" dist="38100" dir="2700000" algn="tl">
                    <a:srgbClr val="000000"/>
                  </a:outerShdw>
                </a:effectLst>
              </a:rPr>
              <a:t>proximity </a:t>
            </a:r>
            <a:r>
              <a:rPr lang="en" sz="2000" dirty="0" smtClean="0">
                <a:effectLst>
                  <a:outerShdw blurRad="38100" dist="38100" dir="2700000" algn="tl">
                    <a:srgbClr val="000000"/>
                  </a:outerShdw>
                </a:effectLst>
              </a:rPr>
              <a:t>of</a:t>
            </a:r>
            <a:r>
              <a:rPr lang="en" sz="2000" dirty="0">
                <a:effectLst>
                  <a:outerShdw blurRad="38100" dist="38100" dir="2700000" algn="tl">
                    <a:srgbClr val="000000"/>
                  </a:outerShdw>
                </a:effectLst>
              </a:rPr>
              <a:t> </a:t>
            </a:r>
            <a:r>
              <a:rPr lang="en" sz="2000" dirty="0" smtClean="0">
                <a:effectLst>
                  <a:outerShdw blurRad="38100" dist="38100" dir="2700000" algn="tl">
                    <a:srgbClr val="000000"/>
                  </a:outerShdw>
                </a:effectLst>
              </a:rPr>
              <a:t>molecules </a:t>
            </a:r>
            <a:r>
              <a:rPr lang="en" sz="2000" dirty="0">
                <a:effectLst>
                  <a:outerShdw blurRad="38100" dist="38100" dir="2700000" algn="tl">
                    <a:srgbClr val="000000"/>
                  </a:outerShdw>
                </a:effectLst>
              </a:rPr>
              <a:t>called </a:t>
            </a:r>
            <a:r>
              <a:rPr lang="en" sz="2000" dirty="0">
                <a:effectLst>
                  <a:outerShdw blurRad="38100" dist="38100" dir="2700000" algn="tl">
                    <a:srgbClr val="000000"/>
                  </a:outerShdw>
                </a:effectLst>
                <a:latin typeface="Arial"/>
              </a:rPr>
              <a:t>upon </a:t>
            </a:r>
            <a:r>
              <a:rPr lang="en" sz="2000" dirty="0" smtClean="0">
                <a:effectLst>
                  <a:outerShdw blurRad="38100" dist="38100" dir="2700000" algn="tl">
                    <a:srgbClr val="000000"/>
                  </a:outerShdw>
                </a:effectLst>
              </a:rPr>
              <a:t>to </a:t>
            </a:r>
            <a:r>
              <a:rPr lang="en" sz="2000" dirty="0">
                <a:effectLst>
                  <a:outerShdw blurRad="38100" dist="38100" dir="2700000" algn="tl">
                    <a:srgbClr val="000000"/>
                  </a:outerShdw>
                </a:effectLst>
                <a:latin typeface="Arial"/>
              </a:rPr>
              <a:t>react </a:t>
            </a:r>
            <a:r>
              <a:rPr lang="en" sz="2000" dirty="0">
                <a:effectLst>
                  <a:outerShdw blurRad="38100" dist="38100" dir="2700000" algn="tl">
                    <a:srgbClr val="000000"/>
                  </a:outerShdw>
                </a:effectLst>
              </a:rPr>
              <a:t>and the </a:t>
            </a:r>
            <a:r>
              <a:rPr lang="en" sz="2000" dirty="0" smtClean="0">
                <a:effectLst>
                  <a:outerShdw blurRad="38100" dist="38100" dir="2700000" algn="tl">
                    <a:srgbClr val="000000"/>
                  </a:outerShdw>
                </a:effectLst>
                <a:latin typeface="Arial"/>
              </a:rPr>
              <a:t>appropriate </a:t>
            </a:r>
            <a:r>
              <a:rPr lang="en" sz="2000" dirty="0">
                <a:effectLst>
                  <a:outerShdw blurRad="38100" dist="38100" dir="2700000" algn="tl">
                    <a:srgbClr val="000000"/>
                  </a:outerShdw>
                </a:effectLst>
                <a:latin typeface="Arial"/>
              </a:rPr>
              <a:t>positioning </a:t>
            </a:r>
            <a:r>
              <a:rPr lang="en" sz="2000" dirty="0">
                <a:effectLst>
                  <a:outerShdw blurRad="38100" dist="38100" dir="2700000" algn="tl">
                    <a:srgbClr val="000000"/>
                  </a:outerShdw>
                </a:effectLst>
              </a:rPr>
              <a:t>.</a:t>
            </a:r>
          </a:p>
          <a:p>
            <a:pPr rtl="1">
              <a:defRPr/>
            </a:pPr>
            <a:endParaRPr lang="fr-FR" sz="2000" dirty="0">
              <a:effectLst>
                <a:outerShdw blurRad="38100" dist="38100" dir="2700000" algn="tl">
                  <a:srgbClr val="000000"/>
                </a:outerShdw>
              </a:effectLst>
            </a:endParaRPr>
          </a:p>
          <a:p>
            <a:pPr rtl="1">
              <a:defRPr/>
            </a:pPr>
            <a:r>
              <a:rPr lang="en" sz="2000" dirty="0">
                <a:effectLst>
                  <a:outerShdw blurRad="38100" dist="38100" dir="2700000" algn="tl">
                    <a:srgbClr val="000000"/>
                  </a:outerShdw>
                </a:effectLst>
              </a:rPr>
              <a:t>2- </a:t>
            </a:r>
            <a:r>
              <a:rPr lang="en" sz="2000" dirty="0">
                <a:effectLst>
                  <a:outerShdw blurRad="38100" dist="38100" dir="2700000" algn="tl">
                    <a:srgbClr val="000000"/>
                  </a:outerShdw>
                </a:effectLst>
                <a:latin typeface="Arial"/>
              </a:rPr>
              <a:t>Covalent </a:t>
            </a:r>
            <a:r>
              <a:rPr lang="en" sz="2000" b="1" dirty="0">
                <a:solidFill>
                  <a:srgbClr val="FFFF00"/>
                </a:solidFill>
                <a:effectLst>
                  <a:outerShdw blurRad="38100" dist="38100" dir="2700000" algn="tl">
                    <a:srgbClr val="000000"/>
                  </a:outerShdw>
                </a:effectLst>
              </a:rPr>
              <a:t>catalysis </a:t>
            </a:r>
            <a:r>
              <a:rPr lang="en" sz="2000" dirty="0">
                <a:effectLst>
                  <a:outerShdw blurRad="38100" dist="38100" dir="2700000" algn="tl">
                    <a:srgbClr val="000000"/>
                  </a:outerShdw>
                </a:effectLst>
                <a:latin typeface="Arial"/>
              </a:rPr>
              <a:t>: </a:t>
            </a:r>
            <a:r>
              <a:rPr lang="en" sz="2000" dirty="0">
                <a:effectLst>
                  <a:outerShdw blurRad="38100" dist="38100" dir="2700000" algn="tl">
                    <a:srgbClr val="000000"/>
                  </a:outerShdw>
                </a:effectLst>
              </a:rPr>
              <a:t>This </a:t>
            </a:r>
            <a:r>
              <a:rPr lang="en" sz="2000" dirty="0">
                <a:effectLst>
                  <a:outerShdw blurRad="38100" dist="38100" dir="2700000" algn="tl">
                    <a:srgbClr val="000000"/>
                  </a:outerShdw>
                </a:effectLst>
                <a:latin typeface="Arial"/>
              </a:rPr>
              <a:t>step </a:t>
            </a:r>
            <a:r>
              <a:rPr lang="en" sz="2000" dirty="0">
                <a:effectLst>
                  <a:outerShdw blurRad="38100" dist="38100" dir="2700000" algn="tl">
                    <a:srgbClr val="000000"/>
                  </a:outerShdw>
                </a:effectLst>
              </a:rPr>
              <a:t>is crucial and corresponds </a:t>
            </a:r>
            <a:r>
              <a:rPr lang="en" sz="2000" dirty="0">
                <a:effectLst>
                  <a:outerShdw blurRad="38100" dist="38100" dir="2700000" algn="tl">
                    <a:srgbClr val="000000"/>
                  </a:outerShdw>
                </a:effectLst>
                <a:latin typeface="Arial"/>
              </a:rPr>
              <a:t>to </a:t>
            </a:r>
            <a:r>
              <a:rPr lang="en" sz="2000" dirty="0">
                <a:effectLst>
                  <a:outerShdw blurRad="38100" dist="38100" dir="2700000" algn="tl">
                    <a:srgbClr val="000000"/>
                  </a:outerShdw>
                </a:effectLst>
              </a:rPr>
              <a:t>the intermediate </a:t>
            </a:r>
            <a:r>
              <a:rPr lang="en" sz="2000" dirty="0">
                <a:effectLst>
                  <a:outerShdw blurRad="38100" dist="38100" dir="2700000" algn="tl">
                    <a:srgbClr val="000000"/>
                  </a:outerShdw>
                </a:effectLst>
                <a:latin typeface="Arial"/>
              </a:rPr>
              <a:t>state . The </a:t>
            </a:r>
            <a:r>
              <a:rPr lang="en" sz="2000" dirty="0">
                <a:effectLst>
                  <a:outerShdw blurRad="38100" dist="38100" dir="2700000" algn="tl">
                    <a:srgbClr val="000000"/>
                  </a:outerShdw>
                </a:effectLst>
              </a:rPr>
              <a:t>substrate </a:t>
            </a:r>
            <a:r>
              <a:rPr lang="en" sz="2000" dirty="0" smtClean="0">
                <a:effectLst>
                  <a:outerShdw blurRad="38100" dist="38100" dir="2700000" algn="tl">
                    <a:srgbClr val="000000"/>
                  </a:outerShdw>
                </a:effectLst>
              </a:rPr>
              <a:t>gains </a:t>
            </a:r>
            <a:r>
              <a:rPr lang="en" sz="2000" dirty="0">
                <a:effectLst>
                  <a:outerShdw blurRad="38100" dist="38100" dir="2700000" algn="tl">
                    <a:srgbClr val="000000"/>
                  </a:outerShdw>
                </a:effectLst>
              </a:rPr>
              <a:t>an energy level </a:t>
            </a:r>
            <a:r>
              <a:rPr lang="en" sz="2000" dirty="0">
                <a:effectLst>
                  <a:outerShdw blurRad="38100" dist="38100" dir="2700000" algn="tl">
                    <a:srgbClr val="000000"/>
                  </a:outerShdw>
                </a:effectLst>
                <a:latin typeface="Arial"/>
              </a:rPr>
              <a:t>that </a:t>
            </a:r>
            <a:r>
              <a:rPr lang="en" sz="2000" dirty="0">
                <a:effectLst>
                  <a:outerShdw blurRad="38100" dist="38100" dir="2700000" algn="tl">
                    <a:srgbClr val="000000"/>
                  </a:outerShdw>
                </a:effectLst>
              </a:rPr>
              <a:t>makes it </a:t>
            </a:r>
            <a:r>
              <a:rPr lang="en" sz="2000" dirty="0">
                <a:effectLst>
                  <a:outerShdw blurRad="38100" dist="38100" dir="2700000" algn="tl">
                    <a:srgbClr val="000000"/>
                  </a:outerShdw>
                </a:effectLst>
                <a:latin typeface="Arial"/>
              </a:rPr>
              <a:t>very </a:t>
            </a:r>
            <a:r>
              <a:rPr lang="en" sz="2000" dirty="0">
                <a:effectLst>
                  <a:outerShdw blurRad="38100" dist="38100" dir="2700000" algn="tl">
                    <a:srgbClr val="000000"/>
                  </a:outerShdw>
                </a:effectLst>
              </a:rPr>
              <a:t>reactive .</a:t>
            </a:r>
          </a:p>
          <a:p>
            <a:pPr rtl="1">
              <a:defRPr/>
            </a:pPr>
            <a:endParaRPr lang="fr-FR" sz="2000" dirty="0">
              <a:effectLst>
                <a:outerShdw blurRad="38100" dist="38100" dir="2700000" algn="tl">
                  <a:srgbClr val="000000"/>
                </a:outerShdw>
              </a:effectLst>
            </a:endParaRPr>
          </a:p>
          <a:p>
            <a:pPr rtl="1">
              <a:defRPr/>
            </a:pPr>
            <a:r>
              <a:rPr lang="en" sz="2000" dirty="0">
                <a:effectLst>
                  <a:outerShdw blurRad="38100" dist="38100" dir="2700000" algn="tl">
                    <a:srgbClr val="000000"/>
                  </a:outerShdw>
                </a:effectLst>
              </a:rPr>
              <a:t>3- Acid </a:t>
            </a:r>
            <a:r>
              <a:rPr lang="en" sz="2000" dirty="0">
                <a:effectLst>
                  <a:outerShdw blurRad="38100" dist="38100" dir="2700000" algn="tl">
                    <a:srgbClr val="000000"/>
                  </a:outerShdw>
                </a:effectLst>
                <a:latin typeface="Arial"/>
              </a:rPr>
              <a:t>- </a:t>
            </a:r>
            <a:r>
              <a:rPr lang="en" sz="2000" dirty="0">
                <a:effectLst>
                  <a:outerShdw blurRad="38100" dist="38100" dir="2700000" algn="tl">
                    <a:srgbClr val="000000"/>
                  </a:outerShdw>
                </a:effectLst>
              </a:rPr>
              <a:t>base </a:t>
            </a:r>
            <a:r>
              <a:rPr lang="en" sz="2000" b="1" dirty="0">
                <a:solidFill>
                  <a:srgbClr val="FFFF00"/>
                </a:solidFill>
                <a:effectLst>
                  <a:outerShdw blurRad="38100" dist="38100" dir="2700000" algn="tl">
                    <a:srgbClr val="000000"/>
                  </a:outerShdw>
                </a:effectLst>
              </a:rPr>
              <a:t>catalysis </a:t>
            </a:r>
            <a:r>
              <a:rPr lang="en" sz="2000" dirty="0">
                <a:effectLst>
                  <a:outerShdw blurRad="38100" dist="38100" dir="2700000" algn="tl">
                    <a:srgbClr val="000000"/>
                  </a:outerShdw>
                </a:effectLst>
                <a:latin typeface="Arial"/>
              </a:rPr>
              <a:t>: </a:t>
            </a:r>
            <a:r>
              <a:rPr lang="en" sz="2000" dirty="0">
                <a:effectLst>
                  <a:outerShdw blurRad="38100" dist="38100" dir="2700000" algn="tl">
                    <a:srgbClr val="000000"/>
                  </a:outerShdw>
                </a:effectLst>
              </a:rPr>
              <a:t>this includes 2 aspects, </a:t>
            </a:r>
            <a:r>
              <a:rPr lang="en" sz="2000" dirty="0">
                <a:effectLst>
                  <a:outerShdw blurRad="38100" dist="38100" dir="2700000" algn="tl">
                    <a:srgbClr val="000000"/>
                  </a:outerShdw>
                </a:effectLst>
                <a:latin typeface="Arial"/>
              </a:rPr>
              <a:t>one </a:t>
            </a:r>
            <a:r>
              <a:rPr lang="en" sz="2000" dirty="0">
                <a:effectLst>
                  <a:outerShdw blurRad="38100" dist="38100" dir="2700000" algn="tl">
                    <a:srgbClr val="000000"/>
                  </a:outerShdw>
                </a:effectLst>
              </a:rPr>
              <a:t>specific </a:t>
            </a:r>
            <a:r>
              <a:rPr lang="en" sz="2000" dirty="0">
                <a:effectLst>
                  <a:outerShdw blurRad="38100" dist="38100" dir="2700000" algn="tl">
                    <a:srgbClr val="000000"/>
                  </a:outerShdw>
                </a:effectLst>
                <a:latin typeface="Arial"/>
              </a:rPr>
              <a:t>and </a:t>
            </a:r>
            <a:r>
              <a:rPr lang="en" sz="2000" dirty="0">
                <a:effectLst>
                  <a:outerShdw blurRad="38100" dist="38100" dir="2700000" algn="tl">
                    <a:srgbClr val="000000"/>
                  </a:outerShdw>
                </a:effectLst>
              </a:rPr>
              <a:t>the </a:t>
            </a:r>
            <a:r>
              <a:rPr lang="en" sz="2000" dirty="0">
                <a:effectLst>
                  <a:outerShdw blurRad="38100" dist="38100" dir="2700000" algn="tl">
                    <a:srgbClr val="000000"/>
                  </a:outerShdw>
                </a:effectLst>
                <a:latin typeface="Arial"/>
              </a:rPr>
              <a:t>other </a:t>
            </a:r>
            <a:r>
              <a:rPr lang="en" sz="2000" dirty="0">
                <a:effectLst>
                  <a:outerShdw blurRad="38100" dist="38100" dir="2700000" algn="tl">
                    <a:srgbClr val="000000"/>
                  </a:outerShdw>
                </a:effectLst>
              </a:rPr>
              <a:t>general .</a:t>
            </a:r>
          </a:p>
          <a:p>
            <a:pPr rtl="1">
              <a:defRPr/>
            </a:pPr>
            <a:endParaRPr lang="fr-FR" sz="2000" dirty="0">
              <a:effectLst>
                <a:outerShdw blurRad="38100" dist="38100" dir="2700000" algn="tl">
                  <a:srgbClr val="000000"/>
                </a:outerShdw>
              </a:effectLst>
            </a:endParaRPr>
          </a:p>
          <a:p>
            <a:pPr rtl="1">
              <a:defRPr/>
            </a:pPr>
            <a:r>
              <a:rPr lang="en" sz="2000" dirty="0">
                <a:effectLst>
                  <a:outerShdw blurRad="38100" dist="38100" dir="2700000" algn="tl">
                    <a:srgbClr val="000000"/>
                  </a:outerShdw>
                </a:effectLst>
              </a:rPr>
              <a:t>4- </a:t>
            </a:r>
            <a:r>
              <a:rPr lang="en" sz="2000" b="1" dirty="0">
                <a:solidFill>
                  <a:srgbClr val="FFFF00"/>
                </a:solidFill>
                <a:effectLst>
                  <a:outerShdw blurRad="38100" dist="38100" dir="2700000" algn="tl">
                    <a:srgbClr val="000000"/>
                  </a:outerShdw>
                </a:effectLst>
              </a:rPr>
              <a:t>Conformational constraints </a:t>
            </a:r>
            <a:r>
              <a:rPr lang="en" sz="2000" dirty="0">
                <a:effectLst>
                  <a:outerShdw blurRad="38100" dist="38100" dir="2700000" algn="tl">
                    <a:srgbClr val="000000"/>
                  </a:outerShdw>
                </a:effectLst>
              </a:rPr>
              <a:t>: This </a:t>
            </a:r>
            <a:r>
              <a:rPr lang="en" sz="2000" dirty="0">
                <a:effectLst>
                  <a:outerShdw blurRad="38100" dist="38100" dir="2700000" algn="tl">
                    <a:srgbClr val="000000"/>
                  </a:outerShdw>
                </a:effectLst>
                <a:latin typeface="Arial"/>
              </a:rPr>
              <a:t>refers </a:t>
            </a:r>
            <a:r>
              <a:rPr lang="en" sz="2000" dirty="0">
                <a:effectLst>
                  <a:outerShdw blurRad="38100" dist="38100" dir="2700000" algn="tl">
                    <a:srgbClr val="000000"/>
                  </a:outerShdw>
                </a:effectLst>
              </a:rPr>
              <a:t>to the three-dimensional structure of the </a:t>
            </a:r>
            <a:r>
              <a:rPr lang="en" sz="2000" dirty="0" smtClean="0">
                <a:effectLst>
                  <a:outerShdw blurRad="38100" dist="38100" dir="2700000" algn="tl">
                    <a:srgbClr val="000000"/>
                  </a:outerShdw>
                </a:effectLst>
              </a:rPr>
              <a:t>substrate </a:t>
            </a:r>
            <a:r>
              <a:rPr lang="en" sz="2000" dirty="0">
                <a:effectLst>
                  <a:outerShdw blurRad="38100" dist="38100" dir="2700000" algn="tl">
                    <a:srgbClr val="000000"/>
                  </a:outerShdw>
                </a:effectLst>
              </a:rPr>
              <a:t>and </a:t>
            </a:r>
            <a:r>
              <a:rPr lang="en" sz="2000" dirty="0" smtClean="0">
                <a:effectLst>
                  <a:outerShdw blurRad="38100" dist="38100" dir="2700000" algn="tl">
                    <a:srgbClr val="000000"/>
                  </a:outerShdw>
                </a:effectLst>
              </a:rPr>
              <a:t>its perfect </a:t>
            </a:r>
            <a:r>
              <a:rPr lang="en" sz="2000" dirty="0">
                <a:effectLst>
                  <a:outerShdw blurRad="38100" dist="38100" dir="2700000" algn="tl">
                    <a:srgbClr val="000000"/>
                  </a:outerShdw>
                </a:effectLst>
              </a:rPr>
              <a:t>conformity </a:t>
            </a:r>
            <a:r>
              <a:rPr lang="en" sz="2000" dirty="0">
                <a:effectLst>
                  <a:outerShdw blurRad="38100" dist="38100" dir="2700000" algn="tl">
                    <a:srgbClr val="000000"/>
                  </a:outerShdw>
                </a:effectLst>
                <a:latin typeface="Arial"/>
              </a:rPr>
              <a:t>with </a:t>
            </a:r>
            <a:r>
              <a:rPr lang="en" sz="2000" dirty="0">
                <a:effectLst>
                  <a:outerShdw blurRad="38100" dist="38100" dir="2700000" algn="tl">
                    <a:srgbClr val="000000"/>
                  </a:outerShdw>
                </a:effectLst>
              </a:rPr>
              <a:t>that of the </a:t>
            </a:r>
            <a:r>
              <a:rPr lang="en" sz="2000" dirty="0" smtClean="0">
                <a:effectLst>
                  <a:outerShdw blurRad="38100" dist="38100" dir="2700000" algn="tl">
                    <a:srgbClr val="000000"/>
                  </a:outerShdw>
                </a:effectLst>
              </a:rPr>
              <a:t>substrate</a:t>
            </a:r>
            <a:endParaRPr lang="en" sz="2000" dirty="0">
              <a:effectLst>
                <a:outerShdw blurRad="38100" dist="38100" dir="2700000" algn="tl">
                  <a:srgbClr val="000000"/>
                </a:outerShdw>
              </a:effectLst>
            </a:endParaRPr>
          </a:p>
        </p:txBody>
      </p:sp>
      <p:sp>
        <p:nvSpPr>
          <p:cNvPr id="5" name="Text Box 5"/>
          <p:cNvSpPr txBox="1">
            <a:spLocks noChangeArrowheads="1"/>
          </p:cNvSpPr>
          <p:nvPr/>
        </p:nvSpPr>
        <p:spPr bwMode="auto">
          <a:xfrm>
            <a:off x="4727406" y="0"/>
            <a:ext cx="4416594" cy="2769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en-US" altLang="fr-FR" sz="1200" dirty="0"/>
          </a:p>
        </p:txBody>
      </p:sp>
    </p:spTree>
    <p:extLst>
      <p:ext uri="{BB962C8B-B14F-4D97-AF65-F5344CB8AC3E}">
        <p14:creationId xmlns:p14="http://schemas.microsoft.com/office/powerpoint/2010/main" val="245851884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73452"/>
                                        </p:tgtEl>
                                        <p:attrNameLst>
                                          <p:attrName>style.visibility</p:attrName>
                                        </p:attrNameLst>
                                      </p:cBhvr>
                                      <p:to>
                                        <p:strVal val="visible"/>
                                      </p:to>
                                    </p:set>
                                    <p:anim calcmode="lin" valueType="num">
                                      <p:cBhvr>
                                        <p:cTn id="7" dur="1000" fill="hold"/>
                                        <p:tgtEl>
                                          <p:spTgt spid="573452"/>
                                        </p:tgtEl>
                                        <p:attrNameLst>
                                          <p:attrName>ppt_x</p:attrName>
                                        </p:attrNameLst>
                                      </p:cBhvr>
                                      <p:tavLst>
                                        <p:tav tm="0">
                                          <p:val>
                                            <p:strVal val="#ppt_x-.2"/>
                                          </p:val>
                                        </p:tav>
                                        <p:tav tm="100000">
                                          <p:val>
                                            <p:strVal val="#ppt_x"/>
                                          </p:val>
                                        </p:tav>
                                      </p:tavLst>
                                    </p:anim>
                                    <p:anim calcmode="lin" valueType="num">
                                      <p:cBhvr>
                                        <p:cTn id="8" dur="1000" fill="hold"/>
                                        <p:tgtEl>
                                          <p:spTgt spid="573452"/>
                                        </p:tgtEl>
                                        <p:attrNameLst>
                                          <p:attrName>ppt_y</p:attrName>
                                        </p:attrNameLst>
                                      </p:cBhvr>
                                      <p:tavLst>
                                        <p:tav tm="0">
                                          <p:val>
                                            <p:strVal val="#ppt_y"/>
                                          </p:val>
                                        </p:tav>
                                        <p:tav tm="100000">
                                          <p:val>
                                            <p:strVal val="#ppt_y"/>
                                          </p:val>
                                        </p:tav>
                                      </p:tavLst>
                                    </p:anim>
                                    <p:animEffect transition="in" filter="wipe(right)" prLst="gradientSize: 0.1">
                                      <p:cBhvr>
                                        <p:cTn id="9" dur="1000"/>
                                        <p:tgtEl>
                                          <p:spTgt spid="57345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73453"/>
                                        </p:tgtEl>
                                        <p:attrNameLst>
                                          <p:attrName>style.visibility</p:attrName>
                                        </p:attrNameLst>
                                      </p:cBhvr>
                                      <p:to>
                                        <p:strVal val="visible"/>
                                      </p:to>
                                    </p:set>
                                    <p:anim calcmode="lin" valueType="num">
                                      <p:cBhvr additive="base">
                                        <p:cTn id="14" dur="500" fill="hold"/>
                                        <p:tgtEl>
                                          <p:spTgt spid="573453"/>
                                        </p:tgtEl>
                                        <p:attrNameLst>
                                          <p:attrName>ppt_x</p:attrName>
                                        </p:attrNameLst>
                                      </p:cBhvr>
                                      <p:tavLst>
                                        <p:tav tm="0">
                                          <p:val>
                                            <p:strVal val="#ppt_x"/>
                                          </p:val>
                                        </p:tav>
                                        <p:tav tm="100000">
                                          <p:val>
                                            <p:strVal val="#ppt_x"/>
                                          </p:val>
                                        </p:tav>
                                      </p:tavLst>
                                    </p:anim>
                                    <p:anim calcmode="lin" valueType="num">
                                      <p:cBhvr additive="base">
                                        <p:cTn id="15" dur="500" fill="hold"/>
                                        <p:tgtEl>
                                          <p:spTgt spid="5734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52" grpId="0"/>
      <p:bldP spid="57345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1" name="Rectangle 5"/>
          <p:cNvSpPr>
            <a:spLocks noChangeArrowheads="1"/>
          </p:cNvSpPr>
          <p:nvPr/>
        </p:nvSpPr>
        <p:spPr bwMode="auto">
          <a:xfrm>
            <a:off x="1619250" y="476250"/>
            <a:ext cx="5621338" cy="579438"/>
          </a:xfrm>
          <a:prstGeom prst="rect">
            <a:avLst/>
          </a:prstGeom>
          <a:noFill/>
          <a:ln w="9525">
            <a:noFill/>
            <a:miter lim="800000"/>
            <a:headEnd/>
            <a:tailEnd/>
          </a:ln>
          <a:effectLst/>
        </p:spPr>
        <p:txBody>
          <a:bodyPr anchor="ctr">
            <a:spAutoFit/>
          </a:bodyPr>
          <a:lstStyle/>
          <a:p>
            <a:pPr algn="ctr" rtl="1">
              <a:defRPr/>
            </a:pPr>
            <a:r>
              <a:rPr lang="en" sz="3200" b="1" u="sng">
                <a:solidFill>
                  <a:schemeClr val="folHlink"/>
                </a:solidFill>
                <a:effectLst>
                  <a:outerShdw blurRad="38100" dist="38100" dir="2700000" algn="tl">
                    <a:srgbClr val="000000"/>
                  </a:outerShdw>
                </a:effectLst>
              </a:rPr>
              <a:t>ENZYMOLOGY SECTION</a:t>
            </a:r>
          </a:p>
        </p:txBody>
      </p:sp>
      <p:sp>
        <p:nvSpPr>
          <p:cNvPr id="361475" name="Rectangle 6"/>
          <p:cNvSpPr>
            <a:spLocks noChangeArrowheads="1"/>
          </p:cNvSpPr>
          <p:nvPr/>
        </p:nvSpPr>
        <p:spPr bwMode="auto">
          <a:xfrm>
            <a:off x="250825" y="1196975"/>
            <a:ext cx="526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eaLnBrk="1" hangingPunct="1"/>
            <a:r>
              <a:rPr lang="en" altLang="fr-FR" sz="2000" b="1">
                <a:latin typeface="Arial" pitchFamily="34" charset="0"/>
                <a:hlinkClick r:id="rId2"/>
              </a:rPr>
              <a:t> </a:t>
            </a:r>
            <a:r>
              <a:rPr lang="en" altLang="fr-FR" sz="2000" b="1">
                <a:hlinkClick r:id="rId2"/>
              </a:rPr>
              <a:t>Effect of effector concentration</a:t>
            </a:r>
            <a:endParaRPr lang="fr-FR" altLang="fr-FR" sz="2000" b="1"/>
          </a:p>
          <a:p>
            <a:pPr eaLnBrk="1" hangingPunct="1"/>
            <a:r>
              <a:rPr lang="en" altLang="fr-FR" sz="2000" b="1">
                <a:solidFill>
                  <a:srgbClr val="FFFF00"/>
                </a:solidFill>
              </a:rPr>
              <a:t>Factors</a:t>
            </a:r>
            <a:r>
              <a:rPr lang="en" altLang="fr-FR" sz="2000" b="1">
                <a:solidFill>
                  <a:srgbClr val="FFFF00"/>
                </a:solidFill>
                <a:latin typeface="Arial" pitchFamily="34" charset="0"/>
              </a:rPr>
              <a:t> </a:t>
            </a:r>
            <a:r>
              <a:rPr lang="en" altLang="fr-FR" sz="2000" b="1">
                <a:solidFill>
                  <a:srgbClr val="FFFF00"/>
                </a:solidFill>
              </a:rPr>
              <a:t>: the effectors</a:t>
            </a:r>
            <a:endParaRPr lang="fr-FR" altLang="fr-FR" sz="2000" b="1">
              <a:solidFill>
                <a:srgbClr val="FFFF00"/>
              </a:solidFill>
              <a:latin typeface="Arial" pitchFamily="34" charset="0"/>
            </a:endParaRPr>
          </a:p>
        </p:txBody>
      </p:sp>
      <p:sp>
        <p:nvSpPr>
          <p:cNvPr id="361476" name="Rectangle 7"/>
          <p:cNvSpPr>
            <a:spLocks noChangeArrowheads="1"/>
          </p:cNvSpPr>
          <p:nvPr/>
        </p:nvSpPr>
        <p:spPr bwMode="auto">
          <a:xfrm>
            <a:off x="395288" y="1628775"/>
            <a:ext cx="8169275"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rtl="1" eaLnBrk="1" hangingPunct="1"/>
            <a:endParaRPr lang="fr-FR" altLang="fr-FR" sz="2000"/>
          </a:p>
          <a:p>
            <a:pPr rtl="1" eaLnBrk="1" hangingPunct="1"/>
            <a:r>
              <a:rPr lang="en" altLang="fr-FR" sz="2000"/>
              <a:t>the coenzymes and the </a:t>
            </a:r>
            <a:r>
              <a:rPr lang="en" altLang="fr-FR" sz="2000">
                <a:latin typeface="Arial" pitchFamily="34" charset="0"/>
              </a:rPr>
              <a:t>energy</a:t>
            </a:r>
          </a:p>
          <a:p>
            <a:pPr eaLnBrk="1" hangingPunct="1"/>
            <a:r>
              <a:rPr lang="en" altLang="fr-FR" sz="2000"/>
              <a:t>are the essential factors </a:t>
            </a:r>
            <a:r>
              <a:rPr lang="en" altLang="fr-FR" sz="2000">
                <a:latin typeface="Arial" pitchFamily="34" charset="0"/>
              </a:rPr>
              <a:t>for </a:t>
            </a:r>
            <a:r>
              <a:rPr lang="en" altLang="fr-FR" sz="2000"/>
              <a:t>the enzymatic reaction </a:t>
            </a:r>
            <a:r>
              <a:rPr lang="en" altLang="fr-FR" sz="2000">
                <a:latin typeface="Arial" pitchFamily="34" charset="0"/>
              </a:rPr>
              <a:t>. </a:t>
            </a:r>
            <a:r>
              <a:rPr lang="en" altLang="fr-FR" sz="2000"/>
              <a:t>The others</a:t>
            </a:r>
          </a:p>
          <a:p>
            <a:pPr eaLnBrk="1" hangingPunct="1"/>
            <a:r>
              <a:rPr lang="en" altLang="fr-FR" sz="2000"/>
              <a:t>molecules that bind to the enzyme, the ligands, </a:t>
            </a:r>
            <a:r>
              <a:rPr lang="en" altLang="fr-FR" sz="2000">
                <a:latin typeface="Arial" pitchFamily="34" charset="0"/>
              </a:rPr>
              <a:t>can</a:t>
            </a:r>
          </a:p>
          <a:p>
            <a:pPr eaLnBrk="1" hangingPunct="1"/>
            <a:r>
              <a:rPr lang="en" altLang="fr-FR" sz="2000"/>
              <a:t>can have a positive or negative effect </a:t>
            </a:r>
            <a:r>
              <a:rPr lang="en" altLang="fr-FR" sz="2000">
                <a:latin typeface="Arial" pitchFamily="34" charset="0"/>
              </a:rPr>
              <a:t>. </a:t>
            </a:r>
            <a:r>
              <a:rPr lang="en" altLang="fr-FR" sz="2000"/>
              <a:t>They can promote or, conversely</a:t>
            </a:r>
          </a:p>
          <a:p>
            <a:pPr eaLnBrk="1" hangingPunct="1"/>
            <a:r>
              <a:rPr lang="en" altLang="fr-FR" sz="2000"/>
              <a:t>to disrupt the </a:t>
            </a:r>
            <a:r>
              <a:rPr lang="en" altLang="fr-FR" sz="2000">
                <a:latin typeface="Arial" pitchFamily="34" charset="0"/>
              </a:rPr>
              <a:t>course </a:t>
            </a:r>
            <a:r>
              <a:rPr lang="en" altLang="fr-FR" sz="2000"/>
              <a:t>of the </a:t>
            </a:r>
            <a:r>
              <a:rPr lang="en" altLang="fr-FR" sz="2000">
                <a:latin typeface="Arial" pitchFamily="34" charset="0"/>
              </a:rPr>
              <a:t>reaction </a:t>
            </a:r>
            <a:r>
              <a:rPr lang="en" altLang="fr-FR" sz="2000"/>
              <a:t>.</a:t>
            </a:r>
          </a:p>
          <a:p>
            <a:endParaRPr lang="fr-FR" altLang="fr-FR" sz="2000">
              <a:latin typeface="Arial" pitchFamily="34" charset="0"/>
            </a:endParaRPr>
          </a:p>
        </p:txBody>
      </p:sp>
      <p:pic>
        <p:nvPicPr>
          <p:cNvPr id="361477" name="Picture 8" descr="Image EE_30_PIC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3716338"/>
            <a:ext cx="4319588"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p:cNvSpPr txBox="1">
            <a:spLocks noChangeArrowheads="1"/>
          </p:cNvSpPr>
          <p:nvPr/>
        </p:nvSpPr>
        <p:spPr bwMode="auto">
          <a:xfrm>
            <a:off x="4727406" y="0"/>
            <a:ext cx="4416594" cy="2769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en-US" altLang="fr-FR" sz="1200" dirty="0"/>
          </a:p>
        </p:txBody>
      </p:sp>
    </p:spTree>
    <p:extLst>
      <p:ext uri="{BB962C8B-B14F-4D97-AF65-F5344CB8AC3E}">
        <p14:creationId xmlns:p14="http://schemas.microsoft.com/office/powerpoint/2010/main" val="30644363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5" name="Rectangle 5"/>
          <p:cNvSpPr>
            <a:spLocks noChangeArrowheads="1"/>
          </p:cNvSpPr>
          <p:nvPr/>
        </p:nvSpPr>
        <p:spPr bwMode="auto">
          <a:xfrm>
            <a:off x="1692275" y="765175"/>
            <a:ext cx="5621338" cy="579438"/>
          </a:xfrm>
          <a:prstGeom prst="rect">
            <a:avLst/>
          </a:prstGeom>
          <a:noFill/>
          <a:ln w="9525">
            <a:noFill/>
            <a:miter lim="800000"/>
            <a:headEnd/>
            <a:tailEnd/>
          </a:ln>
          <a:effectLst/>
        </p:spPr>
        <p:txBody>
          <a:bodyPr anchor="ctr">
            <a:spAutoFit/>
          </a:bodyPr>
          <a:lstStyle/>
          <a:p>
            <a:pPr algn="ctr" rtl="1">
              <a:defRPr/>
            </a:pPr>
            <a:r>
              <a:rPr lang="en" sz="3200" b="1" u="sng">
                <a:solidFill>
                  <a:schemeClr val="folHlink"/>
                </a:solidFill>
                <a:effectLst>
                  <a:outerShdw blurRad="38100" dist="38100" dir="2700000" algn="tl">
                    <a:srgbClr val="000000"/>
                  </a:outerShdw>
                </a:effectLst>
              </a:rPr>
              <a:t>ENZYMOLOGY SECTION</a:t>
            </a:r>
          </a:p>
        </p:txBody>
      </p:sp>
      <p:pic>
        <p:nvPicPr>
          <p:cNvPr id="362499" name="Picture 6" descr="Image EE_31_PI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557338"/>
            <a:ext cx="6264275"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4727406" y="0"/>
            <a:ext cx="4416594" cy="2769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en-US" altLang="fr-FR" sz="1200" dirty="0"/>
          </a:p>
        </p:txBody>
      </p:sp>
    </p:spTree>
    <p:extLst>
      <p:ext uri="{BB962C8B-B14F-4D97-AF65-F5344CB8AC3E}">
        <p14:creationId xmlns:p14="http://schemas.microsoft.com/office/powerpoint/2010/main" val="37087701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9" name="Rectangle 5"/>
          <p:cNvSpPr>
            <a:spLocks noChangeArrowheads="1"/>
          </p:cNvSpPr>
          <p:nvPr/>
        </p:nvSpPr>
        <p:spPr bwMode="auto">
          <a:xfrm>
            <a:off x="1714500" y="428625"/>
            <a:ext cx="5621338" cy="579438"/>
          </a:xfrm>
          <a:prstGeom prst="rect">
            <a:avLst/>
          </a:prstGeom>
          <a:noFill/>
          <a:ln w="9525">
            <a:noFill/>
            <a:miter lim="800000"/>
            <a:headEnd/>
            <a:tailEnd/>
          </a:ln>
          <a:effectLst/>
        </p:spPr>
        <p:txBody>
          <a:bodyPr anchor="ctr">
            <a:spAutoFit/>
          </a:bodyPr>
          <a:lstStyle/>
          <a:p>
            <a:pPr algn="ctr" rtl="1">
              <a:defRPr/>
            </a:pPr>
            <a:r>
              <a:rPr lang="en" sz="3200" b="1" u="sng" dirty="0">
                <a:solidFill>
                  <a:schemeClr val="folHlink"/>
                </a:solidFill>
                <a:effectLst>
                  <a:outerShdw blurRad="38100" dist="38100" dir="2700000" algn="tl">
                    <a:srgbClr val="000000"/>
                  </a:outerShdw>
                </a:effectLst>
              </a:rPr>
              <a:t>ENZYMOLOGY SECTION</a:t>
            </a:r>
          </a:p>
        </p:txBody>
      </p:sp>
      <p:sp>
        <p:nvSpPr>
          <p:cNvPr id="363523" name="Rectangle 6"/>
          <p:cNvSpPr>
            <a:spLocks noChangeArrowheads="1"/>
          </p:cNvSpPr>
          <p:nvPr/>
        </p:nvSpPr>
        <p:spPr bwMode="auto">
          <a:xfrm>
            <a:off x="0" y="928688"/>
            <a:ext cx="36766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rtl="1" eaLnBrk="1" hangingPunct="1"/>
            <a:r>
              <a:rPr lang="en" altLang="fr-FR" sz="2400" b="1">
                <a:solidFill>
                  <a:srgbClr val="00CC00"/>
                </a:solidFill>
                <a:latin typeface="Arial" pitchFamily="34" charset="0"/>
              </a:rPr>
              <a:t>Competitive </a:t>
            </a:r>
            <a:r>
              <a:rPr lang="en" altLang="fr-FR" sz="2400" b="1">
                <a:solidFill>
                  <a:srgbClr val="00CC00"/>
                </a:solidFill>
              </a:rPr>
              <a:t>inhibition​</a:t>
            </a:r>
          </a:p>
          <a:p>
            <a:endParaRPr lang="fr-FR" altLang="fr-FR" sz="2400">
              <a:solidFill>
                <a:srgbClr val="00CC00"/>
              </a:solidFill>
              <a:latin typeface="Arial" pitchFamily="34" charset="0"/>
            </a:endParaRPr>
          </a:p>
        </p:txBody>
      </p:sp>
      <p:sp>
        <p:nvSpPr>
          <p:cNvPr id="103432" name="Rectangle 8"/>
          <p:cNvSpPr>
            <a:spLocks noChangeArrowheads="1"/>
          </p:cNvSpPr>
          <p:nvPr/>
        </p:nvSpPr>
        <p:spPr bwMode="auto">
          <a:xfrm>
            <a:off x="0" y="1733550"/>
            <a:ext cx="9144000" cy="0"/>
          </a:xfrm>
          <a:prstGeom prst="rect">
            <a:avLst/>
          </a:prstGeom>
          <a:noFill/>
          <a:ln w="9525">
            <a:noFill/>
            <a:miter lim="800000"/>
            <a:headEnd/>
            <a:tailEnd/>
          </a:ln>
          <a:effectLst/>
        </p:spPr>
        <p:txBody>
          <a:bodyPr wrap="none" anchor="ctr">
            <a:spAutoFit/>
          </a:bodyPr>
          <a:lstStyle/>
          <a:p>
            <a:pPr algn="ctr" rtl="1">
              <a:defRPr/>
            </a:pPr>
            <a:endParaRPr lang="fr-FR">
              <a:effectLst>
                <a:outerShdw blurRad="38100" dist="38100" dir="2700000" algn="tl">
                  <a:srgbClr val="000000">
                    <a:alpha val="43137"/>
                  </a:srgbClr>
                </a:outerShdw>
              </a:effectLst>
            </a:endParaRPr>
          </a:p>
        </p:txBody>
      </p:sp>
      <p:graphicFrame>
        <p:nvGraphicFramePr>
          <p:cNvPr id="103442" name="Group 18"/>
          <p:cNvGraphicFramePr>
            <a:graphicFrameLocks noGrp="1"/>
          </p:cNvGraphicFramePr>
          <p:nvPr/>
        </p:nvGraphicFramePr>
        <p:xfrm>
          <a:off x="4454524" y="1733550"/>
          <a:ext cx="207964" cy="517530"/>
        </p:xfrm>
        <a:graphic>
          <a:graphicData uri="http://schemas.openxmlformats.org/drawingml/2006/table">
            <a:tbl>
              <a:tblPr rtl="1"/>
              <a:tblGrid>
                <a:gridCol w="207964"/>
              </a:tblGrid>
              <a:tr h="517525">
                <a:tc>
                  <a:txBody>
                    <a:bodyPr/>
                    <a:lstStyle/>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marL="91282" marR="91282" marT="45405" marB="45405" anchor="ctr" horzOverflow="overflow">
                    <a:lnL cap="flat">
                      <a:noFill/>
                    </a:lnL>
                    <a:lnR cap="flat">
                      <a:noFill/>
                    </a:lnR>
                    <a:lnT cap="flat">
                      <a:noFill/>
                    </a:lnT>
                    <a:lnB cap="flat">
                      <a:noFill/>
                    </a:lnB>
                    <a:lnTlToBr>
                      <a:noFill/>
                    </a:lnTlToBr>
                    <a:lnBlToTr>
                      <a:noFill/>
                    </a:lnBlToTr>
                    <a:noFill/>
                  </a:tcPr>
                </a:tc>
              </a:tr>
            </a:tbl>
          </a:graphicData>
        </a:graphic>
      </p:graphicFrame>
      <p:sp>
        <p:nvSpPr>
          <p:cNvPr id="363527" name="Rectangle 19"/>
          <p:cNvSpPr>
            <a:spLocks noChangeArrowheads="1"/>
          </p:cNvSpPr>
          <p:nvPr/>
        </p:nvSpPr>
        <p:spPr bwMode="auto">
          <a:xfrm>
            <a:off x="357188" y="3789040"/>
            <a:ext cx="8786812"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eaLnBrk="1" hangingPunct="1"/>
            <a:endParaRPr lang="fr-FR" altLang="fr-FR" sz="1800" dirty="0"/>
          </a:p>
          <a:p>
            <a:pPr eaLnBrk="1" hangingPunct="1"/>
            <a:r>
              <a:rPr lang="en" altLang="fr-FR" sz="1800" dirty="0"/>
              <a:t>When the binding of an inhibitor to an enzyme prevents enzyme-substrate binding, this is called competitive inhibition </a:t>
            </a:r>
            <a:r>
              <a:rPr lang="en" altLang="fr-FR" sz="1800" dirty="0">
                <a:latin typeface="Arial" pitchFamily="34" charset="0"/>
              </a:rPr>
              <a:t>of </a:t>
            </a:r>
            <a:r>
              <a:rPr lang="en" altLang="fr-FR" sz="1800" dirty="0"/>
              <a:t>that substrate. In addition to enzyme-substrate binding, there is enzyme-inhibitor binding, resulting </a:t>
            </a:r>
            <a:r>
              <a:rPr lang="en" altLang="fr-FR" sz="1800" dirty="0">
                <a:latin typeface="Arial" pitchFamily="34" charset="0"/>
              </a:rPr>
              <a:t>in </a:t>
            </a:r>
            <a:r>
              <a:rPr lang="en" altLang="fr-FR" sz="1800" dirty="0"/>
              <a:t>an E complex.</a:t>
            </a:r>
            <a:r>
              <a:rPr lang="en" altLang="fr-FR" sz="1800" dirty="0">
                <a:latin typeface="Arial" pitchFamily="34" charset="0"/>
              </a:rPr>
              <a:t> </a:t>
            </a:r>
            <a:r>
              <a:rPr lang="en" altLang="fr-FR" sz="1800" dirty="0"/>
              <a:t>I inactive. The dissociation constant of this complex E</a:t>
            </a:r>
            <a:r>
              <a:rPr lang="en" altLang="fr-FR" sz="1800" dirty="0">
                <a:latin typeface="Arial" pitchFamily="34" charset="0"/>
              </a:rPr>
              <a:t> </a:t>
            </a:r>
            <a:r>
              <a:rPr lang="en" altLang="fr-FR" sz="1800" dirty="0"/>
              <a:t>I, or </a:t>
            </a:r>
            <a:r>
              <a:rPr lang="en" altLang="fr-FR" sz="1800" i="1" dirty="0"/>
              <a:t>K </a:t>
            </a:r>
            <a:r>
              <a:rPr lang="en" altLang="fr-FR" sz="1800" dirty="0"/>
              <a:t>i, is defined </a:t>
            </a:r>
            <a:r>
              <a:rPr lang="en" altLang="fr-FR" sz="1800" dirty="0">
                <a:latin typeface="Arial" pitchFamily="34" charset="0"/>
              </a:rPr>
              <a:t>with </a:t>
            </a:r>
            <a:r>
              <a:rPr lang="en" altLang="fr-FR" sz="1800" dirty="0"/>
              <a:t>respect to the concentrations of the free enzyme, the inhibitor, and the</a:t>
            </a:r>
          </a:p>
          <a:p>
            <a:pPr eaLnBrk="1" hangingPunct="1"/>
            <a:r>
              <a:rPr lang="en" altLang="fr-FR" sz="1800" dirty="0"/>
              <a:t>complex E</a:t>
            </a:r>
            <a:r>
              <a:rPr lang="en" altLang="fr-FR" sz="1800" dirty="0">
                <a:latin typeface="Arial" pitchFamily="34" charset="0"/>
              </a:rPr>
              <a:t> </a:t>
            </a:r>
            <a:r>
              <a:rPr lang="en" altLang="fr-FR" sz="1800" dirty="0"/>
              <a:t>I.</a:t>
            </a:r>
          </a:p>
          <a:p>
            <a:pPr eaLnBrk="1" hangingPunct="1"/>
            <a:r>
              <a:rPr lang="en" altLang="fr-FR" sz="1800" dirty="0"/>
              <a:t>In the </a:t>
            </a:r>
            <a:r>
              <a:rPr lang="en" altLang="fr-FR" sz="1800" dirty="0">
                <a:latin typeface="Arial" pitchFamily="34" charset="0"/>
              </a:rPr>
              <a:t>equation </a:t>
            </a:r>
            <a:r>
              <a:rPr lang="en" altLang="fr-FR" sz="1800" dirty="0"/>
              <a:t>for the conservation of the enzyme (line 9*) another form of the enzyme </a:t>
            </a:r>
            <a:r>
              <a:rPr lang="en" altLang="fr-FR" sz="1800" dirty="0">
                <a:latin typeface="Arial" pitchFamily="34" charset="0"/>
              </a:rPr>
              <a:t>appears </a:t>
            </a:r>
            <a:r>
              <a:rPr lang="en" altLang="fr-FR" sz="1800" dirty="0"/>
              <a:t>: the E complex</a:t>
            </a:r>
            <a:r>
              <a:rPr lang="en" altLang="fr-FR" sz="1800" dirty="0">
                <a:latin typeface="Arial" pitchFamily="34" charset="0"/>
              </a:rPr>
              <a:t> </a:t>
            </a:r>
            <a:r>
              <a:rPr lang="en" altLang="fr-FR" sz="1800" dirty="0"/>
              <a:t>I. The velocity equation (line 7*), which depends </a:t>
            </a:r>
            <a:r>
              <a:rPr lang="en" altLang="fr-FR" sz="1800" dirty="0">
                <a:latin typeface="Arial" pitchFamily="34" charset="0"/>
              </a:rPr>
              <a:t>only on </a:t>
            </a:r>
            <a:r>
              <a:rPr lang="en" altLang="fr-FR" sz="1800" dirty="0"/>
              <a:t>the complex E</a:t>
            </a:r>
            <a:r>
              <a:rPr lang="en" altLang="fr-FR" sz="1800" dirty="0">
                <a:latin typeface="Arial" pitchFamily="34" charset="0"/>
              </a:rPr>
              <a:t> </a:t>
            </a:r>
            <a:r>
              <a:rPr lang="en" altLang="fr-FR" sz="1800" dirty="0"/>
              <a:t>S since the complex E</a:t>
            </a:r>
            <a:r>
              <a:rPr lang="en" altLang="fr-FR" sz="1800" dirty="0">
                <a:latin typeface="Arial" pitchFamily="34" charset="0"/>
              </a:rPr>
              <a:t> </a:t>
            </a:r>
            <a:r>
              <a:rPr lang="en" altLang="fr-FR" sz="1800" dirty="0"/>
              <a:t>I is inactive, remains </a:t>
            </a:r>
            <a:r>
              <a:rPr lang="en" altLang="fr-FR" sz="1800" dirty="0">
                <a:latin typeface="Arial" pitchFamily="34" charset="0"/>
              </a:rPr>
              <a:t>unchanged </a:t>
            </a:r>
            <a:r>
              <a:rPr lang="en" altLang="fr-FR" sz="1800" dirty="0"/>
              <a:t>.</a:t>
            </a:r>
          </a:p>
        </p:txBody>
      </p:sp>
      <p:pic>
        <p:nvPicPr>
          <p:cNvPr id="363528" name="Picture 10" descr="http://www.cegep-ste-foy.qc.ca/profs/gbourbonnais/pascal/fya/chimcell/notesmolecules/imagesmolecules/ezinhibcomp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0" y="1428751"/>
            <a:ext cx="5857875" cy="256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
          <p:cNvSpPr txBox="1">
            <a:spLocks noChangeArrowheads="1"/>
          </p:cNvSpPr>
          <p:nvPr/>
        </p:nvSpPr>
        <p:spPr bwMode="auto">
          <a:xfrm>
            <a:off x="4727406" y="0"/>
            <a:ext cx="4416594" cy="2769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en-US" altLang="fr-FR" sz="1200" dirty="0"/>
          </a:p>
        </p:txBody>
      </p:sp>
    </p:spTree>
    <p:extLst>
      <p:ext uri="{BB962C8B-B14F-4D97-AF65-F5344CB8AC3E}">
        <p14:creationId xmlns:p14="http://schemas.microsoft.com/office/powerpoint/2010/main" val="9367491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600200"/>
            <a:ext cx="9144000" cy="4530725"/>
          </a:xfrm>
        </p:spPr>
        <p:txBody>
          <a:bodyPr/>
          <a:lstStyle/>
          <a:p>
            <a:pPr>
              <a:defRPr/>
            </a:pPr>
            <a:r>
              <a:rPr lang="en" sz="1800" b="1" dirty="0" smtClean="0">
                <a:solidFill>
                  <a:srgbClr val="FFFF00"/>
                </a:solidFill>
              </a:rPr>
              <a:t>1897: </a:t>
            </a:r>
            <a:r>
              <a:rPr lang="en" sz="1800" b="1" dirty="0" smtClean="0"/>
              <a:t>A German chemist, </a:t>
            </a:r>
            <a:r>
              <a:rPr lang="en" sz="1800" b="1" u="sng" dirty="0" smtClean="0">
                <a:solidFill>
                  <a:schemeClr val="accent1">
                    <a:lumMod val="40000"/>
                    <a:lumOff val="60000"/>
                  </a:schemeClr>
                </a:solidFill>
              </a:rPr>
              <a:t>Hahn </a:t>
            </a:r>
            <a:r>
              <a:rPr lang="en" sz="1800" b="1" dirty="0" smtClean="0"/>
              <a:t>, attempted to isolate proteins from </a:t>
            </a:r>
            <a:r>
              <a:rPr lang="en" sz="1800" b="1" dirty="0" smtClean="0">
                <a:hlinkClick r:id="rId2"/>
              </a:rPr>
              <a:t>yeast </a:t>
            </a:r>
            <a:r>
              <a:rPr lang="en" sz="1800" b="1" dirty="0" smtClean="0"/>
              <a:t>( </a:t>
            </a:r>
            <a:r>
              <a:rPr lang="en" sz="1800" b="1" i="1" dirty="0" smtClean="0"/>
              <a:t>Saccharomyces </a:t>
            </a:r>
            <a:r>
              <a:rPr lang="en" sz="1800" b="1" i="1" dirty="0" err="1" smtClean="0"/>
              <a:t>cerevisiae </a:t>
            </a:r>
            <a:r>
              <a:rPr lang="en" sz="1800" b="1" dirty="0" smtClean="0"/>
              <a:t>) by grinding the yeast in a mortar with fine sand and diatomaceous earth. However, this yeast extract preparation did not keep well.</a:t>
            </a:r>
          </a:p>
          <a:p>
            <a:pPr>
              <a:defRPr/>
            </a:pPr>
            <a:r>
              <a:rPr lang="en" sz="1800" b="1" dirty="0" smtClean="0">
                <a:hlinkClick r:id="rId3"/>
              </a:rPr>
              <a:t>Hans and Eduard Buchner </a:t>
            </a:r>
            <a:r>
              <a:rPr lang="en" sz="1800" b="1" dirty="0" smtClean="0"/>
              <a:t>were also interested in yeast extracts for therapeutic purposes. Since these extracts were intended for human use, they could not contain bactericides. Remembering that sugar preserves fruit, Hans Buchner suggested adding sucrose to the yeast extract to preserve it. </a:t>
            </a:r>
            <a:r>
              <a:rPr lang="fr-FR" sz="1800" b="1" dirty="0" smtClean="0"/>
              <a:t/>
            </a:r>
            <a:br>
              <a:rPr lang="fr-FR" sz="1800" b="1" dirty="0" smtClean="0"/>
            </a:br>
            <a:r>
              <a:rPr lang="en" sz="1800" b="1" dirty="0" smtClean="0">
                <a:solidFill>
                  <a:schemeClr val="accent1">
                    <a:lumMod val="40000"/>
                    <a:lumOff val="60000"/>
                  </a:schemeClr>
                </a:solidFill>
              </a:rPr>
              <a:t>Eduard Buchner </a:t>
            </a:r>
            <a:r>
              <a:rPr lang="en" sz="1800" b="1" dirty="0" smtClean="0"/>
              <a:t>observed that adding sugar caused bubbles to form in the mixture. He concluded that this was </a:t>
            </a:r>
            <a:r>
              <a:rPr lang="en" sz="1800" b="1" dirty="0" smtClean="0">
                <a:hlinkClick r:id="rId4" action="ppaction://hlinkfile"/>
              </a:rPr>
              <a:t>fermentation </a:t>
            </a:r>
            <a:r>
              <a:rPr lang="en" sz="1800" b="1" dirty="0" smtClean="0"/>
              <a:t>, a process described by Louis Pasteur as "life in the absence of air."</a:t>
            </a:r>
          </a:p>
          <a:p>
            <a:pPr>
              <a:defRPr/>
            </a:pPr>
            <a:r>
              <a:rPr lang="en" sz="1800" b="1" dirty="0" smtClean="0"/>
              <a:t>In publishing his observations, Eduard Buchner concluded: " </a:t>
            </a:r>
            <a:r>
              <a:rPr lang="en" sz="1800" b="1" i="1" dirty="0" smtClean="0"/>
              <a:t>The complexity of the yeast is not essential to the occurrence of this process. The active ferment in the juice is probably only a dissolved substance, undoubtedly a </a:t>
            </a:r>
            <a:r>
              <a:rPr lang="en" sz="1800" b="1" dirty="0" smtClean="0"/>
              <a:t>protein </a:t>
            </a:r>
            <a:r>
              <a:rPr lang="en" sz="1800" b="1" i="1" dirty="0" smtClean="0"/>
              <a:t>: we will call it </a:t>
            </a:r>
            <a:r>
              <a:rPr lang="en" sz="1800" b="1" dirty="0" smtClean="0"/>
              <a:t>zymase." For this discovery, Eduard Buchner received the </a:t>
            </a:r>
            <a:r>
              <a:rPr lang="en" sz="1800" b="1" dirty="0" smtClean="0">
                <a:hlinkClick r:id="rId5"/>
              </a:rPr>
              <a:t>Nobel Prize in 1907 </a:t>
            </a:r>
            <a:r>
              <a:rPr lang="en" sz="1800" b="1" dirty="0" smtClean="0"/>
              <a:t>.</a:t>
            </a:r>
          </a:p>
        </p:txBody>
      </p:sp>
      <p:sp>
        <p:nvSpPr>
          <p:cNvPr id="4" name="Text Box 5"/>
          <p:cNvSpPr txBox="1">
            <a:spLocks noChangeArrowheads="1"/>
          </p:cNvSpPr>
          <p:nvPr/>
        </p:nvSpPr>
        <p:spPr bwMode="auto">
          <a:xfrm>
            <a:off x="1071563" y="714375"/>
            <a:ext cx="5710237" cy="473075"/>
          </a:xfrm>
          <a:prstGeom prst="rect">
            <a:avLst/>
          </a:prstGeom>
          <a:solidFill>
            <a:srgbClr val="FFFF00"/>
          </a:solidFill>
          <a:ln w="76200" cmpd="tri" algn="ctr">
            <a:solidFill>
              <a:srgbClr val="FF00FF"/>
            </a:solidFill>
            <a:miter lim="800000"/>
            <a:headEnd/>
            <a:tailEnd/>
          </a:ln>
          <a:effectLst/>
        </p:spPr>
        <p:txBody>
          <a:bodyPr wrap="none">
            <a:spAutoFit/>
          </a:bodyPr>
          <a:lstStyle/>
          <a:p>
            <a:pPr algn="ctr" rtl="1">
              <a:defRPr/>
            </a:pPr>
            <a:r>
              <a:rPr lang="en" sz="2000">
                <a:solidFill>
                  <a:srgbClr val="000000"/>
                </a:solidFill>
                <a:effectLst>
                  <a:outerShdw blurRad="38100" dist="38100" dir="2700000" algn="tl">
                    <a:srgbClr val="FFFFFF"/>
                  </a:outerShdw>
                </a:effectLst>
              </a:rPr>
              <a:t>INTRODUCTION TO </a:t>
            </a:r>
            <a:r>
              <a:rPr lang="en" sz="2000">
                <a:solidFill>
                  <a:srgbClr val="000000"/>
                </a:solidFill>
                <a:effectLst>
                  <a:outerShdw blurRad="38100" dist="38100" dir="2700000" algn="tl">
                    <a:srgbClr val="FFFFFF"/>
                  </a:outerShdw>
                </a:effectLst>
                <a:latin typeface="Arial"/>
              </a:rPr>
              <a:t>THE </a:t>
            </a:r>
            <a:r>
              <a:rPr lang="en" sz="2000">
                <a:solidFill>
                  <a:srgbClr val="000000"/>
                </a:solidFill>
                <a:effectLst>
                  <a:outerShdw blurRad="38100" dist="38100" dir="2700000" algn="tl">
                    <a:srgbClr val="FFFFFF"/>
                  </a:outerShdw>
                </a:effectLst>
              </a:rPr>
              <a:t>STUDY OF </a:t>
            </a:r>
            <a:r>
              <a:rPr lang="en" sz="2000">
                <a:solidFill>
                  <a:srgbClr val="000000"/>
                </a:solidFill>
                <a:effectLst>
                  <a:outerShdw blurRad="38100" dist="38100" dir="2700000" algn="tl">
                    <a:srgbClr val="FFFFFF"/>
                  </a:outerShdw>
                </a:effectLst>
                <a:latin typeface="Arial"/>
              </a:rPr>
              <a:t>ENZYMOLOGY</a:t>
            </a:r>
          </a:p>
        </p:txBody>
      </p:sp>
      <p:sp>
        <p:nvSpPr>
          <p:cNvPr id="5" name="Text Box 5"/>
          <p:cNvSpPr txBox="1">
            <a:spLocks noChangeArrowheads="1"/>
          </p:cNvSpPr>
          <p:nvPr/>
        </p:nvSpPr>
        <p:spPr bwMode="auto">
          <a:xfrm>
            <a:off x="4727406" y="0"/>
            <a:ext cx="4416594" cy="2769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en-US" altLang="fr-FR" sz="1200" dirty="0"/>
          </a:p>
        </p:txBody>
      </p:sp>
    </p:spTree>
    <p:extLst>
      <p:ext uri="{BB962C8B-B14F-4D97-AF65-F5344CB8AC3E}">
        <p14:creationId xmlns:p14="http://schemas.microsoft.com/office/powerpoint/2010/main" val="8521885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3" name="Rectangle 5"/>
          <p:cNvSpPr>
            <a:spLocks noChangeArrowheads="1"/>
          </p:cNvSpPr>
          <p:nvPr/>
        </p:nvSpPr>
        <p:spPr bwMode="auto">
          <a:xfrm>
            <a:off x="1692275" y="765175"/>
            <a:ext cx="5621338" cy="579438"/>
          </a:xfrm>
          <a:prstGeom prst="rect">
            <a:avLst/>
          </a:prstGeom>
          <a:noFill/>
          <a:ln w="9525">
            <a:noFill/>
            <a:miter lim="800000"/>
            <a:headEnd/>
            <a:tailEnd/>
          </a:ln>
          <a:effectLst/>
        </p:spPr>
        <p:txBody>
          <a:bodyPr anchor="ctr">
            <a:spAutoFit/>
          </a:bodyPr>
          <a:lstStyle/>
          <a:p>
            <a:pPr algn="ctr" rtl="1">
              <a:defRPr/>
            </a:pPr>
            <a:r>
              <a:rPr lang="en" sz="3200" b="1" u="sng">
                <a:solidFill>
                  <a:schemeClr val="folHlink"/>
                </a:solidFill>
                <a:effectLst>
                  <a:outerShdw blurRad="38100" dist="38100" dir="2700000" algn="tl">
                    <a:srgbClr val="000000"/>
                  </a:outerShdw>
                </a:effectLst>
              </a:rPr>
              <a:t>ENZYMOLOGY SECTION</a:t>
            </a:r>
          </a:p>
        </p:txBody>
      </p:sp>
      <p:pic>
        <p:nvPicPr>
          <p:cNvPr id="364547" name="Picture 6" descr="Image EE_32_PICT.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051050" y="1844675"/>
            <a:ext cx="5076825"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4727406" y="0"/>
            <a:ext cx="4416594" cy="2769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en-US" altLang="fr-FR" sz="1200" dirty="0"/>
          </a:p>
        </p:txBody>
      </p:sp>
    </p:spTree>
    <p:extLst>
      <p:ext uri="{BB962C8B-B14F-4D97-AF65-F5344CB8AC3E}">
        <p14:creationId xmlns:p14="http://schemas.microsoft.com/office/powerpoint/2010/main" val="30066018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3"/>
          <p:cNvSpPr>
            <a:spLocks noChangeArrowheads="1"/>
          </p:cNvSpPr>
          <p:nvPr/>
        </p:nvSpPr>
        <p:spPr bwMode="auto">
          <a:xfrm>
            <a:off x="1692275" y="765175"/>
            <a:ext cx="5621338" cy="579438"/>
          </a:xfrm>
          <a:prstGeom prst="rect">
            <a:avLst/>
          </a:prstGeom>
          <a:noFill/>
          <a:ln w="9525">
            <a:noFill/>
            <a:miter lim="800000"/>
            <a:headEnd/>
            <a:tailEnd/>
          </a:ln>
          <a:effectLst/>
        </p:spPr>
        <p:txBody>
          <a:bodyPr anchor="ctr">
            <a:spAutoFit/>
          </a:bodyPr>
          <a:lstStyle/>
          <a:p>
            <a:pPr algn="ctr" rtl="1">
              <a:defRPr/>
            </a:pPr>
            <a:r>
              <a:rPr lang="en" sz="3200" b="1" u="sng">
                <a:solidFill>
                  <a:schemeClr val="folHlink"/>
                </a:solidFill>
                <a:effectLst>
                  <a:outerShdw blurRad="38100" dist="38100" dir="2700000" algn="tl">
                    <a:srgbClr val="000000"/>
                  </a:outerShdw>
                </a:effectLst>
              </a:rPr>
              <a:t>ENZYMOLOGY SECTION</a:t>
            </a:r>
          </a:p>
        </p:txBody>
      </p:sp>
      <p:sp>
        <p:nvSpPr>
          <p:cNvPr id="125959" name="Rectangle 7"/>
          <p:cNvSpPr>
            <a:spLocks noChangeArrowheads="1"/>
          </p:cNvSpPr>
          <p:nvPr/>
        </p:nvSpPr>
        <p:spPr bwMode="auto">
          <a:xfrm>
            <a:off x="0" y="2352675"/>
            <a:ext cx="9144000" cy="0"/>
          </a:xfrm>
          <a:prstGeom prst="rect">
            <a:avLst/>
          </a:prstGeom>
          <a:noFill/>
          <a:ln w="9525">
            <a:noFill/>
            <a:miter lim="800000"/>
            <a:headEnd/>
            <a:tailEnd/>
          </a:ln>
          <a:effectLst/>
        </p:spPr>
        <p:txBody>
          <a:bodyPr wrap="none" anchor="ctr">
            <a:spAutoFit/>
          </a:bodyPr>
          <a:lstStyle/>
          <a:p>
            <a:pPr algn="ctr" rtl="1">
              <a:defRPr/>
            </a:pPr>
            <a:endParaRPr lang="fr-FR">
              <a:effectLst>
                <a:outerShdw blurRad="38100" dist="38100" dir="2700000" algn="tl">
                  <a:srgbClr val="000000">
                    <a:alpha val="43137"/>
                  </a:srgbClr>
                </a:outerShdw>
              </a:effectLst>
            </a:endParaRPr>
          </a:p>
        </p:txBody>
      </p:sp>
      <p:pic>
        <p:nvPicPr>
          <p:cNvPr id="365572" name="Picture 6" descr="Image EE_34_PICT.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979613" y="1700213"/>
            <a:ext cx="5688012" cy="403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5969" name="Group 17"/>
          <p:cNvGraphicFramePr>
            <a:graphicFrameLocks noGrp="1"/>
          </p:cNvGraphicFramePr>
          <p:nvPr/>
        </p:nvGraphicFramePr>
        <p:xfrm>
          <a:off x="4479924" y="2352675"/>
          <a:ext cx="207964" cy="517530"/>
        </p:xfrm>
        <a:graphic>
          <a:graphicData uri="http://schemas.openxmlformats.org/drawingml/2006/table">
            <a:tbl>
              <a:tblPr rtl="1"/>
              <a:tblGrid>
                <a:gridCol w="207964"/>
              </a:tblGrid>
              <a:tr h="517525">
                <a:tc>
                  <a:txBody>
                    <a:bodyPr/>
                    <a:lstStyle/>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marL="91282" marR="91282" marT="45405" marB="45405" anchor="ctr" horzOverflow="overflow">
                    <a:lnL cap="flat">
                      <a:noFill/>
                    </a:lnL>
                    <a:lnR cap="flat">
                      <a:noFill/>
                    </a:lnR>
                    <a:lnT cap="flat">
                      <a:noFill/>
                    </a:lnT>
                    <a:lnB cap="flat">
                      <a:noFill/>
                    </a:lnB>
                    <a:lnTlToBr>
                      <a:noFill/>
                    </a:lnTlToBr>
                    <a:lnBlToTr>
                      <a:noFill/>
                    </a:lnBlToTr>
                    <a:noFill/>
                  </a:tcPr>
                </a:tc>
              </a:tr>
            </a:tbl>
          </a:graphicData>
        </a:graphic>
      </p:graphicFrame>
      <p:sp>
        <p:nvSpPr>
          <p:cNvPr id="7" name="Text Box 5"/>
          <p:cNvSpPr txBox="1">
            <a:spLocks noChangeArrowheads="1"/>
          </p:cNvSpPr>
          <p:nvPr/>
        </p:nvSpPr>
        <p:spPr bwMode="auto">
          <a:xfrm>
            <a:off x="4727406" y="0"/>
            <a:ext cx="4416594" cy="2769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en-US" altLang="fr-FR" sz="1200" dirty="0"/>
          </a:p>
        </p:txBody>
      </p:sp>
    </p:spTree>
    <p:extLst>
      <p:ext uri="{BB962C8B-B14F-4D97-AF65-F5344CB8AC3E}">
        <p14:creationId xmlns:p14="http://schemas.microsoft.com/office/powerpoint/2010/main" val="13314502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ChangeArrowheads="1"/>
          </p:cNvSpPr>
          <p:nvPr/>
        </p:nvSpPr>
        <p:spPr bwMode="auto">
          <a:xfrm>
            <a:off x="1714500" y="357188"/>
            <a:ext cx="5621338" cy="579437"/>
          </a:xfrm>
          <a:prstGeom prst="rect">
            <a:avLst/>
          </a:prstGeom>
          <a:noFill/>
          <a:ln w="9525">
            <a:noFill/>
            <a:miter lim="800000"/>
            <a:headEnd/>
            <a:tailEnd/>
          </a:ln>
          <a:effectLst/>
        </p:spPr>
        <p:txBody>
          <a:bodyPr anchor="ctr">
            <a:spAutoFit/>
          </a:bodyPr>
          <a:lstStyle/>
          <a:p>
            <a:pPr algn="ctr" rtl="1">
              <a:defRPr/>
            </a:pPr>
            <a:r>
              <a:rPr lang="en" sz="3200" b="1" u="sng" dirty="0">
                <a:solidFill>
                  <a:schemeClr val="folHlink"/>
                </a:solidFill>
                <a:effectLst>
                  <a:outerShdw blurRad="38100" dist="38100" dir="2700000" algn="tl">
                    <a:srgbClr val="000000"/>
                  </a:outerShdw>
                </a:effectLst>
              </a:rPr>
              <a:t>ENZYMOLOGY SECTION</a:t>
            </a:r>
          </a:p>
        </p:txBody>
      </p:sp>
      <p:sp>
        <p:nvSpPr>
          <p:cNvPr id="366595" name="Rectangle 5"/>
          <p:cNvSpPr>
            <a:spLocks noChangeArrowheads="1"/>
          </p:cNvSpPr>
          <p:nvPr/>
        </p:nvSpPr>
        <p:spPr bwMode="auto">
          <a:xfrm>
            <a:off x="0" y="857250"/>
            <a:ext cx="4433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2400" b="1">
                <a:solidFill>
                  <a:srgbClr val="00CC00"/>
                </a:solidFill>
              </a:rPr>
              <a:t>- </a:t>
            </a:r>
            <a:r>
              <a:rPr lang="en" altLang="fr-FR" sz="2400" b="1">
                <a:solidFill>
                  <a:srgbClr val="00CC00"/>
                </a:solidFill>
                <a:latin typeface="Arial" pitchFamily="34" charset="0"/>
              </a:rPr>
              <a:t>competitive </a:t>
            </a:r>
            <a:r>
              <a:rPr lang="en" altLang="fr-FR" sz="2400" b="1">
                <a:solidFill>
                  <a:srgbClr val="00CC00"/>
                </a:solidFill>
              </a:rPr>
              <a:t>inhibition</a:t>
            </a:r>
          </a:p>
        </p:txBody>
      </p:sp>
      <p:sp>
        <p:nvSpPr>
          <p:cNvPr id="366596" name="Rectangle 6"/>
          <p:cNvSpPr>
            <a:spLocks noChangeArrowheads="1"/>
          </p:cNvSpPr>
          <p:nvPr/>
        </p:nvSpPr>
        <p:spPr bwMode="auto">
          <a:xfrm>
            <a:off x="6350" y="3470275"/>
            <a:ext cx="913765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rtl="1" eaLnBrk="1" hangingPunct="1"/>
            <a:endParaRPr lang="fr-FR" altLang="fr-FR" sz="1800"/>
          </a:p>
          <a:p>
            <a:pPr rtl="1" eaLnBrk="1" hangingPunct="1"/>
            <a:r>
              <a:rPr lang="en" altLang="fr-FR" sz="1800">
                <a:latin typeface="Arial" pitchFamily="34" charset="0"/>
              </a:rPr>
              <a:t>When </a:t>
            </a:r>
            <a:r>
              <a:rPr lang="en" altLang="fr-FR" sz="1800"/>
              <a:t>an inhibitor binds to the enzyme at a </a:t>
            </a:r>
            <a:r>
              <a:rPr lang="en" altLang="fr-FR" sz="1800">
                <a:latin typeface="Arial" pitchFamily="34" charset="0"/>
              </a:rPr>
              <a:t>completely </a:t>
            </a:r>
            <a:r>
              <a:rPr lang="en" altLang="fr-FR" sz="1800"/>
              <a:t>independent site</a:t>
            </a:r>
          </a:p>
          <a:p>
            <a:pPr rtl="1" eaLnBrk="1" hangingPunct="1"/>
            <a:r>
              <a:rPr lang="en" altLang="fr-FR" sz="1800" b="1">
                <a:solidFill>
                  <a:srgbClr val="FF0000"/>
                </a:solidFill>
              </a:rPr>
              <a:t>at </a:t>
            </a:r>
            <a:r>
              <a:rPr lang="en" altLang="fr-FR" sz="1800"/>
              <a:t>the active site, there is </a:t>
            </a:r>
            <a:r>
              <a:rPr lang="en" altLang="fr-FR" sz="1800" b="1">
                <a:solidFill>
                  <a:srgbClr val="FF0000"/>
                </a:solidFill>
              </a:rPr>
              <a:t>no competition </a:t>
            </a:r>
            <a:r>
              <a:rPr lang="en" altLang="fr-FR" sz="1800" b="1">
                <a:solidFill>
                  <a:srgbClr val="FF0000"/>
                </a:solidFill>
                <a:latin typeface="Arial" pitchFamily="34" charset="0"/>
              </a:rPr>
              <a:t>between </a:t>
            </a:r>
            <a:r>
              <a:rPr lang="en" altLang="fr-FR" sz="1800"/>
              <a:t>the substrate and the inhibitor.</a:t>
            </a:r>
          </a:p>
          <a:p>
            <a:pPr rtl="1" eaLnBrk="1" hangingPunct="1"/>
            <a:r>
              <a:rPr lang="en" altLang="fr-FR" sz="1800"/>
              <a:t>, by binding, renders the enzyme molecule unable to catalyze </a:t>
            </a:r>
            <a:r>
              <a:rPr lang="en" altLang="fr-FR" sz="1800">
                <a:latin typeface="Arial" pitchFamily="34" charset="0"/>
              </a:rPr>
              <a:t>the reaction </a:t>
            </a:r>
            <a:r>
              <a:rPr lang="en" altLang="fr-FR" sz="1800"/>
              <a:t>:</a:t>
            </a:r>
          </a:p>
          <a:p>
            <a:pPr rtl="1" eaLnBrk="1" hangingPunct="1"/>
            <a:r>
              <a:rPr lang="en" altLang="fr-FR" sz="1800"/>
              <a:t>This is referred to as non </a:t>
            </a:r>
            <a:r>
              <a:rPr lang="en" altLang="fr-FR" sz="1800" b="1">
                <a:solidFill>
                  <a:srgbClr val="FFFF00"/>
                </a:solidFill>
                <a:latin typeface="Arial" pitchFamily="34" charset="0"/>
              </a:rPr>
              <a:t>-competitive </a:t>
            </a:r>
            <a:r>
              <a:rPr lang="en" altLang="fr-FR" sz="1800" b="1">
                <a:solidFill>
                  <a:srgbClr val="FFFF00"/>
                </a:solidFill>
              </a:rPr>
              <a:t>inhibition .</a:t>
            </a:r>
            <a:r>
              <a:rPr lang="en" altLang="fr-FR" sz="1800"/>
              <a:t> </a:t>
            </a:r>
          </a:p>
          <a:p>
            <a:pPr rtl="1" eaLnBrk="1" hangingPunct="1"/>
            <a:r>
              <a:rPr lang="en" altLang="fr-FR" sz="1800"/>
              <a:t>All enzyme </a:t>
            </a:r>
            <a:r>
              <a:rPr lang="en" altLang="fr-FR" sz="1800">
                <a:latin typeface="Arial" pitchFamily="34" charset="0"/>
              </a:rPr>
              <a:t>molecules </a:t>
            </a:r>
            <a:r>
              <a:rPr lang="en" altLang="fr-FR" sz="1800"/>
              <a:t>can bind to the inhibitor. The complex</a:t>
            </a:r>
          </a:p>
          <a:p>
            <a:pPr rtl="1" eaLnBrk="1" hangingPunct="1"/>
            <a:r>
              <a:rPr lang="en" altLang="fr-FR" sz="1800" b="1">
                <a:solidFill>
                  <a:srgbClr val="FFFF00"/>
                </a:solidFill>
              </a:rPr>
              <a:t>inactive </a:t>
            </a:r>
            <a:r>
              <a:rPr lang="en" altLang="fr-FR" sz="1800"/>
              <a:t>enzyme-substrate-inhibitor complex </a:t>
            </a:r>
            <a:r>
              <a:rPr lang="en" altLang="fr-FR" sz="1800">
                <a:solidFill>
                  <a:srgbClr val="FFFF66"/>
                </a:solidFill>
              </a:rPr>
              <a:t>. </a:t>
            </a:r>
            <a:r>
              <a:rPr lang="en" altLang="fr-FR" sz="1800"/>
              <a:t>The free enzyme</a:t>
            </a:r>
          </a:p>
          <a:p>
            <a:pPr rtl="1" eaLnBrk="1" hangingPunct="1"/>
            <a:r>
              <a:rPr lang="en" altLang="fr-FR" sz="1800"/>
              <a:t>By combining with the inhibitor, it forms an enzyme-inhibitor complex which can</a:t>
            </a:r>
          </a:p>
          <a:p>
            <a:pPr rtl="1" eaLnBrk="1" hangingPunct="1"/>
            <a:r>
              <a:rPr lang="en" altLang="fr-FR" sz="1800"/>
              <a:t>itself binds </a:t>
            </a:r>
            <a:r>
              <a:rPr lang="en" altLang="fr-FR" sz="1800">
                <a:latin typeface="Arial" pitchFamily="34" charset="0"/>
              </a:rPr>
              <a:t>to </a:t>
            </a:r>
            <a:r>
              <a:rPr lang="en" altLang="fr-FR" sz="1800"/>
              <a:t>a substrate molecule, giving a complex </a:t>
            </a:r>
            <a:r>
              <a:rPr lang="en" altLang="fr-FR" sz="1800">
                <a:latin typeface="Arial" pitchFamily="34" charset="0"/>
              </a:rPr>
              <a:t>E </a:t>
            </a:r>
            <a:r>
              <a:rPr lang="en" altLang="fr-FR" sz="1800"/>
              <a:t>S</a:t>
            </a:r>
            <a:r>
              <a:rPr lang="en" altLang="fr-FR" sz="1800">
                <a:latin typeface="Arial" pitchFamily="34" charset="0"/>
              </a:rPr>
              <a:t> </a:t>
            </a:r>
            <a:r>
              <a:rPr lang="en" altLang="fr-FR" sz="1800"/>
              <a:t>I, identical </a:t>
            </a:r>
            <a:r>
              <a:rPr lang="en" altLang="fr-FR" sz="1800">
                <a:latin typeface="Arial" pitchFamily="34" charset="0"/>
              </a:rPr>
              <a:t>to</a:t>
            </a:r>
            <a:r>
              <a:rPr lang="en" altLang="fr-FR" sz="1800"/>
              <a:t> </a:t>
            </a:r>
          </a:p>
          <a:p>
            <a:pPr rtl="1" eaLnBrk="1" hangingPunct="1"/>
            <a:r>
              <a:rPr lang="en" altLang="fr-FR" sz="1800"/>
              <a:t>that obtained </a:t>
            </a:r>
            <a:r>
              <a:rPr lang="en" altLang="fr-FR" sz="1800">
                <a:latin typeface="Arial" pitchFamily="34" charset="0"/>
              </a:rPr>
              <a:t>from </a:t>
            </a:r>
            <a:r>
              <a:rPr lang="en" altLang="fr-FR" sz="1800"/>
              <a:t>complex E</a:t>
            </a:r>
            <a:r>
              <a:rPr lang="en" altLang="fr-FR" sz="1800">
                <a:latin typeface="Arial" pitchFamily="34" charset="0"/>
              </a:rPr>
              <a:t> </a:t>
            </a:r>
            <a:r>
              <a:rPr lang="en" altLang="fr-FR" sz="1800"/>
              <a:t>S and of course r </a:t>
            </a:r>
            <a:r>
              <a:rPr lang="en" altLang="fr-FR" sz="1800">
                <a:latin typeface="Arial" pitchFamily="34" charset="0"/>
              </a:rPr>
              <a:t>inactive </a:t>
            </a:r>
            <a:r>
              <a:rPr lang="en" altLang="fr-FR" sz="1800">
                <a:solidFill>
                  <a:srgbClr val="FFFF66"/>
                </a:solidFill>
              </a:rPr>
              <a:t>. </a:t>
            </a:r>
            <a:r>
              <a:rPr lang="en" altLang="fr-FR" sz="1800"/>
              <a:t>The constant </a:t>
            </a:r>
            <a:r>
              <a:rPr lang="en" altLang="fr-FR" sz="1800" i="1"/>
              <a:t>Ki </a:t>
            </a:r>
            <a:r>
              <a:rPr lang="en" altLang="fr-FR" sz="1800"/>
              <a:t>of the enzyme</a:t>
            </a:r>
          </a:p>
          <a:p>
            <a:pPr rtl="1" eaLnBrk="1" hangingPunct="1"/>
            <a:r>
              <a:rPr lang="en" altLang="fr-FR" sz="1800"/>
              <a:t>vis </a:t>
            </a:r>
            <a:r>
              <a:rPr lang="en" altLang="fr-FR" sz="1800">
                <a:latin typeface="Arial" pitchFamily="34" charset="0"/>
              </a:rPr>
              <a:t>-à </a:t>
            </a:r>
            <a:r>
              <a:rPr lang="en" altLang="fr-FR" sz="1800"/>
              <a:t>-vis the inhibitor always </a:t>
            </a:r>
            <a:r>
              <a:rPr lang="en" altLang="fr-FR" sz="1800">
                <a:latin typeface="Arial" pitchFamily="34" charset="0"/>
              </a:rPr>
              <a:t>represents </a:t>
            </a:r>
            <a:r>
              <a:rPr lang="en" altLang="fr-FR" sz="1800"/>
              <a:t>the dissociation constant of the complex</a:t>
            </a:r>
          </a:p>
          <a:p>
            <a:pPr rtl="1" eaLnBrk="1" hangingPunct="1"/>
            <a:r>
              <a:rPr lang="en" altLang="fr-FR" sz="1800"/>
              <a:t>E</a:t>
            </a:r>
            <a:r>
              <a:rPr lang="en" altLang="fr-FR" sz="1800">
                <a:latin typeface="Arial" pitchFamily="34" charset="0"/>
              </a:rPr>
              <a:t> </a:t>
            </a:r>
            <a:r>
              <a:rPr lang="en" altLang="fr-FR" sz="1800"/>
              <a:t>I, but also that of complex E</a:t>
            </a:r>
            <a:r>
              <a:rPr lang="en" altLang="fr-FR" sz="1800">
                <a:latin typeface="Arial" pitchFamily="34" charset="0"/>
              </a:rPr>
              <a:t> </a:t>
            </a:r>
            <a:r>
              <a:rPr lang="en" altLang="fr-FR" sz="1800"/>
              <a:t>S</a:t>
            </a:r>
            <a:r>
              <a:rPr lang="en" altLang="fr-FR" sz="1800">
                <a:latin typeface="Arial" pitchFamily="34" charset="0"/>
              </a:rPr>
              <a:t> </a:t>
            </a:r>
            <a:r>
              <a:rPr lang="en" altLang="fr-FR" sz="1800"/>
              <a:t>I.</a:t>
            </a:r>
          </a:p>
        </p:txBody>
      </p:sp>
      <p:pic>
        <p:nvPicPr>
          <p:cNvPr id="366597" name="Picture 7" descr="http://www.cegep-ste-foy.qc.ca/profs/gbourbonnais/pascal/fya/chimcell/notesmolecules/imagesmolecules/ezinhibnoncomp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938" y="1285875"/>
            <a:ext cx="538162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p:cNvSpPr txBox="1">
            <a:spLocks noChangeArrowheads="1"/>
          </p:cNvSpPr>
          <p:nvPr/>
        </p:nvSpPr>
        <p:spPr bwMode="auto">
          <a:xfrm>
            <a:off x="4727406" y="0"/>
            <a:ext cx="4416594" cy="2769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en-US" altLang="fr-FR" sz="1200" dirty="0"/>
          </a:p>
        </p:txBody>
      </p:sp>
    </p:spTree>
    <p:extLst>
      <p:ext uri="{BB962C8B-B14F-4D97-AF65-F5344CB8AC3E}">
        <p14:creationId xmlns:p14="http://schemas.microsoft.com/office/powerpoint/2010/main" val="26183211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p:cNvSpPr>
            <a:spLocks noChangeArrowheads="1"/>
          </p:cNvSpPr>
          <p:nvPr/>
        </p:nvSpPr>
        <p:spPr bwMode="auto">
          <a:xfrm>
            <a:off x="1692275" y="765175"/>
            <a:ext cx="5621338" cy="579438"/>
          </a:xfrm>
          <a:prstGeom prst="rect">
            <a:avLst/>
          </a:prstGeom>
          <a:noFill/>
          <a:ln w="9525">
            <a:noFill/>
            <a:miter lim="800000"/>
            <a:headEnd/>
            <a:tailEnd/>
          </a:ln>
          <a:effectLst/>
        </p:spPr>
        <p:txBody>
          <a:bodyPr anchor="ctr">
            <a:spAutoFit/>
          </a:bodyPr>
          <a:lstStyle/>
          <a:p>
            <a:pPr algn="ctr" rtl="1">
              <a:defRPr/>
            </a:pPr>
            <a:r>
              <a:rPr lang="en" sz="3200" b="1" u="sng">
                <a:solidFill>
                  <a:schemeClr val="folHlink"/>
                </a:solidFill>
                <a:effectLst>
                  <a:outerShdw blurRad="38100" dist="38100" dir="2700000" algn="tl">
                    <a:srgbClr val="000000"/>
                  </a:outerShdw>
                </a:effectLst>
              </a:rPr>
              <a:t>ENZYMOLOGY SECTION</a:t>
            </a:r>
          </a:p>
        </p:txBody>
      </p:sp>
      <p:sp>
        <p:nvSpPr>
          <p:cNvPr id="128007" name="Rectangle 7"/>
          <p:cNvSpPr>
            <a:spLocks noChangeArrowheads="1"/>
          </p:cNvSpPr>
          <p:nvPr/>
        </p:nvSpPr>
        <p:spPr bwMode="auto">
          <a:xfrm>
            <a:off x="0" y="2243138"/>
            <a:ext cx="9144000" cy="0"/>
          </a:xfrm>
          <a:prstGeom prst="rect">
            <a:avLst/>
          </a:prstGeom>
          <a:noFill/>
          <a:ln w="9525">
            <a:noFill/>
            <a:miter lim="800000"/>
            <a:headEnd/>
            <a:tailEnd/>
          </a:ln>
          <a:effectLst/>
        </p:spPr>
        <p:txBody>
          <a:bodyPr wrap="none" anchor="ctr">
            <a:spAutoFit/>
          </a:bodyPr>
          <a:lstStyle/>
          <a:p>
            <a:pPr algn="ctr" rtl="1">
              <a:defRPr/>
            </a:pPr>
            <a:endParaRPr lang="fr-FR">
              <a:effectLst>
                <a:outerShdw blurRad="38100" dist="38100" dir="2700000" algn="tl">
                  <a:srgbClr val="000000">
                    <a:alpha val="43137"/>
                  </a:srgbClr>
                </a:outerShdw>
              </a:effectLst>
            </a:endParaRPr>
          </a:p>
        </p:txBody>
      </p:sp>
      <p:pic>
        <p:nvPicPr>
          <p:cNvPr id="367620" name="Picture 6" descr="Image EE_36_PICT.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258888" y="1844675"/>
            <a:ext cx="65532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8017" name="Group 17"/>
          <p:cNvGraphicFramePr>
            <a:graphicFrameLocks noGrp="1"/>
          </p:cNvGraphicFramePr>
          <p:nvPr/>
        </p:nvGraphicFramePr>
        <p:xfrm>
          <a:off x="4479924" y="2243138"/>
          <a:ext cx="207964" cy="517530"/>
        </p:xfrm>
        <a:graphic>
          <a:graphicData uri="http://schemas.openxmlformats.org/drawingml/2006/table">
            <a:tbl>
              <a:tblPr rtl="1"/>
              <a:tblGrid>
                <a:gridCol w="207964"/>
              </a:tblGrid>
              <a:tr h="517525">
                <a:tc>
                  <a:txBody>
                    <a:bodyPr/>
                    <a:lstStyle/>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marL="91282" marR="91282" marT="45405" marB="45405" anchor="ctr" horzOverflow="overflow">
                    <a:lnL cap="flat">
                      <a:noFill/>
                    </a:lnL>
                    <a:lnR cap="flat">
                      <a:noFill/>
                    </a:lnR>
                    <a:lnT cap="flat">
                      <a:noFill/>
                    </a:lnT>
                    <a:lnB cap="flat">
                      <a:noFill/>
                    </a:lnB>
                    <a:lnTlToBr>
                      <a:noFill/>
                    </a:lnTlToBr>
                    <a:lnBlToTr>
                      <a:noFill/>
                    </a:lnBlToTr>
                    <a:noFill/>
                  </a:tcPr>
                </a:tc>
              </a:tr>
            </a:tbl>
          </a:graphicData>
        </a:graphic>
      </p:graphicFrame>
      <p:sp>
        <p:nvSpPr>
          <p:cNvPr id="7" name="Text Box 5"/>
          <p:cNvSpPr txBox="1">
            <a:spLocks noChangeArrowheads="1"/>
          </p:cNvSpPr>
          <p:nvPr/>
        </p:nvSpPr>
        <p:spPr bwMode="auto">
          <a:xfrm>
            <a:off x="4727406" y="0"/>
            <a:ext cx="4416594" cy="2769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en-US" altLang="fr-FR" sz="1200" dirty="0"/>
          </a:p>
        </p:txBody>
      </p:sp>
    </p:spTree>
    <p:extLst>
      <p:ext uri="{BB962C8B-B14F-4D97-AF65-F5344CB8AC3E}">
        <p14:creationId xmlns:p14="http://schemas.microsoft.com/office/powerpoint/2010/main" val="10992522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ChangeArrowheads="1"/>
          </p:cNvSpPr>
          <p:nvPr/>
        </p:nvSpPr>
        <p:spPr bwMode="auto">
          <a:xfrm>
            <a:off x="1692275" y="765175"/>
            <a:ext cx="5621338" cy="579438"/>
          </a:xfrm>
          <a:prstGeom prst="rect">
            <a:avLst/>
          </a:prstGeom>
          <a:noFill/>
          <a:ln w="9525">
            <a:noFill/>
            <a:miter lim="800000"/>
            <a:headEnd/>
            <a:tailEnd/>
          </a:ln>
          <a:effectLst/>
        </p:spPr>
        <p:txBody>
          <a:bodyPr anchor="ctr">
            <a:spAutoFit/>
          </a:bodyPr>
          <a:lstStyle/>
          <a:p>
            <a:pPr algn="ctr" rtl="1">
              <a:defRPr/>
            </a:pPr>
            <a:r>
              <a:rPr lang="en" sz="3200" b="1" u="sng">
                <a:solidFill>
                  <a:schemeClr val="folHlink"/>
                </a:solidFill>
                <a:effectLst>
                  <a:outerShdw blurRad="38100" dist="38100" dir="2700000" algn="tl">
                    <a:srgbClr val="000000"/>
                  </a:outerShdw>
                </a:effectLst>
              </a:rPr>
              <a:t>ENZYMOLOGY SECTION</a:t>
            </a:r>
          </a:p>
        </p:txBody>
      </p:sp>
      <p:sp>
        <p:nvSpPr>
          <p:cNvPr id="368643" name="Rectangle 6"/>
          <p:cNvSpPr>
            <a:spLocks noChangeArrowheads="1"/>
          </p:cNvSpPr>
          <p:nvPr/>
        </p:nvSpPr>
        <p:spPr bwMode="auto">
          <a:xfrm>
            <a:off x="0" y="2233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ctr" rtl="1" eaLnBrk="1" hangingPunct="1"/>
            <a:r>
              <a:rPr lang="en" altLang="fr-FR" sz="1200">
                <a:latin typeface="Arial" pitchFamily="34" charset="0"/>
                <a:cs typeface="Times New Roman" pitchFamily="18" charset="0"/>
              </a:rPr>
              <a:t> </a:t>
            </a:r>
            <a:endParaRPr lang="fr-FR" altLang="fr-FR" sz="1800">
              <a:latin typeface="Arial" pitchFamily="34" charset="0"/>
            </a:endParaRPr>
          </a:p>
        </p:txBody>
      </p:sp>
      <p:pic>
        <p:nvPicPr>
          <p:cNvPr id="368644" name="Picture 5" descr="Image EE_37_PICT.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763713" y="1773238"/>
            <a:ext cx="6408737"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9040" name="Group 16"/>
          <p:cNvGraphicFramePr>
            <a:graphicFrameLocks noGrp="1"/>
          </p:cNvGraphicFramePr>
          <p:nvPr/>
        </p:nvGraphicFramePr>
        <p:xfrm>
          <a:off x="4479924" y="2233613"/>
          <a:ext cx="207964" cy="517530"/>
        </p:xfrm>
        <a:graphic>
          <a:graphicData uri="http://schemas.openxmlformats.org/drawingml/2006/table">
            <a:tbl>
              <a:tblPr rtl="1"/>
              <a:tblGrid>
                <a:gridCol w="207964"/>
              </a:tblGrid>
              <a:tr h="517525">
                <a:tc>
                  <a:txBody>
                    <a:bodyPr/>
                    <a:lstStyle/>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marL="91282" marR="91282" marT="45405" marB="45405" anchor="ctr" horzOverflow="overflow">
                    <a:lnL cap="flat">
                      <a:noFill/>
                    </a:lnL>
                    <a:lnR cap="flat">
                      <a:noFill/>
                    </a:lnR>
                    <a:lnT cap="flat">
                      <a:noFill/>
                    </a:lnT>
                    <a:lnB cap="flat">
                      <a:noFill/>
                    </a:lnB>
                    <a:lnTlToBr>
                      <a:noFill/>
                    </a:lnTlToBr>
                    <a:lnBlToTr>
                      <a:noFill/>
                    </a:lnBlToTr>
                    <a:noFill/>
                  </a:tcPr>
                </a:tc>
              </a:tr>
            </a:tbl>
          </a:graphicData>
        </a:graphic>
      </p:graphicFrame>
      <p:sp>
        <p:nvSpPr>
          <p:cNvPr id="7" name="Text Box 5"/>
          <p:cNvSpPr txBox="1">
            <a:spLocks noChangeArrowheads="1"/>
          </p:cNvSpPr>
          <p:nvPr/>
        </p:nvSpPr>
        <p:spPr bwMode="auto">
          <a:xfrm>
            <a:off x="4727406" y="0"/>
            <a:ext cx="4416594" cy="2769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en-US" altLang="fr-FR" sz="1200" dirty="0"/>
          </a:p>
        </p:txBody>
      </p:sp>
    </p:spTree>
    <p:extLst>
      <p:ext uri="{BB962C8B-B14F-4D97-AF65-F5344CB8AC3E}">
        <p14:creationId xmlns:p14="http://schemas.microsoft.com/office/powerpoint/2010/main" val="37903036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7" name="Rectangle 3"/>
          <p:cNvSpPr>
            <a:spLocks noChangeArrowheads="1"/>
          </p:cNvSpPr>
          <p:nvPr/>
        </p:nvSpPr>
        <p:spPr bwMode="auto">
          <a:xfrm>
            <a:off x="1692275" y="765175"/>
            <a:ext cx="5621338" cy="579438"/>
          </a:xfrm>
          <a:prstGeom prst="rect">
            <a:avLst/>
          </a:prstGeom>
          <a:noFill/>
          <a:ln w="9525">
            <a:noFill/>
            <a:miter lim="800000"/>
            <a:headEnd/>
            <a:tailEnd/>
          </a:ln>
          <a:effectLst/>
        </p:spPr>
        <p:txBody>
          <a:bodyPr anchor="ctr">
            <a:spAutoFit/>
          </a:bodyPr>
          <a:lstStyle/>
          <a:p>
            <a:pPr algn="ctr" rtl="1">
              <a:defRPr/>
            </a:pPr>
            <a:r>
              <a:rPr lang="en" sz="3200" b="1" u="sng">
                <a:solidFill>
                  <a:schemeClr val="folHlink"/>
                </a:solidFill>
                <a:effectLst>
                  <a:outerShdw blurRad="38100" dist="38100" dir="2700000" algn="tl">
                    <a:srgbClr val="000000"/>
                  </a:outerShdw>
                </a:effectLst>
              </a:rPr>
              <a:t>ENZYMOLOGY SECTION</a:t>
            </a:r>
          </a:p>
        </p:txBody>
      </p:sp>
      <p:sp>
        <p:nvSpPr>
          <p:cNvPr id="369667" name="Rectangle 4"/>
          <p:cNvSpPr>
            <a:spLocks noChangeArrowheads="1"/>
          </p:cNvSpPr>
          <p:nvPr/>
        </p:nvSpPr>
        <p:spPr bwMode="auto">
          <a:xfrm>
            <a:off x="0" y="2233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ctr" rtl="1" eaLnBrk="1" hangingPunct="1"/>
            <a:r>
              <a:rPr lang="en" altLang="fr-FR" sz="1200">
                <a:latin typeface="Arial" pitchFamily="34" charset="0"/>
                <a:cs typeface="Times New Roman" pitchFamily="18" charset="0"/>
              </a:rPr>
              <a:t> </a:t>
            </a:r>
            <a:endParaRPr lang="fr-FR" altLang="fr-FR" sz="1800">
              <a:latin typeface="Arial" pitchFamily="34" charset="0"/>
            </a:endParaRPr>
          </a:p>
        </p:txBody>
      </p:sp>
      <p:graphicFrame>
        <p:nvGraphicFramePr>
          <p:cNvPr id="574470" name="Group 6"/>
          <p:cNvGraphicFramePr>
            <a:graphicFrameLocks noGrp="1"/>
          </p:cNvGraphicFramePr>
          <p:nvPr/>
        </p:nvGraphicFramePr>
        <p:xfrm>
          <a:off x="4479924" y="2233613"/>
          <a:ext cx="207964" cy="517530"/>
        </p:xfrm>
        <a:graphic>
          <a:graphicData uri="http://schemas.openxmlformats.org/drawingml/2006/table">
            <a:tbl>
              <a:tblPr rtl="1"/>
              <a:tblGrid>
                <a:gridCol w="207964"/>
              </a:tblGrid>
              <a:tr h="517525">
                <a:tc>
                  <a:txBody>
                    <a:bodyPr/>
                    <a:lstStyle/>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marL="91282" marR="91282" marT="45405" marB="45405" anchor="ctr" horzOverflow="overflow">
                    <a:lnL cap="flat">
                      <a:noFill/>
                    </a:lnL>
                    <a:lnR cap="flat">
                      <a:noFill/>
                    </a:lnR>
                    <a:lnT cap="flat">
                      <a:noFill/>
                    </a:lnT>
                    <a:lnB cap="flat">
                      <a:noFill/>
                    </a:lnB>
                    <a:lnTlToBr>
                      <a:noFill/>
                    </a:lnTlToBr>
                    <a:lnBlToTr>
                      <a:noFill/>
                    </a:lnBlToTr>
                    <a:noFill/>
                  </a:tcPr>
                </a:tc>
              </a:tr>
            </a:tbl>
          </a:graphicData>
        </a:graphic>
      </p:graphicFrame>
      <p:sp>
        <p:nvSpPr>
          <p:cNvPr id="574476" name="Text Box 12"/>
          <p:cNvSpPr txBox="1">
            <a:spLocks noChangeArrowheads="1"/>
          </p:cNvSpPr>
          <p:nvPr/>
        </p:nvSpPr>
        <p:spPr bwMode="auto">
          <a:xfrm>
            <a:off x="179388" y="1457325"/>
            <a:ext cx="3911600" cy="708025"/>
          </a:xfrm>
          <a:prstGeom prst="rect">
            <a:avLst/>
          </a:prstGeom>
          <a:noFill/>
          <a:ln w="12700" algn="ctr">
            <a:noFill/>
            <a:miter lim="800000"/>
            <a:headEnd/>
            <a:tailEnd/>
          </a:ln>
          <a:effectLst/>
        </p:spPr>
        <p:txBody>
          <a:bodyPr wrap="none">
            <a:spAutoFit/>
          </a:bodyPr>
          <a:lstStyle/>
          <a:p>
            <a:pPr rtl="1">
              <a:defRPr/>
            </a:pPr>
            <a:r>
              <a:rPr lang="en" sz="2400" b="1" dirty="0" err="1">
                <a:solidFill>
                  <a:srgbClr val="00CC00"/>
                </a:solidFill>
                <a:effectLst>
                  <a:outerShdw blurRad="38100" dist="38100" dir="2700000" algn="tl">
                    <a:srgbClr val="000000"/>
                  </a:outerShdw>
                </a:effectLst>
              </a:rPr>
              <a:t>Incompetent </a:t>
            </a:r>
            <a:r>
              <a:rPr lang="en" sz="2400" b="1" dirty="0">
                <a:solidFill>
                  <a:srgbClr val="00CC00"/>
                </a:solidFill>
                <a:effectLst>
                  <a:outerShdw blurRad="38100" dist="38100" dir="2700000" algn="tl">
                    <a:srgbClr val="000000"/>
                  </a:outerShdw>
                </a:effectLst>
              </a:rPr>
              <a:t>inhibition</a:t>
            </a:r>
            <a:r>
              <a:rPr lang="en" sz="2400" b="1" dirty="0" err="1">
                <a:solidFill>
                  <a:srgbClr val="00CC00"/>
                </a:solidFill>
                <a:effectLst>
                  <a:outerShdw blurRad="38100" dist="38100" dir="2700000" algn="tl">
                    <a:srgbClr val="000000"/>
                  </a:outerShdw>
                </a:effectLst>
                <a:latin typeface="Arial"/>
              </a:rPr>
              <a:t>​</a:t>
            </a:r>
            <a:r>
              <a:rPr lang="en" sz="2400" b="1" dirty="0" err="1">
                <a:solidFill>
                  <a:srgbClr val="00CC00"/>
                </a:solidFill>
                <a:effectLst>
                  <a:outerShdw blurRad="38100" dist="38100" dir="2700000" algn="tl">
                    <a:srgbClr val="000000"/>
                  </a:outerShdw>
                </a:effectLst>
              </a:rPr>
              <a:t>​</a:t>
            </a:r>
            <a:endParaRPr lang="fr-FR" sz="2400" b="1" dirty="0">
              <a:solidFill>
                <a:srgbClr val="00CC00"/>
              </a:solidFill>
              <a:effectLst>
                <a:outerShdw blurRad="38100" dist="38100" dir="2700000" algn="tl">
                  <a:srgbClr val="000000"/>
                </a:outerShdw>
              </a:effectLst>
            </a:endParaRPr>
          </a:p>
          <a:p>
            <a:pPr rtl="1">
              <a:defRPr/>
            </a:pPr>
            <a:endParaRPr lang="fr-FR" dirty="0">
              <a:effectLst>
                <a:outerShdw blurRad="38100" dist="38100" dir="2700000" algn="tl">
                  <a:srgbClr val="000000"/>
                </a:outerShdw>
              </a:effectLst>
            </a:endParaRPr>
          </a:p>
        </p:txBody>
      </p:sp>
      <p:sp>
        <p:nvSpPr>
          <p:cNvPr id="7" name="Rectangle 6"/>
          <p:cNvSpPr/>
          <p:nvPr/>
        </p:nvSpPr>
        <p:spPr>
          <a:xfrm>
            <a:off x="214313" y="1928813"/>
            <a:ext cx="8715375" cy="2949525"/>
          </a:xfrm>
          <a:prstGeom prst="rect">
            <a:avLst/>
          </a:prstGeom>
        </p:spPr>
        <p:txBody>
          <a:bodyPr>
            <a:spAutoFit/>
          </a:bodyPr>
          <a:lstStyle/>
          <a:p>
            <a:pPr>
              <a:lnSpc>
                <a:spcPct val="150000"/>
              </a:lnSpc>
              <a:defRPr/>
            </a:pPr>
            <a:r>
              <a:rPr lang="en" b="1"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uncompetitive </a:t>
            </a:r>
            <a:r>
              <a:rPr lang="en"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inhibitor</a:t>
            </a:r>
            <a:r>
              <a:rPr lang="en"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It never binds to the free enzyme </a:t>
            </a:r>
            <a:r>
              <a:rPr lang="en"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but only to the enzyme complexed with the ES </a:t>
            </a:r>
            <a:r>
              <a:rPr lang="en"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substrate </a:t>
            </a:r>
            <a:r>
              <a:rPr lang="en"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thus preventing product formation. Generally, substrate binding to the enzyme causes a conformational change in the enzyme, revealing a binding site for the inhibitor. The inhibitor, in turn, alters the conformation of the enzyme's active site, preventing the reaction.</a:t>
            </a:r>
          </a:p>
          <a:p>
            <a:pPr>
              <a:lnSpc>
                <a:spcPct val="150000"/>
              </a:lnSpc>
              <a:defRPr/>
            </a:pPr>
            <a:r>
              <a:rPr lang="en"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As its name suggests, an </a:t>
            </a:r>
            <a:r>
              <a:rPr lang="en"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uncompetitive inhibitor </a:t>
            </a:r>
            <a:r>
              <a:rPr lang="en"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does not compete with a substrate at </a:t>
            </a:r>
            <a:r>
              <a:rPr lang="en"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its </a:t>
            </a:r>
            <a:r>
              <a:rPr lang="en"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binding site.</a:t>
            </a:r>
          </a:p>
        </p:txBody>
      </p:sp>
      <p:sp>
        <p:nvSpPr>
          <p:cNvPr id="8" name="Text Box 5"/>
          <p:cNvSpPr txBox="1">
            <a:spLocks noChangeArrowheads="1"/>
          </p:cNvSpPr>
          <p:nvPr/>
        </p:nvSpPr>
        <p:spPr bwMode="auto">
          <a:xfrm>
            <a:off x="4727406" y="0"/>
            <a:ext cx="4416594" cy="2769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en-US" altLang="fr-FR" sz="1200" dirty="0"/>
          </a:p>
        </p:txBody>
      </p:sp>
    </p:spTree>
    <p:extLst>
      <p:ext uri="{BB962C8B-B14F-4D97-AF65-F5344CB8AC3E}">
        <p14:creationId xmlns:p14="http://schemas.microsoft.com/office/powerpoint/2010/main" val="24956233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3"/>
          <p:cNvSpPr>
            <a:spLocks noChangeArrowheads="1"/>
          </p:cNvSpPr>
          <p:nvPr/>
        </p:nvSpPr>
        <p:spPr bwMode="auto">
          <a:xfrm>
            <a:off x="1692275" y="404813"/>
            <a:ext cx="5621338" cy="579437"/>
          </a:xfrm>
          <a:prstGeom prst="rect">
            <a:avLst/>
          </a:prstGeom>
          <a:noFill/>
          <a:ln w="9525">
            <a:noFill/>
            <a:miter lim="800000"/>
            <a:headEnd/>
            <a:tailEnd/>
          </a:ln>
          <a:effectLst/>
        </p:spPr>
        <p:txBody>
          <a:bodyPr anchor="ctr">
            <a:spAutoFit/>
          </a:bodyPr>
          <a:lstStyle/>
          <a:p>
            <a:pPr algn="ctr" rtl="1">
              <a:defRPr/>
            </a:pPr>
            <a:r>
              <a:rPr lang="en" sz="3200" b="1" u="sng">
                <a:solidFill>
                  <a:schemeClr val="folHlink"/>
                </a:solidFill>
                <a:effectLst>
                  <a:outerShdw blurRad="38100" dist="38100" dir="2700000" algn="tl">
                    <a:srgbClr val="000000"/>
                  </a:outerShdw>
                </a:effectLst>
              </a:rPr>
              <a:t>ENZYMOLOGY SECTION</a:t>
            </a:r>
          </a:p>
        </p:txBody>
      </p:sp>
      <p:sp>
        <p:nvSpPr>
          <p:cNvPr id="130052" name="Rectangle 4"/>
          <p:cNvSpPr>
            <a:spLocks noChangeArrowheads="1"/>
          </p:cNvSpPr>
          <p:nvPr/>
        </p:nvSpPr>
        <p:spPr bwMode="auto">
          <a:xfrm>
            <a:off x="0" y="2243138"/>
            <a:ext cx="9144000" cy="0"/>
          </a:xfrm>
          <a:prstGeom prst="rect">
            <a:avLst/>
          </a:prstGeom>
          <a:noFill/>
          <a:ln w="9525">
            <a:noFill/>
            <a:miter lim="800000"/>
            <a:headEnd/>
            <a:tailEnd/>
          </a:ln>
          <a:effectLst/>
        </p:spPr>
        <p:txBody>
          <a:bodyPr wrap="none" anchor="ctr">
            <a:spAutoFit/>
          </a:bodyPr>
          <a:lstStyle/>
          <a:p>
            <a:pPr algn="ctr" rtl="1">
              <a:defRPr/>
            </a:pPr>
            <a:endParaRPr lang="fr-FR">
              <a:effectLst>
                <a:outerShdw blurRad="38100" dist="38100" dir="2700000" algn="tl">
                  <a:srgbClr val="000000">
                    <a:alpha val="43137"/>
                  </a:srgbClr>
                </a:outerShdw>
              </a:effectLst>
            </a:endParaRPr>
          </a:p>
        </p:txBody>
      </p:sp>
      <p:graphicFrame>
        <p:nvGraphicFramePr>
          <p:cNvPr id="130054" name="Group 6"/>
          <p:cNvGraphicFramePr>
            <a:graphicFrameLocks noGrp="1"/>
          </p:cNvGraphicFramePr>
          <p:nvPr/>
        </p:nvGraphicFramePr>
        <p:xfrm>
          <a:off x="4479924" y="2243138"/>
          <a:ext cx="207964" cy="517530"/>
        </p:xfrm>
        <a:graphic>
          <a:graphicData uri="http://schemas.openxmlformats.org/drawingml/2006/table">
            <a:tbl>
              <a:tblPr rtl="1"/>
              <a:tblGrid>
                <a:gridCol w="207964"/>
              </a:tblGrid>
              <a:tr h="517525">
                <a:tc>
                  <a:txBody>
                    <a:bodyPr/>
                    <a:lstStyle/>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marL="91282" marR="91282" marT="45405" marB="45405" anchor="ctr" horzOverflow="overflow">
                    <a:lnL cap="flat">
                      <a:noFill/>
                    </a:lnL>
                    <a:lnR cap="flat">
                      <a:noFill/>
                    </a:lnR>
                    <a:lnT cap="flat">
                      <a:noFill/>
                    </a:lnT>
                    <a:lnB cap="flat">
                      <a:noFill/>
                    </a:lnB>
                    <a:lnTlToBr>
                      <a:noFill/>
                    </a:lnTlToBr>
                    <a:lnBlToTr>
                      <a:noFill/>
                    </a:lnBlToTr>
                    <a:noFill/>
                  </a:tcPr>
                </a:tc>
              </a:tr>
            </a:tbl>
          </a:graphicData>
        </a:graphic>
      </p:graphicFrame>
      <p:sp>
        <p:nvSpPr>
          <p:cNvPr id="370694" name="Rectangle 12"/>
          <p:cNvSpPr>
            <a:spLocks noChangeArrowheads="1"/>
          </p:cNvSpPr>
          <p:nvPr/>
        </p:nvSpPr>
        <p:spPr bwMode="auto">
          <a:xfrm>
            <a:off x="250825" y="981075"/>
            <a:ext cx="31162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rtl="1" eaLnBrk="1" hangingPunct="1"/>
            <a:r>
              <a:rPr lang="en" altLang="fr-FR" sz="2400" b="1" u="sng">
                <a:solidFill>
                  <a:srgbClr val="00CC00"/>
                </a:solidFill>
                <a:latin typeface="Arial" pitchFamily="34" charset="0"/>
              </a:rPr>
              <a:t>Allosteric </a:t>
            </a:r>
            <a:r>
              <a:rPr lang="en" altLang="fr-FR" sz="2400" b="1" u="sng">
                <a:solidFill>
                  <a:srgbClr val="00CC00"/>
                </a:solidFill>
              </a:rPr>
              <a:t>effects​</a:t>
            </a:r>
            <a:endParaRPr lang="fr-FR" altLang="fr-FR" sz="2400" b="1">
              <a:solidFill>
                <a:srgbClr val="00CC00"/>
              </a:solidFill>
            </a:endParaRPr>
          </a:p>
          <a:p>
            <a:endParaRPr lang="fr-FR" altLang="fr-FR" sz="2400">
              <a:solidFill>
                <a:srgbClr val="00CC00"/>
              </a:solidFill>
              <a:latin typeface="Arial" pitchFamily="34" charset="0"/>
            </a:endParaRPr>
          </a:p>
        </p:txBody>
      </p:sp>
      <p:sp>
        <p:nvSpPr>
          <p:cNvPr id="130062" name="Rectangle 14"/>
          <p:cNvSpPr>
            <a:spLocks noChangeArrowheads="1"/>
          </p:cNvSpPr>
          <p:nvPr/>
        </p:nvSpPr>
        <p:spPr bwMode="auto">
          <a:xfrm>
            <a:off x="0" y="1733550"/>
            <a:ext cx="9144000" cy="0"/>
          </a:xfrm>
          <a:prstGeom prst="rect">
            <a:avLst/>
          </a:prstGeom>
          <a:noFill/>
          <a:ln w="9525">
            <a:noFill/>
            <a:miter lim="800000"/>
            <a:headEnd/>
            <a:tailEnd/>
          </a:ln>
          <a:effectLst/>
        </p:spPr>
        <p:txBody>
          <a:bodyPr wrap="none" anchor="ctr">
            <a:spAutoFit/>
          </a:bodyPr>
          <a:lstStyle/>
          <a:p>
            <a:pPr algn="ctr" rtl="1">
              <a:defRPr/>
            </a:pPr>
            <a:endParaRPr lang="fr-FR">
              <a:effectLst>
                <a:outerShdw blurRad="38100" dist="38100" dir="2700000" algn="tl">
                  <a:srgbClr val="000000">
                    <a:alpha val="43137"/>
                  </a:srgbClr>
                </a:outerShdw>
              </a:effectLst>
            </a:endParaRPr>
          </a:p>
        </p:txBody>
      </p:sp>
      <p:pic>
        <p:nvPicPr>
          <p:cNvPr id="370696" name="Picture 13" descr="Image EE_42_PICT.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116013" y="1557338"/>
            <a:ext cx="6624637"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0074" name="Group 26"/>
          <p:cNvGraphicFramePr>
            <a:graphicFrameLocks noGrp="1"/>
          </p:cNvGraphicFramePr>
          <p:nvPr/>
        </p:nvGraphicFramePr>
        <p:xfrm>
          <a:off x="4271963" y="1733550"/>
          <a:ext cx="598487" cy="792164"/>
        </p:xfrm>
        <a:graphic>
          <a:graphicData uri="http://schemas.openxmlformats.org/drawingml/2006/table">
            <a:tbl>
              <a:tblPr rtl="1"/>
              <a:tblGrid>
                <a:gridCol w="598487"/>
              </a:tblGrid>
              <a:tr h="517999">
                <a:tc>
                  <a:txBody>
                    <a:bodyPr/>
                    <a:lstStyle/>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marT="45640" marB="45640" anchor="ctr" horzOverflow="overflow">
                    <a:lnL cap="flat">
                      <a:noFill/>
                    </a:lnL>
                    <a:lnR cap="flat">
                      <a:noFill/>
                    </a:lnR>
                    <a:lnT cap="flat">
                      <a:noFill/>
                    </a:lnT>
                    <a:lnB>
                      <a:noFill/>
                    </a:lnB>
                    <a:lnTlToBr>
                      <a:noFill/>
                    </a:lnTlToBr>
                    <a:lnBlToTr>
                      <a:noFill/>
                    </a:lnBlToTr>
                    <a:noFill/>
                  </a:tcPr>
                </a:tc>
              </a:tr>
              <a:tr h="274164">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 sz="1200" b="1" i="0" u="none" strike="noStrike" cap="none" normalizeH="0" baseline="0" smtClean="0">
                          <a:ln>
                            <a:noFill/>
                          </a:ln>
                          <a:solidFill>
                            <a:srgbClr val="000000"/>
                          </a:solidFill>
                          <a:effectLst/>
                          <a:latin typeface="Arial" pitchFamily="34" charset="0"/>
                          <a:cs typeface="Times New Roman" pitchFamily="18" charset="0"/>
                        </a:rPr>
                        <a:t>EE 42</a:t>
                      </a:r>
                      <a:endParaRPr kumimoji="0" lang="fr-FR" sz="1800" b="0" i="0" u="none" strike="noStrike" cap="none" normalizeH="0" baseline="0" smtClean="0">
                        <a:ln>
                          <a:noFill/>
                        </a:ln>
                        <a:solidFill>
                          <a:schemeClr val="tx1"/>
                        </a:solidFill>
                        <a:effectLst/>
                        <a:latin typeface="Arial" pitchFamily="34" charset="0"/>
                        <a:cs typeface="Arial" pitchFamily="34" charset="0"/>
                      </a:endParaRPr>
                    </a:p>
                  </a:txBody>
                  <a:tcPr marT="45640" marB="45640" anchor="ctr" horzOverflow="overflow">
                    <a:lnL cap="flat">
                      <a:noFill/>
                    </a:lnL>
                    <a:lnR cap="flat">
                      <a:noFill/>
                    </a:lnR>
                    <a:lnT>
                      <a:noFill/>
                    </a:lnT>
                    <a:lnB cap="flat">
                      <a:noFill/>
                    </a:lnB>
                    <a:lnTlToBr>
                      <a:noFill/>
                    </a:lnTlToBr>
                    <a:lnBlToTr>
                      <a:noFill/>
                    </a:lnBlToTr>
                    <a:noFill/>
                  </a:tcPr>
                </a:tc>
              </a:tr>
            </a:tbl>
          </a:graphicData>
        </a:graphic>
      </p:graphicFrame>
      <p:sp>
        <p:nvSpPr>
          <p:cNvPr id="10" name="Text Box 5"/>
          <p:cNvSpPr txBox="1">
            <a:spLocks noChangeArrowheads="1"/>
          </p:cNvSpPr>
          <p:nvPr/>
        </p:nvSpPr>
        <p:spPr bwMode="auto">
          <a:xfrm>
            <a:off x="4727406" y="0"/>
            <a:ext cx="4416594" cy="2769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en-US" altLang="fr-FR" sz="1200" dirty="0"/>
          </a:p>
        </p:txBody>
      </p:sp>
    </p:spTree>
    <p:extLst>
      <p:ext uri="{BB962C8B-B14F-4D97-AF65-F5344CB8AC3E}">
        <p14:creationId xmlns:p14="http://schemas.microsoft.com/office/powerpoint/2010/main" val="14718753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1714" name="Picture 2" descr="http://www.cegep-ste-foy.qc.ca/profs/gbourbonnais/pascal/fya/chimcell/notesmolecules/imagesmolecules/allosteric_f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071563"/>
            <a:ext cx="8643937" cy="550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1715" name="Rectangle 12"/>
          <p:cNvSpPr>
            <a:spLocks noChangeArrowheads="1"/>
          </p:cNvSpPr>
          <p:nvPr/>
        </p:nvSpPr>
        <p:spPr bwMode="auto">
          <a:xfrm>
            <a:off x="214313" y="428625"/>
            <a:ext cx="31162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rtl="1" eaLnBrk="1" hangingPunct="1"/>
            <a:r>
              <a:rPr lang="en" altLang="fr-FR" sz="2400" b="1" u="sng">
                <a:solidFill>
                  <a:srgbClr val="00CC00"/>
                </a:solidFill>
                <a:latin typeface="Arial" pitchFamily="34" charset="0"/>
              </a:rPr>
              <a:t>Allosteric </a:t>
            </a:r>
            <a:r>
              <a:rPr lang="en" altLang="fr-FR" sz="2400" b="1" u="sng">
                <a:solidFill>
                  <a:srgbClr val="00CC00"/>
                </a:solidFill>
              </a:rPr>
              <a:t>effects​</a:t>
            </a:r>
            <a:endParaRPr lang="fr-FR" altLang="fr-FR" sz="2400" b="1">
              <a:solidFill>
                <a:srgbClr val="00CC00"/>
              </a:solidFill>
            </a:endParaRPr>
          </a:p>
          <a:p>
            <a:endParaRPr lang="fr-FR" altLang="fr-FR" sz="2400">
              <a:solidFill>
                <a:srgbClr val="00CC00"/>
              </a:solidFill>
              <a:latin typeface="Arial" pitchFamily="34" charset="0"/>
            </a:endParaRPr>
          </a:p>
        </p:txBody>
      </p:sp>
      <p:sp>
        <p:nvSpPr>
          <p:cNvPr id="5" name="Text Box 5"/>
          <p:cNvSpPr txBox="1">
            <a:spLocks noChangeArrowheads="1"/>
          </p:cNvSpPr>
          <p:nvPr/>
        </p:nvSpPr>
        <p:spPr bwMode="auto">
          <a:xfrm>
            <a:off x="4727406" y="0"/>
            <a:ext cx="4416594" cy="2769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en-US" altLang="fr-FR" sz="1200" dirty="0"/>
          </a:p>
        </p:txBody>
      </p:sp>
    </p:spTree>
    <p:extLst>
      <p:ext uri="{BB962C8B-B14F-4D97-AF65-F5344CB8AC3E}">
        <p14:creationId xmlns:p14="http://schemas.microsoft.com/office/powerpoint/2010/main" val="20456139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3"/>
          <p:cNvSpPr>
            <a:spLocks noChangeArrowheads="1"/>
          </p:cNvSpPr>
          <p:nvPr/>
        </p:nvSpPr>
        <p:spPr bwMode="auto">
          <a:xfrm>
            <a:off x="1692275" y="765175"/>
            <a:ext cx="5621338" cy="579438"/>
          </a:xfrm>
          <a:prstGeom prst="rect">
            <a:avLst/>
          </a:prstGeom>
          <a:noFill/>
          <a:ln w="9525">
            <a:noFill/>
            <a:miter lim="800000"/>
            <a:headEnd/>
            <a:tailEnd/>
          </a:ln>
          <a:effectLst/>
        </p:spPr>
        <p:txBody>
          <a:bodyPr anchor="ctr">
            <a:spAutoFit/>
          </a:bodyPr>
          <a:lstStyle/>
          <a:p>
            <a:pPr algn="ctr" rtl="1">
              <a:defRPr/>
            </a:pPr>
            <a:r>
              <a:rPr lang="en" sz="3200" b="1" u="sng">
                <a:solidFill>
                  <a:schemeClr val="folHlink"/>
                </a:solidFill>
                <a:effectLst>
                  <a:outerShdw blurRad="38100" dist="38100" dir="2700000" algn="tl">
                    <a:srgbClr val="000000"/>
                  </a:outerShdw>
                </a:effectLst>
              </a:rPr>
              <a:t>ENZYMOLOGY SECTION</a:t>
            </a:r>
          </a:p>
        </p:txBody>
      </p:sp>
      <p:sp>
        <p:nvSpPr>
          <p:cNvPr id="132100" name="Rectangle 4"/>
          <p:cNvSpPr>
            <a:spLocks noChangeArrowheads="1"/>
          </p:cNvSpPr>
          <p:nvPr/>
        </p:nvSpPr>
        <p:spPr bwMode="auto">
          <a:xfrm>
            <a:off x="0" y="2243138"/>
            <a:ext cx="9144000" cy="0"/>
          </a:xfrm>
          <a:prstGeom prst="rect">
            <a:avLst/>
          </a:prstGeom>
          <a:noFill/>
          <a:ln w="9525">
            <a:noFill/>
            <a:miter lim="800000"/>
            <a:headEnd/>
            <a:tailEnd/>
          </a:ln>
          <a:effectLst/>
        </p:spPr>
        <p:txBody>
          <a:bodyPr wrap="none" anchor="ctr">
            <a:spAutoFit/>
          </a:bodyPr>
          <a:lstStyle/>
          <a:p>
            <a:pPr algn="ctr" rtl="1">
              <a:defRPr/>
            </a:pPr>
            <a:endParaRPr lang="fr-FR">
              <a:effectLst>
                <a:outerShdw blurRad="38100" dist="38100" dir="2700000" algn="tl">
                  <a:srgbClr val="000000">
                    <a:alpha val="43137"/>
                  </a:srgbClr>
                </a:outerShdw>
              </a:effectLst>
            </a:endParaRPr>
          </a:p>
        </p:txBody>
      </p:sp>
      <p:graphicFrame>
        <p:nvGraphicFramePr>
          <p:cNvPr id="132102" name="Group 6"/>
          <p:cNvGraphicFramePr>
            <a:graphicFrameLocks noGrp="1"/>
          </p:cNvGraphicFramePr>
          <p:nvPr/>
        </p:nvGraphicFramePr>
        <p:xfrm>
          <a:off x="4479924" y="2243138"/>
          <a:ext cx="207964" cy="517530"/>
        </p:xfrm>
        <a:graphic>
          <a:graphicData uri="http://schemas.openxmlformats.org/drawingml/2006/table">
            <a:tbl>
              <a:tblPr rtl="1"/>
              <a:tblGrid>
                <a:gridCol w="207964"/>
              </a:tblGrid>
              <a:tr h="517525">
                <a:tc>
                  <a:txBody>
                    <a:bodyPr/>
                    <a:lstStyle/>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marL="91282" marR="91282" marT="45405" marB="45405" anchor="ctr" horzOverflow="overflow">
                    <a:lnL cap="flat">
                      <a:noFill/>
                    </a:lnL>
                    <a:lnR cap="flat">
                      <a:noFill/>
                    </a:lnR>
                    <a:lnT cap="flat">
                      <a:noFill/>
                    </a:lnT>
                    <a:lnB cap="flat">
                      <a:noFill/>
                    </a:lnB>
                    <a:lnTlToBr>
                      <a:noFill/>
                    </a:lnTlToBr>
                    <a:lnBlToTr>
                      <a:noFill/>
                    </a:lnBlToTr>
                    <a:noFill/>
                  </a:tcPr>
                </a:tc>
              </a:tr>
            </a:tbl>
          </a:graphicData>
        </a:graphic>
      </p:graphicFrame>
      <p:sp>
        <p:nvSpPr>
          <p:cNvPr id="372742" name="Rectangle 12"/>
          <p:cNvSpPr>
            <a:spLocks noChangeArrowheads="1"/>
          </p:cNvSpPr>
          <p:nvPr/>
        </p:nvSpPr>
        <p:spPr bwMode="auto">
          <a:xfrm>
            <a:off x="298574" y="1276350"/>
            <a:ext cx="9097962"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rtl="1" eaLnBrk="1" hangingPunct="1"/>
            <a:endParaRPr lang="fr-FR" altLang="fr-FR" sz="1800" dirty="0"/>
          </a:p>
          <a:p>
            <a:pPr rtl="1" eaLnBrk="1" hangingPunct="1"/>
            <a:r>
              <a:rPr lang="en" altLang="fr-FR" sz="1800" dirty="0"/>
              <a:t>Allosterism involves </a:t>
            </a:r>
            <a:r>
              <a:rPr lang="en" altLang="fr-FR" sz="1800" dirty="0">
                <a:latin typeface="Arial" pitchFamily="34" charset="0"/>
              </a:rPr>
              <a:t>proteins </a:t>
            </a:r>
            <a:r>
              <a:rPr lang="en" altLang="fr-FR" sz="1800" dirty="0"/>
              <a:t>with </a:t>
            </a:r>
            <a:r>
              <a:rPr lang="en" altLang="fr-FR" sz="1800" dirty="0">
                <a:latin typeface="Arial" pitchFamily="34" charset="0"/>
              </a:rPr>
              <a:t>activity :​</a:t>
            </a:r>
            <a:r>
              <a:rPr lang="en" altLang="fr-FR" sz="1800" dirty="0"/>
              <a:t>​​</a:t>
            </a:r>
          </a:p>
          <a:p>
            <a:pPr rtl="1" eaLnBrk="1" hangingPunct="1"/>
            <a:r>
              <a:rPr lang="en" altLang="fr-FR" sz="1800" dirty="0"/>
              <a:t>enzymes, transporters, channels, pumps, receptors </a:t>
            </a:r>
            <a:r>
              <a:rPr lang="en" altLang="fr-FR" sz="1800" dirty="0">
                <a:latin typeface="Arial" pitchFamily="34" charset="0"/>
              </a:rPr>
              <a:t>, </a:t>
            </a:r>
            <a:r>
              <a:rPr lang="en" altLang="fr-FR" sz="1800" dirty="0"/>
              <a:t>contractile proteins, etc </a:t>
            </a:r>
            <a:r>
              <a:rPr lang="en" altLang="fr-FR" sz="1800" dirty="0">
                <a:latin typeface="Arial" pitchFamily="34" charset="0"/>
              </a:rPr>
              <a:t>...</a:t>
            </a:r>
          </a:p>
          <a:p>
            <a:pPr rtl="1" eaLnBrk="1" hangingPunct="1"/>
            <a:r>
              <a:rPr lang="en" altLang="fr-FR" sz="1800" dirty="0">
                <a:latin typeface="Arial" pitchFamily="34" charset="0"/>
              </a:rPr>
              <a:t>Allosteric </a:t>
            </a:r>
            <a:r>
              <a:rPr lang="en" altLang="fr-FR" sz="1800" dirty="0"/>
              <a:t>effectors are ligands with a </a:t>
            </a:r>
            <a:r>
              <a:rPr lang="en" altLang="fr-FR" sz="1800" dirty="0">
                <a:latin typeface="Arial" pitchFamily="34" charset="0"/>
              </a:rPr>
              <a:t>different </a:t>
            </a:r>
            <a:r>
              <a:rPr lang="en" altLang="fr-FR" sz="1800" dirty="0"/>
              <a:t>binding site .</a:t>
            </a:r>
          </a:p>
          <a:p>
            <a:pPr rtl="1" eaLnBrk="1" hangingPunct="1"/>
            <a:r>
              <a:rPr lang="en" altLang="fr-FR" sz="1800" dirty="0"/>
              <a:t>of the substrate binding site (active site, catalytic site). This could be another</a:t>
            </a:r>
          </a:p>
          <a:p>
            <a:pPr rtl="1" eaLnBrk="1" hangingPunct="1"/>
            <a:r>
              <a:rPr lang="en" altLang="fr-FR" sz="1800" dirty="0">
                <a:latin typeface="Arial" pitchFamily="34" charset="0"/>
              </a:rPr>
              <a:t>substrate or product molecule </a:t>
            </a:r>
            <a:r>
              <a:rPr lang="en" altLang="fr-FR" sz="1800" dirty="0"/>
              <a:t>, different from </a:t>
            </a:r>
            <a:r>
              <a:rPr lang="en" altLang="fr-FR" sz="1800" dirty="0">
                <a:latin typeface="Arial" pitchFamily="34" charset="0"/>
              </a:rPr>
              <a:t>the </a:t>
            </a:r>
            <a:r>
              <a:rPr lang="en" altLang="fr-FR" sz="1800" dirty="0"/>
              <a:t>one that participates </a:t>
            </a:r>
            <a:r>
              <a:rPr lang="en" altLang="fr-FR" sz="1800" dirty="0">
                <a:latin typeface="Arial" pitchFamily="34" charset="0"/>
              </a:rPr>
              <a:t>in </a:t>
            </a:r>
            <a:r>
              <a:rPr lang="en" altLang="fr-FR" sz="1800" dirty="0"/>
              <a:t>the </a:t>
            </a:r>
            <a:r>
              <a:rPr lang="en" altLang="fr-FR" sz="1800" dirty="0">
                <a:latin typeface="Arial" pitchFamily="34" charset="0"/>
              </a:rPr>
              <a:t>reaction</a:t>
            </a:r>
          </a:p>
          <a:p>
            <a:pPr rtl="1" eaLnBrk="1" hangingPunct="1"/>
            <a:r>
              <a:rPr lang="en" altLang="fr-FR" sz="1800" dirty="0"/>
              <a:t>enzymatic or transport</a:t>
            </a:r>
            <a:r>
              <a:rPr lang="en" altLang="fr-FR" sz="1800" dirty="0">
                <a:latin typeface="Arial" pitchFamily="34" charset="0"/>
              </a:rPr>
              <a:t> </a:t>
            </a:r>
            <a:r>
              <a:rPr lang="en" altLang="fr-FR" sz="1800" dirty="0"/>
              <a:t>This is referred to as a </a:t>
            </a:r>
            <a:r>
              <a:rPr lang="en" altLang="fr-FR" sz="1800" dirty="0">
                <a:solidFill>
                  <a:srgbClr val="FFFF00"/>
                </a:solidFill>
              </a:rPr>
              <a:t>homotropic </a:t>
            </a:r>
            <a:r>
              <a:rPr lang="en" altLang="fr-FR" sz="1800" dirty="0">
                <a:solidFill>
                  <a:srgbClr val="FFFF00"/>
                </a:solidFill>
                <a:latin typeface="Arial" pitchFamily="34" charset="0"/>
              </a:rPr>
              <a:t>allosteric </a:t>
            </a:r>
            <a:r>
              <a:rPr lang="en" altLang="fr-FR" sz="1800" dirty="0">
                <a:solidFill>
                  <a:srgbClr val="FFFF00"/>
                </a:solidFill>
              </a:rPr>
              <a:t>effect </a:t>
            </a:r>
            <a:r>
              <a:rPr lang="en" altLang="fr-FR" sz="1800" dirty="0"/>
              <a:t>. If at</a:t>
            </a:r>
          </a:p>
          <a:p>
            <a:pPr rtl="1" eaLnBrk="1" hangingPunct="1"/>
            <a:r>
              <a:rPr lang="en" altLang="fr-FR" sz="1800" dirty="0">
                <a:latin typeface="Arial" pitchFamily="34" charset="0"/>
              </a:rPr>
              <a:t>if </a:t>
            </a:r>
            <a:r>
              <a:rPr lang="en" altLang="fr-FR" sz="1800" dirty="0"/>
              <a:t>the effector is a different molecule , </a:t>
            </a:r>
            <a:r>
              <a:rPr lang="en" altLang="fr-FR" sz="1800" dirty="0">
                <a:latin typeface="Arial" pitchFamily="34" charset="0"/>
              </a:rPr>
              <a:t>this </a:t>
            </a:r>
            <a:r>
              <a:rPr lang="en" altLang="fr-FR" sz="1800" dirty="0"/>
              <a:t>is called an </a:t>
            </a:r>
            <a:r>
              <a:rPr lang="en" altLang="fr-FR" sz="1800" dirty="0">
                <a:solidFill>
                  <a:srgbClr val="FFFF00"/>
                </a:solidFill>
                <a:latin typeface="Arial" pitchFamily="34" charset="0"/>
              </a:rPr>
              <a:t>allosteric </a:t>
            </a:r>
            <a:r>
              <a:rPr lang="en" altLang="fr-FR" sz="1800" dirty="0">
                <a:solidFill>
                  <a:srgbClr val="FFFF00"/>
                </a:solidFill>
              </a:rPr>
              <a:t>effect .</a:t>
            </a:r>
          </a:p>
          <a:p>
            <a:pPr rtl="1" eaLnBrk="1" hangingPunct="1"/>
            <a:r>
              <a:rPr lang="en" altLang="fr-FR" sz="1800" dirty="0">
                <a:solidFill>
                  <a:srgbClr val="FFFF00"/>
                </a:solidFill>
              </a:rPr>
              <a:t>heterotropic .</a:t>
            </a:r>
            <a:r>
              <a:rPr lang="en" altLang="fr-FR" sz="1800" dirty="0">
                <a:solidFill>
                  <a:srgbClr val="FFFF00"/>
                </a:solidFill>
                <a:latin typeface="Arial" pitchFamily="34" charset="0"/>
              </a:rPr>
              <a:t>​</a:t>
            </a:r>
            <a:r>
              <a:rPr lang="en" altLang="fr-FR" sz="1800" dirty="0">
                <a:solidFill>
                  <a:srgbClr val="FFFF00"/>
                </a:solidFill>
              </a:rPr>
              <a:t>​</a:t>
            </a:r>
            <a:r>
              <a:rPr lang="en" altLang="fr-FR" sz="1800" dirty="0">
                <a:solidFill>
                  <a:srgbClr val="FFFF00"/>
                </a:solidFill>
                <a:latin typeface="Arial" pitchFamily="34" charset="0"/>
              </a:rPr>
              <a:t>​</a:t>
            </a:r>
            <a:r>
              <a:rPr lang="en" altLang="fr-FR" sz="1800" dirty="0"/>
              <a:t> </a:t>
            </a:r>
          </a:p>
          <a:p>
            <a:pPr rtl="1" eaLnBrk="1" hangingPunct="1"/>
            <a:r>
              <a:rPr lang="en" altLang="fr-FR" sz="1800" dirty="0"/>
              <a:t>When an allosteric protein has </a:t>
            </a:r>
            <a:r>
              <a:rPr lang="en" altLang="fr-FR" sz="1800" dirty="0">
                <a:latin typeface="Arial" pitchFamily="34" charset="0"/>
              </a:rPr>
              <a:t>several subunits </a:t>
            </a:r>
            <a:r>
              <a:rPr lang="en" altLang="fr-FR" sz="1800" dirty="0"/>
              <a:t>, </a:t>
            </a:r>
            <a:r>
              <a:rPr lang="en" altLang="fr-FR" sz="1800" dirty="0">
                <a:latin typeface="Arial" pitchFamily="34" charset="0"/>
              </a:rPr>
              <a:t>substrate </a:t>
            </a:r>
            <a:r>
              <a:rPr lang="en" altLang="fr-FR" sz="1800" dirty="0"/>
              <a:t>binding</a:t>
            </a:r>
          </a:p>
          <a:p>
            <a:pPr rtl="1" eaLnBrk="1" hangingPunct="1"/>
            <a:r>
              <a:rPr lang="en" altLang="fr-FR" sz="1800" dirty="0"/>
              <a:t>or its effect on one subunit </a:t>
            </a:r>
            <a:r>
              <a:rPr lang="en" altLang="fr-FR" sz="1800" dirty="0">
                <a:latin typeface="Arial" pitchFamily="34" charset="0"/>
              </a:rPr>
              <a:t>results </a:t>
            </a:r>
            <a:r>
              <a:rPr lang="en" altLang="fr-FR" sz="1800" dirty="0"/>
              <a:t>in an effect on the other </a:t>
            </a:r>
            <a:r>
              <a:rPr lang="en" altLang="fr-FR" sz="1800" dirty="0">
                <a:latin typeface="Arial" pitchFamily="34" charset="0"/>
              </a:rPr>
              <a:t>subunits </a:t>
            </a:r>
            <a:r>
              <a:rPr lang="en" altLang="fr-FR" sz="1800" dirty="0"/>
              <a:t>of</a:t>
            </a:r>
          </a:p>
          <a:p>
            <a:pPr rtl="1" eaLnBrk="1" hangingPunct="1"/>
            <a:r>
              <a:rPr lang="en" altLang="fr-FR" sz="1800" dirty="0"/>
              <a:t>the </a:t>
            </a:r>
            <a:r>
              <a:rPr lang="en" altLang="fr-FR" sz="1800" dirty="0">
                <a:latin typeface="Arial" pitchFamily="34" charset="0"/>
              </a:rPr>
              <a:t>protein </a:t>
            </a:r>
            <a:r>
              <a:rPr lang="en" altLang="fr-FR" sz="1800" dirty="0"/>
              <a:t>.</a:t>
            </a:r>
          </a:p>
          <a:p>
            <a:pPr rtl="1" eaLnBrk="1" hangingPunct="1"/>
            <a:r>
              <a:rPr lang="en" altLang="fr-FR" sz="1800" dirty="0"/>
              <a:t>The change in activity </a:t>
            </a:r>
            <a:r>
              <a:rPr lang="en" altLang="fr-FR" sz="1800" dirty="0">
                <a:latin typeface="Arial" pitchFamily="34" charset="0"/>
              </a:rPr>
              <a:t>is </a:t>
            </a:r>
            <a:r>
              <a:rPr lang="en" altLang="fr-FR" sz="1800" dirty="0"/>
              <a:t>always quantitative</a:t>
            </a:r>
            <a:r>
              <a:rPr lang="en" altLang="fr-FR" sz="1800" dirty="0">
                <a:latin typeface="Arial" pitchFamily="34" charset="0"/>
              </a:rPr>
              <a:t> </a:t>
            </a:r>
            <a:r>
              <a:rPr lang="en" altLang="fr-FR" sz="1800" dirty="0"/>
              <a:t>:</a:t>
            </a:r>
          </a:p>
          <a:p>
            <a:pPr rtl="1" eaLnBrk="1" hangingPunct="1"/>
            <a:r>
              <a:rPr lang="en" altLang="fr-FR" sz="1800" dirty="0">
                <a:solidFill>
                  <a:srgbClr val="FF0000"/>
                </a:solidFill>
              </a:rPr>
              <a:t>increase = </a:t>
            </a:r>
            <a:r>
              <a:rPr lang="en" altLang="fr-FR" sz="1800" dirty="0">
                <a:solidFill>
                  <a:srgbClr val="FF0000"/>
                </a:solidFill>
                <a:latin typeface="Arial" pitchFamily="34" charset="0"/>
              </a:rPr>
              <a:t>allosteric </a:t>
            </a:r>
            <a:r>
              <a:rPr lang="en" altLang="fr-FR" sz="1800" dirty="0">
                <a:solidFill>
                  <a:srgbClr val="FF0000"/>
                </a:solidFill>
              </a:rPr>
              <a:t>activation</a:t>
            </a:r>
            <a:r>
              <a:rPr lang="en" altLang="fr-FR" sz="1800" dirty="0"/>
              <a:t> </a:t>
            </a:r>
          </a:p>
          <a:p>
            <a:pPr rtl="1" eaLnBrk="1" hangingPunct="1"/>
            <a:r>
              <a:rPr lang="en" altLang="fr-FR" sz="1800" dirty="0">
                <a:solidFill>
                  <a:srgbClr val="FFFF00"/>
                </a:solidFill>
                <a:latin typeface="Arial" pitchFamily="34" charset="0"/>
              </a:rPr>
              <a:t>allosteric </a:t>
            </a:r>
            <a:r>
              <a:rPr lang="en" altLang="fr-FR" sz="1800" dirty="0">
                <a:solidFill>
                  <a:srgbClr val="FFFF00"/>
                </a:solidFill>
              </a:rPr>
              <a:t>inhibition .</a:t>
            </a:r>
          </a:p>
          <a:p>
            <a:endParaRPr lang="fr-FR" altLang="fr-FR" sz="1800" dirty="0">
              <a:solidFill>
                <a:srgbClr val="FFFF00"/>
              </a:solidFill>
              <a:latin typeface="Arial" pitchFamily="34" charset="0"/>
            </a:endParaRPr>
          </a:p>
        </p:txBody>
      </p:sp>
      <p:sp>
        <p:nvSpPr>
          <p:cNvPr id="7" name="Text Box 5"/>
          <p:cNvSpPr txBox="1">
            <a:spLocks noChangeArrowheads="1"/>
          </p:cNvSpPr>
          <p:nvPr/>
        </p:nvSpPr>
        <p:spPr bwMode="auto">
          <a:xfrm>
            <a:off x="4727406" y="0"/>
            <a:ext cx="4416594" cy="2769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en-US" altLang="fr-FR" sz="1200" dirty="0"/>
          </a:p>
        </p:txBody>
      </p:sp>
    </p:spTree>
    <p:extLst>
      <p:ext uri="{BB962C8B-B14F-4D97-AF65-F5344CB8AC3E}">
        <p14:creationId xmlns:p14="http://schemas.microsoft.com/office/powerpoint/2010/main" val="39720391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3"/>
          <p:cNvSpPr>
            <a:spLocks noChangeArrowheads="1"/>
          </p:cNvSpPr>
          <p:nvPr/>
        </p:nvSpPr>
        <p:spPr bwMode="auto">
          <a:xfrm>
            <a:off x="1692275" y="404813"/>
            <a:ext cx="5621338" cy="579437"/>
          </a:xfrm>
          <a:prstGeom prst="rect">
            <a:avLst/>
          </a:prstGeom>
          <a:noFill/>
          <a:ln w="9525">
            <a:noFill/>
            <a:miter lim="800000"/>
            <a:headEnd/>
            <a:tailEnd/>
          </a:ln>
          <a:effectLst/>
        </p:spPr>
        <p:txBody>
          <a:bodyPr anchor="ctr">
            <a:spAutoFit/>
          </a:bodyPr>
          <a:lstStyle/>
          <a:p>
            <a:pPr algn="ctr" rtl="1">
              <a:defRPr/>
            </a:pPr>
            <a:r>
              <a:rPr lang="en" sz="3200" b="1" u="sng">
                <a:solidFill>
                  <a:schemeClr val="folHlink"/>
                </a:solidFill>
                <a:effectLst>
                  <a:outerShdw blurRad="38100" dist="38100" dir="2700000" algn="tl">
                    <a:srgbClr val="000000"/>
                  </a:outerShdw>
                </a:effectLst>
              </a:rPr>
              <a:t>ENZYMOLOGY SECTION</a:t>
            </a:r>
          </a:p>
        </p:txBody>
      </p:sp>
      <p:sp>
        <p:nvSpPr>
          <p:cNvPr id="133124" name="Rectangle 4"/>
          <p:cNvSpPr>
            <a:spLocks noChangeArrowheads="1"/>
          </p:cNvSpPr>
          <p:nvPr/>
        </p:nvSpPr>
        <p:spPr bwMode="auto">
          <a:xfrm>
            <a:off x="0" y="2243138"/>
            <a:ext cx="9144000" cy="0"/>
          </a:xfrm>
          <a:prstGeom prst="rect">
            <a:avLst/>
          </a:prstGeom>
          <a:noFill/>
          <a:ln w="9525">
            <a:noFill/>
            <a:miter lim="800000"/>
            <a:headEnd/>
            <a:tailEnd/>
          </a:ln>
          <a:effectLst/>
        </p:spPr>
        <p:txBody>
          <a:bodyPr wrap="none" anchor="ctr">
            <a:spAutoFit/>
          </a:bodyPr>
          <a:lstStyle/>
          <a:p>
            <a:pPr algn="ctr" rtl="1">
              <a:defRPr/>
            </a:pPr>
            <a:endParaRPr lang="fr-FR">
              <a:effectLst>
                <a:outerShdw blurRad="38100" dist="38100" dir="2700000" algn="tl">
                  <a:srgbClr val="000000">
                    <a:alpha val="43137"/>
                  </a:srgbClr>
                </a:outerShdw>
              </a:effectLst>
            </a:endParaRPr>
          </a:p>
        </p:txBody>
      </p:sp>
      <p:graphicFrame>
        <p:nvGraphicFramePr>
          <p:cNvPr id="133125" name="Group 5"/>
          <p:cNvGraphicFramePr>
            <a:graphicFrameLocks noGrp="1"/>
          </p:cNvGraphicFramePr>
          <p:nvPr/>
        </p:nvGraphicFramePr>
        <p:xfrm>
          <a:off x="4479924" y="2243138"/>
          <a:ext cx="207964" cy="517530"/>
        </p:xfrm>
        <a:graphic>
          <a:graphicData uri="http://schemas.openxmlformats.org/drawingml/2006/table">
            <a:tbl>
              <a:tblPr rtl="1"/>
              <a:tblGrid>
                <a:gridCol w="207964"/>
              </a:tblGrid>
              <a:tr h="517525">
                <a:tc>
                  <a:txBody>
                    <a:bodyPr/>
                    <a:lstStyle/>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marL="91282" marR="91282" marT="45405" marB="45405" anchor="ctr" horzOverflow="overflow">
                    <a:lnL cap="flat">
                      <a:noFill/>
                    </a:lnL>
                    <a:lnR cap="flat">
                      <a:noFill/>
                    </a:lnR>
                    <a:lnT cap="flat">
                      <a:noFill/>
                    </a:lnT>
                    <a:lnB cap="flat">
                      <a:noFill/>
                    </a:lnB>
                    <a:lnTlToBr>
                      <a:noFill/>
                    </a:lnTlToBr>
                    <a:lnBlToTr>
                      <a:noFill/>
                    </a:lnBlToTr>
                    <a:noFill/>
                  </a:tcPr>
                </a:tc>
              </a:tr>
            </a:tbl>
          </a:graphicData>
        </a:graphic>
      </p:graphicFrame>
      <p:sp>
        <p:nvSpPr>
          <p:cNvPr id="373766" name="Rectangle 11"/>
          <p:cNvSpPr>
            <a:spLocks noChangeArrowheads="1"/>
          </p:cNvSpPr>
          <p:nvPr/>
        </p:nvSpPr>
        <p:spPr bwMode="auto">
          <a:xfrm>
            <a:off x="250825" y="981075"/>
            <a:ext cx="31162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rtl="1" eaLnBrk="1" hangingPunct="1"/>
            <a:r>
              <a:rPr lang="en" altLang="fr-FR" sz="2400" b="1" u="sng">
                <a:solidFill>
                  <a:srgbClr val="00CC00"/>
                </a:solidFill>
                <a:latin typeface="Arial" pitchFamily="34" charset="0"/>
              </a:rPr>
              <a:t>Allosteric </a:t>
            </a:r>
            <a:r>
              <a:rPr lang="en" altLang="fr-FR" sz="2400" b="1" u="sng">
                <a:solidFill>
                  <a:srgbClr val="00CC00"/>
                </a:solidFill>
              </a:rPr>
              <a:t>effects​</a:t>
            </a:r>
            <a:endParaRPr lang="fr-FR" altLang="fr-FR" sz="2400" b="1">
              <a:solidFill>
                <a:srgbClr val="00CC00"/>
              </a:solidFill>
            </a:endParaRPr>
          </a:p>
          <a:p>
            <a:endParaRPr lang="fr-FR" altLang="fr-FR" sz="2400">
              <a:solidFill>
                <a:srgbClr val="00CC00"/>
              </a:solidFill>
              <a:latin typeface="Arial" pitchFamily="34" charset="0"/>
            </a:endParaRPr>
          </a:p>
        </p:txBody>
      </p:sp>
      <p:sp>
        <p:nvSpPr>
          <p:cNvPr id="133132" name="Rectangle 12"/>
          <p:cNvSpPr>
            <a:spLocks noChangeArrowheads="1"/>
          </p:cNvSpPr>
          <p:nvPr/>
        </p:nvSpPr>
        <p:spPr bwMode="auto">
          <a:xfrm>
            <a:off x="0" y="1733550"/>
            <a:ext cx="9144000" cy="0"/>
          </a:xfrm>
          <a:prstGeom prst="rect">
            <a:avLst/>
          </a:prstGeom>
          <a:noFill/>
          <a:ln w="9525">
            <a:noFill/>
            <a:miter lim="800000"/>
            <a:headEnd/>
            <a:tailEnd/>
          </a:ln>
          <a:effectLst/>
        </p:spPr>
        <p:txBody>
          <a:bodyPr wrap="none" anchor="ctr">
            <a:spAutoFit/>
          </a:bodyPr>
          <a:lstStyle/>
          <a:p>
            <a:pPr algn="ctr" rtl="1">
              <a:defRPr/>
            </a:pPr>
            <a:endParaRPr lang="fr-FR">
              <a:effectLst>
                <a:outerShdw blurRad="38100" dist="38100" dir="2700000" algn="tl">
                  <a:srgbClr val="000000">
                    <a:alpha val="43137"/>
                  </a:srgbClr>
                </a:outerShdw>
              </a:effectLst>
            </a:endParaRPr>
          </a:p>
        </p:txBody>
      </p:sp>
      <p:sp>
        <p:nvSpPr>
          <p:cNvPr id="373768" name="Rectangle 21"/>
          <p:cNvSpPr>
            <a:spLocks noChangeArrowheads="1"/>
          </p:cNvSpPr>
          <p:nvPr/>
        </p:nvSpPr>
        <p:spPr bwMode="auto">
          <a:xfrm>
            <a:off x="395288" y="1557338"/>
            <a:ext cx="53197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2000">
                <a:solidFill>
                  <a:srgbClr val="FFFF00"/>
                </a:solidFill>
              </a:rPr>
              <a:t>Example of </a:t>
            </a:r>
            <a:r>
              <a:rPr lang="en" altLang="fr-FR" sz="2000">
                <a:solidFill>
                  <a:srgbClr val="FFFF00"/>
                </a:solidFill>
                <a:latin typeface="Arial" pitchFamily="34" charset="0"/>
              </a:rPr>
              <a:t>allostery </a:t>
            </a:r>
            <a:r>
              <a:rPr lang="en" altLang="fr-FR" sz="2000">
                <a:solidFill>
                  <a:srgbClr val="FFFF00"/>
                </a:solidFill>
              </a:rPr>
              <a:t>phosphofructokinase</a:t>
            </a:r>
          </a:p>
        </p:txBody>
      </p:sp>
      <p:sp>
        <p:nvSpPr>
          <p:cNvPr id="133144" name="Rectangle 24"/>
          <p:cNvSpPr>
            <a:spLocks noChangeArrowheads="1"/>
          </p:cNvSpPr>
          <p:nvPr/>
        </p:nvSpPr>
        <p:spPr bwMode="auto">
          <a:xfrm>
            <a:off x="0" y="1733550"/>
            <a:ext cx="9144000" cy="0"/>
          </a:xfrm>
          <a:prstGeom prst="rect">
            <a:avLst/>
          </a:prstGeom>
          <a:noFill/>
          <a:ln w="9525">
            <a:noFill/>
            <a:miter lim="800000"/>
            <a:headEnd/>
            <a:tailEnd/>
          </a:ln>
          <a:effectLst/>
        </p:spPr>
        <p:txBody>
          <a:bodyPr wrap="none" anchor="ctr">
            <a:spAutoFit/>
          </a:bodyPr>
          <a:lstStyle/>
          <a:p>
            <a:pPr algn="ctr" rtl="1">
              <a:defRPr/>
            </a:pPr>
            <a:endParaRPr lang="fr-FR">
              <a:effectLst>
                <a:outerShdw blurRad="38100" dist="38100" dir="2700000" algn="tl">
                  <a:srgbClr val="000000">
                    <a:alpha val="43137"/>
                  </a:srgbClr>
                </a:outerShdw>
              </a:effectLst>
            </a:endParaRPr>
          </a:p>
        </p:txBody>
      </p:sp>
      <p:pic>
        <p:nvPicPr>
          <p:cNvPr id="373770" name="Picture 23" descr="Image EE_44_2_PICT.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331913" y="2133600"/>
            <a:ext cx="6335712"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5"/>
          <p:cNvSpPr txBox="1">
            <a:spLocks noChangeArrowheads="1"/>
          </p:cNvSpPr>
          <p:nvPr/>
        </p:nvSpPr>
        <p:spPr bwMode="auto">
          <a:xfrm>
            <a:off x="4727406" y="0"/>
            <a:ext cx="4416594" cy="2769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en-US" altLang="fr-FR" sz="1200" dirty="0"/>
          </a:p>
        </p:txBody>
      </p:sp>
    </p:spTree>
    <p:extLst>
      <p:ext uri="{BB962C8B-B14F-4D97-AF65-F5344CB8AC3E}">
        <p14:creationId xmlns:p14="http://schemas.microsoft.com/office/powerpoint/2010/main" val="26328066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600200"/>
            <a:ext cx="9144000" cy="4530725"/>
          </a:xfrm>
        </p:spPr>
        <p:txBody>
          <a:bodyPr/>
          <a:lstStyle/>
          <a:p>
            <a:pPr>
              <a:defRPr/>
            </a:pPr>
            <a:r>
              <a:rPr lang="en" sz="1800" b="1" dirty="0" smtClean="0"/>
              <a:t>We now know that the "zymase" in yeast extracts is actually a mixture of enzymes which together catalyze the reactions of </a:t>
            </a:r>
            <a:r>
              <a:rPr lang="en" sz="1800" b="1" dirty="0" smtClean="0">
                <a:hlinkClick r:id="rId2" action="ppaction://hlinkfile"/>
              </a:rPr>
              <a:t>glycolysis </a:t>
            </a:r>
            <a:r>
              <a:rPr lang="en" sz="1800" b="1" dirty="0" smtClean="0"/>
              <a:t>.</a:t>
            </a:r>
          </a:p>
          <a:p>
            <a:pPr>
              <a:defRPr/>
            </a:pPr>
            <a:r>
              <a:rPr lang="en" sz="1800" b="1" dirty="0" smtClean="0">
                <a:solidFill>
                  <a:srgbClr val="FFFF00"/>
                </a:solidFill>
              </a:rPr>
              <a:t>1897 </a:t>
            </a:r>
            <a:r>
              <a:rPr lang="en" sz="1800" b="1" dirty="0" smtClean="0"/>
              <a:t>: In the same year, </a:t>
            </a:r>
            <a:r>
              <a:rPr lang="en" sz="1800" b="1" dirty="0" smtClean="0">
                <a:hlinkClick r:id="rId3"/>
              </a:rPr>
              <a:t>Bertrand observed that certain enzymes require </a:t>
            </a:r>
            <a:r>
              <a:rPr lang="en" sz="1800" b="1" dirty="0" err="1" smtClean="0"/>
              <a:t>dialyzable </a:t>
            </a:r>
            <a:r>
              <a:rPr lang="en" sz="1800" b="1" dirty="0" smtClean="0"/>
              <a:t>factors for their activity. He named them coenzymes.</a:t>
            </a:r>
          </a:p>
          <a:p>
            <a:pPr>
              <a:defRPr/>
            </a:pPr>
            <a:r>
              <a:rPr lang="en" sz="1800" b="1" dirty="0" smtClean="0"/>
              <a:t>At the beginning of the 20th century, major work was undertaken to purify enzymes and, above all, to describe their catalytic activity in mathematical terms.</a:t>
            </a:r>
          </a:p>
          <a:p>
            <a:pPr>
              <a:defRPr/>
            </a:pPr>
            <a:r>
              <a:rPr lang="en" sz="1800" b="1" dirty="0" smtClean="0">
                <a:solidFill>
                  <a:srgbClr val="FFFF00"/>
                </a:solidFill>
              </a:rPr>
              <a:t>1902: </a:t>
            </a:r>
            <a:r>
              <a:rPr lang="en" sz="1800" b="1" dirty="0" smtClean="0"/>
              <a:t>V. Henri and Adrian Brown independently suggested that the formation of an enzyme-substrate complex is an obligatory intermediate of the enzymatic reaction.</a:t>
            </a:r>
          </a:p>
        </p:txBody>
      </p:sp>
      <p:sp>
        <p:nvSpPr>
          <p:cNvPr id="4" name="Text Box 5"/>
          <p:cNvSpPr txBox="1">
            <a:spLocks noChangeArrowheads="1"/>
          </p:cNvSpPr>
          <p:nvPr/>
        </p:nvSpPr>
        <p:spPr bwMode="auto">
          <a:xfrm>
            <a:off x="1071563" y="714375"/>
            <a:ext cx="5710237" cy="473075"/>
          </a:xfrm>
          <a:prstGeom prst="rect">
            <a:avLst/>
          </a:prstGeom>
          <a:solidFill>
            <a:srgbClr val="FFFF00"/>
          </a:solidFill>
          <a:ln w="76200" cmpd="tri" algn="ctr">
            <a:solidFill>
              <a:srgbClr val="FF00FF"/>
            </a:solidFill>
            <a:miter lim="800000"/>
            <a:headEnd/>
            <a:tailEnd/>
          </a:ln>
          <a:effectLst/>
        </p:spPr>
        <p:txBody>
          <a:bodyPr wrap="none">
            <a:spAutoFit/>
          </a:bodyPr>
          <a:lstStyle/>
          <a:p>
            <a:pPr algn="ctr" rtl="1">
              <a:defRPr/>
            </a:pPr>
            <a:r>
              <a:rPr lang="en" sz="2000">
                <a:solidFill>
                  <a:srgbClr val="000000"/>
                </a:solidFill>
                <a:effectLst>
                  <a:outerShdw blurRad="38100" dist="38100" dir="2700000" algn="tl">
                    <a:srgbClr val="FFFFFF"/>
                  </a:outerShdw>
                </a:effectLst>
              </a:rPr>
              <a:t>INTRODUCTION TO </a:t>
            </a:r>
            <a:r>
              <a:rPr lang="en" sz="2000">
                <a:solidFill>
                  <a:srgbClr val="000000"/>
                </a:solidFill>
                <a:effectLst>
                  <a:outerShdw blurRad="38100" dist="38100" dir="2700000" algn="tl">
                    <a:srgbClr val="FFFFFF"/>
                  </a:outerShdw>
                </a:effectLst>
                <a:latin typeface="Arial"/>
              </a:rPr>
              <a:t>THE </a:t>
            </a:r>
            <a:r>
              <a:rPr lang="en" sz="2000">
                <a:solidFill>
                  <a:srgbClr val="000000"/>
                </a:solidFill>
                <a:effectLst>
                  <a:outerShdw blurRad="38100" dist="38100" dir="2700000" algn="tl">
                    <a:srgbClr val="FFFFFF"/>
                  </a:outerShdw>
                </a:effectLst>
              </a:rPr>
              <a:t>STUDY OF </a:t>
            </a:r>
            <a:r>
              <a:rPr lang="en" sz="2000">
                <a:solidFill>
                  <a:srgbClr val="000000"/>
                </a:solidFill>
                <a:effectLst>
                  <a:outerShdw blurRad="38100" dist="38100" dir="2700000" algn="tl">
                    <a:srgbClr val="FFFFFF"/>
                  </a:outerShdw>
                </a:effectLst>
                <a:latin typeface="Arial"/>
              </a:rPr>
              <a:t>ENZYMOLOGY</a:t>
            </a:r>
          </a:p>
        </p:txBody>
      </p:sp>
      <p:sp>
        <p:nvSpPr>
          <p:cNvPr id="5" name="Text Box 5"/>
          <p:cNvSpPr txBox="1">
            <a:spLocks noChangeArrowheads="1"/>
          </p:cNvSpPr>
          <p:nvPr/>
        </p:nvSpPr>
        <p:spPr bwMode="auto">
          <a:xfrm>
            <a:off x="4727406" y="0"/>
            <a:ext cx="4416594" cy="2769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en-US" altLang="fr-FR" sz="1200" dirty="0"/>
          </a:p>
        </p:txBody>
      </p:sp>
    </p:spTree>
    <p:extLst>
      <p:ext uri="{BB962C8B-B14F-4D97-AF65-F5344CB8AC3E}">
        <p14:creationId xmlns:p14="http://schemas.microsoft.com/office/powerpoint/2010/main" val="8799684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ChangeArrowheads="1"/>
          </p:cNvSpPr>
          <p:nvPr/>
        </p:nvSpPr>
        <p:spPr bwMode="auto">
          <a:xfrm>
            <a:off x="1692275" y="260350"/>
            <a:ext cx="5621338" cy="579438"/>
          </a:xfrm>
          <a:prstGeom prst="rect">
            <a:avLst/>
          </a:prstGeom>
          <a:noFill/>
          <a:ln w="9525">
            <a:noFill/>
            <a:miter lim="800000"/>
            <a:headEnd/>
            <a:tailEnd/>
          </a:ln>
          <a:effectLst/>
        </p:spPr>
        <p:txBody>
          <a:bodyPr anchor="ctr">
            <a:spAutoFit/>
          </a:bodyPr>
          <a:lstStyle/>
          <a:p>
            <a:pPr algn="ctr" rtl="1">
              <a:defRPr/>
            </a:pPr>
            <a:r>
              <a:rPr lang="en" sz="3200" b="1" u="sng">
                <a:solidFill>
                  <a:schemeClr val="folHlink"/>
                </a:solidFill>
                <a:effectLst>
                  <a:outerShdw blurRad="38100" dist="38100" dir="2700000" algn="tl">
                    <a:srgbClr val="000000"/>
                  </a:outerShdw>
                </a:effectLst>
              </a:rPr>
              <a:t>ENZYMOLOGY SECTION</a:t>
            </a:r>
          </a:p>
        </p:txBody>
      </p:sp>
      <p:sp>
        <p:nvSpPr>
          <p:cNvPr id="374787" name="Rectangle 11"/>
          <p:cNvSpPr>
            <a:spLocks noChangeArrowheads="1"/>
          </p:cNvSpPr>
          <p:nvPr/>
        </p:nvSpPr>
        <p:spPr bwMode="auto">
          <a:xfrm>
            <a:off x="179388" y="836613"/>
            <a:ext cx="31162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rtl="1" eaLnBrk="1" hangingPunct="1"/>
            <a:r>
              <a:rPr lang="en" altLang="fr-FR" sz="2400" b="1" u="sng">
                <a:solidFill>
                  <a:srgbClr val="00CC00"/>
                </a:solidFill>
                <a:latin typeface="Arial" pitchFamily="34" charset="0"/>
              </a:rPr>
              <a:t>Allosteric </a:t>
            </a:r>
            <a:r>
              <a:rPr lang="en" altLang="fr-FR" sz="2400" b="1" u="sng">
                <a:solidFill>
                  <a:srgbClr val="00CC00"/>
                </a:solidFill>
              </a:rPr>
              <a:t>effects​</a:t>
            </a:r>
            <a:endParaRPr lang="fr-FR" altLang="fr-FR" sz="2400" b="1">
              <a:solidFill>
                <a:srgbClr val="00CC00"/>
              </a:solidFill>
            </a:endParaRPr>
          </a:p>
          <a:p>
            <a:endParaRPr lang="fr-FR" altLang="fr-FR" sz="2400">
              <a:solidFill>
                <a:srgbClr val="00CC00"/>
              </a:solidFill>
              <a:latin typeface="Arial" pitchFamily="34" charset="0"/>
            </a:endParaRPr>
          </a:p>
        </p:txBody>
      </p:sp>
      <p:sp>
        <p:nvSpPr>
          <p:cNvPr id="134156" name="Rectangle 12"/>
          <p:cNvSpPr>
            <a:spLocks noChangeArrowheads="1"/>
          </p:cNvSpPr>
          <p:nvPr/>
        </p:nvSpPr>
        <p:spPr bwMode="auto">
          <a:xfrm>
            <a:off x="0" y="1733550"/>
            <a:ext cx="9144000" cy="0"/>
          </a:xfrm>
          <a:prstGeom prst="rect">
            <a:avLst/>
          </a:prstGeom>
          <a:noFill/>
          <a:ln w="9525">
            <a:noFill/>
            <a:miter lim="800000"/>
            <a:headEnd/>
            <a:tailEnd/>
          </a:ln>
          <a:effectLst/>
        </p:spPr>
        <p:txBody>
          <a:bodyPr wrap="none" anchor="ctr">
            <a:spAutoFit/>
          </a:bodyPr>
          <a:lstStyle/>
          <a:p>
            <a:pPr algn="ctr" rtl="1">
              <a:defRPr/>
            </a:pPr>
            <a:endParaRPr lang="fr-FR">
              <a:effectLst>
                <a:outerShdw blurRad="38100" dist="38100" dir="2700000" algn="tl">
                  <a:srgbClr val="000000">
                    <a:alpha val="43137"/>
                  </a:srgbClr>
                </a:outerShdw>
              </a:effectLst>
            </a:endParaRPr>
          </a:p>
        </p:txBody>
      </p:sp>
      <p:sp>
        <p:nvSpPr>
          <p:cNvPr id="374789" name="Rectangle 21"/>
          <p:cNvSpPr>
            <a:spLocks noChangeArrowheads="1"/>
          </p:cNvSpPr>
          <p:nvPr/>
        </p:nvSpPr>
        <p:spPr bwMode="auto">
          <a:xfrm>
            <a:off x="323850" y="890211"/>
            <a:ext cx="8739893"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rtl="1" eaLnBrk="1" hangingPunct="1"/>
            <a:endParaRPr lang="fr-FR" altLang="fr-FR" sz="1800" dirty="0"/>
          </a:p>
          <a:p>
            <a:pPr rtl="1" eaLnBrk="1" hangingPunct="1"/>
            <a:r>
              <a:rPr lang="en" altLang="fr-FR" sz="1800" dirty="0"/>
              <a:t>Phosphofructokinase (abbreviated </a:t>
            </a:r>
            <a:r>
              <a:rPr lang="en" altLang="fr-FR" sz="1800" dirty="0">
                <a:latin typeface="Arial" pitchFamily="34" charset="0"/>
              </a:rPr>
              <a:t>PFK </a:t>
            </a:r>
            <a:r>
              <a:rPr lang="en" altLang="fr-FR" sz="1800" dirty="0"/>
              <a:t>) is an enzyme </a:t>
            </a:r>
            <a:r>
              <a:rPr lang="en" altLang="fr-FR" sz="1800" dirty="0">
                <a:latin typeface="Arial" pitchFamily="34" charset="0"/>
              </a:rPr>
              <a:t>present </a:t>
            </a:r>
            <a:r>
              <a:rPr lang="en" altLang="fr-FR" sz="1800" dirty="0"/>
              <a:t>in </a:t>
            </a:r>
            <a:r>
              <a:rPr lang="en" altLang="fr-FR" sz="1800" dirty="0">
                <a:latin typeface="Arial" pitchFamily="34" charset="0"/>
              </a:rPr>
              <a:t>all</a:t>
            </a:r>
          </a:p>
          <a:p>
            <a:pPr rtl="1" eaLnBrk="1" hangingPunct="1"/>
            <a:r>
              <a:rPr lang="en" altLang="fr-FR" sz="1800" dirty="0"/>
              <a:t>our cells. It comprises 4 almost identical subunits </a:t>
            </a:r>
            <a:r>
              <a:rPr lang="en" altLang="fr-FR" sz="1800" dirty="0">
                <a:latin typeface="Arial" pitchFamily="34" charset="0"/>
              </a:rPr>
              <a:t>, </a:t>
            </a:r>
            <a:r>
              <a:rPr lang="en" altLang="fr-FR" sz="1800" dirty="0"/>
              <a:t>with 4 active sites</a:t>
            </a:r>
          </a:p>
          <a:p>
            <a:pPr rtl="1" eaLnBrk="1" hangingPunct="1"/>
            <a:r>
              <a:rPr lang="en" altLang="fr-FR" sz="1800" dirty="0"/>
              <a:t>It catalyzes a phosphate and </a:t>
            </a:r>
            <a:r>
              <a:rPr lang="en" altLang="fr-FR" sz="1800" dirty="0">
                <a:latin typeface="Arial" pitchFamily="34" charset="0"/>
              </a:rPr>
              <a:t>energy </a:t>
            </a:r>
            <a:r>
              <a:rPr lang="en" altLang="fr-FR" sz="1800" dirty="0"/>
              <a:t>transfer reaction </a:t>
            </a:r>
            <a:r>
              <a:rPr lang="en" altLang="fr-FR" sz="1800" dirty="0">
                <a:latin typeface="Arial" pitchFamily="34" charset="0"/>
              </a:rPr>
              <a:t>of </a:t>
            </a:r>
            <a:r>
              <a:rPr lang="en" altLang="fr-FR" sz="1800" dirty="0"/>
              <a:t>the coenzyme</a:t>
            </a:r>
          </a:p>
          <a:p>
            <a:pPr rtl="1" eaLnBrk="1" hangingPunct="1"/>
            <a:r>
              <a:rPr lang="en" altLang="fr-FR" sz="1800" dirty="0"/>
              <a:t>ATP is transferred to fructose 6-phosphate, which it activates into fructose </a:t>
            </a:r>
            <a:r>
              <a:rPr lang="en" altLang="fr-FR" sz="1800" dirty="0" smtClean="0"/>
              <a:t>1,6-</a:t>
            </a:r>
          </a:p>
          <a:p>
            <a:pPr rtl="1" eaLnBrk="1" hangingPunct="1"/>
            <a:r>
              <a:rPr lang="fr-FR" altLang="fr-FR" sz="1800" dirty="0" smtClean="0"/>
              <a:t>B</a:t>
            </a:r>
            <a:r>
              <a:rPr lang="en" altLang="fr-FR" sz="1800" dirty="0" smtClean="0"/>
              <a:t>isphosphate </a:t>
            </a:r>
            <a:r>
              <a:rPr lang="en" altLang="fr-FR" sz="1800" dirty="0" smtClean="0">
                <a:latin typeface="Arial" pitchFamily="34" charset="0"/>
              </a:rPr>
              <a:t>proton </a:t>
            </a:r>
            <a:r>
              <a:rPr lang="en" altLang="fr-FR" sz="1800" dirty="0"/>
              <a:t>is </a:t>
            </a:r>
            <a:r>
              <a:rPr lang="en" altLang="fr-FR" sz="1800" dirty="0">
                <a:latin typeface="Arial" pitchFamily="34" charset="0"/>
              </a:rPr>
              <a:t>released </a:t>
            </a:r>
            <a:r>
              <a:rPr lang="en" altLang="fr-FR" sz="1800" dirty="0"/>
              <a:t>.​</a:t>
            </a:r>
          </a:p>
          <a:p>
            <a:pPr rtl="1" eaLnBrk="1" hangingPunct="1"/>
            <a:r>
              <a:rPr lang="en" altLang="fr-FR" sz="1800" dirty="0"/>
              <a:t>PFK is the slowest enzyme in cytoplasmic glycolysis, a metabolic </a:t>
            </a:r>
            <a:r>
              <a:rPr lang="en" altLang="fr-FR" sz="1800" dirty="0">
                <a:latin typeface="Arial" pitchFamily="34" charset="0"/>
              </a:rPr>
              <a:t>pathway </a:t>
            </a:r>
            <a:r>
              <a:rPr lang="en" altLang="fr-FR" sz="1800" dirty="0"/>
              <a:t>.</a:t>
            </a:r>
          </a:p>
          <a:p>
            <a:pPr rtl="1" eaLnBrk="1" hangingPunct="1"/>
            <a:r>
              <a:rPr lang="en" altLang="fr-FR" sz="1800" dirty="0"/>
              <a:t>of </a:t>
            </a:r>
            <a:r>
              <a:rPr lang="en" altLang="fr-FR" sz="1800" dirty="0">
                <a:latin typeface="Arial" pitchFamily="34" charset="0"/>
              </a:rPr>
              <a:t>energy metabolism </a:t>
            </a:r>
            <a:r>
              <a:rPr lang="en" altLang="fr-FR" sz="1800" dirty="0"/>
              <a:t>. It catalyzes the </a:t>
            </a:r>
            <a:r>
              <a:rPr lang="en" altLang="fr-FR" sz="1800" dirty="0">
                <a:latin typeface="Arial" pitchFamily="34" charset="0"/>
              </a:rPr>
              <a:t>carbohydrate </a:t>
            </a:r>
            <a:r>
              <a:rPr lang="en" altLang="fr-FR" sz="1800" dirty="0"/>
              <a:t>commitment </a:t>
            </a:r>
            <a:r>
              <a:rPr lang="en" altLang="fr-FR" sz="1800" dirty="0">
                <a:latin typeface="Arial" pitchFamily="34" charset="0"/>
              </a:rPr>
              <a:t>stage </a:t>
            </a:r>
            <a:r>
              <a:rPr lang="en" altLang="fr-FR" sz="1800" dirty="0"/>
              <a:t>in</a:t>
            </a:r>
          </a:p>
          <a:p>
            <a:pPr rtl="1" eaLnBrk="1" hangingPunct="1"/>
            <a:r>
              <a:rPr lang="en" altLang="fr-FR" sz="1800" dirty="0">
                <a:latin typeface="Arial" pitchFamily="34" charset="0"/>
              </a:rPr>
              <a:t>energy </a:t>
            </a:r>
            <a:r>
              <a:rPr lang="en" altLang="fr-FR" sz="1800" dirty="0"/>
              <a:t>production . It is therefore the </a:t>
            </a:r>
            <a:r>
              <a:rPr lang="en" altLang="fr-FR" sz="1800" dirty="0">
                <a:latin typeface="Arial" pitchFamily="34" charset="0"/>
              </a:rPr>
              <a:t>key </a:t>
            </a:r>
            <a:r>
              <a:rPr lang="en" altLang="fr-FR" sz="1800" dirty="0"/>
              <a:t>enzyme in this metabolic </a:t>
            </a:r>
            <a:r>
              <a:rPr lang="en" altLang="fr-FR" sz="1800" dirty="0">
                <a:latin typeface="Arial" pitchFamily="34" charset="0"/>
              </a:rPr>
              <a:t>pathway </a:t>
            </a:r>
            <a:r>
              <a:rPr lang="en" altLang="fr-FR" sz="1800" dirty="0"/>
              <a:t>.</a:t>
            </a:r>
          </a:p>
          <a:p>
            <a:pPr rtl="1" eaLnBrk="1" hangingPunct="1"/>
            <a:r>
              <a:rPr lang="en" altLang="fr-FR" sz="1800" dirty="0"/>
              <a:t>The </a:t>
            </a:r>
            <a:r>
              <a:rPr lang="en" altLang="fr-FR" sz="1800" dirty="0">
                <a:latin typeface="Arial" pitchFamily="34" charset="0"/>
              </a:rPr>
              <a:t>kinetics </a:t>
            </a:r>
            <a:r>
              <a:rPr lang="en" altLang="fr-FR" sz="1800" dirty="0"/>
              <a:t>of PFK are </a:t>
            </a:r>
            <a:r>
              <a:rPr lang="en" altLang="fr-FR" sz="1800" dirty="0">
                <a:latin typeface="Arial" pitchFamily="34" charset="0"/>
              </a:rPr>
              <a:t>allosteric </a:t>
            </a:r>
            <a:r>
              <a:rPr lang="en" altLang="fr-FR" sz="1800" dirty="0"/>
              <a:t>; they are re </a:t>
            </a:r>
            <a:r>
              <a:rPr lang="en" altLang="fr-FR" sz="1800" dirty="0">
                <a:latin typeface="Arial" pitchFamily="34" charset="0"/>
              </a:rPr>
              <a:t>- inhibited </a:t>
            </a:r>
            <a:r>
              <a:rPr lang="en" altLang="fr-FR" sz="1800" dirty="0"/>
              <a:t>by the end product of the</a:t>
            </a:r>
          </a:p>
          <a:p>
            <a:pPr rtl="1" eaLnBrk="1" hangingPunct="1"/>
            <a:r>
              <a:rPr lang="en" altLang="fr-FR" sz="1800" dirty="0"/>
              <a:t>Glycolysis, ATP. An ATP molecule (allosteric effector </a:t>
            </a:r>
            <a:r>
              <a:rPr lang="en" altLang="fr-FR" sz="1800" dirty="0">
                <a:latin typeface="Arial" pitchFamily="34" charset="0"/>
              </a:rPr>
              <a:t>) , </a:t>
            </a:r>
            <a:r>
              <a:rPr lang="en" altLang="fr-FR" sz="1800" dirty="0"/>
              <a:t>different </a:t>
            </a:r>
            <a:r>
              <a:rPr lang="en" altLang="fr-FR" sz="1800" dirty="0">
                <a:latin typeface="Arial" pitchFamily="34" charset="0"/>
              </a:rPr>
              <a:t>from </a:t>
            </a:r>
            <a:r>
              <a:rPr lang="en" altLang="fr-FR" sz="1800" dirty="0"/>
              <a:t>the one that</a:t>
            </a:r>
          </a:p>
          <a:p>
            <a:pPr rtl="1" eaLnBrk="1" hangingPunct="1"/>
            <a:r>
              <a:rPr lang="en" altLang="fr-FR" sz="1800" dirty="0"/>
              <a:t>It provides phosphate and energy </a:t>
            </a:r>
            <a:r>
              <a:rPr lang="en" altLang="fr-FR" sz="1800" dirty="0">
                <a:latin typeface="Arial" pitchFamily="34" charset="0"/>
              </a:rPr>
              <a:t>( </a:t>
            </a:r>
            <a:r>
              <a:rPr lang="en" altLang="fr-FR" sz="1800" dirty="0"/>
              <a:t>coenzyme), and binds to a binding site on each</a:t>
            </a:r>
          </a:p>
          <a:p>
            <a:pPr rtl="1" eaLnBrk="1" hangingPunct="1"/>
            <a:r>
              <a:rPr lang="en" altLang="fr-FR" sz="1800" dirty="0"/>
              <a:t>protomer and this fixation decreases the affinity </a:t>
            </a:r>
            <a:r>
              <a:rPr lang="en" altLang="fr-FR" sz="1800" dirty="0">
                <a:latin typeface="Arial" pitchFamily="34" charset="0"/>
              </a:rPr>
              <a:t>of </a:t>
            </a:r>
            <a:r>
              <a:rPr lang="en" altLang="fr-FR" sz="1800" dirty="0"/>
              <a:t>the active site for fructose </a:t>
            </a:r>
            <a:r>
              <a:rPr lang="en" altLang="fr-FR" sz="1800" dirty="0" smtClean="0"/>
              <a:t>6-</a:t>
            </a:r>
          </a:p>
          <a:p>
            <a:pPr rtl="1" eaLnBrk="1" hangingPunct="1"/>
            <a:r>
              <a:rPr lang="en" altLang="fr-FR" sz="1800" dirty="0" smtClean="0"/>
              <a:t>phosphate </a:t>
            </a:r>
            <a:r>
              <a:rPr lang="en" altLang="fr-FR" sz="1800" dirty="0" smtClean="0">
                <a:latin typeface="Arial" pitchFamily="34" charset="0"/>
              </a:rPr>
              <a:t>. </a:t>
            </a:r>
            <a:r>
              <a:rPr lang="en" altLang="fr-FR" sz="1800" dirty="0" smtClean="0"/>
              <a:t>This </a:t>
            </a:r>
            <a:r>
              <a:rPr lang="en" altLang="fr-FR" sz="1800" dirty="0"/>
              <a:t>results in </a:t>
            </a:r>
            <a:r>
              <a:rPr lang="en" altLang="fr-FR" sz="1800" dirty="0">
                <a:latin typeface="Arial" pitchFamily="34" charset="0"/>
              </a:rPr>
              <a:t>a </a:t>
            </a:r>
            <a:r>
              <a:rPr lang="en" altLang="fr-FR" sz="1800" dirty="0"/>
              <a:t>slowing of the reaction </a:t>
            </a:r>
            <a:r>
              <a:rPr lang="en" altLang="fr-FR" sz="1800" dirty="0">
                <a:latin typeface="Arial" pitchFamily="34" charset="0"/>
              </a:rPr>
              <a:t>speed </a:t>
            </a:r>
            <a:r>
              <a:rPr lang="en" altLang="fr-FR" sz="1800" dirty="0"/>
              <a:t>.</a:t>
            </a:r>
          </a:p>
          <a:p>
            <a:endParaRPr lang="fr-FR" altLang="fr-FR" sz="1800" dirty="0">
              <a:latin typeface="Arial" pitchFamily="34" charset="0"/>
            </a:endParaRPr>
          </a:p>
        </p:txBody>
      </p:sp>
      <p:sp>
        <p:nvSpPr>
          <p:cNvPr id="374790" name="Rectangle 23"/>
          <p:cNvSpPr>
            <a:spLocks noChangeArrowheads="1"/>
          </p:cNvSpPr>
          <p:nvPr/>
        </p:nvSpPr>
        <p:spPr bwMode="auto">
          <a:xfrm>
            <a:off x="0" y="1738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endParaRPr lang="fr-FR" altLang="fr-FR" sz="1800">
              <a:latin typeface="Arial" pitchFamily="34" charset="0"/>
            </a:endParaRPr>
          </a:p>
        </p:txBody>
      </p:sp>
      <p:sp>
        <p:nvSpPr>
          <p:cNvPr id="134168" name="Rectangle 24"/>
          <p:cNvSpPr>
            <a:spLocks noChangeArrowheads="1"/>
          </p:cNvSpPr>
          <p:nvPr/>
        </p:nvSpPr>
        <p:spPr bwMode="auto">
          <a:xfrm>
            <a:off x="0" y="1738313"/>
            <a:ext cx="9144000" cy="0"/>
          </a:xfrm>
          <a:prstGeom prst="rect">
            <a:avLst/>
          </a:prstGeom>
          <a:noFill/>
          <a:ln w="9525">
            <a:noFill/>
            <a:miter lim="800000"/>
            <a:headEnd/>
            <a:tailEnd/>
          </a:ln>
          <a:effectLst/>
        </p:spPr>
        <p:txBody>
          <a:bodyPr wrap="none" anchor="ctr">
            <a:spAutoFit/>
          </a:bodyPr>
          <a:lstStyle/>
          <a:p>
            <a:pPr algn="ctr" rtl="1">
              <a:defRPr/>
            </a:pPr>
            <a:endParaRPr lang="fr-FR">
              <a:effectLst>
                <a:outerShdw blurRad="38100" dist="38100" dir="2700000" algn="tl">
                  <a:srgbClr val="000000">
                    <a:alpha val="43137"/>
                  </a:srgbClr>
                </a:outerShdw>
              </a:effectLst>
            </a:endParaRPr>
          </a:p>
        </p:txBody>
      </p:sp>
      <p:graphicFrame>
        <p:nvGraphicFramePr>
          <p:cNvPr id="134178" name="Group 34"/>
          <p:cNvGraphicFramePr>
            <a:graphicFrameLocks noGrp="1"/>
          </p:cNvGraphicFramePr>
          <p:nvPr/>
        </p:nvGraphicFramePr>
        <p:xfrm>
          <a:off x="4479924" y="1738313"/>
          <a:ext cx="207964" cy="517530"/>
        </p:xfrm>
        <a:graphic>
          <a:graphicData uri="http://schemas.openxmlformats.org/drawingml/2006/table">
            <a:tbl>
              <a:tblPr rtl="1"/>
              <a:tblGrid>
                <a:gridCol w="207964"/>
              </a:tblGrid>
              <a:tr h="517525">
                <a:tc>
                  <a:txBody>
                    <a:bodyPr/>
                    <a:lstStyle/>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marL="91282" marR="91282" marT="45405" marB="45405" anchor="ctr" horzOverflow="overflow">
                    <a:lnL cap="flat">
                      <a:noFill/>
                    </a:lnL>
                    <a:lnR cap="flat">
                      <a:noFill/>
                    </a:lnR>
                    <a:lnT cap="flat">
                      <a:noFill/>
                    </a:lnT>
                    <a:lnB cap="flat">
                      <a:noFill/>
                    </a:lnB>
                    <a:lnTlToBr>
                      <a:noFill/>
                    </a:lnTlToBr>
                    <a:lnBlToTr>
                      <a:noFill/>
                    </a:lnBlToTr>
                    <a:noFill/>
                  </a:tcPr>
                </a:tc>
              </a:tr>
            </a:tbl>
          </a:graphicData>
        </a:graphic>
      </p:graphicFrame>
      <p:sp>
        <p:nvSpPr>
          <p:cNvPr id="134179" name="Text Box 35"/>
          <p:cNvSpPr txBox="1">
            <a:spLocks noChangeArrowheads="1"/>
          </p:cNvSpPr>
          <p:nvPr/>
        </p:nvSpPr>
        <p:spPr bwMode="auto">
          <a:xfrm>
            <a:off x="1866900" y="5413375"/>
            <a:ext cx="1971675" cy="336550"/>
          </a:xfrm>
          <a:prstGeom prst="rect">
            <a:avLst/>
          </a:prstGeom>
          <a:noFill/>
          <a:ln w="12700" algn="ctr">
            <a:noFill/>
            <a:miter lim="800000"/>
            <a:headEnd/>
            <a:tailEnd/>
          </a:ln>
          <a:effectLst/>
        </p:spPr>
        <p:txBody>
          <a:bodyPr wrap="none">
            <a:spAutoFit/>
          </a:bodyPr>
          <a:lstStyle/>
          <a:p>
            <a:pPr algn="ctr" rtl="1">
              <a:defRPr/>
            </a:pPr>
            <a:r>
              <a:rPr lang="en">
                <a:effectLst>
                  <a:outerShdw blurRad="38100" dist="38100" dir="2700000" algn="tl">
                    <a:srgbClr val="000000"/>
                  </a:outerShdw>
                </a:effectLst>
              </a:rPr>
              <a:t>Produce </a:t>
            </a:r>
            <a:r>
              <a:rPr lang="en">
                <a:effectLst>
                  <a:outerShdw blurRad="38100" dist="38100" dir="2700000" algn="tl">
                    <a:srgbClr val="000000"/>
                  </a:outerShdw>
                </a:effectLst>
                <a:latin typeface="Arial"/>
              </a:rPr>
              <a:t>a </a:t>
            </a:r>
            <a:r>
              <a:rPr lang="en">
                <a:effectLst>
                  <a:outerShdw blurRad="38100" dist="38100" dir="2700000" algn="tl">
                    <a:srgbClr val="000000"/>
                  </a:outerShdw>
                </a:effectLst>
              </a:rPr>
              <a:t>diagram</a:t>
            </a:r>
          </a:p>
        </p:txBody>
      </p:sp>
      <p:sp>
        <p:nvSpPr>
          <p:cNvPr id="11" name="Text Box 5"/>
          <p:cNvSpPr txBox="1">
            <a:spLocks noChangeArrowheads="1"/>
          </p:cNvSpPr>
          <p:nvPr/>
        </p:nvSpPr>
        <p:spPr bwMode="auto">
          <a:xfrm>
            <a:off x="4727406" y="0"/>
            <a:ext cx="4416594" cy="2769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en-US" altLang="fr-FR" sz="1200" dirty="0"/>
          </a:p>
        </p:txBody>
      </p:sp>
    </p:spTree>
    <p:extLst>
      <p:ext uri="{BB962C8B-B14F-4D97-AF65-F5344CB8AC3E}">
        <p14:creationId xmlns:p14="http://schemas.microsoft.com/office/powerpoint/2010/main" val="17317139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3"/>
          <p:cNvSpPr>
            <a:spLocks noChangeArrowheads="1"/>
          </p:cNvSpPr>
          <p:nvPr/>
        </p:nvSpPr>
        <p:spPr bwMode="auto">
          <a:xfrm>
            <a:off x="1692275" y="404813"/>
            <a:ext cx="5621338" cy="579437"/>
          </a:xfrm>
          <a:prstGeom prst="rect">
            <a:avLst/>
          </a:prstGeom>
          <a:noFill/>
          <a:ln w="9525">
            <a:noFill/>
            <a:miter lim="800000"/>
            <a:headEnd/>
            <a:tailEnd/>
          </a:ln>
          <a:effectLst/>
        </p:spPr>
        <p:txBody>
          <a:bodyPr anchor="ctr">
            <a:spAutoFit/>
          </a:bodyPr>
          <a:lstStyle/>
          <a:p>
            <a:pPr algn="ctr" rtl="1">
              <a:defRPr/>
            </a:pPr>
            <a:r>
              <a:rPr lang="en" sz="3200" b="1" u="sng">
                <a:solidFill>
                  <a:schemeClr val="folHlink"/>
                </a:solidFill>
                <a:effectLst>
                  <a:outerShdw blurRad="38100" dist="38100" dir="2700000" algn="tl">
                    <a:srgbClr val="000000"/>
                  </a:outerShdw>
                </a:effectLst>
              </a:rPr>
              <a:t>ENZYMOLOGY SECTION</a:t>
            </a:r>
          </a:p>
        </p:txBody>
      </p:sp>
      <p:sp>
        <p:nvSpPr>
          <p:cNvPr id="135172" name="Rectangle 4"/>
          <p:cNvSpPr>
            <a:spLocks noChangeArrowheads="1"/>
          </p:cNvSpPr>
          <p:nvPr/>
        </p:nvSpPr>
        <p:spPr bwMode="auto">
          <a:xfrm>
            <a:off x="0" y="2243138"/>
            <a:ext cx="9144000" cy="0"/>
          </a:xfrm>
          <a:prstGeom prst="rect">
            <a:avLst/>
          </a:prstGeom>
          <a:noFill/>
          <a:ln w="9525">
            <a:noFill/>
            <a:miter lim="800000"/>
            <a:headEnd/>
            <a:tailEnd/>
          </a:ln>
          <a:effectLst/>
        </p:spPr>
        <p:txBody>
          <a:bodyPr wrap="none" anchor="ctr">
            <a:spAutoFit/>
          </a:bodyPr>
          <a:lstStyle/>
          <a:p>
            <a:pPr algn="ctr" rtl="1">
              <a:defRPr/>
            </a:pPr>
            <a:endParaRPr lang="fr-FR">
              <a:effectLst>
                <a:outerShdw blurRad="38100" dist="38100" dir="2700000" algn="tl">
                  <a:srgbClr val="000000">
                    <a:alpha val="43137"/>
                  </a:srgbClr>
                </a:outerShdw>
              </a:effectLst>
            </a:endParaRPr>
          </a:p>
        </p:txBody>
      </p:sp>
      <p:sp>
        <p:nvSpPr>
          <p:cNvPr id="375812" name="Rectangle 11"/>
          <p:cNvSpPr>
            <a:spLocks noChangeArrowheads="1"/>
          </p:cNvSpPr>
          <p:nvPr/>
        </p:nvSpPr>
        <p:spPr bwMode="auto">
          <a:xfrm>
            <a:off x="250825" y="981075"/>
            <a:ext cx="31162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rtl="1" eaLnBrk="1" hangingPunct="1"/>
            <a:r>
              <a:rPr lang="en" altLang="fr-FR" sz="2400" b="1" u="sng">
                <a:solidFill>
                  <a:srgbClr val="00CC00"/>
                </a:solidFill>
                <a:latin typeface="Arial" pitchFamily="34" charset="0"/>
              </a:rPr>
              <a:t>Allosteric </a:t>
            </a:r>
            <a:r>
              <a:rPr lang="en" altLang="fr-FR" sz="2400" b="1" u="sng">
                <a:solidFill>
                  <a:srgbClr val="00CC00"/>
                </a:solidFill>
              </a:rPr>
              <a:t>effects​</a:t>
            </a:r>
            <a:endParaRPr lang="fr-FR" altLang="fr-FR" sz="2400" b="1">
              <a:solidFill>
                <a:srgbClr val="00CC00"/>
              </a:solidFill>
            </a:endParaRPr>
          </a:p>
          <a:p>
            <a:endParaRPr lang="fr-FR" altLang="fr-FR" sz="2400">
              <a:solidFill>
                <a:srgbClr val="00CC00"/>
              </a:solidFill>
              <a:latin typeface="Arial" pitchFamily="34" charset="0"/>
            </a:endParaRPr>
          </a:p>
        </p:txBody>
      </p:sp>
      <p:sp>
        <p:nvSpPr>
          <p:cNvPr id="135180" name="Rectangle 12"/>
          <p:cNvSpPr>
            <a:spLocks noChangeArrowheads="1"/>
          </p:cNvSpPr>
          <p:nvPr/>
        </p:nvSpPr>
        <p:spPr bwMode="auto">
          <a:xfrm>
            <a:off x="0" y="1733550"/>
            <a:ext cx="9144000" cy="0"/>
          </a:xfrm>
          <a:prstGeom prst="rect">
            <a:avLst/>
          </a:prstGeom>
          <a:noFill/>
          <a:ln w="9525">
            <a:noFill/>
            <a:miter lim="800000"/>
            <a:headEnd/>
            <a:tailEnd/>
          </a:ln>
          <a:effectLst/>
        </p:spPr>
        <p:txBody>
          <a:bodyPr wrap="none" anchor="ctr">
            <a:spAutoFit/>
          </a:bodyPr>
          <a:lstStyle/>
          <a:p>
            <a:pPr algn="ctr" rtl="1">
              <a:defRPr/>
            </a:pPr>
            <a:endParaRPr lang="fr-FR">
              <a:effectLst>
                <a:outerShdw blurRad="38100" dist="38100" dir="2700000" algn="tl">
                  <a:srgbClr val="000000">
                    <a:alpha val="43137"/>
                  </a:srgbClr>
                </a:outerShdw>
              </a:effectLst>
            </a:endParaRPr>
          </a:p>
        </p:txBody>
      </p:sp>
      <p:sp>
        <p:nvSpPr>
          <p:cNvPr id="375814" name="Rectangle 22"/>
          <p:cNvSpPr>
            <a:spLocks noChangeArrowheads="1"/>
          </p:cNvSpPr>
          <p:nvPr/>
        </p:nvSpPr>
        <p:spPr bwMode="auto">
          <a:xfrm>
            <a:off x="0" y="1399431"/>
            <a:ext cx="937667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rtl="1" eaLnBrk="1" hangingPunct="1"/>
            <a:endParaRPr lang="fr-FR" altLang="fr-FR" sz="1800" dirty="0"/>
          </a:p>
          <a:p>
            <a:pPr rtl="1" eaLnBrk="1" hangingPunct="1"/>
            <a:r>
              <a:rPr lang="en" altLang="fr-FR" sz="1800" dirty="0">
                <a:latin typeface="Arial" pitchFamily="34" charset="0"/>
              </a:rPr>
              <a:t>Enzymatic </a:t>
            </a:r>
            <a:r>
              <a:rPr lang="en" altLang="fr-FR" sz="1800" dirty="0"/>
              <a:t>reactions allow </a:t>
            </a:r>
            <a:r>
              <a:rPr lang="en" altLang="fr-FR" sz="1800" dirty="0">
                <a:latin typeface="Arial" pitchFamily="34" charset="0"/>
              </a:rPr>
              <a:t>our </a:t>
            </a:r>
            <a:r>
              <a:rPr lang="en" altLang="fr-FR" sz="1800" dirty="0"/>
              <a:t>body to </a:t>
            </a:r>
            <a:r>
              <a:rPr lang="en" altLang="fr-FR" sz="1800" dirty="0">
                <a:latin typeface="Arial" pitchFamily="34" charset="0"/>
              </a:rPr>
              <a:t>synthesize</a:t>
            </a:r>
          </a:p>
          <a:p>
            <a:pPr rtl="1" eaLnBrk="1" hangingPunct="1"/>
            <a:r>
              <a:rPr lang="en" altLang="fr-FR" sz="1800" dirty="0">
                <a:latin typeface="Arial" pitchFamily="34" charset="0"/>
              </a:rPr>
              <a:t>biological molecules </a:t>
            </a:r>
            <a:r>
              <a:rPr lang="en" altLang="fr-FR" sz="1800" dirty="0"/>
              <a:t>that it needs. This </a:t>
            </a:r>
            <a:r>
              <a:rPr lang="en" altLang="fr-FR" sz="1800" dirty="0">
                <a:latin typeface="Arial" pitchFamily="34" charset="0"/>
              </a:rPr>
              <a:t>synthesis </a:t>
            </a:r>
            <a:r>
              <a:rPr lang="en" altLang="fr-FR" sz="1800" dirty="0"/>
              <a:t>is </a:t>
            </a:r>
            <a:r>
              <a:rPr lang="en" altLang="fr-FR" sz="1800" dirty="0">
                <a:latin typeface="Arial" pitchFamily="34" charset="0"/>
              </a:rPr>
              <a:t>carried </a:t>
            </a:r>
            <a:r>
              <a:rPr lang="en" altLang="fr-FR" sz="1800" dirty="0"/>
              <a:t>out </a:t>
            </a:r>
            <a:r>
              <a:rPr lang="en" altLang="fr-FR" sz="1800" dirty="0">
                <a:latin typeface="Arial" pitchFamily="34" charset="0"/>
              </a:rPr>
              <a:t>from </a:t>
            </a:r>
            <a:r>
              <a:rPr lang="en" altLang="fr-FR" sz="1800" dirty="0"/>
              <a:t>compounds</a:t>
            </a:r>
          </a:p>
          <a:p>
            <a:pPr rtl="1" eaLnBrk="1" hangingPunct="1"/>
            <a:r>
              <a:rPr lang="en" altLang="fr-FR" sz="1800" dirty="0"/>
              <a:t>simple, often food-based. A compound </a:t>
            </a:r>
            <a:r>
              <a:rPr lang="en" altLang="fr-FR" sz="1800" dirty="0">
                <a:latin typeface="Arial" pitchFamily="34" charset="0"/>
              </a:rPr>
              <a:t>A </a:t>
            </a:r>
            <a:r>
              <a:rPr lang="en" altLang="fr-FR" sz="1800" dirty="0"/>
              <a:t>, for example, can be the substrate</a:t>
            </a:r>
          </a:p>
          <a:p>
            <a:pPr rtl="1" eaLnBrk="1" hangingPunct="1"/>
            <a:r>
              <a:rPr lang="en" altLang="fr-FR" sz="1800" dirty="0"/>
              <a:t>of enzymatic </a:t>
            </a:r>
            <a:r>
              <a:rPr lang="en" altLang="fr-FR" sz="1800" dirty="0">
                <a:latin typeface="Arial" pitchFamily="34" charset="0"/>
              </a:rPr>
              <a:t>reactions </a:t>
            </a:r>
            <a:r>
              <a:rPr lang="en" altLang="fr-FR" sz="1800" dirty="0"/>
              <a:t>leading to various </a:t>
            </a:r>
            <a:r>
              <a:rPr lang="en" altLang="fr-FR" sz="1800" dirty="0">
                <a:latin typeface="Arial" pitchFamily="34" charset="0"/>
              </a:rPr>
              <a:t>syntheses </a:t>
            </a:r>
            <a:r>
              <a:rPr lang="en" altLang="fr-FR" sz="1800" dirty="0"/>
              <a:t>. It is a </a:t>
            </a:r>
            <a:r>
              <a:rPr lang="en" altLang="fr-FR" sz="1800" dirty="0">
                <a:latin typeface="Arial" pitchFamily="34" charset="0"/>
              </a:rPr>
              <a:t>crossroads</a:t>
            </a:r>
          </a:p>
          <a:p>
            <a:pPr rtl="1" eaLnBrk="1" hangingPunct="1"/>
            <a:r>
              <a:rPr lang="en" altLang="fr-FR" sz="1800" dirty="0"/>
              <a:t>Metabolic . Each of these syntheses </a:t>
            </a:r>
            <a:r>
              <a:rPr lang="en" altLang="fr-FR" sz="1800" dirty="0">
                <a:latin typeface="Arial" pitchFamily="34" charset="0"/>
              </a:rPr>
              <a:t>will </a:t>
            </a:r>
            <a:r>
              <a:rPr lang="en" altLang="fr-FR" sz="1800" dirty="0"/>
              <a:t>be done in several </a:t>
            </a:r>
            <a:r>
              <a:rPr lang="en" altLang="fr-FR" sz="1800" dirty="0">
                <a:latin typeface="Arial" pitchFamily="34" charset="0"/>
              </a:rPr>
              <a:t>stages </a:t>
            </a:r>
            <a:r>
              <a:rPr lang="en" altLang="fr-FR" sz="1800" dirty="0"/>
              <a:t>(A, B, C, D,... </a:t>
            </a:r>
            <a:r>
              <a:rPr lang="en" altLang="fr-FR" sz="1800" dirty="0">
                <a:latin typeface="Arial" pitchFamily="34" charset="0"/>
              </a:rPr>
              <a:t>)</a:t>
            </a:r>
          </a:p>
          <a:p>
            <a:pPr rtl="1" eaLnBrk="1" hangingPunct="1"/>
            <a:r>
              <a:rPr lang="en" altLang="fr-FR" sz="1800" dirty="0"/>
              <a:t>each catalyzed </a:t>
            </a:r>
            <a:r>
              <a:rPr lang="en" altLang="fr-FR" sz="1800" dirty="0">
                <a:latin typeface="Arial" pitchFamily="34" charset="0"/>
              </a:rPr>
              <a:t>by a specific </a:t>
            </a:r>
            <a:r>
              <a:rPr lang="en" altLang="fr-FR" sz="1800" dirty="0"/>
              <a:t>enzyme (E, F, G,...). The rate of synthesis </a:t>
            </a:r>
            <a:r>
              <a:rPr lang="en" altLang="fr-FR" sz="1800" dirty="0">
                <a:latin typeface="Arial" pitchFamily="34" charset="0"/>
              </a:rPr>
              <a:t>of</a:t>
            </a:r>
          </a:p>
          <a:p>
            <a:pPr rtl="1" eaLnBrk="1" hangingPunct="1"/>
            <a:r>
              <a:rPr lang="en" altLang="fr-FR" sz="1800" dirty="0"/>
              <a:t>The final product </a:t>
            </a:r>
            <a:r>
              <a:rPr lang="en" altLang="fr-FR" sz="1800" dirty="0">
                <a:latin typeface="Arial" pitchFamily="34" charset="0"/>
              </a:rPr>
              <a:t>depends </a:t>
            </a:r>
            <a:r>
              <a:rPr lang="en" altLang="fr-FR" sz="1800" dirty="0"/>
              <a:t>on the speed of the slowest of these enzymes. If this final </a:t>
            </a:r>
            <a:endParaRPr lang="en" altLang="fr-FR" sz="1800" dirty="0" smtClean="0"/>
          </a:p>
          <a:p>
            <a:pPr rtl="1" eaLnBrk="1" hangingPunct="1"/>
            <a:r>
              <a:rPr lang="fr-FR" altLang="fr-FR" sz="1800" dirty="0" smtClean="0"/>
              <a:t>P</a:t>
            </a:r>
            <a:r>
              <a:rPr lang="en" altLang="fr-FR" sz="1800" dirty="0" smtClean="0"/>
              <a:t>roduct is </a:t>
            </a:r>
            <a:r>
              <a:rPr lang="en" altLang="fr-FR" sz="1800" dirty="0"/>
              <a:t>present in insufficient </a:t>
            </a:r>
            <a:r>
              <a:rPr lang="en" altLang="fr-FR" sz="1800" dirty="0" smtClean="0"/>
              <a:t>quantity</a:t>
            </a:r>
            <a:r>
              <a:rPr lang="en" altLang="fr-FR" sz="1800" dirty="0" smtClean="0">
                <a:latin typeface="Arial" pitchFamily="34" charset="0"/>
              </a:rPr>
              <a:t>, </a:t>
            </a:r>
            <a:r>
              <a:rPr lang="en" altLang="fr-FR" sz="1800" dirty="0"/>
              <a:t>this enzyme must be activated </a:t>
            </a:r>
            <a:r>
              <a:rPr lang="en" altLang="fr-FR" sz="1800" dirty="0">
                <a:latin typeface="Arial" pitchFamily="34" charset="0"/>
              </a:rPr>
              <a:t>. </a:t>
            </a:r>
            <a:r>
              <a:rPr lang="en" altLang="fr-FR" sz="1800" dirty="0"/>
              <a:t>If, on the </a:t>
            </a:r>
            <a:endParaRPr lang="en" altLang="fr-FR" sz="1800" dirty="0" smtClean="0"/>
          </a:p>
          <a:p>
            <a:pPr rtl="1" eaLnBrk="1" hangingPunct="1"/>
            <a:r>
              <a:rPr lang="fr-FR" altLang="fr-FR" sz="1800" dirty="0" smtClean="0"/>
              <a:t>C</a:t>
            </a:r>
            <a:r>
              <a:rPr lang="en" altLang="fr-FR" sz="1800" dirty="0" smtClean="0"/>
              <a:t>ontrary there </a:t>
            </a:r>
            <a:r>
              <a:rPr lang="en" altLang="fr-FR" sz="1800" dirty="0"/>
              <a:t>is a high </a:t>
            </a:r>
            <a:r>
              <a:rPr lang="en" altLang="fr-FR" sz="1800" dirty="0">
                <a:latin typeface="Arial" pitchFamily="34" charset="0"/>
              </a:rPr>
              <a:t>concentration of </a:t>
            </a:r>
            <a:r>
              <a:rPr lang="en" altLang="fr-FR" sz="1800" dirty="0"/>
              <a:t>product D; this enzyme must be inhibited </a:t>
            </a:r>
            <a:r>
              <a:rPr lang="en" altLang="fr-FR" sz="1800" dirty="0">
                <a:latin typeface="Arial" pitchFamily="34" charset="0"/>
              </a:rPr>
              <a:t>. </a:t>
            </a:r>
            <a:r>
              <a:rPr lang="en" altLang="fr-FR" sz="1800" dirty="0"/>
              <a:t>It is</a:t>
            </a:r>
          </a:p>
          <a:p>
            <a:pPr rtl="1" eaLnBrk="1" hangingPunct="1"/>
            <a:r>
              <a:rPr lang="en" altLang="fr-FR" sz="1800" dirty="0" smtClean="0"/>
              <a:t>desirable </a:t>
            </a:r>
            <a:r>
              <a:rPr lang="en" altLang="fr-FR" sz="1800" dirty="0"/>
              <a:t>that the intermediate compounds do </a:t>
            </a:r>
            <a:r>
              <a:rPr lang="en" altLang="fr-FR" sz="1800" dirty="0">
                <a:latin typeface="Arial" pitchFamily="34" charset="0"/>
              </a:rPr>
              <a:t>not </a:t>
            </a:r>
            <a:r>
              <a:rPr lang="en" altLang="fr-FR" sz="1800" dirty="0"/>
              <a:t>accumulate, therefore that the enzyme</a:t>
            </a:r>
          </a:p>
          <a:p>
            <a:pPr rtl="1" eaLnBrk="1" hangingPunct="1"/>
            <a:r>
              <a:rPr lang="en" altLang="fr-FR" sz="1800" dirty="0"/>
              <a:t>the slowest, which will be regulated , </a:t>
            </a:r>
            <a:r>
              <a:rPr lang="en" altLang="fr-FR" sz="1800" dirty="0">
                <a:latin typeface="Arial" pitchFamily="34" charset="0"/>
              </a:rPr>
              <a:t>is the one </a:t>
            </a:r>
            <a:r>
              <a:rPr lang="en" altLang="fr-FR" sz="1800" dirty="0"/>
              <a:t>that catalyzes the </a:t>
            </a:r>
            <a:r>
              <a:rPr lang="en" altLang="fr-FR" sz="1800" dirty="0">
                <a:latin typeface="Arial" pitchFamily="34" charset="0"/>
              </a:rPr>
              <a:t>first </a:t>
            </a:r>
            <a:r>
              <a:rPr lang="en" altLang="fr-FR" sz="1800" dirty="0"/>
              <a:t>reaction</a:t>
            </a:r>
          </a:p>
          <a:p>
            <a:pPr rtl="1" eaLnBrk="1" hangingPunct="1"/>
            <a:r>
              <a:rPr lang="en" altLang="fr-FR" sz="1800" dirty="0"/>
              <a:t>leading to the final product. In this set of enzymatic </a:t>
            </a:r>
            <a:r>
              <a:rPr lang="en" altLang="fr-FR" sz="1800" dirty="0">
                <a:latin typeface="Arial" pitchFamily="34" charset="0"/>
              </a:rPr>
              <a:t>reactions </a:t>
            </a:r>
            <a:r>
              <a:rPr lang="en" altLang="fr-FR" sz="1800" dirty="0"/>
              <a:t>, enzyme </a:t>
            </a:r>
            <a:r>
              <a:rPr lang="en" altLang="fr-FR" sz="1800" dirty="0" smtClean="0"/>
              <a:t>E catalyzing </a:t>
            </a:r>
            <a:r>
              <a:rPr lang="en" altLang="fr-FR" sz="1800" dirty="0"/>
              <a:t>the </a:t>
            </a:r>
            <a:endParaRPr lang="en" altLang="fr-FR" sz="1800" dirty="0" smtClean="0"/>
          </a:p>
          <a:p>
            <a:pPr rtl="1" eaLnBrk="1" hangingPunct="1"/>
            <a:r>
              <a:rPr lang="en" altLang="fr-FR" sz="1800" dirty="0" smtClean="0"/>
              <a:t>Transformation </a:t>
            </a:r>
            <a:r>
              <a:rPr lang="en" altLang="fr-FR" sz="1800" dirty="0"/>
              <a:t>of A into B, the first </a:t>
            </a:r>
            <a:r>
              <a:rPr lang="en" altLang="fr-FR" sz="1800" dirty="0">
                <a:latin typeface="Arial" pitchFamily="34" charset="0"/>
              </a:rPr>
              <a:t>step of </a:t>
            </a:r>
            <a:r>
              <a:rPr lang="en" altLang="fr-FR" sz="1800" dirty="0"/>
              <a:t>the synthesis , </a:t>
            </a:r>
            <a:r>
              <a:rPr lang="en" altLang="fr-FR" sz="1800" dirty="0">
                <a:latin typeface="Arial" pitchFamily="34" charset="0"/>
              </a:rPr>
              <a:t>is </a:t>
            </a:r>
            <a:r>
              <a:rPr lang="en" altLang="fr-FR" sz="1800" dirty="0"/>
              <a:t>the one </a:t>
            </a:r>
            <a:r>
              <a:rPr lang="en" altLang="fr-FR" sz="1800" dirty="0" smtClean="0"/>
              <a:t>that must </a:t>
            </a:r>
            <a:r>
              <a:rPr lang="en" altLang="fr-FR" sz="1800" dirty="0"/>
              <a:t>be </a:t>
            </a:r>
            <a:endParaRPr lang="en" altLang="fr-FR" sz="1800" dirty="0" smtClean="0"/>
          </a:p>
          <a:p>
            <a:pPr rtl="1" eaLnBrk="1" hangingPunct="1"/>
            <a:r>
              <a:rPr lang="en" altLang="fr-FR" sz="1800" dirty="0" smtClean="0">
                <a:latin typeface="Arial" pitchFamily="34" charset="0"/>
              </a:rPr>
              <a:t>regulated </a:t>
            </a:r>
            <a:r>
              <a:rPr lang="en" altLang="fr-FR" sz="1800" dirty="0"/>
              <a:t>by effectors that will allow control of the speed of the </a:t>
            </a:r>
            <a:r>
              <a:rPr lang="en" altLang="fr-FR" sz="1800" dirty="0">
                <a:latin typeface="Arial" pitchFamily="34" charset="0"/>
              </a:rPr>
              <a:t>assembly </a:t>
            </a:r>
            <a:r>
              <a:rPr lang="en" altLang="fr-FR" sz="1800" dirty="0"/>
              <a:t>.</a:t>
            </a:r>
          </a:p>
          <a:p>
            <a:pPr rtl="1" eaLnBrk="1" hangingPunct="1"/>
            <a:r>
              <a:rPr lang="en" altLang="fr-FR" sz="1800" dirty="0"/>
              <a:t>For example, an excess </a:t>
            </a:r>
            <a:r>
              <a:rPr lang="en" altLang="fr-FR" sz="1800" dirty="0">
                <a:latin typeface="Arial" pitchFamily="34" charset="0"/>
              </a:rPr>
              <a:t>of </a:t>
            </a:r>
            <a:r>
              <a:rPr lang="en" altLang="fr-FR" sz="1800" dirty="0"/>
              <a:t>final product can lead </a:t>
            </a:r>
            <a:r>
              <a:rPr lang="en" altLang="fr-FR" sz="1800" dirty="0">
                <a:latin typeface="Arial" pitchFamily="34" charset="0"/>
              </a:rPr>
              <a:t>to the inhibition </a:t>
            </a:r>
            <a:r>
              <a:rPr lang="en" altLang="fr-FR" sz="1800" dirty="0"/>
              <a:t>of this </a:t>
            </a:r>
            <a:r>
              <a:rPr lang="en" altLang="fr-FR" sz="1800" dirty="0">
                <a:latin typeface="Arial" pitchFamily="34" charset="0"/>
              </a:rPr>
              <a:t>first </a:t>
            </a:r>
            <a:r>
              <a:rPr lang="en" altLang="fr-FR" sz="1800" dirty="0"/>
              <a:t>step :</a:t>
            </a:r>
          </a:p>
          <a:p>
            <a:pPr rtl="1" eaLnBrk="1" hangingPunct="1"/>
            <a:r>
              <a:rPr lang="en" altLang="fr-FR" sz="1800" dirty="0">
                <a:solidFill>
                  <a:srgbClr val="FF0000"/>
                </a:solidFill>
              </a:rPr>
              <a:t>This is called </a:t>
            </a:r>
            <a:r>
              <a:rPr lang="en" altLang="fr-FR" sz="1800" b="1" dirty="0">
                <a:solidFill>
                  <a:srgbClr val="FF0000"/>
                </a:solidFill>
              </a:rPr>
              <a:t>re </a:t>
            </a:r>
            <a:r>
              <a:rPr lang="en" altLang="fr-FR" sz="1800" b="1" dirty="0">
                <a:solidFill>
                  <a:srgbClr val="FF0000"/>
                </a:solidFill>
                <a:latin typeface="Arial" pitchFamily="34" charset="0"/>
              </a:rPr>
              <a:t>- </a:t>
            </a:r>
            <a:r>
              <a:rPr lang="en" altLang="fr-FR" sz="1800" b="1" dirty="0">
                <a:solidFill>
                  <a:srgbClr val="FF0000"/>
                </a:solidFill>
              </a:rPr>
              <a:t>inhibition </a:t>
            </a:r>
            <a:r>
              <a:rPr lang="en" altLang="fr-FR" sz="1800" dirty="0">
                <a:solidFill>
                  <a:srgbClr val="FF0000"/>
                </a:solidFill>
              </a:rPr>
              <a:t>.</a:t>
            </a:r>
          </a:p>
          <a:p>
            <a:endParaRPr lang="fr-FR" altLang="fr-FR" sz="1800" dirty="0">
              <a:latin typeface="Arial" pitchFamily="34" charset="0"/>
            </a:endParaRPr>
          </a:p>
        </p:txBody>
      </p:sp>
      <p:pic>
        <p:nvPicPr>
          <p:cNvPr id="135191" name="Picture 23" descr="Image EE_45_PICT.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763688" y="1988343"/>
            <a:ext cx="6192838"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
          <p:cNvSpPr txBox="1">
            <a:spLocks noChangeArrowheads="1"/>
          </p:cNvSpPr>
          <p:nvPr/>
        </p:nvSpPr>
        <p:spPr bwMode="auto">
          <a:xfrm>
            <a:off x="4727406" y="0"/>
            <a:ext cx="4416594" cy="2769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en-US" altLang="fr-FR" sz="1200" dirty="0"/>
          </a:p>
        </p:txBody>
      </p:sp>
    </p:spTree>
    <p:extLst>
      <p:ext uri="{BB962C8B-B14F-4D97-AF65-F5344CB8AC3E}">
        <p14:creationId xmlns:p14="http://schemas.microsoft.com/office/powerpoint/2010/main" val="35250179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35191"/>
                                        </p:tgtEl>
                                        <p:attrNameLst>
                                          <p:attrName>style.visibility</p:attrName>
                                        </p:attrNameLst>
                                      </p:cBhvr>
                                      <p:to>
                                        <p:strVal val="visible"/>
                                      </p:to>
                                    </p:set>
                                    <p:animEffect transition="in" filter="checkerboard(across)">
                                      <p:cBhvr>
                                        <p:cTn id="7" dur="500"/>
                                        <p:tgtEl>
                                          <p:spTgt spid="135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3"/>
          <p:cNvSpPr>
            <a:spLocks noChangeArrowheads="1"/>
          </p:cNvSpPr>
          <p:nvPr/>
        </p:nvSpPr>
        <p:spPr bwMode="auto">
          <a:xfrm>
            <a:off x="1692275" y="404813"/>
            <a:ext cx="5621338" cy="579437"/>
          </a:xfrm>
          <a:prstGeom prst="rect">
            <a:avLst/>
          </a:prstGeom>
          <a:noFill/>
          <a:ln w="9525">
            <a:noFill/>
            <a:miter lim="800000"/>
            <a:headEnd/>
            <a:tailEnd/>
          </a:ln>
          <a:effectLst/>
        </p:spPr>
        <p:txBody>
          <a:bodyPr anchor="ctr">
            <a:spAutoFit/>
          </a:bodyPr>
          <a:lstStyle/>
          <a:p>
            <a:pPr algn="ctr" rtl="1">
              <a:defRPr/>
            </a:pPr>
            <a:r>
              <a:rPr lang="en" sz="3200" b="1" u="sng">
                <a:solidFill>
                  <a:schemeClr val="folHlink"/>
                </a:solidFill>
                <a:effectLst>
                  <a:outerShdw blurRad="38100" dist="38100" dir="2700000" algn="tl">
                    <a:srgbClr val="000000"/>
                  </a:outerShdw>
                </a:effectLst>
              </a:rPr>
              <a:t>ENZYMOLOGY SECTION</a:t>
            </a:r>
          </a:p>
        </p:txBody>
      </p:sp>
      <p:sp>
        <p:nvSpPr>
          <p:cNvPr id="136196" name="Rectangle 4"/>
          <p:cNvSpPr>
            <a:spLocks noChangeArrowheads="1"/>
          </p:cNvSpPr>
          <p:nvPr/>
        </p:nvSpPr>
        <p:spPr bwMode="auto">
          <a:xfrm>
            <a:off x="0" y="2243138"/>
            <a:ext cx="9144000" cy="0"/>
          </a:xfrm>
          <a:prstGeom prst="rect">
            <a:avLst/>
          </a:prstGeom>
          <a:noFill/>
          <a:ln w="9525">
            <a:noFill/>
            <a:miter lim="800000"/>
            <a:headEnd/>
            <a:tailEnd/>
          </a:ln>
          <a:effectLst/>
        </p:spPr>
        <p:txBody>
          <a:bodyPr wrap="none" anchor="ctr">
            <a:spAutoFit/>
          </a:bodyPr>
          <a:lstStyle/>
          <a:p>
            <a:pPr algn="ctr" rtl="1">
              <a:defRPr/>
            </a:pPr>
            <a:endParaRPr lang="fr-FR">
              <a:effectLst>
                <a:outerShdw blurRad="38100" dist="38100" dir="2700000" algn="tl">
                  <a:srgbClr val="000000">
                    <a:alpha val="43137"/>
                  </a:srgbClr>
                </a:outerShdw>
              </a:effectLst>
            </a:endParaRPr>
          </a:p>
        </p:txBody>
      </p:sp>
      <p:sp>
        <p:nvSpPr>
          <p:cNvPr id="136204" name="Rectangle 12"/>
          <p:cNvSpPr>
            <a:spLocks noChangeArrowheads="1"/>
          </p:cNvSpPr>
          <p:nvPr/>
        </p:nvSpPr>
        <p:spPr bwMode="auto">
          <a:xfrm>
            <a:off x="0" y="1733550"/>
            <a:ext cx="9144000" cy="0"/>
          </a:xfrm>
          <a:prstGeom prst="rect">
            <a:avLst/>
          </a:prstGeom>
          <a:noFill/>
          <a:ln w="9525">
            <a:noFill/>
            <a:miter lim="800000"/>
            <a:headEnd/>
            <a:tailEnd/>
          </a:ln>
          <a:effectLst/>
        </p:spPr>
        <p:txBody>
          <a:bodyPr wrap="none" anchor="ctr">
            <a:spAutoFit/>
          </a:bodyPr>
          <a:lstStyle/>
          <a:p>
            <a:pPr algn="ctr" rtl="1">
              <a:defRPr/>
            </a:pPr>
            <a:endParaRPr lang="fr-FR">
              <a:effectLst>
                <a:outerShdw blurRad="38100" dist="38100" dir="2700000" algn="tl">
                  <a:srgbClr val="000000">
                    <a:alpha val="43137"/>
                  </a:srgbClr>
                </a:outerShdw>
              </a:effectLst>
            </a:endParaRPr>
          </a:p>
        </p:txBody>
      </p:sp>
      <p:sp>
        <p:nvSpPr>
          <p:cNvPr id="136214" name="Rectangle 22"/>
          <p:cNvSpPr>
            <a:spLocks noChangeArrowheads="1"/>
          </p:cNvSpPr>
          <p:nvPr/>
        </p:nvSpPr>
        <p:spPr bwMode="auto">
          <a:xfrm>
            <a:off x="0" y="1733550"/>
            <a:ext cx="9144000" cy="0"/>
          </a:xfrm>
          <a:prstGeom prst="rect">
            <a:avLst/>
          </a:prstGeom>
          <a:noFill/>
          <a:ln w="9525">
            <a:noFill/>
            <a:miter lim="800000"/>
            <a:headEnd/>
            <a:tailEnd/>
          </a:ln>
          <a:effectLst/>
        </p:spPr>
        <p:txBody>
          <a:bodyPr wrap="none" anchor="ctr">
            <a:spAutoFit/>
          </a:bodyPr>
          <a:lstStyle/>
          <a:p>
            <a:pPr algn="ctr" rtl="1">
              <a:defRPr/>
            </a:pPr>
            <a:endParaRPr lang="fr-FR">
              <a:effectLst>
                <a:outerShdw blurRad="38100" dist="38100" dir="2700000" algn="tl">
                  <a:srgbClr val="000000">
                    <a:alpha val="43137"/>
                  </a:srgbClr>
                </a:outerShdw>
              </a:effectLst>
            </a:endParaRPr>
          </a:p>
        </p:txBody>
      </p:sp>
      <p:pic>
        <p:nvPicPr>
          <p:cNvPr id="376838" name="Picture 21" descr="Image EE_46_PICT.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50825" y="1052513"/>
            <a:ext cx="3779838"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228" name="Rectangle 36"/>
          <p:cNvSpPr>
            <a:spLocks noChangeArrowheads="1"/>
          </p:cNvSpPr>
          <p:nvPr/>
        </p:nvSpPr>
        <p:spPr bwMode="auto">
          <a:xfrm>
            <a:off x="0" y="1733550"/>
            <a:ext cx="9144000" cy="0"/>
          </a:xfrm>
          <a:prstGeom prst="rect">
            <a:avLst/>
          </a:prstGeom>
          <a:noFill/>
          <a:ln w="9525">
            <a:noFill/>
            <a:miter lim="800000"/>
            <a:headEnd/>
            <a:tailEnd/>
          </a:ln>
          <a:effectLst/>
        </p:spPr>
        <p:txBody>
          <a:bodyPr wrap="none" anchor="ctr">
            <a:spAutoFit/>
          </a:bodyPr>
          <a:lstStyle/>
          <a:p>
            <a:pPr algn="ctr" rtl="1">
              <a:defRPr/>
            </a:pPr>
            <a:endParaRPr lang="fr-FR">
              <a:effectLst>
                <a:outerShdw blurRad="38100" dist="38100" dir="2700000" algn="tl">
                  <a:srgbClr val="000000">
                    <a:alpha val="43137"/>
                  </a:srgbClr>
                </a:outerShdw>
              </a:effectLst>
            </a:endParaRPr>
          </a:p>
        </p:txBody>
      </p:sp>
      <p:pic>
        <p:nvPicPr>
          <p:cNvPr id="376840" name="Picture 35" descr="Image EE_46_1_PICT.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716463" y="1052513"/>
            <a:ext cx="3744912"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242" name="Rectangle 50"/>
          <p:cNvSpPr>
            <a:spLocks noChangeArrowheads="1"/>
          </p:cNvSpPr>
          <p:nvPr/>
        </p:nvSpPr>
        <p:spPr bwMode="auto">
          <a:xfrm>
            <a:off x="0" y="1733550"/>
            <a:ext cx="9144000" cy="0"/>
          </a:xfrm>
          <a:prstGeom prst="rect">
            <a:avLst/>
          </a:prstGeom>
          <a:noFill/>
          <a:ln w="9525">
            <a:noFill/>
            <a:miter lim="800000"/>
            <a:headEnd/>
            <a:tailEnd/>
          </a:ln>
          <a:effectLst/>
        </p:spPr>
        <p:txBody>
          <a:bodyPr wrap="none" anchor="ctr">
            <a:spAutoFit/>
          </a:bodyPr>
          <a:lstStyle/>
          <a:p>
            <a:pPr algn="ctr" rtl="1">
              <a:defRPr/>
            </a:pPr>
            <a:endParaRPr lang="fr-FR">
              <a:effectLst>
                <a:outerShdw blurRad="38100" dist="38100" dir="2700000" algn="tl">
                  <a:srgbClr val="000000">
                    <a:alpha val="43137"/>
                  </a:srgbClr>
                </a:outerShdw>
              </a:effectLst>
            </a:endParaRPr>
          </a:p>
        </p:txBody>
      </p:sp>
      <p:pic>
        <p:nvPicPr>
          <p:cNvPr id="376842" name="Picture 49" descr="Image EE_47_PICT.jpg"/>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2268538" y="3716338"/>
            <a:ext cx="4391025" cy="281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6843"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a:solidFill>
                  <a:srgbClr val="FF00FF"/>
                </a:solidFill>
              </a:rPr>
              <a:t>Biochemistry course A1 DV </a:t>
            </a:r>
            <a:r>
              <a:rPr lang="en" altLang="fr-FR" sz="1200"/>
              <a:t>; </a:t>
            </a:r>
            <a:r>
              <a:rPr lang="en" altLang="fr-FR" sz="1200">
                <a:solidFill>
                  <a:srgbClr val="FFFF66"/>
                </a:solidFill>
              </a:rPr>
              <a:t>Prof A. MEKROUD </a:t>
            </a:r>
            <a:r>
              <a:rPr lang="en" altLang="fr-FR" sz="1200"/>
              <a:t>, 2014/2015</a:t>
            </a:r>
            <a:endParaRPr lang="en-US" altLang="fr-FR" sz="1200"/>
          </a:p>
        </p:txBody>
      </p:sp>
    </p:spTree>
    <p:extLst>
      <p:ext uri="{BB962C8B-B14F-4D97-AF65-F5344CB8AC3E}">
        <p14:creationId xmlns:p14="http://schemas.microsoft.com/office/powerpoint/2010/main" val="30728625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3"/>
          <p:cNvSpPr>
            <a:spLocks noChangeArrowheads="1"/>
          </p:cNvSpPr>
          <p:nvPr/>
        </p:nvSpPr>
        <p:spPr bwMode="auto">
          <a:xfrm>
            <a:off x="1692275" y="404813"/>
            <a:ext cx="5621338" cy="579437"/>
          </a:xfrm>
          <a:prstGeom prst="rect">
            <a:avLst/>
          </a:prstGeom>
          <a:noFill/>
          <a:ln w="9525">
            <a:noFill/>
            <a:miter lim="800000"/>
            <a:headEnd/>
            <a:tailEnd/>
          </a:ln>
          <a:effectLst/>
        </p:spPr>
        <p:txBody>
          <a:bodyPr anchor="ctr">
            <a:spAutoFit/>
          </a:bodyPr>
          <a:lstStyle/>
          <a:p>
            <a:pPr algn="ctr" rtl="1">
              <a:defRPr/>
            </a:pPr>
            <a:r>
              <a:rPr lang="en" sz="3200" b="1" u="sng">
                <a:solidFill>
                  <a:schemeClr val="folHlink"/>
                </a:solidFill>
                <a:effectLst>
                  <a:outerShdw blurRad="38100" dist="38100" dir="2700000" algn="tl">
                    <a:srgbClr val="000000"/>
                  </a:outerShdw>
                </a:effectLst>
              </a:rPr>
              <a:t>ENZYMOLOGY SECTION</a:t>
            </a:r>
          </a:p>
        </p:txBody>
      </p:sp>
      <p:sp>
        <p:nvSpPr>
          <p:cNvPr id="138244" name="Rectangle 4"/>
          <p:cNvSpPr>
            <a:spLocks noChangeArrowheads="1"/>
          </p:cNvSpPr>
          <p:nvPr/>
        </p:nvSpPr>
        <p:spPr bwMode="auto">
          <a:xfrm>
            <a:off x="0" y="2243138"/>
            <a:ext cx="9144000" cy="0"/>
          </a:xfrm>
          <a:prstGeom prst="rect">
            <a:avLst/>
          </a:prstGeom>
          <a:noFill/>
          <a:ln w="9525">
            <a:noFill/>
            <a:miter lim="800000"/>
            <a:headEnd/>
            <a:tailEnd/>
          </a:ln>
          <a:effectLst/>
        </p:spPr>
        <p:txBody>
          <a:bodyPr wrap="none" anchor="ctr">
            <a:spAutoFit/>
          </a:bodyPr>
          <a:lstStyle/>
          <a:p>
            <a:pPr algn="ctr" rtl="1">
              <a:defRPr/>
            </a:pPr>
            <a:endParaRPr lang="fr-FR">
              <a:effectLst>
                <a:outerShdw blurRad="38100" dist="38100" dir="2700000" algn="tl">
                  <a:srgbClr val="000000">
                    <a:alpha val="43137"/>
                  </a:srgbClr>
                </a:outerShdw>
              </a:effectLst>
            </a:endParaRPr>
          </a:p>
        </p:txBody>
      </p:sp>
      <p:graphicFrame>
        <p:nvGraphicFramePr>
          <p:cNvPr id="138245" name="Group 5"/>
          <p:cNvGraphicFramePr>
            <a:graphicFrameLocks noGrp="1"/>
          </p:cNvGraphicFramePr>
          <p:nvPr/>
        </p:nvGraphicFramePr>
        <p:xfrm>
          <a:off x="4479924" y="2243138"/>
          <a:ext cx="207964" cy="517530"/>
        </p:xfrm>
        <a:graphic>
          <a:graphicData uri="http://schemas.openxmlformats.org/drawingml/2006/table">
            <a:tbl>
              <a:tblPr rtl="1"/>
              <a:tblGrid>
                <a:gridCol w="207964"/>
              </a:tblGrid>
              <a:tr h="517525">
                <a:tc>
                  <a:txBody>
                    <a:bodyPr/>
                    <a:lstStyle/>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marL="91282" marR="91282" marT="45405" marB="45405" anchor="ctr" horzOverflow="overflow">
                    <a:lnL cap="flat">
                      <a:noFill/>
                    </a:lnL>
                    <a:lnR cap="flat">
                      <a:noFill/>
                    </a:lnR>
                    <a:lnT cap="flat">
                      <a:noFill/>
                    </a:lnT>
                    <a:lnB cap="flat">
                      <a:noFill/>
                    </a:lnB>
                    <a:lnTlToBr>
                      <a:noFill/>
                    </a:lnTlToBr>
                    <a:lnBlToTr>
                      <a:noFill/>
                    </a:lnBlToTr>
                    <a:noFill/>
                  </a:tcPr>
                </a:tc>
              </a:tr>
            </a:tbl>
          </a:graphicData>
        </a:graphic>
      </p:graphicFrame>
      <p:sp>
        <p:nvSpPr>
          <p:cNvPr id="377862" name="Rectangle 11"/>
          <p:cNvSpPr>
            <a:spLocks noChangeArrowheads="1"/>
          </p:cNvSpPr>
          <p:nvPr/>
        </p:nvSpPr>
        <p:spPr bwMode="auto">
          <a:xfrm>
            <a:off x="250825" y="981075"/>
            <a:ext cx="4248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rtl="1" eaLnBrk="1" hangingPunct="1"/>
            <a:r>
              <a:rPr lang="en" altLang="fr-FR" sz="2400" b="1">
                <a:solidFill>
                  <a:srgbClr val="00CC00"/>
                </a:solidFill>
                <a:latin typeface="Arial" pitchFamily="34" charset="0"/>
              </a:rPr>
              <a:t>Two </a:t>
            </a:r>
            <a:r>
              <a:rPr lang="en" altLang="fr-FR" sz="2400" b="1">
                <a:solidFill>
                  <a:srgbClr val="00CC00"/>
                </a:solidFill>
              </a:rPr>
              <a:t>- substrate kinetics</a:t>
            </a:r>
            <a:r>
              <a:rPr lang="en" altLang="fr-FR" sz="2400" b="1">
                <a:solidFill>
                  <a:srgbClr val="00CC00"/>
                </a:solidFill>
                <a:latin typeface="Arial" pitchFamily="34" charset="0"/>
              </a:rPr>
              <a:t>​</a:t>
            </a:r>
          </a:p>
          <a:p>
            <a:endParaRPr lang="fr-FR" altLang="fr-FR" sz="2400" b="1">
              <a:solidFill>
                <a:srgbClr val="00CC00"/>
              </a:solidFill>
              <a:latin typeface="Arial" pitchFamily="34" charset="0"/>
            </a:endParaRPr>
          </a:p>
        </p:txBody>
      </p:sp>
      <p:sp>
        <p:nvSpPr>
          <p:cNvPr id="138252" name="Rectangle 12"/>
          <p:cNvSpPr>
            <a:spLocks noChangeArrowheads="1"/>
          </p:cNvSpPr>
          <p:nvPr/>
        </p:nvSpPr>
        <p:spPr bwMode="auto">
          <a:xfrm>
            <a:off x="0" y="1733550"/>
            <a:ext cx="9144000" cy="0"/>
          </a:xfrm>
          <a:prstGeom prst="rect">
            <a:avLst/>
          </a:prstGeom>
          <a:noFill/>
          <a:ln w="9525">
            <a:noFill/>
            <a:miter lim="800000"/>
            <a:headEnd/>
            <a:tailEnd/>
          </a:ln>
          <a:effectLst/>
        </p:spPr>
        <p:txBody>
          <a:bodyPr wrap="none" anchor="ctr">
            <a:spAutoFit/>
          </a:bodyPr>
          <a:lstStyle/>
          <a:p>
            <a:pPr algn="ctr" rtl="1">
              <a:defRPr/>
            </a:pPr>
            <a:endParaRPr lang="fr-FR">
              <a:effectLst>
                <a:outerShdw blurRad="38100" dist="38100" dir="2700000" algn="tl">
                  <a:srgbClr val="000000">
                    <a:alpha val="43137"/>
                  </a:srgbClr>
                </a:outerShdw>
              </a:effectLst>
            </a:endParaRPr>
          </a:p>
        </p:txBody>
      </p:sp>
      <p:sp>
        <p:nvSpPr>
          <p:cNvPr id="138261" name="Rectangle 21"/>
          <p:cNvSpPr>
            <a:spLocks noChangeArrowheads="1"/>
          </p:cNvSpPr>
          <p:nvPr/>
        </p:nvSpPr>
        <p:spPr bwMode="auto">
          <a:xfrm>
            <a:off x="323850" y="1412875"/>
            <a:ext cx="3346450" cy="396875"/>
          </a:xfrm>
          <a:prstGeom prst="rect">
            <a:avLst/>
          </a:prstGeom>
          <a:solidFill>
            <a:schemeClr val="tx1"/>
          </a:solidFill>
          <a:ln w="9525">
            <a:noFill/>
            <a:miter lim="800000"/>
            <a:headEnd/>
            <a:tailEnd/>
          </a:ln>
          <a:effectLst/>
        </p:spPr>
        <p:txBody>
          <a:bodyPr wrap="none" anchor="ctr">
            <a:spAutoFit/>
          </a:bodyPr>
          <a:lstStyle/>
          <a:p>
            <a:pPr algn="r" rtl="1">
              <a:defRPr/>
            </a:pPr>
            <a:r>
              <a:rPr lang="en" sz="2000" b="1" dirty="0">
                <a:solidFill>
                  <a:srgbClr val="FF00FF"/>
                </a:solidFill>
                <a:effectLst>
                  <a:outerShdw blurRad="38100" dist="38100" dir="2700000" algn="tl">
                    <a:srgbClr val="C0C0C0"/>
                  </a:outerShdw>
                </a:effectLst>
                <a:latin typeface="Arial" panose="020B0604020202020204" pitchFamily="34" charset="0"/>
                <a:cs typeface="Arial" panose="020B0604020202020204" pitchFamily="34" charset="0"/>
              </a:rPr>
              <a:t>Ordered bibi mechanism</a:t>
            </a:r>
            <a:r>
              <a:rPr lang="en" sz="2000" b="1" dirty="0">
                <a:solidFill>
                  <a:srgbClr val="FF00FF"/>
                </a:solidFill>
                <a:effectLst>
                  <a:outerShdw blurRad="38100" dist="38100" dir="2700000" algn="tl">
                    <a:srgbClr val="C0C0C0"/>
                  </a:outerShdw>
                </a:effectLst>
                <a:latin typeface="Arial"/>
              </a:rPr>
              <a:t>​</a:t>
            </a:r>
            <a:r>
              <a:rPr lang="en" sz="2000" b="1" dirty="0">
                <a:solidFill>
                  <a:srgbClr val="FF00FF"/>
                </a:solidFill>
                <a:effectLst>
                  <a:outerShdw blurRad="38100" dist="38100" dir="2700000" algn="tl">
                    <a:srgbClr val="C0C0C0"/>
                  </a:outerShdw>
                </a:effectLst>
              </a:rPr>
              <a:t> </a:t>
            </a:r>
          </a:p>
        </p:txBody>
      </p:sp>
      <p:sp>
        <p:nvSpPr>
          <p:cNvPr id="138263" name="Rectangle 23"/>
          <p:cNvSpPr>
            <a:spLocks noChangeArrowheads="1"/>
          </p:cNvSpPr>
          <p:nvPr/>
        </p:nvSpPr>
        <p:spPr bwMode="auto">
          <a:xfrm>
            <a:off x="0" y="1738313"/>
            <a:ext cx="9144000" cy="0"/>
          </a:xfrm>
          <a:prstGeom prst="rect">
            <a:avLst/>
          </a:prstGeom>
          <a:noFill/>
          <a:ln w="9525">
            <a:noFill/>
            <a:miter lim="800000"/>
            <a:headEnd/>
            <a:tailEnd/>
          </a:ln>
          <a:effectLst/>
        </p:spPr>
        <p:txBody>
          <a:bodyPr wrap="none" anchor="ctr">
            <a:spAutoFit/>
          </a:bodyPr>
          <a:lstStyle/>
          <a:p>
            <a:pPr algn="ctr" rtl="1">
              <a:defRPr/>
            </a:pPr>
            <a:endParaRPr lang="fr-FR">
              <a:effectLst>
                <a:outerShdw blurRad="38100" dist="38100" dir="2700000" algn="tl">
                  <a:srgbClr val="000000">
                    <a:alpha val="43137"/>
                  </a:srgbClr>
                </a:outerShdw>
              </a:effectLst>
            </a:endParaRPr>
          </a:p>
        </p:txBody>
      </p:sp>
      <p:pic>
        <p:nvPicPr>
          <p:cNvPr id="377866" name="Picture 22" descr="Image EE_48_PICT.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484438" y="1844675"/>
            <a:ext cx="4103687"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7867" name="Rectangle 36"/>
          <p:cNvSpPr>
            <a:spLocks noChangeArrowheads="1"/>
          </p:cNvSpPr>
          <p:nvPr/>
        </p:nvSpPr>
        <p:spPr bwMode="auto">
          <a:xfrm>
            <a:off x="157163" y="4076700"/>
            <a:ext cx="8986837"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rtl="1" eaLnBrk="1" hangingPunct="1"/>
            <a:endParaRPr lang="fr-FR" altLang="fr-FR" b="1"/>
          </a:p>
          <a:p>
            <a:pPr rtl="1" eaLnBrk="1" hangingPunct="1"/>
            <a:r>
              <a:rPr lang="en" altLang="fr-FR" b="1"/>
              <a:t>When an enzymatic reaction </a:t>
            </a:r>
            <a:r>
              <a:rPr lang="en" altLang="fr-FR" b="1">
                <a:latin typeface="Arial" pitchFamily="34" charset="0"/>
              </a:rPr>
              <a:t>involves </a:t>
            </a:r>
            <a:r>
              <a:rPr lang="en" altLang="fr-FR" b="1"/>
              <a:t>two substrates or one substrate and one</a:t>
            </a:r>
          </a:p>
          <a:p>
            <a:pPr rtl="1" eaLnBrk="1" hangingPunct="1"/>
            <a:r>
              <a:rPr lang="en" altLang="fr-FR" b="1"/>
              <a:t>With a free coenzyme, we speak of </a:t>
            </a:r>
            <a:r>
              <a:rPr lang="en" altLang="fr-FR" b="1">
                <a:solidFill>
                  <a:srgbClr val="FF0000"/>
                </a:solidFill>
                <a:latin typeface="Arial" pitchFamily="34" charset="0"/>
              </a:rPr>
              <a:t>two </a:t>
            </a:r>
            <a:r>
              <a:rPr lang="en" altLang="fr-FR" b="1">
                <a:solidFill>
                  <a:srgbClr val="FF0000"/>
                </a:solidFill>
              </a:rPr>
              <a:t>-substrate </a:t>
            </a:r>
            <a:r>
              <a:rPr lang="en" altLang="fr-FR" b="1">
                <a:latin typeface="Arial" pitchFamily="34" charset="0"/>
              </a:rPr>
              <a:t>kinetics </a:t>
            </a:r>
            <a:r>
              <a:rPr lang="en" altLang="fr-FR" b="1"/>
              <a:t>. For some enzymes,</a:t>
            </a:r>
          </a:p>
          <a:p>
            <a:pPr rtl="1" eaLnBrk="1" hangingPunct="1"/>
            <a:r>
              <a:rPr lang="en" altLang="fr-FR" b="1"/>
              <a:t>First, a first complex forms between the first substrate and the enzyme.</a:t>
            </a:r>
          </a:p>
          <a:p>
            <a:pPr rtl="1" eaLnBrk="1" hangingPunct="1"/>
            <a:r>
              <a:rPr lang="en" altLang="fr-FR" b="1"/>
              <a:t>This Enzyme-Substrate A complex then forms a complex with the second substrate:</a:t>
            </a:r>
          </a:p>
          <a:p>
            <a:pPr rtl="1" eaLnBrk="1" hangingPunct="1"/>
            <a:r>
              <a:rPr lang="en" altLang="fr-FR" b="1"/>
              <a:t>Enzyme-Substrate A-Substrate B. This ternary complex is then transformed </a:t>
            </a:r>
            <a:r>
              <a:rPr lang="en" altLang="fr-FR" b="1">
                <a:latin typeface="Arial" pitchFamily="34" charset="0"/>
              </a:rPr>
              <a:t>by </a:t>
            </a:r>
            <a:r>
              <a:rPr lang="en" altLang="fr-FR" b="1"/>
              <a:t>the action</a:t>
            </a:r>
          </a:p>
          <a:p>
            <a:pPr rtl="1" eaLnBrk="1" hangingPunct="1"/>
            <a:r>
              <a:rPr lang="en" altLang="fr-FR" b="1"/>
              <a:t>of the enzyme into an Enzyme-Product Y-Product Z complex which dissociates , </a:t>
            </a:r>
            <a:r>
              <a:rPr lang="en" altLang="fr-FR" b="1">
                <a:latin typeface="Arial" pitchFamily="34" charset="0"/>
              </a:rPr>
              <a:t>releasing</a:t>
            </a:r>
          </a:p>
          <a:p>
            <a:pPr rtl="1" eaLnBrk="1" hangingPunct="1"/>
            <a:r>
              <a:rPr lang="en" altLang="fr-FR" b="1"/>
              <a:t>in order, product Y and product Z. The free enzyme has no affinity </a:t>
            </a:r>
            <a:r>
              <a:rPr lang="en" altLang="fr-FR" b="1">
                <a:latin typeface="Arial" pitchFamily="34" charset="0"/>
              </a:rPr>
              <a:t>for </a:t>
            </a:r>
            <a:r>
              <a:rPr lang="en" altLang="fr-FR" b="1"/>
              <a:t>the</a:t>
            </a:r>
          </a:p>
          <a:p>
            <a:pPr rtl="1" eaLnBrk="1" hangingPunct="1"/>
            <a:r>
              <a:rPr lang="en" altLang="fr-FR" b="1"/>
              <a:t>substrate B, the complex </a:t>
            </a:r>
            <a:r>
              <a:rPr lang="en" altLang="fr-FR" b="1">
                <a:solidFill>
                  <a:srgbClr val="FF0000"/>
                </a:solidFill>
              </a:rPr>
              <a:t>cannot form in a </a:t>
            </a:r>
            <a:r>
              <a:rPr lang="en" altLang="fr-FR" b="1">
                <a:solidFill>
                  <a:srgbClr val="FF0000"/>
                </a:solidFill>
                <a:latin typeface="Arial" pitchFamily="34" charset="0"/>
              </a:rPr>
              <a:t>different </a:t>
            </a:r>
            <a:r>
              <a:rPr lang="en" altLang="fr-FR" b="1">
                <a:solidFill>
                  <a:srgbClr val="FF0000"/>
                </a:solidFill>
              </a:rPr>
              <a:t>order</a:t>
            </a:r>
            <a:r>
              <a:rPr lang="en" altLang="fr-FR" b="1">
                <a:latin typeface="Arial" pitchFamily="34" charset="0"/>
              </a:rPr>
              <a:t> </a:t>
            </a:r>
            <a:r>
              <a:rPr lang="en" altLang="fr-FR" b="1"/>
              <a:t>: that's what</a:t>
            </a:r>
          </a:p>
          <a:p>
            <a:pPr rtl="1" eaLnBrk="1" hangingPunct="1"/>
            <a:r>
              <a:rPr lang="en" altLang="fr-FR" b="1"/>
              <a:t>justifies the name </a:t>
            </a:r>
            <a:r>
              <a:rPr lang="en" altLang="fr-FR" b="1">
                <a:solidFill>
                  <a:srgbClr val="00CC00"/>
                </a:solidFill>
              </a:rPr>
              <a:t>bibi ordonn </a:t>
            </a:r>
            <a:r>
              <a:rPr lang="en" altLang="fr-FR" b="1">
                <a:solidFill>
                  <a:srgbClr val="00CC00"/>
                </a:solidFill>
                <a:latin typeface="Arial" pitchFamily="34" charset="0"/>
              </a:rPr>
              <a:t>é </a:t>
            </a:r>
            <a:r>
              <a:rPr lang="en" altLang="fr-FR" b="1"/>
              <a:t>given </a:t>
            </a:r>
            <a:r>
              <a:rPr lang="en" altLang="fr-FR" b="1">
                <a:latin typeface="Arial" pitchFamily="34" charset="0"/>
              </a:rPr>
              <a:t>to </a:t>
            </a:r>
            <a:r>
              <a:rPr lang="en" altLang="fr-FR" b="1"/>
              <a:t>this </a:t>
            </a:r>
            <a:r>
              <a:rPr lang="en" altLang="fr-FR" b="1">
                <a:latin typeface="Arial" pitchFamily="34" charset="0"/>
              </a:rPr>
              <a:t>mechanism </a:t>
            </a:r>
            <a:r>
              <a:rPr lang="en" altLang="fr-FR" b="1"/>
              <a:t>.</a:t>
            </a:r>
          </a:p>
          <a:p>
            <a:endParaRPr lang="fr-FR" altLang="fr-FR" b="1">
              <a:latin typeface="Arial" pitchFamily="34" charset="0"/>
            </a:endParaRPr>
          </a:p>
        </p:txBody>
      </p:sp>
      <p:sp>
        <p:nvSpPr>
          <p:cNvPr id="377868"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a:solidFill>
                  <a:srgbClr val="FF00FF"/>
                </a:solidFill>
              </a:rPr>
              <a:t>Biochemistry course A1 DV </a:t>
            </a:r>
            <a:r>
              <a:rPr lang="en" altLang="fr-FR" sz="1200"/>
              <a:t>; </a:t>
            </a:r>
            <a:r>
              <a:rPr lang="en" altLang="fr-FR" sz="1200">
                <a:solidFill>
                  <a:srgbClr val="FFFF66"/>
                </a:solidFill>
              </a:rPr>
              <a:t>Prof A. MEKROUD </a:t>
            </a:r>
            <a:r>
              <a:rPr lang="en" altLang="fr-FR" sz="1200"/>
              <a:t>, 2014/2015</a:t>
            </a:r>
            <a:endParaRPr lang="en-US" altLang="fr-FR" sz="1200"/>
          </a:p>
        </p:txBody>
      </p:sp>
    </p:spTree>
    <p:extLst>
      <p:ext uri="{BB962C8B-B14F-4D97-AF65-F5344CB8AC3E}">
        <p14:creationId xmlns:p14="http://schemas.microsoft.com/office/powerpoint/2010/main" val="19570285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3"/>
          <p:cNvSpPr>
            <a:spLocks noChangeArrowheads="1"/>
          </p:cNvSpPr>
          <p:nvPr/>
        </p:nvSpPr>
        <p:spPr bwMode="auto">
          <a:xfrm>
            <a:off x="1692275" y="404813"/>
            <a:ext cx="5621338" cy="579437"/>
          </a:xfrm>
          <a:prstGeom prst="rect">
            <a:avLst/>
          </a:prstGeom>
          <a:noFill/>
          <a:ln w="9525">
            <a:noFill/>
            <a:miter lim="800000"/>
            <a:headEnd/>
            <a:tailEnd/>
          </a:ln>
          <a:effectLst/>
        </p:spPr>
        <p:txBody>
          <a:bodyPr anchor="ctr">
            <a:spAutoFit/>
          </a:bodyPr>
          <a:lstStyle/>
          <a:p>
            <a:pPr algn="ctr" rtl="1">
              <a:defRPr/>
            </a:pPr>
            <a:r>
              <a:rPr lang="en" sz="3200" b="1" u="sng">
                <a:solidFill>
                  <a:schemeClr val="folHlink"/>
                </a:solidFill>
                <a:effectLst>
                  <a:outerShdw blurRad="38100" dist="38100" dir="2700000" algn="tl">
                    <a:srgbClr val="000000"/>
                  </a:outerShdw>
                </a:effectLst>
              </a:rPr>
              <a:t>ENZYMOLOGY SECTION</a:t>
            </a:r>
          </a:p>
        </p:txBody>
      </p:sp>
      <p:sp>
        <p:nvSpPr>
          <p:cNvPr id="145412" name="Rectangle 4"/>
          <p:cNvSpPr>
            <a:spLocks noChangeArrowheads="1"/>
          </p:cNvSpPr>
          <p:nvPr/>
        </p:nvSpPr>
        <p:spPr bwMode="auto">
          <a:xfrm>
            <a:off x="0" y="2243138"/>
            <a:ext cx="9144000" cy="0"/>
          </a:xfrm>
          <a:prstGeom prst="rect">
            <a:avLst/>
          </a:prstGeom>
          <a:noFill/>
          <a:ln w="9525">
            <a:noFill/>
            <a:miter lim="800000"/>
            <a:headEnd/>
            <a:tailEnd/>
          </a:ln>
          <a:effectLst/>
        </p:spPr>
        <p:txBody>
          <a:bodyPr wrap="none" anchor="ctr">
            <a:spAutoFit/>
          </a:bodyPr>
          <a:lstStyle/>
          <a:p>
            <a:pPr algn="ctr" rtl="1">
              <a:defRPr/>
            </a:pPr>
            <a:endParaRPr lang="fr-FR">
              <a:effectLst>
                <a:outerShdw blurRad="38100" dist="38100" dir="2700000" algn="tl">
                  <a:srgbClr val="000000">
                    <a:alpha val="43137"/>
                  </a:srgbClr>
                </a:outerShdw>
              </a:effectLst>
            </a:endParaRPr>
          </a:p>
        </p:txBody>
      </p:sp>
      <p:graphicFrame>
        <p:nvGraphicFramePr>
          <p:cNvPr id="145413" name="Group 5"/>
          <p:cNvGraphicFramePr>
            <a:graphicFrameLocks noGrp="1"/>
          </p:cNvGraphicFramePr>
          <p:nvPr/>
        </p:nvGraphicFramePr>
        <p:xfrm>
          <a:off x="4479924" y="2243138"/>
          <a:ext cx="207964" cy="517530"/>
        </p:xfrm>
        <a:graphic>
          <a:graphicData uri="http://schemas.openxmlformats.org/drawingml/2006/table">
            <a:tbl>
              <a:tblPr rtl="1"/>
              <a:tblGrid>
                <a:gridCol w="207964"/>
              </a:tblGrid>
              <a:tr h="517525">
                <a:tc>
                  <a:txBody>
                    <a:bodyPr/>
                    <a:lstStyle/>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marL="91282" marR="91282" marT="45405" marB="45405" anchor="ctr" horzOverflow="overflow">
                    <a:lnL cap="flat">
                      <a:noFill/>
                    </a:lnL>
                    <a:lnR cap="flat">
                      <a:noFill/>
                    </a:lnR>
                    <a:lnT cap="flat">
                      <a:noFill/>
                    </a:lnT>
                    <a:lnB cap="flat">
                      <a:noFill/>
                    </a:lnB>
                    <a:lnTlToBr>
                      <a:noFill/>
                    </a:lnTlToBr>
                    <a:lnBlToTr>
                      <a:noFill/>
                    </a:lnBlToTr>
                    <a:noFill/>
                  </a:tcPr>
                </a:tc>
              </a:tr>
            </a:tbl>
          </a:graphicData>
        </a:graphic>
      </p:graphicFrame>
      <p:sp>
        <p:nvSpPr>
          <p:cNvPr id="378886" name="Rectangle 11"/>
          <p:cNvSpPr>
            <a:spLocks noChangeArrowheads="1"/>
          </p:cNvSpPr>
          <p:nvPr/>
        </p:nvSpPr>
        <p:spPr bwMode="auto">
          <a:xfrm>
            <a:off x="250825" y="981075"/>
            <a:ext cx="4248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rtl="1" eaLnBrk="1" hangingPunct="1"/>
            <a:r>
              <a:rPr lang="en" altLang="fr-FR" sz="2400" b="1">
                <a:solidFill>
                  <a:srgbClr val="00CC00"/>
                </a:solidFill>
                <a:latin typeface="Arial" pitchFamily="34" charset="0"/>
              </a:rPr>
              <a:t>Two </a:t>
            </a:r>
            <a:r>
              <a:rPr lang="en" altLang="fr-FR" sz="2400" b="1">
                <a:solidFill>
                  <a:srgbClr val="00CC00"/>
                </a:solidFill>
              </a:rPr>
              <a:t>- substrate kinetics</a:t>
            </a:r>
            <a:r>
              <a:rPr lang="en" altLang="fr-FR" sz="2400" b="1">
                <a:solidFill>
                  <a:srgbClr val="00CC00"/>
                </a:solidFill>
                <a:latin typeface="Arial" pitchFamily="34" charset="0"/>
              </a:rPr>
              <a:t>​</a:t>
            </a:r>
          </a:p>
          <a:p>
            <a:endParaRPr lang="fr-FR" altLang="fr-FR" sz="2400" b="1">
              <a:solidFill>
                <a:srgbClr val="00CC00"/>
              </a:solidFill>
              <a:latin typeface="Arial" pitchFamily="34" charset="0"/>
            </a:endParaRPr>
          </a:p>
        </p:txBody>
      </p:sp>
      <p:sp>
        <p:nvSpPr>
          <p:cNvPr id="145420" name="Rectangle 12"/>
          <p:cNvSpPr>
            <a:spLocks noChangeArrowheads="1"/>
          </p:cNvSpPr>
          <p:nvPr/>
        </p:nvSpPr>
        <p:spPr bwMode="auto">
          <a:xfrm>
            <a:off x="0" y="1733550"/>
            <a:ext cx="9144000" cy="0"/>
          </a:xfrm>
          <a:prstGeom prst="rect">
            <a:avLst/>
          </a:prstGeom>
          <a:noFill/>
          <a:ln w="9525">
            <a:noFill/>
            <a:miter lim="800000"/>
            <a:headEnd/>
            <a:tailEnd/>
          </a:ln>
          <a:effectLst/>
        </p:spPr>
        <p:txBody>
          <a:bodyPr wrap="none" anchor="ctr">
            <a:spAutoFit/>
          </a:bodyPr>
          <a:lstStyle/>
          <a:p>
            <a:pPr algn="ctr" rtl="1">
              <a:defRPr/>
            </a:pPr>
            <a:endParaRPr lang="fr-FR">
              <a:effectLst>
                <a:outerShdw blurRad="38100" dist="38100" dir="2700000" algn="tl">
                  <a:srgbClr val="000000">
                    <a:alpha val="43137"/>
                  </a:srgbClr>
                </a:outerShdw>
              </a:effectLst>
            </a:endParaRPr>
          </a:p>
        </p:txBody>
      </p:sp>
      <p:sp>
        <p:nvSpPr>
          <p:cNvPr id="145425" name="Rectangle 17"/>
          <p:cNvSpPr>
            <a:spLocks noChangeArrowheads="1"/>
          </p:cNvSpPr>
          <p:nvPr/>
        </p:nvSpPr>
        <p:spPr bwMode="auto">
          <a:xfrm>
            <a:off x="971550" y="1620838"/>
            <a:ext cx="6218238" cy="366712"/>
          </a:xfrm>
          <a:prstGeom prst="rect">
            <a:avLst/>
          </a:prstGeom>
          <a:solidFill>
            <a:srgbClr val="FFFF00"/>
          </a:solidFill>
          <a:ln w="9525">
            <a:noFill/>
            <a:miter lim="800000"/>
            <a:headEnd/>
            <a:tailEnd/>
          </a:ln>
          <a:effectLst/>
        </p:spPr>
        <p:txBody>
          <a:bodyPr anchor="ctr">
            <a:spAutoFit/>
          </a:bodyPr>
          <a:lstStyle/>
          <a:p>
            <a:pPr rtl="1">
              <a:defRPr/>
            </a:pPr>
            <a:r>
              <a:rPr lang="en" sz="1800" b="1" dirty="0">
                <a:solidFill>
                  <a:srgbClr val="00CC00"/>
                </a:solidFill>
                <a:effectLst>
                  <a:outerShdw blurRad="38100" dist="38100" dir="2700000" algn="tl">
                    <a:srgbClr val="000000"/>
                  </a:outerShdw>
                </a:effectLst>
                <a:latin typeface="Arial" panose="020B0604020202020204" pitchFamily="34" charset="0"/>
                <a:cs typeface="Arial" panose="020B0604020202020204" pitchFamily="34" charset="0"/>
              </a:rPr>
              <a:t>Example of ordered bibi </a:t>
            </a:r>
            <a:r>
              <a:rPr lang="en" sz="1800" b="1" dirty="0" smtClean="0">
                <a:solidFill>
                  <a:srgbClr val="00CC00"/>
                </a:solidFill>
                <a:effectLst>
                  <a:outerShdw blurRad="38100" dist="38100" dir="2700000" algn="tl">
                    <a:srgbClr val="000000"/>
                  </a:outerShdw>
                </a:effectLst>
                <a:latin typeface="Arial" panose="020B0604020202020204" pitchFamily="34" charset="0"/>
                <a:cs typeface="Arial" panose="020B0604020202020204" pitchFamily="34" charset="0"/>
              </a:rPr>
              <a:t>Mechanism: </a:t>
            </a:r>
            <a:endParaRPr lang="fr-FR" sz="1800" dirty="0">
              <a:effectLst>
                <a:outerShdw blurRad="38100" dist="38100" dir="2700000" algn="tl">
                  <a:srgbClr val="000000"/>
                </a:outerShdw>
              </a:effectLst>
              <a:latin typeface="Arial" pitchFamily="34" charset="0"/>
              <a:cs typeface="Arial" panose="020B0604020202020204" pitchFamily="34" charset="0"/>
            </a:endParaRPr>
          </a:p>
        </p:txBody>
      </p:sp>
      <p:sp>
        <p:nvSpPr>
          <p:cNvPr id="145427" name="Rectangle 19"/>
          <p:cNvSpPr>
            <a:spLocks noChangeArrowheads="1"/>
          </p:cNvSpPr>
          <p:nvPr/>
        </p:nvSpPr>
        <p:spPr bwMode="auto">
          <a:xfrm>
            <a:off x="0" y="1733550"/>
            <a:ext cx="9144000" cy="0"/>
          </a:xfrm>
          <a:prstGeom prst="rect">
            <a:avLst/>
          </a:prstGeom>
          <a:noFill/>
          <a:ln w="9525">
            <a:noFill/>
            <a:miter lim="800000"/>
            <a:headEnd/>
            <a:tailEnd/>
          </a:ln>
          <a:effectLst/>
        </p:spPr>
        <p:txBody>
          <a:bodyPr wrap="none" anchor="ctr">
            <a:spAutoFit/>
          </a:bodyPr>
          <a:lstStyle/>
          <a:p>
            <a:pPr algn="ctr" rtl="1">
              <a:defRPr/>
            </a:pPr>
            <a:endParaRPr lang="fr-FR">
              <a:effectLst>
                <a:outerShdw blurRad="38100" dist="38100" dir="2700000" algn="tl">
                  <a:srgbClr val="000000">
                    <a:alpha val="43137"/>
                  </a:srgbClr>
                </a:outerShdw>
              </a:effectLst>
            </a:endParaRPr>
          </a:p>
        </p:txBody>
      </p:sp>
      <p:pic>
        <p:nvPicPr>
          <p:cNvPr id="378890" name="Picture 18" descr="Image EE_49_1_PICT.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42988" y="2349500"/>
            <a:ext cx="6049962"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40" name="Oval 32"/>
          <p:cNvSpPr>
            <a:spLocks noChangeArrowheads="1"/>
          </p:cNvSpPr>
          <p:nvPr/>
        </p:nvSpPr>
        <p:spPr bwMode="auto">
          <a:xfrm>
            <a:off x="1835150" y="4868863"/>
            <a:ext cx="360363" cy="288925"/>
          </a:xfrm>
          <a:prstGeom prst="ellipse">
            <a:avLst/>
          </a:prstGeom>
          <a:noFill/>
          <a:ln w="12700" algn="ctr">
            <a:solidFill>
              <a:schemeClr val="tx1"/>
            </a:solidFill>
            <a:round/>
            <a:headEnd/>
            <a:tailEnd/>
          </a:ln>
          <a:effectLst/>
        </p:spPr>
        <p:txBody>
          <a:bodyPr wrap="none" anchor="ctr"/>
          <a:lstStyle/>
          <a:p>
            <a:pPr algn="ctr" rtl="1">
              <a:defRPr/>
            </a:pPr>
            <a:r>
              <a:rPr lang="en">
                <a:effectLst>
                  <a:outerShdw blurRad="38100" dist="38100" dir="2700000" algn="tl">
                    <a:srgbClr val="000000"/>
                  </a:outerShdw>
                </a:effectLst>
              </a:rPr>
              <a:t>has</a:t>
            </a:r>
          </a:p>
        </p:txBody>
      </p:sp>
      <p:sp>
        <p:nvSpPr>
          <p:cNvPr id="145441" name="Oval 33"/>
          <p:cNvSpPr>
            <a:spLocks noChangeArrowheads="1"/>
          </p:cNvSpPr>
          <p:nvPr/>
        </p:nvSpPr>
        <p:spPr bwMode="auto">
          <a:xfrm>
            <a:off x="3059113" y="3860800"/>
            <a:ext cx="360362" cy="288925"/>
          </a:xfrm>
          <a:prstGeom prst="ellipse">
            <a:avLst/>
          </a:prstGeom>
          <a:noFill/>
          <a:ln w="12700" algn="ctr">
            <a:solidFill>
              <a:schemeClr val="tx1"/>
            </a:solidFill>
            <a:round/>
            <a:headEnd/>
            <a:tailEnd/>
          </a:ln>
          <a:effectLst/>
        </p:spPr>
        <p:txBody>
          <a:bodyPr wrap="none" anchor="ctr"/>
          <a:lstStyle/>
          <a:p>
            <a:pPr algn="ctr" rtl="1">
              <a:defRPr/>
            </a:pPr>
            <a:r>
              <a:rPr lang="en">
                <a:effectLst>
                  <a:outerShdw blurRad="38100" dist="38100" dir="2700000" algn="tl">
                    <a:srgbClr val="000000"/>
                  </a:outerShdw>
                </a:effectLst>
              </a:rPr>
              <a:t>b</a:t>
            </a:r>
          </a:p>
        </p:txBody>
      </p:sp>
      <p:sp>
        <p:nvSpPr>
          <p:cNvPr id="145442" name="Oval 34"/>
          <p:cNvSpPr>
            <a:spLocks noChangeArrowheads="1"/>
          </p:cNvSpPr>
          <p:nvPr/>
        </p:nvSpPr>
        <p:spPr bwMode="auto">
          <a:xfrm>
            <a:off x="4787900" y="3789363"/>
            <a:ext cx="360363" cy="288925"/>
          </a:xfrm>
          <a:prstGeom prst="ellipse">
            <a:avLst/>
          </a:prstGeom>
          <a:noFill/>
          <a:ln w="12700" algn="ctr">
            <a:solidFill>
              <a:schemeClr val="tx1"/>
            </a:solidFill>
            <a:round/>
            <a:headEnd/>
            <a:tailEnd/>
          </a:ln>
          <a:effectLst/>
        </p:spPr>
        <p:txBody>
          <a:bodyPr wrap="none" anchor="ctr"/>
          <a:lstStyle/>
          <a:p>
            <a:pPr algn="ctr" rtl="1">
              <a:defRPr/>
            </a:pPr>
            <a:r>
              <a:rPr lang="en">
                <a:effectLst>
                  <a:outerShdw blurRad="38100" dist="38100" dir="2700000" algn="tl">
                    <a:srgbClr val="000000"/>
                  </a:outerShdw>
                </a:effectLst>
              </a:rPr>
              <a:t>p</a:t>
            </a:r>
          </a:p>
        </p:txBody>
      </p:sp>
      <p:sp>
        <p:nvSpPr>
          <p:cNvPr id="145443" name="Oval 35"/>
          <p:cNvSpPr>
            <a:spLocks noChangeArrowheads="1"/>
          </p:cNvSpPr>
          <p:nvPr/>
        </p:nvSpPr>
        <p:spPr bwMode="auto">
          <a:xfrm>
            <a:off x="6011863" y="5013325"/>
            <a:ext cx="360362" cy="288925"/>
          </a:xfrm>
          <a:prstGeom prst="ellipse">
            <a:avLst/>
          </a:prstGeom>
          <a:noFill/>
          <a:ln w="12700" algn="ctr">
            <a:solidFill>
              <a:schemeClr val="tx1"/>
            </a:solidFill>
            <a:round/>
            <a:headEnd/>
            <a:tailEnd/>
          </a:ln>
          <a:effectLst/>
        </p:spPr>
        <p:txBody>
          <a:bodyPr wrap="none" anchor="ctr"/>
          <a:lstStyle/>
          <a:p>
            <a:pPr algn="ctr" rtl="1">
              <a:defRPr/>
            </a:pPr>
            <a:r>
              <a:rPr lang="en">
                <a:effectLst>
                  <a:outerShdw blurRad="38100" dist="38100" dir="2700000" algn="tl">
                    <a:srgbClr val="000000"/>
                  </a:outerShdw>
                </a:effectLst>
              </a:rPr>
              <a:t>q</a:t>
            </a:r>
          </a:p>
        </p:txBody>
      </p:sp>
      <p:sp>
        <p:nvSpPr>
          <p:cNvPr id="378895"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a:solidFill>
                  <a:srgbClr val="FF00FF"/>
                </a:solidFill>
              </a:rPr>
              <a:t>Biochemistry course A1 DV </a:t>
            </a:r>
            <a:r>
              <a:rPr lang="en" altLang="fr-FR" sz="1200"/>
              <a:t>; </a:t>
            </a:r>
            <a:r>
              <a:rPr lang="en" altLang="fr-FR" sz="1200">
                <a:solidFill>
                  <a:srgbClr val="FFFF66"/>
                </a:solidFill>
              </a:rPr>
              <a:t>Prof A. MEKROUD </a:t>
            </a:r>
            <a:r>
              <a:rPr lang="en" altLang="fr-FR" sz="1200"/>
              <a:t>, 2014/2015</a:t>
            </a:r>
            <a:endParaRPr lang="en-US" altLang="fr-FR" sz="1200"/>
          </a:p>
        </p:txBody>
      </p:sp>
    </p:spTree>
    <p:extLst>
      <p:ext uri="{BB962C8B-B14F-4D97-AF65-F5344CB8AC3E}">
        <p14:creationId xmlns:p14="http://schemas.microsoft.com/office/powerpoint/2010/main" val="27734803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ChangeArrowheads="1"/>
          </p:cNvSpPr>
          <p:nvPr/>
        </p:nvSpPr>
        <p:spPr bwMode="auto">
          <a:xfrm>
            <a:off x="1692275" y="404813"/>
            <a:ext cx="5621338" cy="579437"/>
          </a:xfrm>
          <a:prstGeom prst="rect">
            <a:avLst/>
          </a:prstGeom>
          <a:noFill/>
          <a:ln w="9525">
            <a:noFill/>
            <a:miter lim="800000"/>
            <a:headEnd/>
            <a:tailEnd/>
          </a:ln>
          <a:effectLst/>
        </p:spPr>
        <p:txBody>
          <a:bodyPr anchor="ctr">
            <a:spAutoFit/>
          </a:bodyPr>
          <a:lstStyle/>
          <a:p>
            <a:pPr algn="ctr" rtl="1">
              <a:defRPr/>
            </a:pPr>
            <a:r>
              <a:rPr lang="en" sz="3200" b="1" u="sng">
                <a:solidFill>
                  <a:schemeClr val="folHlink"/>
                </a:solidFill>
                <a:effectLst>
                  <a:outerShdw blurRad="38100" dist="38100" dir="2700000" algn="tl">
                    <a:srgbClr val="000000"/>
                  </a:outerShdw>
                </a:effectLst>
              </a:rPr>
              <a:t>ENZYMOLOGY SECTION</a:t>
            </a:r>
          </a:p>
        </p:txBody>
      </p:sp>
      <p:sp>
        <p:nvSpPr>
          <p:cNvPr id="139268" name="Rectangle 4"/>
          <p:cNvSpPr>
            <a:spLocks noChangeArrowheads="1"/>
          </p:cNvSpPr>
          <p:nvPr/>
        </p:nvSpPr>
        <p:spPr bwMode="auto">
          <a:xfrm>
            <a:off x="0" y="2243138"/>
            <a:ext cx="9144000" cy="0"/>
          </a:xfrm>
          <a:prstGeom prst="rect">
            <a:avLst/>
          </a:prstGeom>
          <a:noFill/>
          <a:ln w="9525">
            <a:noFill/>
            <a:miter lim="800000"/>
            <a:headEnd/>
            <a:tailEnd/>
          </a:ln>
          <a:effectLst/>
        </p:spPr>
        <p:txBody>
          <a:bodyPr wrap="none" anchor="ctr">
            <a:spAutoFit/>
          </a:bodyPr>
          <a:lstStyle/>
          <a:p>
            <a:pPr algn="ctr" rtl="1">
              <a:defRPr/>
            </a:pPr>
            <a:endParaRPr lang="fr-FR">
              <a:effectLst>
                <a:outerShdw blurRad="38100" dist="38100" dir="2700000" algn="tl">
                  <a:srgbClr val="000000">
                    <a:alpha val="43137"/>
                  </a:srgbClr>
                </a:outerShdw>
              </a:effectLst>
            </a:endParaRPr>
          </a:p>
        </p:txBody>
      </p:sp>
      <p:graphicFrame>
        <p:nvGraphicFramePr>
          <p:cNvPr id="139269" name="Group 5"/>
          <p:cNvGraphicFramePr>
            <a:graphicFrameLocks noGrp="1"/>
          </p:cNvGraphicFramePr>
          <p:nvPr/>
        </p:nvGraphicFramePr>
        <p:xfrm>
          <a:off x="4479924" y="2243138"/>
          <a:ext cx="207964" cy="517530"/>
        </p:xfrm>
        <a:graphic>
          <a:graphicData uri="http://schemas.openxmlformats.org/drawingml/2006/table">
            <a:tbl>
              <a:tblPr rtl="1"/>
              <a:tblGrid>
                <a:gridCol w="207964"/>
              </a:tblGrid>
              <a:tr h="517525">
                <a:tc>
                  <a:txBody>
                    <a:bodyPr/>
                    <a:lstStyle/>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marL="91282" marR="91282" marT="45405" marB="45405" anchor="ctr" horzOverflow="overflow">
                    <a:lnL cap="flat">
                      <a:noFill/>
                    </a:lnL>
                    <a:lnR cap="flat">
                      <a:noFill/>
                    </a:lnR>
                    <a:lnT cap="flat">
                      <a:noFill/>
                    </a:lnT>
                    <a:lnB cap="flat">
                      <a:noFill/>
                    </a:lnB>
                    <a:lnTlToBr>
                      <a:noFill/>
                    </a:lnTlToBr>
                    <a:lnBlToTr>
                      <a:noFill/>
                    </a:lnBlToTr>
                    <a:noFill/>
                  </a:tcPr>
                </a:tc>
              </a:tr>
            </a:tbl>
          </a:graphicData>
        </a:graphic>
      </p:graphicFrame>
      <p:sp>
        <p:nvSpPr>
          <p:cNvPr id="139276" name="Rectangle 12"/>
          <p:cNvSpPr>
            <a:spLocks noChangeArrowheads="1"/>
          </p:cNvSpPr>
          <p:nvPr/>
        </p:nvSpPr>
        <p:spPr bwMode="auto">
          <a:xfrm>
            <a:off x="0" y="1733550"/>
            <a:ext cx="9144000" cy="0"/>
          </a:xfrm>
          <a:prstGeom prst="rect">
            <a:avLst/>
          </a:prstGeom>
          <a:noFill/>
          <a:ln w="9525">
            <a:noFill/>
            <a:miter lim="800000"/>
            <a:headEnd/>
            <a:tailEnd/>
          </a:ln>
          <a:effectLst/>
        </p:spPr>
        <p:txBody>
          <a:bodyPr wrap="none" anchor="ctr">
            <a:spAutoFit/>
          </a:bodyPr>
          <a:lstStyle/>
          <a:p>
            <a:pPr algn="ctr" rtl="1">
              <a:defRPr/>
            </a:pPr>
            <a:endParaRPr lang="fr-FR">
              <a:effectLst>
                <a:outerShdw blurRad="38100" dist="38100" dir="2700000" algn="tl">
                  <a:srgbClr val="000000">
                    <a:alpha val="43137"/>
                  </a:srgbClr>
                </a:outerShdw>
              </a:effectLst>
            </a:endParaRPr>
          </a:p>
        </p:txBody>
      </p:sp>
      <p:sp>
        <p:nvSpPr>
          <p:cNvPr id="379911" name="Rectangle 21"/>
          <p:cNvSpPr>
            <a:spLocks noChangeArrowheads="1"/>
          </p:cNvSpPr>
          <p:nvPr/>
        </p:nvSpPr>
        <p:spPr bwMode="auto">
          <a:xfrm>
            <a:off x="250825" y="981075"/>
            <a:ext cx="4248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rtl="1" eaLnBrk="1" hangingPunct="1"/>
            <a:r>
              <a:rPr lang="en" altLang="fr-FR" sz="2400" b="1">
                <a:solidFill>
                  <a:srgbClr val="00CC00"/>
                </a:solidFill>
                <a:latin typeface="Arial" pitchFamily="34" charset="0"/>
              </a:rPr>
              <a:t>Two </a:t>
            </a:r>
            <a:r>
              <a:rPr lang="en" altLang="fr-FR" sz="2400" b="1">
                <a:solidFill>
                  <a:srgbClr val="00CC00"/>
                </a:solidFill>
              </a:rPr>
              <a:t>- substrate kinetics</a:t>
            </a:r>
            <a:r>
              <a:rPr lang="en" altLang="fr-FR" sz="2400" b="1">
                <a:solidFill>
                  <a:srgbClr val="00CC00"/>
                </a:solidFill>
                <a:latin typeface="Arial" pitchFamily="34" charset="0"/>
              </a:rPr>
              <a:t>​</a:t>
            </a:r>
          </a:p>
          <a:p>
            <a:endParaRPr lang="fr-FR" altLang="fr-FR" sz="2400" b="1">
              <a:solidFill>
                <a:srgbClr val="00CC00"/>
              </a:solidFill>
              <a:latin typeface="Arial" pitchFamily="34" charset="0"/>
            </a:endParaRPr>
          </a:p>
        </p:txBody>
      </p:sp>
      <p:sp>
        <p:nvSpPr>
          <p:cNvPr id="139286" name="Rectangle 22"/>
          <p:cNvSpPr>
            <a:spLocks noChangeArrowheads="1"/>
          </p:cNvSpPr>
          <p:nvPr/>
        </p:nvSpPr>
        <p:spPr bwMode="auto">
          <a:xfrm>
            <a:off x="52002" y="1411258"/>
            <a:ext cx="3618298" cy="400110"/>
          </a:xfrm>
          <a:prstGeom prst="rect">
            <a:avLst/>
          </a:prstGeom>
          <a:solidFill>
            <a:schemeClr val="tx1"/>
          </a:solidFill>
          <a:ln w="9525">
            <a:noFill/>
            <a:miter lim="800000"/>
            <a:headEnd/>
            <a:tailEnd/>
          </a:ln>
          <a:effectLst/>
        </p:spPr>
        <p:txBody>
          <a:bodyPr wrap="none" anchor="ctr">
            <a:spAutoFit/>
          </a:bodyPr>
          <a:lstStyle/>
          <a:p>
            <a:pPr algn="r" rtl="1">
              <a:defRPr/>
            </a:pPr>
            <a:r>
              <a:rPr lang="en" sz="2000" b="1" dirty="0">
                <a:solidFill>
                  <a:srgbClr val="FF00FF"/>
                </a:solidFill>
                <a:effectLst>
                  <a:outerShdw blurRad="38100" dist="38100" dir="2700000" algn="tl">
                    <a:srgbClr val="C0C0C0"/>
                  </a:outerShdw>
                </a:effectLst>
                <a:latin typeface="Arial" panose="020B0604020202020204" pitchFamily="34" charset="0"/>
                <a:cs typeface="Arial" panose="020B0604020202020204" pitchFamily="34" charset="0"/>
              </a:rPr>
              <a:t>Random bipolar mechanism​​</a:t>
            </a:r>
          </a:p>
        </p:txBody>
      </p:sp>
      <p:sp>
        <p:nvSpPr>
          <p:cNvPr id="139288" name="Rectangle 24"/>
          <p:cNvSpPr>
            <a:spLocks noChangeArrowheads="1"/>
          </p:cNvSpPr>
          <p:nvPr/>
        </p:nvSpPr>
        <p:spPr bwMode="auto">
          <a:xfrm>
            <a:off x="0" y="1738313"/>
            <a:ext cx="9144000" cy="0"/>
          </a:xfrm>
          <a:prstGeom prst="rect">
            <a:avLst/>
          </a:prstGeom>
          <a:noFill/>
          <a:ln w="9525">
            <a:noFill/>
            <a:miter lim="800000"/>
            <a:headEnd/>
            <a:tailEnd/>
          </a:ln>
          <a:effectLst/>
        </p:spPr>
        <p:txBody>
          <a:bodyPr wrap="none" anchor="ctr">
            <a:spAutoFit/>
          </a:bodyPr>
          <a:lstStyle/>
          <a:p>
            <a:pPr algn="ctr" rtl="1">
              <a:defRPr/>
            </a:pPr>
            <a:endParaRPr lang="fr-FR">
              <a:effectLst>
                <a:outerShdw blurRad="38100" dist="38100" dir="2700000" algn="tl">
                  <a:srgbClr val="000000">
                    <a:alpha val="43137"/>
                  </a:srgbClr>
                </a:outerShdw>
              </a:effectLst>
            </a:endParaRPr>
          </a:p>
        </p:txBody>
      </p:sp>
      <p:pic>
        <p:nvPicPr>
          <p:cNvPr id="379914" name="Picture 23" descr="Image EE_50_PICT.jp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2051050" y="1989138"/>
            <a:ext cx="4645025"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915" name="Rectangle 37"/>
          <p:cNvSpPr>
            <a:spLocks noChangeArrowheads="1"/>
          </p:cNvSpPr>
          <p:nvPr/>
        </p:nvSpPr>
        <p:spPr bwMode="auto">
          <a:xfrm>
            <a:off x="539750" y="4568825"/>
            <a:ext cx="7718425"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rtl="1" eaLnBrk="1" hangingPunct="1"/>
            <a:endParaRPr lang="fr-FR" altLang="fr-FR" sz="1800"/>
          </a:p>
          <a:p>
            <a:pPr rtl="1" eaLnBrk="1" hangingPunct="1"/>
            <a:r>
              <a:rPr lang="en" altLang="fr-FR" sz="1800"/>
              <a:t>Other two-substrate enzymes </a:t>
            </a:r>
            <a:r>
              <a:rPr lang="en" altLang="fr-FR" sz="1800">
                <a:latin typeface="Arial" pitchFamily="34" charset="0"/>
              </a:rPr>
              <a:t>are </a:t>
            </a:r>
            <a:r>
              <a:rPr lang="en" altLang="fr-FR" sz="1800"/>
              <a:t>capable of forming the complex</a:t>
            </a:r>
          </a:p>
          <a:p>
            <a:pPr rtl="1" eaLnBrk="1" hangingPunct="1"/>
            <a:r>
              <a:rPr lang="en" altLang="fr-FR" sz="1800"/>
              <a:t>Enzyme-Substrate A-Substrate B by binding the two substrates (or coenzyme)</a:t>
            </a:r>
          </a:p>
          <a:p>
            <a:pPr rtl="1" eaLnBrk="1" hangingPunct="1"/>
            <a:r>
              <a:rPr lang="en" altLang="fr-FR" sz="1800"/>
              <a:t>free) </a:t>
            </a:r>
            <a:r>
              <a:rPr lang="en" altLang="fr-FR" sz="1800">
                <a:solidFill>
                  <a:srgbClr val="FF0000"/>
                </a:solidFill>
              </a:rPr>
              <a:t>one after </a:t>
            </a:r>
            <a:r>
              <a:rPr lang="en" altLang="fr-FR" sz="1800">
                <a:solidFill>
                  <a:srgbClr val="FF0000"/>
                </a:solidFill>
                <a:latin typeface="Arial" pitchFamily="34" charset="0"/>
              </a:rPr>
              <a:t>the </a:t>
            </a:r>
            <a:r>
              <a:rPr lang="en" altLang="fr-FR" sz="1800">
                <a:solidFill>
                  <a:srgbClr val="FF0000"/>
                </a:solidFill>
              </a:rPr>
              <a:t>other but without a fixed order</a:t>
            </a:r>
            <a:r>
              <a:rPr lang="en" altLang="fr-FR" sz="1800">
                <a:latin typeface="Arial" pitchFamily="34" charset="0"/>
              </a:rPr>
              <a:t> </a:t>
            </a:r>
            <a:r>
              <a:rPr lang="en" altLang="fr-FR" sz="1800"/>
              <a:t>: the probability </a:t>
            </a:r>
            <a:r>
              <a:rPr lang="en" altLang="fr-FR" sz="1800">
                <a:latin typeface="Arial" pitchFamily="34" charset="0"/>
              </a:rPr>
              <a:t>of </a:t>
            </a:r>
            <a:r>
              <a:rPr lang="en" altLang="fr-FR" sz="1800"/>
              <a:t>starting</a:t>
            </a:r>
          </a:p>
          <a:p>
            <a:pPr rtl="1" eaLnBrk="1" hangingPunct="1"/>
            <a:r>
              <a:rPr lang="en" altLang="fr-FR" sz="1800"/>
              <a:t>by Enzyme-Substrate A or by Enzyme-Substrate B only </a:t>
            </a:r>
            <a:r>
              <a:rPr lang="en" altLang="fr-FR" sz="1800">
                <a:latin typeface="Arial" pitchFamily="34" charset="0"/>
              </a:rPr>
              <a:t>while</a:t>
            </a:r>
          </a:p>
          <a:p>
            <a:pPr rtl="1" eaLnBrk="1" hangingPunct="1"/>
            <a:r>
              <a:rPr lang="en" altLang="fr-FR" sz="1800">
                <a:latin typeface="Arial" pitchFamily="34" charset="0"/>
              </a:rPr>
              <a:t>the respective </a:t>
            </a:r>
            <a:r>
              <a:rPr lang="en" altLang="fr-FR" sz="1800"/>
              <a:t>affinities of the enzyme for these two chemical compounds. This is what</a:t>
            </a:r>
          </a:p>
          <a:p>
            <a:pPr rtl="1" eaLnBrk="1" hangingPunct="1"/>
            <a:r>
              <a:rPr lang="en" altLang="fr-FR" sz="1800"/>
              <a:t>which justifies the term "bibilic aleatory </a:t>
            </a:r>
            <a:r>
              <a:rPr lang="en" altLang="fr-FR" sz="1800">
                <a:latin typeface="Arial" pitchFamily="34" charset="0"/>
              </a:rPr>
              <a:t>" </a:t>
            </a:r>
            <a:r>
              <a:rPr lang="en" altLang="fr-FR" sz="1800"/>
              <a:t>given </a:t>
            </a:r>
            <a:r>
              <a:rPr lang="en" altLang="fr-FR" sz="1800">
                <a:latin typeface="Arial" pitchFamily="34" charset="0"/>
              </a:rPr>
              <a:t>to </a:t>
            </a:r>
            <a:r>
              <a:rPr lang="en" altLang="fr-FR" sz="1800"/>
              <a:t>this </a:t>
            </a:r>
            <a:r>
              <a:rPr lang="en" altLang="fr-FR" sz="1800">
                <a:latin typeface="Arial" pitchFamily="34" charset="0"/>
              </a:rPr>
              <a:t>mechanism </a:t>
            </a:r>
            <a:r>
              <a:rPr lang="en" altLang="fr-FR" sz="1800"/>
              <a:t>.</a:t>
            </a:r>
          </a:p>
          <a:p>
            <a:endParaRPr lang="fr-FR" altLang="fr-FR" sz="1800">
              <a:latin typeface="Arial" pitchFamily="34" charset="0"/>
            </a:endParaRPr>
          </a:p>
        </p:txBody>
      </p:sp>
      <p:sp>
        <p:nvSpPr>
          <p:cNvPr id="12" name="Text Box 5"/>
          <p:cNvSpPr txBox="1">
            <a:spLocks noChangeArrowheads="1"/>
          </p:cNvSpPr>
          <p:nvPr/>
        </p:nvSpPr>
        <p:spPr bwMode="auto">
          <a:xfrm>
            <a:off x="4727406" y="0"/>
            <a:ext cx="4416594" cy="2769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en-US" altLang="fr-FR" sz="1200" dirty="0"/>
          </a:p>
        </p:txBody>
      </p:sp>
    </p:spTree>
    <p:extLst>
      <p:ext uri="{BB962C8B-B14F-4D97-AF65-F5344CB8AC3E}">
        <p14:creationId xmlns:p14="http://schemas.microsoft.com/office/powerpoint/2010/main" val="37103668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3"/>
          <p:cNvSpPr>
            <a:spLocks noChangeArrowheads="1"/>
          </p:cNvSpPr>
          <p:nvPr/>
        </p:nvSpPr>
        <p:spPr bwMode="auto">
          <a:xfrm>
            <a:off x="1692275" y="404813"/>
            <a:ext cx="5621338" cy="579437"/>
          </a:xfrm>
          <a:prstGeom prst="rect">
            <a:avLst/>
          </a:prstGeom>
          <a:noFill/>
          <a:ln w="9525">
            <a:noFill/>
            <a:miter lim="800000"/>
            <a:headEnd/>
            <a:tailEnd/>
          </a:ln>
          <a:effectLst/>
        </p:spPr>
        <p:txBody>
          <a:bodyPr anchor="ctr">
            <a:spAutoFit/>
          </a:bodyPr>
          <a:lstStyle/>
          <a:p>
            <a:pPr algn="ctr" rtl="1">
              <a:defRPr/>
            </a:pPr>
            <a:r>
              <a:rPr lang="en" sz="3200" b="1" u="sng">
                <a:solidFill>
                  <a:schemeClr val="folHlink"/>
                </a:solidFill>
                <a:effectLst>
                  <a:outerShdw blurRad="38100" dist="38100" dir="2700000" algn="tl">
                    <a:srgbClr val="000000"/>
                  </a:outerShdw>
                </a:effectLst>
              </a:rPr>
              <a:t>ENZYMOLOGY SECTION</a:t>
            </a:r>
          </a:p>
        </p:txBody>
      </p:sp>
      <p:sp>
        <p:nvSpPr>
          <p:cNvPr id="146436" name="Rectangle 4"/>
          <p:cNvSpPr>
            <a:spLocks noChangeArrowheads="1"/>
          </p:cNvSpPr>
          <p:nvPr/>
        </p:nvSpPr>
        <p:spPr bwMode="auto">
          <a:xfrm>
            <a:off x="0" y="2243138"/>
            <a:ext cx="9144000" cy="0"/>
          </a:xfrm>
          <a:prstGeom prst="rect">
            <a:avLst/>
          </a:prstGeom>
          <a:noFill/>
          <a:ln w="9525">
            <a:noFill/>
            <a:miter lim="800000"/>
            <a:headEnd/>
            <a:tailEnd/>
          </a:ln>
          <a:effectLst/>
        </p:spPr>
        <p:txBody>
          <a:bodyPr wrap="none" anchor="ctr">
            <a:spAutoFit/>
          </a:bodyPr>
          <a:lstStyle/>
          <a:p>
            <a:pPr algn="ctr" rtl="1">
              <a:defRPr/>
            </a:pPr>
            <a:endParaRPr lang="fr-FR">
              <a:effectLst>
                <a:outerShdw blurRad="38100" dist="38100" dir="2700000" algn="tl">
                  <a:srgbClr val="000000">
                    <a:alpha val="43137"/>
                  </a:srgbClr>
                </a:outerShdw>
              </a:effectLst>
            </a:endParaRPr>
          </a:p>
        </p:txBody>
      </p:sp>
      <p:graphicFrame>
        <p:nvGraphicFramePr>
          <p:cNvPr id="146437" name="Group 5"/>
          <p:cNvGraphicFramePr>
            <a:graphicFrameLocks noGrp="1"/>
          </p:cNvGraphicFramePr>
          <p:nvPr/>
        </p:nvGraphicFramePr>
        <p:xfrm>
          <a:off x="4479924" y="2243138"/>
          <a:ext cx="207964" cy="517530"/>
        </p:xfrm>
        <a:graphic>
          <a:graphicData uri="http://schemas.openxmlformats.org/drawingml/2006/table">
            <a:tbl>
              <a:tblPr rtl="1"/>
              <a:tblGrid>
                <a:gridCol w="207964"/>
              </a:tblGrid>
              <a:tr h="517525">
                <a:tc>
                  <a:txBody>
                    <a:bodyPr/>
                    <a:lstStyle/>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marL="91282" marR="91282" marT="45405" marB="45405" anchor="ctr" horzOverflow="overflow">
                    <a:lnL cap="flat">
                      <a:noFill/>
                    </a:lnL>
                    <a:lnR cap="flat">
                      <a:noFill/>
                    </a:lnR>
                    <a:lnT cap="flat">
                      <a:noFill/>
                    </a:lnT>
                    <a:lnB cap="flat">
                      <a:noFill/>
                    </a:lnB>
                    <a:lnTlToBr>
                      <a:noFill/>
                    </a:lnTlToBr>
                    <a:lnBlToTr>
                      <a:noFill/>
                    </a:lnBlToTr>
                    <a:noFill/>
                  </a:tcPr>
                </a:tc>
              </a:tr>
            </a:tbl>
          </a:graphicData>
        </a:graphic>
      </p:graphicFrame>
      <p:sp>
        <p:nvSpPr>
          <p:cNvPr id="146443" name="Rectangle 11"/>
          <p:cNvSpPr>
            <a:spLocks noChangeArrowheads="1"/>
          </p:cNvSpPr>
          <p:nvPr/>
        </p:nvSpPr>
        <p:spPr bwMode="auto">
          <a:xfrm>
            <a:off x="0" y="1733550"/>
            <a:ext cx="9144000" cy="0"/>
          </a:xfrm>
          <a:prstGeom prst="rect">
            <a:avLst/>
          </a:prstGeom>
          <a:noFill/>
          <a:ln w="9525">
            <a:noFill/>
            <a:miter lim="800000"/>
            <a:headEnd/>
            <a:tailEnd/>
          </a:ln>
          <a:effectLst/>
        </p:spPr>
        <p:txBody>
          <a:bodyPr wrap="none" anchor="ctr">
            <a:spAutoFit/>
          </a:bodyPr>
          <a:lstStyle/>
          <a:p>
            <a:pPr algn="ctr" rtl="1">
              <a:defRPr/>
            </a:pPr>
            <a:endParaRPr lang="fr-FR">
              <a:effectLst>
                <a:outerShdw blurRad="38100" dist="38100" dir="2700000" algn="tl">
                  <a:srgbClr val="000000">
                    <a:alpha val="43137"/>
                  </a:srgbClr>
                </a:outerShdw>
              </a:effectLst>
            </a:endParaRPr>
          </a:p>
        </p:txBody>
      </p:sp>
      <p:sp>
        <p:nvSpPr>
          <p:cNvPr id="380935" name="Rectangle 12"/>
          <p:cNvSpPr>
            <a:spLocks noChangeArrowheads="1"/>
          </p:cNvSpPr>
          <p:nvPr/>
        </p:nvSpPr>
        <p:spPr bwMode="auto">
          <a:xfrm>
            <a:off x="250825" y="981075"/>
            <a:ext cx="4248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rtl="1" eaLnBrk="1" hangingPunct="1"/>
            <a:r>
              <a:rPr lang="en" altLang="fr-FR" sz="2400" b="1">
                <a:solidFill>
                  <a:srgbClr val="00CC00"/>
                </a:solidFill>
                <a:latin typeface="Arial" pitchFamily="34" charset="0"/>
              </a:rPr>
              <a:t>Two </a:t>
            </a:r>
            <a:r>
              <a:rPr lang="en" altLang="fr-FR" sz="2400" b="1">
                <a:solidFill>
                  <a:srgbClr val="00CC00"/>
                </a:solidFill>
              </a:rPr>
              <a:t>- substrate kinetics</a:t>
            </a:r>
            <a:r>
              <a:rPr lang="en" altLang="fr-FR" sz="2400" b="1">
                <a:solidFill>
                  <a:srgbClr val="00CC00"/>
                </a:solidFill>
                <a:latin typeface="Arial" pitchFamily="34" charset="0"/>
              </a:rPr>
              <a:t>​</a:t>
            </a:r>
          </a:p>
          <a:p>
            <a:endParaRPr lang="fr-FR" altLang="fr-FR" sz="2400" b="1">
              <a:solidFill>
                <a:srgbClr val="00CC00"/>
              </a:solidFill>
              <a:latin typeface="Arial" pitchFamily="34" charset="0"/>
            </a:endParaRPr>
          </a:p>
        </p:txBody>
      </p:sp>
      <p:sp>
        <p:nvSpPr>
          <p:cNvPr id="146449" name="Rectangle 17"/>
          <p:cNvSpPr>
            <a:spLocks noChangeArrowheads="1"/>
          </p:cNvSpPr>
          <p:nvPr/>
        </p:nvSpPr>
        <p:spPr bwMode="auto">
          <a:xfrm>
            <a:off x="899592" y="1467646"/>
            <a:ext cx="6984776" cy="369332"/>
          </a:xfrm>
          <a:prstGeom prst="rect">
            <a:avLst/>
          </a:prstGeom>
          <a:solidFill>
            <a:srgbClr val="FFFF00"/>
          </a:solidFill>
          <a:ln w="9525">
            <a:noFill/>
            <a:miter lim="800000"/>
            <a:headEnd/>
            <a:tailEnd/>
          </a:ln>
          <a:effectLst/>
        </p:spPr>
        <p:txBody>
          <a:bodyPr wrap="square" anchor="ctr">
            <a:spAutoFit/>
          </a:bodyPr>
          <a:lstStyle/>
          <a:p>
            <a:pPr algn="r" rtl="1">
              <a:defRPr/>
            </a:pPr>
            <a:r>
              <a:rPr lang="en" sz="1800" dirty="0">
                <a:solidFill>
                  <a:srgbClr val="00CC00"/>
                </a:solidFill>
                <a:effectLst>
                  <a:outerShdw blurRad="38100" dist="38100" dir="2700000" algn="tl">
                    <a:srgbClr val="000000"/>
                  </a:outerShdw>
                </a:effectLst>
                <a:latin typeface="Arial" panose="020B0604020202020204" pitchFamily="34" charset="0"/>
                <a:cs typeface="Arial" panose="020B0604020202020204" pitchFamily="34" charset="0"/>
              </a:rPr>
              <a:t>Example of a random </a:t>
            </a:r>
            <a:r>
              <a:rPr lang="en" sz="1800" dirty="0" smtClean="0">
                <a:solidFill>
                  <a:srgbClr val="00CC00"/>
                </a:solidFill>
                <a:effectLst>
                  <a:outerShdw blurRad="38100" dist="38100" dir="2700000" algn="tl">
                    <a:srgbClr val="000000"/>
                  </a:outerShdw>
                </a:effectLst>
                <a:latin typeface="Arial" panose="020B0604020202020204" pitchFamily="34" charset="0"/>
                <a:cs typeface="Arial" panose="020B0604020202020204" pitchFamily="34" charset="0"/>
              </a:rPr>
              <a:t>bibli mechanism</a:t>
            </a:r>
            <a:r>
              <a:rPr lang="en" sz="1800" dirty="0">
                <a:solidFill>
                  <a:srgbClr val="00CC00"/>
                </a:solidFill>
                <a:effectLst>
                  <a:outerShdw blurRad="38100" dist="38100" dir="2700000" algn="tl">
                    <a:srgbClr val="000000"/>
                  </a:outerShdw>
                </a:effectLst>
                <a:latin typeface="Arial" panose="020B0604020202020204" pitchFamily="34" charset="0"/>
                <a:cs typeface="Arial" panose="020B0604020202020204" pitchFamily="34" charset="0"/>
              </a:rPr>
              <a:t> : </a:t>
            </a:r>
            <a:r>
              <a:rPr lang="en" sz="1800" dirty="0" smtClean="0">
                <a:solidFill>
                  <a:srgbClr val="00CC00"/>
                </a:solidFill>
                <a:effectLst>
                  <a:outerShdw blurRad="38100" dist="38100" dir="2700000" algn="tl">
                    <a:srgbClr val="000000"/>
                  </a:outerShdw>
                </a:effectLst>
                <a:latin typeface="Arial" panose="020B0604020202020204" pitchFamily="34" charset="0"/>
                <a:cs typeface="Arial" panose="020B0604020202020204" pitchFamily="34" charset="0"/>
              </a:rPr>
              <a:t>creatine </a:t>
            </a:r>
            <a:r>
              <a:rPr lang="en" sz="1800" dirty="0">
                <a:solidFill>
                  <a:srgbClr val="00CC00"/>
                </a:solidFill>
                <a:effectLst>
                  <a:outerShdw blurRad="38100" dist="38100" dir="2700000" algn="tl">
                    <a:srgbClr val="000000"/>
                  </a:outerShdw>
                </a:effectLst>
                <a:latin typeface="Arial" panose="020B0604020202020204" pitchFamily="34" charset="0"/>
                <a:cs typeface="Arial" panose="020B0604020202020204" pitchFamily="34" charset="0"/>
              </a:rPr>
              <a:t>phosphokinase</a:t>
            </a:r>
          </a:p>
        </p:txBody>
      </p:sp>
      <p:sp>
        <p:nvSpPr>
          <p:cNvPr id="146451" name="Rectangle 19"/>
          <p:cNvSpPr>
            <a:spLocks noChangeArrowheads="1"/>
          </p:cNvSpPr>
          <p:nvPr/>
        </p:nvSpPr>
        <p:spPr bwMode="auto">
          <a:xfrm>
            <a:off x="0" y="1733550"/>
            <a:ext cx="9144000" cy="0"/>
          </a:xfrm>
          <a:prstGeom prst="rect">
            <a:avLst/>
          </a:prstGeom>
          <a:noFill/>
          <a:ln w="9525">
            <a:noFill/>
            <a:miter lim="800000"/>
            <a:headEnd/>
            <a:tailEnd/>
          </a:ln>
          <a:effectLst/>
        </p:spPr>
        <p:txBody>
          <a:bodyPr wrap="none" anchor="ctr">
            <a:spAutoFit/>
          </a:bodyPr>
          <a:lstStyle/>
          <a:p>
            <a:pPr algn="ctr" rtl="1">
              <a:defRPr/>
            </a:pPr>
            <a:endParaRPr lang="fr-FR">
              <a:effectLst>
                <a:outerShdw blurRad="38100" dist="38100" dir="2700000" algn="tl">
                  <a:srgbClr val="000000">
                    <a:alpha val="43137"/>
                  </a:srgbClr>
                </a:outerShdw>
              </a:effectLst>
            </a:endParaRPr>
          </a:p>
        </p:txBody>
      </p:sp>
      <p:pic>
        <p:nvPicPr>
          <p:cNvPr id="380938" name="Picture 18" descr="Image EE_51_PICT.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403350" y="2060575"/>
            <a:ext cx="5761038"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64" name="Oval 32"/>
          <p:cNvSpPr>
            <a:spLocks noChangeArrowheads="1"/>
          </p:cNvSpPr>
          <p:nvPr/>
        </p:nvSpPr>
        <p:spPr bwMode="auto">
          <a:xfrm>
            <a:off x="1835150" y="4868863"/>
            <a:ext cx="360363" cy="288925"/>
          </a:xfrm>
          <a:prstGeom prst="ellipse">
            <a:avLst/>
          </a:prstGeom>
          <a:noFill/>
          <a:ln w="12700" algn="ctr">
            <a:solidFill>
              <a:schemeClr val="tx1"/>
            </a:solidFill>
            <a:round/>
            <a:headEnd/>
            <a:tailEnd/>
          </a:ln>
          <a:effectLst/>
        </p:spPr>
        <p:txBody>
          <a:bodyPr wrap="none" anchor="ctr"/>
          <a:lstStyle/>
          <a:p>
            <a:pPr algn="ctr" rtl="1">
              <a:defRPr/>
            </a:pPr>
            <a:r>
              <a:rPr lang="en">
                <a:effectLst>
                  <a:outerShdw blurRad="38100" dist="38100" dir="2700000" algn="tl">
                    <a:srgbClr val="000000"/>
                  </a:outerShdw>
                </a:effectLst>
              </a:rPr>
              <a:t>has</a:t>
            </a:r>
          </a:p>
        </p:txBody>
      </p:sp>
      <p:sp>
        <p:nvSpPr>
          <p:cNvPr id="146465" name="Oval 33"/>
          <p:cNvSpPr>
            <a:spLocks noChangeArrowheads="1"/>
          </p:cNvSpPr>
          <p:nvPr/>
        </p:nvSpPr>
        <p:spPr bwMode="auto">
          <a:xfrm>
            <a:off x="4067175" y="5229225"/>
            <a:ext cx="360363" cy="288925"/>
          </a:xfrm>
          <a:prstGeom prst="ellipse">
            <a:avLst/>
          </a:prstGeom>
          <a:noFill/>
          <a:ln w="12700" algn="ctr">
            <a:solidFill>
              <a:schemeClr val="tx1"/>
            </a:solidFill>
            <a:round/>
            <a:headEnd/>
            <a:tailEnd/>
          </a:ln>
          <a:effectLst/>
        </p:spPr>
        <p:txBody>
          <a:bodyPr wrap="none" anchor="ctr"/>
          <a:lstStyle/>
          <a:p>
            <a:pPr algn="ctr" rtl="1">
              <a:defRPr/>
            </a:pPr>
            <a:r>
              <a:rPr lang="en">
                <a:effectLst>
                  <a:outerShdw blurRad="38100" dist="38100" dir="2700000" algn="tl">
                    <a:srgbClr val="000000"/>
                  </a:outerShdw>
                </a:effectLst>
              </a:rPr>
              <a:t>b</a:t>
            </a:r>
          </a:p>
        </p:txBody>
      </p:sp>
      <p:sp>
        <p:nvSpPr>
          <p:cNvPr id="146466" name="Oval 34"/>
          <p:cNvSpPr>
            <a:spLocks noChangeArrowheads="1"/>
          </p:cNvSpPr>
          <p:nvPr/>
        </p:nvSpPr>
        <p:spPr bwMode="auto">
          <a:xfrm>
            <a:off x="4932363" y="5229225"/>
            <a:ext cx="360362" cy="288925"/>
          </a:xfrm>
          <a:prstGeom prst="ellipse">
            <a:avLst/>
          </a:prstGeom>
          <a:noFill/>
          <a:ln w="12700" algn="ctr">
            <a:solidFill>
              <a:schemeClr val="tx1"/>
            </a:solidFill>
            <a:round/>
            <a:headEnd/>
            <a:tailEnd/>
          </a:ln>
          <a:effectLst/>
        </p:spPr>
        <p:txBody>
          <a:bodyPr wrap="none" anchor="ctr"/>
          <a:lstStyle/>
          <a:p>
            <a:pPr algn="ctr" rtl="1">
              <a:defRPr/>
            </a:pPr>
            <a:r>
              <a:rPr lang="en">
                <a:effectLst>
                  <a:outerShdw blurRad="38100" dist="38100" dir="2700000" algn="tl">
                    <a:srgbClr val="000000"/>
                  </a:outerShdw>
                </a:effectLst>
              </a:rPr>
              <a:t>p</a:t>
            </a:r>
          </a:p>
        </p:txBody>
      </p:sp>
      <p:sp>
        <p:nvSpPr>
          <p:cNvPr id="146467" name="Oval 35"/>
          <p:cNvSpPr>
            <a:spLocks noChangeArrowheads="1"/>
          </p:cNvSpPr>
          <p:nvPr/>
        </p:nvSpPr>
        <p:spPr bwMode="auto">
          <a:xfrm>
            <a:off x="6443663" y="5013325"/>
            <a:ext cx="360362" cy="288925"/>
          </a:xfrm>
          <a:prstGeom prst="ellipse">
            <a:avLst/>
          </a:prstGeom>
          <a:noFill/>
          <a:ln w="12700" algn="ctr">
            <a:solidFill>
              <a:schemeClr val="tx1"/>
            </a:solidFill>
            <a:round/>
            <a:headEnd/>
            <a:tailEnd/>
          </a:ln>
          <a:effectLst/>
        </p:spPr>
        <p:txBody>
          <a:bodyPr wrap="none" anchor="ctr"/>
          <a:lstStyle/>
          <a:p>
            <a:pPr algn="ctr" rtl="1">
              <a:defRPr/>
            </a:pPr>
            <a:r>
              <a:rPr lang="en">
                <a:effectLst>
                  <a:outerShdw blurRad="38100" dist="38100" dir="2700000" algn="tl">
                    <a:srgbClr val="000000"/>
                  </a:outerShdw>
                </a:effectLst>
              </a:rPr>
              <a:t>q</a:t>
            </a:r>
          </a:p>
        </p:txBody>
      </p:sp>
      <p:sp>
        <p:nvSpPr>
          <p:cNvPr id="15" name="Text Box 5"/>
          <p:cNvSpPr txBox="1">
            <a:spLocks noChangeArrowheads="1"/>
          </p:cNvSpPr>
          <p:nvPr/>
        </p:nvSpPr>
        <p:spPr bwMode="auto">
          <a:xfrm>
            <a:off x="4727406" y="0"/>
            <a:ext cx="4416594" cy="2769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en-US" altLang="fr-FR" sz="1200" dirty="0"/>
          </a:p>
        </p:txBody>
      </p:sp>
    </p:spTree>
    <p:extLst>
      <p:ext uri="{BB962C8B-B14F-4D97-AF65-F5344CB8AC3E}">
        <p14:creationId xmlns:p14="http://schemas.microsoft.com/office/powerpoint/2010/main" val="29870002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3"/>
          <p:cNvSpPr>
            <a:spLocks noChangeArrowheads="1"/>
          </p:cNvSpPr>
          <p:nvPr/>
        </p:nvSpPr>
        <p:spPr bwMode="auto">
          <a:xfrm>
            <a:off x="1692275" y="404813"/>
            <a:ext cx="5621338" cy="579437"/>
          </a:xfrm>
          <a:prstGeom prst="rect">
            <a:avLst/>
          </a:prstGeom>
          <a:noFill/>
          <a:ln w="9525">
            <a:noFill/>
            <a:miter lim="800000"/>
            <a:headEnd/>
            <a:tailEnd/>
          </a:ln>
          <a:effectLst/>
        </p:spPr>
        <p:txBody>
          <a:bodyPr anchor="ctr">
            <a:spAutoFit/>
          </a:bodyPr>
          <a:lstStyle/>
          <a:p>
            <a:pPr algn="ctr" rtl="1">
              <a:defRPr/>
            </a:pPr>
            <a:r>
              <a:rPr lang="en" sz="3200" b="1" u="sng">
                <a:solidFill>
                  <a:schemeClr val="folHlink"/>
                </a:solidFill>
                <a:effectLst>
                  <a:outerShdw blurRad="38100" dist="38100" dir="2700000" algn="tl">
                    <a:srgbClr val="000000"/>
                  </a:outerShdw>
                </a:effectLst>
              </a:rPr>
              <a:t>ENZYMOLOGY SECTION</a:t>
            </a:r>
          </a:p>
        </p:txBody>
      </p:sp>
      <p:sp>
        <p:nvSpPr>
          <p:cNvPr id="141316" name="Rectangle 4"/>
          <p:cNvSpPr>
            <a:spLocks noChangeArrowheads="1"/>
          </p:cNvSpPr>
          <p:nvPr/>
        </p:nvSpPr>
        <p:spPr bwMode="auto">
          <a:xfrm>
            <a:off x="0" y="2243138"/>
            <a:ext cx="9144000" cy="0"/>
          </a:xfrm>
          <a:prstGeom prst="rect">
            <a:avLst/>
          </a:prstGeom>
          <a:noFill/>
          <a:ln w="9525">
            <a:noFill/>
            <a:miter lim="800000"/>
            <a:headEnd/>
            <a:tailEnd/>
          </a:ln>
          <a:effectLst/>
        </p:spPr>
        <p:txBody>
          <a:bodyPr wrap="none" anchor="ctr">
            <a:spAutoFit/>
          </a:bodyPr>
          <a:lstStyle/>
          <a:p>
            <a:pPr algn="ctr" rtl="1">
              <a:defRPr/>
            </a:pPr>
            <a:endParaRPr lang="fr-FR">
              <a:effectLst>
                <a:outerShdw blurRad="38100" dist="38100" dir="2700000" algn="tl">
                  <a:srgbClr val="000000">
                    <a:alpha val="43137"/>
                  </a:srgbClr>
                </a:outerShdw>
              </a:effectLst>
            </a:endParaRPr>
          </a:p>
        </p:txBody>
      </p:sp>
      <p:graphicFrame>
        <p:nvGraphicFramePr>
          <p:cNvPr id="141317" name="Group 5"/>
          <p:cNvGraphicFramePr>
            <a:graphicFrameLocks noGrp="1"/>
          </p:cNvGraphicFramePr>
          <p:nvPr/>
        </p:nvGraphicFramePr>
        <p:xfrm>
          <a:off x="4479924" y="2243138"/>
          <a:ext cx="207964" cy="517530"/>
        </p:xfrm>
        <a:graphic>
          <a:graphicData uri="http://schemas.openxmlformats.org/drawingml/2006/table">
            <a:tbl>
              <a:tblPr rtl="1"/>
              <a:tblGrid>
                <a:gridCol w="207964"/>
              </a:tblGrid>
              <a:tr h="517525">
                <a:tc>
                  <a:txBody>
                    <a:bodyPr/>
                    <a:lstStyle/>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marL="91282" marR="91282" marT="45405" marB="45405" anchor="ctr" horzOverflow="overflow">
                    <a:lnL cap="flat">
                      <a:noFill/>
                    </a:lnL>
                    <a:lnR cap="flat">
                      <a:noFill/>
                    </a:lnR>
                    <a:lnT cap="flat">
                      <a:noFill/>
                    </a:lnT>
                    <a:lnB cap="flat">
                      <a:noFill/>
                    </a:lnB>
                    <a:lnTlToBr>
                      <a:noFill/>
                    </a:lnTlToBr>
                    <a:lnBlToTr>
                      <a:noFill/>
                    </a:lnBlToTr>
                    <a:noFill/>
                  </a:tcPr>
                </a:tc>
              </a:tr>
            </a:tbl>
          </a:graphicData>
        </a:graphic>
      </p:graphicFrame>
      <p:sp>
        <p:nvSpPr>
          <p:cNvPr id="141324" name="Rectangle 12"/>
          <p:cNvSpPr>
            <a:spLocks noChangeArrowheads="1"/>
          </p:cNvSpPr>
          <p:nvPr/>
        </p:nvSpPr>
        <p:spPr bwMode="auto">
          <a:xfrm>
            <a:off x="0" y="1733550"/>
            <a:ext cx="9144000" cy="0"/>
          </a:xfrm>
          <a:prstGeom prst="rect">
            <a:avLst/>
          </a:prstGeom>
          <a:noFill/>
          <a:ln w="9525">
            <a:noFill/>
            <a:miter lim="800000"/>
            <a:headEnd/>
            <a:tailEnd/>
          </a:ln>
          <a:effectLst/>
        </p:spPr>
        <p:txBody>
          <a:bodyPr wrap="none" anchor="ctr">
            <a:spAutoFit/>
          </a:bodyPr>
          <a:lstStyle/>
          <a:p>
            <a:pPr algn="ctr" rtl="1">
              <a:defRPr/>
            </a:pPr>
            <a:endParaRPr lang="fr-FR">
              <a:effectLst>
                <a:outerShdw blurRad="38100" dist="38100" dir="2700000" algn="tl">
                  <a:srgbClr val="000000">
                    <a:alpha val="43137"/>
                  </a:srgbClr>
                </a:outerShdw>
              </a:effectLst>
            </a:endParaRPr>
          </a:p>
        </p:txBody>
      </p:sp>
      <p:sp>
        <p:nvSpPr>
          <p:cNvPr id="381959" name="Rectangle 21"/>
          <p:cNvSpPr>
            <a:spLocks noChangeArrowheads="1"/>
          </p:cNvSpPr>
          <p:nvPr/>
        </p:nvSpPr>
        <p:spPr bwMode="auto">
          <a:xfrm>
            <a:off x="250825" y="981075"/>
            <a:ext cx="4248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rtl="1" eaLnBrk="1" hangingPunct="1"/>
            <a:r>
              <a:rPr lang="en" altLang="fr-FR" sz="2400" b="1">
                <a:solidFill>
                  <a:srgbClr val="00CC00"/>
                </a:solidFill>
                <a:latin typeface="Arial" pitchFamily="34" charset="0"/>
              </a:rPr>
              <a:t>Two </a:t>
            </a:r>
            <a:r>
              <a:rPr lang="en" altLang="fr-FR" sz="2400" b="1">
                <a:solidFill>
                  <a:srgbClr val="00CC00"/>
                </a:solidFill>
              </a:rPr>
              <a:t>- substrate kinetics</a:t>
            </a:r>
            <a:r>
              <a:rPr lang="en" altLang="fr-FR" sz="2400" b="1">
                <a:solidFill>
                  <a:srgbClr val="00CC00"/>
                </a:solidFill>
                <a:latin typeface="Arial" pitchFamily="34" charset="0"/>
              </a:rPr>
              <a:t>​</a:t>
            </a:r>
          </a:p>
          <a:p>
            <a:endParaRPr lang="fr-FR" altLang="fr-FR" sz="2400" b="1">
              <a:solidFill>
                <a:srgbClr val="00CC00"/>
              </a:solidFill>
              <a:latin typeface="Arial" pitchFamily="34" charset="0"/>
            </a:endParaRPr>
          </a:p>
        </p:txBody>
      </p:sp>
      <p:sp>
        <p:nvSpPr>
          <p:cNvPr id="141334" name="Rectangle 22"/>
          <p:cNvSpPr>
            <a:spLocks noChangeArrowheads="1"/>
          </p:cNvSpPr>
          <p:nvPr/>
        </p:nvSpPr>
        <p:spPr bwMode="auto">
          <a:xfrm>
            <a:off x="674688" y="1412875"/>
            <a:ext cx="2995612" cy="396875"/>
          </a:xfrm>
          <a:prstGeom prst="rect">
            <a:avLst/>
          </a:prstGeom>
          <a:solidFill>
            <a:schemeClr val="tx1"/>
          </a:solidFill>
          <a:ln w="9525">
            <a:noFill/>
            <a:miter lim="800000"/>
            <a:headEnd/>
            <a:tailEnd/>
          </a:ln>
          <a:effectLst/>
        </p:spPr>
        <p:txBody>
          <a:bodyPr wrap="none" anchor="ctr">
            <a:spAutoFit/>
          </a:bodyPr>
          <a:lstStyle/>
          <a:p>
            <a:pPr algn="r" rtl="1">
              <a:defRPr/>
            </a:pPr>
            <a:r>
              <a:rPr lang="en" sz="2000" b="1">
                <a:solidFill>
                  <a:srgbClr val="FF00FF"/>
                </a:solidFill>
                <a:effectLst>
                  <a:outerShdw blurRad="38100" dist="38100" dir="2700000" algn="tl">
                    <a:srgbClr val="C0C0C0"/>
                  </a:outerShdw>
                </a:effectLst>
                <a:latin typeface="Arial"/>
              </a:rPr>
              <a:t>Ping </a:t>
            </a:r>
            <a:r>
              <a:rPr lang="en" sz="2000" b="1">
                <a:solidFill>
                  <a:srgbClr val="FF00FF"/>
                </a:solidFill>
                <a:effectLst>
                  <a:outerShdw blurRad="38100" dist="38100" dir="2700000" algn="tl">
                    <a:srgbClr val="C0C0C0"/>
                  </a:outerShdw>
                </a:effectLst>
              </a:rPr>
              <a:t>-Pong Mechanism</a:t>
            </a:r>
          </a:p>
        </p:txBody>
      </p:sp>
      <p:sp>
        <p:nvSpPr>
          <p:cNvPr id="141336" name="Rectangle 24"/>
          <p:cNvSpPr>
            <a:spLocks noChangeArrowheads="1"/>
          </p:cNvSpPr>
          <p:nvPr/>
        </p:nvSpPr>
        <p:spPr bwMode="auto">
          <a:xfrm>
            <a:off x="0" y="1738313"/>
            <a:ext cx="9144000" cy="0"/>
          </a:xfrm>
          <a:prstGeom prst="rect">
            <a:avLst/>
          </a:prstGeom>
          <a:noFill/>
          <a:ln w="9525">
            <a:noFill/>
            <a:miter lim="800000"/>
            <a:headEnd/>
            <a:tailEnd/>
          </a:ln>
          <a:effectLst/>
        </p:spPr>
        <p:txBody>
          <a:bodyPr wrap="none" anchor="ctr">
            <a:spAutoFit/>
          </a:bodyPr>
          <a:lstStyle/>
          <a:p>
            <a:pPr algn="ctr" rtl="1">
              <a:defRPr/>
            </a:pPr>
            <a:endParaRPr lang="fr-FR">
              <a:effectLst>
                <a:outerShdw blurRad="38100" dist="38100" dir="2700000" algn="tl">
                  <a:srgbClr val="000000">
                    <a:alpha val="43137"/>
                  </a:srgbClr>
                </a:outerShdw>
              </a:effectLst>
            </a:endParaRPr>
          </a:p>
        </p:txBody>
      </p:sp>
      <p:pic>
        <p:nvPicPr>
          <p:cNvPr id="381962" name="Picture 23" descr="Image EE_52_PICT.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292725" y="1052513"/>
            <a:ext cx="385127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1963" name="Rectangle 37"/>
          <p:cNvSpPr>
            <a:spLocks noChangeArrowheads="1"/>
          </p:cNvSpPr>
          <p:nvPr/>
        </p:nvSpPr>
        <p:spPr bwMode="auto">
          <a:xfrm>
            <a:off x="0" y="1822450"/>
            <a:ext cx="6156325"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rtl="1" eaLnBrk="1" hangingPunct="1"/>
            <a:endParaRPr lang="fr-FR" altLang="fr-FR" sz="1800"/>
          </a:p>
          <a:p>
            <a:pPr rtl="1" eaLnBrk="1" hangingPunct="1"/>
            <a:r>
              <a:rPr lang="en" altLang="fr-FR" sz="1800"/>
              <a:t>For other enzymes, the </a:t>
            </a:r>
            <a:r>
              <a:rPr lang="en" altLang="fr-FR" sz="1800">
                <a:latin typeface="Arial" pitchFamily="34" charset="0"/>
              </a:rPr>
              <a:t>reaction </a:t>
            </a:r>
            <a:r>
              <a:rPr lang="en" altLang="fr-FR" sz="1800"/>
              <a:t>will be </a:t>
            </a:r>
            <a:r>
              <a:rPr lang="en" altLang="fr-FR" sz="1800">
                <a:latin typeface="Arial" pitchFamily="34" charset="0"/>
              </a:rPr>
              <a:t>catalyzed</a:t>
            </a:r>
          </a:p>
          <a:p>
            <a:pPr rtl="1" eaLnBrk="1" hangingPunct="1"/>
            <a:r>
              <a:rPr lang="en" altLang="fr-FR" sz="1800"/>
              <a:t>in </a:t>
            </a:r>
            <a:r>
              <a:rPr lang="en" altLang="fr-FR" sz="1800">
                <a:solidFill>
                  <a:srgbClr val="FF0000"/>
                </a:solidFill>
              </a:rPr>
              <a:t>two stages </a:t>
            </a:r>
            <a:r>
              <a:rPr lang="en" altLang="fr-FR" sz="1800"/>
              <a:t>. The complex formed </a:t>
            </a:r>
            <a:r>
              <a:rPr lang="en" altLang="fr-FR" sz="1800">
                <a:latin typeface="Arial" pitchFamily="34" charset="0"/>
              </a:rPr>
              <a:t>between </a:t>
            </a:r>
            <a:r>
              <a:rPr lang="en" altLang="fr-FR" sz="1800"/>
              <a:t>the enzyme</a:t>
            </a:r>
          </a:p>
          <a:p>
            <a:pPr rtl="1" eaLnBrk="1" hangingPunct="1"/>
            <a:r>
              <a:rPr lang="en" altLang="fr-FR" sz="1800"/>
              <a:t>and substrate A is first transformed into an </a:t>
            </a:r>
            <a:r>
              <a:rPr lang="en" altLang="fr-FR" sz="1800">
                <a:latin typeface="Arial" pitchFamily="34" charset="0"/>
              </a:rPr>
              <a:t>enzyme</a:t>
            </a:r>
          </a:p>
          <a:p>
            <a:pPr rtl="1" eaLnBrk="1" hangingPunct="1"/>
            <a:r>
              <a:rPr lang="en" altLang="fr-FR" sz="1800"/>
              <a:t>+ product</a:t>
            </a:r>
            <a:r>
              <a:rPr lang="en" altLang="fr-FR" sz="1800">
                <a:latin typeface="Arial" pitchFamily="34" charset="0"/>
              </a:rPr>
              <a:t> </a:t>
            </a:r>
            <a:r>
              <a:rPr lang="en" altLang="fr-FR" sz="1800"/>
              <a:t>Y, but the enzyme</a:t>
            </a:r>
            <a:r>
              <a:rPr lang="en" altLang="fr-FR" sz="1800">
                <a:latin typeface="Arial" pitchFamily="34" charset="0"/>
              </a:rPr>
              <a:t> </a:t>
            </a:r>
            <a:r>
              <a:rPr lang="en" altLang="fr-FR" sz="1800"/>
              <a:t>E </a:t>
            </a:r>
            <a:r>
              <a:rPr lang="en" altLang="fr-FR" sz="1800">
                <a:latin typeface="Arial" pitchFamily="34" charset="0"/>
              </a:rPr>
              <a:t>was</a:t>
            </a:r>
            <a:r>
              <a:rPr lang="en" altLang="fr-FR" sz="1800"/>
              <a:t>​</a:t>
            </a:r>
            <a:r>
              <a:rPr lang="en" altLang="fr-FR" sz="1800">
                <a:latin typeface="Arial" pitchFamily="34" charset="0"/>
              </a:rPr>
              <a:t>​</a:t>
            </a:r>
            <a:r>
              <a:rPr lang="en" altLang="fr-FR" sz="1800"/>
              <a:t> </a:t>
            </a:r>
            <a:r>
              <a:rPr lang="en" altLang="fr-FR" sz="1800">
                <a:solidFill>
                  <a:srgbClr val="FF0000"/>
                </a:solidFill>
              </a:rPr>
              <a:t>chemically</a:t>
            </a:r>
          </a:p>
          <a:p>
            <a:pPr rtl="1" eaLnBrk="1" hangingPunct="1"/>
            <a:r>
              <a:rPr lang="en" altLang="fr-FR" sz="1800">
                <a:solidFill>
                  <a:srgbClr val="FF0000"/>
                </a:solidFill>
              </a:rPr>
              <a:t>modified </a:t>
            </a:r>
            <a:r>
              <a:rPr lang="en" altLang="fr-FR" sz="1800">
                <a:solidFill>
                  <a:srgbClr val="FF0000"/>
                </a:solidFill>
                <a:latin typeface="Arial" pitchFamily="34" charset="0"/>
              </a:rPr>
              <a:t>into </a:t>
            </a:r>
            <a:r>
              <a:rPr lang="en" altLang="fr-FR" sz="1800">
                <a:solidFill>
                  <a:srgbClr val="FF0000"/>
                </a:solidFill>
              </a:rPr>
              <a:t>enzyme </a:t>
            </a:r>
            <a:r>
              <a:rPr lang="en" altLang="fr-FR" sz="1800"/>
              <a:t>E' during this </a:t>
            </a:r>
            <a:r>
              <a:rPr lang="en" altLang="fr-FR" sz="1800">
                <a:latin typeface="Arial" pitchFamily="34" charset="0"/>
              </a:rPr>
              <a:t>first</a:t>
            </a:r>
          </a:p>
          <a:p>
            <a:pPr rtl="1" eaLnBrk="1" hangingPunct="1"/>
            <a:r>
              <a:rPr lang="en" altLang="fr-FR" sz="1800"/>
              <a:t>part of the reaction </a:t>
            </a:r>
            <a:r>
              <a:rPr lang="en" altLang="fr-FR" sz="1800">
                <a:latin typeface="Arial" pitchFamily="34" charset="0"/>
              </a:rPr>
              <a:t>. </a:t>
            </a:r>
            <a:r>
              <a:rPr lang="en" altLang="fr-FR" sz="1800"/>
              <a:t>The enzyme E' having an </a:t>
            </a:r>
            <a:r>
              <a:rPr lang="en" altLang="fr-FR" sz="1800">
                <a:latin typeface="Arial" pitchFamily="34" charset="0"/>
              </a:rPr>
              <a:t>affinity</a:t>
            </a:r>
            <a:r>
              <a:rPr lang="en" altLang="fr-FR" sz="1800"/>
              <a:t> </a:t>
            </a:r>
          </a:p>
          <a:p>
            <a:pPr rtl="1" eaLnBrk="1" hangingPunct="1"/>
            <a:r>
              <a:rPr lang="en" altLang="fr-FR" sz="1800"/>
              <a:t>for the second </a:t>
            </a:r>
            <a:r>
              <a:rPr lang="en" altLang="fr-FR" sz="1800">
                <a:latin typeface="Arial" pitchFamily="34" charset="0"/>
              </a:rPr>
              <a:t>substrate </a:t>
            </a:r>
            <a:r>
              <a:rPr lang="en" altLang="fr-FR" sz="1800"/>
              <a:t>, will form a </a:t>
            </a:r>
            <a:r>
              <a:rPr lang="en" altLang="fr-FR" sz="1800">
                <a:latin typeface="Arial" pitchFamily="34" charset="0"/>
              </a:rPr>
              <a:t>second</a:t>
            </a:r>
          </a:p>
          <a:p>
            <a:pPr rtl="1" eaLnBrk="1" hangingPunct="1"/>
            <a:r>
              <a:rPr lang="en" altLang="fr-FR" sz="1800"/>
              <a:t>The Enzyme E'-Substrate B complex will be transformed </a:t>
            </a:r>
            <a:r>
              <a:rPr lang="en" altLang="fr-FR" sz="1800">
                <a:latin typeface="Arial" pitchFamily="34" charset="0"/>
              </a:rPr>
              <a:t>into </a:t>
            </a:r>
            <a:r>
              <a:rPr lang="en" altLang="fr-FR" sz="1800"/>
              <a:t>the Enzyme-Product Z complex in a second part</a:t>
            </a:r>
          </a:p>
          <a:p>
            <a:pPr rtl="1" eaLnBrk="1" hangingPunct="1"/>
            <a:r>
              <a:rPr lang="en" altLang="fr-FR" sz="1800"/>
              <a:t>of the </a:t>
            </a:r>
            <a:r>
              <a:rPr lang="en" altLang="fr-FR" sz="1800">
                <a:latin typeface="Arial" pitchFamily="34" charset="0"/>
              </a:rPr>
              <a:t>reaction </a:t>
            </a:r>
            <a:r>
              <a:rPr lang="en" altLang="fr-FR" sz="1800"/>
              <a:t>where the enzyme </a:t>
            </a:r>
            <a:r>
              <a:rPr lang="en" altLang="fr-FR" sz="1800">
                <a:latin typeface="Arial" pitchFamily="34" charset="0"/>
              </a:rPr>
              <a:t>will </a:t>
            </a:r>
            <a:r>
              <a:rPr lang="en" altLang="fr-FR" sz="1800"/>
              <a:t>regain its shape</a:t>
            </a:r>
          </a:p>
          <a:p>
            <a:pPr rtl="1" eaLnBrk="1" hangingPunct="1"/>
            <a:r>
              <a:rPr lang="en" altLang="fr-FR" sz="1800"/>
              <a:t>initial chemical reaction. There is never a ternary complex.</a:t>
            </a:r>
          </a:p>
          <a:p>
            <a:pPr rtl="1" eaLnBrk="1" hangingPunct="1"/>
            <a:r>
              <a:rPr lang="en" altLang="fr-FR" sz="1800"/>
              <a:t>in such a </a:t>
            </a:r>
            <a:r>
              <a:rPr lang="en" altLang="fr-FR" sz="1800">
                <a:latin typeface="Arial" pitchFamily="34" charset="0"/>
              </a:rPr>
              <a:t>mechanism </a:t>
            </a:r>
            <a:r>
              <a:rPr lang="en" altLang="fr-FR" sz="1800"/>
              <a:t>, but the enzyme (or a coenzyme)</a:t>
            </a:r>
          </a:p>
          <a:p>
            <a:pPr rtl="1" eaLnBrk="1" hangingPunct="1"/>
            <a:r>
              <a:rPr lang="en" altLang="fr-FR" sz="1800"/>
              <a:t>related</a:t>
            </a:r>
            <a:r>
              <a:rPr lang="en" altLang="fr-FR" sz="1800">
                <a:latin typeface="Arial" pitchFamily="34" charset="0"/>
              </a:rPr>
              <a:t>​</a:t>
            </a:r>
            <a:r>
              <a:rPr lang="en" altLang="fr-FR" sz="1800"/>
              <a:t> </a:t>
            </a:r>
            <a:r>
              <a:rPr lang="en" altLang="fr-FR" sz="1800">
                <a:latin typeface="Arial" pitchFamily="34" charset="0"/>
              </a:rPr>
              <a:t>to </a:t>
            </a:r>
            <a:r>
              <a:rPr lang="en" altLang="fr-FR" sz="1800"/>
              <a:t>its structure) undergoes a reversible </a:t>
            </a:r>
            <a:r>
              <a:rPr lang="en" altLang="fr-FR" sz="1800">
                <a:latin typeface="Arial" pitchFamily="34" charset="0"/>
              </a:rPr>
              <a:t>transformation </a:t>
            </a:r>
            <a:r>
              <a:rPr lang="en" altLang="fr-FR" sz="1800"/>
              <a:t>and</a:t>
            </a:r>
          </a:p>
          <a:p>
            <a:pPr rtl="1" eaLnBrk="1" hangingPunct="1"/>
            <a:r>
              <a:rPr lang="en" altLang="fr-FR" sz="1800"/>
              <a:t>temporary which allows the link between the two substrates.</a:t>
            </a:r>
          </a:p>
          <a:p>
            <a:pPr rtl="1" eaLnBrk="1" hangingPunct="1"/>
            <a:r>
              <a:rPr lang="en" altLang="fr-FR" sz="1800"/>
              <a:t>This is what justifies the name ping-pong that we give</a:t>
            </a:r>
          </a:p>
          <a:p>
            <a:pPr rtl="1" eaLnBrk="1" hangingPunct="1"/>
            <a:r>
              <a:rPr lang="en" altLang="fr-FR" sz="1800">
                <a:latin typeface="Arial" pitchFamily="34" charset="0"/>
              </a:rPr>
              <a:t>to </a:t>
            </a:r>
            <a:r>
              <a:rPr lang="en" altLang="fr-FR" sz="1800"/>
              <a:t>this </a:t>
            </a:r>
            <a:r>
              <a:rPr lang="en" altLang="fr-FR" sz="1800">
                <a:latin typeface="Arial" pitchFamily="34" charset="0"/>
              </a:rPr>
              <a:t>mechanism </a:t>
            </a:r>
            <a:r>
              <a:rPr lang="en" altLang="fr-FR" sz="1800"/>
              <a:t>.</a:t>
            </a:r>
          </a:p>
          <a:p>
            <a:endParaRPr lang="fr-FR" altLang="fr-FR" sz="1800">
              <a:latin typeface="Arial" pitchFamily="34" charset="0"/>
            </a:endParaRPr>
          </a:p>
        </p:txBody>
      </p:sp>
      <p:sp>
        <p:nvSpPr>
          <p:cNvPr id="12" name="Text Box 5"/>
          <p:cNvSpPr txBox="1">
            <a:spLocks noChangeArrowheads="1"/>
          </p:cNvSpPr>
          <p:nvPr/>
        </p:nvSpPr>
        <p:spPr bwMode="auto">
          <a:xfrm>
            <a:off x="4727406" y="0"/>
            <a:ext cx="4416594" cy="2769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en-US" altLang="fr-FR" sz="1200" dirty="0"/>
          </a:p>
        </p:txBody>
      </p:sp>
    </p:spTree>
    <p:extLst>
      <p:ext uri="{BB962C8B-B14F-4D97-AF65-F5344CB8AC3E}">
        <p14:creationId xmlns:p14="http://schemas.microsoft.com/office/powerpoint/2010/main" val="20691226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7" name="Rectangle 5"/>
          <p:cNvSpPr>
            <a:spLocks noChangeArrowheads="1"/>
          </p:cNvSpPr>
          <p:nvPr/>
        </p:nvSpPr>
        <p:spPr bwMode="auto">
          <a:xfrm>
            <a:off x="1692275" y="404813"/>
            <a:ext cx="5621338" cy="579437"/>
          </a:xfrm>
          <a:prstGeom prst="rect">
            <a:avLst/>
          </a:prstGeom>
          <a:noFill/>
          <a:ln w="9525">
            <a:noFill/>
            <a:miter lim="800000"/>
            <a:headEnd/>
            <a:tailEnd/>
          </a:ln>
          <a:effectLst/>
        </p:spPr>
        <p:txBody>
          <a:bodyPr anchor="ctr">
            <a:spAutoFit/>
          </a:bodyPr>
          <a:lstStyle/>
          <a:p>
            <a:pPr algn="ctr" rtl="1">
              <a:defRPr/>
            </a:pPr>
            <a:r>
              <a:rPr lang="en" sz="3200" b="1" u="sng">
                <a:solidFill>
                  <a:schemeClr val="folHlink"/>
                </a:solidFill>
                <a:effectLst>
                  <a:outerShdw blurRad="38100" dist="38100" dir="2700000" algn="tl">
                    <a:srgbClr val="000000"/>
                  </a:outerShdw>
                </a:effectLst>
              </a:rPr>
              <a:t>ENZYMOLOGY SECTION</a:t>
            </a:r>
          </a:p>
        </p:txBody>
      </p:sp>
      <p:sp>
        <p:nvSpPr>
          <p:cNvPr id="382979" name="Rectangle 6"/>
          <p:cNvSpPr>
            <a:spLocks noChangeArrowheads="1"/>
          </p:cNvSpPr>
          <p:nvPr/>
        </p:nvSpPr>
        <p:spPr bwMode="auto">
          <a:xfrm>
            <a:off x="250825" y="981075"/>
            <a:ext cx="4248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rtl="1" eaLnBrk="1" hangingPunct="1"/>
            <a:r>
              <a:rPr lang="en" altLang="fr-FR" sz="2400" b="1">
                <a:solidFill>
                  <a:srgbClr val="00CC00"/>
                </a:solidFill>
                <a:latin typeface="Arial" pitchFamily="34" charset="0"/>
              </a:rPr>
              <a:t>Two </a:t>
            </a:r>
            <a:r>
              <a:rPr lang="en" altLang="fr-FR" sz="2400" b="1">
                <a:solidFill>
                  <a:srgbClr val="00CC00"/>
                </a:solidFill>
              </a:rPr>
              <a:t>- substrate kinetics</a:t>
            </a:r>
            <a:r>
              <a:rPr lang="en" altLang="fr-FR" sz="2400" b="1">
                <a:solidFill>
                  <a:srgbClr val="00CC00"/>
                </a:solidFill>
                <a:latin typeface="Arial" pitchFamily="34" charset="0"/>
              </a:rPr>
              <a:t>​</a:t>
            </a:r>
          </a:p>
          <a:p>
            <a:endParaRPr lang="fr-FR" altLang="fr-FR" sz="2400" b="1">
              <a:solidFill>
                <a:srgbClr val="00CC00"/>
              </a:solidFill>
              <a:latin typeface="Arial" pitchFamily="34" charset="0"/>
            </a:endParaRPr>
          </a:p>
        </p:txBody>
      </p:sp>
      <p:sp>
        <p:nvSpPr>
          <p:cNvPr id="576519" name="Rectangle 7"/>
          <p:cNvSpPr>
            <a:spLocks noChangeArrowheads="1"/>
          </p:cNvSpPr>
          <p:nvPr/>
        </p:nvSpPr>
        <p:spPr bwMode="auto">
          <a:xfrm>
            <a:off x="684213" y="1628775"/>
            <a:ext cx="2995612" cy="396875"/>
          </a:xfrm>
          <a:prstGeom prst="rect">
            <a:avLst/>
          </a:prstGeom>
          <a:solidFill>
            <a:schemeClr val="tx1"/>
          </a:solidFill>
          <a:ln w="9525">
            <a:noFill/>
            <a:miter lim="800000"/>
            <a:headEnd/>
            <a:tailEnd/>
          </a:ln>
          <a:effectLst/>
        </p:spPr>
        <p:txBody>
          <a:bodyPr wrap="none" anchor="ctr">
            <a:spAutoFit/>
          </a:bodyPr>
          <a:lstStyle/>
          <a:p>
            <a:pPr algn="r" rtl="1">
              <a:defRPr/>
            </a:pPr>
            <a:r>
              <a:rPr lang="en" sz="2000" b="1">
                <a:solidFill>
                  <a:srgbClr val="FF00FF"/>
                </a:solidFill>
                <a:effectLst>
                  <a:outerShdw blurRad="38100" dist="38100" dir="2700000" algn="tl">
                    <a:srgbClr val="C0C0C0"/>
                  </a:outerShdw>
                </a:effectLst>
                <a:latin typeface="Arial"/>
              </a:rPr>
              <a:t>Ping </a:t>
            </a:r>
            <a:r>
              <a:rPr lang="en" sz="2000" b="1">
                <a:solidFill>
                  <a:srgbClr val="FF00FF"/>
                </a:solidFill>
                <a:effectLst>
                  <a:outerShdw blurRad="38100" dist="38100" dir="2700000" algn="tl">
                    <a:srgbClr val="C0C0C0"/>
                  </a:outerShdw>
                </a:effectLst>
              </a:rPr>
              <a:t>-Pong Mechanism</a:t>
            </a:r>
          </a:p>
        </p:txBody>
      </p:sp>
      <p:sp>
        <p:nvSpPr>
          <p:cNvPr id="576520" name="Rectangle 8"/>
          <p:cNvSpPr>
            <a:spLocks noChangeArrowheads="1"/>
          </p:cNvSpPr>
          <p:nvPr/>
        </p:nvSpPr>
        <p:spPr bwMode="auto">
          <a:xfrm>
            <a:off x="971550" y="2492375"/>
            <a:ext cx="7200900" cy="3816350"/>
          </a:xfrm>
          <a:prstGeom prst="rect">
            <a:avLst/>
          </a:prstGeom>
          <a:solidFill>
            <a:schemeClr val="accent6">
              <a:lumMod val="20000"/>
              <a:lumOff val="80000"/>
            </a:schemeClr>
          </a:solidFill>
          <a:ln w="12700" algn="ctr">
            <a:solidFill>
              <a:schemeClr val="tx1"/>
            </a:solidFill>
            <a:miter lim="800000"/>
            <a:headEnd/>
            <a:tailEnd/>
          </a:ln>
          <a:effectLst/>
        </p:spPr>
        <p:txBody>
          <a:bodyPr wrap="none" anchor="ctr"/>
          <a:lstStyle/>
          <a:p>
            <a:pPr algn="ctr" rtl="1">
              <a:defRPr/>
            </a:pPr>
            <a:endParaRPr lang="fr-FR">
              <a:effectLst>
                <a:outerShdw blurRad="38100" dist="38100" dir="2700000" algn="tl">
                  <a:srgbClr val="C0C0C0"/>
                </a:outerShdw>
              </a:effectLst>
            </a:endParaRPr>
          </a:p>
        </p:txBody>
      </p:sp>
      <p:sp>
        <p:nvSpPr>
          <p:cNvPr id="576521" name="Line 9"/>
          <p:cNvSpPr>
            <a:spLocks noChangeShapeType="1"/>
          </p:cNvSpPr>
          <p:nvPr/>
        </p:nvSpPr>
        <p:spPr bwMode="auto">
          <a:xfrm>
            <a:off x="1116013" y="4365625"/>
            <a:ext cx="1368425" cy="0"/>
          </a:xfrm>
          <a:prstGeom prst="line">
            <a:avLst/>
          </a:prstGeom>
          <a:noFill/>
          <a:ln w="38100">
            <a:solidFill>
              <a:srgbClr val="000000"/>
            </a:solidFill>
            <a:round/>
            <a:headEnd/>
            <a:tailEnd/>
          </a:ln>
          <a:effectLst/>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76528" name="Line 16"/>
          <p:cNvSpPr>
            <a:spLocks noChangeShapeType="1"/>
          </p:cNvSpPr>
          <p:nvPr/>
        </p:nvSpPr>
        <p:spPr bwMode="auto">
          <a:xfrm>
            <a:off x="2411413" y="4365625"/>
            <a:ext cx="5689600" cy="0"/>
          </a:xfrm>
          <a:prstGeom prst="line">
            <a:avLst/>
          </a:prstGeom>
          <a:noFill/>
          <a:ln w="38100">
            <a:solidFill>
              <a:srgbClr val="000000"/>
            </a:solidFill>
            <a:round/>
            <a:headEnd/>
            <a:tailEnd/>
          </a:ln>
          <a:effectLst/>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76529" name="Line 17"/>
          <p:cNvSpPr>
            <a:spLocks noChangeShapeType="1"/>
          </p:cNvSpPr>
          <p:nvPr/>
        </p:nvSpPr>
        <p:spPr bwMode="auto">
          <a:xfrm>
            <a:off x="1835150" y="3933825"/>
            <a:ext cx="0" cy="431800"/>
          </a:xfrm>
          <a:prstGeom prst="line">
            <a:avLst/>
          </a:prstGeom>
          <a:noFill/>
          <a:ln w="12700">
            <a:solidFill>
              <a:srgbClr val="000000"/>
            </a:solidFill>
            <a:round/>
            <a:headEnd/>
            <a:tailEnd type="triangle" w="med" len="med"/>
          </a:ln>
          <a:effectLst/>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76530" name="Line 18"/>
          <p:cNvSpPr>
            <a:spLocks noChangeShapeType="1"/>
          </p:cNvSpPr>
          <p:nvPr/>
        </p:nvSpPr>
        <p:spPr bwMode="auto">
          <a:xfrm flipV="1">
            <a:off x="3492500" y="3860800"/>
            <a:ext cx="0" cy="431800"/>
          </a:xfrm>
          <a:prstGeom prst="line">
            <a:avLst/>
          </a:prstGeom>
          <a:noFill/>
          <a:ln w="12700">
            <a:solidFill>
              <a:srgbClr val="000000"/>
            </a:solidFill>
            <a:round/>
            <a:headEnd/>
            <a:tailEnd type="triangle" w="med" len="med"/>
          </a:ln>
          <a:effectLst/>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76531" name="Line 19"/>
          <p:cNvSpPr>
            <a:spLocks noChangeShapeType="1"/>
          </p:cNvSpPr>
          <p:nvPr/>
        </p:nvSpPr>
        <p:spPr bwMode="auto">
          <a:xfrm>
            <a:off x="5003800" y="3860800"/>
            <a:ext cx="0" cy="431800"/>
          </a:xfrm>
          <a:prstGeom prst="line">
            <a:avLst/>
          </a:prstGeom>
          <a:noFill/>
          <a:ln w="12700">
            <a:solidFill>
              <a:srgbClr val="000000"/>
            </a:solidFill>
            <a:round/>
            <a:headEnd/>
            <a:tailEnd type="triangle" w="med" len="med"/>
          </a:ln>
          <a:effectLst/>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76534" name="Line 22"/>
          <p:cNvSpPr>
            <a:spLocks noChangeShapeType="1"/>
          </p:cNvSpPr>
          <p:nvPr/>
        </p:nvSpPr>
        <p:spPr bwMode="auto">
          <a:xfrm flipV="1">
            <a:off x="6948488" y="3860800"/>
            <a:ext cx="0" cy="504825"/>
          </a:xfrm>
          <a:prstGeom prst="line">
            <a:avLst/>
          </a:prstGeom>
          <a:noFill/>
          <a:ln w="12700">
            <a:solidFill>
              <a:srgbClr val="000000"/>
            </a:solidFill>
            <a:round/>
            <a:headEnd/>
            <a:tailEnd type="triangle" w="med" len="med"/>
          </a:ln>
          <a:effectLst/>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76537" name="Text Box 25"/>
          <p:cNvSpPr txBox="1">
            <a:spLocks noChangeArrowheads="1"/>
          </p:cNvSpPr>
          <p:nvPr/>
        </p:nvSpPr>
        <p:spPr bwMode="auto">
          <a:xfrm>
            <a:off x="1187450" y="4437063"/>
            <a:ext cx="311150" cy="349250"/>
          </a:xfrm>
          <a:prstGeom prst="rect">
            <a:avLst/>
          </a:prstGeom>
          <a:noFill/>
          <a:ln w="12700" algn="ctr">
            <a:solidFill>
              <a:srgbClr val="FF00FF"/>
            </a:solidFill>
            <a:miter lim="800000"/>
            <a:headEnd/>
            <a:tailEnd/>
          </a:ln>
          <a:effectLst/>
        </p:spPr>
        <p:txBody>
          <a:bodyPr wrap="none">
            <a:spAutoFit/>
          </a:bodyPr>
          <a:lstStyle/>
          <a:p>
            <a:pPr algn="ctr" rtl="1">
              <a:defRPr/>
            </a:pPr>
            <a:r>
              <a:rPr lang="en">
                <a:effectLst>
                  <a:outerShdw blurRad="38100" dist="38100" dir="2700000" algn="tl">
                    <a:srgbClr val="000000"/>
                  </a:outerShdw>
                </a:effectLst>
              </a:rPr>
              <a:t>E</a:t>
            </a:r>
          </a:p>
        </p:txBody>
      </p:sp>
      <p:sp>
        <p:nvSpPr>
          <p:cNvPr id="576538" name="Text Box 26"/>
          <p:cNvSpPr txBox="1">
            <a:spLocks noChangeArrowheads="1"/>
          </p:cNvSpPr>
          <p:nvPr/>
        </p:nvSpPr>
        <p:spPr bwMode="auto">
          <a:xfrm>
            <a:off x="4140200" y="4437063"/>
            <a:ext cx="303213" cy="349250"/>
          </a:xfrm>
          <a:prstGeom prst="rect">
            <a:avLst/>
          </a:prstGeom>
          <a:noFill/>
          <a:ln w="12700" algn="ctr">
            <a:solidFill>
              <a:srgbClr val="FF00FF"/>
            </a:solidFill>
            <a:miter lim="800000"/>
            <a:headEnd/>
            <a:tailEnd/>
          </a:ln>
          <a:effectLst/>
        </p:spPr>
        <p:txBody>
          <a:bodyPr wrap="none">
            <a:spAutoFit/>
          </a:bodyPr>
          <a:lstStyle/>
          <a:p>
            <a:pPr algn="ctr" rtl="1">
              <a:defRPr/>
            </a:pPr>
            <a:r>
              <a:rPr lang="en">
                <a:solidFill>
                  <a:srgbClr val="00CC00"/>
                </a:solidFill>
                <a:effectLst>
                  <a:outerShdw blurRad="38100" dist="38100" dir="2700000" algn="tl">
                    <a:srgbClr val="000000"/>
                  </a:outerShdw>
                </a:effectLst>
              </a:rPr>
              <a:t>F</a:t>
            </a:r>
          </a:p>
        </p:txBody>
      </p:sp>
      <p:sp>
        <p:nvSpPr>
          <p:cNvPr id="576539" name="Text Box 27"/>
          <p:cNvSpPr txBox="1">
            <a:spLocks noChangeArrowheads="1"/>
          </p:cNvSpPr>
          <p:nvPr/>
        </p:nvSpPr>
        <p:spPr bwMode="auto">
          <a:xfrm>
            <a:off x="5076825" y="4437063"/>
            <a:ext cx="422275" cy="349250"/>
          </a:xfrm>
          <a:prstGeom prst="rect">
            <a:avLst/>
          </a:prstGeom>
          <a:noFill/>
          <a:ln w="12700" algn="ctr">
            <a:solidFill>
              <a:srgbClr val="FF00FF"/>
            </a:solidFill>
            <a:miter lim="800000"/>
            <a:headEnd/>
            <a:tailEnd/>
          </a:ln>
          <a:effectLst/>
        </p:spPr>
        <p:txBody>
          <a:bodyPr wrap="none">
            <a:spAutoFit/>
          </a:bodyPr>
          <a:lstStyle/>
          <a:p>
            <a:pPr algn="ctr" rtl="1">
              <a:defRPr/>
            </a:pPr>
            <a:r>
              <a:rPr lang="en">
                <a:solidFill>
                  <a:srgbClr val="00CC00"/>
                </a:solidFill>
                <a:effectLst>
                  <a:outerShdw blurRad="38100" dist="38100" dir="2700000" algn="tl">
                    <a:srgbClr val="000000"/>
                  </a:outerShdw>
                </a:effectLst>
              </a:rPr>
              <a:t>F </a:t>
            </a:r>
            <a:r>
              <a:rPr lang="en">
                <a:solidFill>
                  <a:srgbClr val="FF33CC"/>
                </a:solidFill>
                <a:effectLst>
                  <a:outerShdw blurRad="38100" dist="38100" dir="2700000" algn="tl">
                    <a:srgbClr val="000000"/>
                  </a:outerShdw>
                </a:effectLst>
              </a:rPr>
              <a:t>B</a:t>
            </a:r>
          </a:p>
        </p:txBody>
      </p:sp>
      <p:sp>
        <p:nvSpPr>
          <p:cNvPr id="576541" name="Text Box 29"/>
          <p:cNvSpPr txBox="1">
            <a:spLocks noChangeArrowheads="1"/>
          </p:cNvSpPr>
          <p:nvPr/>
        </p:nvSpPr>
        <p:spPr bwMode="auto">
          <a:xfrm>
            <a:off x="3348038" y="3429000"/>
            <a:ext cx="309562" cy="349250"/>
          </a:xfrm>
          <a:prstGeom prst="rect">
            <a:avLst/>
          </a:prstGeom>
          <a:noFill/>
          <a:ln w="12700" algn="ctr">
            <a:solidFill>
              <a:srgbClr val="FF00FF"/>
            </a:solidFill>
            <a:miter lim="800000"/>
            <a:headEnd/>
            <a:tailEnd/>
          </a:ln>
          <a:effectLst/>
        </p:spPr>
        <p:txBody>
          <a:bodyPr wrap="none">
            <a:spAutoFit/>
          </a:bodyPr>
          <a:lstStyle/>
          <a:p>
            <a:pPr algn="ctr" rtl="1">
              <a:defRPr/>
            </a:pPr>
            <a:r>
              <a:rPr lang="en">
                <a:solidFill>
                  <a:srgbClr val="FFFF00"/>
                </a:solidFill>
                <a:effectLst>
                  <a:outerShdw blurRad="38100" dist="38100" dir="2700000" algn="tl">
                    <a:srgbClr val="000000"/>
                  </a:outerShdw>
                </a:effectLst>
              </a:rPr>
              <a:t>P</a:t>
            </a:r>
          </a:p>
        </p:txBody>
      </p:sp>
      <p:sp>
        <p:nvSpPr>
          <p:cNvPr id="576542" name="Text Box 30"/>
          <p:cNvSpPr txBox="1">
            <a:spLocks noChangeArrowheads="1"/>
          </p:cNvSpPr>
          <p:nvPr/>
        </p:nvSpPr>
        <p:spPr bwMode="auto">
          <a:xfrm>
            <a:off x="6732588" y="3429000"/>
            <a:ext cx="341312" cy="349250"/>
          </a:xfrm>
          <a:prstGeom prst="rect">
            <a:avLst/>
          </a:prstGeom>
          <a:noFill/>
          <a:ln w="12700" algn="ctr">
            <a:solidFill>
              <a:srgbClr val="FF00FF"/>
            </a:solidFill>
            <a:miter lim="800000"/>
            <a:headEnd/>
            <a:tailEnd/>
          </a:ln>
          <a:effectLst/>
        </p:spPr>
        <p:txBody>
          <a:bodyPr wrap="none">
            <a:spAutoFit/>
          </a:bodyPr>
          <a:lstStyle/>
          <a:p>
            <a:pPr algn="ctr" rtl="1">
              <a:defRPr/>
            </a:pPr>
            <a:r>
              <a:rPr lang="en">
                <a:solidFill>
                  <a:srgbClr val="00CC00"/>
                </a:solidFill>
                <a:effectLst>
                  <a:outerShdw blurRad="38100" dist="38100" dir="2700000" algn="tl">
                    <a:srgbClr val="000000"/>
                  </a:outerShdw>
                </a:effectLst>
              </a:rPr>
              <a:t>Q</a:t>
            </a:r>
          </a:p>
        </p:txBody>
      </p:sp>
      <p:sp>
        <p:nvSpPr>
          <p:cNvPr id="576543" name="Text Box 31"/>
          <p:cNvSpPr txBox="1">
            <a:spLocks noChangeArrowheads="1"/>
          </p:cNvSpPr>
          <p:nvPr/>
        </p:nvSpPr>
        <p:spPr bwMode="auto">
          <a:xfrm>
            <a:off x="6367463" y="4437063"/>
            <a:ext cx="455612" cy="349250"/>
          </a:xfrm>
          <a:prstGeom prst="rect">
            <a:avLst/>
          </a:prstGeom>
          <a:noFill/>
          <a:ln w="12700" algn="ctr">
            <a:solidFill>
              <a:srgbClr val="FF00FF"/>
            </a:solidFill>
            <a:miter lim="800000"/>
            <a:headEnd/>
            <a:tailEnd/>
          </a:ln>
          <a:effectLst/>
        </p:spPr>
        <p:txBody>
          <a:bodyPr wrap="none">
            <a:spAutoFit/>
          </a:bodyPr>
          <a:lstStyle/>
          <a:p>
            <a:pPr algn="ctr" rtl="1">
              <a:defRPr/>
            </a:pPr>
            <a:r>
              <a:rPr lang="en">
                <a:effectLst>
                  <a:outerShdw blurRad="38100" dist="38100" dir="2700000" algn="tl">
                    <a:srgbClr val="000000"/>
                  </a:outerShdw>
                </a:effectLst>
              </a:rPr>
              <a:t>E </a:t>
            </a:r>
            <a:r>
              <a:rPr lang="en">
                <a:solidFill>
                  <a:srgbClr val="00CC00"/>
                </a:solidFill>
                <a:effectLst>
                  <a:outerShdw blurRad="38100" dist="38100" dir="2700000" algn="tl">
                    <a:srgbClr val="000000"/>
                  </a:outerShdw>
                </a:effectLst>
              </a:rPr>
              <a:t>Q</a:t>
            </a:r>
          </a:p>
        </p:txBody>
      </p:sp>
      <p:sp>
        <p:nvSpPr>
          <p:cNvPr id="576544" name="Text Box 32"/>
          <p:cNvSpPr txBox="1">
            <a:spLocks noChangeArrowheads="1"/>
          </p:cNvSpPr>
          <p:nvPr/>
        </p:nvSpPr>
        <p:spPr bwMode="auto">
          <a:xfrm>
            <a:off x="7596188" y="4437063"/>
            <a:ext cx="311150" cy="349250"/>
          </a:xfrm>
          <a:prstGeom prst="rect">
            <a:avLst/>
          </a:prstGeom>
          <a:noFill/>
          <a:ln w="12700" algn="ctr">
            <a:solidFill>
              <a:srgbClr val="FF00FF"/>
            </a:solidFill>
            <a:miter lim="800000"/>
            <a:headEnd/>
            <a:tailEnd/>
          </a:ln>
          <a:effectLst/>
        </p:spPr>
        <p:txBody>
          <a:bodyPr wrap="none">
            <a:spAutoFit/>
          </a:bodyPr>
          <a:lstStyle/>
          <a:p>
            <a:pPr algn="ctr" rtl="1">
              <a:defRPr/>
            </a:pPr>
            <a:r>
              <a:rPr lang="en">
                <a:effectLst>
                  <a:outerShdw blurRad="38100" dist="38100" dir="2700000" algn="tl">
                    <a:srgbClr val="000000"/>
                  </a:outerShdw>
                </a:effectLst>
              </a:rPr>
              <a:t>E</a:t>
            </a:r>
          </a:p>
        </p:txBody>
      </p:sp>
      <p:sp>
        <p:nvSpPr>
          <p:cNvPr id="576547" name="Text Box 35"/>
          <p:cNvSpPr txBox="1">
            <a:spLocks noChangeArrowheads="1"/>
          </p:cNvSpPr>
          <p:nvPr/>
        </p:nvSpPr>
        <p:spPr bwMode="auto">
          <a:xfrm>
            <a:off x="4859338" y="3429000"/>
            <a:ext cx="315912" cy="349250"/>
          </a:xfrm>
          <a:prstGeom prst="rect">
            <a:avLst/>
          </a:prstGeom>
          <a:noFill/>
          <a:ln w="12700" algn="ctr">
            <a:solidFill>
              <a:srgbClr val="FF00FF"/>
            </a:solidFill>
            <a:miter lim="800000"/>
            <a:headEnd/>
            <a:tailEnd/>
          </a:ln>
          <a:effectLst/>
        </p:spPr>
        <p:txBody>
          <a:bodyPr wrap="none">
            <a:spAutoFit/>
          </a:bodyPr>
          <a:lstStyle/>
          <a:p>
            <a:pPr algn="ctr" rtl="1">
              <a:defRPr/>
            </a:pPr>
            <a:r>
              <a:rPr lang="en">
                <a:solidFill>
                  <a:srgbClr val="FF33CC"/>
                </a:solidFill>
                <a:effectLst>
                  <a:outerShdw blurRad="38100" dist="38100" dir="2700000" algn="tl">
                    <a:srgbClr val="000000"/>
                  </a:outerShdw>
                </a:effectLst>
              </a:rPr>
              <a:t>B</a:t>
            </a:r>
          </a:p>
        </p:txBody>
      </p:sp>
      <p:sp>
        <p:nvSpPr>
          <p:cNvPr id="576548" name="Text Box 36"/>
          <p:cNvSpPr txBox="1">
            <a:spLocks noChangeArrowheads="1"/>
          </p:cNvSpPr>
          <p:nvPr/>
        </p:nvSpPr>
        <p:spPr bwMode="auto">
          <a:xfrm>
            <a:off x="1908175" y="4437063"/>
            <a:ext cx="433388" cy="349250"/>
          </a:xfrm>
          <a:prstGeom prst="rect">
            <a:avLst/>
          </a:prstGeom>
          <a:noFill/>
          <a:ln w="12700" algn="ctr">
            <a:solidFill>
              <a:srgbClr val="FF00FF"/>
            </a:solidFill>
            <a:miter lim="800000"/>
            <a:headEnd/>
            <a:tailEnd/>
          </a:ln>
          <a:effectLst/>
        </p:spPr>
        <p:txBody>
          <a:bodyPr wrap="none">
            <a:spAutoFit/>
          </a:bodyPr>
          <a:lstStyle/>
          <a:p>
            <a:pPr algn="ctr" rtl="1">
              <a:defRPr/>
            </a:pPr>
            <a:r>
              <a:rPr lang="en">
                <a:effectLst>
                  <a:outerShdw blurRad="38100" dist="38100" dir="2700000" algn="tl">
                    <a:srgbClr val="000000"/>
                  </a:outerShdw>
                </a:effectLst>
              </a:rPr>
              <a:t>E </a:t>
            </a:r>
            <a:r>
              <a:rPr lang="en">
                <a:solidFill>
                  <a:schemeClr val="hlink"/>
                </a:solidFill>
                <a:effectLst>
                  <a:outerShdw blurRad="38100" dist="38100" dir="2700000" algn="tl">
                    <a:srgbClr val="000000"/>
                  </a:outerShdw>
                </a:effectLst>
              </a:rPr>
              <a:t>A</a:t>
            </a:r>
          </a:p>
        </p:txBody>
      </p:sp>
      <p:sp>
        <p:nvSpPr>
          <p:cNvPr id="576549" name="Text Box 37"/>
          <p:cNvSpPr txBox="1">
            <a:spLocks noChangeArrowheads="1"/>
          </p:cNvSpPr>
          <p:nvPr/>
        </p:nvSpPr>
        <p:spPr bwMode="auto">
          <a:xfrm>
            <a:off x="2771775" y="4437063"/>
            <a:ext cx="415925" cy="349250"/>
          </a:xfrm>
          <a:prstGeom prst="rect">
            <a:avLst/>
          </a:prstGeom>
          <a:noFill/>
          <a:ln w="12700" algn="ctr">
            <a:solidFill>
              <a:srgbClr val="FF00FF"/>
            </a:solidFill>
            <a:miter lim="800000"/>
            <a:headEnd/>
            <a:tailEnd/>
          </a:ln>
          <a:effectLst/>
        </p:spPr>
        <p:txBody>
          <a:bodyPr wrap="none">
            <a:spAutoFit/>
          </a:bodyPr>
          <a:lstStyle/>
          <a:p>
            <a:pPr algn="ctr" rtl="1">
              <a:defRPr/>
            </a:pPr>
            <a:r>
              <a:rPr lang="en">
                <a:solidFill>
                  <a:srgbClr val="00CC00"/>
                </a:solidFill>
                <a:effectLst>
                  <a:outerShdw blurRad="38100" dist="38100" dir="2700000" algn="tl">
                    <a:srgbClr val="000000"/>
                  </a:outerShdw>
                </a:effectLst>
              </a:rPr>
              <a:t>F </a:t>
            </a:r>
            <a:r>
              <a:rPr lang="en">
                <a:solidFill>
                  <a:srgbClr val="FFFF00"/>
                </a:solidFill>
                <a:effectLst>
                  <a:outerShdw blurRad="38100" dist="38100" dir="2700000" algn="tl">
                    <a:srgbClr val="000000"/>
                  </a:outerShdw>
                </a:effectLst>
              </a:rPr>
              <a:t>P</a:t>
            </a:r>
          </a:p>
        </p:txBody>
      </p:sp>
      <p:sp>
        <p:nvSpPr>
          <p:cNvPr id="576550" name="Text Box 38"/>
          <p:cNvSpPr txBox="1">
            <a:spLocks noChangeArrowheads="1"/>
          </p:cNvSpPr>
          <p:nvPr/>
        </p:nvSpPr>
        <p:spPr bwMode="auto">
          <a:xfrm>
            <a:off x="1687513" y="3500438"/>
            <a:ext cx="319087" cy="349250"/>
          </a:xfrm>
          <a:prstGeom prst="rect">
            <a:avLst/>
          </a:prstGeom>
          <a:noFill/>
          <a:ln w="12700" algn="ctr">
            <a:solidFill>
              <a:srgbClr val="FF00FF"/>
            </a:solidFill>
            <a:miter lim="800000"/>
            <a:headEnd/>
            <a:tailEnd/>
          </a:ln>
          <a:effectLst/>
        </p:spPr>
        <p:txBody>
          <a:bodyPr wrap="none">
            <a:spAutoFit/>
          </a:bodyPr>
          <a:lstStyle/>
          <a:p>
            <a:pPr algn="ctr" rtl="1">
              <a:defRPr/>
            </a:pPr>
            <a:r>
              <a:rPr lang="en">
                <a:solidFill>
                  <a:schemeClr val="hlink"/>
                </a:solidFill>
                <a:effectLst>
                  <a:outerShdw blurRad="38100" dist="38100" dir="2700000" algn="tl">
                    <a:srgbClr val="000000"/>
                  </a:outerShdw>
                </a:effectLst>
              </a:rPr>
              <a:t>HAS</a:t>
            </a:r>
          </a:p>
        </p:txBody>
      </p:sp>
      <p:sp>
        <p:nvSpPr>
          <p:cNvPr id="24" name="Text Box 5"/>
          <p:cNvSpPr txBox="1">
            <a:spLocks noChangeArrowheads="1"/>
          </p:cNvSpPr>
          <p:nvPr/>
        </p:nvSpPr>
        <p:spPr bwMode="auto">
          <a:xfrm>
            <a:off x="4727406" y="0"/>
            <a:ext cx="4416594" cy="2769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en-US" altLang="fr-FR" sz="1200" dirty="0"/>
          </a:p>
        </p:txBody>
      </p:sp>
    </p:spTree>
    <p:extLst>
      <p:ext uri="{BB962C8B-B14F-4D97-AF65-F5344CB8AC3E}">
        <p14:creationId xmlns:p14="http://schemas.microsoft.com/office/powerpoint/2010/main" val="12670758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6537"/>
                                        </p:tgtEl>
                                        <p:attrNameLst>
                                          <p:attrName>style.visibility</p:attrName>
                                        </p:attrNameLst>
                                      </p:cBhvr>
                                      <p:to>
                                        <p:strVal val="visible"/>
                                      </p:to>
                                    </p:set>
                                    <p:anim calcmode="lin" valueType="num">
                                      <p:cBhvr additive="base">
                                        <p:cTn id="7" dur="500" fill="hold"/>
                                        <p:tgtEl>
                                          <p:spTgt spid="576537"/>
                                        </p:tgtEl>
                                        <p:attrNameLst>
                                          <p:attrName>ppt_x</p:attrName>
                                        </p:attrNameLst>
                                      </p:cBhvr>
                                      <p:tavLst>
                                        <p:tav tm="0">
                                          <p:val>
                                            <p:strVal val="#ppt_x"/>
                                          </p:val>
                                        </p:tav>
                                        <p:tav tm="100000">
                                          <p:val>
                                            <p:strVal val="#ppt_x"/>
                                          </p:val>
                                        </p:tav>
                                      </p:tavLst>
                                    </p:anim>
                                    <p:anim calcmode="lin" valueType="num">
                                      <p:cBhvr additive="base">
                                        <p:cTn id="8" dur="500" fill="hold"/>
                                        <p:tgtEl>
                                          <p:spTgt spid="57653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76550"/>
                                        </p:tgtEl>
                                        <p:attrNameLst>
                                          <p:attrName>style.visibility</p:attrName>
                                        </p:attrNameLst>
                                      </p:cBhvr>
                                      <p:to>
                                        <p:strVal val="visible"/>
                                      </p:to>
                                    </p:set>
                                    <p:animEffect transition="in" filter="fade">
                                      <p:cBhvr>
                                        <p:cTn id="13" dur="2000"/>
                                        <p:tgtEl>
                                          <p:spTgt spid="57655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76548"/>
                                        </p:tgtEl>
                                        <p:attrNameLst>
                                          <p:attrName>style.visibility</p:attrName>
                                        </p:attrNameLst>
                                      </p:cBhvr>
                                      <p:to>
                                        <p:strVal val="visible"/>
                                      </p:to>
                                    </p:set>
                                    <p:anim calcmode="lin" valueType="num">
                                      <p:cBhvr additive="base">
                                        <p:cTn id="18" dur="500" fill="hold"/>
                                        <p:tgtEl>
                                          <p:spTgt spid="576548"/>
                                        </p:tgtEl>
                                        <p:attrNameLst>
                                          <p:attrName>ppt_x</p:attrName>
                                        </p:attrNameLst>
                                      </p:cBhvr>
                                      <p:tavLst>
                                        <p:tav tm="0">
                                          <p:val>
                                            <p:strVal val="#ppt_x"/>
                                          </p:val>
                                        </p:tav>
                                        <p:tav tm="100000">
                                          <p:val>
                                            <p:strVal val="#ppt_x"/>
                                          </p:val>
                                        </p:tav>
                                      </p:tavLst>
                                    </p:anim>
                                    <p:anim calcmode="lin" valueType="num">
                                      <p:cBhvr additive="base">
                                        <p:cTn id="19" dur="500" fill="hold"/>
                                        <p:tgtEl>
                                          <p:spTgt spid="576548"/>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76549"/>
                                        </p:tgtEl>
                                        <p:attrNameLst>
                                          <p:attrName>style.visibility</p:attrName>
                                        </p:attrNameLst>
                                      </p:cBhvr>
                                      <p:to>
                                        <p:strVal val="visible"/>
                                      </p:to>
                                    </p:set>
                                    <p:anim calcmode="lin" valueType="num">
                                      <p:cBhvr additive="base">
                                        <p:cTn id="24" dur="500" fill="hold"/>
                                        <p:tgtEl>
                                          <p:spTgt spid="576549"/>
                                        </p:tgtEl>
                                        <p:attrNameLst>
                                          <p:attrName>ppt_x</p:attrName>
                                        </p:attrNameLst>
                                      </p:cBhvr>
                                      <p:tavLst>
                                        <p:tav tm="0">
                                          <p:val>
                                            <p:strVal val="#ppt_x"/>
                                          </p:val>
                                        </p:tav>
                                        <p:tav tm="100000">
                                          <p:val>
                                            <p:strVal val="#ppt_x"/>
                                          </p:val>
                                        </p:tav>
                                      </p:tavLst>
                                    </p:anim>
                                    <p:anim calcmode="lin" valueType="num">
                                      <p:cBhvr additive="base">
                                        <p:cTn id="25" dur="500" fill="hold"/>
                                        <p:tgtEl>
                                          <p:spTgt spid="576549"/>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76541"/>
                                        </p:tgtEl>
                                        <p:attrNameLst>
                                          <p:attrName>style.visibility</p:attrName>
                                        </p:attrNameLst>
                                      </p:cBhvr>
                                      <p:to>
                                        <p:strVal val="visible"/>
                                      </p:to>
                                    </p:set>
                                    <p:animEffect transition="in" filter="fade">
                                      <p:cBhvr>
                                        <p:cTn id="30" dur="2000"/>
                                        <p:tgtEl>
                                          <p:spTgt spid="57654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76538"/>
                                        </p:tgtEl>
                                        <p:attrNameLst>
                                          <p:attrName>style.visibility</p:attrName>
                                        </p:attrNameLst>
                                      </p:cBhvr>
                                      <p:to>
                                        <p:strVal val="visible"/>
                                      </p:to>
                                    </p:set>
                                    <p:anim calcmode="lin" valueType="num">
                                      <p:cBhvr additive="base">
                                        <p:cTn id="35" dur="500" fill="hold"/>
                                        <p:tgtEl>
                                          <p:spTgt spid="576538"/>
                                        </p:tgtEl>
                                        <p:attrNameLst>
                                          <p:attrName>ppt_x</p:attrName>
                                        </p:attrNameLst>
                                      </p:cBhvr>
                                      <p:tavLst>
                                        <p:tav tm="0">
                                          <p:val>
                                            <p:strVal val="#ppt_x"/>
                                          </p:val>
                                        </p:tav>
                                        <p:tav tm="100000">
                                          <p:val>
                                            <p:strVal val="#ppt_x"/>
                                          </p:val>
                                        </p:tav>
                                      </p:tavLst>
                                    </p:anim>
                                    <p:anim calcmode="lin" valueType="num">
                                      <p:cBhvr additive="base">
                                        <p:cTn id="36" dur="500" fill="hold"/>
                                        <p:tgtEl>
                                          <p:spTgt spid="576538"/>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76547"/>
                                        </p:tgtEl>
                                        <p:attrNameLst>
                                          <p:attrName>style.visibility</p:attrName>
                                        </p:attrNameLst>
                                      </p:cBhvr>
                                      <p:to>
                                        <p:strVal val="visible"/>
                                      </p:to>
                                    </p:set>
                                    <p:anim calcmode="lin" valueType="num">
                                      <p:cBhvr additive="base">
                                        <p:cTn id="41" dur="500" fill="hold"/>
                                        <p:tgtEl>
                                          <p:spTgt spid="576547"/>
                                        </p:tgtEl>
                                        <p:attrNameLst>
                                          <p:attrName>ppt_x</p:attrName>
                                        </p:attrNameLst>
                                      </p:cBhvr>
                                      <p:tavLst>
                                        <p:tav tm="0">
                                          <p:val>
                                            <p:strVal val="#ppt_x"/>
                                          </p:val>
                                        </p:tav>
                                        <p:tav tm="100000">
                                          <p:val>
                                            <p:strVal val="#ppt_x"/>
                                          </p:val>
                                        </p:tav>
                                      </p:tavLst>
                                    </p:anim>
                                    <p:anim calcmode="lin" valueType="num">
                                      <p:cBhvr additive="base">
                                        <p:cTn id="42" dur="500" fill="hold"/>
                                        <p:tgtEl>
                                          <p:spTgt spid="576547"/>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576539"/>
                                        </p:tgtEl>
                                        <p:attrNameLst>
                                          <p:attrName>style.visibility</p:attrName>
                                        </p:attrNameLst>
                                      </p:cBhvr>
                                      <p:to>
                                        <p:strVal val="visible"/>
                                      </p:to>
                                    </p:set>
                                    <p:anim calcmode="lin" valueType="num">
                                      <p:cBhvr>
                                        <p:cTn id="47" dur="500" fill="hold"/>
                                        <p:tgtEl>
                                          <p:spTgt spid="576539"/>
                                        </p:tgtEl>
                                        <p:attrNameLst>
                                          <p:attrName>ppt_w</p:attrName>
                                        </p:attrNameLst>
                                      </p:cBhvr>
                                      <p:tavLst>
                                        <p:tav tm="0">
                                          <p:val>
                                            <p:fltVal val="0"/>
                                          </p:val>
                                        </p:tav>
                                        <p:tav tm="100000">
                                          <p:val>
                                            <p:strVal val="#ppt_w"/>
                                          </p:val>
                                        </p:tav>
                                      </p:tavLst>
                                    </p:anim>
                                    <p:anim calcmode="lin" valueType="num">
                                      <p:cBhvr>
                                        <p:cTn id="48" dur="500" fill="hold"/>
                                        <p:tgtEl>
                                          <p:spTgt spid="576539"/>
                                        </p:tgtEl>
                                        <p:attrNameLst>
                                          <p:attrName>ppt_h</p:attrName>
                                        </p:attrNameLst>
                                      </p:cBhvr>
                                      <p:tavLst>
                                        <p:tav tm="0">
                                          <p:val>
                                            <p:fltVal val="0"/>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576543"/>
                                        </p:tgtEl>
                                        <p:attrNameLst>
                                          <p:attrName>style.visibility</p:attrName>
                                        </p:attrNameLst>
                                      </p:cBhvr>
                                      <p:to>
                                        <p:strVal val="visible"/>
                                      </p:to>
                                    </p:set>
                                    <p:anim calcmode="lin" valueType="num">
                                      <p:cBhvr>
                                        <p:cTn id="53" dur="500" fill="hold"/>
                                        <p:tgtEl>
                                          <p:spTgt spid="576543"/>
                                        </p:tgtEl>
                                        <p:attrNameLst>
                                          <p:attrName>ppt_w</p:attrName>
                                        </p:attrNameLst>
                                      </p:cBhvr>
                                      <p:tavLst>
                                        <p:tav tm="0">
                                          <p:val>
                                            <p:fltVal val="0"/>
                                          </p:val>
                                        </p:tav>
                                        <p:tav tm="100000">
                                          <p:val>
                                            <p:strVal val="#ppt_w"/>
                                          </p:val>
                                        </p:tav>
                                      </p:tavLst>
                                    </p:anim>
                                    <p:anim calcmode="lin" valueType="num">
                                      <p:cBhvr>
                                        <p:cTn id="54" dur="500" fill="hold"/>
                                        <p:tgtEl>
                                          <p:spTgt spid="576543"/>
                                        </p:tgtEl>
                                        <p:attrNameLst>
                                          <p:attrName>ppt_h</p:attrName>
                                        </p:attrNameLst>
                                      </p:cBhvr>
                                      <p:tavLst>
                                        <p:tav tm="0">
                                          <p:val>
                                            <p:fltVal val="0"/>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76542"/>
                                        </p:tgtEl>
                                        <p:attrNameLst>
                                          <p:attrName>style.visibility</p:attrName>
                                        </p:attrNameLst>
                                      </p:cBhvr>
                                      <p:to>
                                        <p:strVal val="visible"/>
                                      </p:to>
                                    </p:set>
                                    <p:animEffect transition="in" filter="fade">
                                      <p:cBhvr>
                                        <p:cTn id="59" dur="2000"/>
                                        <p:tgtEl>
                                          <p:spTgt spid="576542"/>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3" presetClass="entr" presetSubtype="16" fill="hold" grpId="0" nodeType="clickEffect">
                                  <p:stCondLst>
                                    <p:cond delay="0"/>
                                  </p:stCondLst>
                                  <p:childTnLst>
                                    <p:set>
                                      <p:cBhvr>
                                        <p:cTn id="63" dur="1" fill="hold">
                                          <p:stCondLst>
                                            <p:cond delay="0"/>
                                          </p:stCondLst>
                                        </p:cTn>
                                        <p:tgtEl>
                                          <p:spTgt spid="576544"/>
                                        </p:tgtEl>
                                        <p:attrNameLst>
                                          <p:attrName>style.visibility</p:attrName>
                                        </p:attrNameLst>
                                      </p:cBhvr>
                                      <p:to>
                                        <p:strVal val="visible"/>
                                      </p:to>
                                    </p:set>
                                    <p:anim calcmode="lin" valueType="num">
                                      <p:cBhvr>
                                        <p:cTn id="64" dur="500" fill="hold"/>
                                        <p:tgtEl>
                                          <p:spTgt spid="576544"/>
                                        </p:tgtEl>
                                        <p:attrNameLst>
                                          <p:attrName>ppt_w</p:attrName>
                                        </p:attrNameLst>
                                      </p:cBhvr>
                                      <p:tavLst>
                                        <p:tav tm="0">
                                          <p:val>
                                            <p:fltVal val="0"/>
                                          </p:val>
                                        </p:tav>
                                        <p:tav tm="100000">
                                          <p:val>
                                            <p:strVal val="#ppt_w"/>
                                          </p:val>
                                        </p:tav>
                                      </p:tavLst>
                                    </p:anim>
                                    <p:anim calcmode="lin" valueType="num">
                                      <p:cBhvr>
                                        <p:cTn id="65" dur="500" fill="hold"/>
                                        <p:tgtEl>
                                          <p:spTgt spid="57654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6537" grpId="0" animBg="1"/>
      <p:bldP spid="576538" grpId="0" animBg="1"/>
      <p:bldP spid="576539" grpId="0" animBg="1"/>
      <p:bldP spid="576541" grpId="0" animBg="1"/>
      <p:bldP spid="576542" grpId="0" animBg="1"/>
      <p:bldP spid="576543" grpId="0" animBg="1"/>
      <p:bldP spid="576544" grpId="0" animBg="1"/>
      <p:bldP spid="576547" grpId="0" animBg="1"/>
      <p:bldP spid="576548" grpId="0" animBg="1"/>
      <p:bldP spid="576549" grpId="0" animBg="1"/>
      <p:bldP spid="57655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3"/>
          <p:cNvSpPr>
            <a:spLocks noChangeArrowheads="1"/>
          </p:cNvSpPr>
          <p:nvPr/>
        </p:nvSpPr>
        <p:spPr bwMode="auto">
          <a:xfrm>
            <a:off x="1692275" y="404813"/>
            <a:ext cx="5621338" cy="579437"/>
          </a:xfrm>
          <a:prstGeom prst="rect">
            <a:avLst/>
          </a:prstGeom>
          <a:noFill/>
          <a:ln w="9525">
            <a:noFill/>
            <a:miter lim="800000"/>
            <a:headEnd/>
            <a:tailEnd/>
          </a:ln>
          <a:effectLst/>
        </p:spPr>
        <p:txBody>
          <a:bodyPr anchor="ctr">
            <a:spAutoFit/>
          </a:bodyPr>
          <a:lstStyle/>
          <a:p>
            <a:pPr algn="ctr" rtl="1">
              <a:defRPr/>
            </a:pPr>
            <a:r>
              <a:rPr lang="en" sz="3200" b="1" u="sng">
                <a:solidFill>
                  <a:schemeClr val="folHlink"/>
                </a:solidFill>
                <a:effectLst>
                  <a:outerShdw blurRad="38100" dist="38100" dir="2700000" algn="tl">
                    <a:srgbClr val="000000"/>
                  </a:outerShdw>
                </a:effectLst>
              </a:rPr>
              <a:t>ENZYMOLOGY SECTION</a:t>
            </a:r>
          </a:p>
        </p:txBody>
      </p:sp>
      <p:sp>
        <p:nvSpPr>
          <p:cNvPr id="142340" name="Rectangle 4"/>
          <p:cNvSpPr>
            <a:spLocks noChangeArrowheads="1"/>
          </p:cNvSpPr>
          <p:nvPr/>
        </p:nvSpPr>
        <p:spPr bwMode="auto">
          <a:xfrm>
            <a:off x="0" y="2243138"/>
            <a:ext cx="9144000" cy="0"/>
          </a:xfrm>
          <a:prstGeom prst="rect">
            <a:avLst/>
          </a:prstGeom>
          <a:noFill/>
          <a:ln w="9525">
            <a:noFill/>
            <a:miter lim="800000"/>
            <a:headEnd/>
            <a:tailEnd/>
          </a:ln>
          <a:effectLst/>
        </p:spPr>
        <p:txBody>
          <a:bodyPr wrap="none" anchor="ctr">
            <a:spAutoFit/>
          </a:bodyPr>
          <a:lstStyle/>
          <a:p>
            <a:pPr algn="ctr" rtl="1">
              <a:defRPr/>
            </a:pPr>
            <a:endParaRPr lang="fr-FR">
              <a:effectLst>
                <a:outerShdw blurRad="38100" dist="38100" dir="2700000" algn="tl">
                  <a:srgbClr val="000000">
                    <a:alpha val="43137"/>
                  </a:srgbClr>
                </a:outerShdw>
              </a:effectLst>
            </a:endParaRPr>
          </a:p>
        </p:txBody>
      </p:sp>
      <p:graphicFrame>
        <p:nvGraphicFramePr>
          <p:cNvPr id="142341" name="Group 5"/>
          <p:cNvGraphicFramePr>
            <a:graphicFrameLocks noGrp="1"/>
          </p:cNvGraphicFramePr>
          <p:nvPr/>
        </p:nvGraphicFramePr>
        <p:xfrm>
          <a:off x="4479924" y="2243138"/>
          <a:ext cx="207964" cy="517530"/>
        </p:xfrm>
        <a:graphic>
          <a:graphicData uri="http://schemas.openxmlformats.org/drawingml/2006/table">
            <a:tbl>
              <a:tblPr rtl="1"/>
              <a:tblGrid>
                <a:gridCol w="207964"/>
              </a:tblGrid>
              <a:tr h="517525">
                <a:tc>
                  <a:txBody>
                    <a:bodyPr/>
                    <a:lstStyle/>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marL="91282" marR="91282" marT="45405" marB="45405" anchor="ctr" horzOverflow="overflow">
                    <a:lnL cap="flat">
                      <a:noFill/>
                    </a:lnL>
                    <a:lnR cap="flat">
                      <a:noFill/>
                    </a:lnR>
                    <a:lnT cap="flat">
                      <a:noFill/>
                    </a:lnT>
                    <a:lnB cap="flat">
                      <a:noFill/>
                    </a:lnB>
                    <a:lnTlToBr>
                      <a:noFill/>
                    </a:lnTlToBr>
                    <a:lnBlToTr>
                      <a:noFill/>
                    </a:lnBlToTr>
                    <a:noFill/>
                  </a:tcPr>
                </a:tc>
              </a:tr>
            </a:tbl>
          </a:graphicData>
        </a:graphic>
      </p:graphicFrame>
      <p:sp>
        <p:nvSpPr>
          <p:cNvPr id="142348" name="Rectangle 12"/>
          <p:cNvSpPr>
            <a:spLocks noChangeArrowheads="1"/>
          </p:cNvSpPr>
          <p:nvPr/>
        </p:nvSpPr>
        <p:spPr bwMode="auto">
          <a:xfrm>
            <a:off x="0" y="1733550"/>
            <a:ext cx="9144000" cy="0"/>
          </a:xfrm>
          <a:prstGeom prst="rect">
            <a:avLst/>
          </a:prstGeom>
          <a:noFill/>
          <a:ln w="9525">
            <a:noFill/>
            <a:miter lim="800000"/>
            <a:headEnd/>
            <a:tailEnd/>
          </a:ln>
          <a:effectLst/>
        </p:spPr>
        <p:txBody>
          <a:bodyPr wrap="none" anchor="ctr">
            <a:spAutoFit/>
          </a:bodyPr>
          <a:lstStyle/>
          <a:p>
            <a:pPr algn="ctr" rtl="1">
              <a:defRPr/>
            </a:pPr>
            <a:endParaRPr lang="fr-FR">
              <a:effectLst>
                <a:outerShdw blurRad="38100" dist="38100" dir="2700000" algn="tl">
                  <a:srgbClr val="000000">
                    <a:alpha val="43137"/>
                  </a:srgbClr>
                </a:outerShdw>
              </a:effectLst>
            </a:endParaRPr>
          </a:p>
        </p:txBody>
      </p:sp>
      <p:sp>
        <p:nvSpPr>
          <p:cNvPr id="384007" name="Rectangle 21"/>
          <p:cNvSpPr>
            <a:spLocks noChangeArrowheads="1"/>
          </p:cNvSpPr>
          <p:nvPr/>
        </p:nvSpPr>
        <p:spPr bwMode="auto">
          <a:xfrm>
            <a:off x="250825" y="981075"/>
            <a:ext cx="4248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rtl="1" eaLnBrk="1" hangingPunct="1"/>
            <a:r>
              <a:rPr lang="en" altLang="fr-FR" sz="2400" b="1">
                <a:solidFill>
                  <a:srgbClr val="00CC00"/>
                </a:solidFill>
                <a:latin typeface="Arial" pitchFamily="34" charset="0"/>
              </a:rPr>
              <a:t>Two </a:t>
            </a:r>
            <a:r>
              <a:rPr lang="en" altLang="fr-FR" sz="2400" b="1">
                <a:solidFill>
                  <a:srgbClr val="00CC00"/>
                </a:solidFill>
              </a:rPr>
              <a:t>- substrate kinetics</a:t>
            </a:r>
            <a:r>
              <a:rPr lang="en" altLang="fr-FR" sz="2400" b="1">
                <a:solidFill>
                  <a:srgbClr val="00CC00"/>
                </a:solidFill>
                <a:latin typeface="Arial" pitchFamily="34" charset="0"/>
              </a:rPr>
              <a:t>​</a:t>
            </a:r>
          </a:p>
          <a:p>
            <a:endParaRPr lang="fr-FR" altLang="fr-FR" sz="2400" b="1">
              <a:solidFill>
                <a:srgbClr val="00CC00"/>
              </a:solidFill>
              <a:latin typeface="Arial" pitchFamily="34" charset="0"/>
            </a:endParaRPr>
          </a:p>
        </p:txBody>
      </p:sp>
      <p:sp>
        <p:nvSpPr>
          <p:cNvPr id="142359" name="Rectangle 23"/>
          <p:cNvSpPr>
            <a:spLocks noChangeArrowheads="1"/>
          </p:cNvSpPr>
          <p:nvPr/>
        </p:nvSpPr>
        <p:spPr bwMode="auto">
          <a:xfrm>
            <a:off x="1258888" y="1412875"/>
            <a:ext cx="6200775" cy="366713"/>
          </a:xfrm>
          <a:prstGeom prst="rect">
            <a:avLst/>
          </a:prstGeom>
          <a:solidFill>
            <a:srgbClr val="FFFF00"/>
          </a:solidFill>
          <a:ln w="9525">
            <a:noFill/>
            <a:miter lim="800000"/>
            <a:headEnd/>
            <a:tailEnd/>
          </a:ln>
          <a:effectLst/>
        </p:spPr>
        <p:txBody>
          <a:bodyPr wrap="none" anchor="ctr">
            <a:spAutoFit/>
          </a:bodyPr>
          <a:lstStyle/>
          <a:p>
            <a:pPr algn="r" rtl="1">
              <a:defRPr/>
            </a:pPr>
            <a:r>
              <a:rPr lang="en" sz="1800">
                <a:solidFill>
                  <a:srgbClr val="00CC00"/>
                </a:solidFill>
                <a:effectLst>
                  <a:outerShdw blurRad="38100" dist="38100" dir="2700000" algn="tl">
                    <a:srgbClr val="000000"/>
                  </a:outerShdw>
                </a:effectLst>
              </a:rPr>
              <a:t>Example of ping-pong</a:t>
            </a:r>
            <a:r>
              <a:rPr lang="en" sz="1800">
                <a:solidFill>
                  <a:srgbClr val="00CC00"/>
                </a:solidFill>
                <a:effectLst>
                  <a:outerShdw blurRad="38100" dist="38100" dir="2700000" algn="tl">
                    <a:srgbClr val="000000"/>
                  </a:outerShdw>
                </a:effectLst>
                <a:latin typeface="Arial"/>
              </a:rPr>
              <a:t> </a:t>
            </a:r>
            <a:r>
              <a:rPr lang="en" sz="1800">
                <a:solidFill>
                  <a:srgbClr val="00CC00"/>
                </a:solidFill>
                <a:effectLst>
                  <a:outerShdw blurRad="38100" dist="38100" dir="2700000" algn="tl">
                    <a:srgbClr val="000000"/>
                  </a:outerShdw>
                </a:effectLst>
              </a:rPr>
              <a:t>: alanine </a:t>
            </a:r>
            <a:r>
              <a:rPr lang="en" sz="1800">
                <a:solidFill>
                  <a:srgbClr val="00CC00"/>
                </a:solidFill>
                <a:effectLst>
                  <a:outerShdw blurRad="38100" dist="38100" dir="2700000" algn="tl">
                    <a:srgbClr val="000000"/>
                  </a:outerShdw>
                </a:effectLst>
                <a:latin typeface="Arial"/>
              </a:rPr>
              <a:t>aminotransferase </a:t>
            </a:r>
            <a:r>
              <a:rPr lang="en" sz="1800">
                <a:solidFill>
                  <a:srgbClr val="00CC00"/>
                </a:solidFill>
                <a:effectLst>
                  <a:outerShdw blurRad="38100" dist="38100" dir="2700000" algn="tl">
                    <a:srgbClr val="000000"/>
                  </a:outerShdw>
                </a:effectLst>
              </a:rPr>
              <a:t>= ALAT</a:t>
            </a:r>
          </a:p>
        </p:txBody>
      </p:sp>
      <p:sp>
        <p:nvSpPr>
          <p:cNvPr id="142361" name="Rectangle 25"/>
          <p:cNvSpPr>
            <a:spLocks noChangeArrowheads="1"/>
          </p:cNvSpPr>
          <p:nvPr/>
        </p:nvSpPr>
        <p:spPr bwMode="auto">
          <a:xfrm>
            <a:off x="0" y="1733550"/>
            <a:ext cx="9144000" cy="0"/>
          </a:xfrm>
          <a:prstGeom prst="rect">
            <a:avLst/>
          </a:prstGeom>
          <a:noFill/>
          <a:ln w="9525">
            <a:noFill/>
            <a:miter lim="800000"/>
            <a:headEnd/>
            <a:tailEnd/>
          </a:ln>
          <a:effectLst/>
        </p:spPr>
        <p:txBody>
          <a:bodyPr wrap="none" anchor="ctr">
            <a:spAutoFit/>
          </a:bodyPr>
          <a:lstStyle/>
          <a:p>
            <a:pPr algn="ctr" rtl="1">
              <a:defRPr/>
            </a:pPr>
            <a:endParaRPr lang="fr-FR">
              <a:effectLst>
                <a:outerShdw blurRad="38100" dist="38100" dir="2700000" algn="tl">
                  <a:srgbClr val="000000">
                    <a:alpha val="43137"/>
                  </a:srgbClr>
                </a:outerShdw>
              </a:effectLst>
            </a:endParaRPr>
          </a:p>
        </p:txBody>
      </p:sp>
      <p:pic>
        <p:nvPicPr>
          <p:cNvPr id="384010" name="Picture 24" descr="Image EE_53_PICT.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900113" y="1989138"/>
            <a:ext cx="69850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74" name="Oval 38"/>
          <p:cNvSpPr>
            <a:spLocks noChangeArrowheads="1"/>
          </p:cNvSpPr>
          <p:nvPr/>
        </p:nvSpPr>
        <p:spPr bwMode="auto">
          <a:xfrm>
            <a:off x="1476375" y="4437063"/>
            <a:ext cx="360363" cy="288925"/>
          </a:xfrm>
          <a:prstGeom prst="ellipse">
            <a:avLst/>
          </a:prstGeom>
          <a:noFill/>
          <a:ln w="12700" algn="ctr">
            <a:solidFill>
              <a:schemeClr val="tx1"/>
            </a:solidFill>
            <a:round/>
            <a:headEnd/>
            <a:tailEnd/>
          </a:ln>
          <a:effectLst/>
        </p:spPr>
        <p:txBody>
          <a:bodyPr wrap="none" anchor="ctr"/>
          <a:lstStyle/>
          <a:p>
            <a:pPr algn="ctr" rtl="1">
              <a:defRPr/>
            </a:pPr>
            <a:r>
              <a:rPr lang="en">
                <a:solidFill>
                  <a:schemeClr val="hlink"/>
                </a:solidFill>
                <a:effectLst>
                  <a:outerShdw blurRad="38100" dist="38100" dir="2700000" algn="tl">
                    <a:srgbClr val="000000"/>
                  </a:outerShdw>
                </a:effectLst>
              </a:rPr>
              <a:t>HAS</a:t>
            </a:r>
          </a:p>
        </p:txBody>
      </p:sp>
      <p:sp>
        <p:nvSpPr>
          <p:cNvPr id="142375" name="Oval 39"/>
          <p:cNvSpPr>
            <a:spLocks noChangeArrowheads="1"/>
          </p:cNvSpPr>
          <p:nvPr/>
        </p:nvSpPr>
        <p:spPr bwMode="auto">
          <a:xfrm>
            <a:off x="6804025" y="4508500"/>
            <a:ext cx="360363" cy="288925"/>
          </a:xfrm>
          <a:prstGeom prst="ellipse">
            <a:avLst/>
          </a:prstGeom>
          <a:noFill/>
          <a:ln w="12700" algn="ctr">
            <a:solidFill>
              <a:schemeClr val="tx1"/>
            </a:solidFill>
            <a:round/>
            <a:headEnd/>
            <a:tailEnd/>
          </a:ln>
          <a:effectLst/>
        </p:spPr>
        <p:txBody>
          <a:bodyPr wrap="none" anchor="ctr"/>
          <a:lstStyle/>
          <a:p>
            <a:pPr algn="ctr" rtl="1">
              <a:defRPr/>
            </a:pPr>
            <a:r>
              <a:rPr lang="en">
                <a:solidFill>
                  <a:srgbClr val="FFFF00"/>
                </a:solidFill>
                <a:effectLst>
                  <a:outerShdw blurRad="38100" dist="38100" dir="2700000" algn="tl">
                    <a:srgbClr val="000000"/>
                  </a:outerShdw>
                </a:effectLst>
              </a:rPr>
              <a:t>P</a:t>
            </a:r>
          </a:p>
        </p:txBody>
      </p:sp>
      <p:sp>
        <p:nvSpPr>
          <p:cNvPr id="142376" name="Oval 40"/>
          <p:cNvSpPr>
            <a:spLocks noChangeArrowheads="1"/>
          </p:cNvSpPr>
          <p:nvPr/>
        </p:nvSpPr>
        <p:spPr bwMode="auto">
          <a:xfrm>
            <a:off x="1403350" y="5949950"/>
            <a:ext cx="360363" cy="288925"/>
          </a:xfrm>
          <a:prstGeom prst="ellipse">
            <a:avLst/>
          </a:prstGeom>
          <a:noFill/>
          <a:ln w="12700" algn="ctr">
            <a:solidFill>
              <a:schemeClr val="tx1"/>
            </a:solidFill>
            <a:round/>
            <a:headEnd/>
            <a:tailEnd/>
          </a:ln>
          <a:effectLst/>
        </p:spPr>
        <p:txBody>
          <a:bodyPr wrap="none" anchor="ctr"/>
          <a:lstStyle/>
          <a:p>
            <a:pPr algn="ctr" rtl="1">
              <a:defRPr/>
            </a:pPr>
            <a:r>
              <a:rPr lang="en">
                <a:solidFill>
                  <a:srgbClr val="00CC00"/>
                </a:solidFill>
                <a:effectLst>
                  <a:outerShdw blurRad="38100" dist="38100" dir="2700000" algn="tl">
                    <a:srgbClr val="000000"/>
                  </a:outerShdw>
                </a:effectLst>
              </a:rPr>
              <a:t>Q</a:t>
            </a:r>
          </a:p>
        </p:txBody>
      </p:sp>
      <p:sp>
        <p:nvSpPr>
          <p:cNvPr id="142377" name="Oval 41"/>
          <p:cNvSpPr>
            <a:spLocks noChangeArrowheads="1"/>
          </p:cNvSpPr>
          <p:nvPr/>
        </p:nvSpPr>
        <p:spPr bwMode="auto">
          <a:xfrm>
            <a:off x="6948488" y="5805488"/>
            <a:ext cx="360362" cy="288925"/>
          </a:xfrm>
          <a:prstGeom prst="ellipse">
            <a:avLst/>
          </a:prstGeom>
          <a:noFill/>
          <a:ln w="12700" algn="ctr">
            <a:solidFill>
              <a:schemeClr val="tx1"/>
            </a:solidFill>
            <a:round/>
            <a:headEnd/>
            <a:tailEnd/>
          </a:ln>
          <a:effectLst/>
        </p:spPr>
        <p:txBody>
          <a:bodyPr wrap="none" anchor="ctr"/>
          <a:lstStyle/>
          <a:p>
            <a:pPr algn="ctr" rtl="1">
              <a:defRPr/>
            </a:pPr>
            <a:r>
              <a:rPr lang="en">
                <a:solidFill>
                  <a:srgbClr val="FF33CC"/>
                </a:solidFill>
                <a:effectLst>
                  <a:outerShdw blurRad="38100" dist="38100" dir="2700000" algn="tl">
                    <a:srgbClr val="000000"/>
                  </a:outerShdw>
                </a:effectLst>
              </a:rPr>
              <a:t>B</a:t>
            </a:r>
          </a:p>
        </p:txBody>
      </p:sp>
      <p:sp>
        <p:nvSpPr>
          <p:cNvPr id="142378" name="Oval 42"/>
          <p:cNvSpPr>
            <a:spLocks noChangeArrowheads="1"/>
          </p:cNvSpPr>
          <p:nvPr/>
        </p:nvSpPr>
        <p:spPr bwMode="auto">
          <a:xfrm>
            <a:off x="3419475" y="5013325"/>
            <a:ext cx="360363" cy="288925"/>
          </a:xfrm>
          <a:prstGeom prst="ellipse">
            <a:avLst/>
          </a:prstGeom>
          <a:noFill/>
          <a:ln w="12700" algn="ctr">
            <a:solidFill>
              <a:schemeClr val="tx1"/>
            </a:solidFill>
            <a:round/>
            <a:headEnd/>
            <a:tailEnd/>
          </a:ln>
          <a:effectLst/>
        </p:spPr>
        <p:txBody>
          <a:bodyPr wrap="none" anchor="ctr"/>
          <a:lstStyle/>
          <a:p>
            <a:pPr algn="ctr" rtl="1">
              <a:defRPr/>
            </a:pPr>
            <a:r>
              <a:rPr lang="en" b="1">
                <a:effectLst>
                  <a:outerShdw blurRad="38100" dist="38100" dir="2700000" algn="tl">
                    <a:srgbClr val="000000"/>
                  </a:outerShdw>
                </a:effectLst>
              </a:rPr>
              <a:t>E</a:t>
            </a:r>
          </a:p>
        </p:txBody>
      </p:sp>
      <p:sp>
        <p:nvSpPr>
          <p:cNvPr id="142379" name="Oval 43"/>
          <p:cNvSpPr>
            <a:spLocks noChangeArrowheads="1"/>
          </p:cNvSpPr>
          <p:nvPr/>
        </p:nvSpPr>
        <p:spPr bwMode="auto">
          <a:xfrm>
            <a:off x="5508625" y="4868863"/>
            <a:ext cx="360363" cy="288925"/>
          </a:xfrm>
          <a:prstGeom prst="ellipse">
            <a:avLst/>
          </a:prstGeom>
          <a:noFill/>
          <a:ln w="12700" algn="ctr">
            <a:solidFill>
              <a:schemeClr val="tx1"/>
            </a:solidFill>
            <a:round/>
            <a:headEnd/>
            <a:tailEnd/>
          </a:ln>
          <a:effectLst/>
        </p:spPr>
        <p:txBody>
          <a:bodyPr wrap="none" anchor="ctr"/>
          <a:lstStyle/>
          <a:p>
            <a:pPr algn="ctr" rtl="1">
              <a:defRPr/>
            </a:pPr>
            <a:r>
              <a:rPr lang="en" b="1">
                <a:solidFill>
                  <a:srgbClr val="00CC00"/>
                </a:solidFill>
                <a:effectLst>
                  <a:outerShdw blurRad="38100" dist="38100" dir="2700000" algn="tl">
                    <a:srgbClr val="000000"/>
                  </a:outerShdw>
                </a:effectLst>
              </a:rPr>
              <a:t>F</a:t>
            </a:r>
          </a:p>
        </p:txBody>
      </p:sp>
      <p:sp>
        <p:nvSpPr>
          <p:cNvPr id="17" name="Text Box 5"/>
          <p:cNvSpPr txBox="1">
            <a:spLocks noChangeArrowheads="1"/>
          </p:cNvSpPr>
          <p:nvPr/>
        </p:nvSpPr>
        <p:spPr bwMode="auto">
          <a:xfrm>
            <a:off x="4727406" y="0"/>
            <a:ext cx="4416594" cy="2769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en-US" altLang="fr-FR" sz="1200" dirty="0"/>
          </a:p>
        </p:txBody>
      </p:sp>
    </p:spTree>
    <p:extLst>
      <p:ext uri="{BB962C8B-B14F-4D97-AF65-F5344CB8AC3E}">
        <p14:creationId xmlns:p14="http://schemas.microsoft.com/office/powerpoint/2010/main" val="5085768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600200"/>
            <a:ext cx="9144000" cy="4530725"/>
          </a:xfrm>
        </p:spPr>
        <p:txBody>
          <a:bodyPr/>
          <a:lstStyle/>
          <a:p>
            <a:pPr>
              <a:defRPr/>
            </a:pPr>
            <a:r>
              <a:rPr lang="en" sz="1800" b="1" dirty="0" smtClean="0"/>
              <a:t>Henri was therefore the first to describe the mathematical equation linking the effect of substrate concentration to the rate of catalysis.</a:t>
            </a:r>
          </a:p>
          <a:p>
            <a:pPr>
              <a:defRPr/>
            </a:pPr>
            <a:r>
              <a:rPr lang="en" sz="1800" b="1" dirty="0" smtClean="0">
                <a:solidFill>
                  <a:srgbClr val="FFFF00"/>
                </a:solidFill>
              </a:rPr>
              <a:t>1913:</a:t>
            </a:r>
            <a:r>
              <a:rPr lang="en" sz="1800" b="1" dirty="0" smtClean="0"/>
              <a:t> </a:t>
            </a:r>
            <a:r>
              <a:rPr lang="en" sz="1800" b="1" dirty="0" err="1" smtClean="0">
                <a:hlinkClick r:id="rId2"/>
              </a:rPr>
              <a:t>Leonor</a:t>
            </a:r>
            <a:r>
              <a:rPr lang="en" sz="1800" b="1" dirty="0" smtClean="0">
                <a:hlinkClick r:id="rId2"/>
              </a:rPr>
              <a:t> </a:t>
            </a:r>
            <a:r>
              <a:rPr lang="en" sz="1800" b="1" dirty="0" err="1" smtClean="0">
                <a:hlinkClick r:id="rId2"/>
              </a:rPr>
              <a:t>Michaelis </a:t>
            </a:r>
            <a:r>
              <a:rPr lang="en" sz="1800" b="1" dirty="0" smtClean="0"/>
              <a:t>and </a:t>
            </a:r>
            <a:r>
              <a:rPr lang="en" sz="1800" b="1" dirty="0" smtClean="0">
                <a:hlinkClick r:id="rId3"/>
              </a:rPr>
              <a:t>Maud </a:t>
            </a:r>
            <a:r>
              <a:rPr lang="en" sz="1800" b="1" dirty="0" err="1" smtClean="0">
                <a:hlinkClick r:id="rId3"/>
              </a:rPr>
              <a:t>Menten </a:t>
            </a:r>
            <a:r>
              <a:rPr lang="en" sz="1800" b="1" dirty="0" smtClean="0"/>
              <a:t>rediscovered V. Henri's equation and established the relationship known as the Henri- </a:t>
            </a:r>
            <a:r>
              <a:rPr lang="en" sz="1800" b="1" dirty="0" err="1" smtClean="0"/>
              <a:t>Michaelis </a:t>
            </a:r>
            <a:r>
              <a:rPr lang="en" sz="1800" b="1" dirty="0" smtClean="0"/>
              <a:t>- </a:t>
            </a:r>
            <a:r>
              <a:rPr lang="en" sz="1800" b="1" dirty="0" err="1" smtClean="0"/>
              <a:t>Menten equation </a:t>
            </a:r>
            <a:r>
              <a:rPr lang="en" sz="1800" b="1" dirty="0" smtClean="0"/>
              <a:t>.</a:t>
            </a:r>
          </a:p>
          <a:p>
            <a:pPr>
              <a:defRPr/>
            </a:pPr>
            <a:r>
              <a:rPr lang="en" sz="1800" b="1" dirty="0" smtClean="0"/>
              <a:t>The important point is that obtaining this equation is based on the assumption that a rapid equilibrium is established between the concentrations of the enzyme, the substrate and the enzyme-substrate complex (E + S &lt;==&gt; ES).</a:t>
            </a:r>
          </a:p>
          <a:p>
            <a:pPr>
              <a:defRPr/>
            </a:pPr>
            <a:r>
              <a:rPr lang="en" sz="1800" b="1" dirty="0" smtClean="0">
                <a:solidFill>
                  <a:srgbClr val="FFFF00"/>
                </a:solidFill>
              </a:rPr>
              <a:t>1925 </a:t>
            </a:r>
            <a:r>
              <a:rPr lang="en" sz="1800" b="1" dirty="0" smtClean="0"/>
              <a:t>: George </a:t>
            </a:r>
            <a:r>
              <a:rPr lang="en" sz="1800" b="1" dirty="0" smtClean="0">
                <a:solidFill>
                  <a:schemeClr val="accent1">
                    <a:lumMod val="40000"/>
                    <a:lumOff val="60000"/>
                  </a:schemeClr>
                </a:solidFill>
              </a:rPr>
              <a:t>Briggs </a:t>
            </a:r>
            <a:r>
              <a:rPr lang="en" sz="1800" b="1" dirty="0" smtClean="0"/>
              <a:t>and James </a:t>
            </a:r>
            <a:r>
              <a:rPr lang="en" sz="1800" b="1" dirty="0" smtClean="0">
                <a:solidFill>
                  <a:schemeClr val="accent1">
                    <a:lumMod val="40000"/>
                    <a:lumOff val="60000"/>
                  </a:schemeClr>
                </a:solidFill>
              </a:rPr>
              <a:t>Haldane </a:t>
            </a:r>
            <a:r>
              <a:rPr lang="en" sz="1800" b="1" dirty="0" smtClean="0"/>
              <a:t>generalized the previous equation by introducing the concept of steady state for the concentration of the enzyme-substrate complex.</a:t>
            </a:r>
          </a:p>
          <a:p>
            <a:pPr>
              <a:defRPr/>
            </a:pPr>
            <a:r>
              <a:rPr lang="en" sz="1800" b="1" dirty="0" smtClean="0"/>
              <a:t>The fact that enzymes are proteins was only accepted from the late 1920s onwards.</a:t>
            </a:r>
          </a:p>
          <a:p>
            <a:pPr>
              <a:defRPr/>
            </a:pPr>
            <a:endParaRPr lang="fr-FR" sz="1800" dirty="0"/>
          </a:p>
        </p:txBody>
      </p:sp>
      <p:sp>
        <p:nvSpPr>
          <p:cNvPr id="4" name="Text Box 5"/>
          <p:cNvSpPr txBox="1">
            <a:spLocks noChangeArrowheads="1"/>
          </p:cNvSpPr>
          <p:nvPr/>
        </p:nvSpPr>
        <p:spPr bwMode="auto">
          <a:xfrm>
            <a:off x="1071563" y="714375"/>
            <a:ext cx="5710237" cy="473075"/>
          </a:xfrm>
          <a:prstGeom prst="rect">
            <a:avLst/>
          </a:prstGeom>
          <a:solidFill>
            <a:srgbClr val="FFFF00"/>
          </a:solidFill>
          <a:ln w="76200" cmpd="tri" algn="ctr">
            <a:solidFill>
              <a:srgbClr val="FF00FF"/>
            </a:solidFill>
            <a:miter lim="800000"/>
            <a:headEnd/>
            <a:tailEnd/>
          </a:ln>
          <a:effectLst/>
        </p:spPr>
        <p:txBody>
          <a:bodyPr wrap="none">
            <a:spAutoFit/>
          </a:bodyPr>
          <a:lstStyle/>
          <a:p>
            <a:pPr algn="ctr" rtl="1">
              <a:defRPr/>
            </a:pPr>
            <a:r>
              <a:rPr lang="en" sz="2000">
                <a:solidFill>
                  <a:srgbClr val="000000"/>
                </a:solidFill>
                <a:effectLst>
                  <a:outerShdw blurRad="38100" dist="38100" dir="2700000" algn="tl">
                    <a:srgbClr val="FFFFFF"/>
                  </a:outerShdw>
                </a:effectLst>
              </a:rPr>
              <a:t>INTRODUCTION TO </a:t>
            </a:r>
            <a:r>
              <a:rPr lang="en" sz="2000">
                <a:solidFill>
                  <a:srgbClr val="000000"/>
                </a:solidFill>
                <a:effectLst>
                  <a:outerShdw blurRad="38100" dist="38100" dir="2700000" algn="tl">
                    <a:srgbClr val="FFFFFF"/>
                  </a:outerShdw>
                </a:effectLst>
                <a:latin typeface="Arial"/>
              </a:rPr>
              <a:t>THE </a:t>
            </a:r>
            <a:r>
              <a:rPr lang="en" sz="2000">
                <a:solidFill>
                  <a:srgbClr val="000000"/>
                </a:solidFill>
                <a:effectLst>
                  <a:outerShdw blurRad="38100" dist="38100" dir="2700000" algn="tl">
                    <a:srgbClr val="FFFFFF"/>
                  </a:outerShdw>
                </a:effectLst>
              </a:rPr>
              <a:t>STUDY OF </a:t>
            </a:r>
            <a:r>
              <a:rPr lang="en" sz="2000">
                <a:solidFill>
                  <a:srgbClr val="000000"/>
                </a:solidFill>
                <a:effectLst>
                  <a:outerShdw blurRad="38100" dist="38100" dir="2700000" algn="tl">
                    <a:srgbClr val="FFFFFF"/>
                  </a:outerShdw>
                </a:effectLst>
                <a:latin typeface="Arial"/>
              </a:rPr>
              <a:t>ENZYMOLOGY</a:t>
            </a:r>
          </a:p>
        </p:txBody>
      </p:sp>
      <p:sp>
        <p:nvSpPr>
          <p:cNvPr id="5" name="Text Box 5"/>
          <p:cNvSpPr txBox="1">
            <a:spLocks noChangeArrowheads="1"/>
          </p:cNvSpPr>
          <p:nvPr/>
        </p:nvSpPr>
        <p:spPr bwMode="auto">
          <a:xfrm>
            <a:off x="4727406" y="0"/>
            <a:ext cx="4416594" cy="2769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en-US" altLang="fr-FR" sz="1200" dirty="0"/>
          </a:p>
        </p:txBody>
      </p:sp>
    </p:spTree>
    <p:extLst>
      <p:ext uri="{BB962C8B-B14F-4D97-AF65-F5344CB8AC3E}">
        <p14:creationId xmlns:p14="http://schemas.microsoft.com/office/powerpoint/2010/main" val="41493198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a:spLocks noChangeArrowheads="1"/>
          </p:cNvSpPr>
          <p:nvPr/>
        </p:nvSpPr>
        <p:spPr bwMode="auto">
          <a:xfrm>
            <a:off x="0" y="566768"/>
            <a:ext cx="936025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rtl="1" eaLnBrk="1" hangingPunct="1"/>
            <a:endParaRPr lang="fr-FR" altLang="fr-FR" sz="1800" b="1" dirty="0">
              <a:latin typeface="Arial" pitchFamily="34" charset="0"/>
            </a:endParaRPr>
          </a:p>
          <a:p>
            <a:pPr>
              <a:buFont typeface="Symbol" pitchFamily="18" charset="2"/>
              <a:buChar char=""/>
            </a:pPr>
            <a:r>
              <a:rPr lang="en" altLang="fr-FR" sz="1800" b="1" dirty="0">
                <a:latin typeface="Arial" pitchFamily="34" charset="0"/>
                <a:cs typeface="Times New Roman" pitchFamily="18" charset="0"/>
              </a:rPr>
              <a:t>ALT catalyzes the </a:t>
            </a:r>
            <a:r>
              <a:rPr lang="en" altLang="fr-FR" sz="1800" b="1" dirty="0">
                <a:solidFill>
                  <a:srgbClr val="FF00FF"/>
                </a:solidFill>
                <a:latin typeface="Arial" pitchFamily="34" charset="0"/>
                <a:cs typeface="Times New Roman" pitchFamily="18" charset="0"/>
              </a:rPr>
              <a:t>transfer of the amine function </a:t>
            </a:r>
            <a:r>
              <a:rPr lang="en" altLang="fr-FR" sz="1800" b="1" dirty="0">
                <a:latin typeface="Arial" pitchFamily="34" charset="0"/>
                <a:cs typeface="Times New Roman" pitchFamily="18" charset="0"/>
              </a:rPr>
              <a:t>of alanine </a:t>
            </a:r>
            <a:r>
              <a:rPr lang="en" altLang="fr-FR" sz="1800" b="1" dirty="0">
                <a:solidFill>
                  <a:srgbClr val="00CC00"/>
                </a:solidFill>
                <a:latin typeface="Arial" pitchFamily="34" charset="0"/>
                <a:cs typeface="Times New Roman" pitchFamily="18" charset="0"/>
              </a:rPr>
              <a:t>( </a:t>
            </a:r>
            <a:r>
              <a:rPr lang="en" altLang="fr-FR" sz="1800" b="1" dirty="0">
                <a:latin typeface="Arial" pitchFamily="34" charset="0"/>
                <a:cs typeface="Times New Roman" pitchFamily="18" charset="0"/>
              </a:rPr>
              <a:t>amino </a:t>
            </a:r>
            <a:r>
              <a:rPr lang="en" altLang="fr-FR" sz="1800" b="1" dirty="0">
                <a:solidFill>
                  <a:srgbClr val="00CC00"/>
                </a:solidFill>
                <a:latin typeface="Arial" pitchFamily="34" charset="0"/>
                <a:cs typeface="Times New Roman" pitchFamily="18" charset="0"/>
              </a:rPr>
              <a:t>acid </a:t>
            </a:r>
            <a:r>
              <a:rPr lang="en" altLang="fr-FR" sz="1800" b="1" dirty="0">
                <a:latin typeface="Arial" pitchFamily="34" charset="0"/>
                <a:cs typeface="Times New Roman" pitchFamily="18" charset="0"/>
              </a:rPr>
              <a:t>) ( </a:t>
            </a:r>
            <a:r>
              <a:rPr lang="en" altLang="fr-FR" sz="1800" b="1" dirty="0">
                <a:solidFill>
                  <a:schemeClr val="hlink"/>
                </a:solidFill>
                <a:latin typeface="Arial" pitchFamily="34" charset="0"/>
                <a:cs typeface="Times New Roman" pitchFamily="18" charset="0"/>
              </a:rPr>
              <a:t>A </a:t>
            </a:r>
            <a:r>
              <a:rPr lang="en" altLang="fr-FR" sz="1800" b="1" dirty="0">
                <a:latin typeface="Arial" pitchFamily="34" charset="0"/>
                <a:cs typeface="Times New Roman" pitchFamily="18" charset="0"/>
              </a:rPr>
              <a:t>)</a:t>
            </a:r>
          </a:p>
          <a:p>
            <a:pPr>
              <a:buFont typeface="Symbol" pitchFamily="18" charset="2"/>
              <a:buChar char=""/>
            </a:pPr>
            <a:r>
              <a:rPr lang="en" altLang="fr-FR" sz="1800" b="1" dirty="0">
                <a:latin typeface="Arial" pitchFamily="34" charset="0"/>
                <a:cs typeface="Times New Roman" pitchFamily="18" charset="0"/>
              </a:rPr>
              <a:t>towards </a:t>
            </a:r>
            <a:r>
              <a:rPr lang="en" altLang="fr-FR" sz="1800" b="1" dirty="0">
                <a:solidFill>
                  <a:srgbClr val="FFFF00"/>
                </a:solidFill>
                <a:latin typeface="Arial" pitchFamily="34" charset="0"/>
                <a:cs typeface="Times New Roman" pitchFamily="18" charset="0"/>
              </a:rPr>
              <a:t>α </a:t>
            </a:r>
            <a:r>
              <a:rPr lang="en" altLang="fr-FR" sz="1800" b="1" dirty="0">
                <a:solidFill>
                  <a:srgbClr val="FFFF00"/>
                </a:solidFill>
                <a:latin typeface="Arial" pitchFamily="34" charset="0"/>
              </a:rPr>
              <a:t>-ketoglutarate </a:t>
            </a:r>
            <a:r>
              <a:rPr lang="en" altLang="fr-FR" sz="1800" b="1" dirty="0">
                <a:latin typeface="Arial" pitchFamily="34" charset="0"/>
              </a:rPr>
              <a:t>( </a:t>
            </a:r>
            <a:r>
              <a:rPr lang="en" altLang="fr-FR" sz="1800" b="1" dirty="0">
                <a:solidFill>
                  <a:srgbClr val="FFFF00"/>
                </a:solidFill>
                <a:latin typeface="Arial" pitchFamily="34" charset="0"/>
              </a:rPr>
              <a:t>α ketone body </a:t>
            </a:r>
            <a:r>
              <a:rPr lang="en" altLang="fr-FR" sz="1800" b="1" dirty="0">
                <a:latin typeface="Arial" pitchFamily="34" charset="0"/>
              </a:rPr>
              <a:t>) ( </a:t>
            </a:r>
            <a:r>
              <a:rPr lang="en" altLang="fr-FR" sz="1800" b="1" dirty="0">
                <a:solidFill>
                  <a:srgbClr val="FF33CC"/>
                </a:solidFill>
                <a:latin typeface="Arial" pitchFamily="34" charset="0"/>
              </a:rPr>
              <a:t>B </a:t>
            </a:r>
            <a:r>
              <a:rPr lang="en" altLang="fr-FR" sz="1800" b="1" dirty="0">
                <a:latin typeface="Arial" pitchFamily="34" charset="0"/>
              </a:rPr>
              <a:t>) which it transforms into glutamate </a:t>
            </a:r>
            <a:endParaRPr lang="en" altLang="fr-FR" sz="1800" b="1" dirty="0" smtClean="0">
              <a:latin typeface="Arial" pitchFamily="34" charset="0"/>
            </a:endParaRPr>
          </a:p>
          <a:p>
            <a:pPr>
              <a:buFont typeface="Symbol" pitchFamily="18" charset="2"/>
              <a:buChar char=""/>
            </a:pPr>
            <a:r>
              <a:rPr lang="en" altLang="fr-FR" sz="1800" b="1" dirty="0" smtClean="0">
                <a:latin typeface="Arial" pitchFamily="34" charset="0"/>
              </a:rPr>
              <a:t>( </a:t>
            </a:r>
            <a:r>
              <a:rPr lang="en" altLang="fr-FR" sz="1800" b="1" dirty="0">
                <a:solidFill>
                  <a:srgbClr val="00CC00"/>
                </a:solidFill>
                <a:latin typeface="Arial" pitchFamily="34" charset="0"/>
              </a:rPr>
              <a:t>Q </a:t>
            </a:r>
            <a:r>
              <a:rPr lang="en" altLang="fr-FR" sz="1800" b="1" dirty="0" smtClean="0">
                <a:latin typeface="Arial" pitchFamily="34" charset="0"/>
              </a:rPr>
              <a:t>).To </a:t>
            </a:r>
            <a:r>
              <a:rPr lang="en" altLang="fr-FR" sz="1800" b="1" dirty="0">
                <a:latin typeface="Arial" pitchFamily="34" charset="0"/>
              </a:rPr>
              <a:t>begin with,</a:t>
            </a:r>
            <a:r>
              <a:rPr lang="en" altLang="fr-FR" sz="1800" dirty="0">
                <a:latin typeface="Arial" pitchFamily="34" charset="0"/>
              </a:rPr>
              <a:t> </a:t>
            </a:r>
            <a:r>
              <a:rPr lang="en" altLang="fr-FR" sz="1800" b="1" dirty="0">
                <a:latin typeface="Arial" pitchFamily="34" charset="0"/>
              </a:rPr>
              <a:t>ALT binds to alanine and then transfers the amine function</a:t>
            </a:r>
          </a:p>
          <a:p>
            <a:pPr>
              <a:buFont typeface="Symbol" pitchFamily="18" charset="2"/>
              <a:buChar char=""/>
            </a:pPr>
            <a:r>
              <a:rPr lang="en" altLang="fr-FR" sz="1800" b="1" dirty="0">
                <a:latin typeface="Arial" pitchFamily="34" charset="0"/>
              </a:rPr>
              <a:t>on a bound coenzyme: </a:t>
            </a:r>
            <a:r>
              <a:rPr lang="en" altLang="fr-FR" sz="1800" b="1" dirty="0">
                <a:solidFill>
                  <a:schemeClr val="hlink"/>
                </a:solidFill>
                <a:latin typeface="Arial" pitchFamily="34" charset="0"/>
              </a:rPr>
              <a:t>pyridoxal phosphate </a:t>
            </a:r>
            <a:r>
              <a:rPr lang="en" altLang="fr-FR" sz="1800" b="1" dirty="0">
                <a:latin typeface="Arial" pitchFamily="34" charset="0"/>
              </a:rPr>
              <a:t>(E) which becomes </a:t>
            </a:r>
            <a:r>
              <a:rPr lang="en" altLang="fr-FR" sz="1800" b="1" dirty="0">
                <a:solidFill>
                  <a:schemeClr val="hlink"/>
                </a:solidFill>
                <a:latin typeface="Arial" pitchFamily="34" charset="0"/>
              </a:rPr>
              <a:t>phosphate of</a:t>
            </a:r>
          </a:p>
          <a:p>
            <a:pPr>
              <a:buFont typeface="Symbol" pitchFamily="18" charset="2"/>
              <a:buChar char=""/>
            </a:pPr>
            <a:r>
              <a:rPr lang="en" altLang="fr-FR" sz="1800" b="1" dirty="0">
                <a:solidFill>
                  <a:schemeClr val="hlink"/>
                </a:solidFill>
                <a:latin typeface="Arial" pitchFamily="34" charset="0"/>
              </a:rPr>
              <a:t>pyridoxamine </a:t>
            </a:r>
            <a:r>
              <a:rPr lang="en" altLang="fr-FR" sz="1800" b="1" dirty="0">
                <a:latin typeface="Arial" pitchFamily="34" charset="0"/>
              </a:rPr>
              <a:t>( </a:t>
            </a:r>
            <a:r>
              <a:rPr lang="en" altLang="fr-FR" sz="1800" b="1" dirty="0">
                <a:solidFill>
                  <a:srgbClr val="00CC00"/>
                </a:solidFill>
                <a:latin typeface="Arial" pitchFamily="34" charset="0"/>
              </a:rPr>
              <a:t>F </a:t>
            </a:r>
            <a:r>
              <a:rPr lang="en" altLang="fr-FR" sz="1800" b="1" dirty="0">
                <a:latin typeface="Arial" pitchFamily="34" charset="0"/>
              </a:rPr>
              <a:t>) without ceasing to be bound to the enzyme. The enzyme then </a:t>
            </a:r>
            <a:endParaRPr lang="en" altLang="fr-FR" sz="1800" b="1" dirty="0" smtClean="0">
              <a:latin typeface="Arial" pitchFamily="34" charset="0"/>
            </a:endParaRPr>
          </a:p>
          <a:p>
            <a:pPr>
              <a:buFont typeface="Symbol" pitchFamily="18" charset="2"/>
              <a:buChar char=""/>
            </a:pPr>
            <a:r>
              <a:rPr lang="en" altLang="fr-FR" sz="1800" b="1" dirty="0" smtClean="0">
                <a:latin typeface="Arial" pitchFamily="34" charset="0"/>
              </a:rPr>
              <a:t>issociates </a:t>
            </a:r>
            <a:r>
              <a:rPr lang="en" altLang="fr-FR" sz="1800" b="1" dirty="0">
                <a:latin typeface="Arial" pitchFamily="34" charset="0"/>
              </a:rPr>
              <a:t>from </a:t>
            </a:r>
            <a:r>
              <a:rPr lang="en" altLang="fr-FR" sz="1800" b="1" dirty="0" smtClean="0">
                <a:latin typeface="Arial" pitchFamily="34" charset="0"/>
              </a:rPr>
              <a:t>the </a:t>
            </a:r>
            <a:r>
              <a:rPr lang="en" altLang="fr-FR" sz="1800" b="1" dirty="0" smtClean="0">
                <a:solidFill>
                  <a:srgbClr val="FFFF00"/>
                </a:solidFill>
                <a:latin typeface="Arial" pitchFamily="34" charset="0"/>
              </a:rPr>
              <a:t>pyruvate </a:t>
            </a:r>
            <a:r>
              <a:rPr lang="en" altLang="fr-FR" sz="1800" b="1" dirty="0"/>
              <a:t>( </a:t>
            </a:r>
            <a:r>
              <a:rPr lang="en" altLang="fr-FR" sz="1800" b="1" dirty="0">
                <a:solidFill>
                  <a:srgbClr val="FFFF00"/>
                </a:solidFill>
              </a:rPr>
              <a:t>α - keto body </a:t>
            </a:r>
            <a:r>
              <a:rPr lang="en" altLang="fr-FR" sz="1800" b="1" dirty="0"/>
              <a:t>) </a:t>
            </a:r>
            <a:r>
              <a:rPr lang="en" altLang="fr-FR" sz="1800" dirty="0"/>
              <a:t>( </a:t>
            </a:r>
            <a:r>
              <a:rPr lang="en" altLang="fr-FR" sz="1800" b="1" dirty="0">
                <a:solidFill>
                  <a:srgbClr val="FFFF00"/>
                </a:solidFill>
              </a:rPr>
              <a:t>P </a:t>
            </a:r>
            <a:r>
              <a:rPr lang="en" altLang="fr-FR" sz="1800" dirty="0"/>
              <a:t>) </a:t>
            </a:r>
            <a:r>
              <a:rPr lang="en" altLang="fr-FR" sz="1800" b="1" dirty="0">
                <a:latin typeface="Arial" pitchFamily="34" charset="0"/>
              </a:rPr>
              <a:t>.</a:t>
            </a:r>
            <a:r>
              <a:rPr lang="en" altLang="fr-FR" sz="1800" b="1" dirty="0">
                <a:solidFill>
                  <a:srgbClr val="FFFF00"/>
                </a:solidFill>
                <a:latin typeface="Arial" pitchFamily="34" charset="0"/>
              </a:rPr>
              <a:t>​</a:t>
            </a:r>
          </a:p>
          <a:p>
            <a:pPr rtl="1" eaLnBrk="1" hangingPunct="1"/>
            <a:r>
              <a:rPr lang="en" altLang="fr-FR" sz="1800" b="1" dirty="0">
                <a:latin typeface="Arial" pitchFamily="34" charset="0"/>
              </a:rPr>
              <a:t>In the second step, the enzyme bound to pyridoxamine phosphate, ( </a:t>
            </a:r>
            <a:r>
              <a:rPr lang="en" altLang="fr-FR" sz="1800" b="1" dirty="0">
                <a:solidFill>
                  <a:srgbClr val="00CC00"/>
                </a:solidFill>
                <a:latin typeface="Arial" pitchFamily="34" charset="0"/>
              </a:rPr>
              <a:t>F </a:t>
            </a:r>
            <a:r>
              <a:rPr lang="en" altLang="fr-FR" sz="1800" b="1" dirty="0">
                <a:latin typeface="Arial" pitchFamily="34" charset="0"/>
              </a:rPr>
              <a:t>) forms a</a:t>
            </a:r>
          </a:p>
          <a:p>
            <a:pPr rtl="1" eaLnBrk="1" hangingPunct="1"/>
            <a:r>
              <a:rPr lang="en" altLang="fr-FR" sz="1800" b="1" dirty="0">
                <a:latin typeface="Arial" pitchFamily="34" charset="0"/>
              </a:rPr>
              <a:t>complex with α - ketoglutarate ( </a:t>
            </a:r>
            <a:r>
              <a:rPr lang="en" altLang="fr-FR" sz="1800" b="1" dirty="0">
                <a:solidFill>
                  <a:srgbClr val="FF33CC"/>
                </a:solidFill>
                <a:latin typeface="Arial" pitchFamily="34" charset="0"/>
              </a:rPr>
              <a:t>B </a:t>
            </a:r>
            <a:r>
              <a:rPr lang="en" altLang="fr-FR" sz="1800" b="1" dirty="0">
                <a:latin typeface="Arial" pitchFamily="34" charset="0"/>
              </a:rPr>
              <a:t>), then </a:t>
            </a:r>
            <a:r>
              <a:rPr lang="en" altLang="fr-FR" sz="1800" b="1" dirty="0">
                <a:solidFill>
                  <a:srgbClr val="FF00FF"/>
                </a:solidFill>
                <a:latin typeface="Arial" pitchFamily="34" charset="0"/>
              </a:rPr>
              <a:t>transfers the amine function </a:t>
            </a:r>
            <a:r>
              <a:rPr lang="en" altLang="fr-FR" sz="1800" b="1" dirty="0">
                <a:latin typeface="Arial" pitchFamily="34" charset="0"/>
              </a:rPr>
              <a:t>of the</a:t>
            </a:r>
          </a:p>
          <a:p>
            <a:pPr rtl="1" eaLnBrk="1" hangingPunct="1"/>
            <a:r>
              <a:rPr lang="en" altLang="fr-FR" sz="1800" b="1" dirty="0">
                <a:latin typeface="Arial" pitchFamily="34" charset="0"/>
              </a:rPr>
              <a:t>coenzyme which reverts to pyridoxal phosphate, (E) towards the second substrate </a:t>
            </a:r>
            <a:endParaRPr lang="en" altLang="fr-FR" sz="1800" b="1" dirty="0" smtClean="0">
              <a:latin typeface="Arial" pitchFamily="34" charset="0"/>
            </a:endParaRPr>
          </a:p>
          <a:p>
            <a:pPr rtl="1" eaLnBrk="1" hangingPunct="1"/>
            <a:r>
              <a:rPr lang="fr-FR" altLang="fr-FR" sz="1800" b="1" dirty="0" smtClean="0">
                <a:latin typeface="Arial" pitchFamily="34" charset="0"/>
              </a:rPr>
              <a:t>W</a:t>
            </a:r>
            <a:r>
              <a:rPr lang="en" altLang="fr-FR" sz="1800" b="1" dirty="0" smtClean="0">
                <a:latin typeface="Arial" pitchFamily="34" charset="0"/>
              </a:rPr>
              <a:t>hich is </a:t>
            </a:r>
            <a:r>
              <a:rPr lang="en" altLang="fr-FR" sz="1800" b="1" dirty="0">
                <a:latin typeface="Arial" pitchFamily="34" charset="0"/>
              </a:rPr>
              <a:t>transformed into </a:t>
            </a:r>
            <a:r>
              <a:rPr lang="en" altLang="fr-FR" sz="1800" b="1" dirty="0">
                <a:solidFill>
                  <a:srgbClr val="00CC00"/>
                </a:solidFill>
                <a:latin typeface="Arial" pitchFamily="34" charset="0"/>
              </a:rPr>
              <a:t>glutamate </a:t>
            </a:r>
            <a:r>
              <a:rPr lang="en" altLang="fr-FR" sz="1800" b="1" dirty="0"/>
              <a:t>( an </a:t>
            </a:r>
            <a:r>
              <a:rPr lang="en" altLang="fr-FR" sz="1800" b="1" dirty="0">
                <a:solidFill>
                  <a:srgbClr val="00CC00"/>
                </a:solidFill>
                <a:latin typeface="Arial" pitchFamily="34" charset="0"/>
              </a:rPr>
              <a:t>amino </a:t>
            </a:r>
            <a:r>
              <a:rPr lang="en" altLang="fr-FR" sz="1800" b="1" dirty="0">
                <a:solidFill>
                  <a:srgbClr val="00CC00"/>
                </a:solidFill>
              </a:rPr>
              <a:t>acid </a:t>
            </a:r>
            <a:r>
              <a:rPr lang="en" altLang="fr-FR" sz="1800" b="1" dirty="0"/>
              <a:t>) ( </a:t>
            </a:r>
            <a:r>
              <a:rPr lang="en" altLang="fr-FR" sz="1800" b="1" dirty="0">
                <a:solidFill>
                  <a:srgbClr val="00CC00"/>
                </a:solidFill>
              </a:rPr>
              <a:t>Q </a:t>
            </a:r>
            <a:r>
              <a:rPr lang="en" altLang="fr-FR" sz="1800" b="1" dirty="0"/>
              <a:t>). Finally,</a:t>
            </a:r>
            <a:r>
              <a:rPr lang="en" altLang="fr-FR" sz="1800" dirty="0"/>
              <a:t> </a:t>
            </a:r>
            <a:r>
              <a:rPr lang="en" altLang="fr-FR" sz="1800" b="1" dirty="0">
                <a:latin typeface="Arial" pitchFamily="34" charset="0"/>
              </a:rPr>
              <a:t>the complex</a:t>
            </a:r>
          </a:p>
          <a:p>
            <a:pPr rtl="1" eaLnBrk="1" hangingPunct="1"/>
            <a:r>
              <a:rPr lang="en" altLang="fr-FR" sz="1800" b="1" dirty="0">
                <a:latin typeface="Arial" pitchFamily="34" charset="0"/>
              </a:rPr>
              <a:t>ALAT-glutamate dissociates</a:t>
            </a:r>
          </a:p>
          <a:p>
            <a:pPr rtl="1" eaLnBrk="1" hangingPunct="1"/>
            <a:r>
              <a:rPr lang="en" altLang="fr-FR" sz="1800" b="1" dirty="0">
                <a:latin typeface="Arial" pitchFamily="34" charset="0"/>
              </a:rPr>
              <a:t>The enzyme and its bound coenzyme have recovered their initial structures.</a:t>
            </a:r>
          </a:p>
          <a:p>
            <a:pPr rtl="1" eaLnBrk="1" hangingPunct="1"/>
            <a:endParaRPr lang="fr-FR" altLang="fr-FR" sz="1800" b="1" dirty="0">
              <a:latin typeface="Arial" pitchFamily="34" charset="0"/>
            </a:endParaRPr>
          </a:p>
          <a:p>
            <a:endParaRPr lang="el-GR" altLang="fr-FR" sz="1800" b="1" dirty="0">
              <a:latin typeface="Arial" pitchFamily="34" charset="0"/>
            </a:endParaRPr>
          </a:p>
          <a:p>
            <a:pPr rtl="1" eaLnBrk="1" hangingPunct="1">
              <a:buFont typeface="Symbol" pitchFamily="18" charset="2"/>
              <a:buChar char=""/>
            </a:pPr>
            <a:endParaRPr lang="el-GR" altLang="fr-FR" sz="1800" b="1" dirty="0">
              <a:latin typeface="Arial" pitchFamily="34" charset="0"/>
            </a:endParaRPr>
          </a:p>
        </p:txBody>
      </p:sp>
      <p:sp>
        <p:nvSpPr>
          <p:cNvPr id="4" name="Text Box 5"/>
          <p:cNvSpPr txBox="1">
            <a:spLocks noChangeArrowheads="1"/>
          </p:cNvSpPr>
          <p:nvPr/>
        </p:nvSpPr>
        <p:spPr bwMode="auto">
          <a:xfrm>
            <a:off x="4727406" y="0"/>
            <a:ext cx="4416594" cy="2769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en-US" altLang="fr-FR" sz="1200" dirty="0"/>
          </a:p>
        </p:txBody>
      </p:sp>
    </p:spTree>
    <p:extLst>
      <p:ext uri="{BB962C8B-B14F-4D97-AF65-F5344CB8AC3E}">
        <p14:creationId xmlns:p14="http://schemas.microsoft.com/office/powerpoint/2010/main" val="220394215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41" name="Text Box 5"/>
          <p:cNvSpPr txBox="1">
            <a:spLocks noChangeArrowheads="1"/>
          </p:cNvSpPr>
          <p:nvPr/>
        </p:nvSpPr>
        <p:spPr bwMode="auto">
          <a:xfrm>
            <a:off x="1106488" y="738188"/>
            <a:ext cx="7353300" cy="457200"/>
          </a:xfrm>
          <a:prstGeom prst="rect">
            <a:avLst/>
          </a:prstGeom>
          <a:noFill/>
          <a:ln w="12700" algn="ctr">
            <a:noFill/>
            <a:miter lim="800000"/>
            <a:headEnd/>
            <a:tailEnd/>
          </a:ln>
          <a:effectLst/>
        </p:spPr>
        <p:txBody>
          <a:bodyPr wrap="none">
            <a:spAutoFit/>
          </a:bodyPr>
          <a:lstStyle/>
          <a:p>
            <a:pPr algn="ctr" rtl="1">
              <a:defRPr/>
            </a:pPr>
            <a:r>
              <a:rPr lang="en" sz="2400" b="1">
                <a:solidFill>
                  <a:srgbClr val="FFFF00"/>
                </a:solidFill>
                <a:effectLst>
                  <a:outerShdw blurRad="38100" dist="38100" dir="2700000" algn="tl">
                    <a:srgbClr val="000000"/>
                  </a:outerShdw>
                </a:effectLst>
              </a:rPr>
              <a:t>MODULATION OF ENZYMATIC ACTIVITIES</a:t>
            </a:r>
          </a:p>
        </p:txBody>
      </p:sp>
      <p:sp>
        <p:nvSpPr>
          <p:cNvPr id="577542" name="Text Box 6"/>
          <p:cNvSpPr txBox="1">
            <a:spLocks noChangeArrowheads="1"/>
          </p:cNvSpPr>
          <p:nvPr/>
        </p:nvSpPr>
        <p:spPr bwMode="auto">
          <a:xfrm>
            <a:off x="122238" y="1412875"/>
            <a:ext cx="9021762" cy="5092700"/>
          </a:xfrm>
          <a:prstGeom prst="rect">
            <a:avLst/>
          </a:prstGeom>
          <a:noFill/>
          <a:ln w="12700" algn="ctr">
            <a:noFill/>
            <a:miter lim="800000"/>
            <a:headEnd/>
            <a:tailEnd/>
          </a:ln>
          <a:effectLst/>
        </p:spPr>
        <p:txBody>
          <a:bodyPr>
            <a:spAutoFit/>
          </a:bodyPr>
          <a:lstStyle/>
          <a:p>
            <a:pPr rtl="1">
              <a:defRPr/>
            </a:pPr>
            <a:r>
              <a:rPr lang="en" sz="2000">
                <a:effectLst>
                  <a:outerShdw blurRad="38100" dist="38100" dir="2700000" algn="tl">
                    <a:srgbClr val="000000"/>
                  </a:outerShdw>
                </a:effectLst>
              </a:rPr>
              <a:t>The initiation of </a:t>
            </a:r>
            <a:r>
              <a:rPr lang="en" sz="2000">
                <a:effectLst>
                  <a:outerShdw blurRad="38100" dist="38100" dir="2700000" algn="tl">
                    <a:srgbClr val="000000"/>
                  </a:outerShdw>
                </a:effectLst>
                <a:latin typeface="Arial"/>
              </a:rPr>
              <a:t>an </a:t>
            </a:r>
            <a:r>
              <a:rPr lang="en" sz="2000">
                <a:effectLst>
                  <a:outerShdw blurRad="38100" dist="38100" dir="2700000" algn="tl">
                    <a:srgbClr val="000000"/>
                  </a:outerShdw>
                </a:effectLst>
              </a:rPr>
              <a:t>enzymatic reaction </a:t>
            </a:r>
            <a:r>
              <a:rPr lang="en" sz="2000">
                <a:effectLst>
                  <a:outerShdw blurRad="38100" dist="38100" dir="2700000" algn="tl">
                    <a:srgbClr val="000000"/>
                  </a:outerShdw>
                </a:effectLst>
                <a:latin typeface="Arial"/>
              </a:rPr>
              <a:t>, </a:t>
            </a:r>
            <a:r>
              <a:rPr lang="en" sz="2000">
                <a:effectLst>
                  <a:outerShdw blurRad="38100" dist="38100" dir="2700000" algn="tl">
                    <a:srgbClr val="000000"/>
                  </a:outerShdw>
                </a:effectLst>
              </a:rPr>
              <a:t>its progression </a:t>
            </a:r>
            <a:r>
              <a:rPr lang="en" sz="2000">
                <a:effectLst>
                  <a:outerShdw blurRad="38100" dist="38100" dir="2700000" algn="tl">
                    <a:srgbClr val="000000"/>
                  </a:outerShdw>
                </a:effectLst>
                <a:latin typeface="Arial"/>
              </a:rPr>
              <a:t>, </a:t>
            </a:r>
            <a:r>
              <a:rPr lang="en" sz="2000">
                <a:effectLst>
                  <a:outerShdw blurRad="38100" dist="38100" dir="2700000" algn="tl">
                    <a:srgbClr val="000000"/>
                  </a:outerShdw>
                </a:effectLst>
              </a:rPr>
              <a:t>and the speed </a:t>
            </a:r>
            <a:r>
              <a:rPr lang="en" sz="2000">
                <a:effectLst>
                  <a:outerShdw blurRad="38100" dist="38100" dir="2700000" algn="tl">
                    <a:srgbClr val="000000"/>
                  </a:outerShdw>
                </a:effectLst>
                <a:latin typeface="Arial"/>
              </a:rPr>
              <a:t>at </a:t>
            </a:r>
            <a:r>
              <a:rPr lang="en" sz="2000">
                <a:effectLst>
                  <a:outerShdw blurRad="38100" dist="38100" dir="2700000" algn="tl">
                    <a:srgbClr val="000000"/>
                  </a:outerShdw>
                </a:effectLst>
              </a:rPr>
              <a:t>which it develops </a:t>
            </a:r>
            <a:r>
              <a:rPr lang="en" sz="2000">
                <a:effectLst>
                  <a:outerShdw blurRad="38100" dist="38100" dir="2700000" algn="tl">
                    <a:srgbClr val="000000"/>
                  </a:outerShdw>
                </a:effectLst>
                <a:latin typeface="Arial"/>
              </a:rPr>
              <a:t>are </a:t>
            </a:r>
            <a:r>
              <a:rPr lang="en" sz="2000">
                <a:effectLst>
                  <a:outerShdw blurRad="38100" dist="38100" dir="2700000" algn="tl">
                    <a:srgbClr val="000000"/>
                  </a:outerShdw>
                </a:effectLst>
              </a:rPr>
              <a:t>subject </a:t>
            </a:r>
            <a:r>
              <a:rPr lang="en" sz="2000">
                <a:effectLst>
                  <a:outerShdw blurRad="38100" dist="38100" dir="2700000" algn="tl">
                    <a:srgbClr val="000000"/>
                  </a:outerShdw>
                </a:effectLst>
                <a:latin typeface="Arial"/>
              </a:rPr>
              <a:t>to </a:t>
            </a:r>
            <a:r>
              <a:rPr lang="en" sz="2000">
                <a:effectLst>
                  <a:outerShdw blurRad="38100" dist="38100" dir="2700000" algn="tl">
                    <a:srgbClr val="000000"/>
                  </a:outerShdw>
                </a:effectLst>
              </a:rPr>
              <a:t>a number of factors. Some of these factors </a:t>
            </a:r>
            <a:r>
              <a:rPr lang="en" sz="2000">
                <a:effectLst>
                  <a:outerShdw blurRad="38100" dist="38100" dir="2700000" algn="tl">
                    <a:srgbClr val="000000"/>
                  </a:outerShdw>
                </a:effectLst>
                <a:latin typeface="Arial"/>
              </a:rPr>
              <a:t>depend </a:t>
            </a:r>
            <a:r>
              <a:rPr lang="en" sz="2000">
                <a:effectLst>
                  <a:outerShdw blurRad="38100" dist="38100" dir="2700000" algn="tl">
                    <a:srgbClr val="000000"/>
                  </a:outerShdw>
                </a:effectLst>
              </a:rPr>
              <a:t>primarily on the </a:t>
            </a:r>
            <a:r>
              <a:rPr lang="en" sz="2000">
                <a:effectLst>
                  <a:outerShdw blurRad="38100" dist="38100" dir="2700000" algn="tl">
                    <a:srgbClr val="000000"/>
                  </a:outerShdw>
                </a:effectLst>
                <a:latin typeface="Arial"/>
              </a:rPr>
              <a:t>enzyme </a:t>
            </a:r>
            <a:r>
              <a:rPr lang="en" sz="2000">
                <a:effectLst>
                  <a:outerShdw blurRad="38100" dist="38100" dir="2700000" algn="tl">
                    <a:srgbClr val="000000"/>
                  </a:outerShdw>
                </a:effectLst>
              </a:rPr>
              <a:t>itself and its substrate.</a:t>
            </a:r>
          </a:p>
          <a:p>
            <a:pPr rtl="1">
              <a:defRPr/>
            </a:pPr>
            <a:endParaRPr lang="fr-FR" sz="2000" b="1">
              <a:solidFill>
                <a:srgbClr val="FFFF00"/>
              </a:solidFill>
              <a:effectLst>
                <a:outerShdw blurRad="38100" dist="38100" dir="2700000" algn="tl">
                  <a:srgbClr val="000000"/>
                </a:outerShdw>
              </a:effectLst>
            </a:endParaRPr>
          </a:p>
          <a:p>
            <a:pPr rtl="1">
              <a:defRPr/>
            </a:pPr>
            <a:r>
              <a:rPr lang="en" sz="2000" b="1">
                <a:solidFill>
                  <a:srgbClr val="FFFF00"/>
                </a:solidFill>
                <a:effectLst>
                  <a:outerShdw blurRad="38100" dist="38100" dir="2700000" algn="tl">
                    <a:srgbClr val="000000"/>
                  </a:outerShdw>
                </a:effectLst>
              </a:rPr>
              <a:t>Reversibility </a:t>
            </a:r>
            <a:r>
              <a:rPr lang="en" sz="2000" b="1">
                <a:solidFill>
                  <a:srgbClr val="FFFF00"/>
                </a:solidFill>
                <a:effectLst>
                  <a:outerShdw blurRad="38100" dist="38100" dir="2700000" algn="tl">
                    <a:srgbClr val="000000"/>
                  </a:outerShdw>
                </a:effectLst>
                <a:latin typeface="Arial"/>
              </a:rPr>
              <a:t>of enzymatic </a:t>
            </a:r>
            <a:r>
              <a:rPr lang="en" sz="2000" b="1">
                <a:solidFill>
                  <a:srgbClr val="FFFF00"/>
                </a:solidFill>
                <a:effectLst>
                  <a:outerShdw blurRad="38100" dist="38100" dir="2700000" algn="tl">
                    <a:srgbClr val="000000"/>
                  </a:outerShdw>
                </a:effectLst>
              </a:rPr>
              <a:t>reactions :</a:t>
            </a:r>
            <a:r>
              <a:rPr lang="en" sz="2000" b="1">
                <a:solidFill>
                  <a:srgbClr val="FFFF00"/>
                </a:solidFill>
                <a:effectLst>
                  <a:outerShdw blurRad="38100" dist="38100" dir="2700000" algn="tl">
                    <a:srgbClr val="000000"/>
                  </a:outerShdw>
                </a:effectLst>
                <a:latin typeface="Arial"/>
              </a:rPr>
              <a:t>​</a:t>
            </a:r>
            <a:r>
              <a:rPr lang="en" sz="2000" b="1">
                <a:solidFill>
                  <a:srgbClr val="FFFF00"/>
                </a:solidFill>
                <a:effectLst>
                  <a:outerShdw blurRad="38100" dist="38100" dir="2700000" algn="tl">
                    <a:srgbClr val="000000"/>
                  </a:outerShdw>
                </a:effectLst>
              </a:rPr>
              <a:t>​</a:t>
            </a:r>
          </a:p>
          <a:p>
            <a:pPr rtl="1">
              <a:defRPr/>
            </a:pPr>
            <a:r>
              <a:rPr lang="en" sz="2000">
                <a:effectLst>
                  <a:outerShdw blurRad="38100" dist="38100" dir="2700000" algn="tl">
                    <a:srgbClr val="000000"/>
                  </a:outerShdw>
                </a:effectLst>
              </a:rPr>
              <a:t>Every biochemical reaction </a:t>
            </a:r>
            <a:r>
              <a:rPr lang="en" sz="2000">
                <a:effectLst>
                  <a:outerShdw blurRad="38100" dist="38100" dir="2700000" algn="tl">
                    <a:srgbClr val="000000"/>
                  </a:outerShdw>
                </a:effectLst>
                <a:latin typeface="Arial"/>
              </a:rPr>
              <a:t>is </a:t>
            </a:r>
            <a:r>
              <a:rPr lang="en" sz="2000">
                <a:effectLst>
                  <a:outerShdw blurRad="38100" dist="38100" dir="2700000" algn="tl">
                    <a:srgbClr val="000000"/>
                  </a:outerShdw>
                </a:effectLst>
              </a:rPr>
              <a:t>generally </a:t>
            </a:r>
            <a:r>
              <a:rPr lang="en" sz="2000">
                <a:effectLst>
                  <a:outerShdw blurRad="38100" dist="38100" dir="2700000" algn="tl">
                    <a:srgbClr val="000000"/>
                  </a:outerShdw>
                </a:effectLst>
                <a:latin typeface="Arial"/>
              </a:rPr>
              <a:t>a </a:t>
            </a:r>
            <a:r>
              <a:rPr lang="en" sz="2000">
                <a:effectLst>
                  <a:outerShdw blurRad="38100" dist="38100" dir="2700000" algn="tl">
                    <a:srgbClr val="000000"/>
                  </a:outerShdw>
                </a:effectLst>
              </a:rPr>
              <a:t>reversible reaction </a:t>
            </a:r>
            <a:r>
              <a:rPr lang="en" sz="2000">
                <a:effectLst>
                  <a:outerShdw blurRad="38100" dist="38100" dir="2700000" algn="tl">
                    <a:srgbClr val="000000"/>
                  </a:outerShdw>
                </a:effectLst>
                <a:latin typeface="Arial"/>
              </a:rPr>
              <a:t>. </a:t>
            </a:r>
            <a:r>
              <a:rPr lang="en" sz="2000">
                <a:effectLst>
                  <a:outerShdw blurRad="38100" dist="38100" dir="2700000" algn="tl">
                    <a:srgbClr val="000000"/>
                  </a:outerShdw>
                </a:effectLst>
              </a:rPr>
              <a:t>This property </a:t>
            </a:r>
            <a:r>
              <a:rPr lang="en" sz="2000">
                <a:effectLst>
                  <a:outerShdw blurRad="38100" dist="38100" dir="2700000" algn="tl">
                    <a:srgbClr val="000000"/>
                  </a:outerShdw>
                </a:effectLst>
                <a:latin typeface="Arial"/>
              </a:rPr>
              <a:t>is </a:t>
            </a:r>
            <a:r>
              <a:rPr lang="en" sz="2000">
                <a:effectLst>
                  <a:outerShdw blurRad="38100" dist="38100" dir="2700000" algn="tl">
                    <a:srgbClr val="000000"/>
                  </a:outerShdw>
                </a:effectLst>
              </a:rPr>
              <a:t>clear </a:t>
            </a:r>
            <a:r>
              <a:rPr lang="en" sz="2000">
                <a:effectLst>
                  <a:outerShdw blurRad="38100" dist="38100" dir="2700000" algn="tl">
                    <a:srgbClr val="000000"/>
                  </a:outerShdw>
                </a:effectLst>
                <a:latin typeface="Arial"/>
              </a:rPr>
              <a:t>for a </a:t>
            </a:r>
            <a:r>
              <a:rPr lang="en" sz="2000">
                <a:effectLst>
                  <a:outerShdw blurRad="38100" dist="38100" dir="2700000" algn="tl">
                    <a:srgbClr val="000000"/>
                  </a:outerShdw>
                </a:effectLst>
              </a:rPr>
              <a:t>number of </a:t>
            </a:r>
            <a:r>
              <a:rPr lang="en" sz="2000">
                <a:effectLst>
                  <a:outerShdw blurRad="38100" dist="38100" dir="2700000" algn="tl">
                    <a:srgbClr val="000000"/>
                  </a:outerShdw>
                </a:effectLst>
                <a:latin typeface="Arial"/>
              </a:rPr>
              <a:t>them in which it </a:t>
            </a:r>
            <a:r>
              <a:rPr lang="en" sz="2000">
                <a:effectLst>
                  <a:outerShdw blurRad="38100" dist="38100" dir="2700000" algn="tl">
                    <a:srgbClr val="000000"/>
                  </a:outerShdw>
                </a:effectLst>
              </a:rPr>
              <a:t>is easy to </a:t>
            </a:r>
            <a:r>
              <a:rPr lang="en" sz="2000">
                <a:effectLst>
                  <a:outerShdw blurRad="38100" dist="38100" dir="2700000" algn="tl">
                    <a:srgbClr val="000000"/>
                  </a:outerShdw>
                </a:effectLst>
                <a:latin typeface="Arial"/>
              </a:rPr>
              <a:t>demonstrate </a:t>
            </a:r>
            <a:r>
              <a:rPr lang="en" sz="2000">
                <a:effectLst>
                  <a:outerShdw blurRad="38100" dist="38100" dir="2700000" algn="tl">
                    <a:srgbClr val="000000"/>
                  </a:outerShdw>
                </a:effectLst>
              </a:rPr>
              <a:t>a </a:t>
            </a:r>
            <a:r>
              <a:rPr lang="en" sz="2000">
                <a:effectLst>
                  <a:outerShdw blurRad="38100" dist="38100" dir="2700000" algn="tl">
                    <a:srgbClr val="000000"/>
                  </a:outerShdw>
                </a:effectLst>
                <a:latin typeface="Arial"/>
              </a:rPr>
              <a:t>state </a:t>
            </a:r>
            <a:r>
              <a:rPr lang="en" sz="2000">
                <a:effectLst>
                  <a:outerShdw blurRad="38100" dist="38100" dir="2700000" algn="tl">
                    <a:srgbClr val="000000"/>
                  </a:outerShdw>
                </a:effectLst>
              </a:rPr>
              <a:t>of </a:t>
            </a:r>
            <a:r>
              <a:rPr lang="en" sz="2000">
                <a:effectLst>
                  <a:outerShdw blurRad="38100" dist="38100" dir="2700000" algn="tl">
                    <a:srgbClr val="000000"/>
                  </a:outerShdw>
                </a:effectLst>
                <a:latin typeface="Arial"/>
              </a:rPr>
              <a:t>equilibrium </a:t>
            </a:r>
            <a:r>
              <a:rPr lang="en" sz="2000">
                <a:effectLst>
                  <a:outerShdw blurRad="38100" dist="38100" dir="2700000" algn="tl">
                    <a:srgbClr val="000000"/>
                  </a:outerShdw>
                </a:effectLst>
              </a:rPr>
              <a:t>.</a:t>
            </a:r>
          </a:p>
          <a:p>
            <a:pPr rtl="1">
              <a:defRPr/>
            </a:pPr>
            <a:endParaRPr lang="fr-FR" sz="2000">
              <a:effectLst>
                <a:outerShdw blurRad="38100" dist="38100" dir="2700000" algn="tl">
                  <a:srgbClr val="000000"/>
                </a:outerShdw>
              </a:effectLst>
            </a:endParaRPr>
          </a:p>
          <a:p>
            <a:pPr rtl="1">
              <a:defRPr/>
            </a:pPr>
            <a:r>
              <a:rPr lang="en" sz="2000" b="1">
                <a:solidFill>
                  <a:srgbClr val="FFFF00"/>
                </a:solidFill>
                <a:effectLst>
                  <a:outerShdw blurRad="38100" dist="38100" dir="2700000" algn="tl">
                    <a:srgbClr val="000000"/>
                  </a:outerShdw>
                </a:effectLst>
              </a:rPr>
              <a:t>Specificity </a:t>
            </a:r>
            <a:r>
              <a:rPr lang="en" sz="2000" b="1">
                <a:solidFill>
                  <a:srgbClr val="FFFF00"/>
                </a:solidFill>
                <a:effectLst>
                  <a:outerShdw blurRad="38100" dist="38100" dir="2700000" algn="tl">
                    <a:srgbClr val="000000"/>
                  </a:outerShdw>
                </a:effectLst>
                <a:latin typeface="Arial"/>
              </a:rPr>
              <a:t>of enzymatic </a:t>
            </a:r>
            <a:r>
              <a:rPr lang="en" sz="2000" b="1">
                <a:solidFill>
                  <a:srgbClr val="FFFF00"/>
                </a:solidFill>
                <a:effectLst>
                  <a:outerShdw blurRad="38100" dist="38100" dir="2700000" algn="tl">
                    <a:srgbClr val="000000"/>
                  </a:outerShdw>
                </a:effectLst>
              </a:rPr>
              <a:t>catalysis :</a:t>
            </a:r>
          </a:p>
          <a:p>
            <a:pPr rtl="1">
              <a:defRPr/>
            </a:pPr>
            <a:r>
              <a:rPr lang="en" sz="2000">
                <a:effectLst>
                  <a:outerShdw blurRad="38100" dist="38100" dir="2700000" algn="tl">
                    <a:srgbClr val="000000"/>
                  </a:outerShdw>
                </a:effectLst>
                <a:latin typeface="Arial"/>
              </a:rPr>
              <a:t>An enzyme </a:t>
            </a:r>
            <a:r>
              <a:rPr lang="en" sz="2000">
                <a:effectLst>
                  <a:outerShdw blurRad="38100" dist="38100" dir="2700000" algn="tl">
                    <a:srgbClr val="000000"/>
                  </a:outerShdw>
                </a:effectLst>
              </a:rPr>
              <a:t>'s activity is </a:t>
            </a:r>
            <a:r>
              <a:rPr lang="en" sz="2000">
                <a:effectLst>
                  <a:outerShdw blurRad="38100" dist="38100" dir="2700000" algn="tl">
                    <a:srgbClr val="000000"/>
                  </a:outerShdw>
                </a:effectLst>
                <a:latin typeface="Arial"/>
              </a:rPr>
              <a:t>exerted only on a particular type </a:t>
            </a:r>
            <a:r>
              <a:rPr lang="en" sz="2000">
                <a:effectLst>
                  <a:outerShdw blurRad="38100" dist="38100" dir="2700000" algn="tl">
                    <a:srgbClr val="000000"/>
                  </a:outerShdw>
                </a:effectLst>
              </a:rPr>
              <a:t>of substrate or on a </a:t>
            </a:r>
            <a:r>
              <a:rPr lang="en" sz="2000">
                <a:effectLst>
                  <a:outerShdw blurRad="38100" dist="38100" dir="2700000" algn="tl">
                    <a:srgbClr val="000000"/>
                  </a:outerShdw>
                </a:effectLst>
                <a:latin typeface="Arial"/>
              </a:rPr>
              <a:t>defined </a:t>
            </a:r>
            <a:r>
              <a:rPr lang="en" sz="2000">
                <a:effectLst>
                  <a:outerShdw blurRad="38100" dist="38100" dir="2700000" algn="tl">
                    <a:srgbClr val="000000"/>
                  </a:outerShdw>
                </a:effectLst>
              </a:rPr>
              <a:t>biochemical </a:t>
            </a:r>
            <a:r>
              <a:rPr lang="en" sz="2000">
                <a:effectLst>
                  <a:outerShdw blurRad="38100" dist="38100" dir="2700000" algn="tl">
                    <a:srgbClr val="000000"/>
                  </a:outerShdw>
                </a:effectLst>
                <a:latin typeface="Arial"/>
              </a:rPr>
              <a:t>reaction </a:t>
            </a:r>
            <a:r>
              <a:rPr lang="en" sz="2000">
                <a:effectLst>
                  <a:outerShdw blurRad="38100" dist="38100" dir="2700000" algn="tl">
                    <a:srgbClr val="000000"/>
                  </a:outerShdw>
                </a:effectLst>
              </a:rPr>
              <a:t>. Several types of </a:t>
            </a:r>
            <a:r>
              <a:rPr lang="en" sz="2000">
                <a:effectLst>
                  <a:outerShdw blurRad="38100" dist="38100" dir="2700000" algn="tl">
                    <a:srgbClr val="000000"/>
                  </a:outerShdw>
                </a:effectLst>
                <a:latin typeface="Arial"/>
              </a:rPr>
              <a:t>specificity </a:t>
            </a:r>
            <a:r>
              <a:rPr lang="en" sz="2000">
                <a:effectLst>
                  <a:outerShdw blurRad="38100" dist="38100" dir="2700000" algn="tl">
                    <a:srgbClr val="000000"/>
                  </a:outerShdw>
                </a:effectLst>
              </a:rPr>
              <a:t>are </a:t>
            </a:r>
            <a:r>
              <a:rPr lang="en" sz="2000">
                <a:effectLst>
                  <a:outerShdw blurRad="38100" dist="38100" dir="2700000" algn="tl">
                    <a:srgbClr val="000000"/>
                  </a:outerShdw>
                </a:effectLst>
                <a:latin typeface="Arial"/>
              </a:rPr>
              <a:t>observed .</a:t>
            </a:r>
          </a:p>
          <a:p>
            <a:pPr rtl="1">
              <a:defRPr/>
            </a:pPr>
            <a:endParaRPr lang="fr-FR" sz="2000">
              <a:effectLst>
                <a:outerShdw blurRad="38100" dist="38100" dir="2700000" algn="tl">
                  <a:srgbClr val="000000"/>
                </a:outerShdw>
              </a:effectLst>
            </a:endParaRPr>
          </a:p>
          <a:p>
            <a:pPr rtl="1">
              <a:defRPr/>
            </a:pPr>
            <a:r>
              <a:rPr lang="en">
                <a:effectLst>
                  <a:outerShdw blurRad="38100" dist="38100" dir="2700000" algn="tl">
                    <a:srgbClr val="000000"/>
                  </a:outerShdw>
                </a:effectLst>
              </a:rPr>
              <a:t> </a:t>
            </a:r>
          </a:p>
          <a:p>
            <a:pPr rtl="1">
              <a:defRPr/>
            </a:pPr>
            <a:endParaRPr lang="fr-FR">
              <a:effectLst>
                <a:outerShdw blurRad="38100" dist="38100" dir="2700000" algn="tl">
                  <a:srgbClr val="000000"/>
                </a:outerShdw>
              </a:effectLst>
            </a:endParaRPr>
          </a:p>
          <a:p>
            <a:pPr rtl="1">
              <a:defRPr/>
            </a:pPr>
            <a:r>
              <a:rPr lang="en">
                <a:effectLst>
                  <a:outerShdw blurRad="38100" dist="38100" dir="2700000" algn="tl">
                    <a:srgbClr val="000000"/>
                  </a:outerShdw>
                </a:effectLst>
              </a:rPr>
              <a:t> </a:t>
            </a:r>
          </a:p>
        </p:txBody>
      </p:sp>
      <p:sp>
        <p:nvSpPr>
          <p:cNvPr id="5" name="Text Box 5"/>
          <p:cNvSpPr txBox="1">
            <a:spLocks noChangeArrowheads="1"/>
          </p:cNvSpPr>
          <p:nvPr/>
        </p:nvSpPr>
        <p:spPr bwMode="auto">
          <a:xfrm>
            <a:off x="4727406" y="0"/>
            <a:ext cx="4416594" cy="2769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en-US" altLang="fr-FR" sz="1200" dirty="0"/>
          </a:p>
        </p:txBody>
      </p:sp>
    </p:spTree>
    <p:extLst>
      <p:ext uri="{BB962C8B-B14F-4D97-AF65-F5344CB8AC3E}">
        <p14:creationId xmlns:p14="http://schemas.microsoft.com/office/powerpoint/2010/main" val="132672050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5" name="Rectangle 5"/>
          <p:cNvSpPr>
            <a:spLocks noChangeArrowheads="1"/>
          </p:cNvSpPr>
          <p:nvPr/>
        </p:nvSpPr>
        <p:spPr bwMode="auto">
          <a:xfrm>
            <a:off x="251520" y="960994"/>
            <a:ext cx="8785225" cy="4054475"/>
          </a:xfrm>
          <a:prstGeom prst="rect">
            <a:avLst/>
          </a:prstGeom>
          <a:noFill/>
          <a:ln w="12700" algn="ctr">
            <a:noFill/>
            <a:miter lim="800000"/>
            <a:headEnd/>
            <a:tailEnd/>
          </a:ln>
          <a:effectLst/>
        </p:spPr>
        <p:txBody>
          <a:bodyPr>
            <a:spAutoFit/>
          </a:bodyPr>
          <a:lstStyle/>
          <a:p>
            <a:pPr marL="342900" indent="-342900">
              <a:defRPr/>
            </a:pPr>
            <a:r>
              <a:rPr lang="en" sz="2000" b="1" u="sng" dirty="0">
                <a:solidFill>
                  <a:srgbClr val="00CC00"/>
                </a:solidFill>
                <a:effectLst>
                  <a:outerShdw blurRad="38100" dist="38100" dir="2700000" algn="tl">
                    <a:srgbClr val="000000"/>
                  </a:outerShdw>
                </a:effectLst>
              </a:rPr>
              <a:t>1. </a:t>
            </a:r>
            <a:r>
              <a:rPr lang="en" sz="2000" b="1" u="sng" dirty="0">
                <a:solidFill>
                  <a:srgbClr val="00CC00"/>
                </a:solidFill>
                <a:effectLst>
                  <a:outerShdw blurRad="38100" dist="38100" dir="2700000" algn="tl">
                    <a:srgbClr val="000000"/>
                  </a:outerShdw>
                </a:effectLst>
                <a:latin typeface="Arial"/>
              </a:rPr>
              <a:t>Specificity of action </a:t>
            </a:r>
            <a:r>
              <a:rPr lang="en" sz="2000" b="1" u="sng" dirty="0">
                <a:solidFill>
                  <a:srgbClr val="00CC00"/>
                </a:solidFill>
                <a:effectLst>
                  <a:outerShdw blurRad="38100" dist="38100" dir="2700000" algn="tl">
                    <a:srgbClr val="000000"/>
                  </a:outerShdw>
                </a:effectLst>
              </a:rPr>
              <a:t>:​​</a:t>
            </a:r>
            <a:r>
              <a:rPr lang="en" sz="2000" dirty="0">
                <a:effectLst>
                  <a:outerShdw blurRad="38100" dist="38100" dir="2700000" algn="tl">
                    <a:srgbClr val="000000"/>
                  </a:outerShdw>
                </a:effectLst>
              </a:rPr>
              <a:t> </a:t>
            </a:r>
          </a:p>
          <a:p>
            <a:pPr marL="342900" indent="-342900">
              <a:defRPr/>
            </a:pPr>
            <a:r>
              <a:rPr lang="en" sz="2000" dirty="0">
                <a:effectLst>
                  <a:outerShdw blurRad="38100" dist="38100" dir="2700000" algn="tl">
                    <a:srgbClr val="000000"/>
                  </a:outerShdw>
                </a:effectLst>
              </a:rPr>
              <a:t>The </a:t>
            </a:r>
            <a:r>
              <a:rPr lang="en" sz="2000" dirty="0">
                <a:effectLst>
                  <a:outerShdw blurRad="38100" dist="38100" dir="2700000" algn="tl">
                    <a:srgbClr val="000000"/>
                  </a:outerShdw>
                </a:effectLst>
                <a:latin typeface="Arial"/>
              </a:rPr>
              <a:t>enzyme </a:t>
            </a:r>
            <a:r>
              <a:rPr lang="en" sz="2000" dirty="0">
                <a:effectLst>
                  <a:outerShdw blurRad="38100" dist="38100" dir="2700000" algn="tl">
                    <a:srgbClr val="000000"/>
                  </a:outerShdw>
                </a:effectLst>
              </a:rPr>
              <a:t>only catalyzes one </a:t>
            </a:r>
            <a:r>
              <a:rPr lang="en" sz="2000" dirty="0">
                <a:effectLst>
                  <a:outerShdw blurRad="38100" dist="38100" dir="2700000" algn="tl">
                    <a:srgbClr val="000000"/>
                  </a:outerShdw>
                </a:effectLst>
                <a:latin typeface="Arial"/>
              </a:rPr>
              <a:t>specific reaction </a:t>
            </a:r>
            <a:r>
              <a:rPr lang="en" sz="2000" dirty="0">
                <a:effectLst>
                  <a:outerShdw blurRad="38100" dist="38100" dir="2700000" algn="tl">
                    <a:srgbClr val="000000"/>
                  </a:outerShdw>
                </a:effectLst>
              </a:rPr>
              <a:t>( or group of </a:t>
            </a:r>
            <a:r>
              <a:rPr lang="en" sz="2000" dirty="0">
                <a:effectLst>
                  <a:outerShdw blurRad="38100" dist="38100" dir="2700000" algn="tl">
                    <a:srgbClr val="000000"/>
                  </a:outerShdw>
                </a:effectLst>
                <a:latin typeface="Arial"/>
              </a:rPr>
              <a:t>reactions </a:t>
            </a:r>
            <a:r>
              <a:rPr lang="en" sz="2000" dirty="0">
                <a:effectLst>
                  <a:outerShdw blurRad="38100" dist="38100" dir="2700000" algn="tl">
                    <a:srgbClr val="000000"/>
                  </a:outerShdw>
                </a:effectLst>
              </a:rPr>
              <a:t>) </a:t>
            </a:r>
            <a:r>
              <a:rPr lang="en" sz="2000" dirty="0">
                <a:effectLst>
                  <a:outerShdw blurRad="38100" dist="38100" dir="2700000" algn="tl">
                    <a:srgbClr val="000000"/>
                  </a:outerShdw>
                </a:effectLst>
                <a:latin typeface="Arial"/>
              </a:rPr>
              <a:t>.</a:t>
            </a:r>
          </a:p>
          <a:p>
            <a:pPr marL="342900" indent="-342900">
              <a:defRPr/>
            </a:pPr>
            <a:r>
              <a:rPr lang="en" sz="2000" dirty="0">
                <a:effectLst>
                  <a:outerShdw blurRad="38100" dist="38100" dir="2700000" algn="tl">
                    <a:srgbClr val="000000"/>
                  </a:outerShdw>
                </a:effectLst>
              </a:rPr>
              <a:t>several enzymes will have different actions on the same amino </a:t>
            </a:r>
            <a:r>
              <a:rPr lang="en" sz="2000" dirty="0">
                <a:effectLst>
                  <a:outerShdw blurRad="38100" dist="38100" dir="2700000" algn="tl">
                    <a:srgbClr val="000000"/>
                  </a:outerShdw>
                </a:effectLst>
                <a:latin typeface="Arial"/>
              </a:rPr>
              <a:t>acid</a:t>
            </a:r>
          </a:p>
          <a:p>
            <a:pPr marL="342900" indent="-342900">
              <a:defRPr/>
            </a:pPr>
            <a:r>
              <a:rPr lang="en" sz="2000" dirty="0">
                <a:effectLst>
                  <a:outerShdw blurRad="38100" dist="38100" dir="2700000" algn="tl">
                    <a:srgbClr val="000000"/>
                  </a:outerShdw>
                </a:effectLst>
              </a:rPr>
              <a:t>different .</a:t>
            </a:r>
            <a:r>
              <a:rPr lang="en" sz="2000" dirty="0">
                <a:effectLst>
                  <a:outerShdw blurRad="38100" dist="38100" dir="2700000" algn="tl">
                    <a:srgbClr val="000000"/>
                  </a:outerShdw>
                </a:effectLst>
                <a:latin typeface="Arial"/>
              </a:rPr>
              <a:t>​</a:t>
            </a:r>
          </a:p>
          <a:p>
            <a:pPr marL="342900" indent="-342900" rtl="1">
              <a:defRPr/>
            </a:pPr>
            <a:endParaRPr lang="fr-FR" sz="2000" dirty="0">
              <a:effectLst>
                <a:outerShdw blurRad="38100" dist="38100" dir="2700000" algn="tl">
                  <a:srgbClr val="000000"/>
                </a:outerShdw>
              </a:effectLst>
            </a:endParaRPr>
          </a:p>
          <a:p>
            <a:pPr marL="342900" indent="-342900">
              <a:defRPr/>
            </a:pPr>
            <a:r>
              <a:rPr lang="en" sz="2000" b="1" dirty="0">
                <a:solidFill>
                  <a:srgbClr val="00CC00"/>
                </a:solidFill>
                <a:effectLst>
                  <a:outerShdw blurRad="38100" dist="38100" dir="2700000" algn="tl">
                    <a:srgbClr val="000000"/>
                  </a:outerShdw>
                </a:effectLst>
              </a:rPr>
              <a:t>2. </a:t>
            </a:r>
            <a:r>
              <a:rPr lang="en" sz="2000" b="1" u="sng" dirty="0">
                <a:solidFill>
                  <a:srgbClr val="00CC00"/>
                </a:solidFill>
                <a:effectLst>
                  <a:outerShdw blurRad="38100" dist="38100" dir="2700000" algn="tl">
                    <a:srgbClr val="000000"/>
                  </a:outerShdw>
                </a:effectLst>
              </a:rPr>
              <a:t>Substrate specificity </a:t>
            </a:r>
            <a:r>
              <a:rPr lang="en" sz="2000" b="1" dirty="0">
                <a:solidFill>
                  <a:srgbClr val="00CC00"/>
                </a:solidFill>
                <a:effectLst>
                  <a:outerShdw blurRad="38100" dist="38100" dir="2700000" algn="tl">
                    <a:srgbClr val="000000"/>
                  </a:outerShdw>
                </a:effectLst>
              </a:rPr>
              <a:t>:</a:t>
            </a:r>
            <a:r>
              <a:rPr lang="en" sz="2000" b="1" u="sng" dirty="0">
                <a:solidFill>
                  <a:srgbClr val="00CC00"/>
                </a:solidFill>
                <a:effectLst>
                  <a:outerShdw blurRad="38100" dist="38100" dir="2700000" algn="tl">
                    <a:srgbClr val="000000"/>
                  </a:outerShdw>
                </a:effectLst>
                <a:latin typeface="Arial"/>
              </a:rPr>
              <a:t>​</a:t>
            </a:r>
            <a:r>
              <a:rPr lang="en" sz="2000" b="1" u="sng" dirty="0">
                <a:solidFill>
                  <a:srgbClr val="00CC00"/>
                </a:solidFill>
                <a:effectLst>
                  <a:outerShdw blurRad="38100" dist="38100" dir="2700000" algn="tl">
                    <a:srgbClr val="000000"/>
                  </a:outerShdw>
                </a:effectLst>
              </a:rPr>
              <a:t>​</a:t>
            </a:r>
            <a:r>
              <a:rPr lang="en" sz="2000" b="1" u="sng" dirty="0">
                <a:solidFill>
                  <a:srgbClr val="00CC00"/>
                </a:solidFill>
                <a:effectLst>
                  <a:outerShdw blurRad="38100" dist="38100" dir="2700000" algn="tl">
                    <a:srgbClr val="000000"/>
                  </a:outerShdw>
                </a:effectLst>
                <a:latin typeface="Arial"/>
              </a:rPr>
              <a:t>​</a:t>
            </a:r>
            <a:r>
              <a:rPr lang="en" sz="2000" dirty="0">
                <a:effectLst>
                  <a:outerShdw blurRad="38100" dist="38100" dir="2700000" algn="tl">
                    <a:srgbClr val="000000"/>
                  </a:outerShdw>
                </a:effectLst>
              </a:rPr>
              <a:t> </a:t>
            </a:r>
          </a:p>
          <a:p>
            <a:pPr marL="342900" indent="-342900">
              <a:defRPr/>
            </a:pPr>
            <a:r>
              <a:rPr lang="en" sz="2000" dirty="0">
                <a:effectLst>
                  <a:outerShdw blurRad="38100" dist="38100" dir="2700000" algn="tl">
                    <a:srgbClr val="000000"/>
                  </a:outerShdw>
                </a:effectLst>
              </a:rPr>
              <a:t>For the same function, for example the </a:t>
            </a:r>
            <a:r>
              <a:rPr lang="en" sz="2000" dirty="0">
                <a:effectLst>
                  <a:outerShdw blurRad="38100" dist="38100" dir="2700000" algn="tl">
                    <a:srgbClr val="000000"/>
                  </a:outerShdw>
                </a:effectLst>
                <a:latin typeface="Arial"/>
              </a:rPr>
              <a:t>hydrolysis </a:t>
            </a:r>
            <a:r>
              <a:rPr lang="en" sz="2000" dirty="0">
                <a:effectLst>
                  <a:outerShdw blurRad="38100" dist="38100" dir="2700000" algn="tl">
                    <a:srgbClr val="000000"/>
                  </a:outerShdw>
                </a:effectLst>
              </a:rPr>
              <a:t>of phosphoric esters</a:t>
            </a:r>
          </a:p>
          <a:p>
            <a:pPr marL="342900" indent="-342900">
              <a:defRPr/>
            </a:pPr>
            <a:r>
              <a:rPr lang="en" sz="2000" dirty="0">
                <a:effectLst>
                  <a:outerShdw blurRad="38100" dist="38100" dir="2700000" algn="tl">
                    <a:srgbClr val="000000"/>
                  </a:outerShdw>
                </a:effectLst>
              </a:rPr>
              <a:t>In the case of phosphatases, for example Glucose-6-Phosphatase, the</a:t>
            </a:r>
          </a:p>
          <a:p>
            <a:pPr marL="342900" indent="-342900">
              <a:defRPr/>
            </a:pPr>
            <a:r>
              <a:rPr lang="en" sz="2000" dirty="0">
                <a:effectLst>
                  <a:outerShdw blurRad="38100" dist="38100" dir="2700000" algn="tl">
                    <a:srgbClr val="000000"/>
                  </a:outerShdw>
                </a:effectLst>
              </a:rPr>
              <a:t>Fructose 1,6-phosphatase, </a:t>
            </a:r>
            <a:r>
              <a:rPr lang="en" sz="2000" dirty="0">
                <a:effectLst>
                  <a:outerShdw blurRad="38100" dist="38100" dir="2700000" algn="tl">
                    <a:srgbClr val="000000"/>
                  </a:outerShdw>
                </a:effectLst>
                <a:latin typeface="Arial"/>
              </a:rPr>
              <a:t>…</a:t>
            </a:r>
            <a:r>
              <a:rPr lang="en" sz="2000" dirty="0">
                <a:effectLst>
                  <a:outerShdw blurRad="38100" dist="38100" dir="2700000" algn="tl">
                    <a:srgbClr val="000000"/>
                  </a:outerShdw>
                </a:effectLst>
              </a:rPr>
              <a:t> </a:t>
            </a:r>
          </a:p>
          <a:p>
            <a:pPr marL="342900" indent="-342900">
              <a:defRPr/>
            </a:pPr>
            <a:endParaRPr lang="fr-FR" sz="2000" dirty="0">
              <a:effectLst>
                <a:outerShdw blurRad="38100" dist="38100" dir="2700000" algn="tl">
                  <a:srgbClr val="000000"/>
                </a:outerShdw>
              </a:effectLst>
            </a:endParaRPr>
          </a:p>
          <a:p>
            <a:pPr marL="342900" indent="-342900">
              <a:defRPr/>
            </a:pPr>
            <a:r>
              <a:rPr lang="en" sz="2000" b="1" dirty="0">
                <a:solidFill>
                  <a:srgbClr val="00CC00"/>
                </a:solidFill>
                <a:effectLst>
                  <a:outerShdw blurRad="38100" dist="38100" dir="2700000" algn="tl">
                    <a:srgbClr val="000000"/>
                  </a:outerShdw>
                </a:effectLst>
              </a:rPr>
              <a:t>3. </a:t>
            </a:r>
            <a:r>
              <a:rPr lang="en" sz="2000" b="1" u="sng" dirty="0">
                <a:solidFill>
                  <a:srgbClr val="00CC00"/>
                </a:solidFill>
                <a:effectLst>
                  <a:outerShdw blurRad="38100" dist="38100" dir="2700000" algn="tl">
                    <a:srgbClr val="000000"/>
                  </a:outerShdw>
                </a:effectLst>
              </a:rPr>
              <a:t>Stereo specificity </a:t>
            </a:r>
            <a:r>
              <a:rPr lang="en" sz="2000" b="1" u="sng" dirty="0">
                <a:solidFill>
                  <a:srgbClr val="00CC00"/>
                </a:solidFill>
                <a:effectLst>
                  <a:outerShdw blurRad="38100" dist="38100" dir="2700000" algn="tl">
                    <a:srgbClr val="000000"/>
                  </a:outerShdw>
                </a:effectLst>
                <a:latin typeface="Arial"/>
              </a:rPr>
              <a:t>of </a:t>
            </a:r>
            <a:r>
              <a:rPr lang="en" sz="2000" dirty="0">
                <a:effectLst>
                  <a:outerShdw blurRad="38100" dist="38100" dir="2700000" algn="tl">
                    <a:srgbClr val="000000"/>
                  </a:outerShdw>
                </a:effectLst>
              </a:rPr>
              <a:t>enzymatic </a:t>
            </a:r>
            <a:r>
              <a:rPr lang="en" sz="2000" b="1" u="sng" dirty="0">
                <a:solidFill>
                  <a:srgbClr val="00CC00"/>
                </a:solidFill>
                <a:effectLst>
                  <a:outerShdw blurRad="38100" dist="38100" dir="2700000" algn="tl">
                    <a:srgbClr val="000000"/>
                  </a:outerShdw>
                </a:effectLst>
              </a:rPr>
              <a:t>catalysis :</a:t>
            </a:r>
            <a:r>
              <a:rPr lang="en" sz="2000" b="1" u="sng" dirty="0">
                <a:solidFill>
                  <a:srgbClr val="00CC00"/>
                </a:solidFill>
                <a:effectLst>
                  <a:outerShdw blurRad="38100" dist="38100" dir="2700000" algn="tl">
                    <a:srgbClr val="000000"/>
                  </a:outerShdw>
                </a:effectLst>
                <a:latin typeface="Arial"/>
              </a:rPr>
              <a:t>​​</a:t>
            </a:r>
            <a:r>
              <a:rPr lang="en" sz="2000" b="1" u="sng" dirty="0">
                <a:solidFill>
                  <a:srgbClr val="00CC00"/>
                </a:solidFill>
                <a:effectLst>
                  <a:outerShdw blurRad="38100" dist="38100" dir="2700000" algn="tl">
                    <a:srgbClr val="000000"/>
                  </a:outerShdw>
                </a:effectLst>
              </a:rPr>
              <a:t>​</a:t>
            </a:r>
            <a:r>
              <a:rPr lang="en" sz="2000" b="1" u="sng" dirty="0">
                <a:solidFill>
                  <a:srgbClr val="00CC00"/>
                </a:solidFill>
                <a:effectLst>
                  <a:outerShdw blurRad="38100" dist="38100" dir="2700000" algn="tl">
                    <a:srgbClr val="000000"/>
                  </a:outerShdw>
                </a:effectLst>
                <a:latin typeface="Arial"/>
              </a:rPr>
              <a:t>​</a:t>
            </a:r>
          </a:p>
          <a:p>
            <a:pPr marL="342900" indent="-342900">
              <a:defRPr/>
            </a:pPr>
            <a:r>
              <a:rPr lang="en" sz="2000" dirty="0">
                <a:effectLst>
                  <a:outerShdw blurRad="38100" dist="38100" dir="2700000" algn="tl">
                    <a:srgbClr val="000000"/>
                  </a:outerShdw>
                </a:effectLst>
              </a:rPr>
              <a:t>In this case, the </a:t>
            </a:r>
            <a:r>
              <a:rPr lang="en" sz="2000" dirty="0">
                <a:effectLst>
                  <a:outerShdw blurRad="38100" dist="38100" dir="2700000" algn="tl">
                    <a:srgbClr val="000000"/>
                  </a:outerShdw>
                </a:effectLst>
                <a:latin typeface="Arial"/>
              </a:rPr>
              <a:t>enzyme </a:t>
            </a:r>
            <a:r>
              <a:rPr lang="en" sz="2000" dirty="0">
                <a:effectLst>
                  <a:outerShdw blurRad="38100" dist="38100" dir="2700000" algn="tl">
                    <a:srgbClr val="000000"/>
                  </a:outerShdw>
                </a:effectLst>
              </a:rPr>
              <a:t>only </a:t>
            </a:r>
            <a:r>
              <a:rPr lang="en" sz="2000" dirty="0">
                <a:effectLst>
                  <a:outerShdw blurRad="38100" dist="38100" dir="2700000" algn="tl">
                    <a:srgbClr val="000000"/>
                  </a:outerShdw>
                </a:effectLst>
                <a:latin typeface="Arial"/>
              </a:rPr>
              <a:t>acts </a:t>
            </a:r>
            <a:r>
              <a:rPr lang="en" sz="2000" dirty="0">
                <a:effectLst>
                  <a:outerShdw blurRad="38100" dist="38100" dir="2700000" algn="tl">
                    <a:srgbClr val="000000"/>
                  </a:outerShdw>
                </a:effectLst>
              </a:rPr>
              <a:t>on </a:t>
            </a:r>
            <a:r>
              <a:rPr lang="en" sz="2000" dirty="0">
                <a:effectLst>
                  <a:outerShdw blurRad="38100" dist="38100" dir="2700000" algn="tl">
                    <a:srgbClr val="000000"/>
                  </a:outerShdw>
                </a:effectLst>
                <a:latin typeface="Arial"/>
              </a:rPr>
              <a:t>one </a:t>
            </a:r>
            <a:r>
              <a:rPr lang="en" sz="2000" dirty="0">
                <a:effectLst>
                  <a:outerShdw blurRad="38100" dist="38100" dir="2700000" algn="tl">
                    <a:srgbClr val="000000"/>
                  </a:outerShdw>
                </a:effectLst>
              </a:rPr>
              <a:t>of the optical </a:t>
            </a:r>
            <a:r>
              <a:rPr lang="en" sz="2000" dirty="0">
                <a:effectLst>
                  <a:outerShdw blurRad="38100" dist="38100" dir="2700000" algn="tl">
                    <a:srgbClr val="000000"/>
                  </a:outerShdw>
                </a:effectLst>
                <a:latin typeface="Arial"/>
              </a:rPr>
              <a:t>isomers of </a:t>
            </a:r>
            <a:r>
              <a:rPr lang="en" sz="2000" dirty="0">
                <a:effectLst>
                  <a:outerShdw blurRad="38100" dist="38100" dir="2700000" algn="tl">
                    <a:srgbClr val="000000"/>
                  </a:outerShdw>
                </a:effectLst>
              </a:rPr>
              <a:t>a substrate .</a:t>
            </a:r>
          </a:p>
          <a:p>
            <a:pPr marL="342900" indent="-342900">
              <a:defRPr/>
            </a:pPr>
            <a:r>
              <a:rPr lang="en" sz="2000" dirty="0">
                <a:effectLst>
                  <a:outerShdw blurRad="38100" dist="38100" dir="2700000" algn="tl">
                    <a:srgbClr val="000000"/>
                  </a:outerShdw>
                </a:effectLst>
              </a:rPr>
              <a:t>given</a:t>
            </a:r>
            <a:r>
              <a:rPr lang="en" sz="2000" dirty="0">
                <a:effectLst>
                  <a:outerShdw blurRad="38100" dist="38100" dir="2700000" algn="tl">
                    <a:srgbClr val="000000"/>
                  </a:outerShdw>
                </a:effectLst>
                <a:latin typeface="Arial"/>
              </a:rPr>
              <a:t>​</a:t>
            </a:r>
            <a:endParaRPr lang="fr-FR" sz="2000" dirty="0">
              <a:effectLst>
                <a:outerShdw blurRad="38100" dist="38100" dir="2700000" algn="tl">
                  <a:srgbClr val="000000"/>
                </a:outerShdw>
              </a:effectLst>
            </a:endParaRPr>
          </a:p>
        </p:txBody>
      </p:sp>
      <p:sp>
        <p:nvSpPr>
          <p:cNvPr id="578566" name="Text Box 6"/>
          <p:cNvSpPr txBox="1">
            <a:spLocks noChangeArrowheads="1"/>
          </p:cNvSpPr>
          <p:nvPr/>
        </p:nvSpPr>
        <p:spPr bwMode="auto">
          <a:xfrm>
            <a:off x="1187450" y="404813"/>
            <a:ext cx="7353300" cy="457200"/>
          </a:xfrm>
          <a:prstGeom prst="rect">
            <a:avLst/>
          </a:prstGeom>
          <a:noFill/>
          <a:ln w="12700" algn="ctr">
            <a:noFill/>
            <a:miter lim="800000"/>
            <a:headEnd/>
            <a:tailEnd/>
          </a:ln>
          <a:effectLst/>
        </p:spPr>
        <p:txBody>
          <a:bodyPr wrap="none">
            <a:spAutoFit/>
          </a:bodyPr>
          <a:lstStyle/>
          <a:p>
            <a:pPr algn="ctr" rtl="1">
              <a:defRPr/>
            </a:pPr>
            <a:r>
              <a:rPr lang="en" sz="2400" b="1">
                <a:solidFill>
                  <a:srgbClr val="FFFF00"/>
                </a:solidFill>
                <a:effectLst>
                  <a:outerShdw blurRad="38100" dist="38100" dir="2700000" algn="tl">
                    <a:srgbClr val="000000"/>
                  </a:outerShdw>
                </a:effectLst>
              </a:rPr>
              <a:t>MODULATION OF ENZYMATIC ACTIVITIES</a:t>
            </a:r>
          </a:p>
        </p:txBody>
      </p:sp>
      <p:sp>
        <p:nvSpPr>
          <p:cNvPr id="5" name="Text Box 5"/>
          <p:cNvSpPr txBox="1">
            <a:spLocks noChangeArrowheads="1"/>
          </p:cNvSpPr>
          <p:nvPr/>
        </p:nvSpPr>
        <p:spPr bwMode="auto">
          <a:xfrm>
            <a:off x="4727406" y="0"/>
            <a:ext cx="4416594" cy="2769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en-US" altLang="fr-FR" sz="1200" dirty="0"/>
          </a:p>
        </p:txBody>
      </p:sp>
    </p:spTree>
    <p:extLst>
      <p:ext uri="{BB962C8B-B14F-4D97-AF65-F5344CB8AC3E}">
        <p14:creationId xmlns:p14="http://schemas.microsoft.com/office/powerpoint/2010/main" val="4723564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Rectangle 4"/>
          <p:cNvSpPr>
            <a:spLocks noChangeArrowheads="1"/>
          </p:cNvSpPr>
          <p:nvPr/>
        </p:nvSpPr>
        <p:spPr bwMode="auto">
          <a:xfrm>
            <a:off x="250825" y="1052513"/>
            <a:ext cx="2071688" cy="1498600"/>
          </a:xfrm>
          <a:prstGeom prst="rect">
            <a:avLst/>
          </a:prstGeom>
          <a:noFill/>
          <a:ln w="9525">
            <a:noFill/>
            <a:miter lim="800000"/>
            <a:headEnd/>
            <a:tailEnd/>
          </a:ln>
          <a:effectLst/>
        </p:spPr>
        <p:txBody>
          <a:bodyPr wrap="none" lIns="142830" tIns="47610" rIns="142830" bIns="47610" anchor="ctr">
            <a:spAutoFit/>
          </a:bodyPr>
          <a:lstStyle/>
          <a:p>
            <a:pPr rtl="1">
              <a:defRPr/>
            </a:pPr>
            <a:endParaRPr lang="fr-FR" sz="2800"/>
          </a:p>
          <a:p>
            <a:pPr rtl="1">
              <a:defRPr/>
            </a:pPr>
            <a:r>
              <a:rPr lang="en" sz="2800">
                <a:solidFill>
                  <a:srgbClr val="00CC00"/>
                </a:solidFill>
                <a:effectLst>
                  <a:outerShdw blurRad="38100" dist="38100" dir="2700000" algn="tl">
                    <a:srgbClr val="000000"/>
                  </a:outerShdw>
                </a:effectLst>
              </a:rPr>
              <a:t>Effect of pH</a:t>
            </a:r>
          </a:p>
          <a:p>
            <a:pPr rtl="1">
              <a:defRPr/>
            </a:pPr>
            <a:r>
              <a:rPr lang="en" sz="1800" b="1"/>
              <a:t>Denaturing</a:t>
            </a:r>
            <a:r>
              <a:rPr lang="en" sz="1800" b="1">
                <a:latin typeface="Arial"/>
              </a:rPr>
              <a:t>​</a:t>
            </a:r>
            <a:r>
              <a:rPr lang="en" sz="1800" b="1"/>
              <a:t>​</a:t>
            </a:r>
          </a:p>
          <a:p>
            <a:pPr eaLnBrk="0" hangingPunct="0">
              <a:defRPr/>
            </a:pPr>
            <a:endParaRPr lang="fr-FR" sz="1800">
              <a:latin typeface="Arial" pitchFamily="34" charset="0"/>
            </a:endParaRPr>
          </a:p>
        </p:txBody>
      </p:sp>
      <p:sp>
        <p:nvSpPr>
          <p:cNvPr id="189445" name="Rectangle 5"/>
          <p:cNvSpPr>
            <a:spLocks noChangeArrowheads="1"/>
          </p:cNvSpPr>
          <p:nvPr/>
        </p:nvSpPr>
        <p:spPr bwMode="auto">
          <a:xfrm>
            <a:off x="971550" y="476250"/>
            <a:ext cx="7275513" cy="641350"/>
          </a:xfrm>
          <a:prstGeom prst="rect">
            <a:avLst/>
          </a:prstGeom>
          <a:noFill/>
          <a:ln w="9525">
            <a:noFill/>
            <a:miter lim="800000"/>
            <a:headEnd/>
            <a:tailEnd/>
          </a:ln>
          <a:effectLst/>
        </p:spPr>
        <p:txBody>
          <a:bodyPr wrap="none">
            <a:spAutoFit/>
          </a:bodyPr>
          <a:lstStyle/>
          <a:p>
            <a:pPr rtl="1">
              <a:defRPr/>
            </a:pPr>
            <a:r>
              <a:rPr lang="en" sz="3600" b="1">
                <a:solidFill>
                  <a:srgbClr val="FFFF00"/>
                </a:solidFill>
                <a:effectLst>
                  <a:outerShdw blurRad="38100" dist="38100" dir="2700000" algn="tl">
                    <a:srgbClr val="000000"/>
                  </a:outerShdw>
                </a:effectLst>
              </a:rPr>
              <a:t>Effect of physical constants</a:t>
            </a:r>
          </a:p>
        </p:txBody>
      </p:sp>
      <p:pic>
        <p:nvPicPr>
          <p:cNvPr id="388100" name="Picture 6" descr="Image EE_54_PI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1341438"/>
            <a:ext cx="5076825"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8101" name="Rectangle 7"/>
          <p:cNvSpPr>
            <a:spLocks noChangeArrowheads="1"/>
          </p:cNvSpPr>
          <p:nvPr/>
        </p:nvSpPr>
        <p:spPr bwMode="auto">
          <a:xfrm>
            <a:off x="0" y="4652963"/>
            <a:ext cx="9291638"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rtl="1" eaLnBrk="1" hangingPunct="1"/>
            <a:endParaRPr lang="fr-FR" altLang="fr-FR" sz="1800" b="1"/>
          </a:p>
          <a:p>
            <a:pPr rtl="1" eaLnBrk="1" hangingPunct="1"/>
            <a:r>
              <a:rPr lang="en" altLang="fr-FR" sz="1800" b="1"/>
              <a:t>pH plays a role in two different </a:t>
            </a:r>
            <a:r>
              <a:rPr lang="en" altLang="fr-FR" sz="1800" b="1">
                <a:latin typeface="Arial" pitchFamily="34" charset="0"/>
              </a:rPr>
              <a:t>ways . </a:t>
            </a:r>
            <a:r>
              <a:rPr lang="en" altLang="fr-FR" sz="1800" b="1"/>
              <a:t>:</a:t>
            </a:r>
          </a:p>
          <a:p>
            <a:pPr rtl="1" eaLnBrk="1" hangingPunct="1"/>
            <a:r>
              <a:rPr lang="en" altLang="fr-FR" sz="1800" b="1"/>
              <a:t>either by modifying the secondary or tertiary structure of the enzyme, or by</a:t>
            </a:r>
          </a:p>
          <a:p>
            <a:pPr rtl="1" eaLnBrk="1" hangingPunct="1"/>
            <a:r>
              <a:rPr lang="en" altLang="fr-FR" sz="1800" b="1"/>
              <a:t>modifying the electrical charges </a:t>
            </a:r>
            <a:r>
              <a:rPr lang="en" altLang="fr-FR" sz="1800" b="1">
                <a:latin typeface="Arial" pitchFamily="34" charset="0"/>
              </a:rPr>
              <a:t>of </a:t>
            </a:r>
            <a:r>
              <a:rPr lang="en" altLang="fr-FR" sz="1800" b="1"/>
              <a:t>the amino acid radicals </a:t>
            </a:r>
            <a:r>
              <a:rPr lang="en" altLang="fr-FR" sz="1800" b="1">
                <a:latin typeface="Arial" pitchFamily="34" charset="0"/>
              </a:rPr>
              <a:t>in </a:t>
            </a:r>
            <a:r>
              <a:rPr lang="en" altLang="fr-FR" sz="1800" b="1"/>
              <a:t>the active site.</a:t>
            </a:r>
          </a:p>
          <a:p>
            <a:pPr rtl="1" eaLnBrk="1" hangingPunct="1"/>
            <a:r>
              <a:rPr lang="en" altLang="fr-FR" sz="1800" b="1"/>
              <a:t>When an enzyme is stored </a:t>
            </a:r>
            <a:r>
              <a:rPr lang="en" altLang="fr-FR" sz="1800" b="1">
                <a:latin typeface="Arial" pitchFamily="34" charset="0"/>
              </a:rPr>
              <a:t>in </a:t>
            </a:r>
            <a:r>
              <a:rPr lang="en" altLang="fr-FR" sz="1800" b="1"/>
              <a:t>a medium with an </a:t>
            </a:r>
            <a:r>
              <a:rPr lang="en" altLang="fr-FR" sz="1800" b="1">
                <a:latin typeface="Arial" pitchFamily="34" charset="0"/>
              </a:rPr>
              <a:t>unfavorable </a:t>
            </a:r>
            <a:r>
              <a:rPr lang="en" altLang="fr-FR" sz="1800" b="1"/>
              <a:t>pH</a:t>
            </a:r>
          </a:p>
          <a:p>
            <a:pPr rtl="1" eaLnBrk="1" hangingPunct="1"/>
            <a:r>
              <a:rPr lang="en" altLang="fr-FR" sz="1800" b="1"/>
              <a:t>While maintaining its structure, it will undergo </a:t>
            </a:r>
            <a:r>
              <a:rPr lang="en" altLang="fr-FR" sz="1800" b="1">
                <a:latin typeface="Arial" pitchFamily="34" charset="0"/>
              </a:rPr>
              <a:t>denaturation </a:t>
            </a:r>
            <a:r>
              <a:rPr lang="en" altLang="fr-FR" sz="1800" b="1"/>
              <a:t>.</a:t>
            </a:r>
          </a:p>
          <a:p>
            <a:endParaRPr lang="fr-FR" altLang="fr-FR" sz="1800" b="1">
              <a:latin typeface="Arial" pitchFamily="34" charset="0"/>
            </a:endParaRPr>
          </a:p>
        </p:txBody>
      </p:sp>
      <p:sp>
        <p:nvSpPr>
          <p:cNvPr id="7" name="Text Box 5"/>
          <p:cNvSpPr txBox="1">
            <a:spLocks noChangeArrowheads="1"/>
          </p:cNvSpPr>
          <p:nvPr/>
        </p:nvSpPr>
        <p:spPr bwMode="auto">
          <a:xfrm>
            <a:off x="4727406" y="0"/>
            <a:ext cx="4416594" cy="2769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en-US" altLang="fr-FR" sz="1200" dirty="0"/>
          </a:p>
        </p:txBody>
      </p:sp>
    </p:spTree>
    <p:extLst>
      <p:ext uri="{BB962C8B-B14F-4D97-AF65-F5344CB8AC3E}">
        <p14:creationId xmlns:p14="http://schemas.microsoft.com/office/powerpoint/2010/main" val="315412312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ChangeArrowheads="1"/>
          </p:cNvSpPr>
          <p:nvPr/>
        </p:nvSpPr>
        <p:spPr bwMode="auto">
          <a:xfrm>
            <a:off x="0" y="0"/>
            <a:ext cx="3378200" cy="519113"/>
          </a:xfrm>
          <a:prstGeom prst="rect">
            <a:avLst/>
          </a:prstGeom>
          <a:noFill/>
          <a:ln w="9525">
            <a:noFill/>
            <a:miter lim="800000"/>
            <a:headEnd/>
            <a:tailEnd/>
          </a:ln>
          <a:effectLst/>
        </p:spPr>
        <p:txBody>
          <a:bodyPr wrap="none" anchor="ctr">
            <a:spAutoFit/>
          </a:bodyPr>
          <a:lstStyle/>
          <a:p>
            <a:pPr algn="r" rtl="1">
              <a:defRPr/>
            </a:pPr>
            <a:r>
              <a:rPr lang="en" sz="2800">
                <a:solidFill>
                  <a:srgbClr val="00CC00"/>
                </a:solidFill>
                <a:effectLst>
                  <a:outerShdw blurRad="38100" dist="38100" dir="2700000" algn="tl">
                    <a:srgbClr val="000000"/>
                  </a:outerShdw>
                </a:effectLst>
                <a:latin typeface="Arial"/>
              </a:rPr>
              <a:t>Electric </a:t>
            </a:r>
            <a:r>
              <a:rPr lang="en" sz="2800">
                <a:solidFill>
                  <a:srgbClr val="00CC00"/>
                </a:solidFill>
                <a:effectLst>
                  <a:outerShdw blurRad="38100" dist="38100" dir="2700000" algn="tl">
                    <a:srgbClr val="000000"/>
                  </a:outerShdw>
                </a:effectLst>
              </a:rPr>
              <a:t>charges​</a:t>
            </a:r>
          </a:p>
        </p:txBody>
      </p:sp>
      <p:pic>
        <p:nvPicPr>
          <p:cNvPr id="389123" name="Picture 5" descr="Image EE_55_PI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476250"/>
            <a:ext cx="4751388"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24" name="Rectangle 6"/>
          <p:cNvSpPr>
            <a:spLocks noChangeArrowheads="1"/>
          </p:cNvSpPr>
          <p:nvPr/>
        </p:nvSpPr>
        <p:spPr bwMode="auto">
          <a:xfrm>
            <a:off x="0" y="3195638"/>
            <a:ext cx="8339138"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rtl="1" eaLnBrk="1" hangingPunct="1"/>
            <a:endParaRPr lang="fr-FR" altLang="fr-FR"/>
          </a:p>
          <a:p>
            <a:pPr rtl="1" eaLnBrk="1" hangingPunct="1"/>
            <a:r>
              <a:rPr lang="en" altLang="fr-FR" sz="1800"/>
              <a:t>enzymatic </a:t>
            </a:r>
            <a:r>
              <a:rPr lang="en" altLang="fr-FR" sz="1800">
                <a:latin typeface="Arial" pitchFamily="34" charset="0"/>
              </a:rPr>
              <a:t>reaction </a:t>
            </a:r>
            <a:r>
              <a:rPr lang="en" altLang="fr-FR" sz="1800"/>
              <a:t>occurs </a:t>
            </a:r>
            <a:r>
              <a:rPr lang="en" altLang="fr-FR" sz="1800">
                <a:latin typeface="Arial" pitchFamily="34" charset="0"/>
              </a:rPr>
              <a:t>determines </a:t>
            </a:r>
            <a:r>
              <a:rPr lang="en" altLang="fr-FR" sz="1800"/>
              <a:t>the charge</a:t>
            </a:r>
          </a:p>
          <a:p>
            <a:pPr rtl="1" eaLnBrk="1" hangingPunct="1"/>
            <a:r>
              <a:rPr lang="en" altLang="fr-FR" sz="1800">
                <a:latin typeface="Arial" pitchFamily="34" charset="0"/>
              </a:rPr>
              <a:t>activity of amino </a:t>
            </a:r>
            <a:r>
              <a:rPr lang="en" altLang="fr-FR" sz="1800"/>
              <a:t>acid radicals in the protein </a:t>
            </a:r>
            <a:r>
              <a:rPr lang="en" altLang="fr-FR" sz="1800">
                <a:latin typeface="Arial" pitchFamily="34" charset="0"/>
              </a:rPr>
              <a:t>. At </a:t>
            </a:r>
            <a:r>
              <a:rPr lang="en" altLang="fr-FR" sz="1800"/>
              <a:t>very acidic pH </a:t>
            </a:r>
            <a:r>
              <a:rPr lang="en" altLang="fr-FR" sz="1800">
                <a:latin typeface="Arial" pitchFamily="34" charset="0"/>
              </a:rPr>
              <a:t>levels</a:t>
            </a:r>
          </a:p>
          <a:p>
            <a:pPr rtl="1" eaLnBrk="1" hangingPunct="1"/>
            <a:r>
              <a:rPr lang="en" altLang="fr-FR" sz="1800"/>
              <a:t>Most of the ionizable functions of these radicals are in the </a:t>
            </a:r>
            <a:r>
              <a:rPr lang="en" altLang="fr-FR" sz="1800">
                <a:latin typeface="Arial" pitchFamily="34" charset="0"/>
              </a:rPr>
              <a:t>protonated </a:t>
            </a:r>
            <a:r>
              <a:rPr lang="en" altLang="fr-FR" sz="1800"/>
              <a:t>form</a:t>
            </a:r>
          </a:p>
          <a:p>
            <a:pPr rtl="1" eaLnBrk="1" hangingPunct="1"/>
            <a:r>
              <a:rPr lang="en" altLang="fr-FR" sz="1800"/>
              <a:t>that is </a:t>
            </a:r>
            <a:r>
              <a:rPr lang="en" altLang="fr-FR" sz="1800">
                <a:latin typeface="Arial" pitchFamily="34" charset="0"/>
              </a:rPr>
              <a:t>to </a:t>
            </a:r>
            <a:r>
              <a:rPr lang="en" altLang="fr-FR" sz="1800"/>
              <a:t>say COOH for the carboxylic acid function and NH3+ for the function</a:t>
            </a:r>
          </a:p>
          <a:p>
            <a:pPr rtl="1" eaLnBrk="1" hangingPunct="1"/>
            <a:r>
              <a:rPr lang="en" altLang="fr-FR" sz="1800"/>
              <a:t>amine. At the most alkaline pH levels, the ionizable functions of these same radicals</a:t>
            </a:r>
          </a:p>
          <a:p>
            <a:pPr rtl="1" eaLnBrk="1" hangingPunct="1"/>
            <a:r>
              <a:rPr lang="en" altLang="fr-FR" sz="1800"/>
              <a:t>are in the form of </a:t>
            </a:r>
            <a:r>
              <a:rPr lang="en" altLang="fr-FR" sz="1800">
                <a:latin typeface="Arial" pitchFamily="34" charset="0"/>
              </a:rPr>
              <a:t>protonated e </a:t>
            </a:r>
            <a:r>
              <a:rPr lang="en" altLang="fr-FR" sz="1800"/>
              <a:t>, that is </a:t>
            </a:r>
            <a:r>
              <a:rPr lang="en" altLang="fr-FR" sz="1800">
                <a:latin typeface="Arial" pitchFamily="34" charset="0"/>
              </a:rPr>
              <a:t>to </a:t>
            </a:r>
            <a:r>
              <a:rPr lang="en" altLang="fr-FR" sz="1800"/>
              <a:t>say COO- for the acid function</a:t>
            </a:r>
          </a:p>
          <a:p>
            <a:pPr rtl="1" eaLnBrk="1" hangingPunct="1"/>
            <a:r>
              <a:rPr lang="en" altLang="fr-FR" sz="1800"/>
              <a:t>carboxylic acid, and NH2 for the amine function. At a pH close to neutral , </a:t>
            </a:r>
            <a:r>
              <a:rPr lang="en" altLang="fr-FR" sz="1800">
                <a:latin typeface="Arial" pitchFamily="34" charset="0"/>
              </a:rPr>
              <a:t>a</a:t>
            </a:r>
          </a:p>
          <a:p>
            <a:pPr rtl="1" eaLnBrk="1" hangingPunct="1"/>
            <a:r>
              <a:rPr lang="en" altLang="fr-FR" sz="1800"/>
              <a:t>The </a:t>
            </a:r>
            <a:r>
              <a:rPr lang="en" altLang="fr-FR" sz="1800">
                <a:latin typeface="Arial" pitchFamily="34" charset="0"/>
              </a:rPr>
              <a:t>vast </a:t>
            </a:r>
            <a:r>
              <a:rPr lang="en" altLang="fr-FR" sz="1800"/>
              <a:t>majority of these radicals </a:t>
            </a:r>
            <a:r>
              <a:rPr lang="en" altLang="fr-FR" sz="1800">
                <a:latin typeface="Arial" pitchFamily="34" charset="0"/>
              </a:rPr>
              <a:t>with ionizable </a:t>
            </a:r>
            <a:r>
              <a:rPr lang="en" altLang="fr-FR" sz="1800"/>
              <a:t>functions are charged </a:t>
            </a:r>
            <a:r>
              <a:rPr lang="en" altLang="fr-FR" sz="1800">
                <a:latin typeface="Arial" pitchFamily="34" charset="0"/>
              </a:rPr>
              <a:t>, </a:t>
            </a:r>
            <a:r>
              <a:rPr lang="en" altLang="fr-FR" sz="1800"/>
              <a:t>which</a:t>
            </a:r>
          </a:p>
          <a:p>
            <a:pPr rtl="1" eaLnBrk="1" hangingPunct="1"/>
            <a:r>
              <a:rPr lang="en" altLang="fr-FR" sz="1800"/>
              <a:t>It facilitates enzyme-substrate or enzyme-coenzyme bonds. Therefore, there is a pH</a:t>
            </a:r>
          </a:p>
          <a:p>
            <a:pPr rtl="1" eaLnBrk="1" hangingPunct="1"/>
            <a:r>
              <a:rPr lang="en" altLang="fr-FR" sz="1800">
                <a:latin typeface="Arial" pitchFamily="34" charset="0"/>
              </a:rPr>
              <a:t>reaction </a:t>
            </a:r>
            <a:r>
              <a:rPr lang="en" altLang="fr-FR" sz="1800"/>
              <a:t>medium where the radicals from the enzyme's active site will be the </a:t>
            </a:r>
            <a:r>
              <a:rPr lang="en" altLang="fr-FR" sz="1800">
                <a:latin typeface="Arial" pitchFamily="34" charset="0"/>
              </a:rPr>
              <a:t>most</a:t>
            </a:r>
          </a:p>
          <a:p>
            <a:pPr rtl="1" eaLnBrk="1" hangingPunct="1"/>
            <a:r>
              <a:rPr lang="en" altLang="fr-FR" sz="1800"/>
              <a:t>favorable </a:t>
            </a:r>
            <a:r>
              <a:rPr lang="en" altLang="fr-FR" sz="1800">
                <a:latin typeface="Arial" pitchFamily="34" charset="0"/>
              </a:rPr>
              <a:t>to </a:t>
            </a:r>
            <a:r>
              <a:rPr lang="en" altLang="fr-FR" sz="1800"/>
              <a:t>enzyme-substrate binding</a:t>
            </a:r>
            <a:r>
              <a:rPr lang="en" altLang="fr-FR" sz="1800">
                <a:latin typeface="Arial" pitchFamily="34" charset="0"/>
              </a:rPr>
              <a:t> </a:t>
            </a:r>
            <a:r>
              <a:rPr lang="en" altLang="fr-FR" sz="1800"/>
              <a:t>This pH is called the </a:t>
            </a:r>
            <a:r>
              <a:rPr lang="en" altLang="fr-FR" sz="1800">
                <a:solidFill>
                  <a:srgbClr val="FF00FF"/>
                </a:solidFill>
              </a:rPr>
              <a:t>optimum pH </a:t>
            </a:r>
            <a:r>
              <a:rPr lang="en" altLang="fr-FR" sz="1800"/>
              <a:t>of the</a:t>
            </a:r>
          </a:p>
          <a:p>
            <a:pPr rtl="1" eaLnBrk="1" hangingPunct="1"/>
            <a:r>
              <a:rPr lang="en" altLang="fr-FR" sz="1800"/>
              <a:t>reaction</a:t>
            </a:r>
            <a:r>
              <a:rPr lang="en" altLang="fr-FR" sz="1800">
                <a:latin typeface="Arial" pitchFamily="34" charset="0"/>
              </a:rPr>
              <a:t>​</a:t>
            </a:r>
            <a:r>
              <a:rPr lang="en" altLang="fr-FR" sz="1800"/>
              <a:t>​</a:t>
            </a:r>
            <a:endParaRPr lang="fr-FR" altLang="fr-FR">
              <a:latin typeface="Arial" pitchFamily="34" charset="0"/>
            </a:endParaRPr>
          </a:p>
        </p:txBody>
      </p:sp>
      <p:sp>
        <p:nvSpPr>
          <p:cNvPr id="6" name="Text Box 5"/>
          <p:cNvSpPr txBox="1">
            <a:spLocks noChangeArrowheads="1"/>
          </p:cNvSpPr>
          <p:nvPr/>
        </p:nvSpPr>
        <p:spPr bwMode="auto">
          <a:xfrm>
            <a:off x="4727406" y="0"/>
            <a:ext cx="4416594" cy="2769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en-US" altLang="fr-FR" sz="1200" dirty="0"/>
          </a:p>
        </p:txBody>
      </p:sp>
    </p:spTree>
    <p:extLst>
      <p:ext uri="{BB962C8B-B14F-4D97-AF65-F5344CB8AC3E}">
        <p14:creationId xmlns:p14="http://schemas.microsoft.com/office/powerpoint/2010/main" val="384652395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0146" name="Picture 4" descr="Image EE_56_PI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981075"/>
            <a:ext cx="5076825"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493" name="Rectangle 5"/>
          <p:cNvSpPr>
            <a:spLocks noChangeArrowheads="1"/>
          </p:cNvSpPr>
          <p:nvPr/>
        </p:nvSpPr>
        <p:spPr bwMode="auto">
          <a:xfrm>
            <a:off x="250825" y="476250"/>
            <a:ext cx="2389188" cy="946150"/>
          </a:xfrm>
          <a:prstGeom prst="rect">
            <a:avLst/>
          </a:prstGeom>
          <a:noFill/>
          <a:ln w="9525">
            <a:noFill/>
            <a:miter lim="800000"/>
            <a:headEnd/>
            <a:tailEnd/>
          </a:ln>
          <a:effectLst/>
        </p:spPr>
        <p:txBody>
          <a:bodyPr wrap="none" anchor="ctr">
            <a:spAutoFit/>
          </a:bodyPr>
          <a:lstStyle/>
          <a:p>
            <a:pPr rtl="1">
              <a:defRPr/>
            </a:pPr>
            <a:r>
              <a:rPr lang="en" sz="2800" b="1">
                <a:solidFill>
                  <a:srgbClr val="00CC00"/>
                </a:solidFill>
                <a:effectLst>
                  <a:outerShdw blurRad="38100" dist="38100" dir="2700000" algn="tl">
                    <a:srgbClr val="000000"/>
                  </a:outerShdw>
                </a:effectLst>
                <a:cs typeface="Tahoma" pitchFamily="34" charset="0"/>
              </a:rPr>
              <a:t>optimal pH</a:t>
            </a:r>
          </a:p>
          <a:p>
            <a:pPr eaLnBrk="0" hangingPunct="0">
              <a:defRPr/>
            </a:pPr>
            <a:endParaRPr lang="fr-FR" sz="2800">
              <a:solidFill>
                <a:srgbClr val="00CC00"/>
              </a:solidFill>
              <a:effectLst>
                <a:outerShdw blurRad="38100" dist="38100" dir="2700000" algn="tl">
                  <a:srgbClr val="000000"/>
                </a:outerShdw>
              </a:effectLst>
              <a:cs typeface="Tahoma" pitchFamily="34" charset="0"/>
            </a:endParaRPr>
          </a:p>
        </p:txBody>
      </p:sp>
      <p:sp>
        <p:nvSpPr>
          <p:cNvPr id="390148" name="Rectangle 6"/>
          <p:cNvSpPr>
            <a:spLocks noChangeArrowheads="1"/>
          </p:cNvSpPr>
          <p:nvPr/>
        </p:nvSpPr>
        <p:spPr bwMode="auto">
          <a:xfrm>
            <a:off x="250825" y="4294188"/>
            <a:ext cx="8607425"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rtl="1" eaLnBrk="1" hangingPunct="1"/>
            <a:endParaRPr lang="fr-FR" altLang="fr-FR" sz="1800"/>
          </a:p>
          <a:p>
            <a:pPr rtl="1" eaLnBrk="1" hangingPunct="1"/>
            <a:r>
              <a:rPr lang="en" altLang="fr-FR" sz="1800">
                <a:latin typeface="Arial" pitchFamily="34" charset="0"/>
              </a:rPr>
              <a:t>Protein </a:t>
            </a:r>
            <a:r>
              <a:rPr lang="en" altLang="fr-FR" sz="1800"/>
              <a:t>digestion enzymes have </a:t>
            </a:r>
            <a:r>
              <a:rPr lang="en" altLang="fr-FR" sz="1800">
                <a:latin typeface="Arial" pitchFamily="34" charset="0"/>
              </a:rPr>
              <a:t>different </a:t>
            </a:r>
            <a:r>
              <a:rPr lang="en" altLang="fr-FR" sz="1800"/>
              <a:t>optimum pH values for</a:t>
            </a:r>
          </a:p>
          <a:p>
            <a:pPr rtl="1" eaLnBrk="1" hangingPunct="1"/>
            <a:r>
              <a:rPr lang="en" altLang="fr-FR" sz="1800"/>
              <a:t>the pH conditions </a:t>
            </a:r>
            <a:r>
              <a:rPr lang="en" altLang="fr-FR" sz="1800">
                <a:latin typeface="Arial" pitchFamily="34" charset="0"/>
              </a:rPr>
              <a:t>prevailing in </a:t>
            </a:r>
            <a:r>
              <a:rPr lang="en" altLang="fr-FR" sz="1800"/>
              <a:t>the light </a:t>
            </a:r>
            <a:r>
              <a:rPr lang="en" altLang="fr-FR" sz="1800">
                <a:latin typeface="Arial" pitchFamily="34" charset="0"/>
              </a:rPr>
              <a:t>at </a:t>
            </a:r>
            <a:r>
              <a:rPr lang="en" altLang="fr-FR" sz="1800"/>
              <a:t>different </a:t>
            </a:r>
            <a:r>
              <a:rPr lang="en" altLang="fr-FR" sz="1800">
                <a:latin typeface="Arial" pitchFamily="34" charset="0"/>
              </a:rPr>
              <a:t>floors</a:t>
            </a:r>
          </a:p>
          <a:p>
            <a:pPr rtl="1" eaLnBrk="1" hangingPunct="1"/>
            <a:r>
              <a:rPr lang="en" altLang="fr-FR" sz="1800"/>
              <a:t>of the digestive tract. Thus, pepsin activity is at its maximum in </a:t>
            </a:r>
            <a:r>
              <a:rPr lang="en" altLang="fr-FR" sz="1800">
                <a:latin typeface="Arial" pitchFamily="34" charset="0"/>
              </a:rPr>
              <a:t>a very</a:t>
            </a:r>
          </a:p>
          <a:p>
            <a:pPr rtl="1" eaLnBrk="1" hangingPunct="1"/>
            <a:r>
              <a:rPr lang="en" altLang="fr-FR" sz="1800"/>
              <a:t>acid like that of the stomach where </a:t>
            </a:r>
            <a:r>
              <a:rPr lang="en" altLang="fr-FR" sz="1800">
                <a:latin typeface="Arial" pitchFamily="34" charset="0"/>
              </a:rPr>
              <a:t>it </a:t>
            </a:r>
            <a:r>
              <a:rPr lang="en" altLang="fr-FR" sz="1800"/>
              <a:t>is </a:t>
            </a:r>
            <a:r>
              <a:rPr lang="en" altLang="fr-FR" sz="1800">
                <a:latin typeface="Arial" pitchFamily="34" charset="0"/>
              </a:rPr>
              <a:t>secreted . On the contrary </a:t>
            </a:r>
            <a:r>
              <a:rPr lang="en" altLang="fr-FR" sz="1800"/>
              <a:t>, enzymes</a:t>
            </a:r>
          </a:p>
          <a:p>
            <a:pPr rtl="1" eaLnBrk="1" hangingPunct="1"/>
            <a:r>
              <a:rPr lang="en" altLang="fr-FR" sz="1800"/>
              <a:t>Pancreatic </a:t>
            </a:r>
            <a:r>
              <a:rPr lang="en" altLang="fr-FR" sz="1800">
                <a:latin typeface="Arial" pitchFamily="34" charset="0"/>
              </a:rPr>
              <a:t>enzymes </a:t>
            </a:r>
            <a:r>
              <a:rPr lang="en" altLang="fr-FR" sz="1800"/>
              <a:t>such as amylase and trypsin have a higher optimum pH for action.</a:t>
            </a:r>
          </a:p>
          <a:p>
            <a:pPr rtl="1" eaLnBrk="1" hangingPunct="1"/>
            <a:r>
              <a:rPr lang="en" altLang="fr-FR" sz="1800"/>
              <a:t>alkaline because in the duodenum </a:t>
            </a:r>
            <a:r>
              <a:rPr lang="en" altLang="fr-FR" sz="1800">
                <a:latin typeface="Arial" pitchFamily="34" charset="0"/>
              </a:rPr>
              <a:t>where </a:t>
            </a:r>
            <a:r>
              <a:rPr lang="en" altLang="fr-FR" sz="1800"/>
              <a:t>they </a:t>
            </a:r>
            <a:r>
              <a:rPr lang="en" altLang="fr-FR" sz="1800">
                <a:latin typeface="Arial" pitchFamily="34" charset="0"/>
              </a:rPr>
              <a:t>exert </a:t>
            </a:r>
            <a:r>
              <a:rPr lang="en" altLang="fr-FR" sz="1800"/>
              <a:t>their activity </a:t>
            </a:r>
            <a:r>
              <a:rPr lang="en" altLang="fr-FR" sz="1800">
                <a:latin typeface="Arial" pitchFamily="34" charset="0"/>
              </a:rPr>
              <a:t>the </a:t>
            </a:r>
            <a:r>
              <a:rPr lang="en" altLang="fr-FR" sz="1800"/>
              <a:t>pH is normally</a:t>
            </a:r>
          </a:p>
          <a:p>
            <a:pPr rtl="1" eaLnBrk="1" hangingPunct="1"/>
            <a:r>
              <a:rPr lang="en" altLang="fr-FR" sz="1800"/>
              <a:t>near</a:t>
            </a:r>
            <a:r>
              <a:rPr lang="en" altLang="fr-FR" sz="1800">
                <a:latin typeface="Arial" pitchFamily="34" charset="0"/>
              </a:rPr>
              <a:t> </a:t>
            </a:r>
            <a:r>
              <a:rPr lang="en" altLang="fr-FR" sz="1800"/>
              <a:t>8.</a:t>
            </a:r>
          </a:p>
          <a:p>
            <a:endParaRPr lang="fr-FR" altLang="fr-FR" sz="1800">
              <a:latin typeface="Arial" pitchFamily="34" charset="0"/>
            </a:endParaRPr>
          </a:p>
        </p:txBody>
      </p:sp>
      <p:sp>
        <p:nvSpPr>
          <p:cNvPr id="6" name="Text Box 5"/>
          <p:cNvSpPr txBox="1">
            <a:spLocks noChangeArrowheads="1"/>
          </p:cNvSpPr>
          <p:nvPr/>
        </p:nvSpPr>
        <p:spPr bwMode="auto">
          <a:xfrm>
            <a:off x="4727406" y="0"/>
            <a:ext cx="4416594" cy="2769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en-US" altLang="fr-FR" sz="1200" dirty="0"/>
          </a:p>
        </p:txBody>
      </p:sp>
    </p:spTree>
    <p:extLst>
      <p:ext uri="{BB962C8B-B14F-4D97-AF65-F5344CB8AC3E}">
        <p14:creationId xmlns:p14="http://schemas.microsoft.com/office/powerpoint/2010/main" val="325762329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6" name="Rectangle 4"/>
          <p:cNvSpPr>
            <a:spLocks noChangeArrowheads="1"/>
          </p:cNvSpPr>
          <p:nvPr/>
        </p:nvSpPr>
        <p:spPr bwMode="auto">
          <a:xfrm>
            <a:off x="323850" y="908050"/>
            <a:ext cx="2757488" cy="915988"/>
          </a:xfrm>
          <a:prstGeom prst="rect">
            <a:avLst/>
          </a:prstGeom>
          <a:noFill/>
          <a:ln w="9525">
            <a:noFill/>
            <a:miter lim="800000"/>
            <a:headEnd/>
            <a:tailEnd/>
          </a:ln>
          <a:effectLst/>
        </p:spPr>
        <p:txBody>
          <a:bodyPr wrap="none" anchor="ctr">
            <a:spAutoFit/>
          </a:bodyPr>
          <a:lstStyle/>
          <a:p>
            <a:pPr algn="ctr" rtl="1">
              <a:defRPr/>
            </a:pPr>
            <a:endParaRPr lang="fr-FR" sz="1800" b="1"/>
          </a:p>
          <a:p>
            <a:pPr algn="ctr" rtl="1">
              <a:defRPr/>
            </a:pPr>
            <a:r>
              <a:rPr lang="en" sz="1800" b="1">
                <a:solidFill>
                  <a:srgbClr val="FFFF00"/>
                </a:solidFill>
                <a:effectLst>
                  <a:outerShdw blurRad="38100" dist="38100" dir="2700000" algn="tl">
                    <a:srgbClr val="000000"/>
                  </a:outerShdw>
                </a:effectLst>
              </a:rPr>
              <a:t>optimum temperature</a:t>
            </a:r>
            <a:r>
              <a:rPr lang="en" sz="1800" b="1">
                <a:solidFill>
                  <a:srgbClr val="FFFF00"/>
                </a:solidFill>
                <a:effectLst>
                  <a:outerShdw blurRad="38100" dist="38100" dir="2700000" algn="tl">
                    <a:srgbClr val="000000"/>
                  </a:outerShdw>
                </a:effectLst>
                <a:latin typeface="Arial"/>
              </a:rPr>
              <a:t>​</a:t>
            </a:r>
          </a:p>
          <a:p>
            <a:pPr algn="ctr" eaLnBrk="0" hangingPunct="0">
              <a:defRPr/>
            </a:pPr>
            <a:endParaRPr lang="fr-FR" sz="1800">
              <a:latin typeface="Arial" pitchFamily="34" charset="0"/>
            </a:endParaRPr>
          </a:p>
        </p:txBody>
      </p:sp>
      <p:sp>
        <p:nvSpPr>
          <p:cNvPr id="192517" name="Rectangle 5"/>
          <p:cNvSpPr>
            <a:spLocks noChangeArrowheads="1"/>
          </p:cNvSpPr>
          <p:nvPr/>
        </p:nvSpPr>
        <p:spPr bwMode="auto">
          <a:xfrm>
            <a:off x="323850" y="671513"/>
            <a:ext cx="4332288" cy="519112"/>
          </a:xfrm>
          <a:prstGeom prst="rect">
            <a:avLst/>
          </a:prstGeom>
          <a:noFill/>
          <a:ln w="9525">
            <a:noFill/>
            <a:miter lim="800000"/>
            <a:headEnd/>
            <a:tailEnd/>
          </a:ln>
          <a:effectLst/>
        </p:spPr>
        <p:txBody>
          <a:bodyPr wrap="none">
            <a:spAutoFit/>
          </a:bodyPr>
          <a:lstStyle/>
          <a:p>
            <a:pPr rtl="1">
              <a:defRPr/>
            </a:pPr>
            <a:r>
              <a:rPr lang="en" sz="2800" b="1">
                <a:solidFill>
                  <a:srgbClr val="00CC00"/>
                </a:solidFill>
                <a:effectLst>
                  <a:outerShdw blurRad="38100" dist="38100" dir="2700000" algn="tl">
                    <a:srgbClr val="000000"/>
                  </a:outerShdw>
                </a:effectLst>
              </a:rPr>
              <a:t>Effect of </a:t>
            </a:r>
            <a:r>
              <a:rPr lang="en" sz="2800" b="1">
                <a:solidFill>
                  <a:srgbClr val="00CC00"/>
                </a:solidFill>
                <a:effectLst>
                  <a:outerShdw blurRad="38100" dist="38100" dir="2700000" algn="tl">
                    <a:srgbClr val="000000"/>
                  </a:outerShdw>
                </a:effectLst>
                <a:latin typeface="Arial"/>
              </a:rPr>
              <a:t>temperature</a:t>
            </a:r>
          </a:p>
        </p:txBody>
      </p:sp>
      <p:pic>
        <p:nvPicPr>
          <p:cNvPr id="391172" name="Picture 7" descr="Image EE_58_PI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1557338"/>
            <a:ext cx="5076825"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1173" name="Rectangle 9"/>
          <p:cNvSpPr>
            <a:spLocks noChangeArrowheads="1"/>
          </p:cNvSpPr>
          <p:nvPr/>
        </p:nvSpPr>
        <p:spPr bwMode="auto">
          <a:xfrm>
            <a:off x="179388" y="4835069"/>
            <a:ext cx="900118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rtl="1" eaLnBrk="1" hangingPunct="1"/>
            <a:endParaRPr lang="fr-FR" altLang="fr-FR" sz="1800" b="1" dirty="0">
              <a:latin typeface="Arial" pitchFamily="34" charset="0"/>
            </a:endParaRPr>
          </a:p>
          <a:p>
            <a:pPr>
              <a:buFont typeface="Symbol" pitchFamily="18" charset="2"/>
              <a:buChar char=""/>
            </a:pPr>
            <a:r>
              <a:rPr lang="en" altLang="fr-FR" sz="1800" b="1" dirty="0">
                <a:latin typeface="Arial" pitchFamily="34" charset="0"/>
                <a:cs typeface="Times New Roman" pitchFamily="18" charset="0"/>
              </a:rPr>
              <a:t>The effect of the temperature of the environment on the enzymatic reaction </a:t>
            </a:r>
            <a:endParaRPr lang="en" altLang="fr-FR" sz="1800" b="1" dirty="0" smtClean="0">
              <a:latin typeface="Arial" pitchFamily="34" charset="0"/>
              <a:cs typeface="Times New Roman" pitchFamily="18" charset="0"/>
            </a:endParaRPr>
          </a:p>
          <a:p>
            <a:r>
              <a:rPr lang="en" altLang="fr-FR" sz="1800" b="1" dirty="0" smtClean="0">
                <a:latin typeface="Arial" pitchFamily="34" charset="0"/>
                <a:cs typeface="Times New Roman" pitchFamily="18" charset="0"/>
              </a:rPr>
              <a:t>taking </a:t>
            </a:r>
            <a:r>
              <a:rPr lang="en" altLang="fr-FR" sz="1800" b="1" dirty="0">
                <a:latin typeface="Arial" pitchFamily="34" charset="0"/>
                <a:cs typeface="Times New Roman" pitchFamily="18" charset="0"/>
              </a:rPr>
              <a:t>place within </a:t>
            </a:r>
            <a:r>
              <a:rPr lang="en" altLang="fr-FR" sz="1800" b="1" dirty="0" smtClean="0">
                <a:latin typeface="Arial" pitchFamily="34" charset="0"/>
                <a:cs typeface="Times New Roman" pitchFamily="18" charset="0"/>
              </a:rPr>
              <a:t>it. graph </a:t>
            </a:r>
            <a:r>
              <a:rPr lang="en" altLang="fr-FR" sz="1800" b="1" dirty="0">
                <a:latin typeface="Arial" pitchFamily="34" charset="0"/>
                <a:cs typeface="Times New Roman" pitchFamily="18" charset="0"/>
              </a:rPr>
              <a:t>representing the quantities of product transformed </a:t>
            </a:r>
            <a:endParaRPr lang="en" altLang="fr-FR" sz="1800" b="1" dirty="0" smtClean="0">
              <a:latin typeface="Arial" pitchFamily="34" charset="0"/>
              <a:cs typeface="Times New Roman" pitchFamily="18" charset="0"/>
            </a:endParaRPr>
          </a:p>
          <a:p>
            <a:r>
              <a:rPr lang="en" altLang="fr-FR" sz="1800" b="1" dirty="0" smtClean="0">
                <a:latin typeface="Arial" pitchFamily="34" charset="0"/>
                <a:cs typeface="Times New Roman" pitchFamily="18" charset="0"/>
              </a:rPr>
              <a:t>by </a:t>
            </a:r>
            <a:r>
              <a:rPr lang="en" altLang="fr-FR" sz="1800" b="1" dirty="0">
                <a:latin typeface="Arial" pitchFamily="34" charset="0"/>
                <a:cs typeface="Times New Roman" pitchFamily="18" charset="0"/>
              </a:rPr>
              <a:t>an enzyme (</a:t>
            </a:r>
            <a:r>
              <a:rPr lang="en" altLang="fr-FR" sz="1800" b="1" dirty="0" smtClean="0">
                <a:latin typeface="Arial" pitchFamily="34" charset="0"/>
                <a:cs typeface="Times New Roman" pitchFamily="18" charset="0"/>
              </a:rPr>
              <a:t>A) depending </a:t>
            </a:r>
            <a:r>
              <a:rPr lang="en" altLang="fr-FR" sz="1800" b="1" dirty="0">
                <a:latin typeface="Arial" pitchFamily="34" charset="0"/>
                <a:cs typeface="Times New Roman" pitchFamily="18" charset="0"/>
              </a:rPr>
              <a:t>on the temperature </a:t>
            </a:r>
            <a:r>
              <a:rPr lang="en" altLang="fr-FR" sz="1800" b="1" dirty="0">
                <a:latin typeface="Arial" pitchFamily="34" charset="0"/>
              </a:rPr>
              <a:t>of the incubation medium, it is </a:t>
            </a:r>
            <a:endParaRPr lang="en" altLang="fr-FR" sz="1800" b="1" dirty="0" smtClean="0">
              <a:latin typeface="Arial" pitchFamily="34" charset="0"/>
            </a:endParaRPr>
          </a:p>
          <a:p>
            <a:r>
              <a:rPr lang="en" altLang="fr-FR" sz="1800" b="1" dirty="0" smtClean="0">
                <a:latin typeface="Arial" pitchFamily="34" charset="0"/>
              </a:rPr>
              <a:t>an </a:t>
            </a:r>
            <a:r>
              <a:rPr lang="en" altLang="fr-FR" sz="1800" b="1" dirty="0">
                <a:latin typeface="Arial" pitchFamily="34" charset="0"/>
              </a:rPr>
              <a:t>upward </a:t>
            </a:r>
            <a:r>
              <a:rPr lang="en" altLang="fr-FR" sz="1800" b="1" dirty="0" smtClean="0">
                <a:latin typeface="Arial" pitchFamily="34" charset="0"/>
              </a:rPr>
              <a:t>curve up </a:t>
            </a:r>
            <a:r>
              <a:rPr lang="en" altLang="fr-FR" sz="1800" b="1" dirty="0">
                <a:latin typeface="Arial" pitchFamily="34" charset="0"/>
              </a:rPr>
              <a:t>to a temperature (here 45°C) where the enzyme's activity is </a:t>
            </a:r>
            <a:endParaRPr lang="en" altLang="fr-FR" sz="1800" b="1" dirty="0" smtClean="0">
              <a:latin typeface="Arial" pitchFamily="34" charset="0"/>
            </a:endParaRPr>
          </a:p>
          <a:p>
            <a:r>
              <a:rPr lang="en" altLang="fr-FR" sz="1800" b="1" dirty="0" smtClean="0">
                <a:latin typeface="Arial" pitchFamily="34" charset="0"/>
              </a:rPr>
              <a:t>greatest, then </a:t>
            </a:r>
            <a:r>
              <a:rPr lang="en" altLang="fr-FR" sz="1800" b="1" dirty="0">
                <a:latin typeface="Arial" pitchFamily="34" charset="0"/>
              </a:rPr>
              <a:t>rapidly descending.</a:t>
            </a:r>
          </a:p>
          <a:p>
            <a:endParaRPr lang="fr-FR" altLang="fr-FR" sz="1800" b="1" dirty="0">
              <a:latin typeface="Arial" pitchFamily="34" charset="0"/>
            </a:endParaRPr>
          </a:p>
        </p:txBody>
      </p:sp>
      <p:pic>
        <p:nvPicPr>
          <p:cNvPr id="391174" name="Picture 8" descr="&amp;thetas;"/>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42975" y="3490913"/>
            <a:ext cx="66675"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4727406" y="0"/>
            <a:ext cx="4416594" cy="2769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en-US" altLang="fr-FR" sz="1200" dirty="0"/>
          </a:p>
        </p:txBody>
      </p:sp>
    </p:spTree>
    <p:extLst>
      <p:ext uri="{BB962C8B-B14F-4D97-AF65-F5344CB8AC3E}">
        <p14:creationId xmlns:p14="http://schemas.microsoft.com/office/powerpoint/2010/main" val="218655830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5" name="Text Box 5"/>
          <p:cNvSpPr txBox="1">
            <a:spLocks noChangeArrowheads="1"/>
          </p:cNvSpPr>
          <p:nvPr/>
        </p:nvSpPr>
        <p:spPr bwMode="auto">
          <a:xfrm>
            <a:off x="1109663" y="476250"/>
            <a:ext cx="6334125" cy="835025"/>
          </a:xfrm>
          <a:prstGeom prst="rect">
            <a:avLst/>
          </a:prstGeom>
          <a:noFill/>
          <a:ln w="12700" algn="ctr">
            <a:solidFill>
              <a:srgbClr val="FF00FF"/>
            </a:solidFill>
            <a:miter lim="800000"/>
            <a:headEnd/>
            <a:tailEnd/>
          </a:ln>
          <a:effectLst/>
        </p:spPr>
        <p:txBody>
          <a:bodyPr wrap="none">
            <a:spAutoFit/>
          </a:bodyPr>
          <a:lstStyle/>
          <a:p>
            <a:pPr algn="ctr" rtl="1">
              <a:defRPr/>
            </a:pPr>
            <a:r>
              <a:rPr lang="en" sz="2400">
                <a:solidFill>
                  <a:srgbClr val="FFFF00"/>
                </a:solidFill>
                <a:effectLst>
                  <a:outerShdw blurRad="38100" dist="38100" dir="2700000" algn="tl">
                    <a:srgbClr val="000000"/>
                  </a:outerShdw>
                </a:effectLst>
              </a:rPr>
              <a:t>MAJOR ENZYMATIC FUNCTIONS:</a:t>
            </a:r>
          </a:p>
          <a:p>
            <a:pPr algn="ctr" rtl="1">
              <a:defRPr/>
            </a:pPr>
            <a:r>
              <a:rPr lang="en" sz="2400">
                <a:solidFill>
                  <a:srgbClr val="FFFF00"/>
                </a:solidFill>
                <a:effectLst>
                  <a:outerShdw blurRad="38100" dist="38100" dir="2700000" algn="tl">
                    <a:srgbClr val="000000"/>
                  </a:outerShdw>
                </a:effectLst>
              </a:rPr>
              <a:t>NOMENCLATURE AND CLASSIFICATION</a:t>
            </a:r>
          </a:p>
        </p:txBody>
      </p:sp>
      <p:sp>
        <p:nvSpPr>
          <p:cNvPr id="583686" name="Text Box 6"/>
          <p:cNvSpPr txBox="1">
            <a:spLocks noChangeArrowheads="1"/>
          </p:cNvSpPr>
          <p:nvPr/>
        </p:nvSpPr>
        <p:spPr bwMode="auto">
          <a:xfrm>
            <a:off x="61913" y="1460500"/>
            <a:ext cx="9323899" cy="5355312"/>
          </a:xfrm>
          <a:prstGeom prst="rect">
            <a:avLst/>
          </a:prstGeom>
          <a:noFill/>
          <a:ln w="12700" algn="ctr">
            <a:noFill/>
            <a:miter lim="800000"/>
            <a:headEnd/>
            <a:tailEnd/>
          </a:ln>
          <a:effectLst/>
        </p:spPr>
        <p:txBody>
          <a:bodyPr wrap="none">
            <a:spAutoFit/>
          </a:bodyPr>
          <a:lstStyle/>
          <a:p>
            <a:pPr marL="342900" indent="-342900">
              <a:buFontTx/>
              <a:buAutoNum type="arabicPeriod"/>
              <a:defRPr/>
            </a:pPr>
            <a:r>
              <a:rPr lang="en" sz="1800" b="1" dirty="0">
                <a:solidFill>
                  <a:srgbClr val="00CC00"/>
                </a:solidFill>
                <a:effectLst>
                  <a:outerShdw blurRad="38100" dist="38100" dir="2700000" algn="tl">
                    <a:srgbClr val="000000"/>
                  </a:outerShdw>
                </a:effectLst>
                <a:latin typeface="Arial"/>
              </a:rPr>
              <a:t>General </a:t>
            </a:r>
            <a:r>
              <a:rPr lang="en" sz="1800" b="1" dirty="0">
                <a:solidFill>
                  <a:srgbClr val="00CC00"/>
                </a:solidFill>
                <a:effectLst>
                  <a:outerShdw blurRad="38100" dist="38100" dir="2700000" algn="tl">
                    <a:srgbClr val="000000"/>
                  </a:outerShdw>
                </a:effectLst>
              </a:rPr>
              <a:t>principles of </a:t>
            </a:r>
            <a:r>
              <a:rPr lang="en" sz="1800" b="1" dirty="0">
                <a:solidFill>
                  <a:srgbClr val="00CC00"/>
                </a:solidFill>
                <a:effectLst>
                  <a:outerShdw blurRad="38100" dist="38100" dir="2700000" algn="tl">
                    <a:srgbClr val="000000"/>
                  </a:outerShdw>
                </a:effectLst>
                <a:latin typeface="Arial"/>
              </a:rPr>
              <a:t>nomenclature </a:t>
            </a:r>
            <a:r>
              <a:rPr lang="en" sz="1800" b="1" dirty="0">
                <a:solidFill>
                  <a:srgbClr val="00CC00"/>
                </a:solidFill>
                <a:effectLst>
                  <a:outerShdw blurRad="38100" dist="38100" dir="2700000" algn="tl">
                    <a:srgbClr val="000000"/>
                  </a:outerShdw>
                </a:effectLst>
              </a:rPr>
              <a:t>:</a:t>
            </a:r>
          </a:p>
          <a:p>
            <a:pPr marL="342900" indent="-342900">
              <a:defRPr/>
            </a:pPr>
            <a:r>
              <a:rPr lang="en" b="1" dirty="0">
                <a:effectLst>
                  <a:outerShdw blurRad="38100" dist="38100" dir="2700000" algn="tl">
                    <a:srgbClr val="000000"/>
                  </a:outerShdw>
                </a:effectLst>
                <a:latin typeface="Arial" panose="020B0604020202020204" pitchFamily="34" charset="0"/>
                <a:cs typeface="Arial" panose="020B0604020202020204" pitchFamily="34" charset="0"/>
              </a:rPr>
              <a:t>Firstly, any enzyme with the suffix -ase is generally assigned has </a:t>
            </a:r>
            <a:r>
              <a:rPr lang="en" b="1" dirty="0" smtClean="0">
                <a:effectLst>
                  <a:outerShdw blurRad="38100" dist="38100" dir="2700000" algn="tl">
                    <a:srgbClr val="000000"/>
                  </a:outerShdw>
                </a:effectLst>
                <a:latin typeface="Arial" panose="020B0604020202020204" pitchFamily="34" charset="0"/>
                <a:cs typeface="Arial" panose="020B0604020202020204" pitchFamily="34" charset="0"/>
              </a:rPr>
              <a:t>a </a:t>
            </a:r>
            <a:r>
              <a:rPr lang="en" b="1" dirty="0">
                <a:effectLst>
                  <a:outerShdw blurRad="38100" dist="38100" dir="2700000" algn="tl">
                    <a:srgbClr val="000000"/>
                  </a:outerShdw>
                </a:effectLst>
                <a:latin typeface="Arial" panose="020B0604020202020204" pitchFamily="34" charset="0"/>
                <a:cs typeface="Arial" panose="020B0604020202020204" pitchFamily="34" charset="0"/>
              </a:rPr>
              <a:t>simple enzyme. </a:t>
            </a:r>
            <a:endParaRPr lang="en" b="1" dirty="0" smtClean="0">
              <a:effectLst>
                <a:outerShdw blurRad="38100" dist="38100" dir="2700000" algn="tl">
                  <a:srgbClr val="000000"/>
                </a:outerShdw>
              </a:effectLst>
              <a:latin typeface="Arial" panose="020B0604020202020204" pitchFamily="34" charset="0"/>
              <a:cs typeface="Arial" panose="020B0604020202020204" pitchFamily="34" charset="0"/>
            </a:endParaRPr>
          </a:p>
          <a:p>
            <a:pPr marL="342900" indent="-342900">
              <a:defRPr/>
            </a:pPr>
            <a:r>
              <a:rPr lang="en" b="1" dirty="0" smtClean="0">
                <a:effectLst>
                  <a:outerShdw blurRad="38100" dist="38100" dir="2700000" algn="tl">
                    <a:srgbClr val="000000"/>
                  </a:outerShdw>
                </a:effectLst>
                <a:latin typeface="Arial" panose="020B0604020202020204" pitchFamily="34" charset="0"/>
                <a:cs typeface="Arial" panose="020B0604020202020204" pitchFamily="34" charset="0"/>
              </a:rPr>
              <a:t>If </a:t>
            </a:r>
            <a:r>
              <a:rPr lang="en" b="1" dirty="0">
                <a:effectLst>
                  <a:outerShdw blurRad="38100" dist="38100" dir="2700000" algn="tl">
                    <a:srgbClr val="000000"/>
                  </a:outerShdw>
                </a:effectLst>
                <a:latin typeface="Arial" panose="020B0604020202020204" pitchFamily="34" charset="0"/>
                <a:cs typeface="Arial" panose="020B0604020202020204" pitchFamily="34" charset="0"/>
              </a:rPr>
              <a:t>it is a more complex enzymatic organization, </a:t>
            </a:r>
            <a:r>
              <a:rPr lang="en" b="1" dirty="0" smtClean="0">
                <a:effectLst>
                  <a:outerShdw blurRad="38100" dist="38100" dir="2700000" algn="tl">
                    <a:srgbClr val="000000"/>
                  </a:outerShdw>
                </a:effectLst>
                <a:latin typeface="Arial" panose="020B0604020202020204" pitchFamily="34" charset="0"/>
                <a:cs typeface="Arial" panose="020B0604020202020204" pitchFamily="34" charset="0"/>
              </a:rPr>
              <a:t>we he </a:t>
            </a:r>
            <a:r>
              <a:rPr lang="en" b="1" dirty="0">
                <a:effectLst>
                  <a:outerShdw blurRad="38100" dist="38100" dir="2700000" algn="tl">
                    <a:srgbClr val="000000"/>
                  </a:outerShdw>
                </a:effectLst>
                <a:latin typeface="Arial" panose="020B0604020202020204" pitchFamily="34" charset="0"/>
                <a:cs typeface="Arial" panose="020B0604020202020204" pitchFamily="34" charset="0"/>
              </a:rPr>
              <a:t>will talk about </a:t>
            </a:r>
            <a:r>
              <a:rPr lang="en" b="1"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t>the </a:t>
            </a:r>
            <a:r>
              <a:rPr lang="en" b="1" dirty="0" smtClean="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t>enzymatic</a:t>
            </a:r>
          </a:p>
          <a:p>
            <a:pPr marL="342900" indent="-342900">
              <a:defRPr/>
            </a:pPr>
            <a:r>
              <a:rPr lang="en" b="1" dirty="0" smtClean="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t>system </a:t>
            </a:r>
            <a:r>
              <a:rPr lang="en" b="1" dirty="0" smtClean="0">
                <a:effectLst>
                  <a:outerShdw blurRad="38100" dist="38100" dir="2700000" algn="tl">
                    <a:srgbClr val="000000"/>
                  </a:outerShdw>
                </a:effectLst>
                <a:latin typeface="Arial" panose="020B0604020202020204" pitchFamily="34" charset="0"/>
                <a:cs typeface="Arial" panose="020B0604020202020204" pitchFamily="34" charset="0"/>
              </a:rPr>
              <a:t>.the </a:t>
            </a:r>
            <a:r>
              <a:rPr lang="en" b="1" dirty="0">
                <a:effectLst>
                  <a:outerShdw blurRad="38100" dist="38100" dir="2700000" algn="tl">
                    <a:srgbClr val="000000"/>
                  </a:outerShdw>
                </a:effectLst>
                <a:latin typeface="Arial" panose="020B0604020202020204" pitchFamily="34" charset="0"/>
                <a:cs typeface="Arial" panose="020B0604020202020204" pitchFamily="34" charset="0"/>
              </a:rPr>
              <a:t>substrate or product, followed by the reaction</a:t>
            </a:r>
          </a:p>
          <a:p>
            <a:pPr marL="342900" indent="-342900">
              <a:defRPr/>
            </a:pPr>
            <a:r>
              <a:rPr lang="en" b="1" dirty="0">
                <a:effectLst>
                  <a:outerShdw blurRad="38100" dist="38100" dir="2700000" algn="tl">
                    <a:srgbClr val="000000"/>
                  </a:outerShdw>
                </a:effectLst>
                <a:latin typeface="Arial" panose="020B0604020202020204" pitchFamily="34" charset="0"/>
                <a:cs typeface="Arial" panose="020B0604020202020204" pitchFamily="34" charset="0"/>
              </a:rPr>
              <a:t>catalyzed to be terminated by the suffix </a:t>
            </a:r>
            <a:r>
              <a:rPr lang="en" b="1"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t>ase </a:t>
            </a:r>
            <a:r>
              <a:rPr lang="en" b="1" dirty="0">
                <a:effectLst>
                  <a:outerShdw blurRad="38100" dist="38100" dir="2700000" algn="tl">
                    <a:srgbClr val="000000"/>
                  </a:outerShdw>
                </a:effectLst>
                <a:latin typeface="Arial" panose="020B0604020202020204" pitchFamily="34" charset="0"/>
                <a:cs typeface="Arial" panose="020B0604020202020204" pitchFamily="34" charset="0"/>
              </a:rPr>
              <a:t>.</a:t>
            </a:r>
          </a:p>
          <a:p>
            <a:pPr marL="342900" indent="-342900">
              <a:defRPr/>
            </a:pPr>
            <a:endParaRPr lang="fr-FR" b="1" dirty="0">
              <a:effectLst>
                <a:outerShdw blurRad="38100" dist="38100" dir="2700000" algn="tl">
                  <a:srgbClr val="000000"/>
                </a:outerShdw>
              </a:effectLst>
            </a:endParaRPr>
          </a:p>
          <a:p>
            <a:pPr marL="342900" indent="-342900">
              <a:defRPr/>
            </a:pPr>
            <a:r>
              <a:rPr lang="en" b="1" dirty="0">
                <a:effectLst>
                  <a:outerShdw blurRad="38100" dist="38100" dir="2700000" algn="tl">
                    <a:srgbClr val="000000"/>
                  </a:outerShdw>
                </a:effectLst>
              </a:rPr>
              <a:t> </a:t>
            </a:r>
            <a:r>
              <a:rPr lang="en" sz="1800" b="1" dirty="0">
                <a:solidFill>
                  <a:srgbClr val="00CC00"/>
                </a:solidFill>
                <a:effectLst>
                  <a:outerShdw blurRad="38100" dist="38100" dir="2700000" algn="tl">
                    <a:srgbClr val="000000"/>
                  </a:outerShdw>
                </a:effectLst>
              </a:rPr>
              <a:t>2. Foundations of the classification:</a:t>
            </a:r>
          </a:p>
          <a:p>
            <a:pPr marL="342900" indent="-342900">
              <a:defRPr/>
            </a:pPr>
            <a:r>
              <a:rPr lang="en" b="1" dirty="0">
                <a:effectLst>
                  <a:outerShdw blurRad="38100" dist="38100" dir="2700000" algn="tl">
                    <a:srgbClr val="000000"/>
                  </a:outerShdw>
                </a:effectLst>
                <a:latin typeface="Arial" panose="020B0604020202020204" pitchFamily="34" charset="0"/>
                <a:cs typeface="Arial" panose="020B0604020202020204" pitchFamily="34" charset="0"/>
              </a:rPr>
              <a:t>Enzymes have a code number , preceded by the letters EC </a:t>
            </a:r>
            <a:r>
              <a:rPr lang="en" sz="1400" dirty="0">
                <a:effectLst>
                  <a:outerShdw blurRad="38100" dist="38100" dir="2700000" algn="tl">
                    <a:srgbClr val="000000"/>
                  </a:outerShdw>
                </a:effectLst>
                <a:latin typeface="Arial" panose="020B0604020202020204" pitchFamily="34" charset="0"/>
                <a:cs typeface="Arial" panose="020B0604020202020204" pitchFamily="34" charset="0"/>
              </a:rPr>
              <a:t>( </a:t>
            </a:r>
            <a:r>
              <a:rPr lang="en" b="1" dirty="0">
                <a:effectLst>
                  <a:outerShdw blurRad="38100" dist="38100" dir="2700000" algn="tl">
                    <a:srgbClr val="000000"/>
                  </a:outerShdw>
                </a:effectLst>
                <a:latin typeface="Arial" panose="020B0604020202020204" pitchFamily="34" charset="0"/>
                <a:cs typeface="Arial" panose="020B0604020202020204" pitchFamily="34" charset="0"/>
              </a:rPr>
              <a:t>Enzyme </a:t>
            </a:r>
            <a:r>
              <a:rPr lang="en" sz="1400" dirty="0" err="1">
                <a:effectLst>
                  <a:outerShdw blurRad="38100" dist="38100" dir="2700000" algn="tl">
                    <a:srgbClr val="000000"/>
                  </a:outerShdw>
                </a:effectLst>
                <a:latin typeface="Arial" panose="020B0604020202020204" pitchFamily="34" charset="0"/>
                <a:cs typeface="Arial" panose="020B0604020202020204" pitchFamily="34" charset="0"/>
              </a:rPr>
              <a:t>commission </a:t>
            </a:r>
            <a:r>
              <a:rPr lang="en" sz="1400" dirty="0">
                <a:effectLst>
                  <a:outerShdw blurRad="38100" dist="38100" dir="2700000" algn="tl">
                    <a:srgbClr val="000000"/>
                  </a:outerShdw>
                </a:effectLst>
                <a:latin typeface="Arial" panose="020B0604020202020204" pitchFamily="34" charset="0"/>
                <a:cs typeface="Arial" panose="020B0604020202020204" pitchFamily="34" charset="0"/>
              </a:rPr>
              <a:t>) </a:t>
            </a:r>
            <a:r>
              <a:rPr lang="en" b="1" dirty="0">
                <a:effectLst>
                  <a:outerShdw blurRad="38100" dist="38100" dir="2700000" algn="tl">
                    <a:srgbClr val="000000"/>
                  </a:outerShdw>
                </a:effectLst>
                <a:latin typeface="Arial" panose="020B0604020202020204" pitchFamily="34" charset="0"/>
                <a:cs typeface="Arial" panose="020B0604020202020204" pitchFamily="34" charset="0"/>
              </a:rPr>
              <a:t>.</a:t>
            </a:r>
          </a:p>
          <a:p>
            <a:pPr marL="342900" indent="-342900">
              <a:defRPr/>
            </a:pPr>
            <a:r>
              <a:rPr lang="en" b="1" dirty="0">
                <a:effectLst>
                  <a:outerShdw blurRad="38100" dist="38100" dir="2700000" algn="tl">
                    <a:srgbClr val="000000"/>
                  </a:outerShdw>
                </a:effectLst>
                <a:latin typeface="Arial" panose="020B0604020202020204" pitchFamily="34" charset="0"/>
                <a:cs typeface="Arial" panose="020B0604020202020204" pitchFamily="34" charset="0"/>
              </a:rPr>
              <a:t>The first number indicates the class to which the enzyme belongs . All enzymes</a:t>
            </a:r>
          </a:p>
          <a:p>
            <a:pPr marL="342900" indent="-342900">
              <a:defRPr/>
            </a:pPr>
            <a:r>
              <a:rPr lang="en" b="1" dirty="0">
                <a:effectLst>
                  <a:outerShdw blurRad="38100" dist="38100" dir="2700000" algn="tl">
                    <a:srgbClr val="000000"/>
                  </a:outerShdw>
                </a:effectLst>
                <a:latin typeface="Arial" panose="020B0604020202020204" pitchFamily="34" charset="0"/>
                <a:cs typeface="Arial" panose="020B0604020202020204" pitchFamily="34" charset="0"/>
              </a:rPr>
              <a:t>are divided into 6 classes:</a:t>
            </a:r>
          </a:p>
          <a:p>
            <a:pPr marL="342900" indent="-342900">
              <a:buFontTx/>
              <a:buAutoNum type="arabicPeriod"/>
              <a:defRPr/>
            </a:pPr>
            <a:r>
              <a:rPr lang="en" b="1" dirty="0">
                <a:effectLst>
                  <a:outerShdw blurRad="38100" dist="38100" dir="2700000" algn="tl">
                    <a:srgbClr val="000000"/>
                  </a:outerShdw>
                </a:effectLst>
                <a:latin typeface="Arial" panose="020B0604020202020204" pitchFamily="34" charset="0"/>
                <a:cs typeface="Arial" panose="020B0604020202020204" pitchFamily="34" charset="0"/>
              </a:rPr>
              <a:t>Oxido </a:t>
            </a:r>
            <a:r>
              <a:rPr lang="en" b="1" dirty="0" err="1">
                <a:effectLst>
                  <a:outerShdw blurRad="38100" dist="38100" dir="2700000" algn="tl">
                    <a:srgbClr val="000000"/>
                  </a:outerShdw>
                </a:effectLst>
                <a:latin typeface="Arial" panose="020B0604020202020204" pitchFamily="34" charset="0"/>
                <a:cs typeface="Arial" panose="020B0604020202020204" pitchFamily="34" charset="0"/>
              </a:rPr>
              <a:t>- reductases </a:t>
            </a:r>
            <a:r>
              <a:rPr lang="en" b="1" dirty="0">
                <a:effectLst>
                  <a:outerShdw blurRad="38100" dist="38100" dir="2700000" algn="tl">
                    <a:srgbClr val="000000"/>
                  </a:outerShdw>
                </a:effectLst>
                <a:latin typeface="Arial" panose="020B0604020202020204" pitchFamily="34" charset="0"/>
                <a:cs typeface="Arial" panose="020B0604020202020204" pitchFamily="34" charset="0"/>
              </a:rPr>
              <a:t>;</a:t>
            </a:r>
            <a:r>
              <a:rPr lang="en" b="1" dirty="0" err="1">
                <a:effectLst>
                  <a:outerShdw blurRad="38100" dist="38100" dir="2700000" algn="tl">
                    <a:srgbClr val="000000"/>
                  </a:outerShdw>
                </a:effectLst>
                <a:latin typeface="Arial" panose="020B0604020202020204" pitchFamily="34" charset="0"/>
                <a:cs typeface="Arial" panose="020B0604020202020204" pitchFamily="34" charset="0"/>
              </a:rPr>
              <a:t>​ </a:t>
            </a:r>
            <a:r>
              <a:rPr lang="en" b="1" dirty="0">
                <a:effectLst>
                  <a:outerShdw blurRad="38100" dist="38100" dir="2700000" algn="tl">
                    <a:srgbClr val="000000"/>
                  </a:outerShdw>
                </a:effectLst>
                <a:latin typeface="Arial" panose="020B0604020202020204" pitchFamily="34" charset="0"/>
                <a:cs typeface="Arial" panose="020B0604020202020204" pitchFamily="34" charset="0"/>
              </a:rPr>
              <a:t>2.Transfers ; ​3. Hydrolases; 4. Lyases</a:t>
            </a:r>
          </a:p>
          <a:p>
            <a:pPr marL="342900" indent="-342900">
              <a:defRPr/>
            </a:pPr>
            <a:r>
              <a:rPr lang="en" b="1" dirty="0">
                <a:effectLst>
                  <a:outerShdw blurRad="38100" dist="38100" dir="2700000" algn="tl">
                    <a:srgbClr val="000000"/>
                  </a:outerShdw>
                </a:effectLst>
                <a:latin typeface="Arial" panose="020B0604020202020204" pitchFamily="34" charset="0"/>
                <a:cs typeface="Arial" panose="020B0604020202020204" pitchFamily="34" charset="0"/>
              </a:rPr>
              <a:t>5. Isomerases ; 6. Ligases or synthases</a:t>
            </a:r>
          </a:p>
          <a:p>
            <a:pPr marL="342900" indent="-342900">
              <a:buFontTx/>
              <a:buAutoNum type="arabicPeriod"/>
              <a:defRPr/>
            </a:pPr>
            <a:endParaRPr lang="fr-FR" b="1" dirty="0">
              <a:effectLst>
                <a:outerShdw blurRad="38100" dist="38100" dir="2700000" algn="tl">
                  <a:srgbClr val="000000"/>
                </a:outerShdw>
              </a:effectLst>
              <a:latin typeface="Arial" panose="020B0604020202020204" pitchFamily="34" charset="0"/>
              <a:cs typeface="Arial" panose="020B0604020202020204" pitchFamily="34" charset="0"/>
            </a:endParaRPr>
          </a:p>
          <a:p>
            <a:pPr marL="342900" indent="-342900">
              <a:defRPr/>
            </a:pPr>
            <a:r>
              <a:rPr lang="en" b="1" dirty="0">
                <a:effectLst>
                  <a:outerShdw blurRad="38100" dist="38100" dir="2700000" algn="tl">
                    <a:srgbClr val="000000"/>
                  </a:outerShdw>
                </a:effectLst>
                <a:latin typeface="Arial" panose="020B0604020202020204" pitchFamily="34" charset="0"/>
                <a:cs typeface="Arial" panose="020B0604020202020204" pitchFamily="34" charset="0"/>
              </a:rPr>
              <a:t>A second number indicates the subclass (e.g., in class 1, there is the subclass</a:t>
            </a:r>
          </a:p>
          <a:p>
            <a:pPr marL="342900" indent="-342900">
              <a:defRPr/>
            </a:pPr>
            <a:r>
              <a:rPr lang="en" b="1" dirty="0">
                <a:effectLst>
                  <a:outerShdw blurRad="38100" dist="38100" dir="2700000" algn="tl">
                    <a:srgbClr val="000000"/>
                  </a:outerShdw>
                </a:effectLst>
                <a:latin typeface="Arial" panose="020B0604020202020204" pitchFamily="34" charset="0"/>
                <a:cs typeface="Arial" panose="020B0604020202020204" pitchFamily="34" charset="0"/>
              </a:rPr>
              <a:t>1.1. (enzyme acting on a CH-OH), whereas subclass 1.4., enzyme acting</a:t>
            </a:r>
          </a:p>
          <a:p>
            <a:pPr marL="342900" indent="-342900">
              <a:defRPr/>
            </a:pPr>
            <a:r>
              <a:rPr lang="en" b="1" dirty="0">
                <a:effectLst>
                  <a:outerShdw blurRad="38100" dist="38100" dir="2700000" algn="tl">
                    <a:srgbClr val="000000"/>
                  </a:outerShdw>
                </a:effectLst>
                <a:latin typeface="Arial" panose="020B0604020202020204" pitchFamily="34" charset="0"/>
                <a:cs typeface="Arial" panose="020B0604020202020204" pitchFamily="34" charset="0"/>
              </a:rPr>
              <a:t>On a CH-NH </a:t>
            </a:r>
            <a:r>
              <a:rPr lang="en" b="1" baseline="-25000" dirty="0">
                <a:effectLst>
                  <a:outerShdw blurRad="38100" dist="38100" dir="2700000" algn="tl">
                    <a:srgbClr val="000000"/>
                  </a:outerShdw>
                </a:effectLst>
                <a:latin typeface="Arial" panose="020B0604020202020204" pitchFamily="34" charset="0"/>
                <a:cs typeface="Arial" panose="020B0604020202020204" pitchFamily="34" charset="0"/>
              </a:rPr>
              <a:t>2 </a:t>
            </a:r>
            <a:r>
              <a:rPr lang="en" b="1" dirty="0">
                <a:effectLst>
                  <a:outerShdw blurRad="38100" dist="38100" dir="2700000" algn="tl">
                    <a:srgbClr val="000000"/>
                  </a:outerShdw>
                </a:effectLst>
                <a:latin typeface="Arial" panose="020B0604020202020204" pitchFamily="34" charset="0"/>
                <a:cs typeface="Arial" panose="020B0604020202020204" pitchFamily="34" charset="0"/>
              </a:rPr>
              <a:t>)</a:t>
            </a:r>
          </a:p>
          <a:p>
            <a:pPr marL="342900" indent="-342900">
              <a:defRPr/>
            </a:pPr>
            <a:endParaRPr lang="fr-FR" b="1" dirty="0">
              <a:effectLst>
                <a:outerShdw blurRad="38100" dist="38100" dir="2700000" algn="tl">
                  <a:srgbClr val="000000"/>
                </a:outerShdw>
              </a:effectLst>
              <a:latin typeface="Arial" panose="020B0604020202020204" pitchFamily="34" charset="0"/>
              <a:cs typeface="Arial" panose="020B0604020202020204" pitchFamily="34" charset="0"/>
            </a:endParaRPr>
          </a:p>
          <a:p>
            <a:pPr marL="342900" indent="-342900">
              <a:defRPr/>
            </a:pPr>
            <a:r>
              <a:rPr lang="en" b="1" dirty="0">
                <a:effectLst>
                  <a:outerShdw blurRad="38100" dist="38100" dir="2700000" algn="tl">
                    <a:srgbClr val="000000"/>
                  </a:outerShdw>
                </a:effectLst>
                <a:latin typeface="Arial" panose="020B0604020202020204" pitchFamily="34" charset="0"/>
                <a:cs typeface="Arial" panose="020B0604020202020204" pitchFamily="34" charset="0"/>
              </a:rPr>
              <a:t>A third digit defines the nature of the acceptor (e.g., 1.1.1. NAD or NADP acceptor ,</a:t>
            </a:r>
          </a:p>
          <a:p>
            <a:pPr marL="342900" indent="-342900">
              <a:defRPr/>
            </a:pPr>
            <a:r>
              <a:rPr lang="en" b="1" dirty="0">
                <a:effectLst>
                  <a:outerShdw blurRad="38100" dist="38100" dir="2700000" algn="tl">
                    <a:srgbClr val="000000"/>
                  </a:outerShdw>
                </a:effectLst>
                <a:latin typeface="Arial" panose="020B0604020202020204" pitchFamily="34" charset="0"/>
                <a:cs typeface="Arial" panose="020B0604020202020204" pitchFamily="34" charset="0"/>
              </a:rPr>
              <a:t>1.1.2. cytochrome as an acceptor, 1.1.3. oxygen as an acceptor </a:t>
            </a:r>
            <a:r>
              <a:rPr lang="en" b="1" dirty="0">
                <a:effectLst>
                  <a:outerShdw blurRad="38100" dist="38100" dir="2700000" algn="tl">
                    <a:srgbClr val="000000"/>
                  </a:outerShdw>
                </a:effectLst>
                <a:latin typeface="Arial"/>
              </a:rPr>
              <a:t>…</a:t>
            </a:r>
            <a:endParaRPr lang="fr-FR" b="1" dirty="0">
              <a:effectLst>
                <a:outerShdw blurRad="38100" dist="38100" dir="2700000" algn="tl">
                  <a:srgbClr val="000000"/>
                </a:outerShdw>
              </a:effectLst>
            </a:endParaRPr>
          </a:p>
        </p:txBody>
      </p:sp>
      <p:sp>
        <p:nvSpPr>
          <p:cNvPr id="5" name="Text Box 5"/>
          <p:cNvSpPr txBox="1">
            <a:spLocks noChangeArrowheads="1"/>
          </p:cNvSpPr>
          <p:nvPr/>
        </p:nvSpPr>
        <p:spPr bwMode="auto">
          <a:xfrm>
            <a:off x="4727406" y="0"/>
            <a:ext cx="4416594" cy="2769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en-US" altLang="fr-FR" sz="1200" dirty="0"/>
          </a:p>
        </p:txBody>
      </p:sp>
    </p:spTree>
    <p:extLst>
      <p:ext uri="{BB962C8B-B14F-4D97-AF65-F5344CB8AC3E}">
        <p14:creationId xmlns:p14="http://schemas.microsoft.com/office/powerpoint/2010/main" val="70486888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9829" name="Rectangle 5"/>
          <p:cNvSpPr>
            <a:spLocks noGrp="1" noChangeArrowheads="1"/>
          </p:cNvSpPr>
          <p:nvPr>
            <p:ph type="title"/>
          </p:nvPr>
        </p:nvSpPr>
        <p:spPr>
          <a:xfrm>
            <a:off x="539750" y="549275"/>
            <a:ext cx="8229600" cy="723900"/>
          </a:xfrm>
          <a:solidFill>
            <a:srgbClr val="DDDDDD"/>
          </a:solidFill>
        </p:spPr>
        <p:txBody>
          <a:bodyPr lIns="90488" tIns="44450" rIns="90488" bIns="44450"/>
          <a:lstStyle/>
          <a:p>
            <a:pPr eaLnBrk="1" hangingPunct="1">
              <a:defRPr/>
            </a:pPr>
            <a:r>
              <a:rPr lang="en" sz="4000" smtClean="0">
                <a:solidFill>
                  <a:srgbClr val="FFFF00"/>
                </a:solidFill>
              </a:rPr>
              <a:t>Intracellular enzymes</a:t>
            </a:r>
          </a:p>
        </p:txBody>
      </p:sp>
      <p:sp>
        <p:nvSpPr>
          <p:cNvPr id="589830" name="Rectangle 6"/>
          <p:cNvSpPr>
            <a:spLocks noGrp="1" noChangeArrowheads="1"/>
          </p:cNvSpPr>
          <p:nvPr>
            <p:ph idx="1"/>
          </p:nvPr>
        </p:nvSpPr>
        <p:spPr>
          <a:solidFill>
            <a:srgbClr val="FFFFFF"/>
          </a:solidFill>
        </p:spPr>
        <p:txBody>
          <a:bodyPr lIns="90488" tIns="44450" rIns="90488" bIns="44450"/>
          <a:lstStyle/>
          <a:p>
            <a:pPr eaLnBrk="1" hangingPunct="1">
              <a:defRPr/>
            </a:pPr>
            <a:r>
              <a:rPr lang="en" sz="2800" smtClean="0">
                <a:solidFill>
                  <a:srgbClr val="000000"/>
                </a:solidFill>
                <a:effectLst>
                  <a:outerShdw blurRad="38100" dist="38100" dir="2700000" algn="tl">
                    <a:srgbClr val="C0C0C0"/>
                  </a:outerShdw>
                </a:effectLst>
              </a:rPr>
              <a:t>Aspartate aminotransferase: AST (liver-muscle)</a:t>
            </a:r>
          </a:p>
          <a:p>
            <a:pPr eaLnBrk="1" hangingPunct="1">
              <a:defRPr/>
            </a:pPr>
            <a:r>
              <a:rPr lang="en" sz="2800" smtClean="0">
                <a:solidFill>
                  <a:srgbClr val="000000"/>
                </a:solidFill>
                <a:effectLst>
                  <a:outerShdw blurRad="38100" dist="38100" dir="2700000" algn="tl">
                    <a:srgbClr val="C0C0C0"/>
                  </a:outerShdw>
                </a:effectLst>
              </a:rPr>
              <a:t>Alanine aminotransferase: ALT (liver)</a:t>
            </a:r>
          </a:p>
          <a:p>
            <a:pPr eaLnBrk="1" hangingPunct="1">
              <a:defRPr/>
            </a:pPr>
            <a:r>
              <a:rPr lang="en" sz="2800" smtClean="0">
                <a:solidFill>
                  <a:srgbClr val="000000"/>
                </a:solidFill>
                <a:effectLst>
                  <a:outerShdw blurRad="38100" dist="38100" dir="2700000" algn="tl">
                    <a:srgbClr val="C0C0C0"/>
                  </a:outerShdw>
                </a:effectLst>
              </a:rPr>
              <a:t>Lactate dehydrogenase: LDH (Liver, muscle, heart, brain, kidney)</a:t>
            </a:r>
          </a:p>
          <a:p>
            <a:pPr eaLnBrk="1" hangingPunct="1">
              <a:defRPr/>
            </a:pPr>
            <a:r>
              <a:rPr lang="en" sz="2800" smtClean="0">
                <a:solidFill>
                  <a:srgbClr val="000000"/>
                </a:solidFill>
                <a:effectLst>
                  <a:outerShdw blurRad="38100" dist="38100" dir="2700000" algn="tl">
                    <a:srgbClr val="C0C0C0"/>
                  </a:outerShdw>
                </a:effectLst>
              </a:rPr>
              <a:t>Gamma-glutamyl-transferase: GGT (liver)</a:t>
            </a:r>
          </a:p>
          <a:p>
            <a:pPr eaLnBrk="1" hangingPunct="1">
              <a:defRPr/>
            </a:pPr>
            <a:r>
              <a:rPr lang="en" sz="2800" smtClean="0">
                <a:solidFill>
                  <a:srgbClr val="000000"/>
                </a:solidFill>
                <a:effectLst>
                  <a:outerShdw blurRad="38100" dist="38100" dir="2700000" algn="tl">
                    <a:srgbClr val="C0C0C0"/>
                  </a:outerShdw>
                </a:effectLst>
              </a:rPr>
              <a:t>Creatine phosphokinase: CK (muscle)</a:t>
            </a:r>
          </a:p>
          <a:p>
            <a:pPr eaLnBrk="1" hangingPunct="1">
              <a:defRPr/>
            </a:pPr>
            <a:r>
              <a:rPr lang="en" sz="2800" smtClean="0">
                <a:solidFill>
                  <a:srgbClr val="000000"/>
                </a:solidFill>
                <a:effectLst>
                  <a:outerShdw blurRad="38100" dist="38100" dir="2700000" algn="tl">
                    <a:srgbClr val="C0C0C0"/>
                  </a:outerShdw>
                </a:effectLst>
              </a:rPr>
              <a:t>Ceruloplasmin: Copper</a:t>
            </a:r>
          </a:p>
          <a:p>
            <a:pPr eaLnBrk="1" hangingPunct="1">
              <a:defRPr/>
            </a:pPr>
            <a:r>
              <a:rPr lang="en" sz="2800" smtClean="0">
                <a:solidFill>
                  <a:srgbClr val="000000"/>
                </a:solidFill>
                <a:effectLst>
                  <a:outerShdw blurRad="38100" dist="38100" dir="2700000" algn="tl">
                    <a:srgbClr val="C0C0C0"/>
                  </a:outerShdw>
                </a:effectLst>
              </a:rPr>
              <a:t>Glutathione peroxidase: GSH-Px(selenium)</a:t>
            </a:r>
          </a:p>
        </p:txBody>
      </p:sp>
      <p:sp>
        <p:nvSpPr>
          <p:cNvPr id="5" name="Text Box 5"/>
          <p:cNvSpPr txBox="1">
            <a:spLocks noChangeArrowheads="1"/>
          </p:cNvSpPr>
          <p:nvPr/>
        </p:nvSpPr>
        <p:spPr bwMode="auto">
          <a:xfrm>
            <a:off x="4727406" y="0"/>
            <a:ext cx="4416594" cy="2769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en-US" altLang="fr-FR" sz="1200" dirty="0"/>
          </a:p>
        </p:txBody>
      </p:sp>
    </p:spTree>
    <p:extLst>
      <p:ext uri="{BB962C8B-B14F-4D97-AF65-F5344CB8AC3E}">
        <p14:creationId xmlns:p14="http://schemas.microsoft.com/office/powerpoint/2010/main" val="143090837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9830">
                                            <p:txEl>
                                              <p:pRg st="0" end="0"/>
                                            </p:txEl>
                                          </p:spTgt>
                                        </p:tgtEl>
                                        <p:attrNameLst>
                                          <p:attrName>style.visibility</p:attrName>
                                        </p:attrNameLst>
                                      </p:cBhvr>
                                      <p:to>
                                        <p:strVal val="visible"/>
                                      </p:to>
                                    </p:set>
                                    <p:anim calcmode="lin" valueType="num">
                                      <p:cBhvr additive="base">
                                        <p:cTn id="7" dur="500" fill="hold"/>
                                        <p:tgtEl>
                                          <p:spTgt spid="5898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98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89830">
                                            <p:txEl>
                                              <p:pRg st="1" end="1"/>
                                            </p:txEl>
                                          </p:spTgt>
                                        </p:tgtEl>
                                        <p:attrNameLst>
                                          <p:attrName>style.visibility</p:attrName>
                                        </p:attrNameLst>
                                      </p:cBhvr>
                                      <p:to>
                                        <p:strVal val="visible"/>
                                      </p:to>
                                    </p:set>
                                    <p:anim calcmode="lin" valueType="num">
                                      <p:cBhvr additive="base">
                                        <p:cTn id="13" dur="500" fill="hold"/>
                                        <p:tgtEl>
                                          <p:spTgt spid="58983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8983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89830">
                                            <p:txEl>
                                              <p:pRg st="2" end="2"/>
                                            </p:txEl>
                                          </p:spTgt>
                                        </p:tgtEl>
                                        <p:attrNameLst>
                                          <p:attrName>style.visibility</p:attrName>
                                        </p:attrNameLst>
                                      </p:cBhvr>
                                      <p:to>
                                        <p:strVal val="visible"/>
                                      </p:to>
                                    </p:set>
                                    <p:anim calcmode="lin" valueType="num">
                                      <p:cBhvr additive="base">
                                        <p:cTn id="19" dur="500" fill="hold"/>
                                        <p:tgtEl>
                                          <p:spTgt spid="58983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8983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89830">
                                            <p:txEl>
                                              <p:pRg st="3" end="3"/>
                                            </p:txEl>
                                          </p:spTgt>
                                        </p:tgtEl>
                                        <p:attrNameLst>
                                          <p:attrName>style.visibility</p:attrName>
                                        </p:attrNameLst>
                                      </p:cBhvr>
                                      <p:to>
                                        <p:strVal val="visible"/>
                                      </p:to>
                                    </p:set>
                                    <p:anim calcmode="lin" valueType="num">
                                      <p:cBhvr additive="base">
                                        <p:cTn id="25" dur="500" fill="hold"/>
                                        <p:tgtEl>
                                          <p:spTgt spid="58983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8983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89830">
                                            <p:txEl>
                                              <p:pRg st="4" end="4"/>
                                            </p:txEl>
                                          </p:spTgt>
                                        </p:tgtEl>
                                        <p:attrNameLst>
                                          <p:attrName>style.visibility</p:attrName>
                                        </p:attrNameLst>
                                      </p:cBhvr>
                                      <p:to>
                                        <p:strVal val="visible"/>
                                      </p:to>
                                    </p:set>
                                    <p:anim calcmode="lin" valueType="num">
                                      <p:cBhvr additive="base">
                                        <p:cTn id="31" dur="500" fill="hold"/>
                                        <p:tgtEl>
                                          <p:spTgt spid="58983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8983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89830">
                                            <p:txEl>
                                              <p:pRg st="5" end="5"/>
                                            </p:txEl>
                                          </p:spTgt>
                                        </p:tgtEl>
                                        <p:attrNameLst>
                                          <p:attrName>style.visibility</p:attrName>
                                        </p:attrNameLst>
                                      </p:cBhvr>
                                      <p:to>
                                        <p:strVal val="visible"/>
                                      </p:to>
                                    </p:set>
                                    <p:anim calcmode="lin" valueType="num">
                                      <p:cBhvr additive="base">
                                        <p:cTn id="37" dur="500" fill="hold"/>
                                        <p:tgtEl>
                                          <p:spTgt spid="58983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8983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89830">
                                            <p:txEl>
                                              <p:pRg st="6" end="6"/>
                                            </p:txEl>
                                          </p:spTgt>
                                        </p:tgtEl>
                                        <p:attrNameLst>
                                          <p:attrName>style.visibility</p:attrName>
                                        </p:attrNameLst>
                                      </p:cBhvr>
                                      <p:to>
                                        <p:strVal val="visible"/>
                                      </p:to>
                                    </p:set>
                                    <p:anim calcmode="lin" valueType="num">
                                      <p:cBhvr additive="base">
                                        <p:cTn id="43" dur="500" fill="hold"/>
                                        <p:tgtEl>
                                          <p:spTgt spid="58983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8983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830"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285875"/>
            <a:ext cx="9144000" cy="4530725"/>
          </a:xfrm>
        </p:spPr>
        <p:txBody>
          <a:bodyPr/>
          <a:lstStyle/>
          <a:p>
            <a:pPr>
              <a:defRPr/>
            </a:pPr>
            <a:r>
              <a:rPr lang="en" sz="1800" b="1" dirty="0" smtClean="0"/>
              <a:t>New </a:t>
            </a:r>
            <a:r>
              <a:rPr lang="en" sz="1800" b="1" dirty="0" smtClean="0">
                <a:hlinkClick r:id="rId2" action="ppaction://hlinkfile"/>
              </a:rPr>
              <a:t>chemical and physical techniques </a:t>
            </a:r>
            <a:r>
              <a:rPr lang="en" sz="1800" b="1" dirty="0" smtClean="0"/>
              <a:t>were used to analyze the structure of proteins.</a:t>
            </a:r>
          </a:p>
          <a:p>
            <a:pPr>
              <a:defRPr/>
            </a:pPr>
            <a:r>
              <a:rPr lang="en" sz="1800" b="1" dirty="0" smtClean="0">
                <a:solidFill>
                  <a:srgbClr val="FFFF00"/>
                </a:solidFill>
              </a:rPr>
              <a:t>1926:</a:t>
            </a:r>
            <a:r>
              <a:rPr lang="en" sz="1800" b="1" dirty="0" smtClean="0"/>
              <a:t> </a:t>
            </a:r>
            <a:r>
              <a:rPr lang="en" sz="1800" b="1" dirty="0" smtClean="0">
                <a:hlinkClick r:id="rId3"/>
              </a:rPr>
              <a:t>James </a:t>
            </a:r>
            <a:r>
              <a:rPr lang="en" sz="1800" b="1" dirty="0" err="1" smtClean="0">
                <a:hlinkClick r:id="rId3"/>
              </a:rPr>
              <a:t>Sumner </a:t>
            </a:r>
            <a:r>
              <a:rPr lang="en" sz="1800" b="1" dirty="0" smtClean="0"/>
              <a:t>(Nobel Prize in 1946) crystallized </a:t>
            </a:r>
            <a:r>
              <a:rPr lang="en" sz="1800" b="1" dirty="0" err="1" smtClean="0"/>
              <a:t>urease </a:t>
            </a:r>
            <a:r>
              <a:rPr lang="en" sz="1800" b="1" dirty="0" smtClean="0"/>
              <a:t>.</a:t>
            </a:r>
          </a:p>
          <a:p>
            <a:pPr>
              <a:defRPr/>
            </a:pPr>
            <a:r>
              <a:rPr lang="en" sz="1800" b="1" dirty="0" smtClean="0">
                <a:solidFill>
                  <a:srgbClr val="FFFF00"/>
                </a:solidFill>
              </a:rPr>
              <a:t>1930s </a:t>
            </a:r>
            <a:r>
              <a:rPr lang="en" sz="1800" b="1" dirty="0" smtClean="0"/>
              <a:t>: </a:t>
            </a:r>
            <a:r>
              <a:rPr lang="en" sz="1800" b="1" dirty="0" smtClean="0">
                <a:hlinkClick r:id="rId3"/>
              </a:rPr>
              <a:t>John Northrop </a:t>
            </a:r>
            <a:r>
              <a:rPr lang="en" sz="1800" b="1" dirty="0" smtClean="0"/>
              <a:t>(Nobel Prize in 1946) and his collaborators crystallized </a:t>
            </a:r>
            <a:r>
              <a:rPr lang="en" sz="1800" b="1" dirty="0" err="1" smtClean="0"/>
              <a:t>pepsinogen </a:t>
            </a:r>
            <a:r>
              <a:rPr lang="en" sz="1800" b="1" dirty="0" smtClean="0"/>
              <a:t>, pepsin and several </a:t>
            </a:r>
            <a:r>
              <a:rPr lang="en" sz="1800" b="1" dirty="0" err="1" smtClean="0"/>
              <a:t>isoforms </a:t>
            </a:r>
            <a:r>
              <a:rPr lang="en" sz="1800" b="1" dirty="0" smtClean="0"/>
              <a:t>of trypsin and chymotrypsin and demonstrated the purity of the crystals obtained.</a:t>
            </a:r>
          </a:p>
          <a:p>
            <a:pPr>
              <a:defRPr/>
            </a:pPr>
            <a:r>
              <a:rPr lang="en" sz="1800" b="1" dirty="0" smtClean="0">
                <a:solidFill>
                  <a:srgbClr val="FFFF00"/>
                </a:solidFill>
              </a:rPr>
              <a:t>1940s and 1950s: </a:t>
            </a:r>
            <a:r>
              <a:rPr lang="en" sz="1800" b="1" dirty="0" smtClean="0"/>
              <a:t>Hundreds of enzymes were purified and crystallized, thus enabling </a:t>
            </a:r>
            <a:r>
              <a:rPr lang="en" sz="1800" b="1" dirty="0" smtClean="0">
                <a:hlinkClick r:id="rId4"/>
              </a:rPr>
              <a:t>the elucidation of dozens of metabolic pathways </a:t>
            </a:r>
            <a:r>
              <a:rPr lang="en" sz="1800" b="1" dirty="0" smtClean="0"/>
              <a:t>.</a:t>
            </a:r>
          </a:p>
          <a:p>
            <a:pPr>
              <a:defRPr/>
            </a:pPr>
            <a:r>
              <a:rPr lang="en" sz="1800" b="1" dirty="0" smtClean="0">
                <a:solidFill>
                  <a:srgbClr val="FFFF00"/>
                </a:solidFill>
              </a:rPr>
              <a:t>1955:</a:t>
            </a:r>
            <a:r>
              <a:rPr lang="en" sz="1800" b="1" dirty="0" smtClean="0"/>
              <a:t> </a:t>
            </a:r>
            <a:r>
              <a:rPr lang="en" sz="1800" b="1" dirty="0" smtClean="0">
                <a:hlinkClick r:id="rId5"/>
              </a:rPr>
              <a:t>Frédéric Sanger </a:t>
            </a:r>
            <a:r>
              <a:rPr lang="en" sz="1800" b="1" dirty="0" smtClean="0"/>
              <a:t>(1st Nobel Prize in 1958) published the complete amino acid sequence of a small protein: insulin </a:t>
            </a:r>
            <a:r>
              <a:rPr lang="en" sz="1800" b="1" dirty="0" smtClean="0">
                <a:hlinkClick r:id="rId6" action="ppaction://hlinkfile"/>
              </a:rPr>
              <a:t>( </a:t>
            </a:r>
            <a:r>
              <a:rPr lang="en" sz="1800" b="1" dirty="0" smtClean="0"/>
              <a:t>molar mass 6000 Da).</a:t>
            </a:r>
          </a:p>
          <a:p>
            <a:pPr>
              <a:defRPr/>
            </a:pPr>
            <a:r>
              <a:rPr lang="en" sz="1800" b="1" dirty="0" smtClean="0">
                <a:solidFill>
                  <a:srgbClr val="FFFF00"/>
                </a:solidFill>
              </a:rPr>
              <a:t>1960s: </a:t>
            </a:r>
            <a:r>
              <a:rPr lang="en" sz="1800" b="1" dirty="0" smtClean="0"/>
              <a:t>The first sequence of an enzyme (ribonuclease, molar mass 13700 Da) was published in 1960 and the first chemical synthesis (also of ribonuclease) was obtained in 1969.</a:t>
            </a:r>
          </a:p>
          <a:p>
            <a:pPr>
              <a:defRPr/>
            </a:pPr>
            <a:endParaRPr lang="fr-FR" sz="1800" dirty="0" smtClean="0"/>
          </a:p>
          <a:p>
            <a:pPr>
              <a:defRPr/>
            </a:pPr>
            <a:endParaRPr lang="fr-FR" sz="1800" dirty="0"/>
          </a:p>
        </p:txBody>
      </p:sp>
      <p:sp>
        <p:nvSpPr>
          <p:cNvPr id="4" name="Text Box 5"/>
          <p:cNvSpPr txBox="1">
            <a:spLocks noChangeArrowheads="1"/>
          </p:cNvSpPr>
          <p:nvPr/>
        </p:nvSpPr>
        <p:spPr bwMode="auto">
          <a:xfrm>
            <a:off x="1214438" y="571500"/>
            <a:ext cx="5710237" cy="473075"/>
          </a:xfrm>
          <a:prstGeom prst="rect">
            <a:avLst/>
          </a:prstGeom>
          <a:solidFill>
            <a:srgbClr val="FFFF00"/>
          </a:solidFill>
          <a:ln w="76200" cmpd="tri" algn="ctr">
            <a:solidFill>
              <a:srgbClr val="FF00FF"/>
            </a:solidFill>
            <a:miter lim="800000"/>
            <a:headEnd/>
            <a:tailEnd/>
          </a:ln>
          <a:effectLst/>
        </p:spPr>
        <p:txBody>
          <a:bodyPr wrap="none">
            <a:spAutoFit/>
          </a:bodyPr>
          <a:lstStyle/>
          <a:p>
            <a:pPr algn="ctr" rtl="1">
              <a:defRPr/>
            </a:pPr>
            <a:r>
              <a:rPr lang="en" sz="2000">
                <a:solidFill>
                  <a:srgbClr val="000000"/>
                </a:solidFill>
                <a:effectLst>
                  <a:outerShdw blurRad="38100" dist="38100" dir="2700000" algn="tl">
                    <a:srgbClr val="FFFFFF"/>
                  </a:outerShdw>
                </a:effectLst>
              </a:rPr>
              <a:t>INTRODUCTION TO </a:t>
            </a:r>
            <a:r>
              <a:rPr lang="en" sz="2000">
                <a:solidFill>
                  <a:srgbClr val="000000"/>
                </a:solidFill>
                <a:effectLst>
                  <a:outerShdw blurRad="38100" dist="38100" dir="2700000" algn="tl">
                    <a:srgbClr val="FFFFFF"/>
                  </a:outerShdw>
                </a:effectLst>
                <a:latin typeface="Arial"/>
              </a:rPr>
              <a:t>THE </a:t>
            </a:r>
            <a:r>
              <a:rPr lang="en" sz="2000">
                <a:solidFill>
                  <a:srgbClr val="000000"/>
                </a:solidFill>
                <a:effectLst>
                  <a:outerShdw blurRad="38100" dist="38100" dir="2700000" algn="tl">
                    <a:srgbClr val="FFFFFF"/>
                  </a:outerShdw>
                </a:effectLst>
              </a:rPr>
              <a:t>STUDY OF </a:t>
            </a:r>
            <a:r>
              <a:rPr lang="en" sz="2000">
                <a:solidFill>
                  <a:srgbClr val="000000"/>
                </a:solidFill>
                <a:effectLst>
                  <a:outerShdw blurRad="38100" dist="38100" dir="2700000" algn="tl">
                    <a:srgbClr val="FFFFFF"/>
                  </a:outerShdw>
                </a:effectLst>
                <a:latin typeface="Arial"/>
              </a:rPr>
              <a:t>ENZYMOLOGY</a:t>
            </a:r>
          </a:p>
        </p:txBody>
      </p:sp>
      <p:sp>
        <p:nvSpPr>
          <p:cNvPr id="5" name="Text Box 5"/>
          <p:cNvSpPr txBox="1">
            <a:spLocks noChangeArrowheads="1"/>
          </p:cNvSpPr>
          <p:nvPr/>
        </p:nvSpPr>
        <p:spPr bwMode="auto">
          <a:xfrm>
            <a:off x="4727406" y="0"/>
            <a:ext cx="4416594" cy="2769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en-US" altLang="fr-FR" sz="1200" dirty="0"/>
          </a:p>
        </p:txBody>
      </p:sp>
    </p:spTree>
    <p:extLst>
      <p:ext uri="{BB962C8B-B14F-4D97-AF65-F5344CB8AC3E}">
        <p14:creationId xmlns:p14="http://schemas.microsoft.com/office/powerpoint/2010/main" val="2973465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9" name="Text Box 5"/>
          <p:cNvSpPr txBox="1">
            <a:spLocks noChangeArrowheads="1"/>
          </p:cNvSpPr>
          <p:nvPr/>
        </p:nvSpPr>
        <p:spPr bwMode="auto">
          <a:xfrm>
            <a:off x="1614488" y="642938"/>
            <a:ext cx="5710237" cy="473075"/>
          </a:xfrm>
          <a:prstGeom prst="rect">
            <a:avLst/>
          </a:prstGeom>
          <a:solidFill>
            <a:srgbClr val="FFFF00"/>
          </a:solidFill>
          <a:ln w="76200" cmpd="tri" algn="ctr">
            <a:solidFill>
              <a:srgbClr val="FF00FF"/>
            </a:solidFill>
            <a:miter lim="800000"/>
            <a:headEnd/>
            <a:tailEnd/>
          </a:ln>
          <a:effectLst/>
        </p:spPr>
        <p:txBody>
          <a:bodyPr wrap="none">
            <a:spAutoFit/>
          </a:bodyPr>
          <a:lstStyle/>
          <a:p>
            <a:pPr algn="ctr" rtl="1">
              <a:defRPr/>
            </a:pPr>
            <a:r>
              <a:rPr lang="en" sz="2000">
                <a:solidFill>
                  <a:srgbClr val="000000"/>
                </a:solidFill>
                <a:effectLst>
                  <a:outerShdw blurRad="38100" dist="38100" dir="2700000" algn="tl">
                    <a:srgbClr val="FFFFFF"/>
                  </a:outerShdw>
                </a:effectLst>
              </a:rPr>
              <a:t>INTRODUCTION TO </a:t>
            </a:r>
            <a:r>
              <a:rPr lang="en" sz="2000">
                <a:solidFill>
                  <a:srgbClr val="000000"/>
                </a:solidFill>
                <a:effectLst>
                  <a:outerShdw blurRad="38100" dist="38100" dir="2700000" algn="tl">
                    <a:srgbClr val="FFFFFF"/>
                  </a:outerShdw>
                </a:effectLst>
                <a:latin typeface="Arial"/>
              </a:rPr>
              <a:t>THE </a:t>
            </a:r>
            <a:r>
              <a:rPr lang="en" sz="2000">
                <a:solidFill>
                  <a:srgbClr val="000000"/>
                </a:solidFill>
                <a:effectLst>
                  <a:outerShdw blurRad="38100" dist="38100" dir="2700000" algn="tl">
                    <a:srgbClr val="FFFFFF"/>
                  </a:outerShdw>
                </a:effectLst>
              </a:rPr>
              <a:t>STUDY OF </a:t>
            </a:r>
            <a:r>
              <a:rPr lang="en" sz="2000">
                <a:solidFill>
                  <a:srgbClr val="000000"/>
                </a:solidFill>
                <a:effectLst>
                  <a:outerShdw blurRad="38100" dist="38100" dir="2700000" algn="tl">
                    <a:srgbClr val="FFFFFF"/>
                  </a:outerShdw>
                </a:effectLst>
                <a:latin typeface="Arial"/>
              </a:rPr>
              <a:t>ENZYMOLOGY</a:t>
            </a:r>
          </a:p>
        </p:txBody>
      </p:sp>
      <p:sp>
        <p:nvSpPr>
          <p:cNvPr id="548870" name="Text Box 6"/>
          <p:cNvSpPr txBox="1">
            <a:spLocks noChangeArrowheads="1"/>
          </p:cNvSpPr>
          <p:nvPr/>
        </p:nvSpPr>
        <p:spPr bwMode="auto">
          <a:xfrm>
            <a:off x="179388" y="1268413"/>
            <a:ext cx="9005029" cy="2031325"/>
          </a:xfrm>
          <a:prstGeom prst="rect">
            <a:avLst/>
          </a:prstGeom>
          <a:noFill/>
          <a:ln w="12700" algn="ctr">
            <a:noFill/>
            <a:miter lim="800000"/>
            <a:headEnd/>
            <a:tailEnd/>
          </a:ln>
          <a:effectLst/>
        </p:spPr>
        <p:txBody>
          <a:bodyPr wrap="none">
            <a:spAutoFit/>
          </a:bodyPr>
          <a:lstStyle/>
          <a:p>
            <a:pPr rtl="1">
              <a:defRPr/>
            </a:pPr>
            <a:r>
              <a:rPr lang="en" dirty="0">
                <a:effectLst>
                  <a:outerShdw blurRad="38100" dist="38100" dir="2700000" algn="tl">
                    <a:srgbClr val="000000"/>
                  </a:outerShdw>
                </a:effectLst>
              </a:rPr>
              <a:t>Enzymes (formerly called </a:t>
            </a:r>
            <a:r>
              <a:rPr lang="en" dirty="0">
                <a:effectLst>
                  <a:outerShdw blurRad="38100" dist="38100" dir="2700000" algn="tl">
                    <a:srgbClr val="000000"/>
                  </a:outerShdw>
                </a:effectLst>
                <a:latin typeface="Arial"/>
              </a:rPr>
              <a:t>ferments </a:t>
            </a:r>
            <a:r>
              <a:rPr lang="en" dirty="0">
                <a:effectLst>
                  <a:outerShdw blurRad="38100" dist="38100" dir="2700000" algn="tl">
                    <a:srgbClr val="000000"/>
                  </a:outerShdw>
                </a:effectLst>
              </a:rPr>
              <a:t>or diastases) are biological </a:t>
            </a:r>
            <a:r>
              <a:rPr lang="en" dirty="0">
                <a:effectLst>
                  <a:outerShdw blurRad="38100" dist="38100" dir="2700000" algn="tl">
                    <a:srgbClr val="000000"/>
                  </a:outerShdw>
                </a:effectLst>
                <a:latin typeface="Arial"/>
              </a:rPr>
              <a:t>compounds </a:t>
            </a:r>
            <a:r>
              <a:rPr lang="en" dirty="0">
                <a:effectLst>
                  <a:outerShdw blurRad="38100" dist="38100" dir="2700000" algn="tl">
                    <a:srgbClr val="000000"/>
                  </a:outerShdw>
                </a:effectLst>
              </a:rPr>
              <a:t>of</a:t>
            </a:r>
          </a:p>
          <a:p>
            <a:pPr rtl="1">
              <a:defRPr/>
            </a:pPr>
            <a:r>
              <a:rPr lang="en" dirty="0">
                <a:effectLst>
                  <a:outerShdw blurRad="38100" dist="38100" dir="2700000" algn="tl">
                    <a:srgbClr val="000000"/>
                  </a:outerShdw>
                </a:effectLst>
                <a:latin typeface="Arial"/>
              </a:rPr>
              <a:t>protein </a:t>
            </a:r>
            <a:r>
              <a:rPr lang="en" dirty="0">
                <a:effectLst>
                  <a:outerShdw blurRad="38100" dist="38100" dir="2700000" algn="tl">
                    <a:srgbClr val="000000"/>
                  </a:outerShdw>
                </a:effectLst>
              </a:rPr>
              <a:t>nature , endowed </a:t>
            </a:r>
            <a:r>
              <a:rPr lang="en" dirty="0">
                <a:effectLst>
                  <a:outerShdw blurRad="38100" dist="38100" dir="2700000" algn="tl">
                    <a:srgbClr val="000000"/>
                  </a:outerShdw>
                </a:effectLst>
                <a:latin typeface="Arial"/>
              </a:rPr>
              <a:t>with </a:t>
            </a:r>
            <a:r>
              <a:rPr lang="en" dirty="0">
                <a:effectLst>
                  <a:outerShdw blurRad="38100" dist="38100" dir="2700000" algn="tl">
                    <a:srgbClr val="000000"/>
                  </a:outerShdw>
                </a:effectLst>
              </a:rPr>
              <a:t>catalytic activity </a:t>
            </a:r>
            <a:r>
              <a:rPr lang="en" dirty="0">
                <a:effectLst>
                  <a:outerShdw blurRad="38100" dist="38100" dir="2700000" algn="tl">
                    <a:srgbClr val="000000"/>
                  </a:outerShdw>
                </a:effectLst>
                <a:latin typeface="Arial"/>
              </a:rPr>
              <a:t>and </a:t>
            </a:r>
            <a:r>
              <a:rPr lang="en" dirty="0">
                <a:effectLst>
                  <a:outerShdw blurRad="38100" dist="38100" dir="2700000" algn="tl">
                    <a:srgbClr val="000000"/>
                  </a:outerShdw>
                </a:effectLst>
              </a:rPr>
              <a:t>produced by a living cell </a:t>
            </a:r>
            <a:r>
              <a:rPr lang="en" dirty="0">
                <a:effectLst>
                  <a:outerShdw blurRad="38100" dist="38100" dir="2700000" algn="tl">
                    <a:srgbClr val="000000"/>
                  </a:outerShdw>
                </a:effectLst>
                <a:latin typeface="Arial"/>
              </a:rPr>
              <a:t>.</a:t>
            </a:r>
          </a:p>
          <a:p>
            <a:pPr rtl="1">
              <a:defRPr/>
            </a:pPr>
            <a:endParaRPr lang="fr-FR" dirty="0">
              <a:effectLst>
                <a:outerShdw blurRad="38100" dist="38100" dir="2700000" algn="tl">
                  <a:srgbClr val="000000"/>
                </a:outerShdw>
              </a:effectLst>
            </a:endParaRPr>
          </a:p>
          <a:p>
            <a:pPr rtl="1">
              <a:defRPr/>
            </a:pPr>
            <a:r>
              <a:rPr lang="en" dirty="0">
                <a:effectLst>
                  <a:outerShdw blurRad="38100" dist="38100" dir="2700000" algn="tl">
                    <a:srgbClr val="000000"/>
                  </a:outerShdw>
                </a:effectLst>
              </a:rPr>
              <a:t>It is </a:t>
            </a:r>
            <a:r>
              <a:rPr lang="en" dirty="0">
                <a:effectLst>
                  <a:outerShdw blurRad="38100" dist="38100" dir="2700000" algn="tl">
                    <a:srgbClr val="000000"/>
                  </a:outerShdw>
                </a:effectLst>
                <a:latin typeface="Arial"/>
              </a:rPr>
              <a:t>therefore </a:t>
            </a:r>
            <a:r>
              <a:rPr lang="en" dirty="0">
                <a:effectLst>
                  <a:outerShdw blurRad="38100" dist="38100" dir="2700000" algn="tl">
                    <a:srgbClr val="000000"/>
                  </a:outerShdw>
                </a:effectLst>
              </a:rPr>
              <a:t>a </a:t>
            </a:r>
            <a:r>
              <a:rPr lang="en" dirty="0">
                <a:effectLst>
                  <a:outerShdw blurRad="38100" dist="38100" dir="2700000" algn="tl">
                    <a:srgbClr val="000000"/>
                  </a:outerShdw>
                </a:effectLst>
                <a:latin typeface="Arial"/>
              </a:rPr>
              <a:t>catalyst </a:t>
            </a:r>
            <a:r>
              <a:rPr lang="en" dirty="0">
                <a:effectLst>
                  <a:outerShdw blurRad="38100" dist="38100" dir="2700000" algn="tl">
                    <a:srgbClr val="000000"/>
                  </a:outerShdw>
                </a:effectLst>
              </a:rPr>
              <a:t>, that </a:t>
            </a:r>
            <a:r>
              <a:rPr lang="en" dirty="0">
                <a:effectLst>
                  <a:outerShdw blurRad="38100" dist="38100" dir="2700000" algn="tl">
                    <a:srgbClr val="000000"/>
                  </a:outerShdw>
                </a:effectLst>
                <a:latin typeface="Arial"/>
              </a:rPr>
              <a:t>is to </a:t>
            </a:r>
            <a:r>
              <a:rPr lang="en" dirty="0">
                <a:effectLst>
                  <a:outerShdw blurRad="38100" dist="38100" dir="2700000" algn="tl">
                    <a:srgbClr val="000000"/>
                  </a:outerShdw>
                </a:effectLst>
              </a:rPr>
              <a:t>say , an </a:t>
            </a:r>
            <a:r>
              <a:rPr lang="en" dirty="0">
                <a:effectLst>
                  <a:outerShdw blurRad="38100" dist="38100" dir="2700000" algn="tl">
                    <a:srgbClr val="000000"/>
                  </a:outerShdw>
                </a:effectLst>
                <a:latin typeface="Arial"/>
              </a:rPr>
              <a:t>accelerator </a:t>
            </a:r>
            <a:r>
              <a:rPr lang="en" dirty="0">
                <a:effectLst>
                  <a:outerShdw blurRad="38100" dist="38100" dir="2700000" algn="tl">
                    <a:srgbClr val="000000"/>
                  </a:outerShdw>
                </a:effectLst>
              </a:rPr>
              <a:t>of a </a:t>
            </a:r>
            <a:r>
              <a:rPr lang="en" dirty="0">
                <a:effectLst>
                  <a:outerShdw blurRad="38100" dist="38100" dir="2700000" algn="tl">
                    <a:srgbClr val="000000"/>
                  </a:outerShdw>
                </a:effectLst>
                <a:latin typeface="Arial"/>
              </a:rPr>
              <a:t>biochemical </a:t>
            </a:r>
            <a:r>
              <a:rPr lang="en" dirty="0">
                <a:effectLst>
                  <a:outerShdw blurRad="38100" dist="38100" dir="2700000" algn="tl">
                    <a:srgbClr val="000000"/>
                  </a:outerShdw>
                </a:effectLst>
              </a:rPr>
              <a:t>reaction. </a:t>
            </a:r>
            <a:r>
              <a:rPr lang="en" dirty="0">
                <a:effectLst>
                  <a:outerShdw blurRad="38100" dist="38100" dir="2700000" algn="tl">
                    <a:srgbClr val="000000"/>
                  </a:outerShdw>
                </a:effectLst>
                <a:latin typeface="Arial"/>
              </a:rPr>
              <a:t>That is </a:t>
            </a:r>
            <a:endParaRPr lang="en" dirty="0" smtClean="0">
              <a:effectLst>
                <a:outerShdw blurRad="38100" dist="38100" dir="2700000" algn="tl">
                  <a:srgbClr val="000000"/>
                </a:outerShdw>
              </a:effectLst>
              <a:latin typeface="Arial"/>
            </a:endParaRPr>
          </a:p>
          <a:p>
            <a:pPr rtl="1">
              <a:defRPr/>
            </a:pPr>
            <a:r>
              <a:rPr lang="fr-FR" dirty="0" smtClean="0">
                <a:effectLst>
                  <a:outerShdw blurRad="38100" dist="38100" dir="2700000" algn="tl">
                    <a:srgbClr val="000000"/>
                  </a:outerShdw>
                </a:effectLst>
              </a:rPr>
              <a:t>W</a:t>
            </a:r>
            <a:r>
              <a:rPr lang="en" dirty="0" smtClean="0">
                <a:effectLst>
                  <a:outerShdw blurRad="38100" dist="38100" dir="2700000" algn="tl">
                    <a:srgbClr val="000000"/>
                  </a:outerShdw>
                </a:effectLst>
              </a:rPr>
              <a:t>hy in </a:t>
            </a:r>
            <a:r>
              <a:rPr lang="en" dirty="0">
                <a:effectLst>
                  <a:outerShdw blurRad="38100" dist="38100" dir="2700000" algn="tl">
                    <a:srgbClr val="000000"/>
                  </a:outerShdw>
                </a:effectLst>
              </a:rPr>
              <a:t>order to facilitate understanding </a:t>
            </a:r>
            <a:r>
              <a:rPr lang="en" dirty="0">
                <a:effectLst>
                  <a:outerShdw blurRad="38100" dist="38100" dir="2700000" algn="tl">
                    <a:srgbClr val="000000"/>
                  </a:outerShdw>
                </a:effectLst>
                <a:latin typeface="Arial"/>
              </a:rPr>
              <a:t>of </a:t>
            </a:r>
            <a:r>
              <a:rPr lang="en" dirty="0">
                <a:effectLst>
                  <a:outerShdw blurRad="38100" dist="38100" dir="2700000" algn="tl">
                    <a:srgbClr val="000000"/>
                  </a:outerShdw>
                </a:effectLst>
              </a:rPr>
              <a:t>the </a:t>
            </a:r>
            <a:r>
              <a:rPr lang="en" dirty="0">
                <a:effectLst>
                  <a:outerShdw blurRad="38100" dist="38100" dir="2700000" algn="tl">
                    <a:srgbClr val="000000"/>
                  </a:outerShdw>
                </a:effectLst>
                <a:latin typeface="Arial"/>
              </a:rPr>
              <a:t>enzyme 's mechanism </a:t>
            </a:r>
            <a:r>
              <a:rPr lang="en" dirty="0">
                <a:effectLst>
                  <a:outerShdw blurRad="38100" dist="38100" dir="2700000" algn="tl">
                    <a:srgbClr val="000000"/>
                  </a:outerShdw>
                </a:effectLst>
              </a:rPr>
              <a:t>of action and the laws </a:t>
            </a:r>
            <a:endParaRPr lang="en" dirty="0" smtClean="0">
              <a:effectLst>
                <a:outerShdw blurRad="38100" dist="38100" dir="2700000" algn="tl">
                  <a:srgbClr val="000000"/>
                </a:outerShdw>
              </a:effectLst>
            </a:endParaRPr>
          </a:p>
          <a:p>
            <a:pPr rtl="1">
              <a:defRPr/>
            </a:pPr>
            <a:r>
              <a:rPr lang="en" dirty="0" smtClean="0">
                <a:effectLst>
                  <a:outerShdw blurRad="38100" dist="38100" dir="2700000" algn="tl">
                    <a:srgbClr val="000000"/>
                  </a:outerShdw>
                </a:effectLst>
              </a:rPr>
              <a:t>that </a:t>
            </a:r>
            <a:r>
              <a:rPr lang="en" dirty="0">
                <a:effectLst>
                  <a:outerShdw blurRad="38100" dist="38100" dir="2700000" algn="tl">
                    <a:srgbClr val="000000"/>
                  </a:outerShdw>
                </a:effectLst>
              </a:rPr>
              <a:t>govern </a:t>
            </a:r>
            <a:r>
              <a:rPr lang="en" dirty="0" smtClean="0">
                <a:effectLst>
                  <a:outerShdw blurRad="38100" dist="38100" dir="2700000" algn="tl">
                    <a:srgbClr val="000000"/>
                  </a:outerShdw>
                </a:effectLst>
              </a:rPr>
              <a:t>it govern </a:t>
            </a:r>
            <a:r>
              <a:rPr lang="en" dirty="0">
                <a:effectLst>
                  <a:outerShdw blurRad="38100" dist="38100" dir="2700000" algn="tl">
                    <a:srgbClr val="000000"/>
                  </a:outerShdw>
                </a:effectLst>
              </a:rPr>
              <a:t>, it is </a:t>
            </a:r>
            <a:r>
              <a:rPr lang="en" dirty="0">
                <a:effectLst>
                  <a:outerShdw blurRad="38100" dist="38100" dir="2700000" algn="tl">
                    <a:srgbClr val="000000"/>
                  </a:outerShdw>
                </a:effectLst>
                <a:latin typeface="Arial"/>
              </a:rPr>
              <a:t>necessary to </a:t>
            </a:r>
            <a:r>
              <a:rPr lang="en" dirty="0">
                <a:effectLst>
                  <a:outerShdw blurRad="38100" dist="38100" dir="2700000" algn="tl">
                    <a:srgbClr val="000000"/>
                  </a:outerShdw>
                </a:effectLst>
              </a:rPr>
              <a:t>first study </a:t>
            </a:r>
            <a:r>
              <a:rPr lang="en" dirty="0">
                <a:effectLst>
                  <a:outerShdw blurRad="38100" dist="38100" dir="2700000" algn="tl">
                    <a:srgbClr val="000000"/>
                  </a:outerShdw>
                </a:effectLst>
                <a:latin typeface="Arial"/>
              </a:rPr>
              <a:t>some </a:t>
            </a:r>
            <a:r>
              <a:rPr lang="en" dirty="0">
                <a:effectLst>
                  <a:outerShdw blurRad="38100" dist="38100" dir="2700000" algn="tl">
                    <a:srgbClr val="000000"/>
                  </a:outerShdw>
                </a:effectLst>
              </a:rPr>
              <a:t>simple </a:t>
            </a:r>
            <a:r>
              <a:rPr lang="en" dirty="0">
                <a:effectLst>
                  <a:outerShdw blurRad="38100" dist="38100" dir="2700000" algn="tl">
                    <a:srgbClr val="000000"/>
                  </a:outerShdw>
                </a:effectLst>
                <a:latin typeface="Arial"/>
              </a:rPr>
              <a:t>data </a:t>
            </a:r>
            <a:r>
              <a:rPr lang="en" dirty="0">
                <a:effectLst>
                  <a:outerShdw blurRad="38100" dist="38100" dir="2700000" algn="tl">
                    <a:srgbClr val="000000"/>
                  </a:outerShdw>
                </a:effectLst>
              </a:rPr>
              <a:t>concerning </a:t>
            </a:r>
            <a:r>
              <a:rPr lang="en" dirty="0">
                <a:effectLst>
                  <a:outerShdw blurRad="38100" dist="38100" dir="2700000" algn="tl">
                    <a:srgbClr val="000000"/>
                  </a:outerShdw>
                </a:effectLst>
                <a:latin typeface="Arial" panose="020B0604020202020204" pitchFamily="34" charset="0"/>
                <a:cs typeface="Arial" panose="020B0604020202020204" pitchFamily="34" charset="0"/>
              </a:rPr>
              <a:t>the</a:t>
            </a:r>
          </a:p>
          <a:p>
            <a:pPr rtl="1">
              <a:defRPr/>
            </a:pPr>
            <a:r>
              <a:rPr lang="en" dirty="0">
                <a:effectLst>
                  <a:outerShdw blurRad="38100" dist="38100" dir="2700000" algn="tl">
                    <a:srgbClr val="000000"/>
                  </a:outerShdw>
                </a:effectLst>
                <a:latin typeface="Arial" panose="020B0604020202020204" pitchFamily="34" charset="0"/>
                <a:cs typeface="Arial" panose="020B0604020202020204" pitchFamily="34" charset="0"/>
              </a:rPr>
              <a:t>Chemical reaction in general and the parameters on which it depends .</a:t>
            </a:r>
          </a:p>
        </p:txBody>
      </p:sp>
      <p:sp>
        <p:nvSpPr>
          <p:cNvPr id="548871" name="Text Box 7"/>
          <p:cNvSpPr txBox="1">
            <a:spLocks noChangeArrowheads="1"/>
          </p:cNvSpPr>
          <p:nvPr/>
        </p:nvSpPr>
        <p:spPr bwMode="auto">
          <a:xfrm>
            <a:off x="-60325" y="3284538"/>
            <a:ext cx="9264075" cy="3416320"/>
          </a:xfrm>
          <a:prstGeom prst="rect">
            <a:avLst/>
          </a:prstGeom>
          <a:noFill/>
          <a:ln w="12700" algn="ctr">
            <a:noFill/>
            <a:miter lim="800000"/>
            <a:headEnd/>
            <a:tailEnd/>
          </a:ln>
          <a:effectLst/>
        </p:spPr>
        <p:txBody>
          <a:bodyPr wrap="none">
            <a:spAutoFit/>
          </a:bodyPr>
          <a:lstStyle/>
          <a:p>
            <a:pPr rtl="1">
              <a:defRPr/>
            </a:pPr>
            <a:r>
              <a:rPr lang="en" b="1" u="sng" dirty="0" smtClean="0">
                <a:solidFill>
                  <a:srgbClr val="00CC00"/>
                </a:solidFill>
                <a:effectLst>
                  <a:outerShdw blurRad="38100" dist="38100" dir="2700000" algn="tl">
                    <a:srgbClr val="000000"/>
                  </a:outerShdw>
                </a:effectLst>
                <a:latin typeface="Arial" panose="020B0604020202020204" pitchFamily="34" charset="0"/>
                <a:cs typeface="Arial" panose="020B0604020202020204" pitchFamily="34" charset="0"/>
              </a:rPr>
              <a:t>   Parameters </a:t>
            </a:r>
            <a:r>
              <a:rPr lang="en" b="1" u="sng" dirty="0">
                <a:solidFill>
                  <a:srgbClr val="00CC00"/>
                </a:solidFill>
                <a:effectLst>
                  <a:outerShdw blurRad="38100" dist="38100" dir="2700000" algn="tl">
                    <a:srgbClr val="000000"/>
                  </a:outerShdw>
                </a:effectLst>
                <a:latin typeface="Arial" panose="020B0604020202020204" pitchFamily="34" charset="0"/>
                <a:cs typeface="Arial" panose="020B0604020202020204" pitchFamily="34" charset="0"/>
              </a:rPr>
              <a:t>of the chemical reaction</a:t>
            </a:r>
          </a:p>
          <a:p>
            <a:pPr rtl="1">
              <a:defRPr/>
            </a:pPr>
            <a:endParaRPr lang="fr-FR" b="1" u="sng" dirty="0">
              <a:solidFill>
                <a:srgbClr val="00CC00"/>
              </a:solidFill>
              <a:effectLst>
                <a:outerShdw blurRad="38100" dist="38100" dir="2700000" algn="tl">
                  <a:srgbClr val="000000"/>
                </a:outerShdw>
              </a:effectLst>
              <a:latin typeface="Arial" panose="020B0604020202020204" pitchFamily="34" charset="0"/>
              <a:cs typeface="Arial" panose="020B0604020202020204" pitchFamily="34" charset="0"/>
            </a:endParaRPr>
          </a:p>
          <a:p>
            <a:pPr rtl="1">
              <a:defRPr/>
            </a:pPr>
            <a:r>
              <a:rPr lang="en" sz="1400" b="1" dirty="0">
                <a:effectLst>
                  <a:outerShdw blurRad="38100" dist="38100" dir="2700000" algn="tl">
                    <a:srgbClr val="000000"/>
                  </a:outerShdw>
                </a:effectLst>
                <a:latin typeface="Arial" panose="020B0604020202020204" pitchFamily="34" charset="0"/>
                <a:cs typeface="Arial" panose="020B0604020202020204" pitchFamily="34" charset="0"/>
              </a:rPr>
              <a:t>1. Rate of reaction : A </a:t>
            </a:r>
            <a:r>
              <a:rPr lang="en" dirty="0">
                <a:effectLst>
                  <a:outerShdw blurRad="38100" dist="38100" dir="2700000" algn="tl">
                    <a:srgbClr val="000000"/>
                  </a:outerShdw>
                </a:effectLst>
                <a:latin typeface="Arial" panose="020B0604020202020204" pitchFamily="34" charset="0"/>
                <a:cs typeface="Arial" panose="020B0604020202020204" pitchFamily="34" charset="0"/>
              </a:rPr>
              <a:t>chemical reaction is a dynamic process that </a:t>
            </a:r>
            <a:r>
              <a:rPr lang="en"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starts </a:t>
            </a:r>
            <a:r>
              <a:rPr lang="en" dirty="0">
                <a:effectLst>
                  <a:outerShdw blurRad="38100" dist="38100" dir="2700000" algn="tl">
                    <a:srgbClr val="000000"/>
                  </a:outerShdw>
                </a:effectLst>
                <a:latin typeface="Arial" panose="020B0604020202020204" pitchFamily="34" charset="0"/>
                <a:cs typeface="Arial" panose="020B0604020202020204" pitchFamily="34" charset="0"/>
              </a:rPr>
              <a:t>from a </a:t>
            </a:r>
            <a:r>
              <a:rPr lang="en"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state</a:t>
            </a:r>
            <a:r>
              <a:rPr lang="en" dirty="0">
                <a:effectLst>
                  <a:outerShdw blurRad="38100" dist="38100" dir="2700000" algn="tl">
                    <a:srgbClr val="000000"/>
                  </a:outerShdw>
                </a:effectLst>
                <a:latin typeface="Arial" panose="020B0604020202020204" pitchFamily="34" charset="0"/>
                <a:cs typeface="Arial" panose="020B0604020202020204" pitchFamily="34" charset="0"/>
              </a:rPr>
              <a:t> </a:t>
            </a:r>
          </a:p>
          <a:p>
            <a:pPr rtl="1">
              <a:defRPr/>
            </a:pPr>
            <a:r>
              <a:rPr lang="en"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Initially </a:t>
            </a:r>
            <a:r>
              <a:rPr lang="en" dirty="0">
                <a:effectLst>
                  <a:outerShdw blurRad="38100" dist="38100" dir="2700000" algn="tl">
                    <a:srgbClr val="000000"/>
                  </a:outerShdw>
                </a:effectLst>
                <a:latin typeface="Arial" panose="020B0604020202020204" pitchFamily="34" charset="0"/>
                <a:cs typeface="Arial" panose="020B0604020202020204" pitchFamily="34" charset="0"/>
              </a:rPr>
              <a:t>, the molecules are transformed to reach a final </a:t>
            </a:r>
            <a:r>
              <a:rPr lang="en"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state . </a:t>
            </a:r>
            <a:r>
              <a:rPr lang="en" dirty="0">
                <a:effectLst>
                  <a:outerShdw blurRad="38100" dist="38100" dir="2700000" algn="tl">
                    <a:srgbClr val="000000"/>
                  </a:outerShdw>
                </a:effectLst>
                <a:latin typeface="Arial" panose="020B0604020202020204" pitchFamily="34" charset="0"/>
                <a:cs typeface="Arial" panose="020B0604020202020204" pitchFamily="34" charset="0"/>
              </a:rPr>
              <a:t>This process takes place </a:t>
            </a:r>
            <a:endParaRPr lang="en" dirty="0" smtClean="0">
              <a:effectLst>
                <a:outerShdw blurRad="38100" dist="38100" dir="2700000" algn="tl">
                  <a:srgbClr val="000000"/>
                </a:outerShdw>
              </a:effectLst>
              <a:latin typeface="Arial" panose="020B0604020202020204" pitchFamily="34" charset="0"/>
              <a:cs typeface="Arial" panose="020B0604020202020204" pitchFamily="34" charset="0"/>
            </a:endParaRPr>
          </a:p>
          <a:p>
            <a:pPr rtl="1">
              <a:defRPr/>
            </a:pPr>
            <a:r>
              <a:rPr lang="en" dirty="0" smtClean="0">
                <a:effectLst>
                  <a:outerShdw blurRad="38100" dist="38100" dir="2700000" algn="tl">
                    <a:srgbClr val="000000"/>
                  </a:outerShdw>
                </a:effectLst>
                <a:latin typeface="Arial" panose="020B0604020202020204" pitchFamily="34" charset="0"/>
                <a:cs typeface="Arial" panose="020B0604020202020204" pitchFamily="34" charset="0"/>
              </a:rPr>
              <a:t>at a Speed</a:t>
            </a:r>
            <a:r>
              <a:rPr lang="en" dirty="0">
                <a:effectLst>
                  <a:outerShdw blurRad="38100" dist="38100" dir="2700000" algn="tl">
                    <a:srgbClr val="000000"/>
                  </a:outerShdw>
                </a:effectLst>
                <a:latin typeface="Arial" panose="020B0604020202020204" pitchFamily="34" charset="0"/>
                <a:cs typeface="Arial" panose="020B0604020202020204" pitchFamily="34" charset="0"/>
              </a:rPr>
              <a:t>. This is the speed of the reaction . </a:t>
            </a:r>
            <a:r>
              <a:rPr lang="en" dirty="0" smtClean="0">
                <a:effectLst>
                  <a:outerShdw blurRad="38100" dist="38100" dir="2700000" algn="tl">
                    <a:srgbClr val="000000"/>
                  </a:outerShdw>
                </a:effectLst>
                <a:latin typeface="Arial" panose="020B0604020202020204" pitchFamily="34" charset="0"/>
                <a:cs typeface="Arial" panose="020B0604020202020204" pitchFamily="34" charset="0"/>
              </a:rPr>
              <a:t>     dx</a:t>
            </a:r>
            <a:endParaRPr lang="en" dirty="0">
              <a:effectLst>
                <a:outerShdw blurRad="38100" dist="38100" dir="2700000" algn="tl">
                  <a:srgbClr val="000000"/>
                </a:outerShdw>
              </a:effectLst>
              <a:latin typeface="Arial" panose="020B0604020202020204" pitchFamily="34" charset="0"/>
              <a:cs typeface="Arial" panose="020B0604020202020204" pitchFamily="34" charset="0"/>
            </a:endParaRPr>
          </a:p>
          <a:p>
            <a:pPr rtl="1">
              <a:defRPr/>
            </a:pPr>
            <a:r>
              <a:rPr lang="en" dirty="0" smtClean="0">
                <a:effectLst>
                  <a:outerShdw blurRad="38100" dist="38100" dir="2700000" algn="tl">
                    <a:srgbClr val="000000"/>
                  </a:outerShdw>
                </a:effectLst>
                <a:latin typeface="Arial" panose="020B0604020202020204" pitchFamily="34" charset="0"/>
                <a:cs typeface="Arial" panose="020B0604020202020204" pitchFamily="34" charset="0"/>
              </a:rPr>
              <a:t>                                                                       V </a:t>
            </a:r>
            <a:r>
              <a:rPr lang="en" dirty="0">
                <a:effectLst>
                  <a:outerShdw blurRad="38100" dist="38100" dir="2700000" algn="tl">
                    <a:srgbClr val="000000"/>
                  </a:outerShdw>
                </a:effectLst>
                <a:latin typeface="Arial" panose="020B0604020202020204" pitchFamily="34" charset="0"/>
                <a:cs typeface="Arial" panose="020B0604020202020204" pitchFamily="34" charset="0"/>
              </a:rPr>
              <a:t>= -----</a:t>
            </a:r>
          </a:p>
          <a:p>
            <a:pPr rtl="1">
              <a:defRPr/>
            </a:pPr>
            <a:r>
              <a:rPr lang="en" dirty="0" smtClean="0">
                <a:effectLst>
                  <a:outerShdw blurRad="38100" dist="38100" dir="2700000" algn="tl">
                    <a:srgbClr val="000000"/>
                  </a:outerShdw>
                </a:effectLst>
                <a:latin typeface="Arial" panose="020B0604020202020204" pitchFamily="34" charset="0"/>
                <a:cs typeface="Arial" panose="020B0604020202020204" pitchFamily="34" charset="0"/>
              </a:rPr>
              <a:t>                                                                               dt</a:t>
            </a:r>
            <a:endParaRPr lang="en" dirty="0">
              <a:effectLst>
                <a:outerShdw blurRad="38100" dist="38100" dir="2700000" algn="tl">
                  <a:srgbClr val="000000"/>
                </a:outerShdw>
              </a:effectLst>
              <a:latin typeface="Arial" panose="020B0604020202020204" pitchFamily="34" charset="0"/>
              <a:cs typeface="Arial" panose="020B0604020202020204" pitchFamily="34" charset="0"/>
            </a:endParaRPr>
          </a:p>
          <a:p>
            <a:pPr rtl="1">
              <a:defRPr/>
            </a:pPr>
            <a:r>
              <a:rPr lang="en" dirty="0">
                <a:effectLst>
                  <a:outerShdw blurRad="38100" dist="38100" dir="2700000" algn="tl">
                    <a:srgbClr val="000000"/>
                  </a:outerShdw>
                </a:effectLst>
                <a:latin typeface="Arial" panose="020B0604020202020204" pitchFamily="34" charset="0"/>
                <a:cs typeface="Arial" panose="020B0604020202020204" pitchFamily="34" charset="0"/>
              </a:rPr>
              <a:t>dx being the quantity of initial substance transformed during the unit of time dt.</a:t>
            </a:r>
          </a:p>
          <a:p>
            <a:pPr rtl="1">
              <a:defRPr/>
            </a:pPr>
            <a:endParaRPr lang="fr-FR" dirty="0">
              <a:effectLst>
                <a:outerShdw blurRad="38100" dist="38100" dir="2700000" algn="tl">
                  <a:srgbClr val="000000"/>
                </a:outerShdw>
              </a:effectLst>
              <a:latin typeface="Arial" panose="020B0604020202020204" pitchFamily="34" charset="0"/>
              <a:cs typeface="Arial" panose="020B0604020202020204" pitchFamily="34" charset="0"/>
            </a:endParaRPr>
          </a:p>
          <a:p>
            <a:pPr rtl="1">
              <a:defRPr/>
            </a:pPr>
            <a:r>
              <a:rPr lang="en" b="1" dirty="0">
                <a:effectLst>
                  <a:outerShdw blurRad="38100" dist="38100" dir="2700000" algn="tl">
                    <a:srgbClr val="000000"/>
                  </a:outerShdw>
                </a:effectLst>
                <a:latin typeface="Arial" panose="020B0604020202020204" pitchFamily="34" charset="0"/>
                <a:cs typeface="Arial" panose="020B0604020202020204" pitchFamily="34" charset="0"/>
              </a:rPr>
              <a:t>Develop the reaction rate curve</a:t>
            </a:r>
          </a:p>
          <a:p>
            <a:pPr rtl="1">
              <a:defRPr/>
            </a:pPr>
            <a:endParaRPr lang="fr-FR" b="1" dirty="0">
              <a:effectLst>
                <a:outerShdw blurRad="38100" dist="38100" dir="2700000" algn="tl">
                  <a:srgbClr val="000000"/>
                </a:outerShdw>
              </a:effectLst>
              <a:latin typeface="Arial" panose="020B0604020202020204" pitchFamily="34" charset="0"/>
              <a:cs typeface="Arial" panose="020B0604020202020204" pitchFamily="34" charset="0"/>
            </a:endParaRPr>
          </a:p>
          <a:p>
            <a:pPr rtl="1">
              <a:defRPr/>
            </a:pPr>
            <a:r>
              <a:rPr lang="en" dirty="0">
                <a:effectLst>
                  <a:outerShdw blurRad="38100" dist="38100" dir="2700000" algn="tl">
                    <a:srgbClr val="000000"/>
                  </a:outerShdw>
                </a:effectLst>
                <a:latin typeface="Arial" panose="020B0604020202020204" pitchFamily="34" charset="0"/>
                <a:cs typeface="Arial" panose="020B0604020202020204" pitchFamily="34" charset="0"/>
              </a:rPr>
              <a:t> </a:t>
            </a:r>
            <a:endParaRPr lang="fr-FR" sz="14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331781" name="Text Box 5"/>
          <p:cNvSpPr txBox="1">
            <a:spLocks noChangeArrowheads="1"/>
          </p:cNvSpPr>
          <p:nvPr/>
        </p:nvSpPr>
        <p:spPr bwMode="auto">
          <a:xfrm>
            <a:off x="4727406" y="0"/>
            <a:ext cx="4416594" cy="2769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en-US" altLang="fr-FR" sz="1200" dirty="0"/>
          </a:p>
        </p:txBody>
      </p:sp>
    </p:spTree>
    <p:extLst>
      <p:ext uri="{BB962C8B-B14F-4D97-AF65-F5344CB8AC3E}">
        <p14:creationId xmlns:p14="http://schemas.microsoft.com/office/powerpoint/2010/main" val="41222465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7" name="Text Box 3"/>
          <p:cNvSpPr txBox="1">
            <a:spLocks noChangeArrowheads="1"/>
          </p:cNvSpPr>
          <p:nvPr/>
        </p:nvSpPr>
        <p:spPr bwMode="auto">
          <a:xfrm>
            <a:off x="1614488" y="642938"/>
            <a:ext cx="5710237" cy="473075"/>
          </a:xfrm>
          <a:prstGeom prst="rect">
            <a:avLst/>
          </a:prstGeom>
          <a:solidFill>
            <a:srgbClr val="FFFF00"/>
          </a:solidFill>
          <a:ln w="76200" cmpd="tri" algn="ctr">
            <a:solidFill>
              <a:srgbClr val="FF00FF"/>
            </a:solidFill>
            <a:miter lim="800000"/>
            <a:headEnd/>
            <a:tailEnd/>
          </a:ln>
          <a:effectLst/>
        </p:spPr>
        <p:txBody>
          <a:bodyPr wrap="none">
            <a:spAutoFit/>
          </a:bodyPr>
          <a:lstStyle/>
          <a:p>
            <a:pPr algn="ctr" rtl="1">
              <a:defRPr/>
            </a:pPr>
            <a:r>
              <a:rPr lang="en" sz="2000">
                <a:solidFill>
                  <a:srgbClr val="000000"/>
                </a:solidFill>
                <a:effectLst>
                  <a:outerShdw blurRad="38100" dist="38100" dir="2700000" algn="tl">
                    <a:srgbClr val="FFFFFF"/>
                  </a:outerShdw>
                </a:effectLst>
              </a:rPr>
              <a:t>INTRODUCTION TO </a:t>
            </a:r>
            <a:r>
              <a:rPr lang="en" sz="2000">
                <a:solidFill>
                  <a:srgbClr val="000000"/>
                </a:solidFill>
                <a:effectLst>
                  <a:outerShdw blurRad="38100" dist="38100" dir="2700000" algn="tl">
                    <a:srgbClr val="FFFFFF"/>
                  </a:outerShdw>
                </a:effectLst>
                <a:latin typeface="Arial"/>
              </a:rPr>
              <a:t>THE </a:t>
            </a:r>
            <a:r>
              <a:rPr lang="en" sz="2000">
                <a:solidFill>
                  <a:srgbClr val="000000"/>
                </a:solidFill>
                <a:effectLst>
                  <a:outerShdw blurRad="38100" dist="38100" dir="2700000" algn="tl">
                    <a:srgbClr val="FFFFFF"/>
                  </a:outerShdw>
                </a:effectLst>
              </a:rPr>
              <a:t>STUDY OF </a:t>
            </a:r>
            <a:r>
              <a:rPr lang="en" sz="2000">
                <a:solidFill>
                  <a:srgbClr val="000000"/>
                </a:solidFill>
                <a:effectLst>
                  <a:outerShdw blurRad="38100" dist="38100" dir="2700000" algn="tl">
                    <a:srgbClr val="FFFFFF"/>
                  </a:outerShdw>
                </a:effectLst>
                <a:latin typeface="Arial"/>
              </a:rPr>
              <a:t>ENZYMOLOGY</a:t>
            </a:r>
          </a:p>
        </p:txBody>
      </p:sp>
      <p:sp>
        <p:nvSpPr>
          <p:cNvPr id="559108" name="Text Box 4"/>
          <p:cNvSpPr txBox="1">
            <a:spLocks noChangeArrowheads="1"/>
          </p:cNvSpPr>
          <p:nvPr/>
        </p:nvSpPr>
        <p:spPr bwMode="auto">
          <a:xfrm>
            <a:off x="323850" y="1341438"/>
            <a:ext cx="8288338" cy="3514725"/>
          </a:xfrm>
          <a:prstGeom prst="rect">
            <a:avLst/>
          </a:prstGeom>
          <a:noFill/>
          <a:ln w="12700" algn="ctr">
            <a:noFill/>
            <a:miter lim="800000"/>
            <a:headEnd/>
            <a:tailEnd/>
          </a:ln>
          <a:effectLst/>
        </p:spPr>
        <p:txBody>
          <a:bodyPr wrap="none">
            <a:spAutoFit/>
          </a:bodyPr>
          <a:lstStyle/>
          <a:p>
            <a:pPr rtl="1">
              <a:defRPr/>
            </a:pPr>
            <a:r>
              <a:rPr lang="en" b="1" u="sng" dirty="0">
                <a:solidFill>
                  <a:srgbClr val="00CC00"/>
                </a:solidFill>
                <a:effectLst>
                  <a:outerShdw blurRad="38100" dist="38100" dir="2700000" algn="tl">
                    <a:srgbClr val="000000"/>
                  </a:outerShdw>
                </a:effectLst>
              </a:rPr>
              <a:t>GULDBERG AND WAAGE'S LAW</a:t>
            </a:r>
          </a:p>
          <a:p>
            <a:pPr rtl="1">
              <a:defRPr/>
            </a:pPr>
            <a:endParaRPr lang="fr-FR" dirty="0">
              <a:effectLst>
                <a:outerShdw blurRad="38100" dist="38100" dir="2700000" algn="tl">
                  <a:srgbClr val="000000"/>
                </a:outerShdw>
              </a:effectLst>
            </a:endParaRPr>
          </a:p>
          <a:p>
            <a:pPr rtl="1">
              <a:defRPr/>
            </a:pPr>
            <a:r>
              <a:rPr lang="en" dirty="0">
                <a:effectLst>
                  <a:outerShdw blurRad="38100" dist="38100" dir="2700000" algn="tl">
                    <a:srgbClr val="000000"/>
                  </a:outerShdw>
                </a:effectLst>
              </a:rPr>
              <a:t>The concentration of </a:t>
            </a:r>
            <a:r>
              <a:rPr lang="en" dirty="0">
                <a:effectLst>
                  <a:outerShdw blurRad="38100" dist="38100" dir="2700000" algn="tl">
                    <a:srgbClr val="000000"/>
                  </a:outerShdw>
                </a:effectLst>
                <a:latin typeface="Arial" pitchFamily="34" charset="0"/>
              </a:rPr>
              <a:t>a </a:t>
            </a:r>
            <a:r>
              <a:rPr lang="en" dirty="0">
                <a:effectLst>
                  <a:outerShdw blurRad="38100" dist="38100" dir="2700000" algn="tl">
                    <a:srgbClr val="000000"/>
                  </a:outerShdw>
                </a:effectLst>
              </a:rPr>
              <a:t>substance A in a homogeneous medium </a:t>
            </a:r>
            <a:r>
              <a:rPr lang="en" dirty="0">
                <a:effectLst>
                  <a:outerShdw blurRad="38100" dist="38100" dir="2700000" algn="tl">
                    <a:srgbClr val="000000"/>
                  </a:outerShdw>
                </a:effectLst>
                <a:latin typeface="Arial" pitchFamily="34" charset="0"/>
              </a:rPr>
              <a:t>is </a:t>
            </a:r>
            <a:r>
              <a:rPr lang="en" dirty="0">
                <a:effectLst>
                  <a:outerShdw blurRad="38100" dist="38100" dir="2700000" algn="tl">
                    <a:srgbClr val="000000"/>
                  </a:outerShdw>
                </a:effectLst>
              </a:rPr>
              <a:t>the mass of substance</a:t>
            </a:r>
          </a:p>
          <a:p>
            <a:pPr rtl="1">
              <a:defRPr/>
            </a:pPr>
            <a:r>
              <a:rPr lang="en" dirty="0">
                <a:effectLst>
                  <a:outerShdw blurRad="38100" dist="38100" dir="2700000" algn="tl">
                    <a:srgbClr val="000000"/>
                  </a:outerShdw>
                </a:effectLst>
              </a:rPr>
              <a:t>Contained in a unit </a:t>
            </a:r>
            <a:r>
              <a:rPr lang="en" dirty="0">
                <a:effectLst>
                  <a:outerShdw blurRad="38100" dist="38100" dir="2700000" algn="tl">
                    <a:srgbClr val="000000"/>
                  </a:outerShdw>
                </a:effectLst>
                <a:latin typeface="Arial" pitchFamily="34" charset="0"/>
              </a:rPr>
              <a:t>of </a:t>
            </a:r>
            <a:r>
              <a:rPr lang="en" dirty="0">
                <a:effectLst>
                  <a:outerShdw blurRad="38100" dist="38100" dir="2700000" algn="tl">
                    <a:srgbClr val="000000"/>
                  </a:outerShdw>
                </a:effectLst>
              </a:rPr>
              <a:t>volume (e.g. mole/litre).</a:t>
            </a:r>
          </a:p>
          <a:p>
            <a:pPr rtl="1">
              <a:defRPr/>
            </a:pPr>
            <a:endParaRPr lang="fr-FR" dirty="0">
              <a:effectLst>
                <a:outerShdw blurRad="38100" dist="38100" dir="2700000" algn="tl">
                  <a:srgbClr val="000000"/>
                </a:outerShdw>
              </a:effectLst>
            </a:endParaRPr>
          </a:p>
          <a:p>
            <a:pPr rtl="1">
              <a:defRPr/>
            </a:pPr>
            <a:r>
              <a:rPr lang="en" dirty="0">
                <a:effectLst>
                  <a:outerShdw blurRad="38100" dist="38100" dir="2700000" algn="tl">
                    <a:srgbClr val="000000"/>
                  </a:outerShdw>
                </a:effectLst>
              </a:rPr>
              <a:t>If this substance A decomposes </a:t>
            </a:r>
            <a:r>
              <a:rPr lang="en" dirty="0">
                <a:effectLst>
                  <a:outerShdw blurRad="38100" dist="38100" dir="2700000" algn="tl">
                    <a:srgbClr val="000000"/>
                  </a:outerShdw>
                </a:effectLst>
                <a:latin typeface="Arial" pitchFamily="34" charset="0"/>
              </a:rPr>
              <a:t>into </a:t>
            </a:r>
            <a:r>
              <a:rPr lang="en" dirty="0">
                <a:effectLst>
                  <a:outerShdw blurRad="38100" dist="38100" dir="2700000" algn="tl">
                    <a:srgbClr val="000000"/>
                  </a:outerShdw>
                </a:effectLst>
              </a:rPr>
              <a:t>2 substances X and Y, the rate of the </a:t>
            </a:r>
            <a:r>
              <a:rPr lang="en" dirty="0">
                <a:effectLst>
                  <a:outerShdw blurRad="38100" dist="38100" dir="2700000" algn="tl">
                    <a:srgbClr val="000000"/>
                  </a:outerShdw>
                </a:effectLst>
                <a:latin typeface="Arial" pitchFamily="34" charset="0"/>
              </a:rPr>
              <a:t>reaction </a:t>
            </a:r>
            <a:r>
              <a:rPr lang="en" dirty="0">
                <a:effectLst>
                  <a:outerShdw blurRad="38100" dist="38100" dir="2700000" algn="tl">
                    <a:srgbClr val="000000"/>
                  </a:outerShdw>
                </a:effectLst>
              </a:rPr>
              <a:t>is</a:t>
            </a:r>
          </a:p>
          <a:p>
            <a:pPr rtl="1">
              <a:defRPr/>
            </a:pPr>
            <a:r>
              <a:rPr lang="en" dirty="0">
                <a:effectLst>
                  <a:outerShdw blurRad="38100" dist="38100" dir="2700000" algn="tl">
                    <a:srgbClr val="000000"/>
                  </a:outerShdw>
                </a:effectLst>
              </a:rPr>
              <a:t>Proportional </a:t>
            </a:r>
            <a:r>
              <a:rPr lang="en" dirty="0">
                <a:effectLst>
                  <a:outerShdw blurRad="38100" dist="38100" dir="2700000" algn="tl">
                    <a:srgbClr val="000000"/>
                  </a:outerShdw>
                </a:effectLst>
                <a:latin typeface="Arial" pitchFamily="34" charset="0"/>
              </a:rPr>
              <a:t>to </a:t>
            </a:r>
            <a:r>
              <a:rPr lang="en" dirty="0">
                <a:effectLst>
                  <a:outerShdw blurRad="38100" dist="38100" dir="2700000" algn="tl">
                    <a:srgbClr val="000000"/>
                  </a:outerShdw>
                </a:effectLst>
              </a:rPr>
              <a:t>the concentration of A. V = k </a:t>
            </a:r>
            <a:r>
              <a:rPr lang="en" dirty="0">
                <a:effectLst>
                  <a:outerShdw blurRad="38100" dist="38100" dir="2700000" algn="tl">
                    <a:srgbClr val="000000"/>
                  </a:outerShdw>
                </a:effectLst>
                <a:cs typeface="Tahoma" pitchFamily="34" charset="0"/>
              </a:rPr>
              <a:t>[A]</a:t>
            </a:r>
          </a:p>
          <a:p>
            <a:pPr rtl="1">
              <a:defRPr/>
            </a:pPr>
            <a:endParaRPr lang="en-US" dirty="0">
              <a:effectLst>
                <a:outerShdw blurRad="38100" dist="38100" dir="2700000" algn="tl">
                  <a:srgbClr val="000000"/>
                </a:outerShdw>
              </a:effectLst>
              <a:cs typeface="Tahoma" pitchFamily="34" charset="0"/>
            </a:endParaRPr>
          </a:p>
          <a:p>
            <a:pPr rtl="1">
              <a:defRPr/>
            </a:pPr>
            <a:r>
              <a:rPr lang="en" dirty="0">
                <a:effectLst>
                  <a:outerShdw blurRad="38100" dist="38100" dir="2700000" algn="tl">
                    <a:srgbClr val="000000"/>
                  </a:outerShdw>
                </a:effectLst>
                <a:cs typeface="Tahoma" pitchFamily="34" charset="0"/>
              </a:rPr>
              <a:t>K </a:t>
            </a:r>
            <a:r>
              <a:rPr lang="en" dirty="0" err="1">
                <a:effectLst>
                  <a:outerShdw blurRad="38100" dist="38100" dir="2700000" algn="tl">
                    <a:srgbClr val="000000"/>
                  </a:outerShdw>
                </a:effectLst>
                <a:cs typeface="Tahoma" pitchFamily="34" charset="0"/>
              </a:rPr>
              <a:t>is</a:t>
            </a:r>
            <a:r>
              <a:rPr lang="en" dirty="0">
                <a:effectLst>
                  <a:outerShdw blurRad="38100" dist="38100" dir="2700000" algn="tl">
                    <a:srgbClr val="000000"/>
                  </a:outerShdw>
                </a:effectLst>
                <a:cs typeface="Tahoma" pitchFamily="34" charset="0"/>
              </a:rPr>
              <a:t> </a:t>
            </a:r>
            <a:r>
              <a:rPr lang="en" dirty="0" err="1">
                <a:effectLst>
                  <a:outerShdw blurRad="38100" dist="38100" dir="2700000" algn="tl">
                    <a:srgbClr val="000000"/>
                  </a:outerShdw>
                </a:effectLst>
                <a:cs typeface="Tahoma" pitchFamily="34" charset="0"/>
              </a:rPr>
              <a:t>a</a:t>
            </a:r>
            <a:r>
              <a:rPr lang="en" dirty="0">
                <a:effectLst>
                  <a:outerShdw blurRad="38100" dist="38100" dir="2700000" algn="tl">
                    <a:srgbClr val="000000"/>
                  </a:outerShdw>
                </a:effectLst>
                <a:cs typeface="Tahoma" pitchFamily="34" charset="0"/>
              </a:rPr>
              <a:t> </a:t>
            </a:r>
            <a:r>
              <a:rPr lang="en" dirty="0" err="1">
                <a:effectLst>
                  <a:outerShdw blurRad="38100" dist="38100" dir="2700000" algn="tl">
                    <a:srgbClr val="000000"/>
                  </a:outerShdw>
                </a:effectLst>
                <a:cs typeface="Tahoma" pitchFamily="34" charset="0"/>
              </a:rPr>
              <a:t>constant </a:t>
            </a:r>
            <a:r>
              <a:rPr lang="en" dirty="0">
                <a:effectLst>
                  <a:outerShdw blurRad="38100" dist="38100" dir="2700000" algn="tl">
                    <a:srgbClr val="000000"/>
                  </a:outerShdw>
                </a:effectLst>
                <a:cs typeface="Tahoma" pitchFamily="34" charset="0"/>
              </a:rPr>
              <a:t>rate that depends </a:t>
            </a:r>
            <a:r>
              <a:rPr lang="en" dirty="0" err="1">
                <a:effectLst>
                  <a:outerShdw blurRad="38100" dist="38100" dir="2700000" algn="tl">
                    <a:srgbClr val="000000"/>
                  </a:outerShdw>
                </a:effectLst>
                <a:cs typeface="Tahoma" pitchFamily="34" charset="0"/>
              </a:rPr>
              <a:t>only on </a:t>
            </a:r>
            <a:r>
              <a:rPr lang="en" dirty="0">
                <a:effectLst>
                  <a:outerShdw blurRad="38100" dist="38100" dir="2700000" algn="tl">
                    <a:srgbClr val="000000"/>
                  </a:outerShdw>
                </a:effectLst>
                <a:cs typeface="Tahoma" pitchFamily="34" charset="0"/>
              </a:rPr>
              <a:t>temperature.</a:t>
            </a:r>
          </a:p>
          <a:p>
            <a:pPr rtl="1">
              <a:defRPr/>
            </a:pPr>
            <a:endParaRPr lang="en-US" dirty="0">
              <a:effectLst>
                <a:outerShdw blurRad="38100" dist="38100" dir="2700000" algn="tl">
                  <a:srgbClr val="000000"/>
                </a:outerShdw>
              </a:effectLst>
              <a:cs typeface="Tahoma" pitchFamily="34" charset="0"/>
            </a:endParaRPr>
          </a:p>
          <a:p>
            <a:pPr rtl="1">
              <a:defRPr/>
            </a:pPr>
            <a:r>
              <a:rPr lang="en" dirty="0" err="1">
                <a:effectLst>
                  <a:outerShdw blurRad="38100" dist="38100" dir="2700000" algn="tl">
                    <a:srgbClr val="000000"/>
                  </a:outerShdw>
                </a:effectLst>
                <a:cs typeface="Tahoma" pitchFamily="34" charset="0"/>
              </a:rPr>
              <a:t>Law</a:t>
            </a:r>
            <a:r>
              <a:rPr lang="en" dirty="0">
                <a:effectLst>
                  <a:outerShdw blurRad="38100" dist="38100" dir="2700000" algn="tl">
                    <a:srgbClr val="000000"/>
                  </a:outerShdw>
                </a:effectLst>
                <a:cs typeface="Tahoma" pitchFamily="34" charset="0"/>
              </a:rPr>
              <a:t> of mass </a:t>
            </a:r>
            <a:r>
              <a:rPr lang="en" dirty="0" err="1">
                <a:effectLst>
                  <a:outerShdw blurRad="38100" dist="38100" dir="2700000" algn="tl">
                    <a:srgbClr val="000000"/>
                  </a:outerShdw>
                </a:effectLst>
                <a:cs typeface="Tahoma" pitchFamily="34" charset="0"/>
              </a:rPr>
              <a:t>action applied </a:t>
            </a:r>
            <a:r>
              <a:rPr lang="en" dirty="0">
                <a:effectLst>
                  <a:outerShdw blurRad="38100" dist="38100" dir="2700000" algn="tl">
                    <a:srgbClr val="000000"/>
                  </a:outerShdw>
                </a:effectLst>
                <a:cs typeface="Tahoma" pitchFamily="34" charset="0"/>
              </a:rPr>
              <a:t>to </a:t>
            </a:r>
            <a:r>
              <a:rPr lang="en" dirty="0" err="1">
                <a:effectLst>
                  <a:outerShdw blurRad="38100" dist="38100" dir="2700000" algn="tl">
                    <a:srgbClr val="000000"/>
                  </a:outerShdw>
                </a:effectLst>
                <a:cs typeface="Tahoma" pitchFamily="34" charset="0"/>
              </a:rPr>
              <a:t>equilibria</a:t>
            </a:r>
            <a:r>
              <a:rPr lang="en" dirty="0">
                <a:effectLst>
                  <a:outerShdw blurRad="38100" dist="38100" dir="2700000" algn="tl">
                    <a:srgbClr val="000000"/>
                  </a:outerShdw>
                </a:effectLst>
                <a:cs typeface="Tahoma" pitchFamily="34" charset="0"/>
              </a:rPr>
              <a:t> </a:t>
            </a:r>
            <a:r>
              <a:rPr lang="en" dirty="0" err="1">
                <a:effectLst>
                  <a:outerShdw blurRad="38100" dist="38100" dir="2700000" algn="tl">
                    <a:srgbClr val="000000"/>
                  </a:outerShdw>
                </a:effectLst>
                <a:cs typeface="Tahoma" pitchFamily="34" charset="0"/>
              </a:rPr>
              <a:t>chemicals</a:t>
            </a:r>
            <a:endParaRPr lang="en-US" dirty="0">
              <a:effectLst>
                <a:outerShdw blurRad="38100" dist="38100" dir="2700000" algn="tl">
                  <a:srgbClr val="000000"/>
                </a:outerShdw>
              </a:effectLst>
              <a:cs typeface="Tahoma" pitchFamily="34" charset="0"/>
            </a:endParaRPr>
          </a:p>
          <a:p>
            <a:pPr rtl="1">
              <a:defRPr/>
            </a:pPr>
            <a:endParaRPr lang="en-US" dirty="0">
              <a:effectLst>
                <a:outerShdw blurRad="38100" dist="38100" dir="2700000" algn="tl">
                  <a:srgbClr val="000000"/>
                </a:outerShdw>
              </a:effectLst>
              <a:cs typeface="Tahoma" pitchFamily="34" charset="0"/>
            </a:endParaRPr>
          </a:p>
          <a:p>
            <a:pPr rtl="1">
              <a:defRPr/>
            </a:pPr>
            <a:r>
              <a:rPr lang="en" dirty="0" err="1">
                <a:effectLst>
                  <a:outerShdw blurRad="38100" dist="38100" dir="2700000" algn="tl">
                    <a:srgbClr val="000000"/>
                  </a:outerShdw>
                </a:effectLst>
                <a:cs typeface="Tahoma" pitchFamily="34" charset="0"/>
              </a:rPr>
              <a:t>Either </a:t>
            </a:r>
            <a:r>
              <a:rPr lang="en" dirty="0">
                <a:effectLst>
                  <a:outerShdw blurRad="38100" dist="38100" dir="2700000" algn="tl">
                    <a:srgbClr val="000000"/>
                  </a:outerShdw>
                </a:effectLst>
                <a:cs typeface="Tahoma" pitchFamily="34" charset="0"/>
              </a:rPr>
              <a:t>the </a:t>
            </a:r>
            <a:r>
              <a:rPr lang="en" dirty="0" err="1">
                <a:effectLst>
                  <a:outerShdw blurRad="38100" dist="38100" dir="2700000" algn="tl">
                    <a:srgbClr val="000000"/>
                  </a:outerShdw>
                </a:effectLst>
                <a:cs typeface="Tahoma" pitchFamily="34" charset="0"/>
              </a:rPr>
              <a:t>reaction</a:t>
            </a:r>
            <a:r>
              <a:rPr lang="en" dirty="0">
                <a:effectLst>
                  <a:outerShdw blurRad="38100" dist="38100" dir="2700000" algn="tl">
                    <a:srgbClr val="000000"/>
                  </a:outerShdw>
                </a:effectLst>
                <a:cs typeface="Tahoma" pitchFamily="34" charset="0"/>
              </a:rPr>
              <a:t> </a:t>
            </a:r>
            <a:r>
              <a:rPr lang="en" dirty="0" err="1">
                <a:effectLst>
                  <a:outerShdw blurRad="38100" dist="38100" dir="2700000" algn="tl">
                    <a:srgbClr val="000000"/>
                  </a:outerShdw>
                </a:effectLst>
                <a:cs typeface="Tahoma" pitchFamily="34" charset="0"/>
              </a:rPr>
              <a:t>following </a:t>
            </a:r>
            <a:r>
              <a:rPr lang="en" dirty="0">
                <a:effectLst>
                  <a:outerShdw blurRad="38100" dist="38100" dir="2700000" algn="tl">
                    <a:srgbClr val="000000"/>
                  </a:outerShdw>
                </a:effectLst>
                <a:cs typeface="Tahoma" pitchFamily="34" charset="0"/>
              </a:rPr>
              <a:t>which leads to a </a:t>
            </a:r>
            <a:r>
              <a:rPr lang="en" dirty="0" err="1">
                <a:effectLst>
                  <a:outerShdw blurRad="38100" dist="38100" dir="2700000" algn="tl">
                    <a:srgbClr val="000000"/>
                  </a:outerShdw>
                </a:effectLst>
                <a:cs typeface="Tahoma" pitchFamily="34" charset="0"/>
              </a:rPr>
              <a:t>state</a:t>
            </a:r>
            <a:r>
              <a:rPr lang="en" dirty="0">
                <a:effectLst>
                  <a:outerShdw blurRad="38100" dist="38100" dir="2700000" algn="tl">
                    <a:srgbClr val="000000"/>
                  </a:outerShdw>
                </a:effectLst>
                <a:cs typeface="Tahoma" pitchFamily="34" charset="0"/>
              </a:rPr>
              <a:t> </a:t>
            </a:r>
            <a:r>
              <a:rPr lang="en" dirty="0" err="1">
                <a:effectLst>
                  <a:outerShdw blurRad="38100" dist="38100" dir="2700000" algn="tl">
                    <a:srgbClr val="000000"/>
                  </a:outerShdw>
                </a:effectLst>
                <a:cs typeface="Tahoma" pitchFamily="34" charset="0"/>
              </a:rPr>
              <a:t>equilibrium </a:t>
            </a:r>
            <a:r>
              <a:rPr lang="en" dirty="0">
                <a:effectLst>
                  <a:outerShdw blurRad="38100" dist="38100" dir="2700000" algn="tl">
                    <a:srgbClr val="000000"/>
                  </a:outerShdw>
                </a:effectLst>
                <a:cs typeface="Tahoma" pitchFamily="34" charset="0"/>
              </a:rPr>
              <a:t>A + BC + D</a:t>
            </a:r>
          </a:p>
          <a:p>
            <a:pPr rtl="1">
              <a:defRPr/>
            </a:pPr>
            <a:endParaRPr lang="en-US" dirty="0">
              <a:effectLst>
                <a:outerShdw blurRad="38100" dist="38100" dir="2700000" algn="tl">
                  <a:srgbClr val="000000"/>
                </a:outerShdw>
              </a:effectLst>
              <a:cs typeface="Tahoma" pitchFamily="34" charset="0"/>
            </a:endParaRPr>
          </a:p>
        </p:txBody>
      </p:sp>
      <p:sp>
        <p:nvSpPr>
          <p:cNvPr id="559109" name="Line 5"/>
          <p:cNvSpPr>
            <a:spLocks noChangeShapeType="1"/>
          </p:cNvSpPr>
          <p:nvPr/>
        </p:nvSpPr>
        <p:spPr bwMode="auto">
          <a:xfrm>
            <a:off x="6372225" y="4365625"/>
            <a:ext cx="576263" cy="0"/>
          </a:xfrm>
          <a:prstGeom prst="line">
            <a:avLst/>
          </a:prstGeom>
          <a:noFill/>
          <a:ln w="12700">
            <a:noFill/>
            <a:round/>
            <a:headEnd/>
            <a:tailEnd type="triangle" w="med" len="med"/>
          </a:ln>
          <a:effectLst/>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59110" name="Line 6"/>
          <p:cNvSpPr>
            <a:spLocks noChangeShapeType="1"/>
          </p:cNvSpPr>
          <p:nvPr/>
        </p:nvSpPr>
        <p:spPr bwMode="auto">
          <a:xfrm>
            <a:off x="6227763" y="4437063"/>
            <a:ext cx="576262" cy="0"/>
          </a:xfrm>
          <a:prstGeom prst="line">
            <a:avLst/>
          </a:prstGeom>
          <a:noFill/>
          <a:ln w="12700">
            <a:noFill/>
            <a:round/>
            <a:headEnd/>
            <a:tailEnd type="triangle" w="med" len="med"/>
          </a:ln>
          <a:effectLst/>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59111" name="Line 7"/>
          <p:cNvSpPr>
            <a:spLocks noChangeShapeType="1"/>
          </p:cNvSpPr>
          <p:nvPr/>
        </p:nvSpPr>
        <p:spPr bwMode="auto">
          <a:xfrm flipH="1">
            <a:off x="5940425" y="4508500"/>
            <a:ext cx="719138" cy="1152525"/>
          </a:xfrm>
          <a:prstGeom prst="line">
            <a:avLst/>
          </a:prstGeom>
          <a:noFill/>
          <a:ln w="12700">
            <a:noFill/>
            <a:round/>
            <a:headEnd/>
            <a:tailEnd type="triangle" w="med" len="med"/>
          </a:ln>
          <a:effectLst/>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59112" name="Line 8"/>
          <p:cNvSpPr>
            <a:spLocks noChangeShapeType="1"/>
          </p:cNvSpPr>
          <p:nvPr/>
        </p:nvSpPr>
        <p:spPr bwMode="auto">
          <a:xfrm>
            <a:off x="6227763" y="4437063"/>
            <a:ext cx="720725" cy="0"/>
          </a:xfrm>
          <a:prstGeom prst="line">
            <a:avLst/>
          </a:prstGeom>
          <a:noFill/>
          <a:ln w="12700">
            <a:solidFill>
              <a:schemeClr val="tx1"/>
            </a:solidFill>
            <a:round/>
            <a:headEnd/>
            <a:tailEnd type="triangle" w="med" len="med"/>
          </a:ln>
          <a:effectLst/>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59113" name="Line 9"/>
          <p:cNvSpPr>
            <a:spLocks noChangeShapeType="1"/>
          </p:cNvSpPr>
          <p:nvPr/>
        </p:nvSpPr>
        <p:spPr bwMode="auto">
          <a:xfrm flipH="1">
            <a:off x="6227763" y="4508500"/>
            <a:ext cx="720725" cy="0"/>
          </a:xfrm>
          <a:prstGeom prst="line">
            <a:avLst/>
          </a:prstGeom>
          <a:noFill/>
          <a:ln w="12700">
            <a:solidFill>
              <a:schemeClr val="tx1"/>
            </a:solidFill>
            <a:round/>
            <a:headEnd/>
            <a:tailEnd type="triangle" w="med" len="med"/>
          </a:ln>
          <a:effectLst/>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59114" name="Text Box 10"/>
          <p:cNvSpPr txBox="1">
            <a:spLocks noChangeArrowheads="1"/>
          </p:cNvSpPr>
          <p:nvPr/>
        </p:nvSpPr>
        <p:spPr bwMode="auto">
          <a:xfrm>
            <a:off x="6300788" y="4076700"/>
            <a:ext cx="415925" cy="336550"/>
          </a:xfrm>
          <a:prstGeom prst="rect">
            <a:avLst/>
          </a:prstGeom>
          <a:noFill/>
          <a:ln w="12700" algn="ctr">
            <a:noFill/>
            <a:miter lim="800000"/>
            <a:headEnd/>
            <a:tailEnd/>
          </a:ln>
          <a:effectLst/>
        </p:spPr>
        <p:txBody>
          <a:bodyPr wrap="none">
            <a:spAutoFit/>
          </a:bodyPr>
          <a:lstStyle/>
          <a:p>
            <a:pPr algn="ctr" rtl="1">
              <a:defRPr/>
            </a:pPr>
            <a:r>
              <a:rPr lang="en">
                <a:effectLst>
                  <a:outerShdw blurRad="38100" dist="38100" dir="2700000" algn="tl">
                    <a:srgbClr val="000000"/>
                  </a:outerShdw>
                </a:effectLst>
              </a:rPr>
              <a:t>V1</a:t>
            </a:r>
          </a:p>
        </p:txBody>
      </p:sp>
      <p:sp>
        <p:nvSpPr>
          <p:cNvPr id="559115" name="Text Box 11"/>
          <p:cNvSpPr txBox="1">
            <a:spLocks noChangeArrowheads="1"/>
          </p:cNvSpPr>
          <p:nvPr/>
        </p:nvSpPr>
        <p:spPr bwMode="auto">
          <a:xfrm>
            <a:off x="6372225" y="4581525"/>
            <a:ext cx="415925" cy="336550"/>
          </a:xfrm>
          <a:prstGeom prst="rect">
            <a:avLst/>
          </a:prstGeom>
          <a:noFill/>
          <a:ln w="12700" algn="ctr">
            <a:noFill/>
            <a:miter lim="800000"/>
            <a:headEnd/>
            <a:tailEnd/>
          </a:ln>
          <a:effectLst/>
        </p:spPr>
        <p:txBody>
          <a:bodyPr wrap="none">
            <a:spAutoFit/>
          </a:bodyPr>
          <a:lstStyle/>
          <a:p>
            <a:pPr algn="ctr" rtl="1">
              <a:defRPr/>
            </a:pPr>
            <a:r>
              <a:rPr lang="en">
                <a:effectLst>
                  <a:outerShdw blurRad="38100" dist="38100" dir="2700000" algn="tl">
                    <a:srgbClr val="000000"/>
                  </a:outerShdw>
                </a:effectLst>
              </a:rPr>
              <a:t>V2</a:t>
            </a:r>
          </a:p>
        </p:txBody>
      </p:sp>
      <p:sp>
        <p:nvSpPr>
          <p:cNvPr id="559117" name="Text Box 13"/>
          <p:cNvSpPr txBox="1">
            <a:spLocks noChangeArrowheads="1"/>
          </p:cNvSpPr>
          <p:nvPr/>
        </p:nvSpPr>
        <p:spPr bwMode="auto">
          <a:xfrm>
            <a:off x="395288" y="4724400"/>
            <a:ext cx="1600200" cy="825500"/>
          </a:xfrm>
          <a:prstGeom prst="rect">
            <a:avLst/>
          </a:prstGeom>
          <a:noFill/>
          <a:ln w="12700" algn="ctr">
            <a:noFill/>
            <a:miter lim="800000"/>
            <a:headEnd/>
            <a:tailEnd/>
          </a:ln>
          <a:effectLst/>
        </p:spPr>
        <p:txBody>
          <a:bodyPr wrap="none">
            <a:spAutoFit/>
          </a:bodyPr>
          <a:lstStyle/>
          <a:p>
            <a:pPr algn="ctr">
              <a:defRPr/>
            </a:pPr>
            <a:r>
              <a:rPr lang="en">
                <a:effectLst>
                  <a:outerShdw blurRad="38100" dist="38100" dir="2700000" algn="tl">
                    <a:srgbClr val="000000"/>
                  </a:outerShdw>
                </a:effectLst>
              </a:rPr>
              <a:t>V1 = k1 [A]. [B]</a:t>
            </a:r>
          </a:p>
          <a:p>
            <a:pPr algn="ctr" rtl="1">
              <a:defRPr/>
            </a:pPr>
            <a:r>
              <a:rPr lang="en">
                <a:effectLst>
                  <a:outerShdw blurRad="38100" dist="38100" dir="2700000" algn="tl">
                    <a:srgbClr val="000000"/>
                  </a:outerShdw>
                </a:effectLst>
              </a:rPr>
              <a:t>V2 = k2 [C]. [D]</a:t>
            </a:r>
          </a:p>
          <a:p>
            <a:pPr algn="ctr" rtl="1">
              <a:defRPr/>
            </a:pPr>
            <a:endParaRPr lang="fr-FR">
              <a:effectLst>
                <a:outerShdw blurRad="38100" dist="38100" dir="2700000" algn="tl">
                  <a:srgbClr val="000000"/>
                </a:outerShdw>
              </a:effectLst>
            </a:endParaRPr>
          </a:p>
        </p:txBody>
      </p:sp>
      <p:sp>
        <p:nvSpPr>
          <p:cNvPr id="559118" name="Text Box 14"/>
          <p:cNvSpPr txBox="1">
            <a:spLocks noChangeArrowheads="1"/>
          </p:cNvSpPr>
          <p:nvPr/>
        </p:nvSpPr>
        <p:spPr bwMode="auto">
          <a:xfrm>
            <a:off x="684213" y="5445125"/>
            <a:ext cx="6469062" cy="581025"/>
          </a:xfrm>
          <a:prstGeom prst="rect">
            <a:avLst/>
          </a:prstGeom>
          <a:noFill/>
          <a:ln w="12700" algn="ctr">
            <a:noFill/>
            <a:miter lim="800000"/>
            <a:headEnd/>
            <a:tailEnd/>
          </a:ln>
          <a:effectLst/>
        </p:spPr>
        <p:txBody>
          <a:bodyPr>
            <a:spAutoFit/>
          </a:bodyPr>
          <a:lstStyle/>
          <a:p>
            <a:pPr rtl="1">
              <a:defRPr/>
            </a:pPr>
            <a:r>
              <a:rPr lang="en">
                <a:effectLst>
                  <a:outerShdw blurRad="38100" dist="38100" dir="2700000" algn="tl">
                    <a:srgbClr val="000000"/>
                  </a:outerShdw>
                </a:effectLst>
              </a:rPr>
              <a:t>In </a:t>
            </a:r>
            <a:r>
              <a:rPr lang="en">
                <a:effectLst>
                  <a:outerShdw blurRad="38100" dist="38100" dir="2700000" algn="tl">
                    <a:srgbClr val="000000"/>
                  </a:outerShdw>
                </a:effectLst>
                <a:latin typeface="Arial"/>
              </a:rPr>
              <a:t>equilibrium </a:t>
            </a:r>
            <a:r>
              <a:rPr lang="en">
                <a:effectLst>
                  <a:outerShdw blurRad="38100" dist="38100" dir="2700000" algn="tl">
                    <a:srgbClr val="000000"/>
                  </a:outerShdw>
                </a:effectLst>
              </a:rPr>
              <a:t>: V1 = V2 therefore k1 [A]. [B] = k2 [C]. [D] = K, this is </a:t>
            </a:r>
            <a:endParaRPr lang="fr-FR">
              <a:effectLst>
                <a:outerShdw blurRad="38100" dist="38100" dir="2700000" algn="tl">
                  <a:srgbClr val="000000"/>
                </a:outerShdw>
              </a:effectLst>
            </a:endParaRPr>
          </a:p>
        </p:txBody>
      </p:sp>
      <p:sp>
        <p:nvSpPr>
          <p:cNvPr id="14" name="Text Box 5"/>
          <p:cNvSpPr txBox="1">
            <a:spLocks noChangeArrowheads="1"/>
          </p:cNvSpPr>
          <p:nvPr/>
        </p:nvSpPr>
        <p:spPr bwMode="auto">
          <a:xfrm>
            <a:off x="4727406" y="0"/>
            <a:ext cx="4416594" cy="2769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en-US" altLang="fr-FR" sz="1200" dirty="0"/>
          </a:p>
        </p:txBody>
      </p:sp>
    </p:spTree>
    <p:extLst>
      <p:ext uri="{BB962C8B-B14F-4D97-AF65-F5344CB8AC3E}">
        <p14:creationId xmlns:p14="http://schemas.microsoft.com/office/powerpoint/2010/main" val="2952067132"/>
      </p:ext>
    </p:extLst>
  </p:cSld>
  <p:clrMapOvr>
    <a:masterClrMapping/>
  </p:clrMapOvr>
  <p:timing>
    <p:tnLst>
      <p:par>
        <p:cTn id="1" dur="indefinite" restart="never" nodeType="tmRoot"/>
      </p:par>
    </p:tnLst>
  </p:timing>
</p:sld>
</file>

<file path=ppt/theme/theme1.xml><?xml version="1.0" encoding="utf-8"?>
<a:theme xmlns:a="http://schemas.openxmlformats.org/drawingml/2006/main" name="Mailles">
  <a:themeElements>
    <a:clrScheme name="Mailles">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é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ailles">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196</TotalTime>
  <Words>5652</Words>
  <Application>Microsoft Office PowerPoint</Application>
  <PresentationFormat>Affichage à l'écran (4:3)</PresentationFormat>
  <Paragraphs>651</Paragraphs>
  <Slides>68</Slides>
  <Notes>2</Notes>
  <HiddenSlides>0</HiddenSlides>
  <MMClips>0</MMClips>
  <ScaleCrop>false</ScaleCrop>
  <HeadingPairs>
    <vt:vector size="4" baseType="variant">
      <vt:variant>
        <vt:lpstr>Thème</vt:lpstr>
      </vt:variant>
      <vt:variant>
        <vt:i4>1</vt:i4>
      </vt:variant>
      <vt:variant>
        <vt:lpstr>Titres des diapositives</vt:lpstr>
      </vt:variant>
      <vt:variant>
        <vt:i4>68</vt:i4>
      </vt:variant>
    </vt:vector>
  </HeadingPairs>
  <TitlesOfParts>
    <vt:vector size="69" baseType="lpstr">
      <vt:lpstr>Mailles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General structure of enzymes</vt:lpstr>
      <vt:lpstr>Isoenzymes</vt:lpstr>
      <vt:lpstr>Quaternary structure of the LDH  </vt:lpstr>
      <vt:lpstr>Isoenzymes</vt:lpstr>
      <vt:lpstr>Quaternary structure of the LDH  </vt:lpstr>
      <vt:lpstr>The different isoenzymes of LDH</vt:lpstr>
      <vt:lpstr>The active site of enzymes:  Topology</vt:lpstr>
      <vt:lpstr>The active site of enzymes: Behavior</vt:lpstr>
      <vt:lpstr>Molecular mechanism of the catalytic act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Intracellular enzymes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ms</dc:creator>
  <cp:lastModifiedBy>ms</cp:lastModifiedBy>
  <cp:revision>10</cp:revision>
  <dcterms:created xsi:type="dcterms:W3CDTF">2025-09-13T15:08:58Z</dcterms:created>
  <dcterms:modified xsi:type="dcterms:W3CDTF">2026-04-11T23:57:33Z</dcterms:modified>
</cp:coreProperties>
</file>