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8"/>
  </p:notesMasterIdLst>
  <p:sldIdLst>
    <p:sldId id="257" r:id="rId2"/>
    <p:sldId id="258" r:id="rId3"/>
    <p:sldId id="259" r:id="rId4"/>
    <p:sldId id="269" r:id="rId5"/>
    <p:sldId id="270" r:id="rId6"/>
    <p:sldId id="274" r:id="rId7"/>
    <p:sldId id="275" r:id="rId8"/>
    <p:sldId id="276" r:id="rId9"/>
    <p:sldId id="277" r:id="rId10"/>
    <p:sldId id="278" r:id="rId11"/>
    <p:sldId id="279" r:id="rId12"/>
    <p:sldId id="280" r:id="rId13"/>
    <p:sldId id="281" r:id="rId14"/>
    <p:sldId id="282" r:id="rId15"/>
    <p:sldId id="283" r:id="rId16"/>
    <p:sldId id="272" r:id="rId17"/>
    <p:sldId id="284" r:id="rId18"/>
    <p:sldId id="273" r:id="rId19"/>
    <p:sldId id="286" r:id="rId20"/>
    <p:sldId id="285" r:id="rId21"/>
    <p:sldId id="287" r:id="rId22"/>
    <p:sldId id="288" r:id="rId23"/>
    <p:sldId id="297" r:id="rId24"/>
    <p:sldId id="321" r:id="rId25"/>
    <p:sldId id="322" r:id="rId26"/>
    <p:sldId id="290" r:id="rId27"/>
    <p:sldId id="291" r:id="rId28"/>
    <p:sldId id="292" r:id="rId29"/>
    <p:sldId id="293" r:id="rId30"/>
    <p:sldId id="294" r:id="rId31"/>
    <p:sldId id="319" r:id="rId32"/>
    <p:sldId id="298" r:id="rId33"/>
    <p:sldId id="299" r:id="rId34"/>
    <p:sldId id="300" r:id="rId35"/>
    <p:sldId id="323" r:id="rId36"/>
    <p:sldId id="324" r:id="rId37"/>
    <p:sldId id="301" r:id="rId38"/>
    <p:sldId id="320" r:id="rId39"/>
    <p:sldId id="331" r:id="rId40"/>
    <p:sldId id="302" r:id="rId41"/>
    <p:sldId id="303" r:id="rId42"/>
    <p:sldId id="304" r:id="rId43"/>
    <p:sldId id="305" r:id="rId44"/>
    <p:sldId id="332"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25" r:id="rId58"/>
    <p:sldId id="326" r:id="rId59"/>
    <p:sldId id="327" r:id="rId60"/>
    <p:sldId id="329" r:id="rId61"/>
    <p:sldId id="370" r:id="rId62"/>
    <p:sldId id="330" r:id="rId63"/>
    <p:sldId id="333" r:id="rId64"/>
    <p:sldId id="334" r:id="rId65"/>
    <p:sldId id="335" r:id="rId66"/>
    <p:sldId id="336" r:id="rId67"/>
    <p:sldId id="337" r:id="rId68"/>
    <p:sldId id="339" r:id="rId69"/>
    <p:sldId id="338" r:id="rId70"/>
    <p:sldId id="340" r:id="rId71"/>
    <p:sldId id="341" r:id="rId72"/>
    <p:sldId id="342" r:id="rId73"/>
    <p:sldId id="344" r:id="rId74"/>
    <p:sldId id="345" r:id="rId75"/>
    <p:sldId id="346" r:id="rId76"/>
    <p:sldId id="347" r:id="rId77"/>
    <p:sldId id="343" r:id="rId78"/>
    <p:sldId id="348" r:id="rId79"/>
    <p:sldId id="349" r:id="rId80"/>
    <p:sldId id="371" r:id="rId81"/>
    <p:sldId id="350" r:id="rId82"/>
    <p:sldId id="351" r:id="rId83"/>
    <p:sldId id="352" r:id="rId84"/>
    <p:sldId id="355" r:id="rId85"/>
    <p:sldId id="356" r:id="rId86"/>
    <p:sldId id="354" r:id="rId87"/>
    <p:sldId id="357" r:id="rId88"/>
    <p:sldId id="358" r:id="rId89"/>
    <p:sldId id="359" r:id="rId90"/>
    <p:sldId id="372" r:id="rId91"/>
    <p:sldId id="360" r:id="rId92"/>
    <p:sldId id="363" r:id="rId93"/>
    <p:sldId id="362" r:id="rId94"/>
    <p:sldId id="361" r:id="rId95"/>
    <p:sldId id="364" r:id="rId96"/>
    <p:sldId id="365" r:id="rId97"/>
    <p:sldId id="366" r:id="rId98"/>
    <p:sldId id="367" r:id="rId99"/>
    <p:sldId id="369" r:id="rId100"/>
    <p:sldId id="368" r:id="rId101"/>
    <p:sldId id="373" r:id="rId102"/>
    <p:sldId id="374" r:id="rId103"/>
    <p:sldId id="375" r:id="rId104"/>
    <p:sldId id="376" r:id="rId105"/>
    <p:sldId id="377" r:id="rId106"/>
    <p:sldId id="378" r:id="rId107"/>
    <p:sldId id="379" r:id="rId108"/>
    <p:sldId id="380"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9" r:id="rId123"/>
    <p:sldId id="398" r:id="rId124"/>
    <p:sldId id="397" r:id="rId125"/>
    <p:sldId id="396" r:id="rId126"/>
    <p:sldId id="395" r:id="rId127"/>
    <p:sldId id="400" r:id="rId128"/>
    <p:sldId id="401" r:id="rId129"/>
    <p:sldId id="402" r:id="rId130"/>
    <p:sldId id="403" r:id="rId131"/>
    <p:sldId id="404" r:id="rId132"/>
    <p:sldId id="405" r:id="rId133"/>
    <p:sldId id="406" r:id="rId134"/>
    <p:sldId id="407" r:id="rId135"/>
    <p:sldId id="408" r:id="rId136"/>
    <p:sldId id="410" r:id="rId1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8974" autoAdjust="0"/>
  </p:normalViewPr>
  <p:slideViewPr>
    <p:cSldViewPr snapToGrid="0">
      <p:cViewPr>
        <p:scale>
          <a:sx n="61" d="100"/>
          <a:sy n="61" d="100"/>
        </p:scale>
        <p:origin x="81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FA7FC-AD61-4ED1-A21A-25E3BA1D6006}" type="datetimeFigureOut">
              <a:rPr lang="fr-FR" smtClean="0"/>
              <a:t>30/11/2024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33AE-6999-41EB-A588-81D6103148FD}" type="slidenum">
              <a:rPr lang="fr-FR" smtClean="0"/>
              <a:t>‹N°›</a:t>
            </a:fld>
            <a:endParaRPr lang="fr-FR"/>
          </a:p>
        </p:txBody>
      </p:sp>
    </p:spTree>
    <p:extLst>
      <p:ext uri="{BB962C8B-B14F-4D97-AF65-F5344CB8AC3E}">
        <p14:creationId xmlns:p14="http://schemas.microsoft.com/office/powerpoint/2010/main" val="160786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fr.wikipedia.org/wiki/H%C3%A9moglobine" TargetMode="External"/><Relationship Id="rId3" Type="http://schemas.openxmlformats.org/officeDocument/2006/relationships/hyperlink" Target="https://fr.wikipedia.org/wiki/M%C3%A9tabolisme" TargetMode="External"/><Relationship Id="rId7" Type="http://schemas.openxmlformats.org/officeDocument/2006/relationships/hyperlink" Target="https://fr.wikipedia.org/wiki/Sang"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s://fr.wikipedia.org/wiki/Dioxyg%C3%A8ne" TargetMode="External"/><Relationship Id="rId5" Type="http://schemas.openxmlformats.org/officeDocument/2006/relationships/hyperlink" Target="https://fr.wikipedia.org/wiki/Homo_sapiens" TargetMode="External"/><Relationship Id="rId4" Type="http://schemas.openxmlformats.org/officeDocument/2006/relationships/hyperlink" Target="https://fr.wikipedia.org/wiki/Glycolys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Volume courant =volume tidal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22</a:t>
            </a:fld>
            <a:endParaRPr lang="fr-FR"/>
          </a:p>
        </p:txBody>
      </p:sp>
    </p:spTree>
    <p:extLst>
      <p:ext uri="{BB962C8B-B14F-4D97-AF65-F5344CB8AC3E}">
        <p14:creationId xmlns:p14="http://schemas.microsoft.com/office/powerpoint/2010/main" val="188758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Pression </a:t>
            </a:r>
            <a:r>
              <a:rPr lang="fr-FR" sz="1200" dirty="0" err="1" smtClean="0"/>
              <a:t>transpulmonaire</a:t>
            </a:r>
            <a:r>
              <a:rPr lang="fr-FR" sz="1200" dirty="0" smtClean="0"/>
              <a:t> </a:t>
            </a:r>
          </a:p>
          <a:p>
            <a:pPr marL="0" indent="0" algn="ctr">
              <a:buNone/>
            </a:pPr>
            <a:r>
              <a:rPr lang="fr-FR" sz="1200" b="1" dirty="0" smtClean="0">
                <a:effectLst/>
              </a:rPr>
              <a:t> </a:t>
            </a:r>
            <a:r>
              <a:rPr lang="fr-FR" sz="1200" b="1" dirty="0" err="1" smtClean="0">
                <a:effectLst/>
              </a:rPr>
              <a:t>P</a:t>
            </a:r>
            <a:r>
              <a:rPr lang="fr-FR" sz="1200" b="1" baseline="-25000" dirty="0" err="1" smtClean="0">
                <a:effectLst/>
              </a:rPr>
              <a:t>tp</a:t>
            </a:r>
            <a:r>
              <a:rPr lang="fr-FR" sz="1200" b="1" dirty="0" smtClean="0">
                <a:effectLst/>
              </a:rPr>
              <a:t> = </a:t>
            </a:r>
            <a:r>
              <a:rPr lang="fr-FR" sz="1200" b="1" baseline="-25000" dirty="0" smtClean="0">
                <a:effectLst/>
              </a:rPr>
              <a:t> </a:t>
            </a:r>
            <a:r>
              <a:rPr lang="fr-FR" sz="1200" b="1" dirty="0" err="1" smtClean="0">
                <a:effectLst/>
              </a:rPr>
              <a:t>P</a:t>
            </a:r>
            <a:r>
              <a:rPr lang="fr-FR" sz="1200" b="1" baseline="-25000" dirty="0" err="1" smtClean="0">
                <a:effectLst/>
              </a:rPr>
              <a:t>alv</a:t>
            </a:r>
            <a:r>
              <a:rPr lang="fr-FR" sz="1200" b="1" baseline="-25000" dirty="0" smtClean="0">
                <a:effectLst/>
              </a:rPr>
              <a:t> </a:t>
            </a:r>
            <a:r>
              <a:rPr lang="fr-FR" sz="1200" b="1" dirty="0" smtClean="0">
                <a:effectLst/>
              </a:rPr>
              <a:t> - </a:t>
            </a:r>
            <a:r>
              <a:rPr lang="fr-FR" sz="1200" b="1" dirty="0" err="1" smtClean="0">
                <a:effectLst/>
              </a:rPr>
              <a:t>P</a:t>
            </a:r>
            <a:r>
              <a:rPr lang="fr-FR" sz="1200" b="1" baseline="-25000" dirty="0" err="1" smtClean="0">
                <a:effectLst/>
              </a:rPr>
              <a:t>ip</a:t>
            </a:r>
            <a:endParaRPr lang="fr-FR" sz="1200" b="1" dirty="0" smtClean="0">
              <a:effectLst/>
            </a:endParaRPr>
          </a:p>
          <a:p>
            <a:pPr marL="0" indent="0" algn="ctr">
              <a:buNone/>
            </a:pPr>
            <a:r>
              <a:rPr lang="fr-FR" sz="1200" b="1" dirty="0" smtClean="0">
                <a:effectLst/>
              </a:rPr>
              <a:t>          </a:t>
            </a:r>
            <a:r>
              <a:rPr lang="fr-FR" sz="1200" b="1" dirty="0" err="1" smtClean="0">
                <a:effectLst/>
              </a:rPr>
              <a:t>P</a:t>
            </a:r>
            <a:r>
              <a:rPr lang="fr-FR" sz="1200" b="1" baseline="-25000" dirty="0" err="1" smtClean="0">
                <a:effectLst/>
              </a:rPr>
              <a:t>tp</a:t>
            </a:r>
            <a:r>
              <a:rPr lang="fr-FR" sz="1200" b="1" dirty="0" smtClean="0">
                <a:effectLst/>
              </a:rPr>
              <a:t> = (-2) – (-8)= </a:t>
            </a:r>
            <a:r>
              <a:rPr lang="fr-FR" sz="1200" b="1" dirty="0" smtClean="0">
                <a:solidFill>
                  <a:schemeClr val="tx2"/>
                </a:solidFill>
                <a:effectLst/>
              </a:rPr>
              <a:t>+6</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59</a:t>
            </a:fld>
            <a:endParaRPr lang="fr-FR"/>
          </a:p>
        </p:txBody>
      </p:sp>
    </p:spTree>
    <p:extLst>
      <p:ext uri="{BB962C8B-B14F-4D97-AF65-F5344CB8AC3E}">
        <p14:creationId xmlns:p14="http://schemas.microsoft.com/office/powerpoint/2010/main" val="252173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60</a:t>
            </a:fld>
            <a:endParaRPr lang="fr-FR"/>
          </a:p>
        </p:txBody>
      </p:sp>
    </p:spTree>
    <p:extLst>
      <p:ext uri="{BB962C8B-B14F-4D97-AF65-F5344CB8AC3E}">
        <p14:creationId xmlns:p14="http://schemas.microsoft.com/office/powerpoint/2010/main" val="61288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En cas de pneumopathie obstructive chronique, au cours de laquelle il y a une augmentation de la résistance des voies ariennes, les patients apprennent à expirer lentement, en faisant la moue, pour prévenir l’affaissement des voies aériennes que produirait une expiration forcée. </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61</a:t>
            </a:fld>
            <a:endParaRPr lang="fr-FR"/>
          </a:p>
        </p:txBody>
      </p:sp>
    </p:spTree>
    <p:extLst>
      <p:ext uri="{BB962C8B-B14F-4D97-AF65-F5344CB8AC3E}">
        <p14:creationId xmlns:p14="http://schemas.microsoft.com/office/powerpoint/2010/main" val="316323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64</a:t>
            </a:fld>
            <a:endParaRPr lang="fr-FR"/>
          </a:p>
        </p:txBody>
      </p:sp>
    </p:spTree>
    <p:extLst>
      <p:ext uri="{BB962C8B-B14F-4D97-AF65-F5344CB8AC3E}">
        <p14:creationId xmlns:p14="http://schemas.microsoft.com/office/powerpoint/2010/main" val="268834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Adapter la ventilation et la perfusion est primordial pour réaliser un échange idéal d’O</a:t>
            </a:r>
            <a:r>
              <a:rPr lang="fr-FR" sz="1050" kern="12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 et de CO2.</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65</a:t>
            </a:fld>
            <a:endParaRPr lang="fr-FR"/>
          </a:p>
        </p:txBody>
      </p:sp>
    </p:spTree>
    <p:extLst>
      <p:ext uri="{BB962C8B-B14F-4D97-AF65-F5344CB8AC3E}">
        <p14:creationId xmlns:p14="http://schemas.microsoft.com/office/powerpoint/2010/main" val="419274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66</a:t>
            </a:fld>
            <a:endParaRPr lang="fr-FR"/>
          </a:p>
        </p:txBody>
      </p:sp>
    </p:spTree>
    <p:extLst>
      <p:ext uri="{BB962C8B-B14F-4D97-AF65-F5344CB8AC3E}">
        <p14:creationId xmlns:p14="http://schemas.microsoft.com/office/powerpoint/2010/main" val="256866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67</a:t>
            </a:fld>
            <a:endParaRPr lang="fr-FR"/>
          </a:p>
        </p:txBody>
      </p:sp>
    </p:spTree>
    <p:extLst>
      <p:ext uri="{BB962C8B-B14F-4D97-AF65-F5344CB8AC3E}">
        <p14:creationId xmlns:p14="http://schemas.microsoft.com/office/powerpoint/2010/main" val="131984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69</a:t>
            </a:fld>
            <a:endParaRPr lang="fr-FR"/>
          </a:p>
        </p:txBody>
      </p:sp>
    </p:spTree>
    <p:extLst>
      <p:ext uri="{BB962C8B-B14F-4D97-AF65-F5344CB8AC3E}">
        <p14:creationId xmlns:p14="http://schemas.microsoft.com/office/powerpoint/2010/main" val="383699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70</a:t>
            </a:fld>
            <a:endParaRPr lang="fr-FR"/>
          </a:p>
        </p:txBody>
      </p:sp>
    </p:spTree>
    <p:extLst>
      <p:ext uri="{BB962C8B-B14F-4D97-AF65-F5344CB8AC3E}">
        <p14:creationId xmlns:p14="http://schemas.microsoft.com/office/powerpoint/2010/main" val="239944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71</a:t>
            </a:fld>
            <a:endParaRPr lang="fr-FR"/>
          </a:p>
        </p:txBody>
      </p:sp>
    </p:spTree>
    <p:extLst>
      <p:ext uri="{BB962C8B-B14F-4D97-AF65-F5344CB8AC3E}">
        <p14:creationId xmlns:p14="http://schemas.microsoft.com/office/powerpoint/2010/main" val="11729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Également appelée capacité expiratoire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28</a:t>
            </a:fld>
            <a:endParaRPr lang="fr-FR"/>
          </a:p>
        </p:txBody>
      </p:sp>
    </p:spTree>
    <p:extLst>
      <p:ext uri="{BB962C8B-B14F-4D97-AF65-F5344CB8AC3E}">
        <p14:creationId xmlns:p14="http://schemas.microsoft.com/office/powerpoint/2010/main" val="183580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72</a:t>
            </a:fld>
            <a:endParaRPr lang="fr-FR"/>
          </a:p>
        </p:txBody>
      </p:sp>
    </p:spTree>
    <p:extLst>
      <p:ext uri="{BB962C8B-B14F-4D97-AF65-F5344CB8AC3E}">
        <p14:creationId xmlns:p14="http://schemas.microsoft.com/office/powerpoint/2010/main" val="2196742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Environ 2 % du débit cardiaque systématique (débits bronchique et coronaire) évitent la circulation pulmonaire : </a:t>
            </a:r>
            <a:r>
              <a:rPr lang="fr-FR" sz="1200" b="1" kern="1200" dirty="0" smtClean="0">
                <a:solidFill>
                  <a:schemeClr val="tx1"/>
                </a:solidFill>
                <a:effectLst/>
                <a:latin typeface="+mn-lt"/>
                <a:ea typeface="+mn-ea"/>
                <a:cs typeface="+mn-cs"/>
              </a:rPr>
              <a:t>shunt physiologique</a:t>
            </a:r>
            <a:r>
              <a:rPr lang="fr-FR" sz="1200" kern="1200" dirty="0" smtClean="0">
                <a:solidFill>
                  <a:schemeClr val="tx1"/>
                </a:solidFill>
                <a:effectLst/>
                <a:latin typeface="+mn-lt"/>
                <a:ea typeface="+mn-ea"/>
                <a:cs typeface="+mn-cs"/>
              </a:rPr>
              <a:t>. L'admission de sang veineux dans le sang artériel oxygéné qui en résulte, rend la PO2 du sang artériel légèrement inférieure à celle de l’air alvéolaire.</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73</a:t>
            </a:fld>
            <a:endParaRPr lang="fr-FR"/>
          </a:p>
        </p:txBody>
      </p:sp>
    </p:spTree>
    <p:extLst>
      <p:ext uri="{BB962C8B-B14F-4D97-AF65-F5344CB8AC3E}">
        <p14:creationId xmlns:p14="http://schemas.microsoft.com/office/powerpoint/2010/main" val="324824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74</a:t>
            </a:fld>
            <a:endParaRPr lang="fr-FR"/>
          </a:p>
        </p:txBody>
      </p:sp>
    </p:spTree>
    <p:extLst>
      <p:ext uri="{BB962C8B-B14F-4D97-AF65-F5344CB8AC3E}">
        <p14:creationId xmlns:p14="http://schemas.microsoft.com/office/powerpoint/2010/main" val="4149472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effectLst/>
              </a:rPr>
              <a:t>Est une protéine globulaire faite de quatre sous-unités</a:t>
            </a:r>
            <a:r>
              <a:rPr lang="fr-FR" b="1" dirty="0" smtClean="0">
                <a:effectLst/>
              </a:rPr>
              <a:t>. </a:t>
            </a:r>
            <a:r>
              <a:rPr lang="fr-FR" dirty="0" smtClean="0">
                <a:effectLst/>
              </a:rPr>
              <a:t>Chaque sous-unité a une moitié hème</a:t>
            </a:r>
            <a:r>
              <a:rPr lang="fr-FR" b="1" dirty="0" smtClean="0">
                <a:effectLst/>
              </a:rPr>
              <a:t> </a:t>
            </a:r>
            <a:r>
              <a:rPr lang="fr-FR" dirty="0" smtClean="0">
                <a:effectLst/>
              </a:rPr>
              <a:t>qui est une porphyrine contenant du fer.</a:t>
            </a:r>
            <a:r>
              <a:rPr lang="fr-FR" b="1" dirty="0" smtClean="0">
                <a:effectLst/>
              </a:rPr>
              <a:t> </a:t>
            </a:r>
            <a:r>
              <a:rPr lang="fr-FR" dirty="0" smtClean="0">
                <a:effectLst/>
              </a:rPr>
              <a:t>Le fer est à l'état ferreux (Fe</a:t>
            </a:r>
            <a:r>
              <a:rPr lang="fr-FR" baseline="30000" dirty="0" smtClean="0">
                <a:effectLst/>
              </a:rPr>
              <a:t>+2</a:t>
            </a:r>
            <a:r>
              <a:rPr lang="fr-FR" dirty="0" smtClean="0">
                <a:effectLst/>
              </a:rPr>
              <a:t>) qui fixe l’O2. Si le fer est à l'état ferrique (Fe</a:t>
            </a:r>
            <a:r>
              <a:rPr lang="fr-FR" b="1" baseline="30000" dirty="0" smtClean="0">
                <a:effectLst/>
              </a:rPr>
              <a:t>+3</a:t>
            </a:r>
            <a:r>
              <a:rPr lang="fr-FR" dirty="0" smtClean="0">
                <a:effectLst/>
              </a:rPr>
              <a:t>), on est en présence de la </a:t>
            </a:r>
            <a:r>
              <a:rPr lang="fr-FR" b="1" dirty="0" smtClean="0">
                <a:effectLst/>
              </a:rPr>
              <a:t>méthémoglobine </a:t>
            </a:r>
            <a:r>
              <a:rPr lang="fr-FR" dirty="0" smtClean="0">
                <a:effectLst/>
              </a:rPr>
              <a:t>qui ne fixe pas</a:t>
            </a:r>
            <a:r>
              <a:rPr lang="fr-FR" b="1" dirty="0" smtClean="0">
                <a:effectLst/>
              </a:rPr>
              <a:t> </a:t>
            </a:r>
            <a:r>
              <a:rPr lang="fr-FR" dirty="0" smtClean="0">
                <a:effectLst/>
              </a:rPr>
              <a:t>l’O2.</a:t>
            </a:r>
          </a:p>
          <a:p>
            <a:r>
              <a:rPr lang="fr-FR" dirty="0" smtClean="0">
                <a:effectLst/>
              </a:rPr>
              <a:t>Chaque sous-unité a une chaine polypeptidique. Deux sous-unités ont des chaines α et deux sous-unités ont des chaines β : l'hémoglobine normale adulte est, donc, dite α2β2.</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78</a:t>
            </a:fld>
            <a:endParaRPr lang="fr-FR"/>
          </a:p>
        </p:txBody>
      </p:sp>
    </p:spTree>
    <p:extLst>
      <p:ext uri="{BB962C8B-B14F-4D97-AF65-F5344CB8AC3E}">
        <p14:creationId xmlns:p14="http://schemas.microsoft.com/office/powerpoint/2010/main" val="117783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2,3</a:t>
            </a:r>
            <a:r>
              <a:rPr lang="fr-FR" sz="1200" b="1" i="0" kern="1200" baseline="0" dirty="0" smtClean="0">
                <a:solidFill>
                  <a:schemeClr val="tx1"/>
                </a:solidFill>
                <a:effectLst/>
                <a:latin typeface="+mn-lt"/>
                <a:ea typeface="+mn-ea"/>
                <a:cs typeface="+mn-cs"/>
              </a:rPr>
              <a:t> DPG</a:t>
            </a:r>
            <a:r>
              <a:rPr lang="fr-FR" sz="1200" b="0" i="0" kern="1200" dirty="0" smtClean="0">
                <a:solidFill>
                  <a:schemeClr val="tx1"/>
                </a:solidFill>
                <a:effectLst/>
                <a:latin typeface="+mn-lt"/>
                <a:ea typeface="+mn-ea"/>
                <a:cs typeface="+mn-cs"/>
              </a:rPr>
              <a:t> est un important intermédiaire </a:t>
            </a:r>
            <a:r>
              <a:rPr lang="fr-FR" sz="1200" b="0" i="0" u="none" strike="noStrike" kern="1200" dirty="0" smtClean="0">
                <a:solidFill>
                  <a:schemeClr val="tx1"/>
                </a:solidFill>
                <a:effectLst/>
                <a:latin typeface="+mn-lt"/>
                <a:ea typeface="+mn-ea"/>
                <a:cs typeface="+mn-cs"/>
                <a:hlinkClick r:id="rId3" tooltip="Métabolisme"/>
              </a:rPr>
              <a:t>métabolique</a:t>
            </a:r>
            <a:r>
              <a:rPr lang="fr-FR" sz="1200" b="0" i="0" kern="1200" dirty="0" smtClean="0">
                <a:solidFill>
                  <a:schemeClr val="tx1"/>
                </a:solidFill>
                <a:effectLst/>
                <a:latin typeface="+mn-lt"/>
                <a:ea typeface="+mn-ea"/>
                <a:cs typeface="+mn-cs"/>
              </a:rPr>
              <a:t> de la </a:t>
            </a:r>
            <a:r>
              <a:rPr lang="fr-FR" sz="1200" b="0" i="0" u="sng" kern="1200" dirty="0" smtClean="0">
                <a:solidFill>
                  <a:schemeClr val="tx1"/>
                </a:solidFill>
                <a:effectLst/>
                <a:latin typeface="+mn-lt"/>
                <a:ea typeface="+mn-ea"/>
                <a:cs typeface="+mn-cs"/>
                <a:hlinkClick r:id="rId4"/>
              </a:rPr>
              <a:t>glycolyse</a:t>
            </a:r>
            <a:r>
              <a:rPr lang="fr-FR" sz="1200" b="0" i="0" kern="1200" dirty="0" smtClean="0">
                <a:solidFill>
                  <a:schemeClr val="tx1"/>
                </a:solidFill>
                <a:effectLst/>
                <a:latin typeface="+mn-lt"/>
                <a:ea typeface="+mn-ea"/>
                <a:cs typeface="+mn-cs"/>
              </a:rPr>
              <a:t>. Il intervient, chez l'</a:t>
            </a:r>
            <a:r>
              <a:rPr lang="fr-FR" sz="1200" b="0" i="0" u="none" strike="noStrike" kern="1200" dirty="0" smtClean="0">
                <a:solidFill>
                  <a:schemeClr val="tx1"/>
                </a:solidFill>
                <a:effectLst/>
                <a:latin typeface="+mn-lt"/>
                <a:ea typeface="+mn-ea"/>
                <a:cs typeface="+mn-cs"/>
                <a:hlinkClick r:id="rId5" tooltip="Homo sapiens"/>
              </a:rPr>
              <a:t>espèce humaine</a:t>
            </a:r>
            <a:r>
              <a:rPr lang="fr-FR" sz="1200" b="0" i="0" kern="1200" dirty="0" smtClean="0">
                <a:solidFill>
                  <a:schemeClr val="tx1"/>
                </a:solidFill>
                <a:effectLst/>
                <a:latin typeface="+mn-lt"/>
                <a:ea typeface="+mn-ea"/>
                <a:cs typeface="+mn-cs"/>
              </a:rPr>
              <a:t>, dans la régulation du transport du </a:t>
            </a:r>
            <a:r>
              <a:rPr lang="fr-FR" sz="1200" b="0" i="0" u="none" strike="noStrike" kern="1200" dirty="0" smtClean="0">
                <a:solidFill>
                  <a:schemeClr val="tx1"/>
                </a:solidFill>
                <a:effectLst/>
                <a:latin typeface="+mn-lt"/>
                <a:ea typeface="+mn-ea"/>
                <a:cs typeface="+mn-cs"/>
                <a:hlinkClick r:id="rId6" tooltip="Dioxygène"/>
              </a:rPr>
              <a:t>dioxygène</a:t>
            </a:r>
            <a:r>
              <a:rPr lang="fr-FR" sz="1200" b="0" i="0" kern="1200" dirty="0" smtClean="0">
                <a:solidFill>
                  <a:schemeClr val="tx1"/>
                </a:solidFill>
                <a:effectLst/>
                <a:latin typeface="+mn-lt"/>
                <a:ea typeface="+mn-ea"/>
                <a:cs typeface="+mn-cs"/>
              </a:rPr>
              <a:t> dans le </a:t>
            </a:r>
            <a:r>
              <a:rPr lang="fr-FR" sz="1200" b="0" i="0" u="none" strike="noStrike" kern="1200" dirty="0" smtClean="0">
                <a:solidFill>
                  <a:schemeClr val="tx1"/>
                </a:solidFill>
                <a:effectLst/>
                <a:latin typeface="+mn-lt"/>
                <a:ea typeface="+mn-ea"/>
                <a:cs typeface="+mn-cs"/>
                <a:hlinkClick r:id="rId7" tooltip="Sang"/>
              </a:rPr>
              <a:t>sang</a:t>
            </a:r>
            <a:r>
              <a:rPr lang="fr-FR" sz="1200" b="0" i="0" kern="1200" dirty="0" smtClean="0">
                <a:solidFill>
                  <a:schemeClr val="tx1"/>
                </a:solidFill>
                <a:effectLst/>
                <a:latin typeface="+mn-lt"/>
                <a:ea typeface="+mn-ea"/>
                <a:cs typeface="+mn-cs"/>
              </a:rPr>
              <a:t>, en stabilisant la forme </a:t>
            </a:r>
            <a:r>
              <a:rPr lang="fr-FR" sz="1200" b="0" i="1" kern="1200" dirty="0" err="1" smtClean="0">
                <a:solidFill>
                  <a:schemeClr val="tx1"/>
                </a:solidFill>
                <a:effectLst/>
                <a:latin typeface="+mn-lt"/>
                <a:ea typeface="+mn-ea"/>
                <a:cs typeface="+mn-cs"/>
              </a:rPr>
              <a:t>désoxy</a:t>
            </a:r>
            <a:r>
              <a:rPr lang="fr-FR" sz="1200" b="0" i="0" kern="1200" dirty="0" smtClean="0">
                <a:solidFill>
                  <a:schemeClr val="tx1"/>
                </a:solidFill>
                <a:effectLst/>
                <a:latin typeface="+mn-lt"/>
                <a:ea typeface="+mn-ea"/>
                <a:cs typeface="+mn-cs"/>
              </a:rPr>
              <a:t> de l'</a:t>
            </a:r>
            <a:r>
              <a:rPr lang="fr-FR" sz="1200" b="0" i="0" u="none" strike="noStrike" kern="1200" dirty="0" smtClean="0">
                <a:solidFill>
                  <a:schemeClr val="tx1"/>
                </a:solidFill>
                <a:effectLst/>
                <a:latin typeface="+mn-lt"/>
                <a:ea typeface="+mn-ea"/>
                <a:cs typeface="+mn-cs"/>
                <a:hlinkClick r:id="rId8" tooltip="Hémoglobine"/>
              </a:rPr>
              <a:t>hémoglobine</a:t>
            </a:r>
            <a:r>
              <a:rPr lang="fr-FR" sz="1200" b="0" i="0" kern="1200" dirty="0" smtClean="0">
                <a:solidFill>
                  <a:schemeClr val="tx1"/>
                </a:solidFill>
                <a:effectLst/>
                <a:latin typeface="+mn-lt"/>
                <a:ea typeface="+mn-ea"/>
                <a:cs typeface="+mn-cs"/>
              </a:rPr>
              <a:t>. Cette stabilisation diminue l'affinité de l'hémoglobine pour le dioxygène, permettant sa libération au niveau tissulaire</a:t>
            </a:r>
            <a:r>
              <a:rPr lang="fr-FR" sz="1200" b="0" i="0" kern="1200" baseline="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79</a:t>
            </a:fld>
            <a:endParaRPr lang="fr-FR"/>
          </a:p>
        </p:txBody>
      </p:sp>
    </p:spTree>
    <p:extLst>
      <p:ext uri="{BB962C8B-B14F-4D97-AF65-F5344CB8AC3E}">
        <p14:creationId xmlns:p14="http://schemas.microsoft.com/office/powerpoint/2010/main" val="365427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80</a:t>
            </a:fld>
            <a:endParaRPr lang="fr-FR"/>
          </a:p>
        </p:txBody>
      </p:sp>
    </p:spTree>
    <p:extLst>
      <p:ext uri="{BB962C8B-B14F-4D97-AF65-F5344CB8AC3E}">
        <p14:creationId xmlns:p14="http://schemas.microsoft.com/office/powerpoint/2010/main" val="368824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 </a:t>
            </a:r>
            <a:r>
              <a:rPr lang="fr-FR" dirty="0" err="1" smtClean="0"/>
              <a:t>inrapleurale</a:t>
            </a:r>
            <a:r>
              <a:rPr lang="fr-FR" dirty="0" smtClean="0"/>
              <a:t> doit être négative procurant la force qui garde les poumons ouverts et</a:t>
            </a:r>
            <a:r>
              <a:rPr lang="fr-FR" baseline="0" dirty="0" smtClean="0"/>
              <a:t> la cage thoracique plaquée contre l’intérieur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37</a:t>
            </a:fld>
            <a:endParaRPr lang="fr-FR"/>
          </a:p>
        </p:txBody>
      </p:sp>
    </p:spTree>
    <p:extLst>
      <p:ext uri="{BB962C8B-B14F-4D97-AF65-F5344CB8AC3E}">
        <p14:creationId xmlns:p14="http://schemas.microsoft.com/office/powerpoint/2010/main" val="195065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38</a:t>
            </a:fld>
            <a:endParaRPr lang="fr-FR"/>
          </a:p>
        </p:txBody>
      </p:sp>
    </p:spTree>
    <p:extLst>
      <p:ext uri="{BB962C8B-B14F-4D97-AF65-F5344CB8AC3E}">
        <p14:creationId xmlns:p14="http://schemas.microsoft.com/office/powerpoint/2010/main" val="260553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43</a:t>
            </a:fld>
            <a:endParaRPr lang="fr-FR"/>
          </a:p>
        </p:txBody>
      </p:sp>
    </p:spTree>
    <p:extLst>
      <p:ext uri="{BB962C8B-B14F-4D97-AF65-F5344CB8AC3E}">
        <p14:creationId xmlns:p14="http://schemas.microsoft.com/office/powerpoint/2010/main" val="2613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effectLst/>
              </a:rPr>
              <a:t>Exemple :</a:t>
            </a:r>
            <a:r>
              <a:rPr lang="fr-FR" sz="1200" i="1" dirty="0" smtClean="0">
                <a:effectLst/>
              </a:rPr>
              <a:t> </a:t>
            </a:r>
            <a:r>
              <a:rPr lang="fr-FR" sz="1200" dirty="0" smtClean="0">
                <a:effectLst/>
              </a:rPr>
              <a:t>si le rayon des voies aériennes décroit d'un facteur 2, la résistance est multipliée par un facteur 16 (2) et l'écoulement de l'air diminue énormément, par un facteur 16.</a:t>
            </a:r>
          </a:p>
          <a:p>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51</a:t>
            </a:fld>
            <a:endParaRPr lang="fr-FR"/>
          </a:p>
        </p:txBody>
      </p:sp>
    </p:spTree>
    <p:extLst>
      <p:ext uri="{BB962C8B-B14F-4D97-AF65-F5344CB8AC3E}">
        <p14:creationId xmlns:p14="http://schemas.microsoft.com/office/powerpoint/2010/main" val="396047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53</a:t>
            </a:fld>
            <a:endParaRPr lang="fr-FR"/>
          </a:p>
        </p:txBody>
      </p:sp>
    </p:spTree>
    <p:extLst>
      <p:ext uri="{BB962C8B-B14F-4D97-AF65-F5344CB8AC3E}">
        <p14:creationId xmlns:p14="http://schemas.microsoft.com/office/powerpoint/2010/main" val="56922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57</a:t>
            </a:fld>
            <a:endParaRPr lang="fr-FR"/>
          </a:p>
        </p:txBody>
      </p:sp>
    </p:spTree>
    <p:extLst>
      <p:ext uri="{BB962C8B-B14F-4D97-AF65-F5344CB8AC3E}">
        <p14:creationId xmlns:p14="http://schemas.microsoft.com/office/powerpoint/2010/main" val="144088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58</a:t>
            </a:fld>
            <a:endParaRPr lang="fr-FR"/>
          </a:p>
        </p:txBody>
      </p:sp>
    </p:spTree>
    <p:extLst>
      <p:ext uri="{BB962C8B-B14F-4D97-AF65-F5344CB8AC3E}">
        <p14:creationId xmlns:p14="http://schemas.microsoft.com/office/powerpoint/2010/main" val="270363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30/11/2024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0253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57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382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09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063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30/11/2024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1286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30/11/2024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9376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30/11/2024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7973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30/11/2024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6248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30/11/2024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5883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9874081-0CE8-43A8-A69D-D75B69EE5366}" type="datetimeFigureOut">
              <a:rPr lang="fr-FR" smtClean="0"/>
              <a:t>30/11/2024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928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9579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9874081-0CE8-43A8-A69D-D75B69EE5366}" type="datetimeFigureOut">
              <a:rPr lang="fr-FR" smtClean="0"/>
              <a:t>30/11/2024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147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9874081-0CE8-43A8-A69D-D75B69EE5366}" type="datetimeFigureOut">
              <a:rPr lang="fr-FR" smtClean="0"/>
              <a:t>30/11/2024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869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4081-0CE8-43A8-A69D-D75B69EE5366}" type="datetimeFigureOut">
              <a:rPr lang="fr-FR" smtClean="0"/>
              <a:t>30/11/2024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3343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840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30/11/2024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6149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9874081-0CE8-43A8-A69D-D75B69EE5366}" type="datetimeFigureOut">
              <a:rPr lang="fr-FR" smtClean="0"/>
              <a:t>30/11/2024</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538EC2-DF74-4E5B-97F0-B8929A5BBD12}" type="slidenum">
              <a:rPr lang="fr-FR" smtClean="0"/>
              <a:t>‹N°›</a:t>
            </a:fld>
            <a:endParaRPr lang="fr-FR"/>
          </a:p>
        </p:txBody>
      </p:sp>
    </p:spTree>
    <p:extLst>
      <p:ext uri="{BB962C8B-B14F-4D97-AF65-F5344CB8AC3E}">
        <p14:creationId xmlns:p14="http://schemas.microsoft.com/office/powerpoint/2010/main" val="26758053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73796" y="1514630"/>
            <a:ext cx="8244408" cy="1938992"/>
          </a:xfrm>
          <a:prstGeom prst="rect">
            <a:avLst/>
          </a:prstGeom>
          <a:solidFill>
            <a:schemeClr val="accent5">
              <a:lumMod val="20000"/>
              <a:lumOff val="80000"/>
            </a:schemeClr>
          </a:solidFill>
          <a:ln w="38100">
            <a:solidFill>
              <a:schemeClr val="accent5"/>
            </a:solidFill>
          </a:ln>
        </p:spPr>
        <p:txBody>
          <a:bodyPr wrap="square" rtlCol="0">
            <a:spAutoFit/>
          </a:bodyPr>
          <a:lstStyle/>
          <a:p>
            <a:pPr algn="ctr"/>
            <a:r>
              <a:rPr lang="fr-FR" sz="6000" b="1" i="1" dirty="0">
                <a:solidFill>
                  <a:schemeClr val="bg2">
                    <a:lumMod val="75000"/>
                  </a:schemeClr>
                </a:solidFill>
                <a:latin typeface="Cambria" pitchFamily="18" charset="0"/>
              </a:rPr>
              <a:t>PHYSIOLOGIE </a:t>
            </a:r>
          </a:p>
          <a:p>
            <a:pPr algn="ctr"/>
            <a:r>
              <a:rPr lang="fr-FR" sz="6000" b="1" i="1" dirty="0" smtClean="0">
                <a:solidFill>
                  <a:schemeClr val="bg2">
                    <a:lumMod val="75000"/>
                  </a:schemeClr>
                </a:solidFill>
                <a:latin typeface="Cambria" pitchFamily="18" charset="0"/>
              </a:rPr>
              <a:t>RESPIRATOIRE</a:t>
            </a:r>
            <a:endParaRPr lang="fr-FR" sz="6000" b="1" i="1" dirty="0">
              <a:solidFill>
                <a:schemeClr val="bg2">
                  <a:lumMod val="75000"/>
                </a:schemeClr>
              </a:solidFill>
              <a:latin typeface="Cambria" pitchFamily="18" charset="0"/>
            </a:endParaRPr>
          </a:p>
        </p:txBody>
      </p:sp>
      <p:sp>
        <p:nvSpPr>
          <p:cNvPr id="12" name="ZoneTexte 11"/>
          <p:cNvSpPr txBox="1"/>
          <p:nvPr/>
        </p:nvSpPr>
        <p:spPr>
          <a:xfrm>
            <a:off x="8503692" y="5683016"/>
            <a:ext cx="3429024" cy="830997"/>
          </a:xfrm>
          <a:prstGeom prst="rect">
            <a:avLst/>
          </a:prstGeom>
          <a:noFill/>
        </p:spPr>
        <p:txBody>
          <a:bodyPr wrap="square" rtlCol="0">
            <a:spAutoFit/>
          </a:bodyPr>
          <a:lstStyle/>
          <a:p>
            <a:pPr algn="ctr"/>
            <a:r>
              <a:rPr lang="fr-FR" sz="2400" b="1" i="1" dirty="0">
                <a:latin typeface="Cambria" pitchFamily="18" charset="0"/>
              </a:rPr>
              <a:t>Dr KELLALI </a:t>
            </a:r>
            <a:r>
              <a:rPr lang="fr-FR" sz="2400" b="1" i="1" dirty="0" err="1">
                <a:latin typeface="Cambria" pitchFamily="18" charset="0"/>
              </a:rPr>
              <a:t>Narimane</a:t>
            </a:r>
            <a:endParaRPr lang="fr-FR" sz="2400" b="1" i="1" dirty="0">
              <a:latin typeface="Cambria" pitchFamily="18" charset="0"/>
            </a:endParaRPr>
          </a:p>
          <a:p>
            <a:pPr algn="ctr"/>
            <a:r>
              <a:rPr lang="fr-FR" sz="2400" b="1" i="1" dirty="0">
                <a:latin typeface="Cambria" pitchFamily="18" charset="0"/>
              </a:rPr>
              <a:t>Maitre assistante  « A » </a:t>
            </a:r>
          </a:p>
        </p:txBody>
      </p:sp>
      <p:sp>
        <p:nvSpPr>
          <p:cNvPr id="5" name="ZoneTexte 4"/>
          <p:cNvSpPr txBox="1"/>
          <p:nvPr/>
        </p:nvSpPr>
        <p:spPr>
          <a:xfrm>
            <a:off x="2238348" y="49226"/>
            <a:ext cx="7715304" cy="1107996"/>
          </a:xfrm>
          <a:prstGeom prst="rect">
            <a:avLst/>
          </a:prstGeom>
          <a:noFill/>
        </p:spPr>
        <p:txBody>
          <a:bodyPr wrap="square" rtlCol="0">
            <a:spAutoFit/>
          </a:bodyPr>
          <a:lstStyle/>
          <a:p>
            <a:pPr algn="ctr"/>
            <a:r>
              <a:rPr lang="fr-FR" sz="2400" b="1" i="1" dirty="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a:t>
            </a:r>
            <a:r>
              <a:rPr lang="fr-FR" sz="2400" b="1" i="1" dirty="0">
                <a:latin typeface="Cambria" pitchFamily="18" charset="0"/>
              </a:rPr>
              <a:t>Constantine I</a:t>
            </a:r>
          </a:p>
          <a:p>
            <a:pPr algn="ctr"/>
            <a:r>
              <a:rPr lang="fr-FR" sz="2400" b="1" i="1" dirty="0">
                <a:latin typeface="Cambria" pitchFamily="18" charset="0"/>
              </a:rPr>
              <a:t>Institut des sciences vétérinaires</a:t>
            </a:r>
          </a:p>
          <a:p>
            <a:pPr algn="ctr"/>
            <a:r>
              <a:rPr lang="fr-FR" b="1" i="1" dirty="0">
                <a:latin typeface="Cambria" pitchFamily="18" charset="0"/>
              </a:rPr>
              <a:t>Année universitaire </a:t>
            </a:r>
            <a:r>
              <a:rPr lang="fr-FR" b="1" i="1" dirty="0" smtClean="0">
                <a:latin typeface="Cambria" pitchFamily="18" charset="0"/>
              </a:rPr>
              <a:t>2024- 2025</a:t>
            </a:r>
            <a:endParaRPr lang="fr-FR" b="1" i="1" dirty="0">
              <a:latin typeface="Cambria"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67" y="287885"/>
            <a:ext cx="1240477" cy="1226745"/>
          </a:xfrm>
          <a:prstGeom prst="rect">
            <a:avLst/>
          </a:prstGeom>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10454439" y="287885"/>
            <a:ext cx="1179795" cy="1075146"/>
          </a:xfrm>
          <a:prstGeom prst="rect">
            <a:avLst/>
          </a:prstGeom>
          <a:noFill/>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10" y="3721980"/>
            <a:ext cx="3818550" cy="2467069"/>
          </a:xfrm>
          <a:prstGeom prst="rect">
            <a:avLst/>
          </a:prstGeom>
        </p:spPr>
      </p:pic>
    </p:spTree>
    <p:extLst>
      <p:ext uri="{BB962C8B-B14F-4D97-AF65-F5344CB8AC3E}">
        <p14:creationId xmlns:p14="http://schemas.microsoft.com/office/powerpoint/2010/main" val="394396597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endParaRPr lang="fr-FR" sz="2400" dirty="0" smtClean="0">
              <a:effectLst/>
            </a:endParaRPr>
          </a:p>
          <a:p>
            <a:r>
              <a:rPr lang="fr-FR" sz="2400" dirty="0" smtClean="0">
                <a:effectLst/>
              </a:rPr>
              <a:t>Inclus </a:t>
            </a:r>
            <a:r>
              <a:rPr lang="fr-FR" sz="2400" dirty="0">
                <a:effectLst/>
              </a:rPr>
              <a:t>la bouche, le nez, le pharynx, le larynx, la trachée, les bronches et les bronchioles. </a:t>
            </a:r>
            <a:endParaRPr lang="fr-FR" sz="2400" dirty="0" smtClean="0">
              <a:effectLst/>
            </a:endParaRPr>
          </a:p>
          <a:p>
            <a:r>
              <a:rPr lang="fr-FR" sz="2400" dirty="0" smtClean="0">
                <a:effectLst/>
              </a:rPr>
              <a:t>Elle </a:t>
            </a:r>
            <a:r>
              <a:rPr lang="fr-FR" sz="2400" dirty="0">
                <a:effectLst/>
              </a:rPr>
              <a:t>assure la conduction de l’air inspiré vers la zone respiratoire. </a:t>
            </a:r>
            <a:endParaRPr lang="fr-FR" sz="2400" dirty="0" smtClean="0">
              <a:effectLst/>
            </a:endParaRPr>
          </a:p>
          <a:p>
            <a:r>
              <a:rPr lang="fr-FR" sz="2400" dirty="0" smtClean="0">
                <a:effectLst/>
              </a:rPr>
              <a:t>Elle </a:t>
            </a:r>
            <a:r>
              <a:rPr lang="fr-FR" sz="2400" dirty="0">
                <a:effectLst/>
              </a:rPr>
              <a:t>permet également le réchauffement, l’humidification, la filtration et la purification de l’air inspiré.</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0758" y="2088319"/>
            <a:ext cx="3881524" cy="3728975"/>
          </a:xfrm>
        </p:spPr>
      </p:pic>
      <p:sp>
        <p:nvSpPr>
          <p:cNvPr id="6" name="ZoneTexte 5"/>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DE CONDUCTION </a:t>
            </a:r>
            <a:endParaRPr lang="fr-FR" sz="2800" b="1" dirty="0">
              <a:solidFill>
                <a:schemeClr val="tx2"/>
              </a:solidFill>
            </a:endParaRPr>
          </a:p>
        </p:txBody>
      </p:sp>
    </p:spTree>
    <p:extLst>
      <p:ext uri="{BB962C8B-B14F-4D97-AF65-F5344CB8AC3E}">
        <p14:creationId xmlns:p14="http://schemas.microsoft.com/office/powerpoint/2010/main" val="11001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05537" y="2527443"/>
            <a:ext cx="5373384"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RESPIRATION CELLULAIRE </a:t>
            </a:r>
            <a:endParaRPr lang="fr-FR" sz="44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90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6440"/>
            <a:ext cx="10353761" cy="1326321"/>
          </a:xfrm>
        </p:spPr>
        <p:txBody>
          <a:bodyPr/>
          <a:lstStyle/>
          <a:p>
            <a:r>
              <a:rPr lang="fr-FR" dirty="0">
                <a:effectLst/>
              </a:rPr>
              <a:t>Respiration cellulaire </a:t>
            </a:r>
            <a:endParaRPr lang="fr-FR" dirty="0"/>
          </a:p>
        </p:txBody>
      </p:sp>
      <p:sp>
        <p:nvSpPr>
          <p:cNvPr id="3" name="Espace réservé du contenu 2"/>
          <p:cNvSpPr>
            <a:spLocks noGrp="1"/>
          </p:cNvSpPr>
          <p:nvPr>
            <p:ph idx="1"/>
          </p:nvPr>
        </p:nvSpPr>
        <p:spPr>
          <a:xfrm>
            <a:off x="326872" y="1263722"/>
            <a:ext cx="11527605" cy="5455578"/>
          </a:xfrm>
        </p:spPr>
        <p:txBody>
          <a:bodyPr>
            <a:noAutofit/>
          </a:bodyPr>
          <a:lstStyle/>
          <a:p>
            <a:r>
              <a:rPr lang="fr-FR" sz="2400" dirty="0">
                <a:effectLst/>
              </a:rPr>
              <a:t>L’apport d’O</a:t>
            </a:r>
            <a:r>
              <a:rPr lang="fr-FR" sz="2400" baseline="-25000" dirty="0">
                <a:effectLst/>
              </a:rPr>
              <a:t>2 </a:t>
            </a:r>
            <a:r>
              <a:rPr lang="fr-FR" sz="2400" dirty="0">
                <a:effectLst/>
              </a:rPr>
              <a:t>du sang aux tissus périphériques, de même que le rejet du CO</a:t>
            </a:r>
            <a:r>
              <a:rPr lang="fr-FR" sz="2400" baseline="-25000" dirty="0">
                <a:effectLst/>
              </a:rPr>
              <a:t>2</a:t>
            </a:r>
            <a:r>
              <a:rPr lang="fr-FR" sz="2400" dirty="0">
                <a:effectLst/>
              </a:rPr>
              <a:t> se font par diffusion. </a:t>
            </a:r>
            <a:endParaRPr lang="fr-FR" sz="2400" dirty="0" smtClean="0">
              <a:effectLst/>
            </a:endParaRPr>
          </a:p>
          <a:p>
            <a:r>
              <a:rPr lang="fr-FR" sz="2400" dirty="0" smtClean="0">
                <a:effectLst/>
              </a:rPr>
              <a:t>Comme </a:t>
            </a:r>
            <a:r>
              <a:rPr lang="fr-FR" sz="2400" dirty="0">
                <a:effectLst/>
              </a:rPr>
              <a:t>le CO</a:t>
            </a:r>
            <a:r>
              <a:rPr lang="fr-FR" sz="2400" baseline="-25000" dirty="0">
                <a:effectLst/>
              </a:rPr>
              <a:t>2</a:t>
            </a:r>
            <a:r>
              <a:rPr lang="fr-FR" sz="2400" dirty="0">
                <a:effectLst/>
              </a:rPr>
              <a:t> diffuse beaucoup plus facilement, la diffusion d’O</a:t>
            </a:r>
            <a:r>
              <a:rPr lang="fr-FR" sz="2400" baseline="-25000" dirty="0">
                <a:effectLst/>
              </a:rPr>
              <a:t>2</a:t>
            </a:r>
            <a:r>
              <a:rPr lang="fr-FR" sz="2400" dirty="0">
                <a:effectLst/>
              </a:rPr>
              <a:t> est limitée. </a:t>
            </a:r>
            <a:endParaRPr lang="fr-FR" sz="2400" dirty="0" smtClean="0">
              <a:effectLst/>
            </a:endParaRPr>
          </a:p>
          <a:p>
            <a:r>
              <a:rPr lang="fr-FR" sz="2400" dirty="0" smtClean="0">
                <a:effectLst/>
              </a:rPr>
              <a:t>Elle </a:t>
            </a:r>
            <a:r>
              <a:rPr lang="fr-FR" sz="2400" dirty="0">
                <a:effectLst/>
              </a:rPr>
              <a:t>est rendue possible grâce à la forte densité des capillaires qui constituent une grande surface d’échange avec de faibles trajets de diffusion </a:t>
            </a:r>
            <a:r>
              <a:rPr lang="fr-FR" sz="2400" dirty="0" smtClean="0">
                <a:effectLst/>
              </a:rPr>
              <a:t>(environ </a:t>
            </a:r>
            <a:r>
              <a:rPr lang="fr-FR" sz="2400" dirty="0">
                <a:effectLst/>
              </a:rPr>
              <a:t>10 à 25um). </a:t>
            </a:r>
          </a:p>
          <a:p>
            <a:r>
              <a:rPr lang="fr-FR" sz="2400" dirty="0">
                <a:effectLst/>
              </a:rPr>
              <a:t>La force motrice est la différence de pression partielle d’O</a:t>
            </a:r>
            <a:r>
              <a:rPr lang="fr-FR" sz="2400" baseline="-25000" dirty="0">
                <a:effectLst/>
              </a:rPr>
              <a:t>2</a:t>
            </a:r>
            <a:r>
              <a:rPr lang="fr-FR" sz="2400" dirty="0">
                <a:effectLst/>
              </a:rPr>
              <a:t> (ΔPO</a:t>
            </a:r>
            <a:r>
              <a:rPr lang="fr-FR" sz="2400" baseline="-25000" dirty="0">
                <a:effectLst/>
              </a:rPr>
              <a:t>2</a:t>
            </a:r>
            <a:r>
              <a:rPr lang="fr-FR" sz="2400" dirty="0">
                <a:effectLst/>
              </a:rPr>
              <a:t>) entre le sang capillaire et les mitochondries consommatrice d’O</a:t>
            </a:r>
            <a:r>
              <a:rPr lang="fr-FR" sz="2400" baseline="-25000" dirty="0">
                <a:effectLst/>
              </a:rPr>
              <a:t>2</a:t>
            </a:r>
            <a:r>
              <a:rPr lang="fr-FR" sz="2400" dirty="0">
                <a:effectLst/>
              </a:rPr>
              <a:t>. </a:t>
            </a:r>
            <a:endParaRPr lang="fr-FR" sz="2400" dirty="0" smtClean="0">
              <a:effectLst/>
            </a:endParaRPr>
          </a:p>
          <a:p>
            <a:r>
              <a:rPr lang="fr-FR" sz="2400" dirty="0" smtClean="0">
                <a:effectLst/>
              </a:rPr>
              <a:t>Du </a:t>
            </a:r>
            <a:r>
              <a:rPr lang="fr-FR" sz="2400" dirty="0">
                <a:effectLst/>
              </a:rPr>
              <a:t>fait que la PO</a:t>
            </a:r>
            <a:r>
              <a:rPr lang="fr-FR" sz="2400" baseline="-25000" dirty="0">
                <a:effectLst/>
              </a:rPr>
              <a:t>2</a:t>
            </a:r>
            <a:r>
              <a:rPr lang="fr-FR" sz="2400" dirty="0">
                <a:effectLst/>
              </a:rPr>
              <a:t> diminue le long des capillaires, les cellules de l’extrémité veineuse éloignées du capillaire sont les moins approvisionnées en O</a:t>
            </a:r>
            <a:r>
              <a:rPr lang="fr-FR" sz="2400" baseline="-25000" dirty="0">
                <a:effectLst/>
              </a:rPr>
              <a:t>2</a:t>
            </a:r>
            <a:r>
              <a:rPr lang="fr-FR" sz="2400" dirty="0">
                <a:effectLst/>
              </a:rPr>
              <a:t> et menacées en premier </a:t>
            </a:r>
            <a:r>
              <a:rPr lang="fr-FR" sz="2400" dirty="0" smtClean="0">
                <a:effectLst/>
              </a:rPr>
              <a:t>par l’hypoxie.</a:t>
            </a:r>
            <a:endParaRPr lang="fr-FR" sz="2400" dirty="0"/>
          </a:p>
        </p:txBody>
      </p:sp>
    </p:spTree>
    <p:extLst>
      <p:ext uri="{BB962C8B-B14F-4D97-AF65-F5344CB8AC3E}">
        <p14:creationId xmlns:p14="http://schemas.microsoft.com/office/powerpoint/2010/main" val="411006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2096064"/>
            <a:ext cx="11496782" cy="4428026"/>
          </a:xfrm>
        </p:spPr>
        <p:txBody>
          <a:bodyPr>
            <a:normAutofit/>
          </a:bodyPr>
          <a:lstStyle/>
          <a:p>
            <a:r>
              <a:rPr lang="fr-FR" sz="2400" dirty="0">
                <a:effectLst/>
              </a:rPr>
              <a:t>Les pressions dans la circulation pulmonaire sont beaucoup plus faibles que dans la circulation systémique</a:t>
            </a:r>
            <a:r>
              <a:rPr lang="fr-FR" sz="2400" b="1" dirty="0">
                <a:effectLst/>
              </a:rPr>
              <a:t>. </a:t>
            </a:r>
            <a:endParaRPr lang="fr-FR" sz="2400" b="1" dirty="0" smtClean="0">
              <a:effectLst/>
            </a:endParaRPr>
          </a:p>
          <a:p>
            <a:r>
              <a:rPr lang="fr-FR" sz="2400" dirty="0" smtClean="0">
                <a:effectLst/>
              </a:rPr>
              <a:t>La </a:t>
            </a:r>
            <a:r>
              <a:rPr lang="fr-FR" sz="2400" dirty="0">
                <a:effectLst/>
              </a:rPr>
              <a:t>résistance est également beaucoup plus faible dans la circulation pulmonaire que dans la circulation </a:t>
            </a:r>
            <a:r>
              <a:rPr lang="fr-FR" sz="2400" dirty="0" smtClean="0">
                <a:effectLst/>
              </a:rPr>
              <a:t>systémique.</a:t>
            </a:r>
          </a:p>
          <a:p>
            <a:r>
              <a:rPr lang="fr-FR" sz="2400" dirty="0">
                <a:effectLst/>
              </a:rPr>
              <a:t>L</a:t>
            </a:r>
            <a:r>
              <a:rPr lang="fr-FR" sz="2400" dirty="0" smtClean="0">
                <a:effectLst/>
              </a:rPr>
              <a:t>e </a:t>
            </a:r>
            <a:r>
              <a:rPr lang="fr-FR" sz="2400" dirty="0">
                <a:effectLst/>
              </a:rPr>
              <a:t>débit </a:t>
            </a:r>
            <a:r>
              <a:rPr lang="fr-FR" sz="2400" dirty="0" smtClean="0">
                <a:effectLst/>
              </a:rPr>
              <a:t>cardiaque dans la circulation pulmonaire</a:t>
            </a:r>
            <a:r>
              <a:rPr lang="fr-FR" sz="2400" b="1" dirty="0" smtClean="0">
                <a:effectLst/>
              </a:rPr>
              <a:t> </a:t>
            </a:r>
            <a:r>
              <a:rPr lang="fr-FR" sz="2400" dirty="0">
                <a:effectLst/>
              </a:rPr>
              <a:t>est égal au débit cardiaque à travers la circulation systémique.</a:t>
            </a:r>
          </a:p>
          <a:p>
            <a:r>
              <a:rPr lang="fr-FR" sz="2400" dirty="0">
                <a:effectLst/>
              </a:rPr>
              <a:t>La faible pression </a:t>
            </a:r>
            <a:r>
              <a:rPr lang="fr-FR" sz="2400" dirty="0" smtClean="0">
                <a:effectLst/>
              </a:rPr>
              <a:t>dans la circulation </a:t>
            </a:r>
            <a:r>
              <a:rPr lang="fr-FR" sz="2400" dirty="0">
                <a:effectLst/>
              </a:rPr>
              <a:t>pulmonaire </a:t>
            </a:r>
            <a:r>
              <a:rPr lang="fr-FR" sz="2400" dirty="0" smtClean="0">
                <a:effectLst/>
              </a:rPr>
              <a:t>permet de propulser </a:t>
            </a:r>
            <a:r>
              <a:rPr lang="fr-FR" sz="2400" dirty="0">
                <a:effectLst/>
              </a:rPr>
              <a:t>ces grands débits cardiaques parce que la résistance pulmonaire est proportionnellement basse.</a:t>
            </a:r>
          </a:p>
          <a:p>
            <a:endParaRPr lang="fr-FR" sz="2400" dirty="0"/>
          </a:p>
        </p:txBody>
      </p:sp>
    </p:spTree>
    <p:extLst>
      <p:ext uri="{BB962C8B-B14F-4D97-AF65-F5344CB8AC3E}">
        <p14:creationId xmlns:p14="http://schemas.microsoft.com/office/powerpoint/2010/main" val="10835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387011"/>
            <a:ext cx="11496782" cy="5137079"/>
          </a:xfrm>
        </p:spPr>
        <p:txBody>
          <a:bodyPr>
            <a:normAutofit/>
          </a:bodyPr>
          <a:lstStyle/>
          <a:p>
            <a:endParaRPr lang="fr-FR" sz="2400" dirty="0" smtClean="0">
              <a:effectLst/>
            </a:endParaRPr>
          </a:p>
          <a:p>
            <a:r>
              <a:rPr lang="fr-FR" sz="2400" dirty="0" smtClean="0">
                <a:effectLst/>
              </a:rPr>
              <a:t>La </a:t>
            </a:r>
            <a:r>
              <a:rPr lang="fr-FR" sz="2400" dirty="0">
                <a:effectLst/>
              </a:rPr>
              <a:t>distribution du débit sanguin dans les poumons est </a:t>
            </a:r>
            <a:r>
              <a:rPr lang="fr-FR" sz="2400" dirty="0" smtClean="0">
                <a:effectLst/>
              </a:rPr>
              <a:t>inégale, cette hétérogénéité </a:t>
            </a:r>
            <a:r>
              <a:rPr lang="fr-FR" sz="2400" dirty="0">
                <a:effectLst/>
              </a:rPr>
              <a:t>s’explique par les effets de la pesanteur</a:t>
            </a:r>
            <a:r>
              <a:rPr lang="fr-FR" sz="2400" b="1" dirty="0">
                <a:effectLst/>
              </a:rPr>
              <a:t>.</a:t>
            </a:r>
            <a:r>
              <a:rPr lang="fr-FR" sz="2400" dirty="0">
                <a:effectLst/>
              </a:rPr>
              <a:t> </a:t>
            </a:r>
            <a:endParaRPr lang="fr-FR" sz="2400" dirty="0" smtClean="0">
              <a:effectLst/>
            </a:endParaRPr>
          </a:p>
          <a:p>
            <a:endParaRPr lang="fr-FR" sz="2400" dirty="0" smtClean="0">
              <a:effectLst/>
            </a:endParaRPr>
          </a:p>
          <a:p>
            <a:r>
              <a:rPr lang="fr-FR" sz="2400" dirty="0" smtClean="0">
                <a:effectLst/>
              </a:rPr>
              <a:t>Quand </a:t>
            </a:r>
            <a:r>
              <a:rPr lang="fr-FR" sz="2400" dirty="0">
                <a:effectLst/>
              </a:rPr>
              <a:t>une personne est couchée</a:t>
            </a:r>
            <a:r>
              <a:rPr lang="fr-FR" sz="2400" b="1" dirty="0">
                <a:effectLst/>
              </a:rPr>
              <a:t>, </a:t>
            </a:r>
            <a:r>
              <a:rPr lang="fr-FR" sz="2400" dirty="0">
                <a:effectLst/>
              </a:rPr>
              <a:t>le débit sanguin est presque uniforme à travers tout le poumon. </a:t>
            </a:r>
            <a:endParaRPr lang="fr-FR" sz="2400" dirty="0" smtClean="0">
              <a:effectLst/>
            </a:endParaRPr>
          </a:p>
          <a:p>
            <a:endParaRPr lang="fr-FR" sz="2400" dirty="0" smtClean="0">
              <a:effectLst/>
            </a:endParaRPr>
          </a:p>
          <a:p>
            <a:r>
              <a:rPr lang="fr-FR" sz="2400" dirty="0" smtClean="0">
                <a:effectLst/>
              </a:rPr>
              <a:t>Cependant</a:t>
            </a:r>
            <a:r>
              <a:rPr lang="fr-FR" sz="2400" dirty="0">
                <a:effectLst/>
              </a:rPr>
              <a:t>, quand </a:t>
            </a:r>
            <a:r>
              <a:rPr lang="fr-FR" sz="2400" dirty="0" smtClean="0">
                <a:effectLst/>
              </a:rPr>
              <a:t>elle est </a:t>
            </a:r>
            <a:r>
              <a:rPr lang="fr-FR" sz="2400" dirty="0">
                <a:effectLst/>
              </a:rPr>
              <a:t>debout, le débit sanguin est plus faible au sommet du poumon </a:t>
            </a:r>
            <a:r>
              <a:rPr lang="fr-FR" sz="2400" b="1" dirty="0">
                <a:effectLst/>
              </a:rPr>
              <a:t>(zone 1) </a:t>
            </a:r>
            <a:r>
              <a:rPr lang="fr-FR" sz="2400" dirty="0">
                <a:effectLst/>
              </a:rPr>
              <a:t>et plus élevé à la base du poumon</a:t>
            </a:r>
            <a:r>
              <a:rPr lang="fr-FR" sz="2400" b="1" dirty="0">
                <a:effectLst/>
              </a:rPr>
              <a:t> (zone 3)</a:t>
            </a:r>
            <a:r>
              <a:rPr lang="fr-FR" sz="2400" dirty="0">
                <a:effectLst/>
              </a:rPr>
              <a:t> </a:t>
            </a:r>
          </a:p>
          <a:p>
            <a:endParaRPr lang="fr-FR" sz="2400" dirty="0"/>
          </a:p>
        </p:txBody>
      </p:sp>
    </p:spTree>
    <p:extLst>
      <p:ext uri="{BB962C8B-B14F-4D97-AF65-F5344CB8AC3E}">
        <p14:creationId xmlns:p14="http://schemas.microsoft.com/office/powerpoint/2010/main" val="16206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50005"/>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339047" y="1407560"/>
            <a:ext cx="7849456" cy="5450439"/>
          </a:xfrm>
        </p:spPr>
        <p:txBody>
          <a:bodyPr>
            <a:normAutofit/>
          </a:bodyPr>
          <a:lstStyle/>
          <a:p>
            <a:pPr marL="0" indent="0">
              <a:buNone/>
            </a:pPr>
            <a:r>
              <a:rPr lang="fr-FR" sz="2800" b="1" dirty="0" smtClean="0">
                <a:solidFill>
                  <a:schemeClr val="tx2"/>
                </a:solidFill>
                <a:effectLst/>
              </a:rPr>
              <a:t>Zone </a:t>
            </a:r>
            <a:r>
              <a:rPr lang="fr-FR" sz="2800" b="1" dirty="0">
                <a:solidFill>
                  <a:schemeClr val="tx2"/>
                </a:solidFill>
                <a:effectLst/>
              </a:rPr>
              <a:t>1 : le débit sanguin est le plus faible</a:t>
            </a:r>
            <a:endParaRPr lang="fr-FR" sz="2800" dirty="0">
              <a:solidFill>
                <a:schemeClr val="tx2"/>
              </a:solidFill>
              <a:effectLst/>
            </a:endParaRPr>
          </a:p>
          <a:p>
            <a:pPr marL="0" indent="0" algn="ctr">
              <a:buNone/>
            </a:pPr>
            <a:r>
              <a:rPr lang="fr-FR" sz="2800" b="1" dirty="0">
                <a:solidFill>
                  <a:schemeClr val="accent5">
                    <a:lumMod val="60000"/>
                    <a:lumOff val="40000"/>
                  </a:schemeClr>
                </a:solidFill>
                <a:effectLst/>
              </a:rPr>
              <a:t>Pression alvéolaire &gt; pression artérielle &gt; pression </a:t>
            </a:r>
            <a:r>
              <a:rPr lang="fr-FR" sz="2800" b="1" dirty="0" smtClean="0">
                <a:solidFill>
                  <a:schemeClr val="accent5">
                    <a:lumMod val="60000"/>
                    <a:lumOff val="40000"/>
                  </a:schemeClr>
                </a:solidFill>
                <a:effectLst/>
              </a:rPr>
              <a:t>veineuse</a:t>
            </a:r>
            <a:endParaRPr lang="fr-FR" sz="2800" dirty="0">
              <a:solidFill>
                <a:schemeClr val="accent5">
                  <a:lumMod val="60000"/>
                  <a:lumOff val="40000"/>
                </a:schemeClr>
              </a:solidFill>
              <a:effectLst/>
            </a:endParaRPr>
          </a:p>
          <a:p>
            <a:r>
              <a:rPr lang="fr-FR" sz="2400" dirty="0" smtClean="0">
                <a:effectLst/>
              </a:rPr>
              <a:t>Une </a:t>
            </a:r>
            <a:r>
              <a:rPr lang="fr-FR" sz="2400" dirty="0">
                <a:effectLst/>
              </a:rPr>
              <a:t>haute pression alvéolaire affaisse les capillaires et réduit </a:t>
            </a:r>
            <a:r>
              <a:rPr lang="fr-FR" sz="2400" dirty="0" smtClean="0">
                <a:effectLst/>
              </a:rPr>
              <a:t>l’écoulement.</a:t>
            </a:r>
          </a:p>
          <a:p>
            <a:r>
              <a:rPr lang="fr-FR" sz="2400" dirty="0" smtClean="0">
                <a:effectLst/>
              </a:rPr>
              <a:t>Cette </a:t>
            </a:r>
            <a:r>
              <a:rPr lang="fr-FR" sz="2400" dirty="0">
                <a:effectLst/>
              </a:rPr>
              <a:t>situation peut se produire lorsque la pression sanguine artérielle diminue à la suite d’une hémorragie ou lorsque la pression alvéolaire augmente à cause d’une ventilation sous pression positive</a:t>
            </a:r>
            <a:r>
              <a:rPr lang="fr-FR" sz="2400" b="1" dirty="0">
                <a:effectLst/>
              </a:rPr>
              <a:t>.</a:t>
            </a:r>
            <a:endParaRPr lang="fr-FR" sz="2400" dirty="0">
              <a:effectLst/>
            </a:endParaRPr>
          </a:p>
          <a:p>
            <a:endParaRPr lang="fr-FR" sz="24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54939" y="2320091"/>
            <a:ext cx="3935842" cy="3435926"/>
          </a:xfrm>
        </p:spPr>
      </p:pic>
    </p:spTree>
    <p:extLst>
      <p:ext uri="{BB962C8B-B14F-4D97-AF65-F5344CB8AC3E}">
        <p14:creationId xmlns:p14="http://schemas.microsoft.com/office/powerpoint/2010/main" val="1347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65072"/>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256854" y="1171254"/>
            <a:ext cx="7962472" cy="5363110"/>
          </a:xfrm>
        </p:spPr>
        <p:txBody>
          <a:bodyPr>
            <a:normAutofit lnSpcReduction="10000"/>
          </a:bodyPr>
          <a:lstStyle/>
          <a:p>
            <a:pPr marL="0" indent="0">
              <a:buNone/>
            </a:pPr>
            <a:r>
              <a:rPr lang="fr-FR" sz="2800" b="1" dirty="0">
                <a:solidFill>
                  <a:schemeClr val="tx2"/>
                </a:solidFill>
                <a:effectLst/>
              </a:rPr>
              <a:t>Zone 2 : le débit sanguin est moyen</a:t>
            </a:r>
            <a:endParaRPr lang="fr-FR" sz="2800" dirty="0">
              <a:solidFill>
                <a:schemeClr val="tx2"/>
              </a:solidFill>
              <a:effectLst/>
            </a:endParaRPr>
          </a:p>
          <a:p>
            <a:pPr marL="0" indent="0" algn="ctr">
              <a:buNone/>
            </a:pPr>
            <a:r>
              <a:rPr lang="fr-FR" sz="2800" b="1" dirty="0">
                <a:solidFill>
                  <a:schemeClr val="accent5">
                    <a:lumMod val="60000"/>
                    <a:lumOff val="40000"/>
                  </a:schemeClr>
                </a:solidFill>
                <a:effectLst/>
              </a:rPr>
              <a:t>Pression artérielle&gt; pression alvéolaire&gt; pression </a:t>
            </a:r>
            <a:r>
              <a:rPr lang="fr-FR" sz="2800" b="1" dirty="0" smtClean="0">
                <a:solidFill>
                  <a:schemeClr val="accent5">
                    <a:lumMod val="60000"/>
                    <a:lumOff val="40000"/>
                  </a:schemeClr>
                </a:solidFill>
                <a:effectLst/>
              </a:rPr>
              <a:t>veineuse</a:t>
            </a:r>
            <a:endParaRPr lang="fr-FR" sz="2800" dirty="0">
              <a:solidFill>
                <a:schemeClr val="accent5">
                  <a:lumMod val="60000"/>
                  <a:lumOff val="40000"/>
                </a:schemeClr>
              </a:solidFill>
              <a:effectLst/>
            </a:endParaRPr>
          </a:p>
          <a:p>
            <a:r>
              <a:rPr lang="fr-FR" sz="2400" dirty="0">
                <a:effectLst/>
              </a:rPr>
              <a:t>En se déplaçant vers le bas du poumon, la pression artérielle s’accroit progressivement à cause de l’action de la pesanteur sur la pression hydrostatique. </a:t>
            </a:r>
            <a:endParaRPr lang="fr-FR" sz="2400" dirty="0" smtClean="0">
              <a:effectLst/>
            </a:endParaRPr>
          </a:p>
          <a:p>
            <a:r>
              <a:rPr lang="fr-FR" sz="2400" dirty="0" smtClean="0">
                <a:effectLst/>
              </a:rPr>
              <a:t>La </a:t>
            </a:r>
            <a:r>
              <a:rPr lang="fr-FR" sz="2400" dirty="0">
                <a:effectLst/>
              </a:rPr>
              <a:t>pression artérielle est, ici, plus grande que la pression alvéolaire et le débit sanguin est propulsé par la différence entre les pressions artérielle et alvéolaire. </a:t>
            </a:r>
            <a:r>
              <a:rPr lang="fr-FR" sz="2400" dirty="0" smtClean="0">
                <a:effectLst/>
              </a:rPr>
              <a:t>L’alvéole </a:t>
            </a:r>
            <a:r>
              <a:rPr lang="fr-FR" sz="2400" dirty="0">
                <a:effectLst/>
              </a:rPr>
              <a:t>comprime l’extrémité veineuse du lit capillaire. </a:t>
            </a:r>
          </a:p>
          <a:p>
            <a:endParaRPr lang="fr-FR" sz="2400" dirty="0" smtClean="0">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44665" y="1946404"/>
            <a:ext cx="4069673" cy="3552759"/>
          </a:xfrm>
        </p:spPr>
      </p:pic>
    </p:spTree>
    <p:extLst>
      <p:ext uri="{BB962C8B-B14F-4D97-AF65-F5344CB8AC3E}">
        <p14:creationId xmlns:p14="http://schemas.microsoft.com/office/powerpoint/2010/main" val="28357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6170"/>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236306" y="1432491"/>
            <a:ext cx="7777537" cy="5194340"/>
          </a:xfrm>
        </p:spPr>
        <p:txBody>
          <a:bodyPr>
            <a:normAutofit lnSpcReduction="10000"/>
          </a:bodyPr>
          <a:lstStyle/>
          <a:p>
            <a:pPr marL="0" indent="0">
              <a:buNone/>
            </a:pPr>
            <a:r>
              <a:rPr lang="fr-FR" sz="2800" b="1" dirty="0" smtClean="0">
                <a:solidFill>
                  <a:schemeClr val="tx2"/>
                </a:solidFill>
                <a:effectLst/>
              </a:rPr>
              <a:t>Zone </a:t>
            </a:r>
            <a:r>
              <a:rPr lang="fr-FR" sz="2800" b="1" dirty="0">
                <a:solidFill>
                  <a:schemeClr val="tx2"/>
                </a:solidFill>
                <a:effectLst/>
              </a:rPr>
              <a:t>3 </a:t>
            </a:r>
            <a:r>
              <a:rPr lang="fr-FR" sz="2800" dirty="0">
                <a:solidFill>
                  <a:schemeClr val="tx2"/>
                </a:solidFill>
                <a:effectLst/>
              </a:rPr>
              <a:t>: </a:t>
            </a:r>
            <a:r>
              <a:rPr lang="fr-FR" sz="2800" b="1" dirty="0">
                <a:solidFill>
                  <a:schemeClr val="tx2"/>
                </a:solidFill>
                <a:effectLst/>
              </a:rPr>
              <a:t>le débit sanguin est le plus élevé.</a:t>
            </a:r>
            <a:endParaRPr lang="fr-FR" sz="2800" dirty="0">
              <a:solidFill>
                <a:schemeClr val="tx2"/>
              </a:solidFill>
              <a:effectLst/>
            </a:endParaRPr>
          </a:p>
          <a:p>
            <a:pPr marL="0" indent="0" algn="ctr">
              <a:buNone/>
            </a:pPr>
            <a:r>
              <a:rPr lang="fr-FR" sz="2800" b="1" dirty="0">
                <a:solidFill>
                  <a:schemeClr val="accent5">
                    <a:lumMod val="60000"/>
                    <a:lumOff val="40000"/>
                  </a:schemeClr>
                </a:solidFill>
                <a:effectLst/>
              </a:rPr>
              <a:t>Pression artérielle &gt; pression veineuse&gt; pression alvéolaire</a:t>
            </a:r>
            <a:r>
              <a:rPr lang="fr-FR" sz="2800" b="1" dirty="0" smtClean="0">
                <a:solidFill>
                  <a:schemeClr val="accent5">
                    <a:lumMod val="60000"/>
                    <a:lumOff val="40000"/>
                  </a:schemeClr>
                </a:solidFill>
                <a:effectLst/>
              </a:rPr>
              <a:t>.</a:t>
            </a:r>
            <a:endParaRPr lang="fr-FR" sz="2400" dirty="0">
              <a:solidFill>
                <a:schemeClr val="accent5">
                  <a:lumMod val="60000"/>
                  <a:lumOff val="40000"/>
                </a:schemeClr>
              </a:solidFill>
              <a:effectLst/>
            </a:endParaRPr>
          </a:p>
          <a:p>
            <a:r>
              <a:rPr lang="fr-FR" sz="2400" dirty="0">
                <a:effectLst/>
              </a:rPr>
              <a:t>En se déplaçant vers la base du poumon, la pression artérielle est la plus élevée à cause de </a:t>
            </a:r>
            <a:r>
              <a:rPr lang="fr-FR" sz="2400" dirty="0" smtClean="0">
                <a:effectLst/>
              </a:rPr>
              <a:t>l’action </a:t>
            </a:r>
            <a:r>
              <a:rPr lang="fr-FR" sz="2400" dirty="0">
                <a:effectLst/>
              </a:rPr>
              <a:t>de la pesanteur et la pression veineuse augmente, en définitive, jusqu'à dépasser la pression alvéolaire. </a:t>
            </a:r>
            <a:endParaRPr lang="fr-FR" sz="2400" dirty="0" smtClean="0">
              <a:effectLst/>
            </a:endParaRPr>
          </a:p>
          <a:p>
            <a:r>
              <a:rPr lang="fr-FR" sz="2400" dirty="0" smtClean="0">
                <a:effectLst/>
              </a:rPr>
              <a:t>L’alvéole </a:t>
            </a:r>
            <a:r>
              <a:rPr lang="fr-FR" sz="2400" dirty="0">
                <a:effectLst/>
              </a:rPr>
              <a:t>ne comprime pas le lit capillaire. </a:t>
            </a:r>
          </a:p>
          <a:p>
            <a:r>
              <a:rPr lang="fr-FR" sz="2400" dirty="0">
                <a:effectLst/>
              </a:rPr>
              <a:t>Le débit sanguin est, alors, dû à la différence entre les pressions artérielle et veineuse.</a:t>
            </a:r>
          </a:p>
          <a:p>
            <a:pPr marL="0" indent="0">
              <a:buNone/>
            </a:pPr>
            <a:endParaRPr lang="fr-FR" sz="2400" dirty="0">
              <a:effectLst/>
            </a:endParaRPr>
          </a:p>
          <a:p>
            <a:endParaRPr lang="fr-FR" sz="2400" dirty="0" smtClean="0">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1375" y="2184627"/>
            <a:ext cx="4131318" cy="3606574"/>
          </a:xfrm>
        </p:spPr>
      </p:pic>
    </p:spTree>
    <p:extLst>
      <p:ext uri="{BB962C8B-B14F-4D97-AF65-F5344CB8AC3E}">
        <p14:creationId xmlns:p14="http://schemas.microsoft.com/office/powerpoint/2010/main" val="172993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387011"/>
            <a:ext cx="11496782" cy="5137079"/>
          </a:xfrm>
        </p:spPr>
        <p:txBody>
          <a:bodyPr>
            <a:normAutofit lnSpcReduction="10000"/>
          </a:bodyPr>
          <a:lstStyle/>
          <a:p>
            <a:pPr marL="0" indent="0">
              <a:buNone/>
            </a:pPr>
            <a:r>
              <a:rPr lang="fr-FR" sz="2800" b="1" dirty="0">
                <a:solidFill>
                  <a:schemeClr val="tx2"/>
                </a:solidFill>
                <a:effectLst/>
              </a:rPr>
              <a:t>Régulation du débit sanguin pulmonaire : </a:t>
            </a:r>
            <a:endParaRPr lang="fr-FR" sz="2800" b="1" dirty="0" smtClean="0">
              <a:solidFill>
                <a:schemeClr val="tx2"/>
              </a:solidFill>
              <a:effectLst/>
            </a:endParaRPr>
          </a:p>
          <a:p>
            <a:pPr marL="0" indent="0" algn="ctr">
              <a:buNone/>
            </a:pPr>
            <a:r>
              <a:rPr lang="fr-FR" sz="2800" b="1" dirty="0" smtClean="0">
                <a:solidFill>
                  <a:schemeClr val="accent5">
                    <a:lumMod val="60000"/>
                    <a:lumOff val="40000"/>
                  </a:schemeClr>
                </a:solidFill>
                <a:effectLst/>
              </a:rPr>
              <a:t>vasoconstriction </a:t>
            </a:r>
            <a:r>
              <a:rPr lang="fr-FR" sz="2800" b="1" dirty="0">
                <a:solidFill>
                  <a:schemeClr val="accent5">
                    <a:lumMod val="60000"/>
                    <a:lumOff val="40000"/>
                  </a:schemeClr>
                </a:solidFill>
                <a:effectLst/>
              </a:rPr>
              <a:t>hypoxique</a:t>
            </a:r>
            <a:endParaRPr lang="fr-FR" sz="2800" dirty="0">
              <a:solidFill>
                <a:schemeClr val="accent5">
                  <a:lumMod val="60000"/>
                  <a:lumOff val="40000"/>
                </a:schemeClr>
              </a:solidFill>
              <a:effectLst/>
            </a:endParaRPr>
          </a:p>
          <a:p>
            <a:endParaRPr lang="fr-FR" sz="2400" dirty="0" smtClean="0">
              <a:effectLst/>
            </a:endParaRPr>
          </a:p>
          <a:p>
            <a:r>
              <a:rPr lang="fr-FR" sz="2400" dirty="0" smtClean="0">
                <a:effectLst/>
              </a:rPr>
              <a:t>L’hypoxie </a:t>
            </a:r>
            <a:r>
              <a:rPr lang="fr-FR" sz="2400" dirty="0">
                <a:effectLst/>
              </a:rPr>
              <a:t>provoque une vasoconstriction locale. </a:t>
            </a:r>
            <a:endParaRPr lang="fr-FR" sz="2400" dirty="0" smtClean="0">
              <a:effectLst/>
            </a:endParaRPr>
          </a:p>
          <a:p>
            <a:r>
              <a:rPr lang="fr-FR" sz="2400" dirty="0" smtClean="0">
                <a:effectLst/>
              </a:rPr>
              <a:t>Cette </a:t>
            </a:r>
            <a:r>
              <a:rPr lang="fr-FR" sz="2400" dirty="0">
                <a:effectLst/>
              </a:rPr>
              <a:t>réponse est inverse à celle qui se produit dans la circulation systémique où l’hypoxie entraine une vasodilatation. </a:t>
            </a:r>
            <a:endParaRPr lang="fr-FR" sz="2400" dirty="0" smtClean="0">
              <a:effectLst/>
            </a:endParaRPr>
          </a:p>
          <a:p>
            <a:r>
              <a:rPr lang="fr-FR" sz="2400" dirty="0" smtClean="0">
                <a:effectLst/>
              </a:rPr>
              <a:t>D’un </a:t>
            </a:r>
            <a:r>
              <a:rPr lang="fr-FR" sz="2400" dirty="0">
                <a:effectLst/>
              </a:rPr>
              <a:t>point de vue physiologique, cet effet est important parce que la vasoconstriction locale écarte le sang loin des régions pauvrement ventilées et hypoxiques du poumon (par exemple, après une obstruction bronchique) et le dirige vers les régions bien ventilées</a:t>
            </a:r>
            <a:r>
              <a:rPr lang="fr-FR" sz="2400" dirty="0" smtClean="0">
                <a:effectLst/>
              </a:rPr>
              <a:t>.</a:t>
            </a:r>
            <a:endParaRPr lang="fr-FR" sz="2400" dirty="0">
              <a:effectLst/>
            </a:endParaRPr>
          </a:p>
        </p:txBody>
      </p:sp>
    </p:spTree>
    <p:extLst>
      <p:ext uri="{BB962C8B-B14F-4D97-AF65-F5344CB8AC3E}">
        <p14:creationId xmlns:p14="http://schemas.microsoft.com/office/powerpoint/2010/main" val="19002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387011"/>
            <a:ext cx="11496782" cy="5137079"/>
          </a:xfrm>
        </p:spPr>
        <p:txBody>
          <a:bodyPr>
            <a:normAutofit/>
          </a:bodyPr>
          <a:lstStyle/>
          <a:p>
            <a:pPr marL="0" indent="0">
              <a:buNone/>
            </a:pPr>
            <a:r>
              <a:rPr lang="fr-FR" sz="2800" b="1" dirty="0">
                <a:solidFill>
                  <a:schemeClr val="tx2"/>
                </a:solidFill>
                <a:effectLst/>
              </a:rPr>
              <a:t>Régulation du débit sanguin pulmonaire : </a:t>
            </a:r>
            <a:endParaRPr lang="fr-FR" sz="2800" b="1" dirty="0" smtClean="0">
              <a:solidFill>
                <a:schemeClr val="tx2"/>
              </a:solidFill>
              <a:effectLst/>
            </a:endParaRPr>
          </a:p>
          <a:p>
            <a:pPr marL="0" indent="0" algn="ctr">
              <a:buNone/>
            </a:pPr>
            <a:r>
              <a:rPr lang="fr-FR" sz="2800" b="1" dirty="0" smtClean="0">
                <a:solidFill>
                  <a:schemeClr val="accent5">
                    <a:lumMod val="60000"/>
                    <a:lumOff val="40000"/>
                  </a:schemeClr>
                </a:solidFill>
                <a:effectLst/>
              </a:rPr>
              <a:t>vasoconstriction </a:t>
            </a:r>
            <a:r>
              <a:rPr lang="fr-FR" sz="2800" b="1" dirty="0">
                <a:solidFill>
                  <a:schemeClr val="accent5">
                    <a:lumMod val="60000"/>
                    <a:lumOff val="40000"/>
                  </a:schemeClr>
                </a:solidFill>
                <a:effectLst/>
              </a:rPr>
              <a:t>hypoxique</a:t>
            </a:r>
            <a:endParaRPr lang="fr-FR" sz="2800" dirty="0">
              <a:solidFill>
                <a:schemeClr val="accent5">
                  <a:lumMod val="60000"/>
                  <a:lumOff val="40000"/>
                </a:schemeClr>
              </a:solidFill>
              <a:effectLst/>
            </a:endParaRPr>
          </a:p>
          <a:p>
            <a:r>
              <a:rPr lang="fr-FR" sz="2400" dirty="0" smtClean="0">
                <a:effectLst/>
              </a:rPr>
              <a:t>La </a:t>
            </a:r>
            <a:r>
              <a:rPr lang="fr-FR" sz="2400" dirty="0">
                <a:effectLst/>
              </a:rPr>
              <a:t>résistance vasculaire pulmonaire fœtale est très élevée à cause d’une vasoconstriction hypoxique généralisée. </a:t>
            </a:r>
            <a:endParaRPr lang="fr-FR" sz="2400" dirty="0" smtClean="0">
              <a:effectLst/>
            </a:endParaRPr>
          </a:p>
          <a:p>
            <a:r>
              <a:rPr lang="fr-FR" sz="2400" dirty="0" smtClean="0">
                <a:effectLst/>
              </a:rPr>
              <a:t>Par </a:t>
            </a:r>
            <a:r>
              <a:rPr lang="fr-FR" sz="2400" dirty="0">
                <a:effectLst/>
              </a:rPr>
              <a:t>conséquent, le débit sanguin à travers les poumons du fœtus est faible. </a:t>
            </a:r>
            <a:endParaRPr lang="fr-FR" sz="2400" dirty="0" smtClean="0">
              <a:effectLst/>
            </a:endParaRPr>
          </a:p>
          <a:p>
            <a:r>
              <a:rPr lang="fr-FR" sz="2400" dirty="0" smtClean="0">
                <a:effectLst/>
              </a:rPr>
              <a:t>Avec </a:t>
            </a:r>
            <a:r>
              <a:rPr lang="fr-FR" sz="2400" dirty="0">
                <a:effectLst/>
              </a:rPr>
              <a:t>la première respiration, les alvéoles du nourrisson deviennent mieux oxygénés, la résistance vasculaire pulmonaire diminue et le débit sanguin dans les poumons devient égal au débit cardiaque (comme c’est le cas chez l’adulte</a:t>
            </a:r>
            <a:r>
              <a:rPr lang="fr-FR" sz="2400" dirty="0" smtClean="0">
                <a:effectLst/>
              </a:rPr>
              <a:t>).</a:t>
            </a:r>
            <a:endParaRPr lang="fr-FR" sz="2400" dirty="0">
              <a:effectLst/>
            </a:endParaRPr>
          </a:p>
        </p:txBody>
      </p:sp>
    </p:spTree>
    <p:extLst>
      <p:ext uri="{BB962C8B-B14F-4D97-AF65-F5344CB8AC3E}">
        <p14:creationId xmlns:p14="http://schemas.microsoft.com/office/powerpoint/2010/main" val="33436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941816"/>
            <a:ext cx="11496782" cy="4592548"/>
          </a:xfrm>
        </p:spPr>
        <p:txBody>
          <a:bodyPr>
            <a:normAutofit/>
          </a:bodyPr>
          <a:lstStyle/>
          <a:p>
            <a:pPr marL="0" lvl="0" indent="0">
              <a:buNone/>
            </a:pPr>
            <a:r>
              <a:rPr lang="fr-FR" sz="2800" b="1" dirty="0" smtClean="0">
                <a:solidFill>
                  <a:schemeClr val="accent5">
                    <a:lumMod val="60000"/>
                    <a:lumOff val="40000"/>
                  </a:schemeClr>
                </a:solidFill>
                <a:effectLst/>
              </a:rPr>
              <a:t>Shunts droit-gauches</a:t>
            </a:r>
          </a:p>
          <a:p>
            <a:pPr marL="0" lvl="0" indent="0">
              <a:buNone/>
            </a:pPr>
            <a:endParaRPr lang="fr-FR" sz="2400" dirty="0">
              <a:solidFill>
                <a:schemeClr val="accent5">
                  <a:lumMod val="60000"/>
                  <a:lumOff val="40000"/>
                </a:schemeClr>
              </a:solidFill>
              <a:effectLst/>
            </a:endParaRPr>
          </a:p>
          <a:p>
            <a:r>
              <a:rPr lang="fr-FR" sz="2400" dirty="0">
                <a:effectLst/>
              </a:rPr>
              <a:t>Se produisent, normalement, a une petite échelle puisque 2 % du débit cardiaque évitent les poumons. </a:t>
            </a:r>
            <a:endParaRPr lang="fr-FR" sz="2400" dirty="0" smtClean="0">
              <a:effectLst/>
            </a:endParaRPr>
          </a:p>
          <a:p>
            <a:r>
              <a:rPr lang="fr-FR" sz="2400" dirty="0" smtClean="0">
                <a:effectLst/>
              </a:rPr>
              <a:t>Ils </a:t>
            </a:r>
            <a:r>
              <a:rPr lang="fr-FR" sz="2400" dirty="0">
                <a:effectLst/>
              </a:rPr>
              <a:t>aboutissent toujours à une diminution de la PO</a:t>
            </a:r>
            <a:r>
              <a:rPr lang="fr-FR" sz="2400" baseline="-25000" dirty="0">
                <a:effectLst/>
              </a:rPr>
              <a:t>2</a:t>
            </a:r>
            <a:r>
              <a:rPr lang="fr-FR" sz="2400" dirty="0">
                <a:effectLst/>
              </a:rPr>
              <a:t> artérielle</a:t>
            </a:r>
            <a:r>
              <a:rPr lang="fr-FR" sz="2400" b="1" dirty="0">
                <a:effectLst/>
              </a:rPr>
              <a:t> </a:t>
            </a:r>
            <a:r>
              <a:rPr lang="fr-FR" sz="2400" dirty="0">
                <a:effectLst/>
              </a:rPr>
              <a:t>à cause de l’admission de sang veineux dans le sang artériel. </a:t>
            </a:r>
            <a:endParaRPr lang="fr-FR" sz="2400" dirty="0" smtClean="0">
              <a:effectLst/>
            </a:endParaRPr>
          </a:p>
          <a:p>
            <a:r>
              <a:rPr lang="fr-FR" sz="2400" dirty="0" smtClean="0">
                <a:effectLst/>
              </a:rPr>
              <a:t>Ils </a:t>
            </a:r>
            <a:r>
              <a:rPr lang="fr-FR" sz="2400" dirty="0">
                <a:effectLst/>
              </a:rPr>
              <a:t>peuvent aller jusqu’à 50 % du débit cardiaque dans certaines anomalies congénitales.</a:t>
            </a:r>
          </a:p>
          <a:p>
            <a:endParaRPr lang="fr-FR" sz="2400" dirty="0">
              <a:effectLst/>
            </a:endParaRPr>
          </a:p>
        </p:txBody>
      </p:sp>
      <p:sp>
        <p:nvSpPr>
          <p:cNvPr id="4" name="ZoneTexte 3"/>
          <p:cNvSpPr txBox="1"/>
          <p:nvPr/>
        </p:nvSpPr>
        <p:spPr>
          <a:xfrm>
            <a:off x="3595954" y="1284270"/>
            <a:ext cx="4746662" cy="523220"/>
          </a:xfrm>
          <a:prstGeom prst="rect">
            <a:avLst/>
          </a:prstGeom>
          <a:noFill/>
        </p:spPr>
        <p:txBody>
          <a:bodyPr wrap="square" rtlCol="0">
            <a:spAutoFit/>
          </a:bodyPr>
          <a:lstStyle/>
          <a:p>
            <a:pPr algn="ctr"/>
            <a:r>
              <a:rPr lang="fr-FR" sz="2800" b="1" dirty="0" smtClean="0">
                <a:solidFill>
                  <a:schemeClr val="tx2"/>
                </a:solidFill>
              </a:rPr>
              <a:t>SHUNTS (DÉRIVATIONS)</a:t>
            </a:r>
            <a:endParaRPr lang="fr-FR" sz="2800" dirty="0">
              <a:solidFill>
                <a:schemeClr val="tx2"/>
              </a:solidFill>
            </a:endParaRPr>
          </a:p>
        </p:txBody>
      </p:sp>
    </p:spTree>
    <p:extLst>
      <p:ext uri="{BB962C8B-B14F-4D97-AF65-F5344CB8AC3E}">
        <p14:creationId xmlns:p14="http://schemas.microsoft.com/office/powerpoint/2010/main" val="276232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r>
              <a:rPr lang="fr-FR" dirty="0" smtClean="0">
                <a:effectLst/>
              </a:rPr>
              <a:t>Les </a:t>
            </a:r>
            <a:r>
              <a:rPr lang="fr-FR" dirty="0">
                <a:effectLst/>
              </a:rPr>
              <a:t>voix aérienne supérieures sont composées de haut en bas de : </a:t>
            </a:r>
          </a:p>
          <a:p>
            <a:pPr lvl="1"/>
            <a:r>
              <a:rPr lang="fr-FR" sz="2000" dirty="0" smtClean="0">
                <a:effectLst/>
              </a:rPr>
              <a:t>Nez  </a:t>
            </a:r>
          </a:p>
          <a:p>
            <a:pPr lvl="1"/>
            <a:r>
              <a:rPr lang="fr-FR" sz="2000" dirty="0" smtClean="0">
                <a:effectLst/>
              </a:rPr>
              <a:t>Bouche </a:t>
            </a:r>
          </a:p>
          <a:p>
            <a:pPr lvl="1"/>
            <a:r>
              <a:rPr lang="fr-FR" sz="2000" dirty="0" smtClean="0">
                <a:effectLst/>
              </a:rPr>
              <a:t>Pharynx </a:t>
            </a:r>
          </a:p>
          <a:p>
            <a:pPr lvl="1"/>
            <a:r>
              <a:rPr lang="fr-FR" sz="2000" dirty="0" smtClean="0">
                <a:effectLst/>
              </a:rPr>
              <a:t>Larynx  </a:t>
            </a:r>
          </a:p>
          <a:p>
            <a:r>
              <a:rPr lang="fr-FR" dirty="0" smtClean="0">
                <a:effectLst/>
              </a:rPr>
              <a:t>Les </a:t>
            </a:r>
            <a:r>
              <a:rPr lang="fr-FR" dirty="0">
                <a:effectLst/>
              </a:rPr>
              <a:t>voies aériennes inférieures constituent l’arbre bronchique, elles comprennent : </a:t>
            </a:r>
          </a:p>
          <a:p>
            <a:pPr lvl="1"/>
            <a:r>
              <a:rPr lang="fr-FR" sz="2000" dirty="0">
                <a:effectLst/>
              </a:rPr>
              <a:t>Trachée </a:t>
            </a:r>
          </a:p>
          <a:p>
            <a:pPr lvl="1"/>
            <a:r>
              <a:rPr lang="fr-FR" sz="2000" dirty="0">
                <a:effectLst/>
              </a:rPr>
              <a:t>Bronches </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0758" y="2088319"/>
            <a:ext cx="3881524" cy="3728975"/>
          </a:xfrm>
        </p:spPr>
      </p:pic>
      <p:sp>
        <p:nvSpPr>
          <p:cNvPr id="6" name="ZoneTexte 5"/>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DE CONDUCTION </a:t>
            </a:r>
            <a:endParaRPr lang="fr-FR" sz="2800" b="1" dirty="0">
              <a:solidFill>
                <a:schemeClr val="tx2"/>
              </a:solidFill>
            </a:endParaRPr>
          </a:p>
        </p:txBody>
      </p:sp>
    </p:spTree>
    <p:extLst>
      <p:ext uri="{BB962C8B-B14F-4D97-AF65-F5344CB8AC3E}">
        <p14:creationId xmlns:p14="http://schemas.microsoft.com/office/powerpoint/2010/main" val="9272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90445"/>
            <a:ext cx="11496782" cy="4633645"/>
          </a:xfrm>
        </p:spPr>
        <p:txBody>
          <a:bodyPr>
            <a:normAutofit/>
          </a:bodyPr>
          <a:lstStyle/>
          <a:p>
            <a:pPr marL="0" lvl="0" indent="0">
              <a:buNone/>
            </a:pPr>
            <a:r>
              <a:rPr lang="fr-FR" sz="2800" b="1" dirty="0" smtClean="0">
                <a:solidFill>
                  <a:schemeClr val="accent5">
                    <a:lumMod val="60000"/>
                    <a:lumOff val="40000"/>
                  </a:schemeClr>
                </a:solidFill>
                <a:effectLst/>
              </a:rPr>
              <a:t>Shunts gauche-droits</a:t>
            </a:r>
            <a:r>
              <a:rPr lang="fr-FR" sz="2400" b="1" dirty="0" smtClean="0">
                <a:solidFill>
                  <a:schemeClr val="accent5">
                    <a:lumMod val="60000"/>
                    <a:lumOff val="40000"/>
                  </a:schemeClr>
                </a:solidFill>
                <a:effectLst/>
              </a:rPr>
              <a:t>:</a:t>
            </a:r>
          </a:p>
          <a:p>
            <a:pPr marL="0" lvl="0" indent="0">
              <a:buNone/>
            </a:pPr>
            <a:endParaRPr lang="fr-FR" sz="2400" dirty="0">
              <a:solidFill>
                <a:schemeClr val="accent5">
                  <a:lumMod val="60000"/>
                  <a:lumOff val="40000"/>
                </a:schemeClr>
              </a:solidFill>
              <a:effectLst/>
            </a:endParaRPr>
          </a:p>
          <a:p>
            <a:r>
              <a:rPr lang="fr-FR" sz="2400" dirty="0">
                <a:effectLst/>
              </a:rPr>
              <a:t>Sont beaucoup moins courants</a:t>
            </a:r>
            <a:r>
              <a:rPr lang="fr-FR" sz="2400" b="1" dirty="0">
                <a:effectLst/>
              </a:rPr>
              <a:t> </a:t>
            </a:r>
            <a:r>
              <a:rPr lang="fr-FR" sz="2400" dirty="0">
                <a:effectLst/>
              </a:rPr>
              <a:t>que les shunts droit-gauches. </a:t>
            </a:r>
            <a:endParaRPr lang="fr-FR" sz="2400" dirty="0" smtClean="0">
              <a:effectLst/>
            </a:endParaRPr>
          </a:p>
          <a:p>
            <a:r>
              <a:rPr lang="fr-FR" sz="2400" dirty="0" smtClean="0">
                <a:effectLst/>
              </a:rPr>
              <a:t>Ils </a:t>
            </a:r>
            <a:r>
              <a:rPr lang="fr-FR" sz="2400" dirty="0">
                <a:effectLst/>
              </a:rPr>
              <a:t>sont, habituellement, la conséquence d’anomalies congénitales (par exemple, la persistance du canal artériel) ou d’une blessure traumatique,</a:t>
            </a:r>
          </a:p>
          <a:p>
            <a:r>
              <a:rPr lang="fr-FR" sz="2400" dirty="0">
                <a:effectLst/>
              </a:rPr>
              <a:t>Ils n’aboutissent pas à me baisse de la PO2 artérielle. </a:t>
            </a:r>
            <a:endParaRPr lang="fr-FR" sz="2400" dirty="0" smtClean="0">
              <a:effectLst/>
            </a:endParaRPr>
          </a:p>
          <a:p>
            <a:r>
              <a:rPr lang="fr-FR" sz="2400" dirty="0" smtClean="0">
                <a:effectLst/>
              </a:rPr>
              <a:t>Au </a:t>
            </a:r>
            <a:r>
              <a:rPr lang="fr-FR" sz="2400" dirty="0">
                <a:effectLst/>
              </a:rPr>
              <a:t>contraire, la PO2 s’élève du côté droit du cœur parce qu’il y a eu admission de sang artériel dans le sang veineux.</a:t>
            </a:r>
          </a:p>
          <a:p>
            <a:pPr marL="0" indent="0">
              <a:buNone/>
            </a:pPr>
            <a:endParaRPr lang="fr-FR" sz="2400" dirty="0">
              <a:effectLst/>
            </a:endParaRPr>
          </a:p>
        </p:txBody>
      </p:sp>
      <p:sp>
        <p:nvSpPr>
          <p:cNvPr id="4" name="ZoneTexte 3"/>
          <p:cNvSpPr txBox="1"/>
          <p:nvPr/>
        </p:nvSpPr>
        <p:spPr>
          <a:xfrm>
            <a:off x="3595954" y="1284270"/>
            <a:ext cx="4746662" cy="523220"/>
          </a:xfrm>
          <a:prstGeom prst="rect">
            <a:avLst/>
          </a:prstGeom>
          <a:noFill/>
        </p:spPr>
        <p:txBody>
          <a:bodyPr wrap="square" rtlCol="0">
            <a:spAutoFit/>
          </a:bodyPr>
          <a:lstStyle/>
          <a:p>
            <a:pPr algn="ctr"/>
            <a:r>
              <a:rPr lang="fr-FR" sz="2800" b="1" dirty="0" smtClean="0">
                <a:solidFill>
                  <a:schemeClr val="tx2"/>
                </a:solidFill>
              </a:rPr>
              <a:t>SHUNTS (DÉRIVATIONS)</a:t>
            </a:r>
            <a:endParaRPr lang="fr-FR" sz="2800" dirty="0">
              <a:solidFill>
                <a:schemeClr val="tx2"/>
              </a:solidFill>
            </a:endParaRPr>
          </a:p>
        </p:txBody>
      </p:sp>
    </p:spTree>
    <p:extLst>
      <p:ext uri="{BB962C8B-B14F-4D97-AF65-F5344CB8AC3E}">
        <p14:creationId xmlns:p14="http://schemas.microsoft.com/office/powerpoint/2010/main" val="125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2393879"/>
            <a:ext cx="11496782" cy="4130211"/>
          </a:xfrm>
        </p:spPr>
        <p:txBody>
          <a:bodyPr>
            <a:normAutofit/>
          </a:bodyPr>
          <a:lstStyle/>
          <a:p>
            <a:r>
              <a:rPr lang="fr-FR" sz="2800" dirty="0">
                <a:effectLst/>
              </a:rPr>
              <a:t>C’est le rapport de la ventilation alvéolaire (V) sur le débit sanguin pulmonaire (Q). </a:t>
            </a:r>
            <a:endParaRPr lang="fr-FR" sz="2800" dirty="0" smtClean="0">
              <a:effectLst/>
            </a:endParaRPr>
          </a:p>
          <a:p>
            <a:endParaRPr lang="fr-FR" sz="2800" dirty="0" smtClean="0">
              <a:effectLst/>
            </a:endParaRPr>
          </a:p>
          <a:p>
            <a:r>
              <a:rPr lang="fr-FR" sz="2800" dirty="0" smtClean="0">
                <a:effectLst/>
              </a:rPr>
              <a:t>Adapter </a:t>
            </a:r>
            <a:r>
              <a:rPr lang="fr-FR" sz="2800" dirty="0">
                <a:effectLst/>
              </a:rPr>
              <a:t>la ventilation et la perfusion est </a:t>
            </a:r>
            <a:r>
              <a:rPr lang="fr-FR" sz="2800" dirty="0" smtClean="0">
                <a:effectLst/>
              </a:rPr>
              <a:t>essentiel pour </a:t>
            </a:r>
            <a:r>
              <a:rPr lang="fr-FR" sz="2800" dirty="0">
                <a:effectLst/>
              </a:rPr>
              <a:t>réaliser un échange idéal d’O2 et de CO2.</a:t>
            </a:r>
          </a:p>
          <a:p>
            <a:pPr marL="0" indent="0">
              <a:buNone/>
            </a:pPr>
            <a:endParaRPr lang="fr-FR" sz="2800" dirty="0">
              <a:effectLst/>
            </a:endParaRPr>
          </a:p>
          <a:p>
            <a:pPr marL="0" indent="0">
              <a:buNone/>
            </a:pPr>
            <a:endParaRPr lang="fr-FR" sz="24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12710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314" y="147263"/>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123290" y="1767155"/>
            <a:ext cx="6657653" cy="4777483"/>
          </a:xfrm>
        </p:spPr>
        <p:txBody>
          <a:bodyPr>
            <a:normAutofit/>
          </a:bodyPr>
          <a:lstStyle/>
          <a:p>
            <a:pPr marL="0" indent="0">
              <a:buNone/>
            </a:pPr>
            <a:r>
              <a:rPr lang="fr-FR" sz="2800" b="1" dirty="0" smtClean="0">
                <a:solidFill>
                  <a:schemeClr val="accent5">
                    <a:lumMod val="60000"/>
                    <a:lumOff val="40000"/>
                  </a:schemeClr>
                </a:solidFill>
                <a:effectLst/>
              </a:rPr>
              <a:t>RAPPORT  </a:t>
            </a:r>
            <a:r>
              <a:rPr lang="fr-FR" sz="2800" b="1" dirty="0" smtClean="0">
                <a:solidFill>
                  <a:schemeClr val="accent5">
                    <a:lumMod val="60000"/>
                    <a:lumOff val="40000"/>
                  </a:schemeClr>
                </a:solidFill>
                <a:effectLst/>
              </a:rPr>
              <a:t>V/Q NORMAL</a:t>
            </a:r>
            <a:endParaRPr lang="fr-FR" sz="2800" dirty="0" smtClean="0">
              <a:solidFill>
                <a:schemeClr val="accent5">
                  <a:lumMod val="60000"/>
                  <a:lumOff val="40000"/>
                </a:schemeClr>
              </a:solidFill>
              <a:effectLst/>
            </a:endParaRPr>
          </a:p>
          <a:p>
            <a:endParaRPr lang="fr-FR" sz="2400" dirty="0" smtClean="0">
              <a:effectLst/>
            </a:endParaRPr>
          </a:p>
          <a:p>
            <a:r>
              <a:rPr lang="fr-FR" sz="2400" dirty="0" smtClean="0">
                <a:effectLst/>
              </a:rPr>
              <a:t>Quand </a:t>
            </a:r>
            <a:r>
              <a:rPr lang="fr-FR" sz="2400" dirty="0">
                <a:effectLst/>
              </a:rPr>
              <a:t>la fréquence, le volume courant et le débit cardiaque pulmonaire sont normaux, le rapport V/Q vaut environ 0,8. </a:t>
            </a:r>
            <a:endParaRPr lang="fr-FR" sz="2400" dirty="0" smtClean="0">
              <a:effectLst/>
            </a:endParaRPr>
          </a:p>
          <a:p>
            <a:r>
              <a:rPr lang="fr-FR" sz="2400" dirty="0" smtClean="0">
                <a:effectLst/>
              </a:rPr>
              <a:t>Ceci </a:t>
            </a:r>
            <a:r>
              <a:rPr lang="fr-FR" sz="2400" dirty="0">
                <a:effectLst/>
              </a:rPr>
              <a:t>conduit à une valeur de 100 mm Hg pour la PO2 artérielle et de 40 mm Hg pour la PCO2 artérielle.</a:t>
            </a:r>
          </a:p>
          <a:p>
            <a:pPr marL="0" indent="0">
              <a:buNone/>
            </a:pPr>
            <a:endParaRPr lang="fr-FR" sz="24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943" y="2180720"/>
            <a:ext cx="5298791" cy="3450522"/>
          </a:xfrm>
        </p:spPr>
      </p:pic>
      <p:sp>
        <p:nvSpPr>
          <p:cNvPr id="4" name="ZoneTexte 3"/>
          <p:cNvSpPr txBox="1"/>
          <p:nvPr/>
        </p:nvSpPr>
        <p:spPr>
          <a:xfrm>
            <a:off x="2531197" y="1170497"/>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38251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703"/>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256854" y="1726059"/>
            <a:ext cx="6647380" cy="4880224"/>
          </a:xfrm>
        </p:spPr>
        <p:txBody>
          <a:bodyPr>
            <a:normAutofit fontScale="85000" lnSpcReduction="20000"/>
          </a:bodyPr>
          <a:lstStyle/>
          <a:p>
            <a:pPr marL="0" indent="0">
              <a:buNone/>
            </a:pPr>
            <a:r>
              <a:rPr lang="fr-FR" sz="2800" b="1" dirty="0" smtClean="0">
                <a:solidFill>
                  <a:schemeClr val="accent5">
                    <a:lumMod val="60000"/>
                    <a:lumOff val="40000"/>
                  </a:schemeClr>
                </a:solidFill>
                <a:effectLst/>
              </a:rPr>
              <a:t>Rapport </a:t>
            </a:r>
            <a:r>
              <a:rPr lang="fr-FR" sz="2800" b="1" dirty="0">
                <a:solidFill>
                  <a:schemeClr val="accent5">
                    <a:lumMod val="60000"/>
                    <a:lumOff val="40000"/>
                  </a:schemeClr>
                </a:solidFill>
                <a:effectLst/>
              </a:rPr>
              <a:t>V/Q</a:t>
            </a:r>
            <a:r>
              <a:rPr lang="fr-FR" sz="2800" dirty="0">
                <a:solidFill>
                  <a:schemeClr val="accent5">
                    <a:lumMod val="60000"/>
                    <a:lumOff val="40000"/>
                  </a:schemeClr>
                </a:solidFill>
                <a:effectLst/>
              </a:rPr>
              <a:t> </a:t>
            </a:r>
            <a:r>
              <a:rPr lang="fr-FR" sz="2800" b="1" dirty="0">
                <a:solidFill>
                  <a:schemeClr val="accent5">
                    <a:lumMod val="60000"/>
                    <a:lumOff val="40000"/>
                  </a:schemeClr>
                </a:solidFill>
                <a:effectLst/>
              </a:rPr>
              <a:t>en cas d’obstruction des voies </a:t>
            </a:r>
            <a:r>
              <a:rPr lang="fr-FR" sz="2800" b="1" dirty="0" smtClean="0">
                <a:solidFill>
                  <a:schemeClr val="accent5">
                    <a:lumMod val="60000"/>
                    <a:lumOff val="40000"/>
                  </a:schemeClr>
                </a:solidFill>
                <a:effectLst/>
              </a:rPr>
              <a:t>aériennes</a:t>
            </a:r>
            <a:endParaRPr lang="fr-FR" sz="2800" dirty="0">
              <a:solidFill>
                <a:schemeClr val="accent5">
                  <a:lumMod val="60000"/>
                  <a:lumOff val="40000"/>
                </a:schemeClr>
              </a:solidFill>
              <a:effectLst/>
            </a:endParaRPr>
          </a:p>
          <a:p>
            <a:r>
              <a:rPr lang="fr-FR" sz="2800" dirty="0">
                <a:effectLst/>
              </a:rPr>
              <a:t>Si les voies aériennes sont complètement bloquées, la ventilation est alors nulle. </a:t>
            </a:r>
            <a:endParaRPr lang="fr-FR" sz="2800" dirty="0" smtClean="0">
              <a:effectLst/>
            </a:endParaRPr>
          </a:p>
          <a:p>
            <a:r>
              <a:rPr lang="fr-FR" sz="2800" dirty="0" smtClean="0">
                <a:effectLst/>
              </a:rPr>
              <a:t>Si </a:t>
            </a:r>
            <a:r>
              <a:rPr lang="fr-FR" sz="2800" dirty="0">
                <a:effectLst/>
              </a:rPr>
              <a:t>le débit sanguin est normal, alors V/Q est nul. </a:t>
            </a:r>
            <a:endParaRPr lang="fr-FR" sz="2800" dirty="0" smtClean="0">
              <a:effectLst/>
            </a:endParaRPr>
          </a:p>
          <a:p>
            <a:r>
              <a:rPr lang="fr-FR" sz="2800" dirty="0" smtClean="0">
                <a:effectLst/>
              </a:rPr>
              <a:t>II </a:t>
            </a:r>
            <a:r>
              <a:rPr lang="fr-FR" sz="2800" dirty="0">
                <a:effectLst/>
              </a:rPr>
              <a:t>n’y a pas</a:t>
            </a:r>
            <a:r>
              <a:rPr lang="fr-FR" sz="2800" i="1" dirty="0">
                <a:effectLst/>
              </a:rPr>
              <a:t> </a:t>
            </a:r>
            <a:r>
              <a:rPr lang="fr-FR" sz="2800" dirty="0">
                <a:effectLst/>
              </a:rPr>
              <a:t>d'échange de</a:t>
            </a:r>
            <a:r>
              <a:rPr lang="fr-FR" sz="2800" b="1" dirty="0">
                <a:effectLst/>
              </a:rPr>
              <a:t> </a:t>
            </a:r>
            <a:r>
              <a:rPr lang="fr-FR" sz="2800" dirty="0">
                <a:effectLst/>
              </a:rPr>
              <a:t>gaz dans un poumon qui est perfusé mais non </a:t>
            </a:r>
            <a:r>
              <a:rPr lang="fr-FR" sz="2800" dirty="0" smtClean="0">
                <a:effectLst/>
              </a:rPr>
              <a:t>ventilé.</a:t>
            </a:r>
          </a:p>
          <a:p>
            <a:r>
              <a:rPr lang="fr-FR" sz="2800" dirty="0" smtClean="0">
                <a:effectLst/>
              </a:rPr>
              <a:t>PO2 </a:t>
            </a:r>
            <a:r>
              <a:rPr lang="fr-FR" sz="2800" dirty="0">
                <a:effectLst/>
              </a:rPr>
              <a:t>et PCO2 du sang capillaire pulmonaire (et donc, du sang artériel systémique) se rapprochent de ceux du sang veineux mêlé</a:t>
            </a:r>
            <a:r>
              <a:rPr lang="fr-FR" sz="2800" dirty="0" smtClean="0">
                <a:effectLst/>
              </a:rPr>
              <a:t>.</a:t>
            </a: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6269" y="2313890"/>
            <a:ext cx="5094287" cy="3317351"/>
          </a:xfrm>
        </p:spPr>
      </p:pic>
    </p:spTree>
    <p:extLst>
      <p:ext uri="{BB962C8B-B14F-4D97-AF65-F5344CB8AC3E}">
        <p14:creationId xmlns:p14="http://schemas.microsoft.com/office/powerpoint/2010/main" val="2228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54797"/>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195209" y="1664413"/>
            <a:ext cx="6524090" cy="4972693"/>
          </a:xfrm>
        </p:spPr>
        <p:txBody>
          <a:bodyPr>
            <a:normAutofit fontScale="85000" lnSpcReduction="20000"/>
          </a:bodyPr>
          <a:lstStyle/>
          <a:p>
            <a:pPr marL="0" indent="0">
              <a:buNone/>
            </a:pPr>
            <a:r>
              <a:rPr lang="fr-FR" sz="2800" b="1" dirty="0" smtClean="0">
                <a:solidFill>
                  <a:schemeClr val="accent5">
                    <a:lumMod val="60000"/>
                    <a:lumOff val="40000"/>
                  </a:schemeClr>
                </a:solidFill>
                <a:effectLst/>
              </a:rPr>
              <a:t>Rapport </a:t>
            </a:r>
            <a:r>
              <a:rPr lang="fr-FR" sz="2800" b="1" dirty="0">
                <a:solidFill>
                  <a:schemeClr val="accent5">
                    <a:lumMod val="60000"/>
                    <a:lumOff val="40000"/>
                  </a:schemeClr>
                </a:solidFill>
                <a:effectLst/>
              </a:rPr>
              <a:t>V/Q en cas d’arrêt de l’écoulement sanguin </a:t>
            </a:r>
            <a:endParaRPr lang="fr-FR" sz="2800" dirty="0">
              <a:solidFill>
                <a:schemeClr val="accent5">
                  <a:lumMod val="60000"/>
                  <a:lumOff val="40000"/>
                </a:schemeClr>
              </a:solidFill>
              <a:effectLst/>
            </a:endParaRPr>
          </a:p>
          <a:p>
            <a:r>
              <a:rPr lang="fr-FR" sz="2800" dirty="0">
                <a:effectLst/>
              </a:rPr>
              <a:t>Si l'écoulement sanguin vers un poumon est complètement </a:t>
            </a:r>
            <a:r>
              <a:rPr lang="fr-FR" sz="2800" dirty="0" smtClean="0">
                <a:effectLst/>
              </a:rPr>
              <a:t>bloqué, </a:t>
            </a:r>
            <a:r>
              <a:rPr lang="fr-FR" sz="2800" dirty="0">
                <a:effectLst/>
              </a:rPr>
              <a:t>l’écoulement sanguin vers ce poumon est alors nul. </a:t>
            </a:r>
            <a:endParaRPr lang="fr-FR" sz="2800" dirty="0" smtClean="0">
              <a:effectLst/>
            </a:endParaRPr>
          </a:p>
          <a:p>
            <a:r>
              <a:rPr lang="fr-FR" sz="2800" dirty="0" smtClean="0">
                <a:effectLst/>
              </a:rPr>
              <a:t>Si </a:t>
            </a:r>
            <a:r>
              <a:rPr lang="fr-FR" sz="2800" dirty="0">
                <a:effectLst/>
              </a:rPr>
              <a:t>la ventilation est normale, alors le rapport V/Q est infini.</a:t>
            </a:r>
          </a:p>
          <a:p>
            <a:r>
              <a:rPr lang="fr-FR" sz="2800" dirty="0">
                <a:effectLst/>
              </a:rPr>
              <a:t>II n’y a pas d’échange de gaz</a:t>
            </a:r>
            <a:r>
              <a:rPr lang="fr-FR" sz="2800" b="1" dirty="0">
                <a:effectLst/>
              </a:rPr>
              <a:t> </a:t>
            </a:r>
            <a:r>
              <a:rPr lang="fr-FR" sz="2800" dirty="0">
                <a:effectLst/>
              </a:rPr>
              <a:t>dans un poumon qui est ventilé mais non </a:t>
            </a:r>
            <a:r>
              <a:rPr lang="fr-FR" sz="2800" dirty="0" smtClean="0">
                <a:effectLst/>
              </a:rPr>
              <a:t>perfusé.</a:t>
            </a:r>
          </a:p>
          <a:p>
            <a:r>
              <a:rPr lang="fr-FR" sz="2800" dirty="0" smtClean="0">
                <a:effectLst/>
              </a:rPr>
              <a:t>PO2 </a:t>
            </a:r>
            <a:r>
              <a:rPr lang="fr-FR" sz="2800" dirty="0">
                <a:effectLst/>
              </a:rPr>
              <a:t>et PCO2 du gaz alvéolaire se rapprocheront de ceux du gaz inspiré.</a:t>
            </a: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5172" y="2630028"/>
            <a:ext cx="5094287" cy="3317351"/>
          </a:xfrm>
        </p:spPr>
      </p:pic>
    </p:spTree>
    <p:extLst>
      <p:ext uri="{BB962C8B-B14F-4D97-AF65-F5344CB8AC3E}">
        <p14:creationId xmlns:p14="http://schemas.microsoft.com/office/powerpoint/2010/main" val="32641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59623"/>
            <a:ext cx="11496782" cy="4664468"/>
          </a:xfrm>
        </p:spPr>
        <p:txBody>
          <a:bodyPr>
            <a:normAutofit/>
          </a:bodyPr>
          <a:lstStyle/>
          <a:p>
            <a:pPr marL="0" indent="0">
              <a:buNone/>
            </a:pPr>
            <a:r>
              <a:rPr lang="fr-FR" sz="2800" b="1" dirty="0">
                <a:solidFill>
                  <a:schemeClr val="accent5">
                    <a:lumMod val="60000"/>
                    <a:lumOff val="40000"/>
                  </a:schemeClr>
                </a:solidFill>
                <a:effectLst/>
              </a:rPr>
              <a:t>Rapports V/Q dans différentes parties du poumon </a:t>
            </a:r>
            <a:endParaRPr lang="fr-FR" sz="2800" dirty="0">
              <a:solidFill>
                <a:schemeClr val="accent5">
                  <a:lumMod val="60000"/>
                  <a:lumOff val="40000"/>
                </a:schemeClr>
              </a:solidFill>
              <a:effectLst/>
            </a:endParaRPr>
          </a:p>
          <a:p>
            <a:r>
              <a:rPr lang="fr-FR" sz="2800" dirty="0">
                <a:effectLst/>
              </a:rPr>
              <a:t>La ventilation et l’écoulement sanguin ne sont pas distribués de façon uniforme dans le </a:t>
            </a:r>
            <a:r>
              <a:rPr lang="fr-FR" sz="2800" dirty="0" smtClean="0">
                <a:effectLst/>
              </a:rPr>
              <a:t>poumon normal</a:t>
            </a:r>
            <a:r>
              <a:rPr lang="fr-FR" sz="2800" dirty="0">
                <a:effectLst/>
              </a:rPr>
              <a:t>. </a:t>
            </a:r>
            <a:endParaRPr lang="fr-FR" sz="2800" dirty="0" smtClean="0">
              <a:effectLst/>
            </a:endParaRPr>
          </a:p>
          <a:p>
            <a:r>
              <a:rPr lang="fr-FR" sz="2800" dirty="0" smtClean="0">
                <a:effectLst/>
              </a:rPr>
              <a:t>L'écoulement </a:t>
            </a:r>
            <a:r>
              <a:rPr lang="fr-FR" sz="2800" dirty="0">
                <a:effectLst/>
              </a:rPr>
              <a:t>sanguin</a:t>
            </a:r>
            <a:r>
              <a:rPr lang="fr-FR" sz="2800" b="1" dirty="0">
                <a:effectLst/>
              </a:rPr>
              <a:t> </a:t>
            </a:r>
            <a:r>
              <a:rPr lang="fr-FR" sz="2800" dirty="0">
                <a:effectLst/>
              </a:rPr>
              <a:t>est le plus faible au sommet et le plus fort à la base. </a:t>
            </a:r>
            <a:endParaRPr lang="fr-FR" sz="2800" dirty="0" smtClean="0">
              <a:effectLst/>
            </a:endParaRPr>
          </a:p>
          <a:p>
            <a:r>
              <a:rPr lang="fr-FR" sz="2800" dirty="0" smtClean="0">
                <a:effectLst/>
              </a:rPr>
              <a:t>La </a:t>
            </a:r>
            <a:r>
              <a:rPr lang="fr-FR" sz="2800" dirty="0">
                <a:effectLst/>
              </a:rPr>
              <a:t>ventilation est, également, la plus faible au sommet et la plus forte à la base, mais les différences régionales pour la ventilation ne sont pas aussi grandes que pour la perfusion.</a:t>
            </a:r>
          </a:p>
          <a:p>
            <a:endParaRPr lang="fr-FR" sz="2800" dirty="0" smtClean="0">
              <a:effectLst/>
            </a:endParaRPr>
          </a:p>
          <a:p>
            <a:pPr marL="0" indent="0">
              <a:buNone/>
            </a:pP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2346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59623"/>
            <a:ext cx="11496782" cy="4664468"/>
          </a:xfrm>
        </p:spPr>
        <p:txBody>
          <a:bodyPr>
            <a:normAutofit fontScale="92500" lnSpcReduction="10000"/>
          </a:bodyPr>
          <a:lstStyle/>
          <a:p>
            <a:pPr marL="0" indent="0">
              <a:buNone/>
            </a:pPr>
            <a:r>
              <a:rPr lang="fr-FR" sz="2800" b="1" dirty="0">
                <a:solidFill>
                  <a:schemeClr val="accent5">
                    <a:lumMod val="60000"/>
                    <a:lumOff val="40000"/>
                  </a:schemeClr>
                </a:solidFill>
                <a:effectLst/>
              </a:rPr>
              <a:t>Rapports V/Q dans différentes parties du poumon </a:t>
            </a:r>
            <a:endParaRPr lang="fr-FR" sz="2800" dirty="0">
              <a:solidFill>
                <a:schemeClr val="accent5">
                  <a:lumMod val="60000"/>
                  <a:lumOff val="40000"/>
                </a:schemeClr>
              </a:solidFill>
              <a:effectLst/>
            </a:endParaRPr>
          </a:p>
          <a:p>
            <a:r>
              <a:rPr lang="fr-FR" sz="2800" dirty="0" smtClean="0">
                <a:effectLst/>
              </a:rPr>
              <a:t>Par </a:t>
            </a:r>
            <a:r>
              <a:rPr lang="fr-FR" sz="2800" dirty="0">
                <a:effectLst/>
              </a:rPr>
              <a:t>conséquent, le rapport </a:t>
            </a:r>
            <a:r>
              <a:rPr lang="fr-FR" sz="2800" b="1" dirty="0">
                <a:effectLst/>
              </a:rPr>
              <a:t>V/Q </a:t>
            </a:r>
            <a:r>
              <a:rPr lang="fr-FR" sz="2800" dirty="0">
                <a:effectLst/>
              </a:rPr>
              <a:t>est le plus élevé (supérieur à 1,0) au sommet du poumon et le plus faible (inférieur à 0,8) à la base du poumon.</a:t>
            </a:r>
          </a:p>
          <a:p>
            <a:r>
              <a:rPr lang="fr-FR" sz="2800" dirty="0">
                <a:effectLst/>
              </a:rPr>
              <a:t>En </a:t>
            </a:r>
            <a:r>
              <a:rPr lang="fr-FR" sz="2800">
                <a:effectLst/>
              </a:rPr>
              <a:t>conséquence </a:t>
            </a:r>
            <a:r>
              <a:rPr lang="fr-FR" sz="2800" smtClean="0">
                <a:effectLst/>
              </a:rPr>
              <a:t>de ces </a:t>
            </a:r>
            <a:r>
              <a:rPr lang="fr-FR" sz="2800" dirty="0">
                <a:effectLst/>
              </a:rPr>
              <a:t>différences régionales dans le rapport </a:t>
            </a:r>
            <a:r>
              <a:rPr lang="fr-FR" sz="2800" b="1" dirty="0">
                <a:effectLst/>
              </a:rPr>
              <a:t>V/Q</a:t>
            </a:r>
            <a:r>
              <a:rPr lang="fr-FR" sz="2800" i="1" dirty="0">
                <a:effectLst/>
              </a:rPr>
              <a:t>, </a:t>
            </a:r>
            <a:r>
              <a:rPr lang="fr-FR" sz="2800" dirty="0">
                <a:effectLst/>
              </a:rPr>
              <a:t>il y a des différences correspondantes dans les PO2 et les PCO2 alvéolaires et capillaires pulmonaires. </a:t>
            </a:r>
            <a:endParaRPr lang="fr-FR" sz="2800" dirty="0" smtClean="0">
              <a:effectLst/>
            </a:endParaRPr>
          </a:p>
          <a:p>
            <a:r>
              <a:rPr lang="fr-FR" sz="2800" dirty="0" smtClean="0">
                <a:effectLst/>
              </a:rPr>
              <a:t>Les </a:t>
            </a:r>
            <a:r>
              <a:rPr lang="fr-FR" sz="2800" dirty="0">
                <a:effectLst/>
              </a:rPr>
              <a:t>différences régionales de PO2 sont plus importantes que celles de PCO2.</a:t>
            </a:r>
          </a:p>
          <a:p>
            <a:pPr marL="0" indent="0">
              <a:buNone/>
            </a:pP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37006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59623"/>
            <a:ext cx="11496782" cy="4664468"/>
          </a:xfrm>
        </p:spPr>
        <p:txBody>
          <a:bodyPr>
            <a:normAutofit fontScale="92500"/>
          </a:bodyPr>
          <a:lstStyle/>
          <a:p>
            <a:pPr marL="0" indent="0">
              <a:buNone/>
            </a:pPr>
            <a:r>
              <a:rPr lang="fr-FR" sz="2800" b="1" dirty="0">
                <a:solidFill>
                  <a:schemeClr val="accent5">
                    <a:lumMod val="60000"/>
                    <a:lumOff val="40000"/>
                  </a:schemeClr>
                </a:solidFill>
                <a:effectLst/>
              </a:rPr>
              <a:t>Rapports V/Q dans différentes parties du poumon </a:t>
            </a:r>
            <a:endParaRPr lang="fr-FR" sz="2800" dirty="0">
              <a:solidFill>
                <a:schemeClr val="accent5">
                  <a:lumMod val="60000"/>
                  <a:lumOff val="40000"/>
                </a:schemeClr>
              </a:solidFill>
              <a:effectLst/>
            </a:endParaRPr>
          </a:p>
          <a:p>
            <a:pPr lvl="0"/>
            <a:r>
              <a:rPr lang="fr-FR" sz="2800" b="1" dirty="0">
                <a:solidFill>
                  <a:schemeClr val="accent6">
                    <a:lumMod val="60000"/>
                    <a:lumOff val="40000"/>
                  </a:schemeClr>
                </a:solidFill>
                <a:effectLst/>
              </a:rPr>
              <a:t>Au sommet </a:t>
            </a:r>
            <a:r>
              <a:rPr lang="fr-FR" sz="2800" dirty="0">
                <a:effectLst/>
              </a:rPr>
              <a:t>(le plus fort rapport V/Q), la PO2 est la plus élevée et la PCO2 la plus faible.</a:t>
            </a:r>
          </a:p>
          <a:p>
            <a:pPr lvl="0"/>
            <a:r>
              <a:rPr lang="fr-FR" sz="2800" b="1" dirty="0">
                <a:solidFill>
                  <a:schemeClr val="accent6">
                    <a:lumMod val="60000"/>
                    <a:lumOff val="40000"/>
                  </a:schemeClr>
                </a:solidFill>
                <a:effectLst/>
              </a:rPr>
              <a:t>A</a:t>
            </a:r>
            <a:r>
              <a:rPr lang="fr-FR" sz="2800" dirty="0">
                <a:solidFill>
                  <a:schemeClr val="accent6">
                    <a:lumMod val="60000"/>
                    <a:lumOff val="40000"/>
                  </a:schemeClr>
                </a:solidFill>
                <a:effectLst/>
              </a:rPr>
              <a:t> </a:t>
            </a:r>
            <a:r>
              <a:rPr lang="fr-FR" sz="2800" b="1" dirty="0">
                <a:solidFill>
                  <a:schemeClr val="accent6">
                    <a:lumMod val="60000"/>
                    <a:lumOff val="40000"/>
                  </a:schemeClr>
                </a:solidFill>
                <a:effectLst/>
              </a:rPr>
              <a:t>la base </a:t>
            </a:r>
            <a:r>
              <a:rPr lang="fr-FR" sz="2800" dirty="0">
                <a:effectLst/>
              </a:rPr>
              <a:t>(le plus faible rapport V/Q), la PO2 est la plus faible et la PCO2 la plus élevé.</a:t>
            </a:r>
          </a:p>
          <a:p>
            <a:pPr lvl="0"/>
            <a:r>
              <a:rPr lang="fr-FR" sz="2800" dirty="0" smtClean="0">
                <a:effectLst/>
              </a:rPr>
              <a:t>Lors de pneumopathies</a:t>
            </a:r>
            <a:r>
              <a:rPr lang="fr-FR" sz="2800" b="1" dirty="0" smtClean="0">
                <a:effectLst/>
              </a:rPr>
              <a:t>, </a:t>
            </a:r>
            <a:r>
              <a:rPr lang="fr-FR" sz="2800" dirty="0">
                <a:effectLst/>
              </a:rPr>
              <a:t>les inégalités de V/Q peuvent être plus prononcées que dans le poumon normal. </a:t>
            </a:r>
            <a:endParaRPr lang="fr-FR" sz="2800" dirty="0" smtClean="0">
              <a:effectLst/>
            </a:endParaRPr>
          </a:p>
          <a:p>
            <a:pPr lvl="0"/>
            <a:r>
              <a:rPr lang="fr-FR" sz="2800" dirty="0" smtClean="0">
                <a:effectLst/>
              </a:rPr>
              <a:t>Il </a:t>
            </a:r>
            <a:r>
              <a:rPr lang="fr-FR" sz="2800" dirty="0">
                <a:effectLst/>
              </a:rPr>
              <a:t>peut donc y avoir une hypoxémie sévère et une petite hypercapnie.</a:t>
            </a:r>
          </a:p>
          <a:p>
            <a:pPr marL="0" indent="0">
              <a:buNone/>
            </a:pP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7471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1280" y="2547991"/>
            <a:ext cx="6246687"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CONTRÔLE DE LA VENTILATION </a:t>
            </a:r>
            <a:endParaRPr lang="fr-FR" sz="4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655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47263"/>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87676" y="1473583"/>
            <a:ext cx="11712540" cy="5009409"/>
          </a:xfrm>
        </p:spPr>
        <p:txBody>
          <a:bodyPr>
            <a:normAutofit lnSpcReduction="10000"/>
          </a:bodyPr>
          <a:lstStyle/>
          <a:p>
            <a:r>
              <a:rPr lang="fr-FR" sz="2400" dirty="0" smtClean="0">
                <a:effectLst/>
              </a:rPr>
              <a:t>Le </a:t>
            </a:r>
            <a:r>
              <a:rPr lang="fr-FR" sz="2400" dirty="0">
                <a:effectLst/>
              </a:rPr>
              <a:t>système de contrôle de la ventilation est d’une grande complexité, </a:t>
            </a:r>
            <a:endParaRPr lang="fr-FR" sz="2400" dirty="0" smtClean="0">
              <a:effectLst/>
            </a:endParaRPr>
          </a:p>
          <a:p>
            <a:endParaRPr lang="fr-FR" sz="2400" dirty="0" smtClean="0">
              <a:effectLst/>
            </a:endParaRPr>
          </a:p>
          <a:p>
            <a:r>
              <a:rPr lang="fr-FR" sz="2400" dirty="0">
                <a:effectLst/>
              </a:rPr>
              <a:t>I</a:t>
            </a:r>
            <a:r>
              <a:rPr lang="fr-FR" sz="2400" dirty="0" smtClean="0">
                <a:effectLst/>
              </a:rPr>
              <a:t>l </a:t>
            </a:r>
            <a:r>
              <a:rPr lang="fr-FR" sz="2400" dirty="0">
                <a:effectLst/>
              </a:rPr>
              <a:t>est capable de modifier la ventilation en fonction des besoins métabolique, en maintenant les gaz du sang artériel dans d’étroites limites </a:t>
            </a:r>
            <a:r>
              <a:rPr lang="fr-FR" sz="2400" dirty="0" smtClean="0">
                <a:effectLst/>
              </a:rPr>
              <a:t>physiologiques.</a:t>
            </a:r>
          </a:p>
          <a:p>
            <a:endParaRPr lang="fr-FR" sz="2400" dirty="0">
              <a:effectLst/>
            </a:endParaRPr>
          </a:p>
          <a:p>
            <a:r>
              <a:rPr lang="fr-FR" sz="2400" dirty="0">
                <a:effectLst/>
              </a:rPr>
              <a:t>La régulation de la respiration est essentiellement assurée par </a:t>
            </a:r>
            <a:r>
              <a:rPr lang="fr-FR" sz="2400" b="1" u="sng" dirty="0">
                <a:solidFill>
                  <a:schemeClr val="tx2">
                    <a:lumMod val="90000"/>
                  </a:schemeClr>
                </a:solidFill>
                <a:effectLst/>
              </a:rPr>
              <a:t>le tronc cérébral</a:t>
            </a:r>
            <a:r>
              <a:rPr lang="fr-FR" sz="2400" dirty="0">
                <a:effectLst/>
              </a:rPr>
              <a:t>. </a:t>
            </a:r>
            <a:endParaRPr lang="fr-FR" sz="2400" dirty="0" smtClean="0">
              <a:effectLst/>
            </a:endParaRPr>
          </a:p>
          <a:p>
            <a:endParaRPr lang="fr-FR" sz="2400" dirty="0">
              <a:effectLst/>
            </a:endParaRPr>
          </a:p>
          <a:p>
            <a:r>
              <a:rPr lang="fr-FR" sz="2400" dirty="0" smtClean="0">
                <a:effectLst/>
              </a:rPr>
              <a:t>L’information </a:t>
            </a:r>
            <a:r>
              <a:rPr lang="fr-FR" sz="2400" dirty="0">
                <a:effectLst/>
              </a:rPr>
              <a:t>sensitive </a:t>
            </a:r>
            <a:r>
              <a:rPr lang="fr-FR" sz="2400" dirty="0" smtClean="0">
                <a:effectLst/>
              </a:rPr>
              <a:t>est </a:t>
            </a:r>
            <a:r>
              <a:rPr lang="fr-FR" sz="2400" dirty="0">
                <a:effectLst/>
              </a:rPr>
              <a:t>coordonnée dans le tronc </a:t>
            </a:r>
            <a:r>
              <a:rPr lang="fr-FR" sz="2400" dirty="0" smtClean="0">
                <a:effectLst/>
              </a:rPr>
              <a:t>cérébral et la </a:t>
            </a:r>
            <a:r>
              <a:rPr lang="fr-FR" sz="2400" dirty="0">
                <a:effectLst/>
              </a:rPr>
              <a:t>réponse motrice </a:t>
            </a:r>
            <a:r>
              <a:rPr lang="fr-FR" sz="2400" dirty="0" smtClean="0">
                <a:effectLst/>
              </a:rPr>
              <a:t>commande </a:t>
            </a:r>
            <a:r>
              <a:rPr lang="fr-FR" sz="2400" dirty="0">
                <a:effectLst/>
              </a:rPr>
              <a:t>les muscles respiratoires et le cycle </a:t>
            </a:r>
            <a:r>
              <a:rPr lang="fr-FR" sz="2400" dirty="0" err="1">
                <a:effectLst/>
              </a:rPr>
              <a:t>ventilatoire</a:t>
            </a:r>
            <a:r>
              <a:rPr lang="fr-FR" sz="2400" dirty="0" smtClean="0">
                <a:effectLst/>
              </a:rPr>
              <a:t>.</a:t>
            </a:r>
            <a:endParaRPr lang="fr-FR" sz="2400" dirty="0">
              <a:effectLst/>
            </a:endParaRPr>
          </a:p>
        </p:txBody>
      </p:sp>
    </p:spTree>
    <p:extLst>
      <p:ext uri="{BB962C8B-B14F-4D97-AF65-F5344CB8AC3E}">
        <p14:creationId xmlns:p14="http://schemas.microsoft.com/office/powerpoint/2010/main" val="1867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pPr marL="0" indent="0">
              <a:buNone/>
            </a:pPr>
            <a:r>
              <a:rPr lang="fr-FR" sz="2400" b="1" dirty="0" smtClean="0">
                <a:solidFill>
                  <a:schemeClr val="accent5">
                    <a:lumMod val="60000"/>
                    <a:lumOff val="40000"/>
                  </a:schemeClr>
                </a:solidFill>
                <a:effectLst/>
              </a:rPr>
              <a:t>Arbre bronchique</a:t>
            </a:r>
          </a:p>
          <a:p>
            <a:r>
              <a:rPr lang="fr-FR" sz="2400" dirty="0" smtClean="0">
                <a:effectLst/>
              </a:rPr>
              <a:t>Les </a:t>
            </a:r>
            <a:r>
              <a:rPr lang="fr-FR" sz="2400" dirty="0">
                <a:effectLst/>
              </a:rPr>
              <a:t>voies respiratoires des poumons se ramifier environ 23 fois d’affilée (</a:t>
            </a:r>
            <a:r>
              <a:rPr lang="fr-FR" sz="2400" dirty="0" smtClean="0">
                <a:effectLst/>
              </a:rPr>
              <a:t>humain).</a:t>
            </a:r>
          </a:p>
          <a:p>
            <a:r>
              <a:rPr lang="fr-FR" sz="2400" dirty="0" smtClean="0">
                <a:effectLst/>
              </a:rPr>
              <a:t>Cette </a:t>
            </a:r>
            <a:r>
              <a:rPr lang="fr-FR" sz="2400" dirty="0">
                <a:effectLst/>
              </a:rPr>
              <a:t>ramification </a:t>
            </a:r>
            <a:r>
              <a:rPr lang="fr-FR" sz="2400" dirty="0" smtClean="0">
                <a:effectLst/>
              </a:rPr>
              <a:t>est appelée </a:t>
            </a:r>
            <a:r>
              <a:rPr lang="fr-FR" sz="2400" dirty="0">
                <a:effectLst/>
              </a:rPr>
              <a:t>arbre bronchique, ou </a:t>
            </a:r>
            <a:r>
              <a:rPr lang="fr-FR" sz="2400" dirty="0" smtClean="0">
                <a:effectLst/>
              </a:rPr>
              <a:t>respiratoire, elle commence par la trachée et donne respectivement:</a:t>
            </a:r>
          </a:p>
          <a:p>
            <a:pPr lvl="1"/>
            <a:r>
              <a:rPr lang="fr-FR" sz="2200" b="1" dirty="0" smtClean="0">
                <a:effectLst/>
              </a:rPr>
              <a:t>Bronches </a:t>
            </a:r>
            <a:r>
              <a:rPr lang="fr-FR" sz="2200" b="1" dirty="0">
                <a:effectLst/>
              </a:rPr>
              <a:t>principales droite </a:t>
            </a:r>
            <a:r>
              <a:rPr lang="fr-FR" sz="2200" dirty="0">
                <a:effectLst/>
              </a:rPr>
              <a:t>et</a:t>
            </a:r>
            <a:r>
              <a:rPr lang="fr-FR" sz="2200" b="1" dirty="0">
                <a:effectLst/>
              </a:rPr>
              <a:t> </a:t>
            </a:r>
            <a:r>
              <a:rPr lang="fr-FR" sz="2200" b="1" dirty="0" smtClean="0">
                <a:effectLst/>
              </a:rPr>
              <a:t>gauche,</a:t>
            </a:r>
          </a:p>
          <a:p>
            <a:pPr lvl="1"/>
            <a:r>
              <a:rPr lang="fr-FR" sz="2200" b="1" dirty="0">
                <a:effectLst/>
              </a:rPr>
              <a:t>B</a:t>
            </a:r>
            <a:r>
              <a:rPr lang="fr-FR" sz="2200" b="1" dirty="0" smtClean="0">
                <a:effectLst/>
              </a:rPr>
              <a:t>ronches </a:t>
            </a:r>
            <a:r>
              <a:rPr lang="fr-FR" sz="2200" b="1" dirty="0">
                <a:effectLst/>
              </a:rPr>
              <a:t>lobaires</a:t>
            </a:r>
            <a:r>
              <a:rPr lang="fr-FR" sz="2200" dirty="0">
                <a:effectLst/>
              </a:rPr>
              <a:t>, </a:t>
            </a:r>
            <a:endParaRPr lang="fr-FR" sz="2200" dirty="0" smtClean="0">
              <a:effectLst/>
            </a:endParaRPr>
          </a:p>
          <a:p>
            <a:pPr lvl="1"/>
            <a:r>
              <a:rPr lang="fr-FR" sz="2200" b="1" dirty="0">
                <a:effectLst/>
              </a:rPr>
              <a:t>B</a:t>
            </a:r>
            <a:r>
              <a:rPr lang="fr-FR" sz="2200" b="1" dirty="0" smtClean="0">
                <a:effectLst/>
              </a:rPr>
              <a:t>ronches segmentaires</a:t>
            </a:r>
            <a:r>
              <a:rPr lang="fr-FR" sz="2200" dirty="0" smtClean="0">
                <a:effectLst/>
              </a:rPr>
              <a:t>,</a:t>
            </a:r>
          </a:p>
          <a:p>
            <a:pPr lvl="1"/>
            <a:r>
              <a:rPr lang="fr-FR" sz="2200" b="1" dirty="0" smtClean="0">
                <a:effectLst/>
              </a:rPr>
              <a:t>Bronchioles</a:t>
            </a:r>
            <a:r>
              <a:rPr lang="fr-FR" sz="2200" dirty="0">
                <a:effectLst/>
              </a:rPr>
              <a:t>.</a:t>
            </a:r>
            <a:endParaRPr lang="fr-FR" sz="2200" dirty="0">
              <a:solidFill>
                <a:schemeClr val="accent5">
                  <a:lumMod val="60000"/>
                  <a:lumOff val="40000"/>
                </a:schemeClr>
              </a:solidFill>
              <a:effectLst/>
            </a:endParaRPr>
          </a:p>
          <a:p>
            <a:pPr marL="0" indent="0">
              <a:buNone/>
            </a:pPr>
            <a:endParaRPr lang="fr-FR" sz="2400" dirty="0">
              <a:solidFill>
                <a:schemeClr val="tx2"/>
              </a:solidFill>
              <a:effectLst/>
            </a:endParaRPr>
          </a:p>
        </p:txBody>
      </p:sp>
      <p:sp>
        <p:nvSpPr>
          <p:cNvPr id="4" name="ZoneTexte 3"/>
          <p:cNvSpPr txBox="1"/>
          <p:nvPr/>
        </p:nvSpPr>
        <p:spPr>
          <a:xfrm>
            <a:off x="3673400" y="1070191"/>
            <a:ext cx="4834552" cy="523220"/>
          </a:xfrm>
          <a:prstGeom prst="rect">
            <a:avLst/>
          </a:prstGeom>
          <a:noFill/>
        </p:spPr>
        <p:txBody>
          <a:bodyPr wrap="square" rtlCol="0">
            <a:spAutoFit/>
          </a:bodyPr>
          <a:lstStyle/>
          <a:p>
            <a:pPr algn="ctr"/>
            <a:r>
              <a:rPr lang="fr-FR" sz="2800" b="1" dirty="0" smtClean="0">
                <a:solidFill>
                  <a:schemeClr val="tx2"/>
                </a:solidFill>
              </a:rPr>
              <a:t>ZONE DE CONDUCTION </a:t>
            </a:r>
            <a:endParaRPr lang="fr-FR" sz="2800" b="1" dirty="0">
              <a:solidFill>
                <a:schemeClr val="tx2"/>
              </a:solidFill>
            </a:endParaRPr>
          </a:p>
        </p:txBody>
      </p:sp>
      <p:pic>
        <p:nvPicPr>
          <p:cNvPr id="13" name="Espace réservé du contenu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4054" y="1593411"/>
            <a:ext cx="3995369" cy="4982678"/>
          </a:xfrm>
        </p:spPr>
      </p:pic>
    </p:spTree>
    <p:extLst>
      <p:ext uri="{BB962C8B-B14F-4D97-AF65-F5344CB8AC3E}">
        <p14:creationId xmlns:p14="http://schemas.microsoft.com/office/powerpoint/2010/main" val="32502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6532" y="0"/>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353291" y="2369129"/>
            <a:ext cx="5843154" cy="3868882"/>
          </a:xfrm>
        </p:spPr>
        <p:txBody>
          <a:bodyPr>
            <a:normAutofit lnSpcReduction="10000"/>
          </a:bodyPr>
          <a:lstStyle/>
          <a:p>
            <a:r>
              <a:rPr lang="fr-FR" sz="2800" dirty="0" smtClean="0">
                <a:effectLst/>
              </a:rPr>
              <a:t>Elle </a:t>
            </a:r>
            <a:r>
              <a:rPr lang="fr-FR" sz="2800" dirty="0" smtClean="0">
                <a:effectLst/>
              </a:rPr>
              <a:t>est assurée par le tronc </a:t>
            </a:r>
            <a:r>
              <a:rPr lang="fr-FR" sz="2800" dirty="0">
                <a:effectLst/>
              </a:rPr>
              <a:t>cérébral et </a:t>
            </a:r>
            <a:r>
              <a:rPr lang="fr-FR" sz="2800" dirty="0" smtClean="0">
                <a:effectLst/>
              </a:rPr>
              <a:t>cortex</a:t>
            </a:r>
            <a:r>
              <a:rPr lang="fr-FR" sz="2800" dirty="0">
                <a:effectLst/>
              </a:rPr>
              <a:t> </a:t>
            </a:r>
            <a:r>
              <a:rPr lang="fr-FR" sz="2800" dirty="0" smtClean="0">
                <a:effectLst/>
              </a:rPr>
              <a:t>cérébral: </a:t>
            </a:r>
            <a:endParaRPr lang="fr-FR" sz="2800" dirty="0" smtClean="0">
              <a:effectLst/>
            </a:endParaRPr>
          </a:p>
          <a:p>
            <a:pPr lvl="1"/>
            <a:r>
              <a:rPr lang="fr-FR" sz="2800" dirty="0">
                <a:effectLst/>
              </a:rPr>
              <a:t>Groupe respiratoire dorsal </a:t>
            </a:r>
            <a:endParaRPr lang="fr-FR" sz="2800" dirty="0" smtClean="0">
              <a:effectLst/>
            </a:endParaRPr>
          </a:p>
          <a:p>
            <a:pPr lvl="1"/>
            <a:r>
              <a:rPr lang="fr-FR" sz="2800" dirty="0">
                <a:effectLst/>
              </a:rPr>
              <a:t>Groupe respiratoire ventral</a:t>
            </a:r>
          </a:p>
          <a:p>
            <a:pPr lvl="1"/>
            <a:r>
              <a:rPr lang="fr-FR" sz="2800" dirty="0">
                <a:effectLst/>
              </a:rPr>
              <a:t>Centre </a:t>
            </a:r>
            <a:r>
              <a:rPr lang="fr-FR" sz="2800" dirty="0" smtClean="0">
                <a:effectLst/>
              </a:rPr>
              <a:t>apneustique</a:t>
            </a:r>
          </a:p>
          <a:p>
            <a:pPr lvl="1"/>
            <a:r>
              <a:rPr lang="fr-FR" sz="2800" dirty="0" smtClean="0">
                <a:effectLst/>
              </a:rPr>
              <a:t>Centre </a:t>
            </a:r>
            <a:r>
              <a:rPr lang="fr-FR" sz="2800" dirty="0" err="1">
                <a:effectLst/>
              </a:rPr>
              <a:t>pneumotaxique</a:t>
            </a:r>
            <a:r>
              <a:rPr lang="fr-FR" sz="2800" dirty="0">
                <a:effectLst/>
              </a:rPr>
              <a:t> </a:t>
            </a:r>
            <a:endParaRPr lang="fr-FR" sz="2800" dirty="0" smtClean="0">
              <a:effectLst/>
            </a:endParaRPr>
          </a:p>
          <a:p>
            <a:pPr lvl="1"/>
            <a:r>
              <a:rPr lang="fr-FR" sz="2800" dirty="0">
                <a:effectLst/>
              </a:rPr>
              <a:t>Cortex cérébral</a:t>
            </a:r>
          </a:p>
        </p:txBody>
      </p:sp>
      <p:pic>
        <p:nvPicPr>
          <p:cNvPr id="5"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7919" y="2374395"/>
            <a:ext cx="5878385" cy="3863616"/>
          </a:xfrm>
        </p:spPr>
      </p:pic>
      <p:sp>
        <p:nvSpPr>
          <p:cNvPr id="6" name="ZoneTexte 5"/>
          <p:cNvSpPr txBox="1"/>
          <p:nvPr/>
        </p:nvSpPr>
        <p:spPr>
          <a:xfrm>
            <a:off x="1911798" y="1139285"/>
            <a:ext cx="8503227" cy="584775"/>
          </a:xfrm>
          <a:prstGeom prst="rect">
            <a:avLst/>
          </a:prstGeom>
          <a:noFill/>
        </p:spPr>
        <p:txBody>
          <a:bodyPr wrap="square" rtlCol="0">
            <a:spAutoFit/>
          </a:bodyPr>
          <a:lstStyle/>
          <a:p>
            <a:pPr algn="ctr"/>
            <a:r>
              <a:rPr lang="fr-FR" sz="3200" b="1" dirty="0">
                <a:solidFill>
                  <a:schemeClr val="tx2"/>
                </a:solidFill>
              </a:rPr>
              <a:t>Commande centrale de la ventilation </a:t>
            </a:r>
          </a:p>
        </p:txBody>
      </p:sp>
    </p:spTree>
    <p:extLst>
      <p:ext uri="{BB962C8B-B14F-4D97-AF65-F5344CB8AC3E}">
        <p14:creationId xmlns:p14="http://schemas.microsoft.com/office/powerpoint/2010/main" val="30502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251"/>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277402" y="1684963"/>
            <a:ext cx="6452171" cy="5013788"/>
          </a:xfrm>
        </p:spPr>
        <p:txBody>
          <a:bodyPr>
            <a:noAutofit/>
          </a:bodyPr>
          <a:lstStyle/>
          <a:p>
            <a:r>
              <a:rPr lang="fr-FR" sz="2400" dirty="0" smtClean="0">
                <a:effectLst/>
              </a:rPr>
              <a:t>C’est </a:t>
            </a:r>
            <a:r>
              <a:rPr lang="fr-FR" sz="2400" dirty="0">
                <a:effectLst/>
              </a:rPr>
              <a:t>un réseau de neurones situé </a:t>
            </a:r>
            <a:r>
              <a:rPr lang="fr-FR" sz="2400" dirty="0" smtClean="0">
                <a:effectLst/>
              </a:rPr>
              <a:t>dans </a:t>
            </a:r>
            <a:r>
              <a:rPr lang="fr-FR" sz="2400" dirty="0">
                <a:effectLst/>
              </a:rPr>
              <a:t>la portion ventrale du tronc cérébral et qui s’étend de </a:t>
            </a:r>
            <a:r>
              <a:rPr lang="fr-FR" sz="2400" dirty="0" smtClean="0">
                <a:effectLst/>
              </a:rPr>
              <a:t>la jonction </a:t>
            </a:r>
            <a:r>
              <a:rPr lang="fr-FR" sz="2400" dirty="0">
                <a:effectLst/>
              </a:rPr>
              <a:t>du bulbe rachidien et du pont de </a:t>
            </a:r>
            <a:r>
              <a:rPr lang="fr-FR" sz="2400" dirty="0" err="1" smtClean="0">
                <a:effectLst/>
              </a:rPr>
              <a:t>varole</a:t>
            </a:r>
            <a:r>
              <a:rPr lang="fr-FR" sz="2400" dirty="0">
                <a:effectLst/>
              </a:rPr>
              <a:t> jusqu’à la moelle </a:t>
            </a:r>
            <a:r>
              <a:rPr lang="fr-FR" sz="2400" dirty="0" smtClean="0">
                <a:effectLst/>
              </a:rPr>
              <a:t>épinière. </a:t>
            </a:r>
            <a:endParaRPr lang="fr-FR" sz="2400" dirty="0" smtClean="0">
              <a:effectLst/>
            </a:endParaRPr>
          </a:p>
          <a:p>
            <a:r>
              <a:rPr lang="fr-FR" sz="2400" dirty="0" smtClean="0">
                <a:effectLst/>
              </a:rPr>
              <a:t>Il </a:t>
            </a:r>
            <a:r>
              <a:rPr lang="fr-FR" sz="2400" dirty="0">
                <a:effectLst/>
              </a:rPr>
              <a:t>semble être un centre générateur du </a:t>
            </a:r>
            <a:r>
              <a:rPr lang="fr-FR" sz="2400" u="sng" dirty="0">
                <a:effectLst/>
              </a:rPr>
              <a:t>rythme</a:t>
            </a:r>
            <a:r>
              <a:rPr lang="fr-FR" sz="2400" dirty="0">
                <a:effectLst/>
              </a:rPr>
              <a:t> respiratoire et un centre d’intégration. </a:t>
            </a:r>
            <a:endParaRPr lang="fr-FR" sz="2400" dirty="0" smtClean="0">
              <a:effectLst/>
            </a:endParaRPr>
          </a:p>
          <a:p>
            <a:r>
              <a:rPr lang="fr-FR" sz="2400" dirty="0" smtClean="0">
                <a:effectLst/>
              </a:rPr>
              <a:t>Il </a:t>
            </a:r>
            <a:r>
              <a:rPr lang="fr-FR" sz="2400" dirty="0">
                <a:effectLst/>
              </a:rPr>
              <a:t>est principalement responsable de l’inspiration et fixe le rythme de base de la ventilation. </a:t>
            </a:r>
          </a:p>
          <a:p>
            <a:pPr marL="0" indent="0">
              <a:buNone/>
            </a:pPr>
            <a:endParaRPr lang="fr-FR" sz="24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7380" y="2170045"/>
            <a:ext cx="5412081" cy="3557133"/>
          </a:xfrm>
        </p:spPr>
      </p:pic>
      <p:sp>
        <p:nvSpPr>
          <p:cNvPr id="4" name="ZoneTexte 3"/>
          <p:cNvSpPr txBox="1"/>
          <p:nvPr/>
        </p:nvSpPr>
        <p:spPr>
          <a:xfrm>
            <a:off x="2553127" y="1079745"/>
            <a:ext cx="7181637" cy="523220"/>
          </a:xfrm>
          <a:prstGeom prst="rect">
            <a:avLst/>
          </a:prstGeom>
          <a:noFill/>
        </p:spPr>
        <p:txBody>
          <a:bodyPr wrap="square" rtlCol="0">
            <a:spAutoFit/>
          </a:bodyPr>
          <a:lstStyle/>
          <a:p>
            <a:pPr algn="ctr"/>
            <a:r>
              <a:rPr lang="fr-FR" sz="2800" b="1" dirty="0" smtClean="0">
                <a:solidFill>
                  <a:schemeClr val="tx2"/>
                </a:solidFill>
              </a:rPr>
              <a:t>GROUPE RESPIRATOIRE DORSAL</a:t>
            </a:r>
            <a:r>
              <a:rPr lang="fr-FR" sz="2800" dirty="0" smtClean="0">
                <a:solidFill>
                  <a:schemeClr val="tx2"/>
                </a:solidFill>
              </a:rPr>
              <a:t> </a:t>
            </a:r>
            <a:endParaRPr lang="fr-FR" sz="2800" dirty="0">
              <a:solidFill>
                <a:schemeClr val="tx2"/>
              </a:solidFill>
            </a:endParaRPr>
          </a:p>
        </p:txBody>
      </p:sp>
    </p:spTree>
    <p:extLst>
      <p:ext uri="{BB962C8B-B14F-4D97-AF65-F5344CB8AC3E}">
        <p14:creationId xmlns:p14="http://schemas.microsoft.com/office/powerpoint/2010/main" val="23357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7"/>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184935" y="1831469"/>
            <a:ext cx="7880278" cy="4754266"/>
          </a:xfrm>
        </p:spPr>
        <p:txBody>
          <a:bodyPr>
            <a:noAutofit/>
          </a:bodyPr>
          <a:lstStyle/>
          <a:p>
            <a:r>
              <a:rPr lang="fr-FR" sz="2400" dirty="0" smtClean="0">
                <a:effectLst/>
              </a:rPr>
              <a:t>Des </a:t>
            </a:r>
            <a:r>
              <a:rPr lang="fr-FR" sz="2400" dirty="0">
                <a:effectLst/>
              </a:rPr>
              <a:t>influx</a:t>
            </a:r>
            <a:r>
              <a:rPr lang="fr-FR" sz="2400" b="1" dirty="0">
                <a:effectLst/>
              </a:rPr>
              <a:t> </a:t>
            </a:r>
            <a:r>
              <a:rPr lang="fr-FR" sz="2400" dirty="0">
                <a:effectLst/>
              </a:rPr>
              <a:t>arrivent au groupe respiratoire dorsal, par les nerfs vague et glossopharyngien. </a:t>
            </a:r>
            <a:endParaRPr lang="fr-FR" sz="2400" dirty="0" smtClean="0">
              <a:effectLst/>
            </a:endParaRPr>
          </a:p>
          <a:p>
            <a:r>
              <a:rPr lang="fr-FR" sz="2400" dirty="0" smtClean="0">
                <a:effectLst/>
              </a:rPr>
              <a:t>Le </a:t>
            </a:r>
            <a:r>
              <a:rPr lang="fr-FR" sz="2400" dirty="0">
                <a:effectLst/>
              </a:rPr>
              <a:t>nerf vague relaye l’information provenant des chémorécepteurs périphériques et </a:t>
            </a:r>
            <a:r>
              <a:rPr lang="fr-FR" sz="2400" dirty="0" smtClean="0">
                <a:effectLst/>
              </a:rPr>
              <a:t>mécanorécepteurs </a:t>
            </a:r>
            <a:r>
              <a:rPr lang="fr-FR" sz="2400" dirty="0">
                <a:effectLst/>
              </a:rPr>
              <a:t>pulmonaires. </a:t>
            </a:r>
            <a:endParaRPr lang="fr-FR" sz="2400" dirty="0" smtClean="0">
              <a:effectLst/>
            </a:endParaRPr>
          </a:p>
          <a:p>
            <a:r>
              <a:rPr lang="fr-FR" sz="2400" dirty="0" smtClean="0">
                <a:effectLst/>
              </a:rPr>
              <a:t>Le </a:t>
            </a:r>
            <a:r>
              <a:rPr lang="fr-FR" sz="2400" dirty="0">
                <a:effectLst/>
              </a:rPr>
              <a:t>nerf glossopharyngien relaye l’information provenant des chémorécepteurs périphériques. </a:t>
            </a:r>
            <a:endParaRPr lang="fr-FR" sz="2400" dirty="0" smtClean="0">
              <a:effectLst/>
            </a:endParaRPr>
          </a:p>
          <a:p>
            <a:r>
              <a:rPr lang="fr-FR" sz="2400" dirty="0" smtClean="0">
                <a:effectLst/>
              </a:rPr>
              <a:t>Les </a:t>
            </a:r>
            <a:r>
              <a:rPr lang="fr-FR" sz="2400" dirty="0">
                <a:effectLst/>
              </a:rPr>
              <a:t>projections du groupe respiratoire dorsal, se font, via le nerf phrénique, sur le diaphragme.</a:t>
            </a:r>
          </a:p>
          <a:p>
            <a:pPr marL="0" indent="0">
              <a:buNone/>
            </a:pPr>
            <a:endParaRPr lang="fr-FR" sz="2400" dirty="0">
              <a:effectLst/>
            </a:endParaRPr>
          </a:p>
        </p:txBody>
      </p:sp>
      <p:sp>
        <p:nvSpPr>
          <p:cNvPr id="4" name="ZoneTexte 3"/>
          <p:cNvSpPr txBox="1"/>
          <p:nvPr/>
        </p:nvSpPr>
        <p:spPr>
          <a:xfrm>
            <a:off x="2553127" y="1125404"/>
            <a:ext cx="7181637" cy="523220"/>
          </a:xfrm>
          <a:prstGeom prst="rect">
            <a:avLst/>
          </a:prstGeom>
          <a:noFill/>
        </p:spPr>
        <p:txBody>
          <a:bodyPr wrap="square" rtlCol="0">
            <a:spAutoFit/>
          </a:bodyPr>
          <a:lstStyle/>
          <a:p>
            <a:r>
              <a:rPr lang="fr-FR" sz="2800" b="1" dirty="0" smtClean="0">
                <a:solidFill>
                  <a:schemeClr val="tx2"/>
                </a:solidFill>
              </a:rPr>
              <a:t>GROUPE RESPIRATOIRE DORSAL</a:t>
            </a:r>
            <a:r>
              <a:rPr lang="fr-FR" sz="2800" dirty="0" smtClean="0">
                <a:solidFill>
                  <a:schemeClr val="tx2"/>
                </a:solidFill>
              </a:rPr>
              <a:t> </a:t>
            </a:r>
            <a:endParaRPr lang="fr-FR" sz="2800" dirty="0">
              <a:solidFill>
                <a:schemeClr val="tx2"/>
              </a:solidFill>
            </a:endParaRPr>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22760" y="1039762"/>
            <a:ext cx="3168550" cy="5639774"/>
          </a:xfrm>
        </p:spPr>
      </p:pic>
    </p:spTree>
    <p:extLst>
      <p:ext uri="{BB962C8B-B14F-4D97-AF65-F5344CB8AC3E}">
        <p14:creationId xmlns:p14="http://schemas.microsoft.com/office/powerpoint/2010/main" val="4178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5"/>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349321" y="1818526"/>
            <a:ext cx="5856270" cy="4736385"/>
          </a:xfrm>
        </p:spPr>
        <p:txBody>
          <a:bodyPr>
            <a:normAutofit/>
          </a:bodyPr>
          <a:lstStyle/>
          <a:p>
            <a:r>
              <a:rPr lang="fr-FR" sz="2800" dirty="0" smtClean="0">
                <a:effectLst/>
              </a:rPr>
              <a:t>Il </a:t>
            </a:r>
            <a:r>
              <a:rPr lang="fr-FR" sz="2800" dirty="0">
                <a:effectLst/>
              </a:rPr>
              <a:t>est principalement responsable de </a:t>
            </a:r>
            <a:r>
              <a:rPr lang="fr-FR" sz="2800" dirty="0" smtClean="0">
                <a:effectLst/>
              </a:rPr>
              <a:t>l’expiration</a:t>
            </a:r>
          </a:p>
          <a:p>
            <a:r>
              <a:rPr lang="fr-FR" sz="2800" dirty="0" smtClean="0">
                <a:effectLst/>
              </a:rPr>
              <a:t>Il </a:t>
            </a:r>
            <a:r>
              <a:rPr lang="fr-FR" sz="2800" dirty="0">
                <a:effectLst/>
              </a:rPr>
              <a:t>n’est pas actif durant une ventilation normale et calme, tant que l’expiration est passive. </a:t>
            </a:r>
            <a:endParaRPr lang="fr-FR" sz="2800" dirty="0" smtClean="0">
              <a:effectLst/>
            </a:endParaRPr>
          </a:p>
          <a:p>
            <a:r>
              <a:rPr lang="fr-FR" sz="2800" dirty="0" smtClean="0">
                <a:effectLst/>
              </a:rPr>
              <a:t>Il </a:t>
            </a:r>
            <a:r>
              <a:rPr lang="fr-FR" sz="2800" dirty="0">
                <a:effectLst/>
              </a:rPr>
              <a:t>est actif pendant l’exercice, lorsque l’expiration devient un processus actif.</a:t>
            </a:r>
          </a:p>
          <a:p>
            <a:pPr marL="0" indent="0">
              <a:buNone/>
            </a:pPr>
            <a:endParaRPr lang="fr-FR" sz="28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5591" y="2044630"/>
            <a:ext cx="5689627" cy="3739554"/>
          </a:xfrm>
        </p:spPr>
      </p:pic>
      <p:sp>
        <p:nvSpPr>
          <p:cNvPr id="5" name="ZoneTexte 4"/>
          <p:cNvSpPr txBox="1"/>
          <p:nvPr/>
        </p:nvSpPr>
        <p:spPr>
          <a:xfrm>
            <a:off x="2553127" y="1094584"/>
            <a:ext cx="7181637" cy="523220"/>
          </a:xfrm>
          <a:prstGeom prst="rect">
            <a:avLst/>
          </a:prstGeom>
          <a:noFill/>
        </p:spPr>
        <p:txBody>
          <a:bodyPr wrap="square" rtlCol="0">
            <a:spAutoFit/>
          </a:bodyPr>
          <a:lstStyle/>
          <a:p>
            <a:pPr algn="ctr"/>
            <a:r>
              <a:rPr lang="fr-FR" sz="2800" b="1" dirty="0" smtClean="0">
                <a:solidFill>
                  <a:schemeClr val="tx2"/>
                </a:solidFill>
              </a:rPr>
              <a:t>GROUPE RESPIRATOIRE VENTRAL</a:t>
            </a:r>
            <a:r>
              <a:rPr lang="fr-FR" sz="2800" dirty="0" smtClean="0">
                <a:solidFill>
                  <a:schemeClr val="tx2"/>
                </a:solidFill>
              </a:rPr>
              <a:t> </a:t>
            </a:r>
            <a:endParaRPr lang="fr-FR" sz="2800" dirty="0">
              <a:solidFill>
                <a:schemeClr val="tx2"/>
              </a:solidFill>
            </a:endParaRPr>
          </a:p>
        </p:txBody>
      </p:sp>
    </p:spTree>
    <p:extLst>
      <p:ext uri="{BB962C8B-B14F-4D97-AF65-F5344CB8AC3E}">
        <p14:creationId xmlns:p14="http://schemas.microsoft.com/office/powerpoint/2010/main" val="2034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627"/>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256854" y="1695237"/>
            <a:ext cx="6051479" cy="4911046"/>
          </a:xfrm>
        </p:spPr>
        <p:txBody>
          <a:bodyPr>
            <a:normAutofit/>
          </a:bodyPr>
          <a:lstStyle/>
          <a:p>
            <a:endParaRPr lang="fr-FR" sz="2800" dirty="0" smtClean="0">
              <a:effectLst/>
            </a:endParaRPr>
          </a:p>
          <a:p>
            <a:r>
              <a:rPr lang="fr-FR" sz="2800" dirty="0" smtClean="0">
                <a:effectLst/>
              </a:rPr>
              <a:t>Il </a:t>
            </a:r>
            <a:r>
              <a:rPr lang="fr-FR" sz="2800" dirty="0">
                <a:effectLst/>
              </a:rPr>
              <a:t>est localisé dans la protubérance annulaire </a:t>
            </a:r>
            <a:r>
              <a:rPr lang="fr-FR" sz="2800" dirty="0" smtClean="0">
                <a:effectLst/>
              </a:rPr>
              <a:t>inferieure.</a:t>
            </a:r>
          </a:p>
          <a:p>
            <a:r>
              <a:rPr lang="fr-FR" sz="2800" dirty="0" smtClean="0">
                <a:effectLst/>
              </a:rPr>
              <a:t>Il </a:t>
            </a:r>
            <a:r>
              <a:rPr lang="fr-FR" sz="2800" dirty="0">
                <a:effectLst/>
              </a:rPr>
              <a:t>stimule l’inspiration,</a:t>
            </a:r>
            <a:r>
              <a:rPr lang="fr-FR" sz="2800" b="1" dirty="0">
                <a:effectLst/>
              </a:rPr>
              <a:t> </a:t>
            </a:r>
            <a:r>
              <a:rPr lang="fr-FR" sz="2800" dirty="0">
                <a:effectLst/>
              </a:rPr>
              <a:t>produisant un mouvement inspiratoire brusque </a:t>
            </a:r>
            <a:r>
              <a:rPr lang="fr-FR" sz="2800" b="1" dirty="0" smtClean="0">
                <a:solidFill>
                  <a:schemeClr val="accent5">
                    <a:lumMod val="60000"/>
                    <a:lumOff val="40000"/>
                  </a:schemeClr>
                </a:solidFill>
                <a:effectLst/>
              </a:rPr>
              <a:t>(</a:t>
            </a:r>
            <a:r>
              <a:rPr lang="fr-FR" sz="2800" b="1" i="1" dirty="0" err="1" smtClean="0">
                <a:solidFill>
                  <a:schemeClr val="accent5">
                    <a:lumMod val="60000"/>
                    <a:lumOff val="40000"/>
                  </a:schemeClr>
                </a:solidFill>
                <a:effectLst/>
              </a:rPr>
              <a:t>gasp</a:t>
            </a:r>
            <a:r>
              <a:rPr lang="fr-FR" sz="2800" b="1" dirty="0" smtClean="0">
                <a:solidFill>
                  <a:schemeClr val="accent5">
                    <a:lumMod val="60000"/>
                    <a:lumOff val="40000"/>
                  </a:schemeClr>
                </a:solidFill>
                <a:effectLst/>
              </a:rPr>
              <a:t>)</a:t>
            </a:r>
            <a:r>
              <a:rPr lang="fr-FR" sz="2800" dirty="0" smtClean="0">
                <a:effectLst/>
              </a:rPr>
              <a:t> </a:t>
            </a:r>
            <a:r>
              <a:rPr lang="fr-FR" sz="2800" dirty="0">
                <a:effectLst/>
              </a:rPr>
              <a:t>plus</a:t>
            </a:r>
            <a:r>
              <a:rPr lang="fr-FR" sz="2800" b="1" dirty="0">
                <a:effectLst/>
              </a:rPr>
              <a:t> </a:t>
            </a:r>
            <a:r>
              <a:rPr lang="fr-FR" sz="2800" dirty="0">
                <a:effectLst/>
              </a:rPr>
              <a:t>profond et plus prolongé </a:t>
            </a:r>
            <a:r>
              <a:rPr lang="fr-FR" sz="2800" dirty="0">
                <a:solidFill>
                  <a:schemeClr val="accent5">
                    <a:lumMod val="60000"/>
                    <a:lumOff val="40000"/>
                  </a:schemeClr>
                </a:solidFill>
                <a:effectLst/>
              </a:rPr>
              <a:t>(</a:t>
            </a:r>
            <a:r>
              <a:rPr lang="fr-FR" sz="2800" b="1" dirty="0" err="1">
                <a:solidFill>
                  <a:schemeClr val="accent5">
                    <a:lumMod val="60000"/>
                    <a:lumOff val="40000"/>
                  </a:schemeClr>
                </a:solidFill>
                <a:effectLst/>
              </a:rPr>
              <a:t>apneuse</a:t>
            </a:r>
            <a:r>
              <a:rPr lang="fr-FR" sz="2800" dirty="0">
                <a:solidFill>
                  <a:schemeClr val="accent5">
                    <a:lumMod val="60000"/>
                    <a:lumOff val="40000"/>
                  </a:schemeClr>
                </a:solidFill>
                <a:effectLst/>
              </a:rPr>
              <a:t>).</a:t>
            </a:r>
          </a:p>
          <a:p>
            <a:pPr marL="0" indent="0">
              <a:buNone/>
            </a:pPr>
            <a:endParaRPr lang="fr-FR" sz="28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1582" y="2252025"/>
            <a:ext cx="5247215" cy="3797469"/>
          </a:xfrm>
        </p:spPr>
      </p:pic>
      <p:sp>
        <p:nvSpPr>
          <p:cNvPr id="4" name="ZoneTexte 3"/>
          <p:cNvSpPr txBox="1"/>
          <p:nvPr/>
        </p:nvSpPr>
        <p:spPr>
          <a:xfrm>
            <a:off x="2553127" y="1053485"/>
            <a:ext cx="7181637" cy="523220"/>
          </a:xfrm>
          <a:prstGeom prst="rect">
            <a:avLst/>
          </a:prstGeom>
          <a:noFill/>
        </p:spPr>
        <p:txBody>
          <a:bodyPr wrap="square" rtlCol="0">
            <a:spAutoFit/>
          </a:bodyPr>
          <a:lstStyle/>
          <a:p>
            <a:pPr algn="ctr"/>
            <a:r>
              <a:rPr lang="fr-FR" sz="2800" b="1" dirty="0" smtClean="0">
                <a:solidFill>
                  <a:schemeClr val="tx2"/>
                </a:solidFill>
              </a:rPr>
              <a:t>CENTRE APNEUSTIQUE </a:t>
            </a:r>
            <a:endParaRPr lang="fr-FR" sz="2800" dirty="0">
              <a:solidFill>
                <a:schemeClr val="tx2"/>
              </a:solidFill>
            </a:endParaRPr>
          </a:p>
        </p:txBody>
      </p:sp>
      <p:sp>
        <p:nvSpPr>
          <p:cNvPr id="5" name="Rectangle 4"/>
          <p:cNvSpPr/>
          <p:nvPr/>
        </p:nvSpPr>
        <p:spPr>
          <a:xfrm>
            <a:off x="6546273" y="3610432"/>
            <a:ext cx="1849582" cy="670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chemeClr val="tx1"/>
              </a:solidFill>
            </a:endParaRPr>
          </a:p>
        </p:txBody>
      </p:sp>
    </p:spTree>
    <p:extLst>
      <p:ext uri="{BB962C8B-B14F-4D97-AF65-F5344CB8AC3E}">
        <p14:creationId xmlns:p14="http://schemas.microsoft.com/office/powerpoint/2010/main" val="27382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7670"/>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195209" y="1756882"/>
            <a:ext cx="6965655" cy="4921320"/>
          </a:xfrm>
        </p:spPr>
        <p:txBody>
          <a:bodyPr>
            <a:normAutofit fontScale="85000" lnSpcReduction="10000"/>
          </a:bodyPr>
          <a:lstStyle/>
          <a:p>
            <a:r>
              <a:rPr lang="fr-FR" sz="2800" dirty="0" smtClean="0">
                <a:effectLst/>
              </a:rPr>
              <a:t>Il </a:t>
            </a:r>
            <a:r>
              <a:rPr lang="fr-FR" sz="2800" dirty="0">
                <a:effectLst/>
              </a:rPr>
              <a:t>est localisé dans la protubérance annulaire supérieure</a:t>
            </a:r>
            <a:r>
              <a:rPr lang="fr-FR" sz="2800" b="1" dirty="0">
                <a:effectLst/>
              </a:rPr>
              <a:t>. </a:t>
            </a:r>
            <a:endParaRPr lang="fr-FR" sz="2800" b="1" dirty="0" smtClean="0">
              <a:effectLst/>
            </a:endParaRPr>
          </a:p>
          <a:p>
            <a:r>
              <a:rPr lang="fr-FR" sz="2800" dirty="0" smtClean="0">
                <a:effectLst/>
              </a:rPr>
              <a:t>Il </a:t>
            </a:r>
            <a:r>
              <a:rPr lang="fr-FR" sz="2800" dirty="0">
                <a:effectLst/>
              </a:rPr>
              <a:t>inhibe l’inspiration et régule ainsi le volume inspiratoire et la vitesse de l’expiration.</a:t>
            </a:r>
          </a:p>
          <a:p>
            <a:r>
              <a:rPr lang="fr-FR" sz="2800" dirty="0">
                <a:effectLst/>
              </a:rPr>
              <a:t>Il accélère la fréquence respiratoire en réponse à l’émotion, la fièvre, il module aussi l’adaptation </a:t>
            </a:r>
            <a:r>
              <a:rPr lang="fr-FR" sz="2800" dirty="0" err="1">
                <a:effectLst/>
              </a:rPr>
              <a:t>ventilatoire</a:t>
            </a:r>
            <a:r>
              <a:rPr lang="fr-FR" sz="2800" dirty="0">
                <a:effectLst/>
              </a:rPr>
              <a:t> à des variations de la PO2, PCO2.</a:t>
            </a:r>
          </a:p>
          <a:p>
            <a:r>
              <a:rPr lang="fr-FR" sz="2800" dirty="0">
                <a:effectLst/>
              </a:rPr>
              <a:t>Régularise l’activité </a:t>
            </a:r>
            <a:r>
              <a:rPr lang="fr-FR" sz="2800" dirty="0" smtClean="0">
                <a:effectLst/>
              </a:rPr>
              <a:t>du </a:t>
            </a:r>
            <a:r>
              <a:rPr lang="fr-FR" sz="2800" dirty="0">
                <a:effectLst/>
              </a:rPr>
              <a:t>centre respiratoire et la coordonne en particulier avec la régulation thermique (</a:t>
            </a:r>
            <a:r>
              <a:rPr lang="fr-FR" sz="2800" dirty="0" smtClean="0">
                <a:effectLst/>
              </a:rPr>
              <a:t>chien)</a:t>
            </a:r>
          </a:p>
          <a:p>
            <a:pPr marL="0" indent="0">
              <a:buNone/>
            </a:pPr>
            <a:endParaRPr lang="fr-FR" sz="2800" dirty="0">
              <a:effectLst/>
            </a:endParaRPr>
          </a:p>
        </p:txBody>
      </p:sp>
      <p:sp>
        <p:nvSpPr>
          <p:cNvPr id="4" name="ZoneTexte 3"/>
          <p:cNvSpPr txBox="1"/>
          <p:nvPr/>
        </p:nvSpPr>
        <p:spPr>
          <a:xfrm>
            <a:off x="2553127" y="1125404"/>
            <a:ext cx="7181637" cy="523220"/>
          </a:xfrm>
          <a:prstGeom prst="rect">
            <a:avLst/>
          </a:prstGeom>
          <a:noFill/>
        </p:spPr>
        <p:txBody>
          <a:bodyPr wrap="square" rtlCol="0">
            <a:spAutoFit/>
          </a:bodyPr>
          <a:lstStyle/>
          <a:p>
            <a:pPr algn="ctr"/>
            <a:r>
              <a:rPr lang="fr-FR" sz="2800" b="1" dirty="0" smtClean="0">
                <a:solidFill>
                  <a:schemeClr val="tx2"/>
                </a:solidFill>
              </a:rPr>
              <a:t>CENTRE PNEUMOTAXIQUE</a:t>
            </a:r>
            <a:endParaRPr lang="fr-FR" sz="2800" dirty="0">
              <a:solidFill>
                <a:schemeClr val="tx2"/>
              </a:solidFill>
            </a:endParaRPr>
          </a:p>
        </p:txBody>
      </p:sp>
      <p:pic>
        <p:nvPicPr>
          <p:cNvPr id="8"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0864" y="2451725"/>
            <a:ext cx="4879320" cy="3206973"/>
          </a:xfrm>
        </p:spPr>
      </p:pic>
      <p:sp>
        <p:nvSpPr>
          <p:cNvPr id="6" name="Rectangle 5"/>
          <p:cNvSpPr/>
          <p:nvPr/>
        </p:nvSpPr>
        <p:spPr>
          <a:xfrm>
            <a:off x="7315200" y="3075709"/>
            <a:ext cx="1922318" cy="5507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chemeClr val="tx1"/>
              </a:solidFill>
            </a:endParaRPr>
          </a:p>
        </p:txBody>
      </p:sp>
    </p:spTree>
    <p:extLst>
      <p:ext uri="{BB962C8B-B14F-4D97-AF65-F5344CB8AC3E}">
        <p14:creationId xmlns:p14="http://schemas.microsoft.com/office/powerpoint/2010/main" val="26223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44521"/>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689340"/>
            <a:ext cx="11712540" cy="5009409"/>
          </a:xfrm>
        </p:spPr>
        <p:txBody>
          <a:bodyPr>
            <a:normAutofit/>
          </a:bodyPr>
          <a:lstStyle/>
          <a:p>
            <a:endParaRPr lang="fr-FR" sz="2800" dirty="0" smtClean="0">
              <a:effectLst/>
            </a:endParaRPr>
          </a:p>
          <a:p>
            <a:r>
              <a:rPr lang="fr-FR" sz="2800" dirty="0">
                <a:effectLst/>
              </a:rPr>
              <a:t>La ventilation peut se faire sous contrôle de la volonté. </a:t>
            </a:r>
            <a:endParaRPr lang="fr-FR" sz="2800" dirty="0" smtClean="0">
              <a:effectLst/>
            </a:endParaRPr>
          </a:p>
          <a:p>
            <a:r>
              <a:rPr lang="fr-FR" sz="2800" dirty="0" smtClean="0">
                <a:effectLst/>
              </a:rPr>
              <a:t>Une </a:t>
            </a:r>
            <a:r>
              <a:rPr lang="fr-FR" sz="2800" dirty="0">
                <a:effectLst/>
              </a:rPr>
              <a:t>personne peut </a:t>
            </a:r>
            <a:r>
              <a:rPr lang="fr-FR" sz="2800" dirty="0" smtClean="0">
                <a:effectLst/>
              </a:rPr>
              <a:t>volontairement </a:t>
            </a:r>
            <a:r>
              <a:rPr lang="fr-FR" sz="2800" dirty="0" err="1" smtClean="0">
                <a:effectLst/>
              </a:rPr>
              <a:t>hyperventiler</a:t>
            </a:r>
            <a:r>
              <a:rPr lang="fr-FR" sz="2800" dirty="0" smtClean="0">
                <a:effectLst/>
              </a:rPr>
              <a:t> </a:t>
            </a:r>
            <a:r>
              <a:rPr lang="fr-FR" sz="2800" dirty="0">
                <a:effectLst/>
              </a:rPr>
              <a:t>ou </a:t>
            </a:r>
            <a:r>
              <a:rPr lang="fr-FR" sz="2800" dirty="0" err="1" smtClean="0">
                <a:effectLst/>
              </a:rPr>
              <a:t>hypoventiler</a:t>
            </a:r>
            <a:r>
              <a:rPr lang="fr-FR" sz="2800" dirty="0" smtClean="0">
                <a:effectLst/>
              </a:rPr>
              <a:t>.</a:t>
            </a:r>
          </a:p>
          <a:p>
            <a:r>
              <a:rPr lang="fr-FR" sz="2800" dirty="0" smtClean="0">
                <a:effectLst/>
              </a:rPr>
              <a:t>L’hypoventilation (apnée) est </a:t>
            </a:r>
            <a:r>
              <a:rPr lang="fr-FR" sz="2800" dirty="0">
                <a:effectLst/>
              </a:rPr>
              <a:t>limitée par l’augmentation de la PCO2 et la baisse de la PO2. </a:t>
            </a:r>
            <a:endParaRPr lang="fr-FR" sz="2800" dirty="0" smtClean="0">
              <a:effectLst/>
            </a:endParaRPr>
          </a:p>
          <a:p>
            <a:r>
              <a:rPr lang="fr-FR" sz="2800" dirty="0" smtClean="0">
                <a:effectLst/>
              </a:rPr>
              <a:t>Une </a:t>
            </a:r>
            <a:r>
              <a:rPr lang="fr-FR" sz="2800" dirty="0">
                <a:effectLst/>
              </a:rPr>
              <a:t>phase préalable d’hyperventilation allonge la durée de la période de retenue </a:t>
            </a:r>
            <a:r>
              <a:rPr lang="fr-FR" sz="2800" dirty="0" err="1">
                <a:effectLst/>
              </a:rPr>
              <a:t>ventilatoire</a:t>
            </a:r>
            <a:r>
              <a:rPr lang="fr-FR" sz="2800" dirty="0">
                <a:effectLst/>
              </a:rPr>
              <a:t>.</a:t>
            </a:r>
          </a:p>
          <a:p>
            <a:pPr marL="0" indent="0">
              <a:buNone/>
            </a:pPr>
            <a:endParaRPr lang="fr-FR" sz="2800" dirty="0">
              <a:effectLst/>
            </a:endParaRPr>
          </a:p>
        </p:txBody>
      </p:sp>
      <p:sp>
        <p:nvSpPr>
          <p:cNvPr id="4" name="ZoneTexte 3"/>
          <p:cNvSpPr txBox="1"/>
          <p:nvPr/>
        </p:nvSpPr>
        <p:spPr>
          <a:xfrm>
            <a:off x="2553127" y="1413078"/>
            <a:ext cx="7181637" cy="523220"/>
          </a:xfrm>
          <a:prstGeom prst="rect">
            <a:avLst/>
          </a:prstGeom>
          <a:noFill/>
        </p:spPr>
        <p:txBody>
          <a:bodyPr wrap="square" rtlCol="0">
            <a:spAutoFit/>
          </a:bodyPr>
          <a:lstStyle/>
          <a:p>
            <a:pPr algn="ctr"/>
            <a:r>
              <a:rPr lang="fr-FR" sz="2800" b="1" dirty="0" smtClean="0">
                <a:solidFill>
                  <a:schemeClr val="tx2"/>
                </a:solidFill>
              </a:rPr>
              <a:t>CORTEX CEREBRAL </a:t>
            </a:r>
            <a:endParaRPr lang="fr-FR" sz="2800" dirty="0">
              <a:solidFill>
                <a:schemeClr val="tx2"/>
              </a:solidFill>
            </a:endParaRPr>
          </a:p>
        </p:txBody>
      </p:sp>
    </p:spTree>
    <p:extLst>
      <p:ext uri="{BB962C8B-B14F-4D97-AF65-F5344CB8AC3E}">
        <p14:creationId xmlns:p14="http://schemas.microsoft.com/office/powerpoint/2010/main" val="16594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2137025"/>
            <a:ext cx="11712540" cy="4561724"/>
          </a:xfrm>
        </p:spPr>
        <p:txBody>
          <a:bodyPr>
            <a:normAutofit/>
          </a:bodyPr>
          <a:lstStyle/>
          <a:p>
            <a:r>
              <a:rPr lang="fr-FR" sz="2800" dirty="0">
                <a:effectLst/>
              </a:rPr>
              <a:t>Ils sont situés à la surface ventrale du bulbe rachidien, près de la sortie des IXème et Xème paires crâniennes. </a:t>
            </a:r>
            <a:endParaRPr lang="fr-FR" sz="2800" dirty="0" smtClean="0">
              <a:effectLst/>
            </a:endParaRPr>
          </a:p>
          <a:p>
            <a:r>
              <a:rPr lang="fr-FR" sz="2800" dirty="0" smtClean="0">
                <a:effectLst/>
              </a:rPr>
              <a:t>Ils </a:t>
            </a:r>
            <a:r>
              <a:rPr lang="fr-FR" sz="2800" dirty="0">
                <a:effectLst/>
              </a:rPr>
              <a:t>sont sensibles au pH du liquide céphalorachidien (LCR). </a:t>
            </a:r>
            <a:endParaRPr lang="fr-FR" sz="2800" dirty="0" smtClean="0">
              <a:effectLst/>
            </a:endParaRPr>
          </a:p>
          <a:p>
            <a:r>
              <a:rPr lang="fr-FR" sz="2800" dirty="0" smtClean="0">
                <a:effectLst/>
              </a:rPr>
              <a:t>H</a:t>
            </a:r>
            <a:r>
              <a:rPr lang="fr-FR" sz="2800" dirty="0">
                <a:effectLst/>
              </a:rPr>
              <a:t>+ ne traverse pas la barrière hémato-encéphalique comme le fait le CO2. </a:t>
            </a:r>
            <a:endParaRPr lang="fr-FR" sz="2800" dirty="0" smtClean="0">
              <a:effectLst/>
            </a:endParaRPr>
          </a:p>
          <a:p>
            <a:r>
              <a:rPr lang="fr-FR" sz="2800" dirty="0" smtClean="0">
                <a:effectLst/>
              </a:rPr>
              <a:t>Le </a:t>
            </a:r>
            <a:r>
              <a:rPr lang="fr-FR" sz="2800" dirty="0">
                <a:effectLst/>
              </a:rPr>
              <a:t>CO2 diffuse du sang artériel vers le LCR parce qu’il est liposoluble et traverse facilement la barrière hémato-encéphalique. </a:t>
            </a:r>
            <a:endParaRPr lang="fr-FR" sz="2800" dirty="0" smtClean="0">
              <a:effectLst/>
            </a:endParaRPr>
          </a:p>
          <a:p>
            <a:endParaRPr lang="fr-FR" sz="2800" dirty="0" smtClean="0">
              <a:effectLst/>
            </a:endParaRPr>
          </a:p>
        </p:txBody>
      </p:sp>
      <p:sp>
        <p:nvSpPr>
          <p:cNvPr id="4" name="ZoneTexte 3"/>
          <p:cNvSpPr txBox="1"/>
          <p:nvPr/>
        </p:nvSpPr>
        <p:spPr>
          <a:xfrm>
            <a:off x="2645595" y="1256399"/>
            <a:ext cx="7181637" cy="523220"/>
          </a:xfrm>
          <a:prstGeom prst="rect">
            <a:avLst/>
          </a:prstGeom>
          <a:noFill/>
        </p:spPr>
        <p:txBody>
          <a:bodyPr wrap="square" rtlCol="0">
            <a:spAutoFit/>
          </a:bodyPr>
          <a:lstStyle/>
          <a:p>
            <a:pPr algn="ctr"/>
            <a:r>
              <a:rPr lang="fr-FR" sz="2800" b="1" dirty="0" smtClean="0">
                <a:solidFill>
                  <a:schemeClr val="tx2"/>
                </a:solidFill>
              </a:rPr>
              <a:t>CHEMORECEPTEURS CENTRAUX </a:t>
            </a:r>
            <a:endParaRPr lang="fr-FR" sz="2800" dirty="0">
              <a:solidFill>
                <a:schemeClr val="tx2"/>
              </a:solidFill>
            </a:endParaRPr>
          </a:p>
        </p:txBody>
      </p:sp>
    </p:spTree>
    <p:extLst>
      <p:ext uri="{BB962C8B-B14F-4D97-AF65-F5344CB8AC3E}">
        <p14:creationId xmlns:p14="http://schemas.microsoft.com/office/powerpoint/2010/main" val="29358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2137025"/>
            <a:ext cx="11712540" cy="4561724"/>
          </a:xfrm>
        </p:spPr>
        <p:txBody>
          <a:bodyPr>
            <a:normAutofit/>
          </a:bodyPr>
          <a:lstStyle/>
          <a:p>
            <a:r>
              <a:rPr lang="fr-FR" sz="2800" dirty="0" smtClean="0">
                <a:effectLst/>
              </a:rPr>
              <a:t>Dans </a:t>
            </a:r>
            <a:r>
              <a:rPr lang="fr-FR" sz="2800" dirty="0">
                <a:effectLst/>
              </a:rPr>
              <a:t>le LCR, CO2 se combine avec H2O pour produire H+ et HCO3. </a:t>
            </a:r>
            <a:endParaRPr lang="fr-FR" sz="2800" dirty="0" smtClean="0">
              <a:effectLst/>
            </a:endParaRPr>
          </a:p>
          <a:p>
            <a:r>
              <a:rPr lang="fr-FR" sz="2800" dirty="0" smtClean="0">
                <a:effectLst/>
              </a:rPr>
              <a:t>L’H</a:t>
            </a:r>
            <a:r>
              <a:rPr lang="fr-FR" sz="2800" dirty="0">
                <a:effectLst/>
              </a:rPr>
              <a:t>+ résultant agit directement sur les chémorécepteurs centraux. </a:t>
            </a:r>
            <a:endParaRPr lang="fr-FR" sz="2800" dirty="0" smtClean="0">
              <a:effectLst/>
            </a:endParaRPr>
          </a:p>
          <a:p>
            <a:r>
              <a:rPr lang="fr-FR" sz="2800" dirty="0" smtClean="0">
                <a:effectLst/>
              </a:rPr>
              <a:t>Ainsi</a:t>
            </a:r>
            <a:r>
              <a:rPr lang="fr-FR" sz="2800" dirty="0">
                <a:effectLst/>
              </a:rPr>
              <a:t>, l’augmentation de PCO2 et de l’H+ stimule la ventilation et la baisse de PCO2 et de l’H+ inhibe la respiration.</a:t>
            </a:r>
          </a:p>
          <a:p>
            <a:r>
              <a:rPr lang="fr-FR" sz="2800" dirty="0">
                <a:effectLst/>
              </a:rPr>
              <a:t>L’hyperventilation ou l’hypoventilation qui en résulte ramène la PCO2 artérielle vers sa valeur normale.</a:t>
            </a:r>
          </a:p>
          <a:p>
            <a:endParaRPr lang="fr-FR" sz="2800" dirty="0" smtClean="0">
              <a:effectLst/>
            </a:endParaRPr>
          </a:p>
        </p:txBody>
      </p:sp>
      <p:sp>
        <p:nvSpPr>
          <p:cNvPr id="4" name="ZoneTexte 3"/>
          <p:cNvSpPr txBox="1"/>
          <p:nvPr/>
        </p:nvSpPr>
        <p:spPr>
          <a:xfrm>
            <a:off x="2645595" y="1256399"/>
            <a:ext cx="7181637" cy="523220"/>
          </a:xfrm>
          <a:prstGeom prst="rect">
            <a:avLst/>
          </a:prstGeom>
          <a:noFill/>
        </p:spPr>
        <p:txBody>
          <a:bodyPr wrap="square" rtlCol="0">
            <a:spAutoFit/>
          </a:bodyPr>
          <a:lstStyle/>
          <a:p>
            <a:pPr algn="ctr"/>
            <a:r>
              <a:rPr lang="fr-FR" sz="2800" b="1" dirty="0" smtClean="0">
                <a:solidFill>
                  <a:schemeClr val="tx2"/>
                </a:solidFill>
              </a:rPr>
              <a:t>CHEMORECEPTEURS CENTRAUX </a:t>
            </a:r>
            <a:endParaRPr lang="fr-FR" sz="2800" dirty="0">
              <a:solidFill>
                <a:schemeClr val="tx2"/>
              </a:solidFill>
            </a:endParaRPr>
          </a:p>
        </p:txBody>
      </p:sp>
    </p:spTree>
    <p:extLst>
      <p:ext uri="{BB962C8B-B14F-4D97-AF65-F5344CB8AC3E}">
        <p14:creationId xmlns:p14="http://schemas.microsoft.com/office/powerpoint/2010/main" val="20848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2137025"/>
            <a:ext cx="11712540" cy="4561724"/>
          </a:xfrm>
        </p:spPr>
        <p:txBody>
          <a:bodyPr>
            <a:normAutofit/>
          </a:bodyPr>
          <a:lstStyle/>
          <a:p>
            <a:pPr marL="0" indent="0">
              <a:buNone/>
            </a:pPr>
            <a:r>
              <a:rPr lang="fr-FR" sz="2800" b="1" dirty="0" smtClean="0">
                <a:solidFill>
                  <a:schemeClr val="accent5">
                    <a:lumMod val="60000"/>
                    <a:lumOff val="40000"/>
                  </a:schemeClr>
                </a:solidFill>
                <a:effectLst/>
              </a:rPr>
              <a:t>Remarque :</a:t>
            </a:r>
          </a:p>
          <a:p>
            <a:r>
              <a:rPr lang="fr-FR" sz="2800" dirty="0">
                <a:effectLst/>
              </a:rPr>
              <a:t>Chez l’insuffisant respiratoire chronique, si la rétention de CO2 persiste, des ions HCO</a:t>
            </a:r>
            <a:r>
              <a:rPr lang="fr-FR" sz="2800" baseline="-25000" dirty="0">
                <a:effectLst/>
              </a:rPr>
              <a:t>3</a:t>
            </a:r>
            <a:r>
              <a:rPr lang="fr-FR" sz="2800" dirty="0">
                <a:effectLst/>
              </a:rPr>
              <a:t>- sont transportés dans le LCR où ils tamponnent les ions H+, ce qui limite l’hyperventilation réactionnelle (absence d’hyperventilation en dépit d’une PCO2 élevée). </a:t>
            </a: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645595" y="1256399"/>
            <a:ext cx="7181637" cy="523220"/>
          </a:xfrm>
          <a:prstGeom prst="rect">
            <a:avLst/>
          </a:prstGeom>
          <a:noFill/>
        </p:spPr>
        <p:txBody>
          <a:bodyPr wrap="square" rtlCol="0">
            <a:spAutoFit/>
          </a:bodyPr>
          <a:lstStyle/>
          <a:p>
            <a:pPr algn="ctr"/>
            <a:r>
              <a:rPr lang="fr-FR" sz="2800" b="1" dirty="0" smtClean="0">
                <a:solidFill>
                  <a:schemeClr val="tx2"/>
                </a:solidFill>
              </a:rPr>
              <a:t>CHEMORECEPTEURS CENTRAUX </a:t>
            </a:r>
            <a:endParaRPr lang="fr-FR" sz="2800" dirty="0">
              <a:solidFill>
                <a:schemeClr val="tx2"/>
              </a:solidFill>
            </a:endParaRPr>
          </a:p>
        </p:txBody>
      </p:sp>
    </p:spTree>
    <p:extLst>
      <p:ext uri="{BB962C8B-B14F-4D97-AF65-F5344CB8AC3E}">
        <p14:creationId xmlns:p14="http://schemas.microsoft.com/office/powerpoint/2010/main" val="14881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pPr marL="0" indent="0">
              <a:buNone/>
            </a:pPr>
            <a:r>
              <a:rPr lang="fr-FR" sz="2800" b="1" dirty="0">
                <a:solidFill>
                  <a:schemeClr val="tx2"/>
                </a:solidFill>
                <a:effectLst/>
              </a:rPr>
              <a:t> </a:t>
            </a:r>
            <a:endParaRPr lang="fr-FR" sz="2800" dirty="0" smtClean="0">
              <a:solidFill>
                <a:schemeClr val="tx2"/>
              </a:solidFill>
              <a:effectLst/>
            </a:endParaRPr>
          </a:p>
          <a:p>
            <a:r>
              <a:rPr lang="fr-FR" sz="2400" dirty="0" smtClean="0">
                <a:effectLst/>
              </a:rPr>
              <a:t>Représentée </a:t>
            </a:r>
            <a:r>
              <a:rPr lang="fr-FR" sz="2400" dirty="0">
                <a:effectLst/>
              </a:rPr>
              <a:t>par le parenchyme pulmonaire. </a:t>
            </a:r>
            <a:endParaRPr lang="fr-FR" sz="2400" dirty="0" smtClean="0">
              <a:effectLst/>
            </a:endParaRPr>
          </a:p>
          <a:p>
            <a:r>
              <a:rPr lang="fr-FR" sz="2400" dirty="0" smtClean="0">
                <a:effectLst/>
              </a:rPr>
              <a:t>Inclus </a:t>
            </a:r>
            <a:r>
              <a:rPr lang="fr-FR" sz="2400" dirty="0">
                <a:effectLst/>
              </a:rPr>
              <a:t>les bronchioles, les conduits alvéolaires et les sacs alvéolaires, où ont lieu les échanges gazeux (grâce à 300 millions d'alvéoles). </a:t>
            </a:r>
            <a:endParaRPr lang="fr-FR" sz="2400" dirty="0" smtClean="0">
              <a:effectLst/>
            </a:endParaRPr>
          </a:p>
          <a:p>
            <a:r>
              <a:rPr lang="fr-FR" sz="2400" dirty="0" smtClean="0">
                <a:effectLst/>
              </a:rPr>
              <a:t>Cette </a:t>
            </a:r>
            <a:r>
              <a:rPr lang="fr-FR" sz="2400" dirty="0">
                <a:effectLst/>
              </a:rPr>
              <a:t>zone représente une grande surface d’échange pour la diffusion de l’air (70 m</a:t>
            </a:r>
            <a:r>
              <a:rPr lang="fr-FR" sz="2400" baseline="30000" dirty="0">
                <a:effectLst/>
              </a:rPr>
              <a:t>2</a:t>
            </a:r>
            <a:r>
              <a:rPr lang="fr-FR" sz="2400" dirty="0">
                <a:effectLst/>
              </a:rPr>
              <a:t>). </a:t>
            </a:r>
          </a:p>
          <a:p>
            <a:pPr marL="0" indent="0">
              <a:buNone/>
            </a:pPr>
            <a:endParaRPr lang="fr-FR" sz="20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8167" y="1889808"/>
            <a:ext cx="3569390" cy="4074385"/>
          </a:xfrm>
        </p:spPr>
      </p:pic>
      <p:sp>
        <p:nvSpPr>
          <p:cNvPr id="7" name="ZoneTexte 6"/>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RESPIRATOIRE</a:t>
            </a:r>
            <a:endParaRPr lang="fr-FR" sz="2800" b="1" dirty="0">
              <a:solidFill>
                <a:schemeClr val="tx2"/>
              </a:solidFill>
            </a:endParaRPr>
          </a:p>
        </p:txBody>
      </p:sp>
    </p:spTree>
    <p:extLst>
      <p:ext uri="{BB962C8B-B14F-4D97-AF65-F5344CB8AC3E}">
        <p14:creationId xmlns:p14="http://schemas.microsoft.com/office/powerpoint/2010/main" val="12775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143838" y="1972638"/>
            <a:ext cx="7119991" cy="4798031"/>
          </a:xfrm>
        </p:spPr>
        <p:txBody>
          <a:bodyPr>
            <a:normAutofit fontScale="77500" lnSpcReduction="20000"/>
          </a:bodyPr>
          <a:lstStyle/>
          <a:p>
            <a:r>
              <a:rPr lang="fr-FR" sz="2800" dirty="0">
                <a:effectLst/>
              </a:rPr>
              <a:t>Les chémorécepteurs carotidiens sont localisés à la bifurcation des artères carotides primitives.</a:t>
            </a:r>
          </a:p>
          <a:p>
            <a:r>
              <a:rPr lang="fr-FR" sz="2800" dirty="0">
                <a:effectLst/>
              </a:rPr>
              <a:t>Les chémorécepteurs aortiques sont localisées au-dessus et au-dessous de l’arc aortique.</a:t>
            </a:r>
          </a:p>
          <a:p>
            <a:r>
              <a:rPr lang="fr-FR" sz="2800" dirty="0">
                <a:effectLst/>
              </a:rPr>
              <a:t>Les baisses de PO2 artérielle</a:t>
            </a:r>
            <a:r>
              <a:rPr lang="fr-FR" sz="2800" b="1" dirty="0">
                <a:effectLst/>
              </a:rPr>
              <a:t> </a:t>
            </a:r>
            <a:r>
              <a:rPr lang="fr-FR" sz="2800" dirty="0">
                <a:effectLst/>
              </a:rPr>
              <a:t>stimulent les chémorécepteurs périphériques et accroissent la fréquence </a:t>
            </a:r>
            <a:r>
              <a:rPr lang="fr-FR" sz="2800" dirty="0" err="1">
                <a:effectLst/>
              </a:rPr>
              <a:t>ventilatoire</a:t>
            </a:r>
            <a:r>
              <a:rPr lang="fr-FR" sz="2800" dirty="0">
                <a:effectLst/>
              </a:rPr>
              <a:t>. </a:t>
            </a:r>
            <a:endParaRPr lang="fr-FR" sz="2800" dirty="0" smtClean="0">
              <a:effectLst/>
            </a:endParaRPr>
          </a:p>
          <a:p>
            <a:r>
              <a:rPr lang="fr-FR" sz="2800" dirty="0" smtClean="0">
                <a:effectLst/>
              </a:rPr>
              <a:t>La </a:t>
            </a:r>
            <a:r>
              <a:rPr lang="fr-FR" sz="2800" dirty="0">
                <a:effectLst/>
              </a:rPr>
              <a:t>PO2 doit descendre à de faibles valeurs </a:t>
            </a:r>
            <a:r>
              <a:rPr lang="fr-FR" sz="2800" b="1" dirty="0">
                <a:effectLst/>
              </a:rPr>
              <a:t>(&lt;60 mm Hg) </a:t>
            </a:r>
            <a:r>
              <a:rPr lang="fr-FR" sz="2800" dirty="0">
                <a:effectLst/>
              </a:rPr>
              <a:t>avant que la ventilation ne soit stimulée. </a:t>
            </a:r>
            <a:endParaRPr lang="fr-FR" sz="2800" dirty="0" smtClean="0">
              <a:effectLst/>
            </a:endParaRPr>
          </a:p>
          <a:p>
            <a:r>
              <a:rPr lang="fr-FR" sz="2800" dirty="0" smtClean="0">
                <a:effectLst/>
              </a:rPr>
              <a:t>En </a:t>
            </a:r>
            <a:r>
              <a:rPr lang="fr-FR" sz="2800" dirty="0">
                <a:effectLst/>
              </a:rPr>
              <a:t>dessous de 60 mm Hg, la fréquence </a:t>
            </a:r>
            <a:r>
              <a:rPr lang="fr-FR" sz="2800" dirty="0" err="1">
                <a:effectLst/>
              </a:rPr>
              <a:t>ventilatoire</a:t>
            </a:r>
            <a:r>
              <a:rPr lang="fr-FR" sz="2800" dirty="0">
                <a:effectLst/>
              </a:rPr>
              <a:t> est très sensible à la PO2</a:t>
            </a:r>
            <a:r>
              <a:rPr lang="fr-FR" sz="2800" dirty="0" smtClean="0">
                <a:effectLst/>
              </a:rPr>
              <a:t>.</a:t>
            </a:r>
            <a:endParaRPr lang="fr-FR" sz="28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0958" y="2256249"/>
            <a:ext cx="4384756" cy="4022107"/>
          </a:xfrm>
        </p:spPr>
      </p:pic>
      <p:sp>
        <p:nvSpPr>
          <p:cNvPr id="4" name="ZoneTexte 3"/>
          <p:cNvSpPr txBox="1"/>
          <p:nvPr/>
        </p:nvSpPr>
        <p:spPr>
          <a:xfrm>
            <a:off x="2358588" y="1256399"/>
            <a:ext cx="7464176" cy="523220"/>
          </a:xfrm>
          <a:prstGeom prst="rect">
            <a:avLst/>
          </a:prstGeom>
          <a:noFill/>
        </p:spPr>
        <p:txBody>
          <a:bodyPr wrap="square" rtlCol="0">
            <a:spAutoFit/>
          </a:bodyPr>
          <a:lstStyle/>
          <a:p>
            <a:pPr algn="ctr"/>
            <a:r>
              <a:rPr lang="fr-FR" sz="2800" b="1" dirty="0" smtClean="0">
                <a:solidFill>
                  <a:schemeClr val="tx2"/>
                </a:solidFill>
              </a:rPr>
              <a:t>CHEMORECEPTEURS PHERIPHERIQUES</a:t>
            </a:r>
            <a:endParaRPr lang="fr-FR" sz="2800" dirty="0">
              <a:solidFill>
                <a:schemeClr val="tx2"/>
              </a:solidFill>
            </a:endParaRPr>
          </a:p>
        </p:txBody>
      </p:sp>
    </p:spTree>
    <p:extLst>
      <p:ext uri="{BB962C8B-B14F-4D97-AF65-F5344CB8AC3E}">
        <p14:creationId xmlns:p14="http://schemas.microsoft.com/office/powerpoint/2010/main" val="19063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fontScale="92500" lnSpcReduction="10000"/>
          </a:bodyPr>
          <a:lstStyle/>
          <a:p>
            <a:r>
              <a:rPr lang="fr-FR" sz="2600" dirty="0" smtClean="0">
                <a:effectLst/>
              </a:rPr>
              <a:t>Les </a:t>
            </a:r>
            <a:r>
              <a:rPr lang="fr-FR" sz="2600" dirty="0">
                <a:effectLst/>
              </a:rPr>
              <a:t>augmentations de PCO2 artérielle</a:t>
            </a:r>
            <a:r>
              <a:rPr lang="fr-FR" sz="2600" b="1" dirty="0">
                <a:effectLst/>
              </a:rPr>
              <a:t> </a:t>
            </a:r>
            <a:r>
              <a:rPr lang="fr-FR" sz="2600" dirty="0">
                <a:effectLst/>
              </a:rPr>
              <a:t>stimulent les chémorécepteurs périphériques, accroissent la fréquence </a:t>
            </a:r>
            <a:r>
              <a:rPr lang="fr-FR" sz="2600" dirty="0" err="1">
                <a:effectLst/>
              </a:rPr>
              <a:t>ventilatoire</a:t>
            </a:r>
            <a:r>
              <a:rPr lang="fr-FR" sz="2600" dirty="0">
                <a:effectLst/>
              </a:rPr>
              <a:t> et renforcent la stimulation de la ventilation provoquée par l’hypoxémie.</a:t>
            </a:r>
          </a:p>
          <a:p>
            <a:r>
              <a:rPr lang="fr-FR" sz="2600" dirty="0">
                <a:effectLst/>
              </a:rPr>
              <a:t>La réponse des chémorécepteurs périphériques au CO2 n’est pas aussi importante que la réponse des chémorécepteurs centraux au CO2 (H</a:t>
            </a:r>
            <a:r>
              <a:rPr lang="fr-FR" sz="2600" dirty="0" smtClean="0">
                <a:effectLst/>
              </a:rPr>
              <a:t>+).</a:t>
            </a:r>
            <a:endParaRPr lang="fr-FR" sz="2600" dirty="0">
              <a:effectLst/>
            </a:endParaRPr>
          </a:p>
          <a:p>
            <a:r>
              <a:rPr lang="fr-FR" sz="2600" dirty="0">
                <a:effectLst/>
              </a:rPr>
              <a:t>Les augmentations de [H+] artériel stimulent directement les chémorécepteurs périphériques des corpuscules carotidiens, indépendamment</a:t>
            </a:r>
            <a:r>
              <a:rPr lang="fr-FR" sz="2600" b="1" dirty="0">
                <a:effectLst/>
              </a:rPr>
              <a:t> </a:t>
            </a:r>
            <a:r>
              <a:rPr lang="fr-FR" sz="2600" dirty="0">
                <a:effectLst/>
              </a:rPr>
              <a:t>des changements de PCO2.</a:t>
            </a:r>
            <a:r>
              <a:rPr lang="fr-FR" sz="2600" b="1" dirty="0">
                <a:effectLst/>
              </a:rPr>
              <a:t> </a:t>
            </a:r>
            <a:endParaRPr lang="fr-FR" sz="2600" b="1" dirty="0" smtClean="0">
              <a:effectLst/>
            </a:endParaRPr>
          </a:p>
          <a:p>
            <a:r>
              <a:rPr lang="fr-FR" sz="2600" dirty="0" smtClean="0">
                <a:effectLst/>
              </a:rPr>
              <a:t>Ainsi</a:t>
            </a:r>
            <a:r>
              <a:rPr lang="fr-FR" sz="2600" dirty="0">
                <a:effectLst/>
              </a:rPr>
              <a:t>, en cas d’acidose métabolique, où [H+] est augmentée (pH abaissé), la fréquence </a:t>
            </a:r>
            <a:r>
              <a:rPr lang="fr-FR" sz="2600" dirty="0" err="1">
                <a:effectLst/>
              </a:rPr>
              <a:t>ventilatoire</a:t>
            </a:r>
            <a:r>
              <a:rPr lang="fr-FR" sz="2600" b="1" dirty="0">
                <a:effectLst/>
              </a:rPr>
              <a:t> </a:t>
            </a:r>
            <a:r>
              <a:rPr lang="fr-FR" sz="2600" dirty="0">
                <a:effectLst/>
              </a:rPr>
              <a:t>augmente.</a:t>
            </a: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358588" y="1256399"/>
            <a:ext cx="7464176" cy="523220"/>
          </a:xfrm>
          <a:prstGeom prst="rect">
            <a:avLst/>
          </a:prstGeom>
          <a:noFill/>
        </p:spPr>
        <p:txBody>
          <a:bodyPr wrap="square" rtlCol="0">
            <a:spAutoFit/>
          </a:bodyPr>
          <a:lstStyle/>
          <a:p>
            <a:pPr algn="ctr"/>
            <a:r>
              <a:rPr lang="fr-FR" sz="2800" b="1" dirty="0" smtClean="0">
                <a:solidFill>
                  <a:schemeClr val="tx2"/>
                </a:solidFill>
              </a:rPr>
              <a:t>CHEMORECEPTEURS PHERIPHERIQUES</a:t>
            </a:r>
            <a:endParaRPr lang="fr-FR" sz="2800" dirty="0">
              <a:solidFill>
                <a:schemeClr val="tx2"/>
              </a:solidFill>
            </a:endParaRPr>
          </a:p>
        </p:txBody>
      </p:sp>
    </p:spTree>
    <p:extLst>
      <p:ext uri="{BB962C8B-B14F-4D97-AF65-F5344CB8AC3E}">
        <p14:creationId xmlns:p14="http://schemas.microsoft.com/office/powerpoint/2010/main" val="9687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fontScale="85000" lnSpcReduction="10000"/>
          </a:bodyPr>
          <a:lstStyle/>
          <a:p>
            <a:r>
              <a:rPr lang="fr-FR" sz="2800" dirty="0">
                <a:effectLst/>
              </a:rPr>
              <a:t>Ils sont localisés dans le muscle lisse des voies aériennes (trachée et bronches). </a:t>
            </a:r>
            <a:endParaRPr lang="fr-FR" sz="2800" dirty="0" smtClean="0">
              <a:effectLst/>
            </a:endParaRPr>
          </a:p>
          <a:p>
            <a:r>
              <a:rPr lang="fr-FR" sz="2800" dirty="0" smtClean="0">
                <a:effectLst/>
              </a:rPr>
              <a:t>Quand </a:t>
            </a:r>
            <a:r>
              <a:rPr lang="fr-FR" sz="2800" dirty="0">
                <a:effectLst/>
              </a:rPr>
              <a:t>ils sont stimulés par la distension des poumons, lors de l’inspiration, ils agissent sur le centre respiratoire (par le biais du nerf vague) et provoque l’arrêt de l’inspiration. </a:t>
            </a:r>
            <a:endParaRPr lang="fr-FR" sz="2800" dirty="0" smtClean="0">
              <a:effectLst/>
            </a:endParaRPr>
          </a:p>
          <a:p>
            <a:r>
              <a:rPr lang="fr-FR" sz="2800" dirty="0" smtClean="0">
                <a:effectLst/>
              </a:rPr>
              <a:t>Au </a:t>
            </a:r>
            <a:r>
              <a:rPr lang="fr-FR" sz="2800" dirty="0">
                <a:effectLst/>
              </a:rPr>
              <a:t>cours de l’expiration, au fur et à mesure que le tissu pulmonaire se rétracte, les excitations sensitives deviennent moins </a:t>
            </a:r>
            <a:r>
              <a:rPr lang="fr-FR" sz="2800" dirty="0" smtClean="0">
                <a:effectLst/>
              </a:rPr>
              <a:t>importantes </a:t>
            </a:r>
            <a:r>
              <a:rPr lang="fr-FR" sz="2800" dirty="0">
                <a:effectLst/>
              </a:rPr>
              <a:t>pour atteindre leur minimum à la fin de l’expiration. </a:t>
            </a:r>
            <a:endParaRPr lang="fr-FR" sz="2800" dirty="0" smtClean="0">
              <a:effectLst/>
            </a:endParaRPr>
          </a:p>
          <a:p>
            <a:r>
              <a:rPr lang="fr-FR" sz="2800" dirty="0" smtClean="0">
                <a:effectLst/>
              </a:rPr>
              <a:t>A </a:t>
            </a:r>
            <a:r>
              <a:rPr lang="fr-FR" sz="2800" dirty="0">
                <a:effectLst/>
              </a:rPr>
              <a:t>ce moment le centre respiratoire provoque une nouvelle inspiration. </a:t>
            </a:r>
            <a:endParaRPr lang="fr-FR" sz="2800" dirty="0" smtClean="0">
              <a:effectLst/>
            </a:endParaRPr>
          </a:p>
          <a:p>
            <a:r>
              <a:rPr lang="fr-FR" sz="2800" dirty="0" smtClean="0">
                <a:effectLst/>
              </a:rPr>
              <a:t>Cette </a:t>
            </a:r>
            <a:r>
              <a:rPr lang="fr-FR" sz="2800" dirty="0">
                <a:effectLst/>
              </a:rPr>
              <a:t>autorégulation par la voie du nerf vague constitue </a:t>
            </a:r>
            <a:r>
              <a:rPr lang="fr-FR" sz="2800" b="1" dirty="0">
                <a:solidFill>
                  <a:schemeClr val="accent5">
                    <a:lumMod val="60000"/>
                    <a:lumOff val="40000"/>
                  </a:schemeClr>
                </a:solidFill>
                <a:effectLst/>
              </a:rPr>
              <a:t>le réflexe de </a:t>
            </a:r>
            <a:r>
              <a:rPr lang="fr-FR" sz="2800" b="1" dirty="0" err="1">
                <a:solidFill>
                  <a:schemeClr val="accent5">
                    <a:lumMod val="60000"/>
                    <a:lumOff val="40000"/>
                  </a:schemeClr>
                </a:solidFill>
                <a:effectLst/>
              </a:rPr>
              <a:t>Hering</a:t>
            </a:r>
            <a:r>
              <a:rPr lang="fr-FR" sz="2800" b="1" dirty="0">
                <a:solidFill>
                  <a:schemeClr val="accent5">
                    <a:lumMod val="60000"/>
                    <a:lumOff val="40000"/>
                  </a:schemeClr>
                </a:solidFill>
                <a:effectLst/>
              </a:rPr>
              <a:t>-Breuer. </a:t>
            </a:r>
            <a:endParaRPr lang="fr-FR" sz="2800" dirty="0">
              <a:solidFill>
                <a:schemeClr val="accent5">
                  <a:lumMod val="60000"/>
                  <a:lumOff val="40000"/>
                </a:schemeClr>
              </a:solidFill>
              <a:effectLst/>
            </a:endParaRP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055835" y="1160603"/>
            <a:ext cx="8069682" cy="523220"/>
          </a:xfrm>
          <a:prstGeom prst="rect">
            <a:avLst/>
          </a:prstGeom>
          <a:noFill/>
        </p:spPr>
        <p:txBody>
          <a:bodyPr wrap="square" rtlCol="0">
            <a:spAutoFit/>
          </a:bodyPr>
          <a:lstStyle/>
          <a:p>
            <a:r>
              <a:rPr lang="fr-FR" sz="2800" b="1" dirty="0" smtClean="0">
                <a:solidFill>
                  <a:schemeClr val="tx2"/>
                </a:solidFill>
              </a:rPr>
              <a:t>RÉCEPTEURS D’ÉTIREMENT DU POUMON</a:t>
            </a:r>
            <a:endParaRPr lang="fr-FR" sz="2800" dirty="0">
              <a:solidFill>
                <a:schemeClr val="tx2"/>
              </a:solidFill>
            </a:endParaRPr>
          </a:p>
        </p:txBody>
      </p:sp>
    </p:spTree>
    <p:extLst>
      <p:ext uri="{BB962C8B-B14F-4D97-AF65-F5344CB8AC3E}">
        <p14:creationId xmlns:p14="http://schemas.microsoft.com/office/powerpoint/2010/main" val="8814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fontScale="85000" lnSpcReduction="10000"/>
          </a:bodyPr>
          <a:lstStyle/>
          <a:p>
            <a:r>
              <a:rPr lang="fr-FR" sz="2800" dirty="0">
                <a:effectLst/>
              </a:rPr>
              <a:t>Les poumons contiennent des récepteurs localisés entre les cellules épithéliales des voies aériennes et réagissent à une très grande variété d’agents irritants. </a:t>
            </a:r>
            <a:endParaRPr lang="fr-FR" sz="2800" dirty="0" smtClean="0">
              <a:effectLst/>
            </a:endParaRPr>
          </a:p>
          <a:p>
            <a:r>
              <a:rPr lang="fr-FR" sz="2800" dirty="0" smtClean="0">
                <a:effectLst/>
              </a:rPr>
              <a:t>Une </a:t>
            </a:r>
            <a:r>
              <a:rPr lang="fr-FR" sz="2800" dirty="0">
                <a:effectLst/>
              </a:rPr>
              <a:t>fois activés, ces récepteurs communiquent avec les centres respiratoires par l’intermédiaire de neurones de nerf vague. </a:t>
            </a:r>
          </a:p>
          <a:p>
            <a:r>
              <a:rPr lang="fr-FR" sz="2800" dirty="0">
                <a:effectLst/>
              </a:rPr>
              <a:t>Dans les bronchioles le mucus accumulé, la poussière, et les vapeurs nocives stimulent </a:t>
            </a:r>
            <a:r>
              <a:rPr lang="fr-FR" sz="2800" dirty="0" smtClean="0">
                <a:effectLst/>
              </a:rPr>
              <a:t>ces </a:t>
            </a:r>
            <a:r>
              <a:rPr lang="fr-FR" sz="2800" dirty="0">
                <a:effectLst/>
              </a:rPr>
              <a:t>récepteurs qui </a:t>
            </a:r>
            <a:r>
              <a:rPr lang="fr-FR" sz="2800" dirty="0" smtClean="0">
                <a:effectLst/>
              </a:rPr>
              <a:t>provoquent </a:t>
            </a:r>
            <a:r>
              <a:rPr lang="fr-FR" sz="2800" dirty="0">
                <a:effectLst/>
              </a:rPr>
              <a:t>une </a:t>
            </a:r>
            <a:r>
              <a:rPr lang="fr-FR" sz="2800" dirty="0" smtClean="0">
                <a:effectLst/>
              </a:rPr>
              <a:t>bronchoconstriction </a:t>
            </a:r>
            <a:r>
              <a:rPr lang="fr-FR" sz="2800" dirty="0">
                <a:effectLst/>
              </a:rPr>
              <a:t>réflexe. </a:t>
            </a:r>
            <a:endParaRPr lang="fr-FR" sz="2800" dirty="0" smtClean="0">
              <a:effectLst/>
            </a:endParaRPr>
          </a:p>
          <a:p>
            <a:r>
              <a:rPr lang="fr-FR" sz="2800" dirty="0" smtClean="0">
                <a:effectLst/>
              </a:rPr>
              <a:t>Les </a:t>
            </a:r>
            <a:r>
              <a:rPr lang="fr-FR" sz="2800" dirty="0">
                <a:effectLst/>
              </a:rPr>
              <a:t>mêmes agents irritant engendrent la toux lorsqu’ils se logue dans la trachée et dans les bronches, et ils déclenchent l’éternuement</a:t>
            </a:r>
            <a:r>
              <a:rPr lang="fr-FR" sz="2800" b="1" dirty="0">
                <a:effectLst/>
              </a:rPr>
              <a:t> </a:t>
            </a:r>
            <a:r>
              <a:rPr lang="fr-FR" sz="2800" dirty="0">
                <a:effectLst/>
              </a:rPr>
              <a:t>s’ils se trouvent dans les cavités nasale.</a:t>
            </a: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055835" y="1160603"/>
            <a:ext cx="8069682" cy="523220"/>
          </a:xfrm>
          <a:prstGeom prst="rect">
            <a:avLst/>
          </a:prstGeom>
          <a:noFill/>
        </p:spPr>
        <p:txBody>
          <a:bodyPr wrap="square" rtlCol="0">
            <a:spAutoFit/>
          </a:bodyPr>
          <a:lstStyle/>
          <a:p>
            <a:pPr algn="ctr"/>
            <a:r>
              <a:rPr lang="fr-FR" sz="2800" b="1" dirty="0" smtClean="0">
                <a:solidFill>
                  <a:schemeClr val="tx2"/>
                </a:solidFill>
              </a:rPr>
              <a:t>RÉCEPTEURS DE L’IRRITATION</a:t>
            </a:r>
            <a:endParaRPr lang="fr-FR" sz="2800" dirty="0">
              <a:solidFill>
                <a:schemeClr val="tx2"/>
              </a:solidFill>
            </a:endParaRPr>
          </a:p>
        </p:txBody>
      </p:sp>
    </p:spTree>
    <p:extLst>
      <p:ext uri="{BB962C8B-B14F-4D97-AF65-F5344CB8AC3E}">
        <p14:creationId xmlns:p14="http://schemas.microsoft.com/office/powerpoint/2010/main" val="314526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a:bodyPr>
          <a:lstStyle/>
          <a:p>
            <a:endParaRPr lang="fr-FR" sz="2800" dirty="0" smtClean="0">
              <a:effectLst/>
            </a:endParaRPr>
          </a:p>
          <a:p>
            <a:r>
              <a:rPr lang="fr-FR" sz="2800" dirty="0" smtClean="0">
                <a:effectLst/>
              </a:rPr>
              <a:t>Ils </a:t>
            </a:r>
            <a:r>
              <a:rPr lang="fr-FR" sz="2800" dirty="0">
                <a:effectLst/>
              </a:rPr>
              <a:t>sont localisés dans les parois alvéolaires proches des </a:t>
            </a:r>
            <a:r>
              <a:rPr lang="fr-FR" sz="2800" dirty="0" smtClean="0">
                <a:effectLst/>
              </a:rPr>
              <a:t>capillaires.</a:t>
            </a:r>
          </a:p>
          <a:p>
            <a:endParaRPr lang="fr-FR" sz="2800" dirty="0">
              <a:effectLst/>
            </a:endParaRPr>
          </a:p>
          <a:p>
            <a:r>
              <a:rPr lang="fr-FR" sz="2800" dirty="0" smtClean="0">
                <a:effectLst/>
              </a:rPr>
              <a:t>L’engorgement </a:t>
            </a:r>
            <a:r>
              <a:rPr lang="fr-FR" sz="2800" dirty="0">
                <a:effectLst/>
              </a:rPr>
              <a:t>des capillaires pulmonaires, comme il peut s’en produire dans l’insuffisance cardiaque gauche</a:t>
            </a:r>
            <a:r>
              <a:rPr lang="fr-FR" sz="2800" b="1" dirty="0">
                <a:effectLst/>
              </a:rPr>
              <a:t>, </a:t>
            </a:r>
            <a:r>
              <a:rPr lang="fr-FR" sz="2800" dirty="0">
                <a:effectLst/>
              </a:rPr>
              <a:t>stimule les récepteurs J, qui entrainent une ventilation rapide, peu profonde.</a:t>
            </a:r>
          </a:p>
          <a:p>
            <a:pPr marL="0" indent="0">
              <a:buNone/>
            </a:pPr>
            <a:endParaRPr lang="fr-FR" sz="2800" dirty="0">
              <a:effectLst/>
            </a:endParaRP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055835" y="1160603"/>
            <a:ext cx="8069682" cy="523220"/>
          </a:xfrm>
          <a:prstGeom prst="rect">
            <a:avLst/>
          </a:prstGeom>
          <a:noFill/>
        </p:spPr>
        <p:txBody>
          <a:bodyPr wrap="square" rtlCol="0">
            <a:spAutoFit/>
          </a:bodyPr>
          <a:lstStyle/>
          <a:p>
            <a:pPr algn="ctr"/>
            <a:r>
              <a:rPr lang="fr-FR" sz="2800" b="1" dirty="0" smtClean="0">
                <a:solidFill>
                  <a:schemeClr val="tx2"/>
                </a:solidFill>
              </a:rPr>
              <a:t>RÉCEPTEURS JUXTACAPILLAIRES (J)</a:t>
            </a:r>
            <a:endParaRPr lang="fr-FR" sz="2800" dirty="0">
              <a:solidFill>
                <a:schemeClr val="tx2"/>
              </a:solidFill>
            </a:endParaRPr>
          </a:p>
        </p:txBody>
      </p:sp>
    </p:spTree>
    <p:extLst>
      <p:ext uri="{BB962C8B-B14F-4D97-AF65-F5344CB8AC3E}">
        <p14:creationId xmlns:p14="http://schemas.microsoft.com/office/powerpoint/2010/main" val="8343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a:bodyPr>
          <a:lstStyle/>
          <a:p>
            <a:endParaRPr lang="fr-FR" sz="2800" dirty="0" smtClean="0">
              <a:effectLst/>
            </a:endParaRPr>
          </a:p>
          <a:p>
            <a:r>
              <a:rPr lang="fr-FR" sz="2800" dirty="0" smtClean="0">
                <a:effectLst/>
              </a:rPr>
              <a:t>Ils </a:t>
            </a:r>
            <a:r>
              <a:rPr lang="fr-FR" sz="2800" dirty="0">
                <a:effectLst/>
              </a:rPr>
              <a:t>sont activés pendant le mouvement des </a:t>
            </a:r>
            <a:r>
              <a:rPr lang="fr-FR" sz="2800" dirty="0" smtClean="0">
                <a:effectLst/>
              </a:rPr>
              <a:t>membres.</a:t>
            </a:r>
          </a:p>
          <a:p>
            <a:r>
              <a:rPr lang="fr-FR" sz="2800" dirty="0">
                <a:effectLst/>
              </a:rPr>
              <a:t>I</a:t>
            </a:r>
            <a:r>
              <a:rPr lang="fr-FR" sz="2800" dirty="0" smtClean="0">
                <a:effectLst/>
              </a:rPr>
              <a:t>ls </a:t>
            </a:r>
            <a:r>
              <a:rPr lang="fr-FR" sz="2800" dirty="0">
                <a:effectLst/>
              </a:rPr>
              <a:t>sont impliqués dans la stimulation précoce de la ventilation pendant l’exercice.</a:t>
            </a:r>
          </a:p>
          <a:p>
            <a:endParaRPr lang="fr-FR" sz="2800" dirty="0" smtClean="0">
              <a:effectLst/>
            </a:endParaRPr>
          </a:p>
        </p:txBody>
      </p:sp>
      <p:sp>
        <p:nvSpPr>
          <p:cNvPr id="4" name="ZoneTexte 3"/>
          <p:cNvSpPr txBox="1"/>
          <p:nvPr/>
        </p:nvSpPr>
        <p:spPr>
          <a:xfrm>
            <a:off x="1870900" y="1408322"/>
            <a:ext cx="8752578" cy="523220"/>
          </a:xfrm>
          <a:prstGeom prst="rect">
            <a:avLst/>
          </a:prstGeom>
          <a:noFill/>
        </p:spPr>
        <p:txBody>
          <a:bodyPr wrap="square" rtlCol="0">
            <a:spAutoFit/>
          </a:bodyPr>
          <a:lstStyle/>
          <a:p>
            <a:pPr algn="ctr"/>
            <a:r>
              <a:rPr lang="fr-FR" sz="2800" b="1" dirty="0" smtClean="0">
                <a:solidFill>
                  <a:schemeClr val="tx2"/>
                </a:solidFill>
              </a:rPr>
              <a:t>RÉCEPTEURS ARTICULAIRES ET MUSCULAIRES </a:t>
            </a:r>
            <a:endParaRPr lang="fr-FR" sz="2800" dirty="0">
              <a:solidFill>
                <a:schemeClr val="tx2"/>
              </a:solidFill>
            </a:endParaRPr>
          </a:p>
        </p:txBody>
      </p:sp>
    </p:spTree>
    <p:extLst>
      <p:ext uri="{BB962C8B-B14F-4D97-AF65-F5344CB8AC3E}">
        <p14:creationId xmlns:p14="http://schemas.microsoft.com/office/powerpoint/2010/main" val="4516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92494" y="1068512"/>
            <a:ext cx="184731" cy="369332"/>
          </a:xfrm>
          <a:prstGeom prst="rect">
            <a:avLst/>
          </a:prstGeom>
          <a:noFill/>
        </p:spPr>
        <p:txBody>
          <a:bodyPr wrap="none" rtlCol="0">
            <a:spAutoFit/>
          </a:bodyPr>
          <a:lstStyle/>
          <a:p>
            <a:endParaRPr lang="fr-FR" dirty="0"/>
          </a:p>
        </p:txBody>
      </p:sp>
      <p:sp>
        <p:nvSpPr>
          <p:cNvPr id="5" name="ZoneTexte 4"/>
          <p:cNvSpPr txBox="1"/>
          <p:nvPr/>
        </p:nvSpPr>
        <p:spPr>
          <a:xfrm>
            <a:off x="9072081" y="5619963"/>
            <a:ext cx="2568539" cy="769441"/>
          </a:xfrm>
          <a:prstGeom prst="rect">
            <a:avLst/>
          </a:prstGeom>
          <a:noFill/>
        </p:spPr>
        <p:txBody>
          <a:bodyPr wrap="square" rtlCol="0">
            <a:spAutoFit/>
          </a:bodyPr>
          <a:lstStyle/>
          <a:p>
            <a:pPr algn="r"/>
            <a:r>
              <a:rPr lang="fr-FR" sz="4400" dirty="0" smtClean="0"/>
              <a:t>Fin…</a:t>
            </a:r>
            <a:endParaRPr lang="fr-FR" sz="44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502" y="2468533"/>
            <a:ext cx="3818550" cy="2467069"/>
          </a:xfrm>
          <a:prstGeom prst="rect">
            <a:avLst/>
          </a:prstGeom>
        </p:spPr>
      </p:pic>
    </p:spTree>
    <p:extLst>
      <p:ext uri="{BB962C8B-B14F-4D97-AF65-F5344CB8AC3E}">
        <p14:creationId xmlns:p14="http://schemas.microsoft.com/office/powerpoint/2010/main" val="31925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330347" y="1593411"/>
            <a:ext cx="6500387" cy="4852656"/>
          </a:xfrm>
        </p:spPr>
        <p:txBody>
          <a:bodyPr>
            <a:normAutofit/>
          </a:bodyPr>
          <a:lstStyle/>
          <a:p>
            <a:pPr marL="0" indent="0">
              <a:buNone/>
            </a:pPr>
            <a:r>
              <a:rPr lang="fr-FR" sz="2800" b="1" dirty="0">
                <a:solidFill>
                  <a:schemeClr val="tx2"/>
                </a:solidFill>
                <a:effectLst/>
              </a:rPr>
              <a:t> </a:t>
            </a:r>
            <a:endParaRPr lang="fr-FR" sz="2800" dirty="0" smtClean="0">
              <a:solidFill>
                <a:schemeClr val="tx2"/>
              </a:solidFill>
              <a:effectLst/>
            </a:endParaRPr>
          </a:p>
          <a:p>
            <a:r>
              <a:rPr lang="fr-FR" dirty="0">
                <a:effectLst/>
              </a:rPr>
              <a:t>Le stroma interstitiel divise le parenchyme pulmonaire </a:t>
            </a:r>
            <a:r>
              <a:rPr lang="fr-FR" dirty="0" smtClean="0">
                <a:effectLst/>
              </a:rPr>
              <a:t>en </a:t>
            </a:r>
            <a:r>
              <a:rPr lang="fr-FR" dirty="0">
                <a:effectLst/>
              </a:rPr>
              <a:t>lobules de plus en plus </a:t>
            </a:r>
            <a:r>
              <a:rPr lang="fr-FR" dirty="0" smtClean="0">
                <a:effectLst/>
              </a:rPr>
              <a:t>petits,</a:t>
            </a:r>
          </a:p>
          <a:p>
            <a:r>
              <a:rPr lang="fr-FR" dirty="0" smtClean="0">
                <a:effectLst/>
              </a:rPr>
              <a:t>Chaque </a:t>
            </a:r>
            <a:r>
              <a:rPr lang="fr-FR" dirty="0">
                <a:effectLst/>
              </a:rPr>
              <a:t>lobule possède un fin rameau bronchique, la </a:t>
            </a:r>
            <a:r>
              <a:rPr lang="fr-FR" b="1" dirty="0">
                <a:effectLst/>
              </a:rPr>
              <a:t>bronchiole </a:t>
            </a:r>
            <a:r>
              <a:rPr lang="fr-FR" b="1" dirty="0" smtClean="0">
                <a:effectLst/>
              </a:rPr>
              <a:t>terminale, </a:t>
            </a:r>
            <a:r>
              <a:rPr lang="fr-FR" dirty="0">
                <a:effectLst/>
              </a:rPr>
              <a:t>qui se divise en 2 ou 4 </a:t>
            </a:r>
            <a:r>
              <a:rPr lang="fr-FR" b="1" dirty="0">
                <a:effectLst/>
              </a:rPr>
              <a:t>bronchioles respiratoires</a:t>
            </a:r>
            <a:r>
              <a:rPr lang="fr-FR" dirty="0">
                <a:effectLst/>
              </a:rPr>
              <a:t>. </a:t>
            </a:r>
            <a:endParaRPr lang="fr-FR" dirty="0" smtClean="0">
              <a:effectLst/>
            </a:endParaRPr>
          </a:p>
          <a:p>
            <a:r>
              <a:rPr lang="fr-FR" dirty="0" smtClean="0">
                <a:effectLst/>
              </a:rPr>
              <a:t>Celles-ci </a:t>
            </a:r>
            <a:r>
              <a:rPr lang="fr-FR" dirty="0">
                <a:effectLst/>
              </a:rPr>
              <a:t>conduisent l’air jusqu’aux </a:t>
            </a:r>
            <a:r>
              <a:rPr lang="fr-FR" b="1" dirty="0" smtClean="0">
                <a:effectLst/>
              </a:rPr>
              <a:t>alvéoles</a:t>
            </a:r>
            <a:r>
              <a:rPr lang="fr-FR" dirty="0" smtClean="0">
                <a:effectLst/>
              </a:rPr>
              <a:t> </a:t>
            </a:r>
            <a:r>
              <a:rPr lang="fr-FR" dirty="0">
                <a:effectLst/>
              </a:rPr>
              <a:t>par les canaux </a:t>
            </a:r>
            <a:r>
              <a:rPr lang="fr-FR" dirty="0" smtClean="0">
                <a:effectLst/>
              </a:rPr>
              <a:t>alvéolaires.</a:t>
            </a:r>
          </a:p>
          <a:p>
            <a:r>
              <a:rPr lang="fr-FR" dirty="0" smtClean="0">
                <a:effectLst/>
              </a:rPr>
              <a:t>Les </a:t>
            </a:r>
            <a:r>
              <a:rPr lang="fr-FR" dirty="0">
                <a:effectLst/>
              </a:rPr>
              <a:t>alvéoles sont serrés les uns contre les </a:t>
            </a:r>
            <a:r>
              <a:rPr lang="fr-FR" dirty="0" smtClean="0">
                <a:effectLst/>
              </a:rPr>
              <a:t>autres, </a:t>
            </a:r>
            <a:r>
              <a:rPr lang="fr-FR" dirty="0">
                <a:effectLst/>
              </a:rPr>
              <a:t>séparés par de très minces </a:t>
            </a:r>
            <a:r>
              <a:rPr lang="fr-FR" dirty="0" err="1">
                <a:effectLst/>
              </a:rPr>
              <a:t>septa</a:t>
            </a:r>
            <a:r>
              <a:rPr lang="fr-FR" dirty="0">
                <a:effectLst/>
              </a:rPr>
              <a:t>, et s’ouvrent de part et d’autre du </a:t>
            </a:r>
            <a:r>
              <a:rPr lang="fr-FR" b="1" dirty="0">
                <a:effectLst/>
              </a:rPr>
              <a:t>canal alvéolaire</a:t>
            </a:r>
            <a:endParaRPr lang="fr-FR" sz="2000" b="1" dirty="0">
              <a:effectLst/>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54" y="1889934"/>
            <a:ext cx="5103997" cy="4431671"/>
          </a:xfrm>
          <a:prstGeom prst="rect">
            <a:avLst/>
          </a:prstGeom>
        </p:spPr>
      </p:pic>
      <p:sp>
        <p:nvSpPr>
          <p:cNvPr id="10" name="ZoneTexte 9"/>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RESPIRATOIRE</a:t>
            </a:r>
            <a:endParaRPr lang="fr-FR" sz="2800" b="1" dirty="0">
              <a:solidFill>
                <a:schemeClr val="tx2"/>
              </a:solidFill>
            </a:endParaRPr>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40307" y="1645850"/>
            <a:ext cx="3949061" cy="4924926"/>
          </a:xfrm>
        </p:spPr>
      </p:pic>
    </p:spTree>
    <p:extLst>
      <p:ext uri="{BB962C8B-B14F-4D97-AF65-F5344CB8AC3E}">
        <p14:creationId xmlns:p14="http://schemas.microsoft.com/office/powerpoint/2010/main" val="38565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53497" y="1328185"/>
            <a:ext cx="7211604" cy="5298952"/>
          </a:xfrm>
        </p:spPr>
        <p:txBody>
          <a:bodyPr>
            <a:normAutofit fontScale="77500" lnSpcReduction="20000"/>
          </a:bodyPr>
          <a:lstStyle/>
          <a:p>
            <a:endParaRPr lang="fr-FR" sz="2800" dirty="0" smtClean="0">
              <a:effectLst/>
            </a:endParaRPr>
          </a:p>
          <a:p>
            <a:r>
              <a:rPr lang="fr-FR" sz="2800" dirty="0" smtClean="0">
                <a:effectLst/>
              </a:rPr>
              <a:t>Les </a:t>
            </a:r>
            <a:r>
              <a:rPr lang="fr-FR" sz="2800" dirty="0">
                <a:effectLst/>
              </a:rPr>
              <a:t>parois des alvéoles sont tapissées par </a:t>
            </a:r>
            <a:r>
              <a:rPr lang="fr-FR" sz="2800" b="1" dirty="0">
                <a:effectLst/>
              </a:rPr>
              <a:t>les cellules alvéolaires de type I</a:t>
            </a:r>
            <a:r>
              <a:rPr lang="fr-FR" sz="2800" dirty="0">
                <a:effectLst/>
              </a:rPr>
              <a:t> qui constitue </a:t>
            </a:r>
            <a:r>
              <a:rPr lang="fr-FR" sz="2800" b="1" dirty="0">
                <a:effectLst/>
              </a:rPr>
              <a:t>l’épithélium respiratoire</a:t>
            </a:r>
            <a:r>
              <a:rPr lang="fr-FR" sz="2800" dirty="0">
                <a:effectLst/>
              </a:rPr>
              <a:t>. </a:t>
            </a:r>
            <a:endParaRPr lang="fr-FR" sz="2800" dirty="0" smtClean="0">
              <a:effectLst/>
            </a:endParaRPr>
          </a:p>
          <a:p>
            <a:r>
              <a:rPr lang="fr-FR" sz="2800" dirty="0" smtClean="0">
                <a:effectLst/>
              </a:rPr>
              <a:t>Disséminées </a:t>
            </a:r>
            <a:r>
              <a:rPr lang="fr-FR" sz="2800" dirty="0">
                <a:effectLst/>
              </a:rPr>
              <a:t>entre ces cellules, on trouve des cellules spécialisées appelées </a:t>
            </a:r>
            <a:r>
              <a:rPr lang="fr-FR" sz="2800" b="1" dirty="0">
                <a:effectLst/>
              </a:rPr>
              <a:t>cellules alvéolaires de type II </a:t>
            </a:r>
            <a:r>
              <a:rPr lang="fr-FR" sz="2800" dirty="0">
                <a:effectLst/>
              </a:rPr>
              <a:t>qui synthétisent le </a:t>
            </a:r>
            <a:r>
              <a:rPr lang="fr-FR" sz="2800" b="1" dirty="0">
                <a:effectLst/>
              </a:rPr>
              <a:t>surfactant</a:t>
            </a:r>
            <a:r>
              <a:rPr lang="fr-FR" sz="2800" dirty="0">
                <a:effectLst/>
              </a:rPr>
              <a:t>. </a:t>
            </a:r>
            <a:endParaRPr lang="fr-FR" sz="2800" dirty="0" smtClean="0">
              <a:effectLst/>
            </a:endParaRPr>
          </a:p>
          <a:p>
            <a:r>
              <a:rPr lang="fr-FR" sz="2800" dirty="0">
                <a:effectLst/>
              </a:rPr>
              <a:t>L’épithélium alvéolaire repose sur une trame délicate de fibres de collagène et élastique, elle-même directement en contact avec l’endothélium de réseau capillaire pulmonaire. </a:t>
            </a:r>
            <a:endParaRPr lang="fr-FR" sz="2800" dirty="0" smtClean="0">
              <a:effectLst/>
            </a:endParaRPr>
          </a:p>
          <a:p>
            <a:r>
              <a:rPr lang="fr-FR" sz="2800" dirty="0" smtClean="0">
                <a:effectLst/>
              </a:rPr>
              <a:t>Les </a:t>
            </a:r>
            <a:r>
              <a:rPr lang="fr-FR" sz="2800" dirty="0">
                <a:effectLst/>
              </a:rPr>
              <a:t>échanges gazeux entre l’air alvéolaire et le sang capillaire se font à travers ces minces couches tissulaires.</a:t>
            </a:r>
          </a:p>
          <a:p>
            <a:pPr marL="0" indent="0">
              <a:buNone/>
            </a:pPr>
            <a:endParaRPr lang="fr-FR" sz="2800" dirty="0" smtClean="0">
              <a:solidFill>
                <a:schemeClr val="tx2"/>
              </a:solidFill>
              <a:effectLst/>
            </a:endParaRPr>
          </a:p>
        </p:txBody>
      </p:sp>
      <p:pic>
        <p:nvPicPr>
          <p:cNvPr id="7" name="Espace réservé du contenu 6"/>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1949" y="2235069"/>
            <a:ext cx="4477457" cy="3558764"/>
          </a:xfrm>
          <a:prstGeom prst="rect">
            <a:avLst/>
          </a:prstGeom>
          <a:noFill/>
          <a:ln>
            <a:noFill/>
          </a:ln>
        </p:spPr>
      </p:pic>
      <p:sp>
        <p:nvSpPr>
          <p:cNvPr id="11" name="ZoneTexte 10"/>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RESPIRATOIRE</a:t>
            </a:r>
            <a:endParaRPr lang="fr-FR" sz="2800" b="1" dirty="0">
              <a:solidFill>
                <a:schemeClr val="tx2"/>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5513" y="1620542"/>
            <a:ext cx="3840058" cy="5006595"/>
          </a:xfrm>
          <a:prstGeom prst="rect">
            <a:avLst/>
          </a:prstGeom>
        </p:spPr>
      </p:pic>
    </p:spTree>
    <p:extLst>
      <p:ext uri="{BB962C8B-B14F-4D97-AF65-F5344CB8AC3E}">
        <p14:creationId xmlns:p14="http://schemas.microsoft.com/office/powerpoint/2010/main" val="10711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62550" y="1636221"/>
            <a:ext cx="6318643" cy="5072397"/>
          </a:xfrm>
        </p:spPr>
        <p:txBody>
          <a:bodyPr>
            <a:normAutofit/>
          </a:bodyPr>
          <a:lstStyle/>
          <a:p>
            <a:r>
              <a:rPr lang="fr-FR" sz="2400" dirty="0">
                <a:effectLst/>
              </a:rPr>
              <a:t>Les poumons sont entourés par un revêtement séreux formé de tissu conjonctif, de fibres élastiques et de fibres musculaires lisses appelé la plèvre. </a:t>
            </a:r>
            <a:endParaRPr lang="fr-FR" sz="2400" dirty="0" smtClean="0">
              <a:effectLst/>
            </a:endParaRPr>
          </a:p>
          <a:p>
            <a:r>
              <a:rPr lang="fr-FR" sz="2400" dirty="0" smtClean="0">
                <a:effectLst/>
              </a:rPr>
              <a:t>La </a:t>
            </a:r>
            <a:r>
              <a:rPr lang="fr-FR" sz="2400" dirty="0">
                <a:effectLst/>
              </a:rPr>
              <a:t>plèvre est constituée de deux feuillets : </a:t>
            </a:r>
          </a:p>
          <a:p>
            <a:pPr lvl="1"/>
            <a:r>
              <a:rPr lang="fr-FR" sz="2400" b="1" dirty="0">
                <a:solidFill>
                  <a:schemeClr val="accent5">
                    <a:lumMod val="60000"/>
                    <a:lumOff val="40000"/>
                  </a:schemeClr>
                </a:solidFill>
                <a:effectLst/>
              </a:rPr>
              <a:t>Un feuillet pariétal </a:t>
            </a:r>
            <a:r>
              <a:rPr lang="fr-FR" sz="2400" dirty="0">
                <a:effectLst/>
              </a:rPr>
              <a:t>(qui enveloppe la cavité thoracique et la face supérieure du diaphragme). </a:t>
            </a:r>
          </a:p>
          <a:p>
            <a:pPr lvl="1"/>
            <a:r>
              <a:rPr lang="fr-FR" sz="2400" b="1" dirty="0">
                <a:solidFill>
                  <a:schemeClr val="accent5">
                    <a:lumMod val="60000"/>
                    <a:lumOff val="40000"/>
                  </a:schemeClr>
                </a:solidFill>
                <a:effectLst/>
              </a:rPr>
              <a:t>Un feuillet viscéral </a:t>
            </a:r>
            <a:r>
              <a:rPr lang="fr-FR" sz="2400" dirty="0">
                <a:effectLst/>
              </a:rPr>
              <a:t>(qui enveloppe le poumon) </a:t>
            </a:r>
          </a:p>
          <a:p>
            <a:endParaRPr lang="fr-FR" sz="2400"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1194" y="2450001"/>
            <a:ext cx="5094287" cy="2979515"/>
          </a:xfrm>
        </p:spPr>
      </p:pic>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LES PLEVRES </a:t>
            </a:r>
            <a:endParaRPr lang="fr-FR" sz="2800" b="1" dirty="0">
              <a:solidFill>
                <a:schemeClr val="tx2"/>
              </a:solidFill>
            </a:endParaRPr>
          </a:p>
        </p:txBody>
      </p:sp>
    </p:spTree>
    <p:extLst>
      <p:ext uri="{BB962C8B-B14F-4D97-AF65-F5344CB8AC3E}">
        <p14:creationId xmlns:p14="http://schemas.microsoft.com/office/powerpoint/2010/main" val="8773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162962" y="1865015"/>
            <a:ext cx="6635515" cy="4725908"/>
          </a:xfrm>
        </p:spPr>
        <p:txBody>
          <a:bodyPr>
            <a:normAutofit lnSpcReduction="10000"/>
          </a:bodyPr>
          <a:lstStyle/>
          <a:p>
            <a:r>
              <a:rPr lang="fr-FR" dirty="0">
                <a:effectLst/>
              </a:rPr>
              <a:t>Entre ces deux feuillets, on retrouve la cavité </a:t>
            </a:r>
            <a:r>
              <a:rPr lang="fr-FR" dirty="0" smtClean="0">
                <a:effectLst/>
              </a:rPr>
              <a:t>pleurale </a:t>
            </a:r>
            <a:r>
              <a:rPr lang="fr-FR" dirty="0">
                <a:effectLst/>
              </a:rPr>
              <a:t>tapissée </a:t>
            </a:r>
            <a:r>
              <a:rPr lang="fr-FR" dirty="0" smtClean="0">
                <a:effectLst/>
              </a:rPr>
              <a:t>de liquide pleural </a:t>
            </a:r>
            <a:r>
              <a:rPr lang="fr-FR" dirty="0">
                <a:effectLst/>
              </a:rPr>
              <a:t>qui permet le glissement et </a:t>
            </a:r>
            <a:r>
              <a:rPr lang="fr-FR" dirty="0" smtClean="0">
                <a:effectLst/>
              </a:rPr>
              <a:t>les </a:t>
            </a:r>
            <a:r>
              <a:rPr lang="fr-FR" dirty="0">
                <a:effectLst/>
              </a:rPr>
              <a:t>mouvements des poumons vers le haut et vers le bas. </a:t>
            </a:r>
            <a:endParaRPr lang="fr-FR" dirty="0" smtClean="0">
              <a:effectLst/>
            </a:endParaRPr>
          </a:p>
          <a:p>
            <a:r>
              <a:rPr lang="fr-FR" dirty="0" smtClean="0">
                <a:effectLst/>
              </a:rPr>
              <a:t>Dans </a:t>
            </a:r>
            <a:r>
              <a:rPr lang="fr-FR" dirty="0">
                <a:effectLst/>
              </a:rPr>
              <a:t>la cavité pleurale règne une pression négative.  </a:t>
            </a:r>
          </a:p>
          <a:p>
            <a:r>
              <a:rPr lang="fr-FR" dirty="0" smtClean="0">
                <a:effectLst/>
              </a:rPr>
              <a:t>La </a:t>
            </a:r>
            <a:r>
              <a:rPr lang="fr-FR" dirty="0">
                <a:effectLst/>
              </a:rPr>
              <a:t>tension superficielle du liquide pleurale résiste fortement à </a:t>
            </a:r>
            <a:r>
              <a:rPr lang="fr-FR" dirty="0" smtClean="0">
                <a:effectLst/>
              </a:rPr>
              <a:t>la séparation des deux feuillets. </a:t>
            </a:r>
          </a:p>
          <a:p>
            <a:r>
              <a:rPr lang="fr-FR" dirty="0" smtClean="0">
                <a:effectLst/>
              </a:rPr>
              <a:t>Par </a:t>
            </a:r>
            <a:r>
              <a:rPr lang="fr-FR" dirty="0">
                <a:effectLst/>
              </a:rPr>
              <a:t>conséquent chaque poumon adhère fortement à la paroi thoracique, et il se dilate et se rétracte suivant les variations de volume de la cavité thoracique, qui augment durant l’inspiration et diminue durant l’expiration. </a:t>
            </a:r>
          </a:p>
          <a:p>
            <a:endParaRPr lang="fr-FR" dirty="0"/>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LES PLEVRES </a:t>
            </a:r>
            <a:endParaRPr lang="fr-FR" sz="2800" b="1" dirty="0">
              <a:solidFill>
                <a:schemeClr val="tx2"/>
              </a:solidFill>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8477" y="2450001"/>
            <a:ext cx="5094287" cy="2979515"/>
          </a:xfrm>
        </p:spPr>
      </p:pic>
    </p:spTree>
    <p:extLst>
      <p:ext uri="{BB962C8B-B14F-4D97-AF65-F5344CB8AC3E}">
        <p14:creationId xmlns:p14="http://schemas.microsoft.com/office/powerpoint/2010/main" val="31567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837853"/>
            <a:ext cx="6301212" cy="4526733"/>
          </a:xfrm>
        </p:spPr>
        <p:txBody>
          <a:bodyPr>
            <a:normAutofit/>
          </a:bodyPr>
          <a:lstStyle/>
          <a:p>
            <a:endParaRPr lang="fr-FR" sz="2800" b="1" dirty="0" smtClean="0">
              <a:effectLst/>
            </a:endParaRPr>
          </a:p>
          <a:p>
            <a:r>
              <a:rPr lang="fr-FR" sz="2800" b="1" dirty="0" smtClean="0">
                <a:effectLst/>
              </a:rPr>
              <a:t> </a:t>
            </a:r>
            <a:r>
              <a:rPr lang="fr-FR" sz="2800" dirty="0" smtClean="0">
                <a:effectLst/>
              </a:rPr>
              <a:t>Il </a:t>
            </a:r>
            <a:r>
              <a:rPr lang="fr-FR" sz="2800" dirty="0">
                <a:effectLst/>
              </a:rPr>
              <a:t>y a deux systèmes circulatoires pulmonaires : </a:t>
            </a:r>
          </a:p>
          <a:p>
            <a:pPr lvl="1"/>
            <a:r>
              <a:rPr lang="fr-FR" sz="2800" b="1" dirty="0">
                <a:solidFill>
                  <a:schemeClr val="accent5">
                    <a:lumMod val="60000"/>
                    <a:lumOff val="40000"/>
                  </a:schemeClr>
                </a:solidFill>
                <a:effectLst/>
              </a:rPr>
              <a:t>Un système nourricier </a:t>
            </a:r>
            <a:r>
              <a:rPr lang="fr-FR" sz="2800" dirty="0">
                <a:effectLst/>
              </a:rPr>
              <a:t>ou circulation bronchique. </a:t>
            </a:r>
          </a:p>
          <a:p>
            <a:pPr lvl="1"/>
            <a:r>
              <a:rPr lang="fr-FR" sz="2800" b="1" dirty="0">
                <a:solidFill>
                  <a:schemeClr val="accent5">
                    <a:lumMod val="60000"/>
                    <a:lumOff val="40000"/>
                  </a:schemeClr>
                </a:solidFill>
                <a:effectLst/>
              </a:rPr>
              <a:t>Un système fonctionnel </a:t>
            </a:r>
            <a:r>
              <a:rPr lang="fr-FR" sz="2800" dirty="0">
                <a:effectLst/>
              </a:rPr>
              <a:t>ou circulation pulmonaire.</a:t>
            </a:r>
          </a:p>
          <a:p>
            <a:pPr marL="457200" lvl="1" indent="0">
              <a:buNone/>
            </a:pPr>
            <a:endParaRPr lang="fr-FR"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VASCULARISATION </a:t>
            </a:r>
            <a:endParaRPr lang="fr-FR" sz="2800" b="1" dirty="0">
              <a:solidFill>
                <a:schemeClr val="tx2"/>
              </a:solidFill>
            </a:endParaRPr>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5199" y="2351552"/>
            <a:ext cx="4532357" cy="3643030"/>
          </a:xfrm>
        </p:spPr>
      </p:pic>
    </p:spTree>
    <p:extLst>
      <p:ext uri="{BB962C8B-B14F-4D97-AF65-F5344CB8AC3E}">
        <p14:creationId xmlns:p14="http://schemas.microsoft.com/office/powerpoint/2010/main" val="19809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71604" y="1636221"/>
            <a:ext cx="6409853" cy="4945648"/>
          </a:xfrm>
        </p:spPr>
        <p:txBody>
          <a:bodyPr>
            <a:normAutofit fontScale="70000" lnSpcReduction="20000"/>
          </a:bodyPr>
          <a:lstStyle/>
          <a:p>
            <a:pPr marL="0" indent="0">
              <a:buNone/>
            </a:pPr>
            <a:r>
              <a:rPr lang="fr-FR" sz="3400" b="1" dirty="0">
                <a:solidFill>
                  <a:schemeClr val="accent5">
                    <a:lumMod val="60000"/>
                    <a:lumOff val="40000"/>
                  </a:schemeClr>
                </a:solidFill>
                <a:effectLst/>
              </a:rPr>
              <a:t>Circulation bronchique </a:t>
            </a:r>
            <a:endParaRPr lang="fr-FR" sz="3400" b="1" dirty="0" smtClean="0">
              <a:solidFill>
                <a:schemeClr val="accent5">
                  <a:lumMod val="60000"/>
                  <a:lumOff val="40000"/>
                </a:schemeClr>
              </a:solidFill>
              <a:effectLst/>
            </a:endParaRPr>
          </a:p>
          <a:p>
            <a:r>
              <a:rPr lang="fr-FR" sz="2800" dirty="0">
                <a:effectLst/>
              </a:rPr>
              <a:t>A</a:t>
            </a:r>
            <a:r>
              <a:rPr lang="fr-FR" sz="2800" dirty="0" smtClean="0">
                <a:effectLst/>
              </a:rPr>
              <a:t> </a:t>
            </a:r>
            <a:r>
              <a:rPr lang="fr-FR" sz="2800" dirty="0">
                <a:effectLst/>
              </a:rPr>
              <a:t>une fonction essentiellement nutritive qui est d’oxygéner les structures pulmonaires (bronches et parenchyme pulmonaire) </a:t>
            </a:r>
            <a:endParaRPr lang="fr-FR" sz="2800" dirty="0" smtClean="0">
              <a:effectLst/>
            </a:endParaRPr>
          </a:p>
          <a:p>
            <a:r>
              <a:rPr lang="fr-FR" sz="2800" dirty="0">
                <a:effectLst/>
              </a:rPr>
              <a:t>A</a:t>
            </a:r>
            <a:r>
              <a:rPr lang="fr-FR" sz="2800" dirty="0" smtClean="0">
                <a:effectLst/>
              </a:rPr>
              <a:t>ssurée </a:t>
            </a:r>
            <a:r>
              <a:rPr lang="fr-FR" sz="2800" dirty="0">
                <a:effectLst/>
              </a:rPr>
              <a:t>par les vaisseaux bronchiques qui suivent les bronches, elle fait partie de la circulation systémique (1% du débit cardiaque). </a:t>
            </a:r>
            <a:endParaRPr lang="fr-FR" sz="2800" dirty="0" smtClean="0">
              <a:effectLst/>
            </a:endParaRPr>
          </a:p>
          <a:p>
            <a:r>
              <a:rPr lang="fr-FR" sz="2800" dirty="0" smtClean="0">
                <a:effectLst/>
              </a:rPr>
              <a:t>Elle </a:t>
            </a:r>
            <a:r>
              <a:rPr lang="fr-FR" sz="2800" dirty="0">
                <a:effectLst/>
              </a:rPr>
              <a:t>vient de l’artère bronchique et </a:t>
            </a:r>
            <a:r>
              <a:rPr lang="fr-FR" sz="2800" dirty="0" smtClean="0">
                <a:effectLst/>
              </a:rPr>
              <a:t>donne </a:t>
            </a:r>
            <a:r>
              <a:rPr lang="fr-FR" sz="2800" dirty="0">
                <a:effectLst/>
              </a:rPr>
              <a:t>des réseaux capillaires distribués dans le tissu </a:t>
            </a:r>
            <a:r>
              <a:rPr lang="fr-FR" sz="2800" dirty="0" smtClean="0">
                <a:effectLst/>
              </a:rPr>
              <a:t>interstitiel.</a:t>
            </a:r>
          </a:p>
          <a:p>
            <a:r>
              <a:rPr lang="fr-FR" sz="2800" dirty="0" smtClean="0">
                <a:effectLst/>
              </a:rPr>
              <a:t>Ce </a:t>
            </a:r>
            <a:r>
              <a:rPr lang="fr-FR" sz="2800" dirty="0">
                <a:effectLst/>
              </a:rPr>
              <a:t>système irrigue aussi l’</a:t>
            </a:r>
            <a:r>
              <a:rPr lang="fr-FR" sz="2800" dirty="0" err="1">
                <a:effectLst/>
              </a:rPr>
              <a:t>interstitium</a:t>
            </a:r>
            <a:r>
              <a:rPr lang="fr-FR" sz="2800" dirty="0">
                <a:effectLst/>
              </a:rPr>
              <a:t>, la plèvre, les ganglions lymphatiques, les parois des bronches. </a:t>
            </a:r>
            <a:r>
              <a:rPr lang="fr-FR" sz="2800" dirty="0" smtClean="0">
                <a:effectLst/>
              </a:rPr>
              <a:t>Le </a:t>
            </a:r>
            <a:r>
              <a:rPr lang="fr-FR" sz="2800" dirty="0">
                <a:effectLst/>
              </a:rPr>
              <a:t>sang veineux est ramené par les veines bronchiques. </a:t>
            </a:r>
            <a:r>
              <a:rPr lang="fr-FR" sz="2800" b="1" dirty="0" smtClean="0">
                <a:effectLst/>
              </a:rPr>
              <a:t> </a:t>
            </a:r>
            <a:endParaRPr lang="fr-FR"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2477" y="2087563"/>
            <a:ext cx="4978659" cy="3703637"/>
          </a:xfrm>
        </p:spPr>
      </p:pic>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VASCULARISATION </a:t>
            </a:r>
            <a:endParaRPr lang="fr-FR" sz="2800" b="1" dirty="0">
              <a:solidFill>
                <a:schemeClr val="tx2"/>
              </a:solidFill>
            </a:endParaRPr>
          </a:p>
        </p:txBody>
      </p:sp>
    </p:spTree>
    <p:extLst>
      <p:ext uri="{BB962C8B-B14F-4D97-AF65-F5344CB8AC3E}">
        <p14:creationId xmlns:p14="http://schemas.microsoft.com/office/powerpoint/2010/main" val="6862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649191" y="822383"/>
            <a:ext cx="8686800" cy="838200"/>
          </a:xfrm>
        </p:spPr>
        <p:txBody>
          <a:bodyPr>
            <a:normAutofit/>
          </a:bodyPr>
          <a:lstStyle/>
          <a:p>
            <a:pPr algn="ctr"/>
            <a:r>
              <a:rPr lang="fr-FR" sz="4400" b="1" dirty="0" smtClean="0">
                <a:solidFill>
                  <a:schemeClr val="accent5">
                    <a:lumMod val="60000"/>
                    <a:lumOff val="40000"/>
                  </a:schemeClr>
                </a:solidFill>
                <a:latin typeface="Cambria" pitchFamily="18" charset="0"/>
                <a:cs typeface="Times New Roman" pitchFamily="18" charset="0"/>
              </a:rPr>
              <a:t>plan</a:t>
            </a:r>
            <a:endParaRPr lang="fr-FR" sz="4400" b="1" dirty="0">
              <a:solidFill>
                <a:schemeClr val="accent5">
                  <a:lumMod val="60000"/>
                  <a:lumOff val="40000"/>
                </a:schemeClr>
              </a:solidFill>
              <a:latin typeface="Cambria" pitchFamily="18" charset="0"/>
              <a:cs typeface="Times New Roman" pitchFamily="18" charset="0"/>
            </a:endParaRPr>
          </a:p>
        </p:txBody>
      </p:sp>
      <p:sp>
        <p:nvSpPr>
          <p:cNvPr id="3" name="Espace réservé du contenu 2"/>
          <p:cNvSpPr>
            <a:spLocks noGrp="1"/>
          </p:cNvSpPr>
          <p:nvPr>
            <p:ph idx="1"/>
          </p:nvPr>
        </p:nvSpPr>
        <p:spPr>
          <a:xfrm>
            <a:off x="913795" y="2096063"/>
            <a:ext cx="10353762" cy="4078399"/>
          </a:xfrm>
        </p:spPr>
        <p:txBody>
          <a:bodyPr>
            <a:normAutofit/>
          </a:bodyPr>
          <a:lstStyle/>
          <a:p>
            <a:pPr lvl="0"/>
            <a:r>
              <a:rPr lang="fr-FR" b="1" dirty="0">
                <a:effectLst/>
              </a:rPr>
              <a:t>Définition </a:t>
            </a:r>
            <a:endParaRPr lang="fr-FR" dirty="0">
              <a:effectLst/>
            </a:endParaRPr>
          </a:p>
          <a:p>
            <a:pPr lvl="0"/>
            <a:r>
              <a:rPr lang="fr-FR" b="1" dirty="0">
                <a:effectLst/>
              </a:rPr>
              <a:t>Anatomie fonctionnelle </a:t>
            </a:r>
            <a:endParaRPr lang="fr-FR" dirty="0">
              <a:effectLst/>
            </a:endParaRPr>
          </a:p>
          <a:p>
            <a:pPr lvl="0"/>
            <a:r>
              <a:rPr lang="fr-FR" b="1" dirty="0">
                <a:effectLst/>
              </a:rPr>
              <a:t>Ventilation pulmonaire</a:t>
            </a:r>
            <a:r>
              <a:rPr lang="fr-FR" dirty="0">
                <a:effectLst/>
              </a:rPr>
              <a:t> </a:t>
            </a:r>
          </a:p>
          <a:p>
            <a:pPr lvl="0"/>
            <a:r>
              <a:rPr lang="fr-FR" b="1" dirty="0">
                <a:effectLst/>
              </a:rPr>
              <a:t>Diffusion alvéolo-capillaire</a:t>
            </a:r>
            <a:r>
              <a:rPr lang="fr-FR" dirty="0">
                <a:effectLst/>
              </a:rPr>
              <a:t> </a:t>
            </a:r>
            <a:r>
              <a:rPr lang="fr-FR" b="1" dirty="0">
                <a:effectLst/>
              </a:rPr>
              <a:t>(hématose)</a:t>
            </a:r>
            <a:r>
              <a:rPr lang="fr-FR" dirty="0">
                <a:effectLst/>
              </a:rPr>
              <a:t> </a:t>
            </a:r>
          </a:p>
          <a:p>
            <a:pPr lvl="0"/>
            <a:r>
              <a:rPr lang="fr-FR" b="1" dirty="0">
                <a:effectLst/>
              </a:rPr>
              <a:t>Transport des gaz respiratoires </a:t>
            </a:r>
            <a:endParaRPr lang="fr-FR" dirty="0">
              <a:effectLst/>
            </a:endParaRPr>
          </a:p>
          <a:p>
            <a:pPr lvl="0"/>
            <a:r>
              <a:rPr lang="fr-FR" b="1" dirty="0">
                <a:effectLst/>
              </a:rPr>
              <a:t>Respiration cellulaire</a:t>
            </a:r>
            <a:endParaRPr lang="fr-FR" dirty="0">
              <a:effectLst/>
            </a:endParaRPr>
          </a:p>
          <a:p>
            <a:pPr lvl="0"/>
            <a:r>
              <a:rPr lang="fr-FR" b="1" dirty="0">
                <a:effectLst/>
              </a:rPr>
              <a:t>Circulation pulmonaire</a:t>
            </a:r>
            <a:endParaRPr lang="fr-FR" dirty="0">
              <a:effectLst/>
            </a:endParaRPr>
          </a:p>
          <a:p>
            <a:pPr lvl="0"/>
            <a:r>
              <a:rPr lang="fr-FR" b="1" dirty="0">
                <a:effectLst/>
              </a:rPr>
              <a:t>Contrôle de la ventilation </a:t>
            </a:r>
            <a:endParaRPr lang="fr-FR" dirty="0">
              <a:effectLst/>
            </a:endParaRPr>
          </a:p>
        </p:txBody>
      </p:sp>
      <p:pic>
        <p:nvPicPr>
          <p:cNvPr id="8" name="Espace réservé du conten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408" y="4925085"/>
            <a:ext cx="2157881" cy="1458252"/>
          </a:xfrm>
          <a:prstGeom prst="rect">
            <a:avLst/>
          </a:prstGeom>
        </p:spPr>
      </p:pic>
    </p:spTree>
    <p:extLst>
      <p:ext uri="{BB962C8B-B14F-4D97-AF65-F5344CB8AC3E}">
        <p14:creationId xmlns:p14="http://schemas.microsoft.com/office/powerpoint/2010/main" val="27533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88476" y="1720159"/>
            <a:ext cx="6111088" cy="4916032"/>
          </a:xfrm>
        </p:spPr>
        <p:txBody>
          <a:bodyPr>
            <a:normAutofit fontScale="77500" lnSpcReduction="20000"/>
          </a:bodyPr>
          <a:lstStyle/>
          <a:p>
            <a:pPr marL="0" indent="0">
              <a:buNone/>
            </a:pPr>
            <a:r>
              <a:rPr lang="fr-FR" sz="2800" b="1" dirty="0">
                <a:solidFill>
                  <a:schemeClr val="accent5">
                    <a:lumMod val="60000"/>
                    <a:lumOff val="40000"/>
                  </a:schemeClr>
                </a:solidFill>
                <a:effectLst/>
              </a:rPr>
              <a:t>Circulation pulmonaire </a:t>
            </a:r>
            <a:endParaRPr lang="fr-FR" sz="2800" b="1" dirty="0" smtClean="0">
              <a:solidFill>
                <a:schemeClr val="accent5">
                  <a:lumMod val="60000"/>
                  <a:lumOff val="40000"/>
                </a:schemeClr>
              </a:solidFill>
              <a:effectLst/>
            </a:endParaRPr>
          </a:p>
          <a:p>
            <a:r>
              <a:rPr lang="fr-FR" sz="2800" dirty="0">
                <a:effectLst/>
              </a:rPr>
              <a:t>A</a:t>
            </a:r>
            <a:r>
              <a:rPr lang="fr-FR" sz="2800" dirty="0" smtClean="0">
                <a:effectLst/>
              </a:rPr>
              <a:t>ssure les </a:t>
            </a:r>
            <a:r>
              <a:rPr lang="fr-FR" sz="2800" dirty="0">
                <a:effectLst/>
              </a:rPr>
              <a:t>échanges gazeux alvéolo-capillaires</a:t>
            </a:r>
            <a:r>
              <a:rPr lang="fr-FR" sz="2800" b="1" dirty="0">
                <a:effectLst/>
              </a:rPr>
              <a:t> </a:t>
            </a:r>
            <a:r>
              <a:rPr lang="fr-FR" sz="2800" dirty="0">
                <a:effectLst/>
              </a:rPr>
              <a:t>et donc l’oxygénation du sang et </a:t>
            </a:r>
            <a:r>
              <a:rPr lang="fr-FR" sz="2800" dirty="0" smtClean="0">
                <a:effectLst/>
              </a:rPr>
              <a:t>l’évacuation </a:t>
            </a:r>
            <a:r>
              <a:rPr lang="fr-FR" sz="2800" dirty="0">
                <a:effectLst/>
              </a:rPr>
              <a:t>du CO</a:t>
            </a:r>
            <a:r>
              <a:rPr lang="fr-FR" sz="2800" b="1" baseline="-25000" dirty="0">
                <a:effectLst/>
              </a:rPr>
              <a:t>2</a:t>
            </a:r>
            <a:r>
              <a:rPr lang="fr-FR" sz="2800" dirty="0">
                <a:effectLst/>
              </a:rPr>
              <a:t>. </a:t>
            </a:r>
          </a:p>
          <a:p>
            <a:r>
              <a:rPr lang="fr-FR" sz="2800" dirty="0">
                <a:effectLst/>
              </a:rPr>
              <a:t>Vient de</a:t>
            </a:r>
            <a:r>
              <a:rPr lang="fr-FR" sz="2800" b="1" dirty="0">
                <a:effectLst/>
              </a:rPr>
              <a:t> </a:t>
            </a:r>
            <a:r>
              <a:rPr lang="fr-FR" sz="2800" dirty="0">
                <a:effectLst/>
              </a:rPr>
              <a:t>l’artère pulmonaire, celle-ci se ramifie dans les cloisons interstitielles jusqu’aux niveaux des lobules pulmonaires dans </a:t>
            </a:r>
            <a:r>
              <a:rPr lang="fr-FR" sz="2800" dirty="0" smtClean="0">
                <a:effectLst/>
              </a:rPr>
              <a:t>lesquels </a:t>
            </a:r>
            <a:r>
              <a:rPr lang="fr-FR" sz="2800" dirty="0">
                <a:effectLst/>
              </a:rPr>
              <a:t>elle pénètre. </a:t>
            </a:r>
            <a:endParaRPr lang="fr-FR" sz="2800" dirty="0" smtClean="0">
              <a:effectLst/>
            </a:endParaRPr>
          </a:p>
          <a:p>
            <a:r>
              <a:rPr lang="fr-FR" sz="2800" dirty="0" smtClean="0">
                <a:effectLst/>
              </a:rPr>
              <a:t>Les </a:t>
            </a:r>
            <a:r>
              <a:rPr lang="fr-FR" sz="2800" dirty="0">
                <a:effectLst/>
              </a:rPr>
              <a:t>capillaires veineux se réunissent en veinules puis veines qui cheminent parallèlement aux artères et aux bronches dans le stroma interstitiel pour ramener à l’oreillette gauche le sang oxygéné</a:t>
            </a:r>
            <a:r>
              <a:rPr lang="fr-FR" sz="2800" dirty="0" smtClean="0">
                <a:effectLst/>
              </a:rPr>
              <a:t>.</a:t>
            </a:r>
            <a:r>
              <a:rPr lang="fr-FR" sz="2800" b="1" dirty="0" smtClean="0">
                <a:effectLst/>
              </a:rPr>
              <a:t> </a:t>
            </a:r>
            <a:endParaRPr lang="fr-FR"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9442" y="2117558"/>
            <a:ext cx="5364522" cy="4023392"/>
          </a:xfrm>
        </p:spPr>
      </p:pic>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VASCULARISATION </a:t>
            </a:r>
            <a:endParaRPr lang="fr-FR" sz="2800" b="1" dirty="0">
              <a:solidFill>
                <a:schemeClr val="tx2"/>
              </a:solidFill>
            </a:endParaRPr>
          </a:p>
        </p:txBody>
      </p:sp>
      <p:pic>
        <p:nvPicPr>
          <p:cNvPr id="7" name="Image 6"/>
          <p:cNvPicPr>
            <a:picLocks noChangeAspect="1"/>
          </p:cNvPicPr>
          <p:nvPr/>
        </p:nvPicPr>
        <p:blipFill>
          <a:blip r:embed="rId3"/>
          <a:stretch>
            <a:fillRect/>
          </a:stretch>
        </p:blipFill>
        <p:spPr>
          <a:xfrm>
            <a:off x="7028421" y="1853621"/>
            <a:ext cx="4955543" cy="4397261"/>
          </a:xfrm>
          <a:prstGeom prst="rect">
            <a:avLst/>
          </a:prstGeom>
        </p:spPr>
      </p:pic>
    </p:spTree>
    <p:extLst>
      <p:ext uri="{BB962C8B-B14F-4D97-AF65-F5344CB8AC3E}">
        <p14:creationId xmlns:p14="http://schemas.microsoft.com/office/powerpoint/2010/main" val="25184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2008" y="2706987"/>
            <a:ext cx="7206557"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VOLUMES </a:t>
            </a:r>
            <a:r>
              <a:rPr lang="fr-FR" sz="3200" b="1" i="1" dirty="0" smtClean="0">
                <a:solidFill>
                  <a:schemeClr val="tx2"/>
                </a:solidFill>
                <a:latin typeface="Cambria" panose="02040503050406030204" pitchFamily="18" charset="0"/>
                <a:ea typeface="Cambria" panose="02040503050406030204" pitchFamily="18" charset="0"/>
              </a:rPr>
              <a:t>&amp;</a:t>
            </a:r>
            <a:r>
              <a:rPr lang="fr-FR" sz="4400" b="1" i="1" dirty="0" smtClean="0">
                <a:solidFill>
                  <a:schemeClr val="tx2"/>
                </a:solidFill>
                <a:latin typeface="Cambria" panose="02040503050406030204" pitchFamily="18" charset="0"/>
                <a:ea typeface="Cambria" panose="02040503050406030204" pitchFamily="18" charset="0"/>
              </a:rPr>
              <a:t> CAPACITÉS PULMONAIRES </a:t>
            </a:r>
            <a:endParaRPr lang="fr-FR" sz="4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78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78598"/>
            <a:ext cx="10353761" cy="1326321"/>
          </a:xfrm>
        </p:spPr>
        <p:txBody>
          <a:bodyPr/>
          <a:lstStyle/>
          <a:p>
            <a:r>
              <a:rPr lang="fr-FR" dirty="0" smtClean="0"/>
              <a:t>Volumes pulmonaires </a:t>
            </a:r>
            <a:endParaRPr lang="fr-FR" dirty="0"/>
          </a:p>
        </p:txBody>
      </p:sp>
      <p:sp>
        <p:nvSpPr>
          <p:cNvPr id="3" name="Espace réservé du contenu 2"/>
          <p:cNvSpPr>
            <a:spLocks noGrp="1"/>
          </p:cNvSpPr>
          <p:nvPr>
            <p:ph sz="half" idx="1"/>
          </p:nvPr>
        </p:nvSpPr>
        <p:spPr>
          <a:xfrm>
            <a:off x="442762" y="1840892"/>
            <a:ext cx="6583680" cy="4543487"/>
          </a:xfrm>
        </p:spPr>
        <p:txBody>
          <a:bodyPr>
            <a:normAutofit/>
          </a:bodyPr>
          <a:lstStyle/>
          <a:p>
            <a:r>
              <a:rPr lang="fr-FR" b="1" dirty="0">
                <a:solidFill>
                  <a:schemeClr val="tx2"/>
                </a:solidFill>
                <a:effectLst/>
              </a:rPr>
              <a:t>Volume courant : </a:t>
            </a:r>
            <a:r>
              <a:rPr lang="fr-FR" dirty="0">
                <a:effectLst/>
              </a:rPr>
              <a:t>c’est le volume inspiré ou expiré à chaque mouvement respiratoire normal.</a:t>
            </a:r>
          </a:p>
          <a:p>
            <a:r>
              <a:rPr lang="fr-FR" b="1" dirty="0">
                <a:solidFill>
                  <a:schemeClr val="tx2"/>
                </a:solidFill>
                <a:effectLst/>
              </a:rPr>
              <a:t>Volume de réserve inspiratoire </a:t>
            </a:r>
            <a:r>
              <a:rPr lang="fr-FR" b="1" dirty="0">
                <a:effectLst/>
              </a:rPr>
              <a:t>: </a:t>
            </a:r>
            <a:r>
              <a:rPr lang="fr-FR" dirty="0">
                <a:effectLst/>
              </a:rPr>
              <a:t>c’est le volume qui peut être inspiré en plus du volume courant,</a:t>
            </a:r>
            <a:r>
              <a:rPr lang="fr-FR" b="1" dirty="0">
                <a:effectLst/>
              </a:rPr>
              <a:t> </a:t>
            </a:r>
            <a:r>
              <a:rPr lang="fr-FR" dirty="0">
                <a:effectLst/>
              </a:rPr>
              <a:t>il est utilisé pendant l'exercice.</a:t>
            </a:r>
          </a:p>
          <a:p>
            <a:r>
              <a:rPr lang="fr-FR" b="1" dirty="0">
                <a:solidFill>
                  <a:schemeClr val="tx2"/>
                </a:solidFill>
                <a:effectLst/>
              </a:rPr>
              <a:t>Volume de réserve expiratoire</a:t>
            </a:r>
            <a:r>
              <a:rPr lang="fr-FR" b="1" dirty="0">
                <a:effectLst/>
              </a:rPr>
              <a:t> : </a:t>
            </a:r>
            <a:r>
              <a:rPr lang="fr-FR" dirty="0">
                <a:effectLst/>
              </a:rPr>
              <a:t>c</a:t>
            </a:r>
            <a:r>
              <a:rPr lang="fr-FR" b="1" dirty="0">
                <a:effectLst/>
              </a:rPr>
              <a:t>’</a:t>
            </a:r>
            <a:r>
              <a:rPr lang="fr-FR" dirty="0">
                <a:effectLst/>
              </a:rPr>
              <a:t>est le volume qui peut être expiré après expiration du volume courant.</a:t>
            </a:r>
          </a:p>
          <a:p>
            <a:r>
              <a:rPr lang="fr-FR" b="1" dirty="0">
                <a:solidFill>
                  <a:schemeClr val="tx2"/>
                </a:solidFill>
                <a:effectLst/>
              </a:rPr>
              <a:t>Volume résiduel</a:t>
            </a:r>
            <a:r>
              <a:rPr lang="fr-FR" b="1" dirty="0">
                <a:effectLst/>
              </a:rPr>
              <a:t> : </a:t>
            </a:r>
            <a:r>
              <a:rPr lang="fr-FR" dirty="0">
                <a:effectLst/>
              </a:rPr>
              <a:t>c’est le volume qui reste dans les poumons après une expiration maximale.</a:t>
            </a:r>
          </a:p>
          <a:p>
            <a:endParaRPr lang="fr-FR" dirty="0"/>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57472" y="2260818"/>
            <a:ext cx="4570709" cy="3703637"/>
          </a:xfrm>
        </p:spPr>
      </p:pic>
    </p:spTree>
    <p:extLst>
      <p:ext uri="{BB962C8B-B14F-4D97-AF65-F5344CB8AC3E}">
        <p14:creationId xmlns:p14="http://schemas.microsoft.com/office/powerpoint/2010/main" val="15828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418" y="250257"/>
            <a:ext cx="10353761" cy="1326321"/>
          </a:xfrm>
        </p:spPr>
        <p:txBody>
          <a:bodyPr/>
          <a:lstStyle/>
          <a:p>
            <a:r>
              <a:rPr lang="fr-FR" sz="3200" dirty="0">
                <a:effectLst/>
              </a:rPr>
              <a:t>ESPACES MORTS </a:t>
            </a:r>
            <a:endParaRPr lang="fr-FR" dirty="0"/>
          </a:p>
        </p:txBody>
      </p:sp>
      <p:sp>
        <p:nvSpPr>
          <p:cNvPr id="3" name="Espace réservé du contenu 2"/>
          <p:cNvSpPr>
            <a:spLocks noGrp="1"/>
          </p:cNvSpPr>
          <p:nvPr>
            <p:ph idx="1"/>
          </p:nvPr>
        </p:nvSpPr>
        <p:spPr>
          <a:xfrm>
            <a:off x="385011" y="1183907"/>
            <a:ext cx="11463688" cy="5216893"/>
          </a:xfrm>
        </p:spPr>
        <p:txBody>
          <a:bodyPr>
            <a:normAutofit/>
          </a:bodyPr>
          <a:lstStyle/>
          <a:p>
            <a:endParaRPr lang="fr-FR" sz="2800" dirty="0" smtClean="0">
              <a:effectLst/>
            </a:endParaRPr>
          </a:p>
          <a:p>
            <a:r>
              <a:rPr lang="fr-FR" sz="2800" dirty="0" smtClean="0">
                <a:effectLst/>
              </a:rPr>
              <a:t>A l’inspiration </a:t>
            </a:r>
            <a:r>
              <a:rPr lang="fr-FR" sz="2800" dirty="0">
                <a:effectLst/>
              </a:rPr>
              <a:t>de repos on inhale en moyenne 500 ml </a:t>
            </a:r>
            <a:r>
              <a:rPr lang="fr-FR" sz="2800" dirty="0" smtClean="0">
                <a:effectLst/>
              </a:rPr>
              <a:t>d’air</a:t>
            </a:r>
            <a:r>
              <a:rPr lang="fr-FR" sz="2800" dirty="0">
                <a:effectLst/>
              </a:rPr>
              <a:t>. </a:t>
            </a:r>
            <a:endParaRPr lang="fr-FR" sz="2800" dirty="0" smtClean="0">
              <a:effectLst/>
            </a:endParaRPr>
          </a:p>
          <a:p>
            <a:r>
              <a:rPr lang="fr-FR" sz="2800" dirty="0" smtClean="0">
                <a:effectLst/>
              </a:rPr>
              <a:t>Seulement 350 </a:t>
            </a:r>
            <a:r>
              <a:rPr lang="fr-FR" sz="2800" dirty="0">
                <a:effectLst/>
              </a:rPr>
              <a:t>ml parviennent aux alvéoles. </a:t>
            </a:r>
            <a:endParaRPr lang="fr-FR" sz="2800" dirty="0" smtClean="0">
              <a:effectLst/>
            </a:endParaRPr>
          </a:p>
          <a:p>
            <a:r>
              <a:rPr lang="fr-FR" sz="2800" dirty="0" smtClean="0">
                <a:effectLst/>
              </a:rPr>
              <a:t>En </a:t>
            </a:r>
            <a:r>
              <a:rPr lang="fr-FR" sz="2800" dirty="0">
                <a:effectLst/>
              </a:rPr>
              <a:t>effet, </a:t>
            </a:r>
            <a:r>
              <a:rPr lang="fr-FR" sz="2800" dirty="0" smtClean="0">
                <a:effectLst/>
              </a:rPr>
              <a:t>150 </a:t>
            </a:r>
            <a:r>
              <a:rPr lang="fr-FR" sz="2800" dirty="0">
                <a:effectLst/>
              </a:rPr>
              <a:t>ml ne participe pas aux échanges alvéolo-capillaires. </a:t>
            </a:r>
            <a:endParaRPr lang="fr-FR" sz="2800" dirty="0" smtClean="0">
              <a:effectLst/>
            </a:endParaRPr>
          </a:p>
          <a:p>
            <a:r>
              <a:rPr lang="fr-FR" sz="2800" dirty="0" smtClean="0">
                <a:effectLst/>
              </a:rPr>
              <a:t>On </a:t>
            </a:r>
            <a:r>
              <a:rPr lang="fr-FR" sz="2800" dirty="0">
                <a:effectLst/>
              </a:rPr>
              <a:t>dit alors </a:t>
            </a:r>
            <a:r>
              <a:rPr lang="fr-FR" sz="2800" dirty="0" smtClean="0">
                <a:effectLst/>
              </a:rPr>
              <a:t>qu’il </a:t>
            </a:r>
            <a:r>
              <a:rPr lang="fr-FR" sz="2800" dirty="0">
                <a:effectLst/>
              </a:rPr>
              <a:t>existe un espace mort qui ne participe pas aux échanges</a:t>
            </a:r>
            <a:r>
              <a:rPr lang="fr-FR" sz="2800" dirty="0" smtClean="0">
                <a:effectLst/>
              </a:rPr>
              <a:t>.</a:t>
            </a:r>
          </a:p>
          <a:p>
            <a:pPr lvl="1"/>
            <a:r>
              <a:rPr lang="fr-FR" sz="2800" b="1" dirty="0" smtClean="0">
                <a:solidFill>
                  <a:schemeClr val="tx2"/>
                </a:solidFill>
                <a:effectLst/>
              </a:rPr>
              <a:t>Espace </a:t>
            </a:r>
            <a:r>
              <a:rPr lang="fr-FR" sz="2800" b="1" dirty="0">
                <a:solidFill>
                  <a:schemeClr val="tx2"/>
                </a:solidFill>
                <a:effectLst/>
              </a:rPr>
              <a:t>mort anatomique </a:t>
            </a:r>
            <a:endParaRPr lang="fr-FR" sz="2800" b="1" dirty="0">
              <a:effectLst/>
            </a:endParaRPr>
          </a:p>
          <a:p>
            <a:pPr lvl="1"/>
            <a:r>
              <a:rPr lang="fr-FR" sz="2800" b="1" dirty="0" smtClean="0">
                <a:solidFill>
                  <a:schemeClr val="tx2"/>
                </a:solidFill>
                <a:effectLst/>
              </a:rPr>
              <a:t>Espace </a:t>
            </a:r>
            <a:r>
              <a:rPr lang="fr-FR" sz="2800" b="1" dirty="0">
                <a:solidFill>
                  <a:schemeClr val="tx2"/>
                </a:solidFill>
                <a:effectLst/>
              </a:rPr>
              <a:t>mort </a:t>
            </a:r>
            <a:r>
              <a:rPr lang="fr-FR" sz="2800" b="1" dirty="0" smtClean="0">
                <a:solidFill>
                  <a:schemeClr val="tx2"/>
                </a:solidFill>
                <a:effectLst/>
              </a:rPr>
              <a:t>physiologique</a:t>
            </a:r>
            <a:endParaRPr lang="fr-FR" sz="2800" dirty="0">
              <a:effectLst/>
            </a:endParaRPr>
          </a:p>
        </p:txBody>
      </p:sp>
    </p:spTree>
    <p:extLst>
      <p:ext uri="{BB962C8B-B14F-4D97-AF65-F5344CB8AC3E}">
        <p14:creationId xmlns:p14="http://schemas.microsoft.com/office/powerpoint/2010/main" val="306695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20842"/>
            <a:ext cx="10353761" cy="1326321"/>
          </a:xfrm>
        </p:spPr>
        <p:txBody>
          <a:bodyPr/>
          <a:lstStyle/>
          <a:p>
            <a:r>
              <a:rPr lang="fr-FR" sz="3600" dirty="0" smtClean="0">
                <a:effectLst/>
              </a:rPr>
              <a:t>ESPACES MORTS </a:t>
            </a:r>
            <a:endParaRPr lang="fr-FR" dirty="0"/>
          </a:p>
        </p:txBody>
      </p:sp>
      <p:sp>
        <p:nvSpPr>
          <p:cNvPr id="3" name="Espace réservé du contenu 2"/>
          <p:cNvSpPr>
            <a:spLocks noGrp="1"/>
          </p:cNvSpPr>
          <p:nvPr>
            <p:ph idx="1"/>
          </p:nvPr>
        </p:nvSpPr>
        <p:spPr>
          <a:xfrm>
            <a:off x="269507" y="1647163"/>
            <a:ext cx="11579192" cy="4917266"/>
          </a:xfrm>
        </p:spPr>
        <p:txBody>
          <a:bodyPr>
            <a:normAutofit/>
          </a:bodyPr>
          <a:lstStyle/>
          <a:p>
            <a:r>
              <a:rPr lang="fr-FR" sz="2400" b="1" dirty="0" smtClean="0">
                <a:solidFill>
                  <a:schemeClr val="tx2"/>
                </a:solidFill>
                <a:effectLst/>
              </a:rPr>
              <a:t>Espace </a:t>
            </a:r>
            <a:r>
              <a:rPr lang="fr-FR" sz="2400" b="1" dirty="0">
                <a:solidFill>
                  <a:schemeClr val="tx2"/>
                </a:solidFill>
                <a:effectLst/>
              </a:rPr>
              <a:t>mort </a:t>
            </a:r>
            <a:r>
              <a:rPr lang="fr-FR" sz="2400" b="1" dirty="0" smtClean="0">
                <a:solidFill>
                  <a:schemeClr val="tx2"/>
                </a:solidFill>
                <a:effectLst/>
              </a:rPr>
              <a:t>anatomique</a:t>
            </a:r>
            <a:endParaRPr lang="fr-FR" sz="2400" dirty="0" smtClean="0">
              <a:effectLst/>
            </a:endParaRPr>
          </a:p>
          <a:p>
            <a:pPr lvl="1"/>
            <a:r>
              <a:rPr lang="fr-FR" sz="2400" dirty="0" smtClean="0">
                <a:effectLst/>
              </a:rPr>
              <a:t>Est le volume des voies aériennes. </a:t>
            </a:r>
          </a:p>
          <a:p>
            <a:pPr lvl="1"/>
            <a:r>
              <a:rPr lang="fr-FR" sz="2400" dirty="0" smtClean="0">
                <a:effectLst/>
              </a:rPr>
              <a:t>Il </a:t>
            </a:r>
            <a:r>
              <a:rPr lang="fr-FR" sz="2400" dirty="0">
                <a:effectLst/>
              </a:rPr>
              <a:t>est normalement </a:t>
            </a:r>
            <a:r>
              <a:rPr lang="fr-FR" sz="2400" dirty="0" smtClean="0">
                <a:effectLst/>
              </a:rPr>
              <a:t>d’environ </a:t>
            </a:r>
            <a:r>
              <a:rPr lang="fr-FR" sz="2400" dirty="0">
                <a:effectLst/>
              </a:rPr>
              <a:t>150 ml.</a:t>
            </a:r>
          </a:p>
          <a:p>
            <a:r>
              <a:rPr lang="fr-FR" sz="2400" b="1" dirty="0" smtClean="0">
                <a:solidFill>
                  <a:schemeClr val="tx2"/>
                </a:solidFill>
                <a:effectLst/>
              </a:rPr>
              <a:t>Espace </a:t>
            </a:r>
            <a:r>
              <a:rPr lang="fr-FR" sz="2400" b="1" dirty="0">
                <a:solidFill>
                  <a:schemeClr val="tx2"/>
                </a:solidFill>
                <a:effectLst/>
              </a:rPr>
              <a:t>mort physiologique </a:t>
            </a:r>
            <a:endParaRPr lang="fr-FR" sz="2400" dirty="0">
              <a:effectLst/>
            </a:endParaRPr>
          </a:p>
          <a:p>
            <a:pPr lvl="1"/>
            <a:r>
              <a:rPr lang="fr-FR" sz="2400" dirty="0">
                <a:effectLst/>
              </a:rPr>
              <a:t>Est une grandeur fonctionnelle. </a:t>
            </a:r>
            <a:endParaRPr lang="fr-FR" sz="2400" dirty="0" smtClean="0">
              <a:effectLst/>
            </a:endParaRPr>
          </a:p>
          <a:p>
            <a:pPr lvl="1"/>
            <a:r>
              <a:rPr lang="fr-FR" sz="2400" dirty="0" smtClean="0">
                <a:effectLst/>
              </a:rPr>
              <a:t>Il </a:t>
            </a:r>
            <a:r>
              <a:rPr lang="fr-FR" sz="2400" dirty="0">
                <a:effectLst/>
              </a:rPr>
              <a:t>est défini comme le volume du poumon qui n’élimine pas le CO</a:t>
            </a:r>
            <a:r>
              <a:rPr lang="fr-FR" sz="2400" baseline="-25000" dirty="0">
                <a:effectLst/>
              </a:rPr>
              <a:t>2</a:t>
            </a:r>
            <a:r>
              <a:rPr lang="fr-FR" sz="2400" b="1" dirty="0">
                <a:effectLst/>
              </a:rPr>
              <a:t>.</a:t>
            </a:r>
            <a:r>
              <a:rPr lang="fr-FR" sz="2400" dirty="0">
                <a:effectLst/>
              </a:rPr>
              <a:t> </a:t>
            </a:r>
            <a:endParaRPr lang="fr-FR" sz="2400" dirty="0" smtClean="0">
              <a:effectLst/>
            </a:endParaRPr>
          </a:p>
          <a:p>
            <a:pPr lvl="1"/>
            <a:r>
              <a:rPr lang="fr-FR" sz="2400" dirty="0" smtClean="0">
                <a:effectLst/>
              </a:rPr>
              <a:t>Il </a:t>
            </a:r>
            <a:r>
              <a:rPr lang="fr-FR" sz="2400" dirty="0">
                <a:effectLst/>
              </a:rPr>
              <a:t>peut être plus grand que l’espace mort anatomique en cas d’affection pulmonaire quand il y a des inégalités dans le rapport ventilation/perfusion.</a:t>
            </a:r>
          </a:p>
          <a:p>
            <a:endParaRPr lang="fr-FR" sz="2400" dirty="0"/>
          </a:p>
        </p:txBody>
      </p:sp>
    </p:spTree>
    <p:extLst>
      <p:ext uri="{BB962C8B-B14F-4D97-AF65-F5344CB8AC3E}">
        <p14:creationId xmlns:p14="http://schemas.microsoft.com/office/powerpoint/2010/main" val="32079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effectLst/>
              </a:rPr>
              <a:t>Fréquence RESPIRATOIRE </a:t>
            </a:r>
            <a:endParaRPr lang="fr-FR" dirty="0"/>
          </a:p>
        </p:txBody>
      </p:sp>
      <p:sp>
        <p:nvSpPr>
          <p:cNvPr id="6" name="Espace réservé du contenu 5"/>
          <p:cNvSpPr>
            <a:spLocks noGrp="1"/>
          </p:cNvSpPr>
          <p:nvPr>
            <p:ph idx="1"/>
          </p:nvPr>
        </p:nvSpPr>
        <p:spPr/>
        <p:txBody>
          <a:bodyPr>
            <a:normAutofit/>
          </a:bodyPr>
          <a:lstStyle/>
          <a:p>
            <a:r>
              <a:rPr lang="fr-FR" sz="2400" dirty="0" smtClean="0">
                <a:effectLst/>
              </a:rPr>
              <a:t>La fréquence respiratoire est le nombre </a:t>
            </a:r>
            <a:r>
              <a:rPr lang="fr-FR" sz="2400" dirty="0">
                <a:effectLst/>
              </a:rPr>
              <a:t>de respirations par </a:t>
            </a:r>
            <a:r>
              <a:rPr lang="fr-FR" sz="2400" dirty="0" smtClean="0">
                <a:effectLst/>
              </a:rPr>
              <a:t>minute</a:t>
            </a:r>
            <a:endParaRPr lang="fr-FR" sz="2400" dirty="0">
              <a:effectLst/>
            </a:endParaRPr>
          </a:p>
          <a:p>
            <a:r>
              <a:rPr lang="fr-FR" sz="2400" dirty="0" smtClean="0">
                <a:effectLst/>
              </a:rPr>
              <a:t>La fréquence varie en fonction de l’espèce, de l‘âge, la taille et de l’activité physique.  </a:t>
            </a:r>
          </a:p>
          <a:p>
            <a:endParaRPr lang="fr-FR" sz="2400" dirty="0" smtClean="0">
              <a:effectLst/>
            </a:endParaRPr>
          </a:p>
          <a:p>
            <a:endParaRPr lang="fr-FR" sz="2400" dirty="0">
              <a:effectLst/>
            </a:endParaRPr>
          </a:p>
        </p:txBody>
      </p:sp>
      <p:graphicFrame>
        <p:nvGraphicFramePr>
          <p:cNvPr id="2" name="Tableau 1"/>
          <p:cNvGraphicFramePr>
            <a:graphicFrameLocks noGrp="1"/>
          </p:cNvGraphicFramePr>
          <p:nvPr/>
        </p:nvGraphicFramePr>
        <p:xfrm>
          <a:off x="3196657" y="3876752"/>
          <a:ext cx="5571958" cy="2225040"/>
        </p:xfrm>
        <a:graphic>
          <a:graphicData uri="http://schemas.openxmlformats.org/drawingml/2006/table">
            <a:tbl>
              <a:tblPr firstRow="1" bandRow="1">
                <a:tableStyleId>{7DF18680-E054-41AD-8BC1-D1AEF772440D}</a:tableStyleId>
              </a:tblPr>
              <a:tblGrid>
                <a:gridCol w="2785979"/>
                <a:gridCol w="2785979"/>
              </a:tblGrid>
              <a:tr h="370840">
                <a:tc>
                  <a:txBody>
                    <a:bodyPr/>
                    <a:lstStyle/>
                    <a:p>
                      <a:r>
                        <a:rPr lang="fr-FR" dirty="0" smtClean="0"/>
                        <a:t>Espèce </a:t>
                      </a:r>
                      <a:endParaRPr lang="fr-FR" dirty="0"/>
                    </a:p>
                  </a:txBody>
                  <a:tcPr/>
                </a:tc>
                <a:tc>
                  <a:txBody>
                    <a:bodyPr/>
                    <a:lstStyle/>
                    <a:p>
                      <a:r>
                        <a:rPr lang="fr-FR" smtClean="0"/>
                        <a:t>Fréquence</a:t>
                      </a:r>
                      <a:endParaRPr lang="fr-FR" dirty="0"/>
                    </a:p>
                  </a:txBody>
                  <a:tcPr/>
                </a:tc>
              </a:tr>
              <a:tr h="370840">
                <a:tc>
                  <a:txBody>
                    <a:bodyPr/>
                    <a:lstStyle/>
                    <a:p>
                      <a:r>
                        <a:rPr lang="fr-FR" dirty="0" smtClean="0"/>
                        <a:t>Vache</a:t>
                      </a:r>
                      <a:r>
                        <a:rPr lang="fr-FR" baseline="0" dirty="0" smtClean="0"/>
                        <a:t> </a:t>
                      </a:r>
                      <a:endParaRPr lang="fr-FR" dirty="0"/>
                    </a:p>
                  </a:txBody>
                  <a:tcPr/>
                </a:tc>
                <a:tc>
                  <a:txBody>
                    <a:bodyPr/>
                    <a:lstStyle/>
                    <a:p>
                      <a:r>
                        <a:rPr lang="fr-FR" dirty="0" smtClean="0"/>
                        <a:t>15-35</a:t>
                      </a:r>
                      <a:endParaRPr lang="fr-FR" dirty="0"/>
                    </a:p>
                  </a:txBody>
                  <a:tcPr/>
                </a:tc>
              </a:tr>
              <a:tr h="370840">
                <a:tc>
                  <a:txBody>
                    <a:bodyPr/>
                    <a:lstStyle/>
                    <a:p>
                      <a:r>
                        <a:rPr lang="fr-FR" dirty="0" smtClean="0"/>
                        <a:t>Cheval</a:t>
                      </a:r>
                      <a:endParaRPr lang="fr-FR" dirty="0"/>
                    </a:p>
                  </a:txBody>
                  <a:tcPr/>
                </a:tc>
                <a:tc>
                  <a:txBody>
                    <a:bodyPr/>
                    <a:lstStyle/>
                    <a:p>
                      <a:r>
                        <a:rPr lang="fr-FR" dirty="0" smtClean="0"/>
                        <a:t>10-14</a:t>
                      </a:r>
                      <a:endParaRPr lang="fr-FR" dirty="0"/>
                    </a:p>
                  </a:txBody>
                  <a:tcPr/>
                </a:tc>
              </a:tr>
              <a:tr h="370840">
                <a:tc>
                  <a:txBody>
                    <a:bodyPr/>
                    <a:lstStyle/>
                    <a:p>
                      <a:r>
                        <a:rPr lang="fr-FR" dirty="0" smtClean="0"/>
                        <a:t>Chien </a:t>
                      </a:r>
                      <a:endParaRPr lang="fr-FR" dirty="0"/>
                    </a:p>
                  </a:txBody>
                  <a:tcPr/>
                </a:tc>
                <a:tc>
                  <a:txBody>
                    <a:bodyPr/>
                    <a:lstStyle/>
                    <a:p>
                      <a:r>
                        <a:rPr lang="fr-FR" dirty="0" smtClean="0"/>
                        <a:t>14-25</a:t>
                      </a:r>
                      <a:endParaRPr lang="fr-FR" dirty="0"/>
                    </a:p>
                  </a:txBody>
                  <a:tcPr/>
                </a:tc>
              </a:tr>
              <a:tr h="370840">
                <a:tc>
                  <a:txBody>
                    <a:bodyPr/>
                    <a:lstStyle/>
                    <a:p>
                      <a:r>
                        <a:rPr lang="fr-FR" dirty="0" smtClean="0"/>
                        <a:t>Chat</a:t>
                      </a:r>
                      <a:endParaRPr lang="fr-FR" dirty="0"/>
                    </a:p>
                  </a:txBody>
                  <a:tcPr/>
                </a:tc>
                <a:tc>
                  <a:txBody>
                    <a:bodyPr/>
                    <a:lstStyle/>
                    <a:p>
                      <a:r>
                        <a:rPr lang="fr-FR" dirty="0" smtClean="0"/>
                        <a:t>25-35</a:t>
                      </a:r>
                      <a:endParaRPr lang="fr-FR" dirty="0"/>
                    </a:p>
                  </a:txBody>
                  <a:tcPr/>
                </a:tc>
              </a:tr>
              <a:tr h="370840">
                <a:tc>
                  <a:txBody>
                    <a:bodyPr/>
                    <a:lstStyle/>
                    <a:p>
                      <a:r>
                        <a:rPr lang="fr-FR" dirty="0" smtClean="0"/>
                        <a:t> Humain</a:t>
                      </a:r>
                      <a:r>
                        <a:rPr lang="fr-FR" baseline="0" dirty="0" smtClean="0"/>
                        <a:t> </a:t>
                      </a:r>
                      <a:endParaRPr lang="fr-FR" dirty="0"/>
                    </a:p>
                  </a:txBody>
                  <a:tcPr/>
                </a:tc>
                <a:tc>
                  <a:txBody>
                    <a:bodyPr/>
                    <a:lstStyle/>
                    <a:p>
                      <a:r>
                        <a:rPr lang="fr-FR" dirty="0" smtClean="0"/>
                        <a:t>12-20</a:t>
                      </a:r>
                      <a:endParaRPr lang="fr-FR" dirty="0"/>
                    </a:p>
                  </a:txBody>
                  <a:tcPr/>
                </a:tc>
              </a:tr>
            </a:tbl>
          </a:graphicData>
        </a:graphic>
      </p:graphicFrame>
    </p:spTree>
    <p:extLst>
      <p:ext uri="{BB962C8B-B14F-4D97-AF65-F5344CB8AC3E}">
        <p14:creationId xmlns:p14="http://schemas.microsoft.com/office/powerpoint/2010/main" val="31288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effectLst/>
              </a:rPr>
              <a:t>débit </a:t>
            </a:r>
            <a:r>
              <a:rPr lang="fr-FR" dirty="0" err="1" smtClean="0">
                <a:effectLst/>
              </a:rPr>
              <a:t>ventilatoire</a:t>
            </a:r>
            <a:endParaRPr lang="fr-FR" dirty="0"/>
          </a:p>
        </p:txBody>
      </p:sp>
      <p:sp>
        <p:nvSpPr>
          <p:cNvPr id="6" name="Espace réservé du contenu 5"/>
          <p:cNvSpPr>
            <a:spLocks noGrp="1"/>
          </p:cNvSpPr>
          <p:nvPr>
            <p:ph idx="1"/>
          </p:nvPr>
        </p:nvSpPr>
        <p:spPr/>
        <p:txBody>
          <a:bodyPr>
            <a:normAutofit/>
          </a:bodyPr>
          <a:lstStyle/>
          <a:p>
            <a:r>
              <a:rPr lang="fr-FR" sz="2400" dirty="0" smtClean="0">
                <a:effectLst/>
              </a:rPr>
              <a:t>La </a:t>
            </a:r>
            <a:r>
              <a:rPr lang="fr-FR" sz="2400" dirty="0">
                <a:effectLst/>
              </a:rPr>
              <a:t>ventilation par minute</a:t>
            </a:r>
            <a:r>
              <a:rPr lang="fr-FR" sz="2400" b="1" dirty="0">
                <a:effectLst/>
              </a:rPr>
              <a:t> </a:t>
            </a:r>
            <a:r>
              <a:rPr lang="fr-FR" sz="2400" dirty="0">
                <a:effectLst/>
              </a:rPr>
              <a:t>s’exprime ainsi :</a:t>
            </a:r>
          </a:p>
          <a:p>
            <a:pPr marL="0" indent="0" algn="ctr">
              <a:buNone/>
            </a:pPr>
            <a:r>
              <a:rPr lang="fr-FR" sz="2400" dirty="0">
                <a:effectLst/>
              </a:rPr>
              <a:t>Ventilation par minute = volume courant x nombre de respirations par minute</a:t>
            </a:r>
          </a:p>
          <a:p>
            <a:pPr marL="0" indent="0">
              <a:buNone/>
            </a:pPr>
            <a:endParaRPr lang="fr-FR" sz="2400" dirty="0">
              <a:effectLst/>
            </a:endParaRPr>
          </a:p>
          <a:p>
            <a:r>
              <a:rPr lang="fr-FR" sz="2400" dirty="0">
                <a:effectLst/>
              </a:rPr>
              <a:t>La ventilation alvéolaire</a:t>
            </a:r>
            <a:r>
              <a:rPr lang="fr-FR" sz="2400" b="1" dirty="0">
                <a:effectLst/>
              </a:rPr>
              <a:t> </a:t>
            </a:r>
            <a:r>
              <a:rPr lang="fr-FR" sz="2400" dirty="0" smtClean="0">
                <a:effectLst/>
              </a:rPr>
              <a:t>s’exprime </a:t>
            </a:r>
            <a:r>
              <a:rPr lang="fr-FR" sz="2400" dirty="0">
                <a:effectLst/>
              </a:rPr>
              <a:t>ainsi :</a:t>
            </a:r>
          </a:p>
          <a:p>
            <a:pPr marL="0" indent="0" algn="ctr">
              <a:buNone/>
            </a:pPr>
            <a:r>
              <a:rPr lang="fr-FR" sz="2400" dirty="0">
                <a:effectLst/>
              </a:rPr>
              <a:t>Ventilation alvéolaire = (volume courant - espace mort) x nombre de respirations par minute</a:t>
            </a:r>
          </a:p>
          <a:p>
            <a:endParaRPr lang="fr-FR" sz="2400" dirty="0"/>
          </a:p>
        </p:txBody>
      </p:sp>
    </p:spTree>
    <p:extLst>
      <p:ext uri="{BB962C8B-B14F-4D97-AF65-F5344CB8AC3E}">
        <p14:creationId xmlns:p14="http://schemas.microsoft.com/office/powerpoint/2010/main" val="26856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499908" y="2136445"/>
            <a:ext cx="5106004" cy="3702881"/>
          </a:xfrm>
        </p:spPr>
        <p:txBody>
          <a:bodyPr>
            <a:normAutofit/>
          </a:bodyPr>
          <a:lstStyle/>
          <a:p>
            <a:endParaRPr lang="fr-FR" sz="2800" b="1" dirty="0" smtClean="0">
              <a:effectLst/>
            </a:endParaRPr>
          </a:p>
          <a:p>
            <a:r>
              <a:rPr lang="fr-FR" sz="2800" b="1" dirty="0" smtClean="0">
                <a:solidFill>
                  <a:schemeClr val="tx2"/>
                </a:solidFill>
                <a:effectLst/>
              </a:rPr>
              <a:t>Capacité inspiratoire</a:t>
            </a:r>
            <a:r>
              <a:rPr lang="fr-FR" sz="2800" dirty="0">
                <a:solidFill>
                  <a:schemeClr val="tx2"/>
                </a:solidFill>
                <a:effectLst/>
              </a:rPr>
              <a:t> </a:t>
            </a:r>
            <a:r>
              <a:rPr lang="fr-FR" sz="2800" dirty="0" smtClean="0">
                <a:effectLst/>
              </a:rPr>
              <a:t>est </a:t>
            </a:r>
            <a:r>
              <a:rPr lang="fr-FR" sz="2800" dirty="0">
                <a:effectLst/>
              </a:rPr>
              <a:t>la somme du volume courant et du volume de réserve inspiratoire</a:t>
            </a:r>
            <a:endParaRPr lang="fr-FR" sz="28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799" y="1935921"/>
            <a:ext cx="5887535" cy="4419115"/>
          </a:xfrm>
        </p:spPr>
      </p:pic>
    </p:spTree>
    <p:extLst>
      <p:ext uri="{BB962C8B-B14F-4D97-AF65-F5344CB8AC3E}">
        <p14:creationId xmlns:p14="http://schemas.microsoft.com/office/powerpoint/2010/main" val="28018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231006" y="1684422"/>
            <a:ext cx="6658036" cy="4783755"/>
          </a:xfrm>
        </p:spPr>
        <p:txBody>
          <a:bodyPr>
            <a:normAutofit/>
          </a:bodyPr>
          <a:lstStyle/>
          <a:p>
            <a:endParaRPr lang="fr-FR" sz="2800" b="1" dirty="0" smtClean="0">
              <a:effectLst/>
            </a:endParaRPr>
          </a:p>
          <a:p>
            <a:pPr marL="0" indent="0">
              <a:buNone/>
            </a:pPr>
            <a:r>
              <a:rPr lang="fr-FR" sz="3000" b="1" dirty="0" smtClean="0">
                <a:solidFill>
                  <a:schemeClr val="tx2"/>
                </a:solidFill>
                <a:effectLst/>
              </a:rPr>
              <a:t>Capacité </a:t>
            </a:r>
            <a:r>
              <a:rPr lang="fr-FR" sz="3000" b="1" dirty="0">
                <a:solidFill>
                  <a:schemeClr val="tx2"/>
                </a:solidFill>
                <a:effectLst/>
              </a:rPr>
              <a:t>résiduelle fonctionnelle (CRF)</a:t>
            </a:r>
            <a:endParaRPr lang="fr-FR" sz="3000" dirty="0">
              <a:solidFill>
                <a:schemeClr val="tx2"/>
              </a:solidFill>
              <a:effectLst/>
            </a:endParaRPr>
          </a:p>
          <a:p>
            <a:pPr lvl="1"/>
            <a:r>
              <a:rPr lang="fr-FR" sz="2600" dirty="0">
                <a:effectLst/>
              </a:rPr>
              <a:t>Est la somme du volume de réserve expiratoire et du volume résiduel. </a:t>
            </a:r>
            <a:endParaRPr lang="fr-FR" sz="2600" dirty="0" smtClean="0">
              <a:effectLst/>
            </a:endParaRPr>
          </a:p>
          <a:p>
            <a:pPr lvl="1"/>
            <a:r>
              <a:rPr lang="fr-FR" sz="2600" dirty="0" smtClean="0">
                <a:effectLst/>
              </a:rPr>
              <a:t>C’est </a:t>
            </a:r>
            <a:r>
              <a:rPr lang="fr-FR" sz="2600" dirty="0">
                <a:effectLst/>
              </a:rPr>
              <a:t>le volume restant dans les poumons après avoir expire un volume courant. </a:t>
            </a:r>
            <a:endParaRPr lang="fr-FR" sz="2600" dirty="0" smtClean="0">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4545" y="2224480"/>
            <a:ext cx="4934312" cy="3703637"/>
          </a:xfrm>
        </p:spPr>
      </p:pic>
    </p:spTree>
    <p:extLst>
      <p:ext uri="{BB962C8B-B14F-4D97-AF65-F5344CB8AC3E}">
        <p14:creationId xmlns:p14="http://schemas.microsoft.com/office/powerpoint/2010/main" val="22268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231006" y="1684422"/>
            <a:ext cx="6658036" cy="4783755"/>
          </a:xfrm>
        </p:spPr>
        <p:txBody>
          <a:bodyPr>
            <a:normAutofit fontScale="92500"/>
          </a:bodyPr>
          <a:lstStyle/>
          <a:p>
            <a:endParaRPr lang="fr-FR" sz="2800" b="1" dirty="0" smtClean="0">
              <a:effectLst/>
            </a:endParaRPr>
          </a:p>
          <a:p>
            <a:pPr marL="0" indent="0">
              <a:buNone/>
            </a:pPr>
            <a:r>
              <a:rPr lang="fr-FR" sz="3000" b="1" dirty="0">
                <a:solidFill>
                  <a:schemeClr val="tx2"/>
                </a:solidFill>
                <a:effectLst/>
              </a:rPr>
              <a:t>C</a:t>
            </a:r>
            <a:r>
              <a:rPr lang="fr-FR" sz="3000" b="1" dirty="0" smtClean="0">
                <a:solidFill>
                  <a:schemeClr val="tx2"/>
                </a:solidFill>
                <a:effectLst/>
              </a:rPr>
              <a:t>apacité </a:t>
            </a:r>
            <a:r>
              <a:rPr lang="fr-FR" sz="3000" b="1" dirty="0">
                <a:solidFill>
                  <a:schemeClr val="tx2"/>
                </a:solidFill>
                <a:effectLst/>
              </a:rPr>
              <a:t>vitale </a:t>
            </a:r>
            <a:endParaRPr lang="fr-FR" sz="3000" dirty="0">
              <a:solidFill>
                <a:schemeClr val="tx2"/>
              </a:solidFill>
              <a:effectLst/>
            </a:endParaRPr>
          </a:p>
          <a:p>
            <a:r>
              <a:rPr lang="fr-FR" sz="3000" dirty="0">
                <a:effectLst/>
              </a:rPr>
              <a:t>Est la somme du volume courant, du volume de réserve inspiratoire et du volume de réserve expiratoire.</a:t>
            </a:r>
            <a:r>
              <a:rPr lang="fr-FR" sz="3000" b="1" dirty="0">
                <a:effectLst/>
              </a:rPr>
              <a:t> </a:t>
            </a:r>
            <a:endParaRPr lang="fr-FR" sz="3000" b="1" dirty="0" smtClean="0">
              <a:effectLst/>
            </a:endParaRPr>
          </a:p>
          <a:p>
            <a:r>
              <a:rPr lang="fr-FR" sz="3000" dirty="0" smtClean="0">
                <a:effectLst/>
              </a:rPr>
              <a:t>C</a:t>
            </a:r>
            <a:r>
              <a:rPr lang="fr-FR" sz="3000" b="1" dirty="0" smtClean="0">
                <a:effectLst/>
              </a:rPr>
              <a:t>’</a:t>
            </a:r>
            <a:r>
              <a:rPr lang="fr-FR" sz="3000" dirty="0" smtClean="0">
                <a:effectLst/>
              </a:rPr>
              <a:t>est </a:t>
            </a:r>
            <a:r>
              <a:rPr lang="fr-FR" sz="3000" dirty="0">
                <a:effectLst/>
              </a:rPr>
              <a:t>le volume maximal qui est expire après une inspiration maximale.</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4545" y="2224480"/>
            <a:ext cx="4934312" cy="3703637"/>
          </a:xfrm>
        </p:spPr>
      </p:pic>
    </p:spTree>
    <p:extLst>
      <p:ext uri="{BB962C8B-B14F-4D97-AF65-F5344CB8AC3E}">
        <p14:creationId xmlns:p14="http://schemas.microsoft.com/office/powerpoint/2010/main" val="29300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3" y="202194"/>
            <a:ext cx="10353761" cy="1326321"/>
          </a:xfrm>
        </p:spPr>
        <p:txBody>
          <a:bodyPr/>
          <a:lstStyle/>
          <a:p>
            <a:r>
              <a:rPr lang="fr-FR" dirty="0" smtClean="0"/>
              <a:t>LA RESPIRATION </a:t>
            </a:r>
            <a:endParaRPr lang="fr-FR" dirty="0"/>
          </a:p>
        </p:txBody>
      </p:sp>
      <p:sp>
        <p:nvSpPr>
          <p:cNvPr id="3" name="Espace réservé du contenu 2"/>
          <p:cNvSpPr>
            <a:spLocks noGrp="1"/>
          </p:cNvSpPr>
          <p:nvPr>
            <p:ph idx="1"/>
          </p:nvPr>
        </p:nvSpPr>
        <p:spPr>
          <a:xfrm>
            <a:off x="542904" y="1412341"/>
            <a:ext cx="11095541" cy="5106154"/>
          </a:xfrm>
        </p:spPr>
        <p:txBody>
          <a:bodyPr>
            <a:normAutofit fontScale="92500"/>
          </a:bodyPr>
          <a:lstStyle/>
          <a:p>
            <a:r>
              <a:rPr lang="fr-FR" sz="2200" dirty="0">
                <a:effectLst/>
              </a:rPr>
              <a:t>La respiration est l'ensemble des mécanismes permettant de transporter du milieu ambiant jusqu'aux cellules, une quantité adéquate d’oxygène et de rejeter dans l'atmosphère le dioxyde de carbone produit par le métabolisme cellulaire. La respiration se déroule en quatre phases : </a:t>
            </a:r>
          </a:p>
          <a:p>
            <a:pPr lvl="1"/>
            <a:r>
              <a:rPr lang="fr-FR" sz="2200" b="1" dirty="0">
                <a:solidFill>
                  <a:schemeClr val="tx2"/>
                </a:solidFill>
                <a:effectLst/>
              </a:rPr>
              <a:t>La ventilation pulmonaire</a:t>
            </a:r>
            <a:r>
              <a:rPr lang="fr-FR" sz="2200" dirty="0">
                <a:solidFill>
                  <a:schemeClr val="tx2"/>
                </a:solidFill>
                <a:effectLst/>
              </a:rPr>
              <a:t> </a:t>
            </a:r>
            <a:r>
              <a:rPr lang="fr-FR" sz="2200" dirty="0">
                <a:effectLst/>
              </a:rPr>
              <a:t>permettant les échanges gazeux entre les poumons et l'air ambiant </a:t>
            </a:r>
          </a:p>
          <a:p>
            <a:pPr lvl="1"/>
            <a:r>
              <a:rPr lang="fr-FR" sz="2200" b="1" dirty="0">
                <a:solidFill>
                  <a:schemeClr val="tx2"/>
                </a:solidFill>
                <a:effectLst/>
              </a:rPr>
              <a:t>La diffusion alvéolo-capillaire</a:t>
            </a:r>
            <a:r>
              <a:rPr lang="fr-FR" sz="2200" dirty="0">
                <a:solidFill>
                  <a:schemeClr val="tx2"/>
                </a:solidFill>
                <a:effectLst/>
              </a:rPr>
              <a:t> </a:t>
            </a:r>
            <a:r>
              <a:rPr lang="fr-FR" sz="2200" b="1" dirty="0">
                <a:solidFill>
                  <a:schemeClr val="tx2"/>
                </a:solidFill>
                <a:effectLst/>
              </a:rPr>
              <a:t>(hématose)</a:t>
            </a:r>
            <a:r>
              <a:rPr lang="fr-FR" sz="2200" dirty="0">
                <a:solidFill>
                  <a:schemeClr val="tx2"/>
                </a:solidFill>
                <a:effectLst/>
              </a:rPr>
              <a:t> </a:t>
            </a:r>
            <a:r>
              <a:rPr lang="fr-FR" sz="2200" dirty="0">
                <a:effectLst/>
              </a:rPr>
              <a:t>permettant le passage des gaz de l'air des alvéoles vers les capillaires sanguins </a:t>
            </a:r>
          </a:p>
          <a:p>
            <a:pPr lvl="1"/>
            <a:r>
              <a:rPr lang="fr-FR" sz="2200" b="1" dirty="0">
                <a:solidFill>
                  <a:schemeClr val="tx2"/>
                </a:solidFill>
                <a:effectLst/>
              </a:rPr>
              <a:t>Le transport </a:t>
            </a:r>
            <a:r>
              <a:rPr lang="fr-FR" sz="2200" b="1" dirty="0" smtClean="0">
                <a:solidFill>
                  <a:schemeClr val="tx2"/>
                </a:solidFill>
                <a:effectLst/>
              </a:rPr>
              <a:t>des gaz respiratoires </a:t>
            </a:r>
            <a:r>
              <a:rPr lang="fr-FR" sz="2200" dirty="0" smtClean="0">
                <a:effectLst/>
              </a:rPr>
              <a:t>grâce à </a:t>
            </a:r>
            <a:r>
              <a:rPr lang="fr-FR" sz="2200" dirty="0">
                <a:effectLst/>
              </a:rPr>
              <a:t>la circulation sanguine qui se charge de transporter l'oxygène aux différentes cellules de l'organisme.</a:t>
            </a:r>
          </a:p>
          <a:p>
            <a:pPr lvl="1"/>
            <a:r>
              <a:rPr lang="fr-FR" sz="2200" b="1" dirty="0">
                <a:solidFill>
                  <a:schemeClr val="tx2"/>
                </a:solidFill>
                <a:effectLst/>
              </a:rPr>
              <a:t>La respiration cellulaire</a:t>
            </a:r>
            <a:r>
              <a:rPr lang="fr-FR" sz="2200" dirty="0">
                <a:solidFill>
                  <a:schemeClr val="tx2"/>
                </a:solidFill>
                <a:effectLst/>
              </a:rPr>
              <a:t> </a:t>
            </a:r>
            <a:r>
              <a:rPr lang="fr-FR" sz="2200" dirty="0">
                <a:effectLst/>
              </a:rPr>
              <a:t>pendant laquelle la cellule utilise l’oxygène et rejette le CO</a:t>
            </a:r>
            <a:r>
              <a:rPr lang="fr-FR" sz="2200" baseline="-25000" dirty="0">
                <a:effectLst/>
              </a:rPr>
              <a:t>2</a:t>
            </a:r>
            <a:r>
              <a:rPr lang="fr-FR" sz="2200" dirty="0">
                <a:effectLst/>
              </a:rPr>
              <a:t>. Ce dernier suit un trajet inverse à celui de l'oxygène, aboutissant à son excrétion pulmonaire</a:t>
            </a:r>
            <a:r>
              <a:rPr lang="fr-FR" dirty="0">
                <a:effectLst/>
              </a:rPr>
              <a:t>.</a:t>
            </a:r>
          </a:p>
          <a:p>
            <a:endParaRPr lang="fr-FR" dirty="0"/>
          </a:p>
        </p:txBody>
      </p:sp>
    </p:spTree>
    <p:extLst>
      <p:ext uri="{BB962C8B-B14F-4D97-AF65-F5344CB8AC3E}">
        <p14:creationId xmlns:p14="http://schemas.microsoft.com/office/powerpoint/2010/main" val="18261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231006" y="1684422"/>
            <a:ext cx="6658036" cy="4783755"/>
          </a:xfrm>
        </p:spPr>
        <p:txBody>
          <a:bodyPr>
            <a:normAutofit/>
          </a:bodyPr>
          <a:lstStyle/>
          <a:p>
            <a:pPr marL="0" indent="0">
              <a:buNone/>
            </a:pPr>
            <a:r>
              <a:rPr lang="fr-FR" sz="2800" b="1" dirty="0">
                <a:solidFill>
                  <a:schemeClr val="tx2"/>
                </a:solidFill>
                <a:effectLst/>
              </a:rPr>
              <a:t>C</a:t>
            </a:r>
            <a:r>
              <a:rPr lang="fr-FR" sz="2800" b="1" dirty="0" smtClean="0">
                <a:solidFill>
                  <a:schemeClr val="tx2"/>
                </a:solidFill>
                <a:effectLst/>
              </a:rPr>
              <a:t>apacité </a:t>
            </a:r>
            <a:r>
              <a:rPr lang="fr-FR" sz="2800" b="1" dirty="0">
                <a:solidFill>
                  <a:schemeClr val="tx2"/>
                </a:solidFill>
                <a:effectLst/>
              </a:rPr>
              <a:t>pulmonaire totale</a:t>
            </a:r>
            <a:endParaRPr lang="fr-FR" sz="2800" dirty="0">
              <a:solidFill>
                <a:schemeClr val="tx2"/>
              </a:solidFill>
              <a:effectLst/>
            </a:endParaRPr>
          </a:p>
          <a:p>
            <a:r>
              <a:rPr lang="fr-FR" sz="2800" dirty="0">
                <a:effectLst/>
              </a:rPr>
              <a:t>Est la somme des quatre volumes pulmonaires. </a:t>
            </a:r>
            <a:endParaRPr lang="fr-FR" sz="2800" dirty="0" smtClean="0">
              <a:effectLst/>
            </a:endParaRPr>
          </a:p>
          <a:p>
            <a:r>
              <a:rPr lang="fr-FR" sz="2800" dirty="0" smtClean="0">
                <a:effectLst/>
              </a:rPr>
              <a:t>C’est </a:t>
            </a:r>
            <a:r>
              <a:rPr lang="fr-FR" sz="2800" dirty="0">
                <a:effectLst/>
              </a:rPr>
              <a:t>le volume dans les poumons après une inspiration maximale. </a:t>
            </a:r>
            <a:endParaRPr lang="fr-FR" sz="2800" dirty="0" smtClean="0">
              <a:effectLst/>
            </a:endParaRPr>
          </a:p>
          <a:p>
            <a:r>
              <a:rPr lang="fr-FR" sz="2800" dirty="0" smtClean="0">
                <a:effectLst/>
              </a:rPr>
              <a:t>Elle </a:t>
            </a:r>
            <a:r>
              <a:rPr lang="fr-FR" sz="2800" dirty="0">
                <a:effectLst/>
              </a:rPr>
              <a:t>inclut le volume résiduel, </a:t>
            </a:r>
            <a:r>
              <a:rPr lang="fr-FR" sz="2800" u="sng" dirty="0">
                <a:effectLst/>
              </a:rPr>
              <a:t>si bien </a:t>
            </a:r>
            <a:r>
              <a:rPr lang="fr-FR" sz="2800" u="sng" dirty="0" smtClean="0">
                <a:effectLst/>
              </a:rPr>
              <a:t>qu’elle </a:t>
            </a:r>
            <a:r>
              <a:rPr lang="fr-FR" sz="2800" u="sng" dirty="0">
                <a:effectLst/>
              </a:rPr>
              <a:t>ne peut pas être </a:t>
            </a:r>
            <a:r>
              <a:rPr lang="fr-FR" sz="2800" u="sng" dirty="0" smtClean="0">
                <a:effectLst/>
              </a:rPr>
              <a:t>mesurée </a:t>
            </a:r>
            <a:r>
              <a:rPr lang="fr-FR" sz="2800" u="sng" dirty="0">
                <a:effectLst/>
              </a:rPr>
              <a:t>par </a:t>
            </a:r>
            <a:r>
              <a:rPr lang="fr-FR" sz="2800" u="sng" dirty="0" err="1">
                <a:effectLst/>
              </a:rPr>
              <a:t>spirométrie</a:t>
            </a:r>
            <a:r>
              <a:rPr lang="fr-FR" sz="2800" u="sng" dirty="0">
                <a:effectLst/>
              </a:rPr>
              <a:t>.</a:t>
            </a:r>
          </a:p>
          <a:p>
            <a:endParaRPr lang="fr-FR" sz="2800" b="1" dirty="0" smtClean="0">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4545" y="2224480"/>
            <a:ext cx="4934312" cy="3703637"/>
          </a:xfrm>
        </p:spPr>
      </p:pic>
    </p:spTree>
    <p:extLst>
      <p:ext uri="{BB962C8B-B14F-4D97-AF65-F5344CB8AC3E}">
        <p14:creationId xmlns:p14="http://schemas.microsoft.com/office/powerpoint/2010/main" val="6542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29828" y="2377439"/>
            <a:ext cx="6140918" cy="1754326"/>
          </a:xfrm>
          <a:prstGeom prst="rect">
            <a:avLst/>
          </a:prstGeom>
          <a:noFill/>
          <a:ln w="38100">
            <a:solidFill>
              <a:schemeClr val="accent5">
                <a:lumMod val="75000"/>
              </a:schemeClr>
            </a:solidFill>
          </a:ln>
        </p:spPr>
        <p:txBody>
          <a:bodyPr wrap="square" rtlCol="0">
            <a:spAutoFit/>
          </a:bodyPr>
          <a:lstStyle/>
          <a:p>
            <a:pPr algn="ctr"/>
            <a:r>
              <a:rPr lang="fr-FR" sz="5400" b="1" i="1" dirty="0" smtClean="0">
                <a:solidFill>
                  <a:schemeClr val="tx2"/>
                </a:solidFill>
                <a:latin typeface="Cambria" panose="02040503050406030204" pitchFamily="18" charset="0"/>
                <a:ea typeface="Cambria" panose="02040503050406030204" pitchFamily="18" charset="0"/>
              </a:rPr>
              <a:t>VENTILATION PULMONAIRE </a:t>
            </a:r>
            <a:endParaRPr lang="fr-FR" sz="5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4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9250"/>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5" name="Espace réservé du contenu 4"/>
          <p:cNvSpPr>
            <a:spLocks noGrp="1"/>
          </p:cNvSpPr>
          <p:nvPr>
            <p:ph idx="1"/>
          </p:nvPr>
        </p:nvSpPr>
        <p:spPr>
          <a:xfrm>
            <a:off x="298382" y="1345570"/>
            <a:ext cx="11463689" cy="5161107"/>
          </a:xfrm>
        </p:spPr>
        <p:txBody>
          <a:bodyPr>
            <a:normAutofit fontScale="92500" lnSpcReduction="10000"/>
          </a:bodyPr>
          <a:lstStyle/>
          <a:p>
            <a:r>
              <a:rPr lang="fr-FR" sz="2400" dirty="0">
                <a:effectLst/>
              </a:rPr>
              <a:t>La ventilation est définie comme étant les échanges d’air entre l’atmosphère et les alvéoles. </a:t>
            </a:r>
            <a:endParaRPr lang="fr-FR" sz="2400" dirty="0" smtClean="0">
              <a:effectLst/>
            </a:endParaRPr>
          </a:p>
          <a:p>
            <a:r>
              <a:rPr lang="fr-FR" sz="2400" dirty="0" smtClean="0">
                <a:effectLst/>
              </a:rPr>
              <a:t>Le </a:t>
            </a:r>
            <a:r>
              <a:rPr lang="fr-FR" sz="2400" dirty="0">
                <a:effectLst/>
              </a:rPr>
              <a:t>moteur de la ventilation, donc des échanges gazeux est la différence de pressions qui existe entre les alvéoles et l’air ambiant. </a:t>
            </a:r>
            <a:endParaRPr lang="fr-FR" sz="2400" dirty="0" smtClean="0">
              <a:effectLst/>
            </a:endParaRPr>
          </a:p>
          <a:p>
            <a:r>
              <a:rPr lang="fr-FR" sz="2400" dirty="0" smtClean="0">
                <a:effectLst/>
              </a:rPr>
              <a:t>L’écoulement </a:t>
            </a:r>
            <a:r>
              <a:rPr lang="fr-FR" sz="2400" dirty="0">
                <a:effectLst/>
              </a:rPr>
              <a:t>de l’air est défini par l’équation suivante :</a:t>
            </a:r>
          </a:p>
          <a:p>
            <a:pPr marL="0" indent="0" algn="ctr">
              <a:buNone/>
            </a:pPr>
            <a:r>
              <a:rPr lang="fr-FR" sz="2600" b="1" dirty="0">
                <a:effectLst/>
              </a:rPr>
              <a:t>Q= ΔP/ R</a:t>
            </a:r>
            <a:endParaRPr lang="fr-FR" sz="2600" dirty="0">
              <a:effectLst/>
            </a:endParaRPr>
          </a:p>
          <a:p>
            <a:pPr marL="0" indent="0" algn="ctr">
              <a:buNone/>
            </a:pPr>
            <a:r>
              <a:rPr lang="fr-FR" sz="2600" b="1" dirty="0">
                <a:effectLst/>
              </a:rPr>
              <a:t>Q= P</a:t>
            </a:r>
            <a:r>
              <a:rPr lang="fr-FR" sz="2600" b="1" baseline="-25000" dirty="0">
                <a:effectLst/>
              </a:rPr>
              <a:t>atm</a:t>
            </a:r>
            <a:r>
              <a:rPr lang="fr-FR" sz="2600" b="1" dirty="0">
                <a:effectLst/>
              </a:rPr>
              <a:t> - P</a:t>
            </a:r>
            <a:r>
              <a:rPr lang="fr-FR" sz="2600" b="1" baseline="-25000" dirty="0">
                <a:effectLst/>
              </a:rPr>
              <a:t>alv</a:t>
            </a:r>
            <a:r>
              <a:rPr lang="fr-FR" sz="2600" b="1" dirty="0">
                <a:effectLst/>
              </a:rPr>
              <a:t>/ </a:t>
            </a:r>
            <a:r>
              <a:rPr lang="fr-FR" sz="2600" b="1" dirty="0" smtClean="0">
                <a:effectLst/>
              </a:rPr>
              <a:t>R</a:t>
            </a:r>
          </a:p>
          <a:p>
            <a:pPr marL="0" indent="0" algn="ctr">
              <a:buNone/>
            </a:pPr>
            <a:endParaRPr lang="fr-FR" dirty="0">
              <a:effectLst/>
            </a:endParaRPr>
          </a:p>
          <a:p>
            <a:pPr lvl="1"/>
            <a:r>
              <a:rPr lang="fr-FR" sz="1900" b="1" dirty="0">
                <a:effectLst/>
              </a:rPr>
              <a:t>Q : </a:t>
            </a:r>
            <a:r>
              <a:rPr lang="fr-FR" sz="1900" dirty="0">
                <a:effectLst/>
              </a:rPr>
              <a:t>écoulement de l’air</a:t>
            </a:r>
          </a:p>
          <a:p>
            <a:pPr lvl="1"/>
            <a:r>
              <a:rPr lang="fr-FR" sz="1900" b="1" dirty="0">
                <a:effectLst/>
              </a:rPr>
              <a:t>P</a:t>
            </a:r>
            <a:r>
              <a:rPr lang="fr-FR" sz="1900" b="1" baseline="-25000" dirty="0">
                <a:effectLst/>
              </a:rPr>
              <a:t>atm</a:t>
            </a:r>
            <a:r>
              <a:rPr lang="fr-FR" sz="1900" b="1" dirty="0">
                <a:effectLst/>
              </a:rPr>
              <a:t> : </a:t>
            </a:r>
            <a:r>
              <a:rPr lang="fr-FR" sz="1900" dirty="0">
                <a:effectLst/>
              </a:rPr>
              <a:t>pression atmosphérique</a:t>
            </a:r>
          </a:p>
          <a:p>
            <a:pPr lvl="1"/>
            <a:r>
              <a:rPr lang="fr-FR" sz="1900" b="1" dirty="0">
                <a:effectLst/>
              </a:rPr>
              <a:t>P</a:t>
            </a:r>
            <a:r>
              <a:rPr lang="fr-FR" sz="1900" b="1" baseline="-25000" dirty="0">
                <a:effectLst/>
              </a:rPr>
              <a:t>alv </a:t>
            </a:r>
            <a:r>
              <a:rPr lang="fr-FR" sz="1900" b="1" dirty="0">
                <a:effectLst/>
              </a:rPr>
              <a:t>: </a:t>
            </a:r>
            <a:r>
              <a:rPr lang="fr-FR" sz="1900" dirty="0">
                <a:effectLst/>
              </a:rPr>
              <a:t>pression alvéolaire</a:t>
            </a:r>
          </a:p>
          <a:p>
            <a:pPr lvl="1"/>
            <a:r>
              <a:rPr lang="fr-FR" sz="1900" b="1" dirty="0">
                <a:effectLst/>
              </a:rPr>
              <a:t>R : </a:t>
            </a:r>
            <a:r>
              <a:rPr lang="fr-FR" sz="1900" dirty="0">
                <a:effectLst/>
              </a:rPr>
              <a:t>résistance des voies </a:t>
            </a:r>
            <a:r>
              <a:rPr lang="fr-FR" sz="1900" dirty="0" smtClean="0">
                <a:effectLst/>
              </a:rPr>
              <a:t>respiratoire</a:t>
            </a:r>
            <a:endParaRPr lang="fr-FR" sz="1900" dirty="0">
              <a:effectLst/>
            </a:endParaRPr>
          </a:p>
        </p:txBody>
      </p:sp>
    </p:spTree>
    <p:extLst>
      <p:ext uri="{BB962C8B-B14F-4D97-AF65-F5344CB8AC3E}">
        <p14:creationId xmlns:p14="http://schemas.microsoft.com/office/powerpoint/2010/main" val="326791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9250"/>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5" name="Espace réservé du contenu 4"/>
          <p:cNvSpPr>
            <a:spLocks noGrp="1"/>
          </p:cNvSpPr>
          <p:nvPr>
            <p:ph idx="1"/>
          </p:nvPr>
        </p:nvSpPr>
        <p:spPr>
          <a:xfrm>
            <a:off x="298382" y="1345570"/>
            <a:ext cx="11723572" cy="5161107"/>
          </a:xfrm>
        </p:spPr>
        <p:txBody>
          <a:bodyPr>
            <a:normAutofit/>
          </a:bodyPr>
          <a:lstStyle/>
          <a:p>
            <a:r>
              <a:rPr lang="fr-FR" sz="2800" b="1" dirty="0">
                <a:solidFill>
                  <a:schemeClr val="tx2"/>
                </a:solidFill>
                <a:effectLst/>
              </a:rPr>
              <a:t>Au repos </a:t>
            </a:r>
            <a:r>
              <a:rPr lang="fr-FR" sz="2800" dirty="0">
                <a:effectLst/>
              </a:rPr>
              <a:t>il n y a pas de flux d’air :</a:t>
            </a:r>
          </a:p>
          <a:p>
            <a:pPr marL="0" indent="0" algn="ctr">
              <a:buNone/>
            </a:pPr>
            <a:r>
              <a:rPr lang="fr-FR" sz="2800" b="1" dirty="0">
                <a:effectLst/>
              </a:rPr>
              <a:t>Q= 0</a:t>
            </a:r>
            <a:endParaRPr lang="fr-FR" sz="2800" dirty="0">
              <a:effectLst/>
            </a:endParaRPr>
          </a:p>
          <a:p>
            <a:pPr marL="0" indent="0" algn="ctr">
              <a:buNone/>
            </a:pPr>
            <a:r>
              <a:rPr lang="fr-FR" sz="2800" b="1" dirty="0">
                <a:effectLst/>
              </a:rPr>
              <a:t>P</a:t>
            </a:r>
            <a:r>
              <a:rPr lang="fr-FR" sz="2800" b="1" baseline="-25000" dirty="0">
                <a:effectLst/>
              </a:rPr>
              <a:t>atm</a:t>
            </a:r>
            <a:r>
              <a:rPr lang="fr-FR" sz="2800" b="1" dirty="0">
                <a:effectLst/>
              </a:rPr>
              <a:t> -P</a:t>
            </a:r>
            <a:r>
              <a:rPr lang="fr-FR" sz="2800" b="1" baseline="-25000" dirty="0">
                <a:effectLst/>
              </a:rPr>
              <a:t>alv </a:t>
            </a:r>
            <a:r>
              <a:rPr lang="fr-FR" sz="2800" b="1" dirty="0">
                <a:effectLst/>
              </a:rPr>
              <a:t>= 0</a:t>
            </a:r>
            <a:endParaRPr lang="fr-FR" sz="2800" dirty="0">
              <a:effectLst/>
            </a:endParaRPr>
          </a:p>
          <a:p>
            <a:pPr marL="0" indent="0" algn="ctr">
              <a:buNone/>
            </a:pPr>
            <a:r>
              <a:rPr lang="fr-FR" sz="2800" b="1" dirty="0">
                <a:effectLst/>
              </a:rPr>
              <a:t>P</a:t>
            </a:r>
            <a:r>
              <a:rPr lang="fr-FR" sz="2800" b="1" baseline="-25000" dirty="0">
                <a:effectLst/>
              </a:rPr>
              <a:t>atm</a:t>
            </a:r>
            <a:r>
              <a:rPr lang="fr-FR" sz="2800" b="1" dirty="0">
                <a:effectLst/>
              </a:rPr>
              <a:t>  = P</a:t>
            </a:r>
            <a:r>
              <a:rPr lang="fr-FR" sz="2800" b="1" baseline="-25000" dirty="0">
                <a:effectLst/>
              </a:rPr>
              <a:t>alv </a:t>
            </a:r>
            <a:r>
              <a:rPr lang="fr-FR" sz="2800" b="1" dirty="0">
                <a:effectLst/>
              </a:rPr>
              <a:t>= 760 </a:t>
            </a:r>
            <a:r>
              <a:rPr lang="fr-FR" sz="2800" b="1" dirty="0" err="1" smtClean="0">
                <a:effectLst/>
              </a:rPr>
              <a:t>mmHg</a:t>
            </a:r>
            <a:endParaRPr lang="fr-FR" sz="2800" b="1" dirty="0" smtClean="0">
              <a:effectLst/>
            </a:endParaRPr>
          </a:p>
          <a:p>
            <a:pPr marL="0" indent="0" algn="ctr">
              <a:buNone/>
            </a:pPr>
            <a:endParaRPr lang="fr-FR" sz="2800" dirty="0">
              <a:effectLst/>
            </a:endParaRPr>
          </a:p>
          <a:p>
            <a:r>
              <a:rPr lang="fr-FR" sz="2800" dirty="0">
                <a:effectLst/>
              </a:rPr>
              <a:t>La pression </a:t>
            </a:r>
            <a:r>
              <a:rPr lang="fr-FR" sz="2800" dirty="0" err="1">
                <a:effectLst/>
              </a:rPr>
              <a:t>intrapleurale</a:t>
            </a:r>
            <a:r>
              <a:rPr lang="fr-FR" sz="2800" dirty="0">
                <a:effectLst/>
              </a:rPr>
              <a:t> est négative </a:t>
            </a:r>
            <a:endParaRPr lang="fr-FR" sz="2800" dirty="0" smtClean="0">
              <a:effectLst/>
            </a:endParaRPr>
          </a:p>
          <a:p>
            <a:r>
              <a:rPr lang="fr-FR" sz="2800" dirty="0">
                <a:effectLst/>
              </a:rPr>
              <a:t>L</a:t>
            </a:r>
            <a:r>
              <a:rPr lang="fr-FR" sz="2800" dirty="0" smtClean="0">
                <a:effectLst/>
              </a:rPr>
              <a:t>e </a:t>
            </a:r>
            <a:r>
              <a:rPr lang="fr-FR" sz="2800" dirty="0">
                <a:effectLst/>
              </a:rPr>
              <a:t>volume du poumon est la capacité résiduelle fonctionnelle (CRF</a:t>
            </a:r>
            <a:r>
              <a:rPr lang="fr-FR" sz="2800" dirty="0" smtClean="0">
                <a:effectLst/>
              </a:rPr>
              <a:t>).</a:t>
            </a:r>
            <a:endParaRPr lang="fr-FR" sz="2800" dirty="0">
              <a:effectLst/>
            </a:endParaRPr>
          </a:p>
        </p:txBody>
      </p:sp>
    </p:spTree>
    <p:extLst>
      <p:ext uri="{BB962C8B-B14F-4D97-AF65-F5344CB8AC3E}">
        <p14:creationId xmlns:p14="http://schemas.microsoft.com/office/powerpoint/2010/main" val="10362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11756"/>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241659"/>
            <a:ext cx="6651057" cy="5207267"/>
          </a:xfrm>
        </p:spPr>
        <p:txBody>
          <a:bodyPr>
            <a:normAutofit/>
          </a:bodyPr>
          <a:lstStyle/>
          <a:p>
            <a:endParaRPr lang="fr-FR" sz="2400" dirty="0" smtClean="0">
              <a:effectLst/>
            </a:endParaRPr>
          </a:p>
          <a:p>
            <a:endParaRPr lang="fr-FR" sz="2400" dirty="0">
              <a:effectLst/>
            </a:endParaRPr>
          </a:p>
          <a:p>
            <a:pPr marL="0" indent="0">
              <a:buNone/>
            </a:pPr>
            <a:r>
              <a:rPr lang="fr-FR" sz="2800" b="1" dirty="0" smtClean="0">
                <a:solidFill>
                  <a:schemeClr val="tx2"/>
                </a:solidFill>
                <a:effectLst/>
              </a:rPr>
              <a:t>Au </a:t>
            </a:r>
            <a:r>
              <a:rPr lang="fr-FR" sz="2800" b="1" dirty="0">
                <a:solidFill>
                  <a:schemeClr val="tx2"/>
                </a:solidFill>
                <a:effectLst/>
              </a:rPr>
              <a:t>cours de la </a:t>
            </a:r>
            <a:r>
              <a:rPr lang="fr-FR" sz="2800" b="1" dirty="0" smtClean="0">
                <a:solidFill>
                  <a:schemeClr val="tx2"/>
                </a:solidFill>
                <a:effectLst/>
              </a:rPr>
              <a:t>ventilation</a:t>
            </a:r>
            <a:r>
              <a:rPr lang="fr-FR" sz="2800" dirty="0">
                <a:effectLst/>
              </a:rPr>
              <a:t>:</a:t>
            </a:r>
            <a:endParaRPr lang="fr-FR" sz="2800" dirty="0" smtClean="0">
              <a:effectLst/>
            </a:endParaRPr>
          </a:p>
          <a:p>
            <a:r>
              <a:rPr lang="fr-FR" sz="2400" dirty="0" smtClean="0">
                <a:effectLst/>
              </a:rPr>
              <a:t>L’air </a:t>
            </a:r>
            <a:r>
              <a:rPr lang="fr-FR" sz="2400" dirty="0">
                <a:effectLst/>
              </a:rPr>
              <a:t>entre et sort des poumons car la pression alvéolaire passe alternativement au-dessous et au-dessus de la pression atmosphérique. </a:t>
            </a:r>
            <a:endParaRPr lang="fr-FR" sz="2400" dirty="0" smtClean="0">
              <a:effectLst/>
            </a:endParaRPr>
          </a:p>
          <a:p>
            <a:pPr marL="0" indent="0">
              <a:buNone/>
            </a:pPr>
            <a:endParaRPr lang="fr-FR" dirty="0"/>
          </a:p>
        </p:txBody>
      </p:sp>
      <p:pic>
        <p:nvPicPr>
          <p:cNvPr id="6" name="Espace réservé du contenu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9890" y="2088319"/>
            <a:ext cx="4961375" cy="3703637"/>
          </a:xfrm>
          <a:prstGeom prst="rect">
            <a:avLst/>
          </a:prstGeom>
          <a:noFill/>
          <a:ln>
            <a:noFill/>
          </a:ln>
        </p:spPr>
      </p:pic>
    </p:spTree>
    <p:extLst>
      <p:ext uri="{BB962C8B-B14F-4D97-AF65-F5344CB8AC3E}">
        <p14:creationId xmlns:p14="http://schemas.microsoft.com/office/powerpoint/2010/main" val="292253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11756"/>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241659"/>
            <a:ext cx="6651057" cy="5207267"/>
          </a:xfrm>
        </p:spPr>
        <p:txBody>
          <a:bodyPr>
            <a:normAutofit/>
          </a:bodyPr>
          <a:lstStyle/>
          <a:p>
            <a:endParaRPr lang="fr-FR" sz="2400" dirty="0" smtClean="0">
              <a:effectLst/>
            </a:endParaRPr>
          </a:p>
          <a:p>
            <a:r>
              <a:rPr lang="fr-FR" sz="2400" dirty="0" smtClean="0">
                <a:effectLst/>
              </a:rPr>
              <a:t>Si </a:t>
            </a:r>
            <a:r>
              <a:rPr lang="fr-FR" sz="2400" dirty="0">
                <a:effectLst/>
              </a:rPr>
              <a:t>l’on suppose que la P</a:t>
            </a:r>
            <a:r>
              <a:rPr lang="fr-FR" sz="2400" baseline="-25000" dirty="0">
                <a:effectLst/>
              </a:rPr>
              <a:t>atm</a:t>
            </a:r>
            <a:r>
              <a:rPr lang="fr-FR" sz="2400" dirty="0">
                <a:effectLst/>
              </a:rPr>
              <a:t> est égale à 0, il s’ensuit que P</a:t>
            </a:r>
            <a:r>
              <a:rPr lang="fr-FR" sz="2400" baseline="-25000" dirty="0">
                <a:effectLst/>
              </a:rPr>
              <a:t>alv </a:t>
            </a:r>
            <a:r>
              <a:rPr lang="fr-FR" sz="2400" dirty="0">
                <a:effectLst/>
              </a:rPr>
              <a:t>est négative pendant l’inspiration et qu’elle est positive pendant l’expiration. </a:t>
            </a:r>
            <a:endParaRPr lang="fr-FR" sz="2400" dirty="0" smtClean="0">
              <a:effectLst/>
            </a:endParaRPr>
          </a:p>
          <a:p>
            <a:r>
              <a:rPr lang="fr-FR" sz="2400" dirty="0" smtClean="0">
                <a:effectLst/>
              </a:rPr>
              <a:t>Pour </a:t>
            </a:r>
            <a:r>
              <a:rPr lang="fr-FR" sz="2400" dirty="0">
                <a:effectLst/>
              </a:rPr>
              <a:t>atteindre ces pressions, le volume pulmonaire doit augmenter lors de l’inspiration et diminuer lors de l’expiration. </a:t>
            </a:r>
            <a:endParaRPr lang="fr-FR" sz="2400" dirty="0" smtClean="0">
              <a:effectLst/>
            </a:endParaRPr>
          </a:p>
          <a:p>
            <a:r>
              <a:rPr lang="fr-FR" sz="2400" dirty="0" smtClean="0">
                <a:effectLst/>
              </a:rPr>
              <a:t>Ceci </a:t>
            </a:r>
            <a:r>
              <a:rPr lang="fr-FR" sz="2400" dirty="0">
                <a:effectLst/>
              </a:rPr>
              <a:t>est assuré par les mouvements du diaphragme et de la cage thoracique.</a:t>
            </a:r>
          </a:p>
          <a:p>
            <a:endParaRPr lang="fr-FR" dirty="0"/>
          </a:p>
        </p:txBody>
      </p:sp>
      <p:pic>
        <p:nvPicPr>
          <p:cNvPr id="6" name="Espace réservé du contenu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9890" y="2088319"/>
            <a:ext cx="4961375" cy="3703637"/>
          </a:xfrm>
          <a:prstGeom prst="rect">
            <a:avLst/>
          </a:prstGeom>
          <a:noFill/>
          <a:ln>
            <a:noFill/>
          </a:ln>
        </p:spPr>
      </p:pic>
    </p:spTree>
    <p:extLst>
      <p:ext uri="{BB962C8B-B14F-4D97-AF65-F5344CB8AC3E}">
        <p14:creationId xmlns:p14="http://schemas.microsoft.com/office/powerpoint/2010/main" val="379953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81172" y="214964"/>
            <a:ext cx="10353761" cy="1326321"/>
          </a:xfrm>
        </p:spPr>
        <p:txBody>
          <a:bodyPr/>
          <a:lstStyle/>
          <a:p>
            <a:r>
              <a:rPr lang="fr-FR" dirty="0">
                <a:effectLst/>
              </a:rPr>
              <a:t>Mécanique </a:t>
            </a:r>
            <a:r>
              <a:rPr lang="fr-FR" dirty="0" err="1">
                <a:effectLst/>
              </a:rPr>
              <a:t>ventilatoire</a:t>
            </a:r>
            <a:endParaRPr lang="fr-FR" dirty="0"/>
          </a:p>
        </p:txBody>
      </p:sp>
      <p:sp>
        <p:nvSpPr>
          <p:cNvPr id="7" name="Espace réservé du contenu 6"/>
          <p:cNvSpPr>
            <a:spLocks noGrp="1"/>
          </p:cNvSpPr>
          <p:nvPr>
            <p:ph idx="1"/>
          </p:nvPr>
        </p:nvSpPr>
        <p:spPr>
          <a:xfrm>
            <a:off x="394636" y="1799924"/>
            <a:ext cx="11300059" cy="4706754"/>
          </a:xfrm>
        </p:spPr>
        <p:txBody>
          <a:bodyPr>
            <a:normAutofit/>
          </a:bodyPr>
          <a:lstStyle/>
          <a:p>
            <a:r>
              <a:rPr lang="fr-FR" sz="2400" dirty="0">
                <a:effectLst/>
              </a:rPr>
              <a:t>Pour comprendre comment une modification des dimensions du poumon induit une variation de la pression alvéolaire, il faut se référer à la</a:t>
            </a:r>
            <a:r>
              <a:rPr lang="fr-FR" sz="2400" b="1" dirty="0">
                <a:effectLst/>
              </a:rPr>
              <a:t> </a:t>
            </a:r>
            <a:r>
              <a:rPr lang="fr-FR" sz="2400" dirty="0">
                <a:effectLst/>
              </a:rPr>
              <a:t>loi des gaz </a:t>
            </a:r>
            <a:r>
              <a:rPr lang="fr-FR" sz="2400" dirty="0" smtClean="0">
                <a:effectLst/>
              </a:rPr>
              <a:t>parfaits: </a:t>
            </a:r>
            <a:r>
              <a:rPr lang="fr-FR" sz="2400" b="1" dirty="0" smtClean="0">
                <a:solidFill>
                  <a:schemeClr val="tx2"/>
                </a:solidFill>
                <a:effectLst/>
              </a:rPr>
              <a:t>loi de </a:t>
            </a:r>
            <a:r>
              <a:rPr lang="fr-FR" sz="2400" b="1" i="1" dirty="0" smtClean="0">
                <a:solidFill>
                  <a:schemeClr val="tx2"/>
                </a:solidFill>
                <a:effectLst/>
              </a:rPr>
              <a:t>BOYLE</a:t>
            </a:r>
            <a:r>
              <a:rPr lang="fr-FR" sz="2400" b="1" i="1" dirty="0">
                <a:solidFill>
                  <a:schemeClr val="tx2"/>
                </a:solidFill>
                <a:effectLst/>
              </a:rPr>
              <a:t>.</a:t>
            </a:r>
            <a:r>
              <a:rPr lang="fr-FR" sz="2400" b="1" i="1" dirty="0">
                <a:effectLst/>
              </a:rPr>
              <a:t> </a:t>
            </a:r>
            <a:endParaRPr lang="fr-FR" sz="2400" dirty="0">
              <a:effectLst/>
            </a:endParaRPr>
          </a:p>
          <a:p>
            <a:r>
              <a:rPr lang="fr-FR" sz="2400" dirty="0">
                <a:effectLst/>
              </a:rPr>
              <a:t>A température constante, la relation entre la pression exercée par un nombre fixe de particules de gaz et le volume de leur contenant est la suivante : une augmentation du volume du contenant diminue la pression du gaz et inversement. </a:t>
            </a:r>
          </a:p>
          <a:p>
            <a:pPr marL="0" indent="0" algn="ctr">
              <a:buNone/>
            </a:pPr>
            <a:r>
              <a:rPr lang="fr-FR" sz="2800" b="1" dirty="0">
                <a:effectLst/>
              </a:rPr>
              <a:t>P</a:t>
            </a:r>
            <a:r>
              <a:rPr lang="fr-FR" sz="2800" b="1" baseline="-25000" dirty="0">
                <a:effectLst/>
              </a:rPr>
              <a:t>1</a:t>
            </a:r>
            <a:r>
              <a:rPr lang="fr-FR" sz="2800" b="1" dirty="0">
                <a:effectLst/>
              </a:rPr>
              <a:t>V</a:t>
            </a:r>
            <a:r>
              <a:rPr lang="fr-FR" sz="2800" b="1" baseline="-25000" dirty="0">
                <a:effectLst/>
              </a:rPr>
              <a:t>1</a:t>
            </a:r>
            <a:r>
              <a:rPr lang="fr-FR" sz="2800" b="1" dirty="0">
                <a:effectLst/>
              </a:rPr>
              <a:t>=P</a:t>
            </a:r>
            <a:r>
              <a:rPr lang="fr-FR" sz="2800" b="1" baseline="-25000" dirty="0">
                <a:effectLst/>
              </a:rPr>
              <a:t>2</a:t>
            </a:r>
            <a:r>
              <a:rPr lang="fr-FR" sz="2800" b="1" dirty="0">
                <a:effectLst/>
              </a:rPr>
              <a:t>V</a:t>
            </a:r>
            <a:r>
              <a:rPr lang="fr-FR" sz="2800" b="1" baseline="-25000" dirty="0">
                <a:effectLst/>
              </a:rPr>
              <a:t>2</a:t>
            </a:r>
            <a:endParaRPr lang="fr-FR" sz="2800" dirty="0">
              <a:effectLst/>
            </a:endParaRPr>
          </a:p>
          <a:p>
            <a:pPr marL="0" indent="0">
              <a:buNone/>
            </a:pPr>
            <a:endParaRPr lang="fr-FR" dirty="0">
              <a:effectLst/>
            </a:endParaRPr>
          </a:p>
          <a:p>
            <a:endParaRPr lang="fr-FR" dirty="0"/>
          </a:p>
        </p:txBody>
      </p:sp>
    </p:spTree>
    <p:extLst>
      <p:ext uri="{BB962C8B-B14F-4D97-AF65-F5344CB8AC3E}">
        <p14:creationId xmlns:p14="http://schemas.microsoft.com/office/powerpoint/2010/main" val="18501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6510"/>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511169"/>
            <a:ext cx="6651057" cy="5207267"/>
          </a:xfrm>
        </p:spPr>
        <p:txBody>
          <a:bodyPr>
            <a:normAutofit/>
          </a:bodyPr>
          <a:lstStyle/>
          <a:p>
            <a:pPr marL="0" indent="0">
              <a:buNone/>
            </a:pPr>
            <a:r>
              <a:rPr lang="fr-FR" sz="2800" b="1" dirty="0" smtClean="0">
                <a:solidFill>
                  <a:schemeClr val="tx2"/>
                </a:solidFill>
                <a:effectLst/>
              </a:rPr>
              <a:t>Pendant l’inspiration:</a:t>
            </a:r>
            <a:r>
              <a:rPr lang="fr-FR" sz="2800" b="1" dirty="0">
                <a:effectLst/>
              </a:rPr>
              <a:t> </a:t>
            </a:r>
            <a:r>
              <a:rPr lang="fr-FR" sz="2800" dirty="0" smtClean="0">
                <a:effectLst/>
              </a:rPr>
              <a:t> </a:t>
            </a:r>
          </a:p>
          <a:p>
            <a:r>
              <a:rPr lang="fr-FR" sz="2400" dirty="0">
                <a:effectLst/>
              </a:rPr>
              <a:t>L</a:t>
            </a:r>
            <a:r>
              <a:rPr lang="fr-FR" sz="2400" dirty="0" smtClean="0">
                <a:effectLst/>
              </a:rPr>
              <a:t>es </a:t>
            </a:r>
            <a:r>
              <a:rPr lang="fr-FR" sz="2400" dirty="0">
                <a:effectLst/>
              </a:rPr>
              <a:t>muscles inspiratoires se contractent et provoquent l’accroissement du volume du thorax. </a:t>
            </a:r>
            <a:endParaRPr lang="fr-FR" sz="2400" dirty="0" smtClean="0">
              <a:effectLst/>
            </a:endParaRPr>
          </a:p>
          <a:p>
            <a:r>
              <a:rPr lang="fr-FR" sz="2400" dirty="0" smtClean="0">
                <a:effectLst/>
              </a:rPr>
              <a:t>Le </a:t>
            </a:r>
            <a:r>
              <a:rPr lang="fr-FR" sz="2400" dirty="0">
                <a:effectLst/>
              </a:rPr>
              <a:t>volume du poumon s’accroît d’un volume courant (CRF+VC</a:t>
            </a:r>
            <a:r>
              <a:rPr lang="fr-FR" sz="2400" dirty="0" smtClean="0">
                <a:effectLst/>
              </a:rPr>
              <a:t>).</a:t>
            </a:r>
          </a:p>
          <a:p>
            <a:r>
              <a:rPr lang="fr-FR" sz="2400" dirty="0">
                <a:effectLst/>
              </a:rPr>
              <a:t>La pression alvéolaire devient inférieure à la pression atmosphérique</a:t>
            </a:r>
            <a:r>
              <a:rPr lang="fr-FR" sz="2400" dirty="0" smtClean="0">
                <a:effectLst/>
              </a:rPr>
              <a:t>.</a:t>
            </a:r>
            <a:endParaRPr lang="fr-FR" sz="2400" dirty="0">
              <a:effectLst/>
            </a:endParaRPr>
          </a:p>
          <a:p>
            <a:r>
              <a:rPr lang="fr-FR" sz="2400" dirty="0">
                <a:effectLst/>
              </a:rPr>
              <a:t>La pression </a:t>
            </a:r>
            <a:r>
              <a:rPr lang="fr-FR" sz="2400" dirty="0" err="1">
                <a:effectLst/>
              </a:rPr>
              <a:t>intrapleurale</a:t>
            </a:r>
            <a:r>
              <a:rPr lang="fr-FR" sz="2400" dirty="0">
                <a:effectLst/>
              </a:rPr>
              <a:t> (</a:t>
            </a:r>
            <a:r>
              <a:rPr lang="fr-FR" sz="2400" dirty="0" err="1" smtClean="0">
                <a:effectLst/>
              </a:rPr>
              <a:t>P</a:t>
            </a:r>
            <a:r>
              <a:rPr lang="fr-FR" sz="2400" baseline="-25000" dirty="0" err="1" smtClean="0">
                <a:effectLst/>
              </a:rPr>
              <a:t>ip</a:t>
            </a:r>
            <a:r>
              <a:rPr lang="fr-FR" sz="2400" dirty="0" smtClean="0">
                <a:effectLst/>
              </a:rPr>
              <a:t>) devient </a:t>
            </a:r>
            <a:r>
              <a:rPr lang="fr-FR" sz="2400" dirty="0">
                <a:effectLst/>
              </a:rPr>
              <a:t>encore plus négative pendant </a:t>
            </a:r>
            <a:r>
              <a:rPr lang="fr-FR" sz="2400" dirty="0" smtClean="0">
                <a:effectLst/>
              </a:rPr>
              <a:t>l’inspiration</a:t>
            </a:r>
          </a:p>
          <a:p>
            <a:pPr marL="0" indent="0">
              <a:buNone/>
            </a:pPr>
            <a:endParaRPr lang="fr-FR" dirty="0"/>
          </a:p>
        </p:txBody>
      </p:sp>
      <p:pic>
        <p:nvPicPr>
          <p:cNvPr id="7" name="Espace réservé du contenu 6" descr="C:\Users\asus\AppData\Local\Microsoft\Windows\INetCache\Content.Word\CamScanner 29-11-2023 14.01_2.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49439" y="1990464"/>
            <a:ext cx="4913945" cy="4167540"/>
          </a:xfrm>
          <a:prstGeom prst="rect">
            <a:avLst/>
          </a:prstGeom>
          <a:noFill/>
          <a:ln>
            <a:noFill/>
          </a:ln>
        </p:spPr>
      </p:pic>
    </p:spTree>
    <p:extLst>
      <p:ext uri="{BB962C8B-B14F-4D97-AF65-F5344CB8AC3E}">
        <p14:creationId xmlns:p14="http://schemas.microsoft.com/office/powerpoint/2010/main" val="2163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418" y="12835"/>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5" name="Rectangle à coins arrondis 4"/>
          <p:cNvSpPr/>
          <p:nvPr/>
        </p:nvSpPr>
        <p:spPr>
          <a:xfrm>
            <a:off x="4365051" y="4338406"/>
            <a:ext cx="2935705" cy="65451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Expansion des poumons </a:t>
            </a:r>
            <a:endParaRPr lang="fr-FR" i="1" dirty="0">
              <a:solidFill>
                <a:schemeClr val="tx2">
                  <a:lumMod val="25000"/>
                </a:schemeClr>
              </a:solidFill>
            </a:endParaRPr>
          </a:p>
        </p:txBody>
      </p:sp>
      <p:sp>
        <p:nvSpPr>
          <p:cNvPr id="8" name="Rectangle à coins arrondis 7"/>
          <p:cNvSpPr/>
          <p:nvPr/>
        </p:nvSpPr>
        <p:spPr>
          <a:xfrm>
            <a:off x="4365054" y="5151921"/>
            <a:ext cx="2935705" cy="654518"/>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2">
                    <a:lumMod val="25000"/>
                  </a:schemeClr>
                </a:solidFill>
              </a:rPr>
              <a:t>P</a:t>
            </a:r>
            <a:r>
              <a:rPr lang="fr-FR" b="1" i="1" baseline="-25000" dirty="0" smtClean="0">
                <a:solidFill>
                  <a:schemeClr val="tx2">
                    <a:lumMod val="25000"/>
                  </a:schemeClr>
                </a:solidFill>
              </a:rPr>
              <a:t>alv</a:t>
            </a:r>
            <a:r>
              <a:rPr lang="fr-FR" b="1" i="1" dirty="0" smtClean="0">
                <a:solidFill>
                  <a:schemeClr val="tx2">
                    <a:lumMod val="25000"/>
                  </a:schemeClr>
                </a:solidFill>
              </a:rPr>
              <a:t> </a:t>
            </a:r>
            <a:r>
              <a:rPr lang="fr-FR" i="1" dirty="0" smtClean="0">
                <a:solidFill>
                  <a:schemeClr val="tx2">
                    <a:lumMod val="25000"/>
                  </a:schemeClr>
                </a:solidFill>
              </a:rPr>
              <a:t>devient négative </a:t>
            </a:r>
            <a:endParaRPr lang="fr-FR" i="1" dirty="0">
              <a:solidFill>
                <a:schemeClr val="tx2">
                  <a:lumMod val="25000"/>
                </a:schemeClr>
              </a:solidFill>
            </a:endParaRPr>
          </a:p>
        </p:txBody>
      </p:sp>
      <p:sp>
        <p:nvSpPr>
          <p:cNvPr id="9" name="Rectangle à coins arrondis 8"/>
          <p:cNvSpPr/>
          <p:nvPr/>
        </p:nvSpPr>
        <p:spPr>
          <a:xfrm>
            <a:off x="4051027" y="5977908"/>
            <a:ext cx="3563751" cy="65451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L’air s’écoule dans les alvéoles </a:t>
            </a:r>
            <a:endParaRPr lang="fr-FR" i="1" dirty="0">
              <a:solidFill>
                <a:schemeClr val="tx2">
                  <a:lumMod val="25000"/>
                </a:schemeClr>
              </a:solidFill>
            </a:endParaRPr>
          </a:p>
        </p:txBody>
      </p:sp>
      <p:sp>
        <p:nvSpPr>
          <p:cNvPr id="10" name="Rectangle à coins arrondis 9"/>
          <p:cNvSpPr/>
          <p:nvPr/>
        </p:nvSpPr>
        <p:spPr>
          <a:xfrm>
            <a:off x="3737003" y="3509029"/>
            <a:ext cx="4153303" cy="654518"/>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Pression </a:t>
            </a:r>
            <a:r>
              <a:rPr lang="fr-FR" i="1" dirty="0" err="1" smtClean="0">
                <a:solidFill>
                  <a:schemeClr val="tx2">
                    <a:lumMod val="25000"/>
                  </a:schemeClr>
                </a:solidFill>
              </a:rPr>
              <a:t>transpulmonaire</a:t>
            </a:r>
            <a:r>
              <a:rPr lang="fr-FR" i="1" dirty="0" smtClean="0">
                <a:solidFill>
                  <a:schemeClr val="tx2">
                    <a:lumMod val="25000"/>
                  </a:schemeClr>
                </a:solidFill>
              </a:rPr>
              <a:t> augmente </a:t>
            </a:r>
            <a:endParaRPr lang="fr-FR" i="1" dirty="0">
              <a:solidFill>
                <a:schemeClr val="tx2">
                  <a:lumMod val="25000"/>
                </a:schemeClr>
              </a:solidFill>
            </a:endParaRPr>
          </a:p>
        </p:txBody>
      </p:sp>
      <p:sp>
        <p:nvSpPr>
          <p:cNvPr id="11" name="Rectangle à coins arrondis 10"/>
          <p:cNvSpPr/>
          <p:nvPr/>
        </p:nvSpPr>
        <p:spPr>
          <a:xfrm>
            <a:off x="4365055" y="2698904"/>
            <a:ext cx="2935705" cy="654518"/>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err="1" smtClean="0">
                <a:solidFill>
                  <a:schemeClr val="tx2">
                    <a:lumMod val="25000"/>
                  </a:schemeClr>
                </a:solidFill>
              </a:rPr>
              <a:t>P</a:t>
            </a:r>
            <a:r>
              <a:rPr lang="fr-FR" b="1" i="1" baseline="-25000" dirty="0" err="1" smtClean="0">
                <a:solidFill>
                  <a:schemeClr val="tx2">
                    <a:lumMod val="25000"/>
                  </a:schemeClr>
                </a:solidFill>
              </a:rPr>
              <a:t>ip</a:t>
            </a:r>
            <a:r>
              <a:rPr lang="fr-FR" b="1" i="1" dirty="0" smtClean="0">
                <a:solidFill>
                  <a:schemeClr val="tx2">
                    <a:lumMod val="25000"/>
                  </a:schemeClr>
                </a:solidFill>
              </a:rPr>
              <a:t> </a:t>
            </a:r>
            <a:r>
              <a:rPr lang="fr-FR" i="1" dirty="0" smtClean="0">
                <a:solidFill>
                  <a:schemeClr val="tx2">
                    <a:lumMod val="25000"/>
                  </a:schemeClr>
                </a:solidFill>
              </a:rPr>
              <a:t>devient plus négative </a:t>
            </a:r>
            <a:endParaRPr lang="fr-FR" i="1" dirty="0">
              <a:solidFill>
                <a:schemeClr val="tx2">
                  <a:lumMod val="25000"/>
                </a:schemeClr>
              </a:solidFill>
            </a:endParaRPr>
          </a:p>
        </p:txBody>
      </p:sp>
      <p:sp>
        <p:nvSpPr>
          <p:cNvPr id="12" name="Rectangle à coins arrondis 11"/>
          <p:cNvSpPr/>
          <p:nvPr/>
        </p:nvSpPr>
        <p:spPr>
          <a:xfrm>
            <a:off x="4365056" y="1869527"/>
            <a:ext cx="2935705" cy="65451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Expansion du thorax </a:t>
            </a:r>
            <a:endParaRPr lang="fr-FR" i="1" dirty="0">
              <a:solidFill>
                <a:schemeClr val="tx2">
                  <a:lumMod val="25000"/>
                </a:schemeClr>
              </a:solidFill>
            </a:endParaRPr>
          </a:p>
        </p:txBody>
      </p:sp>
      <p:sp>
        <p:nvSpPr>
          <p:cNvPr id="13" name="Rectangle à coins arrondis 12"/>
          <p:cNvSpPr/>
          <p:nvPr/>
        </p:nvSpPr>
        <p:spPr>
          <a:xfrm>
            <a:off x="3737003" y="1011897"/>
            <a:ext cx="4191803" cy="65451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Contraction du diaphragme et des intercostaux inspiratoires</a:t>
            </a:r>
            <a:endParaRPr lang="fr-FR" i="1" dirty="0">
              <a:solidFill>
                <a:schemeClr val="tx2">
                  <a:lumMod val="25000"/>
                </a:schemeClr>
              </a:solidFill>
            </a:endParaRPr>
          </a:p>
        </p:txBody>
      </p:sp>
      <p:sp>
        <p:nvSpPr>
          <p:cNvPr id="6" name="Flèche vers le bas 5"/>
          <p:cNvSpPr/>
          <p:nvPr/>
        </p:nvSpPr>
        <p:spPr>
          <a:xfrm>
            <a:off x="2079056" y="1087655"/>
            <a:ext cx="519765" cy="5453331"/>
          </a:xfrm>
          <a:prstGeom prst="downArrow">
            <a:avLst/>
          </a:prstGeom>
          <a:solidFill>
            <a:schemeClr val="tx1">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rot="5400000">
            <a:off x="1190241" y="3484022"/>
            <a:ext cx="2334110" cy="400110"/>
          </a:xfrm>
          <a:prstGeom prst="rect">
            <a:avLst/>
          </a:prstGeom>
          <a:noFill/>
        </p:spPr>
        <p:txBody>
          <a:bodyPr wrap="square" rtlCol="0">
            <a:spAutoFit/>
          </a:bodyPr>
          <a:lstStyle/>
          <a:p>
            <a:pPr algn="ctr"/>
            <a:r>
              <a:rPr lang="fr-FR" sz="2000" b="1" i="1" dirty="0" smtClean="0">
                <a:solidFill>
                  <a:schemeClr val="tx2">
                    <a:lumMod val="25000"/>
                  </a:schemeClr>
                </a:solidFill>
              </a:rPr>
              <a:t>Inspiration </a:t>
            </a:r>
            <a:endParaRPr lang="fr-FR" sz="2000" b="1" i="1" dirty="0">
              <a:solidFill>
                <a:schemeClr val="tx2">
                  <a:lumMod val="25000"/>
                </a:schemeClr>
              </a:solidFill>
            </a:endParaRPr>
          </a:p>
        </p:txBody>
      </p:sp>
    </p:spTree>
    <p:extLst>
      <p:ext uri="{BB962C8B-B14F-4D97-AF65-F5344CB8AC3E}">
        <p14:creationId xmlns:p14="http://schemas.microsoft.com/office/powerpoint/2010/main" val="14236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66838"/>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6" name="Espace réservé du contenu 5"/>
          <p:cNvSpPr>
            <a:spLocks noGrp="1"/>
          </p:cNvSpPr>
          <p:nvPr>
            <p:ph sz="half" idx="1"/>
          </p:nvPr>
        </p:nvSpPr>
        <p:spPr>
          <a:xfrm>
            <a:off x="192505" y="1405289"/>
            <a:ext cx="5827294" cy="5111014"/>
          </a:xfrm>
          <a:ln w="19050">
            <a:solidFill>
              <a:schemeClr val="tx1"/>
            </a:solidFill>
          </a:ln>
        </p:spPr>
        <p:txBody>
          <a:bodyPr/>
          <a:lstStyle/>
          <a:p>
            <a:pPr marL="0" indent="0" algn="ctr">
              <a:buNone/>
            </a:pPr>
            <a:r>
              <a:rPr lang="fr-FR" sz="2400" b="1" dirty="0" smtClean="0">
                <a:solidFill>
                  <a:schemeClr val="tx2"/>
                </a:solidFill>
              </a:rPr>
              <a:t>Au repos </a:t>
            </a:r>
            <a:endParaRPr lang="fr-FR" sz="2400" b="1" dirty="0">
              <a:solidFill>
                <a:schemeClr val="tx2"/>
              </a:solidFill>
            </a:endParaRPr>
          </a:p>
          <a:p>
            <a:r>
              <a:rPr lang="fr-FR" sz="2400" b="1" dirty="0" smtClean="0">
                <a:effectLst/>
              </a:rPr>
              <a:t>P</a:t>
            </a:r>
            <a:r>
              <a:rPr lang="fr-FR" sz="2400" b="1" baseline="-25000" dirty="0" smtClean="0">
                <a:effectLst/>
              </a:rPr>
              <a:t>alv </a:t>
            </a:r>
            <a:r>
              <a:rPr lang="fr-FR" sz="2400" dirty="0" smtClean="0"/>
              <a:t> = 0 </a:t>
            </a:r>
            <a:endParaRPr lang="fr-FR" sz="2400" dirty="0"/>
          </a:p>
          <a:p>
            <a:r>
              <a:rPr lang="fr-FR" sz="2400" b="1" dirty="0" err="1" smtClean="0">
                <a:effectLst/>
              </a:rPr>
              <a:t>P</a:t>
            </a:r>
            <a:r>
              <a:rPr lang="fr-FR" sz="2400" b="1" baseline="-25000" dirty="0" err="1" smtClean="0">
                <a:effectLst/>
              </a:rPr>
              <a:t>ip</a:t>
            </a:r>
            <a:r>
              <a:rPr lang="fr-FR" sz="2400" b="1" dirty="0" smtClean="0">
                <a:effectLst/>
              </a:rPr>
              <a:t>   </a:t>
            </a:r>
            <a:r>
              <a:rPr lang="fr-FR" sz="2400" dirty="0" smtClean="0"/>
              <a:t>= -4 </a:t>
            </a:r>
            <a:endParaRPr lang="fr-FR" sz="2400" dirty="0"/>
          </a:p>
          <a:p>
            <a:r>
              <a:rPr lang="fr-FR" sz="2400" dirty="0"/>
              <a:t>Pression </a:t>
            </a:r>
            <a:r>
              <a:rPr lang="fr-FR" sz="2400" dirty="0" err="1"/>
              <a:t>transpulmonaire</a:t>
            </a:r>
            <a:r>
              <a:rPr lang="fr-FR" sz="2400" dirty="0"/>
              <a:t> </a:t>
            </a:r>
            <a:endParaRPr lang="fr-FR" sz="2400" dirty="0" smtClean="0"/>
          </a:p>
          <a:p>
            <a:pPr marL="0" indent="0" algn="ctr">
              <a:buNone/>
            </a:pPr>
            <a:r>
              <a:rPr lang="fr-FR" sz="2400" b="1" dirty="0" smtClean="0">
                <a:effectLst/>
              </a:rPr>
              <a:t> </a:t>
            </a:r>
            <a:r>
              <a:rPr lang="fr-FR" sz="2400" b="1" dirty="0" err="1" smtClean="0">
                <a:effectLst/>
              </a:rPr>
              <a:t>P</a:t>
            </a:r>
            <a:r>
              <a:rPr lang="fr-FR" sz="2400" b="1" baseline="-25000" dirty="0" err="1" smtClean="0">
                <a:effectLst/>
              </a:rPr>
              <a:t>tp</a:t>
            </a:r>
            <a:r>
              <a:rPr lang="fr-FR" sz="2400" b="1" dirty="0" smtClean="0">
                <a:effectLst/>
              </a:rPr>
              <a:t> = </a:t>
            </a:r>
            <a:r>
              <a:rPr lang="fr-FR" sz="2400" b="1" baseline="-25000" dirty="0" smtClean="0">
                <a:effectLst/>
              </a:rPr>
              <a:t> </a:t>
            </a:r>
            <a:r>
              <a:rPr lang="fr-FR" sz="2400" b="1" dirty="0" smtClean="0">
                <a:effectLst/>
              </a:rPr>
              <a:t>P</a:t>
            </a:r>
            <a:r>
              <a:rPr lang="fr-FR" sz="2400" b="1" baseline="-25000" dirty="0" smtClean="0">
                <a:effectLst/>
              </a:rPr>
              <a:t>alv </a:t>
            </a:r>
            <a:r>
              <a:rPr lang="fr-FR" sz="2400" b="1" dirty="0" smtClean="0">
                <a:effectLst/>
              </a:rPr>
              <a:t> - </a:t>
            </a:r>
            <a:r>
              <a:rPr lang="fr-FR" sz="2400" b="1" dirty="0" err="1" smtClean="0">
                <a:effectLst/>
              </a:rPr>
              <a:t>P</a:t>
            </a:r>
            <a:r>
              <a:rPr lang="fr-FR" sz="2400" b="1" baseline="-25000" dirty="0" err="1" smtClean="0">
                <a:effectLst/>
              </a:rPr>
              <a:t>ip</a:t>
            </a:r>
            <a:endParaRPr lang="fr-FR" sz="2400" b="1" baseline="-25000" dirty="0" smtClean="0">
              <a:effectLst/>
            </a:endParaRPr>
          </a:p>
          <a:p>
            <a:pPr marL="0" indent="0" algn="ctr">
              <a:buNone/>
            </a:pPr>
            <a:r>
              <a:rPr lang="fr-FR" sz="2400" b="1" baseline="-25000" dirty="0">
                <a:effectLst/>
              </a:rPr>
              <a:t> </a:t>
            </a:r>
            <a:r>
              <a:rPr lang="fr-FR" sz="2400" b="1" dirty="0" smtClean="0">
                <a:effectLst/>
              </a:rPr>
              <a:t>      </a:t>
            </a:r>
            <a:r>
              <a:rPr lang="fr-FR" sz="2400" b="1" dirty="0" err="1" smtClean="0">
                <a:effectLst/>
              </a:rPr>
              <a:t>P</a:t>
            </a:r>
            <a:r>
              <a:rPr lang="fr-FR" sz="2400" b="1" baseline="-25000" dirty="0" err="1" smtClean="0">
                <a:effectLst/>
              </a:rPr>
              <a:t>tp</a:t>
            </a:r>
            <a:r>
              <a:rPr lang="fr-FR" sz="2400" b="1" dirty="0" smtClean="0">
                <a:effectLst/>
              </a:rPr>
              <a:t> = 0 – (-4) = </a:t>
            </a:r>
            <a:r>
              <a:rPr lang="fr-FR" sz="2400" b="1" dirty="0" smtClean="0">
                <a:solidFill>
                  <a:schemeClr val="tx2"/>
                </a:solidFill>
                <a:effectLst/>
              </a:rPr>
              <a:t>+4</a:t>
            </a:r>
            <a:endParaRPr lang="fr-FR" sz="2400" b="1" dirty="0">
              <a:solidFill>
                <a:schemeClr val="tx2"/>
              </a:solidFill>
              <a:effectLst/>
            </a:endParaRPr>
          </a:p>
          <a:p>
            <a:r>
              <a:rPr lang="fr-FR" sz="2400" dirty="0" smtClean="0"/>
              <a:t>Paroi thoracique</a:t>
            </a:r>
            <a:endParaRPr lang="fr-FR" sz="2400" b="1" dirty="0" smtClean="0">
              <a:effectLst/>
            </a:endParaRPr>
          </a:p>
          <a:p>
            <a:pPr marL="0" indent="0" algn="ctr">
              <a:buNone/>
            </a:pPr>
            <a:r>
              <a:rPr lang="fr-FR" sz="2400" b="1" dirty="0" err="1" smtClean="0">
                <a:effectLst/>
              </a:rPr>
              <a:t>P</a:t>
            </a:r>
            <a:r>
              <a:rPr lang="fr-FR" sz="2400" b="1" baseline="-25000" dirty="0" err="1" smtClean="0">
                <a:effectLst/>
              </a:rPr>
              <a:t>th</a:t>
            </a:r>
            <a:r>
              <a:rPr lang="fr-FR" sz="2400" b="1" dirty="0" smtClean="0">
                <a:effectLst/>
              </a:rPr>
              <a:t> =</a:t>
            </a:r>
            <a:r>
              <a:rPr lang="fr-FR" sz="2400" dirty="0" smtClean="0"/>
              <a:t> </a:t>
            </a:r>
            <a:r>
              <a:rPr lang="fr-FR" sz="2400" b="1" dirty="0" err="1" smtClean="0">
                <a:effectLst/>
              </a:rPr>
              <a:t>P</a:t>
            </a:r>
            <a:r>
              <a:rPr lang="fr-FR" sz="2400" b="1" baseline="-25000" dirty="0" err="1" smtClean="0">
                <a:effectLst/>
              </a:rPr>
              <a:t>ip</a:t>
            </a:r>
            <a:r>
              <a:rPr lang="fr-FR" sz="2400" b="1" dirty="0" smtClean="0">
                <a:effectLst/>
              </a:rPr>
              <a:t> – P</a:t>
            </a:r>
            <a:r>
              <a:rPr lang="fr-FR" sz="2400" b="1" baseline="-25000" dirty="0" smtClean="0">
                <a:effectLst/>
              </a:rPr>
              <a:t>atm</a:t>
            </a:r>
          </a:p>
          <a:p>
            <a:pPr marL="0" indent="0" algn="ctr">
              <a:buNone/>
            </a:pPr>
            <a:r>
              <a:rPr lang="fr-FR" sz="2400" b="1" dirty="0">
                <a:effectLst/>
              </a:rPr>
              <a:t> </a:t>
            </a:r>
            <a:r>
              <a:rPr lang="fr-FR" sz="2400" b="1" dirty="0" smtClean="0">
                <a:effectLst/>
              </a:rPr>
              <a:t>  </a:t>
            </a:r>
            <a:r>
              <a:rPr lang="fr-FR" sz="2400" b="1" dirty="0" err="1" smtClean="0">
                <a:effectLst/>
              </a:rPr>
              <a:t>P</a:t>
            </a:r>
            <a:r>
              <a:rPr lang="fr-FR" sz="2400" b="1" baseline="-25000" dirty="0" err="1" smtClean="0">
                <a:effectLst/>
              </a:rPr>
              <a:t>th</a:t>
            </a:r>
            <a:r>
              <a:rPr lang="fr-FR" sz="2400" b="1" dirty="0" smtClean="0">
                <a:effectLst/>
              </a:rPr>
              <a:t> = (-4) – 0 = </a:t>
            </a:r>
            <a:r>
              <a:rPr lang="fr-FR" sz="2400" b="1" dirty="0" smtClean="0">
                <a:solidFill>
                  <a:schemeClr val="tx2"/>
                </a:solidFill>
                <a:effectLst/>
              </a:rPr>
              <a:t>-4</a:t>
            </a:r>
            <a:endParaRPr lang="fr-FR" sz="2400" dirty="0" smtClean="0">
              <a:solidFill>
                <a:schemeClr val="tx2"/>
              </a:solidFill>
            </a:endParaRPr>
          </a:p>
        </p:txBody>
      </p:sp>
      <p:sp>
        <p:nvSpPr>
          <p:cNvPr id="8" name="Espace réservé du contenu 7"/>
          <p:cNvSpPr>
            <a:spLocks noGrp="1"/>
          </p:cNvSpPr>
          <p:nvPr>
            <p:ph sz="half" idx="2"/>
          </p:nvPr>
        </p:nvSpPr>
        <p:spPr>
          <a:xfrm>
            <a:off x="6173402" y="1405289"/>
            <a:ext cx="5815443" cy="5111014"/>
          </a:xfrm>
          <a:ln w="28575">
            <a:solidFill>
              <a:schemeClr val="tx1"/>
            </a:solidFill>
          </a:ln>
        </p:spPr>
        <p:txBody>
          <a:bodyPr>
            <a:normAutofit/>
          </a:bodyPr>
          <a:lstStyle/>
          <a:p>
            <a:pPr marL="0" indent="0" algn="ctr">
              <a:buNone/>
            </a:pPr>
            <a:r>
              <a:rPr lang="fr-FR" sz="2400" b="1" dirty="0" smtClean="0">
                <a:solidFill>
                  <a:schemeClr val="tx2"/>
                </a:solidFill>
              </a:rPr>
              <a:t>Pendant l’inspiration </a:t>
            </a:r>
            <a:endParaRPr lang="fr-FR" sz="2400" b="1" dirty="0">
              <a:solidFill>
                <a:schemeClr val="tx2"/>
              </a:solidFill>
            </a:endParaRPr>
          </a:p>
          <a:p>
            <a:r>
              <a:rPr lang="fr-FR" sz="2400" b="1" dirty="0">
                <a:effectLst/>
              </a:rPr>
              <a:t>P</a:t>
            </a:r>
            <a:r>
              <a:rPr lang="fr-FR" sz="2400" b="1" baseline="-25000" dirty="0">
                <a:effectLst/>
              </a:rPr>
              <a:t>alv </a:t>
            </a:r>
            <a:r>
              <a:rPr lang="fr-FR" sz="2400" dirty="0"/>
              <a:t> = </a:t>
            </a:r>
            <a:r>
              <a:rPr lang="fr-FR" sz="2400" dirty="0" smtClean="0"/>
              <a:t>-2</a:t>
            </a:r>
            <a:endParaRPr lang="fr-FR" sz="2400" dirty="0"/>
          </a:p>
          <a:p>
            <a:r>
              <a:rPr lang="fr-FR" sz="2400" b="1" dirty="0" err="1">
                <a:effectLst/>
              </a:rPr>
              <a:t>P</a:t>
            </a:r>
            <a:r>
              <a:rPr lang="fr-FR" sz="2400" b="1" baseline="-25000" dirty="0" err="1">
                <a:effectLst/>
              </a:rPr>
              <a:t>ip</a:t>
            </a:r>
            <a:r>
              <a:rPr lang="fr-FR" sz="2400" b="1" dirty="0">
                <a:effectLst/>
              </a:rPr>
              <a:t> </a:t>
            </a:r>
            <a:r>
              <a:rPr lang="fr-FR" sz="2400" b="1" dirty="0" smtClean="0">
                <a:effectLst/>
              </a:rPr>
              <a:t>  </a:t>
            </a:r>
            <a:r>
              <a:rPr lang="fr-FR" sz="2400" dirty="0" smtClean="0"/>
              <a:t>= -8 </a:t>
            </a:r>
            <a:endParaRPr lang="fr-FR" sz="2400" dirty="0"/>
          </a:p>
          <a:p>
            <a:r>
              <a:rPr lang="fr-FR" sz="2400" dirty="0"/>
              <a:t>Pression </a:t>
            </a:r>
            <a:r>
              <a:rPr lang="fr-FR" sz="2400" dirty="0" err="1"/>
              <a:t>transpulmonaire</a:t>
            </a:r>
            <a:r>
              <a:rPr lang="fr-FR" sz="2400" dirty="0"/>
              <a:t> </a:t>
            </a:r>
          </a:p>
          <a:p>
            <a:pPr marL="0" indent="0" algn="ctr">
              <a:buNone/>
            </a:pPr>
            <a:r>
              <a:rPr lang="fr-FR" sz="2400" b="1" dirty="0">
                <a:effectLst/>
              </a:rPr>
              <a:t> </a:t>
            </a:r>
            <a:r>
              <a:rPr lang="fr-FR" sz="2400" b="1" dirty="0" err="1">
                <a:effectLst/>
              </a:rPr>
              <a:t>P</a:t>
            </a:r>
            <a:r>
              <a:rPr lang="fr-FR" sz="2400" b="1" baseline="-25000" dirty="0" err="1">
                <a:effectLst/>
              </a:rPr>
              <a:t>tp</a:t>
            </a:r>
            <a:r>
              <a:rPr lang="fr-FR" sz="2400" b="1" dirty="0">
                <a:effectLst/>
              </a:rPr>
              <a:t> = </a:t>
            </a:r>
            <a:r>
              <a:rPr lang="fr-FR" sz="2400" b="1" baseline="-25000" dirty="0">
                <a:effectLst/>
              </a:rPr>
              <a:t> </a:t>
            </a:r>
            <a:r>
              <a:rPr lang="fr-FR" sz="2400" b="1" dirty="0">
                <a:effectLst/>
              </a:rPr>
              <a:t>P</a:t>
            </a:r>
            <a:r>
              <a:rPr lang="fr-FR" sz="2400" b="1" baseline="-25000" dirty="0">
                <a:effectLst/>
              </a:rPr>
              <a:t>alv </a:t>
            </a:r>
            <a:r>
              <a:rPr lang="fr-FR" sz="2400" b="1" dirty="0">
                <a:effectLst/>
              </a:rPr>
              <a:t> - </a:t>
            </a:r>
            <a:r>
              <a:rPr lang="fr-FR" sz="2400" b="1" dirty="0" err="1">
                <a:effectLst/>
              </a:rPr>
              <a:t>P</a:t>
            </a:r>
            <a:r>
              <a:rPr lang="fr-FR" sz="2400" b="1" baseline="-25000" dirty="0" err="1">
                <a:effectLst/>
              </a:rPr>
              <a:t>ip</a:t>
            </a:r>
            <a:endParaRPr lang="fr-FR" sz="2400" b="1" dirty="0">
              <a:effectLst/>
            </a:endParaRPr>
          </a:p>
          <a:p>
            <a:pPr marL="0" indent="0" algn="ctr">
              <a:buNone/>
            </a:pPr>
            <a:r>
              <a:rPr lang="fr-FR" sz="2400" b="1" dirty="0">
                <a:effectLst/>
              </a:rPr>
              <a:t> </a:t>
            </a:r>
            <a:r>
              <a:rPr lang="fr-FR" sz="2400" b="1" dirty="0" smtClean="0">
                <a:effectLst/>
              </a:rPr>
              <a:t>         </a:t>
            </a:r>
            <a:r>
              <a:rPr lang="fr-FR" sz="2400" b="1" dirty="0" err="1" smtClean="0">
                <a:effectLst/>
              </a:rPr>
              <a:t>P</a:t>
            </a:r>
            <a:r>
              <a:rPr lang="fr-FR" sz="2400" b="1" baseline="-25000" dirty="0" err="1" smtClean="0">
                <a:effectLst/>
              </a:rPr>
              <a:t>tp</a:t>
            </a:r>
            <a:r>
              <a:rPr lang="fr-FR" sz="2400" b="1" dirty="0" smtClean="0">
                <a:effectLst/>
              </a:rPr>
              <a:t> = (-2) – (-8)= </a:t>
            </a:r>
            <a:r>
              <a:rPr lang="fr-FR" sz="2400" b="1" dirty="0" smtClean="0">
                <a:solidFill>
                  <a:schemeClr val="tx2"/>
                </a:solidFill>
                <a:effectLst/>
              </a:rPr>
              <a:t>+6</a:t>
            </a:r>
            <a:endParaRPr lang="fr-FR" sz="2400" b="1" dirty="0">
              <a:solidFill>
                <a:schemeClr val="tx2"/>
              </a:solidFill>
              <a:effectLst/>
            </a:endParaRPr>
          </a:p>
          <a:p>
            <a:r>
              <a:rPr lang="fr-FR" sz="2400" dirty="0"/>
              <a:t>Paroi thoracique</a:t>
            </a:r>
            <a:endParaRPr lang="fr-FR" sz="2400" b="1" dirty="0">
              <a:effectLst/>
            </a:endParaRPr>
          </a:p>
          <a:p>
            <a:pPr marL="0" indent="0" algn="ctr">
              <a:buNone/>
            </a:pPr>
            <a:r>
              <a:rPr lang="fr-FR" sz="2400" b="1" dirty="0" err="1">
                <a:effectLst/>
              </a:rPr>
              <a:t>P</a:t>
            </a:r>
            <a:r>
              <a:rPr lang="fr-FR" sz="2400" b="1" baseline="-25000" dirty="0" err="1">
                <a:effectLst/>
              </a:rPr>
              <a:t>th</a:t>
            </a:r>
            <a:r>
              <a:rPr lang="fr-FR" sz="2400" b="1" dirty="0">
                <a:effectLst/>
              </a:rPr>
              <a:t> =</a:t>
            </a:r>
            <a:r>
              <a:rPr lang="fr-FR" sz="2400" dirty="0"/>
              <a:t> </a:t>
            </a:r>
            <a:r>
              <a:rPr lang="fr-FR" sz="2400" b="1" dirty="0" err="1">
                <a:effectLst/>
              </a:rPr>
              <a:t>P</a:t>
            </a:r>
            <a:r>
              <a:rPr lang="fr-FR" sz="2400" b="1" baseline="-25000" dirty="0" err="1">
                <a:effectLst/>
              </a:rPr>
              <a:t>ip</a:t>
            </a:r>
            <a:r>
              <a:rPr lang="fr-FR" sz="2400" b="1" dirty="0">
                <a:effectLst/>
              </a:rPr>
              <a:t> - P</a:t>
            </a:r>
            <a:r>
              <a:rPr lang="fr-FR" sz="2400" b="1" baseline="-25000" dirty="0">
                <a:effectLst/>
              </a:rPr>
              <a:t>atm</a:t>
            </a:r>
            <a:endParaRPr lang="fr-FR" sz="2400" dirty="0"/>
          </a:p>
          <a:p>
            <a:pPr marL="0" indent="0" algn="ctr">
              <a:buNone/>
            </a:pPr>
            <a:r>
              <a:rPr lang="fr-FR" sz="2400" b="1" dirty="0">
                <a:effectLst/>
              </a:rPr>
              <a:t> </a:t>
            </a:r>
            <a:r>
              <a:rPr lang="fr-FR" sz="2400" b="1" dirty="0" err="1" smtClean="0">
                <a:effectLst/>
              </a:rPr>
              <a:t>P</a:t>
            </a:r>
            <a:r>
              <a:rPr lang="fr-FR" sz="2400" b="1" baseline="-25000" dirty="0" err="1" smtClean="0">
                <a:effectLst/>
              </a:rPr>
              <a:t>th</a:t>
            </a:r>
            <a:r>
              <a:rPr lang="fr-FR" sz="2400" b="1" dirty="0">
                <a:effectLst/>
              </a:rPr>
              <a:t> </a:t>
            </a:r>
            <a:r>
              <a:rPr lang="fr-FR" sz="2400" b="1" dirty="0" smtClean="0">
                <a:effectLst/>
              </a:rPr>
              <a:t>= (-8) – 0 = </a:t>
            </a:r>
            <a:r>
              <a:rPr lang="fr-FR" sz="2400" b="1" dirty="0" smtClean="0">
                <a:solidFill>
                  <a:schemeClr val="tx2"/>
                </a:solidFill>
                <a:effectLst/>
              </a:rPr>
              <a:t>-8</a:t>
            </a:r>
            <a:endParaRPr lang="fr-FR" sz="2400" b="1" dirty="0">
              <a:solidFill>
                <a:schemeClr val="tx2"/>
              </a:solidFill>
            </a:endParaRPr>
          </a:p>
        </p:txBody>
      </p:sp>
    </p:spTree>
    <p:extLst>
      <p:ext uri="{BB962C8B-B14F-4D97-AF65-F5344CB8AC3E}">
        <p14:creationId xmlns:p14="http://schemas.microsoft.com/office/powerpoint/2010/main" val="40605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60072" y="2381061"/>
            <a:ext cx="6328372" cy="1754326"/>
          </a:xfrm>
          <a:prstGeom prst="rect">
            <a:avLst/>
          </a:prstGeom>
          <a:noFill/>
          <a:ln w="38100">
            <a:solidFill>
              <a:schemeClr val="accent5">
                <a:lumMod val="75000"/>
              </a:schemeClr>
            </a:solidFill>
          </a:ln>
        </p:spPr>
        <p:txBody>
          <a:bodyPr wrap="square" rtlCol="0">
            <a:spAutoFit/>
          </a:bodyPr>
          <a:lstStyle/>
          <a:p>
            <a:pPr algn="ctr"/>
            <a:r>
              <a:rPr lang="fr-FR" sz="5400" b="1" i="1" dirty="0" smtClean="0">
                <a:solidFill>
                  <a:schemeClr val="tx2"/>
                </a:solidFill>
                <a:latin typeface="Cambria" panose="02040503050406030204" pitchFamily="18" charset="0"/>
                <a:ea typeface="Cambria" panose="02040503050406030204" pitchFamily="18" charset="0"/>
              </a:rPr>
              <a:t>ANATOMIE FONCTIONNELLE </a:t>
            </a:r>
            <a:endParaRPr lang="fr-FR" sz="5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43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2296" y="240631"/>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241659"/>
            <a:ext cx="6651057" cy="5207267"/>
          </a:xfrm>
        </p:spPr>
        <p:txBody>
          <a:bodyPr>
            <a:normAutofit/>
          </a:bodyPr>
          <a:lstStyle/>
          <a:p>
            <a:endParaRPr lang="fr-FR" sz="2400" dirty="0" smtClean="0">
              <a:effectLst/>
            </a:endParaRPr>
          </a:p>
          <a:p>
            <a:pPr marL="0" indent="0">
              <a:buNone/>
            </a:pPr>
            <a:r>
              <a:rPr lang="fr-FR" sz="2400" b="1" dirty="0">
                <a:solidFill>
                  <a:schemeClr val="tx2"/>
                </a:solidFill>
                <a:effectLst/>
              </a:rPr>
              <a:t>Pendant l’expiration</a:t>
            </a:r>
            <a:r>
              <a:rPr lang="fr-FR" sz="2400" b="1" dirty="0">
                <a:effectLst/>
              </a:rPr>
              <a:t> : </a:t>
            </a:r>
            <a:endParaRPr lang="fr-FR" sz="2400" b="1" dirty="0" smtClean="0">
              <a:effectLst/>
            </a:endParaRPr>
          </a:p>
          <a:p>
            <a:r>
              <a:rPr lang="fr-FR" sz="2400" dirty="0">
                <a:effectLst/>
              </a:rPr>
              <a:t>L</a:t>
            </a:r>
            <a:r>
              <a:rPr lang="fr-FR" sz="2400" dirty="0" smtClean="0">
                <a:effectLst/>
              </a:rPr>
              <a:t>’inverse se </a:t>
            </a:r>
            <a:r>
              <a:rPr lang="fr-FR" sz="2400" dirty="0">
                <a:effectLst/>
              </a:rPr>
              <a:t>produit</a:t>
            </a:r>
            <a:r>
              <a:rPr lang="fr-FR" sz="2400" dirty="0" smtClean="0">
                <a:effectLst/>
              </a:rPr>
              <a:t>.</a:t>
            </a:r>
          </a:p>
          <a:p>
            <a:r>
              <a:rPr lang="fr-FR" sz="2400" dirty="0">
                <a:effectLst/>
              </a:rPr>
              <a:t>Le volume du poumon retourne à la CRF avant qu’un autre cycle ne commence. </a:t>
            </a:r>
          </a:p>
          <a:p>
            <a:r>
              <a:rPr lang="fr-FR" sz="2400" dirty="0">
                <a:effectLst/>
              </a:rPr>
              <a:t>La P</a:t>
            </a:r>
            <a:r>
              <a:rPr lang="fr-FR" sz="2400" baseline="-25000" dirty="0">
                <a:effectLst/>
              </a:rPr>
              <a:t>alv</a:t>
            </a:r>
            <a:r>
              <a:rPr lang="fr-FR" sz="2400" dirty="0">
                <a:effectLst/>
              </a:rPr>
              <a:t> devient supérieure à la P</a:t>
            </a:r>
            <a:r>
              <a:rPr lang="fr-FR" sz="2400" baseline="-25000" dirty="0">
                <a:effectLst/>
              </a:rPr>
              <a:t>atm</a:t>
            </a:r>
            <a:r>
              <a:rPr lang="fr-FR" sz="2400" dirty="0" smtClean="0">
                <a:effectLst/>
              </a:rPr>
              <a:t> </a:t>
            </a:r>
            <a:endParaRPr lang="fr-FR" sz="2400" dirty="0">
              <a:effectLst/>
            </a:endParaRPr>
          </a:p>
          <a:p>
            <a:r>
              <a:rPr lang="fr-FR" sz="2400" dirty="0" smtClean="0">
                <a:effectLst/>
              </a:rPr>
              <a:t>La </a:t>
            </a:r>
            <a:r>
              <a:rPr lang="fr-FR" sz="2400" dirty="0" err="1" smtClean="0">
                <a:effectLst/>
              </a:rPr>
              <a:t>P</a:t>
            </a:r>
            <a:r>
              <a:rPr lang="fr-FR" sz="2400" baseline="-25000" dirty="0" err="1" smtClean="0">
                <a:effectLst/>
              </a:rPr>
              <a:t>ip</a:t>
            </a:r>
            <a:r>
              <a:rPr lang="fr-FR" sz="2400" dirty="0" smtClean="0">
                <a:effectLst/>
              </a:rPr>
              <a:t> revient </a:t>
            </a:r>
            <a:r>
              <a:rPr lang="fr-FR" sz="2400" dirty="0">
                <a:effectLst/>
              </a:rPr>
              <a:t>à sa valeur de repos pendant une expiration normale</a:t>
            </a:r>
            <a:r>
              <a:rPr lang="fr-FR" sz="2400" dirty="0" smtClean="0">
                <a:effectLst/>
              </a:rPr>
              <a:t>.</a:t>
            </a:r>
            <a:endParaRPr lang="fr-FR" sz="2400" dirty="0">
              <a:effectLst/>
            </a:endParaRPr>
          </a:p>
        </p:txBody>
      </p:sp>
      <p:pic>
        <p:nvPicPr>
          <p:cNvPr id="7" name="Espace réservé du contenu 6" descr="C:\Users\asus\AppData\Local\Microsoft\Windows\INetCache\Content.Word\CamScanner 29-11-2023 14.01_2.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13403" y="1973278"/>
            <a:ext cx="4706420" cy="3828690"/>
          </a:xfrm>
          <a:prstGeom prst="rect">
            <a:avLst/>
          </a:prstGeom>
          <a:noFill/>
          <a:ln>
            <a:noFill/>
          </a:ln>
        </p:spPr>
      </p:pic>
    </p:spTree>
    <p:extLst>
      <p:ext uri="{BB962C8B-B14F-4D97-AF65-F5344CB8AC3E}">
        <p14:creationId xmlns:p14="http://schemas.microsoft.com/office/powerpoint/2010/main" val="19516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07473"/>
            <a:ext cx="10353761" cy="1326321"/>
          </a:xfrm>
        </p:spPr>
        <p:txBody>
          <a:bodyPr/>
          <a:lstStyle/>
          <a:p>
            <a:r>
              <a:rPr lang="fr-FR" dirty="0" err="1">
                <a:effectLst/>
              </a:rPr>
              <a:t>Compliance</a:t>
            </a:r>
            <a:r>
              <a:rPr lang="fr-FR" dirty="0">
                <a:effectLst/>
              </a:rPr>
              <a:t> </a:t>
            </a:r>
            <a:r>
              <a:rPr lang="fr-FR" dirty="0" smtClean="0">
                <a:effectLst/>
              </a:rPr>
              <a:t>des poumons </a:t>
            </a:r>
            <a:endParaRPr lang="fr-FR" dirty="0"/>
          </a:p>
        </p:txBody>
      </p:sp>
      <p:sp>
        <p:nvSpPr>
          <p:cNvPr id="4" name="Espace réservé du contenu 3"/>
          <p:cNvSpPr>
            <a:spLocks noGrp="1"/>
          </p:cNvSpPr>
          <p:nvPr>
            <p:ph sz="half" idx="1"/>
          </p:nvPr>
        </p:nvSpPr>
        <p:spPr>
          <a:xfrm>
            <a:off x="510139" y="1935921"/>
            <a:ext cx="6429676" cy="4532256"/>
          </a:xfrm>
        </p:spPr>
        <p:txBody>
          <a:bodyPr>
            <a:normAutofit lnSpcReduction="10000"/>
          </a:bodyPr>
          <a:lstStyle/>
          <a:p>
            <a:r>
              <a:rPr lang="fr-FR" sz="2400" dirty="0">
                <a:effectLst/>
              </a:rPr>
              <a:t>La </a:t>
            </a:r>
            <a:r>
              <a:rPr lang="fr-FR" sz="2400" dirty="0" err="1">
                <a:effectLst/>
              </a:rPr>
              <a:t>compliance</a:t>
            </a:r>
            <a:r>
              <a:rPr lang="fr-FR" sz="2400" dirty="0">
                <a:effectLst/>
              </a:rPr>
              <a:t> du poumon</a:t>
            </a:r>
            <a:r>
              <a:rPr lang="fr-FR" sz="2400" b="1" dirty="0">
                <a:effectLst/>
              </a:rPr>
              <a:t> </a:t>
            </a:r>
            <a:r>
              <a:rPr lang="fr-FR" sz="2400" dirty="0">
                <a:effectLst/>
              </a:rPr>
              <a:t>est la capacité du poumon à s’étirer. </a:t>
            </a:r>
            <a:endParaRPr lang="fr-FR" sz="2400" dirty="0" smtClean="0">
              <a:effectLst/>
            </a:endParaRPr>
          </a:p>
          <a:p>
            <a:endParaRPr lang="fr-FR" sz="2400" dirty="0" smtClean="0">
              <a:effectLst/>
            </a:endParaRPr>
          </a:p>
          <a:p>
            <a:r>
              <a:rPr lang="fr-FR" sz="2400" dirty="0" smtClean="0">
                <a:effectLst/>
              </a:rPr>
              <a:t>C’est </a:t>
            </a:r>
            <a:r>
              <a:rPr lang="fr-FR" sz="2400" dirty="0">
                <a:effectLst/>
              </a:rPr>
              <a:t>l’amplitude de la variation de volume pulmonaire pour une variation donnée de pression </a:t>
            </a:r>
            <a:r>
              <a:rPr lang="fr-FR" sz="2400" dirty="0" err="1" smtClean="0">
                <a:effectLst/>
              </a:rPr>
              <a:t>transpulmonaire</a:t>
            </a:r>
            <a:r>
              <a:rPr lang="fr-FR" sz="2400" dirty="0" smtClean="0">
                <a:effectLst/>
              </a:rPr>
              <a:t>.</a:t>
            </a:r>
          </a:p>
          <a:p>
            <a:endParaRPr lang="fr-FR" sz="2400" dirty="0" smtClean="0">
              <a:effectLst/>
            </a:endParaRPr>
          </a:p>
          <a:p>
            <a:r>
              <a:rPr lang="fr-FR" sz="2400" dirty="0" smtClean="0">
                <a:effectLst/>
              </a:rPr>
              <a:t>La </a:t>
            </a:r>
            <a:r>
              <a:rPr lang="fr-FR" sz="2400" dirty="0" err="1" smtClean="0">
                <a:effectLst/>
              </a:rPr>
              <a:t>compliance</a:t>
            </a:r>
            <a:r>
              <a:rPr lang="fr-FR" sz="2400" dirty="0" smtClean="0">
                <a:effectLst/>
              </a:rPr>
              <a:t> </a:t>
            </a:r>
            <a:r>
              <a:rPr lang="fr-FR" sz="2400" dirty="0">
                <a:effectLst/>
              </a:rPr>
              <a:t>est représentée par la pente de la courbe pression-volume. </a:t>
            </a:r>
          </a:p>
          <a:p>
            <a:pPr marL="0" indent="0">
              <a:buNone/>
            </a:pPr>
            <a:endParaRPr lang="fr-FR" dirty="0"/>
          </a:p>
        </p:txBody>
      </p:sp>
      <p:pic>
        <p:nvPicPr>
          <p:cNvPr id="8" name="Espace réservé du conten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9815" y="1868912"/>
            <a:ext cx="4415889" cy="4374675"/>
          </a:xfrm>
        </p:spPr>
      </p:pic>
    </p:spTree>
    <p:extLst>
      <p:ext uri="{BB962C8B-B14F-4D97-AF65-F5344CB8AC3E}">
        <p14:creationId xmlns:p14="http://schemas.microsoft.com/office/powerpoint/2010/main" val="3730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86093"/>
            <a:ext cx="10353761" cy="1326321"/>
          </a:xfrm>
        </p:spPr>
        <p:txBody>
          <a:bodyPr/>
          <a:lstStyle/>
          <a:p>
            <a:r>
              <a:rPr lang="fr-FR" dirty="0" err="1">
                <a:effectLst/>
              </a:rPr>
              <a:t>Compliance</a:t>
            </a:r>
            <a:r>
              <a:rPr lang="fr-FR" dirty="0">
                <a:effectLst/>
              </a:rPr>
              <a:t> </a:t>
            </a:r>
            <a:r>
              <a:rPr lang="fr-FR" dirty="0" smtClean="0">
                <a:effectLst/>
              </a:rPr>
              <a:t>des poumons </a:t>
            </a:r>
            <a:endParaRPr lang="fr-FR" dirty="0"/>
          </a:p>
        </p:txBody>
      </p:sp>
      <p:sp>
        <p:nvSpPr>
          <p:cNvPr id="4" name="Espace réservé du contenu 3"/>
          <p:cNvSpPr>
            <a:spLocks noGrp="1"/>
          </p:cNvSpPr>
          <p:nvPr>
            <p:ph sz="half" idx="1"/>
          </p:nvPr>
        </p:nvSpPr>
        <p:spPr>
          <a:xfrm>
            <a:off x="125128" y="1501540"/>
            <a:ext cx="7276698" cy="5207267"/>
          </a:xfrm>
        </p:spPr>
        <p:txBody>
          <a:bodyPr>
            <a:normAutofit/>
          </a:bodyPr>
          <a:lstStyle/>
          <a:p>
            <a:r>
              <a:rPr lang="fr-FR" sz="2400" dirty="0">
                <a:effectLst/>
              </a:rPr>
              <a:t>Quand le poumon se gonfle lors de l’inspiration, il suit une courbe différente de celle </a:t>
            </a:r>
            <a:r>
              <a:rPr lang="fr-FR" sz="2400" dirty="0" smtClean="0">
                <a:effectLst/>
              </a:rPr>
              <a:t>qu'il </a:t>
            </a:r>
            <a:r>
              <a:rPr lang="fr-FR" sz="2400" dirty="0">
                <a:effectLst/>
              </a:rPr>
              <a:t>suit </a:t>
            </a:r>
            <a:r>
              <a:rPr lang="fr-FR" sz="2400" dirty="0" smtClean="0">
                <a:effectLst/>
              </a:rPr>
              <a:t>lorsqu’il </a:t>
            </a:r>
            <a:r>
              <a:rPr lang="fr-FR" sz="2400" dirty="0">
                <a:effectLst/>
              </a:rPr>
              <a:t>se dégonfle pendant l’expiration, on parle ainsi d’</a:t>
            </a:r>
            <a:r>
              <a:rPr lang="fr-FR" sz="2400" b="1" dirty="0">
                <a:solidFill>
                  <a:schemeClr val="tx2"/>
                </a:solidFill>
                <a:effectLst/>
              </a:rPr>
              <a:t>hystérésis</a:t>
            </a:r>
            <a:r>
              <a:rPr lang="fr-FR" sz="2400" b="1" dirty="0">
                <a:effectLst/>
              </a:rPr>
              <a:t>.</a:t>
            </a:r>
            <a:r>
              <a:rPr lang="fr-FR" sz="2400" dirty="0">
                <a:effectLst/>
              </a:rPr>
              <a:t> </a:t>
            </a:r>
          </a:p>
          <a:p>
            <a:r>
              <a:rPr lang="fr-FR" sz="2400" dirty="0">
                <a:effectLst/>
              </a:rPr>
              <a:t>Pour les pressions moyennes, la </a:t>
            </a:r>
            <a:r>
              <a:rPr lang="fr-FR" sz="2400" dirty="0" err="1">
                <a:effectLst/>
              </a:rPr>
              <a:t>compliance</a:t>
            </a:r>
            <a:r>
              <a:rPr lang="fr-FR" sz="2400" dirty="0">
                <a:effectLst/>
              </a:rPr>
              <a:t> </a:t>
            </a:r>
            <a:r>
              <a:rPr lang="fr-FR" sz="2400" dirty="0" smtClean="0">
                <a:effectLst/>
              </a:rPr>
              <a:t>est grande: les </a:t>
            </a:r>
            <a:r>
              <a:rPr lang="fr-FR" sz="2400" dirty="0">
                <a:effectLst/>
              </a:rPr>
              <a:t>poumons se </a:t>
            </a:r>
            <a:r>
              <a:rPr lang="fr-FR" sz="2400" dirty="0" smtClean="0">
                <a:effectLst/>
              </a:rPr>
              <a:t>dilatent </a:t>
            </a:r>
            <a:r>
              <a:rPr lang="fr-FR" sz="2400" dirty="0">
                <a:effectLst/>
              </a:rPr>
              <a:t>facilement. </a:t>
            </a:r>
            <a:endParaRPr lang="fr-FR" sz="2400" dirty="0" smtClean="0">
              <a:effectLst/>
            </a:endParaRPr>
          </a:p>
          <a:p>
            <a:r>
              <a:rPr lang="fr-FR" sz="2400" dirty="0" smtClean="0">
                <a:effectLst/>
              </a:rPr>
              <a:t>Pour </a:t>
            </a:r>
            <a:r>
              <a:rPr lang="fr-FR" sz="2400" dirty="0">
                <a:effectLst/>
              </a:rPr>
              <a:t>les pressions élevées, la </a:t>
            </a:r>
            <a:r>
              <a:rPr lang="fr-FR" sz="2400" dirty="0" err="1">
                <a:effectLst/>
              </a:rPr>
              <a:t>compliance</a:t>
            </a:r>
            <a:r>
              <a:rPr lang="fr-FR" sz="2400" dirty="0">
                <a:effectLst/>
              </a:rPr>
              <a:t> est plus faible. </a:t>
            </a:r>
            <a:endParaRPr lang="fr-FR" sz="2400" dirty="0" smtClean="0">
              <a:effectLst/>
            </a:endParaRPr>
          </a:p>
          <a:p>
            <a:r>
              <a:rPr lang="fr-FR" sz="2400" dirty="0" smtClean="0">
                <a:effectLst/>
              </a:rPr>
              <a:t>Les </a:t>
            </a:r>
            <a:r>
              <a:rPr lang="fr-FR" sz="2400" dirty="0">
                <a:effectLst/>
              </a:rPr>
              <a:t>poumons se dilatent plus difficilement et la courbe s'aplatit.</a:t>
            </a:r>
          </a:p>
          <a:p>
            <a:pPr marL="0" indent="0">
              <a:buNone/>
            </a:pPr>
            <a:endParaRPr lang="fr-FR" dirty="0">
              <a:effectLst/>
            </a:endParaRPr>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1826" y="1935921"/>
            <a:ext cx="4693920" cy="4217729"/>
          </a:xfrm>
        </p:spPr>
      </p:pic>
    </p:spTree>
    <p:extLst>
      <p:ext uri="{BB962C8B-B14F-4D97-AF65-F5344CB8AC3E}">
        <p14:creationId xmlns:p14="http://schemas.microsoft.com/office/powerpoint/2010/main" val="1383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85021"/>
            <a:ext cx="10353761" cy="1326321"/>
          </a:xfrm>
        </p:spPr>
        <p:txBody>
          <a:bodyPr>
            <a:normAutofit/>
          </a:bodyPr>
          <a:lstStyle/>
          <a:p>
            <a:r>
              <a:rPr lang="fr-FR" dirty="0" err="1">
                <a:effectLst/>
              </a:rPr>
              <a:t>Compliance</a:t>
            </a:r>
            <a:r>
              <a:rPr lang="fr-FR" dirty="0">
                <a:effectLst/>
              </a:rPr>
              <a:t> du système </a:t>
            </a:r>
            <a:r>
              <a:rPr lang="fr-FR" dirty="0" smtClean="0">
                <a:effectLst/>
              </a:rPr>
              <a:t/>
            </a:r>
            <a:br>
              <a:rPr lang="fr-FR" dirty="0" smtClean="0">
                <a:effectLst/>
              </a:rPr>
            </a:br>
            <a:r>
              <a:rPr lang="fr-FR" dirty="0" smtClean="0">
                <a:effectLst/>
              </a:rPr>
              <a:t>poumon-cage thoracique</a:t>
            </a:r>
            <a:endParaRPr lang="fr-FR" dirty="0"/>
          </a:p>
        </p:txBody>
      </p:sp>
      <p:sp>
        <p:nvSpPr>
          <p:cNvPr id="4" name="Espace réservé du contenu 3"/>
          <p:cNvSpPr>
            <a:spLocks noGrp="1"/>
          </p:cNvSpPr>
          <p:nvPr>
            <p:ph sz="half" idx="1"/>
          </p:nvPr>
        </p:nvSpPr>
        <p:spPr>
          <a:xfrm>
            <a:off x="77006" y="1414909"/>
            <a:ext cx="7459578" cy="5380521"/>
          </a:xfrm>
        </p:spPr>
        <p:txBody>
          <a:bodyPr>
            <a:noAutofit/>
          </a:bodyPr>
          <a:lstStyle/>
          <a:p>
            <a:pPr marL="0" indent="0">
              <a:buNone/>
            </a:pPr>
            <a:r>
              <a:rPr lang="fr-FR" sz="2800" b="1" dirty="0" smtClean="0">
                <a:solidFill>
                  <a:schemeClr val="tx2"/>
                </a:solidFill>
                <a:effectLst/>
              </a:rPr>
              <a:t>Au repos:</a:t>
            </a:r>
            <a:endParaRPr lang="fr-FR" sz="2400" b="1" dirty="0" smtClean="0">
              <a:solidFill>
                <a:schemeClr val="tx2"/>
              </a:solidFill>
              <a:effectLst/>
            </a:endParaRPr>
          </a:p>
          <a:p>
            <a:r>
              <a:rPr lang="fr-FR" sz="2400" dirty="0">
                <a:effectLst/>
              </a:rPr>
              <a:t>T</a:t>
            </a:r>
            <a:r>
              <a:rPr lang="fr-FR" sz="2400" dirty="0" smtClean="0">
                <a:effectLst/>
              </a:rPr>
              <a:t>ous </a:t>
            </a:r>
            <a:r>
              <a:rPr lang="fr-FR" sz="2400" dirty="0">
                <a:effectLst/>
              </a:rPr>
              <a:t>les muscles respiratoires sont relâchés</a:t>
            </a:r>
            <a:r>
              <a:rPr lang="fr-FR" sz="2400" b="1" dirty="0">
                <a:effectLst/>
              </a:rPr>
              <a:t>, </a:t>
            </a:r>
            <a:r>
              <a:rPr lang="fr-FR" sz="2400" dirty="0">
                <a:effectLst/>
              </a:rPr>
              <a:t>le volume du poumon est à la </a:t>
            </a:r>
            <a:r>
              <a:rPr lang="fr-FR" sz="2400" b="1" dirty="0">
                <a:effectLst/>
              </a:rPr>
              <a:t>CRF</a:t>
            </a:r>
            <a:r>
              <a:rPr lang="fr-FR" sz="2400" dirty="0">
                <a:effectLst/>
              </a:rPr>
              <a:t> </a:t>
            </a:r>
            <a:r>
              <a:rPr lang="fr-FR" sz="2400" dirty="0" smtClean="0">
                <a:effectLst/>
              </a:rPr>
              <a:t>et la </a:t>
            </a:r>
            <a:r>
              <a:rPr lang="fr-FR" sz="2400" b="1" dirty="0" err="1" smtClean="0">
                <a:effectLst/>
              </a:rPr>
              <a:t>P</a:t>
            </a:r>
            <a:r>
              <a:rPr lang="fr-FR" sz="2400" b="1" baseline="-25000" dirty="0" err="1" smtClean="0">
                <a:effectLst/>
              </a:rPr>
              <a:t>alv</a:t>
            </a:r>
            <a:r>
              <a:rPr lang="fr-FR" sz="2400" b="1" dirty="0" smtClean="0">
                <a:effectLst/>
              </a:rPr>
              <a:t> = P</a:t>
            </a:r>
            <a:r>
              <a:rPr lang="fr-FR" sz="2400" b="1" baseline="-25000" dirty="0" smtClean="0">
                <a:effectLst/>
              </a:rPr>
              <a:t>atm</a:t>
            </a:r>
            <a:endParaRPr lang="fr-FR" sz="2400" dirty="0" smtClean="0">
              <a:effectLst/>
            </a:endParaRPr>
          </a:p>
          <a:p>
            <a:r>
              <a:rPr lang="fr-FR" sz="2400" dirty="0" smtClean="0">
                <a:effectLst/>
              </a:rPr>
              <a:t>Dans </a:t>
            </a:r>
            <a:r>
              <a:rPr lang="fr-FR" sz="2400" dirty="0">
                <a:effectLst/>
              </a:rPr>
              <a:t>ces conditions d'équilibre, les poumons ont tendance à </a:t>
            </a:r>
            <a:r>
              <a:rPr lang="fr-FR" sz="2400" dirty="0" smtClean="0">
                <a:effectLst/>
              </a:rPr>
              <a:t>s’affaisser </a:t>
            </a:r>
            <a:r>
              <a:rPr lang="fr-FR" sz="2400" dirty="0">
                <a:effectLst/>
              </a:rPr>
              <a:t>mais cette propension est </a:t>
            </a:r>
            <a:r>
              <a:rPr lang="fr-FR" sz="2400" u="sng" dirty="0">
                <a:effectLst/>
              </a:rPr>
              <a:t>exactement équilibrée </a:t>
            </a:r>
            <a:r>
              <a:rPr lang="fr-FR" sz="2400" dirty="0">
                <a:effectLst/>
              </a:rPr>
              <a:t>par la tendance de la cage thoracique à s’agrandir.</a:t>
            </a:r>
            <a:r>
              <a:rPr lang="fr-FR" sz="2400" b="1" dirty="0">
                <a:effectLst/>
              </a:rPr>
              <a:t> </a:t>
            </a:r>
            <a:endParaRPr lang="fr-FR" sz="2400" b="1" dirty="0" smtClean="0">
              <a:effectLst/>
            </a:endParaRPr>
          </a:p>
          <a:p>
            <a:r>
              <a:rPr lang="fr-FR" sz="2400" dirty="0" smtClean="0">
                <a:effectLst/>
              </a:rPr>
              <a:t>En </a:t>
            </a:r>
            <a:r>
              <a:rPr lang="fr-FR" sz="2400" dirty="0">
                <a:effectLst/>
              </a:rPr>
              <a:t>conséquence de </a:t>
            </a:r>
            <a:r>
              <a:rPr lang="fr-FR" sz="2400" dirty="0" smtClean="0">
                <a:effectLst/>
              </a:rPr>
              <a:t>l’opposition </a:t>
            </a:r>
            <a:r>
              <a:rPr lang="fr-FR" sz="2400" dirty="0">
                <a:effectLst/>
              </a:rPr>
              <a:t>de ces deux tendances, la </a:t>
            </a:r>
            <a:r>
              <a:rPr lang="fr-FR" sz="2400" b="1" dirty="0" err="1" smtClean="0">
                <a:effectLst/>
              </a:rPr>
              <a:t>P</a:t>
            </a:r>
            <a:r>
              <a:rPr lang="fr-FR" sz="2400" b="1" baseline="-25000" dirty="0" err="1" smtClean="0">
                <a:effectLst/>
              </a:rPr>
              <a:t>ip</a:t>
            </a:r>
            <a:r>
              <a:rPr lang="fr-FR" sz="2400" b="1" dirty="0" smtClean="0">
                <a:effectLst/>
              </a:rPr>
              <a:t> </a:t>
            </a:r>
            <a:r>
              <a:rPr lang="fr-FR" sz="2400" dirty="0" smtClean="0">
                <a:effectLst/>
              </a:rPr>
              <a:t>est négative.</a:t>
            </a:r>
            <a:endParaRPr lang="fr-FR" sz="2400" dirty="0">
              <a:effectLst/>
            </a:endParaRPr>
          </a:p>
        </p:txBody>
      </p:sp>
      <p:pic>
        <p:nvPicPr>
          <p:cNvPr id="7" name="Espace réservé du contenu 6" descr="C:\Users\asus\Downloads\page_11.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01826" y="1838429"/>
            <a:ext cx="4755323" cy="4023358"/>
          </a:xfrm>
          <a:prstGeom prst="rect">
            <a:avLst/>
          </a:prstGeom>
          <a:noFill/>
          <a:ln>
            <a:noFill/>
          </a:ln>
        </p:spPr>
      </p:pic>
    </p:spTree>
    <p:extLst>
      <p:ext uri="{BB962C8B-B14F-4D97-AF65-F5344CB8AC3E}">
        <p14:creationId xmlns:p14="http://schemas.microsoft.com/office/powerpoint/2010/main" val="8412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85021"/>
            <a:ext cx="10353761" cy="1326321"/>
          </a:xfrm>
        </p:spPr>
        <p:txBody>
          <a:bodyPr>
            <a:normAutofit/>
          </a:bodyPr>
          <a:lstStyle/>
          <a:p>
            <a:r>
              <a:rPr lang="fr-FR" dirty="0" err="1">
                <a:effectLst/>
              </a:rPr>
              <a:t>Compliance</a:t>
            </a:r>
            <a:r>
              <a:rPr lang="fr-FR" dirty="0">
                <a:effectLst/>
              </a:rPr>
              <a:t> du système </a:t>
            </a:r>
            <a:r>
              <a:rPr lang="fr-FR" dirty="0" smtClean="0">
                <a:effectLst/>
              </a:rPr>
              <a:t/>
            </a:r>
            <a:br>
              <a:rPr lang="fr-FR" dirty="0" smtClean="0">
                <a:effectLst/>
              </a:rPr>
            </a:br>
            <a:r>
              <a:rPr lang="fr-FR" dirty="0" smtClean="0">
                <a:effectLst/>
              </a:rPr>
              <a:t>poumon-cage thoracique</a:t>
            </a:r>
            <a:endParaRPr lang="fr-FR" dirty="0"/>
          </a:p>
        </p:txBody>
      </p:sp>
      <p:sp>
        <p:nvSpPr>
          <p:cNvPr id="4" name="Espace réservé du contenu 3"/>
          <p:cNvSpPr>
            <a:spLocks noGrp="1"/>
          </p:cNvSpPr>
          <p:nvPr>
            <p:ph sz="half" idx="1"/>
          </p:nvPr>
        </p:nvSpPr>
        <p:spPr>
          <a:xfrm>
            <a:off x="231007" y="1578543"/>
            <a:ext cx="6805061" cy="4870383"/>
          </a:xfrm>
        </p:spPr>
        <p:txBody>
          <a:bodyPr>
            <a:normAutofit fontScale="92500" lnSpcReduction="10000"/>
          </a:bodyPr>
          <a:lstStyle/>
          <a:p>
            <a:endParaRPr lang="fr-FR" sz="2400" dirty="0" smtClean="0">
              <a:effectLst/>
            </a:endParaRPr>
          </a:p>
          <a:p>
            <a:r>
              <a:rPr lang="fr-FR" sz="2800" dirty="0" smtClean="0">
                <a:effectLst/>
              </a:rPr>
              <a:t>La </a:t>
            </a:r>
            <a:r>
              <a:rPr lang="fr-FR" sz="2800" dirty="0">
                <a:effectLst/>
              </a:rPr>
              <a:t>figure </a:t>
            </a:r>
            <a:r>
              <a:rPr lang="fr-FR" sz="2800" dirty="0" smtClean="0">
                <a:effectLst/>
              </a:rPr>
              <a:t>représente </a:t>
            </a:r>
            <a:r>
              <a:rPr lang="fr-FR" sz="2800" dirty="0">
                <a:effectLst/>
              </a:rPr>
              <a:t>la relation pression-volume pour le poumon </a:t>
            </a:r>
            <a:r>
              <a:rPr lang="fr-FR" sz="2800" dirty="0" smtClean="0">
                <a:effectLst/>
              </a:rPr>
              <a:t>seul, la </a:t>
            </a:r>
            <a:r>
              <a:rPr lang="fr-FR" sz="2800" dirty="0">
                <a:effectLst/>
              </a:rPr>
              <a:t>cage thoracique seule et </a:t>
            </a:r>
            <a:r>
              <a:rPr lang="fr-FR" sz="2800" dirty="0" smtClean="0">
                <a:effectLst/>
              </a:rPr>
              <a:t>l’ensemble </a:t>
            </a:r>
            <a:r>
              <a:rPr lang="fr-FR" sz="2800" dirty="0">
                <a:effectLst/>
              </a:rPr>
              <a:t>poumon-cage thoracique</a:t>
            </a:r>
            <a:r>
              <a:rPr lang="fr-FR" sz="2800" dirty="0" smtClean="0">
                <a:effectLst/>
              </a:rPr>
              <a:t>.</a:t>
            </a:r>
          </a:p>
          <a:p>
            <a:endParaRPr lang="fr-FR" sz="2800" dirty="0" smtClean="0">
              <a:effectLst/>
            </a:endParaRPr>
          </a:p>
          <a:p>
            <a:r>
              <a:rPr lang="fr-FR" sz="2800" dirty="0">
                <a:effectLst/>
              </a:rPr>
              <a:t>La </a:t>
            </a:r>
            <a:r>
              <a:rPr lang="fr-FR" sz="2800" dirty="0" err="1">
                <a:effectLst/>
              </a:rPr>
              <a:t>compliance</a:t>
            </a:r>
            <a:r>
              <a:rPr lang="fr-FR" sz="2800" dirty="0">
                <a:effectLst/>
              </a:rPr>
              <a:t> du système poumon-cage thoracique est plus faible</a:t>
            </a:r>
            <a:r>
              <a:rPr lang="fr-FR" sz="2800" b="1" dirty="0">
                <a:effectLst/>
              </a:rPr>
              <a:t> </a:t>
            </a:r>
            <a:r>
              <a:rPr lang="fr-FR" sz="2800" dirty="0">
                <a:effectLst/>
              </a:rPr>
              <a:t>que celle des poumons seuls ou de la cage thoracique seule.</a:t>
            </a:r>
          </a:p>
          <a:p>
            <a:endParaRPr lang="fr-FR" sz="2800" dirty="0">
              <a:effectLst/>
            </a:endParaRPr>
          </a:p>
          <a:p>
            <a:pPr marL="0" indent="0">
              <a:buNone/>
            </a:pPr>
            <a:endParaRPr lang="fr-FR" dirty="0">
              <a:effectLst/>
            </a:endParaRPr>
          </a:p>
        </p:txBody>
      </p:sp>
      <p:pic>
        <p:nvPicPr>
          <p:cNvPr id="7" name="Espace réservé du contenu 6" descr="C:\Users\asus\Downloads\page_1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20661" y="1674796"/>
            <a:ext cx="5236586" cy="4559967"/>
          </a:xfrm>
          <a:prstGeom prst="rect">
            <a:avLst/>
          </a:prstGeom>
          <a:noFill/>
          <a:ln>
            <a:noFill/>
          </a:ln>
        </p:spPr>
      </p:pic>
    </p:spTree>
    <p:extLst>
      <p:ext uri="{BB962C8B-B14F-4D97-AF65-F5344CB8AC3E}">
        <p14:creationId xmlns:p14="http://schemas.microsoft.com/office/powerpoint/2010/main" val="15518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85021"/>
            <a:ext cx="10353761" cy="1326321"/>
          </a:xfrm>
        </p:spPr>
        <p:txBody>
          <a:bodyPr>
            <a:normAutofit/>
          </a:bodyPr>
          <a:lstStyle/>
          <a:p>
            <a:r>
              <a:rPr lang="fr-FR" dirty="0" err="1">
                <a:effectLst/>
              </a:rPr>
              <a:t>Compliance</a:t>
            </a:r>
            <a:r>
              <a:rPr lang="fr-FR" dirty="0">
                <a:effectLst/>
              </a:rPr>
              <a:t> du système </a:t>
            </a:r>
            <a:r>
              <a:rPr lang="fr-FR" dirty="0" smtClean="0">
                <a:effectLst/>
              </a:rPr>
              <a:t/>
            </a:r>
            <a:br>
              <a:rPr lang="fr-FR" dirty="0" smtClean="0">
                <a:effectLst/>
              </a:rPr>
            </a:br>
            <a:r>
              <a:rPr lang="fr-FR" dirty="0" smtClean="0">
                <a:effectLst/>
              </a:rPr>
              <a:t>poumon-cage thoracique</a:t>
            </a:r>
            <a:endParaRPr lang="fr-FR" dirty="0"/>
          </a:p>
        </p:txBody>
      </p:sp>
      <p:sp>
        <p:nvSpPr>
          <p:cNvPr id="4" name="Espace réservé du contenu 3"/>
          <p:cNvSpPr>
            <a:spLocks noGrp="1"/>
          </p:cNvSpPr>
          <p:nvPr>
            <p:ph sz="half" idx="1"/>
          </p:nvPr>
        </p:nvSpPr>
        <p:spPr>
          <a:xfrm>
            <a:off x="144380" y="1578543"/>
            <a:ext cx="7084194" cy="5062889"/>
          </a:xfrm>
        </p:spPr>
        <p:txBody>
          <a:bodyPr>
            <a:normAutofit/>
          </a:bodyPr>
          <a:lstStyle/>
          <a:p>
            <a:r>
              <a:rPr lang="fr-FR" dirty="0" smtClean="0">
                <a:effectLst/>
              </a:rPr>
              <a:t>En </a:t>
            </a:r>
            <a:r>
              <a:rPr lang="fr-FR" dirty="0">
                <a:effectLst/>
              </a:rPr>
              <a:t>cas </a:t>
            </a:r>
            <a:r>
              <a:rPr lang="fr-FR" dirty="0" smtClean="0">
                <a:effectLst/>
              </a:rPr>
              <a:t>d’emphysème</a:t>
            </a:r>
            <a:r>
              <a:rPr lang="fr-FR" dirty="0">
                <a:effectLst/>
              </a:rPr>
              <a:t>, la </a:t>
            </a:r>
            <a:r>
              <a:rPr lang="fr-FR" dirty="0" err="1">
                <a:effectLst/>
              </a:rPr>
              <a:t>compliance</a:t>
            </a:r>
            <a:r>
              <a:rPr lang="fr-FR" dirty="0">
                <a:effectLst/>
              </a:rPr>
              <a:t> du poumon s’accroit (par baisse des fibres élastiques) et la tendance des poumons à </a:t>
            </a:r>
            <a:r>
              <a:rPr lang="fr-FR" dirty="0" smtClean="0">
                <a:effectLst/>
              </a:rPr>
              <a:t>s’affaisser diminue. </a:t>
            </a:r>
          </a:p>
          <a:p>
            <a:r>
              <a:rPr lang="fr-FR" dirty="0" smtClean="0">
                <a:effectLst/>
              </a:rPr>
              <a:t>Ainsi</a:t>
            </a:r>
            <a:r>
              <a:rPr lang="fr-FR" dirty="0">
                <a:effectLst/>
              </a:rPr>
              <a:t>, à la CRF </a:t>
            </a:r>
            <a:r>
              <a:rPr lang="fr-FR" dirty="0" smtClean="0">
                <a:effectLst/>
              </a:rPr>
              <a:t>d’origine </a:t>
            </a:r>
            <a:r>
              <a:rPr lang="fr-FR" dirty="0">
                <a:effectLst/>
              </a:rPr>
              <a:t>la tendance des poumons à </a:t>
            </a:r>
            <a:r>
              <a:rPr lang="fr-FR" dirty="0" smtClean="0">
                <a:effectLst/>
              </a:rPr>
              <a:t>s’affaisser </a:t>
            </a:r>
            <a:r>
              <a:rPr lang="fr-FR" dirty="0">
                <a:effectLst/>
              </a:rPr>
              <a:t>est beaucoup plus faible que la tendance de la cage thoracique à se dilater. </a:t>
            </a:r>
            <a:endParaRPr lang="fr-FR" dirty="0" smtClean="0">
              <a:effectLst/>
            </a:endParaRPr>
          </a:p>
          <a:p>
            <a:r>
              <a:rPr lang="fr-FR" dirty="0" smtClean="0">
                <a:effectLst/>
              </a:rPr>
              <a:t>Le </a:t>
            </a:r>
            <a:r>
              <a:rPr lang="fr-FR" dirty="0">
                <a:effectLst/>
              </a:rPr>
              <a:t>système poumon-cage thoracique va chercher une nouvelle et plus forte CRF afin que les deux forces puissent s’équilibrer. </a:t>
            </a:r>
            <a:endParaRPr lang="fr-FR" dirty="0" smtClean="0">
              <a:effectLst/>
            </a:endParaRPr>
          </a:p>
          <a:p>
            <a:r>
              <a:rPr lang="fr-FR" dirty="0" smtClean="0">
                <a:effectLst/>
              </a:rPr>
              <a:t>Le </a:t>
            </a:r>
            <a:r>
              <a:rPr lang="fr-FR" dirty="0">
                <a:effectLst/>
              </a:rPr>
              <a:t>patient voit sa cage thoracique prendre une forme en tonneau</a:t>
            </a:r>
            <a:r>
              <a:rPr lang="fr-FR" b="1" dirty="0">
                <a:effectLst/>
              </a:rPr>
              <a:t> </a:t>
            </a:r>
            <a:r>
              <a:rPr lang="fr-FR" dirty="0">
                <a:effectLst/>
              </a:rPr>
              <a:t>pour adopter ce nouveau volume.</a:t>
            </a:r>
          </a:p>
          <a:p>
            <a:pPr marL="0" indent="0">
              <a:buNone/>
            </a:pPr>
            <a:endParaRPr lang="fr-FR" dirty="0">
              <a:effectLst/>
            </a:endParaRPr>
          </a:p>
        </p:txBody>
      </p:sp>
      <p:pic>
        <p:nvPicPr>
          <p:cNvPr id="7" name="Espace réservé du contenu 6" descr="C:\Users\asus\Downloads\page_1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28575" y="1915427"/>
            <a:ext cx="4851574" cy="4066673"/>
          </a:xfrm>
          <a:prstGeom prst="rect">
            <a:avLst/>
          </a:prstGeom>
          <a:noFill/>
          <a:ln>
            <a:noFill/>
          </a:ln>
        </p:spPr>
      </p:pic>
    </p:spTree>
    <p:extLst>
      <p:ext uri="{BB962C8B-B14F-4D97-AF65-F5344CB8AC3E}">
        <p14:creationId xmlns:p14="http://schemas.microsoft.com/office/powerpoint/2010/main" val="31436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8712"/>
            <a:ext cx="10353761" cy="1326321"/>
          </a:xfrm>
        </p:spPr>
        <p:txBody>
          <a:bodyPr/>
          <a:lstStyle/>
          <a:p>
            <a:r>
              <a:rPr lang="fr-FR" dirty="0">
                <a:effectLst/>
              </a:rPr>
              <a:t>Tension de surface des alvéoles </a:t>
            </a:r>
            <a:endParaRPr lang="fr-FR" dirty="0"/>
          </a:p>
        </p:txBody>
      </p:sp>
      <p:sp>
        <p:nvSpPr>
          <p:cNvPr id="5" name="Espace réservé du contenu 4"/>
          <p:cNvSpPr>
            <a:spLocks noGrp="1"/>
          </p:cNvSpPr>
          <p:nvPr>
            <p:ph idx="1"/>
          </p:nvPr>
        </p:nvSpPr>
        <p:spPr>
          <a:xfrm>
            <a:off x="336884" y="1377658"/>
            <a:ext cx="11521440" cy="5052020"/>
          </a:xfrm>
        </p:spPr>
        <p:txBody>
          <a:bodyPr>
            <a:noAutofit/>
          </a:bodyPr>
          <a:lstStyle/>
          <a:p>
            <a:r>
              <a:rPr lang="fr-FR" sz="2400" dirty="0">
                <a:effectLst/>
              </a:rPr>
              <a:t>Elle résulte des forces </a:t>
            </a:r>
            <a:r>
              <a:rPr lang="fr-FR" sz="2400" dirty="0" smtClean="0">
                <a:effectLst/>
              </a:rPr>
              <a:t>qui existent </a:t>
            </a:r>
            <a:r>
              <a:rPr lang="fr-FR" sz="2400" dirty="0">
                <a:effectLst/>
              </a:rPr>
              <a:t>entre les molécules du liquide qui tapisse les alvéoles. </a:t>
            </a:r>
            <a:endParaRPr lang="fr-FR" sz="2400" dirty="0" smtClean="0">
              <a:effectLst/>
            </a:endParaRPr>
          </a:p>
          <a:p>
            <a:r>
              <a:rPr lang="fr-FR" sz="2400" dirty="0" smtClean="0">
                <a:effectLst/>
              </a:rPr>
              <a:t>A </a:t>
            </a:r>
            <a:r>
              <a:rPr lang="fr-FR" sz="2400" dirty="0">
                <a:effectLst/>
              </a:rPr>
              <a:t>cause de leur tension de surface, les alvéoles ont tendance à </a:t>
            </a:r>
            <a:r>
              <a:rPr lang="fr-FR" sz="2400" dirty="0" smtClean="0">
                <a:effectLst/>
              </a:rPr>
              <a:t>s’affaisser</a:t>
            </a:r>
            <a:r>
              <a:rPr lang="fr-FR" sz="2400" dirty="0">
                <a:effectLst/>
              </a:rPr>
              <a:t>. </a:t>
            </a:r>
            <a:endParaRPr lang="fr-FR" sz="2400" dirty="0" smtClean="0">
              <a:effectLst/>
            </a:endParaRPr>
          </a:p>
          <a:p>
            <a:r>
              <a:rPr lang="fr-FR" sz="2400" dirty="0" smtClean="0">
                <a:effectLst/>
              </a:rPr>
              <a:t>La </a:t>
            </a:r>
            <a:r>
              <a:rPr lang="fr-FR" sz="2400" dirty="0">
                <a:effectLst/>
              </a:rPr>
              <a:t>tendance de la pression à affaisser les alvéoles est directement proportionnelle à la tension de surface et </a:t>
            </a:r>
            <a:r>
              <a:rPr lang="fr-FR" sz="2400" dirty="0" smtClean="0">
                <a:effectLst/>
              </a:rPr>
              <a:t>inversement </a:t>
            </a:r>
            <a:r>
              <a:rPr lang="fr-FR" sz="2400" dirty="0">
                <a:effectLst/>
              </a:rPr>
              <a:t>proportionnelle au rayon alvéolaire </a:t>
            </a:r>
            <a:r>
              <a:rPr lang="fr-FR" sz="2400" b="1" dirty="0">
                <a:effectLst/>
              </a:rPr>
              <a:t>(</a:t>
            </a:r>
            <a:r>
              <a:rPr lang="fr-FR" sz="2400" b="1" dirty="0">
                <a:solidFill>
                  <a:schemeClr val="tx2"/>
                </a:solidFill>
                <a:effectLst/>
              </a:rPr>
              <a:t>loi de Laplace</a:t>
            </a:r>
            <a:r>
              <a:rPr lang="fr-FR" sz="2400" b="1" dirty="0">
                <a:effectLst/>
              </a:rPr>
              <a:t>), </a:t>
            </a:r>
            <a:r>
              <a:rPr lang="fr-FR" sz="2400" dirty="0">
                <a:effectLst/>
              </a:rPr>
              <a:t>comme le montre </a:t>
            </a:r>
            <a:r>
              <a:rPr lang="fr-FR" sz="2400" dirty="0" smtClean="0">
                <a:effectLst/>
              </a:rPr>
              <a:t>l’équation </a:t>
            </a:r>
            <a:r>
              <a:rPr lang="fr-FR" sz="2400" dirty="0">
                <a:effectLst/>
              </a:rPr>
              <a:t>suivante </a:t>
            </a:r>
            <a:r>
              <a:rPr lang="fr-FR" sz="2400" dirty="0" smtClean="0">
                <a:effectLst/>
              </a:rPr>
              <a:t>:</a:t>
            </a:r>
            <a:endParaRPr lang="fr-FR" sz="2400" dirty="0">
              <a:effectLst/>
            </a:endParaRPr>
          </a:p>
          <a:p>
            <a:pPr marL="0" indent="0" algn="ctr">
              <a:buNone/>
            </a:pPr>
            <a:r>
              <a:rPr lang="fr-FR" sz="2800" b="1" dirty="0">
                <a:effectLst/>
              </a:rPr>
              <a:t>P= </a:t>
            </a:r>
            <a:r>
              <a:rPr lang="fr-FR" sz="2800" b="1" dirty="0" smtClean="0">
                <a:effectLst/>
              </a:rPr>
              <a:t>2T/r</a:t>
            </a:r>
            <a:endParaRPr lang="fr-FR" sz="2800" dirty="0">
              <a:effectLst/>
            </a:endParaRPr>
          </a:p>
          <a:p>
            <a:pPr lvl="1"/>
            <a:r>
              <a:rPr lang="fr-FR" sz="2000" b="1" dirty="0">
                <a:effectLst/>
              </a:rPr>
              <a:t>P</a:t>
            </a:r>
            <a:r>
              <a:rPr lang="fr-FR" sz="2000" dirty="0">
                <a:effectLst/>
              </a:rPr>
              <a:t> : pression d'affaissement de l'alvéole </a:t>
            </a:r>
            <a:r>
              <a:rPr lang="fr-FR" sz="2000" dirty="0" smtClean="0">
                <a:effectLst/>
              </a:rPr>
              <a:t>ou pression nécessaire pour conserver l’alvéole ouverte</a:t>
            </a:r>
          </a:p>
          <a:p>
            <a:pPr lvl="1"/>
            <a:r>
              <a:rPr lang="fr-FR" sz="2000" b="1" dirty="0" smtClean="0">
                <a:effectLst/>
              </a:rPr>
              <a:t>T</a:t>
            </a:r>
            <a:r>
              <a:rPr lang="fr-FR" sz="2000" dirty="0">
                <a:effectLst/>
              </a:rPr>
              <a:t> : tension de surface 					</a:t>
            </a:r>
          </a:p>
          <a:p>
            <a:pPr lvl="1"/>
            <a:r>
              <a:rPr lang="fr-FR" sz="2000" b="1" dirty="0">
                <a:effectLst/>
              </a:rPr>
              <a:t>r :</a:t>
            </a:r>
            <a:r>
              <a:rPr lang="fr-FR" sz="2000" dirty="0">
                <a:effectLst/>
              </a:rPr>
              <a:t> rayon alvéolaire </a:t>
            </a:r>
            <a:r>
              <a:rPr lang="fr-FR" sz="2400" dirty="0">
                <a:effectLst/>
              </a:rPr>
              <a:t>	</a:t>
            </a:r>
            <a:endParaRPr lang="fr-FR" sz="2400" dirty="0"/>
          </a:p>
        </p:txBody>
      </p:sp>
    </p:spTree>
    <p:extLst>
      <p:ext uri="{BB962C8B-B14F-4D97-AF65-F5344CB8AC3E}">
        <p14:creationId xmlns:p14="http://schemas.microsoft.com/office/powerpoint/2010/main" val="6534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8712"/>
            <a:ext cx="10353761" cy="1326321"/>
          </a:xfrm>
        </p:spPr>
        <p:txBody>
          <a:bodyPr/>
          <a:lstStyle/>
          <a:p>
            <a:r>
              <a:rPr lang="fr-FR" dirty="0">
                <a:effectLst/>
              </a:rPr>
              <a:t>Tension de surface des alvéoles </a:t>
            </a:r>
            <a:endParaRPr lang="fr-FR" dirty="0"/>
          </a:p>
        </p:txBody>
      </p:sp>
      <p:sp>
        <p:nvSpPr>
          <p:cNvPr id="5" name="Espace réservé du contenu 4"/>
          <p:cNvSpPr>
            <a:spLocks noGrp="1"/>
          </p:cNvSpPr>
          <p:nvPr>
            <p:ph idx="1"/>
          </p:nvPr>
        </p:nvSpPr>
        <p:spPr>
          <a:xfrm>
            <a:off x="336884" y="1445033"/>
            <a:ext cx="11521440" cy="5052020"/>
          </a:xfrm>
        </p:spPr>
        <p:txBody>
          <a:bodyPr>
            <a:normAutofit/>
          </a:bodyPr>
          <a:lstStyle/>
          <a:p>
            <a:r>
              <a:rPr lang="fr-FR" sz="2800" dirty="0">
                <a:effectLst/>
              </a:rPr>
              <a:t>Les grands alvéoles (grand rayon) s'affaissent à de plus faibles pressions et sont plus faciles à garder ouverts. </a:t>
            </a:r>
            <a:endParaRPr lang="fr-FR" sz="2800" dirty="0" smtClean="0">
              <a:effectLst/>
            </a:endParaRPr>
          </a:p>
          <a:p>
            <a:endParaRPr lang="fr-FR" sz="2800" dirty="0" smtClean="0">
              <a:effectLst/>
            </a:endParaRPr>
          </a:p>
          <a:p>
            <a:r>
              <a:rPr lang="fr-FR" sz="2800" dirty="0" smtClean="0">
                <a:effectLst/>
              </a:rPr>
              <a:t>Les </a:t>
            </a:r>
            <a:r>
              <a:rPr lang="fr-FR" sz="2800" dirty="0">
                <a:effectLst/>
              </a:rPr>
              <a:t>petits alvéoles (petit rayon) s’affaissent à de plus fortes pressions et sont plus difficiles à garder ouverts. </a:t>
            </a:r>
            <a:endParaRPr lang="fr-FR" sz="2800" dirty="0" smtClean="0">
              <a:effectLst/>
            </a:endParaRPr>
          </a:p>
          <a:p>
            <a:endParaRPr lang="fr-FR" sz="2800" dirty="0" smtClean="0">
              <a:effectLst/>
            </a:endParaRPr>
          </a:p>
          <a:p>
            <a:r>
              <a:rPr lang="fr-FR" sz="2800" dirty="0" smtClean="0">
                <a:effectLst/>
              </a:rPr>
              <a:t>En l’absence </a:t>
            </a:r>
            <a:r>
              <a:rPr lang="fr-FR" sz="2800" dirty="0">
                <a:effectLst/>
              </a:rPr>
              <a:t>de surfactant, les petits alvéoles ont tendance à </a:t>
            </a:r>
            <a:r>
              <a:rPr lang="fr-FR" sz="2800" smtClean="0">
                <a:effectLst/>
              </a:rPr>
              <a:t>s’affaisser: </a:t>
            </a:r>
            <a:r>
              <a:rPr lang="fr-FR" sz="2800" b="1" smtClean="0">
                <a:solidFill>
                  <a:schemeClr val="tx2">
                    <a:lumMod val="90000"/>
                  </a:schemeClr>
                </a:solidFill>
                <a:effectLst/>
              </a:rPr>
              <a:t>atélectasie</a:t>
            </a:r>
            <a:r>
              <a:rPr lang="fr-FR" sz="2800" smtClean="0">
                <a:effectLst/>
              </a:rPr>
              <a:t>.</a:t>
            </a:r>
            <a:endParaRPr lang="fr-FR" sz="2800" dirty="0">
              <a:effectLst/>
            </a:endParaRPr>
          </a:p>
        </p:txBody>
      </p:sp>
    </p:spTree>
    <p:extLst>
      <p:ext uri="{BB962C8B-B14F-4D97-AF65-F5344CB8AC3E}">
        <p14:creationId xmlns:p14="http://schemas.microsoft.com/office/powerpoint/2010/main" val="1214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9838"/>
            <a:ext cx="10353761" cy="1326321"/>
          </a:xfrm>
        </p:spPr>
        <p:txBody>
          <a:bodyPr/>
          <a:lstStyle/>
          <a:p>
            <a:r>
              <a:rPr lang="fr-FR" dirty="0">
                <a:effectLst/>
              </a:rPr>
              <a:t>Surfactant </a:t>
            </a:r>
          </a:p>
        </p:txBody>
      </p:sp>
      <p:sp>
        <p:nvSpPr>
          <p:cNvPr id="3" name="Espace réservé du contenu 2"/>
          <p:cNvSpPr>
            <a:spLocks noGrp="1"/>
          </p:cNvSpPr>
          <p:nvPr>
            <p:ph sz="half" idx="1"/>
          </p:nvPr>
        </p:nvSpPr>
        <p:spPr>
          <a:xfrm>
            <a:off x="279132" y="1501541"/>
            <a:ext cx="6578049" cy="4957011"/>
          </a:xfrm>
        </p:spPr>
        <p:txBody>
          <a:bodyPr>
            <a:normAutofit fontScale="92500"/>
          </a:bodyPr>
          <a:lstStyle/>
          <a:p>
            <a:r>
              <a:rPr lang="fr-FR" sz="2400" dirty="0">
                <a:effectLst/>
              </a:rPr>
              <a:t>C’est un mince film de substances tensioactives recouvrant l’épithélium alvéolaire. </a:t>
            </a:r>
            <a:endParaRPr lang="fr-FR" sz="2400" dirty="0" smtClean="0">
              <a:effectLst/>
            </a:endParaRPr>
          </a:p>
          <a:p>
            <a:r>
              <a:rPr lang="fr-FR" sz="2400" dirty="0">
                <a:effectLst/>
              </a:rPr>
              <a:t>Il est produit par les cellules alvéolaires de type II (</a:t>
            </a:r>
            <a:r>
              <a:rPr lang="fr-FR" sz="2400" dirty="0" err="1">
                <a:effectLst/>
              </a:rPr>
              <a:t>pneumocytes</a:t>
            </a:r>
            <a:r>
              <a:rPr lang="fr-FR" sz="2400" dirty="0">
                <a:effectLst/>
              </a:rPr>
              <a:t> de type II) et consiste principalement en un lipide, </a:t>
            </a:r>
            <a:r>
              <a:rPr lang="fr-FR" sz="2400" b="1" dirty="0">
                <a:effectLst/>
              </a:rPr>
              <a:t>la </a:t>
            </a:r>
            <a:r>
              <a:rPr lang="fr-FR" sz="2400" b="1" dirty="0" err="1">
                <a:effectLst/>
              </a:rPr>
              <a:t>dipalmitoyl</a:t>
            </a:r>
            <a:r>
              <a:rPr lang="fr-FR" sz="2400" b="1" dirty="0">
                <a:effectLst/>
              </a:rPr>
              <a:t>-</a:t>
            </a:r>
            <a:r>
              <a:rPr lang="fr-FR" sz="2400" b="1" dirty="0" err="1">
                <a:effectLst/>
              </a:rPr>
              <a:t>phosphatidyl</a:t>
            </a:r>
            <a:r>
              <a:rPr lang="fr-FR" sz="2400" b="1" dirty="0">
                <a:effectLst/>
              </a:rPr>
              <a:t>-choline</a:t>
            </a:r>
            <a:r>
              <a:rPr lang="fr-FR" sz="2400" b="1" dirty="0" smtClean="0">
                <a:effectLst/>
              </a:rPr>
              <a:t>.</a:t>
            </a:r>
            <a:endParaRPr lang="fr-FR" sz="2400" dirty="0" smtClean="0">
              <a:effectLst/>
            </a:endParaRPr>
          </a:p>
          <a:p>
            <a:r>
              <a:rPr lang="fr-FR" sz="2400" dirty="0" smtClean="0">
                <a:effectLst/>
              </a:rPr>
              <a:t>Il </a:t>
            </a:r>
            <a:r>
              <a:rPr lang="fr-FR" sz="2400" dirty="0">
                <a:effectLst/>
              </a:rPr>
              <a:t>tapisse les alvéoles et réduit la tension de </a:t>
            </a:r>
            <a:r>
              <a:rPr lang="fr-FR" sz="2400" dirty="0" smtClean="0">
                <a:effectLst/>
              </a:rPr>
              <a:t>surface.</a:t>
            </a:r>
          </a:p>
          <a:p>
            <a:r>
              <a:rPr lang="fr-FR" sz="2400" dirty="0" smtClean="0">
                <a:effectLst/>
              </a:rPr>
              <a:t>Cette </a:t>
            </a:r>
            <a:r>
              <a:rPr lang="fr-FR" sz="2400" dirty="0">
                <a:effectLst/>
              </a:rPr>
              <a:t>baisse </a:t>
            </a:r>
            <a:r>
              <a:rPr lang="fr-FR" sz="2400" dirty="0" smtClean="0">
                <a:effectLst/>
              </a:rPr>
              <a:t>de tension protège </a:t>
            </a:r>
            <a:r>
              <a:rPr lang="fr-FR" sz="2400" dirty="0">
                <a:effectLst/>
              </a:rPr>
              <a:t>les petits alvéoles de l’affaissement et accroit la </a:t>
            </a:r>
            <a:r>
              <a:rPr lang="fr-FR" sz="2400" dirty="0" err="1">
                <a:effectLst/>
              </a:rPr>
              <a:t>compliance</a:t>
            </a:r>
            <a:r>
              <a:rPr lang="fr-FR" sz="2400" dirty="0">
                <a:effectLst/>
              </a:rPr>
              <a:t>.</a:t>
            </a:r>
          </a:p>
          <a:p>
            <a:endParaRPr lang="fr-FR" dirty="0"/>
          </a:p>
        </p:txBody>
      </p:sp>
      <p:pic>
        <p:nvPicPr>
          <p:cNvPr id="6" name="Espace réservé du contenu 5" descr="C:\Users\asus\Downloads\respiration_unisciel_fig5.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7182" y="2289962"/>
            <a:ext cx="5094287" cy="3299593"/>
          </a:xfrm>
          <a:prstGeom prst="rect">
            <a:avLst/>
          </a:prstGeom>
          <a:noFill/>
          <a:ln>
            <a:noFill/>
          </a:ln>
        </p:spPr>
      </p:pic>
    </p:spTree>
    <p:extLst>
      <p:ext uri="{BB962C8B-B14F-4D97-AF65-F5344CB8AC3E}">
        <p14:creationId xmlns:p14="http://schemas.microsoft.com/office/powerpoint/2010/main" val="34431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9838"/>
            <a:ext cx="10353761" cy="1326321"/>
          </a:xfrm>
        </p:spPr>
        <p:txBody>
          <a:bodyPr/>
          <a:lstStyle/>
          <a:p>
            <a:r>
              <a:rPr lang="fr-FR" dirty="0">
                <a:effectLst/>
              </a:rPr>
              <a:t>Surfactant </a:t>
            </a:r>
          </a:p>
        </p:txBody>
      </p:sp>
      <p:sp>
        <p:nvSpPr>
          <p:cNvPr id="3" name="Espace réservé du contenu 2"/>
          <p:cNvSpPr>
            <a:spLocks noGrp="1"/>
          </p:cNvSpPr>
          <p:nvPr>
            <p:ph sz="half" idx="1"/>
          </p:nvPr>
        </p:nvSpPr>
        <p:spPr>
          <a:xfrm>
            <a:off x="279132" y="1501541"/>
            <a:ext cx="6578049" cy="4957011"/>
          </a:xfrm>
        </p:spPr>
        <p:txBody>
          <a:bodyPr>
            <a:normAutofit/>
          </a:bodyPr>
          <a:lstStyle/>
          <a:p>
            <a:r>
              <a:rPr lang="fr-FR" dirty="0">
                <a:effectLst/>
              </a:rPr>
              <a:t>Chez le fœtus, la synthèse du surfactant est </a:t>
            </a:r>
            <a:r>
              <a:rPr lang="fr-FR" dirty="0" smtClean="0">
                <a:effectLst/>
              </a:rPr>
              <a:t>variable, on </a:t>
            </a:r>
            <a:r>
              <a:rPr lang="fr-FR" dirty="0">
                <a:effectLst/>
              </a:rPr>
              <a:t>peut en trouver dès la 24</a:t>
            </a:r>
            <a:r>
              <a:rPr lang="fr-FR" baseline="30000" dirty="0">
                <a:effectLst/>
              </a:rPr>
              <a:t>ème </a:t>
            </a:r>
            <a:r>
              <a:rPr lang="fr-FR" dirty="0">
                <a:effectLst/>
              </a:rPr>
              <a:t>semaine et il est toujours présent à la 35</a:t>
            </a:r>
            <a:r>
              <a:rPr lang="fr-FR" baseline="30000" dirty="0">
                <a:effectLst/>
              </a:rPr>
              <a:t>ème</a:t>
            </a:r>
            <a:r>
              <a:rPr lang="fr-FR" dirty="0">
                <a:effectLst/>
              </a:rPr>
              <a:t> semaine de la gestation.</a:t>
            </a:r>
          </a:p>
          <a:p>
            <a:r>
              <a:rPr lang="fr-FR" dirty="0">
                <a:effectLst/>
              </a:rPr>
              <a:t>Le syndrome de détresse respiratoire néonatale peut s’observer chez des bébés prématurés du fait </a:t>
            </a:r>
            <a:r>
              <a:rPr lang="fr-FR" dirty="0" smtClean="0">
                <a:effectLst/>
              </a:rPr>
              <a:t>d’un </a:t>
            </a:r>
            <a:r>
              <a:rPr lang="fr-FR" dirty="0">
                <a:effectLst/>
              </a:rPr>
              <a:t>manque de surfactant. </a:t>
            </a:r>
            <a:endParaRPr lang="fr-FR" dirty="0" smtClean="0">
              <a:effectLst/>
            </a:endParaRPr>
          </a:p>
          <a:p>
            <a:r>
              <a:rPr lang="fr-FR" dirty="0" smtClean="0">
                <a:effectLst/>
              </a:rPr>
              <a:t>II </a:t>
            </a:r>
            <a:r>
              <a:rPr lang="fr-FR" dirty="0">
                <a:effectLst/>
              </a:rPr>
              <a:t>existe, chez le bébé, une atélectasie pendant l’expiration, une difficulté à regonfler ses poumons (conséquence d’une </a:t>
            </a:r>
            <a:r>
              <a:rPr lang="fr-FR" dirty="0" err="1">
                <a:effectLst/>
              </a:rPr>
              <a:t>compliance</a:t>
            </a:r>
            <a:r>
              <a:rPr lang="fr-FR" dirty="0">
                <a:effectLst/>
              </a:rPr>
              <a:t> diminuée) et une hypoxémie </a:t>
            </a:r>
            <a:r>
              <a:rPr lang="fr-FR" dirty="0" smtClean="0">
                <a:effectLst/>
              </a:rPr>
              <a:t>due </a:t>
            </a:r>
            <a:r>
              <a:rPr lang="fr-FR" dirty="0">
                <a:effectLst/>
              </a:rPr>
              <a:t>de la mauvaise adéquation du rapport </a:t>
            </a:r>
            <a:r>
              <a:rPr lang="fr-FR" b="1" dirty="0">
                <a:effectLst/>
              </a:rPr>
              <a:t>Ventilation/Perfusion.</a:t>
            </a:r>
            <a:endParaRPr lang="fr-FR" dirty="0">
              <a:effectLst/>
            </a:endParaRPr>
          </a:p>
          <a:p>
            <a:endParaRPr lang="fr-FR" dirty="0"/>
          </a:p>
        </p:txBody>
      </p:sp>
      <p:pic>
        <p:nvPicPr>
          <p:cNvPr id="6" name="Espace réservé du contenu 5" descr="C:\Users\asus\Downloads\respiration_unisciel_fig5.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7182" y="2289962"/>
            <a:ext cx="5094287" cy="3299593"/>
          </a:xfrm>
          <a:prstGeom prst="rect">
            <a:avLst/>
          </a:prstGeom>
          <a:noFill/>
          <a:ln>
            <a:noFill/>
          </a:ln>
        </p:spPr>
      </p:pic>
    </p:spTree>
    <p:extLst>
      <p:ext uri="{BB962C8B-B14F-4D97-AF65-F5344CB8AC3E}">
        <p14:creationId xmlns:p14="http://schemas.microsoft.com/office/powerpoint/2010/main" val="29269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913795" y="2088319"/>
            <a:ext cx="5106004" cy="3702881"/>
          </a:xfrm>
        </p:spPr>
        <p:txBody>
          <a:bodyPr>
            <a:normAutofit/>
          </a:bodyPr>
          <a:lstStyle/>
          <a:p>
            <a:endParaRPr lang="fr-FR" dirty="0" smtClean="0">
              <a:effectLst/>
            </a:endParaRPr>
          </a:p>
          <a:p>
            <a:r>
              <a:rPr lang="fr-FR" dirty="0" smtClean="0">
                <a:effectLst/>
              </a:rPr>
              <a:t>La </a:t>
            </a:r>
            <a:r>
              <a:rPr lang="fr-FR" dirty="0">
                <a:effectLst/>
              </a:rPr>
              <a:t>cage thoracique est une enceinte élastique creuse, étanche et déformable. </a:t>
            </a:r>
            <a:endParaRPr lang="fr-FR" dirty="0" smtClean="0">
              <a:effectLst/>
            </a:endParaRPr>
          </a:p>
          <a:p>
            <a:endParaRPr lang="fr-FR" dirty="0">
              <a:effectLst/>
            </a:endParaRPr>
          </a:p>
          <a:p>
            <a:r>
              <a:rPr lang="fr-FR" dirty="0" smtClean="0">
                <a:effectLst/>
              </a:rPr>
              <a:t>Elle </a:t>
            </a:r>
            <a:r>
              <a:rPr lang="fr-FR" dirty="0">
                <a:effectLst/>
              </a:rPr>
              <a:t>comprend les muscles inspiratoires et les muscles expiratoires.</a:t>
            </a:r>
          </a:p>
          <a:p>
            <a:endParaRPr lang="fr-FR" dirty="0"/>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8762" y="2087563"/>
            <a:ext cx="4544339" cy="3703637"/>
          </a:xfrm>
          <a:prstGeom prst="rect">
            <a:avLst/>
          </a:prstGeom>
          <a:noFill/>
          <a:ln>
            <a:noFill/>
          </a:ln>
        </p:spPr>
      </p:pic>
    </p:spTree>
    <p:extLst>
      <p:ext uri="{BB962C8B-B14F-4D97-AF65-F5344CB8AC3E}">
        <p14:creationId xmlns:p14="http://schemas.microsoft.com/office/powerpoint/2010/main" val="23692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47587"/>
            <a:ext cx="10353761" cy="1326321"/>
          </a:xfrm>
        </p:spPr>
        <p:txBody>
          <a:bodyPr/>
          <a:lstStyle/>
          <a:p>
            <a:r>
              <a:rPr lang="fr-FR" dirty="0">
                <a:effectLst/>
              </a:rPr>
              <a:t>Résistance des voies </a:t>
            </a:r>
            <a:r>
              <a:rPr lang="fr-FR" dirty="0" smtClean="0">
                <a:effectLst/>
              </a:rPr>
              <a:t>aériennes</a:t>
            </a:r>
            <a:endParaRPr lang="fr-FR" dirty="0"/>
          </a:p>
        </p:txBody>
      </p:sp>
      <p:sp>
        <p:nvSpPr>
          <p:cNvPr id="6" name="Espace réservé du contenu 5"/>
          <p:cNvSpPr>
            <a:spLocks noGrp="1"/>
          </p:cNvSpPr>
          <p:nvPr>
            <p:ph idx="1"/>
          </p:nvPr>
        </p:nvSpPr>
        <p:spPr>
          <a:xfrm>
            <a:off x="490888" y="1473907"/>
            <a:ext cx="11203807" cy="4907641"/>
          </a:xfrm>
        </p:spPr>
        <p:txBody>
          <a:bodyPr>
            <a:normAutofit/>
          </a:bodyPr>
          <a:lstStyle/>
          <a:p>
            <a:r>
              <a:rPr lang="fr-FR" sz="2400" dirty="0">
                <a:effectLst/>
              </a:rPr>
              <a:t>L’écoulement de l’air</a:t>
            </a:r>
            <a:r>
              <a:rPr lang="fr-FR" sz="2400" b="1" dirty="0">
                <a:effectLst/>
              </a:rPr>
              <a:t> </a:t>
            </a:r>
            <a:r>
              <a:rPr lang="fr-FR" sz="2400" dirty="0">
                <a:effectLst/>
              </a:rPr>
              <a:t>est directement proportionnel à la différence de pression qui existe entre la bouche (pression atmosphérique) et les alvéoles. </a:t>
            </a:r>
            <a:endParaRPr lang="fr-FR" sz="2400" dirty="0" smtClean="0">
              <a:effectLst/>
            </a:endParaRPr>
          </a:p>
          <a:p>
            <a:r>
              <a:rPr lang="fr-FR" sz="2400" dirty="0" smtClean="0">
                <a:effectLst/>
              </a:rPr>
              <a:t>Il </a:t>
            </a:r>
            <a:r>
              <a:rPr lang="fr-FR" sz="2400" dirty="0">
                <a:effectLst/>
              </a:rPr>
              <a:t>est inversement proportionnel à la résistance des voies aériennes. </a:t>
            </a:r>
            <a:endParaRPr lang="fr-FR" sz="2400" dirty="0" smtClean="0">
              <a:effectLst/>
            </a:endParaRPr>
          </a:p>
          <a:p>
            <a:r>
              <a:rPr lang="fr-FR" sz="2400" dirty="0" smtClean="0">
                <a:effectLst/>
              </a:rPr>
              <a:t>Ainsi</a:t>
            </a:r>
            <a:r>
              <a:rPr lang="fr-FR" sz="2400" dirty="0">
                <a:effectLst/>
              </a:rPr>
              <a:t>, plus la résistance est grande, plus l'écoulement est faible.</a:t>
            </a:r>
          </a:p>
          <a:p>
            <a:endParaRPr lang="fr-FR" dirty="0">
              <a:effectLst/>
            </a:endParaRPr>
          </a:p>
          <a:p>
            <a:pPr marL="0" indent="0" algn="ctr">
              <a:buNone/>
            </a:pPr>
            <a:r>
              <a:rPr lang="fr-FR" sz="2400" b="1" dirty="0">
                <a:effectLst/>
              </a:rPr>
              <a:t>Q= ΔP/ </a:t>
            </a:r>
            <a:r>
              <a:rPr lang="fr-FR" sz="2400" b="1" dirty="0" smtClean="0">
                <a:effectLst/>
              </a:rPr>
              <a:t>R</a:t>
            </a:r>
          </a:p>
          <a:p>
            <a:pPr marL="0" indent="0" algn="ctr">
              <a:buNone/>
            </a:pPr>
            <a:endParaRPr lang="fr-FR" dirty="0">
              <a:effectLst/>
            </a:endParaRPr>
          </a:p>
          <a:p>
            <a:pPr lvl="1"/>
            <a:r>
              <a:rPr lang="fr-FR" sz="1600" b="1" dirty="0">
                <a:effectLst/>
              </a:rPr>
              <a:t>Q : </a:t>
            </a:r>
            <a:r>
              <a:rPr lang="fr-FR" sz="1600" dirty="0">
                <a:effectLst/>
              </a:rPr>
              <a:t>écoulement de l’air 			</a:t>
            </a:r>
            <a:r>
              <a:rPr lang="fr-FR" sz="1600" dirty="0" err="1">
                <a:effectLst/>
              </a:rPr>
              <a:t>mL</a:t>
            </a:r>
            <a:r>
              <a:rPr lang="fr-FR" sz="1600" dirty="0">
                <a:effectLst/>
              </a:rPr>
              <a:t>/min ou L/min</a:t>
            </a:r>
          </a:p>
          <a:p>
            <a:pPr lvl="1"/>
            <a:r>
              <a:rPr lang="fr-FR" sz="1600" b="1" dirty="0">
                <a:effectLst/>
              </a:rPr>
              <a:t>P : </a:t>
            </a:r>
            <a:r>
              <a:rPr lang="fr-FR" sz="1600" dirty="0">
                <a:effectLst/>
              </a:rPr>
              <a:t>gradient de pression 			mm Hg</a:t>
            </a:r>
          </a:p>
          <a:p>
            <a:pPr lvl="1"/>
            <a:r>
              <a:rPr lang="fr-FR" sz="1600" b="1" dirty="0">
                <a:effectLst/>
              </a:rPr>
              <a:t>R :</a:t>
            </a:r>
            <a:r>
              <a:rPr lang="fr-FR" sz="1600" dirty="0">
                <a:effectLst/>
              </a:rPr>
              <a:t> résistance des voies aériennes 		cm H</a:t>
            </a:r>
            <a:r>
              <a:rPr lang="fr-FR" sz="1600" baseline="-25000" dirty="0">
                <a:effectLst/>
              </a:rPr>
              <a:t>2</a:t>
            </a:r>
            <a:r>
              <a:rPr lang="fr-FR" sz="1600" dirty="0">
                <a:effectLst/>
              </a:rPr>
              <a:t>O/L/S</a:t>
            </a:r>
          </a:p>
          <a:p>
            <a:endParaRPr lang="fr-FR" dirty="0">
              <a:effectLst/>
            </a:endParaRPr>
          </a:p>
        </p:txBody>
      </p:sp>
    </p:spTree>
    <p:extLst>
      <p:ext uri="{BB962C8B-B14F-4D97-AF65-F5344CB8AC3E}">
        <p14:creationId xmlns:p14="http://schemas.microsoft.com/office/powerpoint/2010/main" val="6388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47587"/>
            <a:ext cx="10353761" cy="1326321"/>
          </a:xfrm>
        </p:spPr>
        <p:txBody>
          <a:bodyPr/>
          <a:lstStyle/>
          <a:p>
            <a:r>
              <a:rPr lang="fr-FR" dirty="0">
                <a:effectLst/>
              </a:rPr>
              <a:t>Résistance des voies </a:t>
            </a:r>
            <a:r>
              <a:rPr lang="fr-FR" dirty="0" smtClean="0">
                <a:effectLst/>
              </a:rPr>
              <a:t>aériennes</a:t>
            </a:r>
            <a:endParaRPr lang="fr-FR" dirty="0"/>
          </a:p>
        </p:txBody>
      </p:sp>
      <mc:AlternateContent xmlns:mc="http://schemas.openxmlformats.org/markup-compatibility/2006" xmlns:a14="http://schemas.microsoft.com/office/drawing/2010/main">
        <mc:Choice Requires="a14">
          <p:sp>
            <p:nvSpPr>
              <p:cNvPr id="6" name="Espace réservé du contenu 5"/>
              <p:cNvSpPr>
                <a:spLocks noGrp="1"/>
              </p:cNvSpPr>
              <p:nvPr>
                <p:ph idx="1"/>
              </p:nvPr>
            </p:nvSpPr>
            <p:spPr>
              <a:xfrm>
                <a:off x="490888" y="1473907"/>
                <a:ext cx="11203807" cy="4907641"/>
              </a:xfrm>
            </p:spPr>
            <p:txBody>
              <a:bodyPr>
                <a:normAutofit fontScale="92500"/>
              </a:bodyPr>
              <a:lstStyle/>
              <a:p>
                <a:r>
                  <a:rPr lang="fr-FR" sz="2600" dirty="0" smtClean="0">
                    <a:effectLst/>
                  </a:rPr>
                  <a:t>La résistance est </a:t>
                </a:r>
                <a:r>
                  <a:rPr lang="fr-FR" sz="2600" dirty="0">
                    <a:effectLst/>
                  </a:rPr>
                  <a:t>décrite par la </a:t>
                </a:r>
                <a:r>
                  <a:rPr lang="fr-FR" sz="2600" dirty="0">
                    <a:solidFill>
                      <a:schemeClr val="tx2"/>
                    </a:solidFill>
                    <a:effectLst/>
                  </a:rPr>
                  <a:t>loi </a:t>
                </a:r>
                <a:r>
                  <a:rPr lang="fr-FR" sz="2600" b="1" dirty="0">
                    <a:solidFill>
                      <a:schemeClr val="tx2"/>
                    </a:solidFill>
                    <a:effectLst/>
                  </a:rPr>
                  <a:t>de Poiseuille</a:t>
                </a:r>
                <a:r>
                  <a:rPr lang="fr-FR" sz="2600" b="1" dirty="0">
                    <a:effectLst/>
                  </a:rPr>
                  <a:t>, </a:t>
                </a:r>
                <a:r>
                  <a:rPr lang="fr-FR" sz="2600" dirty="0">
                    <a:effectLst/>
                  </a:rPr>
                  <a:t>comme le montre l'équation suivante </a:t>
                </a:r>
                <a:r>
                  <a:rPr lang="fr-FR" sz="2600" dirty="0" smtClean="0">
                    <a:effectLst/>
                  </a:rPr>
                  <a:t>:</a:t>
                </a:r>
                <a:endParaRPr lang="fr-FR" sz="2600" dirty="0">
                  <a:effectLst/>
                </a:endParaRPr>
              </a:p>
              <a:p>
                <a:pPr marL="0" indent="0">
                  <a:buNone/>
                </a:pPr>
                <a14:m>
                  <m:oMathPara xmlns:m="http://schemas.openxmlformats.org/officeDocument/2006/math">
                    <m:oMathParaPr>
                      <m:jc m:val="centerGroup"/>
                    </m:oMathParaPr>
                    <m:oMath xmlns:m="http://schemas.openxmlformats.org/officeDocument/2006/math">
                      <m:r>
                        <a:rPr lang="fr-FR" sz="2600" b="1" i="1">
                          <a:effectLst/>
                          <a:latin typeface="Cambria Math" panose="02040503050406030204" pitchFamily="18" charset="0"/>
                        </a:rPr>
                        <m:t>𝐑</m:t>
                      </m:r>
                      <m:r>
                        <a:rPr lang="fr-FR" sz="2600" b="1">
                          <a:effectLst/>
                          <a:latin typeface="Cambria Math" panose="02040503050406030204" pitchFamily="18" charset="0"/>
                        </a:rPr>
                        <m:t>=</m:t>
                      </m:r>
                      <m:f>
                        <m:fPr>
                          <m:ctrlPr>
                            <a:rPr lang="fr-FR" sz="2600" b="1" i="1">
                              <a:effectLst/>
                              <a:latin typeface="Cambria Math" panose="02040503050406030204" pitchFamily="18" charset="0"/>
                            </a:rPr>
                          </m:ctrlPr>
                        </m:fPr>
                        <m:num>
                          <m:r>
                            <a:rPr lang="fr-FR" sz="2600" b="1">
                              <a:effectLst/>
                              <a:latin typeface="Cambria Math" panose="02040503050406030204" pitchFamily="18" charset="0"/>
                            </a:rPr>
                            <m:t> </m:t>
                          </m:r>
                          <m:r>
                            <a:rPr lang="fr-FR" sz="2600" b="1" i="1">
                              <a:effectLst/>
                              <a:latin typeface="Cambria Math" panose="02040503050406030204" pitchFamily="18" charset="0"/>
                            </a:rPr>
                            <m:t>𝟖</m:t>
                          </m:r>
                          <m:r>
                            <a:rPr lang="fr-FR" sz="2600" b="1">
                              <a:effectLst/>
                              <a:latin typeface="Cambria Math" panose="02040503050406030204" pitchFamily="18" charset="0"/>
                            </a:rPr>
                            <m:t> . </m:t>
                          </m:r>
                          <m:r>
                            <a:rPr lang="fr-FR" sz="2600" b="1" i="1">
                              <a:effectLst/>
                              <a:latin typeface="Cambria Math" panose="02040503050406030204" pitchFamily="18" charset="0"/>
                            </a:rPr>
                            <m:t>𝐥</m:t>
                          </m:r>
                          <m:r>
                            <a:rPr lang="fr-FR" sz="2600" b="1">
                              <a:effectLst/>
                              <a:latin typeface="Cambria Math" panose="02040503050406030204" pitchFamily="18" charset="0"/>
                            </a:rPr>
                            <m:t> . </m:t>
                          </m:r>
                          <m:r>
                            <a:rPr lang="fr-FR" sz="2600" b="1" i="1">
                              <a:effectLst/>
                              <a:latin typeface="Cambria Math" panose="02040503050406030204" pitchFamily="18" charset="0"/>
                            </a:rPr>
                            <m:t>𝛈</m:t>
                          </m:r>
                        </m:num>
                        <m:den>
                          <m:r>
                            <a:rPr lang="fr-FR" sz="2600" b="1" i="1">
                              <a:effectLst/>
                              <a:latin typeface="Cambria Math" panose="02040503050406030204" pitchFamily="18" charset="0"/>
                            </a:rPr>
                            <m:t>𝛑</m:t>
                          </m:r>
                          <m:r>
                            <a:rPr lang="fr-FR" sz="2600" b="1">
                              <a:effectLst/>
                              <a:latin typeface="Cambria Math" panose="02040503050406030204" pitchFamily="18" charset="0"/>
                            </a:rPr>
                            <m:t> . </m:t>
                          </m:r>
                          <m:r>
                            <a:rPr lang="fr-FR" sz="2600" b="1" i="1">
                              <a:effectLst/>
                              <a:latin typeface="Cambria Math" panose="02040503050406030204" pitchFamily="18" charset="0"/>
                            </a:rPr>
                            <m:t>𝐫</m:t>
                          </m:r>
                          <m:r>
                            <a:rPr lang="fr-FR" sz="2600" b="1" i="1" baseline="30000">
                              <a:effectLst/>
                              <a:latin typeface="Cambria Math" panose="02040503050406030204" pitchFamily="18" charset="0"/>
                            </a:rPr>
                            <m:t>𝟒</m:t>
                          </m:r>
                        </m:den>
                      </m:f>
                    </m:oMath>
                  </m:oMathPara>
                </a14:m>
                <a:endParaRPr lang="fr-FR" sz="2600" dirty="0">
                  <a:effectLst/>
                </a:endParaRPr>
              </a:p>
              <a:p>
                <a:r>
                  <a:rPr lang="fr-FR" sz="1700" b="1" dirty="0">
                    <a:effectLst/>
                  </a:rPr>
                  <a:t>R :</a:t>
                </a:r>
                <a:r>
                  <a:rPr lang="fr-FR" sz="1700" dirty="0">
                    <a:effectLst/>
                  </a:rPr>
                  <a:t> résistance</a:t>
                </a:r>
              </a:p>
              <a:p>
                <a14:m>
                  <m:oMath xmlns:m="http://schemas.openxmlformats.org/officeDocument/2006/math">
                    <m:r>
                      <a:rPr lang="fr-FR" sz="1700" b="1" i="1">
                        <a:effectLst/>
                        <a:latin typeface="Cambria Math" panose="02040503050406030204" pitchFamily="18" charset="0"/>
                      </a:rPr>
                      <m:t>𝛈</m:t>
                    </m:r>
                    <m:r>
                      <a:rPr lang="fr-FR" sz="1700" b="1">
                        <a:effectLst/>
                        <a:latin typeface="Cambria Math" panose="02040503050406030204" pitchFamily="18" charset="0"/>
                      </a:rPr>
                      <m:t>:</m:t>
                    </m:r>
                  </m:oMath>
                </a14:m>
                <a:r>
                  <a:rPr lang="fr-FR" sz="1700" dirty="0">
                    <a:effectLst/>
                  </a:rPr>
                  <a:t> viscosité du gaz inspiré</a:t>
                </a:r>
              </a:p>
              <a:p>
                <a:r>
                  <a:rPr lang="fr-FR" sz="1700" b="1" dirty="0">
                    <a:effectLst/>
                  </a:rPr>
                  <a:t>l :</a:t>
                </a:r>
                <a:r>
                  <a:rPr lang="fr-FR" sz="1700" dirty="0">
                    <a:effectLst/>
                  </a:rPr>
                  <a:t> longueur des voies aériennes</a:t>
                </a:r>
              </a:p>
              <a:p>
                <a:r>
                  <a:rPr lang="fr-FR" sz="1700" b="1" dirty="0">
                    <a:effectLst/>
                  </a:rPr>
                  <a:t>r :</a:t>
                </a:r>
                <a:r>
                  <a:rPr lang="fr-FR" sz="1700" dirty="0">
                    <a:effectLst/>
                  </a:rPr>
                  <a:t> rayon des voies aériennes</a:t>
                </a:r>
              </a:p>
              <a:p>
                <a:pPr marL="0" indent="0">
                  <a:buNone/>
                </a:pPr>
                <a:endParaRPr lang="fr-FR" dirty="0">
                  <a:effectLst/>
                </a:endParaRPr>
              </a:p>
              <a:p>
                <a:r>
                  <a:rPr lang="fr-FR" sz="2400" dirty="0">
                    <a:effectLst/>
                  </a:rPr>
                  <a:t>Notez la puissante relation inverse entre la résistance et </a:t>
                </a:r>
                <a:r>
                  <a:rPr lang="fr-FR" sz="2400" dirty="0" smtClean="0">
                    <a:effectLst/>
                  </a:rPr>
                  <a:t>le rayon des </a:t>
                </a:r>
                <a:r>
                  <a:rPr lang="fr-FR" sz="2400" dirty="0">
                    <a:effectLst/>
                  </a:rPr>
                  <a:t>voies aériennes</a:t>
                </a:r>
                <a:r>
                  <a:rPr lang="fr-FR" sz="2400" dirty="0" smtClean="0">
                    <a:effectLst/>
                  </a:rPr>
                  <a:t>.</a:t>
                </a:r>
                <a:endParaRPr lang="fr-FR" sz="2400" dirty="0">
                  <a:effectLst/>
                </a:endParaRPr>
              </a:p>
            </p:txBody>
          </p:sp>
        </mc:Choice>
        <mc:Fallback xmlns="">
          <p:sp>
            <p:nvSpPr>
              <p:cNvPr id="6" name="Espace réservé du contenu 5"/>
              <p:cNvSpPr>
                <a:spLocks noGrp="1" noRot="1" noChangeAspect="1" noMove="1" noResize="1" noEditPoints="1" noAdjustHandles="1" noChangeArrowheads="1" noChangeShapeType="1" noTextEdit="1"/>
              </p:cNvSpPr>
              <p:nvPr>
                <p:ph idx="1"/>
              </p:nvPr>
            </p:nvSpPr>
            <p:spPr>
              <a:xfrm>
                <a:off x="490888" y="1473907"/>
                <a:ext cx="11203807" cy="4907641"/>
              </a:xfrm>
              <a:blipFill rotWithShape="0">
                <a:blip r:embed="rId3"/>
                <a:stretch>
                  <a:fillRect l="-762" t="-373" r="-1415" b="-1366"/>
                </a:stretch>
              </a:blipFill>
            </p:spPr>
            <p:txBody>
              <a:bodyPr/>
              <a:lstStyle/>
              <a:p>
                <a:r>
                  <a:rPr lang="fr-FR">
                    <a:noFill/>
                  </a:rPr>
                  <a:t> </a:t>
                </a:r>
              </a:p>
            </p:txBody>
          </p:sp>
        </mc:Fallback>
      </mc:AlternateContent>
    </p:spTree>
    <p:extLst>
      <p:ext uri="{BB962C8B-B14F-4D97-AF65-F5344CB8AC3E}">
        <p14:creationId xmlns:p14="http://schemas.microsoft.com/office/powerpoint/2010/main" val="42666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p:txBody>
          <a:bodyPr/>
          <a:lstStyle/>
          <a:p>
            <a:r>
              <a:rPr lang="fr-FR" sz="2800" dirty="0">
                <a:effectLst/>
              </a:rPr>
              <a:t>C</a:t>
            </a:r>
            <a:r>
              <a:rPr lang="fr-FR" sz="2800" dirty="0" smtClean="0">
                <a:effectLst/>
              </a:rPr>
              <a:t>ontraction ou </a:t>
            </a:r>
            <a:r>
              <a:rPr lang="fr-FR" sz="2800" dirty="0">
                <a:effectLst/>
              </a:rPr>
              <a:t>relâchement des muscles lisses bronchiques </a:t>
            </a:r>
            <a:endParaRPr lang="fr-FR" sz="2800" dirty="0" smtClean="0">
              <a:effectLst/>
            </a:endParaRPr>
          </a:p>
          <a:p>
            <a:r>
              <a:rPr lang="fr-FR" sz="2800" dirty="0">
                <a:effectLst/>
              </a:rPr>
              <a:t>V</a:t>
            </a:r>
            <a:r>
              <a:rPr lang="fr-FR" sz="2800" dirty="0" smtClean="0">
                <a:effectLst/>
              </a:rPr>
              <a:t>olume </a:t>
            </a:r>
            <a:r>
              <a:rPr lang="fr-FR" sz="2800" dirty="0">
                <a:effectLst/>
              </a:rPr>
              <a:t>du poumon </a:t>
            </a:r>
            <a:endParaRPr lang="fr-FR" sz="2800" dirty="0" smtClean="0">
              <a:effectLst/>
            </a:endParaRPr>
          </a:p>
          <a:p>
            <a:r>
              <a:rPr lang="fr-FR" sz="2800" dirty="0">
                <a:effectLst/>
              </a:rPr>
              <a:t>V</a:t>
            </a:r>
            <a:r>
              <a:rPr lang="fr-FR" sz="2800" dirty="0" smtClean="0">
                <a:effectLst/>
              </a:rPr>
              <a:t>iscosité ou </a:t>
            </a:r>
            <a:r>
              <a:rPr lang="fr-FR" sz="2800" dirty="0">
                <a:effectLst/>
              </a:rPr>
              <a:t>densité du gaz inspiré </a:t>
            </a:r>
            <a:endParaRPr lang="fr-FR" sz="2800" dirty="0" smtClean="0">
              <a:effectLst/>
            </a:endParaRPr>
          </a:p>
          <a:p>
            <a:r>
              <a:rPr lang="fr-FR" sz="2800" dirty="0">
                <a:effectLst/>
              </a:rPr>
              <a:t>Z</a:t>
            </a:r>
            <a:r>
              <a:rPr lang="fr-FR" sz="2800" dirty="0" smtClean="0">
                <a:effectLst/>
              </a:rPr>
              <a:t>ones </a:t>
            </a:r>
            <a:r>
              <a:rPr lang="fr-FR" sz="2800" dirty="0">
                <a:effectLst/>
              </a:rPr>
              <a:t>de résistance à l’écoulement de l’air</a:t>
            </a:r>
          </a:p>
          <a:p>
            <a:endParaRPr lang="fr-FR" dirty="0"/>
          </a:p>
        </p:txBody>
      </p:sp>
    </p:spTree>
    <p:extLst>
      <p:ext uri="{BB962C8B-B14F-4D97-AF65-F5344CB8AC3E}">
        <p14:creationId xmlns:p14="http://schemas.microsoft.com/office/powerpoint/2010/main" val="174671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76464"/>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404260" y="2096063"/>
            <a:ext cx="11540691" cy="4545369"/>
          </a:xfrm>
        </p:spPr>
        <p:txBody>
          <a:bodyPr/>
          <a:lstStyle/>
          <a:p>
            <a:endParaRPr lang="fr-FR" sz="2400" dirty="0" smtClean="0">
              <a:effectLst/>
            </a:endParaRPr>
          </a:p>
          <a:p>
            <a:r>
              <a:rPr lang="fr-FR" sz="2400" dirty="0" smtClean="0">
                <a:effectLst/>
              </a:rPr>
              <a:t>La </a:t>
            </a:r>
            <a:r>
              <a:rPr lang="fr-FR" sz="2400" dirty="0">
                <a:effectLst/>
              </a:rPr>
              <a:t>contraction ou le relâchement des muscles lisses bronchiques modifie le rayon des voies </a:t>
            </a:r>
            <a:r>
              <a:rPr lang="fr-FR" sz="2400" dirty="0" smtClean="0">
                <a:effectLst/>
              </a:rPr>
              <a:t>aériennes</a:t>
            </a:r>
            <a:endParaRPr lang="fr-FR" sz="2400" dirty="0">
              <a:effectLst/>
            </a:endParaRPr>
          </a:p>
          <a:p>
            <a:r>
              <a:rPr lang="fr-FR" sz="2400" dirty="0">
                <a:effectLst/>
              </a:rPr>
              <a:t>La stimulation </a:t>
            </a:r>
            <a:r>
              <a:rPr lang="fr-FR" sz="2400" dirty="0" smtClean="0">
                <a:effectLst/>
              </a:rPr>
              <a:t>parasympathique</a:t>
            </a:r>
            <a:r>
              <a:rPr lang="fr-FR" sz="2400" dirty="0">
                <a:effectLst/>
              </a:rPr>
              <a:t> </a:t>
            </a:r>
            <a:r>
              <a:rPr lang="fr-FR" sz="2400" dirty="0" smtClean="0">
                <a:effectLst/>
              </a:rPr>
              <a:t>ou </a:t>
            </a:r>
            <a:r>
              <a:rPr lang="fr-FR" sz="2400" dirty="0">
                <a:effectLst/>
              </a:rPr>
              <a:t>un agent irritant </a:t>
            </a:r>
            <a:r>
              <a:rPr lang="fr-FR" sz="2400" dirty="0" smtClean="0">
                <a:effectLst/>
              </a:rPr>
              <a:t>provoque </a:t>
            </a:r>
            <a:r>
              <a:rPr lang="fr-FR" sz="2400" dirty="0">
                <a:effectLst/>
              </a:rPr>
              <a:t>la constriction des voies aériennes, diminue leur rayon et augmente la résistance à l'écoulement de l'air. </a:t>
            </a:r>
          </a:p>
          <a:p>
            <a:r>
              <a:rPr lang="fr-FR" sz="2400" dirty="0">
                <a:effectLst/>
              </a:rPr>
              <a:t>La stimulation sympathique et les agonistes du sympathique (</a:t>
            </a:r>
            <a:r>
              <a:rPr lang="fr-FR" sz="2400" dirty="0" err="1" smtClean="0">
                <a:effectLst/>
              </a:rPr>
              <a:t>isoproténol</a:t>
            </a:r>
            <a:r>
              <a:rPr lang="fr-FR" sz="2400" dirty="0" smtClean="0">
                <a:effectLst/>
              </a:rPr>
              <a:t> via </a:t>
            </a:r>
            <a:r>
              <a:rPr lang="fr-FR" sz="2400" dirty="0">
                <a:effectLst/>
              </a:rPr>
              <a:t>les récepteurs </a:t>
            </a:r>
            <a:r>
              <a:rPr lang="fr-FR" sz="2400" b="1" dirty="0" smtClean="0">
                <a:effectLst/>
              </a:rPr>
              <a:t>β</a:t>
            </a:r>
            <a:r>
              <a:rPr lang="fr-FR" sz="2400" b="1" baseline="-25000" dirty="0" smtClean="0">
                <a:effectLst/>
              </a:rPr>
              <a:t>2</a:t>
            </a:r>
            <a:r>
              <a:rPr lang="fr-FR" sz="2400" dirty="0" smtClean="0">
                <a:effectLst/>
              </a:rPr>
              <a:t>) </a:t>
            </a:r>
            <a:r>
              <a:rPr lang="fr-FR" sz="2400" dirty="0">
                <a:effectLst/>
              </a:rPr>
              <a:t>dilatent les voies aériennes, </a:t>
            </a:r>
            <a:r>
              <a:rPr lang="fr-FR" sz="2400" dirty="0" smtClean="0">
                <a:effectLst/>
              </a:rPr>
              <a:t>augmentent </a:t>
            </a:r>
            <a:r>
              <a:rPr lang="fr-FR" sz="2400" dirty="0">
                <a:effectLst/>
              </a:rPr>
              <a:t>leur rayon et diminuent la résistance à l'écoulement de </a:t>
            </a:r>
            <a:r>
              <a:rPr lang="fr-FR" sz="2400" dirty="0" smtClean="0">
                <a:effectLst/>
              </a:rPr>
              <a:t>l'air</a:t>
            </a:r>
            <a:endParaRPr lang="fr-FR" dirty="0"/>
          </a:p>
        </p:txBody>
      </p:sp>
      <p:sp>
        <p:nvSpPr>
          <p:cNvPr id="4" name="ZoneTexte 3"/>
          <p:cNvSpPr txBox="1"/>
          <p:nvPr/>
        </p:nvSpPr>
        <p:spPr>
          <a:xfrm>
            <a:off x="1848051" y="1318661"/>
            <a:ext cx="8210349" cy="830997"/>
          </a:xfrm>
          <a:prstGeom prst="rect">
            <a:avLst/>
          </a:prstGeom>
          <a:noFill/>
        </p:spPr>
        <p:txBody>
          <a:bodyPr wrap="square" rtlCol="0">
            <a:spAutoFit/>
          </a:bodyPr>
          <a:lstStyle/>
          <a:p>
            <a:pPr algn="ctr"/>
            <a:r>
              <a:rPr lang="fr-FR" sz="2400" b="1" dirty="0" smtClean="0">
                <a:solidFill>
                  <a:schemeClr val="tx2"/>
                </a:solidFill>
              </a:rPr>
              <a:t>CONTRACTION OU RELÂCHEMENT </a:t>
            </a:r>
          </a:p>
          <a:p>
            <a:pPr algn="ctr"/>
            <a:r>
              <a:rPr lang="fr-FR" sz="2400" b="1" dirty="0" smtClean="0">
                <a:solidFill>
                  <a:schemeClr val="tx2"/>
                </a:solidFill>
              </a:rPr>
              <a:t>DES MUSCLES LISSES</a:t>
            </a:r>
            <a:endParaRPr lang="fr-FR" sz="2400" b="1" dirty="0">
              <a:solidFill>
                <a:schemeClr val="tx2"/>
              </a:solidFill>
            </a:endParaRPr>
          </a:p>
        </p:txBody>
      </p:sp>
    </p:spTree>
    <p:extLst>
      <p:ext uri="{BB962C8B-B14F-4D97-AF65-F5344CB8AC3E}">
        <p14:creationId xmlns:p14="http://schemas.microsoft.com/office/powerpoint/2010/main" val="33970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66838"/>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442762" y="2096063"/>
            <a:ext cx="11559941" cy="4420240"/>
          </a:xfrm>
        </p:spPr>
        <p:txBody>
          <a:bodyPr>
            <a:normAutofit fontScale="92500" lnSpcReduction="10000"/>
          </a:bodyPr>
          <a:lstStyle/>
          <a:p>
            <a:r>
              <a:rPr lang="fr-FR" sz="2400" dirty="0">
                <a:effectLst/>
              </a:rPr>
              <a:t>Le volume du poumon affecte la résistance des voies aériennes à cause de la traction radiale exercée sur celles-ci par</a:t>
            </a:r>
            <a:r>
              <a:rPr lang="fr-FR" sz="2400" b="1" dirty="0">
                <a:effectLst/>
              </a:rPr>
              <a:t> </a:t>
            </a:r>
            <a:r>
              <a:rPr lang="fr-FR" sz="2400" dirty="0">
                <a:effectLst/>
              </a:rPr>
              <a:t>le tissu pulmonaire qui les </a:t>
            </a:r>
            <a:r>
              <a:rPr lang="fr-FR" sz="2400" dirty="0" smtClean="0">
                <a:effectLst/>
              </a:rPr>
              <a:t>entoure</a:t>
            </a:r>
            <a:r>
              <a:rPr lang="fr-FR" sz="2400" dirty="0">
                <a:effectLst/>
              </a:rPr>
              <a:t>.</a:t>
            </a:r>
          </a:p>
          <a:p>
            <a:r>
              <a:rPr lang="fr-FR" sz="2400" dirty="0">
                <a:effectLst/>
              </a:rPr>
              <a:t>Les faibles volumes pulmonaires</a:t>
            </a:r>
            <a:r>
              <a:rPr lang="fr-FR" sz="2400" b="1" dirty="0">
                <a:effectLst/>
              </a:rPr>
              <a:t> </a:t>
            </a:r>
            <a:r>
              <a:rPr lang="fr-FR" sz="2400" dirty="0">
                <a:effectLst/>
              </a:rPr>
              <a:t>sont associés à une plus faible traction et à une plus forte résistance des voies aériennes pouvant aller jusqu'à l’affaissement des voies aériennes.</a:t>
            </a:r>
          </a:p>
          <a:p>
            <a:r>
              <a:rPr lang="fr-FR" sz="2400" dirty="0">
                <a:effectLst/>
              </a:rPr>
              <a:t>Les grands volumes pulmonaires</a:t>
            </a:r>
            <a:r>
              <a:rPr lang="fr-FR" sz="2400" b="1" dirty="0">
                <a:effectLst/>
              </a:rPr>
              <a:t> </a:t>
            </a:r>
            <a:r>
              <a:rPr lang="fr-FR" sz="2400" dirty="0">
                <a:effectLst/>
              </a:rPr>
              <a:t>sont associés à une plus forte traction et à une plus faible</a:t>
            </a:r>
            <a:r>
              <a:rPr lang="fr-FR" sz="2400" b="1" dirty="0">
                <a:effectLst/>
              </a:rPr>
              <a:t> </a:t>
            </a:r>
            <a:r>
              <a:rPr lang="fr-FR" sz="2400" dirty="0">
                <a:effectLst/>
              </a:rPr>
              <a:t>résistance des voies aériennes. </a:t>
            </a:r>
          </a:p>
          <a:p>
            <a:r>
              <a:rPr lang="fr-FR" sz="2400" dirty="0">
                <a:effectLst/>
              </a:rPr>
              <a:t>Les patients dont la résistance des voies aériennes est augmentée</a:t>
            </a:r>
            <a:r>
              <a:rPr lang="fr-FR" sz="2400" b="1" dirty="0">
                <a:effectLst/>
              </a:rPr>
              <a:t> </a:t>
            </a:r>
            <a:r>
              <a:rPr lang="fr-FR" sz="2400" dirty="0">
                <a:effectLst/>
              </a:rPr>
              <a:t>(par exemple, les asthmatiques) apprennent à respirer avec un volume pulmonaire</a:t>
            </a:r>
            <a:r>
              <a:rPr lang="fr-FR" sz="2400" b="1" dirty="0">
                <a:effectLst/>
              </a:rPr>
              <a:t> </a:t>
            </a:r>
            <a:r>
              <a:rPr lang="fr-FR" sz="2400" dirty="0">
                <a:effectLst/>
              </a:rPr>
              <a:t>plus important pour compenser cette forte résistance.</a:t>
            </a:r>
            <a:r>
              <a:rPr lang="fr-FR" sz="2400" b="1" dirty="0">
                <a:effectLst/>
              </a:rPr>
              <a:t> </a:t>
            </a:r>
            <a:endParaRPr lang="fr-FR" sz="2400" dirty="0">
              <a:effectLst/>
            </a:endParaRPr>
          </a:p>
          <a:p>
            <a:endParaRPr lang="fr-FR" dirty="0"/>
          </a:p>
        </p:txBody>
      </p:sp>
      <p:sp>
        <p:nvSpPr>
          <p:cNvPr id="4" name="ZoneTexte 3"/>
          <p:cNvSpPr txBox="1"/>
          <p:nvPr/>
        </p:nvSpPr>
        <p:spPr>
          <a:xfrm>
            <a:off x="3657600" y="1271391"/>
            <a:ext cx="4417996" cy="523220"/>
          </a:xfrm>
          <a:prstGeom prst="rect">
            <a:avLst/>
          </a:prstGeom>
          <a:noFill/>
        </p:spPr>
        <p:txBody>
          <a:bodyPr wrap="square" rtlCol="0">
            <a:spAutoFit/>
          </a:bodyPr>
          <a:lstStyle/>
          <a:p>
            <a:pPr algn="ctr"/>
            <a:r>
              <a:rPr lang="fr-FR" sz="2800" b="1" dirty="0" smtClean="0">
                <a:solidFill>
                  <a:schemeClr val="tx2"/>
                </a:solidFill>
              </a:rPr>
              <a:t>VOLUME DU POUMON</a:t>
            </a:r>
            <a:endParaRPr lang="fr-FR" sz="2800" dirty="0">
              <a:solidFill>
                <a:schemeClr val="tx2"/>
              </a:solidFill>
            </a:endParaRPr>
          </a:p>
        </p:txBody>
      </p:sp>
    </p:spTree>
    <p:extLst>
      <p:ext uri="{BB962C8B-B14F-4D97-AF65-F5344CB8AC3E}">
        <p14:creationId xmlns:p14="http://schemas.microsoft.com/office/powerpoint/2010/main" val="25423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66838"/>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356135" y="2146434"/>
            <a:ext cx="11492564" cy="4254366"/>
          </a:xfrm>
        </p:spPr>
        <p:txBody>
          <a:bodyPr/>
          <a:lstStyle/>
          <a:p>
            <a:endParaRPr lang="fr-FR" sz="2400" dirty="0" smtClean="0">
              <a:effectLst/>
            </a:endParaRPr>
          </a:p>
          <a:p>
            <a:r>
              <a:rPr lang="fr-FR" sz="2400" dirty="0" smtClean="0">
                <a:effectLst/>
              </a:rPr>
              <a:t>La </a:t>
            </a:r>
            <a:r>
              <a:rPr lang="fr-FR" sz="2400" dirty="0">
                <a:effectLst/>
              </a:rPr>
              <a:t>viscosité ou la densité du gaz inspiré change la résistance à l’écoulement de </a:t>
            </a:r>
            <a:r>
              <a:rPr lang="fr-FR" sz="2400" dirty="0" smtClean="0">
                <a:effectLst/>
              </a:rPr>
              <a:t>l’air.</a:t>
            </a:r>
            <a:endParaRPr lang="fr-FR" sz="2400" b="1" dirty="0">
              <a:effectLst/>
            </a:endParaRPr>
          </a:p>
          <a:p>
            <a:r>
              <a:rPr lang="fr-FR" sz="2400" dirty="0" smtClean="0">
                <a:effectLst/>
              </a:rPr>
              <a:t>Pendant </a:t>
            </a:r>
            <a:r>
              <a:rPr lang="fr-FR" sz="2400" dirty="0">
                <a:effectLst/>
              </a:rPr>
              <a:t>la plongée en mer à grande profondeur, la densité et la résistance à l'écoulement de</a:t>
            </a:r>
            <a:r>
              <a:rPr lang="fr-FR" sz="2400" b="1" dirty="0">
                <a:effectLst/>
              </a:rPr>
              <a:t> </a:t>
            </a:r>
            <a:r>
              <a:rPr lang="fr-FR" sz="2400" dirty="0">
                <a:effectLst/>
              </a:rPr>
              <a:t>l’air augmentent.</a:t>
            </a:r>
            <a:r>
              <a:rPr lang="fr-FR" sz="2400" b="1" dirty="0">
                <a:effectLst/>
              </a:rPr>
              <a:t> </a:t>
            </a:r>
            <a:endParaRPr lang="fr-FR" sz="2400" b="1" dirty="0" smtClean="0">
              <a:effectLst/>
            </a:endParaRPr>
          </a:p>
          <a:p>
            <a:r>
              <a:rPr lang="fr-FR" sz="2400" dirty="0" smtClean="0">
                <a:effectLst/>
              </a:rPr>
              <a:t>Cependant</a:t>
            </a:r>
            <a:r>
              <a:rPr lang="fr-FR" sz="2400" dirty="0">
                <a:effectLst/>
              </a:rPr>
              <a:t>, la respiration d'un gaz de faible densité comme l’hélium réduit la résistance à l'écoulement</a:t>
            </a:r>
            <a:r>
              <a:rPr lang="fr-FR" sz="2400" b="1" dirty="0">
                <a:effectLst/>
              </a:rPr>
              <a:t> </a:t>
            </a:r>
            <a:r>
              <a:rPr lang="fr-FR" sz="2400" dirty="0">
                <a:effectLst/>
              </a:rPr>
              <a:t>de l'air.</a:t>
            </a:r>
          </a:p>
          <a:p>
            <a:endParaRPr lang="fr-FR" dirty="0"/>
          </a:p>
        </p:txBody>
      </p:sp>
      <p:sp>
        <p:nvSpPr>
          <p:cNvPr id="4" name="ZoneTexte 3"/>
          <p:cNvSpPr txBox="1"/>
          <p:nvPr/>
        </p:nvSpPr>
        <p:spPr>
          <a:xfrm>
            <a:off x="3280098" y="1337912"/>
            <a:ext cx="5621153" cy="523220"/>
          </a:xfrm>
          <a:prstGeom prst="rect">
            <a:avLst/>
          </a:prstGeom>
          <a:noFill/>
        </p:spPr>
        <p:txBody>
          <a:bodyPr wrap="square" rtlCol="0">
            <a:spAutoFit/>
          </a:bodyPr>
          <a:lstStyle/>
          <a:p>
            <a:pPr algn="ctr"/>
            <a:r>
              <a:rPr lang="fr-FR" sz="2800" b="1" dirty="0" smtClean="0">
                <a:solidFill>
                  <a:schemeClr val="tx2"/>
                </a:solidFill>
              </a:rPr>
              <a:t>VISCOSITE DU GAZ INSPIRE</a:t>
            </a:r>
            <a:endParaRPr lang="fr-FR" sz="2800" b="1" dirty="0">
              <a:solidFill>
                <a:schemeClr val="tx2"/>
              </a:solidFill>
            </a:endParaRPr>
          </a:p>
        </p:txBody>
      </p:sp>
    </p:spTree>
    <p:extLst>
      <p:ext uri="{BB962C8B-B14F-4D97-AF65-F5344CB8AC3E}">
        <p14:creationId xmlns:p14="http://schemas.microsoft.com/office/powerpoint/2010/main" val="38488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59345"/>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452386" y="2415941"/>
            <a:ext cx="11405937" cy="3927107"/>
          </a:xfrm>
        </p:spPr>
        <p:txBody>
          <a:bodyPr>
            <a:normAutofit/>
          </a:bodyPr>
          <a:lstStyle/>
          <a:p>
            <a:endParaRPr lang="fr-FR" sz="2400" dirty="0" smtClean="0">
              <a:effectLst/>
            </a:endParaRPr>
          </a:p>
          <a:p>
            <a:r>
              <a:rPr lang="fr-FR" sz="2400" dirty="0" smtClean="0">
                <a:effectLst/>
              </a:rPr>
              <a:t>La </a:t>
            </a:r>
            <a:r>
              <a:rPr lang="fr-FR" sz="2400" dirty="0">
                <a:effectLst/>
              </a:rPr>
              <a:t>principale zone de résistance des voies aériennes se situe au niveau des bronches de taille moyenne. </a:t>
            </a:r>
            <a:endParaRPr lang="fr-FR" sz="2400" dirty="0" smtClean="0">
              <a:effectLst/>
            </a:endParaRPr>
          </a:p>
          <a:p>
            <a:endParaRPr lang="fr-FR" sz="2400" dirty="0" smtClean="0">
              <a:effectLst/>
            </a:endParaRPr>
          </a:p>
          <a:p>
            <a:r>
              <a:rPr lang="fr-FR" sz="2400" dirty="0" smtClean="0">
                <a:effectLst/>
              </a:rPr>
              <a:t>On </a:t>
            </a:r>
            <a:r>
              <a:rPr lang="fr-FR" sz="2400" dirty="0">
                <a:effectLst/>
              </a:rPr>
              <a:t>pourrait penser que ce sont les voies les plus petites qui offrent la plus forte résistance, mais ce n'est pas le cas à cause de leur disposition en parallèle</a:t>
            </a:r>
            <a:endParaRPr lang="fr-FR" sz="2400" dirty="0"/>
          </a:p>
        </p:txBody>
      </p:sp>
      <p:sp>
        <p:nvSpPr>
          <p:cNvPr id="4" name="ZoneTexte 3"/>
          <p:cNvSpPr txBox="1"/>
          <p:nvPr/>
        </p:nvSpPr>
        <p:spPr>
          <a:xfrm>
            <a:off x="2560320" y="1607419"/>
            <a:ext cx="6189044" cy="523220"/>
          </a:xfrm>
          <a:prstGeom prst="rect">
            <a:avLst/>
          </a:prstGeom>
          <a:noFill/>
        </p:spPr>
        <p:txBody>
          <a:bodyPr wrap="square" rtlCol="0">
            <a:spAutoFit/>
          </a:bodyPr>
          <a:lstStyle/>
          <a:p>
            <a:pPr algn="ctr"/>
            <a:r>
              <a:rPr lang="fr-FR" sz="2800" b="1" dirty="0" smtClean="0">
                <a:solidFill>
                  <a:schemeClr val="tx2"/>
                </a:solidFill>
              </a:rPr>
              <a:t>ZONE DE RESISTANCE</a:t>
            </a:r>
            <a:endParaRPr lang="fr-FR" sz="2800" b="1" dirty="0">
              <a:solidFill>
                <a:schemeClr val="tx2"/>
              </a:solidFill>
            </a:endParaRPr>
          </a:p>
        </p:txBody>
      </p:sp>
    </p:spTree>
    <p:extLst>
      <p:ext uri="{BB962C8B-B14F-4D97-AF65-F5344CB8AC3E}">
        <p14:creationId xmlns:p14="http://schemas.microsoft.com/office/powerpoint/2010/main" val="14901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8725"/>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31322" y="1588168"/>
            <a:ext cx="7430458" cy="4918510"/>
          </a:xfrm>
        </p:spPr>
        <p:txBody>
          <a:bodyPr>
            <a:normAutofit fontScale="92500"/>
          </a:bodyPr>
          <a:lstStyle/>
          <a:p>
            <a:pPr marL="0" indent="0">
              <a:buNone/>
            </a:pPr>
            <a:r>
              <a:rPr lang="fr-FR" sz="3000" b="1" dirty="0">
                <a:solidFill>
                  <a:schemeClr val="tx2"/>
                </a:solidFill>
                <a:effectLst/>
              </a:rPr>
              <a:t>Au </a:t>
            </a:r>
            <a:r>
              <a:rPr lang="fr-FR" sz="3000" b="1" dirty="0" smtClean="0">
                <a:solidFill>
                  <a:schemeClr val="tx2"/>
                </a:solidFill>
                <a:effectLst/>
              </a:rPr>
              <a:t>repos: </a:t>
            </a:r>
          </a:p>
          <a:p>
            <a:r>
              <a:rPr lang="fr-FR" sz="2400" b="1" dirty="0" smtClean="0">
                <a:effectLst/>
              </a:rPr>
              <a:t>P</a:t>
            </a:r>
            <a:r>
              <a:rPr lang="fr-FR" sz="2400" b="1" baseline="-25000" dirty="0" smtClean="0">
                <a:effectLst/>
              </a:rPr>
              <a:t>atm</a:t>
            </a:r>
            <a:r>
              <a:rPr lang="fr-FR" sz="2400" b="1" dirty="0" smtClean="0">
                <a:effectLst/>
              </a:rPr>
              <a:t>  </a:t>
            </a:r>
            <a:r>
              <a:rPr lang="fr-FR" sz="2400" b="1" dirty="0">
                <a:effectLst/>
              </a:rPr>
              <a:t>= P</a:t>
            </a:r>
            <a:r>
              <a:rPr lang="fr-FR" sz="2400" b="1" baseline="-25000" dirty="0">
                <a:effectLst/>
              </a:rPr>
              <a:t>alv </a:t>
            </a:r>
            <a:r>
              <a:rPr lang="fr-FR" sz="2400" b="1" baseline="-25000" dirty="0" smtClean="0">
                <a:effectLst/>
              </a:rPr>
              <a:t> </a:t>
            </a:r>
            <a:r>
              <a:rPr lang="fr-FR" sz="2400" b="1" dirty="0" smtClean="0">
                <a:effectLst/>
              </a:rPr>
              <a:t> </a:t>
            </a:r>
          </a:p>
          <a:p>
            <a:pPr marL="0" indent="0">
              <a:buNone/>
            </a:pPr>
            <a:r>
              <a:rPr lang="fr-FR" sz="2400" dirty="0" smtClean="0">
                <a:effectLst/>
              </a:rPr>
              <a:t>parce </a:t>
            </a:r>
            <a:r>
              <a:rPr lang="fr-FR" sz="2400" dirty="0">
                <a:effectLst/>
              </a:rPr>
              <a:t>que les pressions dans le poumon </a:t>
            </a:r>
            <a:r>
              <a:rPr lang="fr-FR" sz="2400" dirty="0" smtClean="0">
                <a:effectLst/>
              </a:rPr>
              <a:t>sont toujours </a:t>
            </a:r>
            <a:r>
              <a:rPr lang="fr-FR" sz="2400" dirty="0">
                <a:effectLst/>
              </a:rPr>
              <a:t>mesurées à partir de la pression atmosphérique, la pression alvéolaire est dite égale a zéro</a:t>
            </a:r>
            <a:r>
              <a:rPr lang="fr-FR" sz="2400" dirty="0" smtClean="0">
                <a:effectLst/>
              </a:rPr>
              <a:t>.</a:t>
            </a:r>
          </a:p>
          <a:p>
            <a:pPr marL="0" indent="0">
              <a:buNone/>
            </a:pPr>
            <a:endParaRPr lang="fr-FR" sz="2400" b="1" dirty="0">
              <a:effectLst/>
            </a:endParaRPr>
          </a:p>
          <a:p>
            <a:r>
              <a:rPr lang="fr-FR" sz="2400" dirty="0" smtClean="0">
                <a:effectLst/>
              </a:rPr>
              <a:t>La </a:t>
            </a:r>
            <a:r>
              <a:rPr lang="fr-FR" sz="2400" dirty="0">
                <a:effectLst/>
              </a:rPr>
              <a:t>pression </a:t>
            </a:r>
            <a:r>
              <a:rPr lang="fr-FR" sz="2400" dirty="0" err="1">
                <a:effectLst/>
              </a:rPr>
              <a:t>intrapleurale</a:t>
            </a:r>
            <a:r>
              <a:rPr lang="fr-FR" sz="2400" dirty="0">
                <a:effectLst/>
              </a:rPr>
              <a:t> est </a:t>
            </a:r>
            <a:r>
              <a:rPr lang="fr-FR" sz="2400" dirty="0" smtClean="0">
                <a:effectLst/>
              </a:rPr>
              <a:t>négative.</a:t>
            </a:r>
            <a:r>
              <a:rPr lang="fr-FR" sz="2400" b="1" dirty="0" smtClean="0">
                <a:effectLst/>
              </a:rPr>
              <a:t> </a:t>
            </a:r>
          </a:p>
          <a:p>
            <a:pPr marL="0" indent="0">
              <a:buNone/>
            </a:pPr>
            <a:endParaRPr lang="fr-FR" sz="2400" b="1" dirty="0" smtClean="0">
              <a:effectLst/>
            </a:endParaRPr>
          </a:p>
          <a:p>
            <a:r>
              <a:rPr lang="fr-FR" sz="2400" dirty="0" smtClean="0">
                <a:effectLst/>
              </a:rPr>
              <a:t>Le </a:t>
            </a:r>
            <a:r>
              <a:rPr lang="fr-FR" sz="2400" dirty="0">
                <a:effectLst/>
              </a:rPr>
              <a:t>volume du poumon est la CRF</a:t>
            </a:r>
            <a:r>
              <a:rPr lang="fr-FR" sz="2400" dirty="0" smtClean="0">
                <a:effectLst/>
              </a:rPr>
              <a:t>.</a:t>
            </a:r>
            <a:endParaRPr lang="fr-FR" sz="2400" dirty="0">
              <a:effectLst/>
            </a:endParaRPr>
          </a:p>
        </p:txBody>
      </p:sp>
      <p:pic>
        <p:nvPicPr>
          <p:cNvPr id="10" name="Espace réservé du conten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1570" y="1902509"/>
            <a:ext cx="4949999" cy="4187212"/>
          </a:xfrm>
        </p:spPr>
      </p:pic>
    </p:spTree>
    <p:extLst>
      <p:ext uri="{BB962C8B-B14F-4D97-AF65-F5344CB8AC3E}">
        <p14:creationId xmlns:p14="http://schemas.microsoft.com/office/powerpoint/2010/main" val="30346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47597"/>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69829" y="1588169"/>
            <a:ext cx="7674765" cy="4918510"/>
          </a:xfrm>
        </p:spPr>
        <p:txBody>
          <a:bodyPr>
            <a:normAutofit fontScale="85000" lnSpcReduction="10000"/>
          </a:bodyPr>
          <a:lstStyle/>
          <a:p>
            <a:pPr marL="0" indent="0">
              <a:buNone/>
            </a:pPr>
            <a:r>
              <a:rPr lang="fr-FR" sz="2800" b="1" dirty="0">
                <a:solidFill>
                  <a:schemeClr val="tx2"/>
                </a:solidFill>
                <a:effectLst/>
              </a:rPr>
              <a:t>Pendant </a:t>
            </a:r>
            <a:r>
              <a:rPr lang="fr-FR" sz="2800" b="1" dirty="0" smtClean="0">
                <a:solidFill>
                  <a:schemeClr val="tx2"/>
                </a:solidFill>
                <a:effectLst/>
              </a:rPr>
              <a:t>l’inspiration</a:t>
            </a:r>
            <a:endParaRPr lang="fr-FR" sz="2800" dirty="0">
              <a:solidFill>
                <a:schemeClr val="tx2"/>
              </a:solidFill>
              <a:effectLst/>
            </a:endParaRPr>
          </a:p>
          <a:p>
            <a:r>
              <a:rPr lang="fr-FR" sz="2800" dirty="0">
                <a:effectLst/>
              </a:rPr>
              <a:t>Les muscles inspiratoires se contractent et provoquent l’accroissement du volume du thorax</a:t>
            </a:r>
            <a:r>
              <a:rPr lang="fr-FR" sz="2800" dirty="0" smtClean="0">
                <a:effectLst/>
              </a:rPr>
              <a:t>.</a:t>
            </a:r>
          </a:p>
          <a:p>
            <a:r>
              <a:rPr lang="fr-FR" sz="2800" dirty="0" smtClean="0">
                <a:effectLst/>
              </a:rPr>
              <a:t>La </a:t>
            </a:r>
            <a:r>
              <a:rPr lang="fr-FR" sz="2800" dirty="0">
                <a:effectLst/>
              </a:rPr>
              <a:t>pression alvéolaire descend au-dessous de la pression </a:t>
            </a:r>
            <a:r>
              <a:rPr lang="fr-FR" sz="2800" dirty="0" smtClean="0">
                <a:effectLst/>
              </a:rPr>
              <a:t>atmosphérique, elle </a:t>
            </a:r>
            <a:r>
              <a:rPr lang="fr-FR" sz="2800" dirty="0">
                <a:effectLst/>
              </a:rPr>
              <a:t>devient </a:t>
            </a:r>
            <a:r>
              <a:rPr lang="fr-FR" sz="2800" dirty="0" smtClean="0">
                <a:effectLst/>
              </a:rPr>
              <a:t>négative. </a:t>
            </a:r>
          </a:p>
          <a:p>
            <a:r>
              <a:rPr lang="fr-FR" sz="2800" dirty="0" smtClean="0">
                <a:effectLst/>
              </a:rPr>
              <a:t>Le </a:t>
            </a:r>
            <a:r>
              <a:rPr lang="fr-FR" sz="2800" dirty="0">
                <a:effectLst/>
              </a:rPr>
              <a:t>gradient de pression provoque </a:t>
            </a:r>
            <a:r>
              <a:rPr lang="fr-FR" sz="2800" dirty="0" smtClean="0">
                <a:effectLst/>
              </a:rPr>
              <a:t>l’écoulement </a:t>
            </a:r>
            <a:r>
              <a:rPr lang="fr-FR" sz="2800" dirty="0">
                <a:effectLst/>
              </a:rPr>
              <a:t>de </a:t>
            </a:r>
            <a:r>
              <a:rPr lang="fr-FR" sz="2800" dirty="0" smtClean="0">
                <a:effectLst/>
              </a:rPr>
              <a:t>l’air </a:t>
            </a:r>
            <a:r>
              <a:rPr lang="fr-FR" sz="2800" dirty="0">
                <a:effectLst/>
              </a:rPr>
              <a:t>dans les poumons. </a:t>
            </a:r>
            <a:endParaRPr lang="fr-FR" sz="2800" dirty="0" smtClean="0">
              <a:effectLst/>
            </a:endParaRPr>
          </a:p>
          <a:p>
            <a:r>
              <a:rPr lang="fr-FR" sz="2800" dirty="0" smtClean="0">
                <a:effectLst/>
              </a:rPr>
              <a:t>L'écoulement de l’air se </a:t>
            </a:r>
            <a:r>
              <a:rPr lang="fr-FR" sz="2800" dirty="0">
                <a:effectLst/>
              </a:rPr>
              <a:t>poursuit jusqu'à ce que le gradient de pression entre l'atmosphère et les alvéoles s'annule.</a:t>
            </a:r>
          </a:p>
          <a:p>
            <a:pPr marL="0" indent="0">
              <a:buNone/>
            </a:pPr>
            <a:endParaRPr lang="fr-FR" sz="2800" b="1" dirty="0" smtClean="0">
              <a:solidFill>
                <a:schemeClr val="tx2"/>
              </a:solidFill>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5081" y="2032382"/>
            <a:ext cx="4555364" cy="3853389"/>
          </a:xfrm>
        </p:spPr>
      </p:pic>
    </p:spTree>
    <p:extLst>
      <p:ext uri="{BB962C8B-B14F-4D97-AF65-F5344CB8AC3E}">
        <p14:creationId xmlns:p14="http://schemas.microsoft.com/office/powerpoint/2010/main" val="28940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4170" y="128346"/>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77358" y="1588169"/>
            <a:ext cx="7494698" cy="4918510"/>
          </a:xfrm>
        </p:spPr>
        <p:txBody>
          <a:bodyPr>
            <a:normAutofit fontScale="92500" lnSpcReduction="10000"/>
          </a:bodyPr>
          <a:lstStyle/>
          <a:p>
            <a:pPr marL="0" indent="0">
              <a:buNone/>
            </a:pPr>
            <a:r>
              <a:rPr lang="fr-FR" sz="3600" b="1" dirty="0">
                <a:solidFill>
                  <a:schemeClr val="tx2"/>
                </a:solidFill>
                <a:effectLst/>
              </a:rPr>
              <a:t>Pendant </a:t>
            </a:r>
            <a:r>
              <a:rPr lang="fr-FR" sz="3600" b="1" dirty="0" smtClean="0">
                <a:solidFill>
                  <a:schemeClr val="tx2"/>
                </a:solidFill>
                <a:effectLst/>
              </a:rPr>
              <a:t>l’inspiration</a:t>
            </a:r>
            <a:endParaRPr lang="fr-FR" sz="3600" dirty="0">
              <a:solidFill>
                <a:schemeClr val="tx2"/>
              </a:solidFill>
              <a:effectLst/>
            </a:endParaRPr>
          </a:p>
          <a:p>
            <a:r>
              <a:rPr lang="fr-FR" sz="2600" dirty="0">
                <a:effectLst/>
              </a:rPr>
              <a:t>Au fur et à mesure que le volume du poumon augmente pendant l’inspiration, la </a:t>
            </a:r>
            <a:r>
              <a:rPr lang="fr-FR" sz="2600" dirty="0" smtClean="0">
                <a:effectLst/>
              </a:rPr>
              <a:t>pression </a:t>
            </a:r>
            <a:r>
              <a:rPr lang="fr-FR" sz="2600" dirty="0" err="1" smtClean="0">
                <a:effectLst/>
              </a:rPr>
              <a:t>transpulmonaire</a:t>
            </a:r>
            <a:r>
              <a:rPr lang="fr-FR" sz="2600" dirty="0" smtClean="0">
                <a:effectLst/>
              </a:rPr>
              <a:t> augmente. </a:t>
            </a:r>
          </a:p>
          <a:p>
            <a:r>
              <a:rPr lang="fr-FR" sz="2600" dirty="0" smtClean="0">
                <a:effectLst/>
              </a:rPr>
              <a:t>La </a:t>
            </a:r>
            <a:r>
              <a:rPr lang="fr-FR" sz="2600" dirty="0">
                <a:effectLst/>
              </a:rPr>
              <a:t>pression </a:t>
            </a:r>
            <a:r>
              <a:rPr lang="fr-FR" sz="2600" dirty="0" err="1">
                <a:effectLst/>
              </a:rPr>
              <a:t>intrapleurale</a:t>
            </a:r>
            <a:r>
              <a:rPr lang="fr-FR" sz="2600" dirty="0">
                <a:effectLst/>
              </a:rPr>
              <a:t> devient encore</a:t>
            </a:r>
            <a:r>
              <a:rPr lang="fr-FR" sz="2600" b="1" dirty="0">
                <a:effectLst/>
              </a:rPr>
              <a:t> </a:t>
            </a:r>
            <a:r>
              <a:rPr lang="fr-FR" sz="2600" dirty="0">
                <a:effectLst/>
              </a:rPr>
              <a:t>plus négative qu’elle ne l'était au repos. </a:t>
            </a:r>
            <a:endParaRPr lang="fr-FR" sz="2600" dirty="0" smtClean="0">
              <a:effectLst/>
            </a:endParaRPr>
          </a:p>
          <a:p>
            <a:r>
              <a:rPr lang="fr-FR" sz="2600" dirty="0" smtClean="0">
                <a:effectLst/>
              </a:rPr>
              <a:t>Le </a:t>
            </a:r>
            <a:r>
              <a:rPr lang="fr-FR" sz="2600" dirty="0">
                <a:effectLst/>
              </a:rPr>
              <a:t>volume du poumon s’accroit d'un volume courant. </a:t>
            </a:r>
            <a:endParaRPr lang="fr-FR" sz="2600" dirty="0" smtClean="0">
              <a:effectLst/>
            </a:endParaRPr>
          </a:p>
          <a:p>
            <a:r>
              <a:rPr lang="fr-FR" sz="2600" dirty="0" smtClean="0">
                <a:effectLst/>
              </a:rPr>
              <a:t>Ainsi</a:t>
            </a:r>
            <a:r>
              <a:rPr lang="fr-FR" sz="2600" dirty="0">
                <a:effectLst/>
              </a:rPr>
              <a:t>, à la fin de l’inspiration, le volume du poumon est égal à la </a:t>
            </a:r>
            <a:r>
              <a:rPr lang="fr-FR" sz="2600" dirty="0" smtClean="0">
                <a:effectLst/>
              </a:rPr>
              <a:t>somme: </a:t>
            </a:r>
            <a:r>
              <a:rPr lang="fr-FR" sz="2600" dirty="0">
                <a:effectLst/>
              </a:rPr>
              <a:t>CRF </a:t>
            </a:r>
            <a:r>
              <a:rPr lang="fr-FR" sz="2600" dirty="0" smtClean="0">
                <a:effectLst/>
              </a:rPr>
              <a:t>+VC</a:t>
            </a:r>
            <a:endParaRPr lang="fr-FR" sz="2600" dirty="0">
              <a:effectLst/>
            </a:endParaRPr>
          </a:p>
          <a:p>
            <a:pPr marL="0" indent="0">
              <a:buNone/>
            </a:pPr>
            <a:endParaRPr lang="fr-FR" sz="2800" b="1" dirty="0" smtClean="0">
              <a:solidFill>
                <a:schemeClr val="tx2"/>
              </a:solidFill>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59578" y="1838427"/>
            <a:ext cx="4670867" cy="3951094"/>
          </a:xfrm>
        </p:spPr>
      </p:pic>
    </p:spTree>
    <p:extLst>
      <p:ext uri="{BB962C8B-B14F-4D97-AF65-F5344CB8AC3E}">
        <p14:creationId xmlns:p14="http://schemas.microsoft.com/office/powerpoint/2010/main" val="37588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636221"/>
            <a:ext cx="7127773" cy="4999969"/>
          </a:xfrm>
        </p:spPr>
        <p:txBody>
          <a:bodyPr>
            <a:normAutofit/>
          </a:bodyPr>
          <a:lstStyle/>
          <a:p>
            <a:pPr marL="0" indent="0">
              <a:buNone/>
            </a:pPr>
            <a:r>
              <a:rPr lang="fr-FR" sz="2400" b="1" dirty="0">
                <a:effectLst/>
              </a:rPr>
              <a:t>M</a:t>
            </a:r>
            <a:r>
              <a:rPr lang="fr-FR" sz="2400" b="1" dirty="0" smtClean="0">
                <a:effectLst/>
              </a:rPr>
              <a:t>uscles inspiratoires</a:t>
            </a:r>
            <a:endParaRPr lang="fr-FR" sz="2400" b="1" dirty="0">
              <a:effectLst/>
            </a:endParaRPr>
          </a:p>
          <a:p>
            <a:pPr lvl="1"/>
            <a:r>
              <a:rPr lang="fr-FR" sz="2000" b="1" dirty="0" smtClean="0">
                <a:solidFill>
                  <a:schemeClr val="accent5">
                    <a:lumMod val="60000"/>
                    <a:lumOff val="40000"/>
                  </a:schemeClr>
                </a:solidFill>
                <a:effectLst/>
              </a:rPr>
              <a:t>Le </a:t>
            </a:r>
            <a:r>
              <a:rPr lang="fr-FR" sz="2000" b="1" dirty="0">
                <a:solidFill>
                  <a:schemeClr val="accent5">
                    <a:lumMod val="60000"/>
                    <a:lumOff val="40000"/>
                  </a:schemeClr>
                </a:solidFill>
                <a:effectLst/>
              </a:rPr>
              <a:t>diaphragme </a:t>
            </a:r>
            <a:endParaRPr lang="fr-FR" sz="2000" b="1" dirty="0" smtClean="0">
              <a:solidFill>
                <a:schemeClr val="accent5">
                  <a:lumMod val="60000"/>
                  <a:lumOff val="40000"/>
                </a:schemeClr>
              </a:solidFill>
              <a:effectLst/>
            </a:endParaRPr>
          </a:p>
          <a:p>
            <a:r>
              <a:rPr lang="fr-FR" dirty="0" smtClean="0">
                <a:effectLst/>
              </a:rPr>
              <a:t>C’est </a:t>
            </a:r>
            <a:r>
              <a:rPr lang="fr-FR" dirty="0">
                <a:effectLst/>
              </a:rPr>
              <a:t>le muscle le plus important</a:t>
            </a:r>
            <a:r>
              <a:rPr lang="fr-FR" b="1" dirty="0">
                <a:effectLst/>
              </a:rPr>
              <a:t> </a:t>
            </a:r>
            <a:r>
              <a:rPr lang="fr-FR" dirty="0">
                <a:effectLst/>
              </a:rPr>
              <a:t>de l'inspiration. </a:t>
            </a:r>
            <a:endParaRPr lang="fr-FR" dirty="0" smtClean="0">
              <a:effectLst/>
            </a:endParaRPr>
          </a:p>
          <a:p>
            <a:r>
              <a:rPr lang="fr-FR" dirty="0" smtClean="0">
                <a:effectLst/>
              </a:rPr>
              <a:t>Quand </a:t>
            </a:r>
            <a:r>
              <a:rPr lang="fr-FR" dirty="0">
                <a:effectLst/>
              </a:rPr>
              <a:t>le diaphragme se contracte, le contenu abdominal est poussé vers le bas et les côtes</a:t>
            </a:r>
            <a:r>
              <a:rPr lang="fr-FR" b="1" dirty="0">
                <a:effectLst/>
              </a:rPr>
              <a:t> s</a:t>
            </a:r>
            <a:r>
              <a:rPr lang="fr-FR" dirty="0">
                <a:effectLst/>
              </a:rPr>
              <a:t>ont soulevées vers le haut et l'extérieur.</a:t>
            </a:r>
          </a:p>
          <a:p>
            <a:pPr lvl="1"/>
            <a:r>
              <a:rPr lang="fr-FR" sz="2000" b="1" dirty="0">
                <a:solidFill>
                  <a:schemeClr val="accent5">
                    <a:lumMod val="60000"/>
                    <a:lumOff val="40000"/>
                  </a:schemeClr>
                </a:solidFill>
                <a:effectLst/>
              </a:rPr>
              <a:t>Les muscles intercostaux externes et muscles accessoires</a:t>
            </a:r>
            <a:endParaRPr lang="fr-FR" sz="2000" dirty="0">
              <a:solidFill>
                <a:schemeClr val="accent5">
                  <a:lumMod val="60000"/>
                  <a:lumOff val="40000"/>
                </a:schemeClr>
              </a:solidFill>
              <a:effectLst/>
            </a:endParaRPr>
          </a:p>
          <a:p>
            <a:r>
              <a:rPr lang="fr-FR" dirty="0">
                <a:effectLst/>
              </a:rPr>
              <a:t>Ils ne sont pas utilisés pour l’inspiration pendant une respiration normale, calme. </a:t>
            </a:r>
            <a:endParaRPr lang="fr-FR" dirty="0" smtClean="0">
              <a:effectLst/>
            </a:endParaRPr>
          </a:p>
          <a:p>
            <a:r>
              <a:rPr lang="fr-FR" dirty="0" smtClean="0">
                <a:effectLst/>
              </a:rPr>
              <a:t>Ils </a:t>
            </a:r>
            <a:r>
              <a:rPr lang="fr-FR" dirty="0">
                <a:effectLst/>
              </a:rPr>
              <a:t>sont utilisés pendant l'exercice.</a:t>
            </a:r>
          </a:p>
          <a:p>
            <a:pPr marL="0" indent="0">
              <a:buNone/>
            </a:pPr>
            <a:endParaRPr lang="fr-FR"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30" y="2284387"/>
            <a:ext cx="4544339" cy="3703637"/>
          </a:xfrm>
          <a:prstGeom prst="rect">
            <a:avLst/>
          </a:prstGeom>
          <a:noFill/>
          <a:ln>
            <a:noFill/>
          </a:ln>
        </p:spPr>
      </p:pic>
    </p:spTree>
    <p:extLst>
      <p:ext uri="{BB962C8B-B14F-4D97-AF65-F5344CB8AC3E}">
        <p14:creationId xmlns:p14="http://schemas.microsoft.com/office/powerpoint/2010/main" val="16153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9092"/>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21697" y="1307197"/>
            <a:ext cx="7241629" cy="5428649"/>
          </a:xfrm>
        </p:spPr>
        <p:txBody>
          <a:bodyPr>
            <a:noAutofit/>
          </a:bodyPr>
          <a:lstStyle/>
          <a:p>
            <a:pPr marL="0" indent="0">
              <a:buNone/>
            </a:pPr>
            <a:r>
              <a:rPr lang="fr-FR" sz="2800" b="1" dirty="0">
                <a:solidFill>
                  <a:schemeClr val="tx2"/>
                </a:solidFill>
                <a:effectLst/>
              </a:rPr>
              <a:t>Pendant </a:t>
            </a:r>
            <a:r>
              <a:rPr lang="fr-FR" sz="2800" b="1" dirty="0" smtClean="0">
                <a:solidFill>
                  <a:schemeClr val="tx2"/>
                </a:solidFill>
                <a:effectLst/>
              </a:rPr>
              <a:t>l’expiration</a:t>
            </a:r>
          </a:p>
          <a:p>
            <a:pPr marL="0" indent="0">
              <a:buNone/>
            </a:pPr>
            <a:endParaRPr lang="fr-FR" sz="2400" dirty="0">
              <a:solidFill>
                <a:schemeClr val="tx2"/>
              </a:solidFill>
              <a:effectLst/>
            </a:endParaRPr>
          </a:p>
          <a:p>
            <a:r>
              <a:rPr lang="fr-FR" sz="2400" dirty="0">
                <a:effectLst/>
              </a:rPr>
              <a:t>La pression alvéolaire devient supérieure à la pression atmosphérique </a:t>
            </a:r>
            <a:r>
              <a:rPr lang="fr-FR" sz="2400" dirty="0" smtClean="0">
                <a:effectLst/>
              </a:rPr>
              <a:t>(</a:t>
            </a:r>
            <a:r>
              <a:rPr lang="fr-FR" sz="2400" dirty="0">
                <a:effectLst/>
              </a:rPr>
              <a:t>positive) parce que le gaz alvéolaire est comprimé par les forces élastiques du poumon. </a:t>
            </a:r>
            <a:endParaRPr lang="fr-FR" sz="2400" dirty="0" smtClean="0">
              <a:effectLst/>
            </a:endParaRPr>
          </a:p>
          <a:p>
            <a:endParaRPr lang="fr-FR" sz="2400" dirty="0" smtClean="0">
              <a:effectLst/>
            </a:endParaRPr>
          </a:p>
          <a:p>
            <a:r>
              <a:rPr lang="fr-FR" sz="2400" dirty="0" smtClean="0">
                <a:effectLst/>
              </a:rPr>
              <a:t>Le </a:t>
            </a:r>
            <a:r>
              <a:rPr lang="fr-FR" sz="2400" dirty="0">
                <a:effectLst/>
              </a:rPr>
              <a:t>gradient de pression est maintenant </a:t>
            </a:r>
            <a:r>
              <a:rPr lang="fr-FR" sz="2400" dirty="0" smtClean="0">
                <a:effectLst/>
              </a:rPr>
              <a:t>inversé </a:t>
            </a:r>
            <a:r>
              <a:rPr lang="fr-FR" sz="2400" dirty="0">
                <a:effectLst/>
              </a:rPr>
              <a:t>et </a:t>
            </a:r>
            <a:r>
              <a:rPr lang="fr-FR" sz="2400" dirty="0" smtClean="0">
                <a:effectLst/>
              </a:rPr>
              <a:t>l’air </a:t>
            </a:r>
            <a:r>
              <a:rPr lang="fr-FR" sz="2400" dirty="0">
                <a:effectLst/>
              </a:rPr>
              <a:t>s'écoule hors des poumons</a:t>
            </a:r>
            <a:r>
              <a:rPr lang="fr-FR" sz="2400" dirty="0" smtClean="0">
                <a:effectLst/>
              </a:rPr>
              <a:t>.</a:t>
            </a:r>
            <a:endParaRPr lang="fr-FR" sz="2400" dirty="0">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3326" y="1833592"/>
            <a:ext cx="4775859" cy="4039907"/>
          </a:xfrm>
        </p:spPr>
      </p:pic>
    </p:spTree>
    <p:extLst>
      <p:ext uri="{BB962C8B-B14F-4D97-AF65-F5344CB8AC3E}">
        <p14:creationId xmlns:p14="http://schemas.microsoft.com/office/powerpoint/2010/main" val="122808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9092"/>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21697" y="1183907"/>
            <a:ext cx="7241629" cy="5428649"/>
          </a:xfrm>
        </p:spPr>
        <p:txBody>
          <a:bodyPr>
            <a:noAutofit/>
          </a:bodyPr>
          <a:lstStyle/>
          <a:p>
            <a:pPr marL="0" indent="0">
              <a:buNone/>
            </a:pPr>
            <a:r>
              <a:rPr lang="fr-FR" sz="2800" b="1" dirty="0">
                <a:solidFill>
                  <a:schemeClr val="tx2"/>
                </a:solidFill>
                <a:effectLst/>
              </a:rPr>
              <a:t>Pendant l’expiration</a:t>
            </a:r>
            <a:endParaRPr lang="fr-FR" sz="2800" dirty="0">
              <a:solidFill>
                <a:schemeClr val="tx2"/>
              </a:solidFill>
              <a:effectLst/>
            </a:endParaRPr>
          </a:p>
          <a:p>
            <a:r>
              <a:rPr lang="fr-FR" sz="2400" dirty="0" smtClean="0">
                <a:effectLst/>
              </a:rPr>
              <a:t>La </a:t>
            </a:r>
            <a:r>
              <a:rPr lang="fr-FR" sz="2400" dirty="0">
                <a:effectLst/>
              </a:rPr>
              <a:t>pression </a:t>
            </a:r>
            <a:r>
              <a:rPr lang="fr-FR" sz="2400" dirty="0" err="1">
                <a:effectLst/>
              </a:rPr>
              <a:t>intrapleurale</a:t>
            </a:r>
            <a:r>
              <a:rPr lang="fr-FR" sz="2400" dirty="0">
                <a:effectLst/>
              </a:rPr>
              <a:t> revient à sa valeur de repos pendant une expiration </a:t>
            </a:r>
            <a:r>
              <a:rPr lang="fr-FR" sz="2400" dirty="0" smtClean="0">
                <a:effectLst/>
              </a:rPr>
              <a:t>passive.</a:t>
            </a:r>
          </a:p>
          <a:p>
            <a:r>
              <a:rPr lang="fr-FR" sz="2400" dirty="0" smtClean="0">
                <a:effectLst/>
              </a:rPr>
              <a:t>Pendant </a:t>
            </a:r>
            <a:r>
              <a:rPr lang="fr-FR" sz="2400" dirty="0">
                <a:effectLst/>
              </a:rPr>
              <a:t>une expiration forcée, la pression </a:t>
            </a:r>
            <a:r>
              <a:rPr lang="fr-FR" sz="2400" dirty="0" err="1">
                <a:effectLst/>
              </a:rPr>
              <a:t>intrapleurale</a:t>
            </a:r>
            <a:r>
              <a:rPr lang="fr-FR" sz="2400" dirty="0">
                <a:effectLst/>
              </a:rPr>
              <a:t> devient </a:t>
            </a:r>
            <a:r>
              <a:rPr lang="fr-FR" sz="2400" dirty="0" smtClean="0">
                <a:effectLst/>
              </a:rPr>
              <a:t>positive ce qui comprime </a:t>
            </a:r>
            <a:r>
              <a:rPr lang="fr-FR" sz="2400" dirty="0">
                <a:effectLst/>
              </a:rPr>
              <a:t>les voies aériennes et rend </a:t>
            </a:r>
            <a:r>
              <a:rPr lang="fr-FR" sz="2400" dirty="0" smtClean="0">
                <a:effectLst/>
              </a:rPr>
              <a:t>l’expiration </a:t>
            </a:r>
            <a:r>
              <a:rPr lang="fr-FR" sz="2400" dirty="0">
                <a:effectLst/>
              </a:rPr>
              <a:t>plus difficile. </a:t>
            </a:r>
          </a:p>
          <a:p>
            <a:r>
              <a:rPr lang="fr-FR" sz="2400" dirty="0" smtClean="0">
                <a:effectLst/>
              </a:rPr>
              <a:t>Le </a:t>
            </a:r>
            <a:r>
              <a:rPr lang="fr-FR" sz="2400" dirty="0">
                <a:effectLst/>
              </a:rPr>
              <a:t>volume du poumon retourne à La CRF avant </a:t>
            </a:r>
            <a:r>
              <a:rPr lang="fr-FR" sz="2400" dirty="0" smtClean="0">
                <a:effectLst/>
              </a:rPr>
              <a:t>qu’un </a:t>
            </a:r>
            <a:r>
              <a:rPr lang="fr-FR" sz="2400" dirty="0">
                <a:effectLst/>
              </a:rPr>
              <a:t>autre cycle ne commence</a:t>
            </a:r>
            <a:r>
              <a:rPr lang="fr-FR" sz="2400" dirty="0" smtClean="0">
                <a:effectLst/>
              </a:rPr>
              <a:t>.</a:t>
            </a:r>
            <a:endParaRPr lang="fr-FR" sz="2400" dirty="0">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3326" y="1833592"/>
            <a:ext cx="4775859" cy="4039907"/>
          </a:xfrm>
        </p:spPr>
      </p:pic>
    </p:spTree>
    <p:extLst>
      <p:ext uri="{BB962C8B-B14F-4D97-AF65-F5344CB8AC3E}">
        <p14:creationId xmlns:p14="http://schemas.microsoft.com/office/powerpoint/2010/main" val="1740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33061" y="2637322"/>
            <a:ext cx="7680960" cy="1323439"/>
          </a:xfrm>
          <a:prstGeom prst="rect">
            <a:avLst/>
          </a:prstGeom>
          <a:noFill/>
          <a:ln w="38100">
            <a:solidFill>
              <a:schemeClr val="accent5">
                <a:lumMod val="75000"/>
              </a:schemeClr>
            </a:solidFill>
          </a:ln>
        </p:spPr>
        <p:txBody>
          <a:bodyPr wrap="square" rtlCol="0">
            <a:spAutoFit/>
          </a:bodyPr>
          <a:lstStyle/>
          <a:p>
            <a:pPr algn="ctr"/>
            <a:r>
              <a:rPr lang="fr-FR" sz="4000" b="1" i="1" dirty="0" smtClean="0">
                <a:solidFill>
                  <a:schemeClr val="tx2"/>
                </a:solidFill>
                <a:latin typeface="Cambria" panose="02040503050406030204" pitchFamily="18" charset="0"/>
                <a:ea typeface="Cambria" panose="02040503050406030204" pitchFamily="18" charset="0"/>
              </a:rPr>
              <a:t>DIFFUSION ALVÉOLO-CAPILLAIRE</a:t>
            </a:r>
            <a:r>
              <a:rPr lang="fr-FR" sz="4000" i="1" dirty="0" smtClean="0">
                <a:solidFill>
                  <a:schemeClr val="tx2"/>
                </a:solidFill>
                <a:latin typeface="Cambria" panose="02040503050406030204" pitchFamily="18" charset="0"/>
                <a:ea typeface="Cambria" panose="02040503050406030204" pitchFamily="18" charset="0"/>
              </a:rPr>
              <a:t> </a:t>
            </a:r>
            <a:r>
              <a:rPr lang="fr-FR" sz="4000" b="1" i="1" dirty="0" smtClean="0">
                <a:solidFill>
                  <a:schemeClr val="tx2"/>
                </a:solidFill>
                <a:latin typeface="Cambria" panose="02040503050406030204" pitchFamily="18" charset="0"/>
                <a:ea typeface="Cambria" panose="02040503050406030204" pitchFamily="18" charset="0"/>
              </a:rPr>
              <a:t>(HÉMATOSE)</a:t>
            </a:r>
            <a:endParaRPr lang="fr-FR" sz="40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0372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5"/>
            <a:ext cx="10353761" cy="1326321"/>
          </a:xfrm>
        </p:spPr>
        <p:txBody>
          <a:bodyPr/>
          <a:lstStyle/>
          <a:p>
            <a:r>
              <a:rPr lang="fr-FR" sz="3600" i="1" dirty="0">
                <a:solidFill>
                  <a:schemeClr val="tx2"/>
                </a:solidFill>
                <a:latin typeface="Cambria" panose="02040503050406030204" pitchFamily="18" charset="0"/>
                <a:ea typeface="Cambria" panose="02040503050406030204" pitchFamily="18" charset="0"/>
              </a:rPr>
              <a:t>DIFFUSION ALVÉOLO-CAPILLAIRE</a:t>
            </a:r>
            <a:endParaRPr lang="fr-FR" dirty="0"/>
          </a:p>
        </p:txBody>
      </p:sp>
      <p:sp>
        <p:nvSpPr>
          <p:cNvPr id="3" name="Espace réservé du contenu 2"/>
          <p:cNvSpPr>
            <a:spLocks noGrp="1"/>
          </p:cNvSpPr>
          <p:nvPr>
            <p:ph idx="1"/>
          </p:nvPr>
        </p:nvSpPr>
        <p:spPr>
          <a:xfrm>
            <a:off x="380144" y="1510301"/>
            <a:ext cx="11465959" cy="4869951"/>
          </a:xfrm>
        </p:spPr>
        <p:txBody>
          <a:bodyPr>
            <a:noAutofit/>
          </a:bodyPr>
          <a:lstStyle/>
          <a:p>
            <a:r>
              <a:rPr lang="fr-FR" sz="2400" dirty="0">
                <a:effectLst/>
              </a:rPr>
              <a:t>C’est la Diffusion de </a:t>
            </a:r>
            <a:r>
              <a:rPr lang="fr-FR" sz="2400" dirty="0" smtClean="0">
                <a:effectLst/>
              </a:rPr>
              <a:t>l’O</a:t>
            </a:r>
            <a:r>
              <a:rPr lang="fr-FR" dirty="0" smtClean="0">
                <a:effectLst/>
              </a:rPr>
              <a:t>2</a:t>
            </a:r>
            <a:r>
              <a:rPr lang="fr-FR" sz="2400" dirty="0" smtClean="0">
                <a:effectLst/>
              </a:rPr>
              <a:t> </a:t>
            </a:r>
            <a:r>
              <a:rPr lang="fr-FR" sz="2400" dirty="0">
                <a:effectLst/>
              </a:rPr>
              <a:t>de l’air alvéolaire vers le </a:t>
            </a:r>
            <a:r>
              <a:rPr lang="fr-FR" sz="2400" dirty="0" smtClean="0">
                <a:effectLst/>
              </a:rPr>
              <a:t>sang et la diffusion </a:t>
            </a:r>
            <a:r>
              <a:rPr lang="fr-FR" sz="2400" dirty="0">
                <a:effectLst/>
              </a:rPr>
              <a:t>du </a:t>
            </a:r>
            <a:r>
              <a:rPr lang="fr-FR" sz="2400" dirty="0" smtClean="0">
                <a:effectLst/>
              </a:rPr>
              <a:t>CO</a:t>
            </a:r>
            <a:r>
              <a:rPr lang="fr-FR" dirty="0" smtClean="0">
                <a:effectLst/>
              </a:rPr>
              <a:t>2</a:t>
            </a:r>
            <a:r>
              <a:rPr lang="fr-FR" sz="2400" dirty="0" smtClean="0">
                <a:effectLst/>
              </a:rPr>
              <a:t> du </a:t>
            </a:r>
            <a:r>
              <a:rPr lang="fr-FR" sz="2400" dirty="0">
                <a:effectLst/>
              </a:rPr>
              <a:t>sang vers l’air alvéolaire à travers la membrane alvéolo-capillaire. </a:t>
            </a:r>
            <a:endParaRPr lang="fr-FR" sz="2400" dirty="0" smtClean="0">
              <a:effectLst/>
            </a:endParaRPr>
          </a:p>
          <a:p>
            <a:r>
              <a:rPr lang="fr-FR" sz="2400" dirty="0" smtClean="0">
                <a:effectLst/>
              </a:rPr>
              <a:t>La </a:t>
            </a:r>
            <a:r>
              <a:rPr lang="fr-FR" sz="2400" dirty="0">
                <a:effectLst/>
              </a:rPr>
              <a:t>force motrice de </a:t>
            </a:r>
            <a:r>
              <a:rPr lang="fr-FR" sz="2400" dirty="0" smtClean="0">
                <a:effectLst/>
              </a:rPr>
              <a:t>la diffusion </a:t>
            </a:r>
            <a:r>
              <a:rPr lang="fr-FR" sz="2400" dirty="0">
                <a:effectLst/>
              </a:rPr>
              <a:t>est le gradient de pression </a:t>
            </a:r>
            <a:r>
              <a:rPr lang="fr-FR" sz="2400" dirty="0" smtClean="0">
                <a:effectLst/>
              </a:rPr>
              <a:t>partielle de </a:t>
            </a:r>
            <a:r>
              <a:rPr lang="fr-FR" sz="2400" dirty="0">
                <a:effectLst/>
              </a:rPr>
              <a:t>gaz de part et d’autre de la membrane alvéolo-capillaire. </a:t>
            </a:r>
            <a:endParaRPr lang="fr-FR" sz="2400" dirty="0" smtClean="0">
              <a:effectLst/>
            </a:endParaRPr>
          </a:p>
          <a:p>
            <a:r>
              <a:rPr lang="fr-FR" sz="2400" dirty="0" smtClean="0">
                <a:effectLst/>
              </a:rPr>
              <a:t>La </a:t>
            </a:r>
            <a:r>
              <a:rPr lang="fr-FR" sz="2400" dirty="0">
                <a:effectLst/>
              </a:rPr>
              <a:t>diffusion d’O</a:t>
            </a:r>
            <a:r>
              <a:rPr lang="fr-FR" sz="2400" baseline="-25000" dirty="0">
                <a:effectLst/>
              </a:rPr>
              <a:t>2</a:t>
            </a:r>
            <a:r>
              <a:rPr lang="fr-FR" sz="2400" dirty="0">
                <a:effectLst/>
              </a:rPr>
              <a:t> et de CO</a:t>
            </a:r>
            <a:r>
              <a:rPr lang="fr-FR" sz="2400" baseline="-25000" dirty="0">
                <a:effectLst/>
              </a:rPr>
              <a:t>2</a:t>
            </a:r>
            <a:r>
              <a:rPr lang="fr-FR" sz="2400" dirty="0">
                <a:effectLst/>
              </a:rPr>
              <a:t> à travers la membrane alvéolo-capillaire est influencée par les facteurs suivant :</a:t>
            </a:r>
          </a:p>
          <a:p>
            <a:pPr lvl="1"/>
            <a:r>
              <a:rPr lang="fr-FR" sz="2400" dirty="0">
                <a:effectLst/>
              </a:rPr>
              <a:t>Les caractéristiques structurales de la membrane alvéolo-capillaire </a:t>
            </a:r>
            <a:endParaRPr lang="fr-FR" sz="2400" dirty="0" smtClean="0">
              <a:effectLst/>
            </a:endParaRPr>
          </a:p>
          <a:p>
            <a:pPr lvl="1"/>
            <a:r>
              <a:rPr lang="fr-FR" sz="2400" dirty="0" smtClean="0">
                <a:effectLst/>
              </a:rPr>
              <a:t>Le rapport ventilation alvéolaire/perfusion </a:t>
            </a:r>
            <a:r>
              <a:rPr lang="fr-FR" sz="2400" dirty="0">
                <a:effectLst/>
              </a:rPr>
              <a:t>sanguine</a:t>
            </a:r>
            <a:r>
              <a:rPr lang="fr-FR" sz="2400" dirty="0" smtClean="0">
                <a:effectLst/>
              </a:rPr>
              <a:t>.</a:t>
            </a:r>
          </a:p>
          <a:p>
            <a:pPr lvl="1"/>
            <a:r>
              <a:rPr lang="fr-FR" sz="2400" dirty="0" smtClean="0">
                <a:effectLst/>
              </a:rPr>
              <a:t>Les </a:t>
            </a:r>
            <a:r>
              <a:rPr lang="fr-FR" sz="2400" dirty="0">
                <a:effectLst/>
              </a:rPr>
              <a:t>gradients de pression partielle et les </a:t>
            </a:r>
            <a:r>
              <a:rPr lang="fr-FR" sz="2400" dirty="0" smtClean="0">
                <a:effectLst/>
              </a:rPr>
              <a:t>solubilités des </a:t>
            </a:r>
            <a:r>
              <a:rPr lang="fr-FR" sz="2400" dirty="0">
                <a:effectLst/>
              </a:rPr>
              <a:t>gaz.</a:t>
            </a:r>
          </a:p>
          <a:p>
            <a:pPr marL="457200" lvl="1" indent="0">
              <a:buNone/>
            </a:pPr>
            <a:endParaRPr lang="fr-FR" sz="2400" dirty="0"/>
          </a:p>
        </p:txBody>
      </p:sp>
    </p:spTree>
    <p:extLst>
      <p:ext uri="{BB962C8B-B14F-4D97-AF65-F5344CB8AC3E}">
        <p14:creationId xmlns:p14="http://schemas.microsoft.com/office/powerpoint/2010/main" val="17478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4"/>
            <a:ext cx="10353761" cy="1326321"/>
          </a:xfrm>
        </p:spPr>
        <p:txBody>
          <a:bodyPr/>
          <a:lstStyle/>
          <a:p>
            <a:r>
              <a:rPr lang="fr-FR" sz="3600" i="1" dirty="0">
                <a:latin typeface="Cambria" panose="02040503050406030204" pitchFamily="18" charset="0"/>
                <a:ea typeface="Cambria" panose="02040503050406030204" pitchFamily="18" charset="0"/>
              </a:rPr>
              <a:t>DIFFUSION ALVÉOLO-CAPILLAIRE</a:t>
            </a:r>
            <a:endParaRPr lang="fr-FR" dirty="0"/>
          </a:p>
        </p:txBody>
      </p:sp>
      <p:sp>
        <p:nvSpPr>
          <p:cNvPr id="4" name="Espace réservé du contenu 3"/>
          <p:cNvSpPr>
            <a:spLocks noGrp="1"/>
          </p:cNvSpPr>
          <p:nvPr>
            <p:ph sz="half" idx="1"/>
          </p:nvPr>
        </p:nvSpPr>
        <p:spPr>
          <a:xfrm>
            <a:off x="317894" y="2130569"/>
            <a:ext cx="7459644" cy="4353578"/>
          </a:xfrm>
        </p:spPr>
        <p:txBody>
          <a:bodyPr>
            <a:normAutofit/>
          </a:bodyPr>
          <a:lstStyle/>
          <a:p>
            <a:r>
              <a:rPr lang="fr-FR" sz="2400" dirty="0" smtClean="0">
                <a:effectLst/>
              </a:rPr>
              <a:t>La </a:t>
            </a:r>
            <a:r>
              <a:rPr lang="fr-FR" sz="2400" dirty="0">
                <a:effectLst/>
              </a:rPr>
              <a:t>diffusion </a:t>
            </a:r>
            <a:r>
              <a:rPr lang="fr-FR" sz="2400" dirty="0" smtClean="0">
                <a:effectLst/>
              </a:rPr>
              <a:t>alvéolo-capillaire </a:t>
            </a:r>
            <a:r>
              <a:rPr lang="fr-FR" sz="2400" dirty="0">
                <a:effectLst/>
              </a:rPr>
              <a:t>dépend de la surface disponible aux échanges. </a:t>
            </a:r>
            <a:endParaRPr lang="fr-FR" sz="2400" dirty="0" smtClean="0">
              <a:effectLst/>
            </a:endParaRPr>
          </a:p>
          <a:p>
            <a:r>
              <a:rPr lang="fr-FR" sz="2400" dirty="0" smtClean="0">
                <a:effectLst/>
              </a:rPr>
              <a:t>Elle </a:t>
            </a:r>
            <a:r>
              <a:rPr lang="fr-FR" sz="2400" dirty="0">
                <a:effectLst/>
              </a:rPr>
              <a:t>est proportionnelle à la surface </a:t>
            </a:r>
            <a:r>
              <a:rPr lang="fr-FR" sz="2400" dirty="0" smtClean="0">
                <a:effectLst/>
              </a:rPr>
              <a:t>d’échange et </a:t>
            </a:r>
            <a:r>
              <a:rPr lang="fr-FR" sz="2400" dirty="0">
                <a:effectLst/>
              </a:rPr>
              <a:t>inversement proportionnelle à l’épaisseur de la membrane </a:t>
            </a:r>
            <a:r>
              <a:rPr lang="fr-FR" sz="2400" dirty="0" smtClean="0">
                <a:effectLst/>
              </a:rPr>
              <a:t>d’échange </a:t>
            </a:r>
          </a:p>
          <a:p>
            <a:r>
              <a:rPr lang="fr-FR" sz="2400" dirty="0" smtClean="0">
                <a:effectLst/>
              </a:rPr>
              <a:t>L’épaisseur </a:t>
            </a:r>
            <a:r>
              <a:rPr lang="fr-FR" sz="2400" dirty="0">
                <a:effectLst/>
              </a:rPr>
              <a:t>de la barrière </a:t>
            </a:r>
            <a:r>
              <a:rPr lang="fr-FR" sz="2400" dirty="0" smtClean="0">
                <a:effectLst/>
              </a:rPr>
              <a:t>alvéolo-capillaire </a:t>
            </a:r>
            <a:r>
              <a:rPr lang="fr-FR" sz="2400" dirty="0">
                <a:effectLst/>
              </a:rPr>
              <a:t>influence la vitesse de la diffusion (Ex : œdème interstitiel).</a:t>
            </a:r>
          </a:p>
          <a:p>
            <a:endParaRPr lang="fr-FR" dirty="0"/>
          </a:p>
        </p:txBody>
      </p:sp>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28248" y="1705510"/>
            <a:ext cx="3839905" cy="5003515"/>
          </a:xfrm>
          <a:prstGeom prst="rect">
            <a:avLst/>
          </a:prstGeom>
        </p:spPr>
      </p:pic>
      <p:sp>
        <p:nvSpPr>
          <p:cNvPr id="7" name="ZoneTexte 6"/>
          <p:cNvSpPr txBox="1"/>
          <p:nvPr/>
        </p:nvSpPr>
        <p:spPr>
          <a:xfrm>
            <a:off x="2797807" y="1078786"/>
            <a:ext cx="6585735" cy="830997"/>
          </a:xfrm>
          <a:prstGeom prst="rect">
            <a:avLst/>
          </a:prstGeom>
          <a:noFill/>
        </p:spPr>
        <p:txBody>
          <a:bodyPr wrap="square" rtlCol="0">
            <a:spAutoFit/>
          </a:bodyPr>
          <a:lstStyle/>
          <a:p>
            <a:pPr algn="ctr"/>
            <a:r>
              <a:rPr lang="fr-FR" sz="2400" b="1" dirty="0" smtClean="0">
                <a:solidFill>
                  <a:schemeClr val="tx2"/>
                </a:solidFill>
              </a:rPr>
              <a:t>CARACTÉRISTIQUES DE LA MEMBRANE ALVÉOLO-CAPILLAIRE</a:t>
            </a:r>
            <a:r>
              <a:rPr lang="fr-FR" sz="2400" dirty="0" smtClean="0">
                <a:solidFill>
                  <a:schemeClr val="tx2"/>
                </a:solidFill>
              </a:rPr>
              <a:t> </a:t>
            </a:r>
            <a:endParaRPr lang="fr-FR" sz="2400" dirty="0">
              <a:solidFill>
                <a:schemeClr val="tx2"/>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876" y="2130569"/>
            <a:ext cx="4517205" cy="3676808"/>
          </a:xfrm>
          <a:prstGeom prst="rect">
            <a:avLst/>
          </a:prstGeom>
        </p:spPr>
      </p:pic>
    </p:spTree>
    <p:extLst>
      <p:ext uri="{BB962C8B-B14F-4D97-AF65-F5344CB8AC3E}">
        <p14:creationId xmlns:p14="http://schemas.microsoft.com/office/powerpoint/2010/main" val="32510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r>
              <a:rPr lang="fr-FR" sz="2400" dirty="0" smtClean="0">
                <a:effectLst/>
              </a:rPr>
              <a:t>Pour </a:t>
            </a:r>
            <a:r>
              <a:rPr lang="fr-FR" sz="2400" dirty="0">
                <a:effectLst/>
              </a:rPr>
              <a:t>que les échanges gazeux aient un maximum d’efficacité, </a:t>
            </a:r>
            <a:r>
              <a:rPr lang="fr-FR" sz="2400" dirty="0" smtClean="0">
                <a:effectLst/>
              </a:rPr>
              <a:t>la concordance V/Q doit </a:t>
            </a:r>
            <a:r>
              <a:rPr lang="fr-FR" sz="2400" dirty="0">
                <a:effectLst/>
              </a:rPr>
              <a:t>constamment exister. </a:t>
            </a:r>
            <a:endParaRPr lang="fr-FR" sz="2400" dirty="0" smtClean="0">
              <a:effectLst/>
            </a:endParaRPr>
          </a:p>
          <a:p>
            <a:r>
              <a:rPr lang="fr-FR" sz="2400" dirty="0" smtClean="0">
                <a:effectLst/>
              </a:rPr>
              <a:t>Des </a:t>
            </a:r>
            <a:r>
              <a:rPr lang="fr-FR" sz="2400" dirty="0">
                <a:effectLst/>
              </a:rPr>
              <a:t>mécanismes autorégulateurs </a:t>
            </a:r>
            <a:r>
              <a:rPr lang="fr-FR" sz="2400" dirty="0" smtClean="0">
                <a:effectLst/>
              </a:rPr>
              <a:t>ajustent </a:t>
            </a:r>
            <a:r>
              <a:rPr lang="fr-FR" sz="2400" dirty="0">
                <a:effectLst/>
              </a:rPr>
              <a:t>continuellement les conditions qui règnent dans les </a:t>
            </a:r>
            <a:r>
              <a:rPr lang="fr-FR" sz="2400" dirty="0" smtClean="0">
                <a:effectLst/>
              </a:rPr>
              <a:t>alvéoles. </a:t>
            </a:r>
          </a:p>
          <a:p>
            <a:r>
              <a:rPr lang="fr-FR" sz="2400" dirty="0">
                <a:effectLst/>
              </a:rPr>
              <a:t>Les variations de la PO</a:t>
            </a:r>
            <a:r>
              <a:rPr lang="fr-FR" sz="2400" baseline="-25000" dirty="0">
                <a:effectLst/>
              </a:rPr>
              <a:t>2 </a:t>
            </a:r>
            <a:r>
              <a:rPr lang="fr-FR" sz="2400" dirty="0">
                <a:effectLst/>
              </a:rPr>
              <a:t>dans les alvéoles influent sur le diamètre des artérioles pulmonaires.</a:t>
            </a:r>
          </a:p>
          <a:p>
            <a:r>
              <a:rPr lang="fr-FR" sz="2400" dirty="0">
                <a:effectLst/>
              </a:rPr>
              <a:t>Les variations de la PCO</a:t>
            </a:r>
            <a:r>
              <a:rPr lang="fr-FR" sz="2400" baseline="-25000" dirty="0">
                <a:effectLst/>
              </a:rPr>
              <a:t>2</a:t>
            </a:r>
            <a:r>
              <a:rPr lang="fr-FR" sz="2400" dirty="0">
                <a:effectLst/>
              </a:rPr>
              <a:t> dans les alvéoles modifient le diamètre des bronchioles. </a:t>
            </a:r>
          </a:p>
          <a:p>
            <a:endParaRPr lang="fr-FR" sz="2400" dirty="0" smtClean="0">
              <a:effectLst/>
            </a:endParaRPr>
          </a:p>
          <a:p>
            <a:endParaRPr lang="fr-FR" dirty="0">
              <a:effectLst/>
            </a:endParaRPr>
          </a:p>
          <a:p>
            <a:endParaRPr lang="fr-FR" dirty="0" smtClean="0"/>
          </a:p>
          <a:p>
            <a:pPr marL="0" indent="0">
              <a:buNone/>
            </a:pPr>
            <a:endParaRPr lang="fr-FR" dirty="0"/>
          </a:p>
        </p:txBody>
      </p:sp>
      <p:sp>
        <p:nvSpPr>
          <p:cNvPr id="7" name="ZoneTexte 6"/>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Tree>
    <p:extLst>
      <p:ext uri="{BB962C8B-B14F-4D97-AF65-F5344CB8AC3E}">
        <p14:creationId xmlns:p14="http://schemas.microsoft.com/office/powerpoint/2010/main" val="38962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fontScale="92500"/>
          </a:bodyPr>
          <a:lstStyle/>
          <a:p>
            <a:r>
              <a:rPr lang="fr-FR" sz="2400" dirty="0" smtClean="0">
                <a:effectLst/>
              </a:rPr>
              <a:t>Dans </a:t>
            </a:r>
            <a:r>
              <a:rPr lang="fr-FR" sz="2400" dirty="0">
                <a:effectLst/>
              </a:rPr>
              <a:t>les alvéoles où la ventilation est insuffisante, les artérioles pulmonaires se contractent, c’est la </a:t>
            </a:r>
            <a:r>
              <a:rPr lang="fr-FR" sz="2400" b="1" dirty="0">
                <a:solidFill>
                  <a:schemeClr val="tx2"/>
                </a:solidFill>
                <a:effectLst/>
              </a:rPr>
              <a:t>vasoconstriction hypoxique</a:t>
            </a:r>
            <a:r>
              <a:rPr lang="fr-FR" sz="2400" dirty="0">
                <a:solidFill>
                  <a:schemeClr val="tx2"/>
                </a:solidFill>
                <a:effectLst/>
              </a:rPr>
              <a:t> </a:t>
            </a:r>
            <a:r>
              <a:rPr lang="fr-FR" sz="2400" dirty="0">
                <a:effectLst/>
              </a:rPr>
              <a:t>et le sang est dévié vers les parties où la PO</a:t>
            </a:r>
            <a:r>
              <a:rPr lang="fr-FR" sz="2400" baseline="-25000" dirty="0">
                <a:effectLst/>
              </a:rPr>
              <a:t>2</a:t>
            </a:r>
            <a:r>
              <a:rPr lang="fr-FR" sz="2400" dirty="0">
                <a:effectLst/>
              </a:rPr>
              <a:t> est élevée et le captage de l’oxygène peut s’effectuer de manière plus efficace</a:t>
            </a:r>
            <a:r>
              <a:rPr lang="fr-FR" sz="2400" b="1" dirty="0">
                <a:effectLst/>
              </a:rPr>
              <a:t>.</a:t>
            </a:r>
            <a:endParaRPr lang="fr-FR" sz="2400" dirty="0">
              <a:effectLst/>
            </a:endParaRPr>
          </a:p>
          <a:p>
            <a:r>
              <a:rPr lang="fr-FR" sz="2400" dirty="0">
                <a:effectLst/>
              </a:rPr>
              <a:t>Dans les alvéoles où la ventilation est maximale, les artérioles pulmonaires se dilatent, et l’écoulement sanguin augmente dans les capillaires alvéolaires correspondants</a:t>
            </a:r>
            <a:r>
              <a:rPr lang="fr-FR" sz="2400" dirty="0" smtClean="0">
                <a:effectLst/>
              </a:rPr>
              <a:t>.</a:t>
            </a:r>
          </a:p>
          <a:p>
            <a:r>
              <a:rPr lang="fr-FR" sz="2400" dirty="0" smtClean="0">
                <a:effectLst/>
              </a:rPr>
              <a:t>Les </a:t>
            </a:r>
            <a:r>
              <a:rPr lang="fr-FR" sz="2400" dirty="0">
                <a:effectLst/>
              </a:rPr>
              <a:t>bronchioles desservant les régions où la PCO</a:t>
            </a:r>
            <a:r>
              <a:rPr lang="fr-FR" sz="2400" baseline="-25000" dirty="0">
                <a:effectLst/>
              </a:rPr>
              <a:t>2 </a:t>
            </a:r>
            <a:r>
              <a:rPr lang="fr-FR" sz="2400" dirty="0" smtClean="0">
                <a:effectLst/>
              </a:rPr>
              <a:t>alvéolaire est </a:t>
            </a:r>
            <a:r>
              <a:rPr lang="fr-FR" sz="2400" dirty="0">
                <a:effectLst/>
              </a:rPr>
              <a:t>élevée se dilatent, et le CO</a:t>
            </a:r>
            <a:r>
              <a:rPr lang="fr-FR" sz="2400" baseline="-25000" dirty="0">
                <a:effectLst/>
              </a:rPr>
              <a:t>2</a:t>
            </a:r>
            <a:r>
              <a:rPr lang="fr-FR" sz="2400" dirty="0">
                <a:effectLst/>
              </a:rPr>
              <a:t> peut ainsi s’éliminer rapidement. </a:t>
            </a:r>
            <a:endParaRPr lang="fr-FR" sz="2400" dirty="0" smtClean="0">
              <a:effectLst/>
            </a:endParaRPr>
          </a:p>
          <a:p>
            <a:r>
              <a:rPr lang="fr-FR" sz="2400" dirty="0" smtClean="0">
                <a:effectLst/>
              </a:rPr>
              <a:t>Inversement</a:t>
            </a:r>
            <a:r>
              <a:rPr lang="fr-FR" sz="2400" dirty="0">
                <a:effectLst/>
              </a:rPr>
              <a:t>, les bronchioles desservant les régions où la PCO</a:t>
            </a:r>
            <a:r>
              <a:rPr lang="fr-FR" sz="2400" baseline="-25000" dirty="0">
                <a:effectLst/>
              </a:rPr>
              <a:t>2</a:t>
            </a:r>
            <a:r>
              <a:rPr lang="fr-FR" sz="2400" dirty="0">
                <a:effectLst/>
              </a:rPr>
              <a:t> est faible se contractent.</a:t>
            </a:r>
          </a:p>
          <a:p>
            <a:endParaRPr lang="fr-FR" dirty="0" smtClean="0"/>
          </a:p>
          <a:p>
            <a:pPr marL="0" indent="0">
              <a:buNone/>
            </a:pPr>
            <a:endParaRPr lang="fr-FR" dirty="0"/>
          </a:p>
        </p:txBody>
      </p:sp>
      <p:sp>
        <p:nvSpPr>
          <p:cNvPr id="7" name="ZoneTexte 6"/>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Tree>
    <p:extLst>
      <p:ext uri="{BB962C8B-B14F-4D97-AF65-F5344CB8AC3E}">
        <p14:creationId xmlns:p14="http://schemas.microsoft.com/office/powerpoint/2010/main" val="14535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lnSpcReduction="10000"/>
          </a:bodyPr>
          <a:lstStyle/>
          <a:p>
            <a:r>
              <a:rPr lang="fr-FR" sz="2400" dirty="0">
                <a:effectLst/>
              </a:rPr>
              <a:t>Le changement </a:t>
            </a:r>
            <a:r>
              <a:rPr lang="fr-FR" sz="2400" dirty="0" smtClean="0">
                <a:effectLst/>
              </a:rPr>
              <a:t>du </a:t>
            </a:r>
            <a:r>
              <a:rPr lang="fr-FR" sz="2400" dirty="0">
                <a:effectLst/>
              </a:rPr>
              <a:t>diamètre des bronchioles et des artérioles fait en sort que la ventilation alvéolaire et la perfusion pulmonaire sont toujours </a:t>
            </a:r>
            <a:r>
              <a:rPr lang="fr-FR" sz="2400" dirty="0" smtClean="0">
                <a:effectLst/>
              </a:rPr>
              <a:t>accordées</a:t>
            </a:r>
            <a:r>
              <a:rPr lang="fr-FR" sz="2400" dirty="0">
                <a:effectLst/>
              </a:rPr>
              <a:t>. </a:t>
            </a:r>
            <a:endParaRPr lang="fr-FR" sz="2400" dirty="0" smtClean="0">
              <a:effectLst/>
            </a:endParaRPr>
          </a:p>
          <a:p>
            <a:r>
              <a:rPr lang="fr-FR" sz="2400" dirty="0" smtClean="0">
                <a:effectLst/>
              </a:rPr>
              <a:t>Une </a:t>
            </a:r>
            <a:r>
              <a:rPr lang="fr-FR" sz="2400" dirty="0">
                <a:effectLst/>
              </a:rPr>
              <a:t>ventilation alvéolaire </a:t>
            </a:r>
            <a:r>
              <a:rPr lang="fr-FR" sz="2400" dirty="0" smtClean="0">
                <a:effectLst/>
              </a:rPr>
              <a:t>insuffisante </a:t>
            </a:r>
            <a:r>
              <a:rPr lang="fr-FR" sz="2400" dirty="0">
                <a:effectLst/>
              </a:rPr>
              <a:t>fait diminuer </a:t>
            </a:r>
            <a:r>
              <a:rPr lang="fr-FR" sz="2400" dirty="0" smtClean="0">
                <a:effectLst/>
              </a:rPr>
              <a:t>la</a:t>
            </a:r>
            <a:r>
              <a:rPr lang="fr-FR" sz="2400" dirty="0">
                <a:effectLst/>
              </a:rPr>
              <a:t> PO</a:t>
            </a:r>
            <a:r>
              <a:rPr lang="fr-FR" sz="2400" baseline="-25000" dirty="0">
                <a:effectLst/>
              </a:rPr>
              <a:t>2</a:t>
            </a:r>
            <a:r>
              <a:rPr lang="fr-FR" sz="2400" dirty="0" smtClean="0">
                <a:effectLst/>
              </a:rPr>
              <a:t> et augmenter la </a:t>
            </a:r>
            <a:r>
              <a:rPr lang="fr-FR" sz="2400" dirty="0">
                <a:effectLst/>
              </a:rPr>
              <a:t>PCO</a:t>
            </a:r>
            <a:r>
              <a:rPr lang="fr-FR" sz="2400" baseline="-25000" dirty="0">
                <a:effectLst/>
              </a:rPr>
              <a:t>2 </a:t>
            </a:r>
            <a:r>
              <a:rPr lang="fr-FR" sz="2400" dirty="0" smtClean="0">
                <a:effectLst/>
              </a:rPr>
              <a:t>dans </a:t>
            </a:r>
            <a:r>
              <a:rPr lang="fr-FR" sz="2400" dirty="0">
                <a:effectLst/>
              </a:rPr>
              <a:t>les alvéoles. </a:t>
            </a:r>
            <a:endParaRPr lang="fr-FR" sz="2400" dirty="0" smtClean="0">
              <a:effectLst/>
            </a:endParaRPr>
          </a:p>
          <a:p>
            <a:r>
              <a:rPr lang="fr-FR" sz="2400" dirty="0" smtClean="0">
                <a:effectLst/>
              </a:rPr>
              <a:t>Par </a:t>
            </a:r>
            <a:r>
              <a:rPr lang="fr-FR" sz="2400" dirty="0">
                <a:effectLst/>
              </a:rPr>
              <a:t>conséquent, les artérioles pulmonaires se contractent et les conduits aériens se dilatent, favorisant ainsi la </a:t>
            </a:r>
            <a:r>
              <a:rPr lang="fr-FR" sz="2400" dirty="0" smtClean="0">
                <a:effectLst/>
              </a:rPr>
              <a:t>concordance </a:t>
            </a:r>
            <a:r>
              <a:rPr lang="fr-FR" sz="2400" dirty="0">
                <a:effectLst/>
              </a:rPr>
              <a:t>entre l’écoulement de l’air et celui de sang. </a:t>
            </a:r>
            <a:endParaRPr lang="fr-FR" sz="2400" dirty="0" smtClean="0">
              <a:effectLst/>
            </a:endParaRPr>
          </a:p>
          <a:p>
            <a:r>
              <a:rPr lang="fr-FR" sz="2400" dirty="0" smtClean="0">
                <a:effectLst/>
              </a:rPr>
              <a:t>L’augmentation </a:t>
            </a:r>
            <a:r>
              <a:rPr lang="fr-FR" sz="2400" dirty="0">
                <a:effectLst/>
              </a:rPr>
              <a:t>de la PO</a:t>
            </a:r>
            <a:r>
              <a:rPr lang="fr-FR" sz="2400" baseline="-25000" dirty="0">
                <a:effectLst/>
              </a:rPr>
              <a:t>2</a:t>
            </a:r>
            <a:r>
              <a:rPr lang="fr-FR" sz="2400" dirty="0">
                <a:effectLst/>
              </a:rPr>
              <a:t> et la diminution de la PCO</a:t>
            </a:r>
            <a:r>
              <a:rPr lang="fr-FR" sz="2400" baseline="-25000" dirty="0">
                <a:effectLst/>
              </a:rPr>
              <a:t>2</a:t>
            </a:r>
            <a:r>
              <a:rPr lang="fr-FR" sz="2400" dirty="0">
                <a:effectLst/>
              </a:rPr>
              <a:t> dans les alvéoles causent la constriction des bronchioles et favorise l’afflux de sang dans les capillaires alvéolaires. </a:t>
            </a:r>
          </a:p>
          <a:p>
            <a:endParaRPr lang="fr-FR" sz="2400" dirty="0" smtClean="0"/>
          </a:p>
          <a:p>
            <a:pPr marL="0" indent="0">
              <a:buNone/>
            </a:pPr>
            <a:endParaRPr lang="fr-FR" dirty="0"/>
          </a:p>
        </p:txBody>
      </p:sp>
      <p:sp>
        <p:nvSpPr>
          <p:cNvPr id="7" name="ZoneTexte 6"/>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Tree>
    <p:extLst>
      <p:ext uri="{BB962C8B-B14F-4D97-AF65-F5344CB8AC3E}">
        <p14:creationId xmlns:p14="http://schemas.microsoft.com/office/powerpoint/2010/main" val="124384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ZoneTexte 4"/>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
        <p:nvSpPr>
          <p:cNvPr id="6" name="Rectangle à coins arrondis 5"/>
          <p:cNvSpPr/>
          <p:nvPr/>
        </p:nvSpPr>
        <p:spPr>
          <a:xfrm>
            <a:off x="4155897" y="2727990"/>
            <a:ext cx="2758611" cy="797131"/>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2">
                    <a:lumMod val="25000"/>
                  </a:schemeClr>
                </a:solidFill>
              </a:rPr>
              <a:t>PO</a:t>
            </a:r>
            <a:r>
              <a:rPr lang="fr-FR" sz="2400" baseline="-25000" dirty="0" smtClean="0">
                <a:solidFill>
                  <a:schemeClr val="tx2">
                    <a:lumMod val="25000"/>
                  </a:schemeClr>
                </a:solidFill>
              </a:rPr>
              <a:t>2</a:t>
            </a:r>
            <a:r>
              <a:rPr lang="fr-FR" sz="2400" dirty="0" smtClean="0">
                <a:solidFill>
                  <a:schemeClr val="tx2">
                    <a:lumMod val="25000"/>
                  </a:schemeClr>
                </a:solidFill>
              </a:rPr>
              <a:t>     diminue  </a:t>
            </a:r>
          </a:p>
          <a:p>
            <a:r>
              <a:rPr lang="fr-FR" sz="2400" dirty="0" smtClean="0">
                <a:solidFill>
                  <a:schemeClr val="tx2">
                    <a:lumMod val="25000"/>
                  </a:schemeClr>
                </a:solidFill>
              </a:rPr>
              <a:t>PCO</a:t>
            </a:r>
            <a:r>
              <a:rPr lang="fr-FR" sz="2400" baseline="-25000" dirty="0" smtClean="0">
                <a:solidFill>
                  <a:schemeClr val="tx2">
                    <a:lumMod val="25000"/>
                  </a:schemeClr>
                </a:solidFill>
              </a:rPr>
              <a:t>2</a:t>
            </a:r>
            <a:r>
              <a:rPr lang="fr-FR" sz="2400" dirty="0">
                <a:solidFill>
                  <a:schemeClr val="tx2">
                    <a:lumMod val="25000"/>
                  </a:schemeClr>
                </a:solidFill>
              </a:rPr>
              <a:t> </a:t>
            </a:r>
            <a:r>
              <a:rPr lang="fr-FR" sz="2400" dirty="0" smtClean="0">
                <a:solidFill>
                  <a:schemeClr val="tx2">
                    <a:lumMod val="25000"/>
                  </a:schemeClr>
                </a:solidFill>
              </a:rPr>
              <a:t> </a:t>
            </a:r>
            <a:r>
              <a:rPr lang="fr-FR" sz="2400" dirty="0">
                <a:solidFill>
                  <a:schemeClr val="tx2">
                    <a:lumMod val="25000"/>
                  </a:schemeClr>
                </a:solidFill>
              </a:rPr>
              <a:t>augmente </a:t>
            </a:r>
          </a:p>
        </p:txBody>
      </p:sp>
      <p:sp>
        <p:nvSpPr>
          <p:cNvPr id="9" name="Rectangle à coins arrondis 8"/>
          <p:cNvSpPr/>
          <p:nvPr/>
        </p:nvSpPr>
        <p:spPr>
          <a:xfrm>
            <a:off x="3696984" y="1887600"/>
            <a:ext cx="3524036" cy="66248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Ventilation insuffisante</a:t>
            </a:r>
            <a:r>
              <a:rPr lang="fr-FR" dirty="0" smtClean="0">
                <a:solidFill>
                  <a:schemeClr val="tx2">
                    <a:lumMod val="25000"/>
                  </a:schemeClr>
                </a:solidFill>
              </a:rPr>
              <a:t> </a:t>
            </a:r>
            <a:endParaRPr lang="fr-FR" dirty="0">
              <a:solidFill>
                <a:schemeClr val="tx2">
                  <a:lumMod val="25000"/>
                </a:schemeClr>
              </a:solidFill>
            </a:endParaRPr>
          </a:p>
        </p:txBody>
      </p:sp>
      <p:sp>
        <p:nvSpPr>
          <p:cNvPr id="10" name="Rectangle à coins arrondis 9"/>
          <p:cNvSpPr/>
          <p:nvPr/>
        </p:nvSpPr>
        <p:spPr>
          <a:xfrm>
            <a:off x="1510301" y="4340187"/>
            <a:ext cx="3303142" cy="806645"/>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Vasoconstriction artériolaire </a:t>
            </a:r>
            <a:endParaRPr lang="fr-FR" sz="2400" dirty="0">
              <a:solidFill>
                <a:schemeClr val="tx2">
                  <a:lumMod val="25000"/>
                </a:schemeClr>
              </a:solidFill>
            </a:endParaRPr>
          </a:p>
        </p:txBody>
      </p:sp>
      <p:sp>
        <p:nvSpPr>
          <p:cNvPr id="11" name="Rectangle à coins arrondis 10"/>
          <p:cNvSpPr/>
          <p:nvPr/>
        </p:nvSpPr>
        <p:spPr>
          <a:xfrm>
            <a:off x="6292921" y="4327113"/>
            <a:ext cx="3524036" cy="872306"/>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smtClean="0">
                <a:solidFill>
                  <a:schemeClr val="tx2">
                    <a:lumMod val="25000"/>
                  </a:schemeClr>
                </a:solidFill>
              </a:rPr>
              <a:t>Bronchodilatation</a:t>
            </a:r>
            <a:r>
              <a:rPr lang="fr-FR" sz="2400" dirty="0" smtClean="0">
                <a:solidFill>
                  <a:schemeClr val="tx2">
                    <a:lumMod val="25000"/>
                  </a:schemeClr>
                </a:solidFill>
              </a:rPr>
              <a:t>  </a:t>
            </a:r>
            <a:endParaRPr lang="fr-FR" sz="2400" dirty="0">
              <a:solidFill>
                <a:schemeClr val="tx2">
                  <a:lumMod val="25000"/>
                </a:schemeClr>
              </a:solidFill>
            </a:endParaRPr>
          </a:p>
        </p:txBody>
      </p:sp>
      <p:sp>
        <p:nvSpPr>
          <p:cNvPr id="12" name="Rectangle à coins arrondis 11"/>
          <p:cNvSpPr/>
          <p:nvPr/>
        </p:nvSpPr>
        <p:spPr>
          <a:xfrm>
            <a:off x="3960687" y="5946709"/>
            <a:ext cx="3524036" cy="819720"/>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Ajustement du rapport V/Q</a:t>
            </a:r>
            <a:endParaRPr lang="fr-FR" sz="2400" dirty="0">
              <a:solidFill>
                <a:schemeClr val="tx2">
                  <a:lumMod val="25000"/>
                </a:schemeClr>
              </a:solidFill>
            </a:endParaRPr>
          </a:p>
        </p:txBody>
      </p:sp>
      <p:sp>
        <p:nvSpPr>
          <p:cNvPr id="13" name="Accolade ouvrante 12"/>
          <p:cNvSpPr/>
          <p:nvPr/>
        </p:nvSpPr>
        <p:spPr>
          <a:xfrm rot="5400000">
            <a:off x="5059409" y="1777648"/>
            <a:ext cx="799184" cy="4320283"/>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5" name="Connecteur droit avec flèche 14"/>
          <p:cNvCxnSpPr>
            <a:stCxn id="11" idx="2"/>
            <a:endCxn id="12" idx="0"/>
          </p:cNvCxnSpPr>
          <p:nvPr/>
        </p:nvCxnSpPr>
        <p:spPr>
          <a:xfrm flipH="1">
            <a:off x="5722705" y="5199419"/>
            <a:ext cx="2332234" cy="74729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12" idx="0"/>
          </p:cNvCxnSpPr>
          <p:nvPr/>
        </p:nvCxnSpPr>
        <p:spPr>
          <a:xfrm>
            <a:off x="3161872" y="5116507"/>
            <a:ext cx="2560833" cy="83020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6493267" y="2692273"/>
            <a:ext cx="1982912" cy="535338"/>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25000"/>
                  </a:schemeClr>
                </a:solidFill>
              </a:rPr>
              <a:t>Alvéoles</a:t>
            </a:r>
            <a:endParaRPr lang="fr-FR" dirty="0">
              <a:solidFill>
                <a:schemeClr val="tx2">
                  <a:lumMod val="25000"/>
                </a:schemeClr>
              </a:solidFill>
            </a:endParaRPr>
          </a:p>
        </p:txBody>
      </p:sp>
    </p:spTree>
    <p:extLst>
      <p:ext uri="{BB962C8B-B14F-4D97-AF65-F5344CB8AC3E}">
        <p14:creationId xmlns:p14="http://schemas.microsoft.com/office/powerpoint/2010/main" val="36981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r>
              <a:rPr lang="fr-FR" sz="2400" dirty="0" smtClean="0">
                <a:effectLst/>
              </a:rPr>
              <a:t>La </a:t>
            </a:r>
            <a:r>
              <a:rPr lang="fr-FR" sz="2400" dirty="0">
                <a:effectLst/>
              </a:rPr>
              <a:t>diffusion de l’O</a:t>
            </a:r>
            <a:r>
              <a:rPr lang="fr-FR" dirty="0">
                <a:effectLst/>
              </a:rPr>
              <a:t>2</a:t>
            </a:r>
            <a:r>
              <a:rPr lang="fr-FR" sz="2400" dirty="0">
                <a:effectLst/>
              </a:rPr>
              <a:t> et du CO</a:t>
            </a:r>
            <a:r>
              <a:rPr lang="fr-FR" dirty="0">
                <a:effectLst/>
              </a:rPr>
              <a:t>2</a:t>
            </a:r>
            <a:r>
              <a:rPr lang="fr-FR" sz="2400" dirty="0">
                <a:effectLst/>
              </a:rPr>
              <a:t> dépend des différences de </a:t>
            </a:r>
            <a:r>
              <a:rPr lang="fr-FR" sz="2400" dirty="0" smtClean="0">
                <a:effectLst/>
              </a:rPr>
              <a:t>pressions partielles</a:t>
            </a:r>
            <a:r>
              <a:rPr lang="fr-FR" sz="2400" b="1" dirty="0" smtClean="0">
                <a:effectLst/>
              </a:rPr>
              <a:t> </a:t>
            </a:r>
            <a:r>
              <a:rPr lang="fr-FR" sz="2400" dirty="0">
                <a:effectLst/>
              </a:rPr>
              <a:t>de part et </a:t>
            </a:r>
            <a:r>
              <a:rPr lang="fr-FR" sz="2400" dirty="0" smtClean="0">
                <a:effectLst/>
              </a:rPr>
              <a:t>d’autre </a:t>
            </a:r>
            <a:r>
              <a:rPr lang="fr-FR" sz="2400" dirty="0">
                <a:effectLst/>
              </a:rPr>
              <a:t>de la membrane. </a:t>
            </a:r>
            <a:endParaRPr lang="fr-FR" sz="2400" dirty="0" smtClean="0">
              <a:effectLst/>
            </a:endParaRPr>
          </a:p>
          <a:p>
            <a:r>
              <a:rPr lang="fr-FR" sz="2400" dirty="0" smtClean="0">
                <a:effectLst/>
              </a:rPr>
              <a:t>La </a:t>
            </a:r>
            <a:r>
              <a:rPr lang="fr-FR" sz="2400" dirty="0">
                <a:effectLst/>
              </a:rPr>
              <a:t>diffusion de </a:t>
            </a:r>
            <a:r>
              <a:rPr lang="fr-FR" sz="2400" dirty="0" smtClean="0">
                <a:effectLst/>
              </a:rPr>
              <a:t>l’O</a:t>
            </a:r>
            <a:r>
              <a:rPr lang="fr-FR" dirty="0" smtClean="0">
                <a:effectLst/>
              </a:rPr>
              <a:t>2</a:t>
            </a:r>
            <a:r>
              <a:rPr lang="fr-FR" sz="2400" dirty="0" smtClean="0">
                <a:effectLst/>
              </a:rPr>
              <a:t> </a:t>
            </a:r>
            <a:r>
              <a:rPr lang="fr-FR" sz="2400" dirty="0">
                <a:effectLst/>
              </a:rPr>
              <a:t>de l'air alvéolaire vers le sang capillaire pulmonaire dépend de la différence de pression partielle d’O</a:t>
            </a:r>
            <a:r>
              <a:rPr lang="fr-FR" dirty="0">
                <a:effectLst/>
              </a:rPr>
              <a:t>2</a:t>
            </a:r>
            <a:r>
              <a:rPr lang="fr-FR" sz="2400" dirty="0">
                <a:effectLst/>
              </a:rPr>
              <a:t> à travers les capillaires </a:t>
            </a:r>
            <a:r>
              <a:rPr lang="fr-FR" sz="2400" dirty="0" smtClean="0">
                <a:effectLst/>
              </a:rPr>
              <a:t>pulmonaires.</a:t>
            </a:r>
          </a:p>
          <a:p>
            <a:r>
              <a:rPr lang="fr-FR" sz="2400" dirty="0" smtClean="0">
                <a:effectLst/>
              </a:rPr>
              <a:t>Le </a:t>
            </a:r>
            <a:r>
              <a:rPr lang="fr-FR" sz="2400" dirty="0">
                <a:effectLst/>
              </a:rPr>
              <a:t>sang </a:t>
            </a:r>
            <a:r>
              <a:rPr lang="fr-FR" sz="2400" dirty="0" smtClean="0">
                <a:effectLst/>
              </a:rPr>
              <a:t>capillaire devrait s’équilibrer </a:t>
            </a:r>
            <a:r>
              <a:rPr lang="fr-FR" sz="2400" dirty="0">
                <a:effectLst/>
              </a:rPr>
              <a:t>avec le gaz alvéolaire. </a:t>
            </a:r>
            <a:endParaRPr lang="fr-FR" sz="2400" dirty="0" smtClean="0">
              <a:effectLst/>
            </a:endParaRPr>
          </a:p>
          <a:p>
            <a:r>
              <a:rPr lang="fr-FR" sz="2400" dirty="0" smtClean="0">
                <a:effectLst/>
              </a:rPr>
              <a:t>Quand </a:t>
            </a:r>
            <a:r>
              <a:rPr lang="fr-FR" sz="2400" dirty="0">
                <a:effectLst/>
              </a:rPr>
              <a:t>les pressions partielles de l’O</a:t>
            </a:r>
            <a:r>
              <a:rPr lang="fr-FR" dirty="0">
                <a:effectLst/>
              </a:rPr>
              <a:t>2</a:t>
            </a:r>
            <a:r>
              <a:rPr lang="fr-FR" sz="2400" dirty="0">
                <a:effectLst/>
              </a:rPr>
              <a:t> deviennent </a:t>
            </a:r>
            <a:r>
              <a:rPr lang="fr-FR" sz="2400" dirty="0" smtClean="0">
                <a:effectLst/>
              </a:rPr>
              <a:t>égales, il </a:t>
            </a:r>
            <a:r>
              <a:rPr lang="fr-FR" sz="2400" dirty="0">
                <a:effectLst/>
              </a:rPr>
              <a:t>n y a plus diffusion nette d’O</a:t>
            </a:r>
            <a:r>
              <a:rPr lang="fr-FR" dirty="0">
                <a:effectLst/>
              </a:rPr>
              <a:t>2</a:t>
            </a:r>
            <a:r>
              <a:rPr lang="fr-FR" sz="2400" dirty="0">
                <a:effectLst/>
              </a:rPr>
              <a:t>.</a:t>
            </a:r>
          </a:p>
          <a:p>
            <a:endParaRPr lang="fr-FR" sz="2400" dirty="0" smtClean="0"/>
          </a:p>
        </p:txBody>
      </p:sp>
      <p:sp>
        <p:nvSpPr>
          <p:cNvPr id="7" name="ZoneTexte 6"/>
          <p:cNvSpPr txBox="1"/>
          <p:nvPr/>
        </p:nvSpPr>
        <p:spPr>
          <a:xfrm>
            <a:off x="2260032" y="1140059"/>
            <a:ext cx="7661285" cy="523220"/>
          </a:xfrm>
          <a:prstGeom prst="rect">
            <a:avLst/>
          </a:prstGeom>
          <a:noFill/>
        </p:spPr>
        <p:txBody>
          <a:bodyPr wrap="square" rtlCol="0">
            <a:spAutoFit/>
          </a:bodyPr>
          <a:lstStyle/>
          <a:p>
            <a:pPr algn="ctr"/>
            <a:r>
              <a:rPr lang="fr-FR" sz="2800" b="1" dirty="0" smtClean="0">
                <a:solidFill>
                  <a:schemeClr val="tx2"/>
                </a:solidFill>
              </a:rPr>
              <a:t>GRADIENTS DE PRESSIONS PARTIELLES</a:t>
            </a:r>
            <a:endParaRPr lang="fr-FR" sz="2800" b="1" dirty="0">
              <a:solidFill>
                <a:schemeClr val="tx2"/>
              </a:solidFill>
            </a:endParaRPr>
          </a:p>
        </p:txBody>
      </p:sp>
    </p:spTree>
    <p:extLst>
      <p:ext uri="{BB962C8B-B14F-4D97-AF65-F5344CB8AC3E}">
        <p14:creationId xmlns:p14="http://schemas.microsoft.com/office/powerpoint/2010/main" val="39236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636221"/>
            <a:ext cx="7127773" cy="4999969"/>
          </a:xfrm>
        </p:spPr>
        <p:txBody>
          <a:bodyPr>
            <a:normAutofit/>
          </a:bodyPr>
          <a:lstStyle/>
          <a:p>
            <a:pPr marL="0" indent="0">
              <a:buNone/>
            </a:pPr>
            <a:r>
              <a:rPr lang="fr-FR" sz="2400" b="1" dirty="0">
                <a:effectLst/>
              </a:rPr>
              <a:t>M</a:t>
            </a:r>
            <a:r>
              <a:rPr lang="fr-FR" sz="2400" b="1" dirty="0" smtClean="0">
                <a:effectLst/>
              </a:rPr>
              <a:t>uscles </a:t>
            </a:r>
            <a:r>
              <a:rPr lang="fr-FR" sz="2400" b="1" dirty="0">
                <a:effectLst/>
              </a:rPr>
              <a:t>expiratoires</a:t>
            </a:r>
            <a:endParaRPr lang="fr-FR" sz="2400" dirty="0">
              <a:effectLst/>
            </a:endParaRPr>
          </a:p>
          <a:p>
            <a:r>
              <a:rPr lang="fr-FR" sz="2400" dirty="0">
                <a:effectLst/>
              </a:rPr>
              <a:t>L'expiration est normalement passive parce que le système </a:t>
            </a:r>
            <a:r>
              <a:rPr lang="fr-FR" sz="2400" b="1" dirty="0">
                <a:effectLst/>
              </a:rPr>
              <a:t>poumon / cage thoracique</a:t>
            </a:r>
            <a:r>
              <a:rPr lang="fr-FR" sz="2400" dirty="0">
                <a:effectLst/>
              </a:rPr>
              <a:t> est élastique, il retourne à sa position de repos</a:t>
            </a:r>
            <a:r>
              <a:rPr lang="fr-FR" sz="2400" b="1" dirty="0">
                <a:effectLst/>
              </a:rPr>
              <a:t> </a:t>
            </a:r>
            <a:r>
              <a:rPr lang="fr-FR" sz="2400" dirty="0">
                <a:effectLst/>
              </a:rPr>
              <a:t>après une inspiration.</a:t>
            </a:r>
            <a:r>
              <a:rPr lang="fr-FR" sz="2400" b="1" dirty="0">
                <a:effectLst/>
              </a:rPr>
              <a:t> </a:t>
            </a:r>
            <a:endParaRPr lang="fr-FR" sz="2400" b="1" dirty="0" smtClean="0">
              <a:effectLst/>
            </a:endParaRPr>
          </a:p>
          <a:p>
            <a:r>
              <a:rPr lang="fr-FR" sz="2400" dirty="0" smtClean="0">
                <a:effectLst/>
              </a:rPr>
              <a:t>Les </a:t>
            </a:r>
            <a:r>
              <a:rPr lang="fr-FR" sz="2400" dirty="0">
                <a:effectLst/>
              </a:rPr>
              <a:t>muscles expiratoires sont utilisés pendant l'exercice</a:t>
            </a:r>
            <a:r>
              <a:rPr lang="fr-FR" sz="2400" b="1" dirty="0">
                <a:effectLst/>
              </a:rPr>
              <a:t> </a:t>
            </a:r>
            <a:r>
              <a:rPr lang="fr-FR" sz="2400" dirty="0">
                <a:effectLst/>
              </a:rPr>
              <a:t>ou lorsque la résistance des voies</a:t>
            </a:r>
            <a:r>
              <a:rPr lang="fr-FR" sz="2400" b="1" dirty="0">
                <a:effectLst/>
              </a:rPr>
              <a:t> </a:t>
            </a:r>
            <a:r>
              <a:rPr lang="fr-FR" sz="2400" dirty="0">
                <a:effectLst/>
              </a:rPr>
              <a:t>aériennes est accrue du fait d'une maladie </a:t>
            </a:r>
            <a:r>
              <a:rPr lang="fr-FR" sz="2400" dirty="0" smtClean="0">
                <a:effectLst/>
              </a:rPr>
              <a:t>(</a:t>
            </a:r>
            <a:r>
              <a:rPr lang="fr-FR" sz="2400" dirty="0" err="1" smtClean="0">
                <a:effectLst/>
              </a:rPr>
              <a:t>ex:asthme</a:t>
            </a:r>
            <a:r>
              <a:rPr lang="fr-FR" sz="2400" dirty="0">
                <a:effectLst/>
              </a:rPr>
              <a:t>).</a:t>
            </a:r>
          </a:p>
          <a:p>
            <a:pPr marL="0" indent="0">
              <a:buNone/>
            </a:pPr>
            <a:endParaRPr lang="fr-FR" sz="2400"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30" y="2284387"/>
            <a:ext cx="4544339" cy="3703637"/>
          </a:xfrm>
          <a:prstGeom prst="rect">
            <a:avLst/>
          </a:prstGeom>
          <a:noFill/>
          <a:ln>
            <a:noFill/>
          </a:ln>
        </p:spPr>
      </p:pic>
    </p:spTree>
    <p:extLst>
      <p:ext uri="{BB962C8B-B14F-4D97-AF65-F5344CB8AC3E}">
        <p14:creationId xmlns:p14="http://schemas.microsoft.com/office/powerpoint/2010/main" val="31746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pPr marL="0" indent="0">
              <a:buNone/>
            </a:pPr>
            <a:r>
              <a:rPr lang="fr-FR" sz="2800" b="1" dirty="0">
                <a:solidFill>
                  <a:schemeClr val="accent5">
                    <a:lumMod val="60000"/>
                    <a:lumOff val="40000"/>
                  </a:schemeClr>
                </a:solidFill>
                <a:effectLst/>
              </a:rPr>
              <a:t>Loi de </a:t>
            </a:r>
            <a:r>
              <a:rPr lang="fr-FR" sz="2800" b="1" dirty="0" smtClean="0">
                <a:solidFill>
                  <a:schemeClr val="accent5">
                    <a:lumMod val="60000"/>
                    <a:lumOff val="40000"/>
                  </a:schemeClr>
                </a:solidFill>
                <a:effectLst/>
              </a:rPr>
              <a:t>Dalton</a:t>
            </a:r>
          </a:p>
          <a:p>
            <a:pPr marL="0" indent="0">
              <a:buNone/>
            </a:pPr>
            <a:endParaRPr lang="fr-FR" sz="2400" dirty="0">
              <a:effectLst/>
            </a:endParaRPr>
          </a:p>
          <a:p>
            <a:r>
              <a:rPr lang="fr-FR" sz="2400" dirty="0">
                <a:effectLst/>
              </a:rPr>
              <a:t>La loi de Dalton sur les pressions partielles</a:t>
            </a:r>
            <a:r>
              <a:rPr lang="fr-FR" sz="2400" b="1" dirty="0">
                <a:effectLst/>
              </a:rPr>
              <a:t> </a:t>
            </a:r>
            <a:r>
              <a:rPr lang="fr-FR" sz="2400" dirty="0">
                <a:effectLst/>
              </a:rPr>
              <a:t>peut s'exprimer par l'équation suivante :</a:t>
            </a:r>
          </a:p>
          <a:p>
            <a:pPr marL="0" indent="0" algn="ctr">
              <a:buNone/>
            </a:pPr>
            <a:endParaRPr lang="fr-FR" sz="2400" dirty="0" smtClean="0">
              <a:effectLst/>
            </a:endParaRPr>
          </a:p>
          <a:p>
            <a:pPr marL="0" indent="0" algn="ctr">
              <a:buNone/>
            </a:pPr>
            <a:r>
              <a:rPr lang="fr-FR" sz="2400" dirty="0" smtClean="0">
                <a:effectLst/>
              </a:rPr>
              <a:t>Pression </a:t>
            </a:r>
            <a:r>
              <a:rPr lang="fr-FR" sz="2400" dirty="0">
                <a:effectLst/>
              </a:rPr>
              <a:t>partielle = pression totale x concentration fractionnaire</a:t>
            </a:r>
          </a:p>
          <a:p>
            <a:pPr marL="0" indent="0">
              <a:buNone/>
            </a:pPr>
            <a:endParaRPr lang="fr-FR" sz="2400" dirty="0">
              <a:effectLst/>
            </a:endParaRPr>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spTree>
    <p:extLst>
      <p:ext uri="{BB962C8B-B14F-4D97-AF65-F5344CB8AC3E}">
        <p14:creationId xmlns:p14="http://schemas.microsoft.com/office/powerpoint/2010/main" val="12791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pPr marL="0" indent="0">
              <a:buNone/>
            </a:pPr>
            <a:r>
              <a:rPr lang="fr-FR" sz="2800" b="1" dirty="0" smtClean="0">
                <a:solidFill>
                  <a:schemeClr val="accent5">
                    <a:lumMod val="60000"/>
                    <a:lumOff val="40000"/>
                  </a:schemeClr>
                </a:solidFill>
                <a:effectLst/>
              </a:rPr>
              <a:t>Dans </a:t>
            </a:r>
            <a:r>
              <a:rPr lang="fr-FR" sz="2800" b="1" dirty="0">
                <a:solidFill>
                  <a:schemeClr val="accent5">
                    <a:lumMod val="60000"/>
                    <a:lumOff val="40000"/>
                  </a:schemeClr>
                </a:solidFill>
                <a:effectLst/>
              </a:rPr>
              <a:t>un air inspiré </a:t>
            </a:r>
            <a:r>
              <a:rPr lang="fr-FR" sz="2800" b="1" dirty="0" smtClean="0">
                <a:solidFill>
                  <a:schemeClr val="accent5">
                    <a:lumMod val="60000"/>
                    <a:lumOff val="40000"/>
                  </a:schemeClr>
                </a:solidFill>
                <a:effectLst/>
              </a:rPr>
              <a:t>sec:</a:t>
            </a:r>
          </a:p>
          <a:p>
            <a:pPr marL="0" indent="0">
              <a:buNone/>
            </a:pPr>
            <a:endParaRPr lang="fr-FR" sz="2400" b="1" dirty="0" smtClean="0">
              <a:solidFill>
                <a:schemeClr val="accent5">
                  <a:lumMod val="60000"/>
                  <a:lumOff val="40000"/>
                </a:schemeClr>
              </a:solidFill>
              <a:effectLst/>
            </a:endParaRPr>
          </a:p>
          <a:p>
            <a:r>
              <a:rPr lang="fr-FR" sz="2400" dirty="0" smtClean="0">
                <a:effectLst/>
              </a:rPr>
              <a:t>Pour calculer la </a:t>
            </a:r>
            <a:r>
              <a:rPr lang="fr-FR" sz="2400" dirty="0">
                <a:effectLst/>
              </a:rPr>
              <a:t>pression partielle </a:t>
            </a:r>
            <a:r>
              <a:rPr lang="fr-FR" sz="2400" dirty="0" smtClean="0">
                <a:effectLst/>
              </a:rPr>
              <a:t>d’O</a:t>
            </a:r>
            <a:r>
              <a:rPr lang="fr-FR" dirty="0" smtClean="0">
                <a:effectLst/>
              </a:rPr>
              <a:t>2</a:t>
            </a:r>
            <a:r>
              <a:rPr lang="fr-FR" sz="2400" dirty="0" smtClean="0">
                <a:effectLst/>
              </a:rPr>
              <a:t> </a:t>
            </a:r>
            <a:r>
              <a:rPr lang="fr-FR" sz="2400" dirty="0">
                <a:effectLst/>
              </a:rPr>
              <a:t>o</a:t>
            </a:r>
            <a:r>
              <a:rPr lang="fr-FR" sz="2400" dirty="0" smtClean="0">
                <a:effectLst/>
              </a:rPr>
              <a:t>n </a:t>
            </a:r>
            <a:r>
              <a:rPr lang="fr-FR" sz="2400" dirty="0">
                <a:effectLst/>
              </a:rPr>
              <a:t>suppose que la pression totale est égale à la pression atmosphérique et que la concentration fractionnaire de l’O</a:t>
            </a:r>
            <a:r>
              <a:rPr lang="fr-FR" dirty="0">
                <a:effectLst/>
              </a:rPr>
              <a:t>2 </a:t>
            </a:r>
            <a:r>
              <a:rPr lang="fr-FR" sz="2400" dirty="0">
                <a:effectLst/>
              </a:rPr>
              <a:t>est de 0.21.</a:t>
            </a:r>
          </a:p>
          <a:p>
            <a:pPr marL="0" indent="0" algn="ctr">
              <a:buNone/>
            </a:pPr>
            <a:r>
              <a:rPr lang="fr-FR" sz="2400" dirty="0">
                <a:effectLst/>
              </a:rPr>
              <a:t>PO</a:t>
            </a:r>
            <a:r>
              <a:rPr lang="fr-FR" dirty="0">
                <a:effectLst/>
              </a:rPr>
              <a:t>2</a:t>
            </a:r>
            <a:r>
              <a:rPr lang="fr-FR" sz="2400" dirty="0">
                <a:effectLst/>
              </a:rPr>
              <a:t> = 760 mm Hg x </a:t>
            </a:r>
            <a:r>
              <a:rPr lang="fr-FR" sz="2400" dirty="0" smtClean="0">
                <a:effectLst/>
              </a:rPr>
              <a:t>0,21</a:t>
            </a:r>
          </a:p>
          <a:p>
            <a:pPr marL="0" indent="0" algn="ctr">
              <a:buNone/>
            </a:pPr>
            <a:r>
              <a:rPr lang="fr-FR" sz="2400" dirty="0" smtClean="0">
                <a:effectLst/>
              </a:rPr>
              <a:t>PO</a:t>
            </a:r>
            <a:r>
              <a:rPr lang="fr-FR" dirty="0" smtClean="0">
                <a:effectLst/>
              </a:rPr>
              <a:t>2</a:t>
            </a:r>
            <a:r>
              <a:rPr lang="fr-FR" sz="2400" dirty="0" smtClean="0">
                <a:effectLst/>
              </a:rPr>
              <a:t> = </a:t>
            </a:r>
            <a:r>
              <a:rPr lang="fr-FR" sz="2400" dirty="0">
                <a:effectLst/>
              </a:rPr>
              <a:t>160 mm Hg</a:t>
            </a: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spTree>
    <p:extLst>
      <p:ext uri="{BB962C8B-B14F-4D97-AF65-F5344CB8AC3E}">
        <p14:creationId xmlns:p14="http://schemas.microsoft.com/office/powerpoint/2010/main" val="1367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226031" y="1787703"/>
            <a:ext cx="11815281" cy="4726113"/>
          </a:xfrm>
        </p:spPr>
        <p:txBody>
          <a:bodyPr>
            <a:normAutofit/>
          </a:bodyPr>
          <a:lstStyle/>
          <a:p>
            <a:endParaRPr lang="fr-FR" sz="2400" dirty="0" smtClean="0">
              <a:effectLst/>
            </a:endParaRPr>
          </a:p>
          <a:p>
            <a:pPr marL="0" indent="0">
              <a:buNone/>
            </a:pPr>
            <a:r>
              <a:rPr lang="fr-FR" sz="2800" b="1" dirty="0">
                <a:solidFill>
                  <a:schemeClr val="accent5">
                    <a:lumMod val="60000"/>
                    <a:lumOff val="40000"/>
                  </a:schemeClr>
                </a:solidFill>
                <a:effectLst/>
              </a:rPr>
              <a:t>Dans un air trachéal humidifié à 37 °</a:t>
            </a:r>
            <a:r>
              <a:rPr lang="fr-FR" sz="2800" b="1" dirty="0" smtClean="0">
                <a:solidFill>
                  <a:schemeClr val="accent5">
                    <a:lumMod val="60000"/>
                    <a:lumOff val="40000"/>
                  </a:schemeClr>
                </a:solidFill>
                <a:effectLst/>
              </a:rPr>
              <a:t>C:</a:t>
            </a:r>
          </a:p>
          <a:p>
            <a:r>
              <a:rPr lang="fr-FR" sz="2400" dirty="0" smtClean="0">
                <a:effectLst/>
              </a:rPr>
              <a:t>Le </a:t>
            </a:r>
            <a:r>
              <a:rPr lang="fr-FR" sz="2400" dirty="0">
                <a:effectLst/>
              </a:rPr>
              <a:t>calcul est modifié pour tenir compte de la pression partielle </a:t>
            </a:r>
            <a:r>
              <a:rPr lang="fr-FR" sz="2400" dirty="0" smtClean="0">
                <a:effectLst/>
              </a:rPr>
              <a:t>d'H</a:t>
            </a:r>
            <a:r>
              <a:rPr lang="fr-FR" sz="2400" baseline="-25000" dirty="0" smtClean="0">
                <a:effectLst/>
              </a:rPr>
              <a:t>2</a:t>
            </a:r>
            <a:r>
              <a:rPr lang="fr-FR" sz="2400" dirty="0" smtClean="0">
                <a:effectLst/>
              </a:rPr>
              <a:t>O </a:t>
            </a:r>
            <a:r>
              <a:rPr lang="fr-FR" sz="2400" dirty="0">
                <a:effectLst/>
              </a:rPr>
              <a:t>à 47 </a:t>
            </a:r>
            <a:r>
              <a:rPr lang="fr-FR" sz="2400" dirty="0" err="1" smtClean="0">
                <a:effectLst/>
              </a:rPr>
              <a:t>mmHg</a:t>
            </a:r>
            <a:r>
              <a:rPr lang="fr-FR" sz="2400" dirty="0">
                <a:effectLst/>
              </a:rPr>
              <a:t>.</a:t>
            </a:r>
          </a:p>
          <a:p>
            <a:pPr marL="0" indent="0" algn="ctr">
              <a:buNone/>
            </a:pPr>
            <a:endParaRPr lang="fr-FR" sz="2400" dirty="0" smtClean="0">
              <a:effectLst/>
            </a:endParaRPr>
          </a:p>
          <a:p>
            <a:pPr marL="0" indent="0" algn="ctr">
              <a:buNone/>
            </a:pPr>
            <a:r>
              <a:rPr lang="fr-FR" sz="2400" dirty="0" smtClean="0">
                <a:effectLst/>
              </a:rPr>
              <a:t>P </a:t>
            </a:r>
            <a:r>
              <a:rPr lang="fr-FR" dirty="0">
                <a:effectLst/>
              </a:rPr>
              <a:t>totale</a:t>
            </a:r>
            <a:r>
              <a:rPr lang="fr-FR" sz="2400" dirty="0">
                <a:effectLst/>
              </a:rPr>
              <a:t> = 760 mm Hg - 47 mm Hg</a:t>
            </a:r>
          </a:p>
          <a:p>
            <a:pPr marL="0" indent="0" algn="ctr">
              <a:buNone/>
            </a:pPr>
            <a:r>
              <a:rPr lang="fr-FR" sz="2400" dirty="0">
                <a:effectLst/>
              </a:rPr>
              <a:t>= 713 mm Hg</a:t>
            </a:r>
          </a:p>
          <a:p>
            <a:pPr marL="0" indent="0" algn="ctr">
              <a:buNone/>
            </a:pPr>
            <a:r>
              <a:rPr lang="fr-FR" sz="2400" dirty="0">
                <a:effectLst/>
              </a:rPr>
              <a:t>PO</a:t>
            </a:r>
            <a:r>
              <a:rPr lang="fr-FR" dirty="0">
                <a:effectLst/>
              </a:rPr>
              <a:t>2</a:t>
            </a:r>
            <a:r>
              <a:rPr lang="fr-FR" sz="2400" dirty="0">
                <a:effectLst/>
              </a:rPr>
              <a:t> =713mmHg x 0,21</a:t>
            </a:r>
          </a:p>
          <a:p>
            <a:pPr marL="0" indent="0" algn="ctr">
              <a:buNone/>
            </a:pPr>
            <a:r>
              <a:rPr lang="fr-FR" sz="2400" dirty="0">
                <a:effectLst/>
              </a:rPr>
              <a:t>= 150 mm Hg</a:t>
            </a: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spTree>
    <p:extLst>
      <p:ext uri="{BB962C8B-B14F-4D97-AF65-F5344CB8AC3E}">
        <p14:creationId xmlns:p14="http://schemas.microsoft.com/office/powerpoint/2010/main" val="25229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226031" y="1787703"/>
            <a:ext cx="11815281" cy="4726113"/>
          </a:xfrm>
        </p:spPr>
        <p:txBody>
          <a:bodyPr>
            <a:normAutofit/>
          </a:bodyPr>
          <a:lstStyle/>
          <a:p>
            <a:endParaRPr lang="fr-FR" sz="2400" dirty="0" smtClean="0">
              <a:effectLst/>
            </a:endParaRP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graphicFrame>
        <p:nvGraphicFramePr>
          <p:cNvPr id="6" name="Espace réservé du contenu 3"/>
          <p:cNvGraphicFramePr>
            <a:graphicFrameLocks/>
          </p:cNvGraphicFramePr>
          <p:nvPr>
            <p:extLst>
              <p:ext uri="{D42A27DB-BD31-4B8C-83A1-F6EECF244321}">
                <p14:modId xmlns:p14="http://schemas.microsoft.com/office/powerpoint/2010/main" val="261679010"/>
              </p:ext>
            </p:extLst>
          </p:nvPr>
        </p:nvGraphicFramePr>
        <p:xfrm>
          <a:off x="226034" y="1815144"/>
          <a:ext cx="11815278" cy="4684562"/>
        </p:xfrm>
        <a:graphic>
          <a:graphicData uri="http://schemas.openxmlformats.org/drawingml/2006/table">
            <a:tbl>
              <a:tblPr firstRow="1" firstCol="1" bandRow="1">
                <a:tableStyleId>{7DF18680-E054-41AD-8BC1-D1AEF772440D}</a:tableStyleId>
              </a:tblPr>
              <a:tblGrid>
                <a:gridCol w="1969213"/>
                <a:gridCol w="1969213"/>
                <a:gridCol w="1969213"/>
                <a:gridCol w="1969213"/>
                <a:gridCol w="1969213"/>
                <a:gridCol w="1969213"/>
              </a:tblGrid>
              <a:tr h="768655">
                <a:tc>
                  <a:txBody>
                    <a:bodyPr/>
                    <a:lstStyle/>
                    <a:p>
                      <a:pPr>
                        <a:lnSpc>
                          <a:spcPct val="107000"/>
                        </a:lnSpc>
                        <a:spcAft>
                          <a:spcPts val="0"/>
                        </a:spcAft>
                      </a:pPr>
                      <a:r>
                        <a:rPr lang="fr-FR" sz="1600" dirty="0">
                          <a:effectLst/>
                        </a:rPr>
                        <a:t>Gaz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Air inspiré sec</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Air trachéal humidifié </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Air alvéolaire </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smtClean="0">
                          <a:effectLst/>
                        </a:rPr>
                        <a:t>Sang artérielle </a:t>
                      </a:r>
                      <a:r>
                        <a:rPr lang="fr-FR" sz="1600" dirty="0">
                          <a:effectLst/>
                        </a:rPr>
                        <a:t>systémique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Sang veineux mêlé</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994271">
                <a:tc>
                  <a:txBody>
                    <a:bodyPr/>
                    <a:lstStyle/>
                    <a:p>
                      <a:pPr>
                        <a:lnSpc>
                          <a:spcPct val="107000"/>
                        </a:lnSpc>
                        <a:spcAft>
                          <a:spcPts val="0"/>
                        </a:spcAft>
                      </a:pPr>
                      <a:r>
                        <a:rPr lang="fr-FR" sz="1600" dirty="0">
                          <a:effectLst/>
                        </a:rPr>
                        <a:t>PO</a:t>
                      </a:r>
                      <a:r>
                        <a:rPr lang="fr-FR" sz="1600" baseline="-25000" dirty="0">
                          <a:effectLst/>
                        </a:rPr>
                        <a:t>2</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160</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150 </a:t>
                      </a:r>
                    </a:p>
                    <a:p>
                      <a:pPr>
                        <a:lnSpc>
                          <a:spcPct val="107000"/>
                        </a:lnSpc>
                        <a:spcAft>
                          <a:spcPts val="0"/>
                        </a:spcAft>
                      </a:pPr>
                      <a:r>
                        <a:rPr lang="fr-FR" sz="1600" dirty="0">
                          <a:effectLst/>
                        </a:rPr>
                        <a:t>Addition d’H2O, baisse de la PO2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100</a:t>
                      </a:r>
                    </a:p>
                    <a:p>
                      <a:pPr>
                        <a:lnSpc>
                          <a:spcPct val="107000"/>
                        </a:lnSpc>
                        <a:spcAft>
                          <a:spcPts val="0"/>
                        </a:spcAft>
                      </a:pPr>
                      <a:r>
                        <a:rPr lang="fr-FR" sz="1600" dirty="0" smtClean="0">
                          <a:effectLst/>
                        </a:rPr>
                        <a:t>L’O2 </a:t>
                      </a:r>
                      <a:r>
                        <a:rPr lang="fr-FR" sz="1600" dirty="0">
                          <a:effectLst/>
                        </a:rPr>
                        <a:t>diffuse de l’air alvéolaire vers le sang capillaire pulmonaire abaissant ainsi la PO2 alvéolaire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100</a:t>
                      </a:r>
                    </a:p>
                    <a:p>
                      <a:pPr>
                        <a:lnSpc>
                          <a:spcPct val="107000"/>
                        </a:lnSpc>
                        <a:spcAft>
                          <a:spcPts val="0"/>
                        </a:spcAft>
                      </a:pPr>
                      <a:r>
                        <a:rPr lang="fr-FR" sz="1600" dirty="0">
                          <a:effectLst/>
                        </a:rPr>
                        <a:t>Le sang s’équilibre avec l’air alvéolaire, il est </a:t>
                      </a:r>
                      <a:r>
                        <a:rPr lang="fr-FR" sz="1600" dirty="0" err="1">
                          <a:effectLst/>
                        </a:rPr>
                        <a:t>réoxygéné</a:t>
                      </a:r>
                      <a:r>
                        <a:rPr lang="fr-FR" sz="1600" dirty="0">
                          <a:effectLst/>
                        </a:rPr>
                        <a:t>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40</a:t>
                      </a:r>
                    </a:p>
                    <a:p>
                      <a:pPr>
                        <a:lnSpc>
                          <a:spcPct val="107000"/>
                        </a:lnSpc>
                        <a:spcAft>
                          <a:spcPts val="0"/>
                        </a:spcAft>
                      </a:pPr>
                      <a:r>
                        <a:rPr lang="fr-FR" sz="1600">
                          <a:effectLst/>
                        </a:rPr>
                        <a:t>L’O2 diffuse du sang artériel vers les tissus diminuant ainsi la PO2 du sang veineux </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921636">
                <a:tc>
                  <a:txBody>
                    <a:bodyPr/>
                    <a:lstStyle/>
                    <a:p>
                      <a:pPr>
                        <a:lnSpc>
                          <a:spcPct val="107000"/>
                        </a:lnSpc>
                        <a:spcAft>
                          <a:spcPts val="0"/>
                        </a:spcAft>
                      </a:pPr>
                      <a:r>
                        <a:rPr lang="fr-FR" sz="1600">
                          <a:effectLst/>
                        </a:rPr>
                        <a:t>PCO</a:t>
                      </a:r>
                      <a:r>
                        <a:rPr lang="fr-FR" sz="1600" baseline="-25000">
                          <a:effectLst/>
                        </a:rPr>
                        <a:t>2</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0</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0</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40</a:t>
                      </a:r>
                    </a:p>
                    <a:p>
                      <a:pPr>
                        <a:lnSpc>
                          <a:spcPct val="107000"/>
                        </a:lnSpc>
                        <a:spcAft>
                          <a:spcPts val="0"/>
                        </a:spcAft>
                      </a:pPr>
                      <a:r>
                        <a:rPr lang="fr-FR" sz="1600" dirty="0">
                          <a:effectLst/>
                        </a:rPr>
                        <a:t>Du CO2 est ajouté dans l’air alvéolaire à partir du sang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40</a:t>
                      </a:r>
                    </a:p>
                    <a:p>
                      <a:pPr>
                        <a:lnSpc>
                          <a:spcPct val="107000"/>
                        </a:lnSpc>
                        <a:spcAft>
                          <a:spcPts val="0"/>
                        </a:spcAft>
                      </a:pPr>
                      <a:r>
                        <a:rPr lang="fr-FR" sz="1600" dirty="0">
                          <a:effectLst/>
                        </a:rPr>
                        <a:t>Le sang s’équilibre avec l’air alvéolaire</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46</a:t>
                      </a:r>
                    </a:p>
                    <a:p>
                      <a:pPr>
                        <a:lnSpc>
                          <a:spcPct val="107000"/>
                        </a:lnSpc>
                        <a:spcAft>
                          <a:spcPts val="0"/>
                        </a:spcAft>
                      </a:pPr>
                      <a:r>
                        <a:rPr lang="fr-FR" sz="1600" dirty="0">
                          <a:effectLst/>
                        </a:rPr>
                        <a:t>Le CO2 diffuse des tissus vers le sang veineux augmentant la PCO2 du sang veineux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128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226031" y="1787703"/>
            <a:ext cx="11815281" cy="4726113"/>
          </a:xfrm>
        </p:spPr>
        <p:txBody>
          <a:bodyPr>
            <a:normAutofit/>
          </a:bodyPr>
          <a:lstStyle/>
          <a:p>
            <a:r>
              <a:rPr lang="fr-FR" sz="2400" dirty="0" smtClean="0">
                <a:effectLst/>
              </a:rPr>
              <a:t>La </a:t>
            </a:r>
            <a:r>
              <a:rPr lang="fr-FR" sz="2400" dirty="0">
                <a:effectLst/>
              </a:rPr>
              <a:t>quantité de gaz dissous dans une solution </a:t>
            </a:r>
            <a:r>
              <a:rPr lang="fr-FR" sz="2400" dirty="0" smtClean="0">
                <a:effectLst/>
              </a:rPr>
              <a:t>comme </a:t>
            </a:r>
            <a:r>
              <a:rPr lang="fr-FR" sz="2400" dirty="0">
                <a:effectLst/>
              </a:rPr>
              <a:t>le </a:t>
            </a:r>
            <a:r>
              <a:rPr lang="fr-FR" sz="2400" dirty="0" smtClean="0">
                <a:effectLst/>
              </a:rPr>
              <a:t>sang </a:t>
            </a:r>
            <a:r>
              <a:rPr lang="fr-FR" sz="2400" dirty="0">
                <a:effectLst/>
              </a:rPr>
              <a:t>est proportionnelle à sa pression partielle. </a:t>
            </a:r>
            <a:endParaRPr lang="fr-FR" sz="2400" dirty="0" smtClean="0">
              <a:effectLst/>
            </a:endParaRPr>
          </a:p>
          <a:p>
            <a:r>
              <a:rPr lang="fr-FR" sz="2400" dirty="0" smtClean="0">
                <a:effectLst/>
              </a:rPr>
              <a:t>Les </a:t>
            </a:r>
            <a:r>
              <a:rPr lang="fr-FR" sz="2400" dirty="0">
                <a:effectLst/>
              </a:rPr>
              <a:t>unités de concentration pour un gaz dissous sont le ml de gaz/100 ml de sang.</a:t>
            </a:r>
          </a:p>
          <a:p>
            <a:r>
              <a:rPr lang="fr-FR" sz="2400" dirty="0">
                <a:effectLst/>
              </a:rPr>
              <a:t>Prenons </a:t>
            </a:r>
            <a:r>
              <a:rPr lang="fr-FR" sz="2400" dirty="0" smtClean="0">
                <a:effectLst/>
              </a:rPr>
              <a:t>l’O</a:t>
            </a:r>
            <a:r>
              <a:rPr lang="fr-FR" sz="2400" baseline="-25000" dirty="0" smtClean="0">
                <a:effectLst/>
              </a:rPr>
              <a:t>2</a:t>
            </a:r>
            <a:r>
              <a:rPr lang="fr-FR" sz="2400" dirty="0">
                <a:effectLst/>
              </a:rPr>
              <a:t> </a:t>
            </a:r>
            <a:r>
              <a:rPr lang="fr-FR" sz="2400" dirty="0" smtClean="0">
                <a:effectLst/>
              </a:rPr>
              <a:t>comme exemple:</a:t>
            </a:r>
            <a:endParaRPr lang="fr-FR" sz="2400" dirty="0">
              <a:effectLst/>
            </a:endParaRPr>
          </a:p>
          <a:p>
            <a:pPr marL="0" indent="0" algn="ctr">
              <a:buNone/>
            </a:pPr>
            <a:r>
              <a:rPr lang="fr-FR" sz="2400" dirty="0">
                <a:effectLst/>
              </a:rPr>
              <a:t>[O</a:t>
            </a:r>
            <a:r>
              <a:rPr lang="fr-FR" dirty="0">
                <a:effectLst/>
              </a:rPr>
              <a:t>2</a:t>
            </a:r>
            <a:r>
              <a:rPr lang="fr-FR" sz="2400" dirty="0">
                <a:effectLst/>
              </a:rPr>
              <a:t>] = PO</a:t>
            </a:r>
            <a:r>
              <a:rPr lang="fr-FR" sz="2400" baseline="-25000" dirty="0">
                <a:effectLst/>
              </a:rPr>
              <a:t>2</a:t>
            </a:r>
            <a:r>
              <a:rPr lang="fr-FR" sz="2400" dirty="0">
                <a:effectLst/>
              </a:rPr>
              <a:t> x solubilité de l’O</a:t>
            </a:r>
            <a:r>
              <a:rPr lang="fr-FR" sz="2400" baseline="-25000" dirty="0">
                <a:effectLst/>
              </a:rPr>
              <a:t>2 </a:t>
            </a:r>
            <a:r>
              <a:rPr lang="fr-FR" sz="2400" dirty="0">
                <a:effectLst/>
              </a:rPr>
              <a:t>dans le sang</a:t>
            </a:r>
          </a:p>
          <a:p>
            <a:pPr marL="0" indent="0" algn="ctr">
              <a:buNone/>
            </a:pPr>
            <a:r>
              <a:rPr lang="fr-FR" sz="2400" dirty="0">
                <a:effectLst/>
              </a:rPr>
              <a:t>= 100 mm Hg x 0,03 ml O</a:t>
            </a:r>
            <a:r>
              <a:rPr lang="fr-FR" sz="2400" baseline="-25000" dirty="0">
                <a:effectLst/>
              </a:rPr>
              <a:t>2</a:t>
            </a:r>
            <a:r>
              <a:rPr lang="fr-FR" sz="2400" dirty="0">
                <a:effectLst/>
              </a:rPr>
              <a:t>/l/mm Hg</a:t>
            </a:r>
          </a:p>
          <a:p>
            <a:pPr marL="0" indent="0" algn="ctr">
              <a:buNone/>
            </a:pPr>
            <a:r>
              <a:rPr lang="fr-FR" sz="2400" dirty="0">
                <a:effectLst/>
              </a:rPr>
              <a:t>= 0,3 ml O</a:t>
            </a:r>
            <a:r>
              <a:rPr lang="fr-FR" sz="2400" baseline="-25000" dirty="0">
                <a:effectLst/>
              </a:rPr>
              <a:t>2</a:t>
            </a:r>
            <a:r>
              <a:rPr lang="fr-FR" sz="2400" dirty="0">
                <a:effectLst/>
              </a:rPr>
              <a:t>/100 ml de sang</a:t>
            </a: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SOLUBILITE DES GAZ </a:t>
            </a:r>
            <a:endParaRPr lang="fr-FR" sz="2800" b="1" dirty="0">
              <a:solidFill>
                <a:schemeClr val="tx2"/>
              </a:solidFill>
            </a:endParaRPr>
          </a:p>
        </p:txBody>
      </p:sp>
    </p:spTree>
    <p:extLst>
      <p:ext uri="{BB962C8B-B14F-4D97-AF65-F5344CB8AC3E}">
        <p14:creationId xmlns:p14="http://schemas.microsoft.com/office/powerpoint/2010/main" val="311465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1103"/>
            <a:ext cx="10353761" cy="1326321"/>
          </a:xfrm>
        </p:spPr>
        <p:txBody>
          <a:bodyPr/>
          <a:lstStyle/>
          <a:p>
            <a:r>
              <a:rPr lang="fr-FR" dirty="0">
                <a:effectLst/>
              </a:rPr>
              <a:t>Limitation des échanges gazeux </a:t>
            </a:r>
            <a:endParaRPr lang="fr-FR" dirty="0"/>
          </a:p>
        </p:txBody>
      </p:sp>
      <p:sp>
        <p:nvSpPr>
          <p:cNvPr id="3" name="Espace réservé du contenu 2"/>
          <p:cNvSpPr>
            <a:spLocks noGrp="1"/>
          </p:cNvSpPr>
          <p:nvPr>
            <p:ph idx="1"/>
          </p:nvPr>
        </p:nvSpPr>
        <p:spPr>
          <a:xfrm>
            <a:off x="297951" y="1617425"/>
            <a:ext cx="11517330" cy="4999132"/>
          </a:xfrm>
        </p:spPr>
        <p:txBody>
          <a:bodyPr>
            <a:normAutofit/>
          </a:bodyPr>
          <a:lstStyle/>
          <a:p>
            <a:pPr marL="0" indent="0">
              <a:buNone/>
            </a:pPr>
            <a:r>
              <a:rPr lang="fr-FR" sz="2400" b="1" dirty="0">
                <a:solidFill>
                  <a:schemeClr val="tx2"/>
                </a:solidFill>
                <a:effectLst/>
              </a:rPr>
              <a:t>Echange limité par la </a:t>
            </a:r>
            <a:r>
              <a:rPr lang="fr-FR" sz="2400" b="1" dirty="0" smtClean="0">
                <a:solidFill>
                  <a:schemeClr val="tx2"/>
                </a:solidFill>
                <a:effectLst/>
              </a:rPr>
              <a:t>perfusion</a:t>
            </a:r>
            <a:endParaRPr lang="fr-FR" sz="2400" dirty="0" smtClean="0">
              <a:solidFill>
                <a:schemeClr val="tx2"/>
              </a:solidFill>
              <a:effectLst/>
            </a:endParaRPr>
          </a:p>
          <a:p>
            <a:r>
              <a:rPr lang="fr-FR" sz="2400" dirty="0" smtClean="0">
                <a:effectLst/>
              </a:rPr>
              <a:t>Quand </a:t>
            </a:r>
            <a:r>
              <a:rPr lang="fr-FR" sz="2400" dirty="0">
                <a:effectLst/>
              </a:rPr>
              <a:t>le gaz </a:t>
            </a:r>
            <a:r>
              <a:rPr lang="fr-FR" sz="2400" dirty="0" smtClean="0">
                <a:effectLst/>
              </a:rPr>
              <a:t>s’équilibre</a:t>
            </a:r>
            <a:r>
              <a:rPr lang="fr-FR" sz="2400" b="1" dirty="0" smtClean="0">
                <a:effectLst/>
              </a:rPr>
              <a:t> </a:t>
            </a:r>
            <a:r>
              <a:rPr lang="fr-FR" sz="2400" dirty="0">
                <a:effectLst/>
              </a:rPr>
              <a:t>au début du trajet capillaire pulmonaire, la PO</a:t>
            </a:r>
            <a:r>
              <a:rPr lang="fr-FR" dirty="0">
                <a:effectLst/>
              </a:rPr>
              <a:t>2</a:t>
            </a:r>
            <a:r>
              <a:rPr lang="fr-FR" sz="2400" dirty="0">
                <a:effectLst/>
              </a:rPr>
              <a:t> </a:t>
            </a:r>
            <a:r>
              <a:rPr lang="fr-FR" sz="2400" dirty="0" smtClean="0">
                <a:effectLst/>
              </a:rPr>
              <a:t>du </a:t>
            </a:r>
            <a:r>
              <a:rPr lang="fr-FR" sz="2400" dirty="0">
                <a:effectLst/>
              </a:rPr>
              <a:t>sang artériel devient égale à la PO</a:t>
            </a:r>
            <a:r>
              <a:rPr lang="fr-FR" dirty="0">
                <a:effectLst/>
              </a:rPr>
              <a:t>2 </a:t>
            </a:r>
            <a:r>
              <a:rPr lang="fr-FR" sz="2400" dirty="0" smtClean="0">
                <a:effectLst/>
              </a:rPr>
              <a:t>le </a:t>
            </a:r>
            <a:r>
              <a:rPr lang="fr-FR" sz="2400" dirty="0">
                <a:effectLst/>
              </a:rPr>
              <a:t>de l’air </a:t>
            </a:r>
            <a:r>
              <a:rPr lang="fr-FR" sz="2400" dirty="0" smtClean="0">
                <a:effectLst/>
              </a:rPr>
              <a:t>alvéolaire.</a:t>
            </a:r>
          </a:p>
          <a:p>
            <a:r>
              <a:rPr lang="fr-FR" sz="2400" dirty="0" smtClean="0">
                <a:effectLst/>
              </a:rPr>
              <a:t>Ainsi</a:t>
            </a:r>
            <a:r>
              <a:rPr lang="fr-FR" sz="2400" dirty="0">
                <a:effectLst/>
              </a:rPr>
              <a:t>, la diffusion du gaz peut augmenter quand le débit de sang </a:t>
            </a:r>
            <a:r>
              <a:rPr lang="fr-FR" sz="2400" dirty="0" smtClean="0">
                <a:effectLst/>
              </a:rPr>
              <a:t>augmente.</a:t>
            </a:r>
            <a:endParaRPr lang="fr-FR" sz="2400" dirty="0">
              <a:effectLst/>
            </a:endParaRPr>
          </a:p>
          <a:p>
            <a:pPr marL="0" indent="0">
              <a:buNone/>
            </a:pPr>
            <a:r>
              <a:rPr lang="fr-FR" sz="2400" b="1" dirty="0" smtClean="0">
                <a:solidFill>
                  <a:schemeClr val="tx2"/>
                </a:solidFill>
                <a:effectLst/>
              </a:rPr>
              <a:t>Echange </a:t>
            </a:r>
            <a:r>
              <a:rPr lang="fr-FR" sz="2400" b="1" dirty="0">
                <a:solidFill>
                  <a:schemeClr val="tx2"/>
                </a:solidFill>
                <a:effectLst/>
              </a:rPr>
              <a:t>limité par la diffusion</a:t>
            </a:r>
            <a:endParaRPr lang="fr-FR" sz="2400" dirty="0">
              <a:solidFill>
                <a:schemeClr val="tx2"/>
              </a:solidFill>
              <a:effectLst/>
            </a:endParaRPr>
          </a:p>
          <a:p>
            <a:r>
              <a:rPr lang="fr-FR" sz="2400" dirty="0">
                <a:effectLst/>
              </a:rPr>
              <a:t>Quand le gaz ne s'équilibre pas</a:t>
            </a:r>
            <a:r>
              <a:rPr lang="fr-FR" sz="2400" b="1" dirty="0">
                <a:effectLst/>
              </a:rPr>
              <a:t> </a:t>
            </a:r>
            <a:r>
              <a:rPr lang="fr-FR" sz="2400" dirty="0">
                <a:effectLst/>
              </a:rPr>
              <a:t>totalement avant que le sang </a:t>
            </a:r>
            <a:r>
              <a:rPr lang="fr-FR" sz="2400" dirty="0" smtClean="0">
                <a:effectLst/>
              </a:rPr>
              <a:t>n’atteigne </a:t>
            </a:r>
            <a:r>
              <a:rPr lang="fr-FR" sz="2400" dirty="0">
                <a:effectLst/>
              </a:rPr>
              <a:t>la fin du capillaire pulmonaire, la PO2 </a:t>
            </a:r>
            <a:r>
              <a:rPr lang="fr-FR" sz="2400" dirty="0" smtClean="0">
                <a:effectLst/>
              </a:rPr>
              <a:t>dans </a:t>
            </a:r>
            <a:r>
              <a:rPr lang="fr-FR" sz="2400" dirty="0">
                <a:effectLst/>
              </a:rPr>
              <a:t>le sang est inférieure à</a:t>
            </a:r>
            <a:r>
              <a:rPr lang="fr-FR" sz="2400" i="1" dirty="0">
                <a:effectLst/>
              </a:rPr>
              <a:t> </a:t>
            </a:r>
            <a:r>
              <a:rPr lang="fr-FR" sz="2400" dirty="0">
                <a:effectLst/>
              </a:rPr>
              <a:t>celle de </a:t>
            </a:r>
            <a:r>
              <a:rPr lang="fr-FR" sz="2400" dirty="0" smtClean="0">
                <a:effectLst/>
              </a:rPr>
              <a:t>l’air </a:t>
            </a:r>
            <a:r>
              <a:rPr lang="fr-FR" sz="2400" dirty="0">
                <a:effectLst/>
              </a:rPr>
              <a:t>alvéolaire.</a:t>
            </a:r>
          </a:p>
          <a:p>
            <a:endParaRPr lang="fr-FR" dirty="0">
              <a:effectLst/>
            </a:endParaRPr>
          </a:p>
          <a:p>
            <a:endParaRPr lang="fr-FR" dirty="0"/>
          </a:p>
        </p:txBody>
      </p:sp>
    </p:spTree>
    <p:extLst>
      <p:ext uri="{BB962C8B-B14F-4D97-AF65-F5344CB8AC3E}">
        <p14:creationId xmlns:p14="http://schemas.microsoft.com/office/powerpoint/2010/main" val="13296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1103"/>
            <a:ext cx="10353761" cy="1326321"/>
          </a:xfrm>
        </p:spPr>
        <p:txBody>
          <a:bodyPr/>
          <a:lstStyle/>
          <a:p>
            <a:r>
              <a:rPr lang="fr-FR" dirty="0">
                <a:effectLst/>
              </a:rPr>
              <a:t>Limitation des échanges gazeux </a:t>
            </a:r>
            <a:endParaRPr lang="fr-FR" dirty="0"/>
          </a:p>
        </p:txBody>
      </p:sp>
      <p:sp>
        <p:nvSpPr>
          <p:cNvPr id="3" name="Espace réservé du contenu 2"/>
          <p:cNvSpPr>
            <a:spLocks noGrp="1"/>
          </p:cNvSpPr>
          <p:nvPr>
            <p:ph idx="1"/>
          </p:nvPr>
        </p:nvSpPr>
        <p:spPr>
          <a:xfrm>
            <a:off x="297951" y="1617425"/>
            <a:ext cx="11517330" cy="4999132"/>
          </a:xfrm>
        </p:spPr>
        <p:txBody>
          <a:bodyPr>
            <a:normAutofit/>
          </a:bodyPr>
          <a:lstStyle/>
          <a:p>
            <a:r>
              <a:rPr lang="fr-FR" sz="2400" dirty="0">
                <a:effectLst/>
              </a:rPr>
              <a:t>La diffusion de </a:t>
            </a:r>
            <a:r>
              <a:rPr lang="fr-FR" sz="2400" dirty="0" smtClean="0">
                <a:effectLst/>
              </a:rPr>
              <a:t>l’O</a:t>
            </a:r>
            <a:r>
              <a:rPr lang="fr-FR" sz="2400" baseline="-25000" dirty="0" smtClean="0">
                <a:effectLst/>
              </a:rPr>
              <a:t>2</a:t>
            </a:r>
            <a:r>
              <a:rPr lang="fr-FR" sz="2400" dirty="0" smtClean="0">
                <a:effectLst/>
              </a:rPr>
              <a:t> </a:t>
            </a:r>
            <a:r>
              <a:rPr lang="fr-FR" sz="2400" dirty="0">
                <a:effectLst/>
              </a:rPr>
              <a:t>de l’air alvéolaire vers le sang capillaire pulmonaire est, la plupart du temps, limitée par la perfusion, mais devient limitée par la diffusion en cas de maladie</a:t>
            </a:r>
            <a:r>
              <a:rPr lang="fr-FR" sz="2400" dirty="0" smtClean="0">
                <a:effectLst/>
              </a:rPr>
              <a:t>.</a:t>
            </a:r>
          </a:p>
          <a:p>
            <a:endParaRPr lang="fr-FR" sz="2400" dirty="0">
              <a:effectLst/>
            </a:endParaRPr>
          </a:p>
          <a:p>
            <a:r>
              <a:rPr lang="fr-FR" sz="2400" b="1" dirty="0">
                <a:solidFill>
                  <a:schemeClr val="tx2"/>
                </a:solidFill>
                <a:effectLst/>
              </a:rPr>
              <a:t>En cas de fibrose</a:t>
            </a:r>
            <a:r>
              <a:rPr lang="fr-FR" sz="2400" dirty="0">
                <a:effectLst/>
              </a:rPr>
              <a:t>, la diffusion de l’O</a:t>
            </a:r>
            <a:r>
              <a:rPr lang="fr-FR" sz="2400" baseline="-25000" dirty="0">
                <a:effectLst/>
              </a:rPr>
              <a:t>2 </a:t>
            </a:r>
            <a:r>
              <a:rPr lang="fr-FR" sz="2400" dirty="0">
                <a:effectLst/>
              </a:rPr>
              <a:t>est diminuée à cause de l'épaississement de la membrane alvéolaire et de </a:t>
            </a:r>
            <a:r>
              <a:rPr lang="fr-FR" sz="2400" dirty="0" smtClean="0">
                <a:effectLst/>
              </a:rPr>
              <a:t>l’accroissement </a:t>
            </a:r>
            <a:r>
              <a:rPr lang="fr-FR" sz="2400" dirty="0">
                <a:effectLst/>
              </a:rPr>
              <a:t>de la distance de diffusion</a:t>
            </a:r>
            <a:r>
              <a:rPr lang="fr-FR" sz="2400" dirty="0" smtClean="0">
                <a:effectLst/>
              </a:rPr>
              <a:t>.</a:t>
            </a:r>
          </a:p>
          <a:p>
            <a:endParaRPr lang="fr-FR" sz="2400" dirty="0">
              <a:effectLst/>
            </a:endParaRPr>
          </a:p>
          <a:p>
            <a:r>
              <a:rPr lang="fr-FR" sz="2400" b="1" dirty="0">
                <a:solidFill>
                  <a:schemeClr val="tx2"/>
                </a:solidFill>
                <a:effectLst/>
              </a:rPr>
              <a:t>En cas d’emphysème, </a:t>
            </a:r>
            <a:r>
              <a:rPr lang="fr-FR" sz="2400" dirty="0">
                <a:effectLst/>
              </a:rPr>
              <a:t>la diffusion de </a:t>
            </a:r>
            <a:r>
              <a:rPr lang="fr-FR" sz="2400" dirty="0" smtClean="0">
                <a:effectLst/>
              </a:rPr>
              <a:t>l’O</a:t>
            </a:r>
            <a:r>
              <a:rPr lang="fr-FR" sz="2400" baseline="-25000" dirty="0" smtClean="0">
                <a:effectLst/>
              </a:rPr>
              <a:t>2</a:t>
            </a:r>
            <a:r>
              <a:rPr lang="fr-FR" sz="2400" dirty="0">
                <a:effectLst/>
              </a:rPr>
              <a:t> </a:t>
            </a:r>
            <a:r>
              <a:rPr lang="fr-FR" sz="2400" dirty="0" smtClean="0">
                <a:effectLst/>
              </a:rPr>
              <a:t>est </a:t>
            </a:r>
            <a:r>
              <a:rPr lang="fr-FR" sz="2400" dirty="0">
                <a:effectLst/>
              </a:rPr>
              <a:t>diminuée parce que la </a:t>
            </a:r>
            <a:r>
              <a:rPr lang="fr-FR" sz="2400" dirty="0" smtClean="0">
                <a:effectLst/>
              </a:rPr>
              <a:t>surface </a:t>
            </a:r>
            <a:r>
              <a:rPr lang="fr-FR" sz="2400" dirty="0">
                <a:effectLst/>
              </a:rPr>
              <a:t>de diffusion est diminuée (il n y a pas assez d’alvéoles).</a:t>
            </a:r>
          </a:p>
          <a:p>
            <a:pPr marL="0" indent="0">
              <a:buNone/>
            </a:pP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190522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61700" y="2578813"/>
            <a:ext cx="5917914"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TRANSPORT DES GAZ RESPIRATOIRES </a:t>
            </a:r>
            <a:endParaRPr lang="fr-FR" sz="44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8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57542"/>
            <a:ext cx="10353761" cy="1326321"/>
          </a:xfrm>
        </p:spPr>
        <p:txBody>
          <a:bodyPr/>
          <a:lstStyle/>
          <a:p>
            <a:r>
              <a:rPr lang="fr-FR" dirty="0" smtClean="0"/>
              <a:t>Transport des gaz respiratoires</a:t>
            </a:r>
            <a:endParaRPr lang="fr-FR" dirty="0"/>
          </a:p>
        </p:txBody>
      </p:sp>
      <p:sp>
        <p:nvSpPr>
          <p:cNvPr id="3" name="Espace réservé du contenu 2"/>
          <p:cNvSpPr>
            <a:spLocks noGrp="1"/>
          </p:cNvSpPr>
          <p:nvPr>
            <p:ph sz="half" idx="1"/>
          </p:nvPr>
        </p:nvSpPr>
        <p:spPr>
          <a:xfrm>
            <a:off x="359596" y="1582220"/>
            <a:ext cx="6101480" cy="4664467"/>
          </a:xfrm>
        </p:spPr>
        <p:txBody>
          <a:bodyPr>
            <a:noAutofit/>
          </a:bodyPr>
          <a:lstStyle/>
          <a:p>
            <a:r>
              <a:rPr lang="fr-FR" sz="2800" dirty="0" smtClean="0">
                <a:effectLst/>
              </a:rPr>
              <a:t>Le transport des gaz respiratoires est assuré par l’hémoglobine </a:t>
            </a:r>
            <a:r>
              <a:rPr lang="fr-FR" sz="2800" dirty="0">
                <a:effectLst/>
              </a:rPr>
              <a:t>contenue dans les érythrocytes </a:t>
            </a:r>
            <a:r>
              <a:rPr lang="fr-FR" sz="2800" dirty="0" smtClean="0">
                <a:effectLst/>
              </a:rPr>
              <a:t>et qui sert </a:t>
            </a:r>
            <a:r>
              <a:rPr lang="fr-FR" sz="2800" dirty="0">
                <a:effectLst/>
              </a:rPr>
              <a:t>principalement de protéine de transport d’O</a:t>
            </a:r>
            <a:r>
              <a:rPr lang="fr-FR" sz="2800" baseline="-25000" dirty="0">
                <a:effectLst/>
              </a:rPr>
              <a:t>2</a:t>
            </a:r>
            <a:r>
              <a:rPr lang="fr-FR" sz="2800" dirty="0">
                <a:effectLst/>
              </a:rPr>
              <a:t>, mais elle transporte aussi le CO</a:t>
            </a:r>
            <a:r>
              <a:rPr lang="fr-FR" sz="2800" baseline="-25000" dirty="0">
                <a:effectLst/>
              </a:rPr>
              <a:t>2</a:t>
            </a:r>
            <a:r>
              <a:rPr lang="fr-FR" sz="2800" dirty="0">
                <a:effectLst/>
              </a:rPr>
              <a:t> et constitue un tampon sanguin important</a:t>
            </a:r>
            <a:r>
              <a:rPr lang="fr-FR" sz="2800" dirty="0" smtClean="0">
                <a:effectLst/>
              </a:rPr>
              <a:t>.</a:t>
            </a:r>
          </a:p>
          <a:p>
            <a:endParaRPr lang="fr-FR" sz="2800" dirty="0">
              <a:effectLst/>
            </a:endParaRPr>
          </a:p>
          <a:p>
            <a:endParaRPr lang="fr-FR" sz="2800" dirty="0"/>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14508" y="1754405"/>
            <a:ext cx="4137961" cy="4492282"/>
          </a:xfrm>
        </p:spPr>
      </p:pic>
    </p:spTree>
    <p:extLst>
      <p:ext uri="{BB962C8B-B14F-4D97-AF65-F5344CB8AC3E}">
        <p14:creationId xmlns:p14="http://schemas.microsoft.com/office/powerpoint/2010/main" val="246453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57543"/>
            <a:ext cx="10353761" cy="1326321"/>
          </a:xfrm>
        </p:spPr>
        <p:txBody>
          <a:bodyPr/>
          <a:lstStyle/>
          <a:p>
            <a:r>
              <a:rPr lang="fr-FR" dirty="0" smtClean="0"/>
              <a:t>Transport des gaz respiratoires</a:t>
            </a:r>
            <a:endParaRPr lang="fr-FR" dirty="0"/>
          </a:p>
        </p:txBody>
      </p:sp>
      <p:sp>
        <p:nvSpPr>
          <p:cNvPr id="3" name="Espace réservé du contenu 2"/>
          <p:cNvSpPr>
            <a:spLocks noGrp="1"/>
          </p:cNvSpPr>
          <p:nvPr>
            <p:ph idx="1"/>
          </p:nvPr>
        </p:nvSpPr>
        <p:spPr>
          <a:xfrm>
            <a:off x="472610" y="1483864"/>
            <a:ext cx="11311847" cy="4937484"/>
          </a:xfrm>
        </p:spPr>
        <p:txBody>
          <a:bodyPr>
            <a:normAutofit/>
          </a:bodyPr>
          <a:lstStyle/>
          <a:p>
            <a:pPr marL="0" indent="0">
              <a:buNone/>
            </a:pPr>
            <a:r>
              <a:rPr lang="fr-FR" sz="2800" b="1" dirty="0">
                <a:solidFill>
                  <a:schemeClr val="tx2"/>
                </a:solidFill>
                <a:effectLst/>
              </a:rPr>
              <a:t>Remarque :</a:t>
            </a:r>
            <a:endParaRPr lang="fr-FR" sz="2800" dirty="0">
              <a:solidFill>
                <a:schemeClr val="tx2"/>
              </a:solidFill>
              <a:effectLst/>
            </a:endParaRPr>
          </a:p>
          <a:p>
            <a:r>
              <a:rPr lang="fr-FR" sz="2400" dirty="0">
                <a:effectLst/>
              </a:rPr>
              <a:t>Dans l’hémoglobine fœtale, les chaines B sont remplacées par des</a:t>
            </a:r>
            <a:r>
              <a:rPr lang="fr-FR" sz="2400" b="1" dirty="0">
                <a:effectLst/>
              </a:rPr>
              <a:t> </a:t>
            </a:r>
            <a:r>
              <a:rPr lang="fr-FR" sz="2400" dirty="0">
                <a:effectLst/>
              </a:rPr>
              <a:t>chaines </a:t>
            </a:r>
            <a:r>
              <a:rPr lang="fr-FR" sz="2400" dirty="0" smtClean="0">
                <a:effectLst/>
              </a:rPr>
              <a:t>γ.</a:t>
            </a:r>
          </a:p>
          <a:p>
            <a:r>
              <a:rPr lang="fr-FR" sz="2400" dirty="0" smtClean="0">
                <a:effectLst/>
              </a:rPr>
              <a:t>L'affinité </a:t>
            </a:r>
            <a:r>
              <a:rPr lang="fr-FR" sz="2400" dirty="0">
                <a:effectLst/>
              </a:rPr>
              <a:t>pour 1’O2 de l’hémoglobine fœtale est plus grande que l’affinité pour 1’O2 de l'hémoglobine adulte, parce que l’avidité pour le 2,3-diphosphoglycérate </a:t>
            </a:r>
            <a:r>
              <a:rPr lang="fr-FR" sz="2400" b="1" dirty="0">
                <a:effectLst/>
              </a:rPr>
              <a:t>(DPG)</a:t>
            </a:r>
            <a:r>
              <a:rPr lang="fr-FR" sz="2400" dirty="0">
                <a:effectLst/>
              </a:rPr>
              <a:t> est moins grande</a:t>
            </a:r>
            <a:r>
              <a:rPr lang="fr-FR" sz="2400" dirty="0" smtClean="0">
                <a:effectLst/>
              </a:rPr>
              <a:t>.</a:t>
            </a:r>
          </a:p>
          <a:p>
            <a:endParaRPr lang="fr-FR" sz="2400" dirty="0">
              <a:effectLst/>
            </a:endParaRPr>
          </a:p>
          <a:p>
            <a:r>
              <a:rPr lang="fr-FR" sz="2400" dirty="0">
                <a:effectLst/>
              </a:rPr>
              <a:t>Parce que </a:t>
            </a:r>
            <a:r>
              <a:rPr lang="fr-FR" sz="2400" dirty="0" smtClean="0">
                <a:effectLst/>
              </a:rPr>
              <a:t>l’affinité </a:t>
            </a:r>
            <a:r>
              <a:rPr lang="fr-FR" sz="2400" dirty="0">
                <a:effectLst/>
              </a:rPr>
              <a:t>pour l’O2 de l’hémoglobine fœtale est plus importante que l'affinité </a:t>
            </a:r>
            <a:r>
              <a:rPr lang="fr-FR" sz="2400" dirty="0" smtClean="0">
                <a:effectLst/>
              </a:rPr>
              <a:t>pour1’O2 </a:t>
            </a:r>
            <a:r>
              <a:rPr lang="fr-FR" sz="2400" dirty="0">
                <a:effectLst/>
              </a:rPr>
              <a:t>de l'hémoglobine adulte, le mouvement de l’O</a:t>
            </a:r>
            <a:r>
              <a:rPr lang="fr-FR" dirty="0">
                <a:effectLst/>
              </a:rPr>
              <a:t>2</a:t>
            </a:r>
            <a:r>
              <a:rPr lang="fr-FR" sz="2400" dirty="0">
                <a:effectLst/>
              </a:rPr>
              <a:t> de la mère vers le fœtus est facilité</a:t>
            </a:r>
          </a:p>
          <a:p>
            <a:pPr marL="0" indent="0">
              <a:buNone/>
            </a:pPr>
            <a:endParaRPr lang="fr-FR" sz="2400" dirty="0">
              <a:effectLst/>
            </a:endParaRPr>
          </a:p>
          <a:p>
            <a:endParaRPr lang="fr-FR" sz="2400" dirty="0" smtClean="0">
              <a:effectLst/>
            </a:endParaRPr>
          </a:p>
        </p:txBody>
      </p:sp>
    </p:spTree>
    <p:extLst>
      <p:ext uri="{BB962C8B-B14F-4D97-AF65-F5344CB8AC3E}">
        <p14:creationId xmlns:p14="http://schemas.microsoft.com/office/powerpoint/2010/main" val="25818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636221"/>
            <a:ext cx="7127773" cy="4999969"/>
          </a:xfrm>
        </p:spPr>
        <p:txBody>
          <a:bodyPr>
            <a:normAutofit/>
          </a:bodyPr>
          <a:lstStyle/>
          <a:p>
            <a:pPr marL="0" indent="0">
              <a:buNone/>
            </a:pPr>
            <a:r>
              <a:rPr lang="fr-FR" sz="2800" b="1" dirty="0">
                <a:effectLst/>
              </a:rPr>
              <a:t>M</a:t>
            </a:r>
            <a:r>
              <a:rPr lang="fr-FR" sz="2800" b="1" dirty="0" smtClean="0">
                <a:effectLst/>
              </a:rPr>
              <a:t>uscles expiratoires</a:t>
            </a:r>
          </a:p>
          <a:p>
            <a:pPr marL="0" indent="0">
              <a:buNone/>
            </a:pPr>
            <a:endParaRPr lang="fr-FR" sz="2400" dirty="0">
              <a:solidFill>
                <a:schemeClr val="accent5">
                  <a:lumMod val="60000"/>
                  <a:lumOff val="40000"/>
                </a:schemeClr>
              </a:solidFill>
              <a:effectLst/>
            </a:endParaRPr>
          </a:p>
          <a:p>
            <a:pPr lvl="1"/>
            <a:r>
              <a:rPr lang="fr-FR" sz="2400" b="1" dirty="0" smtClean="0">
                <a:solidFill>
                  <a:schemeClr val="accent5">
                    <a:lumMod val="60000"/>
                    <a:lumOff val="40000"/>
                  </a:schemeClr>
                </a:solidFill>
                <a:effectLst/>
              </a:rPr>
              <a:t>Les </a:t>
            </a:r>
            <a:r>
              <a:rPr lang="fr-FR" sz="2400" b="1" dirty="0">
                <a:solidFill>
                  <a:schemeClr val="accent5">
                    <a:lumMod val="60000"/>
                    <a:lumOff val="40000"/>
                  </a:schemeClr>
                </a:solidFill>
                <a:effectLst/>
              </a:rPr>
              <a:t>muscles abdominaux</a:t>
            </a:r>
            <a:endParaRPr lang="fr-FR" sz="2400" dirty="0">
              <a:solidFill>
                <a:schemeClr val="accent5">
                  <a:lumMod val="60000"/>
                  <a:lumOff val="40000"/>
                </a:schemeClr>
              </a:solidFill>
              <a:effectLst/>
            </a:endParaRPr>
          </a:p>
          <a:p>
            <a:r>
              <a:rPr lang="fr-FR" sz="2400" dirty="0">
                <a:effectLst/>
              </a:rPr>
              <a:t>Compriment la cavité abdominale, poussent le diaphragme vers le haut et expulsent l'air à l'extérieur des poumons</a:t>
            </a:r>
            <a:r>
              <a:rPr lang="fr-FR" sz="2400" dirty="0" smtClean="0">
                <a:effectLst/>
              </a:rPr>
              <a:t>.</a:t>
            </a:r>
          </a:p>
          <a:p>
            <a:endParaRPr lang="fr-FR" sz="2400" dirty="0">
              <a:effectLst/>
            </a:endParaRPr>
          </a:p>
          <a:p>
            <a:pPr lvl="1"/>
            <a:r>
              <a:rPr lang="fr-FR" sz="2400" b="1" dirty="0">
                <a:solidFill>
                  <a:schemeClr val="accent5">
                    <a:lumMod val="60000"/>
                    <a:lumOff val="40000"/>
                  </a:schemeClr>
                </a:solidFill>
                <a:effectLst/>
              </a:rPr>
              <a:t>Les muscles intercostaux internes</a:t>
            </a:r>
            <a:endParaRPr lang="fr-FR" sz="2400" dirty="0">
              <a:solidFill>
                <a:schemeClr val="accent5">
                  <a:lumMod val="60000"/>
                  <a:lumOff val="40000"/>
                </a:schemeClr>
              </a:solidFill>
              <a:effectLst/>
            </a:endParaRPr>
          </a:p>
          <a:p>
            <a:r>
              <a:rPr lang="fr-FR" sz="2400" dirty="0">
                <a:effectLst/>
              </a:rPr>
              <a:t>Ils</a:t>
            </a:r>
            <a:r>
              <a:rPr lang="fr-FR" sz="2400" b="1" dirty="0">
                <a:effectLst/>
              </a:rPr>
              <a:t> </a:t>
            </a:r>
            <a:r>
              <a:rPr lang="fr-FR" sz="2400" dirty="0">
                <a:effectLst/>
              </a:rPr>
              <a:t>tirent les côtes vers le bas et vers l'intérieur.</a:t>
            </a:r>
          </a:p>
          <a:p>
            <a:pPr marL="0" indent="0">
              <a:buNone/>
            </a:pPr>
            <a:endParaRPr lang="fr-FR"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30" y="2284387"/>
            <a:ext cx="4544339" cy="3703637"/>
          </a:xfrm>
          <a:prstGeom prst="rect">
            <a:avLst/>
          </a:prstGeom>
          <a:noFill/>
          <a:ln>
            <a:noFill/>
          </a:ln>
        </p:spPr>
      </p:pic>
    </p:spTree>
    <p:extLst>
      <p:ext uri="{BB962C8B-B14F-4D97-AF65-F5344CB8AC3E}">
        <p14:creationId xmlns:p14="http://schemas.microsoft.com/office/powerpoint/2010/main" val="26703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57543"/>
            <a:ext cx="10353761" cy="1326321"/>
          </a:xfrm>
        </p:spPr>
        <p:txBody>
          <a:bodyPr/>
          <a:lstStyle/>
          <a:p>
            <a:r>
              <a:rPr lang="fr-FR" dirty="0" smtClean="0"/>
              <a:t>Transport des gaz respiratoires</a:t>
            </a:r>
            <a:endParaRPr lang="fr-FR" dirty="0"/>
          </a:p>
        </p:txBody>
      </p:sp>
      <p:sp>
        <p:nvSpPr>
          <p:cNvPr id="3" name="Espace réservé du contenu 2"/>
          <p:cNvSpPr>
            <a:spLocks noGrp="1"/>
          </p:cNvSpPr>
          <p:nvPr>
            <p:ph idx="1"/>
          </p:nvPr>
        </p:nvSpPr>
        <p:spPr>
          <a:xfrm>
            <a:off x="472610" y="1483864"/>
            <a:ext cx="11311847" cy="4937484"/>
          </a:xfrm>
        </p:spPr>
        <p:txBody>
          <a:bodyPr>
            <a:normAutofit/>
          </a:bodyPr>
          <a:lstStyle/>
          <a:p>
            <a:pPr marL="0" indent="0">
              <a:buNone/>
            </a:pPr>
            <a:r>
              <a:rPr lang="fr-FR" sz="2400" b="1" dirty="0" smtClean="0">
                <a:solidFill>
                  <a:schemeClr val="accent5">
                    <a:lumMod val="60000"/>
                    <a:lumOff val="40000"/>
                  </a:schemeClr>
                </a:solidFill>
                <a:effectLst/>
              </a:rPr>
              <a:t>La </a:t>
            </a:r>
            <a:r>
              <a:rPr lang="fr-FR" sz="2400" b="1" dirty="0">
                <a:solidFill>
                  <a:schemeClr val="accent5">
                    <a:lumMod val="60000"/>
                    <a:lumOff val="40000"/>
                  </a:schemeClr>
                </a:solidFill>
                <a:effectLst/>
              </a:rPr>
              <a:t>capacité du sang en O</a:t>
            </a:r>
            <a:r>
              <a:rPr lang="fr-FR" b="1" dirty="0">
                <a:solidFill>
                  <a:schemeClr val="accent5">
                    <a:lumMod val="60000"/>
                    <a:lumOff val="40000"/>
                  </a:schemeClr>
                </a:solidFill>
                <a:effectLst/>
              </a:rPr>
              <a:t>2</a:t>
            </a:r>
            <a:r>
              <a:rPr lang="fr-FR" sz="2400" b="1" dirty="0">
                <a:solidFill>
                  <a:schemeClr val="accent5">
                    <a:lumMod val="60000"/>
                    <a:lumOff val="40000"/>
                  </a:schemeClr>
                </a:solidFill>
                <a:effectLst/>
              </a:rPr>
              <a:t> : </a:t>
            </a:r>
            <a:endParaRPr lang="fr-FR" sz="2400" b="1" dirty="0" smtClean="0">
              <a:solidFill>
                <a:schemeClr val="accent5">
                  <a:lumMod val="60000"/>
                  <a:lumOff val="40000"/>
                </a:schemeClr>
              </a:solidFill>
              <a:effectLst/>
            </a:endParaRPr>
          </a:p>
          <a:p>
            <a:r>
              <a:rPr lang="fr-FR" sz="2400" dirty="0" smtClean="0">
                <a:effectLst/>
              </a:rPr>
              <a:t>Est </a:t>
            </a:r>
            <a:r>
              <a:rPr lang="fr-FR" sz="2400" dirty="0">
                <a:effectLst/>
              </a:rPr>
              <a:t>déterminée par la concentration de l’hémoglobine dans le </a:t>
            </a:r>
            <a:r>
              <a:rPr lang="fr-FR" sz="2400" dirty="0" smtClean="0">
                <a:effectLst/>
              </a:rPr>
              <a:t>sang. </a:t>
            </a:r>
          </a:p>
          <a:p>
            <a:r>
              <a:rPr lang="fr-FR" sz="2400" dirty="0" smtClean="0">
                <a:effectLst/>
              </a:rPr>
              <a:t>Elle fixe la quantité maximale </a:t>
            </a:r>
            <a:r>
              <a:rPr lang="fr-FR" sz="2400" dirty="0">
                <a:effectLst/>
              </a:rPr>
              <a:t>d’O</a:t>
            </a:r>
            <a:r>
              <a:rPr lang="fr-FR" dirty="0">
                <a:effectLst/>
              </a:rPr>
              <a:t>2</a:t>
            </a:r>
            <a:r>
              <a:rPr lang="fr-FR" sz="2400" dirty="0">
                <a:effectLst/>
              </a:rPr>
              <a:t> qui peut être transportée par le sang</a:t>
            </a:r>
            <a:r>
              <a:rPr lang="fr-FR" sz="2400" dirty="0" smtClean="0">
                <a:effectLst/>
              </a:rPr>
              <a:t>.</a:t>
            </a:r>
          </a:p>
          <a:p>
            <a:endParaRPr lang="fr-FR" sz="2400" dirty="0">
              <a:effectLst/>
            </a:endParaRPr>
          </a:p>
          <a:p>
            <a:pPr marL="0" indent="0">
              <a:buNone/>
            </a:pPr>
            <a:r>
              <a:rPr lang="fr-FR" sz="2400" b="1" dirty="0">
                <a:solidFill>
                  <a:schemeClr val="accent5">
                    <a:lumMod val="60000"/>
                    <a:lumOff val="40000"/>
                  </a:schemeClr>
                </a:solidFill>
                <a:effectLst/>
              </a:rPr>
              <a:t>Le contenu du sang en </a:t>
            </a:r>
            <a:r>
              <a:rPr lang="fr-FR" sz="2400" b="1" dirty="0" smtClean="0">
                <a:solidFill>
                  <a:schemeClr val="accent5">
                    <a:lumMod val="60000"/>
                    <a:lumOff val="40000"/>
                  </a:schemeClr>
                </a:solidFill>
                <a:effectLst/>
              </a:rPr>
              <a:t>O</a:t>
            </a:r>
            <a:r>
              <a:rPr lang="fr-FR" b="1" dirty="0" smtClean="0">
                <a:solidFill>
                  <a:schemeClr val="accent5">
                    <a:lumMod val="60000"/>
                    <a:lumOff val="40000"/>
                  </a:schemeClr>
                </a:solidFill>
                <a:effectLst/>
              </a:rPr>
              <a:t>2</a:t>
            </a:r>
            <a:r>
              <a:rPr lang="fr-FR" sz="2400" b="1" dirty="0" smtClean="0">
                <a:solidFill>
                  <a:schemeClr val="accent5">
                    <a:lumMod val="60000"/>
                    <a:lumOff val="40000"/>
                  </a:schemeClr>
                </a:solidFill>
                <a:effectLst/>
              </a:rPr>
              <a:t>: </a:t>
            </a:r>
          </a:p>
          <a:p>
            <a:r>
              <a:rPr lang="fr-FR" sz="2400" dirty="0" smtClean="0">
                <a:effectLst/>
              </a:rPr>
              <a:t>C’est </a:t>
            </a:r>
            <a:r>
              <a:rPr lang="fr-FR" sz="2400" dirty="0">
                <a:effectLst/>
              </a:rPr>
              <a:t>la quantité d’O2 transportée par le sang. </a:t>
            </a:r>
            <a:endParaRPr lang="fr-FR" sz="2400" dirty="0" smtClean="0">
              <a:effectLst/>
            </a:endParaRPr>
          </a:p>
          <a:p>
            <a:r>
              <a:rPr lang="fr-FR" sz="2400" dirty="0" smtClean="0">
                <a:effectLst/>
              </a:rPr>
              <a:t>Elle </a:t>
            </a:r>
            <a:r>
              <a:rPr lang="fr-FR" sz="2400" dirty="0">
                <a:effectLst/>
              </a:rPr>
              <a:t>dépend de la concentration de l’hémoglobine, de la PO</a:t>
            </a:r>
            <a:r>
              <a:rPr lang="fr-FR" dirty="0">
                <a:effectLst/>
              </a:rPr>
              <a:t>2 </a:t>
            </a:r>
            <a:r>
              <a:rPr lang="fr-FR" sz="2400" dirty="0">
                <a:effectLst/>
              </a:rPr>
              <a:t>et de la P50 de </a:t>
            </a:r>
            <a:r>
              <a:rPr lang="fr-FR" sz="2400" dirty="0" smtClean="0">
                <a:effectLst/>
              </a:rPr>
              <a:t>l’hémoglobine</a:t>
            </a:r>
            <a:r>
              <a:rPr lang="fr-FR" sz="2400" dirty="0">
                <a:effectLst/>
              </a:rPr>
              <a:t>.</a:t>
            </a:r>
          </a:p>
          <a:p>
            <a:endParaRPr lang="fr-FR" sz="2400" dirty="0" smtClean="0">
              <a:effectLst/>
            </a:endParaRPr>
          </a:p>
        </p:txBody>
      </p:sp>
    </p:spTree>
    <p:extLst>
      <p:ext uri="{BB962C8B-B14F-4D97-AF65-F5344CB8AC3E}">
        <p14:creationId xmlns:p14="http://schemas.microsoft.com/office/powerpoint/2010/main" val="9287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idx="1"/>
          </p:nvPr>
        </p:nvSpPr>
        <p:spPr/>
        <p:txBody>
          <a:bodyPr/>
          <a:lstStyle/>
          <a:p>
            <a:endParaRPr lang="fr-FR" sz="2400" dirty="0" smtClean="0">
              <a:effectLst/>
            </a:endParaRPr>
          </a:p>
          <a:p>
            <a:r>
              <a:rPr lang="fr-FR" sz="2400" dirty="0" smtClean="0">
                <a:effectLst/>
              </a:rPr>
              <a:t>L’O</a:t>
            </a:r>
            <a:r>
              <a:rPr lang="fr-FR" sz="2400" baseline="-25000" dirty="0" smtClean="0">
                <a:effectLst/>
              </a:rPr>
              <a:t>2</a:t>
            </a:r>
            <a:r>
              <a:rPr lang="fr-FR" sz="2400" dirty="0" smtClean="0">
                <a:effectLst/>
              </a:rPr>
              <a:t> </a:t>
            </a:r>
            <a:r>
              <a:rPr lang="fr-FR" sz="2400" dirty="0">
                <a:effectLst/>
              </a:rPr>
              <a:t>est transporté par le sang sous deux formes : soit dissous soit lié à l'hémoglobine</a:t>
            </a:r>
            <a:r>
              <a:rPr lang="fr-FR" sz="2400" dirty="0" smtClean="0">
                <a:effectLst/>
              </a:rPr>
              <a:t>.</a:t>
            </a:r>
          </a:p>
          <a:p>
            <a:endParaRPr lang="fr-FR" sz="2400" dirty="0">
              <a:effectLst/>
            </a:endParaRPr>
          </a:p>
          <a:p>
            <a:r>
              <a:rPr lang="fr-FR" sz="2400" dirty="0">
                <a:effectLst/>
              </a:rPr>
              <a:t>L’hémoglobine, à concentration normale, accroit de 70 fois la capacité du sang à transporter l’O</a:t>
            </a:r>
            <a:r>
              <a:rPr lang="fr-FR" sz="2400" baseline="-25000" dirty="0">
                <a:effectLst/>
              </a:rPr>
              <a:t>2</a:t>
            </a:r>
            <a:endParaRPr lang="fr-FR" sz="2400" dirty="0">
              <a:effectLst/>
            </a:endParaRPr>
          </a:p>
          <a:p>
            <a:endParaRPr lang="fr-FR" dirty="0"/>
          </a:p>
        </p:txBody>
      </p:sp>
    </p:spTree>
    <p:extLst>
      <p:ext uri="{BB962C8B-B14F-4D97-AF65-F5344CB8AC3E}">
        <p14:creationId xmlns:p14="http://schemas.microsoft.com/office/powerpoint/2010/main" val="22804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674689"/>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23524" y="1674689"/>
            <a:ext cx="7078894" cy="4664466"/>
          </a:xfrm>
        </p:spPr>
        <p:txBody>
          <a:bodyPr>
            <a:normAutofit/>
          </a:bodyPr>
          <a:lstStyle/>
          <a:p>
            <a:endParaRPr lang="fr-FR" sz="2400" dirty="0" smtClean="0">
              <a:effectLst/>
            </a:endParaRPr>
          </a:p>
          <a:p>
            <a:r>
              <a:rPr lang="fr-FR" sz="2400" dirty="0" smtClean="0">
                <a:effectLst/>
              </a:rPr>
              <a:t>L’hémoglobine </a:t>
            </a:r>
            <a:r>
              <a:rPr lang="fr-FR" sz="2400" dirty="0">
                <a:effectLst/>
              </a:rPr>
              <a:t>se combine rapidement et de façon réversible avec l’O</a:t>
            </a:r>
            <a:r>
              <a:rPr lang="fr-FR" dirty="0">
                <a:effectLst/>
              </a:rPr>
              <a:t>2</a:t>
            </a:r>
            <a:r>
              <a:rPr lang="fr-FR" sz="2400" dirty="0">
                <a:effectLst/>
              </a:rPr>
              <a:t> pour former l'oxyhémoglobine. </a:t>
            </a:r>
            <a:endParaRPr lang="fr-FR" sz="2400" dirty="0" smtClean="0">
              <a:effectLst/>
            </a:endParaRPr>
          </a:p>
          <a:p>
            <a:endParaRPr lang="fr-FR" sz="2400" dirty="0" smtClean="0">
              <a:effectLst/>
            </a:endParaRPr>
          </a:p>
          <a:p>
            <a:r>
              <a:rPr lang="fr-FR" sz="2400" dirty="0" smtClean="0">
                <a:effectLst/>
              </a:rPr>
              <a:t>La </a:t>
            </a:r>
            <a:r>
              <a:rPr lang="fr-FR" sz="2400" dirty="0">
                <a:effectLst/>
              </a:rPr>
              <a:t>courbe de dissociation de </a:t>
            </a:r>
            <a:r>
              <a:rPr lang="fr-FR" sz="2400" dirty="0" smtClean="0">
                <a:effectLst/>
              </a:rPr>
              <a:t>l’oxyhémoglobine est </a:t>
            </a:r>
            <a:r>
              <a:rPr lang="fr-FR" sz="2400" dirty="0">
                <a:effectLst/>
              </a:rPr>
              <a:t>un graphique où l’on porte le pourcentage de saturation de l’hémoglobine en fonction de la PO</a:t>
            </a:r>
            <a:r>
              <a:rPr lang="fr-FR" dirty="0">
                <a:effectLst/>
              </a:rPr>
              <a:t>2</a:t>
            </a:r>
            <a:r>
              <a:rPr lang="fr-FR" sz="2400" dirty="0" smtClean="0">
                <a:effectLst/>
              </a:rPr>
              <a:t>.</a:t>
            </a:r>
            <a:endParaRPr lang="fr-FR" sz="2400" dirty="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9" name="Espace réservé du conten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00902" y="1674689"/>
            <a:ext cx="4828344" cy="4479631"/>
          </a:xfrm>
        </p:spPr>
      </p:pic>
    </p:spTree>
    <p:extLst>
      <p:ext uri="{BB962C8B-B14F-4D97-AF65-F5344CB8AC3E}">
        <p14:creationId xmlns:p14="http://schemas.microsoft.com/office/powerpoint/2010/main" val="40442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318500" y="1674688"/>
            <a:ext cx="7078894" cy="4664466"/>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endParaRPr lang="fr-FR" sz="2400" b="1" dirty="0" smtClean="0">
              <a:solidFill>
                <a:schemeClr val="accent5">
                  <a:lumMod val="60000"/>
                  <a:lumOff val="40000"/>
                </a:schemeClr>
              </a:solidFill>
              <a:effectLst/>
            </a:endParaRPr>
          </a:p>
          <a:p>
            <a:pPr marL="0" indent="0">
              <a:buNone/>
            </a:pPr>
            <a:r>
              <a:rPr lang="fr-FR" sz="2800" b="1" dirty="0" smtClean="0">
                <a:solidFill>
                  <a:schemeClr val="accent5">
                    <a:lumMod val="60000"/>
                    <a:lumOff val="40000"/>
                  </a:schemeClr>
                </a:solidFill>
                <a:effectLst/>
              </a:rPr>
              <a:t>A </a:t>
            </a:r>
            <a:r>
              <a:rPr lang="fr-FR" sz="2800" b="1" dirty="0">
                <a:solidFill>
                  <a:schemeClr val="accent5">
                    <a:lumMod val="60000"/>
                    <a:lumOff val="40000"/>
                  </a:schemeClr>
                </a:solidFill>
                <a:effectLst/>
              </a:rPr>
              <a:t>une PO</a:t>
            </a:r>
            <a:r>
              <a:rPr lang="fr-FR" sz="2400" b="1" dirty="0">
                <a:solidFill>
                  <a:schemeClr val="accent5">
                    <a:lumMod val="60000"/>
                    <a:lumOff val="40000"/>
                  </a:schemeClr>
                </a:solidFill>
                <a:effectLst/>
              </a:rPr>
              <a:t>2</a:t>
            </a:r>
            <a:r>
              <a:rPr lang="fr-FR" sz="2800" b="1" dirty="0">
                <a:solidFill>
                  <a:schemeClr val="accent5">
                    <a:lumMod val="60000"/>
                    <a:lumOff val="40000"/>
                  </a:schemeClr>
                </a:solidFill>
                <a:effectLst/>
              </a:rPr>
              <a:t> de 100 mm Hg </a:t>
            </a:r>
            <a:r>
              <a:rPr lang="fr-FR" sz="2400" b="1" dirty="0">
                <a:solidFill>
                  <a:schemeClr val="accent5">
                    <a:lumMod val="60000"/>
                    <a:lumOff val="40000"/>
                  </a:schemeClr>
                </a:solidFill>
                <a:effectLst/>
              </a:rPr>
              <a:t>(sang artériel</a:t>
            </a:r>
            <a:r>
              <a:rPr lang="fr-FR" sz="2400" b="1" dirty="0" smtClean="0">
                <a:solidFill>
                  <a:schemeClr val="accent5">
                    <a:lumMod val="60000"/>
                    <a:lumOff val="40000"/>
                  </a:schemeClr>
                </a:solidFill>
                <a:effectLst/>
              </a:rPr>
              <a:t>)</a:t>
            </a:r>
          </a:p>
          <a:p>
            <a:pPr marL="0" indent="0">
              <a:buNone/>
            </a:pPr>
            <a:endParaRPr lang="fr-FR" sz="2400" dirty="0">
              <a:solidFill>
                <a:schemeClr val="accent5">
                  <a:lumMod val="60000"/>
                  <a:lumOff val="40000"/>
                </a:schemeClr>
              </a:solidFill>
              <a:effectLst/>
            </a:endParaRPr>
          </a:p>
          <a:p>
            <a:r>
              <a:rPr lang="fr-FR" sz="2400" dirty="0">
                <a:effectLst/>
              </a:rPr>
              <a:t>L’hémoglobine est toujours saturée à 100 %, l’O</a:t>
            </a:r>
            <a:r>
              <a:rPr lang="fr-FR" dirty="0">
                <a:effectLst/>
              </a:rPr>
              <a:t>2</a:t>
            </a:r>
            <a:r>
              <a:rPr lang="fr-FR" sz="2400" dirty="0">
                <a:effectLst/>
              </a:rPr>
              <a:t> est fixé aux quatre groupes hème sur toutes les molécules </a:t>
            </a:r>
            <a:r>
              <a:rPr lang="fr-FR" sz="2400" dirty="0" smtClean="0">
                <a:effectLst/>
              </a:rPr>
              <a:t>d’hémoglobine</a:t>
            </a:r>
            <a:r>
              <a:rPr lang="fr-FR" sz="2400" dirty="0">
                <a:effectLst/>
              </a:rPr>
              <a:t>.</a:t>
            </a:r>
          </a:p>
          <a:p>
            <a:endParaRPr lang="fr-FR" sz="2400" dirty="0" smtClean="0">
              <a:effectLst/>
            </a:endParaRPr>
          </a:p>
        </p:txBody>
      </p:sp>
      <p:sp>
        <p:nvSpPr>
          <p:cNvPr id="6" name="ZoneTexte 5"/>
          <p:cNvSpPr txBox="1"/>
          <p:nvPr/>
        </p:nvSpPr>
        <p:spPr>
          <a:xfrm>
            <a:off x="1775528" y="1192289"/>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53732" y="1948166"/>
            <a:ext cx="4699904" cy="4360467"/>
          </a:xfrm>
        </p:spPr>
      </p:pic>
    </p:spTree>
    <p:extLst>
      <p:ext uri="{BB962C8B-B14F-4D97-AF65-F5344CB8AC3E}">
        <p14:creationId xmlns:p14="http://schemas.microsoft.com/office/powerpoint/2010/main" val="40420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r>
              <a:rPr lang="fr-FR" sz="2800" b="1" dirty="0" smtClean="0">
                <a:solidFill>
                  <a:schemeClr val="accent5">
                    <a:lumMod val="60000"/>
                    <a:lumOff val="40000"/>
                  </a:schemeClr>
                </a:solidFill>
                <a:effectLst/>
              </a:rPr>
              <a:t>A </a:t>
            </a:r>
            <a:r>
              <a:rPr lang="fr-FR" sz="2800" b="1" dirty="0">
                <a:solidFill>
                  <a:schemeClr val="accent5">
                    <a:lumMod val="60000"/>
                    <a:lumOff val="40000"/>
                  </a:schemeClr>
                </a:solidFill>
                <a:effectLst/>
              </a:rPr>
              <a:t>une PO2 de 40 mm Hg </a:t>
            </a:r>
            <a:r>
              <a:rPr lang="fr-FR" sz="2400" b="1" dirty="0">
                <a:solidFill>
                  <a:schemeClr val="accent5">
                    <a:lumMod val="60000"/>
                    <a:lumOff val="40000"/>
                  </a:schemeClr>
                </a:solidFill>
                <a:effectLst/>
              </a:rPr>
              <a:t>(sang veineux mêlé</a:t>
            </a:r>
            <a:r>
              <a:rPr lang="fr-FR" sz="2400" b="1" dirty="0" smtClean="0">
                <a:solidFill>
                  <a:schemeClr val="accent5">
                    <a:lumMod val="60000"/>
                    <a:lumOff val="40000"/>
                  </a:schemeClr>
                </a:solidFill>
                <a:effectLst/>
              </a:rPr>
              <a:t>)</a:t>
            </a:r>
            <a:endParaRPr lang="fr-FR" sz="2400" dirty="0" smtClean="0">
              <a:solidFill>
                <a:schemeClr val="accent5">
                  <a:lumMod val="60000"/>
                  <a:lumOff val="40000"/>
                </a:schemeClr>
              </a:solidFill>
              <a:effectLst/>
            </a:endParaRPr>
          </a:p>
          <a:p>
            <a:endParaRPr lang="fr-FR" sz="2400" dirty="0">
              <a:solidFill>
                <a:schemeClr val="accent5">
                  <a:lumMod val="60000"/>
                  <a:lumOff val="40000"/>
                </a:schemeClr>
              </a:solidFill>
              <a:effectLst/>
            </a:endParaRPr>
          </a:p>
          <a:p>
            <a:r>
              <a:rPr lang="fr-FR" sz="2400" dirty="0" smtClean="0">
                <a:effectLst/>
              </a:rPr>
              <a:t>L’hémoglobine </a:t>
            </a:r>
            <a:r>
              <a:rPr lang="fr-FR" sz="2400" dirty="0">
                <a:effectLst/>
              </a:rPr>
              <a:t>est saturée à 75 %</a:t>
            </a:r>
            <a:r>
              <a:rPr lang="fr-FR" sz="2400" i="1" dirty="0">
                <a:effectLst/>
              </a:rPr>
              <a:t>, </a:t>
            </a:r>
            <a:r>
              <a:rPr lang="fr-FR" sz="2400" dirty="0">
                <a:effectLst/>
              </a:rPr>
              <a:t>ce qui signifie que, en moyenne, trois des quatre groupes hème, de chaque molécule d'hémoglobine, ont fixé l’O2.</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788560"/>
            <a:ext cx="4782097" cy="4436723"/>
          </a:xfrm>
        </p:spPr>
      </p:pic>
    </p:spTree>
    <p:extLst>
      <p:ext uri="{BB962C8B-B14F-4D97-AF65-F5344CB8AC3E}">
        <p14:creationId xmlns:p14="http://schemas.microsoft.com/office/powerpoint/2010/main" val="3410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r>
              <a:rPr lang="fr-FR" sz="2800" b="1" dirty="0" smtClean="0">
                <a:solidFill>
                  <a:schemeClr val="accent5">
                    <a:lumMod val="60000"/>
                    <a:lumOff val="40000"/>
                  </a:schemeClr>
                </a:solidFill>
                <a:effectLst/>
              </a:rPr>
              <a:t>A </a:t>
            </a:r>
            <a:r>
              <a:rPr lang="fr-FR" sz="2800" b="1" dirty="0">
                <a:solidFill>
                  <a:schemeClr val="accent5">
                    <a:lumMod val="60000"/>
                    <a:lumOff val="40000"/>
                  </a:schemeClr>
                </a:solidFill>
                <a:effectLst/>
              </a:rPr>
              <a:t>une PO2 de 25</a:t>
            </a:r>
            <a:r>
              <a:rPr lang="fr-FR" sz="2800" dirty="0">
                <a:solidFill>
                  <a:schemeClr val="accent5">
                    <a:lumMod val="60000"/>
                    <a:lumOff val="40000"/>
                  </a:schemeClr>
                </a:solidFill>
                <a:effectLst/>
              </a:rPr>
              <a:t> </a:t>
            </a:r>
            <a:r>
              <a:rPr lang="fr-FR" sz="2800" b="1" dirty="0">
                <a:solidFill>
                  <a:schemeClr val="accent5">
                    <a:lumMod val="60000"/>
                    <a:lumOff val="40000"/>
                  </a:schemeClr>
                </a:solidFill>
                <a:effectLst/>
              </a:rPr>
              <a:t>mm Hg</a:t>
            </a:r>
            <a:endParaRPr lang="fr-FR" sz="2800" dirty="0">
              <a:solidFill>
                <a:schemeClr val="accent5">
                  <a:lumMod val="60000"/>
                  <a:lumOff val="40000"/>
                </a:schemeClr>
              </a:solidFill>
              <a:effectLst/>
            </a:endParaRPr>
          </a:p>
          <a:p>
            <a:r>
              <a:rPr lang="fr-FR" sz="2400" dirty="0">
                <a:effectLst/>
              </a:rPr>
              <a:t>L’hémoglobine est saturée à seulement 50 </a:t>
            </a:r>
            <a:r>
              <a:rPr lang="fr-FR" sz="2400" dirty="0" smtClean="0">
                <a:effectLst/>
              </a:rPr>
              <a:t>%.</a:t>
            </a:r>
            <a:endParaRPr lang="fr-FR" sz="2400" i="1" dirty="0">
              <a:effectLst/>
            </a:endParaRPr>
          </a:p>
          <a:p>
            <a:r>
              <a:rPr lang="fr-FR" sz="2400" dirty="0" smtClean="0">
                <a:effectLst/>
              </a:rPr>
              <a:t>La </a:t>
            </a:r>
            <a:r>
              <a:rPr lang="fr-FR" sz="2400" dirty="0">
                <a:effectLst/>
              </a:rPr>
              <a:t>PO2 à 50 %</a:t>
            </a:r>
            <a:r>
              <a:rPr lang="fr-FR" sz="2400" i="1" dirty="0">
                <a:effectLst/>
              </a:rPr>
              <a:t> </a:t>
            </a:r>
            <a:r>
              <a:rPr lang="fr-FR" sz="2400" dirty="0">
                <a:effectLst/>
              </a:rPr>
              <a:t>de saturation est </a:t>
            </a:r>
            <a:r>
              <a:rPr lang="fr-FR" sz="2400" dirty="0" smtClean="0">
                <a:effectLst/>
              </a:rPr>
              <a:t>appelée la </a:t>
            </a:r>
            <a:r>
              <a:rPr lang="fr-FR" sz="2400" b="1" dirty="0" smtClean="0">
                <a:solidFill>
                  <a:schemeClr val="tx2"/>
                </a:solidFill>
                <a:effectLst/>
              </a:rPr>
              <a:t>P50.</a:t>
            </a:r>
          </a:p>
          <a:p>
            <a:r>
              <a:rPr lang="fr-FR" sz="2400" dirty="0" smtClean="0">
                <a:effectLst/>
              </a:rPr>
              <a:t>Cinquante </a:t>
            </a:r>
            <a:r>
              <a:rPr lang="fr-FR" sz="2400" dirty="0">
                <a:effectLst/>
              </a:rPr>
              <a:t>pourcent de la saturation signifient que, en</a:t>
            </a:r>
            <a:r>
              <a:rPr lang="fr-FR" sz="2400" i="1" dirty="0">
                <a:effectLst/>
              </a:rPr>
              <a:t> </a:t>
            </a:r>
            <a:r>
              <a:rPr lang="fr-FR" sz="2400" dirty="0">
                <a:effectLst/>
              </a:rPr>
              <a:t>moyenne, deux des quatre groupes hème de chaque molécule </a:t>
            </a:r>
            <a:r>
              <a:rPr lang="fr-FR" sz="2400" dirty="0" smtClean="0">
                <a:effectLst/>
              </a:rPr>
              <a:t>d’hémoglobine </a:t>
            </a:r>
            <a:r>
              <a:rPr lang="fr-FR" sz="2400" dirty="0">
                <a:effectLst/>
              </a:rPr>
              <a:t>ont fixé O2.</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674689"/>
            <a:ext cx="4761549" cy="4417659"/>
          </a:xfrm>
        </p:spPr>
      </p:pic>
    </p:spTree>
    <p:extLst>
      <p:ext uri="{BB962C8B-B14F-4D97-AF65-F5344CB8AC3E}">
        <p14:creationId xmlns:p14="http://schemas.microsoft.com/office/powerpoint/2010/main" val="41082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5034336"/>
          </a:xfrm>
        </p:spPr>
        <p:txBody>
          <a:bodyPr>
            <a:normAutofit fontScale="92500" lnSpcReduction="20000"/>
          </a:bodyPr>
          <a:lstStyle/>
          <a:p>
            <a:r>
              <a:rPr lang="fr-FR" sz="2400" dirty="0">
                <a:effectLst/>
              </a:rPr>
              <a:t>La forme sigmoïde</a:t>
            </a:r>
            <a:r>
              <a:rPr lang="fr-FR" sz="2400" b="1" dirty="0">
                <a:effectLst/>
              </a:rPr>
              <a:t> </a:t>
            </a:r>
            <a:r>
              <a:rPr lang="fr-FR" sz="2400" dirty="0">
                <a:effectLst/>
              </a:rPr>
              <a:t>de la courbe est le résultat d'un changement </a:t>
            </a:r>
            <a:r>
              <a:rPr lang="fr-FR" sz="2400" dirty="0" smtClean="0">
                <a:effectLst/>
              </a:rPr>
              <a:t>de </a:t>
            </a:r>
            <a:r>
              <a:rPr lang="fr-FR" sz="2400" dirty="0">
                <a:effectLst/>
              </a:rPr>
              <a:t>l’affinité de l'hémoglobine chaque fois qu’une molécule supplémentaire d’O2 se fixe à</a:t>
            </a:r>
            <a:r>
              <a:rPr lang="fr-FR" sz="2400" i="1" dirty="0">
                <a:effectLst/>
              </a:rPr>
              <a:t> </a:t>
            </a:r>
            <a:r>
              <a:rPr lang="fr-FR" sz="2400" dirty="0">
                <a:effectLst/>
              </a:rPr>
              <a:t>un site hème. </a:t>
            </a:r>
            <a:endParaRPr lang="fr-FR" sz="2400" dirty="0" smtClean="0">
              <a:effectLst/>
            </a:endParaRPr>
          </a:p>
          <a:p>
            <a:r>
              <a:rPr lang="fr-FR" sz="2400" dirty="0" smtClean="0">
                <a:effectLst/>
              </a:rPr>
              <a:t>La </a:t>
            </a:r>
            <a:r>
              <a:rPr lang="fr-FR" sz="2400" dirty="0">
                <a:effectLst/>
              </a:rPr>
              <a:t>fixation de la première molécule d’O2 augmente l'affinité pour la seconde molécule d’O2 et ainsi de </a:t>
            </a:r>
            <a:r>
              <a:rPr lang="fr-FR" sz="2400" dirty="0" smtClean="0">
                <a:effectLst/>
              </a:rPr>
              <a:t>suite.</a:t>
            </a:r>
          </a:p>
          <a:p>
            <a:r>
              <a:rPr lang="fr-FR" sz="2400" dirty="0" smtClean="0">
                <a:effectLst/>
              </a:rPr>
              <a:t>L’affinité </a:t>
            </a:r>
            <a:r>
              <a:rPr lang="fr-FR" sz="2400" dirty="0">
                <a:effectLst/>
              </a:rPr>
              <a:t>la plus élevée est pour la quatrième molécule d’O2.</a:t>
            </a:r>
          </a:p>
          <a:p>
            <a:r>
              <a:rPr lang="fr-FR" sz="2400" dirty="0">
                <a:effectLst/>
              </a:rPr>
              <a:t>Ce changement d’affinité facilite le chargement d’O2 par l'hémoglobine dans les </a:t>
            </a:r>
            <a:r>
              <a:rPr lang="fr-FR" sz="2400" dirty="0" smtClean="0">
                <a:effectLst/>
              </a:rPr>
              <a:t>poumons (Portion </a:t>
            </a:r>
            <a:r>
              <a:rPr lang="fr-FR" sz="2400" dirty="0">
                <a:effectLst/>
              </a:rPr>
              <a:t>plate de la courbe) et le déchargement d’O2 vers les tissus (portion de pente raide de la courbe).</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825810"/>
            <a:ext cx="4756935" cy="4413379"/>
          </a:xfrm>
        </p:spPr>
      </p:pic>
    </p:spTree>
    <p:extLst>
      <p:ext uri="{BB962C8B-B14F-4D97-AF65-F5344CB8AC3E}">
        <p14:creationId xmlns:p14="http://schemas.microsoft.com/office/powerpoint/2010/main" val="17629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5044610"/>
          </a:xfrm>
        </p:spPr>
        <p:txBody>
          <a:bodyPr>
            <a:normAutofit fontScale="77500" lnSpcReduction="20000"/>
          </a:bodyPr>
          <a:lstStyle/>
          <a:p>
            <a:pPr marL="0" indent="0">
              <a:buNone/>
            </a:pPr>
            <a:r>
              <a:rPr lang="fr-FR" sz="3100" b="1" dirty="0">
                <a:solidFill>
                  <a:schemeClr val="accent5">
                    <a:lumMod val="60000"/>
                    <a:lumOff val="40000"/>
                  </a:schemeClr>
                </a:solidFill>
                <a:effectLst/>
              </a:rPr>
              <a:t>Dans les poumons</a:t>
            </a:r>
            <a:endParaRPr lang="fr-FR" sz="3100" dirty="0">
              <a:solidFill>
                <a:schemeClr val="accent5">
                  <a:lumMod val="60000"/>
                  <a:lumOff val="40000"/>
                </a:schemeClr>
              </a:solidFill>
              <a:effectLst/>
            </a:endParaRPr>
          </a:p>
          <a:p>
            <a:r>
              <a:rPr lang="fr-FR" sz="2400" smtClean="0">
                <a:effectLst/>
              </a:rPr>
              <a:t>L’air </a:t>
            </a:r>
            <a:r>
              <a:rPr lang="fr-FR" sz="2400" dirty="0">
                <a:effectLst/>
              </a:rPr>
              <a:t>alvéolaire a une PO</a:t>
            </a:r>
            <a:r>
              <a:rPr lang="fr-FR" sz="2300" dirty="0">
                <a:effectLst/>
              </a:rPr>
              <a:t>2</a:t>
            </a:r>
            <a:r>
              <a:rPr lang="fr-FR" sz="2400" dirty="0">
                <a:effectLst/>
              </a:rPr>
              <a:t> de 100 mm Hg. </a:t>
            </a:r>
            <a:endParaRPr lang="fr-FR" sz="2400" dirty="0" smtClean="0">
              <a:effectLst/>
            </a:endParaRPr>
          </a:p>
          <a:p>
            <a:r>
              <a:rPr lang="fr-FR" sz="2400" dirty="0" smtClean="0">
                <a:effectLst/>
              </a:rPr>
              <a:t>Le </a:t>
            </a:r>
            <a:r>
              <a:rPr lang="fr-FR" sz="2400" dirty="0">
                <a:effectLst/>
              </a:rPr>
              <a:t>sang capillaire pulmonaire est </a:t>
            </a:r>
            <a:r>
              <a:rPr lang="fr-FR" sz="2400" dirty="0" err="1">
                <a:effectLst/>
              </a:rPr>
              <a:t>artériolisé</a:t>
            </a:r>
            <a:r>
              <a:rPr lang="fr-FR" sz="2400" dirty="0">
                <a:effectLst/>
              </a:rPr>
              <a:t> par la diffusion de l’O2 </a:t>
            </a:r>
            <a:r>
              <a:rPr lang="fr-FR" sz="2400" dirty="0" smtClean="0">
                <a:effectLst/>
              </a:rPr>
              <a:t>de l’air </a:t>
            </a:r>
            <a:r>
              <a:rPr lang="fr-FR" sz="2400" dirty="0">
                <a:effectLst/>
              </a:rPr>
              <a:t>alvéolaire vers le sang, si bien que la PO2 </a:t>
            </a:r>
            <a:r>
              <a:rPr lang="fr-FR" sz="2400" dirty="0" smtClean="0">
                <a:effectLst/>
              </a:rPr>
              <a:t>s’établit </a:t>
            </a:r>
            <a:r>
              <a:rPr lang="fr-FR" sz="2400" dirty="0">
                <a:effectLst/>
              </a:rPr>
              <a:t>à 100 mm Hg.</a:t>
            </a:r>
          </a:p>
          <a:p>
            <a:r>
              <a:rPr lang="fr-FR" sz="2400" dirty="0">
                <a:effectLst/>
              </a:rPr>
              <a:t>La très grande affinité de l'hémoglobine pour l’O2 dans cette tranche de pressions facilite le processus de diffusion en liant fortement l’O2 de telle sorte que le gradient de pression partielle qui provoque la diffusion du gaz se maintient.</a:t>
            </a:r>
          </a:p>
          <a:p>
            <a:r>
              <a:rPr lang="fr-FR" sz="2400" dirty="0">
                <a:effectLst/>
              </a:rPr>
              <a:t>La courbe étant toujours plate pour des PO2 comprises entre 60 mm Hg et 100 mm Hg</a:t>
            </a:r>
            <a:r>
              <a:rPr lang="fr-FR" sz="2400" b="1" dirty="0">
                <a:effectLst/>
              </a:rPr>
              <a:t>, </a:t>
            </a:r>
            <a:r>
              <a:rPr lang="fr-FR" sz="2400" dirty="0">
                <a:effectLst/>
              </a:rPr>
              <a:t>les humains peuvent tolérer des changements dans la pression atmosphérique (de la PO2) sans</a:t>
            </a:r>
            <a:r>
              <a:rPr lang="fr-FR" sz="2400" b="1" dirty="0">
                <a:effectLst/>
              </a:rPr>
              <a:t> </a:t>
            </a:r>
            <a:r>
              <a:rPr lang="fr-FR" sz="2400" dirty="0">
                <a:effectLst/>
              </a:rPr>
              <a:t>compromettre la capacité de l’hémoglobine à charger l’O2</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9" name="Espace réservé du conten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674689"/>
            <a:ext cx="4723533" cy="4741142"/>
          </a:xfrm>
        </p:spPr>
      </p:pic>
    </p:spTree>
    <p:extLst>
      <p:ext uri="{BB962C8B-B14F-4D97-AF65-F5344CB8AC3E}">
        <p14:creationId xmlns:p14="http://schemas.microsoft.com/office/powerpoint/2010/main" val="38181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lnSpcReduction="10000"/>
          </a:bodyPr>
          <a:lstStyle/>
          <a:p>
            <a:pPr marL="0" indent="0">
              <a:buNone/>
            </a:pPr>
            <a:r>
              <a:rPr lang="fr-FR" sz="2400" b="1" dirty="0">
                <a:solidFill>
                  <a:schemeClr val="accent5">
                    <a:lumMod val="60000"/>
                    <a:lumOff val="40000"/>
                  </a:schemeClr>
                </a:solidFill>
                <a:effectLst/>
              </a:rPr>
              <a:t>Dans les tissus périphériques</a:t>
            </a:r>
            <a:endParaRPr lang="fr-FR" sz="2400" dirty="0">
              <a:solidFill>
                <a:schemeClr val="accent5">
                  <a:lumMod val="60000"/>
                  <a:lumOff val="40000"/>
                </a:schemeClr>
              </a:solidFill>
              <a:effectLst/>
            </a:endParaRPr>
          </a:p>
          <a:p>
            <a:r>
              <a:rPr lang="fr-FR" sz="2400" dirty="0">
                <a:effectLst/>
              </a:rPr>
              <a:t>L’O2 diffuse du sang artériel vers les </a:t>
            </a:r>
            <a:r>
              <a:rPr lang="fr-FR" sz="2400" dirty="0" smtClean="0">
                <a:effectLst/>
              </a:rPr>
              <a:t>cellules.</a:t>
            </a:r>
          </a:p>
          <a:p>
            <a:r>
              <a:rPr lang="fr-FR" sz="2400" dirty="0" smtClean="0">
                <a:effectLst/>
              </a:rPr>
              <a:t>Le </a:t>
            </a:r>
            <a:r>
              <a:rPr lang="fr-FR" sz="2400" dirty="0">
                <a:effectLst/>
              </a:rPr>
              <a:t>gradient de diffusion de l’O2 se maintient car les cellules consomment l’O2 pour le métabolisme aérobie, conservant leur PO2 basse.</a:t>
            </a:r>
          </a:p>
          <a:p>
            <a:r>
              <a:rPr lang="fr-FR" sz="2400" dirty="0">
                <a:effectLst/>
              </a:rPr>
              <a:t>La plus faible affinité de l’hémoglobine pour 1’O</a:t>
            </a:r>
            <a:r>
              <a:rPr lang="fr-FR" dirty="0">
                <a:effectLst/>
              </a:rPr>
              <a:t>2</a:t>
            </a:r>
            <a:r>
              <a:rPr lang="fr-FR" sz="2400" dirty="0">
                <a:effectLst/>
              </a:rPr>
              <a:t> dans la portion de la courbe la plus verticale facilite le déchargement de l’O</a:t>
            </a:r>
            <a:r>
              <a:rPr lang="fr-FR" dirty="0">
                <a:effectLst/>
              </a:rPr>
              <a:t>2</a:t>
            </a:r>
            <a:r>
              <a:rPr lang="fr-FR" sz="2400" dirty="0">
                <a:effectLst/>
              </a:rPr>
              <a:t> vers les tissus.</a:t>
            </a:r>
          </a:p>
          <a:p>
            <a:endParaRPr lang="fr-FR" sz="2400" dirty="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587700"/>
            <a:ext cx="4733807" cy="4751455"/>
          </a:xfrm>
        </p:spPr>
      </p:pic>
    </p:spTree>
    <p:extLst>
      <p:ext uri="{BB962C8B-B14F-4D97-AF65-F5344CB8AC3E}">
        <p14:creationId xmlns:p14="http://schemas.microsoft.com/office/powerpoint/2010/main" val="14042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2152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idx="1"/>
          </p:nvPr>
        </p:nvSpPr>
        <p:spPr>
          <a:xfrm>
            <a:off x="913794" y="2733062"/>
            <a:ext cx="10353762" cy="3695136"/>
          </a:xfrm>
        </p:spPr>
        <p:txBody>
          <a:bodyPr/>
          <a:lstStyle/>
          <a:p>
            <a:r>
              <a:rPr lang="fr-FR" sz="2800" dirty="0" smtClean="0">
                <a:effectLst/>
              </a:rPr>
              <a:t>Ils </a:t>
            </a:r>
            <a:r>
              <a:rPr lang="fr-FR" sz="2800" dirty="0">
                <a:effectLst/>
              </a:rPr>
              <a:t>se produisent lorsque l’affinité de l’hémoglobine pour l’O2 est abaissée.</a:t>
            </a:r>
            <a:r>
              <a:rPr lang="fr-FR" sz="2800" b="1" dirty="0">
                <a:effectLst/>
              </a:rPr>
              <a:t> </a:t>
            </a:r>
            <a:endParaRPr lang="fr-FR" sz="2800" b="1" dirty="0" smtClean="0">
              <a:effectLst/>
            </a:endParaRPr>
          </a:p>
          <a:p>
            <a:r>
              <a:rPr lang="fr-FR" sz="2800" dirty="0" smtClean="0">
                <a:effectLst/>
              </a:rPr>
              <a:t>Pour </a:t>
            </a:r>
            <a:r>
              <a:rPr lang="fr-FR" sz="2800" dirty="0">
                <a:effectLst/>
              </a:rPr>
              <a:t>toutes les valeurs de PO2, le pourcentage de saturation de l'hémoglobine est diminué.</a:t>
            </a:r>
          </a:p>
          <a:p>
            <a:r>
              <a:rPr lang="fr-FR" sz="2800" dirty="0">
                <a:effectLst/>
              </a:rPr>
              <a:t>La P50 est augmentée</a:t>
            </a:r>
            <a:r>
              <a:rPr lang="fr-FR" sz="2800" b="1" dirty="0">
                <a:effectLst/>
              </a:rPr>
              <a:t> </a:t>
            </a:r>
            <a:r>
              <a:rPr lang="fr-FR" sz="2800" dirty="0">
                <a:effectLst/>
              </a:rPr>
              <a:t>et le déchargement de l’O2 du sang artériel vers les tissus est facilité.</a:t>
            </a:r>
            <a:r>
              <a:rPr lang="fr-FR" sz="2800" b="1" dirty="0">
                <a:effectLst/>
              </a:rPr>
              <a:t> </a:t>
            </a:r>
          </a:p>
          <a:p>
            <a:endParaRPr lang="fr-FR" dirty="0"/>
          </a:p>
        </p:txBody>
      </p:sp>
      <p:sp>
        <p:nvSpPr>
          <p:cNvPr id="6" name="ZoneTexte 5"/>
          <p:cNvSpPr txBox="1"/>
          <p:nvPr/>
        </p:nvSpPr>
        <p:spPr>
          <a:xfrm>
            <a:off x="2587186" y="1628789"/>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spTree>
    <p:extLst>
      <p:ext uri="{BB962C8B-B14F-4D97-AF65-F5344CB8AC3E}">
        <p14:creationId xmlns:p14="http://schemas.microsoft.com/office/powerpoint/2010/main" val="35520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Anatomie fonctionnelle </a:t>
            </a:r>
            <a:endParaRPr lang="fr-FR" dirty="0"/>
          </a:p>
        </p:txBody>
      </p:sp>
      <p:sp>
        <p:nvSpPr>
          <p:cNvPr id="3" name="Espace réservé du contenu 2"/>
          <p:cNvSpPr>
            <a:spLocks noGrp="1"/>
          </p:cNvSpPr>
          <p:nvPr>
            <p:ph idx="1"/>
          </p:nvPr>
        </p:nvSpPr>
        <p:spPr/>
        <p:txBody>
          <a:bodyPr>
            <a:normAutofit/>
          </a:bodyPr>
          <a:lstStyle/>
          <a:p>
            <a:endParaRPr lang="fr-FR" sz="2800" dirty="0" smtClean="0">
              <a:effectLst/>
            </a:endParaRPr>
          </a:p>
          <a:p>
            <a:r>
              <a:rPr lang="fr-FR" sz="2800" dirty="0" smtClean="0">
                <a:effectLst/>
              </a:rPr>
              <a:t>Il </a:t>
            </a:r>
            <a:r>
              <a:rPr lang="fr-FR" sz="2800" dirty="0">
                <a:effectLst/>
              </a:rPr>
              <a:t>y a deux zones fonctionnelles au niveau pulmonaire : </a:t>
            </a:r>
            <a:endParaRPr lang="fr-FR" sz="2800" dirty="0" smtClean="0">
              <a:effectLst/>
            </a:endParaRPr>
          </a:p>
          <a:p>
            <a:pPr lvl="1"/>
            <a:endParaRPr lang="fr-FR" sz="2800" b="1" dirty="0">
              <a:effectLst/>
            </a:endParaRPr>
          </a:p>
          <a:p>
            <a:pPr lvl="1"/>
            <a:r>
              <a:rPr lang="fr-FR" sz="2800" b="1" dirty="0" smtClean="0">
                <a:solidFill>
                  <a:schemeClr val="accent5">
                    <a:lumMod val="60000"/>
                    <a:lumOff val="40000"/>
                  </a:schemeClr>
                </a:solidFill>
                <a:effectLst/>
              </a:rPr>
              <a:t>Une </a:t>
            </a:r>
            <a:r>
              <a:rPr lang="fr-FR" sz="2800" b="1" dirty="0">
                <a:solidFill>
                  <a:schemeClr val="accent5">
                    <a:lumMod val="60000"/>
                    <a:lumOff val="40000"/>
                  </a:schemeClr>
                </a:solidFill>
                <a:effectLst/>
              </a:rPr>
              <a:t>zone de </a:t>
            </a:r>
            <a:r>
              <a:rPr lang="fr-FR" sz="2800" b="1" dirty="0" smtClean="0">
                <a:solidFill>
                  <a:schemeClr val="accent5">
                    <a:lumMod val="60000"/>
                    <a:lumOff val="40000"/>
                  </a:schemeClr>
                </a:solidFill>
                <a:effectLst/>
              </a:rPr>
              <a:t>conduction</a:t>
            </a:r>
            <a:r>
              <a:rPr lang="fr-FR" sz="2800" b="1" dirty="0" smtClean="0">
                <a:effectLst/>
              </a:rPr>
              <a:t>: </a:t>
            </a:r>
            <a:r>
              <a:rPr lang="fr-FR" sz="2800" dirty="0" smtClean="0">
                <a:effectLst/>
              </a:rPr>
              <a:t>les </a:t>
            </a:r>
            <a:r>
              <a:rPr lang="fr-FR" sz="2800" dirty="0">
                <a:effectLst/>
              </a:rPr>
              <a:t>voies </a:t>
            </a:r>
            <a:r>
              <a:rPr lang="fr-FR" sz="2800" dirty="0" smtClean="0">
                <a:effectLst/>
              </a:rPr>
              <a:t>respiratoires</a:t>
            </a:r>
            <a:r>
              <a:rPr lang="fr-FR" sz="2800" dirty="0">
                <a:effectLst/>
              </a:rPr>
              <a:t>.</a:t>
            </a:r>
          </a:p>
          <a:p>
            <a:pPr lvl="1"/>
            <a:endParaRPr lang="fr-FR" sz="2800" dirty="0" smtClean="0">
              <a:effectLst/>
            </a:endParaRPr>
          </a:p>
          <a:p>
            <a:pPr lvl="1"/>
            <a:r>
              <a:rPr lang="fr-FR" sz="2800" b="1" dirty="0" smtClean="0">
                <a:solidFill>
                  <a:schemeClr val="accent5">
                    <a:lumMod val="60000"/>
                    <a:lumOff val="40000"/>
                  </a:schemeClr>
                </a:solidFill>
                <a:effectLst/>
              </a:rPr>
              <a:t>Une </a:t>
            </a:r>
            <a:r>
              <a:rPr lang="fr-FR" sz="2800" b="1" dirty="0">
                <a:solidFill>
                  <a:schemeClr val="accent5">
                    <a:lumMod val="60000"/>
                    <a:lumOff val="40000"/>
                  </a:schemeClr>
                </a:solidFill>
                <a:effectLst/>
              </a:rPr>
              <a:t>zone </a:t>
            </a:r>
            <a:r>
              <a:rPr lang="fr-FR" sz="2800" b="1" dirty="0" smtClean="0">
                <a:solidFill>
                  <a:schemeClr val="accent5">
                    <a:lumMod val="60000"/>
                    <a:lumOff val="40000"/>
                  </a:schemeClr>
                </a:solidFill>
                <a:effectLst/>
              </a:rPr>
              <a:t>respiratoire</a:t>
            </a:r>
            <a:r>
              <a:rPr lang="fr-FR" sz="2800" b="1" dirty="0" smtClean="0">
                <a:effectLst/>
              </a:rPr>
              <a:t>:</a:t>
            </a:r>
            <a:r>
              <a:rPr lang="fr-FR" sz="2800" b="1" dirty="0">
                <a:effectLst/>
              </a:rPr>
              <a:t> </a:t>
            </a:r>
            <a:r>
              <a:rPr lang="fr-FR" sz="2800" dirty="0" smtClean="0">
                <a:effectLst/>
              </a:rPr>
              <a:t>le </a:t>
            </a:r>
            <a:r>
              <a:rPr lang="fr-FR" sz="2800" dirty="0">
                <a:effectLst/>
              </a:rPr>
              <a:t>parenchyme pulmonaire</a:t>
            </a:r>
            <a:endParaRPr lang="fr-FR" sz="2800" dirty="0"/>
          </a:p>
        </p:txBody>
      </p:sp>
      <p:sp>
        <p:nvSpPr>
          <p:cNvPr id="4" name="ZoneTexte 3"/>
          <p:cNvSpPr txBox="1"/>
          <p:nvPr/>
        </p:nvSpPr>
        <p:spPr>
          <a:xfrm>
            <a:off x="3830854" y="1674311"/>
            <a:ext cx="4148489" cy="584775"/>
          </a:xfrm>
          <a:prstGeom prst="rect">
            <a:avLst/>
          </a:prstGeom>
          <a:noFill/>
        </p:spPr>
        <p:txBody>
          <a:bodyPr wrap="square" rtlCol="0">
            <a:spAutoFit/>
          </a:bodyPr>
          <a:lstStyle/>
          <a:p>
            <a:pPr algn="ctr"/>
            <a:r>
              <a:rPr lang="fr-FR" sz="3200" b="1" dirty="0" smtClean="0">
                <a:solidFill>
                  <a:schemeClr val="tx2"/>
                </a:solidFill>
              </a:rPr>
              <a:t>POUMONS </a:t>
            </a:r>
            <a:endParaRPr lang="fr-FR" sz="3200" b="1" dirty="0">
              <a:solidFill>
                <a:schemeClr val="tx2"/>
              </a:solidFill>
            </a:endParaRPr>
          </a:p>
        </p:txBody>
      </p:sp>
    </p:spTree>
    <p:extLst>
      <p:ext uri="{BB962C8B-B14F-4D97-AF65-F5344CB8AC3E}">
        <p14:creationId xmlns:p14="http://schemas.microsoft.com/office/powerpoint/2010/main" val="36918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2152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idx="1"/>
          </p:nvPr>
        </p:nvSpPr>
        <p:spPr>
          <a:xfrm>
            <a:off x="913794" y="2733062"/>
            <a:ext cx="10353762" cy="3695136"/>
          </a:xfrm>
        </p:spPr>
        <p:txBody>
          <a:bodyPr/>
          <a:lstStyle/>
          <a:p>
            <a:endParaRPr lang="fr-FR" sz="2800" dirty="0" smtClean="0">
              <a:effectLst/>
            </a:endParaRPr>
          </a:p>
          <a:p>
            <a:r>
              <a:rPr lang="fr-FR" sz="2800" dirty="0" smtClean="0">
                <a:effectLst/>
              </a:rPr>
              <a:t>Augmentation </a:t>
            </a:r>
            <a:r>
              <a:rPr lang="fr-FR" sz="2800" dirty="0">
                <a:effectLst/>
              </a:rPr>
              <a:t>de la PCO2 ou la baisse du </a:t>
            </a:r>
            <a:r>
              <a:rPr lang="fr-FR" sz="2800" dirty="0" smtClean="0">
                <a:effectLst/>
              </a:rPr>
              <a:t>pH</a:t>
            </a:r>
          </a:p>
          <a:p>
            <a:r>
              <a:rPr lang="fr-FR" sz="2800" dirty="0">
                <a:effectLst/>
              </a:rPr>
              <a:t>A</a:t>
            </a:r>
            <a:r>
              <a:rPr lang="fr-FR" sz="2800" dirty="0" smtClean="0">
                <a:effectLst/>
              </a:rPr>
              <a:t>ugmentation </a:t>
            </a:r>
            <a:r>
              <a:rPr lang="fr-FR" sz="2800" dirty="0">
                <a:effectLst/>
              </a:rPr>
              <a:t>de </a:t>
            </a:r>
            <a:r>
              <a:rPr lang="fr-FR" sz="2800" dirty="0" smtClean="0">
                <a:effectLst/>
              </a:rPr>
              <a:t>la température</a:t>
            </a:r>
            <a:endParaRPr lang="fr-FR" sz="2800" dirty="0">
              <a:effectLst/>
            </a:endParaRPr>
          </a:p>
          <a:p>
            <a:r>
              <a:rPr lang="fr-FR" sz="2800" dirty="0">
                <a:effectLst/>
              </a:rPr>
              <a:t>A</a:t>
            </a:r>
            <a:r>
              <a:rPr lang="fr-FR" sz="2800" dirty="0" smtClean="0">
                <a:effectLst/>
              </a:rPr>
              <a:t>ugmentation </a:t>
            </a:r>
            <a:r>
              <a:rPr lang="fr-FR" sz="2800" dirty="0">
                <a:effectLst/>
              </a:rPr>
              <a:t>de la concentration en 2,3-DPG</a:t>
            </a:r>
          </a:p>
          <a:p>
            <a:endParaRPr lang="fr-FR" dirty="0">
              <a:solidFill>
                <a:schemeClr val="accent5">
                  <a:lumMod val="60000"/>
                  <a:lumOff val="40000"/>
                </a:schemeClr>
              </a:solidFill>
              <a:effectLst/>
            </a:endParaRPr>
          </a:p>
          <a:p>
            <a:endParaRPr lang="fr-FR" dirty="0"/>
          </a:p>
        </p:txBody>
      </p:sp>
      <p:sp>
        <p:nvSpPr>
          <p:cNvPr id="6" name="ZoneTexte 5"/>
          <p:cNvSpPr txBox="1"/>
          <p:nvPr/>
        </p:nvSpPr>
        <p:spPr>
          <a:xfrm>
            <a:off x="2587186" y="1628789"/>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spTree>
    <p:extLst>
      <p:ext uri="{BB962C8B-B14F-4D97-AF65-F5344CB8AC3E}">
        <p14:creationId xmlns:p14="http://schemas.microsoft.com/office/powerpoint/2010/main" val="2909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sz="half" idx="1"/>
          </p:nvPr>
        </p:nvSpPr>
        <p:spPr>
          <a:xfrm>
            <a:off x="287676" y="2088319"/>
            <a:ext cx="7184925" cy="4610432"/>
          </a:xfrm>
        </p:spPr>
        <p:txBody>
          <a:bodyPr>
            <a:noAutofit/>
          </a:bodyPr>
          <a:lstStyle/>
          <a:p>
            <a:pPr marL="0" indent="0">
              <a:buNone/>
            </a:pPr>
            <a:r>
              <a:rPr lang="fr-FR" sz="2400" b="1" dirty="0">
                <a:solidFill>
                  <a:schemeClr val="accent5">
                    <a:lumMod val="60000"/>
                    <a:lumOff val="40000"/>
                  </a:schemeClr>
                </a:solidFill>
                <a:effectLst/>
              </a:rPr>
              <a:t>A</a:t>
            </a:r>
            <a:r>
              <a:rPr lang="fr-FR" sz="2400" b="1" dirty="0" smtClean="0">
                <a:solidFill>
                  <a:schemeClr val="accent5">
                    <a:lumMod val="60000"/>
                    <a:lumOff val="40000"/>
                  </a:schemeClr>
                </a:solidFill>
                <a:effectLst/>
              </a:rPr>
              <a:t>ugmentation </a:t>
            </a:r>
            <a:r>
              <a:rPr lang="fr-FR" sz="2400" b="1" dirty="0">
                <a:solidFill>
                  <a:schemeClr val="accent5">
                    <a:lumMod val="60000"/>
                    <a:lumOff val="40000"/>
                  </a:schemeClr>
                </a:solidFill>
                <a:effectLst/>
              </a:rPr>
              <a:t>de la PCO2 ou la baisse du pH</a:t>
            </a:r>
            <a:endParaRPr lang="fr-FR" sz="2400" dirty="0">
              <a:solidFill>
                <a:schemeClr val="accent5">
                  <a:lumMod val="60000"/>
                  <a:lumOff val="40000"/>
                </a:schemeClr>
              </a:solidFill>
              <a:effectLst/>
            </a:endParaRPr>
          </a:p>
          <a:p>
            <a:r>
              <a:rPr lang="fr-FR" sz="2400" dirty="0">
                <a:effectLst/>
              </a:rPr>
              <a:t>Déplace la courbe vers la droite, diminuant l’affinité de l'hémoglobine pour l’O2 et, par-là, facilitant le déchargement de l’O2 vers les tissus </a:t>
            </a:r>
            <a:r>
              <a:rPr lang="fr-FR" sz="2400" b="1" dirty="0">
                <a:solidFill>
                  <a:schemeClr val="tx2"/>
                </a:solidFill>
                <a:effectLst/>
              </a:rPr>
              <a:t>(effet Bohr</a:t>
            </a:r>
            <a:r>
              <a:rPr lang="fr-FR" sz="2400" b="1" dirty="0" smtClean="0">
                <a:solidFill>
                  <a:schemeClr val="tx2"/>
                </a:solidFill>
                <a:effectLst/>
              </a:rPr>
              <a:t>).</a:t>
            </a:r>
            <a:endParaRPr lang="fr-FR" sz="2400" dirty="0">
              <a:solidFill>
                <a:schemeClr val="tx2"/>
              </a:solidFill>
              <a:effectLst/>
            </a:endParaRPr>
          </a:p>
          <a:p>
            <a:r>
              <a:rPr lang="fr-FR" sz="2400" dirty="0" smtClean="0">
                <a:effectLst/>
              </a:rPr>
              <a:t>Pendant </a:t>
            </a:r>
            <a:r>
              <a:rPr lang="fr-FR" sz="2400" dirty="0">
                <a:effectLst/>
              </a:rPr>
              <a:t>un exercice, les tissus produisent plus de CO2 ce qui diminue le pH tissulaire et, en raison de l’effet Bohr, facilite la fourniture d’O2 aux muscles en exercice.</a:t>
            </a:r>
          </a:p>
          <a:p>
            <a:endParaRPr lang="fr-FR" sz="2400" dirty="0"/>
          </a:p>
        </p:txBody>
      </p:sp>
      <p:sp>
        <p:nvSpPr>
          <p:cNvPr id="6" name="ZoneTexte 5"/>
          <p:cNvSpPr txBox="1"/>
          <p:nvPr/>
        </p:nvSpPr>
        <p:spPr>
          <a:xfrm>
            <a:off x="2587187" y="1269194"/>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pic>
        <p:nvPicPr>
          <p:cNvPr id="7" name="Espace réservé du contenu 6" descr="C:\Users\asus\Downloads\jleabc1274gr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72601" y="2088319"/>
            <a:ext cx="4537888" cy="3955549"/>
          </a:xfrm>
          <a:prstGeom prst="rect">
            <a:avLst/>
          </a:prstGeom>
          <a:noFill/>
          <a:ln>
            <a:noFill/>
          </a:ln>
        </p:spPr>
      </p:pic>
    </p:spTree>
    <p:extLst>
      <p:ext uri="{BB962C8B-B14F-4D97-AF65-F5344CB8AC3E}">
        <p14:creationId xmlns:p14="http://schemas.microsoft.com/office/powerpoint/2010/main" val="4674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sz="half" idx="1"/>
          </p:nvPr>
        </p:nvSpPr>
        <p:spPr>
          <a:xfrm>
            <a:off x="287676" y="2088319"/>
            <a:ext cx="7017249" cy="4610432"/>
          </a:xfrm>
        </p:spPr>
        <p:txBody>
          <a:bodyPr>
            <a:normAutofit/>
          </a:bodyPr>
          <a:lstStyle/>
          <a:p>
            <a:pPr marL="0" indent="0">
              <a:buNone/>
            </a:pPr>
            <a:r>
              <a:rPr lang="fr-FR" sz="2400" b="1" dirty="0">
                <a:solidFill>
                  <a:schemeClr val="accent5">
                    <a:lumMod val="60000"/>
                    <a:lumOff val="40000"/>
                  </a:schemeClr>
                </a:solidFill>
                <a:effectLst/>
              </a:rPr>
              <a:t>A</a:t>
            </a:r>
            <a:r>
              <a:rPr lang="fr-FR" sz="2400" b="1" dirty="0" smtClean="0">
                <a:solidFill>
                  <a:schemeClr val="accent5">
                    <a:lumMod val="60000"/>
                    <a:lumOff val="40000"/>
                  </a:schemeClr>
                </a:solidFill>
                <a:effectLst/>
              </a:rPr>
              <a:t>ugmentation </a:t>
            </a:r>
            <a:r>
              <a:rPr lang="fr-FR" sz="2400" b="1" dirty="0">
                <a:solidFill>
                  <a:schemeClr val="accent5">
                    <a:lumMod val="60000"/>
                    <a:lumOff val="40000"/>
                  </a:schemeClr>
                </a:solidFill>
                <a:effectLst/>
              </a:rPr>
              <a:t>de température </a:t>
            </a:r>
            <a:endParaRPr lang="fr-FR" sz="2400" dirty="0">
              <a:effectLst/>
            </a:endParaRPr>
          </a:p>
          <a:p>
            <a:r>
              <a:rPr lang="fr-FR" sz="2400" dirty="0" smtClean="0">
                <a:effectLst/>
              </a:rPr>
              <a:t>Lors d’un exercice par exemple. </a:t>
            </a:r>
            <a:endParaRPr lang="fr-FR" sz="2400" dirty="0">
              <a:solidFill>
                <a:schemeClr val="accent5">
                  <a:lumMod val="60000"/>
                  <a:lumOff val="40000"/>
                </a:schemeClr>
              </a:solidFill>
              <a:effectLst/>
            </a:endParaRPr>
          </a:p>
          <a:p>
            <a:r>
              <a:rPr lang="fr-FR" sz="2400" dirty="0">
                <a:effectLst/>
              </a:rPr>
              <a:t>Déplace la courbe vers la droite. </a:t>
            </a:r>
            <a:endParaRPr lang="fr-FR" sz="2400" dirty="0" smtClean="0">
              <a:effectLst/>
            </a:endParaRPr>
          </a:p>
          <a:p>
            <a:r>
              <a:rPr lang="fr-FR" sz="2400" dirty="0" smtClean="0">
                <a:effectLst/>
              </a:rPr>
              <a:t>Le </a:t>
            </a:r>
            <a:r>
              <a:rPr lang="fr-FR" sz="2400" dirty="0">
                <a:effectLst/>
              </a:rPr>
              <a:t>déplacement vers la droite diminue l’affinité de l’hémoglobine pour l’O2 et facilite la fourniture d’O2 vers les tissus pendant ces moments de forte demande.</a:t>
            </a:r>
          </a:p>
          <a:p>
            <a:endParaRPr lang="fr-FR" sz="2400" dirty="0"/>
          </a:p>
        </p:txBody>
      </p:sp>
      <p:sp>
        <p:nvSpPr>
          <p:cNvPr id="6" name="ZoneTexte 5"/>
          <p:cNvSpPr txBox="1"/>
          <p:nvPr/>
        </p:nvSpPr>
        <p:spPr>
          <a:xfrm>
            <a:off x="2587187" y="1269194"/>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pic>
        <p:nvPicPr>
          <p:cNvPr id="7" name="Espace réservé du contenu 6" descr="C:\Users\asus\Downloads\jleabc1274gr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72601" y="2088319"/>
            <a:ext cx="4537888" cy="3955549"/>
          </a:xfrm>
          <a:prstGeom prst="rect">
            <a:avLst/>
          </a:prstGeom>
          <a:noFill/>
          <a:ln>
            <a:noFill/>
          </a:ln>
        </p:spPr>
      </p:pic>
    </p:spTree>
    <p:extLst>
      <p:ext uri="{BB962C8B-B14F-4D97-AF65-F5344CB8AC3E}">
        <p14:creationId xmlns:p14="http://schemas.microsoft.com/office/powerpoint/2010/main" val="30385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sz="half" idx="1"/>
          </p:nvPr>
        </p:nvSpPr>
        <p:spPr>
          <a:xfrm>
            <a:off x="287676" y="2088319"/>
            <a:ext cx="7068621" cy="4610432"/>
          </a:xfrm>
        </p:spPr>
        <p:txBody>
          <a:bodyPr>
            <a:normAutofit/>
          </a:bodyPr>
          <a:lstStyle/>
          <a:p>
            <a:pPr marL="0" indent="0">
              <a:buNone/>
            </a:pPr>
            <a:r>
              <a:rPr lang="fr-FR" sz="2400" b="1" dirty="0">
                <a:solidFill>
                  <a:schemeClr val="accent5">
                    <a:lumMod val="60000"/>
                    <a:lumOff val="40000"/>
                  </a:schemeClr>
                </a:solidFill>
                <a:effectLst/>
              </a:rPr>
              <a:t>A</a:t>
            </a:r>
            <a:r>
              <a:rPr lang="fr-FR" sz="2400" b="1" dirty="0" smtClean="0">
                <a:solidFill>
                  <a:schemeClr val="accent5">
                    <a:lumMod val="60000"/>
                    <a:lumOff val="40000"/>
                  </a:schemeClr>
                </a:solidFill>
                <a:effectLst/>
              </a:rPr>
              <a:t>ugmentation </a:t>
            </a:r>
            <a:r>
              <a:rPr lang="fr-FR" sz="2400" b="1" dirty="0">
                <a:solidFill>
                  <a:schemeClr val="accent5">
                    <a:lumMod val="60000"/>
                    <a:lumOff val="40000"/>
                  </a:schemeClr>
                </a:solidFill>
                <a:effectLst/>
              </a:rPr>
              <a:t>de la concentration en 2,3-DPG</a:t>
            </a:r>
            <a:endParaRPr lang="fr-FR" sz="2400" dirty="0">
              <a:solidFill>
                <a:schemeClr val="accent5">
                  <a:lumMod val="60000"/>
                  <a:lumOff val="40000"/>
                </a:schemeClr>
              </a:solidFill>
              <a:effectLst/>
            </a:endParaRPr>
          </a:p>
          <a:p>
            <a:r>
              <a:rPr lang="fr-FR" sz="2400" dirty="0">
                <a:effectLst/>
              </a:rPr>
              <a:t>Déplace la courbe vers la droite en se fixant sur les chaines B de </a:t>
            </a:r>
            <a:r>
              <a:rPr lang="fr-FR" sz="2400" dirty="0" smtClean="0">
                <a:effectLst/>
              </a:rPr>
              <a:t>l’hémoglobine </a:t>
            </a:r>
            <a:r>
              <a:rPr lang="fr-FR" sz="2400" dirty="0">
                <a:effectLst/>
              </a:rPr>
              <a:t>et abaisse l’affinité pour l’O2. </a:t>
            </a:r>
          </a:p>
          <a:p>
            <a:r>
              <a:rPr lang="fr-FR" sz="2400" dirty="0">
                <a:effectLst/>
              </a:rPr>
              <a:t>L’adaptation à l'hypoxémie chronique (par exemple, l’adaptation à la vie en haute altitude) entraine une synthèse accrue de 2,3-DPG qui se fixe sur l’hémoglobine pour faciliter le déchargement d’O</a:t>
            </a:r>
            <a:r>
              <a:rPr lang="fr-FR" dirty="0">
                <a:effectLst/>
              </a:rPr>
              <a:t>2</a:t>
            </a:r>
            <a:r>
              <a:rPr lang="fr-FR" sz="2400" dirty="0">
                <a:effectLst/>
              </a:rPr>
              <a:t> vers les tissus.</a:t>
            </a:r>
          </a:p>
          <a:p>
            <a:endParaRPr lang="fr-FR" dirty="0"/>
          </a:p>
        </p:txBody>
      </p:sp>
      <p:sp>
        <p:nvSpPr>
          <p:cNvPr id="6" name="ZoneTexte 5"/>
          <p:cNvSpPr txBox="1"/>
          <p:nvPr/>
        </p:nvSpPr>
        <p:spPr>
          <a:xfrm>
            <a:off x="2587187" y="1269194"/>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pic>
        <p:nvPicPr>
          <p:cNvPr id="7" name="Espace réservé du contenu 6" descr="C:\Users\asus\Downloads\jleabc1274gr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72601" y="2088319"/>
            <a:ext cx="4537888" cy="3955549"/>
          </a:xfrm>
          <a:prstGeom prst="rect">
            <a:avLst/>
          </a:prstGeom>
          <a:noFill/>
          <a:ln>
            <a:noFill/>
          </a:ln>
        </p:spPr>
      </p:pic>
    </p:spTree>
    <p:extLst>
      <p:ext uri="{BB962C8B-B14F-4D97-AF65-F5344CB8AC3E}">
        <p14:creationId xmlns:p14="http://schemas.microsoft.com/office/powerpoint/2010/main" val="241416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32202"/>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6" name="ZoneTexte 5"/>
          <p:cNvSpPr txBox="1"/>
          <p:nvPr/>
        </p:nvSpPr>
        <p:spPr>
          <a:xfrm>
            <a:off x="2587187" y="1615684"/>
            <a:ext cx="7006975" cy="523220"/>
          </a:xfrm>
          <a:prstGeom prst="rect">
            <a:avLst/>
          </a:prstGeom>
          <a:noFill/>
        </p:spPr>
        <p:txBody>
          <a:bodyPr wrap="square" rtlCol="0">
            <a:spAutoFit/>
          </a:bodyPr>
          <a:lstStyle/>
          <a:p>
            <a:pPr algn="ctr"/>
            <a:r>
              <a:rPr lang="fr-FR" sz="2800" b="1" dirty="0" smtClean="0">
                <a:solidFill>
                  <a:schemeClr val="tx2"/>
                </a:solidFill>
              </a:rPr>
              <a:t>DÉPLACEMENTS VERS LA GAUCHE</a:t>
            </a:r>
            <a:endParaRPr lang="fr-FR" sz="2800" dirty="0">
              <a:solidFill>
                <a:schemeClr val="tx2"/>
              </a:solidFill>
            </a:endParaRPr>
          </a:p>
        </p:txBody>
      </p:sp>
      <p:sp>
        <p:nvSpPr>
          <p:cNvPr id="3" name="Espace réservé du contenu 2"/>
          <p:cNvSpPr>
            <a:spLocks noGrp="1"/>
          </p:cNvSpPr>
          <p:nvPr>
            <p:ph idx="1"/>
          </p:nvPr>
        </p:nvSpPr>
        <p:spPr>
          <a:xfrm>
            <a:off x="791110" y="2363192"/>
            <a:ext cx="10723027" cy="4140350"/>
          </a:xfrm>
        </p:spPr>
        <p:txBody>
          <a:bodyPr>
            <a:normAutofit lnSpcReduction="10000"/>
          </a:bodyPr>
          <a:lstStyle/>
          <a:p>
            <a:r>
              <a:rPr lang="fr-FR" sz="2400" dirty="0" smtClean="0">
                <a:effectLst/>
              </a:rPr>
              <a:t>Se </a:t>
            </a:r>
            <a:r>
              <a:rPr lang="fr-FR" sz="2400" dirty="0">
                <a:effectLst/>
              </a:rPr>
              <a:t>produisent lorsque l’affinité de l'hémoglobine pour l’O2 est augmentée. </a:t>
            </a:r>
            <a:endParaRPr lang="fr-FR" sz="2400" dirty="0" smtClean="0">
              <a:effectLst/>
            </a:endParaRPr>
          </a:p>
          <a:p>
            <a:r>
              <a:rPr lang="fr-FR" sz="2400" dirty="0">
                <a:effectLst/>
              </a:rPr>
              <a:t>Pour toute valeur de la PO2, le pourcentage de saturation de l’hémoglobine est augmenté</a:t>
            </a:r>
            <a:r>
              <a:rPr lang="fr-FR" sz="2400" dirty="0" smtClean="0">
                <a:effectLst/>
              </a:rPr>
              <a:t>.</a:t>
            </a:r>
          </a:p>
          <a:p>
            <a:r>
              <a:rPr lang="fr-FR" sz="2400" dirty="0" smtClean="0">
                <a:effectLst/>
              </a:rPr>
              <a:t>La </a:t>
            </a:r>
            <a:r>
              <a:rPr lang="fr-FR" sz="2400" dirty="0">
                <a:effectLst/>
              </a:rPr>
              <a:t>P50 est diminuée et le déchargement de l’O2 du sang artériel vers les tissus est plus difficile. </a:t>
            </a:r>
            <a:endParaRPr lang="fr-FR" sz="2400" dirty="0" smtClean="0">
              <a:effectLst/>
            </a:endParaRPr>
          </a:p>
          <a:p>
            <a:r>
              <a:rPr lang="fr-FR" sz="2400" dirty="0" smtClean="0">
                <a:effectLst/>
              </a:rPr>
              <a:t>Les </a:t>
            </a:r>
            <a:r>
              <a:rPr lang="fr-FR" sz="2400" dirty="0">
                <a:effectLst/>
              </a:rPr>
              <a:t>causes d’un déplacement vers la gauche</a:t>
            </a:r>
            <a:r>
              <a:rPr lang="fr-FR" sz="2400" b="1" dirty="0">
                <a:effectLst/>
              </a:rPr>
              <a:t> </a:t>
            </a:r>
            <a:r>
              <a:rPr lang="fr-FR" sz="2400" dirty="0">
                <a:effectLst/>
              </a:rPr>
              <a:t>sont inverses à</a:t>
            </a:r>
            <a:r>
              <a:rPr lang="fr-FR" sz="2400" dirty="0" smtClean="0">
                <a:effectLst/>
              </a:rPr>
              <a:t> </a:t>
            </a:r>
            <a:r>
              <a:rPr lang="fr-FR" sz="2400" dirty="0">
                <a:effectLst/>
              </a:rPr>
              <a:t>celles qui entrainent un déplacement vers la droite : PCO2 diminuée, pH augmenté, température abaissée et concentration de 2,3-DPG diminuée</a:t>
            </a:r>
            <a:r>
              <a:rPr lang="fr-FR" sz="2400" dirty="0" smtClean="0">
                <a:effectLst/>
              </a:rPr>
              <a:t>.</a:t>
            </a:r>
            <a:endParaRPr lang="fr-FR" sz="2400" dirty="0">
              <a:effectLst/>
            </a:endParaRPr>
          </a:p>
          <a:p>
            <a:endParaRPr lang="fr-FR" dirty="0"/>
          </a:p>
        </p:txBody>
      </p:sp>
    </p:spTree>
    <p:extLst>
      <p:ext uri="{BB962C8B-B14F-4D97-AF65-F5344CB8AC3E}">
        <p14:creationId xmlns:p14="http://schemas.microsoft.com/office/powerpoint/2010/main" val="2200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32202"/>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6" name="ZoneTexte 5"/>
          <p:cNvSpPr txBox="1"/>
          <p:nvPr/>
        </p:nvSpPr>
        <p:spPr>
          <a:xfrm>
            <a:off x="2587187" y="1615684"/>
            <a:ext cx="7006975" cy="523220"/>
          </a:xfrm>
          <a:prstGeom prst="rect">
            <a:avLst/>
          </a:prstGeom>
          <a:noFill/>
        </p:spPr>
        <p:txBody>
          <a:bodyPr wrap="square" rtlCol="0">
            <a:spAutoFit/>
          </a:bodyPr>
          <a:lstStyle/>
          <a:p>
            <a:pPr algn="ctr"/>
            <a:r>
              <a:rPr lang="fr-FR" sz="2800" b="1" dirty="0" smtClean="0">
                <a:solidFill>
                  <a:schemeClr val="tx2"/>
                </a:solidFill>
              </a:rPr>
              <a:t>DÉPLACEMENTS VERS LA GAUCHE</a:t>
            </a:r>
            <a:endParaRPr lang="fr-FR" sz="2800" dirty="0">
              <a:solidFill>
                <a:schemeClr val="tx2"/>
              </a:solidFill>
            </a:endParaRPr>
          </a:p>
        </p:txBody>
      </p:sp>
      <p:sp>
        <p:nvSpPr>
          <p:cNvPr id="3" name="Espace réservé du contenu 2"/>
          <p:cNvSpPr>
            <a:spLocks noGrp="1"/>
          </p:cNvSpPr>
          <p:nvPr>
            <p:ph idx="1"/>
          </p:nvPr>
        </p:nvSpPr>
        <p:spPr>
          <a:xfrm>
            <a:off x="791110" y="2363192"/>
            <a:ext cx="10723027" cy="4140350"/>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r>
              <a:rPr lang="fr-FR" sz="2400" b="1" dirty="0" smtClean="0">
                <a:solidFill>
                  <a:schemeClr val="accent5">
                    <a:lumMod val="60000"/>
                    <a:lumOff val="40000"/>
                  </a:schemeClr>
                </a:solidFill>
                <a:effectLst/>
              </a:rPr>
              <a:t>Remarque </a:t>
            </a:r>
            <a:endParaRPr lang="fr-FR" sz="2400" dirty="0">
              <a:solidFill>
                <a:schemeClr val="accent5">
                  <a:lumMod val="60000"/>
                  <a:lumOff val="40000"/>
                </a:schemeClr>
              </a:solidFill>
              <a:effectLst/>
            </a:endParaRPr>
          </a:p>
          <a:p>
            <a:r>
              <a:rPr lang="fr-FR" sz="2400" dirty="0">
                <a:effectLst/>
              </a:rPr>
              <a:t>L’hémoglobine fœtale (hémoglobine F) ne fixe pas le 2,3-DPG aussi fortement que l’hémoglobine adulte. </a:t>
            </a:r>
            <a:endParaRPr lang="fr-FR" sz="2400" dirty="0" smtClean="0">
              <a:effectLst/>
            </a:endParaRPr>
          </a:p>
          <a:p>
            <a:r>
              <a:rPr lang="fr-FR" sz="2400" dirty="0" smtClean="0">
                <a:effectLst/>
              </a:rPr>
              <a:t>L’affinité </a:t>
            </a:r>
            <a:r>
              <a:rPr lang="fr-FR" sz="2400" dirty="0">
                <a:effectLst/>
              </a:rPr>
              <a:t>de l'hémoglobine fœtale pour l’O2 est augmentée, la </a:t>
            </a:r>
            <a:r>
              <a:rPr lang="fr-FR" sz="2400" dirty="0" smtClean="0">
                <a:effectLst/>
              </a:rPr>
              <a:t>P50 </a:t>
            </a:r>
            <a:r>
              <a:rPr lang="fr-FR" sz="2400" dirty="0">
                <a:effectLst/>
              </a:rPr>
              <a:t>diminuée et la courbe est déplacée vers la gauche.</a:t>
            </a:r>
          </a:p>
          <a:p>
            <a:endParaRPr lang="fr-FR" sz="2400" dirty="0"/>
          </a:p>
        </p:txBody>
      </p:sp>
    </p:spTree>
    <p:extLst>
      <p:ext uri="{BB962C8B-B14F-4D97-AF65-F5344CB8AC3E}">
        <p14:creationId xmlns:p14="http://schemas.microsoft.com/office/powerpoint/2010/main" val="4678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0009" y="0"/>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3" name="Espace réservé du contenu 2"/>
          <p:cNvSpPr>
            <a:spLocks noGrp="1"/>
          </p:cNvSpPr>
          <p:nvPr>
            <p:ph idx="1"/>
          </p:nvPr>
        </p:nvSpPr>
        <p:spPr>
          <a:xfrm>
            <a:off x="318499" y="1983674"/>
            <a:ext cx="11496782" cy="4547266"/>
          </a:xfrm>
        </p:spPr>
        <p:txBody>
          <a:bodyPr>
            <a:normAutofit fontScale="92500" lnSpcReduction="20000"/>
          </a:bodyPr>
          <a:lstStyle/>
          <a:p>
            <a:pPr marL="0" indent="0">
              <a:buNone/>
            </a:pPr>
            <a:r>
              <a:rPr lang="fr-FR" sz="2600" b="1" dirty="0" smtClean="0">
                <a:solidFill>
                  <a:schemeClr val="accent5">
                    <a:lumMod val="60000"/>
                    <a:lumOff val="40000"/>
                  </a:schemeClr>
                </a:solidFill>
                <a:effectLst/>
              </a:rPr>
              <a:t>Empoisonnement </a:t>
            </a:r>
            <a:r>
              <a:rPr lang="fr-FR" sz="2600" b="1" dirty="0">
                <a:solidFill>
                  <a:schemeClr val="accent5">
                    <a:lumMod val="60000"/>
                    <a:lumOff val="40000"/>
                  </a:schemeClr>
                </a:solidFill>
                <a:effectLst/>
              </a:rPr>
              <a:t>par le monoxyde de carbone </a:t>
            </a:r>
            <a:r>
              <a:rPr lang="fr-FR" sz="2600" b="1" dirty="0" smtClean="0">
                <a:solidFill>
                  <a:schemeClr val="accent5">
                    <a:lumMod val="60000"/>
                    <a:lumOff val="40000"/>
                  </a:schemeClr>
                </a:solidFill>
                <a:effectLst/>
              </a:rPr>
              <a:t>(CO)</a:t>
            </a:r>
            <a:endParaRPr lang="fr-FR" sz="2600" dirty="0">
              <a:solidFill>
                <a:schemeClr val="accent5">
                  <a:lumMod val="60000"/>
                  <a:lumOff val="40000"/>
                </a:schemeClr>
              </a:solidFill>
              <a:effectLst/>
            </a:endParaRPr>
          </a:p>
          <a:p>
            <a:r>
              <a:rPr lang="fr-FR" sz="2600" dirty="0">
                <a:effectLst/>
              </a:rPr>
              <a:t>Il y existe une compétitivité entre le monoxyde de carbone (CO) et l’O2 pour les sites de fixation sur l’hémoglobine. </a:t>
            </a:r>
            <a:endParaRPr lang="fr-FR" sz="2600" dirty="0" smtClean="0">
              <a:effectLst/>
            </a:endParaRPr>
          </a:p>
          <a:p>
            <a:r>
              <a:rPr lang="fr-FR" sz="2600" dirty="0" smtClean="0">
                <a:effectLst/>
              </a:rPr>
              <a:t>L’affinité </a:t>
            </a:r>
            <a:r>
              <a:rPr lang="fr-FR" sz="2600" dirty="0">
                <a:effectLst/>
              </a:rPr>
              <a:t>de l’hémoglobine pour le </a:t>
            </a:r>
            <a:r>
              <a:rPr lang="fr-FR" sz="2600" dirty="0" smtClean="0">
                <a:effectLst/>
              </a:rPr>
              <a:t>CO est </a:t>
            </a:r>
            <a:r>
              <a:rPr lang="fr-FR" sz="2600" dirty="0">
                <a:effectLst/>
              </a:rPr>
              <a:t>plus élevée que son affinité pour l’O2. </a:t>
            </a:r>
            <a:endParaRPr lang="fr-FR" sz="2600" dirty="0" smtClean="0">
              <a:effectLst/>
            </a:endParaRPr>
          </a:p>
          <a:p>
            <a:r>
              <a:rPr lang="fr-FR" sz="2600" dirty="0" smtClean="0">
                <a:effectLst/>
              </a:rPr>
              <a:t>La </a:t>
            </a:r>
            <a:r>
              <a:rPr lang="fr-FR" sz="2600" dirty="0">
                <a:effectLst/>
              </a:rPr>
              <a:t>courbe de dissociation de d’hémoglobine-O, est déplacée vers la gauche, ce qui indique une plus grande affinité pour les sites restants pour l’O2 et, donc, une capacité affaiblie à décharger l’O2, vers les tissus. </a:t>
            </a:r>
            <a:endParaRPr lang="fr-FR" sz="2600" dirty="0" smtClean="0">
              <a:effectLst/>
            </a:endParaRPr>
          </a:p>
          <a:p>
            <a:r>
              <a:rPr lang="fr-FR" sz="2600" dirty="0" smtClean="0">
                <a:effectLst/>
              </a:rPr>
              <a:t>Le </a:t>
            </a:r>
            <a:r>
              <a:rPr lang="fr-FR" sz="2600" dirty="0">
                <a:effectLst/>
              </a:rPr>
              <a:t>contenu total en O</a:t>
            </a:r>
            <a:r>
              <a:rPr lang="fr-FR" sz="2200" dirty="0">
                <a:effectLst/>
              </a:rPr>
              <a:t>2</a:t>
            </a:r>
            <a:r>
              <a:rPr lang="fr-FR" sz="2600" dirty="0">
                <a:effectLst/>
              </a:rPr>
              <a:t> du sang est diminué parce que la capacité de l’hémoglobine à fixer l’O2 est compromise par le </a:t>
            </a:r>
            <a:r>
              <a:rPr lang="fr-FR" sz="2600" dirty="0" smtClean="0">
                <a:effectLst/>
              </a:rPr>
              <a:t>CO.</a:t>
            </a:r>
            <a:endParaRPr lang="fr-FR" sz="2600" dirty="0">
              <a:effectLst/>
            </a:endParaRPr>
          </a:p>
          <a:p>
            <a:endParaRPr lang="fr-FR" sz="2400" dirty="0"/>
          </a:p>
        </p:txBody>
      </p:sp>
      <p:sp>
        <p:nvSpPr>
          <p:cNvPr id="5" name="ZoneTexte 4"/>
          <p:cNvSpPr txBox="1"/>
          <p:nvPr/>
        </p:nvSpPr>
        <p:spPr>
          <a:xfrm>
            <a:off x="2563401" y="1393387"/>
            <a:ext cx="7006975" cy="523220"/>
          </a:xfrm>
          <a:prstGeom prst="rect">
            <a:avLst/>
          </a:prstGeom>
          <a:noFill/>
        </p:spPr>
        <p:txBody>
          <a:bodyPr wrap="square" rtlCol="0">
            <a:spAutoFit/>
          </a:bodyPr>
          <a:lstStyle/>
          <a:p>
            <a:pPr algn="ctr"/>
            <a:r>
              <a:rPr lang="fr-FR" sz="2800" b="1" dirty="0" smtClean="0">
                <a:solidFill>
                  <a:schemeClr val="tx2"/>
                </a:solidFill>
              </a:rPr>
              <a:t>DÉPLACEMENTS VERS LA GAUCHE</a:t>
            </a:r>
            <a:endParaRPr lang="fr-FR" sz="2800" dirty="0">
              <a:solidFill>
                <a:schemeClr val="tx2"/>
              </a:solidFill>
            </a:endParaRPr>
          </a:p>
        </p:txBody>
      </p:sp>
    </p:spTree>
    <p:extLst>
      <p:ext uri="{BB962C8B-B14F-4D97-AF65-F5344CB8AC3E}">
        <p14:creationId xmlns:p14="http://schemas.microsoft.com/office/powerpoint/2010/main" val="8636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rPr>
              <a:t>Transport de </a:t>
            </a:r>
            <a:r>
              <a:rPr lang="fr-FR" dirty="0" smtClean="0">
                <a:effectLst/>
              </a:rPr>
              <a:t>CO</a:t>
            </a:r>
            <a:r>
              <a:rPr lang="fr-FR" baseline="-25000" dirty="0" smtClean="0">
                <a:effectLst/>
              </a:rPr>
              <a:t>2</a:t>
            </a:r>
            <a:endParaRPr lang="fr-FR" dirty="0"/>
          </a:p>
        </p:txBody>
      </p:sp>
      <p:sp>
        <p:nvSpPr>
          <p:cNvPr id="3" name="Espace réservé du contenu 2"/>
          <p:cNvSpPr>
            <a:spLocks noGrp="1"/>
          </p:cNvSpPr>
          <p:nvPr>
            <p:ph idx="1"/>
          </p:nvPr>
        </p:nvSpPr>
        <p:spPr/>
        <p:txBody>
          <a:bodyPr/>
          <a:lstStyle/>
          <a:p>
            <a:r>
              <a:rPr lang="fr-FR" sz="2400" dirty="0">
                <a:effectLst/>
              </a:rPr>
              <a:t>Le CO</a:t>
            </a:r>
            <a:r>
              <a:rPr lang="fr-FR" sz="2400" baseline="-25000" dirty="0">
                <a:effectLst/>
              </a:rPr>
              <a:t>2</a:t>
            </a:r>
            <a:r>
              <a:rPr lang="fr-FR" sz="2400" dirty="0">
                <a:effectLst/>
              </a:rPr>
              <a:t> est produit dans les tissus et transporté vers les poumons par le sang veineux de trois façons</a:t>
            </a:r>
            <a:r>
              <a:rPr lang="fr-FR" sz="2400" dirty="0" smtClean="0">
                <a:effectLst/>
              </a:rPr>
              <a:t>:</a:t>
            </a:r>
          </a:p>
          <a:p>
            <a:endParaRPr lang="fr-FR" sz="2400" dirty="0">
              <a:effectLst/>
            </a:endParaRPr>
          </a:p>
          <a:p>
            <a:pPr lvl="1"/>
            <a:r>
              <a:rPr lang="fr-FR" sz="2400" dirty="0" smtClean="0">
                <a:effectLst/>
              </a:rPr>
              <a:t>CO</a:t>
            </a:r>
            <a:r>
              <a:rPr lang="fr-FR" sz="2400" baseline="-25000" dirty="0" smtClean="0">
                <a:effectLst/>
              </a:rPr>
              <a:t>2</a:t>
            </a:r>
            <a:r>
              <a:rPr lang="fr-FR" sz="2400" dirty="0" smtClean="0">
                <a:effectLst/>
              </a:rPr>
              <a:t> </a:t>
            </a:r>
            <a:r>
              <a:rPr lang="fr-FR" sz="2400" dirty="0">
                <a:effectLst/>
              </a:rPr>
              <a:t>dissous (en petite quantité)</a:t>
            </a:r>
          </a:p>
          <a:p>
            <a:pPr lvl="1"/>
            <a:r>
              <a:rPr lang="fr-FR" sz="2400" dirty="0" smtClean="0">
                <a:effectLst/>
              </a:rPr>
              <a:t>Sous </a:t>
            </a:r>
            <a:r>
              <a:rPr lang="fr-FR" sz="2400" dirty="0">
                <a:effectLst/>
              </a:rPr>
              <a:t>forme de </a:t>
            </a:r>
            <a:r>
              <a:rPr lang="fr-FR" sz="2400" dirty="0" err="1">
                <a:effectLst/>
              </a:rPr>
              <a:t>carbaminohémoglobine</a:t>
            </a:r>
            <a:r>
              <a:rPr lang="fr-FR" sz="2400" dirty="0">
                <a:effectLst/>
              </a:rPr>
              <a:t> (en petite quantité)</a:t>
            </a:r>
          </a:p>
          <a:p>
            <a:pPr lvl="1"/>
            <a:r>
              <a:rPr lang="fr-FR" sz="2400" dirty="0" smtClean="0">
                <a:effectLst/>
              </a:rPr>
              <a:t>HCO</a:t>
            </a:r>
            <a:r>
              <a:rPr lang="fr-FR" sz="2400" baseline="-25000" dirty="0" smtClean="0">
                <a:effectLst/>
              </a:rPr>
              <a:t>3</a:t>
            </a:r>
            <a:r>
              <a:rPr lang="fr-FR" sz="2000" dirty="0" smtClean="0">
                <a:effectLst/>
              </a:rPr>
              <a:t>- </a:t>
            </a:r>
            <a:r>
              <a:rPr lang="fr-FR" sz="2400" dirty="0" smtClean="0">
                <a:effectLst/>
              </a:rPr>
              <a:t>(</a:t>
            </a:r>
            <a:r>
              <a:rPr lang="fr-FR" sz="2400" dirty="0">
                <a:effectLst/>
              </a:rPr>
              <a:t>90</a:t>
            </a:r>
            <a:r>
              <a:rPr lang="fr-FR" sz="2400" dirty="0" smtClean="0">
                <a:effectLst/>
              </a:rPr>
              <a:t>%).</a:t>
            </a:r>
            <a:endParaRPr lang="fr-FR" sz="2400" dirty="0">
              <a:effectLst/>
            </a:endParaRPr>
          </a:p>
          <a:p>
            <a:endParaRPr lang="fr-FR" dirty="0"/>
          </a:p>
        </p:txBody>
      </p:sp>
    </p:spTree>
    <p:extLst>
      <p:ext uri="{BB962C8B-B14F-4D97-AF65-F5344CB8AC3E}">
        <p14:creationId xmlns:p14="http://schemas.microsoft.com/office/powerpoint/2010/main" val="11638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7"/>
            <a:ext cx="10353761" cy="1326321"/>
          </a:xfrm>
        </p:spPr>
        <p:txBody>
          <a:bodyPr/>
          <a:lstStyle/>
          <a:p>
            <a:r>
              <a:rPr lang="fr-FR" dirty="0">
                <a:effectLst/>
              </a:rPr>
              <a:t>Transport de </a:t>
            </a:r>
            <a:r>
              <a:rPr lang="fr-FR" dirty="0" smtClean="0">
                <a:effectLst/>
              </a:rPr>
              <a:t>CO</a:t>
            </a:r>
            <a:r>
              <a:rPr lang="fr-FR" baseline="-25000" dirty="0" smtClean="0">
                <a:effectLst/>
              </a:rPr>
              <a:t>2</a:t>
            </a:r>
            <a:endParaRPr lang="fr-FR" dirty="0"/>
          </a:p>
        </p:txBody>
      </p:sp>
      <p:sp>
        <p:nvSpPr>
          <p:cNvPr id="3" name="Espace réservé du contenu 2"/>
          <p:cNvSpPr>
            <a:spLocks noGrp="1"/>
          </p:cNvSpPr>
          <p:nvPr>
            <p:ph idx="1"/>
          </p:nvPr>
        </p:nvSpPr>
        <p:spPr>
          <a:xfrm>
            <a:off x="256854" y="1715783"/>
            <a:ext cx="11691991" cy="4726113"/>
          </a:xfrm>
        </p:spPr>
        <p:txBody>
          <a:bodyPr>
            <a:normAutofit/>
          </a:bodyPr>
          <a:lstStyle/>
          <a:p>
            <a:endParaRPr lang="fr-FR" dirty="0">
              <a:effectLst/>
            </a:endParaRPr>
          </a:p>
          <a:p>
            <a:r>
              <a:rPr lang="fr-FR" dirty="0" smtClean="0">
                <a:effectLst/>
              </a:rPr>
              <a:t>Le </a:t>
            </a:r>
            <a:r>
              <a:rPr lang="fr-FR" dirty="0">
                <a:effectLst/>
              </a:rPr>
              <a:t>CO2 est produit dans les tissus</a:t>
            </a:r>
            <a:r>
              <a:rPr lang="fr-FR" b="1" dirty="0">
                <a:effectLst/>
              </a:rPr>
              <a:t> </a:t>
            </a:r>
            <a:r>
              <a:rPr lang="fr-FR" dirty="0">
                <a:effectLst/>
              </a:rPr>
              <a:t>et diffuse librement dans le plasma veineux, puis vers les globules rouges du sang. </a:t>
            </a:r>
            <a:endParaRPr lang="fr-FR" dirty="0" smtClean="0">
              <a:effectLst/>
            </a:endParaRPr>
          </a:p>
          <a:p>
            <a:r>
              <a:rPr lang="fr-FR" dirty="0" smtClean="0">
                <a:effectLst/>
              </a:rPr>
              <a:t>Dans </a:t>
            </a:r>
            <a:r>
              <a:rPr lang="fr-FR" dirty="0">
                <a:effectLst/>
              </a:rPr>
              <a:t>les globules rouges, le CO2 se combine à l’H</a:t>
            </a:r>
            <a:r>
              <a:rPr lang="fr-FR" baseline="-25000" dirty="0">
                <a:effectLst/>
              </a:rPr>
              <a:t>2</a:t>
            </a:r>
            <a:r>
              <a:rPr lang="fr-FR" dirty="0">
                <a:effectLst/>
              </a:rPr>
              <a:t>O pour former H</a:t>
            </a:r>
            <a:r>
              <a:rPr lang="fr-FR" baseline="-25000" dirty="0">
                <a:effectLst/>
              </a:rPr>
              <a:t>2</a:t>
            </a:r>
            <a:r>
              <a:rPr lang="fr-FR" dirty="0">
                <a:effectLst/>
              </a:rPr>
              <a:t>CO</a:t>
            </a:r>
            <a:r>
              <a:rPr lang="fr-FR" baseline="-25000" dirty="0">
                <a:effectLst/>
              </a:rPr>
              <a:t>3</a:t>
            </a:r>
            <a:r>
              <a:rPr lang="fr-FR" dirty="0">
                <a:effectLst/>
              </a:rPr>
              <a:t>, la réaction étant catalysée par l’</a:t>
            </a:r>
            <a:r>
              <a:rPr lang="fr-FR" dirty="0" err="1">
                <a:effectLst/>
              </a:rPr>
              <a:t>anhydrase</a:t>
            </a:r>
            <a:r>
              <a:rPr lang="fr-FR" dirty="0">
                <a:effectLst/>
              </a:rPr>
              <a:t> carbonique</a:t>
            </a:r>
            <a:r>
              <a:rPr lang="fr-FR" b="1" dirty="0">
                <a:effectLst/>
              </a:rPr>
              <a:t>. </a:t>
            </a:r>
            <a:endParaRPr lang="fr-FR" b="1" dirty="0" smtClean="0">
              <a:effectLst/>
            </a:endParaRPr>
          </a:p>
          <a:p>
            <a:r>
              <a:rPr lang="fr-FR" dirty="0" smtClean="0">
                <a:effectLst/>
              </a:rPr>
              <a:t>H</a:t>
            </a:r>
            <a:r>
              <a:rPr lang="fr-FR" baseline="-25000" dirty="0" smtClean="0">
                <a:effectLst/>
              </a:rPr>
              <a:t>2</a:t>
            </a:r>
            <a:r>
              <a:rPr lang="fr-FR" dirty="0" smtClean="0">
                <a:effectLst/>
              </a:rPr>
              <a:t>CO</a:t>
            </a:r>
            <a:r>
              <a:rPr lang="fr-FR" baseline="-25000" dirty="0" smtClean="0">
                <a:effectLst/>
              </a:rPr>
              <a:t>3</a:t>
            </a:r>
            <a:r>
              <a:rPr lang="fr-FR" dirty="0" smtClean="0">
                <a:effectLst/>
              </a:rPr>
              <a:t> </a:t>
            </a:r>
            <a:r>
              <a:rPr lang="fr-FR" dirty="0">
                <a:effectLst/>
              </a:rPr>
              <a:t>se dissocie en H</a:t>
            </a:r>
            <a:r>
              <a:rPr lang="fr-FR" b="1" baseline="30000" dirty="0">
                <a:effectLst/>
              </a:rPr>
              <a:t>+</a:t>
            </a:r>
            <a:r>
              <a:rPr lang="fr-FR" dirty="0">
                <a:effectLst/>
              </a:rPr>
              <a:t> et </a:t>
            </a:r>
            <a:r>
              <a:rPr lang="fr-FR" dirty="0" smtClean="0">
                <a:effectLst/>
              </a:rPr>
              <a:t>HCO</a:t>
            </a:r>
            <a:r>
              <a:rPr lang="fr-FR" baseline="30000" dirty="0" smtClean="0">
                <a:effectLst/>
              </a:rPr>
              <a:t>-</a:t>
            </a:r>
            <a:r>
              <a:rPr lang="fr-FR" baseline="-25000" dirty="0" smtClean="0">
                <a:effectLst/>
              </a:rPr>
              <a:t>3</a:t>
            </a:r>
            <a:endParaRPr lang="fr-FR" dirty="0">
              <a:effectLst/>
            </a:endParaRPr>
          </a:p>
          <a:p>
            <a:r>
              <a:rPr lang="fr-FR" dirty="0">
                <a:effectLst/>
              </a:rPr>
              <a:t>Le </a:t>
            </a:r>
            <a:r>
              <a:rPr lang="fr-FR" dirty="0" smtClean="0">
                <a:effectLst/>
              </a:rPr>
              <a:t>HCO</a:t>
            </a:r>
            <a:r>
              <a:rPr lang="fr-FR" baseline="30000" dirty="0" smtClean="0">
                <a:effectLst/>
              </a:rPr>
              <a:t>-</a:t>
            </a:r>
            <a:r>
              <a:rPr lang="fr-FR" baseline="-25000" dirty="0" smtClean="0">
                <a:effectLst/>
              </a:rPr>
              <a:t>3</a:t>
            </a:r>
            <a:r>
              <a:rPr lang="fr-FR" dirty="0" smtClean="0">
                <a:effectLst/>
              </a:rPr>
              <a:t> </a:t>
            </a:r>
            <a:r>
              <a:rPr lang="fr-FR" dirty="0">
                <a:effectLst/>
              </a:rPr>
              <a:t>quitte les globules rouges en échange de Cl </a:t>
            </a:r>
            <a:r>
              <a:rPr lang="fr-FR" dirty="0" smtClean="0">
                <a:effectLst/>
              </a:rPr>
              <a:t>-</a:t>
            </a:r>
            <a:r>
              <a:rPr lang="fr-FR" b="1" dirty="0" smtClean="0">
                <a:effectLst/>
              </a:rPr>
              <a:t> </a:t>
            </a:r>
            <a:r>
              <a:rPr lang="fr-FR" dirty="0">
                <a:effectLst/>
              </a:rPr>
              <a:t>et est transporté vers les poumons dans le plasma. </a:t>
            </a:r>
            <a:endParaRPr lang="fr-FR" dirty="0" smtClean="0">
              <a:effectLst/>
            </a:endParaRPr>
          </a:p>
          <a:p>
            <a:r>
              <a:rPr lang="fr-FR" dirty="0" smtClean="0">
                <a:effectLst/>
              </a:rPr>
              <a:t>HCO</a:t>
            </a:r>
            <a:r>
              <a:rPr lang="fr-FR" baseline="30000" dirty="0" smtClean="0">
                <a:effectLst/>
              </a:rPr>
              <a:t>-</a:t>
            </a:r>
            <a:r>
              <a:rPr lang="fr-FR" baseline="-25000" dirty="0" smtClean="0">
                <a:effectLst/>
              </a:rPr>
              <a:t>3</a:t>
            </a:r>
            <a:r>
              <a:rPr lang="fr-FR" dirty="0" smtClean="0">
                <a:effectLst/>
              </a:rPr>
              <a:t> est </a:t>
            </a:r>
            <a:r>
              <a:rPr lang="fr-FR" dirty="0">
                <a:effectLst/>
              </a:rPr>
              <a:t>la forme la plus importante de transport du CO2 vers les poumons.</a:t>
            </a:r>
          </a:p>
          <a:p>
            <a:r>
              <a:rPr lang="fr-FR" dirty="0">
                <a:effectLst/>
              </a:rPr>
              <a:t>Le H+ est tamponné à l’intérieur des globules rouges par la </a:t>
            </a:r>
            <a:r>
              <a:rPr lang="fr-FR" dirty="0" err="1">
                <a:effectLst/>
              </a:rPr>
              <a:t>désoxyhémoglobine</a:t>
            </a:r>
            <a:r>
              <a:rPr lang="fr-FR" dirty="0">
                <a:effectLst/>
              </a:rPr>
              <a:t>. </a:t>
            </a:r>
            <a:endParaRPr lang="fr-FR" dirty="0" smtClean="0">
              <a:effectLst/>
            </a:endParaRPr>
          </a:p>
        </p:txBody>
      </p:sp>
      <p:sp>
        <p:nvSpPr>
          <p:cNvPr id="4" name="ZoneTexte 3"/>
          <p:cNvSpPr txBox="1"/>
          <p:nvPr/>
        </p:nvSpPr>
        <p:spPr>
          <a:xfrm>
            <a:off x="2188396" y="1088688"/>
            <a:ext cx="8147406" cy="523220"/>
          </a:xfrm>
          <a:prstGeom prst="rect">
            <a:avLst/>
          </a:prstGeom>
          <a:noFill/>
        </p:spPr>
        <p:txBody>
          <a:bodyPr wrap="square" rtlCol="0">
            <a:spAutoFit/>
          </a:bodyPr>
          <a:lstStyle/>
          <a:p>
            <a:r>
              <a:rPr lang="fr-FR" sz="2800" b="1" dirty="0" smtClean="0">
                <a:solidFill>
                  <a:schemeClr val="tx2"/>
                </a:solidFill>
              </a:rPr>
              <a:t>TRANSPORT DE CO</a:t>
            </a:r>
            <a:r>
              <a:rPr lang="fr-FR" sz="2800" b="1" baseline="-25000" dirty="0" smtClean="0">
                <a:solidFill>
                  <a:schemeClr val="tx2"/>
                </a:solidFill>
              </a:rPr>
              <a:t>2</a:t>
            </a:r>
            <a:r>
              <a:rPr lang="fr-FR" sz="2800" dirty="0" smtClean="0">
                <a:solidFill>
                  <a:schemeClr val="tx2"/>
                </a:solidFill>
              </a:rPr>
              <a:t> </a:t>
            </a:r>
            <a:r>
              <a:rPr lang="fr-FR" sz="2800" b="1" dirty="0" smtClean="0">
                <a:solidFill>
                  <a:schemeClr val="tx2"/>
                </a:solidFill>
              </a:rPr>
              <a:t>SOUS FORME DE </a:t>
            </a:r>
            <a:r>
              <a:rPr lang="fr-FR" sz="2800" b="1" dirty="0">
                <a:solidFill>
                  <a:schemeClr val="tx2"/>
                </a:solidFill>
              </a:rPr>
              <a:t>HCO</a:t>
            </a:r>
            <a:r>
              <a:rPr lang="fr-FR" sz="2800" b="1" baseline="30000" dirty="0">
                <a:solidFill>
                  <a:schemeClr val="tx2"/>
                </a:solidFill>
              </a:rPr>
              <a:t>-</a:t>
            </a:r>
            <a:r>
              <a:rPr lang="fr-FR" sz="2800" b="1" baseline="-25000" dirty="0">
                <a:solidFill>
                  <a:schemeClr val="tx2"/>
                </a:solidFill>
              </a:rPr>
              <a:t>3</a:t>
            </a:r>
            <a:endParaRPr lang="fr-FR" sz="2800" dirty="0">
              <a:solidFill>
                <a:schemeClr val="tx2"/>
              </a:solidFill>
            </a:endParaRPr>
          </a:p>
        </p:txBody>
      </p:sp>
    </p:spTree>
    <p:extLst>
      <p:ext uri="{BB962C8B-B14F-4D97-AF65-F5344CB8AC3E}">
        <p14:creationId xmlns:p14="http://schemas.microsoft.com/office/powerpoint/2010/main" val="14616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7"/>
            <a:ext cx="10353761" cy="1326321"/>
          </a:xfrm>
        </p:spPr>
        <p:txBody>
          <a:bodyPr/>
          <a:lstStyle/>
          <a:p>
            <a:r>
              <a:rPr lang="fr-FR" dirty="0">
                <a:effectLst/>
              </a:rPr>
              <a:t>Transport de </a:t>
            </a:r>
            <a:r>
              <a:rPr lang="fr-FR" dirty="0" smtClean="0">
                <a:effectLst/>
              </a:rPr>
              <a:t>CO</a:t>
            </a:r>
            <a:r>
              <a:rPr lang="fr-FR" baseline="-25000" dirty="0" smtClean="0">
                <a:effectLst/>
              </a:rPr>
              <a:t>2</a:t>
            </a:r>
            <a:endParaRPr lang="fr-FR" dirty="0"/>
          </a:p>
        </p:txBody>
      </p:sp>
      <p:sp>
        <p:nvSpPr>
          <p:cNvPr id="3" name="Espace réservé du contenu 2"/>
          <p:cNvSpPr>
            <a:spLocks noGrp="1"/>
          </p:cNvSpPr>
          <p:nvPr>
            <p:ph idx="1"/>
          </p:nvPr>
        </p:nvSpPr>
        <p:spPr>
          <a:xfrm>
            <a:off x="256854" y="1715783"/>
            <a:ext cx="11691991" cy="4726113"/>
          </a:xfrm>
        </p:spPr>
        <p:txBody>
          <a:bodyPr>
            <a:noAutofit/>
          </a:bodyPr>
          <a:lstStyle/>
          <a:p>
            <a:r>
              <a:rPr lang="fr-FR" sz="2400" dirty="0" smtClean="0">
                <a:effectLst/>
              </a:rPr>
              <a:t>Parce </a:t>
            </a:r>
            <a:r>
              <a:rPr lang="fr-FR" sz="2400" dirty="0">
                <a:effectLst/>
              </a:rPr>
              <a:t>que </a:t>
            </a:r>
            <a:r>
              <a:rPr lang="fr-FR" sz="2400" dirty="0" smtClean="0">
                <a:effectLst/>
              </a:rPr>
              <a:t>la </a:t>
            </a:r>
            <a:r>
              <a:rPr lang="fr-FR" sz="2400" dirty="0" err="1" smtClean="0">
                <a:effectLst/>
              </a:rPr>
              <a:t>désoxyhémoglobine</a:t>
            </a:r>
            <a:r>
              <a:rPr lang="fr-FR" sz="2400" dirty="0" smtClean="0">
                <a:effectLst/>
              </a:rPr>
              <a:t> </a:t>
            </a:r>
            <a:r>
              <a:rPr lang="fr-FR" sz="2400" dirty="0">
                <a:effectLst/>
              </a:rPr>
              <a:t>est un meilleur tampon pour H+ que l’</a:t>
            </a:r>
            <a:r>
              <a:rPr lang="fr-FR" sz="2400" dirty="0" err="1">
                <a:effectLst/>
              </a:rPr>
              <a:t>oxyhemoglobine</a:t>
            </a:r>
            <a:r>
              <a:rPr lang="fr-FR" sz="2400" b="1" dirty="0">
                <a:effectLst/>
              </a:rPr>
              <a:t>, </a:t>
            </a:r>
            <a:r>
              <a:rPr lang="fr-FR" sz="2400" dirty="0">
                <a:effectLst/>
              </a:rPr>
              <a:t>il est préférable que l’hémoglobine ait été désoxygénée au moment où le sang atteint l’extrémité veineuse des capillaires où le CO2, est ajouté.</a:t>
            </a:r>
          </a:p>
          <a:p>
            <a:r>
              <a:rPr lang="fr-FR" sz="2400" dirty="0">
                <a:effectLst/>
              </a:rPr>
              <a:t>Dans les poumons,</a:t>
            </a:r>
            <a:r>
              <a:rPr lang="fr-FR" sz="2400" b="1" dirty="0">
                <a:effectLst/>
              </a:rPr>
              <a:t> </a:t>
            </a:r>
            <a:r>
              <a:rPr lang="fr-FR" sz="2400" dirty="0">
                <a:effectLst/>
              </a:rPr>
              <a:t>toutes les réactions précédentes se font en sens inverse. </a:t>
            </a:r>
            <a:endParaRPr lang="fr-FR" sz="2400" dirty="0" smtClean="0">
              <a:effectLst/>
            </a:endParaRPr>
          </a:p>
          <a:p>
            <a:r>
              <a:rPr lang="fr-FR" sz="2400" dirty="0" smtClean="0">
                <a:effectLst/>
              </a:rPr>
              <a:t>HCO</a:t>
            </a:r>
            <a:r>
              <a:rPr lang="fr-FR" sz="2400" baseline="30000" dirty="0" smtClean="0">
                <a:effectLst/>
              </a:rPr>
              <a:t>-</a:t>
            </a:r>
            <a:r>
              <a:rPr lang="fr-FR" sz="2400" baseline="-25000" dirty="0" smtClean="0">
                <a:effectLst/>
              </a:rPr>
              <a:t>3</a:t>
            </a:r>
            <a:r>
              <a:rPr lang="fr-FR" sz="2400" dirty="0" smtClean="0">
                <a:effectLst/>
              </a:rPr>
              <a:t> entre dans les globules rouges en échange de Cl-. </a:t>
            </a:r>
          </a:p>
          <a:p>
            <a:r>
              <a:rPr lang="fr-FR" sz="2400" dirty="0" smtClean="0">
                <a:effectLst/>
              </a:rPr>
              <a:t>HCO</a:t>
            </a:r>
            <a:r>
              <a:rPr lang="fr-FR" sz="2400" baseline="30000" dirty="0" smtClean="0">
                <a:effectLst/>
              </a:rPr>
              <a:t>-</a:t>
            </a:r>
            <a:r>
              <a:rPr lang="fr-FR" sz="2400" baseline="-25000" dirty="0" smtClean="0">
                <a:effectLst/>
              </a:rPr>
              <a:t>3</a:t>
            </a:r>
            <a:r>
              <a:rPr lang="fr-FR" sz="2400" dirty="0" smtClean="0">
                <a:effectLst/>
              </a:rPr>
              <a:t> </a:t>
            </a:r>
            <a:r>
              <a:rPr lang="fr-FR" sz="2400" dirty="0">
                <a:effectLst/>
              </a:rPr>
              <a:t>se recombine avec H+ pour former H2CO3 qui se décompose en CO2 et H2O. </a:t>
            </a:r>
            <a:endParaRPr lang="fr-FR" sz="2400" dirty="0" smtClean="0">
              <a:effectLst/>
            </a:endParaRPr>
          </a:p>
          <a:p>
            <a:r>
              <a:rPr lang="fr-FR" sz="2400" dirty="0" smtClean="0">
                <a:effectLst/>
              </a:rPr>
              <a:t>Le </a:t>
            </a:r>
            <a:r>
              <a:rPr lang="fr-FR" sz="2400" dirty="0">
                <a:effectLst/>
              </a:rPr>
              <a:t>CO2, produit au départ dans les tissus et transporté vers les poumons sous forme de </a:t>
            </a:r>
            <a:r>
              <a:rPr lang="fr-FR" sz="2400" dirty="0" smtClean="0">
                <a:effectLst/>
              </a:rPr>
              <a:t>HCO</a:t>
            </a:r>
            <a:r>
              <a:rPr lang="fr-FR" sz="2400" baseline="30000" dirty="0" smtClean="0">
                <a:effectLst/>
              </a:rPr>
              <a:t>-</a:t>
            </a:r>
            <a:r>
              <a:rPr lang="fr-FR" sz="2400" baseline="-25000" dirty="0" smtClean="0">
                <a:effectLst/>
              </a:rPr>
              <a:t>3</a:t>
            </a:r>
            <a:r>
              <a:rPr lang="fr-FR" sz="2400" dirty="0" smtClean="0">
                <a:effectLst/>
              </a:rPr>
              <a:t> </a:t>
            </a:r>
            <a:r>
              <a:rPr lang="fr-FR" sz="2400" dirty="0">
                <a:effectLst/>
              </a:rPr>
              <a:t>est expiré</a:t>
            </a:r>
            <a:r>
              <a:rPr lang="fr-FR" sz="2400" dirty="0" smtClean="0">
                <a:effectLst/>
              </a:rPr>
              <a:t>.</a:t>
            </a:r>
            <a:endParaRPr lang="fr-FR" sz="2400" dirty="0">
              <a:effectLst/>
            </a:endParaRPr>
          </a:p>
        </p:txBody>
      </p:sp>
      <p:sp>
        <p:nvSpPr>
          <p:cNvPr id="4" name="ZoneTexte 3"/>
          <p:cNvSpPr txBox="1"/>
          <p:nvPr/>
        </p:nvSpPr>
        <p:spPr>
          <a:xfrm>
            <a:off x="2188396" y="1088688"/>
            <a:ext cx="8147406" cy="523220"/>
          </a:xfrm>
          <a:prstGeom prst="rect">
            <a:avLst/>
          </a:prstGeom>
          <a:noFill/>
        </p:spPr>
        <p:txBody>
          <a:bodyPr wrap="square" rtlCol="0">
            <a:spAutoFit/>
          </a:bodyPr>
          <a:lstStyle/>
          <a:p>
            <a:pPr algn="ctr"/>
            <a:r>
              <a:rPr lang="fr-FR" sz="2800" b="1" dirty="0" smtClean="0">
                <a:solidFill>
                  <a:schemeClr val="tx2"/>
                </a:solidFill>
              </a:rPr>
              <a:t>TRANSPORT DE CO</a:t>
            </a:r>
            <a:r>
              <a:rPr lang="fr-FR" sz="2800" b="1" baseline="-25000" dirty="0" smtClean="0">
                <a:solidFill>
                  <a:schemeClr val="tx2"/>
                </a:solidFill>
              </a:rPr>
              <a:t>2</a:t>
            </a:r>
            <a:r>
              <a:rPr lang="fr-FR" sz="2800" dirty="0" smtClean="0">
                <a:solidFill>
                  <a:schemeClr val="tx2"/>
                </a:solidFill>
              </a:rPr>
              <a:t> </a:t>
            </a:r>
            <a:r>
              <a:rPr lang="fr-FR" sz="2800" b="1" dirty="0" smtClean="0">
                <a:solidFill>
                  <a:schemeClr val="tx2"/>
                </a:solidFill>
              </a:rPr>
              <a:t>SOUS FORME DE HCO</a:t>
            </a:r>
            <a:r>
              <a:rPr lang="fr-FR" sz="2800" b="1" baseline="-25000" dirty="0" smtClean="0">
                <a:solidFill>
                  <a:schemeClr val="tx2"/>
                </a:solidFill>
              </a:rPr>
              <a:t>3</a:t>
            </a:r>
            <a:endParaRPr lang="fr-FR" sz="2800" dirty="0">
              <a:solidFill>
                <a:schemeClr val="tx2"/>
              </a:solidFill>
            </a:endParaRPr>
          </a:p>
        </p:txBody>
      </p:sp>
    </p:spTree>
    <p:extLst>
      <p:ext uri="{BB962C8B-B14F-4D97-AF65-F5344CB8AC3E}">
        <p14:creationId xmlns:p14="http://schemas.microsoft.com/office/powerpoint/2010/main" val="1674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emplate>
  <TotalTime>2979</TotalTime>
  <Words>7712</Words>
  <Application>Microsoft Office PowerPoint</Application>
  <PresentationFormat>Grand écran</PresentationFormat>
  <Paragraphs>910</Paragraphs>
  <Slides>136</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136</vt:i4>
      </vt:variant>
    </vt:vector>
  </HeadingPairs>
  <TitlesOfParts>
    <vt:vector size="144" baseType="lpstr">
      <vt:lpstr>Arial</vt:lpstr>
      <vt:lpstr>Bookman Old Style</vt:lpstr>
      <vt:lpstr>Calibri</vt:lpstr>
      <vt:lpstr>Cambria</vt:lpstr>
      <vt:lpstr>Cambria Math</vt:lpstr>
      <vt:lpstr>Rockwell</vt:lpstr>
      <vt:lpstr>Times New Roman</vt:lpstr>
      <vt:lpstr>Damask</vt:lpstr>
      <vt:lpstr>Présentation PowerPoint</vt:lpstr>
      <vt:lpstr>plan</vt:lpstr>
      <vt:lpstr>LA RESPIRATION </vt:lpstr>
      <vt:lpstr>Présentation PowerPoint</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Présentation PowerPoint</vt:lpstr>
      <vt:lpstr>Volumes pulmonaires </vt:lpstr>
      <vt:lpstr>ESPACES MORTS </vt:lpstr>
      <vt:lpstr>ESPACES MORTS </vt:lpstr>
      <vt:lpstr>Fréquence RESPIRATOIRE </vt:lpstr>
      <vt:lpstr>débit ventilatoire</vt:lpstr>
      <vt:lpstr>Capacités pulmonaires </vt:lpstr>
      <vt:lpstr>Capacités pulmonaires </vt:lpstr>
      <vt:lpstr>Capacités pulmonaires </vt:lpstr>
      <vt:lpstr>Capacités pulmonaires </vt:lpstr>
      <vt:lpstr>Présentation PowerPoint</vt:lpstr>
      <vt:lpstr>Mécanique ventilatoire</vt:lpstr>
      <vt:lpstr>Mécanique ventilatoire</vt:lpstr>
      <vt:lpstr>Mécanique ventilatoire</vt:lpstr>
      <vt:lpstr>Mécanique ventilatoire</vt:lpstr>
      <vt:lpstr>Mécanique ventilatoire</vt:lpstr>
      <vt:lpstr>Mécanique ventilatoire</vt:lpstr>
      <vt:lpstr>Mécanique ventilatoire</vt:lpstr>
      <vt:lpstr>Mécanique ventilatoire</vt:lpstr>
      <vt:lpstr>Mécanique ventilatoire</vt:lpstr>
      <vt:lpstr>Compliance des poumons </vt:lpstr>
      <vt:lpstr>Compliance des poumons </vt:lpstr>
      <vt:lpstr>Compliance du système  poumon-cage thoracique</vt:lpstr>
      <vt:lpstr>Compliance du système  poumon-cage thoracique</vt:lpstr>
      <vt:lpstr>Compliance du système  poumon-cage thoracique</vt:lpstr>
      <vt:lpstr>Tension de surface des alvéoles </vt:lpstr>
      <vt:lpstr>Tension de surface des alvéoles </vt:lpstr>
      <vt:lpstr>Surfactant </vt:lpstr>
      <vt:lpstr>Surfactant </vt:lpstr>
      <vt:lpstr>Résistance des voies aériennes</vt:lpstr>
      <vt:lpstr>Résistance des voies aériennes</vt:lpstr>
      <vt:lpstr>Facteurs modifiant la résistance </vt:lpstr>
      <vt:lpstr>Facteurs modifiant la résistance </vt:lpstr>
      <vt:lpstr>Facteurs modifiant la résistance </vt:lpstr>
      <vt:lpstr>Facteurs modifiant la résistance </vt:lpstr>
      <vt:lpstr>Facteurs modifiant la résistance </vt:lpstr>
      <vt:lpstr>Cycle ventilatoire </vt:lpstr>
      <vt:lpstr>Cycle ventilatoire </vt:lpstr>
      <vt:lpstr>Cycle ventilatoire </vt:lpstr>
      <vt:lpstr>Cycle ventilatoire </vt:lpstr>
      <vt:lpstr>Cycle ventilatoire </vt:lpstr>
      <vt:lpstr>Présentation PowerPoint</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Limitation des échanges gazeux </vt:lpstr>
      <vt:lpstr>Limitation des échanges gazeux </vt:lpstr>
      <vt:lpstr>Présentation PowerPoint</vt:lpstr>
      <vt:lpstr>Transport des gaz respiratoires</vt:lpstr>
      <vt:lpstr>Transport des gaz respiratoires</vt:lpstr>
      <vt:lpstr>Transport des gaz respiratoires</vt:lpstr>
      <vt:lpstr>Transport de l’O2</vt:lpstr>
      <vt:lpstr>Transport de l’O2</vt:lpstr>
      <vt:lpstr>Transport de l’O2</vt:lpstr>
      <vt:lpstr>Transport de l’O2</vt:lpstr>
      <vt:lpstr>Transport de l’O2</vt:lpstr>
      <vt:lpstr>Transport de l’O2</vt:lpstr>
      <vt:lpstr>Transport de l’O2</vt:lpstr>
      <vt:lpstr>Transport de l’O2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Transport de CO2</vt:lpstr>
      <vt:lpstr>Transport de CO2</vt:lpstr>
      <vt:lpstr>Transport de CO2</vt:lpstr>
      <vt:lpstr>Présentation PowerPoint</vt:lpstr>
      <vt:lpstr>Respiration cellulaire </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Présentation PowerPoint</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asus</cp:lastModifiedBy>
  <cp:revision>679</cp:revision>
  <dcterms:created xsi:type="dcterms:W3CDTF">2021-11-20T20:08:46Z</dcterms:created>
  <dcterms:modified xsi:type="dcterms:W3CDTF">2024-11-30T11:52:25Z</dcterms:modified>
</cp:coreProperties>
</file>