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5"/>
  </p:notesMasterIdLst>
  <p:sldIdLst>
    <p:sldId id="257" r:id="rId2"/>
    <p:sldId id="259" r:id="rId3"/>
    <p:sldId id="260" r:id="rId4"/>
    <p:sldId id="342" r:id="rId5"/>
    <p:sldId id="305" r:id="rId6"/>
    <p:sldId id="306" r:id="rId7"/>
    <p:sldId id="307" r:id="rId8"/>
    <p:sldId id="308" r:id="rId9"/>
    <p:sldId id="309" r:id="rId10"/>
    <p:sldId id="310" r:id="rId11"/>
    <p:sldId id="261" r:id="rId12"/>
    <p:sldId id="311" r:id="rId13"/>
    <p:sldId id="312" r:id="rId14"/>
    <p:sldId id="313" r:id="rId15"/>
    <p:sldId id="314" r:id="rId16"/>
    <p:sldId id="315" r:id="rId17"/>
    <p:sldId id="341" r:id="rId18"/>
    <p:sldId id="316" r:id="rId19"/>
    <p:sldId id="264" r:id="rId20"/>
    <p:sldId id="347" r:id="rId21"/>
    <p:sldId id="348" r:id="rId22"/>
    <p:sldId id="349" r:id="rId23"/>
    <p:sldId id="350" r:id="rId24"/>
    <p:sldId id="353" r:id="rId25"/>
    <p:sldId id="317" r:id="rId26"/>
    <p:sldId id="318" r:id="rId27"/>
    <p:sldId id="344" r:id="rId28"/>
    <p:sldId id="319" r:id="rId29"/>
    <p:sldId id="345" r:id="rId30"/>
    <p:sldId id="325" r:id="rId31"/>
    <p:sldId id="320" r:id="rId32"/>
    <p:sldId id="321" r:id="rId33"/>
    <p:sldId id="322" r:id="rId34"/>
    <p:sldId id="323" r:id="rId35"/>
    <p:sldId id="324" r:id="rId36"/>
    <p:sldId id="326" r:id="rId37"/>
    <p:sldId id="327" r:id="rId38"/>
    <p:sldId id="328" r:id="rId39"/>
    <p:sldId id="346" r:id="rId40"/>
    <p:sldId id="329" r:id="rId41"/>
    <p:sldId id="330" r:id="rId42"/>
    <p:sldId id="332" r:id="rId43"/>
    <p:sldId id="333" r:id="rId44"/>
    <p:sldId id="334" r:id="rId45"/>
    <p:sldId id="354" r:id="rId46"/>
    <p:sldId id="335" r:id="rId47"/>
    <p:sldId id="355" r:id="rId48"/>
    <p:sldId id="336" r:id="rId49"/>
    <p:sldId id="337" r:id="rId50"/>
    <p:sldId id="338" r:id="rId51"/>
    <p:sldId id="339" r:id="rId52"/>
    <p:sldId id="340" r:id="rId53"/>
    <p:sldId id="356" r:id="rId54"/>
    <p:sldId id="357" r:id="rId55"/>
    <p:sldId id="358" r:id="rId56"/>
    <p:sldId id="359" r:id="rId57"/>
    <p:sldId id="360" r:id="rId58"/>
    <p:sldId id="363" r:id="rId59"/>
    <p:sldId id="364" r:id="rId60"/>
    <p:sldId id="365" r:id="rId61"/>
    <p:sldId id="366" r:id="rId62"/>
    <p:sldId id="367" r:id="rId63"/>
    <p:sldId id="390" r:id="rId64"/>
    <p:sldId id="368" r:id="rId65"/>
    <p:sldId id="361" r:id="rId66"/>
    <p:sldId id="362" r:id="rId67"/>
    <p:sldId id="331" r:id="rId68"/>
    <p:sldId id="369" r:id="rId69"/>
    <p:sldId id="370" r:id="rId70"/>
    <p:sldId id="371" r:id="rId71"/>
    <p:sldId id="372" r:id="rId72"/>
    <p:sldId id="373" r:id="rId73"/>
    <p:sldId id="267" r:id="rId74"/>
    <p:sldId id="374" r:id="rId75"/>
    <p:sldId id="375" r:id="rId76"/>
    <p:sldId id="376" r:id="rId77"/>
    <p:sldId id="377" r:id="rId78"/>
    <p:sldId id="378" r:id="rId79"/>
    <p:sldId id="379" r:id="rId80"/>
    <p:sldId id="391" r:id="rId81"/>
    <p:sldId id="273" r:id="rId82"/>
    <p:sldId id="380" r:id="rId83"/>
    <p:sldId id="383" r:id="rId84"/>
    <p:sldId id="275" r:id="rId85"/>
    <p:sldId id="386" r:id="rId86"/>
    <p:sldId id="277" r:id="rId87"/>
    <p:sldId id="387" r:id="rId88"/>
    <p:sldId id="388" r:id="rId89"/>
    <p:sldId id="352" r:id="rId90"/>
    <p:sldId id="389" r:id="rId91"/>
    <p:sldId id="280" r:id="rId92"/>
    <p:sldId id="281" r:id="rId93"/>
    <p:sldId id="282" r:id="rId94"/>
    <p:sldId id="429" r:id="rId95"/>
    <p:sldId id="283" r:id="rId96"/>
    <p:sldId id="284" r:id="rId97"/>
    <p:sldId id="392" r:id="rId98"/>
    <p:sldId id="393" r:id="rId99"/>
    <p:sldId id="394" r:id="rId100"/>
    <p:sldId id="424" r:id="rId101"/>
    <p:sldId id="423" r:id="rId102"/>
    <p:sldId id="395" r:id="rId103"/>
    <p:sldId id="396" r:id="rId104"/>
    <p:sldId id="397" r:id="rId105"/>
    <p:sldId id="426" r:id="rId106"/>
    <p:sldId id="398" r:id="rId107"/>
    <p:sldId id="399" r:id="rId108"/>
    <p:sldId id="400" r:id="rId109"/>
    <p:sldId id="401" r:id="rId110"/>
    <p:sldId id="402" r:id="rId111"/>
    <p:sldId id="403" r:id="rId112"/>
    <p:sldId id="404" r:id="rId113"/>
    <p:sldId id="425" r:id="rId114"/>
    <p:sldId id="405" r:id="rId115"/>
    <p:sldId id="428" r:id="rId116"/>
    <p:sldId id="427" r:id="rId117"/>
    <p:sldId id="285" r:id="rId118"/>
    <p:sldId id="407" r:id="rId119"/>
    <p:sldId id="408" r:id="rId120"/>
    <p:sldId id="411" r:id="rId121"/>
    <p:sldId id="410" r:id="rId122"/>
    <p:sldId id="409" r:id="rId123"/>
    <p:sldId id="412" r:id="rId124"/>
    <p:sldId id="413" r:id="rId125"/>
    <p:sldId id="414" r:id="rId126"/>
    <p:sldId id="415" r:id="rId127"/>
    <p:sldId id="416" r:id="rId128"/>
    <p:sldId id="417" r:id="rId129"/>
    <p:sldId id="418" r:id="rId130"/>
    <p:sldId id="419" r:id="rId131"/>
    <p:sldId id="420" r:id="rId132"/>
    <p:sldId id="421" r:id="rId133"/>
    <p:sldId id="422"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64" autoAdjust="0"/>
  </p:normalViewPr>
  <p:slideViewPr>
    <p:cSldViewPr snapToGrid="0">
      <p:cViewPr varScale="1">
        <p:scale>
          <a:sx n="60" d="100"/>
          <a:sy n="60" d="100"/>
        </p:scale>
        <p:origin x="908" y="56"/>
      </p:cViewPr>
      <p:guideLst/>
    </p:cSldViewPr>
  </p:slideViewPr>
  <p:notesTextViewPr>
    <p:cViewPr>
      <p:scale>
        <a:sx n="1" d="1"/>
        <a:sy n="1" d="1"/>
      </p:scale>
      <p:origin x="0" y="0"/>
    </p:cViewPr>
  </p:notesTextViewPr>
  <p:sorterViewPr>
    <p:cViewPr>
      <p:scale>
        <a:sx n="100" d="100"/>
        <a:sy n="100" d="100"/>
      </p:scale>
      <p:origin x="0" y="-5980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38C52-D1AE-4485-BED5-FA5CA765CCCE}" type="datetimeFigureOut">
              <a:rPr lang="fr-FR" smtClean="0"/>
              <a:t>11/12/2024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CC4CA-288C-47FB-8EB8-559426A495FF}" type="slidenum">
              <a:rPr lang="fr-FR" smtClean="0"/>
              <a:t>‹N°›</a:t>
            </a:fld>
            <a:endParaRPr lang="fr-FR"/>
          </a:p>
        </p:txBody>
      </p:sp>
    </p:spTree>
    <p:extLst>
      <p:ext uri="{BB962C8B-B14F-4D97-AF65-F5344CB8AC3E}">
        <p14:creationId xmlns:p14="http://schemas.microsoft.com/office/powerpoint/2010/main" val="350852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19</a:t>
            </a:fld>
            <a:endParaRPr lang="fr-FR"/>
          </a:p>
        </p:txBody>
      </p:sp>
    </p:spTree>
    <p:extLst>
      <p:ext uri="{BB962C8B-B14F-4D97-AF65-F5344CB8AC3E}">
        <p14:creationId xmlns:p14="http://schemas.microsoft.com/office/powerpoint/2010/main" val="154303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117</a:t>
            </a:fld>
            <a:endParaRPr lang="fr-FR"/>
          </a:p>
        </p:txBody>
      </p:sp>
    </p:spTree>
    <p:extLst>
      <p:ext uri="{BB962C8B-B14F-4D97-AF65-F5344CB8AC3E}">
        <p14:creationId xmlns:p14="http://schemas.microsoft.com/office/powerpoint/2010/main" val="48082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C75E3469-8389-4EA4-88B5-9072592F3E2D}" type="slidenum">
              <a:rPr lang="en-AU" sz="1200" b="0">
                <a:solidFill>
                  <a:schemeClr val="tx1"/>
                </a:solidFill>
                <a:latin typeface="Times New Roman" panose="02020603050405020304" pitchFamily="18" charset="0"/>
              </a:rPr>
              <a:pPr/>
              <a:t>20</a:t>
            </a:fld>
            <a:endParaRPr lang="en-AU" sz="1200" b="0">
              <a:solidFill>
                <a:schemeClr val="tx1"/>
              </a:solidFill>
              <a:latin typeface="Times New Roman" panose="02020603050405020304" pitchFamily="18"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413209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832FED55-1B3F-44C7-A826-68C31CB2A7A9}" type="slidenum">
              <a:rPr lang="en-AU" sz="1200" b="0">
                <a:solidFill>
                  <a:schemeClr val="tx1"/>
                </a:solidFill>
                <a:latin typeface="Times New Roman" panose="02020603050405020304" pitchFamily="18" charset="0"/>
              </a:rPr>
              <a:pPr/>
              <a:t>21</a:t>
            </a:fld>
            <a:endParaRPr lang="en-AU" sz="1200" b="0">
              <a:solidFill>
                <a:schemeClr val="tx1"/>
              </a:solidFill>
              <a:latin typeface="Times New Roman" panose="02020603050405020304" pitchFamily="18"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70062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F1D29C09-07C3-49EB-BCFC-1FF426FDC216}" type="slidenum">
              <a:rPr lang="en-AU" sz="1200" b="0">
                <a:solidFill>
                  <a:schemeClr val="tx1"/>
                </a:solidFill>
                <a:latin typeface="Times New Roman" panose="02020603050405020304" pitchFamily="18" charset="0"/>
              </a:rPr>
              <a:pPr/>
              <a:t>22</a:t>
            </a:fld>
            <a:endParaRPr lang="en-AU" sz="1200" b="0">
              <a:solidFill>
                <a:schemeClr val="tx1"/>
              </a:solidFill>
              <a:latin typeface="Times New Roman" panose="02020603050405020304" pitchFamily="18"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44709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34</a:t>
            </a:fld>
            <a:endParaRPr lang="fr-FR"/>
          </a:p>
        </p:txBody>
      </p:sp>
    </p:spTree>
    <p:extLst>
      <p:ext uri="{BB962C8B-B14F-4D97-AF65-F5344CB8AC3E}">
        <p14:creationId xmlns:p14="http://schemas.microsoft.com/office/powerpoint/2010/main" val="246226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est une hormone gastro-intestinale polypeptidique sécrétée par les cellules </a:t>
            </a:r>
            <a:r>
              <a:rPr lang="fr-FR" sz="1200" i="1" dirty="0" err="1" smtClean="0">
                <a:effectLst/>
                <a:latin typeface="Cambria" panose="02040503050406030204" pitchFamily="18" charset="0"/>
                <a:ea typeface="Cambria" panose="02040503050406030204" pitchFamily="18" charset="0"/>
              </a:rPr>
              <a:t>entérochromaffines</a:t>
            </a:r>
            <a:r>
              <a:rPr lang="fr-FR" sz="1200" i="1" dirty="0" smtClean="0">
                <a:effectLst/>
                <a:latin typeface="Cambria" panose="02040503050406030204" pitchFamily="18" charset="0"/>
                <a:ea typeface="Cambria" panose="02040503050406030204" pitchFamily="18" charset="0"/>
              </a:rPr>
              <a:t> (EC) et les cellules M de la muqueuse du duodénum. </a:t>
            </a:r>
          </a:p>
          <a:p>
            <a:r>
              <a:rPr lang="fr-FR" sz="1200" i="1" dirty="0" smtClean="0">
                <a:effectLst/>
                <a:latin typeface="Cambria" panose="02040503050406030204" pitchFamily="18" charset="0"/>
                <a:ea typeface="Cambria" panose="02040503050406030204" pitchFamily="18" charset="0"/>
              </a:rPr>
              <a:t>Elle favorise l'activité motrice de l'estomac lorsque le pH est haut (basique) et l’inhibe lorsque ce dernier est bas (acide).</a:t>
            </a:r>
          </a:p>
          <a:p>
            <a:r>
              <a:rPr lang="fr-FR" sz="1200" i="1" dirty="0" smtClean="0">
                <a:effectLst/>
                <a:latin typeface="Cambria" panose="02040503050406030204" pitchFamily="18" charset="0"/>
                <a:ea typeface="Cambria" panose="02040503050406030204" pitchFamily="18" charset="0"/>
              </a:rPr>
              <a:t>Elle stimule la production de pepsine.</a:t>
            </a:r>
          </a:p>
          <a:p>
            <a:r>
              <a:rPr lang="fr-FR" sz="1200" i="1" dirty="0" smtClean="0">
                <a:effectLst/>
                <a:latin typeface="Cambria" panose="02040503050406030204" pitchFamily="18" charset="0"/>
                <a:ea typeface="Cambria" panose="02040503050406030204" pitchFamily="18" charset="0"/>
              </a:rPr>
              <a:t>Elle exerce un effet stimulateur sur la musculeuse du tube digestif, et semble agir comme un régulateur de la motilité dans les périodes entre deux repas, préparant de ce fait l'intestin au prochain repas.</a:t>
            </a:r>
          </a:p>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a un rôle régulateur de la vidange gastrique. </a:t>
            </a:r>
            <a:endParaRPr lang="fr-FR" sz="1200"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45</a:t>
            </a:fld>
            <a:endParaRPr lang="fr-FR"/>
          </a:p>
        </p:txBody>
      </p:sp>
    </p:spTree>
    <p:extLst>
      <p:ext uri="{BB962C8B-B14F-4D97-AF65-F5344CB8AC3E}">
        <p14:creationId xmlns:p14="http://schemas.microsoft.com/office/powerpoint/2010/main" val="89653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7400" i="1" dirty="0" smtClean="0">
                <a:effectLst/>
                <a:latin typeface="Cambria" panose="02040503050406030204" pitchFamily="18" charset="0"/>
                <a:ea typeface="Cambria" panose="02040503050406030204" pitchFamily="18" charset="0"/>
              </a:rPr>
              <a:t>Facteur</a:t>
            </a:r>
            <a:r>
              <a:rPr lang="fr-FR" sz="7400" i="1" baseline="0" dirty="0" smtClean="0">
                <a:effectLst/>
                <a:latin typeface="Cambria" panose="02040503050406030204" pitchFamily="18" charset="0"/>
                <a:ea typeface="Cambria" panose="02040503050406030204" pitchFamily="18" charset="0"/>
              </a:rPr>
              <a:t> intrinsèque=</a:t>
            </a:r>
            <a:r>
              <a:rPr lang="fr-FR" sz="7400" i="1" dirty="0" smtClean="0">
                <a:effectLst/>
                <a:latin typeface="Cambria" panose="02040503050406030204" pitchFamily="18" charset="0"/>
                <a:ea typeface="Cambria" panose="02040503050406030204" pitchFamily="18" charset="0"/>
              </a:rPr>
              <a:t>(glycoprotéine captant la vitamine B</a:t>
            </a:r>
            <a:r>
              <a:rPr lang="fr-FR" sz="7400" i="1" baseline="-25000" dirty="0" smtClean="0">
                <a:effectLst/>
                <a:latin typeface="Cambria" panose="02040503050406030204" pitchFamily="18" charset="0"/>
                <a:ea typeface="Cambria" panose="02040503050406030204" pitchFamily="18" charset="0"/>
              </a:rPr>
              <a:t>12</a:t>
            </a:r>
            <a:r>
              <a:rPr lang="fr-FR" sz="7400" i="1" dirty="0" smtClean="0">
                <a:effectLst/>
                <a:latin typeface="Cambria" panose="02040503050406030204" pitchFamily="18" charset="0"/>
                <a:ea typeface="Cambria" panose="02040503050406030204" pitchFamily="18" charset="0"/>
              </a:rPr>
              <a:t> dans la lumière gastrique pour être ensuite absorbée au niveau de l’iléon).</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74</a:t>
            </a:fld>
            <a:endParaRPr lang="fr-FR"/>
          </a:p>
        </p:txBody>
      </p:sp>
    </p:spTree>
    <p:extLst>
      <p:ext uri="{BB962C8B-B14F-4D97-AF65-F5344CB8AC3E}">
        <p14:creationId xmlns:p14="http://schemas.microsoft.com/office/powerpoint/2010/main" val="426203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effectLst/>
                <a:latin typeface="Cambria" panose="02040503050406030204" pitchFamily="18" charset="0"/>
                <a:ea typeface="Cambria" panose="02040503050406030204" pitchFamily="18" charset="0"/>
              </a:rPr>
              <a:t>Les cellules des acini du pancréas exocrine constituent la plus grande partie du poids de l'organe.</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83</a:t>
            </a:fld>
            <a:endParaRPr lang="fr-FR"/>
          </a:p>
        </p:txBody>
      </p:sp>
    </p:spTree>
    <p:extLst>
      <p:ext uri="{BB962C8B-B14F-4D97-AF65-F5344CB8AC3E}">
        <p14:creationId xmlns:p14="http://schemas.microsoft.com/office/powerpoint/2010/main" val="28056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L'évacuation gastrique est ralentie</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par la CCK. </a:t>
            </a:r>
          </a:p>
          <a:p>
            <a:r>
              <a:rPr lang="fr-FR" sz="1200" i="1" dirty="0" smtClean="0">
                <a:effectLst/>
                <a:latin typeface="Cambria" panose="02040503050406030204" pitchFamily="18" charset="0"/>
                <a:ea typeface="Cambria" panose="02040503050406030204" pitchFamily="18" charset="0"/>
              </a:rPr>
              <a:t>Le passage des lipides de l'estomac au duodénum</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est donc assez lent pour permettre une digestion et une absorption adéquates.</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110</a:t>
            </a:fld>
            <a:endParaRPr lang="fr-FR"/>
          </a:p>
        </p:txBody>
      </p:sp>
    </p:spTree>
    <p:extLst>
      <p:ext uri="{BB962C8B-B14F-4D97-AF65-F5344CB8AC3E}">
        <p14:creationId xmlns:p14="http://schemas.microsoft.com/office/powerpoint/2010/main" val="54470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12/11/2024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12/11/2024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1589412" y="2084246"/>
            <a:ext cx="7224667" cy="2251222"/>
          </a:xfrm>
        </p:spPr>
        <p:txBody>
          <a:bodyPr>
            <a:noAutofit/>
          </a:bodyPr>
          <a:lstStyle/>
          <a:p>
            <a:pPr algn="l">
              <a:buNone/>
            </a:pPr>
            <a:r>
              <a:rPr lang="fr-FR" sz="6000" b="1" i="1" dirty="0" smtClean="0">
                <a:solidFill>
                  <a:schemeClr val="tx1"/>
                </a:solidFill>
                <a:latin typeface="Cambria" pitchFamily="18" charset="0"/>
              </a:rPr>
              <a:t>PHYSIOLOGIE DE LA  </a:t>
            </a:r>
            <a:r>
              <a:rPr lang="fr-FR" sz="6000" b="1" i="1" dirty="0">
                <a:solidFill>
                  <a:schemeClr val="tx1"/>
                </a:solidFill>
                <a:latin typeface="Cambria" pitchFamily="18" charset="0"/>
              </a:rPr>
              <a:t>DIGESTION </a:t>
            </a:r>
          </a:p>
          <a:p>
            <a:pPr algn="ctr">
              <a:buNone/>
            </a:pPr>
            <a:r>
              <a:rPr lang="fr-FR" sz="6000" b="1" i="1" dirty="0" smtClean="0">
                <a:solidFill>
                  <a:schemeClr val="tx1"/>
                </a:solidFill>
                <a:latin typeface="Cambria" pitchFamily="18" charset="0"/>
              </a:rPr>
              <a:t>  </a:t>
            </a:r>
            <a:endParaRPr lang="fr-FR" sz="6000" b="1" i="1" dirty="0">
              <a:solidFill>
                <a:schemeClr val="tx1"/>
              </a:solidFill>
              <a:latin typeface="Cambria" pitchFamily="18" charset="0"/>
            </a:endParaRPr>
          </a:p>
        </p:txBody>
      </p:sp>
      <p:pic>
        <p:nvPicPr>
          <p:cNvPr id="12" name="Espace réservé pour une image  11" descr="waza2.jpg"/>
          <p:cNvPicPr>
            <a:picLocks noGrp="1" noChangeAspect="1"/>
          </p:cNvPicPr>
          <p:nvPr>
            <p:ph type="pic" idx="4294967295"/>
          </p:nvPr>
        </p:nvPicPr>
        <p:blipFill>
          <a:blip r:embed="rId2"/>
          <a:srcRect t="6255" b="6255"/>
          <a:stretch>
            <a:fillRect/>
          </a:stretch>
        </p:blipFill>
        <p:spPr>
          <a:xfrm>
            <a:off x="6049678" y="3460440"/>
            <a:ext cx="4029075" cy="2586038"/>
          </a:xfrm>
          <a:ln w="38100">
            <a:solidFill>
              <a:schemeClr val="tx1"/>
            </a:solidFill>
          </a:ln>
        </p:spPr>
      </p:pic>
      <p:sp>
        <p:nvSpPr>
          <p:cNvPr id="10" name="ZoneTexte 9"/>
          <p:cNvSpPr txBox="1"/>
          <p:nvPr/>
        </p:nvSpPr>
        <p:spPr>
          <a:xfrm>
            <a:off x="0" y="5981695"/>
            <a:ext cx="3913060" cy="707886"/>
          </a:xfrm>
          <a:prstGeom prst="rect">
            <a:avLst/>
          </a:prstGeom>
          <a:noFill/>
        </p:spPr>
        <p:txBody>
          <a:bodyPr wrap="square" rtlCol="0">
            <a:spAutoFit/>
          </a:bodyPr>
          <a:lstStyle/>
          <a:p>
            <a:pPr algn="ctr"/>
            <a:r>
              <a:rPr lang="fr-FR" sz="2000" b="1" i="1" dirty="0" smtClean="0">
                <a:latin typeface="Cambria" pitchFamily="18" charset="0"/>
              </a:rPr>
              <a:t>Dr KELLALI NARIMANE </a:t>
            </a:r>
          </a:p>
          <a:p>
            <a:pPr algn="ctr"/>
            <a:r>
              <a:rPr lang="fr-FR" sz="2000" b="1" i="1" dirty="0" smtClean="0">
                <a:latin typeface="Cambria" pitchFamily="18" charset="0"/>
              </a:rPr>
              <a:t>Maitre assistante « A » </a:t>
            </a:r>
            <a:endParaRPr lang="fr-FR" sz="2000" b="1" i="1" dirty="0">
              <a:latin typeface="Cambria" pitchFamily="18" charset="0"/>
            </a:endParaRPr>
          </a:p>
        </p:txBody>
      </p:sp>
      <p:sp>
        <p:nvSpPr>
          <p:cNvPr id="5" name="ZoneTexte 4"/>
          <p:cNvSpPr txBox="1"/>
          <p:nvPr/>
        </p:nvSpPr>
        <p:spPr>
          <a:xfrm>
            <a:off x="2196138" y="206404"/>
            <a:ext cx="7715304" cy="1477328"/>
          </a:xfrm>
          <a:prstGeom prst="rect">
            <a:avLst/>
          </a:prstGeom>
          <a:noFill/>
        </p:spPr>
        <p:txBody>
          <a:bodyPr wrap="square" rtlCol="0">
            <a:spAutoFit/>
          </a:bodyPr>
          <a:lstStyle/>
          <a:p>
            <a:pPr algn="ctr"/>
            <a:r>
              <a:rPr lang="fr-FR" sz="2400" b="1" i="1" dirty="0" smtClean="0">
                <a:latin typeface="Cambria" pitchFamily="18" charset="0"/>
              </a:rPr>
              <a:t>Institut des sciences vétérinaires de Constantine </a:t>
            </a:r>
          </a:p>
          <a:p>
            <a:pPr algn="ctr"/>
            <a:r>
              <a:rPr lang="fr-FR" sz="2400" b="1" i="1" dirty="0" smtClean="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Constantine I</a:t>
            </a:r>
          </a:p>
          <a:p>
            <a:pPr algn="ctr"/>
            <a:endParaRPr lang="fr-FR" sz="2400" b="1" i="1" dirty="0" smtClean="0">
              <a:latin typeface="Cambria" pitchFamily="18" charset="0"/>
            </a:endParaRPr>
          </a:p>
          <a:p>
            <a:pPr algn="ctr"/>
            <a:r>
              <a:rPr lang="fr-FR" b="1" i="1" dirty="0" smtClean="0">
                <a:latin typeface="Cambria" pitchFamily="18" charset="0"/>
              </a:rPr>
              <a:t>Année </a:t>
            </a:r>
            <a:r>
              <a:rPr lang="fr-FR" b="1" i="1" smtClean="0">
                <a:latin typeface="Cambria" pitchFamily="18" charset="0"/>
              </a:rPr>
              <a:t>universitaire 2024- 2025</a:t>
            </a:r>
            <a:endParaRPr lang="fr-FR" b="1" i="1" dirty="0">
              <a:latin typeface="Cambria"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54" y="170190"/>
            <a:ext cx="1240477" cy="1226745"/>
          </a:xfrm>
          <a:prstGeom prst="rect">
            <a:avLst/>
          </a:prstGeom>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0174670" y="228018"/>
            <a:ext cx="1179795" cy="1075146"/>
          </a:xfrm>
          <a:prstGeom prst="rect">
            <a:avLst/>
          </a:prstGeom>
          <a:noFill/>
        </p:spPr>
      </p:pic>
    </p:spTree>
    <p:extLst>
      <p:ext uri="{BB962C8B-B14F-4D97-AF65-F5344CB8AC3E}">
        <p14:creationId xmlns:p14="http://schemas.microsoft.com/office/powerpoint/2010/main" val="345129676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47874"/>
            <a:ext cx="9905998" cy="1905000"/>
          </a:xfrm>
        </p:spPr>
        <p:txBody>
          <a:bodyPr/>
          <a:lstStyle/>
          <a:p>
            <a:pPr algn="ctr"/>
            <a:r>
              <a:rPr lang="fr-FR" b="1" i="1" dirty="0">
                <a:effectLst/>
                <a:latin typeface="Cambria" panose="02040503050406030204" pitchFamily="18" charset="0"/>
                <a:ea typeface="Cambria" panose="02040503050406030204" pitchFamily="18" charset="0"/>
              </a:rPr>
              <a:t>Fonctions du tube digestif</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52672" y="1285592"/>
            <a:ext cx="11461687" cy="5196689"/>
          </a:xfrm>
        </p:spPr>
        <p:txBody>
          <a:bodyPr>
            <a:normAutofit lnSpcReduction="10000"/>
          </a:bodyPr>
          <a:lstStyle/>
          <a:p>
            <a:r>
              <a:rPr lang="fr-FR" b="1" i="1" dirty="0" smtClean="0">
                <a:effectLst/>
                <a:latin typeface="Cambria" panose="02040503050406030204" pitchFamily="18" charset="0"/>
                <a:ea typeface="Cambria" panose="02040503050406030204" pitchFamily="18" charset="0"/>
              </a:rPr>
              <a:t>Motricité</a:t>
            </a:r>
            <a:endParaRPr lang="fr-FR" i="1" dirty="0">
              <a:effectLst/>
              <a:latin typeface="Cambria" panose="02040503050406030204" pitchFamily="18" charset="0"/>
              <a:ea typeface="Cambria" panose="02040503050406030204" pitchFamily="18" charset="0"/>
            </a:endParaRPr>
          </a:p>
          <a:p>
            <a:pPr marL="0" indent="0">
              <a:buNone/>
            </a:pPr>
            <a:r>
              <a:rPr lang="fr-FR" i="1" dirty="0" smtClean="0">
                <a:effectLst/>
                <a:latin typeface="Cambria" panose="02040503050406030204" pitchFamily="18" charset="0"/>
                <a:ea typeface="Cambria" panose="02040503050406030204" pitchFamily="18" charset="0"/>
              </a:rPr>
              <a:t>Assure </a:t>
            </a:r>
            <a:r>
              <a:rPr lang="fr-FR" i="1" dirty="0">
                <a:effectLst/>
                <a:latin typeface="Cambria" panose="02040503050406030204" pitchFamily="18" charset="0"/>
                <a:ea typeface="Cambria" panose="02040503050406030204" pitchFamily="18" charset="0"/>
              </a:rPr>
              <a:t>la propagation des aliments le long du tube digestif grâce aux contractions des deux couches musculaires lisses constituant la paroi digestive. </a:t>
            </a:r>
          </a:p>
          <a:p>
            <a:r>
              <a:rPr lang="fr-FR" b="1" i="1" dirty="0">
                <a:effectLst/>
                <a:latin typeface="Cambria" panose="02040503050406030204" pitchFamily="18" charset="0"/>
                <a:ea typeface="Cambria" panose="02040503050406030204" pitchFamily="18" charset="0"/>
              </a:rPr>
              <a:t>Sécrétion</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Les sécrétions salivaire, gastrique, pancréatique, biliaire, intestinale qui sont constituées principalement d’eau, d’électrolytes et des substances organiques tels que les enzymes (indispensables à la digestion des aliments) le mucus, les immunoglobulines </a:t>
            </a:r>
            <a:r>
              <a:rPr lang="fr-FR" i="1" dirty="0" smtClean="0">
                <a:effectLst/>
                <a:latin typeface="Cambria" panose="02040503050406030204" pitchFamily="18" charset="0"/>
                <a:ea typeface="Cambria" panose="02040503050406030204" pitchFamily="18" charset="0"/>
              </a:rPr>
              <a:t>(</a:t>
            </a:r>
            <a:r>
              <a:rPr lang="fr-FR" i="1" dirty="0" err="1" smtClean="0">
                <a:effectLst/>
                <a:latin typeface="Cambria" panose="02040503050406030204" pitchFamily="18" charset="0"/>
                <a:ea typeface="Cambria" panose="02040503050406030204" pitchFamily="18" charset="0"/>
              </a:rPr>
              <a:t>IgA</a:t>
            </a:r>
            <a:r>
              <a:rPr lang="fr-FR" i="1" dirty="0">
                <a:effectLst/>
                <a:latin typeface="Cambria" panose="02040503050406030204" pitchFamily="18" charset="0"/>
                <a:ea typeface="Cambria" panose="02040503050406030204" pitchFamily="18" charset="0"/>
              </a:rPr>
              <a:t>) et les facteurs de croissance nécessaires au renouvellement de la paroi digestive. </a:t>
            </a:r>
          </a:p>
          <a:p>
            <a:r>
              <a:rPr lang="fr-FR" b="1" i="1" dirty="0">
                <a:effectLst/>
                <a:latin typeface="Cambria" panose="02040503050406030204" pitchFamily="18" charset="0"/>
                <a:ea typeface="Cambria" panose="02040503050406030204" pitchFamily="18" charset="0"/>
              </a:rPr>
              <a:t>Digestion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a:t>
            </a:r>
          </a:p>
          <a:p>
            <a:r>
              <a:rPr lang="fr-FR" b="1" i="1" dirty="0">
                <a:effectLst/>
                <a:latin typeface="Cambria" panose="02040503050406030204" pitchFamily="18" charset="0"/>
                <a:ea typeface="Cambria" panose="02040503050406030204" pitchFamily="18" charset="0"/>
              </a:rPr>
              <a:t>Absorption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Elle est la résultante de flux permanents et abondants d’H</a:t>
            </a:r>
            <a:r>
              <a:rPr lang="fr-FR" i="1" baseline="-25000" dirty="0">
                <a:effectLst/>
                <a:latin typeface="Cambria" panose="02040503050406030204" pitchFamily="18" charset="0"/>
                <a:ea typeface="Cambria" panose="02040503050406030204" pitchFamily="18" charset="0"/>
              </a:rPr>
              <a:t>2</a:t>
            </a:r>
            <a:r>
              <a:rPr lang="fr-FR" i="1" dirty="0">
                <a:effectLst/>
                <a:latin typeface="Cambria" panose="02040503050406030204" pitchFamily="18" charset="0"/>
                <a:ea typeface="Cambria" panose="02040503050406030204" pitchFamily="18" charset="0"/>
              </a:rPr>
              <a:t>O et de substances dissoutes, de la lumière du tube digestif vers le milieu </a:t>
            </a:r>
            <a:r>
              <a:rPr lang="fr-FR" i="1" dirty="0" err="1" smtClean="0">
                <a:effectLst/>
                <a:latin typeface="Cambria" panose="02040503050406030204" pitchFamily="18" charset="0"/>
                <a:ea typeface="Cambria" panose="02040503050406030204" pitchFamily="18" charset="0"/>
              </a:rPr>
              <a:t>extra-cellulaire</a:t>
            </a:r>
            <a:r>
              <a:rPr lang="fr-FR" i="1" dirty="0" smtClean="0">
                <a:effectLst/>
                <a:latin typeface="Cambria" panose="02040503050406030204" pitchFamily="18" charset="0"/>
                <a:ea typeface="Cambria" panose="02040503050406030204" pitchFamily="18" charset="0"/>
              </a:rPr>
              <a:t> (plasma) </a:t>
            </a:r>
            <a:r>
              <a:rPr lang="fr-FR" i="1" dirty="0">
                <a:effectLst/>
                <a:latin typeface="Cambria" panose="02040503050406030204" pitchFamily="18" charset="0"/>
                <a:ea typeface="Cambria" panose="02040503050406030204" pitchFamily="18" charset="0"/>
              </a:rPr>
              <a:t>et inversement elle participe donc à la régulation </a:t>
            </a:r>
            <a:r>
              <a:rPr lang="fr-FR" i="1" dirty="0" smtClean="0">
                <a:effectLst/>
                <a:latin typeface="Cambria" panose="02040503050406030204" pitchFamily="18" charset="0"/>
                <a:ea typeface="Cambria" panose="02040503050406030204" pitchFamily="18" charset="0"/>
              </a:rPr>
              <a:t>de la composition du </a:t>
            </a:r>
            <a:r>
              <a:rPr lang="fr-FR" i="1" dirty="0">
                <a:effectLst/>
                <a:latin typeface="Cambria" panose="02040503050406030204" pitchFamily="18" charset="0"/>
                <a:ea typeface="Cambria" panose="02040503050406030204" pitchFamily="18" charset="0"/>
              </a:rPr>
              <a:t>milieu intérieur.</a:t>
            </a:r>
          </a:p>
          <a:p>
            <a:endParaRPr lang="fr-FR" dirty="0"/>
          </a:p>
        </p:txBody>
      </p:sp>
    </p:spTree>
    <p:extLst>
      <p:ext uri="{BB962C8B-B14F-4D97-AF65-F5344CB8AC3E}">
        <p14:creationId xmlns:p14="http://schemas.microsoft.com/office/powerpoint/2010/main" val="9081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28601" y="1922318"/>
            <a:ext cx="6970712" cy="4603173"/>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sucre est remonté</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vers le haut et le Na est descendu.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Ils </a:t>
            </a:r>
            <a:r>
              <a:rPr lang="fr-FR" sz="2400" i="1" dirty="0">
                <a:effectLst/>
                <a:latin typeface="Cambria" panose="02040503050406030204" pitchFamily="18" charset="0"/>
                <a:ea typeface="Cambria" panose="02040503050406030204" pitchFamily="18" charset="0"/>
              </a:rPr>
              <a:t>sont ensuite transportés de la cellule vers le sang par une diffusion facilitée.</a:t>
            </a:r>
          </a:p>
          <a:p>
            <a:r>
              <a:rPr lang="fr-FR" sz="2400" i="1" dirty="0">
                <a:effectLst/>
                <a:latin typeface="Cambria" panose="02040503050406030204" pitchFamily="18" charset="0"/>
                <a:ea typeface="Cambria" panose="02040503050406030204" pitchFamily="18" charset="0"/>
              </a:rPr>
              <a:t>La pompe Na-K ATPase de la membrane </a:t>
            </a:r>
            <a:r>
              <a:rPr lang="fr-FR" sz="2400" i="1" dirty="0" err="1">
                <a:effectLst/>
                <a:latin typeface="Cambria" panose="02040503050406030204" pitchFamily="18" charset="0"/>
                <a:ea typeface="Cambria" panose="02040503050406030204" pitchFamily="18" charset="0"/>
              </a:rPr>
              <a:t>basolatérale</a:t>
            </a:r>
            <a:r>
              <a:rPr lang="fr-FR" sz="2400" i="1" dirty="0">
                <a:effectLst/>
                <a:latin typeface="Cambria" panose="02040503050406030204" pitchFamily="18" charset="0"/>
                <a:ea typeface="Cambria" panose="02040503050406030204" pitchFamily="18" charset="0"/>
              </a:rPr>
              <a:t> garde [Na] intracellulaire à une faible valeur, maintenant ainsi le gradient Na à travers la membrane </a:t>
            </a:r>
            <a:r>
              <a:rPr lang="fr-FR" sz="2400" i="1" dirty="0" err="1">
                <a:effectLst/>
                <a:latin typeface="Cambria" panose="02040503050406030204" pitchFamily="18" charset="0"/>
                <a:ea typeface="Cambria" panose="02040503050406030204" pitchFamily="18" charset="0"/>
              </a:rPr>
              <a:t>luminale</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79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0555" y="1839191"/>
            <a:ext cx="6057900" cy="427109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fructose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est </a:t>
            </a:r>
            <a:r>
              <a:rPr lang="fr-FR" sz="2800" i="1" dirty="0">
                <a:effectLst/>
                <a:latin typeface="Cambria" panose="02040503050406030204" pitchFamily="18" charset="0"/>
                <a:ea typeface="Cambria" panose="02040503050406030204" pitchFamily="18" charset="0"/>
              </a:rPr>
              <a:t>exclusivement absorbé par diffusion facilitée.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 absorption ne dépend donc pas du gradient de concentration du Na.</a:t>
            </a:r>
            <a:endParaRPr lang="fr-FR" sz="2800" i="1" dirty="0">
              <a:effectLst/>
              <a:latin typeface="Cambria" panose="02040503050406030204" pitchFamily="18" charset="0"/>
              <a:ea typeface="Cambria" panose="02040503050406030204" pitchFamily="18" charset="0"/>
            </a:endParaRPr>
          </a:p>
          <a:p>
            <a:endParaRPr lang="fr-FR" sz="2800"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2294" y="2081644"/>
            <a:ext cx="5281700" cy="4028644"/>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7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L'intolérance au lactose </a:t>
            </a:r>
            <a:r>
              <a:rPr lang="fr-FR" sz="2800" i="1" dirty="0">
                <a:effectLst/>
                <a:latin typeface="Cambria" panose="02040503050406030204" pitchFamily="18" charset="0"/>
                <a:ea typeface="Cambria" panose="02040503050406030204" pitchFamily="18" charset="0"/>
              </a:rPr>
              <a:t>est due à l’absence de lactase de la bordure en brosse et, par là, à l'incapacité à hydrolyser le lactose en glucose absorbable.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lactose reste dans </a:t>
            </a:r>
            <a:r>
              <a:rPr lang="fr-FR" sz="2800" i="1" dirty="0" smtClean="0">
                <a:effectLst/>
                <a:latin typeface="Cambria" panose="02040503050406030204" pitchFamily="18" charset="0"/>
                <a:ea typeface="Cambria" panose="02040503050406030204" pitchFamily="18" charset="0"/>
              </a:rPr>
              <a:t>la lumière intestinale </a:t>
            </a:r>
            <a:r>
              <a:rPr lang="fr-FR" sz="2800" i="1" dirty="0">
                <a:effectLst/>
                <a:latin typeface="Cambria" panose="02040503050406030204" pitchFamily="18" charset="0"/>
                <a:ea typeface="Cambria" panose="02040503050406030204" pitchFamily="18" charset="0"/>
              </a:rPr>
              <a:t>en tant que soluté non absorbé.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L’H</a:t>
            </a:r>
            <a:r>
              <a:rPr lang="fr-FR" sz="2800" i="1" baseline="-25000" dirty="0" smtClean="0">
                <a:effectLst/>
                <a:latin typeface="Cambria" panose="02040503050406030204" pitchFamily="18" charset="0"/>
                <a:ea typeface="Cambria" panose="02040503050406030204" pitchFamily="18" charset="0"/>
              </a:rPr>
              <a:t>2</a:t>
            </a:r>
            <a:r>
              <a:rPr lang="fr-FR" sz="2800" i="1" dirty="0" smtClean="0">
                <a:effectLst/>
                <a:latin typeface="Cambria" panose="02040503050406030204" pitchFamily="18" charset="0"/>
                <a:ea typeface="Cambria" panose="02040503050406030204" pitchFamily="18" charset="0"/>
              </a:rPr>
              <a:t>O </a:t>
            </a:r>
            <a:r>
              <a:rPr lang="fr-FR" sz="2800" i="1" dirty="0">
                <a:effectLst/>
                <a:latin typeface="Cambria" panose="02040503050406030204" pitchFamily="18" charset="0"/>
                <a:ea typeface="Cambria" panose="02040503050406030204" pitchFamily="18" charset="0"/>
              </a:rPr>
              <a:t>reste dans </a:t>
            </a:r>
            <a:r>
              <a:rPr lang="fr-FR" sz="2800" i="1" dirty="0" smtClean="0">
                <a:effectLst/>
                <a:latin typeface="Cambria" panose="02040503050406030204" pitchFamily="18" charset="0"/>
                <a:ea typeface="Cambria" panose="02040503050406030204" pitchFamily="18" charset="0"/>
              </a:rPr>
              <a:t>la lumière iso-osmotiquement </a:t>
            </a:r>
            <a:r>
              <a:rPr lang="fr-FR" sz="2800" i="1" dirty="0">
                <a:effectLst/>
                <a:latin typeface="Cambria" panose="02040503050406030204" pitchFamily="18" charset="0"/>
                <a:ea typeface="Cambria" panose="02040503050406030204" pitchFamily="18" charset="0"/>
              </a:rPr>
              <a:t>et provoque une </a:t>
            </a:r>
            <a:r>
              <a:rPr lang="fr-FR" sz="2800" b="1" i="1" dirty="0">
                <a:effectLst/>
                <a:latin typeface="Cambria" panose="02040503050406030204" pitchFamily="18" charset="0"/>
                <a:ea typeface="Cambria" panose="02040503050406030204" pitchFamily="18" charset="0"/>
              </a:rPr>
              <a:t>diarrhée osmotique.</a:t>
            </a:r>
            <a:endParaRPr lang="fr-FR" sz="2800" i="1" dirty="0">
              <a:effectLst/>
              <a:latin typeface="Cambria" panose="02040503050406030204" pitchFamily="18" charset="0"/>
              <a:ea typeface="Cambria" panose="02040503050406030204" pitchFamily="18" charset="0"/>
            </a:endParaRPr>
          </a:p>
          <a:p>
            <a:endParaRPr lang="fr-FR" sz="2800" dirty="0"/>
          </a:p>
        </p:txBody>
      </p:sp>
      <p:sp>
        <p:nvSpPr>
          <p:cNvPr id="7" name="Titre 2"/>
          <p:cNvSpPr txBox="1">
            <a:spLocks/>
          </p:cNvSpPr>
          <p:nvPr/>
        </p:nvSpPr>
        <p:spPr>
          <a:xfrm>
            <a:off x="1141268"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830" y="1423344"/>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0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07121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Les protéines: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Peuvent être absorbées sous forme d'acides aminés, de dipeptides et de </a:t>
            </a:r>
            <a:r>
              <a:rPr lang="fr-FR" sz="2800" i="1" dirty="0" err="1">
                <a:effectLst/>
                <a:latin typeface="Cambria" panose="02040503050406030204" pitchFamily="18" charset="0"/>
                <a:ea typeface="Cambria" panose="02040503050406030204" pitchFamily="18" charset="0"/>
              </a:rPr>
              <a:t>tripeptides</a:t>
            </a:r>
            <a:r>
              <a:rPr lang="fr-FR" sz="2800" i="1" dirty="0">
                <a:effectLst/>
                <a:latin typeface="Cambria" panose="02040503050406030204" pitchFamily="18" charset="0"/>
                <a:ea typeface="Cambria" panose="02040503050406030204" pitchFamily="18" charset="0"/>
              </a:rPr>
              <a:t> (contrairement aux hydrates de carbone qui ne peuvent être absorbés que sous forme de monosaccharides).</a:t>
            </a:r>
          </a:p>
          <a:p>
            <a:pPr marL="0" indent="0">
              <a:buNone/>
            </a:pPr>
            <a:endParaRPr lang="fr-FR" sz="2800" dirty="0"/>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268" y="5050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65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p>
          <a:p>
            <a:pPr marL="0" indent="0">
              <a:buNone/>
            </a:pPr>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endopeptidases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dégradent les protéines en hydrolysant les liaisons peptiques intérieures</a:t>
            </a:r>
            <a:r>
              <a:rPr lang="fr-FR" sz="2800" i="1" dirty="0" smtClean="0">
                <a:effectLst/>
                <a:latin typeface="Cambria" panose="02040503050406030204" pitchFamily="18" charset="0"/>
                <a:ea typeface="Cambria" panose="02040503050406030204" pitchFamily="18" charset="0"/>
              </a:rPr>
              <a:t>.</a:t>
            </a:r>
          </a:p>
          <a:p>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exopeptidases </a:t>
            </a:r>
            <a:r>
              <a:rPr lang="fr-FR" sz="2800" i="1" dirty="0">
                <a:effectLst/>
                <a:latin typeface="Cambria" panose="02040503050406030204" pitchFamily="18" charset="0"/>
                <a:ea typeface="Cambria" panose="02040503050406030204" pitchFamily="18" charset="0"/>
              </a:rPr>
              <a:t>hydrolysent un acide amine </a:t>
            </a:r>
            <a:r>
              <a:rPr lang="fr-FR" sz="2800" i="1" dirty="0" smtClean="0">
                <a:effectLst/>
                <a:latin typeface="Cambria" panose="02040503050406030204" pitchFamily="18" charset="0"/>
                <a:ea typeface="Cambria" panose="02040503050406030204" pitchFamily="18" charset="0"/>
              </a:rPr>
              <a:t>C </a:t>
            </a:r>
            <a:r>
              <a:rPr lang="fr-FR" sz="2800" i="1" dirty="0">
                <a:effectLst/>
                <a:latin typeface="Cambria" panose="02040503050406030204" pitchFamily="18" charset="0"/>
                <a:ea typeface="Cambria" panose="02040503050406030204" pitchFamily="18" charset="0"/>
              </a:rPr>
              <a:t>terminal des protéines et des peptides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43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pepsine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est </a:t>
            </a:r>
            <a:r>
              <a:rPr lang="fr-FR" sz="2800" i="1" dirty="0">
                <a:effectLst/>
                <a:latin typeface="Cambria" panose="02040503050406030204" pitchFamily="18" charset="0"/>
                <a:ea typeface="Cambria" panose="02040503050406030204" pitchFamily="18" charset="0"/>
              </a:rPr>
              <a:t>sécrétée sous forme de pepsinogène par les cellules principales de </a:t>
            </a:r>
            <a:r>
              <a:rPr lang="fr-FR" sz="2800" i="1" dirty="0" smtClean="0">
                <a:effectLst/>
                <a:latin typeface="Cambria" panose="02040503050406030204" pitchFamily="18" charset="0"/>
                <a:ea typeface="Cambria" panose="02040503050406030204" pitchFamily="18" charset="0"/>
              </a:rPr>
              <a:t>l’estomac. </a:t>
            </a: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pepsinogène est </a:t>
            </a:r>
            <a:r>
              <a:rPr lang="fr-FR" sz="2800" i="1" dirty="0" smtClean="0">
                <a:effectLst/>
                <a:latin typeface="Cambria" panose="02040503050406030204" pitchFamily="18" charset="0"/>
                <a:ea typeface="Cambria" panose="02040503050406030204" pitchFamily="18" charset="0"/>
              </a:rPr>
              <a:t>activé en </a:t>
            </a:r>
            <a:r>
              <a:rPr lang="fr-FR" sz="2800" i="1" dirty="0">
                <a:effectLst/>
                <a:latin typeface="Cambria" panose="02040503050406030204" pitchFamily="18" charset="0"/>
                <a:ea typeface="Cambria" panose="02040503050406030204" pitchFamily="18" charset="0"/>
              </a:rPr>
              <a:t>pepsine par les ions H+ </a:t>
            </a:r>
            <a:r>
              <a:rPr lang="fr-FR" sz="2800" i="1" dirty="0" smtClean="0">
                <a:effectLst/>
                <a:latin typeface="Cambria" panose="02040503050406030204" pitchFamily="18" charset="0"/>
                <a:ea typeface="Cambria" panose="02040503050406030204" pitchFamily="18" charset="0"/>
              </a:rPr>
              <a:t>gastriques (pH=1à3)</a:t>
            </a: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pepsine est dénaturée quand le pH est &gt; 5.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est inactivée dans le duodénum par la sécrétion de </a:t>
            </a:r>
            <a:r>
              <a:rPr lang="fr-FR" sz="2800" i="1" dirty="0" smtClean="0">
                <a:effectLst/>
                <a:latin typeface="Cambria" panose="02040503050406030204" pitchFamily="18" charset="0"/>
                <a:ea typeface="Cambria" panose="02040503050406030204" pitchFamily="18" charset="0"/>
              </a:rPr>
              <a:t>bicarbonates. </a:t>
            </a:r>
          </a:p>
          <a:p>
            <a:r>
              <a:rPr lang="fr-FR" sz="2800" i="1" u="sng" dirty="0" smtClean="0">
                <a:effectLst/>
                <a:latin typeface="Cambria" panose="02040503050406030204" pitchFamily="18" charset="0"/>
                <a:ea typeface="Cambria" panose="02040503050406030204" pitchFamily="18" charset="0"/>
              </a:rPr>
              <a:t>elle </a:t>
            </a:r>
            <a:r>
              <a:rPr lang="fr-FR" sz="2800" i="1" u="sng" dirty="0">
                <a:effectLst/>
                <a:latin typeface="Cambria" panose="02040503050406030204" pitchFamily="18" charset="0"/>
                <a:ea typeface="Cambria" panose="02040503050406030204" pitchFamily="18" charset="0"/>
              </a:rPr>
              <a:t>n’est pas essentielle à la digestion des protéines</a:t>
            </a:r>
            <a:endParaRPr lang="fr-FR" sz="2800" u="sng" dirty="0"/>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50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protéases pancréatiques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sont </a:t>
            </a:r>
            <a:r>
              <a:rPr lang="fr-FR" sz="2800" i="1" dirty="0">
                <a:effectLst/>
                <a:latin typeface="Cambria" panose="02040503050406030204" pitchFamily="18" charset="0"/>
                <a:ea typeface="Cambria" panose="02040503050406030204" pitchFamily="18" charset="0"/>
              </a:rPr>
              <a:t>sécrétées sous forme inactive et sont activées par les enzymes de la bordure en brosse.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b="1" i="1" dirty="0">
                <a:effectLst/>
                <a:latin typeface="Cambria" panose="02040503050406030204" pitchFamily="18" charset="0"/>
                <a:ea typeface="Cambria" panose="02040503050406030204" pitchFamily="18" charset="0"/>
              </a:rPr>
              <a:t>trypsinogène</a:t>
            </a:r>
            <a:r>
              <a:rPr lang="fr-FR" sz="2800" i="1" dirty="0">
                <a:effectLst/>
                <a:latin typeface="Cambria" panose="02040503050406030204" pitchFamily="18" charset="0"/>
                <a:ea typeface="Cambria" panose="02040503050406030204" pitchFamily="18" charset="0"/>
              </a:rPr>
              <a:t> est sécrété par le pancréas et est activé en </a:t>
            </a:r>
            <a:r>
              <a:rPr lang="fr-FR" sz="2800" b="1" i="1" dirty="0">
                <a:effectLst/>
                <a:latin typeface="Cambria" panose="02040503050406030204" pitchFamily="18" charset="0"/>
                <a:ea typeface="Cambria" panose="02040503050406030204" pitchFamily="18" charset="0"/>
              </a:rPr>
              <a:t>trypsine </a:t>
            </a:r>
            <a:r>
              <a:rPr lang="fr-FR" sz="2800" i="1" dirty="0">
                <a:effectLst/>
                <a:latin typeface="Cambria" panose="02040503050406030204" pitchFamily="18" charset="0"/>
                <a:ea typeface="Cambria" panose="02040503050406030204" pitchFamily="18" charset="0"/>
              </a:rPr>
              <a:t>par l'</a:t>
            </a:r>
            <a:r>
              <a:rPr lang="fr-FR" sz="2800" b="1" i="1" dirty="0">
                <a:effectLst/>
                <a:latin typeface="Cambria" panose="02040503050406030204" pitchFamily="18" charset="0"/>
                <a:ea typeface="Cambria" panose="02040503050406030204" pitchFamily="18" charset="0"/>
              </a:rPr>
              <a:t>entérokinase </a:t>
            </a:r>
            <a:r>
              <a:rPr lang="fr-FR" sz="2800" i="1" dirty="0">
                <a:effectLst/>
                <a:latin typeface="Cambria" panose="02040503050406030204" pitchFamily="18" charset="0"/>
                <a:ea typeface="Cambria" panose="02040503050406030204" pitchFamily="18" charset="0"/>
              </a:rPr>
              <a:t>dans l’intestin grêle.</a:t>
            </a:r>
          </a:p>
          <a:p>
            <a:r>
              <a:rPr lang="fr-FR" sz="2800" i="1" dirty="0">
                <a:effectLst/>
                <a:latin typeface="Cambria" panose="02040503050406030204" pitchFamily="18" charset="0"/>
                <a:ea typeface="Cambria" panose="02040503050406030204" pitchFamily="18" charset="0"/>
              </a:rPr>
              <a:t>Les protéases pancréatiques se dégradent l'une l'autre et sont absorbés en même temps que les protéines de l'alimentation</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pPr marL="0" indent="0">
              <a:buNone/>
            </a:pPr>
            <a:endParaRPr lang="fr-FR" sz="2800" dirty="0"/>
          </a:p>
        </p:txBody>
      </p:sp>
      <p:sp>
        <p:nvSpPr>
          <p:cNvPr id="7" name="Titre 2"/>
          <p:cNvSpPr txBox="1">
            <a:spLocks/>
          </p:cNvSpPr>
          <p:nvPr/>
        </p:nvSpPr>
        <p:spPr>
          <a:xfrm>
            <a:off x="1120631" y="102465"/>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714894" y="1484245"/>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87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93519" y="2057400"/>
            <a:ext cx="7116186" cy="464473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Absorption des acides aminés libres</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II existe un </a:t>
            </a:r>
            <a:r>
              <a:rPr lang="fr-FR" sz="2400" b="1" i="1" dirty="0" err="1">
                <a:effectLst/>
                <a:latin typeface="Cambria" panose="02040503050406030204" pitchFamily="18" charset="0"/>
                <a:ea typeface="Cambria" panose="02040503050406030204" pitchFamily="18" charset="0"/>
              </a:rPr>
              <a:t>cotransport</a:t>
            </a:r>
            <a:r>
              <a:rPr lang="fr-FR" sz="2400" b="1" i="1" dirty="0">
                <a:effectLst/>
                <a:latin typeface="Cambria" panose="02040503050406030204" pitchFamily="18" charset="0"/>
                <a:ea typeface="Cambria" panose="02040503050406030204" pitchFamily="18" charset="0"/>
              </a:rPr>
              <a:t> actif second dépendant de Na</a:t>
            </a:r>
            <a:r>
              <a:rPr lang="fr-FR" sz="2400" i="1" dirty="0">
                <a:effectLst/>
                <a:latin typeface="Cambria" panose="02040503050406030204" pitchFamily="18" charset="0"/>
                <a:ea typeface="Cambria" panose="02040503050406030204" pitchFamily="18" charset="0"/>
              </a:rPr>
              <a:t> des acides aminés dans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analogue au système de transport du glucose et du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acides aminés sont ensuite transportes de la cellule au sang par diffusion facilitée et diffusion simple.</a:t>
            </a:r>
          </a:p>
          <a:p>
            <a:r>
              <a:rPr lang="fr-FR" sz="2400" i="1" dirty="0">
                <a:effectLst/>
                <a:latin typeface="Cambria" panose="02040503050406030204" pitchFamily="18" charset="0"/>
                <a:ea typeface="Cambria" panose="02040503050406030204" pitchFamily="18" charset="0"/>
              </a:rPr>
              <a:t>II y a quatre transporteurs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différents pour les acides aminés, </a:t>
            </a:r>
            <a:r>
              <a:rPr lang="fr-FR" sz="2400" i="1" dirty="0" smtClean="0">
                <a:effectLst/>
                <a:latin typeface="Cambria" panose="02040503050406030204" pitchFamily="18" charset="0"/>
                <a:ea typeface="Cambria" panose="02040503050406030204" pitchFamily="18" charset="0"/>
              </a:rPr>
              <a:t>neutres, </a:t>
            </a:r>
            <a:r>
              <a:rPr lang="fr-FR" sz="2400" i="1" dirty="0">
                <a:effectLst/>
                <a:latin typeface="Cambria" panose="02040503050406030204" pitchFamily="18" charset="0"/>
                <a:ea typeface="Cambria" panose="02040503050406030204" pitchFamily="18" charset="0"/>
              </a:rPr>
              <a:t>acides, basiques et les aminoacides.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11" name="Espace réservé du contenu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9705" y="2483429"/>
            <a:ext cx="4876800" cy="3645048"/>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93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66253" y="1766454"/>
            <a:ext cx="7055426" cy="5091545"/>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L'absorption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des dipeptides et des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tripeptides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est plus rapide que l'absorption des acides aminés. </a:t>
            </a:r>
          </a:p>
          <a:p>
            <a:r>
              <a:rPr lang="fr-FR" sz="2400" i="1" dirty="0" smtClean="0">
                <a:effectLst/>
                <a:latin typeface="Cambria" panose="02040503050406030204" pitchFamily="18" charset="0"/>
                <a:ea typeface="Cambria" panose="02040503050406030204" pitchFamily="18" charset="0"/>
              </a:rPr>
              <a:t>Il </a:t>
            </a:r>
            <a:r>
              <a:rPr lang="fr-FR" sz="2400" i="1" dirty="0">
                <a:effectLst/>
                <a:latin typeface="Cambria" panose="02040503050406030204" pitchFamily="18" charset="0"/>
                <a:ea typeface="Cambria" panose="02040503050406030204" pitchFamily="18" charset="0"/>
              </a:rPr>
              <a:t>s’agit d’un </a:t>
            </a:r>
            <a:r>
              <a:rPr lang="fr-FR" sz="2400" b="1" i="1" dirty="0">
                <a:effectLst/>
                <a:latin typeface="Cambria" panose="02040503050406030204" pitchFamily="18" charset="0"/>
                <a:ea typeface="Cambria" panose="02040503050406030204" pitchFamily="18" charset="0"/>
              </a:rPr>
              <a:t>transport actif second dépendant de </a:t>
            </a:r>
            <a:r>
              <a:rPr lang="fr-FR" sz="2400" b="1" i="1" dirty="0" smtClean="0">
                <a:effectLst/>
                <a:latin typeface="Cambria" panose="02040503050406030204" pitchFamily="18" charset="0"/>
                <a:ea typeface="Cambria" panose="02040503050406030204" pitchFamily="18" charset="0"/>
              </a:rPr>
              <a:t>H+ </a:t>
            </a:r>
            <a:r>
              <a:rPr lang="fr-FR" sz="2400" i="1" dirty="0">
                <a:effectLst/>
                <a:latin typeface="Cambria" panose="02040503050406030204" pitchFamily="18" charset="0"/>
                <a:ea typeface="Cambria" panose="02040503050406030204" pitchFamily="18" charset="0"/>
              </a:rPr>
              <a:t>pour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dans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la membrane </a:t>
            </a:r>
            <a:r>
              <a:rPr lang="fr-FR" sz="2400" i="1" dirty="0" err="1" smtClean="0">
                <a:effectLst/>
                <a:latin typeface="Cambria" panose="02040503050406030204" pitchFamily="18" charset="0"/>
                <a:ea typeface="Cambria" panose="02040503050406030204" pitchFamily="18" charset="0"/>
              </a:rPr>
              <a:t>luminale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fois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transportés dans les cellules intestinales, des peptidases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cytoplasmiques les hydrolysent en acides </a:t>
            </a:r>
            <a:r>
              <a:rPr lang="fr-FR" sz="2400" i="1" dirty="0" smtClean="0">
                <a:effectLst/>
                <a:latin typeface="Cambria" panose="02040503050406030204" pitchFamily="18" charset="0"/>
                <a:ea typeface="Cambria" panose="02040503050406030204" pitchFamily="18" charset="0"/>
              </a:rPr>
              <a:t>aminés.</a:t>
            </a:r>
          </a:p>
          <a:p>
            <a:r>
              <a:rPr lang="fr-FR" sz="2400" i="1" dirty="0" smtClean="0">
                <a:effectLst/>
                <a:latin typeface="Cambria" panose="02040503050406030204" pitchFamily="18" charset="0"/>
                <a:ea typeface="Cambria" panose="02040503050406030204" pitchFamily="18" charset="0"/>
              </a:rPr>
              <a:t>Ils </a:t>
            </a:r>
            <a:r>
              <a:rPr lang="fr-FR" sz="2400" i="1" dirty="0">
                <a:effectLst/>
                <a:latin typeface="Cambria" panose="02040503050406030204" pitchFamily="18" charset="0"/>
                <a:ea typeface="Cambria" panose="02040503050406030204" pitchFamily="18" charset="0"/>
              </a:rPr>
              <a:t>sont alors transportés des cellules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vers le sang par diffusion simple et diffusion facilitée.</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12" name="Espace réservé du contenu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7281" y="2254827"/>
            <a:ext cx="4963547" cy="3453245"/>
          </a:xfrm>
        </p:spPr>
      </p:pic>
    </p:spTree>
    <p:extLst>
      <p:ext uri="{BB962C8B-B14F-4D97-AF65-F5344CB8AC3E}">
        <p14:creationId xmlns:p14="http://schemas.microsoft.com/office/powerpoint/2010/main" val="13101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704"/>
            <a:ext cx="9905998" cy="1905000"/>
          </a:xfrm>
        </p:spPr>
        <p:txBody>
          <a:bodyPr>
            <a:normAutofit/>
          </a:bodyPr>
          <a:lstStyle/>
          <a:p>
            <a:pPr algn="ctr"/>
            <a:r>
              <a:rPr lang="fr-FR" sz="4000" b="1" i="1" dirty="0" smtClean="0">
                <a:solidFill>
                  <a:schemeClr val="tx1">
                    <a:lumMod val="95000"/>
                    <a:lumOff val="5000"/>
                  </a:schemeClr>
                </a:solidFill>
                <a:latin typeface="Cambria" pitchFamily="18" charset="0"/>
              </a:rPr>
              <a:t>digestion </a:t>
            </a:r>
            <a:r>
              <a:rPr lang="fr-FR" sz="4000" b="1" i="1" dirty="0">
                <a:solidFill>
                  <a:schemeClr val="tx1">
                    <a:lumMod val="95000"/>
                    <a:lumOff val="5000"/>
                  </a:schemeClr>
                </a:solidFill>
                <a:latin typeface="Cambria" pitchFamily="18" charset="0"/>
              </a:rPr>
              <a:t>et absorption </a:t>
            </a:r>
          </a:p>
        </p:txBody>
      </p:sp>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a:effectLst/>
                <a:latin typeface="Cambria" panose="02040503050406030204" pitchFamily="18" charset="0"/>
                <a:ea typeface="Cambria" panose="02040503050406030204" pitchFamily="18" charset="0"/>
              </a:rPr>
              <a:t>Les lipides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S</a:t>
            </a:r>
            <a:r>
              <a:rPr lang="fr-FR" sz="2800" i="1" dirty="0" smtClean="0">
                <a:effectLst/>
                <a:latin typeface="Cambria" panose="02040503050406030204" pitchFamily="18" charset="0"/>
                <a:ea typeface="Cambria" panose="02040503050406030204" pitchFamily="18" charset="0"/>
              </a:rPr>
              <a:t>ont </a:t>
            </a:r>
            <a:r>
              <a:rPr lang="fr-FR" sz="2800" i="1" dirty="0">
                <a:effectLst/>
                <a:latin typeface="Cambria" panose="02040503050406030204" pitchFamily="18" charset="0"/>
                <a:ea typeface="Cambria" panose="02040503050406030204" pitchFamily="18" charset="0"/>
              </a:rPr>
              <a:t>absorbés dans les cellules intestinales sous forme d'acides gras, de </a:t>
            </a:r>
            <a:r>
              <a:rPr lang="fr-FR" sz="2800" i="1" dirty="0" err="1">
                <a:effectLst/>
                <a:latin typeface="Cambria" panose="02040503050406030204" pitchFamily="18" charset="0"/>
                <a:ea typeface="Cambria" panose="02040503050406030204" pitchFamily="18" charset="0"/>
              </a:rPr>
              <a:t>monoglycérides</a:t>
            </a:r>
            <a:r>
              <a:rPr lang="fr-FR" sz="2800" i="1" dirty="0">
                <a:effectLst/>
                <a:latin typeface="Cambria" panose="02040503050406030204" pitchFamily="18" charset="0"/>
                <a:ea typeface="Cambria" panose="02040503050406030204" pitchFamily="18" charset="0"/>
              </a:rPr>
              <a:t> et de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cholestérol. </a:t>
            </a:r>
          </a:p>
          <a:p>
            <a:r>
              <a:rPr lang="fr-FR" sz="2800" i="1" dirty="0" smtClean="0">
                <a:effectLst/>
                <a:latin typeface="Cambria" panose="02040503050406030204" pitchFamily="18" charset="0"/>
                <a:ea typeface="Cambria" panose="02040503050406030204" pitchFamily="18" charset="0"/>
              </a:rPr>
              <a:t>Une </a:t>
            </a:r>
            <a:r>
              <a:rPr lang="fr-FR" sz="2800" i="1" dirty="0">
                <a:effectLst/>
                <a:latin typeface="Cambria" panose="02040503050406030204" pitchFamily="18" charset="0"/>
                <a:ea typeface="Cambria" panose="02040503050406030204" pitchFamily="18" charset="0"/>
              </a:rPr>
              <a:t>fois à l'intérieur des cellules intestinales, ils sont </a:t>
            </a:r>
            <a:r>
              <a:rPr lang="fr-FR" sz="2800" i="1" dirty="0" err="1">
                <a:effectLst/>
                <a:latin typeface="Cambria" panose="02040503050406030204" pitchFamily="18" charset="0"/>
                <a:ea typeface="Cambria" panose="02040503050406030204" pitchFamily="18" charset="0"/>
              </a:rPr>
              <a:t>resynthétisés</a:t>
            </a:r>
            <a:r>
              <a:rPr lang="fr-FR" sz="2800" i="1" dirty="0">
                <a:effectLst/>
                <a:latin typeface="Cambria" panose="02040503050406030204" pitchFamily="18" charset="0"/>
                <a:ea typeface="Cambria" panose="02040503050406030204" pitchFamily="18" charset="0"/>
              </a:rPr>
              <a:t> en triglycérides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et phospholipides puis transportés dans la lymphe </a:t>
            </a:r>
            <a:r>
              <a:rPr lang="fr-FR" sz="2800" i="1" dirty="0" smtClean="0">
                <a:effectLst/>
                <a:latin typeface="Cambria" panose="02040503050406030204" pitchFamily="18" charset="0"/>
                <a:ea typeface="Cambria" panose="02040503050406030204" pitchFamily="18" charset="0"/>
              </a:rPr>
              <a:t>sous forme de chylomicrons</a:t>
            </a:r>
            <a:r>
              <a:rPr lang="fr-FR" sz="28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Tree>
    <p:extLst>
      <p:ext uri="{BB962C8B-B14F-4D97-AF65-F5344CB8AC3E}">
        <p14:creationId xmlns:p14="http://schemas.microsoft.com/office/powerpoint/2010/main" val="20003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i="1" dirty="0">
                <a:effectLst/>
                <a:latin typeface="Cambria" panose="02040503050406030204" pitchFamily="18" charset="0"/>
                <a:ea typeface="Cambria" panose="02040503050406030204" pitchFamily="18" charset="0"/>
              </a:rPr>
              <a:t>Régulation de la digestion </a:t>
            </a:r>
            <a:r>
              <a:rPr lang="fr-FR" sz="3600" dirty="0">
                <a:effectLst/>
                <a:latin typeface="Cambria" panose="02040503050406030204" pitchFamily="18" charset="0"/>
                <a:ea typeface="Cambria" panose="02040503050406030204" pitchFamily="18" charset="0"/>
              </a:rPr>
              <a:t/>
            </a:r>
            <a:br>
              <a:rPr lang="fr-FR" sz="3600" dirty="0">
                <a:effectLst/>
                <a:latin typeface="Cambria" panose="02040503050406030204" pitchFamily="18" charset="0"/>
                <a:ea typeface="Cambria" panose="02040503050406030204" pitchFamily="18" charset="0"/>
              </a:rPr>
            </a:br>
            <a:endParaRPr lang="fr-FR" sz="3600" b="1" i="1" dirty="0">
              <a:solidFill>
                <a:schemeClr val="tx1">
                  <a:lumMod val="95000"/>
                  <a:lumOff val="5000"/>
                </a:schemeClr>
              </a:solidFill>
              <a:latin typeface="Cambria" pitchFamily="18" charset="0"/>
              <a:ea typeface="Cambria" panose="02040503050406030204" pitchFamily="18" charset="0"/>
            </a:endParaRPr>
          </a:p>
        </p:txBody>
      </p:sp>
      <p:sp>
        <p:nvSpPr>
          <p:cNvPr id="3" name="Espace réservé du contenu 2"/>
          <p:cNvSpPr>
            <a:spLocks noGrp="1"/>
          </p:cNvSpPr>
          <p:nvPr>
            <p:ph idx="1"/>
          </p:nvPr>
        </p:nvSpPr>
        <p:spPr>
          <a:xfrm>
            <a:off x="1141413" y="2322968"/>
            <a:ext cx="9905998" cy="3124201"/>
          </a:xfrm>
        </p:spPr>
        <p:txBody>
          <a:bodyPr/>
          <a:lstStyle/>
          <a:p>
            <a:pPr>
              <a:buNone/>
            </a:pPr>
            <a:endParaRPr lang="fr-FR" dirty="0" smtClean="0"/>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nerveuse </a:t>
            </a:r>
          </a:p>
          <a:p>
            <a:endParaRPr lang="fr-FR" sz="3200" i="1" dirty="0">
              <a:solidFill>
                <a:schemeClr val="tx1">
                  <a:lumMod val="95000"/>
                  <a:lumOff val="5000"/>
                </a:schemeClr>
              </a:solidFill>
              <a:latin typeface="Cambria" pitchFamily="18" charset="0"/>
            </a:endParaRPr>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hormonale </a:t>
            </a:r>
          </a:p>
        </p:txBody>
      </p:sp>
    </p:spTree>
    <p:extLst>
      <p:ext uri="{BB962C8B-B14F-4D97-AF65-F5344CB8AC3E}">
        <p14:creationId xmlns:p14="http://schemas.microsoft.com/office/powerpoint/2010/main" val="15667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362161"/>
          </a:xfrm>
        </p:spPr>
        <p:txBody>
          <a:bodyPr>
            <a:noAutofit/>
          </a:bodyPr>
          <a:lstStyle/>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t>
            </a:r>
            <a:r>
              <a:rPr lang="fr-FR" sz="2800" b="1" i="1" dirty="0">
                <a:effectLst/>
                <a:latin typeface="Cambria" panose="02040503050406030204" pitchFamily="18" charset="0"/>
                <a:ea typeface="Cambria" panose="02040503050406030204" pitchFamily="18" charset="0"/>
              </a:rPr>
              <a:t>lipases linguales </a:t>
            </a:r>
            <a:r>
              <a:rPr lang="fr-FR" sz="2800" i="1" dirty="0">
                <a:effectLst/>
                <a:latin typeface="Cambria" panose="02040503050406030204" pitchFamily="18" charset="0"/>
                <a:ea typeface="Cambria" panose="02040503050406030204" pitchFamily="18" charset="0"/>
              </a:rPr>
              <a:t>digèrent une partie des lipides. </a:t>
            </a:r>
          </a:p>
          <a:p>
            <a:r>
              <a:rPr lang="fr-FR" sz="2800" i="1" dirty="0">
                <a:effectLst/>
                <a:latin typeface="Cambria" panose="02040503050406030204" pitchFamily="18" charset="0"/>
                <a:ea typeface="Cambria" panose="02040503050406030204" pitchFamily="18" charset="0"/>
              </a:rPr>
              <a:t>Le malaxage dans l'estomac brise les lipides en gouttelettes ce qui augmente la surface offerte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aux enzymes pancréatiques pour la digestion.</a:t>
            </a:r>
            <a:endParaRPr lang="fr-FR" sz="2800" b="1" i="1" dirty="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plus grande partie des lipides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ingérés est digérée par les </a:t>
            </a:r>
            <a:r>
              <a:rPr lang="fr-FR" sz="2800" b="1" i="1" dirty="0">
                <a:effectLst/>
                <a:latin typeface="Cambria" panose="02040503050406030204" pitchFamily="18" charset="0"/>
                <a:ea typeface="Cambria" panose="02040503050406030204" pitchFamily="18" charset="0"/>
              </a:rPr>
              <a:t>lipases pancréatiques. </a:t>
            </a: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2" y="1986684"/>
            <a:ext cx="11627427" cy="4746626"/>
          </a:xfrm>
        </p:spPr>
        <p:txBody>
          <a:bodyPr>
            <a:noAutofit/>
          </a:bodyPr>
          <a:lstStyle/>
          <a:p>
            <a:pPr marL="0" indent="0">
              <a:buNone/>
            </a:pPr>
            <a:endParaRPr lang="fr-FR" sz="2400" b="1" i="1" dirty="0" smtClean="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composants de la </a:t>
            </a:r>
            <a:r>
              <a:rPr lang="fr-FR" sz="2400" b="1" i="1" dirty="0">
                <a:effectLst/>
                <a:latin typeface="Cambria" panose="02040503050406030204" pitchFamily="18" charset="0"/>
                <a:ea typeface="Cambria" panose="02040503050406030204" pitchFamily="18" charset="0"/>
              </a:rPr>
              <a:t>bile </a:t>
            </a:r>
            <a:r>
              <a:rPr lang="fr-FR" sz="2400" i="1" dirty="0">
                <a:effectLst/>
                <a:latin typeface="Cambria" panose="02040503050406030204" pitchFamily="18" charset="0"/>
                <a:ea typeface="Cambria" panose="02040503050406030204" pitchFamily="18" charset="0"/>
              </a:rPr>
              <a:t>aident à émulsifier les lipides dans l’intestin grêle.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b="1" i="1" dirty="0">
                <a:effectLst/>
                <a:latin typeface="Cambria" panose="02040503050406030204" pitchFamily="18" charset="0"/>
                <a:ea typeface="Cambria" panose="02040503050406030204" pitchFamily="18" charset="0"/>
              </a:rPr>
              <a:t>enzymes pancréatiques </a:t>
            </a:r>
            <a:r>
              <a:rPr lang="fr-FR" sz="2400" i="1" dirty="0">
                <a:effectLst/>
                <a:latin typeface="Cambria" panose="02040503050406030204" pitchFamily="18" charset="0"/>
                <a:ea typeface="Cambria" panose="02040503050406030204" pitchFamily="18" charset="0"/>
              </a:rPr>
              <a:t>hydrolysent les lipides en acides gras, </a:t>
            </a:r>
            <a:r>
              <a:rPr lang="fr-FR" sz="2400" i="1" dirty="0" err="1">
                <a:effectLst/>
                <a:latin typeface="Cambria" panose="02040503050406030204" pitchFamily="18" charset="0"/>
                <a:ea typeface="Cambria" panose="02040503050406030204" pitchFamily="18" charset="0"/>
              </a:rPr>
              <a:t>monoglycérides</a:t>
            </a:r>
            <a:r>
              <a:rPr lang="fr-FR" sz="2400" i="1" dirty="0">
                <a:effectLst/>
                <a:latin typeface="Cambria" panose="02040503050406030204" pitchFamily="18" charset="0"/>
                <a:ea typeface="Cambria" panose="02040503050406030204" pitchFamily="18" charset="0"/>
              </a:rPr>
              <a:t> et cholestérol. Ces enzymes sont :</a:t>
            </a:r>
          </a:p>
          <a:p>
            <a:pPr lvl="1"/>
            <a:r>
              <a:rPr lang="fr-FR" sz="2400" i="1" dirty="0">
                <a:effectLst/>
                <a:latin typeface="Cambria" panose="02040503050406030204" pitchFamily="18" charset="0"/>
                <a:ea typeface="Cambria" panose="02040503050406030204" pitchFamily="18" charset="0"/>
              </a:rPr>
              <a:t>La lipase pancréatique</a:t>
            </a:r>
          </a:p>
          <a:p>
            <a:pPr lvl="1"/>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cholestérol ester hydrolase</a:t>
            </a:r>
          </a:p>
          <a:p>
            <a:pPr lvl="1"/>
            <a:r>
              <a:rPr lang="fr-FR" sz="2400" i="1" dirty="0">
                <a:effectLst/>
                <a:latin typeface="Cambria" panose="02040503050406030204" pitchFamily="18" charset="0"/>
                <a:ea typeface="Cambria" panose="02040503050406030204" pitchFamily="18" charset="0"/>
              </a:rPr>
              <a:t>La phospholipase A</a:t>
            </a:r>
            <a:r>
              <a:rPr lang="fr-FR" sz="2400" i="1" baseline="-25000" dirty="0">
                <a:effectLst/>
                <a:latin typeface="Cambria" panose="02040503050406030204" pitchFamily="18" charset="0"/>
                <a:ea typeface="Cambria" panose="02040503050406030204" pitchFamily="18" charset="0"/>
              </a:rPr>
              <a:t>2</a:t>
            </a:r>
            <a:r>
              <a:rPr lang="fr-FR" sz="2400" i="1" dirty="0">
                <a:effectLst/>
                <a:latin typeface="Cambria" panose="02040503050406030204" pitchFamily="18" charset="0"/>
                <a:ea typeface="Cambria" panose="02040503050406030204" pitchFamily="18" charset="0"/>
              </a:rPr>
              <a:t> pancréatique</a:t>
            </a:r>
          </a:p>
          <a:p>
            <a:r>
              <a:rPr lang="fr-FR" sz="2400" i="1" dirty="0">
                <a:effectLst/>
                <a:latin typeface="Cambria" panose="02040503050406030204" pitchFamily="18" charset="0"/>
                <a:ea typeface="Cambria" panose="02040503050406030204" pitchFamily="18" charset="0"/>
              </a:rPr>
              <a:t>Des </a:t>
            </a:r>
            <a:r>
              <a:rPr lang="fr-FR" sz="2400" b="1" i="1" dirty="0">
                <a:effectLst/>
                <a:latin typeface="Cambria" panose="02040503050406030204" pitchFamily="18" charset="0"/>
                <a:ea typeface="Cambria" panose="02040503050406030204" pitchFamily="18" charset="0"/>
              </a:rPr>
              <a:t>micelles </a:t>
            </a:r>
            <a:r>
              <a:rPr lang="fr-FR" sz="2400" i="1" dirty="0">
                <a:effectLst/>
                <a:latin typeface="Cambria" panose="02040503050406030204" pitchFamily="18" charset="0"/>
                <a:ea typeface="Cambria" panose="02040503050406030204" pitchFamily="18" charset="0"/>
              </a:rPr>
              <a:t>se forment et solubilisent les produits hydrophobes issus de la digestion des lipides.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6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micelles portent les produits de la digestion des lipides au contact de la surface d’absorption des cellules intestinales.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Puis</a:t>
            </a:r>
            <a:r>
              <a:rPr lang="fr-FR" sz="2400" i="1" dirty="0">
                <a:effectLst/>
                <a:latin typeface="Cambria" panose="02040503050406030204" pitchFamily="18" charset="0"/>
                <a:ea typeface="Cambria" panose="02040503050406030204" pitchFamily="18" charset="0"/>
              </a:rPr>
              <a:t>, les acides gras, les </a:t>
            </a:r>
            <a:r>
              <a:rPr lang="fr-FR" sz="2400" i="1" dirty="0" err="1">
                <a:effectLst/>
                <a:latin typeface="Cambria" panose="02040503050406030204" pitchFamily="18" charset="0"/>
                <a:ea typeface="Cambria" panose="02040503050406030204" pitchFamily="18" charset="0"/>
              </a:rPr>
              <a:t>monoglycérides</a:t>
            </a:r>
            <a:r>
              <a:rPr lang="fr-FR" sz="2400" i="1" dirty="0">
                <a:effectLst/>
                <a:latin typeface="Cambria" panose="02040503050406030204" pitchFamily="18" charset="0"/>
                <a:ea typeface="Cambria" panose="02040503050406030204" pitchFamily="18" charset="0"/>
              </a:rPr>
              <a:t> et le cholestérol diffusent vers l’intérieur des cellules à travers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glycérol hydrophile n'est pas contenu dans les micelles.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53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90945" y="2325831"/>
            <a:ext cx="6380739" cy="374072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Dans </a:t>
            </a:r>
            <a:r>
              <a:rPr lang="fr-FR" sz="2400" i="1" dirty="0">
                <a:effectLst/>
                <a:latin typeface="Cambria" panose="02040503050406030204" pitchFamily="18" charset="0"/>
                <a:ea typeface="Cambria" panose="02040503050406030204" pitchFamily="18" charset="0"/>
              </a:rPr>
              <a:t>les cellules intestinales, les produits de la digestion des lipides sont </a:t>
            </a:r>
            <a:r>
              <a:rPr lang="fr-FR" sz="2400" b="1" i="1" dirty="0" err="1">
                <a:effectLst/>
                <a:latin typeface="Cambria" panose="02040503050406030204" pitchFamily="18" charset="0"/>
                <a:ea typeface="Cambria" panose="02040503050406030204" pitchFamily="18" charset="0"/>
              </a:rPr>
              <a:t>réesterifiés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en triglycérides et </a:t>
            </a:r>
            <a:r>
              <a:rPr lang="fr-FR" sz="2400" i="1" dirty="0" smtClean="0">
                <a:effectLst/>
                <a:latin typeface="Cambria" panose="02040503050406030204" pitchFamily="18" charset="0"/>
                <a:ea typeface="Cambria" panose="02040503050406030204" pitchFamily="18" charset="0"/>
              </a:rPr>
              <a:t>phospholipides</a:t>
            </a:r>
            <a:r>
              <a:rPr lang="fr-FR" sz="2400" b="1"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Ils forment </a:t>
            </a:r>
            <a:r>
              <a:rPr lang="fr-FR" sz="2400" i="1" dirty="0">
                <a:effectLst/>
                <a:latin typeface="Cambria" panose="02040503050406030204" pitchFamily="18" charset="0"/>
                <a:ea typeface="Cambria" panose="02040503050406030204" pitchFamily="18" charset="0"/>
              </a:rPr>
              <a:t>avec le cholestérol et les </a:t>
            </a:r>
            <a:r>
              <a:rPr lang="fr-FR" sz="2400" b="1" i="1" dirty="0" smtClean="0">
                <a:effectLst/>
                <a:latin typeface="Cambria" panose="02040503050406030204" pitchFamily="18" charset="0"/>
                <a:ea typeface="Cambria" panose="02040503050406030204" pitchFamily="18" charset="0"/>
              </a:rPr>
              <a:t>apoprotéines</a:t>
            </a:r>
            <a:r>
              <a:rPr lang="fr-FR" sz="2400" i="1" dirty="0" smtClean="0">
                <a:effectLst/>
                <a:latin typeface="Cambria" panose="02040503050406030204" pitchFamily="18" charset="0"/>
                <a:ea typeface="Cambria" panose="02040503050406030204" pitchFamily="18" charset="0"/>
              </a:rPr>
              <a:t> les </a:t>
            </a:r>
            <a:r>
              <a:rPr lang="fr-FR" sz="2400" b="1" i="1" dirty="0">
                <a:effectLst/>
                <a:latin typeface="Cambria" panose="02040503050406030204" pitchFamily="18" charset="0"/>
                <a:ea typeface="Cambria" panose="02040503050406030204" pitchFamily="18" charset="0"/>
              </a:rPr>
              <a:t>chylomicrons</a:t>
            </a:r>
            <a:r>
              <a:rPr lang="fr-FR" sz="24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9503" y="2417618"/>
            <a:ext cx="4742873" cy="3557155"/>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12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chylomicrons sont transportés hors des cellules intestinales par</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exocytose.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Comme </a:t>
            </a:r>
            <a:r>
              <a:rPr lang="fr-FR" sz="2400" i="1" dirty="0">
                <a:effectLst/>
                <a:latin typeface="Cambria" panose="02040503050406030204" pitchFamily="18" charset="0"/>
                <a:ea typeface="Cambria" panose="02040503050406030204" pitchFamily="18" charset="0"/>
              </a:rPr>
              <a:t>les chylomicrons sont trop gros pour pénétrer dans les capillaires, ils sont transférés aux vaisseaux lymphatiques et sont déversés dans le courant sanguin par le canal thoracique</a:t>
            </a:r>
            <a:r>
              <a:rPr lang="fr-FR" sz="2400" b="1" i="1" dirty="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74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p>
          <a:p>
            <a:r>
              <a:rPr lang="fr-FR" sz="2400" i="1" dirty="0" smtClean="0">
                <a:effectLst/>
                <a:latin typeface="Cambria" panose="02040503050406030204" pitchFamily="18" charset="0"/>
                <a:ea typeface="Cambria" panose="02040503050406030204" pitchFamily="18" charset="0"/>
              </a:rPr>
              <a:t>La carence de synthèse de</a:t>
            </a:r>
            <a:r>
              <a:rPr lang="fr-FR" sz="2400" b="1" i="1" dirty="0" smtClean="0">
                <a:effectLst/>
                <a:latin typeface="Cambria" panose="02040503050406030204" pitchFamily="18" charset="0"/>
                <a:ea typeface="Cambria" panose="02040503050406030204" pitchFamily="18" charset="0"/>
              </a:rPr>
              <a:t> l'apoprotéine B</a:t>
            </a:r>
            <a:r>
              <a:rPr lang="fr-FR" sz="2400" i="1" dirty="0" smtClean="0">
                <a:effectLst/>
                <a:latin typeface="Cambria" panose="02040503050406030204" pitchFamily="18" charset="0"/>
                <a:ea typeface="Cambria" panose="02040503050406030204" pitchFamily="18" charset="0"/>
              </a:rPr>
              <a:t> aboutit à l’incapacité à transporter les chylomicrons hors des cellules intestinales</a:t>
            </a:r>
            <a:r>
              <a:rPr lang="fr-FR" sz="2400" b="1" i="1" dirty="0" smtClean="0">
                <a:effectLst/>
                <a:latin typeface="Cambria" panose="02040503050406030204" pitchFamily="18" charset="0"/>
                <a:ea typeface="Cambria" panose="02040503050406030204" pitchFamily="18" charset="0"/>
              </a:rPr>
              <a:t>.</a:t>
            </a:r>
            <a:endParaRPr lang="fr-FR" sz="2400" i="1" dirty="0" smtClean="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67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582" y="1633388"/>
            <a:ext cx="8458199" cy="5061821"/>
          </a:xfrm>
        </p:spPr>
      </p:pic>
      <p:sp>
        <p:nvSpPr>
          <p:cNvPr id="6" name="ZoneTexte 5"/>
          <p:cNvSpPr txBox="1"/>
          <p:nvPr/>
        </p:nvSpPr>
        <p:spPr>
          <a:xfrm>
            <a:off x="3018703" y="943264"/>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7" name="Titre 3"/>
          <p:cNvSpPr txBox="1">
            <a:spLocks/>
          </p:cNvSpPr>
          <p:nvPr/>
        </p:nvSpPr>
        <p:spPr>
          <a:xfrm>
            <a:off x="1141413" y="-271612"/>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83754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60393777"/>
              </p:ext>
            </p:extLst>
          </p:nvPr>
        </p:nvGraphicFramePr>
        <p:xfrm>
          <a:off x="325928" y="135794"/>
          <a:ext cx="11497899" cy="6581873"/>
        </p:xfrm>
        <a:graphic>
          <a:graphicData uri="http://schemas.openxmlformats.org/drawingml/2006/table">
            <a:tbl>
              <a:tblPr firstRow="1" bandRow="1">
                <a:tableStyleId>{7DF18680-E054-41AD-8BC1-D1AEF772440D}</a:tableStyleId>
              </a:tblPr>
              <a:tblGrid>
                <a:gridCol w="2357934"/>
                <a:gridCol w="3391017"/>
                <a:gridCol w="2874474"/>
                <a:gridCol w="2874474"/>
              </a:tblGrid>
              <a:tr h="513729">
                <a:tc>
                  <a:txBody>
                    <a:bodyPr/>
                    <a:lstStyle/>
                    <a:p>
                      <a:r>
                        <a:rPr lang="fr-FR" sz="2000" i="1" dirty="0" smtClean="0">
                          <a:solidFill>
                            <a:schemeClr val="bg1"/>
                          </a:solidFill>
                          <a:latin typeface="Cambria" panose="02040503050406030204" pitchFamily="18" charset="0"/>
                          <a:ea typeface="Cambria" panose="02040503050406030204" pitchFamily="18" charset="0"/>
                        </a:rPr>
                        <a:t>Nutriments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Digestion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Enzymes</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Absorption  (IG) </a:t>
                      </a:r>
                      <a:endParaRPr lang="fr-FR" sz="2000" b="1" i="1" dirty="0">
                        <a:solidFill>
                          <a:schemeClr val="bg1"/>
                        </a:solidFill>
                        <a:latin typeface="Cambria" pitchFamily="18" charset="0"/>
                        <a:ea typeface="Cambria" panose="02040503050406030204" pitchFamily="18" charset="0"/>
                      </a:endParaRPr>
                    </a:p>
                  </a:txBody>
                  <a:tcPr/>
                </a:tc>
              </a:tr>
              <a:tr h="1321081">
                <a:tc>
                  <a:txBody>
                    <a:bodyPr/>
                    <a:lstStyle/>
                    <a:p>
                      <a:r>
                        <a:rPr lang="fr-FR" sz="1800" i="1" dirty="0" smtClean="0">
                          <a:latin typeface="Cambria" panose="02040503050406030204" pitchFamily="18" charset="0"/>
                          <a:ea typeface="Cambria" panose="02040503050406030204" pitchFamily="18" charset="0"/>
                        </a:rPr>
                        <a:t>Glucides</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Monosaccharides (glucose, fructose,</a:t>
                      </a:r>
                      <a:r>
                        <a:rPr lang="fr-FR" sz="1800" i="1" baseline="0" dirty="0" smtClean="0">
                          <a:latin typeface="Cambria" panose="02040503050406030204" pitchFamily="18" charset="0"/>
                          <a:ea typeface="Cambria" panose="02040503050406030204" pitchFamily="18" charset="0"/>
                        </a:rPr>
                        <a:t> galactose)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⍺-amylase;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Maltase </a:t>
                      </a:r>
                    </a:p>
                    <a:p>
                      <a:pPr>
                        <a:buFont typeface="Wingdings" pitchFamily="2" charset="2"/>
                        <a:buNone/>
                      </a:pPr>
                      <a:r>
                        <a:rPr lang="fr-FR" sz="1800" i="1" dirty="0" smtClean="0">
                          <a:latin typeface="Cambria" panose="02040503050406030204" pitchFamily="18" charset="0"/>
                          <a:ea typeface="Cambria" panose="02040503050406030204" pitchFamily="18" charset="0"/>
                        </a:rPr>
                        <a:t>⍺-</a:t>
                      </a:r>
                      <a:r>
                        <a:rPr lang="fr-FR" sz="1800" i="1" dirty="0" err="1" smtClean="0">
                          <a:latin typeface="Cambria" panose="02040503050406030204" pitchFamily="18" charset="0"/>
                          <a:ea typeface="Cambria" panose="02040503050406030204" pitchFamily="18" charset="0"/>
                        </a:rPr>
                        <a:t>dextrase</a:t>
                      </a:r>
                      <a:r>
                        <a:rPr lang="fr-FR" sz="1800" i="1" dirty="0" smtClean="0">
                          <a:latin typeface="Cambria" panose="02040503050406030204" pitchFamily="18" charset="0"/>
                          <a:ea typeface="Cambria" panose="02040503050406030204" pitchFamily="18" charset="0"/>
                        </a:rPr>
                        <a:t>, sucrase;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Lactase, </a:t>
                      </a:r>
                      <a:r>
                        <a:rPr lang="fr-FR" sz="1800" i="1" dirty="0" err="1" smtClean="0">
                          <a:latin typeface="Cambria" panose="02040503050406030204" pitchFamily="18" charset="0"/>
                          <a:ea typeface="Cambria" panose="02040503050406030204" pitchFamily="18" charset="0"/>
                        </a:rPr>
                        <a:t>tréhalase</a:t>
                      </a:r>
                      <a:r>
                        <a:rPr lang="fr-FR" sz="1800" i="1"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 facilité</a:t>
                      </a:r>
                      <a:r>
                        <a:rPr lang="fr-FR" sz="1800" i="1" baseline="0" dirty="0" smtClean="0">
                          <a:latin typeface="Cambria" panose="02040503050406030204" pitchFamily="18" charset="0"/>
                          <a:ea typeface="Cambria" panose="02040503050406030204" pitchFamily="18" charset="0"/>
                        </a:rPr>
                        <a:t> (fructose)</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1834834">
                <a:tc>
                  <a:txBody>
                    <a:bodyPr/>
                    <a:lstStyle/>
                    <a:p>
                      <a:r>
                        <a:rPr lang="fr-FR" sz="1800" i="1" dirty="0" smtClean="0">
                          <a:latin typeface="Cambria" panose="02040503050406030204" pitchFamily="18" charset="0"/>
                          <a:ea typeface="Cambria" panose="02040503050406030204" pitchFamily="18" charset="0"/>
                        </a:rPr>
                        <a:t>Protéine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aminés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Dipeptides</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Tri peptides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1800" i="1" dirty="0" err="1" smtClean="0">
                          <a:latin typeface="Cambria" panose="02040503050406030204" pitchFamily="18" charset="0"/>
                          <a:ea typeface="Cambria" panose="02040503050406030204" pitchFamily="18" charset="0"/>
                        </a:rPr>
                        <a:t>Endopeptidase</a:t>
                      </a:r>
                      <a:r>
                        <a:rPr lang="fr-FR" sz="1800" i="1" dirty="0" smtClean="0">
                          <a:latin typeface="Cambria" panose="02040503050406030204" pitchFamily="18" charset="0"/>
                          <a:ea typeface="Cambria" panose="02040503050406030204" pitchFamily="18" charset="0"/>
                        </a:rPr>
                        <a:t>;</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Exopeptidase;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Pepsine ;Protéases pancréatiques (trypsinogène  activé </a:t>
                      </a:r>
                    </a:p>
                    <a:p>
                      <a:pPr>
                        <a:buFont typeface="Wingdings" pitchFamily="2" charset="2"/>
                        <a:buNone/>
                      </a:pPr>
                      <a:r>
                        <a:rPr lang="fr-FR" sz="1800" i="1" dirty="0" smtClean="0">
                          <a:latin typeface="Cambria" panose="02040503050406030204" pitchFamily="18" charset="0"/>
                          <a:ea typeface="Cambria" panose="02040503050406030204" pitchFamily="18" charset="0"/>
                        </a:rPr>
                        <a:t>par l’entérokinase)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2912229">
                <a:tc>
                  <a:txBody>
                    <a:bodyPr/>
                    <a:lstStyle/>
                    <a:p>
                      <a:r>
                        <a:rPr lang="fr-FR" sz="1800" i="1" dirty="0" smtClean="0">
                          <a:latin typeface="Cambria" panose="02040503050406030204" pitchFamily="18" charset="0"/>
                          <a:ea typeface="Cambria" panose="02040503050406030204" pitchFamily="18" charset="0"/>
                        </a:rPr>
                        <a:t>Lipides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gras</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Monoglycérides</a:t>
                      </a:r>
                      <a:endParaRPr lang="fr-FR" sz="1800" i="1" dirty="0" smtClean="0">
                        <a:latin typeface="Cambria" panose="02040503050406030204" pitchFamily="18" charset="0"/>
                        <a:ea typeface="Cambria" panose="02040503050406030204" pitchFamily="18" charset="0"/>
                      </a:endParaRPr>
                    </a:p>
                    <a:p>
                      <a:pPr>
                        <a:buFont typeface="Wingdings" pitchFamily="2" charset="2"/>
                        <a:buChar char="§"/>
                      </a:pPr>
                      <a:r>
                        <a:rPr lang="fr-FR" sz="1800" i="1" dirty="0" smtClean="0">
                          <a:latin typeface="Cambria" panose="02040503050406030204" pitchFamily="18" charset="0"/>
                          <a:ea typeface="Cambria" panose="02040503050406030204" pitchFamily="18" charset="0"/>
                        </a:rPr>
                        <a:t>Cholestérol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Lipases linguales</a:t>
                      </a:r>
                    </a:p>
                    <a:p>
                      <a:pPr>
                        <a:buFont typeface="Wingdings" pitchFamily="2" charset="2"/>
                        <a:buChar char="§"/>
                      </a:pPr>
                      <a:r>
                        <a:rPr lang="fr-FR" sz="1800" i="1" dirty="0" smtClean="0">
                          <a:latin typeface="Cambria" panose="02040503050406030204" pitchFamily="18" charset="0"/>
                          <a:ea typeface="Cambria" panose="02040503050406030204" pitchFamily="18" charset="0"/>
                        </a:rPr>
                        <a:t>Sels biliaires</a:t>
                      </a:r>
                    </a:p>
                    <a:p>
                      <a:pPr>
                        <a:buFont typeface="Wingdings" pitchFamily="2" charset="2"/>
                        <a:buChar char="§"/>
                      </a:pPr>
                      <a:r>
                        <a:rPr lang="fr-FR" sz="1800" i="1" dirty="0" smtClean="0">
                          <a:latin typeface="Cambria" panose="02040503050406030204" pitchFamily="18" charset="0"/>
                          <a:ea typeface="Cambria" panose="02040503050406030204" pitchFamily="18" charset="0"/>
                        </a:rPr>
                        <a:t>Lipases</a:t>
                      </a:r>
                      <a:r>
                        <a:rPr lang="fr-FR" sz="1800" i="1" baseline="0" dirty="0" smtClean="0">
                          <a:latin typeface="Cambria" panose="02040503050406030204" pitchFamily="18" charset="0"/>
                          <a:ea typeface="Cambria" panose="02040503050406030204" pitchFamily="18" charset="0"/>
                        </a:rPr>
                        <a:t> pancréatiques (</a:t>
                      </a:r>
                      <a:r>
                        <a:rPr lang="fr-FR" sz="1800" i="1" baseline="0" dirty="0" err="1" smtClean="0">
                          <a:latin typeface="Cambria" panose="02040503050406030204" pitchFamily="18" charset="0"/>
                          <a:ea typeface="Cambria" panose="02040503050406030204" pitchFamily="18" charset="0"/>
                        </a:rPr>
                        <a:t>phospholipase</a:t>
                      </a:r>
                      <a:r>
                        <a:rPr lang="fr-FR" sz="1800" i="1" baseline="0" dirty="0" smtClean="0">
                          <a:latin typeface="Cambria" panose="02040503050406030204" pitchFamily="18" charset="0"/>
                          <a:ea typeface="Cambria" panose="02040503050406030204" pitchFamily="18" charset="0"/>
                        </a:rPr>
                        <a:t> A₂, </a:t>
                      </a:r>
                      <a:r>
                        <a:rPr lang="fr-FR" sz="1800" i="1" baseline="0" dirty="0" err="1" smtClean="0">
                          <a:latin typeface="Cambria" panose="02040503050406030204" pitchFamily="18" charset="0"/>
                          <a:ea typeface="Cambria" panose="02040503050406030204" pitchFamily="18" charset="0"/>
                        </a:rPr>
                        <a:t>choestérol</a:t>
                      </a:r>
                      <a:r>
                        <a:rPr lang="fr-FR" sz="1800" i="1" baseline="0" dirty="0" smtClean="0">
                          <a:latin typeface="Cambria" panose="02040503050406030204" pitchFamily="18" charset="0"/>
                          <a:ea typeface="Cambria" panose="02040503050406030204" pitchFamily="18" charset="0"/>
                        </a:rPr>
                        <a:t>-ester- </a:t>
                      </a:r>
                      <a:r>
                        <a:rPr lang="fr-FR" sz="1800" i="1" baseline="0" dirty="0" err="1" smtClean="0">
                          <a:latin typeface="Cambria" panose="02040503050406030204" pitchFamily="18" charset="0"/>
                          <a:ea typeface="Cambria" panose="02040503050406030204" pitchFamily="18" charset="0"/>
                        </a:rPr>
                        <a:t>hydolase</a:t>
                      </a:r>
                      <a:r>
                        <a:rPr lang="fr-FR" sz="1800" i="1" baseline="0" dirty="0" smtClean="0">
                          <a:latin typeface="Cambria" panose="02040503050406030204" pitchFamily="18" charset="0"/>
                          <a:ea typeface="Cambria" panose="02040503050406030204" pitchFamily="18" charset="0"/>
                        </a:rPr>
                        <a:t>)</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Micelles avec les sels biliaires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Diffusion(AG,</a:t>
                      </a:r>
                      <a:r>
                        <a:rPr lang="fr-FR" sz="1800" i="1" baseline="0" dirty="0" smtClean="0">
                          <a:latin typeface="Cambria" panose="02040503050406030204" pitchFamily="18" charset="0"/>
                          <a:ea typeface="Cambria" panose="02040503050406030204" pitchFamily="18" charset="0"/>
                        </a:rPr>
                        <a:t> </a:t>
                      </a:r>
                      <a:r>
                        <a:rPr lang="fr-FR" sz="1800" i="1" dirty="0" err="1" smtClean="0">
                          <a:latin typeface="Cambria" panose="02040503050406030204" pitchFamily="18" charset="0"/>
                          <a:ea typeface="Cambria" panose="02040503050406030204" pitchFamily="18" charset="0"/>
                        </a:rPr>
                        <a:t>monoglycérides</a:t>
                      </a:r>
                      <a:r>
                        <a:rPr lang="fr-FR" sz="1800" i="1" dirty="0" smtClean="0">
                          <a:latin typeface="Cambria" panose="02040503050406030204" pitchFamily="18" charset="0"/>
                          <a:ea typeface="Cambria" panose="02040503050406030204" pitchFamily="18" charset="0"/>
                        </a:rPr>
                        <a:t> cholestérol)</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Réestérification</a:t>
                      </a:r>
                      <a:r>
                        <a:rPr lang="fr-FR" sz="1800" i="1" baseline="0" dirty="0" smtClean="0">
                          <a:latin typeface="Cambria" panose="02040503050406030204" pitchFamily="18" charset="0"/>
                          <a:ea typeface="Cambria" panose="02040503050406030204" pitchFamily="18" charset="0"/>
                        </a:rPr>
                        <a:t> en PL et TG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Formation de </a:t>
                      </a:r>
                      <a:r>
                        <a:rPr lang="fr-FR" sz="1800" i="1" baseline="0" dirty="0" err="1" smtClean="0">
                          <a:latin typeface="Cambria" panose="02040503050406030204" pitchFamily="18" charset="0"/>
                          <a:ea typeface="Cambria" panose="02040503050406030204" pitchFamily="18" charset="0"/>
                        </a:rPr>
                        <a:t>chylomicrons</a:t>
                      </a:r>
                      <a:r>
                        <a:rPr lang="fr-FR" sz="1800" i="1" baseline="0" dirty="0" smtClean="0">
                          <a:latin typeface="Cambria" panose="02040503050406030204" pitchFamily="18" charset="0"/>
                          <a:ea typeface="Cambria" panose="02040503050406030204" pitchFamily="18" charset="0"/>
                        </a:rPr>
                        <a:t>(nécessite l’</a:t>
                      </a:r>
                      <a:r>
                        <a:rPr lang="fr-FR" sz="1800" i="1" baseline="0" dirty="0" err="1" smtClean="0">
                          <a:latin typeface="Cambria" panose="02040503050406030204" pitchFamily="18" charset="0"/>
                          <a:ea typeface="Cambria" panose="02040503050406030204" pitchFamily="18" charset="0"/>
                        </a:rPr>
                        <a:t>apoprotéineB</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Transfert à lymphe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34646326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399"/>
            <a:ext cx="11544300" cy="4800601"/>
          </a:xfrm>
        </p:spPr>
        <p:txBody>
          <a:bodyPr>
            <a:normAutofit fontScale="92500"/>
          </a:bodyPr>
          <a:lstStyle/>
          <a:p>
            <a:r>
              <a:rPr lang="fr-FR" sz="2400" i="1" dirty="0">
                <a:effectLst/>
                <a:latin typeface="Cambria" panose="02040503050406030204" pitchFamily="18" charset="0"/>
                <a:ea typeface="Cambria" panose="02040503050406030204" pitchFamily="18" charset="0"/>
              </a:rPr>
              <a:t>A l’intérieur du rumen il existe une population dense et stable de micro-organismes qui vivent en symbiose avec l’hôte </a:t>
            </a:r>
            <a:r>
              <a:rPr lang="fr-FR" sz="2400" i="1" dirty="0" smtClean="0">
                <a:effectLst/>
                <a:latin typeface="Cambria" panose="02040503050406030204" pitchFamily="18" charset="0"/>
                <a:ea typeface="Cambria" panose="02040503050406030204" pitchFamily="18" charset="0"/>
              </a:rPr>
              <a:t>et jouent </a:t>
            </a:r>
            <a:r>
              <a:rPr lang="fr-FR" sz="2400" i="1" dirty="0">
                <a:effectLst/>
                <a:latin typeface="Cambria" panose="02040503050406030204" pitchFamily="18" charset="0"/>
                <a:ea typeface="Cambria" panose="02040503050406030204" pitchFamily="18" charset="0"/>
              </a:rPr>
              <a:t>un rôle dans la digestion et la nutrition de l’animal.</a:t>
            </a:r>
          </a:p>
          <a:p>
            <a:r>
              <a:rPr lang="fr-FR" sz="2400" i="1" dirty="0">
                <a:effectLst/>
                <a:latin typeface="Cambria" panose="02040503050406030204" pitchFamily="18" charset="0"/>
                <a:ea typeface="Cambria" panose="02040503050406030204" pitchFamily="18" charset="0"/>
              </a:rPr>
              <a:t>Le rumen abrite des conditions physico-chimiques très </a:t>
            </a:r>
            <a:r>
              <a:rPr lang="fr-FR" sz="2400" i="1" dirty="0" smtClean="0">
                <a:effectLst/>
                <a:latin typeface="Cambria" panose="02040503050406030204" pitchFamily="18" charset="0"/>
                <a:ea typeface="Cambria" panose="02040503050406030204" pitchFamily="18" charset="0"/>
              </a:rPr>
              <a:t>particulières qui permettent </a:t>
            </a:r>
            <a:r>
              <a:rPr lang="fr-FR" sz="2400" i="1" dirty="0">
                <a:effectLst/>
                <a:latin typeface="Cambria" panose="02040503050406030204" pitchFamily="18" charset="0"/>
                <a:ea typeface="Cambria" panose="02040503050406030204" pitchFamily="18" charset="0"/>
              </a:rPr>
              <a:t>le développement d’un </a:t>
            </a:r>
            <a:r>
              <a:rPr lang="fr-FR" sz="2400" i="1" dirty="0" err="1">
                <a:effectLst/>
                <a:latin typeface="Cambria" panose="02040503050406030204" pitchFamily="18" charset="0"/>
                <a:ea typeface="Cambria" panose="02040503050406030204" pitchFamily="18" charset="0"/>
              </a:rPr>
              <a:t>microbiote</a:t>
            </a:r>
            <a:r>
              <a:rPr lang="fr-FR" sz="2400" i="1" dirty="0">
                <a:effectLst/>
                <a:latin typeface="Cambria" panose="02040503050406030204" pitchFamily="18" charset="0"/>
                <a:ea typeface="Cambria" panose="02040503050406030204" pitchFamily="18" charset="0"/>
              </a:rPr>
              <a:t> anaérobie très </a:t>
            </a:r>
            <a:r>
              <a:rPr lang="fr-FR" sz="2400" i="1" dirty="0" smtClean="0">
                <a:effectLst/>
                <a:latin typeface="Cambria" panose="02040503050406030204" pitchFamily="18" charset="0"/>
                <a:ea typeface="Cambria" panose="02040503050406030204" pitchFamily="18" charset="0"/>
              </a:rPr>
              <a:t>actif:</a:t>
            </a:r>
            <a:endParaRPr lang="fr-FR" sz="2400" i="1" dirty="0">
              <a:effectLst/>
              <a:latin typeface="Cambria" panose="02040503050406030204" pitchFamily="18" charset="0"/>
              <a:ea typeface="Cambria" panose="02040503050406030204" pitchFamily="18" charset="0"/>
            </a:endParaRPr>
          </a:p>
          <a:p>
            <a:pPr lvl="0"/>
            <a:r>
              <a:rPr lang="fr-FR" sz="2400" i="1" dirty="0">
                <a:effectLst/>
                <a:latin typeface="Cambria" panose="02040503050406030204" pitchFamily="18" charset="0"/>
                <a:ea typeface="Cambria" panose="02040503050406030204" pitchFamily="18" charset="0"/>
              </a:rPr>
              <a:t>Anaérobiose maintenue par la consommation immédiate de l’O</a:t>
            </a:r>
            <a:r>
              <a:rPr lang="fr-FR" sz="2400" i="1" baseline="-25000" dirty="0">
                <a:effectLst/>
                <a:latin typeface="Cambria" panose="02040503050406030204" pitchFamily="18" charset="0"/>
                <a:ea typeface="Cambria" panose="02040503050406030204" pitchFamily="18" charset="0"/>
              </a:rPr>
              <a:t>2</a:t>
            </a:r>
            <a:r>
              <a:rPr lang="fr-FR" sz="2400" i="1" dirty="0">
                <a:effectLst/>
                <a:latin typeface="Cambria" panose="02040503050406030204" pitchFamily="18" charset="0"/>
                <a:ea typeface="Cambria" panose="02040503050406030204" pitchFamily="18" charset="0"/>
              </a:rPr>
              <a:t> par les bactéries anaérobies facultatives</a:t>
            </a:r>
          </a:p>
          <a:p>
            <a:pPr lvl="0"/>
            <a:r>
              <a:rPr lang="fr-FR" sz="2400" i="1" dirty="0">
                <a:effectLst/>
                <a:latin typeface="Cambria" panose="02040503050406030204" pitchFamily="18" charset="0"/>
                <a:ea typeface="Cambria" panose="02040503050406030204" pitchFamily="18" charset="0"/>
              </a:rPr>
              <a:t>pH compris entre 5.5 et 7.3 et il est significativement plus </a:t>
            </a:r>
            <a:r>
              <a:rPr lang="fr-FR" sz="2400" i="1" dirty="0" smtClean="0">
                <a:effectLst/>
                <a:latin typeface="Cambria" panose="02040503050406030204" pitchFamily="18" charset="0"/>
                <a:ea typeface="Cambria" panose="02040503050406030204" pitchFamily="18" charset="0"/>
              </a:rPr>
              <a:t>bas 2 </a:t>
            </a:r>
            <a:r>
              <a:rPr lang="fr-FR" sz="2400" i="1" dirty="0">
                <a:effectLst/>
                <a:latin typeface="Cambria" panose="02040503050406030204" pitchFamily="18" charset="0"/>
                <a:ea typeface="Cambria" panose="02040503050406030204" pitchFamily="18" charset="0"/>
              </a:rPr>
              <a:t>à 6 h après le repas</a:t>
            </a:r>
          </a:p>
          <a:p>
            <a:pPr lvl="0"/>
            <a:r>
              <a:rPr lang="fr-FR" sz="2400" i="1" dirty="0">
                <a:effectLst/>
                <a:latin typeface="Cambria" panose="02040503050406030204" pitchFamily="18" charset="0"/>
                <a:ea typeface="Cambria" panose="02040503050406030204" pitchFamily="18" charset="0"/>
              </a:rPr>
              <a:t>Existence de systèmes tampons : La salive qui contrôle la teneur hydrique et le pH du </a:t>
            </a:r>
            <a:r>
              <a:rPr lang="fr-FR" sz="2400" i="1" dirty="0" err="1">
                <a:effectLst/>
                <a:latin typeface="Cambria" panose="02040503050406030204" pitchFamily="18" charset="0"/>
                <a:ea typeface="Cambria" panose="02040503050406030204" pitchFamily="18" charset="0"/>
              </a:rPr>
              <a:t>réticulo</a:t>
            </a:r>
            <a:r>
              <a:rPr lang="fr-FR" sz="2400" i="1" dirty="0">
                <a:effectLst/>
                <a:latin typeface="Cambria" panose="02040503050406030204" pitchFamily="18" charset="0"/>
                <a:ea typeface="Cambria" panose="02040503050406030204" pitchFamily="18" charset="0"/>
              </a:rPr>
              <a:t>-rumen, évite la formation de mousse (Rôle tensioactif) et assure un apport d’azote dont 80% sous forme d’urée.</a:t>
            </a:r>
          </a:p>
          <a:p>
            <a:pPr lvl="0"/>
            <a:r>
              <a:rPr lang="fr-FR" sz="2400" i="1" dirty="0">
                <a:effectLst/>
                <a:latin typeface="Cambria" panose="02040503050406030204" pitchFamily="18" charset="0"/>
                <a:ea typeface="Cambria" panose="02040503050406030204" pitchFamily="18" charset="0"/>
              </a:rPr>
              <a:t>Température </a:t>
            </a:r>
            <a:r>
              <a:rPr lang="fr-FR" sz="2400" i="1" dirty="0" err="1">
                <a:effectLst/>
                <a:latin typeface="Cambria" panose="02040503050406030204" pitchFamily="18" charset="0"/>
                <a:ea typeface="Cambria" panose="02040503050406030204" pitchFamily="18" charset="0"/>
              </a:rPr>
              <a:t>ruminale</a:t>
            </a:r>
            <a:r>
              <a:rPr lang="fr-FR" sz="2400" i="1" dirty="0">
                <a:effectLst/>
                <a:latin typeface="Cambria" panose="02040503050406030204" pitchFamily="18" charset="0"/>
                <a:ea typeface="Cambria" panose="02040503050406030204" pitchFamily="18" charset="0"/>
              </a:rPr>
              <a:t> est comprise entre 39 et 40°c</a:t>
            </a:r>
          </a:p>
          <a:p>
            <a:pPr marL="0" indent="0">
              <a:buNone/>
            </a:pPr>
            <a:endParaRPr lang="fr-FR" dirty="0"/>
          </a:p>
        </p:txBody>
      </p:sp>
      <p:sp>
        <p:nvSpPr>
          <p:cNvPr id="4" name="ZoneTexte 3"/>
          <p:cNvSpPr txBox="1"/>
          <p:nvPr/>
        </p:nvSpPr>
        <p:spPr>
          <a:xfrm>
            <a:off x="3647209" y="1475509"/>
            <a:ext cx="46135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92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4405746"/>
          </a:xfrm>
        </p:spPr>
        <p:txBody>
          <a:bodyPr>
            <a:normAutofit/>
          </a:bodyPr>
          <a:lstStyle/>
          <a:p>
            <a:pPr marL="0" indent="0">
              <a:buNone/>
            </a:pPr>
            <a:r>
              <a:rPr lang="fr-FR" sz="2800" b="1" i="1" dirty="0">
                <a:solidFill>
                  <a:schemeClr val="accent4">
                    <a:lumMod val="60000"/>
                    <a:lumOff val="40000"/>
                  </a:schemeClr>
                </a:solidFill>
                <a:latin typeface="Cambria" panose="02040503050406030204" pitchFamily="18" charset="0"/>
                <a:ea typeface="Cambria" panose="02040503050406030204" pitchFamily="18" charset="0"/>
              </a:rPr>
              <a:t>Principales espèces </a:t>
            </a: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microbiennes</a:t>
            </a:r>
            <a:endParaRPr lang="fr-FR" sz="2800" b="1" i="1" dirty="0" smtClean="0">
              <a:effectLst/>
              <a:latin typeface="Cambria" panose="02040503050406030204" pitchFamily="18" charset="0"/>
              <a:ea typeface="Cambria" panose="02040503050406030204" pitchFamily="18" charset="0"/>
            </a:endParaRPr>
          </a:p>
          <a:p>
            <a:pPr lvl="0"/>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Bactéries </a:t>
            </a:r>
            <a:r>
              <a:rPr lang="fr-FR" sz="2800" b="1" i="1" dirty="0">
                <a:effectLst/>
                <a:latin typeface="Cambria" panose="02040503050406030204" pitchFamily="18" charset="0"/>
                <a:ea typeface="Cambria" panose="02040503050406030204" pitchFamily="18" charset="0"/>
              </a:rPr>
              <a:t>anaérobies</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r>
              <a:rPr lang="fr-FR" sz="2800" b="1"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47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r>
              <a:rPr lang="fr-FR" sz="2400" i="1" dirty="0">
                <a:effectLst/>
                <a:latin typeface="Cambria" panose="02040503050406030204" pitchFamily="18" charset="0"/>
                <a:ea typeface="Cambria" panose="02040503050406030204" pitchFamily="18" charset="0"/>
              </a:rPr>
              <a:t>La régulation </a:t>
            </a:r>
            <a:r>
              <a:rPr lang="fr-FR" sz="2400" i="1" dirty="0" smtClean="0">
                <a:effectLst/>
                <a:latin typeface="Cambria" panose="02040503050406030204" pitchFamily="18" charset="0"/>
                <a:ea typeface="Cambria" panose="02040503050406030204" pitchFamily="18" charset="0"/>
              </a:rPr>
              <a:t>nerveuse </a:t>
            </a:r>
            <a:r>
              <a:rPr lang="fr-FR" sz="2400" i="1" dirty="0">
                <a:effectLst/>
                <a:latin typeface="Cambria" panose="02040503050406030204" pitchFamily="18" charset="0"/>
                <a:ea typeface="Cambria" panose="02040503050406030204" pitchFamily="18" charset="0"/>
              </a:rPr>
              <a:t>du tractus gastro-intestinal est assurée par deux systèmes </a:t>
            </a:r>
            <a:r>
              <a:rPr lang="fr-FR" sz="2400" i="1" dirty="0" smtClean="0">
                <a:effectLst/>
                <a:latin typeface="Cambria" panose="02040503050406030204" pitchFamily="18" charset="0"/>
                <a:ea typeface="Cambria" panose="02040503050406030204" pitchFamily="18" charset="0"/>
              </a:rPr>
              <a:t>:</a:t>
            </a:r>
          </a:p>
          <a:p>
            <a:endParaRPr lang="fr-FR" sz="2400" i="1" dirty="0">
              <a:effectLst/>
              <a:latin typeface="Cambria" panose="02040503050406030204" pitchFamily="18" charset="0"/>
              <a:ea typeface="Cambria" panose="02040503050406030204" pitchFamily="18" charset="0"/>
            </a:endParaRPr>
          </a:p>
          <a:p>
            <a:pPr lvl="1"/>
            <a:r>
              <a:rPr lang="fr-FR" sz="2400" b="1" i="1" dirty="0">
                <a:effectLst/>
                <a:latin typeface="Cambria" panose="02040503050406030204" pitchFamily="18" charset="0"/>
                <a:ea typeface="Cambria" panose="02040503050406030204" pitchFamily="18" charset="0"/>
              </a:rPr>
              <a:t>Système nerveux </a:t>
            </a:r>
            <a:r>
              <a:rPr lang="fr-FR" sz="2400" b="1" i="1" dirty="0" smtClean="0">
                <a:effectLst/>
                <a:latin typeface="Cambria" panose="02040503050406030204" pitchFamily="18" charset="0"/>
                <a:ea typeface="Cambria" panose="02040503050406030204" pitchFamily="18" charset="0"/>
              </a:rPr>
              <a:t>intrinsèque: entérique </a:t>
            </a:r>
          </a:p>
          <a:p>
            <a:pPr lvl="1"/>
            <a:r>
              <a:rPr lang="fr-FR" sz="2400" b="1" i="1" dirty="0" smtClean="0">
                <a:effectLst/>
                <a:latin typeface="Cambria" panose="02040503050406030204" pitchFamily="18" charset="0"/>
                <a:ea typeface="Cambria" panose="02040503050406030204" pitchFamily="18" charset="0"/>
              </a:rPr>
              <a:t>Système </a:t>
            </a:r>
            <a:r>
              <a:rPr lang="fr-FR" sz="2400" b="1" i="1" dirty="0">
                <a:effectLst/>
                <a:latin typeface="Cambria" panose="02040503050406030204" pitchFamily="18" charset="0"/>
                <a:ea typeface="Cambria" panose="02040503050406030204" pitchFamily="18" charset="0"/>
              </a:rPr>
              <a:t>nerveux </a:t>
            </a:r>
            <a:r>
              <a:rPr lang="fr-FR" sz="2400" b="1" i="1" dirty="0" smtClean="0">
                <a:effectLst/>
                <a:latin typeface="Cambria" panose="02040503050406030204" pitchFamily="18" charset="0"/>
                <a:ea typeface="Cambria" panose="02040503050406030204" pitchFamily="18" charset="0"/>
              </a:rPr>
              <a:t>extrinsèque: SNA</a:t>
            </a:r>
            <a:r>
              <a:rPr lang="fr-FR" sz="2400" i="1" dirty="0">
                <a:effectLst/>
                <a:latin typeface="Cambria" panose="02040503050406030204" pitchFamily="18" charset="0"/>
                <a:ea typeface="Cambria" panose="02040503050406030204" pitchFamily="18" charset="0"/>
              </a:rPr>
              <a:t> </a:t>
            </a:r>
            <a:endParaRPr lang="fr-FR" sz="24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035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1714500"/>
            <a:ext cx="11544300" cy="5143500"/>
          </a:xfrm>
        </p:spPr>
        <p:txBody>
          <a:bodyPr>
            <a:normAutofit/>
          </a:bodyPr>
          <a:lstStyle/>
          <a:p>
            <a:pPr lvl="0"/>
            <a:r>
              <a:rPr lang="fr-FR" sz="2400" b="1" i="1" dirty="0">
                <a:effectLst/>
                <a:latin typeface="Cambria" panose="02040503050406030204" pitchFamily="18" charset="0"/>
                <a:ea typeface="Cambria" panose="02040503050406030204" pitchFamily="18" charset="0"/>
              </a:rPr>
              <a:t>Bactéries anaérobies</a:t>
            </a:r>
            <a:endParaRPr lang="fr-FR" sz="2400" i="1" dirty="0">
              <a:effectLst/>
              <a:latin typeface="Cambria" panose="02040503050406030204" pitchFamily="18" charset="0"/>
              <a:ea typeface="Cambria" panose="02040503050406030204" pitchFamily="18" charset="0"/>
            </a:endParaRP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Cellulolytiques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C'est le groupe des bactéries le plus important. Ces souches </a:t>
            </a:r>
            <a:r>
              <a:rPr lang="fr-FR" sz="2400" i="1" dirty="0" err="1">
                <a:effectLst/>
                <a:latin typeface="Cambria" panose="02040503050406030204" pitchFamily="18" charset="0"/>
                <a:ea typeface="Cambria" panose="02040503050406030204" pitchFamily="18" charset="0"/>
              </a:rPr>
              <a:t>ruminales</a:t>
            </a:r>
            <a:r>
              <a:rPr lang="fr-FR" sz="2400" i="1" dirty="0">
                <a:effectLst/>
                <a:latin typeface="Cambria" panose="02040503050406030204" pitchFamily="18" charset="0"/>
                <a:ea typeface="Cambria" panose="02040503050406030204" pitchFamily="18" charset="0"/>
              </a:rPr>
              <a:t> sont capables d'hydrolyser complètement la cellulose des fourrages. Elles produisent de l’acétate (C2) et du butyrate (C4). Le pH optimal pour leur activité est de 6,5 </a:t>
            </a: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Amylolytiques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espèces représentatives de ce groupe hydrolysent l'amidon, elles sont incapables d'utiliser la cellulose. Elles produisent des </a:t>
            </a:r>
            <a:r>
              <a:rPr lang="fr-FR" sz="2400" i="1" dirty="0" err="1">
                <a:effectLst/>
                <a:latin typeface="Cambria" panose="02040503050406030204" pitchFamily="18" charset="0"/>
                <a:ea typeface="Cambria" panose="02040503050406030204" pitchFamily="18" charset="0"/>
              </a:rPr>
              <a:t>propionates</a:t>
            </a:r>
            <a:r>
              <a:rPr lang="fr-FR" sz="2400" i="1" dirty="0">
                <a:effectLst/>
                <a:latin typeface="Cambria" panose="02040503050406030204" pitchFamily="18" charset="0"/>
                <a:ea typeface="Cambria" panose="02040503050406030204" pitchFamily="18" charset="0"/>
              </a:rPr>
              <a:t> (C3) et tolèrent un pH </a:t>
            </a:r>
            <a:r>
              <a:rPr lang="fr-FR" sz="2400" i="1" dirty="0" smtClean="0">
                <a:effectLst/>
                <a:latin typeface="Cambria" panose="02040503050406030204" pitchFamily="18" charset="0"/>
                <a:ea typeface="Cambria" panose="02040503050406030204" pitchFamily="18" charset="0"/>
              </a:rPr>
              <a:t>acide </a:t>
            </a:r>
            <a:r>
              <a:rPr lang="fr-FR" sz="2400" i="1" dirty="0">
                <a:effectLst/>
                <a:latin typeface="Cambria" panose="02040503050406030204" pitchFamily="18" charset="0"/>
                <a:ea typeface="Cambria" panose="02040503050406030204" pitchFamily="18" charset="0"/>
              </a:rPr>
              <a:t>(pH=5-6</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Lactiques: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Elles sont actives à pH=5 et produisent de l’acide </a:t>
            </a:r>
            <a:r>
              <a:rPr lang="fr-FR" sz="2400" i="1" dirty="0" smtClean="0">
                <a:effectLst/>
                <a:latin typeface="Cambria" panose="02040503050406030204" pitchFamily="18" charset="0"/>
                <a:ea typeface="Cambria" panose="02040503050406030204" pitchFamily="18" charset="0"/>
              </a:rPr>
              <a:t>lactique</a:t>
            </a:r>
            <a:endParaRPr lang="fr-FR" sz="24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30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399"/>
            <a:ext cx="11544300" cy="4800601"/>
          </a:xfrm>
        </p:spPr>
        <p:txBody>
          <a:bodyPr>
            <a:normAutofit fontScale="92500"/>
          </a:bodyPr>
          <a:lstStyle/>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strictement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pH optimal pour leur activité est de 5.5 à </a:t>
            </a:r>
            <a:r>
              <a:rPr lang="fr-FR" sz="2800" i="1" dirty="0" smtClean="0">
                <a:effectLst/>
                <a:latin typeface="Cambria" panose="02040503050406030204" pitchFamily="18" charset="0"/>
                <a:ea typeface="Cambria" panose="02040503050406030204" pitchFamily="18" charset="0"/>
              </a:rPr>
              <a:t>7,6</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régimes trop riches en concentrés entraînent la disparition des protozoaires par baisse du pH. </a:t>
            </a:r>
          </a:p>
          <a:p>
            <a:r>
              <a:rPr lang="fr-FR" sz="2800" i="1" dirty="0">
                <a:effectLst/>
                <a:latin typeface="Cambria" panose="02040503050406030204" pitchFamily="18" charset="0"/>
                <a:ea typeface="Cambria" panose="02040503050406030204" pitchFamily="18" charset="0"/>
              </a:rPr>
              <a:t>Ils digèrent dans des vacuoles digestives les glucides les protéines et les lipides</a:t>
            </a:r>
            <a:r>
              <a:rPr lang="fr-FR" sz="2800" i="1" dirty="0" smtClean="0">
                <a:effectLst/>
                <a:latin typeface="Cambria" panose="02040503050406030204" pitchFamily="18" charset="0"/>
                <a:ea typeface="Cambria" panose="02040503050406030204" pitchFamily="18" charset="0"/>
              </a:rPr>
              <a:t>.</a:t>
            </a:r>
          </a:p>
          <a:p>
            <a:r>
              <a:rPr lang="fr-FR" sz="2800" i="1" dirty="0" smtClean="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Ils sont incapables d’utiliser de l’azote non protéique et de synthétiser de la Vit B.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Ils </a:t>
            </a:r>
            <a:r>
              <a:rPr lang="fr-FR" sz="2800" i="1" dirty="0">
                <a:effectLst/>
                <a:latin typeface="Cambria" panose="02040503050406030204" pitchFamily="18" charset="0"/>
                <a:ea typeface="Cambria" panose="02040503050406030204" pitchFamily="18" charset="0"/>
              </a:rPr>
              <a:t>métabolisent l’acide lactique et diminuent les risques d’acidose. </a:t>
            </a: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73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Leur </a:t>
            </a:r>
            <a:r>
              <a:rPr lang="fr-FR" sz="2800" i="1" dirty="0">
                <a:effectLst/>
                <a:latin typeface="Cambria" panose="02040503050406030204" pitchFamily="18" charset="0"/>
                <a:ea typeface="Cambria" panose="02040503050406030204" pitchFamily="18" charset="0"/>
              </a:rPr>
              <a:t>fonction n’est pas encore bien déterminée, ils digèrent les parois végétales mais ils ne sont pas indispensables. </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RUMINAL: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5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i="1" dirty="0">
                <a:effectLst/>
                <a:latin typeface="Cambria" panose="02040503050406030204" pitchFamily="18" charset="0"/>
                <a:ea typeface="Cambria" panose="02040503050406030204" pitchFamily="18" charset="0"/>
              </a:rPr>
              <a:t>Les bactéries anaérobies, les protozoaires, et les champignons produisent des enzymes capables de digérer les glucides, les protéines et les lipides. Les produits de la fermentation sont :</a:t>
            </a:r>
          </a:p>
          <a:p>
            <a:pPr lvl="0"/>
            <a:r>
              <a:rPr lang="fr-FR" sz="2800" i="1" dirty="0">
                <a:effectLst/>
                <a:latin typeface="Cambria" panose="02040503050406030204" pitchFamily="18" charset="0"/>
                <a:ea typeface="Cambria" panose="02040503050406030204" pitchFamily="18" charset="0"/>
              </a:rPr>
              <a:t>Acides gras volatils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a:t>
            </a:r>
          </a:p>
          <a:p>
            <a:pPr lvl="0"/>
            <a:r>
              <a:rPr lang="fr-FR" sz="2800" i="1" dirty="0">
                <a:effectLst/>
                <a:latin typeface="Cambria" panose="02040503050406030204" pitchFamily="18" charset="0"/>
                <a:ea typeface="Cambria" panose="02040503050406030204" pitchFamily="18" charset="0"/>
              </a:rPr>
              <a:t>Méthane</a:t>
            </a:r>
          </a:p>
          <a:p>
            <a:pPr lvl="0"/>
            <a:r>
              <a:rPr lang="fr-FR" sz="2800" i="1" dirty="0">
                <a:effectLst/>
                <a:latin typeface="Cambria" panose="02040503050406030204" pitchFamily="18" charset="0"/>
                <a:ea typeface="Cambria" panose="02040503050406030204" pitchFamily="18" charset="0"/>
              </a:rPr>
              <a:t>CO2</a:t>
            </a:r>
          </a:p>
          <a:p>
            <a:pPr lvl="0"/>
            <a:r>
              <a:rPr lang="fr-FR" sz="2800" i="1" dirty="0">
                <a:effectLst/>
                <a:latin typeface="Cambria" panose="02040503050406030204" pitchFamily="18" charset="0"/>
                <a:ea typeface="Cambria" panose="02040503050406030204" pitchFamily="18" charset="0"/>
              </a:rPr>
              <a:t>Ammoniac (NH</a:t>
            </a:r>
            <a:r>
              <a:rPr lang="fr-FR" sz="2800" b="1" i="1" baseline="-25000" dirty="0">
                <a:effectLst/>
                <a:latin typeface="Cambria" panose="02040503050406030204" pitchFamily="18" charset="0"/>
                <a:ea typeface="Cambria" panose="02040503050406030204" pitchFamily="18" charset="0"/>
              </a:rPr>
              <a:t>3</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8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glucides constituent 75% de la masse du tissu végétal : glucides structuraux (cellulose, hémicellulose, pectine) glucides de réserve (amidon) et sucres simples. Leurs dégradation se fait en deux phases :</a:t>
            </a:r>
          </a:p>
          <a:p>
            <a:pPr lvl="1"/>
            <a:r>
              <a:rPr lang="fr-FR" sz="2600" i="1" dirty="0">
                <a:effectLst/>
                <a:latin typeface="Cambria" panose="02040503050406030204" pitchFamily="18" charset="0"/>
                <a:ea typeface="Cambria" panose="02040503050406030204" pitchFamily="18" charset="0"/>
              </a:rPr>
              <a:t>Phase d’hydrolyse grâce aux enzymes bactériennes </a:t>
            </a:r>
          </a:p>
          <a:p>
            <a:pPr lvl="1"/>
            <a:r>
              <a:rPr lang="fr-FR" sz="2600" i="1" dirty="0">
                <a:effectLst/>
                <a:latin typeface="Cambria" panose="02040503050406030204" pitchFamily="18" charset="0"/>
                <a:ea typeface="Cambria" panose="02040503050406030204" pitchFamily="18" charset="0"/>
              </a:rPr>
              <a:t>Phase fermentaire grâce aux bactéries </a:t>
            </a:r>
          </a:p>
          <a:p>
            <a:pPr lvl="1"/>
            <a:endParaRPr lang="fr-FR" sz="26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31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38991" y="1985524"/>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6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d’hydrolyse</a:t>
            </a:r>
            <a:r>
              <a:rPr lang="fr-FR" sz="2800" i="1" dirty="0">
                <a:effectLst/>
                <a:latin typeface="Cambria" panose="02040503050406030204" pitchFamily="18" charset="0"/>
                <a:ea typeface="Cambria" panose="02040503050406030204" pitchFamily="18" charset="0"/>
              </a:rPr>
              <a:t> : assurant la formation des sucres simples qui seront absorbés par les bactéries et donnent des pyruvates selon l’équation suivante : </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11" name="Rectangle 8"/>
          <p:cNvSpPr>
            <a:spLocks noChangeArrowheads="1"/>
          </p:cNvSpPr>
          <p:nvPr/>
        </p:nvSpPr>
        <p:spPr bwMode="auto">
          <a:xfrm>
            <a:off x="0" y="4260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AutoShape 7"/>
          <p:cNvSpPr>
            <a:spLocks noChangeShapeType="1"/>
          </p:cNvSpPr>
          <p:nvPr/>
        </p:nvSpPr>
        <p:spPr bwMode="auto">
          <a:xfrm>
            <a:off x="5630141" y="5174671"/>
            <a:ext cx="381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9"/>
          <p:cNvSpPr>
            <a:spLocks noChangeArrowheads="1"/>
          </p:cNvSpPr>
          <p:nvPr/>
        </p:nvSpPr>
        <p:spPr bwMode="auto">
          <a:xfrm>
            <a:off x="1537855" y="4974616"/>
            <a:ext cx="8946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D-glucose + 2 NAD+ + 2 ADP + 2 Pi            </a:t>
            </a:r>
            <a:r>
              <a:rPr kumimoji="0" 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Pyruvate </a:t>
            </a: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NADH + 2 ATP + 2 H</a:t>
            </a:r>
            <a:r>
              <a:rPr kumimoji="0" lang="en-US" sz="2000" b="1"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34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fermentaire : </a:t>
            </a:r>
            <a:r>
              <a:rPr lang="fr-FR" sz="2800" i="1" dirty="0">
                <a:effectLst/>
                <a:latin typeface="Cambria" panose="02040503050406030204" pitchFamily="18" charset="0"/>
                <a:ea typeface="Cambria" panose="02040503050406030204" pitchFamily="18" charset="0"/>
              </a:rPr>
              <a:t>assurant la formation de :</a:t>
            </a:r>
          </a:p>
          <a:p>
            <a:r>
              <a:rPr lang="fr-FR" sz="2800" b="1" i="1" dirty="0">
                <a:effectLst/>
                <a:latin typeface="Cambria" panose="02040503050406030204" pitchFamily="18" charset="0"/>
                <a:ea typeface="Cambria" panose="02040503050406030204" pitchFamily="18" charset="0"/>
              </a:rPr>
              <a:t>AGV</a:t>
            </a:r>
            <a:r>
              <a:rPr lang="fr-FR" sz="2800" i="1" dirty="0">
                <a:effectLst/>
                <a:latin typeface="Cambria" panose="02040503050406030204" pitchFamily="18" charset="0"/>
                <a:ea typeface="Cambria" panose="02040503050406030204" pitchFamily="18" charset="0"/>
              </a:rPr>
              <a:t>: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 à partir des pyruvates</a:t>
            </a:r>
            <a:r>
              <a:rPr lang="fr-FR" sz="2800" b="1" i="1" dirty="0">
                <a:effectLst/>
                <a:latin typeface="Cambria" panose="02040503050406030204" pitchFamily="18" charset="0"/>
                <a:ea typeface="Cambria" panose="02040503050406030204" pitchFamily="18" charset="0"/>
              </a:rPr>
              <a:t>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CO</a:t>
            </a:r>
            <a:r>
              <a:rPr lang="fr-FR" sz="2800" b="1" i="1" baseline="-25000" dirty="0">
                <a:effectLst/>
                <a:latin typeface="Cambria" panose="02040503050406030204" pitchFamily="18" charset="0"/>
                <a:ea typeface="Cambria" panose="02040503050406030204" pitchFamily="18" charset="0"/>
              </a:rPr>
              <a:t>2</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décarboxylation de l’acide pyruvique en acétate</a:t>
            </a:r>
          </a:p>
          <a:p>
            <a:r>
              <a:rPr lang="fr-FR" sz="2800" b="1" i="1" dirty="0">
                <a:effectLst/>
                <a:latin typeface="Cambria" panose="02040503050406030204" pitchFamily="18" charset="0"/>
                <a:ea typeface="Cambria" panose="02040503050406030204" pitchFamily="18" charset="0"/>
              </a:rPr>
              <a:t>CH₄: </a:t>
            </a:r>
            <a:r>
              <a:rPr lang="fr-FR" sz="2800" i="1" dirty="0">
                <a:effectLst/>
                <a:latin typeface="Cambria" panose="02040503050406030204" pitchFamily="18" charset="0"/>
                <a:ea typeface="Cambria" panose="02040503050406030204" pitchFamily="18" charset="0"/>
              </a:rPr>
              <a:t>Sans intérêt pour les ruminants, éliminé par éructation</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73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AGV sont absorbés par les papilles épithéliales par diffusion ou diffusion facilitée, et gagnent le foie via la circulation portale.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AGV apportent 60-80% de l’énergie alimentaire, permettent la production des acides gras du lait (C3) et la production de graisse (C2) et (C4).</a:t>
            </a:r>
          </a:p>
          <a:p>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46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Les ruminants utilisent les protéines et les matières azotées non protéiques (MANP).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L’utilisation </a:t>
            </a:r>
            <a:r>
              <a:rPr lang="fr-FR" sz="2800" i="1" dirty="0">
                <a:effectLst/>
                <a:latin typeface="Cambria" panose="02040503050406030204" pitchFamily="18" charset="0"/>
                <a:ea typeface="Cambria" panose="02040503050406030204" pitchFamily="18" charset="0"/>
              </a:rPr>
              <a:t>des matières azotées est le résultat de deux phénomènes :</a:t>
            </a: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Synthèse </a:t>
            </a:r>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30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Toute les MANP et une partie des protéines alimentaires </a:t>
            </a:r>
            <a:r>
              <a:rPr lang="fr-FR" sz="2800" i="1" dirty="0" err="1">
                <a:effectLst/>
                <a:latin typeface="Cambria" panose="02040503050406030204" pitchFamily="18" charset="0"/>
                <a:ea typeface="Cambria" panose="02040503050406030204" pitchFamily="18" charset="0"/>
              </a:rPr>
              <a:t>fermentéscibles</a:t>
            </a:r>
            <a:r>
              <a:rPr lang="fr-FR" sz="2800" i="1" dirty="0">
                <a:effectLst/>
                <a:latin typeface="Cambria" panose="02040503050406030204" pitchFamily="18" charset="0"/>
                <a:ea typeface="Cambria" panose="02040503050406030204" pitchFamily="18" charset="0"/>
              </a:rPr>
              <a:t> (PAF) sont décomposés par les bactéries en ammoniac (NH</a:t>
            </a:r>
            <a:r>
              <a:rPr lang="fr-FR" sz="2800" i="1" baseline="-25000" dirty="0">
                <a:effectLst/>
                <a:latin typeface="Cambria" panose="02040503050406030204" pitchFamily="18" charset="0"/>
                <a:ea typeface="Cambria" panose="02040503050406030204" pitchFamily="18" charset="0"/>
              </a:rPr>
              <a:t>3</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protéines alimentaires insolubles passent dans l’IG ou elles donnent les protéines digestibles alimentaires intestinales (PDIA).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40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181069" y="1448554"/>
            <a:ext cx="7224666" cy="5160475"/>
          </a:xfrm>
        </p:spPr>
        <p:txBody>
          <a:bodyPr>
            <a:normAutofit fontScale="92500" lnSpcReduction="20000"/>
          </a:bodyPr>
          <a:lstStyle/>
          <a:p>
            <a:pPr lvl="0"/>
            <a:endParaRPr lang="fr-FR" sz="2400" b="1" i="1" dirty="0" smtClean="0">
              <a:effectLst/>
              <a:latin typeface="Cambria" panose="02040503050406030204" pitchFamily="18" charset="0"/>
              <a:ea typeface="Cambria" panose="02040503050406030204" pitchFamily="18" charset="0"/>
            </a:endParaRPr>
          </a:p>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Système nerveux intrinsèque (entérique):</a:t>
            </a:r>
            <a:r>
              <a:rPr lang="fr-FR" sz="2400" i="1" dirty="0" smtClean="0">
                <a:effectLst/>
                <a:latin typeface="Cambria" panose="02040503050406030204" pitchFamily="18" charset="0"/>
                <a:ea typeface="Cambria" panose="02040503050406030204" pitchFamily="18" charset="0"/>
              </a:rPr>
              <a:t> </a:t>
            </a:r>
          </a:p>
          <a:p>
            <a:pPr lvl="0"/>
            <a:r>
              <a:rPr lang="fr-FR" sz="2400" i="1" dirty="0" smtClean="0">
                <a:effectLst/>
                <a:latin typeface="Cambria" panose="02040503050406030204" pitchFamily="18" charset="0"/>
                <a:ea typeface="Cambria" panose="02040503050406030204" pitchFamily="18" charset="0"/>
              </a:rPr>
              <a:t>petit </a:t>
            </a:r>
            <a:r>
              <a:rPr lang="fr-FR" sz="2400" i="1" dirty="0">
                <a:effectLst/>
                <a:latin typeface="Cambria" panose="02040503050406030204" pitchFamily="18" charset="0"/>
                <a:ea typeface="Cambria" panose="02040503050406030204" pitchFamily="18" charset="0"/>
              </a:rPr>
              <a:t>cerveau ou </a:t>
            </a:r>
            <a:r>
              <a:rPr lang="fr-FR" sz="2400" b="1" i="1" dirty="0" err="1">
                <a:effectLst/>
                <a:latin typeface="Cambria" panose="02040503050406030204" pitchFamily="18" charset="0"/>
                <a:ea typeface="Cambria" panose="02040503050406030204" pitchFamily="18" charset="0"/>
              </a:rPr>
              <a:t>gut</a:t>
            </a:r>
            <a:r>
              <a:rPr lang="fr-FR" sz="2400" b="1" i="1" dirty="0">
                <a:effectLst/>
                <a:latin typeface="Cambria" panose="02040503050406030204" pitchFamily="18" charset="0"/>
                <a:ea typeface="Cambria" panose="02040503050406030204" pitchFamily="18" charset="0"/>
              </a:rPr>
              <a:t> </a:t>
            </a:r>
            <a:r>
              <a:rPr lang="fr-FR" sz="2400" b="1" i="1" dirty="0" err="1" smtClean="0">
                <a:effectLst/>
                <a:latin typeface="Cambria" panose="02040503050406030204" pitchFamily="18" charset="0"/>
                <a:ea typeface="Cambria" panose="02040503050406030204" pitchFamily="18" charset="0"/>
              </a:rPr>
              <a:t>brain</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relaye l’information </a:t>
            </a:r>
            <a:r>
              <a:rPr lang="fr-FR" sz="2400" i="1" dirty="0" smtClean="0">
                <a:effectLst/>
                <a:latin typeface="Cambria" panose="02040503050406030204" pitchFamily="18" charset="0"/>
                <a:ea typeface="Cambria" panose="02040503050406030204" pitchFamily="18" charset="0"/>
              </a:rPr>
              <a:t>du système </a:t>
            </a:r>
            <a:r>
              <a:rPr lang="fr-FR" sz="2400" i="1" dirty="0">
                <a:effectLst/>
                <a:latin typeface="Cambria" panose="02040503050406030204" pitchFamily="18" charset="0"/>
                <a:ea typeface="Cambria" panose="02040503050406030204" pitchFamily="18" charset="0"/>
              </a:rPr>
              <a:t>nerveux </a:t>
            </a:r>
            <a:r>
              <a:rPr lang="fr-FR" sz="2400" i="1" dirty="0" smtClean="0">
                <a:effectLst/>
                <a:latin typeface="Cambria" panose="02040503050406030204" pitchFamily="18" charset="0"/>
                <a:ea typeface="Cambria" panose="02040503050406030204" pitchFamily="18" charset="0"/>
              </a:rPr>
              <a:t>autonome </a:t>
            </a:r>
            <a:r>
              <a:rPr lang="fr-FR" sz="2400" i="1" dirty="0">
                <a:effectLst/>
                <a:latin typeface="Cambria" panose="02040503050406030204" pitchFamily="18" charset="0"/>
                <a:ea typeface="Cambria" panose="02040503050406030204" pitchFamily="18" charset="0"/>
              </a:rPr>
              <a:t>vers et en provenance du tractus gastro-intestinal (GI) et commande la plupart des fonctions du tractus GI particulièrement la motilité et la sécrétion, il est constitué de :</a:t>
            </a:r>
          </a:p>
          <a:p>
            <a:pPr lvl="1"/>
            <a:r>
              <a:rPr lang="fr-FR" sz="2200" b="1" i="1" dirty="0">
                <a:effectLst/>
                <a:latin typeface="Cambria" panose="02040503050406030204" pitchFamily="18" charset="0"/>
                <a:ea typeface="Cambria" panose="02040503050406030204" pitchFamily="18" charset="0"/>
              </a:rPr>
              <a:t>Plexus </a:t>
            </a:r>
            <a:r>
              <a:rPr lang="fr-FR" sz="2200" b="1" i="1" dirty="0" err="1">
                <a:effectLst/>
                <a:latin typeface="Cambria" panose="02040503050406030204" pitchFamily="18" charset="0"/>
                <a:ea typeface="Cambria" panose="02040503050406030204" pitchFamily="18" charset="0"/>
              </a:rPr>
              <a:t>myentérique</a:t>
            </a:r>
            <a:r>
              <a:rPr lang="fr-FR" sz="2200" b="1" i="1" dirty="0">
                <a:effectLst/>
                <a:latin typeface="Cambria" panose="02040503050406030204" pitchFamily="18" charset="0"/>
                <a:ea typeface="Cambria" panose="02040503050406030204" pitchFamily="18" charset="0"/>
              </a:rPr>
              <a:t> d’</a:t>
            </a:r>
            <a:r>
              <a:rPr lang="fr-FR" sz="2200" b="1" i="1" dirty="0" err="1">
                <a:effectLst/>
                <a:latin typeface="Cambria" panose="02040503050406030204" pitchFamily="18" charset="0"/>
                <a:ea typeface="Cambria" panose="02040503050406030204" pitchFamily="18" charset="0"/>
              </a:rPr>
              <a:t>Auerbach</a:t>
            </a:r>
            <a:r>
              <a:rPr lang="fr-FR" sz="2200" i="1" dirty="0">
                <a:effectLst/>
                <a:latin typeface="Cambria" panose="02040503050406030204" pitchFamily="18" charset="0"/>
                <a:ea typeface="Cambria" panose="02040503050406030204" pitchFamily="18" charset="0"/>
              </a:rPr>
              <a:t> : commande la motilité du tractus GI en agissant sur les cellules musculaires lisses. Il assure la coordination des contractions des deux couches musculaire circulaire et longitudinal dans un sens oral-aboral. </a:t>
            </a:r>
          </a:p>
          <a:p>
            <a:pPr lvl="1"/>
            <a:r>
              <a:rPr lang="fr-FR" sz="2200" b="1" i="1" dirty="0">
                <a:effectLst/>
                <a:latin typeface="Cambria" panose="02040503050406030204" pitchFamily="18" charset="0"/>
                <a:ea typeface="Cambria" panose="02040503050406030204" pitchFamily="18" charset="0"/>
              </a:rPr>
              <a:t>Plexus sous muqueux de Meissner</a:t>
            </a:r>
            <a:r>
              <a:rPr lang="fr-FR" sz="2200" i="1" dirty="0">
                <a:effectLst/>
                <a:latin typeface="Cambria" panose="02040503050406030204" pitchFamily="18" charset="0"/>
                <a:ea typeface="Cambria" panose="02040503050406030204" pitchFamily="18" charset="0"/>
              </a:rPr>
              <a:t> : reçoit des informations sensitives des chémorécepteurs et des mécanorécepteurs du tractus GI et commande essentiellement la sécrétion et le débit sanguin. </a:t>
            </a:r>
          </a:p>
          <a:p>
            <a:pPr lvl="1"/>
            <a:endParaRPr lang="fr-FR" sz="2200" i="1" dirty="0" smtClean="0">
              <a:latin typeface="Cambria" panose="02040503050406030204" pitchFamily="18" charset="0"/>
              <a:ea typeface="Cambria" panose="02040503050406030204" pitchFamily="18" charset="0"/>
            </a:endParaRPr>
          </a:p>
        </p:txBody>
      </p:sp>
      <p:pic>
        <p:nvPicPr>
          <p:cNvPr id="6" name="Picture 2" descr="24_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362"/>
          <a:stretch>
            <a:fillRect/>
          </a:stretch>
        </p:blipFill>
        <p:spPr bwMode="auto">
          <a:xfrm>
            <a:off x="7414788" y="2109458"/>
            <a:ext cx="4619756" cy="338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9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22262" y="2057400"/>
            <a:ext cx="11544300" cy="3917374"/>
          </a:xfrm>
        </p:spPr>
        <p:txBody>
          <a:bodyPr>
            <a:normAutofit fontScale="85000" lnSpcReduction="20000"/>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L’ammoniac formé par les bactéries suit deux principales voies :</a:t>
            </a:r>
          </a:p>
          <a:p>
            <a:r>
              <a:rPr lang="fr-FR" sz="2800" b="1" i="1" u="sng" dirty="0">
                <a:effectLst/>
                <a:latin typeface="Cambria" panose="02040503050406030204" pitchFamily="18" charset="0"/>
                <a:ea typeface="Cambria" panose="02040503050406030204" pitchFamily="18" charset="0"/>
              </a:rPr>
              <a:t>Quand l’ammoniac est en excès :</a:t>
            </a:r>
            <a:endParaRPr lang="fr-FR" sz="2800" i="1" u="sng" dirty="0">
              <a:effectLst/>
              <a:latin typeface="Cambria" panose="02040503050406030204" pitchFamily="18" charset="0"/>
              <a:ea typeface="Cambria" panose="02040503050406030204" pitchFamily="18" charset="0"/>
            </a:endParaRPr>
          </a:p>
          <a:p>
            <a:pPr lvl="0"/>
            <a:r>
              <a:rPr lang="fr-FR" sz="2800" i="1" dirty="0">
                <a:effectLst/>
                <a:latin typeface="Cambria" panose="02040503050406030204" pitchFamily="18" charset="0"/>
                <a:ea typeface="Cambria" panose="02040503050406030204" pitchFamily="18" charset="0"/>
              </a:rPr>
              <a:t>Il sera absorbé dans le rumen et transformé en urée dans le foie </a:t>
            </a:r>
          </a:p>
          <a:p>
            <a:pPr lvl="0"/>
            <a:r>
              <a:rPr lang="fr-FR" sz="2800" i="1" dirty="0">
                <a:effectLst/>
                <a:latin typeface="Cambria" panose="02040503050406030204" pitchFamily="18" charset="0"/>
                <a:ea typeface="Cambria" panose="02040503050406030204" pitchFamily="18" charset="0"/>
              </a:rPr>
              <a:t>L’urée synthétisée subit un cycle </a:t>
            </a:r>
            <a:r>
              <a:rPr lang="fr-FR" sz="2800" i="1" dirty="0" err="1">
                <a:effectLst/>
                <a:latin typeface="Cambria" panose="02040503050406030204" pitchFamily="18" charset="0"/>
                <a:ea typeface="Cambria" panose="02040503050406030204" pitchFamily="18" charset="0"/>
              </a:rPr>
              <a:t>rumino</a:t>
            </a:r>
            <a:r>
              <a:rPr lang="fr-FR" sz="2800" i="1" dirty="0">
                <a:effectLst/>
                <a:latin typeface="Cambria" panose="02040503050406030204" pitchFamily="18" charset="0"/>
                <a:ea typeface="Cambria" panose="02040503050406030204" pitchFamily="18" charset="0"/>
              </a:rPr>
              <a:t>-hépatique, recyclé dans la salive ou éliminée dans les urines </a:t>
            </a:r>
          </a:p>
          <a:p>
            <a:r>
              <a:rPr lang="fr-FR" sz="2800" b="1" i="1" u="sng" dirty="0">
                <a:effectLst/>
                <a:latin typeface="Cambria" panose="02040503050406030204" pitchFamily="18" charset="0"/>
                <a:ea typeface="Cambria" panose="02040503050406030204" pitchFamily="18" charset="0"/>
              </a:rPr>
              <a:t>Quand l’ammoniac est en petite quantité </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il sera repris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les bactéries et subit une resynthèse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7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Synthèse : </a:t>
            </a:r>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a:t>
            </a:r>
            <a:r>
              <a:rPr lang="fr-FR" sz="2800" i="1" dirty="0" smtClean="0">
                <a:effectLst/>
                <a:latin typeface="Cambria" panose="02040503050406030204" pitchFamily="18" charset="0"/>
                <a:ea typeface="Cambria" panose="02040503050406030204" pitchFamily="18" charset="0"/>
              </a:rPr>
              <a:t>onsiste </a:t>
            </a:r>
            <a:r>
              <a:rPr lang="fr-FR" sz="2800" i="1" dirty="0">
                <a:effectLst/>
                <a:latin typeface="Cambria" panose="02040503050406030204" pitchFamily="18" charset="0"/>
                <a:ea typeface="Cambria" panose="02040503050406030204" pitchFamily="18" charset="0"/>
              </a:rPr>
              <a:t>en une néoformation</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des protéines à partir de l’ammoniac. </a:t>
            </a:r>
            <a:endParaRPr lang="fr-FR" sz="2800" i="1" dirty="0" smtClean="0">
              <a:effectLst/>
              <a:latin typeface="Cambria" panose="02040503050406030204" pitchFamily="18" charset="0"/>
              <a:ea typeface="Cambria" panose="02040503050406030204" pitchFamily="18" charset="0"/>
            </a:endParaRPr>
          </a:p>
          <a:p>
            <a:pPr lvl="0"/>
            <a:r>
              <a:rPr lang="fr-FR" sz="2800" i="1" dirty="0" smtClean="0">
                <a:effectLst/>
                <a:latin typeface="Cambria" panose="02040503050406030204" pitchFamily="18" charset="0"/>
                <a:ea typeface="Cambria" panose="02040503050406030204" pitchFamily="18" charset="0"/>
              </a:rPr>
              <a:t>Dans </a:t>
            </a:r>
            <a:r>
              <a:rPr lang="fr-FR" sz="2800" i="1" dirty="0">
                <a:effectLst/>
                <a:latin typeface="Cambria" panose="02040503050406030204" pitchFamily="18" charset="0"/>
                <a:ea typeface="Cambria" panose="02040503050406030204" pitchFamily="18" charset="0"/>
              </a:rPr>
              <a:t>l’IG ces protéines microbiennes constituent les PDIM qui sont avec les PDIA les principales sources d’acides aminés pour l’animal</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43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lnSpcReduction="10000"/>
          </a:bodyPr>
          <a:lstStyle/>
          <a:p>
            <a:r>
              <a:rPr lang="fr-FR" sz="2800" b="1" i="1" dirty="0">
                <a:effectLst/>
                <a:latin typeface="Cambria" panose="02040503050406030204" pitchFamily="18" charset="0"/>
                <a:ea typeface="Cambria" panose="02040503050406030204" pitchFamily="18" charset="0"/>
              </a:rPr>
              <a:t>Digestion des lipides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La matière végétale contient 2 à 5 % de MG sous forme de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triglycérides (les graines oléagineuses), phospholipides,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vont subir une hydrolyse complète grâce aux lipases produites par les bactéries et les protozoaires et qui vont libérer des AG. </a:t>
            </a:r>
          </a:p>
          <a:p>
            <a:r>
              <a:rPr lang="fr-FR" sz="2800" i="1" dirty="0">
                <a:effectLst/>
                <a:latin typeface="Cambria" panose="02040503050406030204" pitchFamily="18" charset="0"/>
                <a:ea typeface="Cambria" panose="02040503050406030204" pitchFamily="18" charset="0"/>
              </a:rPr>
              <a:t>Le glycérol et galactose donnent des AGV.</a:t>
            </a:r>
          </a:p>
          <a:p>
            <a:r>
              <a:rPr lang="fr-FR" sz="2800" i="1" dirty="0">
                <a:effectLst/>
                <a:latin typeface="Cambria" panose="02040503050406030204" pitchFamily="18" charset="0"/>
                <a:ea typeface="Cambria" panose="02040503050406030204" pitchFamily="18" charset="0"/>
              </a:rPr>
              <a:t>La digestion et l’absorption des lipides s’effectuent dans l’intestin et elle est identique à celles des mammifères monogastriques.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24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64581" y="5538355"/>
            <a:ext cx="3865418" cy="830997"/>
          </a:xfrm>
          <a:prstGeom prst="rect">
            <a:avLst/>
          </a:prstGeom>
          <a:noFill/>
        </p:spPr>
        <p:txBody>
          <a:bodyPr wrap="square" rtlCol="0">
            <a:spAutoFit/>
          </a:bodyPr>
          <a:lstStyle/>
          <a:p>
            <a:pPr algn="r"/>
            <a:r>
              <a:rPr lang="fr-FR" sz="4800" b="1" i="1" dirty="0" smtClean="0">
                <a:latin typeface="Cambria" panose="02040503050406030204" pitchFamily="18" charset="0"/>
                <a:ea typeface="Cambria" panose="02040503050406030204" pitchFamily="18" charset="0"/>
              </a:rPr>
              <a:t>Fin….</a:t>
            </a:r>
            <a:endParaRPr lang="fr-FR" sz="4800" b="1" i="1" dirty="0">
              <a:latin typeface="Cambria" panose="02040503050406030204" pitchFamily="18" charset="0"/>
              <a:ea typeface="Cambria" panose="02040503050406030204" pitchFamily="18" charset="0"/>
            </a:endParaRPr>
          </a:p>
        </p:txBody>
      </p:sp>
      <p:pic>
        <p:nvPicPr>
          <p:cNvPr id="5" name="Espace réservé pour une image  11" descr="waza2.jpg"/>
          <p:cNvPicPr>
            <a:picLocks noChangeAspect="1"/>
          </p:cNvPicPr>
          <p:nvPr/>
        </p:nvPicPr>
        <p:blipFill>
          <a:blip r:embed="rId2"/>
          <a:srcRect t="6255" b="6255"/>
          <a:stretch>
            <a:fillRect/>
          </a:stretch>
        </p:blipFill>
        <p:spPr>
          <a:xfrm>
            <a:off x="3189983" y="1433946"/>
            <a:ext cx="5891244" cy="3781260"/>
          </a:xfrm>
          <a:prstGeom prst="rect">
            <a:avLst/>
          </a:prstGeom>
          <a:ln w="38100">
            <a:noFill/>
          </a:ln>
        </p:spPr>
      </p:pic>
    </p:spTree>
    <p:extLst>
      <p:ext uri="{BB962C8B-B14F-4D97-AF65-F5344CB8AC3E}">
        <p14:creationId xmlns:p14="http://schemas.microsoft.com/office/powerpoint/2010/main" val="208065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pPr lvl="0"/>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Système nerveux extrinsèque </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a:t>
            </a: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SNA</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afférentes véhiculent l'information sensitive des chémorécepteurs et des mécanorécepteurs du tractus GI au tronc cérébral et à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efférentes véhiculent vers le tractus GI l’information en provenance du tronc cérébral et de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sympathique </a:t>
            </a:r>
            <a:r>
              <a:rPr lang="fr-FR" sz="2400" i="1" dirty="0" smtClean="0">
                <a:solidFill>
                  <a:schemeClr val="tx1"/>
                </a:solidFill>
                <a:effectLst/>
                <a:latin typeface="Cambria" panose="02040503050406030204" pitchFamily="18" charset="0"/>
                <a:ea typeface="Cambria" panose="02040503050406030204" pitchFamily="18" charset="0"/>
              </a:rPr>
              <a:t> </a:t>
            </a:r>
            <a:endParaRPr lang="fr-FR" sz="2400" i="1" dirty="0">
              <a:solidFill>
                <a:schemeClr val="tx1"/>
              </a:solidFill>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parasympathique</a:t>
            </a:r>
            <a:r>
              <a:rPr lang="fr-FR" sz="2400" i="1" dirty="0">
                <a:solidFill>
                  <a:schemeClr val="tx1"/>
                </a:solidFill>
                <a:effectLst/>
                <a:latin typeface="Cambria" panose="02040503050406030204" pitchFamily="18" charset="0"/>
                <a:ea typeface="Cambria" panose="02040503050406030204" pitchFamily="18" charset="0"/>
              </a:rPr>
              <a:t> </a:t>
            </a:r>
          </a:p>
          <a:p>
            <a:pPr marL="914400" lvl="2" indent="0">
              <a:buNone/>
            </a:pPr>
            <a:endParaRPr lang="fr-FR" sz="20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43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02606"/>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53497" y="1475715"/>
            <a:ext cx="7125077" cy="5223849"/>
          </a:xfrm>
        </p:spPr>
        <p:txBody>
          <a:bodyPr>
            <a:normAutofit/>
          </a:bodyPr>
          <a:lstStyle/>
          <a:p>
            <a:pPr marL="0" lvl="0" indent="0">
              <a:buNone/>
            </a:pP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sympathique </a:t>
            </a:r>
            <a:r>
              <a:rPr lang="fr-FR" sz="2400" i="1" dirty="0">
                <a:solidFill>
                  <a:schemeClr val="accent5">
                    <a:lumMod val="60000"/>
                    <a:lumOff val="40000"/>
                  </a:schemeClr>
                </a:solidFill>
                <a:effectLst/>
                <a:latin typeface="Cambria" panose="02040503050406030204" pitchFamily="18" charset="0"/>
                <a:ea typeface="Cambria" panose="02040503050406030204" pitchFamily="18" charset="0"/>
              </a:rPr>
              <a:t>: </a:t>
            </a:r>
          </a:p>
          <a:p>
            <a:r>
              <a:rPr lang="fr-FR" sz="2400" b="1" i="1" u="sng" dirty="0">
                <a:effectLst/>
                <a:latin typeface="Cambria" panose="02040503050406030204" pitchFamily="18" charset="0"/>
                <a:ea typeface="Cambria" panose="02040503050406030204" pitchFamily="18" charset="0"/>
              </a:rPr>
              <a:t>Inhibe </a:t>
            </a:r>
            <a:r>
              <a:rPr lang="fr-FR" sz="2400" i="1" dirty="0">
                <a:effectLst/>
                <a:latin typeface="Cambria" panose="02040503050406030204" pitchFamily="18" charset="0"/>
                <a:ea typeface="Cambria" panose="02040503050406030204" pitchFamily="18" charset="0"/>
              </a:rPr>
              <a:t>les fonctions du tractus gastro-intestinal.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fibres cholinergiques </a:t>
            </a:r>
            <a:r>
              <a:rPr lang="fr-FR" sz="2400" i="1" dirty="0" err="1">
                <a:effectLst/>
                <a:latin typeface="Cambria" panose="02040503050406030204" pitchFamily="18" charset="0"/>
                <a:ea typeface="Cambria" panose="02040503050406030204" pitchFamily="18" charset="0"/>
              </a:rPr>
              <a:t>présganglionnaires</a:t>
            </a:r>
            <a:r>
              <a:rPr lang="fr-FR" sz="2400" i="1" dirty="0">
                <a:effectLst/>
                <a:latin typeface="Cambria" panose="02040503050406030204" pitchFamily="18" charset="0"/>
                <a:ea typeface="Cambria" panose="02040503050406030204" pitchFamily="18" charset="0"/>
              </a:rPr>
              <a:t> font synapse dans les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les fibres adrénergiques postganglionnaires partent des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font synapse dans les plexus sous-muqueux et </a:t>
            </a:r>
            <a:r>
              <a:rPr lang="fr-FR" sz="2400" i="1" dirty="0" err="1" smtClean="0">
                <a:effectLst/>
                <a:latin typeface="Cambria" panose="02040503050406030204" pitchFamily="18" charset="0"/>
                <a:ea typeface="Cambria" panose="02040503050406030204" pitchFamily="18" charset="0"/>
              </a:rPr>
              <a:t>myentérique</a:t>
            </a:r>
            <a:r>
              <a:rPr lang="fr-FR" sz="2400" i="1" dirty="0" smtClean="0">
                <a:effectLst/>
                <a:latin typeface="Cambria" panose="02040503050406030204" pitchFamily="18" charset="0"/>
                <a:ea typeface="Cambria" panose="02040503050406030204" pitchFamily="18" charset="0"/>
              </a:rPr>
              <a:t>. </a:t>
            </a:r>
          </a:p>
          <a:p>
            <a:r>
              <a:rPr lang="fr-FR" sz="2400" i="1" dirty="0" smtClean="0">
                <a:effectLst/>
                <a:latin typeface="Cambria" panose="02040503050406030204" pitchFamily="18" charset="0"/>
                <a:ea typeface="Cambria" panose="02040503050406030204" pitchFamily="18" charset="0"/>
              </a:rPr>
              <a:t>II </a:t>
            </a:r>
            <a:r>
              <a:rPr lang="fr-FR" sz="2400" i="1" dirty="0">
                <a:effectLst/>
                <a:latin typeface="Cambria" panose="02040503050406030204" pitchFamily="18" charset="0"/>
                <a:ea typeface="Cambria" panose="02040503050406030204" pitchFamily="18" charset="0"/>
              </a:rPr>
              <a:t>existe, aussi, une innervation </a:t>
            </a:r>
            <a:r>
              <a:rPr lang="fr-FR" sz="2400" i="1" dirty="0" err="1">
                <a:effectLst/>
                <a:latin typeface="Cambria" panose="02040503050406030204" pitchFamily="18" charset="0"/>
                <a:ea typeface="Cambria" panose="02040503050406030204" pitchFamily="18" charset="0"/>
              </a:rPr>
              <a:t>adrenergique</a:t>
            </a:r>
            <a:r>
              <a:rPr lang="fr-FR" sz="2400" i="1" dirty="0">
                <a:effectLst/>
                <a:latin typeface="Cambria" panose="02040503050406030204" pitchFamily="18" charset="0"/>
                <a:ea typeface="Cambria" panose="02040503050406030204" pitchFamily="18" charset="0"/>
              </a:rPr>
              <a:t> post- ganglionnaire des vaisseaux sanguins et de quelques muscles lisses.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7"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8574" y="1747207"/>
            <a:ext cx="4618700" cy="4680864"/>
          </a:xfrm>
        </p:spPr>
      </p:pic>
    </p:spTree>
    <p:extLst>
      <p:ext uri="{BB962C8B-B14F-4D97-AF65-F5344CB8AC3E}">
        <p14:creationId xmlns:p14="http://schemas.microsoft.com/office/powerpoint/2010/main" val="32208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47303" y="1738265"/>
            <a:ext cx="7140189" cy="4795320"/>
          </a:xfrm>
        </p:spPr>
        <p:txBody>
          <a:bodyPr>
            <a:normAutofit fontScale="85000" lnSpcReduction="20000"/>
          </a:bodyPr>
          <a:lstStyle/>
          <a:p>
            <a:pPr marL="0" lvl="0" indent="0">
              <a:buNone/>
            </a:pPr>
            <a:r>
              <a:rPr lang="fr-FR" sz="33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parasympathique</a:t>
            </a:r>
            <a:r>
              <a:rPr lang="fr-FR" sz="3300" i="1" dirty="0">
                <a:solidFill>
                  <a:schemeClr val="accent5">
                    <a:lumMod val="60000"/>
                    <a:lumOff val="40000"/>
                  </a:schemeClr>
                </a:solidFill>
                <a:effectLst/>
                <a:latin typeface="Cambria" panose="02040503050406030204" pitchFamily="18" charset="0"/>
                <a:ea typeface="Cambria" panose="02040503050406030204" pitchFamily="18" charset="0"/>
              </a:rPr>
              <a:t> </a:t>
            </a:r>
            <a:r>
              <a:rPr lang="fr-FR" sz="3300" i="1" dirty="0">
                <a:effectLst/>
                <a:latin typeface="Cambria" panose="02040503050406030204" pitchFamily="18" charset="0"/>
                <a:ea typeface="Cambria" panose="02040503050406030204" pitchFamily="18" charset="0"/>
              </a:rPr>
              <a:t>: </a:t>
            </a:r>
          </a:p>
          <a:p>
            <a:r>
              <a:rPr lang="fr-FR" sz="2600" b="1" i="1" dirty="0">
                <a:effectLst/>
                <a:latin typeface="Cambria" panose="02040503050406030204" pitchFamily="18" charset="0"/>
                <a:ea typeface="Cambria" panose="02040503050406030204" pitchFamily="18" charset="0"/>
              </a:rPr>
              <a:t>Stimule</a:t>
            </a:r>
            <a:r>
              <a:rPr lang="fr-FR" sz="2600" i="1" dirty="0">
                <a:effectLst/>
                <a:latin typeface="Cambria" panose="02040503050406030204" pitchFamily="18" charset="0"/>
                <a:ea typeface="Cambria" panose="02040503050406030204" pitchFamily="18" charset="0"/>
              </a:rPr>
              <a:t> les fonctions du tractus gastro-intestinal et emprunte les voies du </a:t>
            </a:r>
            <a:r>
              <a:rPr lang="fr-FR" sz="2600" b="1" i="1" dirty="0">
                <a:effectLst/>
                <a:latin typeface="Cambria" panose="02040503050406030204" pitchFamily="18" charset="0"/>
                <a:ea typeface="Cambria" panose="02040503050406030204" pitchFamily="18" charset="0"/>
              </a:rPr>
              <a:t>vague</a:t>
            </a:r>
            <a:r>
              <a:rPr lang="fr-FR" sz="2600" i="1" dirty="0">
                <a:effectLst/>
                <a:latin typeface="Cambria" panose="02040503050406030204" pitchFamily="18" charset="0"/>
                <a:ea typeface="Cambria" panose="02040503050406030204" pitchFamily="18" charset="0"/>
              </a:rPr>
              <a:t> et des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a:t>
            </a:r>
            <a:r>
              <a:rPr lang="fr-FR" sz="2600" i="1" dirty="0">
                <a:effectLst/>
                <a:latin typeface="Cambria" panose="02040503050406030204" pitchFamily="18" charset="0"/>
                <a:ea typeface="Cambria" panose="02040503050406030204" pitchFamily="18" charset="0"/>
              </a:rPr>
              <a:t>fibres parasympathiques </a:t>
            </a:r>
            <a:r>
              <a:rPr lang="fr-FR" sz="2600" i="1" dirty="0" err="1">
                <a:effectLst/>
                <a:latin typeface="Cambria" panose="02040503050406030204" pitchFamily="18" charset="0"/>
                <a:ea typeface="Cambria" panose="02040503050406030204" pitchFamily="18" charset="0"/>
              </a:rPr>
              <a:t>préganglionnaires</a:t>
            </a:r>
            <a:r>
              <a:rPr lang="fr-FR" sz="2600" i="1" dirty="0">
                <a:effectLst/>
                <a:latin typeface="Cambria" panose="02040503050406030204" pitchFamily="18" charset="0"/>
                <a:ea typeface="Cambria" panose="02040503050406030204" pitchFamily="18" charset="0"/>
              </a:rPr>
              <a:t> font synapse dans les plexus sous-muqueux et </a:t>
            </a:r>
            <a:r>
              <a:rPr lang="fr-FR" sz="2600" i="1" dirty="0" err="1" smtClean="0">
                <a:effectLst/>
                <a:latin typeface="Cambria" panose="02040503050406030204" pitchFamily="18" charset="0"/>
                <a:ea typeface="Cambria" panose="02040503050406030204" pitchFamily="18" charset="0"/>
              </a:rPr>
              <a:t>myenterique</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fibres postganglionnaires des </a:t>
            </a:r>
            <a:r>
              <a:rPr lang="fr-FR" sz="2600" i="1" dirty="0">
                <a:effectLst/>
                <a:latin typeface="Cambria" panose="02040503050406030204" pitchFamily="18" charset="0"/>
                <a:ea typeface="Cambria" panose="02040503050406030204" pitchFamily="18" charset="0"/>
              </a:rPr>
              <a:t>plexus transmettent l'information aux muscles lisses, aux cellules sécrétrices et aux cellules endocrines du tractus </a:t>
            </a:r>
            <a:r>
              <a:rPr lang="fr-FR" sz="2600" i="1" dirty="0" smtClean="0">
                <a:effectLst/>
                <a:latin typeface="Cambria" panose="02040503050406030204" pitchFamily="18" charset="0"/>
                <a:ea typeface="Cambria" panose="02040503050406030204" pitchFamily="18" charset="0"/>
              </a:rPr>
              <a:t>gastro-intestinal.</a:t>
            </a:r>
          </a:p>
          <a:p>
            <a:r>
              <a:rPr lang="fr-FR" sz="2600" b="1" i="1" dirty="0" smtClean="0">
                <a:effectLst/>
                <a:latin typeface="Cambria" panose="02040503050406030204" pitchFamily="18" charset="0"/>
                <a:ea typeface="Cambria" panose="02040503050406030204" pitchFamily="18" charset="0"/>
              </a:rPr>
              <a:t>Le </a:t>
            </a:r>
            <a:r>
              <a:rPr lang="fr-FR" sz="2600" b="1" i="1" dirty="0">
                <a:effectLst/>
                <a:latin typeface="Cambria" panose="02040503050406030204" pitchFamily="18" charset="0"/>
                <a:ea typeface="Cambria" panose="02040503050406030204" pitchFamily="18" charset="0"/>
              </a:rPr>
              <a:t>nerf vague</a:t>
            </a:r>
            <a:r>
              <a:rPr lang="fr-FR" sz="2600" i="1" dirty="0">
                <a:effectLst/>
                <a:latin typeface="Cambria" panose="02040503050406030204" pitchFamily="18" charset="0"/>
                <a:ea typeface="Cambria" panose="02040503050406030204" pitchFamily="18" charset="0"/>
              </a:rPr>
              <a:t> transporte l'information vers l’œsophage, l'estomac, le pancréas </a:t>
            </a:r>
            <a:r>
              <a:rPr lang="fr-FR" sz="2600" i="1" dirty="0" smtClean="0">
                <a:effectLst/>
                <a:latin typeface="Cambria" panose="02040503050406030204" pitchFamily="18" charset="0"/>
                <a:ea typeface="Cambria" panose="02040503050406030204" pitchFamily="18" charset="0"/>
              </a:rPr>
              <a:t>l’intestin grêle et </a:t>
            </a:r>
            <a:r>
              <a:rPr lang="fr-FR" sz="2600" i="1" dirty="0">
                <a:effectLst/>
                <a:latin typeface="Cambria" panose="02040503050406030204" pitchFamily="18" charset="0"/>
                <a:ea typeface="Cambria" panose="02040503050406030204" pitchFamily="18" charset="0"/>
              </a:rPr>
              <a:t>le gros intestin </a:t>
            </a:r>
            <a:r>
              <a:rPr lang="fr-FR" sz="2600" i="1" dirty="0" smtClean="0">
                <a:effectLst/>
                <a:latin typeface="Cambria" panose="02040503050406030204" pitchFamily="18" charset="0"/>
                <a:ea typeface="Cambria" panose="02040503050406030204" pitchFamily="18" charset="0"/>
              </a:rPr>
              <a:t>supérieur.</a:t>
            </a:r>
          </a:p>
          <a:p>
            <a:r>
              <a:rPr lang="fr-FR" sz="2600" b="1" i="1" dirty="0" smtClean="0">
                <a:effectLst/>
                <a:latin typeface="Cambria" panose="02040503050406030204" pitchFamily="18" charset="0"/>
                <a:ea typeface="Cambria" panose="02040503050406030204" pitchFamily="18" charset="0"/>
              </a:rPr>
              <a:t>Les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transportent l’information au gros intestin inférieur,</a:t>
            </a:r>
            <a:r>
              <a:rPr lang="fr-FR" sz="2600" dirty="0">
                <a:effectLst/>
              </a:rPr>
              <a:t> </a:t>
            </a:r>
            <a:r>
              <a:rPr lang="fr-FR" sz="2600" i="1" dirty="0">
                <a:effectLst/>
                <a:latin typeface="Cambria" panose="02040503050406030204" pitchFamily="18" charset="0"/>
                <a:ea typeface="Cambria" panose="02040503050406030204" pitchFamily="18" charset="0"/>
              </a:rPr>
              <a:t>au rectum et à l’anus.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12"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549875"/>
            <a:ext cx="4626319" cy="4688586"/>
          </a:xfrm>
        </p:spPr>
      </p:pic>
    </p:spTree>
    <p:extLst>
      <p:ext uri="{BB962C8B-B14F-4D97-AF65-F5344CB8AC3E}">
        <p14:creationId xmlns:p14="http://schemas.microsoft.com/office/powerpoint/2010/main" val="18878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932" y="-371192"/>
            <a:ext cx="9905998" cy="1905000"/>
          </a:xfrm>
        </p:spPr>
        <p:txBody>
          <a:bodyPr/>
          <a:lstStyle/>
          <a:p>
            <a:pPr algn="ctr"/>
            <a:r>
              <a:rPr lang="fr-FR" b="1" i="1" dirty="0">
                <a:solidFill>
                  <a:schemeClr val="tx1">
                    <a:lumMod val="95000"/>
                    <a:lumOff val="5000"/>
                  </a:schemeClr>
                </a:solidFill>
                <a:latin typeface="Cambria" pitchFamily="18" charset="0"/>
              </a:rPr>
              <a:t>régulation nerveuse </a:t>
            </a:r>
            <a:endParaRPr lang="fr-FR"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1468" y="1023042"/>
            <a:ext cx="4697758" cy="5646344"/>
          </a:xfrm>
        </p:spPr>
      </p:pic>
      <p:pic>
        <p:nvPicPr>
          <p:cNvPr id="7" name="Picture 3" descr="DSC0194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5120" y="1023042"/>
            <a:ext cx="4095181" cy="56463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78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4622"/>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Régulation hormonale </a:t>
            </a:r>
            <a:endParaRPr lang="fr-FR" sz="3600"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506994" y="1602462"/>
            <a:ext cx="11244404" cy="4897925"/>
          </a:xfrm>
        </p:spPr>
        <p:txBody>
          <a:bodyPr/>
          <a:lstStyle/>
          <a:p>
            <a:r>
              <a:rPr lang="fr-FR" sz="2800" i="1" dirty="0">
                <a:effectLst/>
                <a:latin typeface="Cambria" panose="02040503050406030204" pitchFamily="18" charset="0"/>
                <a:ea typeface="Cambria" panose="02040503050406030204" pitchFamily="18" charset="0"/>
              </a:rPr>
              <a:t>Tout au long du tractus </a:t>
            </a:r>
            <a:r>
              <a:rPr lang="fr-FR" sz="2800" i="1" dirty="0" smtClean="0">
                <a:effectLst/>
                <a:latin typeface="Cambria" panose="02040503050406030204" pitchFamily="18" charset="0"/>
                <a:ea typeface="Cambria" panose="02040503050406030204" pitchFamily="18" charset="0"/>
              </a:rPr>
              <a:t>GI, des </a:t>
            </a:r>
            <a:r>
              <a:rPr lang="fr-FR" sz="2800" i="1" dirty="0">
                <a:effectLst/>
                <a:latin typeface="Cambria" panose="02040503050406030204" pitchFamily="18" charset="0"/>
                <a:ea typeface="Cambria" panose="02040503050406030204" pitchFamily="18" charset="0"/>
              </a:rPr>
              <a:t>cellules endocrines sécrètent des hormones responsables de la régulation de la digestion.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sécrétion de ces hormones est stimulée par la distension de la paroi du tractus GI, l’osmolarité et l’acidité du chyme et </a:t>
            </a:r>
            <a:r>
              <a:rPr lang="fr-FR" sz="2800" i="1" dirty="0" smtClean="0">
                <a:effectLst/>
                <a:latin typeface="Cambria" panose="02040503050406030204" pitchFamily="18" charset="0"/>
                <a:ea typeface="Cambria" panose="02040503050406030204" pitchFamily="18" charset="0"/>
              </a:rPr>
              <a:t>par certains </a:t>
            </a:r>
            <a:r>
              <a:rPr lang="fr-FR" sz="2800" i="1" dirty="0">
                <a:effectLst/>
                <a:latin typeface="Cambria" panose="02040503050406030204" pitchFamily="18" charset="0"/>
                <a:ea typeface="Cambria" panose="02040503050406030204" pitchFamily="18" charset="0"/>
              </a:rPr>
              <a:t>produits de la digestion (acides aminés,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hormones digestives les mieux connues sont la gastrine, la sécrétine, la </a:t>
            </a:r>
            <a:r>
              <a:rPr lang="fr-FR" sz="2800" i="1" dirty="0" err="1">
                <a:effectLst/>
                <a:latin typeface="Cambria" panose="02040503050406030204" pitchFamily="18" charset="0"/>
                <a:ea typeface="Cambria" panose="02040503050406030204" pitchFamily="18" charset="0"/>
              </a:rPr>
              <a:t>cholécystokinine</a:t>
            </a:r>
            <a:r>
              <a:rPr lang="fr-FR" sz="2800" i="1" dirty="0">
                <a:effectLst/>
                <a:latin typeface="Cambria" panose="02040503050406030204" pitchFamily="18" charset="0"/>
                <a:ea typeface="Cambria" panose="02040503050406030204" pitchFamily="18" charset="0"/>
              </a:rPr>
              <a:t> (CCK) et le peptide </a:t>
            </a:r>
            <a:r>
              <a:rPr lang="fr-FR" sz="2800" i="1" dirty="0" err="1">
                <a:effectLst/>
                <a:latin typeface="Cambria" panose="02040503050406030204" pitchFamily="18" charset="0"/>
                <a:ea typeface="Cambria" panose="02040503050406030204" pitchFamily="18" charset="0"/>
              </a:rPr>
              <a:t>insulinotrope</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glucodépendant</a:t>
            </a:r>
            <a:r>
              <a:rPr lang="fr-FR" sz="2800" i="1" dirty="0">
                <a:effectLst/>
                <a:latin typeface="Cambria" panose="02040503050406030204" pitchFamily="18" charset="0"/>
                <a:ea typeface="Cambria" panose="02040503050406030204" pitchFamily="18" charset="0"/>
              </a:rPr>
              <a:t> (GIP).</a:t>
            </a:r>
          </a:p>
          <a:p>
            <a:endParaRPr lang="fr-FR" dirty="0"/>
          </a:p>
        </p:txBody>
      </p:sp>
    </p:spTree>
    <p:extLst>
      <p:ext uri="{BB962C8B-B14F-4D97-AF65-F5344CB8AC3E}">
        <p14:creationId xmlns:p14="http://schemas.microsoft.com/office/powerpoint/2010/main" val="30314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42588953"/>
              </p:ext>
            </p:extLst>
          </p:nvPr>
        </p:nvGraphicFramePr>
        <p:xfrm>
          <a:off x="32275" y="40151"/>
          <a:ext cx="12113111" cy="6807054"/>
        </p:xfrm>
        <a:graphic>
          <a:graphicData uri="http://schemas.openxmlformats.org/drawingml/2006/table">
            <a:tbl>
              <a:tblPr firstRow="1" bandRow="1">
                <a:tableStyleId>{93296810-A885-4BE3-A3E7-6D5BEEA58F35}</a:tableStyleId>
              </a:tblPr>
              <a:tblGrid>
                <a:gridCol w="2460450"/>
                <a:gridCol w="2744397"/>
                <a:gridCol w="3028298"/>
                <a:gridCol w="3879966"/>
              </a:tblGrid>
              <a:tr h="594500">
                <a:tc>
                  <a:txBody>
                    <a:bodyPr/>
                    <a:lstStyle/>
                    <a:p>
                      <a:r>
                        <a:rPr lang="fr-FR" sz="2000" b="1" i="1" dirty="0" smtClean="0">
                          <a:solidFill>
                            <a:schemeClr val="bg1"/>
                          </a:solidFill>
                          <a:latin typeface="Cambria" pitchFamily="18" charset="0"/>
                        </a:rPr>
                        <a:t>Hormone</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Lieu de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Stimulus</a:t>
                      </a:r>
                      <a:r>
                        <a:rPr lang="fr-FR" sz="2000" b="1" i="1" baseline="0" dirty="0" smtClean="0">
                          <a:solidFill>
                            <a:schemeClr val="bg1"/>
                          </a:solidFill>
                          <a:latin typeface="Cambria" pitchFamily="18" charset="0"/>
                        </a:rPr>
                        <a:t> de la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Actions </a:t>
                      </a:r>
                      <a:endParaRPr lang="fr-FR" sz="2000" b="1" i="1" dirty="0">
                        <a:solidFill>
                          <a:schemeClr val="bg1"/>
                        </a:solidFill>
                        <a:latin typeface="Cambria" pitchFamily="18" charset="0"/>
                      </a:endParaRPr>
                    </a:p>
                  </a:txBody>
                  <a:tcPr/>
                </a:tc>
              </a:tr>
              <a:tr h="1334375">
                <a:tc>
                  <a:txBody>
                    <a:bodyPr/>
                    <a:lstStyle/>
                    <a:p>
                      <a:r>
                        <a:rPr lang="fr-FR" sz="2000" b="1" i="1" dirty="0" smtClean="0">
                          <a:solidFill>
                            <a:schemeClr val="bg1"/>
                          </a:solidFill>
                          <a:latin typeface="Cambria" pitchFamily="18" charset="0"/>
                        </a:rPr>
                        <a:t>Gastrine </a:t>
                      </a:r>
                      <a:endParaRPr lang="fr-FR" sz="2000" b="1" i="1" dirty="0">
                        <a:solidFill>
                          <a:schemeClr val="bg1"/>
                        </a:solidFill>
                        <a:latin typeface="Cambria" pitchFamily="18" charset="0"/>
                      </a:endParaRPr>
                    </a:p>
                  </a:txBody>
                  <a:tcPr/>
                </a:tc>
                <a:tc>
                  <a:txBody>
                    <a:bodyPr/>
                    <a:lstStyle/>
                    <a:p>
                      <a:pPr marL="285750" indent="-285750">
                        <a:buFont typeface="Wingdings" panose="05000000000000000000" pitchFamily="2" charset="2"/>
                        <a:buChar char="§"/>
                      </a:pPr>
                      <a:r>
                        <a:rPr lang="fr-FR" sz="2000" b="0" i="1" dirty="0" smtClean="0">
                          <a:latin typeface="Cambria" pitchFamily="18" charset="0"/>
                        </a:rPr>
                        <a:t>Cellules G de l’antre de l’estomac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a:t>
                      </a:r>
                    </a:p>
                    <a:p>
                      <a:pPr>
                        <a:buFont typeface="Wingdings" pitchFamily="2" charset="2"/>
                        <a:buChar char="§"/>
                      </a:pPr>
                      <a:r>
                        <a:rPr lang="fr-FR" sz="2000" b="0" i="1" dirty="0" smtClean="0">
                          <a:latin typeface="Cambria" pitchFamily="18" charset="0"/>
                        </a:rPr>
                        <a:t>Acide</a:t>
                      </a:r>
                      <a:r>
                        <a:rPr lang="fr-FR" sz="2000" b="0" i="1" baseline="0" dirty="0" smtClean="0">
                          <a:latin typeface="Cambria" pitchFamily="18" charset="0"/>
                        </a:rPr>
                        <a:t> aminés </a:t>
                      </a:r>
                    </a:p>
                    <a:p>
                      <a:pPr>
                        <a:buFont typeface="Wingdings" pitchFamily="2" charset="2"/>
                        <a:buChar char="§"/>
                      </a:pPr>
                      <a:r>
                        <a:rPr lang="fr-FR" sz="2000" b="0" i="1" baseline="0" dirty="0" smtClean="0">
                          <a:latin typeface="Cambria" pitchFamily="18" charset="0"/>
                        </a:rPr>
                        <a:t>Distension stomacale</a:t>
                      </a:r>
                    </a:p>
                    <a:p>
                      <a:pPr>
                        <a:buFont typeface="Wingdings" pitchFamily="2" charset="2"/>
                        <a:buChar char="§"/>
                      </a:pPr>
                      <a:r>
                        <a:rPr lang="fr-FR" sz="2000" b="0" i="1" baseline="0" dirty="0" smtClean="0">
                          <a:latin typeface="Cambria" pitchFamily="18" charset="0"/>
                        </a:rPr>
                        <a:t>Stimulation vagale (GRP) </a:t>
                      </a:r>
                    </a:p>
                  </a:txBody>
                  <a:tcPr/>
                </a:tc>
                <a:tc>
                  <a:txBody>
                    <a:bodyPr/>
                    <a:lstStyle/>
                    <a:p>
                      <a:pPr>
                        <a:buFont typeface="Wingdings" pitchFamily="2" charset="2"/>
                        <a:buChar char="§"/>
                      </a:pPr>
                      <a:r>
                        <a:rPr lang="fr-FR" sz="2000" b="0" i="1" dirty="0" smtClean="0">
                          <a:latin typeface="Cambria" pitchFamily="18" charset="0"/>
                        </a:rPr>
                        <a:t> Augmente la sécrétion</a:t>
                      </a:r>
                      <a:r>
                        <a:rPr lang="fr-FR" sz="2000" b="0" i="1" baseline="0" dirty="0" smtClean="0">
                          <a:latin typeface="Cambria" pitchFamily="18" charset="0"/>
                        </a:rPr>
                        <a:t> de l’ </a:t>
                      </a:r>
                      <a:r>
                        <a:rPr lang="fr-FR" sz="2000" b="0" i="1" baseline="0" dirty="0" err="1" smtClean="0">
                          <a:latin typeface="Cambria" pitchFamily="18" charset="0"/>
                        </a:rPr>
                        <a:t>HCl</a:t>
                      </a:r>
                      <a:endParaRPr lang="fr-FR" sz="2000" b="0" i="1" baseline="0" dirty="0" smtClean="0">
                        <a:latin typeface="Cambria" pitchFamily="18" charset="0"/>
                      </a:endParaRPr>
                    </a:p>
                    <a:p>
                      <a:pPr>
                        <a:buFont typeface="Wingdings" pitchFamily="2" charset="2"/>
                        <a:buChar char="§"/>
                      </a:pPr>
                      <a:r>
                        <a:rPr lang="fr-FR" sz="2000" b="0" i="1" baseline="0" dirty="0" smtClean="0">
                          <a:latin typeface="Cambria" pitchFamily="18" charset="0"/>
                        </a:rPr>
                        <a:t>Stimule la croissance de la muqueuse gastrique </a:t>
                      </a:r>
                    </a:p>
                    <a:p>
                      <a:pPr>
                        <a:buFont typeface="Wingdings" pitchFamily="2" charset="2"/>
                        <a:buChar char="§"/>
                      </a:pPr>
                      <a:r>
                        <a:rPr lang="fr-FR" sz="2000" b="0" i="1" baseline="0" dirty="0" smtClean="0">
                          <a:latin typeface="Cambria" pitchFamily="18" charset="0"/>
                        </a:rPr>
                        <a:t>Augmente les contractions</a:t>
                      </a:r>
                      <a:endParaRPr lang="fr-FR" sz="2000" b="0" i="1" dirty="0">
                        <a:latin typeface="Cambria" pitchFamily="18" charset="0"/>
                      </a:endParaRPr>
                    </a:p>
                  </a:txBody>
                  <a:tcPr/>
                </a:tc>
              </a:tr>
              <a:tr h="2212596">
                <a:tc>
                  <a:txBody>
                    <a:bodyPr/>
                    <a:lstStyle/>
                    <a:p>
                      <a:r>
                        <a:rPr lang="fr-FR" sz="2000" b="1" i="1" dirty="0" err="1" smtClean="0">
                          <a:latin typeface="Cambria" pitchFamily="18" charset="0"/>
                        </a:rPr>
                        <a:t>Cholécystokinine</a:t>
                      </a:r>
                      <a:r>
                        <a:rPr lang="fr-FR" sz="2000" b="1" i="1" baseline="0" dirty="0" smtClean="0">
                          <a:latin typeface="Cambria" pitchFamily="18" charset="0"/>
                        </a:rPr>
                        <a:t> (KCC)</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 I du</a:t>
                      </a:r>
                      <a:r>
                        <a:rPr lang="fr-FR" sz="2000" b="0" i="1" baseline="0" dirty="0" smtClean="0">
                          <a:latin typeface="Cambria" pitchFamily="18" charset="0"/>
                        </a:rPr>
                        <a:t> duodénum </a:t>
                      </a:r>
                    </a:p>
                    <a:p>
                      <a:pPr>
                        <a:buFont typeface="Wingdings" pitchFamily="2" charset="2"/>
                        <a:buNone/>
                      </a:pPr>
                      <a:r>
                        <a:rPr lang="fr-FR" sz="2000" b="0" i="1" baseline="0" dirty="0" smtClean="0">
                          <a:latin typeface="Cambria" pitchFamily="18" charset="0"/>
                        </a:rPr>
                        <a:t>et du Jéjunum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 </a:t>
                      </a:r>
                    </a:p>
                    <a:p>
                      <a:pPr>
                        <a:buFont typeface="Wingdings" pitchFamily="2" charset="2"/>
                        <a:buChar char="§"/>
                      </a:pPr>
                      <a:r>
                        <a:rPr lang="fr-FR" sz="2000" b="0" i="1" dirty="0" smtClean="0">
                          <a:latin typeface="Cambria" pitchFamily="18" charset="0"/>
                        </a:rPr>
                        <a:t>Acide aminés</a:t>
                      </a:r>
                      <a:r>
                        <a:rPr lang="fr-FR" sz="2000" b="0" i="1" baseline="0" dirty="0" smtClean="0">
                          <a:latin typeface="Cambria" pitchFamily="18" charset="0"/>
                        </a:rPr>
                        <a:t> </a:t>
                      </a:r>
                    </a:p>
                    <a:p>
                      <a:pPr>
                        <a:buFont typeface="Wingdings" pitchFamily="2" charset="2"/>
                        <a:buChar char="§"/>
                      </a:pPr>
                      <a:r>
                        <a:rPr lang="fr-FR" sz="2000" b="0" i="1" baseline="0" dirty="0" smtClean="0">
                          <a:latin typeface="Cambria" pitchFamily="18" charset="0"/>
                        </a:rPr>
                        <a:t>Acide gras </a:t>
                      </a:r>
                    </a:p>
                    <a:p>
                      <a:pPr>
                        <a:buFont typeface="Wingdings" pitchFamily="2" charset="2"/>
                        <a:buChar char="§"/>
                      </a:pPr>
                      <a:r>
                        <a:rPr lang="fr-FR" sz="2000" b="0" i="1" baseline="0" dirty="0" err="1" smtClean="0">
                          <a:latin typeface="Cambria" pitchFamily="18" charset="0"/>
                        </a:rPr>
                        <a:t>Monoglycérides</a:t>
                      </a:r>
                      <a:r>
                        <a:rPr lang="fr-FR" sz="2000" b="0" i="1" baseline="0" dirty="0" smtClean="0">
                          <a:latin typeface="Cambria" pitchFamily="18" charset="0"/>
                        </a:rPr>
                        <a:t>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Stimule</a:t>
                      </a:r>
                      <a:r>
                        <a:rPr lang="fr-FR" sz="2000" b="0" i="1" baseline="0" dirty="0" smtClean="0">
                          <a:latin typeface="Cambria" pitchFamily="18" charset="0"/>
                        </a:rPr>
                        <a:t> la contraction de la vésicule biliaire  </a:t>
                      </a:r>
                    </a:p>
                    <a:p>
                      <a:pPr>
                        <a:buFont typeface="Wingdings" pitchFamily="2" charset="2"/>
                        <a:buChar char="§"/>
                      </a:pPr>
                      <a:r>
                        <a:rPr lang="fr-FR" sz="2000" b="0" i="1" baseline="0" dirty="0" smtClean="0">
                          <a:latin typeface="Cambria" pitchFamily="18" charset="0"/>
                        </a:rPr>
                        <a:t>  Augmente la sécrétion pancréatique (HCO₃,enzymes)</a:t>
                      </a:r>
                    </a:p>
                    <a:p>
                      <a:pPr>
                        <a:buFont typeface="Wingdings" pitchFamily="2" charset="2"/>
                        <a:buChar char="§"/>
                      </a:pPr>
                      <a:r>
                        <a:rPr lang="fr-FR" sz="2000" b="0" i="1" baseline="0" dirty="0" smtClean="0">
                          <a:latin typeface="Cambria" pitchFamily="18" charset="0"/>
                        </a:rPr>
                        <a:t>  Augmente la croissance du pancréas et de la vésicule biliaire</a:t>
                      </a:r>
                    </a:p>
                    <a:p>
                      <a:pPr>
                        <a:buFont typeface="Wingdings" pitchFamily="2" charset="2"/>
                        <a:buChar char="§"/>
                      </a:pPr>
                      <a:r>
                        <a:rPr lang="fr-FR" sz="2000" b="0" i="1" baseline="0" dirty="0" smtClean="0">
                          <a:latin typeface="Cambria" pitchFamily="18" charset="0"/>
                        </a:rPr>
                        <a:t>Inhibe l’évacuation gastrique  </a:t>
                      </a:r>
                    </a:p>
                  </a:txBody>
                  <a:tcPr/>
                </a:tc>
              </a:tr>
              <a:tr h="1606405">
                <a:tc>
                  <a:txBody>
                    <a:bodyPr/>
                    <a:lstStyle/>
                    <a:p>
                      <a:r>
                        <a:rPr lang="fr-FR" sz="2000" b="1" i="1" dirty="0" smtClean="0">
                          <a:latin typeface="Cambria" pitchFamily="18" charset="0"/>
                        </a:rPr>
                        <a:t>Sécrétine </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a:t>
                      </a:r>
                      <a:r>
                        <a:rPr lang="fr-FR" sz="2000" b="0" i="1" baseline="0" dirty="0" smtClean="0">
                          <a:latin typeface="Cambria" pitchFamily="18" charset="0"/>
                        </a:rPr>
                        <a:t> S du duodénum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Les H⁺</a:t>
                      </a:r>
                    </a:p>
                    <a:p>
                      <a:pPr>
                        <a:buFont typeface="Wingdings" pitchFamily="2" charset="2"/>
                        <a:buChar char="§"/>
                      </a:pPr>
                      <a:r>
                        <a:rPr lang="fr-FR" sz="2000" b="0" i="1" baseline="0" dirty="0" smtClean="0">
                          <a:latin typeface="Cambria" pitchFamily="18" charset="0"/>
                        </a:rPr>
                        <a:t>Acides gras dans le duodénum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biliaire et pancréatique de HCO</a:t>
                      </a:r>
                      <a:r>
                        <a:rPr lang="fr-FR" sz="2000" b="0" i="1" dirty="0" smtClean="0">
                          <a:latin typeface="Cambria"/>
                        </a:rPr>
                        <a:t>₃¯  </a:t>
                      </a:r>
                    </a:p>
                    <a:p>
                      <a:pPr>
                        <a:buFont typeface="Wingdings" pitchFamily="2" charset="2"/>
                        <a:buChar char="§"/>
                      </a:pPr>
                      <a:r>
                        <a:rPr lang="fr-FR" sz="2000" b="0" i="1" dirty="0" smtClean="0">
                          <a:latin typeface="Cambria"/>
                        </a:rPr>
                        <a:t> Diminue la sécrétion gastrique d’H+</a:t>
                      </a:r>
                    </a:p>
                    <a:p>
                      <a:pPr>
                        <a:buFont typeface="Wingdings" pitchFamily="2" charset="2"/>
                        <a:buChar char="§"/>
                      </a:pPr>
                      <a:r>
                        <a:rPr lang="fr-FR" sz="2000" b="0" i="1" baseline="0" dirty="0" smtClean="0">
                          <a:latin typeface="Cambria"/>
                        </a:rPr>
                        <a:t> Diminue l’action de la Gastrine </a:t>
                      </a:r>
                      <a:endParaRPr lang="fr-FR" sz="2000" b="0" i="1" dirty="0">
                        <a:latin typeface="Cambria" pitchFamily="18" charset="0"/>
                      </a:endParaRPr>
                    </a:p>
                  </a:txBody>
                  <a:tcPr/>
                </a:tc>
              </a:tr>
              <a:tr h="1037699">
                <a:tc>
                  <a:txBody>
                    <a:bodyPr/>
                    <a:lstStyle/>
                    <a:p>
                      <a:r>
                        <a:rPr lang="fr-FR" sz="2000" b="0" i="1" dirty="0" smtClean="0">
                          <a:latin typeface="Cambria" pitchFamily="18" charset="0"/>
                        </a:rPr>
                        <a:t> </a:t>
                      </a:r>
                      <a:r>
                        <a:rPr lang="fr-FR" sz="2000" b="1" i="1" dirty="0" smtClean="0">
                          <a:latin typeface="Cambria" pitchFamily="18" charset="0"/>
                        </a:rPr>
                        <a:t>GIP</a:t>
                      </a:r>
                    </a:p>
                  </a:txBody>
                  <a:tcPr/>
                </a:tc>
                <a:tc>
                  <a:txBody>
                    <a:bodyPr/>
                    <a:lstStyle/>
                    <a:p>
                      <a:pPr>
                        <a:buFont typeface="Wingdings" pitchFamily="2" charset="2"/>
                        <a:buChar char="§"/>
                      </a:pPr>
                      <a:r>
                        <a:rPr lang="fr-FR" sz="2000" b="0" i="1" dirty="0" smtClean="0">
                          <a:latin typeface="Cambria" pitchFamily="18" charset="0"/>
                        </a:rPr>
                        <a:t>Duodénum</a:t>
                      </a:r>
                      <a:r>
                        <a:rPr lang="fr-FR" sz="2000" b="0" i="1" baseline="0" dirty="0" smtClean="0">
                          <a:latin typeface="Cambria" pitchFamily="18" charset="0"/>
                        </a:rPr>
                        <a:t> </a:t>
                      </a:r>
                    </a:p>
                    <a:p>
                      <a:pPr>
                        <a:buFont typeface="Wingdings" pitchFamily="2" charset="2"/>
                        <a:buChar char="§"/>
                      </a:pPr>
                      <a:r>
                        <a:rPr lang="fr-FR" sz="2000" b="0" i="1" baseline="0" dirty="0" smtClean="0">
                          <a:latin typeface="Cambria" pitchFamily="18" charset="0"/>
                        </a:rPr>
                        <a:t>Jéjunum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Acide gras </a:t>
                      </a:r>
                    </a:p>
                    <a:p>
                      <a:pPr>
                        <a:buFont typeface="Wingdings" pitchFamily="2" charset="2"/>
                        <a:buChar char="§"/>
                      </a:pPr>
                      <a:r>
                        <a:rPr lang="fr-FR" sz="2000" b="0" i="1" dirty="0" smtClean="0">
                          <a:latin typeface="Cambria" pitchFamily="18" charset="0"/>
                        </a:rPr>
                        <a:t>Acides aminés </a:t>
                      </a:r>
                    </a:p>
                    <a:p>
                      <a:pPr>
                        <a:buFont typeface="Wingdings" pitchFamily="2" charset="2"/>
                        <a:buChar char="§"/>
                      </a:pPr>
                      <a:r>
                        <a:rPr lang="fr-FR" sz="2000" b="0" i="1" dirty="0" smtClean="0">
                          <a:latin typeface="Cambria" pitchFamily="18" charset="0"/>
                        </a:rPr>
                        <a:t>Glucose</a:t>
                      </a:r>
                      <a:r>
                        <a:rPr lang="fr-FR" sz="2000" b="0" i="1" baseline="0" dirty="0" smtClean="0">
                          <a:latin typeface="Cambria" pitchFamily="18" charset="0"/>
                        </a:rPr>
                        <a:t> (voie orale)</a:t>
                      </a:r>
                      <a:endParaRPr lang="fr-FR" sz="2000" b="0" i="1" dirty="0" smtClean="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d’insuline </a:t>
                      </a:r>
                    </a:p>
                    <a:p>
                      <a:pPr>
                        <a:buFont typeface="Wingdings" pitchFamily="2" charset="2"/>
                        <a:buChar char="§"/>
                      </a:pPr>
                      <a:r>
                        <a:rPr lang="fr-FR" sz="2000" b="0" i="1" dirty="0" smtClean="0">
                          <a:latin typeface="Cambria" pitchFamily="18" charset="0"/>
                        </a:rPr>
                        <a:t> Diminue</a:t>
                      </a:r>
                      <a:r>
                        <a:rPr lang="fr-FR" sz="2000" b="0" i="1" baseline="0" dirty="0" smtClean="0">
                          <a:latin typeface="Cambria" pitchFamily="18" charset="0"/>
                        </a:rPr>
                        <a:t> </a:t>
                      </a:r>
                      <a:r>
                        <a:rPr lang="fr-FR" sz="2000" b="0" i="1" dirty="0" smtClean="0">
                          <a:latin typeface="Cambria" pitchFamily="18" charset="0"/>
                        </a:rPr>
                        <a:t>la sécrétion</a:t>
                      </a:r>
                      <a:r>
                        <a:rPr lang="fr-FR" sz="2000" b="0" i="1" baseline="0" dirty="0" smtClean="0">
                          <a:latin typeface="Cambria" pitchFamily="18" charset="0"/>
                        </a:rPr>
                        <a:t> gastrique d’ H⁺</a:t>
                      </a:r>
                      <a:r>
                        <a:rPr lang="fr-FR" sz="2000" b="0" i="1" dirty="0" smtClean="0">
                          <a:latin typeface="Cambria" pitchFamily="18" charset="0"/>
                        </a:rPr>
                        <a:t> </a:t>
                      </a:r>
                      <a:endParaRPr lang="fr-FR" sz="2000" b="0" i="1" dirty="0">
                        <a:latin typeface="Cambria" pitchFamily="18" charset="0"/>
                      </a:endParaRPr>
                    </a:p>
                  </a:txBody>
                  <a:tcPr/>
                </a:tc>
              </a:tr>
            </a:tbl>
          </a:graphicData>
        </a:graphic>
      </p:graphicFrame>
      <p:sp>
        <p:nvSpPr>
          <p:cNvPr id="2" name="Rectangle 1"/>
          <p:cNvSpPr/>
          <p:nvPr/>
        </p:nvSpPr>
        <p:spPr>
          <a:xfrm>
            <a:off x="0" y="1964602"/>
            <a:ext cx="12192000" cy="2218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7545"/>
            <a:ext cx="12192000" cy="1957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4182702"/>
            <a:ext cx="12192000" cy="162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5812326"/>
            <a:ext cx="12192000" cy="1045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normAutofit/>
          </a:bodyPr>
          <a:lstStyle/>
          <a:p>
            <a:pPr algn="ctr"/>
            <a:r>
              <a:rPr lang="fr-FR" sz="4000" b="1" i="1" dirty="0" smtClean="0">
                <a:solidFill>
                  <a:schemeClr val="tx1"/>
                </a:solidFill>
                <a:latin typeface="Cambria" pitchFamily="18" charset="0"/>
              </a:rPr>
              <a:t>Physiologie de la digestion </a:t>
            </a:r>
            <a:endParaRPr lang="fr-FR" sz="4000" b="1" i="1" dirty="0">
              <a:solidFill>
                <a:schemeClr val="tx1"/>
              </a:solidFill>
              <a:latin typeface="Cambria" pitchFamily="18" charset="0"/>
            </a:endParaRPr>
          </a:p>
        </p:txBody>
      </p:sp>
      <p:sp>
        <p:nvSpPr>
          <p:cNvPr id="3" name="Espace réservé du contenu 2"/>
          <p:cNvSpPr>
            <a:spLocks noGrp="1"/>
          </p:cNvSpPr>
          <p:nvPr>
            <p:ph idx="1"/>
          </p:nvPr>
        </p:nvSpPr>
        <p:spPr>
          <a:xfrm>
            <a:off x="1141413" y="1539089"/>
            <a:ext cx="9905998" cy="4762123"/>
          </a:xfrm>
        </p:spPr>
        <p:txBody>
          <a:bodyPr>
            <a:normAutofit lnSpcReduction="10000"/>
          </a:bodyPr>
          <a:lstStyle/>
          <a:p>
            <a:pPr marL="0" indent="0">
              <a:buNone/>
            </a:pPr>
            <a:endParaRPr lang="fr-FR" sz="3600" b="1" i="1" dirty="0" smtClean="0">
              <a:solidFill>
                <a:schemeClr val="tx1"/>
              </a:solidFill>
              <a:latin typeface="Cambria" pitchFamily="18" charset="0"/>
            </a:endParaRPr>
          </a:p>
          <a:p>
            <a:pPr marL="0" indent="0">
              <a:buNone/>
            </a:pPr>
            <a:r>
              <a:rPr lang="fr-FR" sz="3600" b="1" i="1" dirty="0" smtClean="0">
                <a:solidFill>
                  <a:schemeClr val="tx1"/>
                </a:solidFill>
                <a:latin typeface="Cambria" pitchFamily="18" charset="0"/>
              </a:rPr>
              <a:t>Plan </a:t>
            </a:r>
            <a:endParaRPr lang="fr-FR" sz="3600" i="1" dirty="0" smtClean="0">
              <a:solidFill>
                <a:schemeClr val="tx1"/>
              </a:solidFill>
              <a:latin typeface="Cambria" pitchFamily="18" charset="0"/>
            </a:endParaRPr>
          </a:p>
          <a:p>
            <a:pPr lvl="0"/>
            <a:r>
              <a:rPr lang="fr-FR" sz="2800" b="1" i="1" dirty="0" smtClean="0">
                <a:effectLst/>
                <a:latin typeface="Cambria" panose="02040503050406030204" pitchFamily="18" charset="0"/>
                <a:ea typeface="Cambria" panose="02040503050406030204" pitchFamily="18" charset="0"/>
              </a:rPr>
              <a:t>Introduction</a:t>
            </a:r>
          </a:p>
          <a:p>
            <a:pPr lvl="0"/>
            <a:r>
              <a:rPr lang="fr-FR" sz="2800" b="1" i="1" dirty="0" smtClean="0">
                <a:effectLst/>
                <a:latin typeface="Cambria" panose="02040503050406030204" pitchFamily="18" charset="0"/>
                <a:ea typeface="Cambria" panose="02040503050406030204" pitchFamily="18" charset="0"/>
              </a:rPr>
              <a:t>organisation de la paroi digestive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Régulation de la digestion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mécanique</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Sécrétions gastro-intestinales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chimique et </a:t>
            </a:r>
            <a:r>
              <a:rPr lang="fr-FR" sz="2800" b="1" i="1" dirty="0" smtClean="0">
                <a:effectLst/>
                <a:latin typeface="Cambria" panose="02040503050406030204" pitchFamily="18" charset="0"/>
                <a:ea typeface="Cambria" panose="02040503050406030204" pitchFamily="18" charset="0"/>
              </a:rPr>
              <a:t>Absorption</a:t>
            </a:r>
          </a:p>
          <a:p>
            <a:endParaRPr lang="fr-FR" dirty="0"/>
          </a:p>
        </p:txBody>
      </p:sp>
    </p:spTree>
    <p:extLst>
      <p:ext uri="{BB962C8B-B14F-4D97-AF65-F5344CB8AC3E}">
        <p14:creationId xmlns:p14="http://schemas.microsoft.com/office/powerpoint/2010/main" val="20104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2">
                    <a:satMod val="200000"/>
                  </a:schemeClr>
                </a:solidFill>
                <a:latin typeface="Cambria" panose="02040503050406030204" pitchFamily="18" charset="0"/>
                <a:ea typeface="Cambria" panose="02040503050406030204" pitchFamily="18" charset="0"/>
              </a:rPr>
              <a:t>La leptine</a:t>
            </a:r>
            <a:endParaRPr lang="fr-FR" sz="3600" b="1" i="1" dirty="0">
              <a:latin typeface="Cambria" panose="02040503050406030204" pitchFamily="18" charset="0"/>
              <a:ea typeface="Cambria" panose="02040503050406030204" pitchFamily="18" charset="0"/>
            </a:endParaRPr>
          </a:p>
        </p:txBody>
      </p:sp>
      <p:sp>
        <p:nvSpPr>
          <p:cNvPr id="94211" name="Rectangle 3"/>
          <p:cNvSpPr>
            <a:spLocks noGrp="1" noChangeArrowheads="1"/>
          </p:cNvSpPr>
          <p:nvPr>
            <p:ph idx="1"/>
          </p:nvPr>
        </p:nvSpPr>
        <p:spPr>
          <a:xfrm>
            <a:off x="425512" y="1348967"/>
            <a:ext cx="11353045" cy="5033726"/>
          </a:xfrm>
        </p:spPr>
        <p:txBody>
          <a:bodyPr>
            <a:normAutofit lnSpcReduction="10000"/>
          </a:bodyPr>
          <a:lstStyle/>
          <a:p>
            <a:pPr fontAlgn="base"/>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leptine est une </a:t>
            </a:r>
            <a:r>
              <a:rPr lang="fr-FR" sz="2800" i="1" dirty="0" smtClean="0">
                <a:effectLst/>
                <a:latin typeface="Cambria" panose="02040503050406030204" pitchFamily="18" charset="0"/>
                <a:ea typeface="Cambria" panose="02040503050406030204" pitchFamily="18" charset="0"/>
              </a:rPr>
              <a:t>hormone digestive peptidique </a:t>
            </a:r>
            <a:r>
              <a:rPr lang="fr-FR" sz="2800" i="1" dirty="0">
                <a:effectLst/>
                <a:latin typeface="Cambria" panose="02040503050406030204" pitchFamily="18" charset="0"/>
                <a:ea typeface="Cambria" panose="02040503050406030204" pitchFamily="18" charset="0"/>
              </a:rPr>
              <a:t>libérée par les </a:t>
            </a:r>
            <a:r>
              <a:rPr lang="fr-FR" sz="2800" i="1" dirty="0" smtClean="0">
                <a:effectLst/>
                <a:latin typeface="Cambria" panose="02040503050406030204" pitchFamily="18" charset="0"/>
                <a:ea typeface="Cambria" panose="02040503050406030204" pitchFamily="18" charset="0"/>
              </a:rPr>
              <a:t>adipocytes </a:t>
            </a:r>
          </a:p>
          <a:p>
            <a:pPr fontAlgn="base"/>
            <a:r>
              <a:rPr lang="fr-FR" sz="2800" i="1" dirty="0" smtClean="0">
                <a:effectLst/>
                <a:latin typeface="Cambria" panose="02040503050406030204" pitchFamily="18" charset="0"/>
                <a:ea typeface="Cambria" panose="02040503050406030204" pitchFamily="18" charset="0"/>
              </a:rPr>
              <a:t>Également appelée hormone de la satiété. </a:t>
            </a:r>
          </a:p>
          <a:p>
            <a:pPr fontAlgn="base"/>
            <a:r>
              <a:rPr lang="fr-FR" sz="2800" i="1" dirty="0" smtClean="0">
                <a:effectLst/>
                <a:latin typeface="Cambria" panose="02040503050406030204" pitchFamily="18" charset="0"/>
                <a:ea typeface="Cambria" panose="02040503050406030204" pitchFamily="18" charset="0"/>
              </a:rPr>
              <a:t>elle régule </a:t>
            </a:r>
            <a:r>
              <a:rPr lang="fr-FR" sz="2800" i="1" dirty="0">
                <a:effectLst/>
                <a:latin typeface="Cambria" panose="02040503050406030204" pitchFamily="18" charset="0"/>
                <a:ea typeface="Cambria" panose="02040503050406030204" pitchFamily="18" charset="0"/>
              </a:rPr>
              <a:t>les réserves de graisses dans l'organisme et l'appétit en contrôlant la sensation de </a:t>
            </a:r>
            <a:r>
              <a:rPr lang="fr-FR" sz="2800" i="1" dirty="0" smtClean="0">
                <a:effectLst/>
                <a:latin typeface="Cambria" panose="02040503050406030204" pitchFamily="18" charset="0"/>
                <a:ea typeface="Cambria" panose="02040503050406030204" pitchFamily="18" charset="0"/>
              </a:rPr>
              <a:t>satiété</a:t>
            </a:r>
          </a:p>
          <a:p>
            <a:pPr fontAlgn="base"/>
            <a:r>
              <a:rPr lang="fr-FR" sz="2800" i="1" dirty="0">
                <a:effectLst/>
                <a:latin typeface="Cambria" panose="02040503050406030204" pitchFamily="18" charset="0"/>
                <a:ea typeface="Cambria" panose="02040503050406030204" pitchFamily="18" charset="0"/>
              </a:rPr>
              <a:t>C'est une hormone anorexigène contrairement aux hormones </a:t>
            </a:r>
            <a:r>
              <a:rPr lang="fr-FR" sz="2800" i="1" dirty="0" err="1">
                <a:effectLst/>
                <a:latin typeface="Cambria" panose="02040503050406030204" pitchFamily="18" charset="0"/>
                <a:ea typeface="Cambria" panose="02040503050406030204" pitchFamily="18" charset="0"/>
              </a:rPr>
              <a:t>orexigènes</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cortisol</a:t>
            </a:r>
            <a:r>
              <a:rPr lang="fr-FR" sz="2800" i="1" dirty="0" smtClean="0">
                <a:effectLst/>
                <a:latin typeface="Cambria" panose="02040503050406030204" pitchFamily="18" charset="0"/>
                <a:ea typeface="Cambria" panose="02040503050406030204" pitchFamily="18" charset="0"/>
              </a:rPr>
              <a:t>).</a:t>
            </a:r>
          </a:p>
          <a:p>
            <a:pPr fontAlgn="base"/>
            <a:r>
              <a:rPr lang="fr-FR" sz="2800" i="1" dirty="0" smtClean="0">
                <a:effectLst/>
                <a:latin typeface="Cambria" panose="02040503050406030204" pitchFamily="18" charset="0"/>
                <a:ea typeface="Cambria" panose="02040503050406030204" pitchFamily="18" charset="0"/>
              </a:rPr>
              <a:t>Sa </a:t>
            </a:r>
            <a:r>
              <a:rPr lang="fr-FR" sz="2800" i="1" dirty="0">
                <a:effectLst/>
                <a:latin typeface="Cambria" panose="02040503050406030204" pitchFamily="18" charset="0"/>
                <a:ea typeface="Cambria" panose="02040503050406030204" pitchFamily="18" charset="0"/>
              </a:rPr>
              <a:t>concentration plasmatique </a:t>
            </a:r>
            <a:r>
              <a:rPr lang="fr-FR" sz="2800" i="1" dirty="0" smtClean="0">
                <a:effectLst/>
                <a:latin typeface="Cambria" panose="02040503050406030204" pitchFamily="18" charset="0"/>
                <a:ea typeface="Cambria" panose="02040503050406030204" pitchFamily="18" charset="0"/>
              </a:rPr>
              <a:t>est proportionnelle </a:t>
            </a:r>
            <a:r>
              <a:rPr lang="fr-FR" sz="2800" i="1" dirty="0">
                <a:effectLst/>
                <a:latin typeface="Cambria" panose="02040503050406030204" pitchFamily="18" charset="0"/>
                <a:ea typeface="Cambria" panose="02040503050406030204" pitchFamily="18" charset="0"/>
              </a:rPr>
              <a:t>à la masse grasse. </a:t>
            </a:r>
            <a:endParaRPr lang="fr-FR" sz="2800" i="1" dirty="0" smtClean="0">
              <a:effectLst/>
              <a:latin typeface="Cambria" panose="02040503050406030204" pitchFamily="18" charset="0"/>
              <a:ea typeface="Cambria" panose="02040503050406030204" pitchFamily="18" charset="0"/>
            </a:endParaRPr>
          </a:p>
          <a:p>
            <a:pPr fontAlgn="base"/>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agit sur l’hypothalamus en inhibant la libération de neuropeptide Y et en augmentant la libération des facteurs anorexigènes (CRH, </a:t>
            </a:r>
            <a:r>
              <a:rPr lang="fr-FR" sz="2800" i="1" dirty="0" err="1">
                <a:effectLst/>
                <a:latin typeface="Cambria" panose="02040503050406030204" pitchFamily="18" charset="0"/>
                <a:ea typeface="Cambria" panose="02040503050406030204" pitchFamily="18" charset="0"/>
              </a:rPr>
              <a:t>mélanocortine</a:t>
            </a:r>
            <a:r>
              <a:rPr lang="fr-FR" sz="2800" i="1" dirty="0" smtClean="0">
                <a:effectLst/>
                <a:latin typeface="Cambria" panose="02040503050406030204" pitchFamily="18" charset="0"/>
                <a:ea typeface="Cambria" panose="02040503050406030204" pitchFamily="18" charset="0"/>
              </a:rPr>
              <a:t>)</a:t>
            </a:r>
            <a:endParaRPr lang="fr-FR" sz="2800" i="1" dirty="0" smtClean="0">
              <a:latin typeface="Cambria" panose="02040503050406030204" pitchFamily="18" charset="0"/>
              <a:ea typeface="Cambria" panose="02040503050406030204" pitchFamily="18" charset="0"/>
            </a:endParaRPr>
          </a:p>
          <a:p>
            <a:pPr marL="0" indent="0" eaLnBrk="1" hangingPunct="1">
              <a:buNone/>
            </a:pPr>
            <a:endParaRPr lang="fr-FR"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213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Text Box 2"/>
          <p:cNvSpPr txBox="1">
            <a:spLocks noChangeArrowheads="1"/>
          </p:cNvSpPr>
          <p:nvPr/>
        </p:nvSpPr>
        <p:spPr bwMode="auto">
          <a:xfrm>
            <a:off x="4014158" y="2852615"/>
            <a:ext cx="3581400" cy="40011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Hypothalamic feeding center</a:t>
            </a:r>
          </a:p>
        </p:txBody>
      </p:sp>
      <p:sp>
        <p:nvSpPr>
          <p:cNvPr id="1906691" name="Text Box 3"/>
          <p:cNvSpPr txBox="1">
            <a:spLocks noChangeArrowheads="1"/>
          </p:cNvSpPr>
          <p:nvPr/>
        </p:nvSpPr>
        <p:spPr bwMode="auto">
          <a:xfrm>
            <a:off x="4048031" y="513125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Fat stores    </a:t>
            </a:r>
          </a:p>
        </p:txBody>
      </p:sp>
      <p:sp>
        <p:nvSpPr>
          <p:cNvPr id="95236" name="Text Box 4"/>
          <p:cNvSpPr txBox="1">
            <a:spLocks noChangeArrowheads="1"/>
          </p:cNvSpPr>
          <p:nvPr/>
        </p:nvSpPr>
        <p:spPr bwMode="auto">
          <a:xfrm>
            <a:off x="3985408" y="1767594"/>
            <a:ext cx="3581400" cy="400050"/>
          </a:xfrm>
          <a:prstGeom prst="rect">
            <a:avLst/>
          </a:prstGeom>
          <a:solidFill>
            <a:schemeClr val="tx2"/>
          </a:solidFill>
          <a:ln w="28575">
            <a:solidFill>
              <a:schemeClr val="tx1"/>
            </a:solidFill>
            <a:miter lim="800000"/>
            <a:headEnd/>
            <a:tailEnd/>
          </a:ln>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latin typeface="Cambria" panose="02040503050406030204" pitchFamily="18" charset="0"/>
                <a:ea typeface="Cambria" panose="02040503050406030204" pitchFamily="18" charset="0"/>
              </a:rPr>
              <a:t>Neuropeptide Y</a:t>
            </a:r>
          </a:p>
        </p:txBody>
      </p:sp>
      <p:sp>
        <p:nvSpPr>
          <p:cNvPr id="1906693" name="Text Box 5"/>
          <p:cNvSpPr txBox="1">
            <a:spLocks noChangeArrowheads="1"/>
          </p:cNvSpPr>
          <p:nvPr/>
        </p:nvSpPr>
        <p:spPr bwMode="auto">
          <a:xfrm>
            <a:off x="4024886" y="3976239"/>
            <a:ext cx="3581400" cy="40005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sym typeface="Wingdings 3" pitchFamily="18" charset="2"/>
              </a:rPr>
              <a:t> </a:t>
            </a: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Food intake</a:t>
            </a:r>
          </a:p>
        </p:txBody>
      </p:sp>
      <p:sp>
        <p:nvSpPr>
          <p:cNvPr id="1906694" name="Text Box 6"/>
          <p:cNvSpPr txBox="1">
            <a:spLocks noChangeArrowheads="1"/>
          </p:cNvSpPr>
          <p:nvPr/>
        </p:nvSpPr>
        <p:spPr bwMode="auto">
          <a:xfrm>
            <a:off x="4048031" y="610203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Leptin secretion    </a:t>
            </a:r>
          </a:p>
        </p:txBody>
      </p:sp>
      <p:cxnSp>
        <p:nvCxnSpPr>
          <p:cNvPr id="95240" name="AutoShape 8"/>
          <p:cNvCxnSpPr>
            <a:cxnSpLocks noChangeShapeType="1"/>
            <a:stCxn id="95236" idx="2"/>
            <a:endCxn id="1906690" idx="0"/>
          </p:cNvCxnSpPr>
          <p:nvPr/>
        </p:nvCxnSpPr>
        <p:spPr bwMode="auto">
          <a:xfrm>
            <a:off x="5776108" y="2167644"/>
            <a:ext cx="28750" cy="684971"/>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1" name="AutoShape 9"/>
          <p:cNvCxnSpPr>
            <a:cxnSpLocks noChangeShapeType="1"/>
            <a:stCxn id="1906690" idx="2"/>
            <a:endCxn id="1906693" idx="0"/>
          </p:cNvCxnSpPr>
          <p:nvPr/>
        </p:nvCxnSpPr>
        <p:spPr bwMode="auto">
          <a:xfrm>
            <a:off x="5804858" y="3252725"/>
            <a:ext cx="10728" cy="723514"/>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2" name="AutoShape 10"/>
          <p:cNvCxnSpPr>
            <a:cxnSpLocks noChangeShapeType="1"/>
            <a:stCxn id="1906693" idx="2"/>
            <a:endCxn id="1906691" idx="0"/>
          </p:cNvCxnSpPr>
          <p:nvPr/>
        </p:nvCxnSpPr>
        <p:spPr bwMode="auto">
          <a:xfrm>
            <a:off x="5815586" y="4376289"/>
            <a:ext cx="23145" cy="754967"/>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3" name="AutoShape 11"/>
          <p:cNvCxnSpPr>
            <a:cxnSpLocks noChangeShapeType="1"/>
            <a:stCxn id="1906691" idx="2"/>
            <a:endCxn id="1906694" idx="0"/>
          </p:cNvCxnSpPr>
          <p:nvPr/>
        </p:nvCxnSpPr>
        <p:spPr bwMode="auto">
          <a:xfrm>
            <a:off x="5838731" y="5531306"/>
            <a:ext cx="0" cy="57073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702" name="Text Box 14"/>
          <p:cNvSpPr txBox="1">
            <a:spLocks noChangeArrowheads="1"/>
          </p:cNvSpPr>
          <p:nvPr/>
        </p:nvSpPr>
        <p:spPr bwMode="auto">
          <a:xfrm rot="16200000">
            <a:off x="7069981" y="3951483"/>
            <a:ext cx="3429000" cy="366713"/>
          </a:xfrm>
          <a:prstGeom prst="rect">
            <a:avLst/>
          </a:prstGeom>
          <a:solidFill>
            <a:schemeClr val="accent4">
              <a:lumMod val="40000"/>
              <a:lumOff val="60000"/>
            </a:schemeClr>
          </a:solidFill>
          <a:ln w="28575" algn="ctr">
            <a:solidFill>
              <a:srgbClr val="FFC000"/>
            </a:solidFill>
            <a:miter lim="800000"/>
            <a:headEnd/>
            <a:tailEnd/>
          </a:ln>
          <a:effectLst/>
        </p:spPr>
        <p:txBody>
          <a:bodyPr>
            <a:spAutoFit/>
          </a:bodyPr>
          <a:lstStyle/>
          <a:p>
            <a:pPr algn="ctr" eaLnBrk="1" hangingPunct="1">
              <a:spcBef>
                <a:spcPct val="50000"/>
              </a:spcBef>
              <a:defRPr/>
            </a:pPr>
            <a:r>
              <a:rPr lang="en-US" b="1" dirty="0">
                <a:solidFill>
                  <a:schemeClr val="bg1"/>
                </a:solidFill>
                <a:latin typeface="Cambria" panose="02040503050406030204" pitchFamily="18" charset="0"/>
                <a:ea typeface="Cambria" panose="02040503050406030204" pitchFamily="18" charset="0"/>
                <a:cs typeface="Arial" charset="0"/>
              </a:rPr>
              <a:t>Negative feedback</a:t>
            </a:r>
          </a:p>
        </p:txBody>
      </p:sp>
      <p:cxnSp>
        <p:nvCxnSpPr>
          <p:cNvPr id="21" name="Connecteur droit 20"/>
          <p:cNvCxnSpPr/>
          <p:nvPr/>
        </p:nvCxnSpPr>
        <p:spPr>
          <a:xfrm>
            <a:off x="8538499" y="1967619"/>
            <a:ext cx="21026" cy="43344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95236" idx="3"/>
          </p:cNvCxnSpPr>
          <p:nvPr/>
        </p:nvCxnSpPr>
        <p:spPr>
          <a:xfrm flipH="1">
            <a:off x="7566808" y="1967619"/>
            <a:ext cx="97169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7740715" y="6302061"/>
            <a:ext cx="818810" cy="3175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itre 31"/>
          <p:cNvSpPr>
            <a:spLocks noGrp="1"/>
          </p:cNvSpPr>
          <p:nvPr>
            <p:ph type="title"/>
          </p:nvPr>
        </p:nvSpPr>
        <p:spPr>
          <a:xfrm>
            <a:off x="1123306" y="-18045"/>
            <a:ext cx="9905998" cy="1905000"/>
          </a:xfrm>
        </p:spPr>
        <p:txBody>
          <a:bodyPr/>
          <a:lstStyle/>
          <a:p>
            <a:pPr algn="ctr"/>
            <a:r>
              <a:rPr lang="fr-FR" b="1" i="1" dirty="0" smtClean="0">
                <a:latin typeface="Cambria" panose="02040503050406030204" pitchFamily="18" charset="0"/>
                <a:ea typeface="Cambria" panose="02040503050406030204" pitchFamily="18" charset="0"/>
              </a:rPr>
              <a:t>Contrôle de la sécrétion de la leptine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0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Régulation du poids corporel par la leptine </a:t>
            </a:r>
            <a:endParaRPr lang="fr-FR" b="1" i="1" dirty="0">
              <a:latin typeface="Cambria" panose="02040503050406030204" pitchFamily="18" charset="0"/>
              <a:ea typeface="Cambria" panose="02040503050406030204" pitchFamily="18" charset="0"/>
            </a:endParaRPr>
          </a:p>
        </p:txBody>
      </p:sp>
      <p:pic>
        <p:nvPicPr>
          <p:cNvPr id="7" name="Picture 2" descr="231 homeosta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6240" y="1421395"/>
            <a:ext cx="4604900" cy="524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453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err="1" smtClean="0">
                <a:latin typeface="Cambria" panose="02040503050406030204" pitchFamily="18" charset="0"/>
                <a:ea typeface="Cambria" panose="02040503050406030204" pitchFamily="18" charset="0"/>
              </a:rPr>
              <a:t>Motiline</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71604" y="1394234"/>
            <a:ext cx="11615596" cy="5078993"/>
          </a:xfrm>
        </p:spPr>
        <p:txBody>
          <a:bodyPr>
            <a:normAutofit/>
          </a:bodyPr>
          <a:lstStyle/>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est </a:t>
            </a:r>
            <a:r>
              <a:rPr lang="fr-FR" sz="2400" i="1" dirty="0" smtClean="0">
                <a:effectLst/>
                <a:latin typeface="Cambria" panose="02040503050406030204" pitchFamily="18" charset="0"/>
                <a:ea typeface="Cambria" panose="02040503050406030204" pitchFamily="18" charset="0"/>
              </a:rPr>
              <a:t>une hormone </a:t>
            </a:r>
            <a:r>
              <a:rPr lang="fr-FR" sz="2400" i="1" dirty="0">
                <a:effectLst/>
                <a:latin typeface="Cambria" panose="02040503050406030204" pitchFamily="18" charset="0"/>
                <a:ea typeface="Cambria" panose="02040503050406030204" pitchFamily="18" charset="0"/>
              </a:rPr>
              <a:t>gastro-intestinale polypeptidique sécrétée par les cellules </a:t>
            </a:r>
            <a:r>
              <a:rPr lang="fr-FR" sz="2400" i="1" dirty="0" err="1">
                <a:effectLst/>
                <a:latin typeface="Cambria" panose="02040503050406030204" pitchFamily="18" charset="0"/>
                <a:ea typeface="Cambria" panose="02040503050406030204" pitchFamily="18" charset="0"/>
              </a:rPr>
              <a:t>entérochromaffines</a:t>
            </a:r>
            <a:r>
              <a:rPr lang="fr-FR" sz="2400" i="1" dirty="0">
                <a:effectLst/>
                <a:latin typeface="Cambria" panose="02040503050406030204" pitchFamily="18" charset="0"/>
                <a:ea typeface="Cambria" panose="02040503050406030204" pitchFamily="18" charset="0"/>
              </a:rPr>
              <a:t> (EC) et les cellules M de la muqueuse du duodénum. </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favorise l'activité motrice de </a:t>
            </a:r>
            <a:r>
              <a:rPr lang="fr-FR" sz="2400" i="1" dirty="0" smtClean="0">
                <a:effectLst/>
                <a:latin typeface="Cambria" panose="02040503050406030204" pitchFamily="18" charset="0"/>
                <a:ea typeface="Cambria" panose="02040503050406030204" pitchFamily="18" charset="0"/>
              </a:rPr>
              <a:t>l'estomac</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lorsque </a:t>
            </a:r>
            <a:r>
              <a:rPr lang="fr-FR" sz="2400" i="1" dirty="0">
                <a:effectLst/>
                <a:latin typeface="Cambria" panose="02040503050406030204" pitchFamily="18" charset="0"/>
                <a:ea typeface="Cambria" panose="02040503050406030204" pitchFamily="18" charset="0"/>
              </a:rPr>
              <a:t>le pH est haut (basique) et </a:t>
            </a:r>
            <a:r>
              <a:rPr lang="fr-FR" sz="2400" i="1" dirty="0" smtClean="0">
                <a:effectLst/>
                <a:latin typeface="Cambria" panose="02040503050406030204" pitchFamily="18" charset="0"/>
                <a:ea typeface="Cambria" panose="02040503050406030204" pitchFamily="18" charset="0"/>
              </a:rPr>
              <a:t>l’inhibe lorsque </a:t>
            </a:r>
            <a:r>
              <a:rPr lang="fr-FR" sz="2400" i="1" dirty="0">
                <a:effectLst/>
                <a:latin typeface="Cambria" panose="02040503050406030204" pitchFamily="18" charset="0"/>
                <a:ea typeface="Cambria" panose="02040503050406030204" pitchFamily="18" charset="0"/>
              </a:rPr>
              <a:t>ce dernier est bas (acide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stimule la production de pepsine</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exerce </a:t>
            </a:r>
            <a:r>
              <a:rPr lang="fr-FR" sz="2400" i="1" dirty="0">
                <a:effectLst/>
                <a:latin typeface="Cambria" panose="02040503050406030204" pitchFamily="18" charset="0"/>
                <a:ea typeface="Cambria" panose="02040503050406030204" pitchFamily="18" charset="0"/>
              </a:rPr>
              <a:t>un effet stimulateur sur la musculeuse du tube digestif, et semble agir comme un régulateur de la motilité dans les périodes entre deux repas, préparant de ce fait l'intestin au prochain repas.</a:t>
            </a:r>
          </a:p>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 </a:t>
            </a:r>
            <a:r>
              <a:rPr lang="fr-FR" sz="2400" i="1" dirty="0">
                <a:effectLst/>
                <a:latin typeface="Cambria" panose="02040503050406030204" pitchFamily="18" charset="0"/>
                <a:ea typeface="Cambria" panose="02040503050406030204" pitchFamily="18" charset="0"/>
              </a:rPr>
              <a:t>un rôle régulateur de la vidange gastrique. </a:t>
            </a:r>
            <a:endParaRPr lang="fr-FR" sz="2400" dirty="0">
              <a:effectLst/>
            </a:endParaRPr>
          </a:p>
          <a:p>
            <a:endParaRPr lang="fr-FR" dirty="0"/>
          </a:p>
        </p:txBody>
      </p:sp>
    </p:spTree>
    <p:extLst>
      <p:ext uri="{BB962C8B-B14F-4D97-AF65-F5344CB8AC3E}">
        <p14:creationId xmlns:p14="http://schemas.microsoft.com/office/powerpoint/2010/main" val="2555002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lstStyle/>
          <a:p>
            <a:pPr algn="ctr"/>
            <a:r>
              <a:rPr lang="fr-FR" b="1" i="1" dirty="0" smtClean="0">
                <a:latin typeface="Cambria" panose="02040503050406030204" pitchFamily="18" charset="0"/>
                <a:ea typeface="Cambria" panose="02040503050406030204" pitchFamily="18" charset="0"/>
              </a:rPr>
              <a:t>La </a:t>
            </a:r>
            <a:r>
              <a:rPr lang="fr-FR" b="1" i="1" dirty="0" err="1" smtClean="0">
                <a:latin typeface="Cambria" panose="02040503050406030204" pitchFamily="18" charset="0"/>
                <a:ea typeface="Cambria" panose="02040503050406030204" pitchFamily="18" charset="0"/>
              </a:rPr>
              <a:t>ghréline</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570368" y="1584356"/>
            <a:ext cx="10918480" cy="4553893"/>
          </a:xfrm>
        </p:spPr>
        <p:txBody>
          <a:bodyPr/>
          <a:lstStyle/>
          <a:p>
            <a:r>
              <a:rPr lang="fr-FR" sz="2800" b="1" i="1" dirty="0">
                <a:effectLst/>
                <a:latin typeface="Cambria" panose="02040503050406030204" pitchFamily="18" charset="0"/>
                <a:ea typeface="Cambria" panose="02040503050406030204" pitchFamily="18" charset="0"/>
              </a:rPr>
              <a:t>La </a:t>
            </a:r>
            <a:r>
              <a:rPr lang="fr-FR" sz="2800" b="1"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libérée par l’estomac au cours du </a:t>
            </a:r>
            <a:r>
              <a:rPr lang="fr-FR" sz="2800" i="1" dirty="0" smtClean="0">
                <a:effectLst/>
                <a:latin typeface="Cambria" panose="02040503050406030204" pitchFamily="18" charset="0"/>
                <a:ea typeface="Cambria" panose="02040503050406030204" pitchFamily="18" charset="0"/>
              </a:rPr>
              <a:t>jeûne</a:t>
            </a:r>
          </a:p>
          <a:p>
            <a:r>
              <a:rPr lang="fr-FR" sz="2800" i="1" dirty="0" smtClean="0">
                <a:effectLst/>
                <a:latin typeface="Cambria" panose="02040503050406030204" pitchFamily="18" charset="0"/>
                <a:ea typeface="Cambria" panose="02040503050406030204" pitchFamily="18" charset="0"/>
              </a:rPr>
              <a:t>de </a:t>
            </a:r>
            <a:r>
              <a:rPr lang="fr-FR" sz="2800" i="1" dirty="0">
                <a:effectLst/>
                <a:latin typeface="Cambria" panose="02040503050406030204" pitchFamily="18" charset="0"/>
                <a:ea typeface="Cambria" panose="02040503050406030204" pitchFamily="18" charset="0"/>
              </a:rPr>
              <a:t>faibles quantités sont également sécrétées par le </a:t>
            </a:r>
            <a:r>
              <a:rPr lang="fr-FR" sz="2800" i="1" dirty="0" smtClean="0">
                <a:effectLst/>
                <a:latin typeface="Cambria" panose="02040503050406030204" pitchFamily="18" charset="0"/>
                <a:ea typeface="Cambria" panose="02040503050406030204" pitchFamily="18" charset="0"/>
              </a:rPr>
              <a:t>cerveau, l'intestin </a:t>
            </a:r>
            <a:r>
              <a:rPr lang="fr-FR" sz="2800" i="1" dirty="0">
                <a:effectLst/>
                <a:latin typeface="Cambria" panose="02040503050406030204" pitchFamily="18" charset="0"/>
                <a:ea typeface="Cambria" panose="02040503050406030204" pitchFamily="18" charset="0"/>
              </a:rPr>
              <a:t>grêle et le pancréas.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stimule l’appétit et contribue à la régulation du glucose et de l'insuline, au goût et au sommeil.</a:t>
            </a:r>
          </a:p>
          <a:p>
            <a:endParaRPr lang="fr-FR" dirty="0"/>
          </a:p>
        </p:txBody>
      </p:sp>
    </p:spTree>
    <p:extLst>
      <p:ext uri="{BB962C8B-B14F-4D97-AF65-F5344CB8AC3E}">
        <p14:creationId xmlns:p14="http://schemas.microsoft.com/office/powerpoint/2010/main" val="376375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602463"/>
            <a:ext cx="11353046" cy="5045763"/>
          </a:xfrm>
        </p:spPr>
        <p:txBody>
          <a:bodyPr>
            <a:normAutofit/>
          </a:bodyPr>
          <a:lstStyle/>
          <a:p>
            <a:r>
              <a:rPr lang="fr-FR" sz="2800" i="1" dirty="0">
                <a:effectLst/>
                <a:latin typeface="Cambria" panose="02040503050406030204" pitchFamily="18" charset="0"/>
                <a:ea typeface="Cambria" panose="02040503050406030204" pitchFamily="18" charset="0"/>
              </a:rPr>
              <a:t>Il existe d’autre molécules impliquées dans la régulation des fonctions du tractus GI tel que :</a:t>
            </a:r>
          </a:p>
          <a:p>
            <a:r>
              <a:rPr lang="fr-FR" sz="2800" b="1" i="1" dirty="0">
                <a:effectLst/>
                <a:latin typeface="Cambria" panose="02040503050406030204" pitchFamily="18" charset="0"/>
                <a:ea typeface="Cambria" panose="02040503050406030204" pitchFamily="18" charset="0"/>
              </a:rPr>
              <a:t>Les paracrines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b="1" i="1" dirty="0" smtClean="0">
                <a:effectLst/>
                <a:latin typeface="Cambria" panose="02040503050406030204" pitchFamily="18" charset="0"/>
                <a:ea typeface="Cambria" panose="02040503050406030204" pitchFamily="18" charset="0"/>
              </a:rPr>
              <a:t>Les </a:t>
            </a:r>
            <a:r>
              <a:rPr lang="fr-FR" sz="2800" b="1" i="1" dirty="0" err="1">
                <a:effectLst/>
                <a:latin typeface="Cambria" panose="02040503050406030204" pitchFamily="18" charset="0"/>
                <a:ea typeface="Cambria" panose="02040503050406030204" pitchFamily="18" charset="0"/>
              </a:rPr>
              <a:t>neurocrines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marL="0" indent="0">
              <a:buNone/>
            </a:pPr>
            <a:r>
              <a:rPr lang="fr-FR" b="1" i="1" dirty="0">
                <a:effectLst/>
                <a:latin typeface="Cambria" panose="02040503050406030204" pitchFamily="18" charset="0"/>
                <a:ea typeface="Cambria" panose="02040503050406030204" pitchFamily="18" charset="0"/>
              </a:rPr>
              <a:t> </a:t>
            </a:r>
            <a:endParaRPr lang="fr-FR" i="1" dirty="0">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57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PARACRINES</a:t>
            </a:r>
            <a:endParaRPr lang="fr-FR" sz="2800"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elles </a:t>
            </a:r>
            <a:r>
              <a:rPr lang="fr-FR" sz="2800" i="1" dirty="0">
                <a:solidFill>
                  <a:schemeClr val="tx1"/>
                </a:solidFill>
                <a:effectLst/>
                <a:latin typeface="Cambria" panose="02040503050406030204" pitchFamily="18" charset="0"/>
                <a:ea typeface="Cambria" panose="02040503050406030204" pitchFamily="18" charset="0"/>
              </a:rPr>
              <a:t>sont produites par des cellules endocrines de la muqueuse GI, diffusent sur de petites distances pour agir sur des cellules cibles situées dans le tractus GI. On distingue </a:t>
            </a:r>
            <a:r>
              <a:rPr lang="fr-FR" sz="2800" i="1" dirty="0" smtClean="0">
                <a:solidFill>
                  <a:schemeClr val="tx1"/>
                </a:solidFill>
                <a:effectLst/>
                <a:latin typeface="Cambria" panose="02040503050406030204" pitchFamily="18" charset="0"/>
                <a:ea typeface="Cambria" panose="02040503050406030204" pitchFamily="18" charset="0"/>
              </a:rPr>
              <a:t>:</a:t>
            </a:r>
            <a:endParaRPr lang="fr-FR" sz="2800" b="1" i="1" dirty="0" smtClean="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La somatostatine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L'histamine</a:t>
            </a:r>
            <a:endParaRPr lang="fr-FR" sz="2800" i="1" dirty="0">
              <a:solidFill>
                <a:schemeClr val="tx1"/>
              </a:solidFill>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77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457200" lvl="1"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somatostatine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secrétée par des cellules distribuées dans tout le tractus GI en réponse à la présence d’H</a:t>
            </a:r>
            <a:r>
              <a:rPr lang="fr-FR" sz="2400" b="1" i="1" baseline="30000" dirty="0">
                <a:solidFill>
                  <a:schemeClr val="tx1"/>
                </a:solidFill>
                <a:effectLst/>
                <a:latin typeface="Cambria" panose="02040503050406030204" pitchFamily="18" charset="0"/>
                <a:ea typeface="Cambria" panose="02040503050406030204" pitchFamily="18" charset="0"/>
              </a:rPr>
              <a:t>+</a:t>
            </a:r>
            <a:r>
              <a:rPr lang="fr-FR" sz="2400" i="1" dirty="0">
                <a:solidFill>
                  <a:schemeClr val="tx1"/>
                </a:solidFill>
                <a:effectLst/>
                <a:latin typeface="Cambria" panose="02040503050406030204" pitchFamily="18" charset="0"/>
                <a:ea typeface="Cambria" panose="02040503050406030204" pitchFamily="18" charset="0"/>
              </a:rPr>
              <a:t> dans la lumière. </a:t>
            </a:r>
            <a:endParaRPr lang="fr-FR" sz="2400" i="1" dirty="0" smtClean="0">
              <a:solidFill>
                <a:schemeClr val="tx1"/>
              </a:solidFill>
              <a:effectLst/>
              <a:latin typeface="Cambria" panose="02040503050406030204" pitchFamily="18" charset="0"/>
              <a:ea typeface="Cambria" panose="02040503050406030204" pitchFamily="18" charset="0"/>
            </a:endParaRPr>
          </a:p>
          <a:p>
            <a:pPr lvl="1"/>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inhibe la libération de toutes les hormones GI, ainsi que la sécrétion gastrique d’H</a:t>
            </a:r>
            <a:r>
              <a:rPr lang="fr-FR" sz="2400" b="1" i="1" baseline="30000" dirty="0" smtClean="0">
                <a:solidFill>
                  <a:schemeClr val="tx1"/>
                </a:solidFill>
                <a:effectLst/>
                <a:latin typeface="Cambria" panose="02040503050406030204" pitchFamily="18" charset="0"/>
                <a:ea typeface="Cambria" panose="02040503050406030204" pitchFamily="18" charset="0"/>
              </a:rPr>
              <a:t>+</a:t>
            </a:r>
          </a:p>
          <a:p>
            <a:pPr lvl="1"/>
            <a:r>
              <a:rPr lang="fr-FR" sz="2400" i="1">
                <a:solidFill>
                  <a:schemeClr val="tx1"/>
                </a:solidFill>
                <a:effectLst/>
                <a:latin typeface="Cambria" panose="02040503050406030204" pitchFamily="18" charset="0"/>
                <a:ea typeface="Cambria" panose="02040503050406030204" pitchFamily="18" charset="0"/>
              </a:rPr>
              <a:t>Sa sécrétion est inhibée par le nerf vague</a:t>
            </a:r>
            <a:r>
              <a:rPr lang="fr-FR" sz="2400" b="1" i="1" smtClean="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a:p>
            <a:pPr marL="457200" lvl="1"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L'histamine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sécrét</a:t>
            </a:r>
            <a:r>
              <a:rPr lang="fr-FR" sz="2400" i="1" dirty="0">
                <a:effectLst/>
                <a:latin typeface="Cambria" panose="02040503050406030204" pitchFamily="18" charset="0"/>
                <a:ea typeface="Cambria" panose="02040503050406030204" pitchFamily="18" charset="0"/>
              </a:rPr>
              <a:t>ée par les mastocytes de la muqueuse gastrique. </a:t>
            </a:r>
            <a:endParaRPr lang="fr-FR" sz="2400" i="1" dirty="0" smtClean="0">
              <a:effectLst/>
              <a:latin typeface="Cambria" panose="02040503050406030204" pitchFamily="18" charset="0"/>
              <a:ea typeface="Cambria" panose="02040503050406030204" pitchFamily="18" charset="0"/>
            </a:endParaRPr>
          </a:p>
          <a:p>
            <a:pPr lvl="1"/>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augmente la sécrétion gastrique de H+ directement et par potentialisation des effets de la gastrine et de la stimulation vagale.</a:t>
            </a: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2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neurocrines</a:t>
            </a:r>
            <a:r>
              <a:rPr lang="fr-FR" sz="2800" i="1" dirty="0">
                <a:solidFill>
                  <a:schemeClr val="accent4">
                    <a:lumMod val="60000"/>
                    <a:lumOff val="40000"/>
                  </a:schemeClr>
                </a:solidFill>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Elles sont synthétisées dans les corps cellulaires des neurones, elles se déplacent le long de l'axone et elles sont libérées à la terminaison nerveuse par un potentiel d'action nerveux. </a:t>
            </a:r>
          </a:p>
          <a:p>
            <a:r>
              <a:rPr lang="fr-FR" sz="2800" i="1" dirty="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neurocrines</a:t>
            </a:r>
            <a:r>
              <a:rPr lang="fr-FR" sz="2800" i="1" dirty="0">
                <a:effectLst/>
                <a:latin typeface="Cambria" panose="02040503050406030204" pitchFamily="18" charset="0"/>
                <a:ea typeface="Cambria" panose="02040503050406030204" pitchFamily="18" charset="0"/>
              </a:rPr>
              <a:t> diffusent alors à travers la fente synaptique pour atteindre la cellule cible où elles interagissent avec un récepteur spécifique. </a:t>
            </a:r>
            <a:r>
              <a:rPr lang="fr-FR" sz="2800" i="1" dirty="0">
                <a:latin typeface="Cambria" panose="02040503050406030204" pitchFamily="18" charset="0"/>
                <a:ea typeface="Cambria" panose="02040503050406030204" pitchFamily="18" charset="0"/>
              </a:rPr>
              <a:t>On distingue: </a:t>
            </a:r>
            <a:endParaRPr lang="fr-FR" sz="2800" b="1" i="1" dirty="0" smtClean="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 </a:t>
            </a:r>
            <a:r>
              <a:rPr lang="fr-FR" sz="2800" b="1" i="1" dirty="0">
                <a:solidFill>
                  <a:schemeClr val="tx1"/>
                </a:solidFill>
                <a:effectLst/>
                <a:latin typeface="Cambria" panose="02040503050406030204" pitchFamily="18" charset="0"/>
                <a:ea typeface="Cambria" panose="02040503050406030204" pitchFamily="18" charset="0"/>
              </a:rPr>
              <a:t>peptide intestinal </a:t>
            </a:r>
            <a:r>
              <a:rPr lang="fr-FR" sz="2800" b="1" i="1" dirty="0" err="1">
                <a:solidFill>
                  <a:schemeClr val="tx1"/>
                </a:solidFill>
                <a:effectLst/>
                <a:latin typeface="Cambria" panose="02040503050406030204" pitchFamily="18" charset="0"/>
                <a:ea typeface="Cambria" panose="02040503050406030204" pitchFamily="18" charset="0"/>
              </a:rPr>
              <a:t>vasoactif</a:t>
            </a:r>
            <a:r>
              <a:rPr lang="fr-FR" sz="2800" b="1" i="1" dirty="0">
                <a:solidFill>
                  <a:schemeClr val="tx1"/>
                </a:solidFill>
                <a:effectLst/>
                <a:latin typeface="Cambria" panose="02040503050406030204" pitchFamily="18" charset="0"/>
                <a:ea typeface="Cambria" panose="02040503050406030204" pitchFamily="18" charset="0"/>
              </a:rPr>
              <a:t> (VIP)</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a:t>
            </a:r>
            <a:r>
              <a:rPr lang="fr-FR" sz="2800" i="1" dirty="0" smtClean="0">
                <a:solidFill>
                  <a:schemeClr val="tx1"/>
                </a:solidFill>
                <a:effectLst/>
                <a:latin typeface="Cambria" panose="02040503050406030204" pitchFamily="18" charset="0"/>
                <a:ea typeface="Cambria" panose="02040503050406030204" pitchFamily="18" charset="0"/>
              </a:rPr>
              <a:t> </a:t>
            </a:r>
            <a:r>
              <a:rPr lang="fr-FR" sz="2800" b="1" i="1" dirty="0">
                <a:solidFill>
                  <a:schemeClr val="tx1"/>
                </a:solidFill>
                <a:effectLst/>
                <a:latin typeface="Cambria" panose="02040503050406030204" pitchFamily="18" charset="0"/>
                <a:ea typeface="Cambria" panose="02040503050406030204" pitchFamily="18" charset="0"/>
              </a:rPr>
              <a:t>peptide libérant la gastrine (GRP) ou </a:t>
            </a:r>
            <a:r>
              <a:rPr lang="fr-FR" sz="2800" b="1" i="1" dirty="0" err="1">
                <a:solidFill>
                  <a:schemeClr val="tx1"/>
                </a:solidFill>
                <a:effectLst/>
                <a:latin typeface="Cambria" panose="02040503050406030204" pitchFamily="18" charset="0"/>
                <a:ea typeface="Cambria" panose="02040503050406030204" pitchFamily="18" charset="0"/>
              </a:rPr>
              <a:t>bombésine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Les </a:t>
            </a:r>
            <a:r>
              <a:rPr lang="fr-FR" sz="2800" b="1" i="1" dirty="0">
                <a:solidFill>
                  <a:schemeClr val="tx1"/>
                </a:solidFill>
                <a:effectLst/>
                <a:latin typeface="Cambria" panose="02040503050406030204" pitchFamily="18" charset="0"/>
                <a:ea typeface="Cambria" panose="02040503050406030204" pitchFamily="18" charset="0"/>
              </a:rPr>
              <a:t>encéphalines (</a:t>
            </a:r>
            <a:r>
              <a:rPr lang="fr-FR" sz="2800" b="1" i="1" dirty="0" err="1">
                <a:solidFill>
                  <a:schemeClr val="tx1"/>
                </a:solidFill>
                <a:effectLst/>
                <a:latin typeface="Cambria" panose="02040503050406030204" pitchFamily="18" charset="0"/>
                <a:ea typeface="Cambria" panose="02040503050406030204" pitchFamily="18" charset="0"/>
              </a:rPr>
              <a:t>métencéphaline</a:t>
            </a:r>
            <a:r>
              <a:rPr lang="fr-FR" sz="2800" b="1" i="1" dirty="0">
                <a:solidFill>
                  <a:schemeClr val="tx1"/>
                </a:solidFill>
                <a:effectLst/>
                <a:latin typeface="Cambria" panose="02040503050406030204" pitchFamily="18" charset="0"/>
                <a:ea typeface="Cambria" panose="02040503050406030204" pitchFamily="18" charset="0"/>
              </a:rPr>
              <a:t> et leu-encéphaline</a:t>
            </a:r>
            <a:r>
              <a:rPr lang="fr-FR" sz="2800" b="1" i="1" dirty="0" smtClean="0">
                <a:solidFill>
                  <a:schemeClr val="tx1"/>
                </a:solidFill>
                <a:effectLst/>
                <a:latin typeface="Cambria" panose="02040503050406030204" pitchFamily="18" charset="0"/>
                <a:ea typeface="Cambria" panose="02040503050406030204" pitchFamily="18" charset="0"/>
              </a:rPr>
              <a:t>)</a:t>
            </a:r>
            <a:endParaRPr lang="fr-FR" sz="2800" i="1" dirty="0">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260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intestinal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vasoactif</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(VIP)</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Il est produit par les nerfs dans la muqueuse et le muscle lisse du tractus GI, il provoque le relâchement du muscle lisse GI, stimule la sécrétion pancréatique de </a:t>
            </a:r>
            <a:r>
              <a:rPr lang="fr-FR" i="1" dirty="0" smtClean="0">
                <a:effectLst/>
                <a:latin typeface="Cambria" panose="02040503050406030204" pitchFamily="18" charset="0"/>
                <a:ea typeface="Cambria" panose="02040503050406030204" pitchFamily="18" charset="0"/>
              </a:rPr>
              <a:t>HCO-</a:t>
            </a:r>
            <a:r>
              <a:rPr lang="fr-FR" i="1" baseline="-25000" dirty="0" smtClean="0">
                <a:effectLst/>
                <a:latin typeface="Cambria" panose="02040503050406030204" pitchFamily="18" charset="0"/>
                <a:ea typeface="Cambria" panose="02040503050406030204" pitchFamily="18" charset="0"/>
              </a:rPr>
              <a:t>3 </a:t>
            </a:r>
            <a:r>
              <a:rPr lang="fr-FR" i="1" dirty="0">
                <a:effectLst/>
                <a:latin typeface="Cambria" panose="02040503050406030204" pitchFamily="18" charset="0"/>
                <a:ea typeface="Cambria" panose="02040503050406030204" pitchFamily="18" charset="0"/>
              </a:rPr>
              <a:t>et inhibe la sécrétion gastrique de </a:t>
            </a:r>
            <a:r>
              <a:rPr lang="fr-FR" i="1" dirty="0" smtClean="0">
                <a:effectLst/>
                <a:latin typeface="Cambria" panose="02040503050406030204" pitchFamily="18" charset="0"/>
                <a:ea typeface="Cambria" panose="02040503050406030204" pitchFamily="18" charset="0"/>
              </a:rPr>
              <a:t>H+. </a:t>
            </a:r>
            <a:r>
              <a:rPr lang="fr-FR" i="1" dirty="0">
                <a:effectLst/>
                <a:latin typeface="Cambria" panose="02040503050406030204" pitchFamily="18" charset="0"/>
                <a:ea typeface="Cambria" panose="02040503050406030204" pitchFamily="18" charset="0"/>
              </a:rPr>
              <a:t>Il est donc homologue à la sécrétine.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libérant la gastrine (GRP) ou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bombésine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Il est libéré par les nerfs dans la muqueuse gastrique par la stimulation vagale. IL stimule la libération de </a:t>
            </a:r>
            <a:r>
              <a:rPr lang="fr-FR" i="1" dirty="0" smtClean="0">
                <a:effectLst/>
                <a:latin typeface="Cambria" panose="02040503050406030204" pitchFamily="18" charset="0"/>
                <a:ea typeface="Cambria" panose="02040503050406030204" pitchFamily="18" charset="0"/>
              </a:rPr>
              <a:t>gastrine.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encéphalines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métencéphaline</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et leu-encéphaline)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Elles sont sécrétées par les nerfs dans la muqueuse et la musculature lisse du tractus GI.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Elles </a:t>
            </a:r>
            <a:r>
              <a:rPr lang="fr-FR" i="1" dirty="0">
                <a:effectLst/>
                <a:latin typeface="Cambria" panose="02040503050406030204" pitchFamily="18" charset="0"/>
                <a:ea typeface="Cambria" panose="02040503050406030204" pitchFamily="18" charset="0"/>
              </a:rPr>
              <a:t>provoquent la contraction du muscle lisse GI, en particulier, l'œsophage inférieur et les sphincters pylorique et iléo-caecal.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elles inhibent </a:t>
            </a:r>
            <a:r>
              <a:rPr lang="fr-FR" i="1" dirty="0">
                <a:effectLst/>
                <a:latin typeface="Cambria" panose="02040503050406030204" pitchFamily="18" charset="0"/>
                <a:ea typeface="Cambria" panose="02040503050406030204" pitchFamily="18" charset="0"/>
              </a:rPr>
              <a:t>la sécrétion intestinale de liquide et d'électrolytes. Cette action est à la base de l'utilisation des opiacés dans le traitement de la diarrhée.</a:t>
            </a:r>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00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380247" y="1204111"/>
            <a:ext cx="11425472" cy="5153847"/>
          </a:xfrm>
        </p:spPr>
        <p:txBody>
          <a:bodyPr>
            <a:noAutofit/>
          </a:bodyPr>
          <a:lstStyle/>
          <a:p>
            <a:r>
              <a:rPr lang="fr-FR" sz="2400" i="1" dirty="0">
                <a:solidFill>
                  <a:schemeClr val="tx1">
                    <a:lumMod val="95000"/>
                    <a:lumOff val="5000"/>
                  </a:schemeClr>
                </a:solidFill>
                <a:latin typeface="Cambria" pitchFamily="18" charset="0"/>
              </a:rPr>
              <a:t>L’organisme animal a besoin d’un apport constant de protides, glucides, lipides, vitamines, et sels pour sa croissance et l’entretient de son métabolisme</a:t>
            </a:r>
          </a:p>
          <a:p>
            <a:r>
              <a:rPr lang="fr-FR" sz="2400" i="1" dirty="0">
                <a:solidFill>
                  <a:schemeClr val="tx1">
                    <a:lumMod val="95000"/>
                    <a:lumOff val="5000"/>
                  </a:schemeClr>
                </a:solidFill>
                <a:latin typeface="Cambria" pitchFamily="18" charset="0"/>
              </a:rPr>
              <a:t>Ces substances n’existent dans les aliments qu’en très faible proportion sous forme directement </a:t>
            </a:r>
            <a:r>
              <a:rPr lang="fr-FR" sz="2400" i="1" dirty="0" smtClean="0">
                <a:solidFill>
                  <a:schemeClr val="tx1">
                    <a:lumMod val="95000"/>
                    <a:lumOff val="5000"/>
                  </a:schemeClr>
                </a:solidFill>
                <a:latin typeface="Cambria" pitchFamily="18" charset="0"/>
              </a:rPr>
              <a:t>absorbable, elles </a:t>
            </a:r>
            <a:r>
              <a:rPr lang="fr-FR" sz="2400" i="1" dirty="0">
                <a:solidFill>
                  <a:schemeClr val="tx1">
                    <a:lumMod val="95000"/>
                    <a:lumOff val="5000"/>
                  </a:schemeClr>
                </a:solidFill>
                <a:latin typeface="Cambria" pitchFamily="18" charset="0"/>
              </a:rPr>
              <a:t>doivent être donc transformer afin d’être utilisées  </a:t>
            </a:r>
          </a:p>
          <a:p>
            <a:r>
              <a:rPr lang="fr-FR" sz="2400" i="1" dirty="0">
                <a:solidFill>
                  <a:schemeClr val="tx1">
                    <a:lumMod val="95000"/>
                    <a:lumOff val="5000"/>
                  </a:schemeClr>
                </a:solidFill>
                <a:latin typeface="Cambria" pitchFamily="18" charset="0"/>
              </a:rPr>
              <a:t>L’ensemble des processus d’ingestion et de </a:t>
            </a:r>
            <a:r>
              <a:rPr lang="fr-FR" sz="2400" i="1" dirty="0" smtClean="0">
                <a:solidFill>
                  <a:schemeClr val="tx1">
                    <a:lumMod val="95000"/>
                    <a:lumOff val="5000"/>
                  </a:schemeClr>
                </a:solidFill>
                <a:latin typeface="Cambria" pitchFamily="18" charset="0"/>
              </a:rPr>
              <a:t>transformation des aliments </a:t>
            </a:r>
            <a:r>
              <a:rPr lang="fr-FR" sz="2400" i="1" dirty="0">
                <a:solidFill>
                  <a:schemeClr val="tx1">
                    <a:lumMod val="95000"/>
                    <a:lumOff val="5000"/>
                  </a:schemeClr>
                </a:solidFill>
                <a:latin typeface="Cambria" pitchFamily="18" charset="0"/>
              </a:rPr>
              <a:t>dans le tractus gastro-intestinale et de l’élimination des résidus solides et liquide non résorbés constituent la </a:t>
            </a:r>
            <a:r>
              <a:rPr lang="fr-FR" sz="2400" b="1" i="1" dirty="0">
                <a:solidFill>
                  <a:schemeClr val="tx1">
                    <a:lumMod val="95000"/>
                    <a:lumOff val="5000"/>
                  </a:schemeClr>
                </a:solidFill>
                <a:latin typeface="Cambria" pitchFamily="18" charset="0"/>
              </a:rPr>
              <a:t>digestion </a:t>
            </a:r>
          </a:p>
          <a:p>
            <a:r>
              <a:rPr lang="fr-FR" sz="2400" i="1" dirty="0">
                <a:solidFill>
                  <a:schemeClr val="tx1">
                    <a:lumMod val="95000"/>
                    <a:lumOff val="5000"/>
                  </a:schemeClr>
                </a:solidFill>
                <a:latin typeface="Cambria" pitchFamily="18" charset="0"/>
              </a:rPr>
              <a:t>La digestion comprend </a:t>
            </a:r>
            <a:r>
              <a:rPr lang="fr-FR" sz="2400" i="1" dirty="0" smtClean="0">
                <a:solidFill>
                  <a:schemeClr val="tx1">
                    <a:lumMod val="95000"/>
                    <a:lumOff val="5000"/>
                  </a:schemeClr>
                </a:solidFill>
                <a:latin typeface="Cambria" pitchFamily="18" charset="0"/>
              </a:rPr>
              <a:t>un </a:t>
            </a:r>
            <a:r>
              <a:rPr lang="fr-FR" sz="2400" i="1" dirty="0">
                <a:solidFill>
                  <a:schemeClr val="tx1">
                    <a:lumMod val="95000"/>
                    <a:lumOff val="5000"/>
                  </a:schemeClr>
                </a:solidFill>
                <a:latin typeface="Cambria" pitchFamily="18" charset="0"/>
              </a:rPr>
              <a:t>grand nombre de processus </a:t>
            </a:r>
            <a:r>
              <a:rPr lang="fr-FR" sz="2400" i="1" dirty="0" smtClean="0">
                <a:solidFill>
                  <a:schemeClr val="tx1">
                    <a:lumMod val="95000"/>
                    <a:lumOff val="5000"/>
                  </a:schemeClr>
                </a:solidFill>
                <a:latin typeface="Cambria" pitchFamily="18" charset="0"/>
              </a:rPr>
              <a:t>mécaniques </a:t>
            </a:r>
            <a:r>
              <a:rPr lang="fr-FR" sz="2400" i="1" dirty="0">
                <a:solidFill>
                  <a:schemeClr val="tx1">
                    <a:lumMod val="95000"/>
                    <a:lumOff val="5000"/>
                  </a:schemeClr>
                </a:solidFill>
                <a:latin typeface="Cambria" pitchFamily="18" charset="0"/>
              </a:rPr>
              <a:t>et chimiques intimement liés et parfaitement synchronisés grâce à une régulation nerveuse complétée par une régulation hormonale </a:t>
            </a:r>
          </a:p>
        </p:txBody>
      </p:sp>
    </p:spTree>
    <p:extLst>
      <p:ext uri="{BB962C8B-B14F-4D97-AF65-F5344CB8AC3E}">
        <p14:creationId xmlns:p14="http://schemas.microsoft.com/office/powerpoint/2010/main" val="20280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88055" y="2571183"/>
            <a:ext cx="6500388" cy="1754326"/>
          </a:xfrm>
          <a:prstGeom prst="rect">
            <a:avLst/>
          </a:prstGeom>
          <a:noFill/>
          <a:ln w="38100">
            <a:solidFill>
              <a:schemeClr val="tx2"/>
            </a:solidFill>
          </a:ln>
        </p:spPr>
        <p:txBody>
          <a:bodyPr wrap="square" rtlCol="0">
            <a:spAutoFit/>
          </a:bodyPr>
          <a:lstStyle/>
          <a:p>
            <a:pPr algn="ctr"/>
            <a:r>
              <a:rPr lang="fr-FR" sz="5400" b="1" i="1" dirty="0" smtClean="0">
                <a:latin typeface="Cambria" panose="02040503050406030204" pitchFamily="18" charset="0"/>
                <a:ea typeface="Cambria" panose="02040503050406030204" pitchFamily="18" charset="0"/>
              </a:rPr>
              <a:t>DIGESTION MÉCANIQUE </a:t>
            </a:r>
            <a:endParaRPr lang="fr-FR" sz="5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090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570368" y="1294647"/>
            <a:ext cx="11090495" cy="5296276"/>
          </a:xfrm>
        </p:spPr>
        <p:txBody>
          <a:bodyPr>
            <a:normAutofit/>
          </a:bodyPr>
          <a:lstStyle/>
          <a:p>
            <a:r>
              <a:rPr lang="fr-FR" i="1" dirty="0">
                <a:effectLst/>
                <a:latin typeface="Cambria" panose="02040503050406030204" pitchFamily="18" charset="0"/>
                <a:ea typeface="Cambria" panose="02040503050406030204" pitchFamily="18" charset="0"/>
              </a:rPr>
              <a:t>A l’exception du pharynx, du tiers supérieur de l'œsophage et du sphincter anal externe qui sont tous des muscles striés, le tissu contractile du tractus GI est presque exclusivement fait d’un muscle lisse</a:t>
            </a:r>
            <a:r>
              <a:rPr lang="fr-FR" b="1" i="1" dirty="0">
                <a:effectLst/>
                <a:latin typeface="Cambria" panose="02040503050406030204" pitchFamily="18" charset="0"/>
                <a:ea typeface="Cambria" panose="02040503050406030204" pitchFamily="18" charset="0"/>
              </a:rPr>
              <a:t>. </a:t>
            </a:r>
            <a:endParaRPr lang="fr-FR" b="1"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dépolarisation de la </a:t>
            </a:r>
            <a:r>
              <a:rPr lang="fr-FR" i="1" dirty="0" smtClean="0">
                <a:effectLst/>
                <a:latin typeface="Cambria" panose="02040503050406030204" pitchFamily="18" charset="0"/>
                <a:ea typeface="Cambria" panose="02040503050406030204" pitchFamily="18" charset="0"/>
              </a:rPr>
              <a:t>couche </a:t>
            </a:r>
            <a:r>
              <a:rPr lang="fr-FR" i="1" dirty="0">
                <a:effectLst/>
                <a:latin typeface="Cambria" panose="02040503050406030204" pitchFamily="18" charset="0"/>
                <a:ea typeface="Cambria" panose="02040503050406030204" pitchFamily="18" charset="0"/>
              </a:rPr>
              <a:t>circulaire aboutit à la contraction de l'anneau du muscle lisse et à la diminution de</a:t>
            </a:r>
            <a:r>
              <a:rPr lang="fr-FR" b="1" i="1" dirty="0">
                <a:effectLst/>
                <a:latin typeface="Cambria" panose="02040503050406030204" pitchFamily="18" charset="0"/>
                <a:ea typeface="Cambria" panose="02040503050406030204" pitchFamily="18" charset="0"/>
              </a:rPr>
              <a:t> </a:t>
            </a:r>
            <a:r>
              <a:rPr lang="fr-FR" i="1" dirty="0">
                <a:effectLst/>
                <a:latin typeface="Cambria" panose="02040503050406030204" pitchFamily="18" charset="0"/>
                <a:ea typeface="Cambria" panose="02040503050406030204" pitchFamily="18" charset="0"/>
              </a:rPr>
              <a:t>diamètre de ce segment du tractus GI.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dépolarisation de la </a:t>
            </a:r>
            <a:r>
              <a:rPr lang="fr-FR" i="1" dirty="0" smtClean="0">
                <a:effectLst/>
                <a:latin typeface="Cambria" panose="02040503050406030204" pitchFamily="18" charset="0"/>
                <a:ea typeface="Cambria" panose="02040503050406030204" pitchFamily="18" charset="0"/>
              </a:rPr>
              <a:t>couche </a:t>
            </a:r>
            <a:r>
              <a:rPr lang="fr-FR" i="1" dirty="0">
                <a:effectLst/>
                <a:latin typeface="Cambria" panose="02040503050406030204" pitchFamily="18" charset="0"/>
                <a:ea typeface="Cambria" panose="02040503050406030204" pitchFamily="18" charset="0"/>
              </a:rPr>
              <a:t>longitudinale aboutit à la contraction dans la direction longitudinale et à la diminution de la longueur de ce segment du tractus GI, </a:t>
            </a:r>
            <a:endParaRPr lang="fr-FR" b="1" i="1" dirty="0">
              <a:solidFill>
                <a:srgbClr val="FF0000"/>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Le péristaltisme intestinal est un anneau de contraction qui se déplace plus ou moins vite et loin de façon oral-aboral.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En </a:t>
            </a:r>
            <a:r>
              <a:rPr lang="fr-FR" i="1" dirty="0">
                <a:effectLst/>
                <a:latin typeface="Cambria" panose="02040503050406030204" pitchFamily="18" charset="0"/>
                <a:ea typeface="Cambria" panose="02040503050406030204" pitchFamily="18" charset="0"/>
              </a:rPr>
              <a:t>aval de la zone de contraction se trouve une zone relâchée de façon à favoriser l’avancée du chyme.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Cette </a:t>
            </a:r>
            <a:r>
              <a:rPr lang="fr-FR" i="1" dirty="0">
                <a:effectLst/>
                <a:latin typeface="Cambria" panose="02040503050406030204" pitchFamily="18" charset="0"/>
                <a:ea typeface="Cambria" panose="02040503050406030204" pitchFamily="18" charset="0"/>
              </a:rPr>
              <a:t>coordination spatiotemporelle est nommée </a:t>
            </a:r>
            <a:r>
              <a:rPr lang="fr-FR" b="1" i="1" dirty="0">
                <a:effectLst/>
                <a:latin typeface="Cambria" panose="02040503050406030204" pitchFamily="18" charset="0"/>
                <a:ea typeface="Cambria" panose="02040503050406030204" pitchFamily="18" charset="0"/>
              </a:rPr>
              <a:t>loi de l’intestin. </a:t>
            </a:r>
          </a:p>
          <a:p>
            <a:endParaRPr lang="fr-FR" dirty="0"/>
          </a:p>
        </p:txBody>
      </p:sp>
    </p:spTree>
    <p:extLst>
      <p:ext uri="{BB962C8B-B14F-4D97-AF65-F5344CB8AC3E}">
        <p14:creationId xmlns:p14="http://schemas.microsoft.com/office/powerpoint/2010/main" val="33585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53506" y="1276539"/>
            <a:ext cx="6536602" cy="5377758"/>
          </a:xfrm>
        </p:spPr>
        <p:txBody>
          <a:bodyPr>
            <a:normAutofit fontScale="92500"/>
          </a:bodyPr>
          <a:lstStyle/>
          <a:p>
            <a:pPr marL="0" indent="0">
              <a:buNone/>
            </a:pPr>
            <a:r>
              <a:rPr lang="fr-FR" sz="2400" b="1" i="1" dirty="0">
                <a:solidFill>
                  <a:schemeClr val="accent4"/>
                </a:solidFill>
                <a:effectLst/>
                <a:latin typeface="Cambria" panose="02040503050406030204" pitchFamily="18" charset="0"/>
                <a:ea typeface="Cambria" panose="02040503050406030204" pitchFamily="18" charset="0"/>
              </a:rPr>
              <a:t>Les ondes lentes et automatisme de la motricité digestive</a:t>
            </a:r>
            <a:endParaRPr lang="fr-FR" sz="2400" i="1" dirty="0">
              <a:solidFill>
                <a:schemeClr val="accent4"/>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 muscle lisse du tube digestif est doué d’un automatisme.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Cet automatisme </a:t>
            </a:r>
            <a:r>
              <a:rPr lang="fr-FR" sz="2400" i="1" dirty="0">
                <a:effectLst/>
                <a:latin typeface="Cambria" panose="02040503050406030204" pitchFamily="18" charset="0"/>
                <a:ea typeface="Cambria" panose="02040503050406030204" pitchFamily="18" charset="0"/>
              </a:rPr>
              <a:t>est</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dû à l’existence de cellules spécialisées appelées : </a:t>
            </a:r>
            <a:r>
              <a:rPr lang="fr-FR" sz="2400" b="1" i="1" dirty="0">
                <a:effectLst/>
                <a:latin typeface="Cambria" panose="02040503050406030204" pitchFamily="18" charset="0"/>
                <a:ea typeface="Cambria" panose="02040503050406030204" pitchFamily="18" charset="0"/>
              </a:rPr>
              <a:t>cellules interstitielles de Cajal (CIC)</a:t>
            </a:r>
            <a:r>
              <a:rPr lang="fr-FR" sz="2400" i="1" dirty="0">
                <a:effectLst/>
                <a:latin typeface="Cambria" panose="02040503050406030204" pitchFamily="18" charset="0"/>
                <a:ea typeface="Cambria" panose="02040503050406030204" pitchFamily="18" charset="0"/>
              </a:rPr>
              <a:t>.</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 </a:t>
            </a:r>
            <a:r>
              <a:rPr lang="fr-FR" sz="2400" i="1" dirty="0">
                <a:effectLst/>
                <a:latin typeface="Cambria" panose="02040503050406030204" pitchFamily="18" charset="0"/>
                <a:ea typeface="Cambria" panose="02040503050406030204" pitchFamily="18" charset="0"/>
              </a:rPr>
              <a:t>cellules sont le </a:t>
            </a:r>
            <a:r>
              <a:rPr lang="fr-FR" sz="2400" b="1" i="1" dirty="0" err="1">
                <a:effectLst/>
                <a:latin typeface="Cambria" panose="02040503050406030204" pitchFamily="18" charset="0"/>
                <a:ea typeface="Cambria" panose="02040503050406030204" pitchFamily="18" charset="0"/>
              </a:rPr>
              <a:t>pace-maker</a:t>
            </a:r>
            <a:r>
              <a:rPr lang="fr-FR" sz="2400" i="1" dirty="0">
                <a:effectLst/>
                <a:latin typeface="Cambria" panose="02040503050406030204" pitchFamily="18" charset="0"/>
                <a:ea typeface="Cambria" panose="02040503050406030204" pitchFamily="18" charset="0"/>
              </a:rPr>
              <a:t> du tube </a:t>
            </a:r>
            <a:r>
              <a:rPr lang="fr-FR" sz="2400" i="1" dirty="0" smtClean="0">
                <a:effectLst/>
                <a:latin typeface="Cambria" panose="02040503050406030204" pitchFamily="18" charset="0"/>
                <a:ea typeface="Cambria" panose="02040503050406030204" pitchFamily="18" charset="0"/>
              </a:rPr>
              <a:t>digestif. </a:t>
            </a:r>
          </a:p>
          <a:p>
            <a:r>
              <a:rPr lang="fr-FR" sz="2400" i="1" dirty="0" smtClean="0">
                <a:effectLst/>
                <a:latin typeface="Cambria" panose="02040503050406030204" pitchFamily="18" charset="0"/>
                <a:ea typeface="Cambria" panose="02040503050406030204" pitchFamily="18" charset="0"/>
              </a:rPr>
              <a:t>Elles sont </a:t>
            </a:r>
            <a:r>
              <a:rPr lang="fr-FR" sz="2400" i="1" dirty="0">
                <a:effectLst/>
                <a:latin typeface="Cambria" panose="02040503050406030204" pitchFamily="18" charset="0"/>
                <a:ea typeface="Cambria" panose="02040503050406030204" pitchFamily="18" charset="0"/>
              </a:rPr>
              <a:t>situées entre les deux couches musculaires circulaire et longitudinale, au voisinage du plexus </a:t>
            </a:r>
            <a:r>
              <a:rPr lang="fr-FR" sz="2400" i="1" dirty="0" err="1">
                <a:effectLst/>
                <a:latin typeface="Cambria" panose="02040503050406030204" pitchFamily="18" charset="0"/>
                <a:ea typeface="Cambria" panose="02040503050406030204" pitchFamily="18" charset="0"/>
              </a:rPr>
              <a:t>myentérique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développent de nombreuses ramifications interconnectées pour former un réseau. </a:t>
            </a:r>
            <a:endParaRPr lang="fr-FR" sz="2400" i="1" dirty="0" smtClean="0">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1992" y="2118511"/>
            <a:ext cx="5321079" cy="3645529"/>
          </a:xfrm>
          <a:prstGeom prst="rect">
            <a:avLst/>
          </a:prstGeom>
          <a:noFill/>
          <a:ln>
            <a:noFill/>
          </a:ln>
        </p:spPr>
      </p:pic>
    </p:spTree>
    <p:extLst>
      <p:ext uri="{BB962C8B-B14F-4D97-AF65-F5344CB8AC3E}">
        <p14:creationId xmlns:p14="http://schemas.microsoft.com/office/powerpoint/2010/main" val="4125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425513" y="1276539"/>
            <a:ext cx="6844420" cy="5377758"/>
          </a:xfrm>
        </p:spPr>
        <p:txBody>
          <a:bodyPr>
            <a:normAutofit lnSpcReduction="10000"/>
          </a:bodyPr>
          <a:lstStyle/>
          <a:p>
            <a:pPr marL="0" indent="0">
              <a:buNone/>
            </a:pPr>
            <a:r>
              <a:rPr lang="fr-FR" sz="2400" b="1" i="1" dirty="0">
                <a:solidFill>
                  <a:schemeClr val="accent4"/>
                </a:solidFill>
                <a:effectLst/>
                <a:latin typeface="Cambria" panose="02040503050406030204" pitchFamily="18" charset="0"/>
                <a:ea typeface="Cambria" panose="02040503050406030204" pitchFamily="18" charset="0"/>
              </a:rPr>
              <a:t>Les ondes lentes et automatisme de la motricité digestive</a:t>
            </a:r>
            <a:endParaRPr lang="fr-FR" sz="2400" i="1" dirty="0">
              <a:solidFill>
                <a:schemeClr val="accent4"/>
              </a:solidFill>
              <a:effectLst/>
              <a:latin typeface="Cambria" panose="02040503050406030204" pitchFamily="18" charset="0"/>
              <a:ea typeface="Cambria" panose="02040503050406030204" pitchFamily="18" charset="0"/>
            </a:endParaRPr>
          </a:p>
          <a:p>
            <a:r>
              <a:rPr lang="fr-FR" sz="2000" i="1" dirty="0">
                <a:effectLst/>
                <a:latin typeface="Cambria" panose="02040503050406030204" pitchFamily="18" charset="0"/>
                <a:ea typeface="Cambria" panose="02040503050406030204" pitchFamily="18" charset="0"/>
              </a:rPr>
              <a:t>Les </a:t>
            </a:r>
            <a:r>
              <a:rPr lang="fr-FR" sz="2000" b="1" i="1" dirty="0">
                <a:effectLst/>
                <a:latin typeface="Cambria" panose="02040503050406030204" pitchFamily="18" charset="0"/>
                <a:ea typeface="Cambria" panose="02040503050406030204" pitchFamily="18" charset="0"/>
              </a:rPr>
              <a:t>CIC </a:t>
            </a:r>
            <a:r>
              <a:rPr lang="fr-FR" sz="2000" i="1" dirty="0">
                <a:effectLst/>
                <a:latin typeface="Cambria" panose="02040503050406030204" pitchFamily="18" charset="0"/>
                <a:ea typeface="Cambria" panose="02040503050406030204" pitchFamily="18" charset="0"/>
              </a:rPr>
              <a:t>assurent la liaison entre les </a:t>
            </a:r>
            <a:r>
              <a:rPr lang="fr-FR" sz="2000" i="1" dirty="0" smtClean="0">
                <a:effectLst/>
                <a:latin typeface="Cambria" panose="02040503050406030204" pitchFamily="18" charset="0"/>
                <a:ea typeface="Cambria" panose="02040503050406030204" pitchFamily="18" charset="0"/>
              </a:rPr>
              <a:t>fibres musculaires </a:t>
            </a:r>
            <a:r>
              <a:rPr lang="fr-FR" sz="2000" i="1" dirty="0">
                <a:effectLst/>
                <a:latin typeface="Cambria" panose="02040503050406030204" pitchFamily="18" charset="0"/>
                <a:ea typeface="Cambria" panose="02040503050406030204" pitchFamily="18" charset="0"/>
              </a:rPr>
              <a:t>lisses et les motoneurones excitateurs et inhibiteurs du système nerveux autonome</a:t>
            </a:r>
            <a:r>
              <a:rPr lang="fr-FR" sz="2000" i="1" dirty="0" smtClean="0">
                <a:effectLst/>
                <a:latin typeface="Cambria" panose="02040503050406030204" pitchFamily="18" charset="0"/>
                <a:ea typeface="Cambria" panose="02040503050406030204" pitchFamily="18" charset="0"/>
              </a:rPr>
              <a:t>.</a:t>
            </a:r>
          </a:p>
          <a:p>
            <a:r>
              <a:rPr lang="fr-FR" sz="2000" i="1" dirty="0" smtClean="0">
                <a:effectLst/>
                <a:latin typeface="Cambria" panose="02040503050406030204" pitchFamily="18" charset="0"/>
                <a:ea typeface="Cambria" panose="02040503050406030204" pitchFamily="18" charset="0"/>
              </a:rPr>
              <a:t>Elles </a:t>
            </a:r>
            <a:r>
              <a:rPr lang="fr-FR" sz="2000" i="1" dirty="0">
                <a:effectLst/>
                <a:latin typeface="Cambria" panose="02040503050406030204" pitchFamily="18" charset="0"/>
                <a:ea typeface="Cambria" panose="02040503050406030204" pitchFamily="18" charset="0"/>
              </a:rPr>
              <a:t>sont connectées aux cellules musculaires lisses par des jonctions serrées ce qui donne à l’ensemble une propriété de </a:t>
            </a:r>
            <a:r>
              <a:rPr lang="fr-FR" sz="2000" b="1" i="1" dirty="0" err="1" smtClean="0">
                <a:effectLst/>
                <a:latin typeface="Cambria" panose="02040503050406030204" pitchFamily="18" charset="0"/>
                <a:ea typeface="Cambria" panose="02040503050406030204" pitchFamily="18" charset="0"/>
              </a:rPr>
              <a:t>syncitium</a:t>
            </a:r>
            <a:r>
              <a:rPr lang="fr-FR" sz="2000" i="1" dirty="0" smtClean="0">
                <a:effectLst/>
                <a:latin typeface="Cambria" panose="02040503050406030204" pitchFamily="18" charset="0"/>
                <a:ea typeface="Cambria" panose="02040503050406030204" pitchFamily="18" charset="0"/>
              </a:rPr>
              <a:t>.</a:t>
            </a:r>
            <a:endParaRPr lang="fr-FR" sz="2000" i="1" dirty="0">
              <a:effectLst/>
              <a:latin typeface="Cambria" panose="02040503050406030204" pitchFamily="18" charset="0"/>
              <a:ea typeface="Cambria" panose="02040503050406030204" pitchFamily="18" charset="0"/>
            </a:endParaRPr>
          </a:p>
          <a:p>
            <a:r>
              <a:rPr lang="fr-FR" sz="2000" i="1" dirty="0">
                <a:effectLst/>
                <a:latin typeface="Cambria" panose="02040503050406030204" pitchFamily="18" charset="0"/>
                <a:ea typeface="Cambria" panose="02040503050406030204" pitchFamily="18" charset="0"/>
              </a:rPr>
              <a:t>Elles assurent la dépolarisation des cellules musculaires lisses en ouvrant leurs canaux calcique voltage dépendant. </a:t>
            </a:r>
          </a:p>
          <a:p>
            <a:r>
              <a:rPr lang="fr-FR" sz="2000" i="1" dirty="0">
                <a:effectLst/>
                <a:latin typeface="Cambria" panose="02040503050406030204" pitchFamily="18" charset="0"/>
                <a:ea typeface="Cambria" panose="02040503050406030204" pitchFamily="18" charset="0"/>
              </a:rPr>
              <a:t>Cela est à l’origine des </a:t>
            </a:r>
            <a:r>
              <a:rPr lang="fr-FR" sz="2000" b="1" i="1" dirty="0">
                <a:effectLst/>
                <a:latin typeface="Cambria" panose="02040503050406030204" pitchFamily="18" charset="0"/>
                <a:ea typeface="Cambria" panose="02040503050406030204" pitchFamily="18" charset="0"/>
              </a:rPr>
              <a:t>ondes lentes qui sont des oscillations régulières du potentiel de repos des fibres musculaires lisses. </a:t>
            </a:r>
          </a:p>
          <a:p>
            <a:r>
              <a:rPr lang="fr-FR" sz="2000" i="1" dirty="0" smtClean="0">
                <a:effectLst/>
                <a:latin typeface="Cambria" panose="02040503050406030204" pitchFamily="18" charset="0"/>
                <a:ea typeface="Cambria" panose="02040503050406030204" pitchFamily="18" charset="0"/>
              </a:rPr>
              <a:t>Ces </a:t>
            </a:r>
            <a:r>
              <a:rPr lang="fr-FR" sz="2000" i="1" dirty="0">
                <a:effectLst/>
                <a:latin typeface="Cambria" panose="02040503050406030204" pitchFamily="18" charset="0"/>
                <a:ea typeface="Cambria" panose="02040503050406030204" pitchFamily="18" charset="0"/>
              </a:rPr>
              <a:t>ondes </a:t>
            </a:r>
            <a:r>
              <a:rPr lang="fr-FR" sz="2000" i="1" dirty="0" smtClean="0">
                <a:effectLst/>
                <a:latin typeface="Cambria" panose="02040503050406030204" pitchFamily="18" charset="0"/>
                <a:ea typeface="Cambria" panose="02040503050406030204" pitchFamily="18" charset="0"/>
              </a:rPr>
              <a:t>lentes déterminent </a:t>
            </a:r>
            <a:r>
              <a:rPr lang="fr-FR" sz="2000" i="1" dirty="0">
                <a:effectLst/>
                <a:latin typeface="Cambria" panose="02040503050406030204" pitchFamily="18" charset="0"/>
                <a:ea typeface="Cambria" panose="02040503050406030204" pitchFamily="18" charset="0"/>
              </a:rPr>
              <a:t>un rythme électrique de base </a:t>
            </a:r>
            <a:r>
              <a:rPr lang="fr-FR" sz="2000" b="1" i="1" dirty="0">
                <a:effectLst/>
                <a:latin typeface="Cambria" panose="02040503050406030204" pitchFamily="18" charset="0"/>
                <a:ea typeface="Cambria" panose="02040503050406030204" pitchFamily="18" charset="0"/>
              </a:rPr>
              <a:t>REB</a:t>
            </a:r>
            <a:r>
              <a:rPr lang="fr-FR" sz="2000" i="1" dirty="0">
                <a:effectLst/>
                <a:latin typeface="Cambria" panose="02040503050406030204" pitchFamily="18" charset="0"/>
                <a:ea typeface="Cambria" panose="02040503050406030204" pitchFamily="18" charset="0"/>
              </a:rPr>
              <a:t> dont la fréquence est propre aux différents segments du tube digestif</a:t>
            </a:r>
            <a:r>
              <a:rPr lang="fr-FR" sz="2000" i="1" dirty="0" smtClean="0">
                <a:effectLst/>
                <a:latin typeface="Cambria" panose="02040503050406030204" pitchFamily="18" charset="0"/>
                <a:ea typeface="Cambria" panose="02040503050406030204" pitchFamily="18" charset="0"/>
              </a:rPr>
              <a:t>.</a:t>
            </a:r>
            <a:endParaRPr lang="fr-FR" sz="2000" i="1" dirty="0">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16024" y="2199992"/>
            <a:ext cx="4986101" cy="3473513"/>
          </a:xfrm>
          <a:prstGeom prst="rect">
            <a:avLst/>
          </a:prstGeom>
          <a:noFill/>
          <a:ln>
            <a:noFill/>
          </a:ln>
        </p:spPr>
      </p:pic>
    </p:spTree>
    <p:extLst>
      <p:ext uri="{BB962C8B-B14F-4D97-AF65-F5344CB8AC3E}">
        <p14:creationId xmlns:p14="http://schemas.microsoft.com/office/powerpoint/2010/main" val="35612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80657" y="1720159"/>
            <a:ext cx="6464175" cy="4888872"/>
          </a:xfrm>
        </p:spPr>
        <p:txBody>
          <a:bodyPr>
            <a:normAutofit/>
          </a:bodyPr>
          <a:lstStyle/>
          <a:p>
            <a:r>
              <a:rPr lang="fr-FR" sz="2400" i="1" dirty="0">
                <a:effectLst/>
                <a:latin typeface="Cambria" panose="02040503050406030204" pitchFamily="18" charset="0"/>
                <a:ea typeface="Cambria" panose="02040503050406030204" pitchFamily="18" charset="0"/>
              </a:rPr>
              <a:t>La dépolarisation produite par chaque onde lente rapproche le potentiel de membrane des cellules musculaires lisses du seuil et par conséquent, augmente la probabilité de production de potentiels d'action.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potentiels d’action produits (au plus haut de la vague de fond des ondes lentes) déclenchent alors le couplage excitation-contraction et, en définitive, la contraction des cellules musculaires lisses.</a:t>
            </a:r>
          </a:p>
          <a:p>
            <a:endParaRPr lang="fr-FR" dirty="0"/>
          </a:p>
        </p:txBody>
      </p:sp>
      <p:pic>
        <p:nvPicPr>
          <p:cNvPr id="6" name="Picture 3" descr="F17-22"/>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726726" y="1844361"/>
            <a:ext cx="5074239" cy="437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53496" y="1674891"/>
            <a:ext cx="6382693" cy="5014580"/>
          </a:xfrm>
        </p:spPr>
        <p:txBody>
          <a:bodyPr>
            <a:normAutofit lnSpcReduction="10000"/>
          </a:bodyPr>
          <a:lstStyle/>
          <a:p>
            <a:endParaRPr lang="fr-FR" i="1" dirty="0" smtClean="0">
              <a:effectLst/>
              <a:latin typeface="Cambria" panose="02040503050406030204" pitchFamily="18" charset="0"/>
              <a:ea typeface="Cambria" panose="02040503050406030204" pitchFamily="18" charset="0"/>
            </a:endParaRP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a:t>
            </a:r>
            <a:r>
              <a:rPr lang="fr-FR" sz="2000" i="1" dirty="0" smtClean="0">
                <a:effectLst/>
                <a:latin typeface="Cambria" panose="02040503050406030204" pitchFamily="18" charset="0"/>
                <a:ea typeface="Cambria" panose="02040503050406030204" pitchFamily="18" charset="0"/>
              </a:rPr>
              <a:t>des OL </a:t>
            </a:r>
            <a:r>
              <a:rPr lang="fr-FR" sz="2000" i="1" dirty="0">
                <a:effectLst/>
                <a:latin typeface="Cambria" panose="02040503050406030204" pitchFamily="18" charset="0"/>
                <a:ea typeface="Cambria" panose="02040503050406030204" pitchFamily="18" charset="0"/>
              </a:rPr>
              <a:t>varie le long du tractus </a:t>
            </a:r>
            <a:r>
              <a:rPr lang="fr-FR" sz="2000" i="1" dirty="0" smtClean="0">
                <a:effectLst/>
                <a:latin typeface="Cambria" panose="02040503050406030204" pitchFamily="18" charset="0"/>
                <a:ea typeface="Cambria" panose="02040503050406030204" pitchFamily="18" charset="0"/>
              </a:rPr>
              <a:t>GI.</a:t>
            </a:r>
          </a:p>
          <a:p>
            <a:r>
              <a:rPr lang="fr-FR" sz="2000" i="1" dirty="0" smtClean="0">
                <a:effectLst/>
                <a:latin typeface="Cambria" panose="02040503050406030204" pitchFamily="18" charset="0"/>
                <a:ea typeface="Cambria" panose="02040503050406030204" pitchFamily="18" charset="0"/>
              </a:rPr>
              <a:t>Elle </a:t>
            </a:r>
            <a:r>
              <a:rPr lang="fr-FR" sz="2000" i="1" dirty="0">
                <a:effectLst/>
                <a:latin typeface="Cambria" panose="02040503050406030204" pitchFamily="18" charset="0"/>
                <a:ea typeface="Cambria" panose="02040503050406030204" pitchFamily="18" charset="0"/>
              </a:rPr>
              <a:t>est constante et caractéristique de chaque partie du tractus GI et elle n’est pas influencée par les actions nerveuses ou </a:t>
            </a:r>
            <a:r>
              <a:rPr lang="fr-FR" sz="2000" i="1" dirty="0" smtClean="0">
                <a:effectLst/>
                <a:latin typeface="Cambria" panose="02040503050406030204" pitchFamily="18" charset="0"/>
                <a:ea typeface="Cambria" panose="02040503050406030204" pitchFamily="18" charset="0"/>
              </a:rPr>
              <a:t>hormonales. </a:t>
            </a:r>
          </a:p>
          <a:p>
            <a:r>
              <a:rPr lang="fr-FR" sz="2000" i="1" dirty="0" smtClean="0">
                <a:effectLst/>
                <a:latin typeface="Cambria" panose="02040503050406030204" pitchFamily="18" charset="0"/>
                <a:ea typeface="Cambria" panose="02040503050406030204" pitchFamily="18" charset="0"/>
              </a:rPr>
              <a:t>En revanche, la fréquence des potentiels d'action est modifiée</a:t>
            </a:r>
            <a:r>
              <a:rPr lang="fr-FR" sz="2000" b="1" i="1" dirty="0" smtClean="0">
                <a:effectLst/>
                <a:latin typeface="Cambria" panose="02040503050406030204" pitchFamily="18" charset="0"/>
                <a:ea typeface="Cambria" panose="02040503050406030204" pitchFamily="18" charset="0"/>
              </a:rPr>
              <a:t> </a:t>
            </a:r>
            <a:r>
              <a:rPr lang="fr-FR" sz="2000" i="1" dirty="0" smtClean="0">
                <a:effectLst/>
                <a:latin typeface="Cambria" panose="02040503050406030204" pitchFamily="18" charset="0"/>
                <a:ea typeface="Cambria" panose="02040503050406030204" pitchFamily="18" charset="0"/>
              </a:rPr>
              <a:t>par les interventions nerveuse et hormonale.</a:t>
            </a: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des ondes lentes établit la fréquence maximale de contraction d'une partie donnée du tractus GI. </a:t>
            </a:r>
            <a:endParaRPr lang="fr-FR" sz="2000" i="1" dirty="0" smtClean="0">
              <a:effectLst/>
              <a:latin typeface="Cambria" panose="02040503050406030204" pitchFamily="18" charset="0"/>
              <a:ea typeface="Cambria" panose="02040503050406030204" pitchFamily="18" charset="0"/>
            </a:endParaRP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des OL </a:t>
            </a:r>
            <a:r>
              <a:rPr lang="fr-FR" sz="2000" i="1" dirty="0" smtClean="0">
                <a:effectLst/>
                <a:latin typeface="Cambria" panose="02040503050406030204" pitchFamily="18" charset="0"/>
                <a:ea typeface="Cambria" panose="02040503050406030204" pitchFamily="18" charset="0"/>
              </a:rPr>
              <a:t>est </a:t>
            </a:r>
            <a:r>
              <a:rPr lang="fr-FR" sz="2000" i="1" dirty="0">
                <a:effectLst/>
                <a:latin typeface="Cambria" panose="02040503050406030204" pitchFamily="18" charset="0"/>
                <a:ea typeface="Cambria" panose="02040503050406030204" pitchFamily="18" charset="0"/>
              </a:rPr>
              <a:t>de 3-6 ondes lentes/min dans l’estomac, 12-17 ondes lentes/min dans l’intestin grêle et 9-16 ondes </a:t>
            </a:r>
            <a:r>
              <a:rPr lang="fr-FR" sz="2000" i="1" dirty="0" smtClean="0">
                <a:effectLst/>
                <a:latin typeface="Cambria" panose="02040503050406030204" pitchFamily="18" charset="0"/>
                <a:ea typeface="Cambria" panose="02040503050406030204" pitchFamily="18" charset="0"/>
              </a:rPr>
              <a:t>lentes/min </a:t>
            </a:r>
            <a:r>
              <a:rPr lang="fr-FR" sz="2000" i="1" dirty="0">
                <a:effectLst/>
                <a:latin typeface="Cambria" panose="02040503050406030204" pitchFamily="18" charset="0"/>
                <a:ea typeface="Cambria" panose="02040503050406030204" pitchFamily="18" charset="0"/>
              </a:rPr>
              <a:t>dans le gros intestin </a:t>
            </a:r>
            <a:r>
              <a:rPr lang="fr-FR" sz="2000" b="1" i="1" dirty="0">
                <a:effectLst/>
                <a:latin typeface="Cambria" panose="02040503050406030204" pitchFamily="18" charset="0"/>
                <a:ea typeface="Cambria" panose="02040503050406030204" pitchFamily="18" charset="0"/>
              </a:rPr>
              <a:t>chez l’humain</a:t>
            </a:r>
            <a:r>
              <a:rPr lang="fr-FR" sz="2000" i="1" dirty="0">
                <a:effectLst/>
                <a:latin typeface="Cambria" panose="02040503050406030204" pitchFamily="18" charset="0"/>
                <a:ea typeface="Cambria" panose="02040503050406030204" pitchFamily="18" charset="0"/>
              </a:rPr>
              <a:t>.</a:t>
            </a:r>
          </a:p>
          <a:p>
            <a:pPr marL="0" indent="0">
              <a:buNone/>
            </a:pPr>
            <a:endParaRPr lang="fr-FR" dirty="0">
              <a:effectLst/>
            </a:endParaRPr>
          </a:p>
          <a:p>
            <a:endParaRPr lang="fr-FR" dirty="0"/>
          </a:p>
        </p:txBody>
      </p:sp>
      <p:pic>
        <p:nvPicPr>
          <p:cNvPr id="6" name="Picture 3" descr="F17-22"/>
          <p:cNvPicPr>
            <a:picLocks noGrp="1" noChangeAspect="1" noChangeArrowheads="1"/>
          </p:cNvPicPr>
          <p:nvPr>
            <p:ph sz="half" idx="2"/>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974258" y="1873027"/>
            <a:ext cx="4710747" cy="406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p:txBody>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Mastication </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lubrifie les aliments en les mélangeant à de la salive.</a:t>
            </a:r>
            <a:r>
              <a:rPr lang="fr-FR" sz="2800" b="1"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Elle</a:t>
            </a:r>
            <a:r>
              <a:rPr lang="fr-FR" sz="2800"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réduit </a:t>
            </a:r>
            <a:r>
              <a:rPr lang="fr-FR" sz="2800" i="1" dirty="0">
                <a:effectLst/>
                <a:latin typeface="Cambria" panose="02040503050406030204" pitchFamily="18" charset="0"/>
                <a:ea typeface="Cambria" panose="02040503050406030204" pitchFamily="18" charset="0"/>
              </a:rPr>
              <a:t>la taille des particules alimentaires ce qui facilite leur déglutition et enclenche le processus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 digestion.</a:t>
            </a: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7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35390" y="3078179"/>
            <a:ext cx="11724238" cy="3865816"/>
          </a:xfrm>
        </p:spPr>
        <p:txBody>
          <a:bodyPr>
            <a:normAutofit fontScale="77500" lnSpcReduction="20000"/>
          </a:bodyPr>
          <a:lstStyle/>
          <a:p>
            <a:pPr marL="0" indent="0">
              <a:buNone/>
            </a:pPr>
            <a:r>
              <a:rPr lang="fr-FR" sz="3400" b="1" i="1" dirty="0">
                <a:solidFill>
                  <a:schemeClr val="accent4">
                    <a:lumMod val="60000"/>
                    <a:lumOff val="40000"/>
                  </a:schemeClr>
                </a:solidFill>
                <a:effectLst/>
                <a:latin typeface="Cambria" panose="02040503050406030204" pitchFamily="18" charset="0"/>
                <a:ea typeface="Cambria" panose="02040503050406030204" pitchFamily="18" charset="0"/>
              </a:rPr>
              <a:t>Déglutition</a:t>
            </a:r>
            <a:endParaRPr lang="fr-FR" sz="3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 réflexe de déglutition est coordonné par </a:t>
            </a:r>
            <a:r>
              <a:rPr lang="fr-FR" sz="2800" b="1" i="1" dirty="0">
                <a:effectLst/>
                <a:latin typeface="Cambria" panose="02040503050406030204" pitchFamily="18" charset="0"/>
                <a:ea typeface="Cambria" panose="02040503050406030204" pitchFamily="18" charset="0"/>
              </a:rPr>
              <a:t>le tronc cérébral. </a:t>
            </a:r>
            <a:r>
              <a:rPr lang="fr-FR" sz="2800" i="1" dirty="0">
                <a:effectLst/>
                <a:latin typeface="Cambria" panose="02040503050406030204" pitchFamily="18" charset="0"/>
                <a:ea typeface="Cambria" panose="02040503050406030204" pitchFamily="18" charset="0"/>
              </a:rPr>
              <a:t>L'information vers et à partir du tronc cérébral emprunte les fibres des nerfs </a:t>
            </a:r>
            <a:r>
              <a:rPr lang="fr-FR" sz="2800" b="1" i="1" dirty="0">
                <a:effectLst/>
                <a:latin typeface="Cambria" panose="02040503050406030204" pitchFamily="18" charset="0"/>
                <a:ea typeface="Cambria" panose="02040503050406030204" pitchFamily="18" charset="0"/>
              </a:rPr>
              <a:t>vagues et </a:t>
            </a:r>
            <a:r>
              <a:rPr lang="fr-FR" sz="2800" b="1" i="1" dirty="0" err="1">
                <a:effectLst/>
                <a:latin typeface="Cambria" panose="02040503050406030204" pitchFamily="18" charset="0"/>
                <a:ea typeface="Cambria" panose="02040503050406030204" pitchFamily="18" charset="0"/>
              </a:rPr>
              <a:t>glosso-pharynges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mécanisme de la déglutition est le suivant :</a:t>
            </a:r>
          </a:p>
          <a:p>
            <a:pPr lvl="1"/>
            <a:r>
              <a:rPr lang="fr-FR" sz="2800" i="1" dirty="0" smtClean="0">
                <a:effectLst/>
                <a:latin typeface="Cambria" panose="02040503050406030204" pitchFamily="18" charset="0"/>
                <a:ea typeface="Cambria" panose="02040503050406030204" pitchFamily="18" charset="0"/>
              </a:rPr>
              <a:t>Le </a:t>
            </a:r>
            <a:r>
              <a:rPr lang="fr-FR" sz="2800" i="1" dirty="0" err="1">
                <a:effectLst/>
                <a:latin typeface="Cambria" panose="02040503050406030204" pitchFamily="18" charset="0"/>
                <a:ea typeface="Cambria" panose="02040503050406030204" pitchFamily="18" charset="0"/>
              </a:rPr>
              <a:t>nasopharynx</a:t>
            </a:r>
            <a:r>
              <a:rPr lang="fr-FR" sz="2800" i="1" dirty="0">
                <a:effectLst/>
                <a:latin typeface="Cambria" panose="02040503050406030204" pitchFamily="18" charset="0"/>
                <a:ea typeface="Cambria" panose="02040503050406030204" pitchFamily="18" charset="0"/>
              </a:rPr>
              <a:t> se ferme </a:t>
            </a:r>
            <a:r>
              <a:rPr lang="fr-FR" sz="2800" i="1" dirty="0" smtClean="0">
                <a:effectLst/>
                <a:latin typeface="Cambria" panose="02040503050406030204" pitchFamily="18" charset="0"/>
                <a:ea typeface="Cambria" panose="02040503050406030204" pitchFamily="18" charset="0"/>
              </a:rPr>
              <a:t>et la </a:t>
            </a:r>
            <a:r>
              <a:rPr lang="fr-FR" sz="2800" i="1" dirty="0">
                <a:effectLst/>
                <a:latin typeface="Cambria" panose="02040503050406030204" pitchFamily="18" charset="0"/>
                <a:ea typeface="Cambria" panose="02040503050406030204" pitchFamily="18" charset="0"/>
              </a:rPr>
              <a:t>ventilation est inhibée.</a:t>
            </a:r>
          </a:p>
          <a:p>
            <a:pPr lvl="1"/>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muscles laryngés se contractent pour fermer la glotte et élever le larynx.</a:t>
            </a:r>
          </a:p>
          <a:p>
            <a:pPr lvl="1"/>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péristaltisme commence dans le pharynx pour propulser le bol alimentaire vers </a:t>
            </a:r>
            <a:r>
              <a:rPr lang="fr-FR" sz="2800" i="1" dirty="0" smtClean="0">
                <a:effectLst/>
                <a:latin typeface="Cambria" panose="02040503050406030204" pitchFamily="18" charset="0"/>
                <a:ea typeface="Cambria" panose="02040503050406030204" pitchFamily="18" charset="0"/>
              </a:rPr>
              <a:t>l'œsophage.</a:t>
            </a:r>
          </a:p>
          <a:p>
            <a:pPr lvl="1"/>
            <a:r>
              <a:rPr lang="fr-FR" sz="2600" i="1" dirty="0" smtClean="0">
                <a:effectLst/>
                <a:latin typeface="Cambria" panose="02040503050406030204" pitchFamily="18" charset="0"/>
                <a:ea typeface="Cambria" panose="02040503050406030204" pitchFamily="18" charset="0"/>
              </a:rPr>
              <a:t>Simultanément</a:t>
            </a:r>
            <a:r>
              <a:rPr lang="fr-FR" sz="2600" i="1" dirty="0">
                <a:effectLst/>
                <a:latin typeface="Cambria" panose="02040503050406030204" pitchFamily="18" charset="0"/>
                <a:ea typeface="Cambria" panose="02040503050406030204" pitchFamily="18" charset="0"/>
              </a:rPr>
              <a:t>, le sphincter supérieur de l'œsophage se relâche pour permettre l’entrée du bol </a:t>
            </a:r>
            <a:r>
              <a:rPr lang="fr-FR" sz="2600" i="1" dirty="0" smtClean="0">
                <a:effectLst/>
                <a:latin typeface="Cambria" panose="02040503050406030204" pitchFamily="18" charset="0"/>
                <a:ea typeface="Cambria" panose="02040503050406030204" pitchFamily="18" charset="0"/>
              </a:rPr>
              <a:t>alimentaire.</a:t>
            </a:r>
            <a:endParaRPr lang="fr-FR" sz="26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90446" y="1167898"/>
            <a:ext cx="6014125" cy="2362136"/>
          </a:xfrm>
        </p:spPr>
      </p:pic>
    </p:spTree>
    <p:extLst>
      <p:ext uri="{BB962C8B-B14F-4D97-AF65-F5344CB8AC3E}">
        <p14:creationId xmlns:p14="http://schemas.microsoft.com/office/powerpoint/2010/main" val="35591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162963" y="1928388"/>
            <a:ext cx="7260880" cy="4177420"/>
          </a:xfrm>
        </p:spPr>
        <p:txBody>
          <a:bodyPr>
            <a:normAutofit lnSpcReduction="10000"/>
          </a:bodyPr>
          <a:lstStyle/>
          <a:p>
            <a:pPr marL="0" indent="0">
              <a:buNone/>
            </a:pPr>
            <a:r>
              <a:rPr lang="fr-FR" sz="32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effectLst/>
                <a:latin typeface="Cambria" panose="02040503050406030204" pitchFamily="18" charset="0"/>
                <a:ea typeface="Cambria" panose="02040503050406030204" pitchFamily="18" charset="0"/>
              </a:rPr>
              <a:t>L'œsophage propulse les aliments déglutis dans l'estomac. </a:t>
            </a:r>
            <a:endParaRPr lang="fr-FR" sz="3200" i="1" dirty="0" smtClean="0">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Les </a:t>
            </a:r>
            <a:r>
              <a:rPr lang="fr-FR" sz="3200" i="1" dirty="0">
                <a:effectLst/>
                <a:latin typeface="Cambria" panose="02040503050406030204" pitchFamily="18" charset="0"/>
                <a:ea typeface="Cambria" panose="02040503050406030204" pitchFamily="18" charset="0"/>
              </a:rPr>
              <a:t>sphincters, aux deux extrémités de l'œsophage, empêchent l’entrée de l’air (partie supérieure de l'œsophage) et d'acides gastrique (extrémité inférieure). </a:t>
            </a:r>
            <a:endParaRPr lang="fr-FR" sz="3200" i="1" dirty="0" smtClean="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pic>
        <p:nvPicPr>
          <p:cNvPr id="6" name="Picture 2" descr="ha5lf2403a_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24667" y="1704868"/>
            <a:ext cx="4462169" cy="4231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59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144864" y="1312752"/>
            <a:ext cx="11875130" cy="5459239"/>
          </a:xfrm>
        </p:spPr>
        <p:txBody>
          <a:bodyPr>
            <a:normAutofit fontScale="70000" lnSpcReduction="20000"/>
          </a:bodyPr>
          <a:lstStyle/>
          <a:p>
            <a:pPr marL="0" indent="0">
              <a:buNone/>
            </a:pPr>
            <a:r>
              <a:rPr lang="fr-FR" sz="38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 </a:t>
            </a:r>
            <a:r>
              <a:rPr lang="fr-FR" sz="3200" i="1" dirty="0">
                <a:effectLst/>
                <a:latin typeface="Cambria" panose="02040503050406030204" pitchFamily="18" charset="0"/>
                <a:ea typeface="Cambria" panose="02040503050406030204" pitchFamily="18" charset="0"/>
              </a:rPr>
              <a:t>mécanisme de la motilité œsophagienne est le suivant :</a:t>
            </a:r>
          </a:p>
          <a:p>
            <a:pPr lvl="1"/>
            <a:r>
              <a:rPr lang="fr-FR" sz="3200" i="1" dirty="0" smtClean="0">
                <a:effectLst/>
                <a:latin typeface="Cambria" panose="02040503050406030204" pitchFamily="18" charset="0"/>
                <a:ea typeface="Cambria" panose="02040503050406030204" pitchFamily="18" charset="0"/>
              </a:rPr>
              <a:t>Tout </a:t>
            </a:r>
            <a:r>
              <a:rPr lang="fr-FR" sz="3200" i="1" dirty="0">
                <a:effectLst/>
                <a:latin typeface="Cambria" panose="02040503050406030204" pitchFamily="18" charset="0"/>
                <a:ea typeface="Cambria" panose="02040503050406030204" pitchFamily="18" charset="0"/>
              </a:rPr>
              <a:t>d'abord, le sphincter supérieur de l'œsophage se relâche pour permettre au bol alimentaire dégluti de </a:t>
            </a:r>
            <a:r>
              <a:rPr lang="fr-FR" sz="3200" i="1" dirty="0" smtClean="0">
                <a:effectLst/>
                <a:latin typeface="Cambria" panose="02040503050406030204" pitchFamily="18" charset="0"/>
                <a:ea typeface="Cambria" panose="02040503050406030204" pitchFamily="18" charset="0"/>
              </a:rPr>
              <a:t>pénétrer.</a:t>
            </a:r>
            <a:endParaRPr lang="fr-FR" sz="3200" i="1" dirty="0">
              <a:effectLst/>
              <a:latin typeface="Cambria" panose="02040503050406030204" pitchFamily="18" charset="0"/>
              <a:ea typeface="Cambria" panose="02040503050406030204" pitchFamily="18" charset="0"/>
            </a:endParaRPr>
          </a:p>
          <a:p>
            <a:pPr lvl="1"/>
            <a:r>
              <a:rPr lang="fr-FR" sz="3200" i="1" dirty="0" smtClean="0">
                <a:effectLst/>
                <a:latin typeface="Cambria" panose="02040503050406030204" pitchFamily="18" charset="0"/>
                <a:ea typeface="Cambria" panose="02040503050406030204" pitchFamily="18" charset="0"/>
              </a:rPr>
              <a:t>Puis </a:t>
            </a:r>
            <a:r>
              <a:rPr lang="fr-FR" sz="3200" i="1" dirty="0">
                <a:effectLst/>
                <a:latin typeface="Cambria" panose="02040503050406030204" pitchFamily="18" charset="0"/>
                <a:ea typeface="Cambria" panose="02040503050406030204" pitchFamily="18" charset="0"/>
              </a:rPr>
              <a:t>le sphincter supérieur de l'œsophage se contracte. Les aliments ne peuvent donc </a:t>
            </a:r>
            <a:r>
              <a:rPr lang="fr-FR" sz="3200" i="1" dirty="0" smtClean="0">
                <a:effectLst/>
                <a:latin typeface="Cambria" panose="02040503050406030204" pitchFamily="18" charset="0"/>
                <a:ea typeface="Cambria" panose="02040503050406030204" pitchFamily="18" charset="0"/>
              </a:rPr>
              <a:t>refluer.</a:t>
            </a:r>
          </a:p>
          <a:p>
            <a:pPr lvl="1"/>
            <a:r>
              <a:rPr lang="fr-FR" sz="3200" i="1" dirty="0" smtClean="0">
                <a:effectLst/>
                <a:latin typeface="Cambria" panose="02040503050406030204" pitchFamily="18" charset="0"/>
                <a:ea typeface="Cambria" panose="02040503050406030204" pitchFamily="18" charset="0"/>
              </a:rPr>
              <a:t>Une </a:t>
            </a:r>
            <a:r>
              <a:rPr lang="fr-FR" sz="3200" i="1" dirty="0">
                <a:effectLst/>
                <a:latin typeface="Cambria" panose="02040503050406030204" pitchFamily="18" charset="0"/>
                <a:ea typeface="Cambria" panose="02040503050406030204" pitchFamily="18" charset="0"/>
              </a:rPr>
              <a:t>contraction </a:t>
            </a:r>
            <a:r>
              <a:rPr lang="fr-FR" sz="3200" b="1" i="1" dirty="0">
                <a:effectLst/>
                <a:latin typeface="Cambria" panose="02040503050406030204" pitchFamily="18" charset="0"/>
                <a:ea typeface="Cambria" panose="02040503050406030204" pitchFamily="18" charset="0"/>
              </a:rPr>
              <a:t>péristaltique primaire </a:t>
            </a:r>
            <a:r>
              <a:rPr lang="fr-FR" sz="3200" i="1" dirty="0">
                <a:effectLst/>
                <a:latin typeface="Cambria" panose="02040503050406030204" pitchFamily="18" charset="0"/>
                <a:ea typeface="Cambria" panose="02040503050406030204" pitchFamily="18" charset="0"/>
              </a:rPr>
              <a:t>crée une zone de surpression </a:t>
            </a:r>
            <a:r>
              <a:rPr lang="fr-FR" sz="3200" i="1" dirty="0" smtClean="0">
                <a:effectLst/>
                <a:latin typeface="Cambria" panose="02040503050406030204" pitchFamily="18" charset="0"/>
                <a:ea typeface="Cambria" panose="02040503050406030204" pitchFamily="18" charset="0"/>
              </a:rPr>
              <a:t>au amont du </a:t>
            </a:r>
            <a:r>
              <a:rPr lang="fr-FR" sz="3200" i="1" dirty="0">
                <a:effectLst/>
                <a:latin typeface="Cambria" panose="02040503050406030204" pitchFamily="18" charset="0"/>
                <a:ea typeface="Cambria" panose="02040503050406030204" pitchFamily="18" charset="0"/>
              </a:rPr>
              <a:t>bol alimentaire.</a:t>
            </a:r>
          </a:p>
          <a:p>
            <a:pPr lvl="1"/>
            <a:r>
              <a:rPr lang="fr-FR" sz="3200" i="1" dirty="0" smtClean="0">
                <a:effectLst/>
                <a:latin typeface="Cambria" panose="02040503050406030204" pitchFamily="18" charset="0"/>
                <a:ea typeface="Cambria" panose="02040503050406030204" pitchFamily="18" charset="0"/>
              </a:rPr>
              <a:t>La </a:t>
            </a:r>
            <a:r>
              <a:rPr lang="fr-FR" sz="3200" i="1" dirty="0">
                <a:effectLst/>
                <a:latin typeface="Cambria" panose="02040503050406030204" pitchFamily="18" charset="0"/>
                <a:ea typeface="Cambria" panose="02040503050406030204" pitchFamily="18" charset="0"/>
              </a:rPr>
              <a:t>contraction péristaltique descend le long de l'œsophage, propulsant le bol alimentaire tout </a:t>
            </a:r>
            <a:r>
              <a:rPr lang="fr-FR" sz="3200" i="1" dirty="0" smtClean="0">
                <a:effectLst/>
                <a:latin typeface="Cambria" panose="02040503050406030204" pitchFamily="18" charset="0"/>
                <a:ea typeface="Cambria" panose="02040503050406030204" pitchFamily="18" charset="0"/>
              </a:rPr>
              <a:t>au </a:t>
            </a:r>
            <a:r>
              <a:rPr lang="fr-FR" sz="3200" i="1" dirty="0">
                <a:effectLst/>
                <a:latin typeface="Cambria" panose="02040503050406030204" pitchFamily="18" charset="0"/>
                <a:ea typeface="Cambria" panose="02040503050406030204" pitchFamily="18" charset="0"/>
              </a:rPr>
              <a:t>long. La pesanteur accélère le mouvement.</a:t>
            </a:r>
          </a:p>
          <a:p>
            <a:pPr lvl="1"/>
            <a:r>
              <a:rPr lang="fr-FR" sz="3200" i="1" dirty="0" smtClean="0">
                <a:effectLst/>
                <a:latin typeface="Cambria" panose="02040503050406030204" pitchFamily="18" charset="0"/>
                <a:ea typeface="Cambria" panose="02040503050406030204" pitchFamily="18" charset="0"/>
              </a:rPr>
              <a:t>Une </a:t>
            </a:r>
            <a:r>
              <a:rPr lang="fr-FR" sz="3200" i="1" dirty="0">
                <a:effectLst/>
                <a:latin typeface="Cambria" panose="02040503050406030204" pitchFamily="18" charset="0"/>
                <a:ea typeface="Cambria" panose="02040503050406030204" pitchFamily="18" charset="0"/>
              </a:rPr>
              <a:t>contraction </a:t>
            </a:r>
            <a:r>
              <a:rPr lang="fr-FR" sz="3200" b="1" i="1" dirty="0">
                <a:effectLst/>
                <a:latin typeface="Cambria" panose="02040503050406030204" pitchFamily="18" charset="0"/>
                <a:ea typeface="Cambria" panose="02040503050406030204" pitchFamily="18" charset="0"/>
              </a:rPr>
              <a:t>péristaltique secondaire </a:t>
            </a:r>
            <a:r>
              <a:rPr lang="fr-FR" sz="3200" i="1" dirty="0">
                <a:effectLst/>
                <a:latin typeface="Cambria" panose="02040503050406030204" pitchFamily="18" charset="0"/>
                <a:ea typeface="Cambria" panose="02040503050406030204" pitchFamily="18" charset="0"/>
              </a:rPr>
              <a:t>débarrasse l'œsophage de toute particule alimentaire restante.</a:t>
            </a:r>
          </a:p>
          <a:p>
            <a:pPr lvl="1"/>
            <a:r>
              <a:rPr lang="fr-FR" sz="3200" i="1" dirty="0" smtClean="0">
                <a:effectLst/>
                <a:latin typeface="Cambria" panose="02040503050406030204" pitchFamily="18" charset="0"/>
                <a:ea typeface="Cambria" panose="02040503050406030204" pitchFamily="18" charset="0"/>
              </a:rPr>
              <a:t>Le </a:t>
            </a:r>
            <a:r>
              <a:rPr lang="fr-FR" sz="3200" i="1" dirty="0">
                <a:effectLst/>
                <a:latin typeface="Cambria" panose="02040503050406030204" pitchFamily="18" charset="0"/>
                <a:ea typeface="Cambria" panose="02040503050406030204" pitchFamily="18" charset="0"/>
              </a:rPr>
              <a:t>sphincter inférieur de l'œsophage se relâche à l'approche du bol alimentaire. </a:t>
            </a:r>
            <a:r>
              <a:rPr lang="fr-FR" sz="3000" i="1" dirty="0" smtClean="0">
                <a:effectLst/>
                <a:latin typeface="Cambria" panose="02040503050406030204" pitchFamily="18" charset="0"/>
                <a:ea typeface="Cambria" panose="02040503050406030204" pitchFamily="18" charset="0"/>
              </a:rPr>
              <a:t>Ce </a:t>
            </a:r>
            <a:r>
              <a:rPr lang="fr-FR" sz="3000" i="1" dirty="0">
                <a:effectLst/>
                <a:latin typeface="Cambria" panose="02040503050406030204" pitchFamily="18" charset="0"/>
                <a:ea typeface="Cambria" panose="02040503050406030204" pitchFamily="18" charset="0"/>
              </a:rPr>
              <a:t>relâchement est dû à l'action du nerf vague, le neurotransmetteur est le </a:t>
            </a:r>
            <a:r>
              <a:rPr lang="fr-FR" sz="3000" b="1" i="1" dirty="0">
                <a:effectLst/>
                <a:latin typeface="Cambria" panose="02040503050406030204" pitchFamily="18" charset="0"/>
                <a:ea typeface="Cambria" panose="02040503050406030204" pitchFamily="18" charset="0"/>
              </a:rPr>
              <a:t>VIP. </a:t>
            </a:r>
            <a:endParaRPr lang="fr-FR" sz="3000" b="1" i="1" dirty="0" smtClean="0">
              <a:effectLst/>
              <a:latin typeface="Cambria" panose="02040503050406030204" pitchFamily="18" charset="0"/>
              <a:ea typeface="Cambria" panose="02040503050406030204" pitchFamily="18" charset="0"/>
            </a:endParaRPr>
          </a:p>
          <a:p>
            <a:pPr lvl="1"/>
            <a:r>
              <a:rPr lang="fr-FR" sz="3000" i="1" dirty="0" smtClean="0">
                <a:effectLst/>
                <a:latin typeface="Cambria" panose="02040503050406030204" pitchFamily="18" charset="0"/>
                <a:ea typeface="Cambria" panose="02040503050406030204" pitchFamily="18" charset="0"/>
              </a:rPr>
              <a:t>En </a:t>
            </a:r>
            <a:r>
              <a:rPr lang="fr-FR" sz="3000" i="1" dirty="0">
                <a:effectLst/>
                <a:latin typeface="Cambria" panose="02040503050406030204" pitchFamily="18" charset="0"/>
                <a:ea typeface="Cambria" panose="02040503050406030204" pitchFamily="18" charset="0"/>
              </a:rPr>
              <a:t>même temps, la région orale de l'estomac se relâche : </a:t>
            </a:r>
            <a:r>
              <a:rPr lang="fr-FR" sz="3000" b="1" i="1" dirty="0">
                <a:effectLst/>
                <a:latin typeface="Cambria" panose="02040503050406030204" pitchFamily="18" charset="0"/>
                <a:ea typeface="Cambria" panose="02040503050406030204" pitchFamily="18" charset="0"/>
              </a:rPr>
              <a:t>relaxation de réception</a:t>
            </a:r>
            <a:r>
              <a:rPr lang="fr-FR" sz="3000" i="1" dirty="0">
                <a:effectLst/>
                <a:latin typeface="Cambria" panose="02040503050406030204" pitchFamily="18" charset="0"/>
                <a:ea typeface="Cambria" panose="02040503050406030204" pitchFamily="18" charset="0"/>
              </a:rPr>
              <a:t>, permettant au bol alimentaire de </a:t>
            </a:r>
            <a:r>
              <a:rPr lang="fr-FR" sz="3000" i="1" dirty="0" smtClean="0">
                <a:effectLst/>
                <a:latin typeface="Cambria" panose="02040503050406030204" pitchFamily="18" charset="0"/>
                <a:ea typeface="Cambria" panose="02040503050406030204" pitchFamily="18" charset="0"/>
              </a:rPr>
              <a:t>pénétrer.</a:t>
            </a:r>
            <a:endParaRPr lang="fr-FR" sz="30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1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684" y="1402773"/>
            <a:ext cx="8667879" cy="4970752"/>
          </a:xfrm>
        </p:spPr>
      </p:pic>
    </p:spTree>
    <p:extLst>
      <p:ext uri="{BB962C8B-B14F-4D97-AF65-F5344CB8AC3E}">
        <p14:creationId xmlns:p14="http://schemas.microsoft.com/office/powerpoint/2010/main" val="1261129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316871" y="1747319"/>
            <a:ext cx="11525062" cy="482549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L’achalasie</a:t>
            </a:r>
            <a:r>
              <a:rPr lang="fr-FR" sz="2800" i="1" dirty="0">
                <a:effectLst/>
                <a:latin typeface="Cambria" panose="02040503050406030204" pitchFamily="18" charset="0"/>
                <a:ea typeface="Cambria" panose="02040503050406030204" pitchFamily="18" charset="0"/>
              </a:rPr>
              <a:t> qui est </a:t>
            </a:r>
            <a:r>
              <a:rPr lang="fr-FR" sz="2800" i="1" dirty="0" smtClean="0">
                <a:effectLst/>
                <a:latin typeface="Cambria" panose="02040503050406030204" pitchFamily="18" charset="0"/>
                <a:ea typeface="Cambria" panose="02040503050406030204" pitchFamily="18" charset="0"/>
              </a:rPr>
              <a:t>un </a:t>
            </a:r>
            <a:r>
              <a:rPr lang="fr-FR" sz="2800" i="1" u="sng" dirty="0" smtClean="0">
                <a:effectLst/>
                <a:latin typeface="Cambria" panose="02040503050406030204" pitchFamily="18" charset="0"/>
                <a:ea typeface="Cambria" panose="02040503050406030204" pitchFamily="18" charset="0"/>
              </a:rPr>
              <a:t>non </a:t>
            </a:r>
            <a:r>
              <a:rPr lang="fr-FR" sz="2800" i="1" u="sng" dirty="0">
                <a:effectLst/>
                <a:latin typeface="Cambria" panose="02040503050406030204" pitchFamily="18" charset="0"/>
                <a:ea typeface="Cambria" panose="02040503050406030204" pitchFamily="18" charset="0"/>
              </a:rPr>
              <a:t>relâchement </a:t>
            </a:r>
            <a:r>
              <a:rPr lang="fr-FR" sz="2800" i="1" dirty="0">
                <a:effectLst/>
                <a:latin typeface="Cambria" panose="02040503050406030204" pitchFamily="18" charset="0"/>
                <a:ea typeface="Cambria" panose="02040503050406030204" pitchFamily="18" charset="0"/>
              </a:rPr>
              <a:t>du sphincter œsophagien inférieur est fréquente chez le chien. </a:t>
            </a:r>
          </a:p>
          <a:p>
            <a:r>
              <a:rPr lang="fr-FR" sz="2800" i="1" dirty="0">
                <a:effectLst/>
                <a:latin typeface="Cambria" panose="02040503050406030204" pitchFamily="18" charset="0"/>
                <a:ea typeface="Cambria" panose="02040503050406030204" pitchFamily="18" charset="0"/>
              </a:rPr>
              <a:t>Chez les ruminants, pendant la </a:t>
            </a:r>
            <a:r>
              <a:rPr lang="fr-FR" sz="2800" i="1" dirty="0" smtClean="0">
                <a:effectLst/>
                <a:latin typeface="Cambria" panose="02040503050406030204" pitchFamily="18" charset="0"/>
                <a:ea typeface="Cambria" panose="02040503050406030204" pitchFamily="18" charset="0"/>
              </a:rPr>
              <a:t>régurgitation, </a:t>
            </a:r>
            <a:r>
              <a:rPr lang="fr-FR" sz="2800" i="1" dirty="0">
                <a:effectLst/>
                <a:latin typeface="Cambria" panose="02040503050406030204" pitchFamily="18" charset="0"/>
                <a:ea typeface="Cambria" panose="02040503050406030204" pitchFamily="18" charset="0"/>
              </a:rPr>
              <a:t>l’inspiration à glotte fermée entraine une dépression, et le bol alimentaire remonte à la vitesse de 1m/s par une </a:t>
            </a:r>
            <a:r>
              <a:rPr lang="fr-FR" sz="2800" b="1" i="1" dirty="0">
                <a:effectLst/>
                <a:latin typeface="Cambria" panose="02040503050406030204" pitchFamily="18" charset="0"/>
                <a:ea typeface="Cambria" panose="02040503050406030204" pitchFamily="18" charset="0"/>
              </a:rPr>
              <a:t>onde </a:t>
            </a:r>
            <a:r>
              <a:rPr lang="fr-FR" sz="2800" b="1" i="1" dirty="0" smtClean="0">
                <a:effectLst/>
                <a:latin typeface="Cambria" panose="02040503050406030204" pitchFamily="18" charset="0"/>
                <a:ea typeface="Cambria" panose="02040503050406030204" pitchFamily="18" charset="0"/>
              </a:rPr>
              <a:t>antipéristaltique</a:t>
            </a:r>
            <a:r>
              <a:rPr lang="fr-FR" sz="2800" i="1" dirty="0" smtClean="0">
                <a:effectLst/>
                <a:latin typeface="Cambria" panose="02040503050406030204" pitchFamily="18" charset="0"/>
                <a:ea typeface="Cambria" panose="02040503050406030204" pitchFamily="18" charset="0"/>
              </a:rPr>
              <a:t>. </a:t>
            </a:r>
            <a:endParaRPr lang="fr-FR" sz="2800" i="1" dirty="0">
              <a:effectLst/>
              <a:latin typeface="Cambria" panose="02040503050406030204" pitchFamily="18" charset="0"/>
              <a:ea typeface="Cambria" panose="02040503050406030204" pitchFamily="18" charset="0"/>
            </a:endParaRPr>
          </a:p>
          <a:p>
            <a:pPr marL="0" indent="0">
              <a:buNone/>
            </a:pPr>
            <a:endParaRPr lang="fr-FR" sz="28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389299" y="1792586"/>
            <a:ext cx="5628913" cy="4409037"/>
          </a:xfrm>
        </p:spPr>
        <p:txBody>
          <a:bodyPr>
            <a:normAutofit/>
          </a:bodyPr>
          <a:lstStyle/>
          <a:p>
            <a:r>
              <a:rPr lang="fr-FR" sz="2400" i="1" dirty="0">
                <a:effectLst/>
                <a:latin typeface="Cambria" panose="02040503050406030204" pitchFamily="18" charset="0"/>
                <a:ea typeface="Cambria" panose="02040503050406030204" pitchFamily="18" charset="0"/>
              </a:rPr>
              <a:t>L'estomac possède trois couches de muscles lisses : une couche longitudinale une couche circulaire et une troisième couche oblique. </a:t>
            </a:r>
          </a:p>
          <a:p>
            <a:r>
              <a:rPr lang="fr-FR" sz="2400" i="1" dirty="0">
                <a:effectLst/>
                <a:latin typeface="Cambria" panose="02040503050406030204" pitchFamily="18" charset="0"/>
                <a:ea typeface="Cambria" panose="02040503050406030204" pitchFamily="18" charset="0"/>
              </a:rPr>
              <a:t>La région orale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 l'estomac, est chargée de recevoir le repas ingéré.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région caudale </a:t>
            </a:r>
            <a:r>
              <a:rPr lang="fr-FR" sz="2400" i="1" dirty="0">
                <a:effectLst/>
                <a:latin typeface="Cambria" panose="02040503050406030204" pitchFamily="18" charset="0"/>
                <a:ea typeface="Cambria" panose="02040503050406030204" pitchFamily="18" charset="0"/>
              </a:rPr>
              <a:t>est chargée des contractions qui malaxent les aliments et les propulsent vers le duodénum.</a:t>
            </a:r>
          </a:p>
          <a:p>
            <a:endParaRPr lang="fr-FR" dirty="0"/>
          </a:p>
        </p:txBody>
      </p:sp>
      <p:pic>
        <p:nvPicPr>
          <p:cNvPr id="6" name="Espace réservé du contenu 5" descr="14_04Figurea-L.jpg"/>
          <p:cNvPicPr>
            <a:picLocks noGrp="1" noChangeAspect="1"/>
          </p:cNvPicPr>
          <p:nvPr>
            <p:ph sz="half" idx="2"/>
          </p:nvPr>
        </p:nvPicPr>
        <p:blipFill>
          <a:blip r:embed="rId2"/>
          <a:stretch>
            <a:fillRect/>
          </a:stretch>
        </p:blipFill>
        <p:spPr>
          <a:xfrm>
            <a:off x="6790100" y="1992852"/>
            <a:ext cx="4626958" cy="4008504"/>
          </a:xfrm>
        </p:spPr>
      </p:pic>
    </p:spTree>
    <p:extLst>
      <p:ext uri="{BB962C8B-B14F-4D97-AF65-F5344CB8AC3E}">
        <p14:creationId xmlns:p14="http://schemas.microsoft.com/office/powerpoint/2010/main" val="29971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9355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a:bodyPr>
          <a:lstStyle/>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région orale de l'estomac se relâche pour accueillir le repas ingéré.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Ce </a:t>
            </a:r>
            <a:r>
              <a:rPr lang="fr-FR" sz="2800" i="1" dirty="0">
                <a:effectLst/>
                <a:latin typeface="Cambria" panose="02040503050406030204" pitchFamily="18" charset="0"/>
                <a:ea typeface="Cambria" panose="02040503050406030204" pitchFamily="18" charset="0"/>
              </a:rPr>
              <a:t>réflexe </a:t>
            </a:r>
            <a:r>
              <a:rPr lang="fr-FR" sz="2800" i="1" dirty="0" err="1">
                <a:effectLst/>
                <a:latin typeface="Cambria" panose="02040503050406030204" pitchFamily="18" charset="0"/>
                <a:ea typeface="Cambria" panose="02040503050406030204" pitchFamily="18" charset="0"/>
              </a:rPr>
              <a:t>vagovagal</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est déclenché par la distension de </a:t>
            </a:r>
            <a:r>
              <a:rPr lang="fr-FR" sz="2800" i="1" dirty="0" smtClean="0">
                <a:effectLst/>
                <a:latin typeface="Cambria" panose="02040503050406030204" pitchFamily="18" charset="0"/>
                <a:ea typeface="Cambria" panose="02040503050406030204" pitchFamily="18" charset="0"/>
              </a:rPr>
              <a:t>l'estomac.</a:t>
            </a:r>
            <a:r>
              <a:rPr lang="fr-FR" sz="2800" b="1" i="1" dirty="0" smtClean="0">
                <a:effectLst/>
                <a:latin typeface="Cambria" panose="02040503050406030204" pitchFamily="18" charset="0"/>
                <a:ea typeface="Cambria" panose="02040503050406030204" pitchFamily="18" charset="0"/>
              </a:rPr>
              <a:t> </a:t>
            </a: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CCK participe à la relaxation de réception en augmentant la </a:t>
            </a:r>
            <a:r>
              <a:rPr lang="fr-FR" sz="2800" i="1" dirty="0" err="1">
                <a:effectLst/>
                <a:latin typeface="Cambria" panose="02040503050406030204" pitchFamily="18" charset="0"/>
                <a:ea typeface="Cambria" panose="02040503050406030204" pitchFamily="18" charset="0"/>
              </a:rPr>
              <a:t>distensibilité</a:t>
            </a:r>
            <a:r>
              <a:rPr lang="fr-FR" sz="2800" i="1" dirty="0">
                <a:effectLst/>
                <a:latin typeface="Cambria" panose="02040503050406030204" pitchFamily="18" charset="0"/>
                <a:ea typeface="Cambria" panose="02040503050406030204" pitchFamily="18" charset="0"/>
              </a:rPr>
              <a:t> de la région</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orale de l'estomac.</a:t>
            </a:r>
          </a:p>
          <a:p>
            <a:endParaRPr lang="fr-FR" dirty="0"/>
          </a:p>
        </p:txBody>
      </p:sp>
      <p:sp>
        <p:nvSpPr>
          <p:cNvPr id="3" name="ZoneTexte 2"/>
          <p:cNvSpPr txBox="1"/>
          <p:nvPr/>
        </p:nvSpPr>
        <p:spPr>
          <a:xfrm>
            <a:off x="3273136" y="1530976"/>
            <a:ext cx="548640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RELAXATION DE RECEPTION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70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0520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fontScale="92500" lnSpcReduction="10000"/>
          </a:bodyPr>
          <a:lstStyle/>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région caudale de l’estomac se contracte pour mélanger les aliments avec les sécrétions gastriques et commencer le processus de digestion.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taille des particules alimentaires est </a:t>
            </a:r>
            <a:r>
              <a:rPr lang="fr-FR" sz="2800" i="1" dirty="0" smtClean="0">
                <a:effectLst/>
                <a:latin typeface="Cambria" panose="02040503050406030204" pitchFamily="18" charset="0"/>
                <a:ea typeface="Cambria" panose="02040503050406030204" pitchFamily="18" charset="0"/>
              </a:rPr>
              <a:t>réduite davantage. </a:t>
            </a: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ondes lentes dans l’estomac caudal se produisent à une fréquence de 3 à </a:t>
            </a:r>
            <a:r>
              <a:rPr lang="fr-FR" sz="2800" i="1" dirty="0" smtClean="0">
                <a:effectLst/>
                <a:latin typeface="Cambria" panose="02040503050406030204" pitchFamily="18" charset="0"/>
                <a:ea typeface="Cambria" panose="02040503050406030204" pitchFamily="18" charset="0"/>
              </a:rPr>
              <a:t>6 OL/min</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Elles </a:t>
            </a:r>
            <a:r>
              <a:rPr lang="fr-FR" sz="2800" i="1" dirty="0">
                <a:effectLst/>
                <a:latin typeface="Cambria" panose="02040503050406030204" pitchFamily="18" charset="0"/>
                <a:ea typeface="Cambria" panose="02040503050406030204" pitchFamily="18" charset="0"/>
              </a:rPr>
              <a:t>dépolarisent les cellules musculaires lisses.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Si </a:t>
            </a:r>
            <a:r>
              <a:rPr lang="fr-FR" sz="2800" i="1" dirty="0">
                <a:effectLst/>
                <a:latin typeface="Cambria" panose="02040503050406030204" pitchFamily="18" charset="0"/>
                <a:ea typeface="Cambria" panose="02040503050406030204" pitchFamily="18" charset="0"/>
              </a:rPr>
              <a:t>le seuil est atteint pendant les ondes lentes, les potentiels d’action se déclenchent, suivis par la contraction.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Ainsi</a:t>
            </a:r>
            <a:r>
              <a:rPr lang="fr-FR" sz="2800" i="1" dirty="0">
                <a:effectLst/>
                <a:latin typeface="Cambria" panose="02040503050406030204" pitchFamily="18" charset="0"/>
                <a:ea typeface="Cambria" panose="02040503050406030204" pitchFamily="18" charset="0"/>
              </a:rPr>
              <a:t>, la fréquence des ondes lentes fixe la fréquence maximale des </a:t>
            </a:r>
            <a:r>
              <a:rPr lang="fr-FR" sz="2800" i="1" dirty="0" smtClean="0">
                <a:effectLst/>
                <a:latin typeface="Cambria" panose="02040503050406030204" pitchFamily="18" charset="0"/>
                <a:ea typeface="Cambria" panose="02040503050406030204" pitchFamily="18" charset="0"/>
              </a:rPr>
              <a:t>contractions stomacales.</a:t>
            </a:r>
            <a:endParaRPr lang="fr-FR" sz="2800" i="1" dirty="0">
              <a:effectLst/>
              <a:latin typeface="Cambria" panose="02040503050406030204" pitchFamily="18" charset="0"/>
              <a:ea typeface="Cambria" panose="02040503050406030204" pitchFamily="18" charset="0"/>
            </a:endParaRPr>
          </a:p>
          <a:p>
            <a:endParaRPr lang="fr-FR" dirty="0"/>
          </a:p>
        </p:txBody>
      </p:sp>
      <p:sp>
        <p:nvSpPr>
          <p:cNvPr id="3" name="ZoneTexte 2"/>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286687"/>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lnSpcReduction="10000"/>
          </a:bodyPr>
          <a:lstStyle/>
          <a:p>
            <a:r>
              <a:rPr lang="fr-FR" sz="2800" i="1" dirty="0" smtClean="0">
                <a:effectLst/>
                <a:latin typeface="Cambria" panose="02040503050406030204" pitchFamily="18" charset="0"/>
                <a:ea typeface="Cambria" panose="02040503050406030204" pitchFamily="18" charset="0"/>
              </a:rPr>
              <a:t>Quand le pylore est fermé, L'onde de contraction ferme l’antre distal. </a:t>
            </a:r>
          </a:p>
          <a:p>
            <a:r>
              <a:rPr lang="fr-FR" sz="2800" i="1" dirty="0">
                <a:effectLst/>
                <a:latin typeface="Cambria" panose="02040503050406030204" pitchFamily="18" charset="0"/>
                <a:ea typeface="Cambria" panose="02040503050406030204" pitchFamily="18" charset="0"/>
              </a:rPr>
              <a:t>La contraction de l'estomac caudal fait que les aliments sont ramenés en arrière vers l'estomac pour être malaxés : c’est le </a:t>
            </a:r>
            <a:r>
              <a:rPr lang="fr-FR" sz="2800" i="1" u="sng" dirty="0">
                <a:effectLst/>
                <a:latin typeface="Cambria" panose="02040503050406030204" pitchFamily="18" charset="0"/>
                <a:ea typeface="Cambria" panose="02040503050406030204" pitchFamily="18" charset="0"/>
              </a:rPr>
              <a:t>jet rétrograde </a:t>
            </a:r>
            <a:r>
              <a:rPr lang="fr-FR" sz="2800" i="1" u="sng" dirty="0" err="1">
                <a:effectLst/>
                <a:latin typeface="Cambria" panose="02040503050406030204" pitchFamily="18" charset="0"/>
                <a:ea typeface="Cambria" panose="02040503050406030204" pitchFamily="18" charset="0"/>
              </a:rPr>
              <a:t>émulsssificateur</a:t>
            </a:r>
            <a:r>
              <a:rPr lang="fr-FR" sz="2800" i="1" u="sng" dirty="0">
                <a:effectLst/>
                <a:latin typeface="Cambria" panose="02040503050406030204" pitchFamily="18" charset="0"/>
                <a:ea typeface="Cambria" panose="02040503050406030204" pitchFamily="18" charset="0"/>
              </a:rPr>
              <a:t>. </a:t>
            </a:r>
            <a:endParaRPr lang="fr-FR" sz="2800" i="1" u="sng"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contractions gastriques sont augmentées par la stimulation vagale et diminuées par la stimulation sympathique.</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24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1835"/>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a:bodyPr>
          <a:lstStyle/>
          <a:p>
            <a:r>
              <a:rPr lang="fr-FR" sz="2800" i="1" dirty="0" smtClean="0">
                <a:effectLst/>
                <a:latin typeface="Cambria" panose="02040503050406030204" pitchFamily="18" charset="0"/>
                <a:ea typeface="Cambria" panose="02040503050406030204" pitchFamily="18" charset="0"/>
              </a:rPr>
              <a:t>Même </a:t>
            </a:r>
            <a:r>
              <a:rPr lang="fr-FR" sz="2800" i="1" dirty="0">
                <a:effectLst/>
                <a:latin typeface="Cambria" panose="02040503050406030204" pitchFamily="18" charset="0"/>
                <a:ea typeface="Cambria" panose="02040503050406030204" pitchFamily="18" charset="0"/>
              </a:rPr>
              <a:t>durant les périodes de privation alimentaire, des contractions appelées </a:t>
            </a:r>
            <a:r>
              <a:rPr lang="fr-FR" sz="2800" b="1" i="1" dirty="0">
                <a:effectLst/>
                <a:latin typeface="Cambria" panose="02040503050406030204" pitchFamily="18" charset="0"/>
                <a:ea typeface="Cambria" panose="02040503050406030204" pitchFamily="18" charset="0"/>
              </a:rPr>
              <a:t>complexe </a:t>
            </a:r>
            <a:r>
              <a:rPr lang="fr-FR" sz="2800" b="1" i="1" dirty="0" err="1">
                <a:effectLst/>
                <a:latin typeface="Cambria" panose="02040503050406030204" pitchFamily="18" charset="0"/>
                <a:ea typeface="Cambria" panose="02040503050406030204" pitchFamily="18" charset="0"/>
              </a:rPr>
              <a:t>myoélectrique</a:t>
            </a:r>
            <a:r>
              <a:rPr lang="fr-FR" sz="2800" b="1" i="1" dirty="0">
                <a:effectLst/>
                <a:latin typeface="Cambria" panose="02040503050406030204" pitchFamily="18" charset="0"/>
                <a:ea typeface="Cambria" panose="02040503050406030204" pitchFamily="18" charset="0"/>
              </a:rPr>
              <a:t> migrant CMM </a:t>
            </a:r>
            <a:r>
              <a:rPr lang="fr-FR" sz="2800" i="1" dirty="0">
                <a:effectLst/>
                <a:latin typeface="Cambria" panose="02040503050406030204" pitchFamily="18" charset="0"/>
                <a:ea typeface="Cambria" panose="02040503050406030204" pitchFamily="18" charset="0"/>
              </a:rPr>
              <a:t>se produisent à des intervalles de 90 minutes et débarrassent l’estomac de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tout résidu alimentaire.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b="1" i="1" dirty="0" err="1">
                <a:effectLst/>
                <a:latin typeface="Cambria" panose="02040503050406030204" pitchFamily="18" charset="0"/>
                <a:ea typeface="Cambria" panose="02040503050406030204" pitchFamily="18" charset="0"/>
              </a:rPr>
              <a:t>motiline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provoque ces contractions.</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1662" y="1228049"/>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2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5474"/>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262550" y="1348967"/>
            <a:ext cx="6681458" cy="5278170"/>
          </a:xfrm>
        </p:spPr>
        <p:txBody>
          <a:bodyPr>
            <a:normAutofit/>
          </a:bodyPr>
          <a:lstStyle/>
          <a:p>
            <a:pPr fontAlgn="base"/>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le pylore est ouvert, la région caudale de l'estomac se contracte pour propulser les aliments dans le duodénum.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vitesse de l’évacuation gastrique dépend de la nature du contenu stomacal et de sa tonicité.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L’évacuation </a:t>
            </a:r>
            <a:r>
              <a:rPr lang="fr-FR" sz="2400" i="1" dirty="0">
                <a:effectLst/>
                <a:latin typeface="Cambria" panose="02040503050406030204" pitchFamily="18" charset="0"/>
                <a:ea typeface="Cambria" panose="02040503050406030204" pitchFamily="18" charset="0"/>
              </a:rPr>
              <a:t>gastrique est plus rapide pour la phase liquide que pour la phase solide.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est</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plus rapide si le contenu de l'estomac est</a:t>
            </a:r>
            <a:r>
              <a:rPr lang="fr-FR" sz="2400" b="1" i="1" dirty="0">
                <a:effectLst/>
                <a:latin typeface="Cambria" panose="02040503050406030204" pitchFamily="18" charset="0"/>
                <a:ea typeface="Cambria" panose="02040503050406030204" pitchFamily="18" charset="0"/>
              </a:rPr>
              <a:t> isotonique.</a:t>
            </a:r>
            <a:r>
              <a:rPr lang="fr-FR" sz="2400" i="1" dirty="0">
                <a:effectLst/>
                <a:latin typeface="Cambria" panose="02040503050406030204" pitchFamily="18" charset="0"/>
                <a:ea typeface="Cambria" panose="02040503050406030204" pitchFamily="18" charset="0"/>
              </a:rPr>
              <a:t> L'évacuation des contenus hypertonique et hypotonique est plus lente. </a:t>
            </a:r>
          </a:p>
          <a:p>
            <a:endParaRPr lang="fr-FR" i="1" dirty="0">
              <a:latin typeface="Cambria" panose="02040503050406030204" pitchFamily="18" charset="0"/>
              <a:ea typeface="Cambria" panose="020405030504060302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591827"/>
            <a:ext cx="4876800" cy="3057536"/>
          </a:xfrm>
        </p:spPr>
      </p:pic>
      <p:pic>
        <p:nvPicPr>
          <p:cNvPr id="6" name="Image 5" descr="C:\Users\asus\Desktop\k,cf 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008" y="2154725"/>
            <a:ext cx="4897925" cy="3586056"/>
          </a:xfrm>
          <a:prstGeom prst="rect">
            <a:avLst/>
          </a:prstGeom>
          <a:noFill/>
          <a:ln>
            <a:noFill/>
          </a:ln>
        </p:spPr>
      </p:pic>
      <p:sp>
        <p:nvSpPr>
          <p:cNvPr id="3" name="ZoneTexte 2"/>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33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6221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226336" y="1303699"/>
            <a:ext cx="11733291" cy="5554301"/>
          </a:xfrm>
        </p:spPr>
        <p:txBody>
          <a:bodyPr>
            <a:normAutofit fontScale="92500" lnSpcReduction="10000"/>
          </a:bodyPr>
          <a:lstStyle/>
          <a:p>
            <a:pPr marL="0" indent="0" fontAlgn="base">
              <a:buNone/>
            </a:pPr>
            <a:endPar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pPr fontAlgn="base"/>
            <a:endParaRPr lang="fr-FR" sz="2400" i="1" dirty="0" smtClean="0">
              <a:effectLst/>
              <a:latin typeface="Cambria" panose="02040503050406030204" pitchFamily="18" charset="0"/>
              <a:ea typeface="Cambria" panose="02040503050406030204" pitchFamily="18" charset="0"/>
            </a:endParaRPr>
          </a:p>
          <a:p>
            <a:pPr fontAlgn="base"/>
            <a:r>
              <a:rPr lang="fr-FR" sz="2600" i="1" dirty="0" smtClean="0">
                <a:effectLst/>
                <a:latin typeface="Cambria" panose="02040503050406030204" pitchFamily="18" charset="0"/>
                <a:ea typeface="Cambria" panose="02040503050406030204" pitchFamily="18" charset="0"/>
              </a:rPr>
              <a:t>Pour </a:t>
            </a:r>
            <a:r>
              <a:rPr lang="fr-FR" sz="2600" i="1" dirty="0">
                <a:effectLst/>
                <a:latin typeface="Cambria" panose="02040503050406030204" pitchFamily="18" charset="0"/>
                <a:ea typeface="Cambria" panose="02040503050406030204" pitchFamily="18" charset="0"/>
              </a:rPr>
              <a:t>ne pas excéder les capacités de l’intestin grêle, la vidange gastrique est régulée par un </a:t>
            </a:r>
            <a:r>
              <a:rPr lang="fr-FR" sz="2600" b="1" i="1" dirty="0">
                <a:effectLst/>
                <a:latin typeface="Cambria" panose="02040503050406030204" pitchFamily="18" charset="0"/>
                <a:ea typeface="Cambria" panose="02040503050406030204" pitchFamily="18" charset="0"/>
              </a:rPr>
              <a:t>feed-back négatif d’origine duodénal </a:t>
            </a:r>
            <a:r>
              <a:rPr lang="fr-FR" sz="2600" i="1" dirty="0">
                <a:effectLst/>
                <a:latin typeface="Cambria" panose="02040503050406030204" pitchFamily="18" charset="0"/>
                <a:ea typeface="Cambria" panose="02040503050406030204" pitchFamily="18" charset="0"/>
              </a:rPr>
              <a:t>(en réponse à trop de chyme, acidité, trop de lipides, tonicité). </a:t>
            </a:r>
            <a:endParaRPr lang="fr-FR" sz="2600" i="1" dirty="0" smtClean="0">
              <a:effectLst/>
              <a:latin typeface="Cambria" panose="02040503050406030204" pitchFamily="18" charset="0"/>
              <a:ea typeface="Cambria" panose="02040503050406030204" pitchFamily="18" charset="0"/>
            </a:endParaRPr>
          </a:p>
          <a:p>
            <a:pPr fontAlgn="base"/>
            <a:r>
              <a:rPr lang="fr-FR" sz="2600" i="1" dirty="0" smtClean="0">
                <a:effectLst/>
                <a:latin typeface="Cambria" panose="02040503050406030204" pitchFamily="18" charset="0"/>
                <a:ea typeface="Cambria" panose="02040503050406030204" pitchFamily="18" charset="0"/>
              </a:rPr>
              <a:t>Le </a:t>
            </a:r>
            <a:r>
              <a:rPr lang="fr-FR" sz="2600" i="1" dirty="0">
                <a:effectLst/>
                <a:latin typeface="Cambria" panose="02040503050406030204" pitchFamily="18" charset="0"/>
                <a:ea typeface="Cambria" panose="02040503050406030204" pitchFamily="18" charset="0"/>
              </a:rPr>
              <a:t>duodénum et le jéjunum ne peuvent pas supporter les liquides hypo- ou hypertoniques capables d’entraîner des échanges d’eau, aboutissant à une diarrhée </a:t>
            </a:r>
            <a:r>
              <a:rPr lang="fr-FR" sz="2600" i="1" dirty="0" smtClean="0">
                <a:effectLst/>
                <a:latin typeface="Cambria" panose="02040503050406030204" pitchFamily="18" charset="0"/>
                <a:ea typeface="Cambria" panose="02040503050406030204" pitchFamily="18" charset="0"/>
              </a:rPr>
              <a:t>osmotique.</a:t>
            </a:r>
            <a:endParaRPr lang="fr-FR" sz="2600" i="1" dirty="0">
              <a:effectLst/>
              <a:latin typeface="Cambria" panose="02040503050406030204" pitchFamily="18" charset="0"/>
              <a:ea typeface="Cambria" panose="02040503050406030204" pitchFamily="18" charset="0"/>
            </a:endParaRPr>
          </a:p>
          <a:p>
            <a:pPr fontAlgn="base"/>
            <a:r>
              <a:rPr lang="fr-FR" sz="2600" i="1" dirty="0">
                <a:effectLst/>
                <a:latin typeface="Cambria" panose="02040503050406030204" pitchFamily="18" charset="0"/>
                <a:ea typeface="Cambria" panose="02040503050406030204" pitchFamily="18" charset="0"/>
              </a:rPr>
              <a:t>Les graisses inhibent l'évacuation gastrique (autrement dit le temps que met l’estomac à se vider augmente) en provoquant la libération de </a:t>
            </a:r>
            <a:r>
              <a:rPr lang="fr-FR" sz="2600" b="1" i="1" dirty="0">
                <a:effectLst/>
                <a:latin typeface="Cambria" panose="02040503050406030204" pitchFamily="18" charset="0"/>
                <a:ea typeface="Cambria" panose="02040503050406030204" pitchFamily="18" charset="0"/>
              </a:rPr>
              <a:t>CCK</a:t>
            </a:r>
            <a:r>
              <a:rPr lang="fr-FR" sz="2600" i="1" dirty="0">
                <a:effectLst/>
                <a:latin typeface="Cambria" panose="02040503050406030204" pitchFamily="18" charset="0"/>
                <a:ea typeface="Cambria" panose="02040503050406030204" pitchFamily="18" charset="0"/>
              </a:rPr>
              <a:t>.</a:t>
            </a:r>
          </a:p>
          <a:p>
            <a:r>
              <a:rPr lang="fr-FR" sz="2600" i="1" dirty="0">
                <a:effectLst/>
                <a:latin typeface="Cambria" panose="02040503050406030204" pitchFamily="18" charset="0"/>
                <a:ea typeface="Cambria" panose="02040503050406030204" pitchFamily="18" charset="0"/>
              </a:rPr>
              <a:t>La présence d'H+ dans le duodénum inhibe l'évacuation gastrique par un réflexe nerveux direct.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a:t>
            </a:r>
            <a:r>
              <a:rPr lang="fr-FR" sz="2600" i="1" dirty="0">
                <a:effectLst/>
                <a:latin typeface="Cambria" panose="02040503050406030204" pitchFamily="18" charset="0"/>
                <a:ea typeface="Cambria" panose="02040503050406030204" pitchFamily="18" charset="0"/>
              </a:rPr>
              <a:t>récepteurs de H+ dans le duodénum transmettent l’information aux muscles lisses gastriques par l’intermédiaire des </a:t>
            </a:r>
            <a:r>
              <a:rPr lang="fr-FR" sz="2600" i="1" dirty="0" err="1">
                <a:effectLst/>
                <a:latin typeface="Cambria" panose="02040503050406030204" pitchFamily="18" charset="0"/>
                <a:ea typeface="Cambria" panose="02040503050406030204" pitchFamily="18" charset="0"/>
              </a:rPr>
              <a:t>interneurones</a:t>
            </a:r>
            <a:r>
              <a:rPr lang="fr-FR" sz="2600" i="1" dirty="0">
                <a:effectLst/>
                <a:latin typeface="Cambria" panose="02040503050406030204" pitchFamily="18" charset="0"/>
                <a:ea typeface="Cambria" panose="02040503050406030204" pitchFamily="18" charset="0"/>
              </a:rPr>
              <a:t> des plexus GI.</a:t>
            </a:r>
          </a:p>
          <a:p>
            <a:pPr marL="0" indent="0">
              <a:buNone/>
            </a:pPr>
            <a:endParaRPr lang="fr-FR" dirty="0">
              <a:effectLst/>
            </a:endParaRPr>
          </a:p>
          <a:p>
            <a:endParaRPr lang="fr-FR" i="1" dirty="0">
              <a:latin typeface="Cambria" panose="02040503050406030204" pitchFamily="18" charset="0"/>
              <a:ea typeface="Cambria" panose="02040503050406030204" pitchFamily="18" charset="0"/>
            </a:endParaRPr>
          </a:p>
        </p:txBody>
      </p:sp>
      <p:sp>
        <p:nvSpPr>
          <p:cNvPr id="5" name="ZoneTexte 4"/>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47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a:effectLst/>
                <a:latin typeface="Cambria" panose="02040503050406030204" pitchFamily="18" charset="0"/>
                <a:ea typeface="Cambria" panose="02040503050406030204" pitchFamily="18" charset="0"/>
              </a:rPr>
              <a:t>L'intestin grêle participe </a:t>
            </a:r>
            <a:r>
              <a:rPr lang="fr-FR" sz="2400" i="1" dirty="0" smtClean="0">
                <a:effectLst/>
                <a:latin typeface="Cambria" panose="02040503050406030204" pitchFamily="18" charset="0"/>
                <a:ea typeface="Cambria" panose="02040503050406030204" pitchFamily="18" charset="0"/>
              </a:rPr>
              <a:t>activement à </a:t>
            </a:r>
            <a:r>
              <a:rPr lang="fr-FR" sz="2400" i="1" dirty="0">
                <a:effectLst/>
                <a:latin typeface="Cambria" panose="02040503050406030204" pitchFamily="18" charset="0"/>
                <a:ea typeface="Cambria" panose="02040503050406030204" pitchFamily="18" charset="0"/>
              </a:rPr>
              <a:t>la digestion et a l'absorption</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des aliments.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motilité </a:t>
            </a:r>
            <a:r>
              <a:rPr lang="fr-FR" sz="2400" i="1" dirty="0">
                <a:effectLst/>
                <a:latin typeface="Cambria" panose="02040503050406030204" pitchFamily="18" charset="0"/>
                <a:ea typeface="Cambria" panose="02040503050406030204" pitchFamily="18" charset="0"/>
              </a:rPr>
              <a:t>de l'intestin grêle </a:t>
            </a:r>
            <a:r>
              <a:rPr lang="fr-FR" sz="2400" i="1" dirty="0" smtClean="0">
                <a:effectLst/>
                <a:latin typeface="Cambria" panose="02040503050406030204" pitchFamily="18" charset="0"/>
                <a:ea typeface="Cambria" panose="02040503050406030204" pitchFamily="18" charset="0"/>
              </a:rPr>
              <a:t>sert à </a:t>
            </a:r>
            <a:r>
              <a:rPr lang="fr-FR" sz="2400" i="1" dirty="0">
                <a:effectLst/>
                <a:latin typeface="Cambria" panose="02040503050406030204" pitchFamily="18" charset="0"/>
                <a:ea typeface="Cambria" panose="02040503050406030204" pitchFamily="18" charset="0"/>
              </a:rPr>
              <a:t>malaxer et à exposer les nutriments aux enzymes digestives et permet l'absorption par la muqueuse puis la propulsion du résidu vers le gros intestin.</a:t>
            </a:r>
          </a:p>
          <a:p>
            <a:r>
              <a:rPr lang="fr-FR" sz="2400" i="1" dirty="0">
                <a:effectLst/>
                <a:latin typeface="Cambria" panose="02040503050406030204" pitchFamily="18" charset="0"/>
                <a:ea typeface="Cambria" panose="02040503050406030204" pitchFamily="18" charset="0"/>
              </a:rPr>
              <a:t>Comme dans l’estomac, des ondes lentes fixent le </a:t>
            </a:r>
            <a:r>
              <a:rPr lang="fr-FR" sz="2400" b="1" i="1" dirty="0" smtClean="0">
                <a:effectLst/>
                <a:latin typeface="Cambria" panose="02040503050406030204" pitchFamily="18" charset="0"/>
                <a:ea typeface="Cambria" panose="02040503050406030204" pitchFamily="18" charset="0"/>
              </a:rPr>
              <a:t>REB, </a:t>
            </a:r>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se produisent à une fréquence de 12 </a:t>
            </a:r>
            <a:r>
              <a:rPr lang="fr-FR" sz="2400" i="1" dirty="0" smtClean="0">
                <a:effectLst/>
                <a:latin typeface="Cambria" panose="02040503050406030204" pitchFamily="18" charset="0"/>
                <a:ea typeface="Cambria" panose="02040503050406030204" pitchFamily="18" charset="0"/>
              </a:rPr>
              <a:t>OL/min</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Des </a:t>
            </a:r>
            <a:r>
              <a:rPr lang="fr-FR" sz="2400" i="1" dirty="0">
                <a:effectLst/>
                <a:latin typeface="Cambria" panose="02040503050406030204" pitchFamily="18" charset="0"/>
                <a:ea typeface="Cambria" panose="02040503050406030204" pitchFamily="18" charset="0"/>
              </a:rPr>
              <a:t>potentiels d'action se produisent au sommet des ondes lentes et provoquent des contractions. </a:t>
            </a:r>
          </a:p>
          <a:p>
            <a:r>
              <a:rPr lang="fr-FR" sz="2400" i="1" dirty="0">
                <a:effectLst/>
                <a:latin typeface="Cambria" panose="02040503050406030204" pitchFamily="18" charset="0"/>
                <a:ea typeface="Cambria" panose="02040503050406030204" pitchFamily="18" charset="0"/>
              </a:rPr>
              <a:t>La stimulation parasympathique augmente la contraction du muscle lisse intestinal et la stimulation du sympathique la diminue.</a:t>
            </a:r>
          </a:p>
          <a:p>
            <a:endParaRPr lang="fr-FR" dirty="0"/>
          </a:p>
        </p:txBody>
      </p:sp>
    </p:spTree>
    <p:extLst>
      <p:ext uri="{BB962C8B-B14F-4D97-AF65-F5344CB8AC3E}">
        <p14:creationId xmlns:p14="http://schemas.microsoft.com/office/powerpoint/2010/main" val="40079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4"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44444" y="1213164"/>
            <a:ext cx="6916847" cy="5432079"/>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servent à malaxer le contenu de l'intestin grêle.</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partie de l’intestin grêle se contracte isolément, envoyant son contenu dans les deux directions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orale et caudale.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cette section de l'intestin grêle se relâche les </a:t>
            </a:r>
            <a:r>
              <a:rPr lang="fr-FR" sz="2400" i="1" dirty="0" smtClean="0">
                <a:effectLst/>
                <a:latin typeface="Cambria" panose="02040503050406030204" pitchFamily="18" charset="0"/>
                <a:ea typeface="Cambria" panose="02040503050406030204" pitchFamily="18" charset="0"/>
              </a:rPr>
              <a:t>particules </a:t>
            </a:r>
            <a:r>
              <a:rPr lang="fr-FR" sz="2400" i="1" dirty="0">
                <a:effectLst/>
                <a:latin typeface="Cambria" panose="02040503050406030204" pitchFamily="18" charset="0"/>
                <a:ea typeface="Cambria" panose="02040503050406030204" pitchFamily="18" charset="0"/>
              </a:rPr>
              <a:t>expulsées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y retournent à nouveau.</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 </a:t>
            </a:r>
            <a:r>
              <a:rPr lang="fr-FR" sz="2400" i="1" dirty="0">
                <a:effectLst/>
                <a:latin typeface="Cambria" panose="02040503050406030204" pitchFamily="18" charset="0"/>
                <a:ea typeface="Cambria" panose="02040503050406030204" pitchFamily="18" charset="0"/>
              </a:rPr>
              <a:t>mouvement de va-et-vient, produit par les contractions de segmentation, entraine le malaxage mais pas de mouvement net du chyme, en avant, le long de l'intestin grêle.</a:t>
            </a:r>
          </a:p>
          <a:p>
            <a:endParaRPr lang="fr-FR" dirty="0"/>
          </a:p>
        </p:txBody>
      </p:sp>
      <p:pic>
        <p:nvPicPr>
          <p:cNvPr id="5" name="Espace réservé du contenu 4" descr="C:\Users\asus\Downloads\F500426f29-05-9780323096003.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8308" y="2131102"/>
            <a:ext cx="4436874" cy="3596202"/>
          </a:xfrm>
          <a:prstGeom prst="rect">
            <a:avLst/>
          </a:prstGeom>
          <a:noFill/>
          <a:ln>
            <a:noFill/>
          </a:ln>
        </p:spPr>
      </p:pic>
      <p:sp>
        <p:nvSpPr>
          <p:cNvPr id="4" name="ZoneTexte 3"/>
          <p:cNvSpPr txBox="1"/>
          <p:nvPr/>
        </p:nvSpPr>
        <p:spPr>
          <a:xfrm>
            <a:off x="3070658" y="1036809"/>
            <a:ext cx="6047510"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DE SEGMENTATIONS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4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fontScale="90000"/>
          </a:bodyPr>
          <a:lstStyle/>
          <a:p>
            <a:pPr algn="ct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Organisation </a:t>
            </a:r>
            <a:r>
              <a:rPr lang="fr-FR" sz="4000" b="1" i="1" dirty="0">
                <a:effectLst/>
                <a:latin typeface="Cambria" panose="02040503050406030204" pitchFamily="18" charset="0"/>
                <a:ea typeface="Cambria" panose="02040503050406030204" pitchFamily="18" charset="0"/>
              </a:rPr>
              <a:t>fonctionnelle </a:t>
            </a:r>
            <a:r>
              <a:rPr lang="fr-FR" sz="4000" b="1" i="1" dirty="0" smtClean="0">
                <a:effectLst/>
                <a:latin typeface="Cambria" panose="02040503050406030204" pitchFamily="18" charset="0"/>
                <a:ea typeface="Cambria" panose="02040503050406030204" pitchFamily="18" charset="0"/>
              </a:rPr>
              <a:t/>
            </a:r>
            <a:br>
              <a:rPr lang="fr-FR" sz="4000"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de </a:t>
            </a:r>
            <a:r>
              <a:rPr lang="fr-FR" sz="4000"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16458" y="1448554"/>
            <a:ext cx="11470741" cy="4943193"/>
          </a:xfrm>
        </p:spPr>
        <p:txBody>
          <a:bodyPr>
            <a:normAutofit/>
          </a:bodyPr>
          <a:lstStyle/>
          <a:p>
            <a:r>
              <a:rPr lang="fr-FR" sz="2400" i="1" dirty="0" smtClean="0">
                <a:effectLst/>
                <a:latin typeface="Cambria" panose="02040503050406030204" pitchFamily="18" charset="0"/>
                <a:ea typeface="Cambria" panose="02040503050406030204" pitchFamily="18" charset="0"/>
              </a:rPr>
              <a:t>On </a:t>
            </a:r>
            <a:r>
              <a:rPr lang="fr-FR" sz="2400" i="1" dirty="0">
                <a:effectLst/>
                <a:latin typeface="Cambria" panose="02040503050406030204" pitchFamily="18" charset="0"/>
                <a:ea typeface="Cambria" panose="02040503050406030204" pitchFamily="18" charset="0"/>
              </a:rPr>
              <a:t>retrouve des couches histologiques identiques à tous les niveaux du tube digestif, ce qui s'explique par l'existence de certaines fonctions communes à tout le tube digestif.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Cependant </a:t>
            </a:r>
            <a:r>
              <a:rPr lang="fr-FR" sz="2400" i="1" dirty="0">
                <a:effectLst/>
                <a:latin typeface="Cambria" panose="02040503050406030204" pitchFamily="18" charset="0"/>
                <a:ea typeface="Cambria" panose="02040503050406030204" pitchFamily="18" charset="0"/>
              </a:rPr>
              <a:t>la composition de ces couches varie d’une région à l’autre. La paroi du tube digestif est constituée de quatre couches concentriques :</a:t>
            </a:r>
          </a:p>
          <a:p>
            <a:pPr lvl="1"/>
            <a:r>
              <a:rPr lang="fr-FR" sz="2400" b="1" i="1" dirty="0">
                <a:effectLst/>
                <a:latin typeface="Cambria" panose="02040503050406030204" pitchFamily="18" charset="0"/>
                <a:ea typeface="Cambria" panose="02040503050406030204" pitchFamily="18" charset="0"/>
              </a:rPr>
              <a:t>La muqueuse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endParaRPr lang="fr-FR" sz="2400" b="1"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musculeuse</a:t>
            </a:r>
          </a:p>
          <a:p>
            <a:pPr lvl="1"/>
            <a:r>
              <a:rPr lang="fr-FR" sz="2400" b="1" i="1" dirty="0" smtClean="0">
                <a:effectLst/>
                <a:latin typeface="Cambria" panose="02040503050406030204" pitchFamily="18" charset="0"/>
                <a:ea typeface="Cambria" panose="02040503050406030204" pitchFamily="18" charset="0"/>
              </a:rPr>
              <a:t>La séreuse </a:t>
            </a:r>
          </a:p>
        </p:txBody>
      </p:sp>
    </p:spTree>
    <p:extLst>
      <p:ext uri="{BB962C8B-B14F-4D97-AF65-F5344CB8AC3E}">
        <p14:creationId xmlns:p14="http://schemas.microsoft.com/office/powerpoint/2010/main" val="612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6762"/>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5075" y="1348967"/>
            <a:ext cx="7383210" cy="5341544"/>
          </a:xfrm>
        </p:spPr>
        <p:txBody>
          <a:bodyPr>
            <a:normAutofit/>
          </a:bodyPr>
          <a:lstStyle/>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sont très fortement coordonnées et servent à propulser </a:t>
            </a:r>
            <a:r>
              <a:rPr lang="fr-FR" sz="2400" i="1" dirty="0" smtClean="0">
                <a:effectLst/>
                <a:latin typeface="Cambria" panose="02040503050406030204" pitchFamily="18" charset="0"/>
                <a:ea typeface="Cambria" panose="02040503050406030204" pitchFamily="18" charset="0"/>
              </a:rPr>
              <a:t>le chyme le </a:t>
            </a:r>
            <a:r>
              <a:rPr lang="fr-FR" sz="2400" i="1" dirty="0">
                <a:effectLst/>
                <a:latin typeface="Cambria" panose="02040503050406030204" pitchFamily="18" charset="0"/>
                <a:ea typeface="Cambria" panose="02040503050406030204" pitchFamily="18" charset="0"/>
              </a:rPr>
              <a:t>long de l'intestin grêle vers le gros intestin.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 processus </a:t>
            </a:r>
            <a:r>
              <a:rPr lang="fr-FR" sz="2400" i="1" dirty="0">
                <a:effectLst/>
                <a:latin typeface="Cambria" panose="02040503050406030204" pitchFamily="18" charset="0"/>
                <a:ea typeface="Cambria" panose="02040503050406030204" pitchFamily="18" charset="0"/>
              </a:rPr>
              <a:t>se </a:t>
            </a:r>
            <a:r>
              <a:rPr lang="fr-FR" sz="2400" i="1" dirty="0" smtClean="0">
                <a:effectLst/>
                <a:latin typeface="Cambria" panose="02040503050406030204" pitchFamily="18" charset="0"/>
                <a:ea typeface="Cambria" panose="02040503050406030204" pitchFamily="18" charset="0"/>
              </a:rPr>
              <a:t>produit </a:t>
            </a:r>
            <a:r>
              <a:rPr lang="fr-FR" sz="2400" i="1" dirty="0">
                <a:effectLst/>
                <a:latin typeface="Cambria" panose="02040503050406030204" pitchFamily="18" charset="0"/>
                <a:ea typeface="Cambria" panose="02040503050406030204" pitchFamily="18" charset="0"/>
              </a:rPr>
              <a:t>une fois la digestion et l'absorption bien accomplies.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contraction se produit derrière le bol et une relaxation se produit devant lui, provoquant sa propulsion en direction </a:t>
            </a:r>
            <a:r>
              <a:rPr lang="fr-FR" sz="2400" i="1" dirty="0" smtClean="0">
                <a:effectLst/>
                <a:latin typeface="Cambria" panose="02040503050406030204" pitchFamily="18" charset="0"/>
                <a:ea typeface="Cambria" panose="02040503050406030204" pitchFamily="18" charset="0"/>
              </a:rPr>
              <a:t>aborale. </a:t>
            </a: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réflexe péristaltique est coordonné par le système nerveux entérique.</a:t>
            </a:r>
          </a:p>
          <a:p>
            <a:endParaRPr lang="fr-FR" dirty="0"/>
          </a:p>
        </p:txBody>
      </p:sp>
      <p:pic>
        <p:nvPicPr>
          <p:cNvPr id="5" name="Picture 3"/>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85365" y="1872187"/>
            <a:ext cx="4443074" cy="3998614"/>
          </a:xfrm>
          <a:prstGeom prst="rect">
            <a:avLst/>
          </a:prstGeom>
          <a:noFill/>
          <a:extLst/>
        </p:spPr>
      </p:pic>
      <p:sp>
        <p:nvSpPr>
          <p:cNvPr id="6" name="ZoneTexte 5"/>
          <p:cNvSpPr txBox="1"/>
          <p:nvPr/>
        </p:nvSpPr>
        <p:spPr>
          <a:xfrm>
            <a:off x="3070656" y="1099050"/>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PÉRISTALTIQUES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07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Il </a:t>
            </a:r>
            <a:r>
              <a:rPr lang="fr-FR" sz="2800" i="1" dirty="0">
                <a:effectLst/>
                <a:latin typeface="Cambria" panose="02040503050406030204" pitchFamily="18" charset="0"/>
                <a:ea typeface="Cambria" panose="02040503050406030204" pitchFamily="18" charset="0"/>
              </a:rPr>
              <a:t>est entretenu par le système </a:t>
            </a:r>
            <a:r>
              <a:rPr lang="fr-FR" sz="2800" b="1" i="1" dirty="0">
                <a:effectLst/>
                <a:latin typeface="Cambria" panose="02040503050406030204" pitchFamily="18" charset="0"/>
                <a:ea typeface="Cambria" panose="02040503050406030204" pitchFamily="18" charset="0"/>
              </a:rPr>
              <a:t>nerveux autonome </a:t>
            </a:r>
            <a:r>
              <a:rPr lang="fr-FR" sz="2800" i="1" dirty="0" smtClean="0">
                <a:effectLst/>
                <a:latin typeface="Cambria" panose="02040503050406030204" pitchFamily="18" charset="0"/>
                <a:ea typeface="Cambria" panose="02040503050406030204" pitchFamily="18" charset="0"/>
              </a:rPr>
              <a:t>et</a:t>
            </a:r>
            <a:r>
              <a:rPr lang="fr-FR" sz="2800" i="1" dirty="0">
                <a:effectLst/>
                <a:latin typeface="Cambria" panose="02040503050406030204" pitchFamily="18" charset="0"/>
                <a:ea typeface="Cambria" panose="02040503050406030204" pitchFamily="18" charset="0"/>
              </a:rPr>
              <a:t>, peut-être, par la </a:t>
            </a:r>
            <a:r>
              <a:rPr lang="fr-FR" sz="2800" b="1" i="1" dirty="0">
                <a:effectLst/>
                <a:latin typeface="Cambria" panose="02040503050406030204" pitchFamily="18" charset="0"/>
                <a:ea typeface="Cambria" panose="02040503050406030204" pitchFamily="18" charset="0"/>
              </a:rPr>
              <a:t>gastrine. </a:t>
            </a:r>
            <a:endParaRPr lang="fr-FR" sz="2800" b="1"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présence d'aliments dans l'estomac provoque une augmentation du péristaltisme iléal et le relâchement du sphincter iléo-cæcal.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Ceci </a:t>
            </a:r>
            <a:r>
              <a:rPr lang="fr-FR" sz="2800" i="1" dirty="0">
                <a:effectLst/>
                <a:latin typeface="Cambria" panose="02040503050406030204" pitchFamily="18" charset="0"/>
                <a:ea typeface="Cambria" panose="02040503050406030204" pitchFamily="18" charset="0"/>
              </a:rPr>
              <a:t>aboutit au passage du contenu intestinal dans le gros intestin.</a:t>
            </a:r>
          </a:p>
          <a:p>
            <a:endParaRPr lang="fr-FR" dirty="0"/>
          </a:p>
        </p:txBody>
      </p:sp>
      <p:sp>
        <p:nvSpPr>
          <p:cNvPr id="4" name="ZoneTexte 3"/>
          <p:cNvSpPr txBox="1"/>
          <p:nvPr/>
        </p:nvSpPr>
        <p:spPr>
          <a:xfrm>
            <a:off x="3070658" y="1036809"/>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GASTRO-ILÉALE</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37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effectLst/>
                <a:latin typeface="Cambria" panose="02040503050406030204" pitchFamily="18" charset="0"/>
                <a:ea typeface="Cambria" panose="02040503050406030204" pitchFamily="18" charset="0"/>
              </a:rPr>
              <a:t>Le développement du secteur </a:t>
            </a:r>
            <a:r>
              <a:rPr lang="fr-FR" sz="2800" i="1" dirty="0" err="1">
                <a:effectLst/>
                <a:latin typeface="Cambria" panose="02040503050406030204" pitchFamily="18" charset="0"/>
                <a:ea typeface="Cambria" panose="02040503050406030204" pitchFamily="18" charset="0"/>
              </a:rPr>
              <a:t>caeco</a:t>
            </a:r>
            <a:r>
              <a:rPr lang="fr-FR" sz="2800" i="1" dirty="0">
                <a:effectLst/>
                <a:latin typeface="Cambria" panose="02040503050406030204" pitchFamily="18" charset="0"/>
                <a:ea typeface="Cambria" panose="02040503050406030204" pitchFamily="18" charset="0"/>
              </a:rPr>
              <a:t>-colique est très différent selon les espèces : très large chez le cheval et le lapin, beaucoup plus réduit et simple chez l’homme et les carnivores.</a:t>
            </a:r>
          </a:p>
          <a:p>
            <a:endParaRPr lang="fr-FR" dirty="0"/>
          </a:p>
        </p:txBody>
      </p:sp>
    </p:spTree>
    <p:extLst>
      <p:ext uri="{BB962C8B-B14F-4D97-AF65-F5344CB8AC3E}">
        <p14:creationId xmlns:p14="http://schemas.microsoft.com/office/powerpoint/2010/main" val="26382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540328" y="1764722"/>
            <a:ext cx="5633748" cy="4076700"/>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l’homme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matières fécales passent du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au colon (les colons ascendant, transverse, descendant et sigmoïde), au rectum puis, dans le canal anal.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haustra</a:t>
            </a:r>
            <a:r>
              <a:rPr lang="fr-FR" sz="2800" i="1" dirty="0">
                <a:effectLst/>
                <a:latin typeface="Cambria" panose="02040503050406030204" pitchFamily="18" charset="0"/>
                <a:ea typeface="Cambria" panose="02040503050406030204" pitchFamily="18" charset="0"/>
              </a:rPr>
              <a:t> sont des segmentations, en forme de sac, produites par les contractions du gros intestin</a:t>
            </a:r>
          </a:p>
          <a:p>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5562" y="1905000"/>
            <a:ext cx="4581848" cy="3796145"/>
          </a:xfrm>
        </p:spPr>
      </p:pic>
    </p:spTree>
    <p:extLst>
      <p:ext uri="{BB962C8B-B14F-4D97-AF65-F5344CB8AC3E}">
        <p14:creationId xmlns:p14="http://schemas.microsoft.com/office/powerpoint/2010/main" val="39330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effectLst/>
                <a:latin typeface="Cambria" panose="02040503050406030204" pitchFamily="18" charset="0"/>
                <a:ea typeface="Cambria" panose="02040503050406030204" pitchFamily="18" charset="0"/>
              </a:rPr>
              <a:t>Dès </a:t>
            </a:r>
            <a:r>
              <a:rPr lang="fr-FR" sz="2400" i="1" dirty="0">
                <a:effectLst/>
                <a:latin typeface="Cambria" panose="02040503050406030204" pitchFamily="18" charset="0"/>
                <a:ea typeface="Cambria" panose="02040503050406030204" pitchFamily="18" charset="0"/>
              </a:rPr>
              <a:t>que le colon proximal est distendu par les matières fécales en provenance de l'iléon, le sphincter iléo-caecal se contracte, empêchant tout reflux vers l'iléon. </a:t>
            </a:r>
            <a:endParaRPr lang="fr-FR" sz="2400" i="1" dirty="0" smtClean="0">
              <a:effectLst/>
              <a:latin typeface="Cambria" panose="02040503050406030204" pitchFamily="18" charset="0"/>
              <a:ea typeface="Cambria" panose="02040503050406030204" pitchFamily="18" charset="0"/>
            </a:endParaRPr>
          </a:p>
          <a:p>
            <a:r>
              <a:rPr lang="fr-FR" sz="2400" b="1" i="1" u="sng" dirty="0" smtClean="0">
                <a:effectLst/>
                <a:latin typeface="Cambria" panose="02040503050406030204" pitchFamily="18" charset="0"/>
                <a:ea typeface="Cambria" panose="02040503050406030204" pitchFamily="18" charset="0"/>
              </a:rPr>
              <a:t>Des </a:t>
            </a:r>
            <a:r>
              <a:rPr lang="fr-FR" sz="2400" b="1" i="1" u="sng" dirty="0">
                <a:effectLst/>
                <a:latin typeface="Cambria" panose="02040503050406030204" pitchFamily="18" charset="0"/>
                <a:ea typeface="Cambria" panose="02040503050406030204" pitchFamily="18" charset="0"/>
              </a:rPr>
              <a:t>contractions de segmentations </a:t>
            </a:r>
            <a:r>
              <a:rPr lang="fr-FR" sz="2400" i="1" dirty="0">
                <a:effectLst/>
                <a:latin typeface="Cambria" panose="02040503050406030204" pitchFamily="18" charset="0"/>
                <a:ea typeface="Cambria" panose="02040503050406030204" pitchFamily="18" charset="0"/>
              </a:rPr>
              <a:t>servent, dans le colon proximal, à mélanger le contenu intestinal et sont responsables de l'aspect en </a:t>
            </a:r>
            <a:r>
              <a:rPr lang="fr-FR" sz="2400" i="1" dirty="0" err="1">
                <a:effectLst/>
                <a:latin typeface="Cambria" panose="02040503050406030204" pitchFamily="18" charset="0"/>
                <a:ea typeface="Cambria" panose="02040503050406030204" pitchFamily="18" charset="0"/>
              </a:rPr>
              <a:t>haustra</a:t>
            </a:r>
            <a:r>
              <a:rPr lang="fr-FR" sz="2400" i="1" dirty="0">
                <a:effectLst/>
                <a:latin typeface="Cambria" panose="02040503050406030204" pitchFamily="18" charset="0"/>
                <a:ea typeface="Cambria" panose="02040503050406030204" pitchFamily="18" charset="0"/>
              </a:rPr>
              <a:t>.</a:t>
            </a:r>
          </a:p>
          <a:p>
            <a:r>
              <a:rPr lang="fr-FR" sz="2400" b="1" i="1" u="sng" dirty="0">
                <a:effectLst/>
                <a:latin typeface="Cambria" panose="02040503050406030204" pitchFamily="18" charset="0"/>
                <a:ea typeface="Cambria" panose="02040503050406030204" pitchFamily="18" charset="0"/>
              </a:rPr>
              <a:t>Des mouvements en masse </a:t>
            </a:r>
            <a:r>
              <a:rPr lang="fr-FR" sz="2400" i="1" dirty="0">
                <a:effectLst/>
                <a:latin typeface="Cambria" panose="02040503050406030204" pitchFamily="18" charset="0"/>
                <a:ea typeface="Cambria" panose="02040503050406030204" pitchFamily="18" charset="0"/>
              </a:rPr>
              <a:t>du contenu du gros intestin se produisent une à trois fois par jour et déplacent les matières coliques sur </a:t>
            </a:r>
            <a:r>
              <a:rPr lang="fr-FR" sz="2400" i="1" dirty="0" smtClean="0">
                <a:effectLst/>
                <a:latin typeface="Cambria" panose="02040503050406030204" pitchFamily="18" charset="0"/>
                <a:ea typeface="Cambria" panose="02040503050406030204" pitchFamily="18" charset="0"/>
              </a:rPr>
              <a:t>de </a:t>
            </a:r>
            <a:r>
              <a:rPr lang="fr-FR" sz="2400" i="1" dirty="0">
                <a:effectLst/>
                <a:latin typeface="Cambria" panose="02040503050406030204" pitchFamily="18" charset="0"/>
                <a:ea typeface="Cambria" panose="02040503050406030204" pitchFamily="18" charset="0"/>
              </a:rPr>
              <a:t>grandes distances (par exemple, du colon transverse au colon sigmoïde).</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CAECUM ET LE COLON PROXIMAL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7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Comme </a:t>
            </a:r>
            <a:r>
              <a:rPr lang="fr-FR" sz="2800" i="1" dirty="0">
                <a:effectLst/>
                <a:latin typeface="Cambria" panose="02040503050406030204" pitchFamily="18" charset="0"/>
                <a:ea typeface="Cambria" panose="02040503050406030204" pitchFamily="18" charset="0"/>
              </a:rPr>
              <a:t>la plus grande partie de l'absorption d'eau qui se produit dans le colon a lieu dans sa partie proximale, le matériel fécal devient semi-solide dans le colon distal et se déplace lentement.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Des </a:t>
            </a:r>
            <a:r>
              <a:rPr lang="fr-FR" sz="2800" i="1" dirty="0">
                <a:effectLst/>
                <a:latin typeface="Cambria" panose="02040503050406030204" pitchFamily="18" charset="0"/>
                <a:ea typeface="Cambria" panose="02040503050406030204" pitchFamily="18" charset="0"/>
              </a:rPr>
              <a:t>mouvements en masse le propulsent dans le rectum.</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COLON DISTAL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70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Autofit/>
          </a:bodyPr>
          <a:lstStyle/>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mécanisme de la défécation est le suivant :</a:t>
            </a:r>
          </a:p>
          <a:p>
            <a:pPr lvl="1"/>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le rectum se remplit de matières fécales. Il se contracte et le sphincter </a:t>
            </a:r>
            <a:r>
              <a:rPr lang="fr-FR" sz="2400" i="1" dirty="0" smtClean="0">
                <a:effectLst/>
                <a:latin typeface="Cambria" panose="02040503050406030204" pitchFamily="18" charset="0"/>
                <a:ea typeface="Cambria" panose="02040503050406030204" pitchFamily="18" charset="0"/>
              </a:rPr>
              <a:t>anal interne </a:t>
            </a:r>
            <a:r>
              <a:rPr lang="fr-FR" sz="2400" i="1" dirty="0">
                <a:effectLst/>
                <a:latin typeface="Cambria" panose="02040503050406030204" pitchFamily="18" charset="0"/>
                <a:ea typeface="Cambria" panose="02040503050406030204" pitchFamily="18" charset="0"/>
              </a:rPr>
              <a:t>se relâche </a:t>
            </a:r>
            <a:r>
              <a:rPr lang="fr-FR" sz="2400" b="1" i="1" dirty="0">
                <a:effectLst/>
                <a:latin typeface="Cambria" panose="02040503050406030204" pitchFamily="18" charset="0"/>
                <a:ea typeface="Cambria" panose="02040503050406030204" pitchFamily="18" charset="0"/>
              </a:rPr>
              <a:t>(réflexe recto-sphinctérien).</a:t>
            </a:r>
            <a:endParaRPr lang="fr-FR" sz="2400" i="1" dirty="0">
              <a:effectLst/>
              <a:latin typeface="Cambria" panose="02040503050406030204" pitchFamily="18" charset="0"/>
              <a:ea typeface="Cambria" panose="02040503050406030204" pitchFamily="18" charset="0"/>
            </a:endParaRPr>
          </a:p>
          <a:p>
            <a:pPr lvl="1"/>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fois le rectum rempli a environ 25 % de sa capacité, un besoin pressant de déféquer apparait. La défécation est empêchée par une contraction tonique du sphincter anal externe.</a:t>
            </a:r>
          </a:p>
          <a:p>
            <a:pPr lvl="1"/>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la défécation est souhaitée, le sphincter anal externe est volontairement relâché et le muscle lisse du rectum se contracte pour créer une pression qui force les fèces à l'extérieur</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3013362" y="1076848"/>
            <a:ext cx="66709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RECTUM, CANAL ANAL &amp; DEFECATION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29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présence d’aliments dans l'estomac augmente la motilité du colon et augmente la fréquence des mouvements en masse.</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composante parasympathique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rapide, du réflexe gastro-colique est déclenchée par la distension de l'estomac par les aliments.</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composante hormonale, plus lente, qui augmente la motilité du colon est due à la CCK et à la gastrine.</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GATROCOLIQUE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1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0260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658" y="2007606"/>
            <a:ext cx="6636190" cy="4179683"/>
          </a:xfrm>
        </p:spPr>
        <p:txBody>
          <a:bodyPr>
            <a:normAutofit lnSpcReduction="100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 cheval</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Chez le cheval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et le colon représentent 70% du volume du TD (30L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100L </a:t>
            </a:r>
            <a:r>
              <a:rPr lang="fr-FR" sz="2400" i="1" dirty="0" smtClean="0">
                <a:effectLst/>
                <a:latin typeface="Cambria" panose="02040503050406030204" pitchFamily="18" charset="0"/>
                <a:ea typeface="Cambria" panose="02040503050406030204" pitchFamily="18" charset="0"/>
              </a:rPr>
              <a:t>colon)</a:t>
            </a:r>
          </a:p>
          <a:p>
            <a:r>
              <a:rPr lang="fr-FR" sz="2400" i="1" dirty="0" smtClean="0">
                <a:effectLst/>
                <a:latin typeface="Cambria" panose="02040503050406030204" pitchFamily="18" charset="0"/>
                <a:ea typeface="Cambria" panose="02040503050406030204" pitchFamily="18" charset="0"/>
              </a:rPr>
              <a:t>c’est au </a:t>
            </a:r>
            <a:r>
              <a:rPr lang="fr-FR" sz="2400" i="1" dirty="0">
                <a:effectLst/>
                <a:latin typeface="Cambria" panose="02040503050406030204" pitchFamily="18" charset="0"/>
                <a:ea typeface="Cambria" panose="02040503050406030204" pitchFamily="18" charset="0"/>
              </a:rPr>
              <a:t>niveau </a:t>
            </a:r>
            <a:r>
              <a:rPr lang="fr-FR" sz="2400" i="1" dirty="0" smtClean="0">
                <a:effectLst/>
                <a:latin typeface="Cambria" panose="02040503050406030204" pitchFamily="18" charset="0"/>
                <a:ea typeface="Cambria" panose="02040503050406030204" pitchFamily="18" charset="0"/>
              </a:rPr>
              <a:t>du </a:t>
            </a:r>
            <a:r>
              <a:rPr lang="fr-FR" sz="2400" i="1" dirty="0" err="1" smtClean="0">
                <a:effectLst/>
                <a:latin typeface="Cambria" panose="02040503050406030204" pitchFamily="18" charset="0"/>
                <a:ea typeface="Cambria" panose="02040503050406030204" pitchFamily="18" charset="0"/>
              </a:rPr>
              <a:t>caecum</a:t>
            </a:r>
            <a:r>
              <a:rPr lang="fr-FR" sz="2400" i="1" dirty="0" smtClean="0">
                <a:effectLst/>
                <a:latin typeface="Cambria" panose="02040503050406030204" pitchFamily="18" charset="0"/>
                <a:ea typeface="Cambria" panose="02040503050406030204" pitchFamily="18" charset="0"/>
              </a:rPr>
              <a:t> qu’a </a:t>
            </a:r>
            <a:r>
              <a:rPr lang="fr-FR" sz="2400" i="1" dirty="0">
                <a:effectLst/>
                <a:latin typeface="Cambria" panose="02040503050406030204" pitchFamily="18" charset="0"/>
                <a:ea typeface="Cambria" panose="02040503050406030204" pitchFamily="18" charset="0"/>
              </a:rPr>
              <a:t>lieu la digestion microbienne.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Plus </a:t>
            </a:r>
            <a:r>
              <a:rPr lang="fr-FR" sz="2400" i="1" dirty="0">
                <a:effectLst/>
                <a:latin typeface="Cambria" panose="02040503050406030204" pitchFamily="18" charset="0"/>
                <a:ea typeface="Cambria" panose="02040503050406030204" pitchFamily="18" charset="0"/>
              </a:rPr>
              <a:t>de la moitié de l’énergie nécessaire au cheval est absorbé à ce niveau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également lieu ou s’effectuent des échanges majeurs pour le bilan hydrique</a:t>
            </a:r>
            <a:r>
              <a:rPr lang="fr-FR" sz="2400" dirty="0">
                <a:effectLst/>
              </a:rPr>
              <a:t>.</a:t>
            </a:r>
          </a:p>
          <a:p>
            <a:endParaRPr lang="fr-FR" sz="2400" i="1" dirty="0">
              <a:latin typeface="Cambria" panose="02040503050406030204" pitchFamily="18" charset="0"/>
              <a:ea typeface="Cambria" panose="02040503050406030204" pitchFamily="18" charset="0"/>
            </a:endParaRPr>
          </a:p>
        </p:txBody>
      </p:sp>
      <p:pic>
        <p:nvPicPr>
          <p:cNvPr id="5"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54091" y="1683327"/>
            <a:ext cx="5311631" cy="4152280"/>
          </a:xfrm>
          <a:prstGeom prst="rect">
            <a:avLst/>
          </a:prstGeom>
          <a:noFill/>
          <a:ln>
            <a:noFill/>
          </a:ln>
        </p:spPr>
      </p:pic>
    </p:spTree>
    <p:extLst>
      <p:ext uri="{BB962C8B-B14F-4D97-AF65-F5344CB8AC3E}">
        <p14:creationId xmlns:p14="http://schemas.microsoft.com/office/powerpoint/2010/main" val="38730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Chez </a:t>
            </a:r>
            <a:r>
              <a:rPr lang="fr-FR" sz="2800" i="1" dirty="0">
                <a:effectLst/>
                <a:latin typeface="Cambria" panose="02040503050406030204" pitchFamily="18" charset="0"/>
                <a:ea typeface="Cambria" panose="02040503050406030204" pitchFamily="18" charset="0"/>
              </a:rPr>
              <a:t>le cheval le </a:t>
            </a:r>
            <a:r>
              <a:rPr lang="fr-FR" sz="2800" i="1" dirty="0" smtClean="0">
                <a:effectLst/>
                <a:latin typeface="Cambria" panose="02040503050406030204" pitchFamily="18" charset="0"/>
                <a:ea typeface="Cambria" panose="02040503050406030204" pitchFamily="18" charset="0"/>
              </a:rPr>
              <a:t>contenu </a:t>
            </a:r>
            <a:r>
              <a:rPr lang="fr-FR" sz="2800" i="1" dirty="0">
                <a:effectLst/>
                <a:latin typeface="Cambria" panose="02040503050406030204" pitchFamily="18" charset="0"/>
                <a:ea typeface="Cambria" panose="02040503050406030204" pitchFamily="18" charset="0"/>
              </a:rPr>
              <a:t>iléal entre dans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et non dans le colon comme chez les autres espèces.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du cheval est un </a:t>
            </a:r>
            <a:r>
              <a:rPr lang="fr-FR" sz="2800" b="1" i="1" dirty="0">
                <a:effectLst/>
                <a:latin typeface="Cambria" panose="02040503050406030204" pitchFamily="18" charset="0"/>
                <a:ea typeface="Cambria" panose="02040503050406030204" pitchFamily="18" charset="0"/>
              </a:rPr>
              <a:t>cul de sac </a:t>
            </a:r>
            <a:r>
              <a:rPr lang="fr-FR" sz="2800" i="1" dirty="0">
                <a:effectLst/>
                <a:latin typeface="Cambria" panose="02040503050406030204" pitchFamily="18" charset="0"/>
                <a:ea typeface="Cambria" panose="02040503050406030204" pitchFamily="18" charset="0"/>
              </a:rPr>
              <a:t>animé de deux types d’activités :</a:t>
            </a:r>
          </a:p>
          <a:p>
            <a:pPr lvl="1"/>
            <a:r>
              <a:rPr lang="fr-FR" sz="2800" b="1" i="1" dirty="0">
                <a:effectLst/>
                <a:latin typeface="Cambria" panose="02040503050406030204" pitchFamily="18" charset="0"/>
                <a:ea typeface="Cambria" panose="02040503050406030204" pitchFamily="18" charset="0"/>
              </a:rPr>
              <a:t>Des activités 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1"/>
            <a:r>
              <a:rPr lang="fr-FR" sz="2800" b="1" i="1" dirty="0" smtClean="0">
                <a:effectLst/>
                <a:latin typeface="Cambria" panose="02040503050406030204" pitchFamily="18" charset="0"/>
                <a:ea typeface="Cambria" panose="02040503050406030204" pitchFamily="18" charset="0"/>
              </a:rPr>
              <a:t>Des activités localisées</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3826016" y="112132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316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8572" y="188990"/>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452673" y="2093990"/>
            <a:ext cx="6074876" cy="4270217"/>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muqueuse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est constituée </a:t>
            </a:r>
            <a:r>
              <a:rPr lang="fr-FR" sz="2400" i="1" dirty="0">
                <a:effectLst/>
                <a:latin typeface="Cambria" panose="02040503050406030204" pitchFamily="18" charset="0"/>
                <a:ea typeface="Cambria" panose="02040503050406030204" pitchFamily="18" charset="0"/>
              </a:rPr>
              <a:t>d'un épithélium de surface reposant sur une couche de tissu conjonctif appelée chorion ou Lamina </a:t>
            </a:r>
            <a:r>
              <a:rPr lang="fr-FR" sz="2400" i="1" dirty="0" err="1">
                <a:effectLst/>
                <a:latin typeface="Cambria" panose="02040503050406030204" pitchFamily="18" charset="0"/>
                <a:ea typeface="Cambria" panose="02040503050406030204" pitchFamily="18" charset="0"/>
              </a:rPr>
              <a:t>propria</a:t>
            </a:r>
            <a:r>
              <a:rPr lang="fr-FR" sz="2400" i="1" dirty="0">
                <a:effectLst/>
                <a:latin typeface="Cambria" panose="02040503050406030204" pitchFamily="18" charset="0"/>
                <a:ea typeface="Cambria" panose="02040503050406030204" pitchFamily="18" charset="0"/>
              </a:rPr>
              <a:t> contenant des </a:t>
            </a:r>
            <a:r>
              <a:rPr lang="fr-FR" sz="2400" i="1" dirty="0" smtClean="0">
                <a:effectLst/>
                <a:latin typeface="Cambria" panose="02040503050406030204" pitchFamily="18" charset="0"/>
                <a:ea typeface="Cambria" panose="02040503050406030204" pitchFamily="18" charset="0"/>
              </a:rPr>
              <a:t>glandes </a:t>
            </a:r>
            <a:r>
              <a:rPr lang="fr-FR" sz="2400" i="1" dirty="0">
                <a:effectLst/>
                <a:latin typeface="Cambria" panose="02040503050406030204" pitchFamily="18" charset="0"/>
                <a:ea typeface="Cambria" panose="02040503050406030204" pitchFamily="18" charset="0"/>
              </a:rPr>
              <a:t>et de la musculaire muqueuse formée de fibres musculaires lisses permettant les plissements de cette muqueuse</a:t>
            </a:r>
            <a:r>
              <a:rPr lang="fr-FR" i="1" dirty="0" smtClean="0">
                <a:effectLst/>
                <a:latin typeface="Cambria" panose="02040503050406030204" pitchFamily="18" charset="0"/>
                <a:ea typeface="Cambria" panose="02040503050406030204" pitchFamily="18" charset="0"/>
              </a:rPr>
              <a:t>.</a:t>
            </a:r>
            <a:endParaRPr lang="fr-FR" i="1" dirty="0">
              <a:effectLst/>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6190" y="2093989"/>
            <a:ext cx="5380637" cy="4270217"/>
          </a:xfrm>
        </p:spPr>
      </p:pic>
    </p:spTree>
    <p:extLst>
      <p:ext uri="{BB962C8B-B14F-4D97-AF65-F5344CB8AC3E}">
        <p14:creationId xmlns:p14="http://schemas.microsoft.com/office/powerpoint/2010/main" val="11370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pPr marL="0" indent="0">
              <a:buNone/>
            </a:pPr>
            <a:r>
              <a:rPr lang="fr-FR" sz="2800" b="1" i="1" dirty="0">
                <a:effectLst/>
                <a:latin typeface="Cambria" panose="02040503050406030204" pitchFamily="18" charset="0"/>
                <a:ea typeface="Cambria" panose="02040503050406030204" pitchFamily="18" charset="0"/>
              </a:rPr>
              <a:t>A</a:t>
            </a:r>
            <a:r>
              <a:rPr lang="fr-FR" sz="2800" b="1" i="1" dirty="0" smtClean="0">
                <a:effectLst/>
                <a:latin typeface="Cambria" panose="02040503050406030204" pitchFamily="18" charset="0"/>
                <a:ea typeface="Cambria" panose="02040503050406030204" pitchFamily="18" charset="0"/>
              </a:rPr>
              <a:t>ctivités </a:t>
            </a:r>
            <a:r>
              <a:rPr lang="fr-FR" sz="2800" b="1" i="1" dirty="0">
                <a:effectLst/>
                <a:latin typeface="Cambria" panose="02040503050406030204" pitchFamily="18" charset="0"/>
                <a:ea typeface="Cambria" panose="02040503050406030204" pitchFamily="18" charset="0"/>
              </a:rPr>
              <a:t>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la crosse et la pointe et vice versa.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deux repas il y a 1 à 2 contractions base-pointe toute les 10 min et 2 à 3 contractions rétrogrades pointe-base.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vitesse de propagation est de 10 </a:t>
            </a:r>
            <a:r>
              <a:rPr lang="fr-FR" sz="2400" i="1" dirty="0" smtClean="0">
                <a:effectLst/>
                <a:latin typeface="Cambria" panose="02040503050406030204" pitchFamily="18" charset="0"/>
                <a:ea typeface="Cambria" panose="02040503050406030204" pitchFamily="18" charset="0"/>
              </a:rPr>
              <a:t>cm/s.</a:t>
            </a:r>
            <a:endParaRPr lang="fr-FR" sz="24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Des activités localisées </a:t>
            </a: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qui </a:t>
            </a:r>
            <a:r>
              <a:rPr lang="fr-FR" sz="2400" i="1" dirty="0">
                <a:effectLst/>
                <a:latin typeface="Cambria" panose="02040503050406030204" pitchFamily="18" charset="0"/>
                <a:ea typeface="Cambria" panose="02040503050406030204" pitchFamily="18" charset="0"/>
              </a:rPr>
              <a:t>apparaissent de façon isolée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aux différents niveaux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mais surtout dans la pointe caecal. </a:t>
            </a:r>
          </a:p>
          <a:p>
            <a:pPr marL="0" indent="0">
              <a:buNone/>
            </a:pPr>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826016" y="979655"/>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13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5" y="5316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18209" y="1707573"/>
            <a:ext cx="6835631" cy="4921827"/>
          </a:xfrm>
        </p:spPr>
        <p:txBody>
          <a:bodyPr>
            <a:normAutofit/>
          </a:bodyPr>
          <a:lstStyle/>
          <a:p>
            <a:r>
              <a:rPr lang="fr-FR" sz="2400" i="1" dirty="0" smtClean="0">
                <a:effectLst/>
                <a:latin typeface="Cambria" panose="02040503050406030204" pitchFamily="18" charset="0"/>
                <a:ea typeface="Cambria" panose="02040503050406030204" pitchFamily="18" charset="0"/>
              </a:rPr>
              <a:t>L’activité </a:t>
            </a:r>
            <a:r>
              <a:rPr lang="fr-FR" sz="2400" i="1" dirty="0">
                <a:effectLst/>
                <a:latin typeface="Cambria" panose="02040503050406030204" pitchFamily="18" charset="0"/>
                <a:ea typeface="Cambria" panose="02040503050406030204" pitchFamily="18" charset="0"/>
              </a:rPr>
              <a:t>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semble coordonnée à celle de l’iléon et du colon.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péristaltiques de l’iléon sont associées aux contractions propagées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l’arrivée </a:t>
            </a:r>
            <a:r>
              <a:rPr lang="fr-FR" sz="2400" i="1" dirty="0">
                <a:effectLst/>
                <a:latin typeface="Cambria" panose="02040503050406030204" pitchFamily="18" charset="0"/>
                <a:ea typeface="Cambria" panose="02040503050406030204" pitchFamily="18" charset="0"/>
              </a:rPr>
              <a:t>d’un CMM déclenche des activités propagées base-pointe qui </a:t>
            </a:r>
            <a:r>
              <a:rPr lang="fr-FR" sz="2400" i="1" dirty="0" smtClean="0">
                <a:effectLst/>
                <a:latin typeface="Cambria" panose="02040503050406030204" pitchFamily="18" charset="0"/>
                <a:ea typeface="Cambria" panose="02040503050406030204" pitchFamily="18" charset="0"/>
              </a:rPr>
              <a:t>ont </a:t>
            </a:r>
            <a:r>
              <a:rPr lang="fr-FR" sz="2400" i="1" dirty="0">
                <a:effectLst/>
                <a:latin typeface="Cambria" panose="02040503050406030204" pitchFamily="18" charset="0"/>
                <a:ea typeface="Cambria" panose="02040503050406030204" pitchFamily="18" charset="0"/>
              </a:rPr>
              <a:t>pour finalité de disperser le chyme dans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rétrogrades sont suivies de contractions propagées sans le colon. </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688266" y="1184353"/>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6"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78531" y="1958166"/>
            <a:ext cx="4876800" cy="4100326"/>
          </a:xfrm>
          <a:prstGeom prst="rect">
            <a:avLst/>
          </a:prstGeom>
          <a:noFill/>
          <a:ln>
            <a:noFill/>
          </a:ln>
        </p:spPr>
      </p:pic>
    </p:spTree>
    <p:extLst>
      <p:ext uri="{BB962C8B-B14F-4D97-AF65-F5344CB8AC3E}">
        <p14:creationId xmlns:p14="http://schemas.microsoft.com/office/powerpoint/2010/main" val="42501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277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1491" y="1740478"/>
            <a:ext cx="6596642" cy="4873336"/>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Chez </a:t>
            </a:r>
            <a:r>
              <a:rPr lang="fr-FR" sz="2400" i="1" dirty="0">
                <a:effectLst/>
                <a:latin typeface="Cambria" panose="02040503050406030204" pitchFamily="18" charset="0"/>
                <a:ea typeface="Cambria" panose="02040503050406030204" pitchFamily="18" charset="0"/>
              </a:rPr>
              <a:t>le cheval le colon est très développé il se divise en deux parties : </a:t>
            </a:r>
            <a:endParaRPr lang="fr-FR" sz="2400" i="1" dirty="0" smtClean="0">
              <a:effectLst/>
              <a:latin typeface="Cambria" panose="02040503050406030204" pitchFamily="18" charset="0"/>
              <a:ea typeface="Cambria" panose="02040503050406030204" pitchFamily="18" charset="0"/>
            </a:endParaRP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replié (fixe) 	</a:t>
            </a:r>
            <a:r>
              <a:rPr lang="fr-FR" sz="2200" i="1" dirty="0" smtClean="0">
                <a:effectLst/>
                <a:latin typeface="Cambria" panose="02040503050406030204" pitchFamily="18" charset="0"/>
                <a:ea typeface="Cambria" panose="02040503050406030204" pitchFamily="18" charset="0"/>
              </a:rPr>
              <a:t> </a:t>
            </a: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flottant qui est beaucoup plus grêle et pondu à un méso ce qui lui permet d’amples déplacements. </a:t>
            </a:r>
          </a:p>
          <a:p>
            <a:r>
              <a:rPr lang="fr-FR" sz="2400" i="1" dirty="0">
                <a:effectLst/>
                <a:latin typeface="Cambria" panose="02040503050406030204" pitchFamily="18" charset="0"/>
                <a:ea typeface="Cambria" panose="02040503050406030204" pitchFamily="18" charset="0"/>
              </a:rPr>
              <a:t>La motricité du colon est coordonnée à celle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3579812" y="1063297"/>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7"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47359" y="2266457"/>
            <a:ext cx="4876800" cy="3821378"/>
          </a:xfrm>
          <a:prstGeom prst="rect">
            <a:avLst/>
          </a:prstGeom>
          <a:noFill/>
          <a:ln>
            <a:noFill/>
          </a:ln>
        </p:spPr>
      </p:pic>
    </p:spTree>
    <p:extLst>
      <p:ext uri="{BB962C8B-B14F-4D97-AF65-F5344CB8AC3E}">
        <p14:creationId xmlns:p14="http://schemas.microsoft.com/office/powerpoint/2010/main" val="4296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356" y="16956"/>
            <a:ext cx="9905998" cy="1905000"/>
          </a:xfrm>
        </p:spPr>
        <p:txBody>
          <a:bodyPr/>
          <a:lstStyle/>
          <a:p>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555" y="1797627"/>
            <a:ext cx="5891645" cy="4748646"/>
          </a:xfrm>
        </p:spPr>
        <p:txBody>
          <a:bodyPr>
            <a:normAutofit fontScale="77500" lnSpcReduction="20000"/>
          </a:bodyPr>
          <a:lstStyle/>
          <a:p>
            <a:endParaRPr lang="fr-FR" sz="24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A </a:t>
            </a:r>
            <a:r>
              <a:rPr lang="fr-FR" sz="2800" i="1" dirty="0">
                <a:effectLst/>
                <a:latin typeface="Cambria" panose="02040503050406030204" pitchFamily="18" charset="0"/>
                <a:ea typeface="Cambria" panose="02040503050406030204" pitchFamily="18" charset="0"/>
              </a:rPr>
              <a:t>la suite des contractions rétrogrades remontant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de la pointe vers la base, les contractions se propagent avec une vitesse de 5cm/s, successivement du colon ventral droit vers le colon ventral gauche et elles s’arrêtent pour la moitié d’entre elles à la courbure pelvienne.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Pendant </a:t>
            </a:r>
            <a:r>
              <a:rPr lang="fr-FR" sz="2800" i="1" dirty="0">
                <a:effectLst/>
                <a:latin typeface="Cambria" panose="02040503050406030204" pitchFamily="18" charset="0"/>
                <a:ea typeface="Cambria" panose="02040503050406030204" pitchFamily="18" charset="0"/>
              </a:rPr>
              <a:t>que le colon est activé,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est au repos.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Pour </a:t>
            </a:r>
            <a:r>
              <a:rPr lang="fr-FR" sz="2800" i="1" dirty="0">
                <a:effectLst/>
                <a:latin typeface="Cambria" panose="02040503050406030204" pitchFamily="18" charset="0"/>
                <a:ea typeface="Cambria" panose="02040503050406030204" pitchFamily="18" charset="0"/>
              </a:rPr>
              <a:t>les autres parties du colon, l’activité est indépendante de celle du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se manifeste par des périodes d’activité qui durent 10min avec des contractions allant dans les deux sens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744030" y="98530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6" name="Group 3"/>
          <p:cNvGrpSpPr>
            <a:grpSpLocks/>
          </p:cNvGrpSpPr>
          <p:nvPr/>
        </p:nvGrpSpPr>
        <p:grpSpPr bwMode="auto">
          <a:xfrm>
            <a:off x="6411190" y="758538"/>
            <a:ext cx="5554086" cy="5587750"/>
            <a:chOff x="2023" y="0"/>
            <a:chExt cx="3629" cy="4088"/>
          </a:xfrm>
        </p:grpSpPr>
        <p:pic>
          <p:nvPicPr>
            <p:cNvPr id="7" name="Picture 4" descr="bran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 y="0"/>
              <a:ext cx="3629" cy="4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2246" y="0"/>
              <a:ext cx="255" cy="338"/>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E</a:t>
              </a:r>
              <a:endParaRPr lang="fr-FR" sz="2400" dirty="0">
                <a:solidFill>
                  <a:srgbClr val="FF0000"/>
                </a:solidFill>
                <a:latin typeface="Arial Unicode MS" panose="020B0604020202020204" pitchFamily="34" charset="-128"/>
              </a:endParaRPr>
            </a:p>
          </p:txBody>
        </p:sp>
        <p:sp>
          <p:nvSpPr>
            <p:cNvPr id="9" name="Text Box 6"/>
            <p:cNvSpPr txBox="1">
              <a:spLocks noChangeArrowheads="1"/>
            </p:cNvSpPr>
            <p:nvPr/>
          </p:nvSpPr>
          <p:spPr bwMode="auto">
            <a:xfrm>
              <a:off x="3266" y="825"/>
              <a:ext cx="397" cy="38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IG</a:t>
              </a:r>
              <a:r>
                <a:rPr lang="fr-FR" sz="2800" dirty="0" smtClean="0">
                  <a:solidFill>
                    <a:srgbClr val="FF0000"/>
                  </a:solidFill>
                  <a:latin typeface="Arial Unicode MS" panose="020B0604020202020204" pitchFamily="34" charset="-128"/>
                </a:rPr>
                <a:t> </a:t>
              </a:r>
              <a:endParaRPr lang="fr-FR" sz="2800" dirty="0">
                <a:solidFill>
                  <a:srgbClr val="FF0000"/>
                </a:solidFill>
                <a:latin typeface="Arial Unicode MS" panose="020B0604020202020204" pitchFamily="34" charset="-128"/>
              </a:endParaRPr>
            </a:p>
          </p:txBody>
        </p:sp>
        <p:sp>
          <p:nvSpPr>
            <p:cNvPr id="10" name="Text Box 7"/>
            <p:cNvSpPr txBox="1">
              <a:spLocks noChangeArrowheads="1"/>
            </p:cNvSpPr>
            <p:nvPr/>
          </p:nvSpPr>
          <p:spPr bwMode="auto">
            <a:xfrm>
              <a:off x="3540" y="1768"/>
              <a:ext cx="7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err="1" smtClean="0">
                  <a:solidFill>
                    <a:srgbClr val="FF0000"/>
                  </a:solidFill>
                  <a:latin typeface="Arial Unicode MS" panose="020B0604020202020204" pitchFamily="34" charset="-128"/>
                </a:rPr>
                <a:t>Caecum</a:t>
              </a:r>
              <a:endParaRPr lang="fr-FR" sz="2000" dirty="0">
                <a:solidFill>
                  <a:srgbClr val="FF0000"/>
                </a:solidFill>
                <a:latin typeface="Arial Unicode MS" panose="020B0604020202020204" pitchFamily="34" charset="-128"/>
              </a:endParaRPr>
            </a:p>
          </p:txBody>
        </p:sp>
        <p:sp>
          <p:nvSpPr>
            <p:cNvPr id="11" name="Text Box 8"/>
            <p:cNvSpPr txBox="1">
              <a:spLocks noChangeArrowheads="1"/>
            </p:cNvSpPr>
            <p:nvPr/>
          </p:nvSpPr>
          <p:spPr bwMode="auto">
            <a:xfrm>
              <a:off x="3646" y="2272"/>
              <a:ext cx="476"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CVD</a:t>
              </a:r>
              <a:endParaRPr lang="fr-FR" sz="2000" dirty="0">
                <a:solidFill>
                  <a:srgbClr val="FF0000"/>
                </a:solidFill>
                <a:latin typeface="Arial Unicode MS" panose="020B0604020202020204" pitchFamily="34" charset="-128"/>
              </a:endParaRPr>
            </a:p>
          </p:txBody>
        </p:sp>
        <p:sp>
          <p:nvSpPr>
            <p:cNvPr id="12" name="Text Box 9"/>
            <p:cNvSpPr txBox="1">
              <a:spLocks noChangeArrowheads="1"/>
            </p:cNvSpPr>
            <p:nvPr/>
          </p:nvSpPr>
          <p:spPr bwMode="auto">
            <a:xfrm>
              <a:off x="2113" y="3007"/>
              <a:ext cx="48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CVG</a:t>
              </a:r>
              <a:endParaRPr lang="fr-FR" sz="2000" dirty="0">
                <a:solidFill>
                  <a:srgbClr val="FF0000"/>
                </a:solidFill>
                <a:latin typeface="Arial Unicode MS" panose="020B0604020202020204" pitchFamily="34" charset="-128"/>
              </a:endParaRPr>
            </a:p>
          </p:txBody>
        </p:sp>
        <p:sp>
          <p:nvSpPr>
            <p:cNvPr id="13" name="Text Box 10"/>
            <p:cNvSpPr txBox="1">
              <a:spLocks noChangeArrowheads="1"/>
            </p:cNvSpPr>
            <p:nvPr/>
          </p:nvSpPr>
          <p:spPr bwMode="auto">
            <a:xfrm>
              <a:off x="2840" y="3407"/>
              <a:ext cx="49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CDG</a:t>
              </a:r>
              <a:endParaRPr lang="fr-FR" sz="2000" b="0" dirty="0">
                <a:solidFill>
                  <a:srgbClr val="FF0000"/>
                </a:solidFill>
                <a:latin typeface="Arial Unicode MS" panose="020B0604020202020204" pitchFamily="34" charset="-128"/>
              </a:endParaRPr>
            </a:p>
          </p:txBody>
        </p:sp>
        <p:sp>
          <p:nvSpPr>
            <p:cNvPr id="14" name="Text Box 11"/>
            <p:cNvSpPr txBox="1">
              <a:spLocks noChangeArrowheads="1"/>
            </p:cNvSpPr>
            <p:nvPr/>
          </p:nvSpPr>
          <p:spPr bwMode="auto">
            <a:xfrm>
              <a:off x="4214" y="2795"/>
              <a:ext cx="48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CDD</a:t>
              </a:r>
              <a:endParaRPr lang="fr-FR" sz="2000" b="0" dirty="0">
                <a:solidFill>
                  <a:srgbClr val="FF0000"/>
                </a:solidFill>
                <a:latin typeface="Arial Unicode MS" panose="020B0604020202020204" pitchFamily="34" charset="-128"/>
              </a:endParaRPr>
            </a:p>
          </p:txBody>
        </p:sp>
        <p:sp>
          <p:nvSpPr>
            <p:cNvPr id="15" name="Text Box 12"/>
            <p:cNvSpPr txBox="1">
              <a:spLocks noChangeArrowheads="1"/>
            </p:cNvSpPr>
            <p:nvPr/>
          </p:nvSpPr>
          <p:spPr bwMode="auto">
            <a:xfrm>
              <a:off x="2919" y="3761"/>
              <a:ext cx="3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CF</a:t>
              </a:r>
              <a:endParaRPr lang="fr-FR" sz="2000" b="0" dirty="0">
                <a:solidFill>
                  <a:srgbClr val="FF0000"/>
                </a:solidFill>
                <a:latin typeface="Arial Unicode MS" panose="020B0604020202020204" pitchFamily="34" charset="-128"/>
              </a:endParaRPr>
            </a:p>
          </p:txBody>
        </p:sp>
      </p:grpSp>
    </p:spTree>
    <p:extLst>
      <p:ext uri="{BB962C8B-B14F-4D97-AF65-F5344CB8AC3E}">
        <p14:creationId xmlns:p14="http://schemas.microsoft.com/office/powerpoint/2010/main" val="40688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167896"/>
            <a:ext cx="11516008"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les carnivores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 colon des carnivores est différent, il n’est pas </a:t>
            </a:r>
            <a:r>
              <a:rPr lang="fr-FR" sz="2800" i="1" dirty="0" err="1">
                <a:effectLst/>
                <a:latin typeface="Cambria" panose="02040503050406030204" pitchFamily="18" charset="0"/>
                <a:ea typeface="Cambria" panose="02040503050406030204" pitchFamily="18" charset="0"/>
              </a:rPr>
              <a:t>sacculé</a:t>
            </a:r>
            <a:r>
              <a:rPr lang="fr-FR" sz="2800" i="1" dirty="0">
                <a:effectLst/>
                <a:latin typeface="Cambria" panose="02040503050406030204" pitchFamily="18" charset="0"/>
                <a:ea typeface="Cambria" panose="02040503050406030204" pitchFamily="18" charset="0"/>
              </a:rPr>
              <a:t> et il ne présente pas d’</a:t>
            </a:r>
            <a:r>
              <a:rPr lang="fr-FR" sz="2800" i="1" dirty="0" err="1">
                <a:effectLst/>
                <a:latin typeface="Cambria" panose="02040503050406030204" pitchFamily="18" charset="0"/>
                <a:ea typeface="Cambria" panose="02040503050406030204" pitchFamily="18" charset="0"/>
              </a:rPr>
              <a:t>antipéristaltisme</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Il </a:t>
            </a:r>
            <a:r>
              <a:rPr lang="fr-FR" sz="2800" i="1" dirty="0">
                <a:effectLst/>
                <a:latin typeface="Cambria" panose="02040503050406030204" pitchFamily="18" charset="0"/>
                <a:ea typeface="Cambria" panose="02040503050406030204" pitchFamily="18" charset="0"/>
              </a:rPr>
              <a:t>présente deux types d’activités :  </a:t>
            </a:r>
          </a:p>
          <a:p>
            <a:pPr lvl="1"/>
            <a:r>
              <a:rPr lang="fr-FR" sz="2800" b="1" i="1" dirty="0" smtClean="0">
                <a:effectLst/>
                <a:latin typeface="Cambria" panose="02040503050406030204" pitchFamily="18" charset="0"/>
                <a:ea typeface="Cambria" panose="02040503050406030204" pitchFamily="18" charset="0"/>
              </a:rPr>
              <a:t>Activité </a:t>
            </a:r>
            <a:r>
              <a:rPr lang="fr-FR" sz="2800" b="1" i="1" dirty="0">
                <a:effectLst/>
                <a:latin typeface="Cambria" panose="02040503050406030204" pitchFamily="18" charset="0"/>
                <a:ea typeface="Cambria" panose="02040503050406030204" pitchFamily="18" charset="0"/>
              </a:rPr>
              <a:t>propagée </a:t>
            </a:r>
            <a:r>
              <a:rPr lang="fr-FR" sz="2800" i="1" dirty="0">
                <a:effectLst/>
                <a:latin typeface="Cambria" panose="02040503050406030204" pitchFamily="18" charset="0"/>
                <a:ea typeface="Cambria" panose="02040503050406030204" pitchFamily="18" charset="0"/>
              </a:rPr>
              <a:t>sous forme de contractions organisées de </a:t>
            </a:r>
            <a:r>
              <a:rPr lang="fr-FR" sz="2800" i="1" dirty="0" smtClean="0">
                <a:effectLst/>
                <a:latin typeface="Cambria" panose="02040503050406030204" pitchFamily="18" charset="0"/>
                <a:ea typeface="Cambria" panose="02040503050406030204" pitchFamily="18" charset="0"/>
              </a:rPr>
              <a:t>façon </a:t>
            </a:r>
            <a:r>
              <a:rPr lang="fr-FR" sz="2800" i="1" dirty="0">
                <a:effectLst/>
                <a:latin typeface="Cambria" panose="02040503050406030204" pitchFamily="18" charset="0"/>
                <a:ea typeface="Cambria" panose="02040503050406030204" pitchFamily="18" charset="0"/>
              </a:rPr>
              <a:t>cyclique (3à5 par heure)</a:t>
            </a:r>
          </a:p>
          <a:p>
            <a:pPr lvl="1"/>
            <a:r>
              <a:rPr lang="fr-FR" sz="2800" b="1" i="1" dirty="0" smtClean="0">
                <a:effectLst/>
                <a:latin typeface="Cambria" panose="02040503050406030204" pitchFamily="18" charset="0"/>
                <a:ea typeface="Cambria" panose="02040503050406030204" pitchFamily="18" charset="0"/>
              </a:rPr>
              <a:t>Activité </a:t>
            </a:r>
            <a:r>
              <a:rPr lang="fr-FR" sz="2800" b="1" i="1" dirty="0">
                <a:effectLst/>
                <a:latin typeface="Cambria" panose="02040503050406030204" pitchFamily="18" charset="0"/>
                <a:ea typeface="Cambria" panose="02040503050406030204" pitchFamily="18" charset="0"/>
              </a:rPr>
              <a:t>localisée </a:t>
            </a:r>
            <a:r>
              <a:rPr lang="fr-FR" sz="2800" i="1" dirty="0">
                <a:effectLst/>
                <a:latin typeface="Cambria" panose="02040503050406030204" pitchFamily="18" charset="0"/>
                <a:ea typeface="Cambria" panose="02040503050406030204" pitchFamily="18" charset="0"/>
              </a:rPr>
              <a:t>dominante en cas de constipation et disparait en cas de diarrhée. </a:t>
            </a:r>
          </a:p>
          <a:p>
            <a:r>
              <a:rPr lang="fr-FR" sz="2800" i="1" dirty="0">
                <a:effectLst/>
                <a:latin typeface="Cambria" panose="02040503050406030204" pitchFamily="18" charset="0"/>
                <a:ea typeface="Cambria" panose="02040503050406030204" pitchFamily="18" charset="0"/>
              </a:rPr>
              <a:t>Les cycles sont iléo-dépendant pour le colon proximal et iléo-indépendant pour le colon transverse. </a:t>
            </a:r>
          </a:p>
          <a:p>
            <a:endParaRPr lang="fr-FR"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58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effectLst/>
                <a:latin typeface="Cambria" panose="02040503050406030204" pitchFamily="18" charset="0"/>
                <a:ea typeface="Cambria" panose="02040503050406030204" pitchFamily="18" charset="0"/>
              </a:rPr>
              <a:t>Les facteurs émotionnels influencent fortement la motilité intestinale par le système nerveux autonome.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Un </a:t>
            </a:r>
            <a:r>
              <a:rPr lang="fr-FR" sz="2800" i="1" dirty="0">
                <a:effectLst/>
                <a:latin typeface="Cambria" panose="02040503050406030204" pitchFamily="18" charset="0"/>
                <a:ea typeface="Cambria" panose="02040503050406030204" pitchFamily="18" charset="0"/>
              </a:rPr>
              <a:t>syndrome d'irritation intestinale peut se produire pendant les périodes de stress, fait de constipation (augmentation des contractions de segmentation) ou de diarrhée (diminution des contractions de segmentation).</a:t>
            </a:r>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43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vomissement</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Une onde de péristaltisme inversée commence dans l’intestin grêle et déplace le contenu GI dans la direction orale.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haut-le-cœur se produit quand le contenu gastrique est poussé dans l'œsophage alors que le sphincter œsophagien supérieur reste fermé.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vomissement se produit quand la pression dans l'œsophage devient suffisamment forte pour ouvrir le sphincter œsophagien supérieur.</a:t>
            </a: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800" b="1" i="1" dirty="0">
                <a:effectLst/>
                <a:latin typeface="Cambria" panose="02040503050406030204" pitchFamily="18" charset="0"/>
                <a:ea typeface="Cambria" panose="02040503050406030204" pitchFamily="18" charset="0"/>
              </a:rPr>
              <a:t>c</a:t>
            </a:r>
            <a:r>
              <a:rPr lang="fr-FR" sz="2800" i="1" dirty="0">
                <a:effectLst/>
                <a:latin typeface="Cambria" panose="02040503050406030204" pitchFamily="18" charset="0"/>
                <a:ea typeface="Cambria" panose="02040503050406030204" pitchFamily="18" charset="0"/>
              </a:rPr>
              <a:t>hez les carnivores, lors du sevrage des jeunes on observe un vomissement qualifié </a:t>
            </a:r>
            <a:r>
              <a:rPr lang="fr-FR" sz="2800" i="1" dirty="0" smtClean="0">
                <a:effectLst/>
                <a:latin typeface="Cambria" panose="02040503050406030204" pitchFamily="18" charset="0"/>
                <a:ea typeface="Cambria" panose="02040503050406030204" pitchFamily="18" charset="0"/>
              </a:rPr>
              <a:t>d’</a:t>
            </a:r>
            <a:r>
              <a:rPr lang="fr-FR" sz="2800" i="1" dirty="0" err="1" smtClean="0">
                <a:effectLst/>
                <a:latin typeface="Cambria" panose="02040503050406030204" pitchFamily="18" charset="0"/>
                <a:ea typeface="Cambria" panose="02040503050406030204" pitchFamily="18" charset="0"/>
              </a:rPr>
              <a:t>épimélétique</a:t>
            </a:r>
            <a:r>
              <a:rPr lang="fr-FR" sz="2800" i="1" dirty="0">
                <a:effectLst/>
                <a:latin typeface="Cambria" panose="02040503050406030204" pitchFamily="18" charset="0"/>
                <a:ea typeface="Cambria" panose="02040503050406030204" pitchFamily="18" charset="0"/>
              </a:rPr>
              <a:t>. Ce vomissement s’explique par une lactation courte et la nécessité d’offrir un aliment de transition aux jeunes carnivores. </a:t>
            </a:r>
          </a:p>
          <a:p>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02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90528" y="2516863"/>
            <a:ext cx="7116024" cy="1569660"/>
          </a:xfrm>
          <a:prstGeom prst="rect">
            <a:avLst/>
          </a:prstGeom>
          <a:noFill/>
          <a:ln w="28575">
            <a:solidFill>
              <a:schemeClr val="tx1"/>
            </a:solidFill>
          </a:ln>
        </p:spPr>
        <p:txBody>
          <a:bodyPr wrap="square" rtlCol="0">
            <a:spAutoFit/>
          </a:bodyPr>
          <a:lstStyle/>
          <a:p>
            <a:pPr algn="ctr"/>
            <a:r>
              <a:rPr lang="fr-FR" sz="4800" b="1" i="1" dirty="0" smtClean="0">
                <a:latin typeface="Cambria" panose="02040503050406030204" pitchFamily="18" charset="0"/>
                <a:ea typeface="Cambria" panose="02040503050406030204" pitchFamily="18" charset="0"/>
              </a:rPr>
              <a:t>SÉCRÉTIONS GASTRO-INTESTINALES  </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3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gastro-intestinales</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7817" y="1792586"/>
            <a:ext cx="5939073" cy="4644427"/>
          </a:xfrm>
        </p:spPr>
        <p:txBody>
          <a:bodyPr>
            <a:normAutofit/>
          </a:bodyPr>
          <a:lstStyle/>
          <a:p>
            <a:r>
              <a:rPr lang="fr-FR" sz="2800" i="1" dirty="0">
                <a:solidFill>
                  <a:schemeClr val="tx1"/>
                </a:solidFill>
                <a:effectLst/>
                <a:latin typeface="Cambria" panose="02040503050406030204" pitchFamily="18" charset="0"/>
                <a:ea typeface="Cambria" panose="02040503050406030204" pitchFamily="18" charset="0"/>
              </a:rPr>
              <a:t>Les sécrétions gastro-intestinales jouent un rôle important dans la digestion chimique des aliments grâce aux enzymes qu’elles </a:t>
            </a:r>
            <a:r>
              <a:rPr lang="fr-FR" sz="2800" i="1" dirty="0" smtClean="0">
                <a:solidFill>
                  <a:schemeClr val="tx1"/>
                </a:solidFill>
                <a:effectLst/>
                <a:latin typeface="Cambria" panose="02040503050406030204" pitchFamily="18" charset="0"/>
                <a:ea typeface="Cambria" panose="02040503050406030204" pitchFamily="18" charset="0"/>
              </a:rPr>
              <a:t>produisent. On distingue: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salivaire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gastrique </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pancréatique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biliaire </a:t>
            </a:r>
            <a:endParaRPr lang="fr-FR" sz="2400" b="1" i="1" dirty="0">
              <a:solidFill>
                <a:schemeClr val="accent4">
                  <a:lumMod val="60000"/>
                  <a:lumOff val="40000"/>
                </a:schemeClr>
              </a:solidFill>
              <a:effectLst/>
              <a:latin typeface="Cambria" panose="02040503050406030204" pitchFamily="18" charset="0"/>
              <a:ea typeface="Cambria" panose="02040503050406030204" pitchFamily="18" charset="0"/>
            </a:endParaRPr>
          </a:p>
          <a:p>
            <a:endParaRPr lang="fr-FR" dirty="0"/>
          </a:p>
        </p:txBody>
      </p:sp>
      <p:pic>
        <p:nvPicPr>
          <p:cNvPr id="5" name="Espace réservé du contenu 4"/>
          <p:cNvPicPr>
            <a:picLocks noGrp="1"/>
          </p:cNvPicPr>
          <p:nvPr>
            <p:ph sz="half" idx="2"/>
          </p:nvPr>
        </p:nvPicPr>
        <p:blipFill>
          <a:blip r:embed="rId2"/>
          <a:stretch>
            <a:fillRect/>
          </a:stretch>
        </p:blipFill>
        <p:spPr>
          <a:xfrm>
            <a:off x="6372304" y="1904999"/>
            <a:ext cx="5125597" cy="4391891"/>
          </a:xfrm>
          <a:prstGeom prst="rect">
            <a:avLst/>
          </a:prstGeom>
        </p:spPr>
      </p:pic>
    </p:spTree>
    <p:extLst>
      <p:ext uri="{BB962C8B-B14F-4D97-AF65-F5344CB8AC3E}">
        <p14:creationId xmlns:p14="http://schemas.microsoft.com/office/powerpoint/2010/main" val="41461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85556"/>
            <a:ext cx="7363564" cy="4425560"/>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La salive est essentiellement formée par trois paires de glandes majeures les </a:t>
            </a:r>
            <a:r>
              <a:rPr lang="fr-FR" sz="2400" i="1" dirty="0" smtClean="0">
                <a:solidFill>
                  <a:schemeClr val="tx1"/>
                </a:solidFill>
                <a:effectLst/>
                <a:latin typeface="Cambria" panose="02040503050406030204" pitchFamily="18" charset="0"/>
                <a:ea typeface="Cambria" panose="02040503050406030204" pitchFamily="18" charset="0"/>
              </a:rPr>
              <a:t>parotides, </a:t>
            </a:r>
            <a:r>
              <a:rPr lang="fr-FR" sz="2400" i="1" dirty="0">
                <a:solidFill>
                  <a:schemeClr val="tx1"/>
                </a:solidFill>
                <a:effectLst/>
                <a:latin typeface="Cambria" panose="02040503050406030204" pitchFamily="18" charset="0"/>
                <a:ea typeface="Cambria" panose="02040503050406030204" pitchFamily="18" charset="0"/>
              </a:rPr>
              <a:t>Les sous-maxillaires et les sublinguales.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La </a:t>
            </a:r>
            <a:r>
              <a:rPr lang="fr-FR" sz="2400" i="1" dirty="0">
                <a:solidFill>
                  <a:schemeClr val="tx1"/>
                </a:solidFill>
                <a:effectLst/>
                <a:latin typeface="Cambria" panose="02040503050406030204" pitchFamily="18" charset="0"/>
                <a:ea typeface="Cambria" panose="02040503050406030204" pitchFamily="18" charset="0"/>
              </a:rPr>
              <a:t>structure de chacune de ces glandes ressemble à une grappe de raisin.</a:t>
            </a:r>
          </a:p>
          <a:p>
            <a:r>
              <a:rPr lang="fr-FR" sz="2400" i="1" dirty="0" smtClean="0">
                <a:solidFill>
                  <a:schemeClr val="tx1"/>
                </a:solidFill>
                <a:effectLst/>
                <a:latin typeface="Cambria" panose="02040503050406030204" pitchFamily="18" charset="0"/>
                <a:ea typeface="Cambria" panose="02040503050406030204" pitchFamily="18" charset="0"/>
              </a:rPr>
              <a:t>A l’extrémité </a:t>
            </a:r>
            <a:r>
              <a:rPr lang="fr-FR" sz="2400" i="1" dirty="0">
                <a:solidFill>
                  <a:schemeClr val="tx1"/>
                </a:solidFill>
                <a:effectLst/>
                <a:latin typeface="Cambria" panose="02040503050406030204" pitchFamily="18" charset="0"/>
                <a:ea typeface="Cambria" panose="02040503050406030204" pitchFamily="18" charset="0"/>
              </a:rPr>
              <a:t>aveugle de chaque canal évacuateur primaire, se trouve un acinus, délimité par des cellules </a:t>
            </a:r>
            <a:r>
              <a:rPr lang="fr-FR" sz="2400" i="1" dirty="0" smtClean="0">
                <a:solidFill>
                  <a:schemeClr val="tx1"/>
                </a:solidFill>
                <a:effectLst/>
                <a:latin typeface="Cambria" panose="02040503050406030204" pitchFamily="18" charset="0"/>
                <a:ea typeface="Cambria" panose="02040503050406030204" pitchFamily="18" charset="0"/>
              </a:rPr>
              <a:t>muqueuses </a:t>
            </a:r>
            <a:r>
              <a:rPr lang="fr-FR" sz="2400" i="1" dirty="0">
                <a:solidFill>
                  <a:schemeClr val="tx1"/>
                </a:solidFill>
                <a:effectLst/>
                <a:latin typeface="Cambria" panose="02040503050406030204" pitchFamily="18" charset="0"/>
                <a:ea typeface="Cambria" panose="02040503050406030204" pitchFamily="18" charset="0"/>
              </a:rPr>
              <a:t>et séreuses qui sécrètent la salive initiale.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système de drainage est fait de canaux </a:t>
            </a:r>
            <a:r>
              <a:rPr lang="fr-FR" sz="2400" i="1" dirty="0" smtClean="0">
                <a:solidFill>
                  <a:schemeClr val="tx1"/>
                </a:solidFill>
                <a:effectLst/>
                <a:latin typeface="Cambria" panose="02040503050406030204" pitchFamily="18" charset="0"/>
                <a:ea typeface="Cambria" panose="02040503050406030204" pitchFamily="18" charset="0"/>
              </a:rPr>
              <a:t>délimités </a:t>
            </a:r>
            <a:r>
              <a:rPr lang="fr-FR" sz="2400" i="1" dirty="0">
                <a:solidFill>
                  <a:schemeClr val="tx1"/>
                </a:solidFill>
                <a:effectLst/>
                <a:latin typeface="Cambria" panose="02040503050406030204" pitchFamily="18" charset="0"/>
                <a:ea typeface="Cambria" panose="02040503050406030204" pitchFamily="18" charset="0"/>
              </a:rPr>
              <a:t>par des cellules épithéliales </a:t>
            </a:r>
            <a:r>
              <a:rPr lang="fr-FR" sz="2400" i="1" dirty="0" smtClean="0">
                <a:solidFill>
                  <a:schemeClr val="tx1"/>
                </a:solidFill>
                <a:effectLst/>
                <a:latin typeface="Cambria" panose="02040503050406030204" pitchFamily="18" charset="0"/>
                <a:ea typeface="Cambria" panose="02040503050406030204" pitchFamily="18" charset="0"/>
              </a:rPr>
              <a:t>qui </a:t>
            </a:r>
            <a:r>
              <a:rPr lang="fr-FR" sz="2400" i="1" dirty="0">
                <a:solidFill>
                  <a:schemeClr val="tx1"/>
                </a:solidFill>
                <a:effectLst/>
                <a:latin typeface="Cambria" panose="02040503050406030204" pitchFamily="18" charset="0"/>
                <a:ea typeface="Cambria" panose="02040503050406030204" pitchFamily="18" charset="0"/>
              </a:rPr>
              <a:t>modifient la salive.</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29898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84087"/>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642796" y="2390115"/>
            <a:ext cx="6411332" cy="3944293"/>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r>
              <a:rPr lang="fr-FR" sz="2400" i="1" dirty="0" smtClean="0">
                <a:effectLst/>
                <a:latin typeface="Cambria" panose="02040503050406030204" pitchFamily="18" charset="0"/>
                <a:ea typeface="Cambria" panose="02040503050406030204" pitchFamily="18" charset="0"/>
              </a:rPr>
              <a:t>est</a:t>
            </a:r>
            <a:r>
              <a:rPr lang="fr-FR" sz="2400" b="1" i="1" dirty="0" smtClean="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composée </a:t>
            </a:r>
            <a:r>
              <a:rPr lang="fr-FR" sz="2400" i="1" dirty="0">
                <a:effectLst/>
                <a:latin typeface="Cambria" panose="02040503050406030204" pitchFamily="18" charset="0"/>
                <a:ea typeface="Cambria" panose="02040503050406030204" pitchFamily="18" charset="0"/>
              </a:rPr>
              <a:t>de tissu conjonctif lâche riche en fibres élastiques contenant un plexus de petits vaisseaux sanguins appelé plexus de </a:t>
            </a:r>
            <a:r>
              <a:rPr lang="fr-FR" sz="2400" b="1" i="1" dirty="0">
                <a:effectLst/>
                <a:latin typeface="Cambria" panose="02040503050406030204" pitchFamily="18" charset="0"/>
                <a:ea typeface="Cambria" panose="02040503050406030204" pitchFamily="18" charset="0"/>
              </a:rPr>
              <a:t>Heller,</a:t>
            </a:r>
            <a:r>
              <a:rPr lang="fr-FR" sz="2400" i="1" dirty="0">
                <a:effectLst/>
                <a:latin typeface="Cambria" panose="02040503050406030204" pitchFamily="18" charset="0"/>
                <a:ea typeface="Cambria" panose="02040503050406030204" pitchFamily="18" charset="0"/>
              </a:rPr>
              <a:t> elle comprend également de nombreux vaisseaux lymphatiques et un plexus nerveux « plexus sous-muqueux de </a:t>
            </a:r>
            <a:r>
              <a:rPr lang="fr-FR" sz="2400" b="1" i="1" dirty="0">
                <a:effectLst/>
                <a:latin typeface="Cambria" panose="02040503050406030204" pitchFamily="18" charset="0"/>
                <a:ea typeface="Cambria" panose="02040503050406030204" pitchFamily="18" charset="0"/>
              </a:rPr>
              <a:t>Meissner </a:t>
            </a:r>
            <a:r>
              <a:rPr lang="fr-FR" sz="2400" i="1" dirty="0">
                <a:effectLst/>
                <a:latin typeface="Cambria" panose="02040503050406030204" pitchFamily="18" charset="0"/>
                <a:ea typeface="Cambria" panose="02040503050406030204" pitchFamily="18" charset="0"/>
              </a:rPr>
              <a:t>» impliqué dans la régulation des sécrétions gastro-intestinal et </a:t>
            </a:r>
            <a:r>
              <a:rPr lang="fr-FR" sz="2400" i="1" dirty="0" smtClean="0">
                <a:effectLst/>
                <a:latin typeface="Cambria" panose="02040503050406030204" pitchFamily="18" charset="0"/>
                <a:ea typeface="Cambria" panose="02040503050406030204" pitchFamily="18" charset="0"/>
              </a:rPr>
              <a:t>du </a:t>
            </a:r>
            <a:r>
              <a:rPr lang="fr-FR" sz="2400" i="1" dirty="0">
                <a:effectLst/>
                <a:latin typeface="Cambria" panose="02040503050406030204" pitchFamily="18" charset="0"/>
                <a:ea typeface="Cambria" panose="02040503050406030204" pitchFamily="18" charset="0"/>
              </a:rPr>
              <a:t>débit sanguin local. </a:t>
            </a:r>
          </a:p>
          <a:p>
            <a:endParaRPr lang="fr-FR" dirty="0"/>
          </a:p>
        </p:txBody>
      </p:sp>
      <p:pic>
        <p:nvPicPr>
          <p:cNvPr id="5" name="Picture 1"/>
          <p:cNvPicPr>
            <a:picLocks noGrp="1"/>
          </p:cNvPicPr>
          <p:nvPr>
            <p:ph sz="half" idx="2"/>
          </p:nvPr>
        </p:nvPicPr>
        <p:blipFill>
          <a:blip r:embed="rId2"/>
          <a:srcRect/>
          <a:stretch>
            <a:fillRect/>
          </a:stretch>
        </p:blipFill>
        <p:spPr bwMode="auto">
          <a:xfrm>
            <a:off x="7552745" y="2390115"/>
            <a:ext cx="3993283" cy="3944293"/>
          </a:xfrm>
          <a:prstGeom prst="rect">
            <a:avLst/>
          </a:prstGeom>
          <a:noFill/>
          <a:ln w="9525">
            <a:noFill/>
            <a:miter lim="800000"/>
            <a:headEnd/>
            <a:tailEnd/>
          </a:ln>
          <a:effectLst/>
        </p:spPr>
      </p:pic>
    </p:spTree>
    <p:extLst>
      <p:ext uri="{BB962C8B-B14F-4D97-AF65-F5344CB8AC3E}">
        <p14:creationId xmlns:p14="http://schemas.microsoft.com/office/powerpoint/2010/main" val="26935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97523"/>
            <a:ext cx="7363564" cy="4425560"/>
          </a:xfrm>
        </p:spPr>
        <p:txBody>
          <a:bodyPr>
            <a:normAutofit/>
          </a:bodyPr>
          <a:lstStyle/>
          <a:p>
            <a:pPr>
              <a:lnSpc>
                <a:spcPct val="80000"/>
              </a:lnSpc>
            </a:pPr>
            <a:r>
              <a:rPr lang="fr-FR" altLang="en-US" sz="2400" i="1" dirty="0">
                <a:solidFill>
                  <a:schemeClr val="tx1"/>
                </a:solidFill>
                <a:latin typeface="Cambria" panose="02040503050406030204" pitchFamily="18" charset="0"/>
                <a:ea typeface="Cambria" panose="02040503050406030204" pitchFamily="18" charset="0"/>
              </a:rPr>
              <a:t>Les cellules acineuses sécrètent </a:t>
            </a:r>
            <a:r>
              <a:rPr lang="fr-FR" altLang="en-US" sz="2400" b="1" i="1" dirty="0">
                <a:solidFill>
                  <a:schemeClr val="tx1"/>
                </a:solidFill>
                <a:latin typeface="Cambria" panose="02040503050406030204" pitchFamily="18" charset="0"/>
                <a:ea typeface="Cambria" panose="02040503050406030204" pitchFamily="18" charset="0"/>
              </a:rPr>
              <a:t>l’amylase,</a:t>
            </a:r>
            <a:r>
              <a:rPr lang="fr-FR" altLang="en-US" sz="2400" i="1" dirty="0">
                <a:solidFill>
                  <a:schemeClr val="tx1"/>
                </a:solidFill>
                <a:latin typeface="Cambria" panose="02040503050406030204" pitchFamily="18" charset="0"/>
                <a:ea typeface="Cambria" panose="02040503050406030204" pitchFamily="18" charset="0"/>
              </a:rPr>
              <a:t> les </a:t>
            </a:r>
            <a:r>
              <a:rPr lang="fr-FR" altLang="en-US" sz="2400" b="1" i="1" dirty="0">
                <a:solidFill>
                  <a:schemeClr val="tx1"/>
                </a:solidFill>
                <a:latin typeface="Cambria" panose="02040503050406030204" pitchFamily="18" charset="0"/>
                <a:ea typeface="Cambria" panose="02040503050406030204" pitchFamily="18" charset="0"/>
              </a:rPr>
              <a:t>mucines</a:t>
            </a:r>
            <a:r>
              <a:rPr lang="fr-FR" altLang="en-US" sz="2400" i="1" dirty="0">
                <a:solidFill>
                  <a:schemeClr val="tx1"/>
                </a:solidFill>
                <a:latin typeface="Cambria" panose="02040503050406030204" pitchFamily="18" charset="0"/>
                <a:ea typeface="Cambria" panose="02040503050406030204" pitchFamily="18" charset="0"/>
              </a:rPr>
              <a:t> et les électrolytes (en concentration identique </a:t>
            </a:r>
            <a:r>
              <a:rPr lang="fr-FR" altLang="en-US" sz="2400" i="1" dirty="0" smtClean="0">
                <a:solidFill>
                  <a:schemeClr val="tx1"/>
                </a:solidFill>
                <a:latin typeface="Cambria" panose="02040503050406030204" pitchFamily="18" charset="0"/>
                <a:ea typeface="Cambria" panose="02040503050406030204" pitchFamily="18" charset="0"/>
              </a:rPr>
              <a:t>à celle du plasma )</a:t>
            </a:r>
          </a:p>
          <a:p>
            <a:pPr>
              <a:lnSpc>
                <a:spcPct val="80000"/>
              </a:lnSpc>
            </a:pPr>
            <a:r>
              <a:rPr lang="fr-FR" altLang="en-US" sz="2400" i="1" dirty="0" smtClean="0">
                <a:solidFill>
                  <a:schemeClr val="tx1"/>
                </a:solidFill>
                <a:latin typeface="Cambria" panose="02040503050406030204" pitchFamily="18" charset="0"/>
                <a:ea typeface="Cambria" panose="02040503050406030204" pitchFamily="18" charset="0"/>
              </a:rPr>
              <a:t>Comme </a:t>
            </a:r>
            <a:r>
              <a:rPr lang="fr-FR" altLang="en-US" sz="2400" i="1" dirty="0">
                <a:solidFill>
                  <a:schemeClr val="tx1"/>
                </a:solidFill>
                <a:latin typeface="Cambria" panose="02040503050406030204" pitchFamily="18" charset="0"/>
                <a:ea typeface="Cambria" panose="02040503050406030204" pitchFamily="18" charset="0"/>
              </a:rPr>
              <a:t>pour la plupart des glandes exocrines, la sécrétion primaires est modifiée dans le canal </a:t>
            </a:r>
            <a:r>
              <a:rPr lang="fr-FR" altLang="en-US" sz="2400" i="1" dirty="0" smtClean="0">
                <a:solidFill>
                  <a:schemeClr val="tx1"/>
                </a:solidFill>
                <a:latin typeface="Cambria" panose="02040503050406030204" pitchFamily="18" charset="0"/>
                <a:ea typeface="Cambria" panose="02040503050406030204" pitchFamily="18" charset="0"/>
              </a:rPr>
              <a:t>excréteur</a:t>
            </a:r>
            <a:endParaRPr lang="fr-FR" altLang="en-US" sz="2400" i="1" dirty="0">
              <a:solidFill>
                <a:schemeClr val="tx1"/>
              </a:solidFill>
              <a:latin typeface="Cambria" panose="02040503050406030204" pitchFamily="18" charset="0"/>
              <a:ea typeface="Cambria" panose="02040503050406030204" pitchFamily="18" charset="0"/>
            </a:endParaRPr>
          </a:p>
          <a:p>
            <a:pPr>
              <a:lnSpc>
                <a:spcPct val="80000"/>
              </a:lnSpc>
            </a:pPr>
            <a:r>
              <a:rPr lang="fr-FR" altLang="en-US" sz="2400" i="1" dirty="0">
                <a:solidFill>
                  <a:schemeClr val="tx1"/>
                </a:solidFill>
                <a:latin typeface="Cambria" panose="02040503050406030204" pitchFamily="18" charset="0"/>
                <a:ea typeface="Cambria" panose="02040503050406030204" pitchFamily="18" charset="0"/>
              </a:rPr>
              <a:t>Les cellules </a:t>
            </a:r>
            <a:r>
              <a:rPr lang="fr-FR" altLang="en-US" sz="2400" i="1" dirty="0" smtClean="0">
                <a:solidFill>
                  <a:schemeClr val="tx1"/>
                </a:solidFill>
                <a:latin typeface="Cambria" panose="02040503050406030204" pitchFamily="18" charset="0"/>
                <a:ea typeface="Cambria" panose="02040503050406030204" pitchFamily="18" charset="0"/>
              </a:rPr>
              <a:t>canaliculaires </a:t>
            </a:r>
            <a:r>
              <a:rPr lang="fr-FR" altLang="en-US" sz="2400" i="1" dirty="0">
                <a:solidFill>
                  <a:schemeClr val="tx1"/>
                </a:solidFill>
                <a:latin typeface="Cambria" panose="02040503050406030204" pitchFamily="18" charset="0"/>
                <a:ea typeface="Cambria" panose="02040503050406030204" pitchFamily="18" charset="0"/>
              </a:rPr>
              <a:t>réabsorbent activement le sodium (contre du K+) et sécrètent du </a:t>
            </a:r>
            <a:r>
              <a:rPr lang="fr-FR" altLang="en-US" sz="2400" i="1" dirty="0" smtClean="0">
                <a:solidFill>
                  <a:schemeClr val="tx1"/>
                </a:solidFill>
                <a:latin typeface="Cambria" panose="02040503050406030204" pitchFamily="18" charset="0"/>
                <a:ea typeface="Cambria" panose="02040503050406030204" pitchFamily="18" charset="0"/>
              </a:rPr>
              <a:t>bicarbonate</a:t>
            </a:r>
          </a:p>
          <a:p>
            <a:pPr>
              <a:lnSpc>
                <a:spcPct val="80000"/>
              </a:lnSpc>
            </a:pPr>
            <a:r>
              <a:rPr lang="fr-FR" altLang="en-US" sz="2400" i="1" dirty="0" smtClean="0">
                <a:solidFill>
                  <a:schemeClr val="tx1"/>
                </a:solidFill>
                <a:latin typeface="Cambria" panose="02040503050406030204" pitchFamily="18" charset="0"/>
                <a:ea typeface="Cambria" panose="02040503050406030204" pitchFamily="18" charset="0"/>
              </a:rPr>
              <a:t>La </a:t>
            </a:r>
            <a:r>
              <a:rPr lang="fr-FR" altLang="en-US" sz="2400" i="1" dirty="0">
                <a:solidFill>
                  <a:schemeClr val="tx1"/>
                </a:solidFill>
                <a:latin typeface="Cambria" panose="02040503050406030204" pitchFamily="18" charset="0"/>
                <a:ea typeface="Cambria" panose="02040503050406030204" pitchFamily="18" charset="0"/>
              </a:rPr>
              <a:t>salive est hypotonique ce qui favorise son rôle de solvant pour la gustati</a:t>
            </a:r>
            <a:r>
              <a:rPr lang="fr-FR" altLang="en-US" sz="2400" i="1" dirty="0">
                <a:solidFill>
                  <a:schemeClr val="tx2"/>
                </a:solidFill>
                <a:latin typeface="Cambria" panose="02040503050406030204" pitchFamily="18" charset="0"/>
                <a:ea typeface="Cambria" panose="02040503050406030204" pitchFamily="18" charset="0"/>
              </a:rPr>
              <a:t>on</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41733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C’est </a:t>
            </a:r>
            <a:r>
              <a:rPr lang="fr-FR" sz="2400" i="1" dirty="0">
                <a:solidFill>
                  <a:schemeClr val="tx1"/>
                </a:solidFill>
                <a:effectLst/>
                <a:latin typeface="Cambria" panose="02040503050406030204" pitchFamily="18" charset="0"/>
                <a:ea typeface="Cambria" panose="02040503050406030204" pitchFamily="18" charset="0"/>
              </a:rPr>
              <a:t>la première sécrétion digestive.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Produite en grande quantité: 1L </a:t>
            </a:r>
            <a:r>
              <a:rPr lang="fr-FR" sz="2400" i="1" dirty="0">
                <a:solidFill>
                  <a:schemeClr val="tx1"/>
                </a:solidFill>
                <a:effectLst/>
                <a:latin typeface="Cambria" panose="02040503050406030204" pitchFamily="18" charset="0"/>
                <a:ea typeface="Cambria" panose="02040503050406030204" pitchFamily="18" charset="0"/>
              </a:rPr>
              <a:t>chez l’homme, 40L chez le cheval et 200L chez les bovins.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a:t>
            </a:r>
            <a:r>
              <a:rPr lang="fr-FR" sz="2400" b="1" i="1" dirty="0" smtClean="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débute la digestion de l’amidon par la </a:t>
            </a:r>
            <a:r>
              <a:rPr lang="fr-FR" sz="2400" b="1" i="1" dirty="0" smtClean="0">
                <a:solidFill>
                  <a:schemeClr val="tx1"/>
                </a:solidFill>
                <a:effectLst/>
                <a:latin typeface="Cambria" panose="02040503050406030204" pitchFamily="18" charset="0"/>
                <a:ea typeface="Cambria" panose="02040503050406030204" pitchFamily="18" charset="0"/>
              </a:rPr>
              <a:t>alpha-amylase</a:t>
            </a:r>
            <a:r>
              <a:rPr lang="fr-FR" sz="2400" i="1" dirty="0" smtClean="0">
                <a:solidFill>
                  <a:schemeClr val="tx1"/>
                </a:solidFill>
                <a:effectLst/>
                <a:latin typeface="Cambria" panose="02040503050406030204" pitchFamily="18" charset="0"/>
                <a:ea typeface="Cambria" panose="02040503050406030204" pitchFamily="18" charset="0"/>
              </a:rPr>
              <a:t> </a:t>
            </a:r>
            <a:r>
              <a:rPr lang="fr-FR" sz="2400" i="1" dirty="0">
                <a:solidFill>
                  <a:schemeClr val="tx1"/>
                </a:solidFill>
                <a:effectLst/>
                <a:latin typeface="Cambria" panose="02040503050406030204" pitchFamily="18" charset="0"/>
                <a:ea typeface="Cambria" panose="02040503050406030204" pitchFamily="18" charset="0"/>
              </a:rPr>
              <a:t>(ptyaline) et la digestion des triglycérides par la </a:t>
            </a:r>
            <a:r>
              <a:rPr lang="fr-FR" sz="2400" b="1" i="1" dirty="0">
                <a:solidFill>
                  <a:schemeClr val="tx1"/>
                </a:solidFill>
                <a:effectLst/>
                <a:latin typeface="Cambria" panose="02040503050406030204" pitchFamily="18" charset="0"/>
                <a:ea typeface="Cambria" panose="02040503050406030204" pitchFamily="18" charset="0"/>
              </a:rPr>
              <a:t>lipase linguale</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lubrifie par le mucus les aliments ingérés et protège la bouche et l'œsophage en diluant et en tamponnant les aliments ingérés.</a:t>
            </a: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est hypotonique et a une forte concentration en K⁺ et HCO</a:t>
            </a:r>
            <a:r>
              <a:rPr lang="fr-FR" sz="2400" b="1" i="1" dirty="0">
                <a:solidFill>
                  <a:schemeClr val="tx1"/>
                </a:solidFill>
                <a:effectLst/>
                <a:latin typeface="Cambria" panose="02040503050406030204" pitchFamily="18" charset="0"/>
                <a:ea typeface="Cambria" panose="02040503050406030204" pitchFamily="18" charset="0"/>
              </a:rPr>
              <a:t>⁻</a:t>
            </a:r>
            <a:r>
              <a:rPr lang="fr-FR" sz="2400" b="1"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et une faible concentration en Na⁺ et Cl</a:t>
            </a:r>
            <a:r>
              <a:rPr lang="fr-FR" sz="2400" b="1" i="1" dirty="0">
                <a:solidFill>
                  <a:schemeClr val="tx1"/>
                </a:solidFill>
                <a:effectLst/>
                <a:latin typeface="Cambria" panose="02040503050406030204" pitchFamily="18" charset="0"/>
                <a:ea typeface="Cambria" panose="02040503050406030204" pitchFamily="18" charset="0"/>
              </a:rPr>
              <a:t>⁻</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contient de la </a:t>
            </a:r>
            <a:r>
              <a:rPr lang="fr-FR" sz="2400" b="1" i="1" dirty="0" err="1" smtClean="0">
                <a:solidFill>
                  <a:schemeClr val="tx1"/>
                </a:solidFill>
                <a:effectLst/>
                <a:latin typeface="Cambria" panose="02040503050406030204" pitchFamily="18" charset="0"/>
                <a:ea typeface="Cambria" panose="02040503050406030204" pitchFamily="18" charset="0"/>
              </a:rPr>
              <a:t>Kallikréine</a:t>
            </a:r>
            <a:r>
              <a:rPr lang="fr-FR" sz="2400" i="1" dirty="0">
                <a:solidFill>
                  <a:schemeClr val="tx1"/>
                </a:solidFill>
                <a:effectLst/>
                <a:latin typeface="Cambria" panose="02040503050406030204" pitchFamily="18" charset="0"/>
                <a:ea typeface="Cambria" panose="02040503050406030204" pitchFamily="18" charset="0"/>
              </a:rPr>
              <a:t>. </a:t>
            </a:r>
          </a:p>
          <a:p>
            <a:pPr marL="0" indent="0">
              <a:buNone/>
            </a:pPr>
            <a:endParaRPr lang="fr-FR" sz="2400" dirty="0"/>
          </a:p>
        </p:txBody>
      </p:sp>
    </p:spTree>
    <p:extLst>
      <p:ext uri="{BB962C8B-B14F-4D97-AF65-F5344CB8AC3E}">
        <p14:creationId xmlns:p14="http://schemas.microsoft.com/office/powerpoint/2010/main" val="26420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pPr marL="0" indent="0">
              <a:buNone/>
            </a:pPr>
            <a:endParaRPr lang="fr-FR" i="1" dirty="0">
              <a:effectLst/>
              <a:latin typeface="Cambria" panose="02040503050406030204" pitchFamily="18" charset="0"/>
              <a:ea typeface="Cambria" panose="02040503050406030204" pitchFamily="18" charset="0"/>
            </a:endParaRPr>
          </a:p>
          <a:p>
            <a:r>
              <a:rPr lang="fr-FR" sz="2400" i="1" dirty="0">
                <a:solidFill>
                  <a:schemeClr val="tx1"/>
                </a:solidFill>
                <a:effectLst/>
                <a:latin typeface="Cambria" panose="02040503050406030204" pitchFamily="18" charset="0"/>
                <a:ea typeface="Cambria" panose="02040503050406030204" pitchFamily="18" charset="0"/>
              </a:rPr>
              <a:t>La production de la salive est commandée par le SNA et non par les hormones GI.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est augmentée par l’action conjuguée du sympathique et parasympathique, l’activité parasympathique </a:t>
            </a:r>
            <a:r>
              <a:rPr lang="fr-FR" sz="2400" i="1" dirty="0" smtClean="0">
                <a:solidFill>
                  <a:schemeClr val="tx1"/>
                </a:solidFill>
                <a:effectLst/>
                <a:latin typeface="Cambria" panose="02040503050406030204" pitchFamily="18" charset="0"/>
                <a:ea typeface="Cambria" panose="02040503050406030204" pitchFamily="18" charset="0"/>
              </a:rPr>
              <a:t>étant </a:t>
            </a:r>
            <a:r>
              <a:rPr lang="fr-FR" sz="2400" i="1" dirty="0">
                <a:solidFill>
                  <a:schemeClr val="tx1"/>
                </a:solidFill>
                <a:effectLst/>
                <a:latin typeface="Cambria" panose="02040503050406030204" pitchFamily="18" charset="0"/>
                <a:ea typeface="Cambria" panose="02040503050406030204" pitchFamily="18" charset="0"/>
              </a:rPr>
              <a:t>plus importante.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Les </a:t>
            </a:r>
            <a:r>
              <a:rPr lang="fr-FR" sz="2400" i="1" dirty="0">
                <a:solidFill>
                  <a:schemeClr val="tx1"/>
                </a:solidFill>
                <a:effectLst/>
                <a:latin typeface="Cambria" panose="02040503050406030204" pitchFamily="18" charset="0"/>
                <a:ea typeface="Cambria" panose="02040503050406030204" pitchFamily="18" charset="0"/>
              </a:rPr>
              <a:t>médicaments </a:t>
            </a:r>
            <a:r>
              <a:rPr lang="fr-FR" sz="2400" i="1" dirty="0" smtClean="0">
                <a:solidFill>
                  <a:schemeClr val="tx1"/>
                </a:solidFill>
                <a:effectLst/>
                <a:latin typeface="Cambria" panose="02040503050406030204" pitchFamily="18" charset="0"/>
                <a:ea typeface="Cambria" panose="02040503050406030204" pitchFamily="18" charset="0"/>
              </a:rPr>
              <a:t>anticholinergiques </a:t>
            </a:r>
            <a:r>
              <a:rPr lang="fr-FR" sz="2400" i="1" dirty="0">
                <a:solidFill>
                  <a:schemeClr val="tx1"/>
                </a:solidFill>
                <a:effectLst/>
                <a:latin typeface="Cambria" panose="02040503050406030204" pitchFamily="18" charset="0"/>
                <a:ea typeface="Cambria" panose="02040503050406030204" pitchFamily="18" charset="0"/>
              </a:rPr>
              <a:t>(atropine) inhibent la sécrétion de la salive.</a:t>
            </a:r>
          </a:p>
          <a:p>
            <a:r>
              <a:rPr lang="fr-FR" sz="2400" i="1" dirty="0">
                <a:solidFill>
                  <a:schemeClr val="tx1"/>
                </a:solidFill>
                <a:effectLst/>
                <a:latin typeface="Cambria" panose="02040503050406030204" pitchFamily="18" charset="0"/>
                <a:ea typeface="Cambria" panose="02040503050406030204" pitchFamily="18" charset="0"/>
              </a:rPr>
              <a:t>Chez les ruminants la salive à un rôle antimoussant en diminuant la tensioactivité du contenu </a:t>
            </a:r>
            <a:r>
              <a:rPr lang="fr-FR" sz="2400" i="1" dirty="0" err="1" smtClean="0">
                <a:solidFill>
                  <a:schemeClr val="tx1"/>
                </a:solidFill>
                <a:effectLst/>
                <a:latin typeface="Cambria" panose="02040503050406030204" pitchFamily="18" charset="0"/>
                <a:ea typeface="Cambria" panose="02040503050406030204" pitchFamily="18" charset="0"/>
              </a:rPr>
              <a:t>rumenal</a:t>
            </a:r>
            <a:r>
              <a:rPr lang="fr-FR" sz="2400" i="1" dirty="0">
                <a:solidFill>
                  <a:schemeClr val="tx1"/>
                </a:solidFill>
                <a:effectLst/>
                <a:latin typeface="Cambria" panose="02040503050406030204" pitchFamily="18" charset="0"/>
                <a:ea typeface="Cambria" panose="02040503050406030204" pitchFamily="18" charset="0"/>
              </a:rPr>
              <a:t> </a:t>
            </a:r>
            <a:r>
              <a:rPr lang="fr-FR" sz="2400" i="1" dirty="0" smtClean="0">
                <a:solidFill>
                  <a:schemeClr val="tx1"/>
                </a:solidFill>
                <a:effectLst/>
                <a:latin typeface="Cambria" panose="02040503050406030204" pitchFamily="18" charset="0"/>
                <a:ea typeface="Cambria" panose="02040503050406030204" pitchFamily="18" charset="0"/>
              </a:rPr>
              <a:t>ce </a:t>
            </a:r>
            <a:r>
              <a:rPr lang="fr-FR" sz="2400" i="1" dirty="0">
                <a:solidFill>
                  <a:schemeClr val="tx1"/>
                </a:solidFill>
                <a:effectLst/>
                <a:latin typeface="Cambria" panose="02040503050406030204" pitchFamily="18" charset="0"/>
                <a:ea typeface="Cambria" panose="02040503050406030204" pitchFamily="18" charset="0"/>
              </a:rPr>
              <a:t>qui prévient le risque de météorisation.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joue également un rôle de tampon contrôlant le pH du rumen.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Elle </a:t>
            </a:r>
            <a:r>
              <a:rPr lang="fr-FR" sz="2400" i="1" dirty="0">
                <a:solidFill>
                  <a:schemeClr val="tx1"/>
                </a:solidFill>
                <a:effectLst/>
                <a:latin typeface="Cambria" panose="02040503050406030204" pitchFamily="18" charset="0"/>
                <a:ea typeface="Cambria" panose="02040503050406030204" pitchFamily="18" charset="0"/>
              </a:rPr>
              <a:t>contient de l’urée qui représente une source significative d’azote pour la synthèse protéique dans le rumen.</a:t>
            </a:r>
          </a:p>
          <a:p>
            <a:endParaRPr lang="fr-FR" dirty="0"/>
          </a:p>
        </p:txBody>
      </p:sp>
    </p:spTree>
    <p:extLst>
      <p:ext uri="{BB962C8B-B14F-4D97-AF65-F5344CB8AC3E}">
        <p14:creationId xmlns:p14="http://schemas.microsoft.com/office/powerpoint/2010/main" val="4070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244550" y="1905000"/>
            <a:ext cx="6656296" cy="4657393"/>
          </a:xfrm>
        </p:spPr>
        <p:txBody>
          <a:bodyPr>
            <a:normAutofit fontScale="92500" lnSpcReduction="10000"/>
          </a:bodyPr>
          <a:lstStyle/>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Le </a:t>
            </a:r>
            <a:r>
              <a:rPr lang="fr-FR" sz="2800" i="1" dirty="0">
                <a:solidFill>
                  <a:schemeClr val="tx1"/>
                </a:solidFill>
                <a:effectLst/>
                <a:latin typeface="Cambria" panose="02040503050406030204" pitchFamily="18" charset="0"/>
                <a:ea typeface="Cambria" panose="02040503050406030204" pitchFamily="18" charset="0"/>
              </a:rPr>
              <a:t>suc gastrique est la sécrétion </a:t>
            </a:r>
            <a:r>
              <a:rPr lang="fr-FR" sz="2800" i="1" dirty="0" smtClean="0">
                <a:solidFill>
                  <a:schemeClr val="tx1"/>
                </a:solidFill>
                <a:effectLst/>
                <a:latin typeface="Cambria" panose="02040503050406030204" pitchFamily="18" charset="0"/>
                <a:ea typeface="Cambria" panose="02040503050406030204" pitchFamily="18" charset="0"/>
              </a:rPr>
              <a:t>stomacale </a:t>
            </a:r>
            <a:r>
              <a:rPr lang="fr-FR" sz="2800" i="1" dirty="0">
                <a:solidFill>
                  <a:schemeClr val="tx1"/>
                </a:solidFill>
                <a:effectLst/>
                <a:latin typeface="Cambria" panose="02040503050406030204" pitchFamily="18" charset="0"/>
                <a:ea typeface="Cambria" panose="02040503050406030204" pitchFamily="18" charset="0"/>
              </a:rPr>
              <a:t>transformant les aliments en chyme semi-liquide acceptable par l’intestin </a:t>
            </a:r>
            <a:r>
              <a:rPr lang="fr-FR" sz="2800" i="1" dirty="0" smtClean="0">
                <a:solidFill>
                  <a:schemeClr val="tx1"/>
                </a:solidFill>
                <a:effectLst/>
                <a:latin typeface="Cambria" panose="02040503050406030204" pitchFamily="18" charset="0"/>
                <a:ea typeface="Cambria" panose="02040503050406030204" pitchFamily="18" charset="0"/>
              </a:rPr>
              <a:t>grêle</a:t>
            </a:r>
            <a:r>
              <a:rPr lang="fr-FR" sz="2800" i="1" dirty="0" smtClean="0">
                <a:solidFill>
                  <a:schemeClr val="tx1"/>
                </a:solidFill>
                <a:effectLst/>
                <a:latin typeface="Cambria" panose="02040503050406030204" pitchFamily="18" charset="0"/>
                <a:ea typeface="Cambria" panose="02040503050406030204" pitchFamily="18" charset="0"/>
              </a:rPr>
              <a:t>.</a:t>
            </a:r>
          </a:p>
          <a:p>
            <a:endParaRPr lang="fr-FR" sz="2800" i="1" dirty="0" smtClean="0">
              <a:solidFill>
                <a:schemeClr val="tx1"/>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Sa </a:t>
            </a:r>
            <a:r>
              <a:rPr lang="fr-FR" sz="2800" i="1" dirty="0">
                <a:solidFill>
                  <a:schemeClr val="tx1"/>
                </a:solidFill>
                <a:effectLst/>
                <a:latin typeface="Cambria" panose="02040503050406030204" pitchFamily="18" charset="0"/>
                <a:ea typeface="Cambria" panose="02040503050406030204" pitchFamily="18" charset="0"/>
              </a:rPr>
              <a:t>production est d’environ 2L par jour chez l’homme, 1,5 L/h chez le cheval et 3mL/h chez le chien. </a:t>
            </a:r>
            <a:endParaRPr lang="fr-FR" sz="2800" i="1" dirty="0">
              <a:solidFill>
                <a:schemeClr val="tx1"/>
              </a:solidFill>
              <a:latin typeface="Cambria" pitchFamily="18" charset="0"/>
              <a:ea typeface="Cambria" panose="02040503050406030204" pitchFamily="18" charset="0"/>
            </a:endParaRPr>
          </a:p>
          <a:p>
            <a:pPr lvl="1"/>
            <a:endParaRPr lang="fr-FR" sz="3100" i="1" dirty="0">
              <a:solidFill>
                <a:schemeClr val="tx1"/>
              </a:solidFill>
              <a:latin typeface="Cambria"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6" name="Espace réservé du contenu 5" descr="14_04Figurea-L.jpg"/>
          <p:cNvPicPr>
            <a:picLocks noGrp="1" noChangeAspect="1"/>
          </p:cNvPicPr>
          <p:nvPr>
            <p:ph sz="half" idx="2"/>
          </p:nvPr>
        </p:nvPicPr>
        <p:blipFill>
          <a:blip r:embed="rId2"/>
          <a:stretch>
            <a:fillRect/>
          </a:stretch>
        </p:blipFill>
        <p:spPr>
          <a:xfrm>
            <a:off x="6808003" y="1585131"/>
            <a:ext cx="5136269" cy="4449738"/>
          </a:xfrm>
        </p:spPr>
      </p:pic>
    </p:spTree>
    <p:extLst>
      <p:ext uri="{BB962C8B-B14F-4D97-AF65-F5344CB8AC3E}">
        <p14:creationId xmlns:p14="http://schemas.microsoft.com/office/powerpoint/2010/main" val="2701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166255" y="1143000"/>
            <a:ext cx="6785263" cy="6244936"/>
          </a:xfrm>
        </p:spPr>
        <p:txBody>
          <a:bodyPr>
            <a:normAutofit fontScale="32500" lnSpcReduction="20000"/>
          </a:bodyPr>
          <a:lstStyle/>
          <a:p>
            <a:endParaRPr lang="fr-FR" sz="3200" dirty="0" smtClean="0">
              <a:effectLst/>
            </a:endParaRPr>
          </a:p>
          <a:p>
            <a:endParaRPr lang="fr-FR" sz="3200" dirty="0">
              <a:effectLst/>
            </a:endParaRPr>
          </a:p>
          <a:p>
            <a:endParaRPr lang="fr-FR" sz="3200" dirty="0" smtClean="0">
              <a:effectLst/>
            </a:endParaRPr>
          </a:p>
          <a:p>
            <a:r>
              <a:rPr lang="fr-FR" sz="7400" i="1" dirty="0" smtClean="0">
                <a:solidFill>
                  <a:schemeClr val="tx1"/>
                </a:solidFill>
                <a:effectLst/>
                <a:latin typeface="Cambria" panose="02040503050406030204" pitchFamily="18" charset="0"/>
                <a:ea typeface="Cambria" panose="02040503050406030204" pitchFamily="18" charset="0"/>
              </a:rPr>
              <a:t>Les </a:t>
            </a:r>
            <a:r>
              <a:rPr lang="fr-FR" sz="7400" i="1" dirty="0">
                <a:solidFill>
                  <a:schemeClr val="tx1"/>
                </a:solidFill>
                <a:effectLst/>
                <a:latin typeface="Cambria" panose="02040503050406030204" pitchFamily="18" charset="0"/>
                <a:ea typeface="Cambria" panose="02040503050406030204" pitchFamily="18" charset="0"/>
              </a:rPr>
              <a:t>glandes qui sécrètent le suc gastrique prolongent les </a:t>
            </a:r>
            <a:r>
              <a:rPr lang="fr-FR" sz="7400" i="1" dirty="0" smtClean="0">
                <a:solidFill>
                  <a:schemeClr val="tx1"/>
                </a:solidFill>
                <a:effectLst/>
                <a:latin typeface="Cambria" panose="02040503050406030204" pitchFamily="18" charset="0"/>
                <a:ea typeface="Cambria" panose="02040503050406030204" pitchFamily="18" charset="0"/>
              </a:rPr>
              <a:t>cryptes </a:t>
            </a:r>
            <a:r>
              <a:rPr lang="fr-FR" sz="7400" i="1" dirty="0">
                <a:solidFill>
                  <a:schemeClr val="tx1"/>
                </a:solidFill>
                <a:effectLst/>
                <a:latin typeface="Cambria" panose="02040503050406030204" pitchFamily="18" charset="0"/>
                <a:ea typeface="Cambria" panose="02040503050406030204" pitchFamily="18" charset="0"/>
              </a:rPr>
              <a:t>de la muqueuse </a:t>
            </a:r>
            <a:r>
              <a:rPr lang="fr-FR" sz="7400" i="1" dirty="0" err="1">
                <a:solidFill>
                  <a:schemeClr val="tx1"/>
                </a:solidFill>
                <a:effectLst/>
                <a:latin typeface="Cambria" panose="02040503050406030204" pitchFamily="18" charset="0"/>
                <a:ea typeface="Cambria" panose="02040503050406030204" pitchFamily="18" charset="0"/>
              </a:rPr>
              <a:t>fundique</a:t>
            </a:r>
            <a:r>
              <a:rPr lang="fr-FR" sz="7400" i="1" dirty="0">
                <a:solidFill>
                  <a:schemeClr val="tx1"/>
                </a:solidFill>
                <a:effectLst/>
                <a:latin typeface="Cambria" panose="02040503050406030204" pitchFamily="18" charset="0"/>
                <a:ea typeface="Cambria" panose="02040503050406030204" pitchFamily="18" charset="0"/>
              </a:rPr>
              <a:t>. </a:t>
            </a:r>
            <a:endParaRPr lang="fr-FR" sz="7400" i="1" dirty="0" smtClean="0">
              <a:solidFill>
                <a:schemeClr val="tx1"/>
              </a:solidFill>
              <a:effectLst/>
              <a:latin typeface="Cambria" panose="02040503050406030204" pitchFamily="18" charset="0"/>
              <a:ea typeface="Cambria" panose="02040503050406030204" pitchFamily="18" charset="0"/>
            </a:endParaRPr>
          </a:p>
          <a:p>
            <a:r>
              <a:rPr lang="fr-FR" sz="7400" i="1" dirty="0" smtClean="0">
                <a:solidFill>
                  <a:schemeClr val="tx1"/>
                </a:solidFill>
                <a:effectLst/>
                <a:latin typeface="Cambria" panose="02040503050406030204" pitchFamily="18" charset="0"/>
                <a:ea typeface="Cambria" panose="02040503050406030204" pitchFamily="18" charset="0"/>
              </a:rPr>
              <a:t>Les </a:t>
            </a:r>
            <a:r>
              <a:rPr lang="fr-FR" sz="7400" i="1" dirty="0">
                <a:solidFill>
                  <a:schemeClr val="tx1"/>
                </a:solidFill>
                <a:effectLst/>
                <a:latin typeface="Cambria" panose="02040503050406030204" pitchFamily="18" charset="0"/>
                <a:ea typeface="Cambria" panose="02040503050406030204" pitchFamily="18" charset="0"/>
              </a:rPr>
              <a:t>glandes gastriques sont faites de </a:t>
            </a:r>
            <a:r>
              <a:rPr lang="fr-FR" sz="7400" i="1" dirty="0" smtClean="0">
                <a:solidFill>
                  <a:schemeClr val="tx1"/>
                </a:solidFill>
                <a:effectLst/>
                <a:latin typeface="Cambria" panose="02040503050406030204" pitchFamily="18" charset="0"/>
                <a:ea typeface="Cambria" panose="02040503050406030204" pitchFamily="18" charset="0"/>
              </a:rPr>
              <a:t>quatre </a:t>
            </a:r>
            <a:r>
              <a:rPr lang="fr-FR" sz="7400" i="1" dirty="0">
                <a:solidFill>
                  <a:schemeClr val="tx1"/>
                </a:solidFill>
                <a:effectLst/>
                <a:latin typeface="Cambria" panose="02040503050406030204" pitchFamily="18" charset="0"/>
                <a:ea typeface="Cambria" panose="02040503050406030204" pitchFamily="18" charset="0"/>
              </a:rPr>
              <a:t>types cellulaires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pariétales ou </a:t>
            </a:r>
            <a:r>
              <a:rPr lang="fr-FR" sz="7400" b="1" i="1" dirty="0" err="1">
                <a:solidFill>
                  <a:schemeClr val="accent4">
                    <a:lumMod val="60000"/>
                    <a:lumOff val="40000"/>
                  </a:schemeClr>
                </a:solidFill>
                <a:effectLst/>
                <a:latin typeface="Cambria" panose="02040503050406030204" pitchFamily="18" charset="0"/>
                <a:ea typeface="Cambria" panose="02040503050406030204" pitchFamily="18" charset="0"/>
              </a:rPr>
              <a:t>oxyntiques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sécrètent l’</a:t>
            </a:r>
            <a:r>
              <a:rPr lang="fr-FR" sz="7400" i="1" dirty="0" err="1">
                <a:effectLst/>
                <a:latin typeface="Cambria" panose="02040503050406030204" pitchFamily="18" charset="0"/>
                <a:ea typeface="Cambria" panose="02040503050406030204" pitchFamily="18" charset="0"/>
              </a:rPr>
              <a:t>HCl</a:t>
            </a:r>
            <a:r>
              <a:rPr lang="fr-FR" sz="7400" i="1" dirty="0">
                <a:effectLst/>
                <a:latin typeface="Cambria" panose="02040503050406030204" pitchFamily="18" charset="0"/>
                <a:ea typeface="Cambria" panose="02040503050406030204" pitchFamily="18" charset="0"/>
              </a:rPr>
              <a:t> et le facteur intrinsèque </a:t>
            </a:r>
            <a:endParaRPr lang="fr-FR" sz="7400" i="1" dirty="0" smtClean="0">
              <a:effectLst/>
              <a:latin typeface="Cambria" panose="02040503050406030204" pitchFamily="18" charset="0"/>
              <a:ea typeface="Cambria" panose="02040503050406030204" pitchFamily="18" charset="0"/>
            </a:endParaRPr>
          </a:p>
          <a:p>
            <a:pPr lvl="1"/>
            <a:r>
              <a:rPr lang="fr-FR" sz="7400" b="1" i="1" dirty="0" smtClean="0">
                <a:solidFill>
                  <a:schemeClr val="accent4">
                    <a:lumMod val="60000"/>
                    <a:lumOff val="40000"/>
                  </a:schemeClr>
                </a:solidFill>
                <a:effectLst/>
                <a:latin typeface="Cambria" panose="02040503050406030204" pitchFamily="18" charset="0"/>
                <a:ea typeface="Cambria" panose="02040503050406030204" pitchFamily="18" charset="0"/>
              </a:rPr>
              <a:t>Cellules </a:t>
            </a:r>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principales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 sécrètent le pepsinogène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à mucus</a:t>
            </a:r>
            <a:r>
              <a:rPr lang="fr-FR" sz="7400" i="1" dirty="0">
                <a:effectLst/>
                <a:latin typeface="Cambria" panose="02040503050406030204" pitchFamily="18" charset="0"/>
                <a:ea typeface="Cambria" panose="02040503050406030204" pitchFamily="18" charset="0"/>
              </a:rPr>
              <a:t> : sécrètent le mucus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endocrines G</a:t>
            </a:r>
            <a:r>
              <a:rPr lang="fr-FR" sz="7400" i="1" dirty="0">
                <a:effectLst/>
                <a:latin typeface="Cambria" panose="02040503050406030204" pitchFamily="18" charset="0"/>
                <a:ea typeface="Cambria" panose="02040503050406030204" pitchFamily="18" charset="0"/>
              </a:rPr>
              <a:t> : secrètent la gastrine </a:t>
            </a:r>
          </a:p>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7" name="Espace réservé du contenu 6" descr="C:\Users\asus\Downloads\110120-01.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51518" y="2171700"/>
            <a:ext cx="5092457" cy="3926323"/>
          </a:xfrm>
          <a:prstGeom prst="rect">
            <a:avLst/>
          </a:prstGeom>
          <a:noFill/>
          <a:ln>
            <a:noFill/>
          </a:ln>
        </p:spPr>
      </p:pic>
    </p:spTree>
    <p:extLst>
      <p:ext uri="{BB962C8B-B14F-4D97-AF65-F5344CB8AC3E}">
        <p14:creationId xmlns:p14="http://schemas.microsoft.com/office/powerpoint/2010/main" val="30223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280657" y="1781651"/>
            <a:ext cx="6663351" cy="4890753"/>
          </a:xfrm>
        </p:spPr>
        <p:txBody>
          <a:bodyPr>
            <a:normAutofit/>
          </a:bodyPr>
          <a:lstStyle/>
          <a:p>
            <a:r>
              <a:rPr lang="fr-FR" sz="2400" i="1" dirty="0">
                <a:solidFill>
                  <a:schemeClr val="tx1"/>
                </a:solidFill>
                <a:effectLst/>
                <a:latin typeface="Cambria" panose="02040503050406030204" pitchFamily="18" charset="0"/>
                <a:ea typeface="Cambria" panose="02040503050406030204" pitchFamily="18" charset="0"/>
              </a:rPr>
              <a:t>Les cellules pariétales sécrètent l’</a:t>
            </a:r>
            <a:r>
              <a:rPr lang="fr-FR" sz="2400" i="1" dirty="0" err="1">
                <a:solidFill>
                  <a:schemeClr val="tx1"/>
                </a:solidFill>
                <a:effectLst/>
                <a:latin typeface="Cambria" panose="02040503050406030204" pitchFamily="18" charset="0"/>
                <a:ea typeface="Cambria" panose="02040503050406030204" pitchFamily="18" charset="0"/>
              </a:rPr>
              <a:t>HCl</a:t>
            </a:r>
            <a:r>
              <a:rPr lang="fr-FR" sz="2400" i="1" dirty="0">
                <a:solidFill>
                  <a:schemeClr val="tx1"/>
                </a:solidFill>
                <a:effectLst/>
                <a:latin typeface="Cambria" panose="02040503050406030204" pitchFamily="18" charset="0"/>
                <a:ea typeface="Cambria" panose="02040503050406030204" pitchFamily="18" charset="0"/>
              </a:rPr>
              <a:t> dans la lumière de l’estomac.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CO₂ et H₂O sont convertis en H⁺ et HCO¯</a:t>
            </a:r>
            <a:r>
              <a:rPr lang="az-Cyrl-AZ" sz="2400" i="1" dirty="0">
                <a:solidFill>
                  <a:schemeClr val="tx1"/>
                </a:solidFill>
                <a:effectLst/>
                <a:latin typeface="Cambria" panose="02040503050406030204" pitchFamily="18" charset="0"/>
                <a:ea typeface="Cambria" panose="02040503050406030204" pitchFamily="18" charset="0"/>
              </a:rPr>
              <a:t>₃</a:t>
            </a:r>
            <a:r>
              <a:rPr lang="fr-FR" sz="2400" i="1" dirty="0">
                <a:solidFill>
                  <a:schemeClr val="tx1"/>
                </a:solidFill>
                <a:effectLst/>
                <a:latin typeface="Cambria" panose="02040503050406030204" pitchFamily="18" charset="0"/>
                <a:ea typeface="Cambria" panose="02040503050406030204" pitchFamily="18" charset="0"/>
              </a:rPr>
              <a:t> par l’</a:t>
            </a:r>
            <a:r>
              <a:rPr lang="fr-FR" sz="2400" i="1" dirty="0" err="1">
                <a:solidFill>
                  <a:schemeClr val="tx1"/>
                </a:solidFill>
                <a:effectLst/>
                <a:latin typeface="Cambria" panose="02040503050406030204" pitchFamily="18" charset="0"/>
                <a:ea typeface="Cambria" panose="02040503050406030204" pitchFamily="18" charset="0"/>
              </a:rPr>
              <a:t>anhydrase</a:t>
            </a:r>
            <a:r>
              <a:rPr lang="fr-FR" sz="2400" i="1" dirty="0">
                <a:solidFill>
                  <a:schemeClr val="tx1"/>
                </a:solidFill>
                <a:effectLst/>
                <a:latin typeface="Cambria" panose="02040503050406030204" pitchFamily="18" charset="0"/>
                <a:ea typeface="Cambria" panose="02040503050406030204" pitchFamily="18" charset="0"/>
              </a:rPr>
              <a:t> carbonique. </a:t>
            </a:r>
          </a:p>
          <a:p>
            <a:r>
              <a:rPr lang="fr-FR" sz="2400" i="1" dirty="0" smtClean="0">
                <a:solidFill>
                  <a:schemeClr val="tx1"/>
                </a:solidFill>
                <a:effectLst/>
                <a:latin typeface="Cambria" panose="02040503050406030204" pitchFamily="18" charset="0"/>
                <a:ea typeface="Cambria" panose="02040503050406030204" pitchFamily="18" charset="0"/>
              </a:rPr>
              <a:t>Le </a:t>
            </a:r>
            <a:r>
              <a:rPr lang="fr-FR" sz="2400" i="1" dirty="0">
                <a:solidFill>
                  <a:schemeClr val="tx1"/>
                </a:solidFill>
                <a:effectLst/>
                <a:latin typeface="Cambria" panose="02040503050406030204" pitchFamily="18" charset="0"/>
                <a:ea typeface="Cambria" panose="02040503050406030204" pitchFamily="18" charset="0"/>
              </a:rPr>
              <a:t>H⁺ est sécrété dans la lumière par la pompe H⁺-K⁺-ATPase. </a:t>
            </a:r>
          </a:p>
          <a:p>
            <a:r>
              <a:rPr lang="fr-FR" sz="2400" i="1" dirty="0">
                <a:solidFill>
                  <a:schemeClr val="tx1"/>
                </a:solidFill>
                <a:effectLst/>
                <a:latin typeface="Cambria" panose="02040503050406030204" pitchFamily="18" charset="0"/>
                <a:ea typeface="Cambria" panose="02040503050406030204" pitchFamily="18" charset="0"/>
              </a:rPr>
              <a:t>HCO¯₃ produit dans la cellule est absorbé et rejeté dans le torrent sanguin en échange de Cl-</a:t>
            </a:r>
            <a:r>
              <a:rPr lang="fr-FR" sz="2400" i="1" dirty="0" smtClean="0">
                <a:solidFill>
                  <a:schemeClr val="tx1"/>
                </a:solidFill>
                <a:effectLst/>
                <a:latin typeface="Cambria" panose="02040503050406030204" pitchFamily="18" charset="0"/>
                <a:ea typeface="Cambria" panose="02040503050406030204" pitchFamily="18" charset="0"/>
              </a:rPr>
              <a:t>.</a:t>
            </a:r>
          </a:p>
          <a:p>
            <a:r>
              <a:rPr lang="fr-FR" sz="2400" i="1" dirty="0" smtClean="0">
                <a:solidFill>
                  <a:schemeClr val="tx1"/>
                </a:solidFill>
                <a:effectLst/>
                <a:latin typeface="Cambria" panose="02040503050406030204" pitchFamily="18" charset="0"/>
                <a:ea typeface="Cambria" panose="02040503050406030204" pitchFamily="18" charset="0"/>
              </a:rPr>
              <a:t>Comme </a:t>
            </a:r>
            <a:r>
              <a:rPr lang="fr-FR" sz="2400" i="1" dirty="0">
                <a:solidFill>
                  <a:schemeClr val="tx1"/>
                </a:solidFill>
                <a:effectLst/>
                <a:latin typeface="Cambria" panose="02040503050406030204" pitchFamily="18" charset="0"/>
                <a:ea typeface="Cambria" panose="02040503050406030204" pitchFamily="18" charset="0"/>
              </a:rPr>
              <a:t>le Cl¯ est sécrété en même temps que le H+ le produit de sécrétion des cellules pariétale est l’</a:t>
            </a:r>
            <a:r>
              <a:rPr lang="fr-FR" sz="2400" i="1" dirty="0" err="1">
                <a:solidFill>
                  <a:schemeClr val="tx1"/>
                </a:solidFill>
                <a:effectLst/>
                <a:latin typeface="Cambria" panose="02040503050406030204" pitchFamily="18" charset="0"/>
                <a:ea typeface="Cambria" panose="02040503050406030204" pitchFamily="18" charset="0"/>
              </a:rPr>
              <a:t>HCl</a:t>
            </a:r>
            <a:endParaRPr lang="fr-FR" sz="2400" dirty="0">
              <a:solidFill>
                <a:schemeClr val="tx1"/>
              </a:solidFill>
            </a:endParaRPr>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1497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443620" y="1781651"/>
            <a:ext cx="6500388" cy="4890753"/>
          </a:xfrm>
        </p:spPr>
        <p:txBody>
          <a:bodyPr>
            <a:normAutofit/>
          </a:bodyPr>
          <a:lstStyle/>
          <a:p>
            <a:r>
              <a:rPr lang="fr-FR" sz="2400" i="1" dirty="0" smtClean="0">
                <a:solidFill>
                  <a:schemeClr val="tx1"/>
                </a:solidFill>
                <a:effectLst/>
                <a:latin typeface="Cambria" panose="02040503050406030204" pitchFamily="18" charset="0"/>
                <a:ea typeface="Cambria" panose="02040503050406030204" pitchFamily="18" charset="0"/>
              </a:rPr>
              <a:t>La réabsorption </a:t>
            </a:r>
            <a:r>
              <a:rPr lang="fr-FR" sz="2400" i="1" dirty="0">
                <a:solidFill>
                  <a:schemeClr val="tx1"/>
                </a:solidFill>
                <a:effectLst/>
                <a:latin typeface="Cambria" panose="02040503050406030204" pitchFamily="18" charset="0"/>
                <a:ea typeface="Cambria" panose="02040503050406030204" pitchFamily="18" charset="0"/>
              </a:rPr>
              <a:t>des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augmente le pH sanguin </a:t>
            </a:r>
            <a:r>
              <a:rPr lang="fr-FR" sz="2400" i="1" dirty="0" smtClean="0">
                <a:solidFill>
                  <a:schemeClr val="tx1"/>
                </a:solidFill>
                <a:effectLst/>
                <a:latin typeface="Cambria" panose="02040503050406030204" pitchFamily="18" charset="0"/>
                <a:ea typeface="Cambria" panose="02040503050406030204" pitchFamily="18" charset="0"/>
              </a:rPr>
              <a:t>et </a:t>
            </a:r>
            <a:r>
              <a:rPr lang="fr-FR" sz="2400" i="1" dirty="0">
                <a:solidFill>
                  <a:schemeClr val="tx1"/>
                </a:solidFill>
                <a:effectLst/>
                <a:latin typeface="Cambria" panose="02040503050406030204" pitchFamily="18" charset="0"/>
                <a:ea typeface="Cambria" panose="02040503050406030204" pitchFamily="18" charset="0"/>
              </a:rPr>
              <a:t>aboutit la </a:t>
            </a:r>
            <a:r>
              <a:rPr lang="fr-FR" sz="2400" b="1" i="1" dirty="0">
                <a:solidFill>
                  <a:schemeClr val="tx1"/>
                </a:solidFill>
                <a:effectLst/>
                <a:latin typeface="Cambria" panose="02040503050406030204" pitchFamily="18" charset="0"/>
                <a:ea typeface="Cambria" panose="02040503050406030204" pitchFamily="18" charset="0"/>
              </a:rPr>
              <a:t>vague alcaline postprandiale</a:t>
            </a:r>
            <a:r>
              <a:rPr lang="fr-FR" sz="2400" i="1" dirty="0">
                <a:solidFill>
                  <a:schemeClr val="tx1"/>
                </a:solidFill>
                <a:effectLst/>
                <a:latin typeface="Cambria" panose="02040503050406030204" pitchFamily="18" charset="0"/>
                <a:ea typeface="Cambria" panose="02040503050406030204" pitchFamily="18" charset="0"/>
              </a:rPr>
              <a:t>. </a:t>
            </a:r>
            <a:endParaRPr lang="fr-FR" sz="2400" i="1" dirty="0" smtClean="0">
              <a:solidFill>
                <a:schemeClr val="tx1"/>
              </a:solidFill>
              <a:effectLst/>
              <a:latin typeface="Cambria" panose="02040503050406030204" pitchFamily="18" charset="0"/>
              <a:ea typeface="Cambria" panose="02040503050406030204" pitchFamily="18" charset="0"/>
            </a:endParaRPr>
          </a:p>
          <a:p>
            <a:r>
              <a:rPr lang="fr-FR" sz="2400" i="1" dirty="0" smtClean="0">
                <a:solidFill>
                  <a:schemeClr val="tx1"/>
                </a:solidFill>
                <a:effectLst/>
                <a:latin typeface="Cambria" panose="02040503050406030204" pitchFamily="18" charset="0"/>
                <a:ea typeface="Cambria" panose="02040503050406030204" pitchFamily="18" charset="0"/>
              </a:rPr>
              <a:t>Plus </a:t>
            </a:r>
            <a:r>
              <a:rPr lang="fr-FR" sz="2400" i="1" dirty="0">
                <a:solidFill>
                  <a:schemeClr val="tx1"/>
                </a:solidFill>
                <a:effectLst/>
                <a:latin typeface="Cambria" panose="02040503050406030204" pitchFamily="18" charset="0"/>
                <a:ea typeface="Cambria" panose="02040503050406030204" pitchFamily="18" charset="0"/>
              </a:rPr>
              <a:t>tard les le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retournera dans la lumière du TD par les sécrétions pancréatiques pour neutraliser les H+ dans l’intestin</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endParaRPr lang="fr-FR" sz="24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400" i="1" dirty="0">
                <a:solidFill>
                  <a:schemeClr val="tx1"/>
                </a:solidFill>
                <a:effectLst/>
                <a:latin typeface="Cambria" panose="02040503050406030204" pitchFamily="18" charset="0"/>
                <a:ea typeface="Cambria" panose="02040503050406030204" pitchFamily="18" charset="0"/>
              </a:rPr>
              <a:t>en cas de vomissements et donc absence de H+ à neutraliser dans l’intestin il se produit une </a:t>
            </a:r>
            <a:r>
              <a:rPr lang="fr-FR" sz="2400" b="1" i="1" dirty="0">
                <a:solidFill>
                  <a:schemeClr val="tx1"/>
                </a:solidFill>
                <a:effectLst/>
                <a:latin typeface="Cambria" panose="02040503050406030204" pitchFamily="18" charset="0"/>
                <a:ea typeface="Cambria" panose="02040503050406030204" pitchFamily="18" charset="0"/>
              </a:rPr>
              <a:t>alcalose métabolique </a:t>
            </a:r>
            <a:r>
              <a:rPr lang="fr-FR" sz="2400" i="1" dirty="0">
                <a:solidFill>
                  <a:schemeClr val="tx1"/>
                </a:solidFill>
                <a:effectLst/>
                <a:latin typeface="Cambria" panose="02040503050406030204" pitchFamily="18" charset="0"/>
                <a:ea typeface="Cambria" panose="02040503050406030204" pitchFamily="18" charset="0"/>
              </a:rPr>
              <a:t>à cause du HCO</a:t>
            </a:r>
            <a:r>
              <a:rPr lang="fr-FR" sz="2400" i="1" baseline="-25000" dirty="0">
                <a:solidFill>
                  <a:schemeClr val="tx1"/>
                </a:solidFill>
                <a:effectLst/>
                <a:latin typeface="Cambria" panose="02040503050406030204" pitchFamily="18" charset="0"/>
                <a:ea typeface="Cambria" panose="02040503050406030204" pitchFamily="18" charset="0"/>
              </a:rPr>
              <a:t>3</a:t>
            </a:r>
            <a:r>
              <a:rPr lang="fr-FR" sz="2400" i="1" dirty="0">
                <a:solidFill>
                  <a:schemeClr val="tx1"/>
                </a:solidFill>
                <a:effectLst/>
                <a:latin typeface="Cambria" panose="02040503050406030204" pitchFamily="18" charset="0"/>
                <a:ea typeface="Cambria" panose="02040503050406030204" pitchFamily="18" charset="0"/>
              </a:rPr>
              <a:t>-  </a:t>
            </a:r>
            <a:r>
              <a:rPr lang="fr-FR" sz="2400" i="1" dirty="0" smtClean="0">
                <a:solidFill>
                  <a:schemeClr val="tx1"/>
                </a:solidFill>
                <a:effectLst/>
                <a:latin typeface="Cambria" panose="02040503050406030204" pitchFamily="18" charset="0"/>
                <a:ea typeface="Cambria" panose="02040503050406030204" pitchFamily="18" charset="0"/>
              </a:rPr>
              <a:t>ajouté par </a:t>
            </a:r>
            <a:r>
              <a:rPr lang="fr-FR" sz="2400" i="1" dirty="0">
                <a:solidFill>
                  <a:schemeClr val="tx1"/>
                </a:solidFill>
                <a:effectLst/>
                <a:latin typeface="Cambria" panose="02040503050406030204" pitchFamily="18" charset="0"/>
                <a:ea typeface="Cambria" panose="02040503050406030204" pitchFamily="18" charset="0"/>
              </a:rPr>
              <a:t>les cellules pariétales. </a:t>
            </a:r>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37879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77500" lnSpcReduction="20000"/>
          </a:bodyPr>
          <a:lstStyle/>
          <a:p>
            <a:endParaRPr lang="fr-FR" sz="3000" i="1" dirty="0" smtClean="0">
              <a:solidFill>
                <a:schemeClr val="tx1"/>
              </a:solidFill>
              <a:latin typeface="Cambria" pitchFamily="18" charset="0"/>
            </a:endParaRPr>
          </a:p>
          <a:p>
            <a:r>
              <a:rPr lang="fr-FR" sz="3000" i="1" dirty="0" smtClean="0">
                <a:solidFill>
                  <a:schemeClr val="tx1"/>
                </a:solidFill>
                <a:latin typeface="Cambria" pitchFamily="18" charset="0"/>
              </a:rPr>
              <a:t>La </a:t>
            </a:r>
            <a:r>
              <a:rPr lang="fr-FR" sz="3000" i="1" dirty="0">
                <a:solidFill>
                  <a:schemeClr val="tx1"/>
                </a:solidFill>
                <a:latin typeface="Cambria" pitchFamily="18" charset="0"/>
              </a:rPr>
              <a:t>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a:t>
            </a:r>
            <a:r>
              <a:rPr lang="fr-FR" sz="3000" i="1" dirty="0" smtClean="0">
                <a:solidFill>
                  <a:schemeClr val="tx1"/>
                </a:solidFill>
                <a:latin typeface="Cambria" pitchFamily="18" charset="0"/>
              </a:rPr>
              <a:t>stimulée </a:t>
            </a:r>
            <a:r>
              <a:rPr lang="fr-FR" sz="3000" i="1" dirty="0">
                <a:solidFill>
                  <a:schemeClr val="tx1"/>
                </a:solidFill>
                <a:latin typeface="Cambria" pitchFamily="18" charset="0"/>
              </a:rPr>
              <a:t>par:</a:t>
            </a:r>
          </a:p>
          <a:p>
            <a:pPr lvl="1"/>
            <a:r>
              <a:rPr lang="fr-FR" sz="3000" i="1" dirty="0">
                <a:solidFill>
                  <a:schemeClr val="tx1"/>
                </a:solidFill>
                <a:latin typeface="Cambria" pitchFamily="18" charset="0"/>
              </a:rPr>
              <a:t>Le parasympathique via les récepteurs muscariniques</a:t>
            </a:r>
          </a:p>
          <a:p>
            <a:pPr lvl="1"/>
            <a:r>
              <a:rPr lang="fr-FR" sz="3000" i="1" dirty="0">
                <a:solidFill>
                  <a:schemeClr val="tx1"/>
                </a:solidFill>
                <a:latin typeface="Cambria" pitchFamily="18" charset="0"/>
              </a:rPr>
              <a:t>L’histamine via les récepteurs H</a:t>
            </a:r>
            <a:r>
              <a:rPr lang="fr-FR" sz="2600" i="1" dirty="0">
                <a:solidFill>
                  <a:schemeClr val="tx1"/>
                </a:solidFill>
                <a:latin typeface="Cambria" pitchFamily="18" charset="0"/>
              </a:rPr>
              <a:t>2</a:t>
            </a:r>
          </a:p>
          <a:p>
            <a:pPr lvl="1"/>
            <a:r>
              <a:rPr lang="fr-FR" sz="3000" i="1" dirty="0">
                <a:solidFill>
                  <a:schemeClr val="tx1"/>
                </a:solidFill>
                <a:latin typeface="Cambria" pitchFamily="18" charset="0"/>
              </a:rPr>
              <a:t>La gastrine dont le récepteur n’a pas encore été identifié</a:t>
            </a:r>
          </a:p>
          <a:p>
            <a:r>
              <a:rPr lang="fr-FR" sz="3000" b="1" i="1" dirty="0" smtClean="0">
                <a:solidFill>
                  <a:schemeClr val="accent4">
                    <a:lumMod val="60000"/>
                    <a:lumOff val="40000"/>
                  </a:schemeClr>
                </a:solidFill>
                <a:latin typeface="Cambria" pitchFamily="18" charset="0"/>
              </a:rPr>
              <a:t>remarque</a:t>
            </a:r>
            <a:r>
              <a:rPr lang="fr-FR" sz="3000" i="1" dirty="0" smtClean="0">
                <a:solidFill>
                  <a:schemeClr val="accent4">
                    <a:lumMod val="60000"/>
                    <a:lumOff val="40000"/>
                  </a:schemeClr>
                </a:solidFill>
                <a:latin typeface="Cambria" pitchFamily="18" charset="0"/>
              </a:rPr>
              <a:t>: </a:t>
            </a:r>
            <a:r>
              <a:rPr lang="fr-FR" sz="3000" i="1" dirty="0">
                <a:solidFill>
                  <a:schemeClr val="tx1"/>
                </a:solidFill>
                <a:latin typeface="Cambria" pitchFamily="18" charset="0"/>
              </a:rPr>
              <a:t>il y’a une potentialisation des effets de l’</a:t>
            </a:r>
            <a:r>
              <a:rPr lang="fr-FR" sz="3000" i="1" dirty="0" err="1">
                <a:solidFill>
                  <a:schemeClr val="tx1"/>
                </a:solidFill>
                <a:latin typeface="Cambria" pitchFamily="18" charset="0"/>
              </a:rPr>
              <a:t>Ach</a:t>
            </a:r>
            <a:r>
              <a:rPr lang="fr-FR" sz="3000" i="1" dirty="0">
                <a:solidFill>
                  <a:schemeClr val="tx1"/>
                </a:solidFill>
                <a:latin typeface="Cambria" pitchFamily="18" charset="0"/>
              </a:rPr>
              <a:t>, de l’histamine, et de la gastrine sur 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expliquée par le fait que chaque agents a un mécanisme d’action différent</a:t>
            </a:r>
          </a:p>
          <a:p>
            <a:r>
              <a:rPr lang="fr-FR" sz="3000" i="1" dirty="0">
                <a:solidFill>
                  <a:schemeClr val="tx1"/>
                </a:solidFill>
                <a:latin typeface="Cambria" pitchFamily="18" charset="0"/>
              </a:rPr>
              <a:t>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inhibée </a:t>
            </a:r>
            <a:r>
              <a:rPr lang="fr-FR" sz="3100" i="1" dirty="0">
                <a:solidFill>
                  <a:schemeClr val="tx1"/>
                </a:solidFill>
                <a:effectLst/>
                <a:latin typeface="Cambria" panose="02040503050406030204" pitchFamily="18" charset="0"/>
                <a:ea typeface="Cambria" panose="02040503050406030204" pitchFamily="18" charset="0"/>
              </a:rPr>
              <a:t>par un mécanisme de rétroaction à effet</a:t>
            </a:r>
            <a:r>
              <a:rPr lang="fr-FR" sz="3100" b="1" i="1" dirty="0">
                <a:solidFill>
                  <a:schemeClr val="tx1"/>
                </a:solidFill>
                <a:effectLst/>
                <a:latin typeface="Cambria" panose="02040503050406030204" pitchFamily="18" charset="0"/>
                <a:ea typeface="Cambria" panose="02040503050406030204" pitchFamily="18" charset="0"/>
              </a:rPr>
              <a:t> </a:t>
            </a:r>
            <a:r>
              <a:rPr lang="fr-FR" sz="3100" i="1" dirty="0" smtClean="0">
                <a:solidFill>
                  <a:schemeClr val="tx1"/>
                </a:solidFill>
                <a:effectLst/>
                <a:latin typeface="Cambria" panose="02040503050406030204" pitchFamily="18" charset="0"/>
                <a:ea typeface="Cambria" panose="02040503050406030204" pitchFamily="18" charset="0"/>
              </a:rPr>
              <a:t>négatif</a:t>
            </a:r>
            <a:r>
              <a:rPr lang="fr-FR" sz="3000" i="1" dirty="0" smtClean="0">
                <a:solidFill>
                  <a:schemeClr val="tx1"/>
                </a:solidFill>
                <a:latin typeface="Cambria" pitchFamily="18" charset="0"/>
              </a:rPr>
              <a:t>:</a:t>
            </a:r>
            <a:endParaRPr lang="fr-FR" sz="3000" i="1" dirty="0">
              <a:solidFill>
                <a:schemeClr val="tx1"/>
              </a:solidFill>
              <a:latin typeface="Cambria" pitchFamily="18" charset="0"/>
            </a:endParaRPr>
          </a:p>
          <a:p>
            <a:pPr lvl="1"/>
            <a:r>
              <a:rPr lang="fr-FR" sz="3000" i="1" dirty="0">
                <a:solidFill>
                  <a:schemeClr val="tx1"/>
                </a:solidFill>
                <a:latin typeface="Cambria" pitchFamily="18" charset="0"/>
              </a:rPr>
              <a:t>Un faible pH dans l’estomac </a:t>
            </a:r>
            <a:r>
              <a:rPr lang="fr-FR" sz="3000" i="1" dirty="0" smtClean="0">
                <a:solidFill>
                  <a:schemeClr val="tx1"/>
                </a:solidFill>
                <a:latin typeface="Cambria" pitchFamily="18" charset="0"/>
              </a:rPr>
              <a:t>(&lt; 3</a:t>
            </a:r>
            <a:r>
              <a:rPr lang="fr-FR" sz="3000" i="1" dirty="0">
                <a:solidFill>
                  <a:schemeClr val="tx1"/>
                </a:solidFill>
                <a:latin typeface="Cambria" pitchFamily="18" charset="0"/>
              </a:rPr>
              <a:t>)</a:t>
            </a:r>
          </a:p>
          <a:p>
            <a:pPr lvl="1"/>
            <a:r>
              <a:rPr lang="fr-FR" sz="3000" i="1" dirty="0">
                <a:solidFill>
                  <a:schemeClr val="tx1"/>
                </a:solidFill>
                <a:latin typeface="Cambria" pitchFamily="18" charset="0"/>
              </a:rPr>
              <a:t>Chyme dans le duodénum directement ou par le biais d’hormones ( GIP, sécrétine)</a:t>
            </a: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3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1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800" i="1" dirty="0">
                <a:solidFill>
                  <a:schemeClr val="accent4">
                    <a:lumMod val="60000"/>
                    <a:lumOff val="40000"/>
                  </a:schemeClr>
                </a:solidFill>
                <a:effectLst/>
                <a:latin typeface="Cambria" panose="02040503050406030204" pitchFamily="18" charset="0"/>
                <a:ea typeface="Cambria" panose="02040503050406030204" pitchFamily="18" charset="0"/>
              </a:rPr>
              <a:t> </a:t>
            </a:r>
          </a:p>
          <a:p>
            <a:r>
              <a:rPr lang="fr-FR" sz="2800" i="1" dirty="0">
                <a:solidFill>
                  <a:schemeClr val="tx1"/>
                </a:solidFill>
                <a:effectLst/>
                <a:latin typeface="Cambria" panose="02040503050406030204" pitchFamily="18" charset="0"/>
                <a:ea typeface="Cambria" panose="02040503050406030204" pitchFamily="18" charset="0"/>
              </a:rPr>
              <a:t>L’</a:t>
            </a:r>
            <a:r>
              <a:rPr lang="fr-FR" sz="2800" i="1" dirty="0" err="1">
                <a:solidFill>
                  <a:schemeClr val="tx1"/>
                </a:solidFill>
                <a:effectLst/>
                <a:latin typeface="Cambria" panose="02040503050406030204" pitchFamily="18" charset="0"/>
                <a:ea typeface="Cambria" panose="02040503050406030204" pitchFamily="18" charset="0"/>
              </a:rPr>
              <a:t>oméprazole</a:t>
            </a:r>
            <a:r>
              <a:rPr lang="fr-FR" sz="2800" i="1" dirty="0">
                <a:solidFill>
                  <a:schemeClr val="tx1"/>
                </a:solidFill>
                <a:effectLst/>
                <a:latin typeface="Cambria" panose="02040503050406030204" pitchFamily="18" charset="0"/>
                <a:ea typeface="Cambria" panose="02040503050406030204" pitchFamily="18" charset="0"/>
              </a:rPr>
              <a:t> inhibe la pompe H⁺-K⁺-ATPase et bloque la sécrétion d’H+ il est donc utilisé dans le traitement des ulcères, notamment chez le chien et le cheval.</a:t>
            </a:r>
          </a:p>
          <a:p>
            <a:r>
              <a:rPr lang="fr-FR" sz="2800" i="1" dirty="0">
                <a:solidFill>
                  <a:schemeClr val="tx1"/>
                </a:solidFill>
                <a:effectLst/>
                <a:latin typeface="Cambria" panose="02040503050406030204" pitchFamily="18" charset="0"/>
                <a:ea typeface="Cambria" panose="02040503050406030204" pitchFamily="18" charset="0"/>
              </a:rPr>
              <a:t>La cimétidine inhibe les récepteurs H</a:t>
            </a:r>
            <a:r>
              <a:rPr lang="fr-FR" sz="2800" i="1" baseline="-25000" dirty="0">
                <a:solidFill>
                  <a:schemeClr val="tx1"/>
                </a:solidFill>
                <a:effectLst/>
                <a:latin typeface="Cambria" panose="02040503050406030204" pitchFamily="18" charset="0"/>
                <a:ea typeface="Cambria" panose="02040503050406030204" pitchFamily="18" charset="0"/>
              </a:rPr>
              <a:t>2</a:t>
            </a:r>
            <a:r>
              <a:rPr lang="fr-FR" sz="2800" i="1" dirty="0">
                <a:solidFill>
                  <a:schemeClr val="tx1"/>
                </a:solidFill>
                <a:effectLst/>
                <a:latin typeface="Cambria" panose="02040503050406030204" pitchFamily="18" charset="0"/>
                <a:ea typeface="Cambria" panose="02040503050406030204" pitchFamily="18" charset="0"/>
              </a:rPr>
              <a:t> bloquant ainsi l’effet de l’histamine sur la sécrétion d’H+</a:t>
            </a:r>
          </a:p>
          <a:p>
            <a:r>
              <a:rPr lang="fr-FR" sz="2800" i="1" dirty="0">
                <a:solidFill>
                  <a:schemeClr val="tx1"/>
                </a:solidFill>
                <a:effectLst/>
                <a:latin typeface="Cambria" panose="02040503050406030204" pitchFamily="18" charset="0"/>
                <a:ea typeface="Cambria" panose="02040503050406030204" pitchFamily="18" charset="0"/>
              </a:rPr>
              <a:t>L’atropine bloque la sécrétion de H+ en inhibant les récepteurs muscariniques </a:t>
            </a:r>
            <a:r>
              <a:rPr lang="fr-FR" sz="2800" i="1" dirty="0" smtClean="0">
                <a:solidFill>
                  <a:schemeClr val="tx1"/>
                </a:solidFill>
                <a:effectLst/>
                <a:latin typeface="Cambria" panose="02040503050406030204" pitchFamily="18" charset="0"/>
                <a:ea typeface="Cambria" panose="02040503050406030204" pitchFamily="18" charset="0"/>
              </a:rPr>
              <a:t>cholinergiques</a:t>
            </a:r>
            <a:r>
              <a:rPr lang="fr-FR" sz="2800" i="1" dirty="0">
                <a:solidFill>
                  <a:schemeClr val="tx1"/>
                </a:solidFill>
                <a:effectLst/>
                <a:latin typeface="Cambria" panose="02040503050406030204" pitchFamily="18" charset="0"/>
                <a:ea typeface="Cambria" panose="02040503050406030204" pitchFamily="18" charset="0"/>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00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r>
              <a:rPr lang="fr-FR" sz="3200" i="1" dirty="0">
                <a:solidFill>
                  <a:schemeClr val="tx1"/>
                </a:solidFill>
                <a:effectLst/>
                <a:latin typeface="Cambria" panose="02040503050406030204" pitchFamily="18" charset="0"/>
                <a:ea typeface="Cambria" panose="02040503050406030204" pitchFamily="18" charset="0"/>
              </a:rPr>
              <a:t>Le mucus est un ensemble de mucine (glycoprotéine), phospholipides, eau et électrolytes sécrétés par les </a:t>
            </a:r>
            <a:r>
              <a:rPr lang="fr-FR" sz="3200" i="1" dirty="0" err="1">
                <a:solidFill>
                  <a:schemeClr val="tx1"/>
                </a:solidFill>
                <a:effectLst/>
                <a:latin typeface="Cambria" panose="02040503050406030204" pitchFamily="18" charset="0"/>
                <a:ea typeface="Cambria" panose="02040503050406030204" pitchFamily="18" charset="0"/>
              </a:rPr>
              <a:t>mucocytes</a:t>
            </a:r>
            <a:r>
              <a:rPr lang="fr-FR" sz="3200" i="1" dirty="0">
                <a:solidFill>
                  <a:schemeClr val="tx1"/>
                </a:solidFill>
                <a:effectLst/>
                <a:latin typeface="Cambria" panose="02040503050406030204" pitchFamily="18" charset="0"/>
                <a:ea typeface="Cambria" panose="02040503050406030204" pitchFamily="18" charset="0"/>
              </a:rPr>
              <a:t>.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Il </a:t>
            </a:r>
            <a:r>
              <a:rPr lang="fr-FR" sz="3200" i="1" dirty="0">
                <a:solidFill>
                  <a:schemeClr val="tx1"/>
                </a:solidFill>
                <a:effectLst/>
                <a:latin typeface="Cambria" panose="02040503050406030204" pitchFamily="18" charset="0"/>
                <a:ea typeface="Cambria" panose="02040503050406030204" pitchFamily="18" charset="0"/>
              </a:rPr>
              <a:t>forme une barrière de protection de la muqueuse gastrique contre les ions H+ et la pepsine.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Les </a:t>
            </a:r>
            <a:r>
              <a:rPr lang="fr-FR" sz="3200" i="1" dirty="0">
                <a:solidFill>
                  <a:schemeClr val="tx1"/>
                </a:solidFill>
                <a:effectLst/>
                <a:latin typeface="Cambria" panose="02040503050406030204" pitchFamily="18" charset="0"/>
                <a:ea typeface="Cambria" panose="02040503050406030204" pitchFamily="18" charset="0"/>
              </a:rPr>
              <a:t>HCO₃¯ produits par les </a:t>
            </a:r>
            <a:r>
              <a:rPr lang="fr-FR" sz="3200" i="1" dirty="0" err="1">
                <a:solidFill>
                  <a:schemeClr val="tx1"/>
                </a:solidFill>
                <a:effectLst/>
                <a:latin typeface="Cambria" panose="02040503050406030204" pitchFamily="18" charset="0"/>
                <a:ea typeface="Cambria" panose="02040503050406030204" pitchFamily="18" charset="0"/>
              </a:rPr>
              <a:t>mucocytes</a:t>
            </a:r>
            <a:r>
              <a:rPr lang="fr-FR" sz="3200" i="1" dirty="0">
                <a:solidFill>
                  <a:schemeClr val="tx1"/>
                </a:solidFill>
                <a:effectLst/>
                <a:latin typeface="Cambria" panose="02040503050406030204" pitchFamily="18" charset="0"/>
                <a:ea typeface="Cambria" panose="02040503050406030204" pitchFamily="18" charset="0"/>
              </a:rPr>
              <a:t> neutralisent localement les ions H+ qui franchissent la barrière et </a:t>
            </a:r>
            <a:r>
              <a:rPr lang="fr-FR" sz="3200" i="1" dirty="0" smtClean="0">
                <a:solidFill>
                  <a:schemeClr val="tx1"/>
                </a:solidFill>
                <a:effectLst/>
                <a:latin typeface="Cambria" panose="02040503050406030204" pitchFamily="18" charset="0"/>
                <a:ea typeface="Cambria" panose="02040503050406030204" pitchFamily="18" charset="0"/>
              </a:rPr>
              <a:t>désactivent </a:t>
            </a:r>
            <a:r>
              <a:rPr lang="fr-FR" sz="3200" i="1" dirty="0">
                <a:solidFill>
                  <a:schemeClr val="tx1"/>
                </a:solidFill>
                <a:effectLst/>
                <a:latin typeface="Cambria" panose="02040503050406030204" pitchFamily="18" charset="0"/>
                <a:ea typeface="Cambria" panose="02040503050406030204" pitchFamily="18" charset="0"/>
              </a:rPr>
              <a:t>la pepsine. </a:t>
            </a:r>
            <a:endParaRPr lang="fr-FR" sz="3200" i="1" dirty="0" smtClean="0">
              <a:solidFill>
                <a:schemeClr val="tx1"/>
              </a:solidFill>
              <a:effectLst/>
              <a:latin typeface="Cambria" panose="02040503050406030204" pitchFamily="18" charset="0"/>
              <a:ea typeface="Cambria" panose="02040503050406030204" pitchFamily="18" charset="0"/>
            </a:endParaRPr>
          </a:p>
          <a:p>
            <a:r>
              <a:rPr lang="fr-FR" sz="3200" i="1" dirty="0" smtClean="0">
                <a:solidFill>
                  <a:schemeClr val="tx1"/>
                </a:solidFill>
                <a:effectLst/>
                <a:latin typeface="Cambria" panose="02040503050406030204" pitchFamily="18" charset="0"/>
                <a:ea typeface="Cambria" panose="02040503050406030204" pitchFamily="18" charset="0"/>
              </a:rPr>
              <a:t>Les </a:t>
            </a:r>
            <a:r>
              <a:rPr lang="fr-FR" sz="3200" i="1" dirty="0">
                <a:solidFill>
                  <a:schemeClr val="tx1"/>
                </a:solidFill>
                <a:effectLst/>
                <a:latin typeface="Cambria" panose="02040503050406030204" pitchFamily="18" charset="0"/>
                <a:ea typeface="Cambria" panose="02040503050406030204" pitchFamily="18" charset="0"/>
              </a:rPr>
              <a:t>prostaglandines E2 (PGE2) stimulent la sécrétion des HCO₃</a:t>
            </a:r>
            <a:r>
              <a:rPr lang="fr-FR" sz="3200" b="1" i="1" dirty="0">
                <a:solidFill>
                  <a:schemeClr val="tx1"/>
                </a:solidFill>
                <a:effectLst/>
                <a:latin typeface="Cambria" panose="02040503050406030204" pitchFamily="18" charset="0"/>
                <a:ea typeface="Cambria" panose="02040503050406030204" pitchFamily="18" charset="0"/>
              </a:rPr>
              <a:t>¯ </a:t>
            </a:r>
            <a:r>
              <a:rPr lang="fr-FR" sz="3200" i="1" dirty="0">
                <a:solidFill>
                  <a:schemeClr val="tx1"/>
                </a:solidFill>
                <a:effectLst/>
                <a:latin typeface="Cambria" panose="02040503050406030204" pitchFamily="18" charset="0"/>
                <a:ea typeface="Cambria" panose="02040503050406030204" pitchFamily="18" charset="0"/>
              </a:rPr>
              <a:t>et participe au maintien de cette barrière.</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DE MUCUS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30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4786" y="208229"/>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39160" y="2113229"/>
            <a:ext cx="6234067" cy="4025774"/>
          </a:xfrm>
          <a:ln>
            <a:solidFill>
              <a:schemeClr val="tx1"/>
            </a:solidFill>
          </a:ln>
        </p:spPr>
        <p:txBody>
          <a:bodyPr>
            <a:normAutofit lnSpcReduction="10000"/>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musculeuse</a:t>
            </a:r>
            <a:r>
              <a:rPr lang="fr-FR" sz="2400" i="1" dirty="0">
                <a:effectLst/>
                <a:latin typeface="Cambria" panose="02040503050406030204" pitchFamily="18" charset="0"/>
                <a:ea typeface="Cambria" panose="02040503050406030204" pitchFamily="18" charset="0"/>
              </a:rPr>
              <a:t> est constituée de deux couches </a:t>
            </a:r>
            <a:r>
              <a:rPr lang="fr-FR" sz="2400" i="1" dirty="0" smtClean="0">
                <a:effectLst/>
                <a:latin typeface="Cambria" panose="02040503050406030204" pitchFamily="18" charset="0"/>
                <a:ea typeface="Cambria" panose="02040503050406030204" pitchFamily="18" charset="0"/>
              </a:rPr>
              <a:t>de fibres </a:t>
            </a:r>
            <a:r>
              <a:rPr lang="fr-FR" sz="2400" i="1" dirty="0">
                <a:effectLst/>
                <a:latin typeface="Cambria" panose="02040503050406030204" pitchFamily="18" charset="0"/>
                <a:ea typeface="Cambria" panose="02040503050406030204" pitchFamily="18" charset="0"/>
              </a:rPr>
              <a:t>musculaires lisses : l'interne </a:t>
            </a:r>
            <a:r>
              <a:rPr lang="fr-FR" sz="2400" b="1" i="1" dirty="0">
                <a:effectLst/>
                <a:latin typeface="Cambria" panose="02040503050406030204" pitchFamily="18" charset="0"/>
                <a:ea typeface="Cambria" panose="02040503050406030204" pitchFamily="18" charset="0"/>
              </a:rPr>
              <a:t>circulaire</a:t>
            </a:r>
            <a:r>
              <a:rPr lang="fr-FR" sz="2400" i="1" dirty="0">
                <a:effectLst/>
                <a:latin typeface="Cambria" panose="02040503050406030204" pitchFamily="18" charset="0"/>
                <a:ea typeface="Cambria" panose="02040503050406030204" pitchFamily="18" charset="0"/>
              </a:rPr>
              <a:t> et l'externe </a:t>
            </a:r>
            <a:r>
              <a:rPr lang="fr-FR" sz="2400" b="1" i="1" dirty="0">
                <a:effectLst/>
                <a:latin typeface="Cambria" panose="02040503050406030204" pitchFamily="18" charset="0"/>
                <a:ea typeface="Cambria" panose="02040503050406030204" pitchFamily="18" charset="0"/>
              </a:rPr>
              <a:t>longitudinale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S'y </a:t>
            </a:r>
            <a:r>
              <a:rPr lang="fr-FR" sz="2400" i="1" dirty="0">
                <a:effectLst/>
                <a:latin typeface="Cambria" panose="02040503050406030204" pitchFamily="18" charset="0"/>
                <a:ea typeface="Cambria" panose="02040503050406030204" pitchFamily="18" charset="0"/>
              </a:rPr>
              <a:t>ajoute dans la plus grande partie de l'estomac, une couche oblique interne.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Un </a:t>
            </a:r>
            <a:r>
              <a:rPr lang="fr-FR" sz="2400" i="1" dirty="0">
                <a:effectLst/>
                <a:latin typeface="Cambria" panose="02040503050406030204" pitchFamily="18" charset="0"/>
                <a:ea typeface="Cambria" panose="02040503050406030204" pitchFamily="18" charset="0"/>
              </a:rPr>
              <a:t>plexus nerveux dit d'</a:t>
            </a:r>
            <a:r>
              <a:rPr lang="fr-FR" sz="2400" b="1" i="1" dirty="0" err="1">
                <a:effectLst/>
                <a:latin typeface="Cambria" panose="02040503050406030204" pitchFamily="18" charset="0"/>
                <a:ea typeface="Cambria" panose="02040503050406030204" pitchFamily="18" charset="0"/>
              </a:rPr>
              <a:t>Auerbach</a:t>
            </a:r>
            <a:r>
              <a:rPr lang="fr-FR" sz="2400" i="1" dirty="0">
                <a:effectLst/>
                <a:latin typeface="Cambria" panose="02040503050406030204" pitchFamily="18" charset="0"/>
                <a:ea typeface="Cambria" panose="02040503050406030204" pitchFamily="18" charset="0"/>
              </a:rPr>
              <a:t> est situé entre les couches musculaires interne et externe, reçoit les afférences du </a:t>
            </a:r>
            <a:r>
              <a:rPr lang="fr-FR" sz="2400" b="1" i="1" dirty="0">
                <a:effectLst/>
                <a:latin typeface="Cambria" panose="02040503050406030204" pitchFamily="18" charset="0"/>
                <a:ea typeface="Cambria" panose="02040503050406030204" pitchFamily="18" charset="0"/>
              </a:rPr>
              <a:t>SNA</a:t>
            </a:r>
            <a:r>
              <a:rPr lang="fr-FR" sz="2400" i="1" dirty="0">
                <a:effectLst/>
                <a:latin typeface="Cambria" panose="02040503050406030204" pitchFamily="18" charset="0"/>
                <a:ea typeface="Cambria" panose="02040503050406030204" pitchFamily="18" charset="0"/>
              </a:rPr>
              <a:t> et contrôle les contractions de cette musculaire.</a:t>
            </a:r>
          </a:p>
          <a:p>
            <a:endParaRPr lang="fr-FR"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9975" y="2531979"/>
            <a:ext cx="5503287" cy="3188273"/>
          </a:xfrm>
        </p:spPr>
      </p:pic>
    </p:spTree>
    <p:extLst>
      <p:ext uri="{BB962C8B-B14F-4D97-AF65-F5344CB8AC3E}">
        <p14:creationId xmlns:p14="http://schemas.microsoft.com/office/powerpoint/2010/main" val="12502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32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solidFill>
                  <a:schemeClr val="tx1"/>
                </a:solidFill>
                <a:effectLst/>
                <a:latin typeface="Cambria" panose="02040503050406030204" pitchFamily="18" charset="0"/>
                <a:ea typeface="Cambria" panose="02040503050406030204" pitchFamily="18" charset="0"/>
              </a:rPr>
              <a:t>Chez les </a:t>
            </a:r>
            <a:r>
              <a:rPr lang="fr-FR" sz="3200" i="1" dirty="0" err="1">
                <a:solidFill>
                  <a:schemeClr val="tx1"/>
                </a:solidFill>
                <a:effectLst/>
                <a:latin typeface="Cambria" panose="02040503050406030204" pitchFamily="18" charset="0"/>
                <a:ea typeface="Cambria" panose="02040503050406030204" pitchFamily="18" charset="0"/>
              </a:rPr>
              <a:t>préruminants</a:t>
            </a:r>
            <a:r>
              <a:rPr lang="fr-FR" sz="3200" i="1" dirty="0">
                <a:solidFill>
                  <a:schemeClr val="tx1"/>
                </a:solidFill>
                <a:effectLst/>
                <a:latin typeface="Cambria" panose="02040503050406030204" pitchFamily="18" charset="0"/>
                <a:ea typeface="Cambria" panose="02040503050406030204" pitchFamily="18" charset="0"/>
              </a:rPr>
              <a:t> les cellules pariétales de l’abomasum produisent de la rénine (ou </a:t>
            </a:r>
            <a:r>
              <a:rPr lang="fr-FR" sz="3200" i="1" dirty="0" err="1">
                <a:solidFill>
                  <a:schemeClr val="tx1"/>
                </a:solidFill>
                <a:effectLst/>
                <a:latin typeface="Cambria" panose="02040503050406030204" pitchFamily="18" charset="0"/>
                <a:ea typeface="Cambria" panose="02040503050406030204" pitchFamily="18" charset="0"/>
              </a:rPr>
              <a:t>chymosine</a:t>
            </a:r>
            <a:r>
              <a:rPr lang="fr-FR" sz="3200" i="1" dirty="0">
                <a:solidFill>
                  <a:schemeClr val="tx1"/>
                </a:solidFill>
                <a:effectLst/>
                <a:latin typeface="Cambria" panose="02040503050406030204" pitchFamily="18" charset="0"/>
                <a:ea typeface="Cambria" panose="02040503050406030204" pitchFamily="18" charset="0"/>
              </a:rPr>
              <a:t> ou présure ou labferment) enzyme protéolytique impliquée dans le caillage et la digestion du lait</a:t>
            </a:r>
            <a:r>
              <a:rPr lang="fr-FR" sz="3200" dirty="0">
                <a:solidFill>
                  <a:schemeClr val="tx1"/>
                </a:solidFill>
                <a:effectLst/>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641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4924898"/>
              </p:ext>
            </p:extLst>
          </p:nvPr>
        </p:nvGraphicFramePr>
        <p:xfrm>
          <a:off x="407406" y="214291"/>
          <a:ext cx="11271565" cy="6410439"/>
        </p:xfrm>
        <a:graphic>
          <a:graphicData uri="http://schemas.openxmlformats.org/drawingml/2006/table">
            <a:tbl>
              <a:tblPr firstRow="1" bandRow="1">
                <a:tableStyleId>{00A15C55-8517-42AA-B614-E9B94910E393}</a:tableStyleId>
              </a:tblPr>
              <a:tblGrid>
                <a:gridCol w="2377573"/>
                <a:gridCol w="1761194"/>
                <a:gridCol w="3522389"/>
                <a:gridCol w="3610409"/>
              </a:tblGrid>
              <a:tr h="663807">
                <a:tc>
                  <a:txBody>
                    <a:bodyPr/>
                    <a:lstStyle/>
                    <a:p>
                      <a:r>
                        <a:rPr lang="fr-FR" sz="2400" i="1" dirty="0" smtClean="0">
                          <a:solidFill>
                            <a:schemeClr val="bg1"/>
                          </a:solidFill>
                          <a:latin typeface="Cambria" panose="02040503050406030204" pitchFamily="18" charset="0"/>
                          <a:ea typeface="Cambria" panose="02040503050406030204" pitchFamily="18" charset="0"/>
                        </a:rPr>
                        <a:t>Type de cellules</a:t>
                      </a:r>
                      <a:r>
                        <a:rPr lang="fr-FR" sz="2400" i="1" baseline="0" dirty="0" smtClean="0">
                          <a:solidFill>
                            <a:schemeClr val="bg1"/>
                          </a:solidFill>
                          <a:latin typeface="Cambria" panose="02040503050406030204" pitchFamily="18" charset="0"/>
                          <a:ea typeface="Cambria" panose="02040503050406030204" pitchFamily="18" charset="0"/>
                        </a:rPr>
                        <a:t>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Parie de l’estomac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Produits sécrétés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Stimulus de la sécrétion </a:t>
                      </a:r>
                      <a:endParaRPr lang="fr-FR" sz="2400" i="1" dirty="0">
                        <a:solidFill>
                          <a:schemeClr val="bg1"/>
                        </a:solidFill>
                        <a:latin typeface="Cambria" pitchFamily="18" charset="0"/>
                        <a:ea typeface="Cambria" panose="02040503050406030204" pitchFamily="18" charset="0"/>
                      </a:endParaRPr>
                    </a:p>
                  </a:txBody>
                  <a:tcPr/>
                </a:tc>
              </a:tr>
              <a:tr h="1370638">
                <a:tc>
                  <a:txBody>
                    <a:bodyPr/>
                    <a:lstStyle/>
                    <a:p>
                      <a:r>
                        <a:rPr lang="fr-FR" sz="2400" i="1" dirty="0" smtClean="0">
                          <a:solidFill>
                            <a:schemeClr val="bg1"/>
                          </a:solidFill>
                          <a:latin typeface="Cambria" panose="02040503050406030204" pitchFamily="18" charset="0"/>
                          <a:ea typeface="Cambria" panose="02040503050406030204" pitchFamily="18" charset="0"/>
                        </a:rPr>
                        <a:t>Cellules</a:t>
                      </a:r>
                      <a:r>
                        <a:rPr lang="fr-FR" sz="2400" i="1" baseline="0" dirty="0" smtClean="0">
                          <a:solidFill>
                            <a:schemeClr val="bg1"/>
                          </a:solidFill>
                          <a:latin typeface="Cambria" panose="02040503050406030204" pitchFamily="18" charset="0"/>
                          <a:ea typeface="Cambria" panose="02040503050406030204" pitchFamily="18" charset="0"/>
                        </a:rPr>
                        <a:t> </a:t>
                      </a:r>
                      <a:r>
                        <a:rPr lang="fr-FR" sz="2400" i="1" baseline="0" dirty="0" err="1" smtClean="0">
                          <a:solidFill>
                            <a:schemeClr val="bg1"/>
                          </a:solidFill>
                          <a:latin typeface="Cambria" panose="02040503050406030204" pitchFamily="18" charset="0"/>
                          <a:ea typeface="Cambria" panose="02040503050406030204" pitchFamily="18" charset="0"/>
                        </a:rPr>
                        <a:t>oxyntiques</a:t>
                      </a:r>
                      <a:endParaRPr lang="fr-FR" sz="2400" i="1" baseline="0" dirty="0" smtClean="0">
                        <a:solidFill>
                          <a:schemeClr val="bg1"/>
                        </a:solidFill>
                        <a:latin typeface="Cambria" panose="02040503050406030204" pitchFamily="18" charset="0"/>
                        <a:ea typeface="Cambria" panose="02040503050406030204" pitchFamily="18" charset="0"/>
                      </a:endParaRPr>
                    </a:p>
                    <a:p>
                      <a:r>
                        <a:rPr lang="fr-FR" sz="2400" i="1" baseline="0" dirty="0" smtClean="0">
                          <a:solidFill>
                            <a:schemeClr val="bg1"/>
                          </a:solidFill>
                          <a:latin typeface="Cambria" panose="02040503050406030204" pitchFamily="18" charset="0"/>
                          <a:ea typeface="Cambria" panose="02040503050406030204" pitchFamily="18" charset="0"/>
                        </a:rPr>
                        <a:t>(Pariétales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err="1" smtClean="0">
                          <a:solidFill>
                            <a:schemeClr val="bg1"/>
                          </a:solidFill>
                          <a:latin typeface="Cambria" panose="02040503050406030204" pitchFamily="18" charset="0"/>
                          <a:ea typeface="Cambria" panose="02040503050406030204" pitchFamily="18" charset="0"/>
                        </a:rPr>
                        <a:t>HCl</a:t>
                      </a: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r>
                        <a:rPr lang="fr-FR" sz="2400" i="1" dirty="0" smtClean="0">
                          <a:solidFill>
                            <a:schemeClr val="bg1"/>
                          </a:solidFill>
                          <a:latin typeface="Cambria" pitchFamily="18" charset="0"/>
                          <a:ea typeface="Cambria" panose="02040503050406030204" pitchFamily="18" charset="0"/>
                        </a:rPr>
                        <a:t>Facteur intrinsèque</a:t>
                      </a: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 </a:t>
                      </a:r>
                      <a:endParaRPr lang="fr-FR" sz="2400" i="1" dirty="0">
                        <a:solidFill>
                          <a:schemeClr val="bg1"/>
                        </a:solidFill>
                        <a:latin typeface="Cambria" pitchFamily="18" charset="0"/>
                        <a:ea typeface="Cambria" panose="02040503050406030204" pitchFamily="18" charset="0"/>
                      </a:endParaRP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principales</a:t>
                      </a:r>
                      <a:r>
                        <a:rPr lang="fr-FR" sz="2400" i="1" baseline="0" dirty="0" smtClean="0">
                          <a:solidFill>
                            <a:schemeClr val="bg1"/>
                          </a:solidFill>
                          <a:latin typeface="Cambria" panose="02040503050406030204" pitchFamily="18" charset="0"/>
                          <a:ea typeface="Cambria" panose="02040503050406030204" pitchFamily="18" charset="0"/>
                        </a:rPr>
                        <a:t> </a:t>
                      </a:r>
                    </a:p>
                    <a:p>
                      <a:r>
                        <a:rPr lang="fr-FR" sz="2400" i="1" dirty="0" smtClean="0">
                          <a:solidFill>
                            <a:schemeClr val="bg1"/>
                          </a:solidFill>
                          <a:latin typeface="Cambria" panose="02040503050406030204" pitchFamily="18" charset="0"/>
                          <a:ea typeface="Cambria" panose="02040503050406030204" pitchFamily="18" charset="0"/>
                        </a:rPr>
                        <a:t>(Peptiques</a:t>
                      </a:r>
                      <a:r>
                        <a:rPr lang="fr-FR" sz="2400" i="1" baseline="0" dirty="0" smtClean="0">
                          <a:solidFill>
                            <a:schemeClr val="bg1"/>
                          </a:solidFill>
                          <a:latin typeface="Cambria" panose="02040503050406030204" pitchFamily="18" charset="0"/>
                          <a:ea typeface="Cambria" panose="02040503050406030204" pitchFamily="18" charset="0"/>
                        </a:rPr>
                        <a:t>)</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err="1" smtClean="0">
                          <a:solidFill>
                            <a:schemeClr val="bg1"/>
                          </a:solidFill>
                          <a:latin typeface="Cambria" panose="02040503050406030204" pitchFamily="18" charset="0"/>
                          <a:ea typeface="Cambria" panose="02040503050406030204" pitchFamily="18" charset="0"/>
                        </a:rPr>
                        <a:t>Pepsinogène</a:t>
                      </a:r>
                      <a:r>
                        <a:rPr lang="fr-FR" sz="2400" i="1" dirty="0" smtClean="0">
                          <a:solidFill>
                            <a:schemeClr val="bg1"/>
                          </a:solidFill>
                          <a:latin typeface="Cambria" panose="02040503050406030204" pitchFamily="18" charset="0"/>
                          <a:ea typeface="Cambria" panose="02040503050406030204" pitchFamily="18" charset="0"/>
                        </a:rPr>
                        <a:t> converti en pepsine à pH</a:t>
                      </a:r>
                      <a:r>
                        <a:rPr lang="fr-FR" sz="2400" i="1" baseline="0" dirty="0" smtClean="0">
                          <a:solidFill>
                            <a:schemeClr val="bg1"/>
                          </a:solidFill>
                          <a:latin typeface="Cambria" panose="02040503050406030204" pitchFamily="18" charset="0"/>
                          <a:ea typeface="Cambria" panose="02040503050406030204" pitchFamily="18" charset="0"/>
                        </a:rPr>
                        <a:t>= 1-3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a:t>
                      </a:r>
                      <a:endParaRPr lang="fr-FR" sz="2400" i="1" dirty="0">
                        <a:solidFill>
                          <a:schemeClr val="bg1"/>
                        </a:solidFill>
                        <a:latin typeface="Cambria" pitchFamily="18" charset="0"/>
                        <a:ea typeface="Cambria" panose="02040503050406030204" pitchFamily="18" charset="0"/>
                      </a:endParaRPr>
                    </a:p>
                  </a:txBody>
                  <a:tcPr/>
                </a:tc>
              </a:tr>
              <a:tr h="1846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i="1" dirty="0" smtClean="0">
                          <a:solidFill>
                            <a:schemeClr val="bg1"/>
                          </a:solidFill>
                          <a:latin typeface="Cambria" panose="02040503050406030204" pitchFamily="18" charset="0"/>
                          <a:ea typeface="Cambria" panose="02040503050406030204" pitchFamily="18" charset="0"/>
                        </a:rPr>
                        <a:t>Cellules G (endocrine)</a:t>
                      </a:r>
                    </a:p>
                    <a:p>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Gastrine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itchFamily="18" charset="0"/>
                          <a:ea typeface="Cambria" panose="02040503050406030204" pitchFamily="18" charset="0"/>
                        </a:rPr>
                        <a:t> vagale (GRP)</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Petits peptides</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Distension stomacale</a:t>
                      </a: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à mucus</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Mucus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Stimulation vagale </a:t>
                      </a:r>
                      <a:endParaRPr lang="fr-FR" sz="2400" i="1" dirty="0">
                        <a:solidFill>
                          <a:schemeClr val="bg1"/>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1473744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459702" y="1631374"/>
            <a:ext cx="6203786" cy="4570250"/>
          </a:xfrm>
        </p:spPr>
        <p:txBody>
          <a:bodyPr>
            <a:normAutofit fontScale="400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endParaRPr lang="fr-FR" sz="3000" i="1" dirty="0" smtClean="0">
              <a:solidFill>
                <a:schemeClr val="tx1"/>
              </a:solidFill>
              <a:latin typeface="Cambria" pitchFamily="18" charset="0"/>
            </a:endParaRPr>
          </a:p>
          <a:p>
            <a:r>
              <a:rPr lang="en-GB" altLang="en-GB" sz="7000" b="1" i="1" dirty="0" smtClean="0">
                <a:solidFill>
                  <a:schemeClr val="tx2"/>
                </a:solidFill>
                <a:latin typeface="Cambria" panose="02040503050406030204" pitchFamily="18" charset="0"/>
                <a:ea typeface="Cambria" panose="02040503050406030204" pitchFamily="18" charset="0"/>
              </a:rPr>
              <a:t>Pancreas endocrine: </a:t>
            </a:r>
            <a:r>
              <a:rPr lang="en-GB" altLang="en-GB" sz="7000" i="1" dirty="0" smtClean="0">
                <a:solidFill>
                  <a:schemeClr val="tx2"/>
                </a:solidFill>
                <a:latin typeface="Cambria" panose="02040503050406030204" pitchFamily="18" charset="0"/>
                <a:ea typeface="Cambria" panose="02040503050406030204" pitchFamily="18" charset="0"/>
              </a:rPr>
              <a:t>regulation de la </a:t>
            </a:r>
            <a:r>
              <a:rPr lang="en-GB" altLang="en-GB" sz="7000" i="1" dirty="0" err="1" smtClean="0">
                <a:solidFill>
                  <a:schemeClr val="tx2"/>
                </a:solidFill>
                <a:latin typeface="Cambria" panose="02040503050406030204" pitchFamily="18" charset="0"/>
                <a:ea typeface="Cambria" panose="02040503050406030204" pitchFamily="18" charset="0"/>
              </a:rPr>
              <a:t>glycémie</a:t>
            </a:r>
            <a:endParaRPr lang="en-GB" altLang="en-GB" sz="7000" i="1" dirty="0">
              <a:solidFill>
                <a:schemeClr val="tx2"/>
              </a:solidFill>
              <a:latin typeface="Cambria" panose="02040503050406030204" pitchFamily="18" charset="0"/>
              <a:ea typeface="Cambria" panose="02040503050406030204" pitchFamily="18" charset="0"/>
            </a:endParaRPr>
          </a:p>
          <a:p>
            <a:pPr lvl="1"/>
            <a:r>
              <a:rPr lang="en-GB" altLang="en-GB" sz="7000" i="1" dirty="0" err="1">
                <a:latin typeface="Cambria" panose="02040503050406030204" pitchFamily="18" charset="0"/>
                <a:ea typeface="Cambria" panose="02040503050406030204" pitchFamily="18" charset="0"/>
              </a:rPr>
              <a:t>Insuline</a:t>
            </a:r>
            <a:r>
              <a:rPr lang="en-GB" altLang="en-GB" sz="7000" i="1" dirty="0">
                <a:latin typeface="Cambria" panose="02040503050406030204" pitchFamily="18" charset="0"/>
                <a:ea typeface="Cambria" panose="02040503050406030204" pitchFamily="18" charset="0"/>
              </a:rPr>
              <a:t>, glucagon</a:t>
            </a:r>
          </a:p>
          <a:p>
            <a:endParaRPr lang="en-GB" altLang="en-GB" sz="7000" i="1" dirty="0">
              <a:latin typeface="Cambria" panose="02040503050406030204" pitchFamily="18" charset="0"/>
              <a:ea typeface="Cambria" panose="02040503050406030204" pitchFamily="18" charset="0"/>
            </a:endParaRPr>
          </a:p>
          <a:p>
            <a:r>
              <a:rPr lang="en-GB" altLang="en-GB" sz="7000" b="1" i="1" dirty="0" smtClean="0">
                <a:solidFill>
                  <a:schemeClr val="tx2"/>
                </a:solidFill>
                <a:latin typeface="Cambria" panose="02040503050406030204" pitchFamily="18" charset="0"/>
                <a:ea typeface="Cambria" panose="02040503050406030204" pitchFamily="18" charset="0"/>
              </a:rPr>
              <a:t>Pancreas exocrine: </a:t>
            </a:r>
            <a:r>
              <a:rPr lang="en-GB" altLang="en-GB" sz="7000" i="1" dirty="0" smtClean="0">
                <a:solidFill>
                  <a:schemeClr val="tx2"/>
                </a:solidFill>
                <a:latin typeface="Cambria" panose="02040503050406030204" pitchFamily="18" charset="0"/>
                <a:ea typeface="Cambria" panose="02040503050406030204" pitchFamily="18" charset="0"/>
              </a:rPr>
              <a:t>digestion et neutralisation du pH duodenal </a:t>
            </a:r>
            <a:endParaRPr lang="en-GB" altLang="en-GB" sz="7000" i="1" dirty="0">
              <a:solidFill>
                <a:schemeClr val="tx2"/>
              </a:solidFill>
              <a:latin typeface="Cambria" panose="02040503050406030204" pitchFamily="18" charset="0"/>
              <a:ea typeface="Cambria" panose="02040503050406030204" pitchFamily="18" charset="0"/>
            </a:endParaRPr>
          </a:p>
          <a:p>
            <a:pPr lvl="1"/>
            <a:r>
              <a:rPr lang="en-GB" altLang="en-GB" sz="7000" i="1" dirty="0">
                <a:latin typeface="Cambria" panose="02040503050406030204" pitchFamily="18" charset="0"/>
                <a:ea typeface="Cambria" panose="02040503050406030204" pitchFamily="18" charset="0"/>
              </a:rPr>
              <a:t>Enzymes </a:t>
            </a:r>
          </a:p>
          <a:p>
            <a:pPr lvl="1"/>
            <a:r>
              <a:rPr lang="en-GB" altLang="en-GB" sz="7000" i="1" dirty="0" smtClean="0">
                <a:latin typeface="Cambria" panose="02040503050406030204" pitchFamily="18" charset="0"/>
                <a:ea typeface="Cambria" panose="02040503050406030204" pitchFamily="18" charset="0"/>
              </a:rPr>
              <a:t>Bicarbonate</a:t>
            </a:r>
            <a:endParaRPr lang="fr-FR" sz="7000" i="1" dirty="0">
              <a:solidFill>
                <a:schemeClr val="tx1"/>
              </a:solidFill>
              <a:latin typeface="Cambria" pitchFamily="18" charset="0"/>
            </a:endParaRPr>
          </a:p>
          <a:p>
            <a:endParaRPr lang="fr-FR" sz="4500" i="1" dirty="0">
              <a:solidFill>
                <a:schemeClr val="tx1"/>
              </a:solidFill>
              <a:latin typeface="Cambria" pitchFamily="18" charset="0"/>
            </a:endParaRPr>
          </a:p>
          <a:p>
            <a:endParaRPr lang="fr-FR" dirty="0"/>
          </a:p>
        </p:txBody>
      </p:sp>
      <p:pic>
        <p:nvPicPr>
          <p:cNvPr id="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7952" y="2261001"/>
            <a:ext cx="4768672" cy="382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269579" y="1591147"/>
            <a:ext cx="6411878" cy="5013356"/>
          </a:xfrm>
        </p:spPr>
        <p:txBody>
          <a:bodyPr>
            <a:normAutofit fontScale="47500" lnSpcReduction="20000"/>
          </a:bodyPr>
          <a:lstStyle/>
          <a:p>
            <a:r>
              <a:rPr lang="fr-FR" sz="5000" i="1" dirty="0">
                <a:effectLst/>
                <a:latin typeface="Cambria" panose="02040503050406030204" pitchFamily="18" charset="0"/>
                <a:ea typeface="Cambria" panose="02040503050406030204" pitchFamily="18" charset="0"/>
              </a:rPr>
              <a:t>Comme les glandes salivaires, le pancréas exocrine a une structure en forme de grappe de raisin. </a:t>
            </a:r>
            <a:endParaRPr lang="fr-FR" sz="5000" i="1" dirty="0" smtClean="0">
              <a:effectLst/>
              <a:latin typeface="Cambria" panose="02040503050406030204" pitchFamily="18" charset="0"/>
              <a:ea typeface="Cambria" panose="02040503050406030204" pitchFamily="18" charset="0"/>
            </a:endParaRPr>
          </a:p>
          <a:p>
            <a:r>
              <a:rPr lang="fr-FR" sz="5000" i="1" dirty="0" smtClean="0">
                <a:effectLst/>
                <a:latin typeface="Cambria" panose="02040503050406030204" pitchFamily="18" charset="0"/>
                <a:ea typeface="Cambria" panose="02040503050406030204" pitchFamily="18" charset="0"/>
              </a:rPr>
              <a:t>L'acinus </a:t>
            </a:r>
            <a:r>
              <a:rPr lang="fr-FR" sz="5000" i="1" dirty="0">
                <a:effectLst/>
                <a:latin typeface="Cambria" panose="02040503050406030204" pitchFamily="18" charset="0"/>
                <a:ea typeface="Cambria" panose="02040503050406030204" pitchFamily="18" charset="0"/>
              </a:rPr>
              <a:t>produit un petit volume de suc pancréatique, contenant essentiellement </a:t>
            </a:r>
            <a:r>
              <a:rPr lang="fr-FR" sz="5000" i="1" dirty="0" smtClean="0">
                <a:effectLst/>
                <a:latin typeface="Cambria" panose="02040503050406030204" pitchFamily="18" charset="0"/>
                <a:ea typeface="Cambria" panose="02040503050406030204" pitchFamily="18" charset="0"/>
              </a:rPr>
              <a:t>des enzymes du </a:t>
            </a:r>
            <a:r>
              <a:rPr lang="fr-FR" sz="5000" i="1" dirty="0">
                <a:effectLst/>
                <a:latin typeface="Cambria" panose="02040503050406030204" pitchFamily="18" charset="0"/>
                <a:ea typeface="Cambria" panose="02040503050406030204" pitchFamily="18" charset="0"/>
              </a:rPr>
              <a:t>Na et du Cl -. </a:t>
            </a:r>
            <a:endParaRPr lang="fr-FR" sz="5000" i="1" dirty="0" smtClean="0">
              <a:effectLst/>
              <a:latin typeface="Cambria" panose="02040503050406030204" pitchFamily="18" charset="0"/>
              <a:ea typeface="Cambria" panose="02040503050406030204" pitchFamily="18" charset="0"/>
            </a:endParaRPr>
          </a:p>
          <a:p>
            <a:r>
              <a:rPr lang="fr-FR" sz="5000" i="1" dirty="0" smtClean="0">
                <a:effectLst/>
                <a:latin typeface="Cambria" panose="02040503050406030204" pitchFamily="18" charset="0"/>
                <a:ea typeface="Cambria" panose="02040503050406030204" pitchFamily="18" charset="0"/>
              </a:rPr>
              <a:t>Les </a:t>
            </a:r>
            <a:r>
              <a:rPr lang="fr-FR" sz="5000" i="1" dirty="0">
                <a:effectLst/>
                <a:latin typeface="Cambria" panose="02040503050406030204" pitchFamily="18" charset="0"/>
                <a:ea typeface="Cambria" panose="02040503050406030204" pitchFamily="18" charset="0"/>
              </a:rPr>
              <a:t>cellules canaliculaires modifient le suc pancréatique initial en sécrétant </a:t>
            </a:r>
            <a:r>
              <a:rPr lang="fr-FR" sz="5000" i="1" dirty="0" smtClean="0">
                <a:effectLst/>
                <a:latin typeface="Cambria" panose="02040503050406030204" pitchFamily="18" charset="0"/>
                <a:ea typeface="Cambria" panose="02040503050406030204" pitchFamily="18" charset="0"/>
              </a:rPr>
              <a:t>HCO3- </a:t>
            </a:r>
            <a:r>
              <a:rPr lang="fr-FR" sz="5000" i="1" dirty="0">
                <a:effectLst/>
                <a:latin typeface="Cambria" panose="02040503050406030204" pitchFamily="18" charset="0"/>
                <a:ea typeface="Cambria" panose="02040503050406030204" pitchFamily="18" charset="0"/>
              </a:rPr>
              <a:t>et en absorbant Cl - par un mécanisme </a:t>
            </a:r>
            <a:r>
              <a:rPr lang="fr-FR" sz="5000" i="1" dirty="0" smtClean="0">
                <a:effectLst/>
                <a:latin typeface="Cambria" panose="02040503050406030204" pitchFamily="18" charset="0"/>
                <a:ea typeface="Cambria" panose="02040503050406030204" pitchFamily="18" charset="0"/>
              </a:rPr>
              <a:t>d'échange. </a:t>
            </a:r>
          </a:p>
          <a:p>
            <a:r>
              <a:rPr lang="fr-FR" sz="5000" i="1" dirty="0" smtClean="0">
                <a:effectLst/>
                <a:latin typeface="Cambria" panose="02040503050406030204" pitchFamily="18" charset="0"/>
                <a:ea typeface="Cambria" panose="02040503050406030204" pitchFamily="18" charset="0"/>
              </a:rPr>
              <a:t>Comme </a:t>
            </a:r>
            <a:r>
              <a:rPr lang="fr-FR" sz="5000" i="1" dirty="0">
                <a:effectLst/>
                <a:latin typeface="Cambria" panose="02040503050406030204" pitchFamily="18" charset="0"/>
                <a:ea typeface="Cambria" panose="02040503050406030204" pitchFamily="18" charset="0"/>
              </a:rPr>
              <a:t>les canaux pancréatiques sont perméables à l'eau, H2O passe dans la lumière pour rendre le suc pancréatique </a:t>
            </a:r>
            <a:r>
              <a:rPr lang="fr-FR" sz="5000" i="1" dirty="0" smtClean="0">
                <a:effectLst/>
                <a:latin typeface="Cambria" panose="02040503050406030204" pitchFamily="18" charset="0"/>
                <a:ea typeface="Cambria" panose="02040503050406030204" pitchFamily="18" charset="0"/>
              </a:rPr>
              <a:t>isotonique</a:t>
            </a:r>
            <a:r>
              <a:rPr lang="fr-FR" sz="5000" i="1" dirty="0">
                <a:effectLst/>
                <a:latin typeface="Cambria" panose="02040503050406030204" pitchFamily="18" charset="0"/>
                <a:ea typeface="Cambria" panose="02040503050406030204" pitchFamily="18" charset="0"/>
              </a:rPr>
              <a:t>.</a:t>
            </a:r>
          </a:p>
          <a:p>
            <a:pPr marL="0" indent="0">
              <a:buNone/>
            </a:pPr>
            <a:endParaRPr lang="fr-FR" sz="4500" i="1" dirty="0">
              <a:solidFill>
                <a:schemeClr val="tx1"/>
              </a:solidFill>
              <a:latin typeface="Cambria" pitchFamily="18" charset="0"/>
            </a:endParaRPr>
          </a:p>
          <a:p>
            <a:endParaRPr lang="fr-FR" dirty="0"/>
          </a:p>
        </p:txBody>
      </p:sp>
      <p:pic>
        <p:nvPicPr>
          <p:cNvPr id="4" name="Espace réservé du contenu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8407" y="2052874"/>
            <a:ext cx="5157368" cy="3810754"/>
          </a:xfrm>
        </p:spPr>
      </p:pic>
    </p:spTree>
    <p:extLst>
      <p:ext uri="{BB962C8B-B14F-4D97-AF65-F5344CB8AC3E}">
        <p14:creationId xmlns:p14="http://schemas.microsoft.com/office/powerpoint/2010/main" val="10972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39" y="0"/>
            <a:ext cx="9905998" cy="1905000"/>
          </a:xfrm>
        </p:spPr>
        <p:txBody>
          <a:bodyPr>
            <a:normAutofit/>
          </a:bodyPr>
          <a:lstStyle/>
          <a:p>
            <a:pPr algn="ctr"/>
            <a:r>
              <a:rPr lang="fr-FR" b="1" i="1" dirty="0">
                <a:latin typeface="Cambria" panose="02040503050406030204" pitchFamily="18" charset="0"/>
                <a:ea typeface="Cambria" panose="02040503050406030204" pitchFamily="18" charset="0"/>
              </a:rPr>
              <a:t>Sécrétion pancréatique </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374073" y="1569026"/>
            <a:ext cx="5793365" cy="5046071"/>
          </a:xfrm>
        </p:spPr>
        <p:txBody>
          <a:bodyPr>
            <a:normAutofit fontScale="92500" lnSpcReduction="20000"/>
          </a:bodyPr>
          <a:lstStyle/>
          <a:p>
            <a:endParaRPr lang="fr-FR" sz="2800" i="1" dirty="0">
              <a:solidFill>
                <a:schemeClr val="tx1">
                  <a:lumMod val="95000"/>
                  <a:lumOff val="5000"/>
                </a:schemeClr>
              </a:solidFill>
              <a:latin typeface="Cambria" pitchFamily="18" charset="0"/>
            </a:endParaRPr>
          </a:p>
          <a:p>
            <a:r>
              <a:rPr lang="fr-FR" sz="2800" i="1" dirty="0">
                <a:solidFill>
                  <a:schemeClr val="tx1">
                    <a:lumMod val="95000"/>
                    <a:lumOff val="5000"/>
                  </a:schemeClr>
                </a:solidFill>
                <a:latin typeface="Cambria" pitchFamily="18" charset="0"/>
              </a:rPr>
              <a:t>Fluide incolore visqueux à pH alcalin (7.1_8.2 chien; 7.6_8.4 BV)  </a:t>
            </a:r>
          </a:p>
          <a:p>
            <a:r>
              <a:rPr lang="fr-FR" sz="2800" i="1" dirty="0">
                <a:solidFill>
                  <a:schemeClr val="tx1">
                    <a:lumMod val="95000"/>
                    <a:lumOff val="5000"/>
                  </a:schemeClr>
                </a:solidFill>
                <a:latin typeface="Cambria" pitchFamily="18" charset="0"/>
              </a:rPr>
              <a:t>Volume important (6l chez le BV et le CV) isotonique </a:t>
            </a:r>
          </a:p>
          <a:p>
            <a:r>
              <a:rPr lang="fr-FR" sz="2800" i="1" dirty="0">
                <a:solidFill>
                  <a:schemeClr val="tx1">
                    <a:lumMod val="95000"/>
                    <a:lumOff val="5000"/>
                  </a:schemeClr>
                </a:solidFill>
                <a:latin typeface="Cambria" pitchFamily="18" charset="0"/>
              </a:rPr>
              <a:t>[Na</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et [K</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identiques à celles du plasma </a:t>
            </a:r>
          </a:p>
          <a:p>
            <a:r>
              <a:rPr lang="fr-FR" sz="2800" i="1" dirty="0">
                <a:solidFill>
                  <a:schemeClr val="tx1">
                    <a:lumMod val="95000"/>
                    <a:lumOff val="5000"/>
                  </a:schemeClr>
                </a:solidFill>
                <a:latin typeface="Cambria" pitchFamily="18" charset="0"/>
              </a:rPr>
              <a:t>[HCO</a:t>
            </a:r>
            <a:r>
              <a:rPr lang="fr-FR" sz="2800" b="1" i="1" dirty="0">
                <a:solidFill>
                  <a:schemeClr val="tx1">
                    <a:lumMod val="95000"/>
                    <a:lumOff val="5000"/>
                  </a:schemeClr>
                </a:solidFill>
                <a:latin typeface="Cambria" pitchFamily="18" charset="0"/>
              </a:rPr>
              <a:t>₃¯</a:t>
            </a:r>
            <a:r>
              <a:rPr lang="fr-FR" sz="2800" i="1" dirty="0">
                <a:solidFill>
                  <a:schemeClr val="tx1">
                    <a:lumMod val="95000"/>
                    <a:lumOff val="5000"/>
                  </a:schemeClr>
                </a:solidFill>
                <a:latin typeface="Cambria" pitchFamily="18" charset="0"/>
              </a:rPr>
              <a:t>] plus forte que celle du plasma </a:t>
            </a:r>
          </a:p>
          <a:p>
            <a:r>
              <a:rPr lang="fr-FR" sz="2800" i="1" dirty="0">
                <a:solidFill>
                  <a:schemeClr val="tx1">
                    <a:lumMod val="95000"/>
                    <a:lumOff val="5000"/>
                  </a:schemeClr>
                </a:solidFill>
                <a:latin typeface="Cambria" pitchFamily="18" charset="0"/>
              </a:rPr>
              <a:t>[Cl¯] plus faible que celle du plasma </a:t>
            </a:r>
          </a:p>
          <a:p>
            <a:r>
              <a:rPr lang="fr-FR" sz="2800" i="1" dirty="0">
                <a:solidFill>
                  <a:schemeClr val="tx1">
                    <a:lumMod val="95000"/>
                    <a:lumOff val="5000"/>
                  </a:schemeClr>
                </a:solidFill>
                <a:latin typeface="Cambria" pitchFamily="18" charset="0"/>
              </a:rPr>
              <a:t>Présence d’</a:t>
            </a:r>
            <a:r>
              <a:rPr lang="fr-FR" sz="2800" i="1" dirty="0" err="1">
                <a:solidFill>
                  <a:schemeClr val="tx1">
                    <a:lumMod val="95000"/>
                    <a:lumOff val="5000"/>
                  </a:schemeClr>
                </a:solidFill>
                <a:latin typeface="Cambria" pitchFamily="18" charset="0"/>
              </a:rPr>
              <a:t>enzymzes</a:t>
            </a:r>
            <a:r>
              <a:rPr lang="fr-FR" sz="2800" i="1" dirty="0">
                <a:solidFill>
                  <a:schemeClr val="tx1">
                    <a:lumMod val="95000"/>
                    <a:lumOff val="5000"/>
                  </a:schemeClr>
                </a:solidFill>
                <a:latin typeface="Cambria" pitchFamily="18" charset="0"/>
              </a:rPr>
              <a:t>: protéases ( trypsinogène et </a:t>
            </a:r>
            <a:r>
              <a:rPr lang="fr-FR" sz="2800" i="1" dirty="0" err="1">
                <a:solidFill>
                  <a:schemeClr val="tx1">
                    <a:lumMod val="95000"/>
                    <a:lumOff val="5000"/>
                  </a:schemeClr>
                </a:solidFill>
                <a:latin typeface="Cambria" pitchFamily="18" charset="0"/>
              </a:rPr>
              <a:t>chymotrypsinogène</a:t>
            </a:r>
            <a:r>
              <a:rPr lang="fr-FR" sz="2800" i="1" dirty="0">
                <a:solidFill>
                  <a:schemeClr val="tx1">
                    <a:lumMod val="95000"/>
                    <a:lumOff val="5000"/>
                  </a:schemeClr>
                </a:solidFill>
                <a:latin typeface="Cambria" pitchFamily="18" charset="0"/>
              </a:rPr>
              <a:t>) lipases et ⍺-amylase </a:t>
            </a:r>
          </a:p>
          <a:p>
            <a:endParaRPr lang="fr-FR" i="1" dirty="0">
              <a:latin typeface="Cambria" pitchFamily="18" charset="0"/>
            </a:endParaRPr>
          </a:p>
        </p:txBody>
      </p:sp>
      <p:pic>
        <p:nvPicPr>
          <p:cNvPr id="7" name="Espace réservé du contenu 6" descr="hdc_0001_0003_0_img0191.jpg"/>
          <p:cNvPicPr>
            <a:picLocks noGrp="1" noChangeAspect="1"/>
          </p:cNvPicPr>
          <p:nvPr>
            <p:ph sz="half" idx="2"/>
          </p:nvPr>
        </p:nvPicPr>
        <p:blipFill>
          <a:blip r:embed="rId2"/>
          <a:stretch>
            <a:fillRect/>
          </a:stretch>
        </p:blipFill>
        <p:spPr>
          <a:xfrm>
            <a:off x="7045036" y="2105032"/>
            <a:ext cx="4610678" cy="4046386"/>
          </a:xfrm>
        </p:spPr>
      </p:pic>
    </p:spTree>
    <p:extLst>
      <p:ext uri="{BB962C8B-B14F-4D97-AF65-F5344CB8AC3E}">
        <p14:creationId xmlns:p14="http://schemas.microsoft.com/office/powerpoint/2010/main" val="35076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pancréatique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181069" y="1376127"/>
            <a:ext cx="11651810" cy="5151422"/>
          </a:xfrm>
        </p:spPr>
        <p:txBody>
          <a:bodyPr>
            <a:normAutofit/>
          </a:bodyPr>
          <a:lstStyle/>
          <a:p>
            <a:r>
              <a:rPr lang="fr-FR" sz="2400" i="1" dirty="0">
                <a:effectLst/>
                <a:latin typeface="Cambria" panose="02040503050406030204" pitchFamily="18" charset="0"/>
                <a:ea typeface="Cambria" panose="02040503050406030204" pitchFamily="18" charset="0"/>
              </a:rPr>
              <a:t>La sécrétion pancréatique obéit à une commande neuro-hormonale à prédominance hormonale :</a:t>
            </a:r>
          </a:p>
          <a:p>
            <a:r>
              <a:rPr lang="fr-FR" sz="2400" b="1" i="1" dirty="0">
                <a:effectLst/>
                <a:latin typeface="Cambria" panose="02040503050406030204" pitchFamily="18" charset="0"/>
                <a:ea typeface="Cambria" panose="02040503050406030204" pitchFamily="18" charset="0"/>
              </a:rPr>
              <a:t>La </a:t>
            </a:r>
            <a:r>
              <a:rPr lang="fr-FR" sz="2400" b="1" i="1" dirty="0" smtClean="0">
                <a:effectLst/>
                <a:latin typeface="Cambria" panose="02040503050406030204" pitchFamily="18" charset="0"/>
                <a:ea typeface="Cambria" panose="02040503050406030204" pitchFamily="18" charset="0"/>
              </a:rPr>
              <a:t>sécrétine </a:t>
            </a:r>
            <a:r>
              <a:rPr lang="fr-FR" sz="2400" i="1" dirty="0" smtClean="0">
                <a:effectLst/>
                <a:latin typeface="Cambria" panose="02040503050406030204" pitchFamily="18" charset="0"/>
                <a:ea typeface="Cambria" panose="02040503050406030204" pitchFamily="18" charset="0"/>
              </a:rPr>
              <a:t>agit </a:t>
            </a:r>
            <a:r>
              <a:rPr lang="fr-FR" sz="2400" i="1" dirty="0">
                <a:effectLst/>
                <a:latin typeface="Cambria" panose="02040503050406030204" pitchFamily="18" charset="0"/>
                <a:ea typeface="Cambria" panose="02040503050406030204" pitchFamily="18" charset="0"/>
              </a:rPr>
              <a:t>sur les cellules canaliculaires du pancréas pour </a:t>
            </a:r>
            <a:r>
              <a:rPr lang="fr-FR" sz="2400" i="1" dirty="0" smtClean="0">
                <a:effectLst/>
                <a:latin typeface="Cambria" panose="02040503050406030204" pitchFamily="18" charset="0"/>
                <a:ea typeface="Cambria" panose="02040503050406030204" pitchFamily="18" charset="0"/>
              </a:rPr>
              <a:t>augmenter </a:t>
            </a:r>
            <a:r>
              <a:rPr lang="fr-FR" sz="2400" i="1" dirty="0">
                <a:effectLst/>
                <a:latin typeface="Cambria" panose="02040503050406030204" pitchFamily="18" charset="0"/>
                <a:ea typeface="Cambria" panose="02040503050406030204" pitchFamily="18" charset="0"/>
              </a:rPr>
              <a:t>la sécrétion de bicarbonates. </a:t>
            </a:r>
            <a:endParaRPr lang="fr-FR" sz="2400" i="1" dirty="0" smtClean="0">
              <a:effectLst/>
              <a:latin typeface="Cambria" panose="02040503050406030204" pitchFamily="18" charset="0"/>
              <a:ea typeface="Cambria" panose="02040503050406030204" pitchFamily="18" charset="0"/>
            </a:endParaRPr>
          </a:p>
          <a:p>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CCK</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agit </a:t>
            </a:r>
            <a:r>
              <a:rPr lang="fr-FR" sz="2400" i="1" dirty="0">
                <a:effectLst/>
                <a:latin typeface="Cambria" panose="02040503050406030204" pitchFamily="18" charset="0"/>
                <a:ea typeface="Cambria" panose="02040503050406030204" pitchFamily="18" charset="0"/>
              </a:rPr>
              <a:t>sur les cellules des acini</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pancréatiques pour augmentant la sécrétion d'enzymes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a:t>
            </a:r>
            <a:r>
              <a:rPr lang="fr-FR" sz="2400" i="1" dirty="0" smtClean="0">
                <a:effectLst/>
                <a:latin typeface="Cambria" panose="02040503050406030204" pitchFamily="18" charset="0"/>
                <a:ea typeface="Cambria" panose="02040503050406030204" pitchFamily="18" charset="0"/>
              </a:rPr>
              <a:t>amylase, lipase, </a:t>
            </a:r>
            <a:r>
              <a:rPr lang="fr-FR" sz="2400" i="1" dirty="0">
                <a:effectLst/>
                <a:latin typeface="Cambria" panose="02040503050406030204" pitchFamily="18" charset="0"/>
                <a:ea typeface="Cambria" panose="02040503050406030204" pitchFamily="18" charset="0"/>
              </a:rPr>
              <a:t>protéase).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La CCK potentialise l’action de la sécrétine sur les cellules canaliculaires pour stimuler la sécrétion de bicarbonates.</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b="1" i="1" dirty="0" smtClean="0">
                <a:effectLst/>
                <a:latin typeface="Cambria" panose="02040503050406030204" pitchFamily="18" charset="0"/>
                <a:ea typeface="Cambria" panose="02040503050406030204" pitchFamily="18" charset="0"/>
              </a:rPr>
              <a:t>L'</a:t>
            </a:r>
            <a:r>
              <a:rPr lang="fr-FR" sz="2400" b="1" i="1" dirty="0" err="1" smtClean="0">
                <a:effectLst/>
                <a:latin typeface="Cambria" panose="02040503050406030204" pitchFamily="18" charset="0"/>
                <a:ea typeface="Cambria" panose="02040503050406030204" pitchFamily="18" charset="0"/>
              </a:rPr>
              <a:t>ACh</a:t>
            </a:r>
            <a:r>
              <a:rPr lang="fr-FR" sz="2400" b="1" i="1" dirty="0" smtClean="0">
                <a:effectLst/>
                <a:latin typeface="Cambria" panose="02040503050406030204" pitchFamily="18" charset="0"/>
                <a:ea typeface="Cambria" panose="02040503050406030204" pitchFamily="18" charset="0"/>
              </a:rPr>
              <a:t> </a:t>
            </a:r>
            <a:r>
              <a:rPr lang="fr-FR" sz="2400" b="1" i="1" dirty="0">
                <a:effectLst/>
                <a:latin typeface="Cambria" panose="02040503050406030204" pitchFamily="18" charset="0"/>
                <a:ea typeface="Cambria" panose="02040503050406030204" pitchFamily="18" charset="0"/>
              </a:rPr>
              <a:t>(reflexe vagal) </a:t>
            </a:r>
            <a:r>
              <a:rPr lang="fr-FR" sz="2400" i="1" dirty="0">
                <a:effectLst/>
                <a:latin typeface="Cambria" panose="02040503050406030204" pitchFamily="18" charset="0"/>
                <a:ea typeface="Cambria" panose="02040503050406030204" pitchFamily="18" charset="0"/>
              </a:rPr>
              <a:t>est libérée en réponse à la présence dans la lumière duodénale de petits peptides, d'acides aminés et d'acides gras. Elle stimule la sécrétion enzymatique des cellules des acini et comme la CCK, potentialise l’action de la sécrétine sur la sécrétion de bicarbonates.</a:t>
            </a: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3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28600" y="1423555"/>
            <a:ext cx="6535882" cy="5330536"/>
          </a:xfrm>
        </p:spPr>
        <p:txBody>
          <a:bodyPr>
            <a:normAutofit fontScale="47500" lnSpcReduction="20000"/>
          </a:bodyPr>
          <a:lstStyle/>
          <a:p>
            <a:endParaRPr lang="fr-FR" dirty="0" smtClean="0"/>
          </a:p>
          <a:p>
            <a:endParaRPr lang="fr-FR" dirty="0" smtClean="0"/>
          </a:p>
          <a:p>
            <a:r>
              <a:rPr lang="fr-FR" sz="4400" i="1" dirty="0">
                <a:effectLst/>
                <a:latin typeface="Cambria" panose="02040503050406030204" pitchFamily="18" charset="0"/>
                <a:ea typeface="Cambria" panose="02040503050406030204" pitchFamily="18" charset="0"/>
              </a:rPr>
              <a:t>Le </a:t>
            </a:r>
            <a:r>
              <a:rPr lang="fr-FR" sz="4400" i="1" dirty="0" smtClean="0">
                <a:effectLst/>
                <a:latin typeface="Cambria" panose="02040503050406030204" pitchFamily="18" charset="0"/>
                <a:ea typeface="Cambria" panose="02040503050406030204" pitchFamily="18" charset="0"/>
              </a:rPr>
              <a:t>parenchyme hépatique est </a:t>
            </a:r>
            <a:r>
              <a:rPr lang="fr-FR" sz="4400" i="1" dirty="0">
                <a:effectLst/>
                <a:latin typeface="Cambria" panose="02040503050406030204" pitchFamily="18" charset="0"/>
                <a:ea typeface="Cambria" panose="02040503050406030204" pitchFamily="18" charset="0"/>
              </a:rPr>
              <a:t>constitué de lames de cellules épithéliales (hépatocytes) orientées de façon radiaire vers la veine hépatique. </a:t>
            </a:r>
            <a:endParaRPr lang="fr-FR" sz="4400" i="1" dirty="0" smtClean="0">
              <a:effectLst/>
              <a:latin typeface="Cambria" panose="02040503050406030204" pitchFamily="18" charset="0"/>
              <a:ea typeface="Cambria" panose="02040503050406030204" pitchFamily="18" charset="0"/>
            </a:endParaRPr>
          </a:p>
          <a:p>
            <a:r>
              <a:rPr lang="fr-FR" sz="4400" i="1" dirty="0" smtClean="0">
                <a:solidFill>
                  <a:schemeClr val="tx1">
                    <a:lumMod val="95000"/>
                    <a:lumOff val="5000"/>
                  </a:schemeClr>
                </a:solidFill>
                <a:latin typeface="Cambria" pitchFamily="18" charset="0"/>
                <a:ea typeface="Cambria" panose="02040503050406030204" pitchFamily="18" charset="0"/>
              </a:rPr>
              <a:t>Il </a:t>
            </a:r>
            <a:r>
              <a:rPr lang="fr-FR" sz="4400" i="1" dirty="0">
                <a:solidFill>
                  <a:schemeClr val="tx1">
                    <a:lumMod val="95000"/>
                    <a:lumOff val="5000"/>
                  </a:schemeClr>
                </a:solidFill>
                <a:latin typeface="Cambria" pitchFamily="18" charset="0"/>
                <a:ea typeface="Cambria" panose="02040503050406030204" pitchFamily="18" charset="0"/>
              </a:rPr>
              <a:t>comprend des hépatocytes sécrétant la bile et des cellules canaliculaires sécrétant les électrolytes </a:t>
            </a:r>
          </a:p>
          <a:p>
            <a:r>
              <a:rPr lang="fr-FR" sz="4400" i="1" dirty="0" smtClean="0">
                <a:effectLst/>
                <a:latin typeface="Cambria" panose="02040503050406030204" pitchFamily="18" charset="0"/>
                <a:ea typeface="Cambria" panose="02040503050406030204" pitchFamily="18" charset="0"/>
              </a:rPr>
              <a:t>La </a:t>
            </a:r>
            <a:r>
              <a:rPr lang="fr-FR" sz="4400" i="1" dirty="0">
                <a:effectLst/>
                <a:latin typeface="Cambria" panose="02040503050406030204" pitchFamily="18" charset="0"/>
                <a:ea typeface="Cambria" panose="02040503050406030204" pitchFamily="18" charset="0"/>
              </a:rPr>
              <a:t>bile est formée par les hépatocytes, elle est drainée par des sillons creusés dans les hépatocytes adjacents ce qui forme des canalicules borgnes. </a:t>
            </a:r>
            <a:endParaRPr lang="fr-FR" sz="4400" i="1" dirty="0" smtClean="0">
              <a:effectLst/>
              <a:latin typeface="Cambria" panose="02040503050406030204" pitchFamily="18" charset="0"/>
              <a:ea typeface="Cambria" panose="02040503050406030204" pitchFamily="18" charset="0"/>
            </a:endParaRPr>
          </a:p>
          <a:p>
            <a:r>
              <a:rPr lang="fr-FR" sz="4400" i="1" dirty="0" smtClean="0">
                <a:effectLst/>
                <a:latin typeface="Cambria" panose="02040503050406030204" pitchFamily="18" charset="0"/>
                <a:ea typeface="Cambria" panose="02040503050406030204" pitchFamily="18" charset="0"/>
              </a:rPr>
              <a:t>Ils </a:t>
            </a:r>
            <a:r>
              <a:rPr lang="fr-FR" sz="4400" i="1" dirty="0">
                <a:effectLst/>
                <a:latin typeface="Cambria" panose="02040503050406030204" pitchFamily="18" charset="0"/>
                <a:ea typeface="Cambria" panose="02040503050406030204" pitchFamily="18" charset="0"/>
              </a:rPr>
              <a:t>convergent pour former les </a:t>
            </a:r>
            <a:r>
              <a:rPr lang="fr-FR" sz="4400" i="1" dirty="0" smtClean="0">
                <a:effectLst/>
                <a:latin typeface="Cambria" panose="02040503050406030204" pitchFamily="18" charset="0"/>
                <a:ea typeface="Cambria" panose="02040503050406030204" pitchFamily="18" charset="0"/>
              </a:rPr>
              <a:t>canalicules </a:t>
            </a:r>
            <a:r>
              <a:rPr lang="fr-FR" sz="4400" i="1" dirty="0">
                <a:effectLst/>
                <a:latin typeface="Cambria" panose="02040503050406030204" pitchFamily="18" charset="0"/>
                <a:ea typeface="Cambria" panose="02040503050406030204" pitchFamily="18" charset="0"/>
              </a:rPr>
              <a:t>biliaires. </a:t>
            </a:r>
            <a:endParaRPr lang="fr-FR" sz="4400" i="1" dirty="0" smtClean="0">
              <a:effectLst/>
              <a:latin typeface="Cambria" panose="02040503050406030204" pitchFamily="18" charset="0"/>
              <a:ea typeface="Cambria" panose="02040503050406030204" pitchFamily="18" charset="0"/>
            </a:endParaRPr>
          </a:p>
          <a:p>
            <a:r>
              <a:rPr lang="fr-FR" sz="4400" i="1" dirty="0" smtClean="0">
                <a:effectLst/>
                <a:latin typeface="Cambria" panose="02040503050406030204" pitchFamily="18" charset="0"/>
                <a:ea typeface="Cambria" panose="02040503050406030204" pitchFamily="18" charset="0"/>
              </a:rPr>
              <a:t>La </a:t>
            </a:r>
            <a:r>
              <a:rPr lang="fr-FR" sz="4400" i="1" dirty="0">
                <a:effectLst/>
                <a:latin typeface="Cambria" panose="02040503050406030204" pitchFamily="18" charset="0"/>
                <a:ea typeface="Cambria" panose="02040503050406030204" pitchFamily="18" charset="0"/>
              </a:rPr>
              <a:t>bile progresse de façon centrifuge vers les canaux biliaires et circule dans en sens opposé au sang.</a:t>
            </a:r>
          </a:p>
          <a:p>
            <a:endParaRPr lang="fr-FR" dirty="0" smtClean="0"/>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2835" y="2067791"/>
            <a:ext cx="5388404" cy="4045527"/>
          </a:xfrm>
        </p:spPr>
      </p:pic>
      <p:pic>
        <p:nvPicPr>
          <p:cNvPr id="8" name="Picture 2" descr="177690"/>
          <p:cNvPicPr>
            <a:picLocks noChangeAspect="1" noChangeArrowheads="1"/>
          </p:cNvPicPr>
          <p:nvPr/>
        </p:nvPicPr>
        <p:blipFill>
          <a:blip r:embed="rId3">
            <a:extLst>
              <a:ext uri="{28A0092B-C50C-407E-A947-70E740481C1C}">
                <a14:useLocalDpi xmlns:a14="http://schemas.microsoft.com/office/drawing/2010/main" val="0"/>
              </a:ext>
            </a:extLst>
          </a:blip>
          <a:srcRect b="9528"/>
          <a:stretch>
            <a:fillRect/>
          </a:stretch>
        </p:blipFill>
        <p:spPr bwMode="auto">
          <a:xfrm>
            <a:off x="7000289" y="1423555"/>
            <a:ext cx="50609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8901" y="66392"/>
            <a:ext cx="9905998" cy="1905000"/>
          </a:xfrm>
        </p:spPr>
        <p:txBody>
          <a:bodyPr/>
          <a:lstStyle/>
          <a:p>
            <a:pPr algn="ctr"/>
            <a:r>
              <a:rPr lang="fr-FR" b="1" i="1" dirty="0" smtClean="0">
                <a:solidFill>
                  <a:schemeClr val="tx1">
                    <a:lumMod val="95000"/>
                    <a:lumOff val="5000"/>
                  </a:schemeClr>
                </a:solidFill>
                <a:latin typeface="Cambria" pitchFamily="18" charset="0"/>
              </a:rPr>
              <a:t>Sécrétion biliaire </a:t>
            </a: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320974" y="1711104"/>
            <a:ext cx="6516244" cy="4959860"/>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endParaRPr lang="fr-FR" sz="2400" i="1" dirty="0" smtClean="0">
              <a:effectLst/>
              <a:latin typeface="Cambria" panose="02040503050406030204" pitchFamily="18" charset="0"/>
              <a:ea typeface="Cambria" panose="02040503050406030204" pitchFamily="18" charset="0"/>
            </a:endParaRPr>
          </a:p>
          <a:p>
            <a:r>
              <a:rPr lang="fr-FR" sz="2400" i="1" dirty="0">
                <a:solidFill>
                  <a:schemeClr val="tx1">
                    <a:lumMod val="95000"/>
                    <a:lumOff val="5000"/>
                  </a:schemeClr>
                </a:solidFill>
                <a:latin typeface="Cambria" pitchFamily="18" charset="0"/>
                <a:ea typeface="Cambria" panose="02040503050406030204" pitchFamily="18" charset="0"/>
              </a:rPr>
              <a:t>Le foie produit en moyenne 0.7l de </a:t>
            </a:r>
            <a:r>
              <a:rPr lang="fr-FR" sz="2400" i="1" dirty="0" smtClean="0">
                <a:solidFill>
                  <a:schemeClr val="tx1">
                    <a:lumMod val="95000"/>
                    <a:lumOff val="5000"/>
                  </a:schemeClr>
                </a:solidFill>
                <a:latin typeface="Cambria" pitchFamily="18" charset="0"/>
                <a:ea typeface="Cambria" panose="02040503050406030204" pitchFamily="18" charset="0"/>
              </a:rPr>
              <a:t>bile/j</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bile est indispensable à la digestion des </a:t>
            </a:r>
            <a:r>
              <a:rPr lang="fr-FR" sz="2400"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permet la formation de micelles </a:t>
            </a:r>
            <a:r>
              <a:rPr lang="fr-FR" sz="2400" i="1" dirty="0" smtClean="0">
                <a:effectLst/>
                <a:latin typeface="Cambria" panose="02040503050406030204" pitchFamily="18" charset="0"/>
                <a:ea typeface="Cambria" panose="02040503050406030204" pitchFamily="18" charset="0"/>
              </a:rPr>
              <a:t>(grâce </a:t>
            </a:r>
            <a:r>
              <a:rPr lang="fr-FR" sz="2400" i="1" dirty="0">
                <a:effectLst/>
                <a:latin typeface="Cambria" panose="02040503050406030204" pitchFamily="18" charset="0"/>
                <a:ea typeface="Cambria" panose="02040503050406030204" pitchFamily="18" charset="0"/>
              </a:rPr>
              <a:t>aux sels </a:t>
            </a:r>
            <a:r>
              <a:rPr lang="fr-FR" sz="2400" i="1" dirty="0" smtClean="0">
                <a:effectLst/>
                <a:latin typeface="Cambria" panose="02040503050406030204" pitchFamily="18" charset="0"/>
                <a:ea typeface="Cambria" panose="02040503050406030204" pitchFamily="18" charset="0"/>
              </a:rPr>
              <a:t>biliaires) nécessaires </a:t>
            </a:r>
            <a:r>
              <a:rPr lang="fr-FR" sz="2400" i="1" dirty="0">
                <a:effectLst/>
                <a:latin typeface="Cambria" panose="02040503050406030204" pitchFamily="18" charset="0"/>
                <a:ea typeface="Cambria" panose="02040503050406030204" pitchFamily="18" charset="0"/>
              </a:rPr>
              <a:t>à la digestion des graisses par la lipase pancréatique.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favorise l’absorption des lipides par l'intestin grêle et neutralise le chyme gastrique acide, grâce à des ions bicarbonates</a:t>
            </a:r>
            <a:r>
              <a:rPr lang="fr-FR" dirty="0">
                <a:effectLst/>
              </a:rPr>
              <a:t>.</a:t>
            </a:r>
          </a:p>
          <a:p>
            <a:endParaRPr lang="fr-FR" dirty="0" smtClean="0"/>
          </a:p>
          <a:p>
            <a:endParaRPr lang="fr-FR" dirty="0" smtClean="0"/>
          </a:p>
          <a:p>
            <a:endParaRPr lang="fr-FR" dirty="0" smtClean="0"/>
          </a:p>
          <a:p>
            <a:endParaRPr lang="fr-FR" dirty="0"/>
          </a:p>
        </p:txBody>
      </p:sp>
      <p:pic>
        <p:nvPicPr>
          <p:cNvPr id="8"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5176" y="2064912"/>
            <a:ext cx="4824659" cy="3622276"/>
          </a:xfrm>
        </p:spPr>
      </p:pic>
    </p:spTree>
    <p:extLst>
      <p:ext uri="{BB962C8B-B14F-4D97-AF65-F5344CB8AC3E}">
        <p14:creationId xmlns:p14="http://schemas.microsoft.com/office/powerpoint/2010/main" val="35708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389299" y="1702051"/>
            <a:ext cx="7007382" cy="4798783"/>
          </a:xfrm>
        </p:spPr>
        <p:txBody>
          <a:bodyPr>
            <a:normAutofit fontScale="92500" lnSpcReduction="20000"/>
          </a:bodyPr>
          <a:lstStyle/>
          <a:p>
            <a:r>
              <a:rPr lang="fr-FR" sz="2800" i="1" dirty="0">
                <a:effectLst/>
                <a:latin typeface="Cambria" panose="02040503050406030204" pitchFamily="18" charset="0"/>
                <a:ea typeface="Cambria" panose="02040503050406030204" pitchFamily="18" charset="0"/>
              </a:rPr>
              <a:t>La bile est un liquide visqueux de gout amer de couleur verte et de pH alcalin (7.6_8.6) contenant :</a:t>
            </a:r>
          </a:p>
          <a:p>
            <a:pPr lvl="1"/>
            <a:r>
              <a:rPr lang="fr-FR" sz="2600" i="1" dirty="0">
                <a:effectLst/>
                <a:latin typeface="Cambria" panose="02040503050406030204" pitchFamily="18" charset="0"/>
                <a:ea typeface="Cambria" panose="02040503050406030204" pitchFamily="18" charset="0"/>
              </a:rPr>
              <a:t>Des sels biliaires assurant l’</a:t>
            </a:r>
            <a:r>
              <a:rPr lang="fr-FR" sz="2600" i="1" dirty="0" err="1">
                <a:effectLst/>
                <a:latin typeface="Cambria" panose="02040503050406030204" pitchFamily="18" charset="0"/>
                <a:ea typeface="Cambria" panose="02040503050406030204" pitchFamily="18" charset="0"/>
              </a:rPr>
              <a:t>émulsification</a:t>
            </a:r>
            <a:r>
              <a:rPr lang="fr-FR" sz="2600" i="1" dirty="0">
                <a:effectLst/>
                <a:latin typeface="Cambria" panose="02040503050406030204" pitchFamily="18" charset="0"/>
                <a:ea typeface="Cambria" panose="02040503050406030204" pitchFamily="18" charset="0"/>
              </a:rPr>
              <a:t> et la digestion des lipides. </a:t>
            </a:r>
          </a:p>
          <a:p>
            <a:pPr lvl="1"/>
            <a:r>
              <a:rPr lang="fr-FR" sz="2600" i="1" dirty="0">
                <a:effectLst/>
                <a:latin typeface="Cambria" panose="02040503050406030204" pitchFamily="18" charset="0"/>
                <a:ea typeface="Cambria" panose="02040503050406030204" pitchFamily="18" charset="0"/>
              </a:rPr>
              <a:t>Pigments biliaires : bilirubine (catabolites de l’hémoglobine)</a:t>
            </a:r>
          </a:p>
          <a:p>
            <a:pPr lvl="1"/>
            <a:r>
              <a:rPr lang="fr-FR" sz="2600" i="1" dirty="0">
                <a:effectLst/>
                <a:latin typeface="Cambria" panose="02040503050406030204" pitchFamily="18" charset="0"/>
                <a:ea typeface="Cambria" panose="02040503050406030204" pitchFamily="18" charset="0"/>
              </a:rPr>
              <a:t>Cholestérol et lécithine </a:t>
            </a:r>
          </a:p>
          <a:p>
            <a:pPr lvl="1"/>
            <a:r>
              <a:rPr lang="fr-FR" sz="2600" i="1" dirty="0">
                <a:effectLst/>
                <a:latin typeface="Cambria" panose="02040503050406030204" pitchFamily="18" charset="0"/>
                <a:ea typeface="Cambria" panose="02040503050406030204" pitchFamily="18" charset="0"/>
              </a:rPr>
              <a:t>Oligoéléments extraits du sang et excrété dans la bile </a:t>
            </a:r>
          </a:p>
          <a:p>
            <a:pPr lvl="1"/>
            <a:r>
              <a:rPr lang="fr-FR" sz="2600" i="1" dirty="0">
                <a:effectLst/>
                <a:latin typeface="Cambria" panose="02040503050406030204" pitchFamily="18" charset="0"/>
                <a:ea typeface="Cambria" panose="02040503050406030204" pitchFamily="18" charset="0"/>
              </a:rPr>
              <a:t>Electrolytes, surtout HCO¯₃ neutralisant l’acidité duodénale </a:t>
            </a:r>
            <a:endParaRPr lang="fr-FR" sz="2600" i="1" dirty="0">
              <a:solidFill>
                <a:schemeClr val="tx1">
                  <a:lumMod val="95000"/>
                  <a:lumOff val="5000"/>
                </a:schemeClr>
              </a:solidFill>
              <a:latin typeface="Cambria" pitchFamily="18" charset="0"/>
              <a:ea typeface="Cambria" panose="02040503050406030204" pitchFamily="18" charset="0"/>
            </a:endParaRPr>
          </a:p>
          <a:p>
            <a:endParaRPr lang="fr-FR" i="1" dirty="0" smtClean="0">
              <a:solidFill>
                <a:schemeClr val="tx1">
                  <a:lumMod val="95000"/>
                  <a:lumOff val="5000"/>
                </a:schemeClr>
              </a:solidFill>
              <a:latin typeface="Cambria" pitchFamily="18" charset="0"/>
            </a:endParaRPr>
          </a:p>
        </p:txBody>
      </p:sp>
      <p:pic>
        <p:nvPicPr>
          <p:cNvPr id="7" name="Espace réservé du contenu 6" descr="Vesicule_anatomie.png"/>
          <p:cNvPicPr>
            <a:picLocks noGrp="1" noChangeAspect="1"/>
          </p:cNvPicPr>
          <p:nvPr>
            <p:ph sz="half" idx="2"/>
          </p:nvPr>
        </p:nvPicPr>
        <p:blipFill>
          <a:blip r:embed="rId2"/>
          <a:stretch>
            <a:fillRect/>
          </a:stretch>
        </p:blipFill>
        <p:spPr>
          <a:xfrm>
            <a:off x="7704500" y="1702051"/>
            <a:ext cx="3918106" cy="4752774"/>
          </a:xfrm>
        </p:spPr>
      </p:pic>
      <p:sp>
        <p:nvSpPr>
          <p:cNvPr id="2" name="Titre 1"/>
          <p:cNvSpPr>
            <a:spLocks noGrp="1"/>
          </p:cNvSpPr>
          <p:nvPr>
            <p:ph type="title"/>
          </p:nvPr>
        </p:nvSpPr>
        <p:spPr>
          <a:xfrm>
            <a:off x="1250054" y="12071"/>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a:bodyPr>
          <a:lstStyle/>
          <a:p>
            <a:pPr fontAlgn="base"/>
            <a:r>
              <a:rPr lang="fr-FR" sz="2400" i="1" dirty="0">
                <a:effectLst/>
                <a:latin typeface="Cambria" panose="02040503050406030204" pitchFamily="18" charset="0"/>
                <a:ea typeface="Cambria" panose="02040503050406030204" pitchFamily="18" charset="0"/>
              </a:rPr>
              <a:t>Le foie est capable d’éliminer les substances chimiques issues de l’absorption lors de leur «</a:t>
            </a:r>
            <a:r>
              <a:rPr lang="fr-FR" sz="2400" b="1" i="1" dirty="0">
                <a:effectLst/>
                <a:latin typeface="Cambria" panose="02040503050406030204" pitchFamily="18" charset="0"/>
                <a:ea typeface="Cambria" panose="02040503050406030204" pitchFamily="18" charset="0"/>
              </a:rPr>
              <a:t>premier passage</a:t>
            </a:r>
            <a:r>
              <a:rPr lang="fr-FR" sz="2400" i="1" dirty="0">
                <a:effectLst/>
                <a:latin typeface="Cambria" panose="02040503050406030204" pitchFamily="18" charset="0"/>
                <a:ea typeface="Cambria" panose="02040503050406030204" pitchFamily="18" charset="0"/>
              </a:rPr>
              <a:t>» par le foie pour éviter qu’elles ne gagnent la circulation générale.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Cela </a:t>
            </a:r>
            <a:r>
              <a:rPr lang="fr-FR" sz="2400" i="1" dirty="0">
                <a:effectLst/>
                <a:latin typeface="Cambria" panose="02040503050406030204" pitchFamily="18" charset="0"/>
                <a:ea typeface="Cambria" panose="02040503050406030204" pitchFamily="18" charset="0"/>
              </a:rPr>
              <a:t>est rendu possible grâce à l’existence d’un </a:t>
            </a:r>
            <a:r>
              <a:rPr lang="fr-FR" sz="2400" i="1" dirty="0" smtClean="0">
                <a:effectLst/>
                <a:latin typeface="Cambria" panose="02040503050406030204" pitchFamily="18" charset="0"/>
                <a:ea typeface="Cambria" panose="02040503050406030204" pitchFamily="18" charset="0"/>
              </a:rPr>
              <a:t>cycle entéro-hépatique, </a:t>
            </a:r>
            <a:r>
              <a:rPr lang="fr-FR" sz="2400" i="1" dirty="0">
                <a:effectLst/>
                <a:latin typeface="Cambria" panose="02040503050406030204" pitchFamily="18" charset="0"/>
                <a:ea typeface="Cambria" panose="02040503050406030204" pitchFamily="18" charset="0"/>
              </a:rPr>
              <a:t>c’est-à-dire le drainage de la quasi-totalité du sang quittant le TD par la veine porte du foie.</a:t>
            </a:r>
          </a:p>
          <a:p>
            <a:endParaRPr lang="fr-FR" sz="2400"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154725"/>
            <a:ext cx="5499117" cy="4074361"/>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48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pPr algn="ctr"/>
            <a:r>
              <a:rPr lang="fr-FR" b="1" i="1" dirty="0">
                <a:effectLst/>
                <a:latin typeface="Cambria" panose="02040503050406030204" pitchFamily="18" charset="0"/>
                <a:ea typeface="Cambria" panose="02040503050406030204" pitchFamily="18" charset="0"/>
              </a:rPr>
              <a:t>Organisation fonctionnelle </a:t>
            </a:r>
            <a:br>
              <a:rPr lang="fr-FR" b="1" i="1" dirty="0">
                <a:effectLst/>
                <a:latin typeface="Cambria" panose="02040503050406030204" pitchFamily="18" charset="0"/>
                <a:ea typeface="Cambria" panose="02040503050406030204" pitchFamily="18" charset="0"/>
              </a:rPr>
            </a:br>
            <a:r>
              <a:rPr lang="fr-FR" b="1" i="1" dirty="0">
                <a:effectLst/>
                <a:latin typeface="Cambria" panose="02040503050406030204" pitchFamily="18" charset="0"/>
                <a:ea typeface="Cambria" panose="02040503050406030204" pitchFamily="18" charset="0"/>
              </a:rPr>
              <a:t>de 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869133" y="2666999"/>
            <a:ext cx="6074875" cy="3751908"/>
          </a:xfrm>
          <a:ln>
            <a:solidFill>
              <a:schemeClr val="tx1"/>
            </a:solidFill>
          </a:ln>
        </p:spPr>
        <p:txBody>
          <a:bodyPr/>
          <a:lstStyle/>
          <a:p>
            <a:pPr lvl="0"/>
            <a:r>
              <a:rPr lang="fr-FR" sz="2400" b="1" i="1" dirty="0">
                <a:effectLst/>
                <a:latin typeface="Cambria" panose="02040503050406030204" pitchFamily="18" charset="0"/>
                <a:ea typeface="Cambria" panose="02040503050406030204" pitchFamily="18" charset="0"/>
              </a:rPr>
              <a:t>La </a:t>
            </a:r>
            <a:r>
              <a:rPr lang="fr-FR" sz="2400" b="1" i="1" dirty="0" smtClean="0">
                <a:effectLst/>
                <a:latin typeface="Cambria" panose="02040503050406030204" pitchFamily="18" charset="0"/>
                <a:ea typeface="Cambria" panose="02040503050406030204" pitchFamily="18" charset="0"/>
              </a:rPr>
              <a:t>séreuse, </a:t>
            </a:r>
            <a:r>
              <a:rPr lang="fr-FR" sz="2400" i="1" dirty="0">
                <a:effectLst/>
                <a:latin typeface="Cambria" panose="02040503050406030204" pitchFamily="18" charset="0"/>
                <a:ea typeface="Cambria" panose="02040503050406030204" pitchFamily="18" charset="0"/>
              </a:rPr>
              <a:t>est la plus externe, composée de tissu conjonctif lâche contenant fréquemment du tissu adipeux.</a:t>
            </a:r>
          </a:p>
          <a:p>
            <a:pPr marL="0" indent="0">
              <a:buNone/>
            </a:pPr>
            <a:endParaRPr lang="fr-FR" sz="2400" i="1" dirty="0">
              <a:effectLst/>
              <a:latin typeface="Cambria" panose="02040503050406030204" pitchFamily="18" charset="0"/>
              <a:ea typeface="Cambria" panose="02040503050406030204" pitchFamily="18" charset="0"/>
            </a:endParaRPr>
          </a:p>
          <a:p>
            <a:endParaRPr lang="fr-FR" dirty="0"/>
          </a:p>
        </p:txBody>
      </p:sp>
      <p:pic>
        <p:nvPicPr>
          <p:cNvPr id="5" name="Picture 1"/>
          <p:cNvPicPr>
            <a:picLocks noGrp="1"/>
          </p:cNvPicPr>
          <p:nvPr>
            <p:ph sz="half" idx="2"/>
          </p:nvPr>
        </p:nvPicPr>
        <p:blipFill>
          <a:blip r:embed="rId2"/>
          <a:srcRect/>
          <a:stretch>
            <a:fillRect/>
          </a:stretch>
        </p:blipFill>
        <p:spPr bwMode="auto">
          <a:xfrm>
            <a:off x="7360468" y="2666999"/>
            <a:ext cx="3784348" cy="3751907"/>
          </a:xfrm>
          <a:prstGeom prst="rect">
            <a:avLst/>
          </a:prstGeom>
          <a:noFill/>
          <a:ln w="9525">
            <a:noFill/>
            <a:miter lim="800000"/>
            <a:headEnd/>
            <a:tailEnd/>
          </a:ln>
          <a:effectLst/>
        </p:spPr>
      </p:pic>
    </p:spTree>
    <p:extLst>
      <p:ext uri="{BB962C8B-B14F-4D97-AF65-F5344CB8AC3E}">
        <p14:creationId xmlns:p14="http://schemas.microsoft.com/office/powerpoint/2010/main" val="28697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fontScale="92500"/>
          </a:bodyPr>
          <a:lstStyle/>
          <a:p>
            <a:r>
              <a:rPr lang="fr-FR" sz="2400" i="1" dirty="0">
                <a:effectLst/>
                <a:latin typeface="Cambria" panose="02040503050406030204" pitchFamily="18" charset="0"/>
                <a:ea typeface="Cambria" panose="02040503050406030204" pitchFamily="18" charset="0"/>
              </a:rPr>
              <a:t>Les sels biliaires subissent un cycle </a:t>
            </a:r>
            <a:r>
              <a:rPr lang="fr-FR" sz="2400" i="1" dirty="0" smtClean="0">
                <a:effectLst/>
                <a:latin typeface="Cambria" panose="02040503050406030204" pitchFamily="18" charset="0"/>
                <a:ea typeface="Cambria" panose="02040503050406030204" pitchFamily="18" charset="0"/>
              </a:rPr>
              <a:t>entéro-hépatique </a:t>
            </a:r>
            <a:r>
              <a:rPr lang="fr-FR" sz="2400" i="1" dirty="0">
                <a:effectLst/>
                <a:latin typeface="Cambria" panose="02040503050406030204" pitchFamily="18" charset="0"/>
                <a:ea typeface="Cambria" panose="02040503050406030204" pitchFamily="18" charset="0"/>
              </a:rPr>
              <a:t>empêchant les pertes excessifs de la bile dans les selles.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Après </a:t>
            </a:r>
            <a:r>
              <a:rPr lang="fr-FR" sz="2400" i="1" dirty="0">
                <a:effectLst/>
                <a:latin typeface="Cambria" panose="02040503050406030204" pitchFamily="18" charset="0"/>
                <a:ea typeface="Cambria" panose="02040503050406030204" pitchFamily="18" charset="0"/>
              </a:rPr>
              <a:t>leurs sécrétions dans la bile les sels biliaires arrivent dans le duodénum où ils seront réabsorbés par les entérocytes de l’iléon terminal, ils passent dans la veine porte par laquelle ils regagnent le foie afin d’être sécrétés à nouveau.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sels biliaires subissent 6 à 8 recyclages par jour.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236206"/>
            <a:ext cx="5709162" cy="3639795"/>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06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
        <p:nvSpPr>
          <p:cNvPr id="3" name="Espace réservé du contenu 2"/>
          <p:cNvSpPr>
            <a:spLocks noGrp="1"/>
          </p:cNvSpPr>
          <p:nvPr>
            <p:ph idx="1"/>
          </p:nvPr>
        </p:nvSpPr>
        <p:spPr>
          <a:xfrm>
            <a:off x="552261" y="1554162"/>
            <a:ext cx="11108602" cy="4946672"/>
          </a:xfrm>
        </p:spPr>
        <p:txBody>
          <a:bodyPr>
            <a:normAutofit/>
          </a:bodyPr>
          <a:lstStyle/>
          <a:p>
            <a:pPr lvl="0"/>
            <a:r>
              <a:rPr lang="fr-FR" sz="2400" i="1" dirty="0" err="1">
                <a:effectLst/>
                <a:latin typeface="Cambria" panose="02040503050406030204" pitchFamily="18" charset="0"/>
                <a:ea typeface="Cambria" panose="02040503050406030204" pitchFamily="18" charset="0"/>
              </a:rPr>
              <a:t>Émulsification</a:t>
            </a:r>
            <a:r>
              <a:rPr lang="fr-FR" sz="2400" i="1" dirty="0">
                <a:effectLst/>
                <a:latin typeface="Cambria" panose="02040503050406030204" pitchFamily="18" charset="0"/>
                <a:ea typeface="Cambria" panose="02040503050406030204" pitchFamily="18" charset="0"/>
              </a:rPr>
              <a:t> des lipides favorisant l’action de la lipase pancréatique. </a:t>
            </a:r>
          </a:p>
          <a:p>
            <a:pPr lvl="0"/>
            <a:r>
              <a:rPr lang="fr-FR" sz="2400" i="1" dirty="0">
                <a:effectLst/>
                <a:latin typeface="Cambria" panose="02040503050406030204" pitchFamily="18" charset="0"/>
                <a:ea typeface="Cambria" panose="02040503050406030204" pitchFamily="18" charset="0"/>
              </a:rPr>
              <a:t>Augmente le pH duodénale ce qui favorise l’action des enzymes pancréatiques.</a:t>
            </a:r>
          </a:p>
          <a:p>
            <a:pPr lvl="0"/>
            <a:r>
              <a:rPr lang="fr-FR" sz="2400" i="1" dirty="0">
                <a:effectLst/>
                <a:latin typeface="Cambria" panose="02040503050406030204" pitchFamily="18" charset="0"/>
                <a:ea typeface="Cambria" panose="02040503050406030204" pitchFamily="18" charset="0"/>
              </a:rPr>
              <a:t>Absorption du cholestérol et des vitamines liposolubles. </a:t>
            </a:r>
          </a:p>
          <a:p>
            <a:pPr lvl="0"/>
            <a:r>
              <a:rPr lang="fr-FR" sz="2400" i="1" dirty="0">
                <a:effectLst/>
                <a:latin typeface="Cambria" panose="02040503050406030204" pitchFamily="18" charset="0"/>
                <a:ea typeface="Cambria" panose="02040503050406030204" pitchFamily="18" charset="0"/>
              </a:rPr>
              <a:t>Renforcement du péristaltisme intestinal. </a:t>
            </a:r>
          </a:p>
          <a:p>
            <a:pPr lvl="0"/>
            <a:r>
              <a:rPr lang="fr-FR" sz="2400" i="1" dirty="0">
                <a:effectLst/>
                <a:latin typeface="Cambria" panose="02040503050406030204" pitchFamily="18" charset="0"/>
                <a:ea typeface="Cambria" panose="02040503050406030204" pitchFamily="18" charset="0"/>
              </a:rPr>
              <a:t>Rôle antiputride </a:t>
            </a:r>
            <a:r>
              <a:rPr lang="fr-FR" sz="2400" i="1">
                <a:effectLst/>
                <a:latin typeface="Cambria" panose="02040503050406030204" pitchFamily="18" charset="0"/>
                <a:ea typeface="Cambria" panose="02040503050406030204" pitchFamily="18" charset="0"/>
              </a:rPr>
              <a:t>et </a:t>
            </a:r>
            <a:r>
              <a:rPr lang="fr-FR" sz="2400" i="1" smtClean="0">
                <a:effectLst/>
                <a:latin typeface="Cambria" panose="02040503050406030204" pitchFamily="18" charset="0"/>
                <a:ea typeface="Cambria" panose="02040503050406030204" pitchFamily="18" charset="0"/>
              </a:rPr>
              <a:t>antifermentescible </a:t>
            </a:r>
            <a:r>
              <a:rPr lang="fr-FR" sz="2400" i="1" dirty="0">
                <a:effectLst/>
                <a:latin typeface="Cambria" panose="02040503050406030204" pitchFamily="18" charset="0"/>
                <a:ea typeface="Cambria" panose="02040503050406030204" pitchFamily="18" charset="0"/>
              </a:rPr>
              <a:t>empêchant la pullulation de certaines bactéries.  </a:t>
            </a:r>
          </a:p>
          <a:p>
            <a:pPr lvl="0"/>
            <a:r>
              <a:rPr lang="fr-FR" sz="2400" i="1" dirty="0">
                <a:effectLst/>
                <a:latin typeface="Cambria" panose="02040503050406030204" pitchFamily="18" charset="0"/>
                <a:ea typeface="Cambria" panose="02040503050406030204" pitchFamily="18" charset="0"/>
              </a:rPr>
              <a:t>Solubilisation des acides gras par formation des micelles</a:t>
            </a:r>
            <a:r>
              <a:rPr lang="fr-FR" dirty="0">
                <a:effectLst/>
              </a:rPr>
              <a:t>. </a:t>
            </a:r>
          </a:p>
        </p:txBody>
      </p:sp>
      <p:sp>
        <p:nvSpPr>
          <p:cNvPr id="5" name="ZoneTexte 4"/>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RÔLES DES SELS BILAIRES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58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malgam-Micelle-III.jpg"/>
          <p:cNvPicPr>
            <a:picLocks noGrp="1" noChangeAspect="1"/>
          </p:cNvPicPr>
          <p:nvPr>
            <p:ph idx="1"/>
          </p:nvPr>
        </p:nvPicPr>
        <p:blipFill>
          <a:blip r:embed="rId2"/>
          <a:stretch>
            <a:fillRect/>
          </a:stretch>
        </p:blipFill>
        <p:spPr>
          <a:xfrm>
            <a:off x="2720307" y="2288439"/>
            <a:ext cx="6519880" cy="3472458"/>
          </a:xfrm>
        </p:spPr>
      </p:pic>
      <p:sp>
        <p:nvSpPr>
          <p:cNvPr id="5" name="ZoneTexte 4"/>
          <p:cNvSpPr txBox="1"/>
          <p:nvPr/>
        </p:nvSpPr>
        <p:spPr>
          <a:xfrm>
            <a:off x="1420375" y="5939686"/>
            <a:ext cx="9119743" cy="523220"/>
          </a:xfrm>
          <a:prstGeom prst="rect">
            <a:avLst/>
          </a:prstGeom>
          <a:noFill/>
        </p:spPr>
        <p:txBody>
          <a:bodyPr wrap="square" rtlCol="0">
            <a:spAutoFit/>
          </a:bodyPr>
          <a:lstStyle/>
          <a:p>
            <a:pPr>
              <a:buFont typeface="Wingdings" pitchFamily="2" charset="2"/>
              <a:buChar char="Ø"/>
            </a:pPr>
            <a:r>
              <a:rPr lang="fr-FR" sz="2800" i="1" dirty="0">
                <a:solidFill>
                  <a:schemeClr val="tx1">
                    <a:lumMod val="95000"/>
                    <a:lumOff val="5000"/>
                  </a:schemeClr>
                </a:solidFill>
                <a:latin typeface="Cambria" pitchFamily="18" charset="0"/>
              </a:rPr>
              <a:t>Solubilisation des acides gras par formation des micelles </a:t>
            </a:r>
          </a:p>
        </p:txBody>
      </p:sp>
      <p:cxnSp>
        <p:nvCxnSpPr>
          <p:cNvPr id="7" name="Connecteur droit avec flèche 6"/>
          <p:cNvCxnSpPr/>
          <p:nvPr/>
        </p:nvCxnSpPr>
        <p:spPr>
          <a:xfrm>
            <a:off x="2846028" y="2537720"/>
            <a:ext cx="857256"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1666844" y="2214555"/>
            <a:ext cx="1357322"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hydrophile </a:t>
            </a:r>
          </a:p>
        </p:txBody>
      </p:sp>
      <p:cxnSp>
        <p:nvCxnSpPr>
          <p:cNvPr id="10" name="Connecteur droit avec flèche 9"/>
          <p:cNvCxnSpPr/>
          <p:nvPr/>
        </p:nvCxnSpPr>
        <p:spPr>
          <a:xfrm>
            <a:off x="6863113" y="3170704"/>
            <a:ext cx="642942"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5434353" y="2893985"/>
            <a:ext cx="1428760"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hydrophobe </a:t>
            </a:r>
          </a:p>
        </p:txBody>
      </p:sp>
      <p:sp>
        <p:nvSpPr>
          <p:cNvPr id="12" name="ZoneTexte 11"/>
          <p:cNvSpPr txBox="1"/>
          <p:nvPr/>
        </p:nvSpPr>
        <p:spPr>
          <a:xfrm>
            <a:off x="5060149" y="5157794"/>
            <a:ext cx="1928826" cy="461665"/>
          </a:xfrm>
          <a:prstGeom prst="rect">
            <a:avLst/>
          </a:prstGeom>
          <a:noFill/>
        </p:spPr>
        <p:txBody>
          <a:bodyPr wrap="square" rtlCol="0">
            <a:spAutoFit/>
          </a:bodyPr>
          <a:lstStyle/>
          <a:p>
            <a:pPr algn="ctr"/>
            <a:r>
              <a:rPr lang="fr-FR" sz="2400" b="1" i="1" dirty="0">
                <a:solidFill>
                  <a:schemeClr val="bg1"/>
                </a:solidFill>
                <a:latin typeface="Cambria" pitchFamily="18" charset="0"/>
              </a:rPr>
              <a:t>Micelles</a:t>
            </a:r>
            <a:r>
              <a:rPr lang="fr-FR" dirty="0">
                <a:solidFill>
                  <a:schemeClr val="bg1"/>
                </a:solidFill>
              </a:rPr>
              <a:t> </a:t>
            </a:r>
          </a:p>
        </p:txBody>
      </p:sp>
      <p:sp>
        <p:nvSpPr>
          <p:cNvPr id="3" name="Titre 2"/>
          <p:cNvSpPr>
            <a:spLocks noGrp="1"/>
          </p:cNvSpPr>
          <p:nvPr>
            <p:ph type="title"/>
          </p:nvPr>
        </p:nvSpPr>
        <p:spPr>
          <a:xfrm>
            <a:off x="1195734" y="39232"/>
            <a:ext cx="9905998" cy="1905000"/>
          </a:xfrm>
        </p:spPr>
        <p:txBody>
          <a:bodyPr/>
          <a:lstStyle/>
          <a:p>
            <a:pPr algn="ctr"/>
            <a:r>
              <a:rPr lang="fr-FR" sz="3600" b="1" i="1" dirty="0">
                <a:latin typeface="Cambria" panose="02040503050406030204" pitchFamily="18" charset="0"/>
                <a:ea typeface="Cambria" panose="02040503050406030204" pitchFamily="18" charset="0"/>
              </a:rPr>
              <a:t>Sécrétion</a:t>
            </a:r>
            <a:r>
              <a:rPr lang="fr-FR" b="1" i="1" dirty="0">
                <a:latin typeface="Cambria" panose="02040503050406030204" pitchFamily="18" charset="0"/>
                <a:ea typeface="Cambria" panose="02040503050406030204" pitchFamily="18" charset="0"/>
              </a:rPr>
              <a:t> biliaire</a:t>
            </a:r>
            <a:endParaRPr lang="fr-FR" dirty="0"/>
          </a:p>
        </p:txBody>
      </p:sp>
      <p:sp>
        <p:nvSpPr>
          <p:cNvPr id="6" name="ZoneTexte 5"/>
          <p:cNvSpPr txBox="1"/>
          <p:nvPr/>
        </p:nvSpPr>
        <p:spPr>
          <a:xfrm>
            <a:off x="3831254" y="1329060"/>
            <a:ext cx="4634958"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FORMATION DES MICELLES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88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513" y="1457608"/>
            <a:ext cx="11479794" cy="5203527"/>
          </a:xfrm>
        </p:spPr>
        <p:txBody>
          <a:bodyPr>
            <a:normAutofit lnSpcReduction="10000"/>
          </a:bodyPr>
          <a:lstStyle/>
          <a:p>
            <a:r>
              <a:rPr lang="fr-FR" i="1" dirty="0" smtClean="0">
                <a:solidFill>
                  <a:schemeClr val="tx1">
                    <a:lumMod val="95000"/>
                    <a:lumOff val="5000"/>
                  </a:schemeClr>
                </a:solidFill>
                <a:latin typeface="Cambria" pitchFamily="18" charset="0"/>
              </a:rPr>
              <a:t> </a:t>
            </a:r>
            <a:r>
              <a:rPr lang="fr-FR" sz="3000" i="1" dirty="0">
                <a:solidFill>
                  <a:schemeClr val="tx1">
                    <a:lumMod val="95000"/>
                    <a:lumOff val="5000"/>
                  </a:schemeClr>
                </a:solidFill>
                <a:latin typeface="Cambria" pitchFamily="18" charset="0"/>
              </a:rPr>
              <a:t>la bile est produite en continue et stockée dans la vésicules biliaire relâchée sous </a:t>
            </a:r>
            <a:r>
              <a:rPr lang="fr-FR" sz="3000" i="1" dirty="0" smtClean="0">
                <a:solidFill>
                  <a:schemeClr val="tx1">
                    <a:lumMod val="95000"/>
                    <a:lumOff val="5000"/>
                  </a:schemeClr>
                </a:solidFill>
                <a:latin typeface="Cambria" pitchFamily="18" charset="0"/>
              </a:rPr>
              <a:t>l’</a:t>
            </a:r>
            <a:r>
              <a:rPr lang="fr-FR" sz="3000" i="1" dirty="0" err="1" smtClean="0">
                <a:solidFill>
                  <a:schemeClr val="tx1">
                    <a:lumMod val="95000"/>
                    <a:lumOff val="5000"/>
                  </a:schemeClr>
                </a:solidFill>
                <a:latin typeface="Cambria" pitchFamily="18" charset="0"/>
              </a:rPr>
              <a:t>actio</a:t>
            </a:r>
            <a:r>
              <a:rPr lang="fr-FR" sz="3000" i="1" dirty="0" smtClean="0">
                <a:solidFill>
                  <a:schemeClr val="tx1">
                    <a:lumMod val="95000"/>
                    <a:lumOff val="5000"/>
                  </a:schemeClr>
                </a:solidFill>
                <a:latin typeface="Cambria" pitchFamily="18" charset="0"/>
              </a:rPr>
              <a:t> sympathique, </a:t>
            </a:r>
            <a:r>
              <a:rPr lang="fr-FR" sz="3000" i="1" dirty="0">
                <a:solidFill>
                  <a:schemeClr val="tx1">
                    <a:lumMod val="95000"/>
                    <a:lumOff val="5000"/>
                  </a:schemeClr>
                </a:solidFill>
                <a:latin typeface="Cambria" pitchFamily="18" charset="0"/>
              </a:rPr>
              <a:t>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étant fermé </a:t>
            </a:r>
          </a:p>
          <a:p>
            <a:r>
              <a:rPr lang="fr-FR" sz="3000" i="1" dirty="0">
                <a:solidFill>
                  <a:schemeClr val="tx1">
                    <a:lumMod val="95000"/>
                    <a:lumOff val="5000"/>
                  </a:schemeClr>
                </a:solidFill>
                <a:latin typeface="Cambria" pitchFamily="18" charset="0"/>
              </a:rPr>
              <a:t>La bile est concentrée par réabsorption de H2O, Na et Cl par les cellules </a:t>
            </a:r>
            <a:r>
              <a:rPr lang="fr-FR" sz="3000" i="1" dirty="0">
                <a:solidFill>
                  <a:schemeClr val="tx1">
                    <a:lumMod val="95000"/>
                    <a:lumOff val="5000"/>
                  </a:schemeClr>
                </a:solidFill>
                <a:effectLst>
                  <a:glow rad="38100">
                    <a:schemeClr val="bg1">
                      <a:lumMod val="50000"/>
                      <a:lumOff val="50000"/>
                      <a:alpha val="20000"/>
                    </a:schemeClr>
                  </a:glow>
                </a:effectLst>
                <a:latin typeface="Cambria" pitchFamily="18" charset="0"/>
              </a:rPr>
              <a:t>épithéliales</a:t>
            </a:r>
          </a:p>
          <a:p>
            <a:r>
              <a:rPr lang="fr-FR" sz="3000" i="1" dirty="0">
                <a:solidFill>
                  <a:schemeClr val="tx1">
                    <a:lumMod val="95000"/>
                    <a:lumOff val="5000"/>
                  </a:schemeClr>
                </a:solidFill>
                <a:latin typeface="Cambria" pitchFamily="18" charset="0"/>
              </a:rPr>
              <a:t>Au cours des repas la vésicule biliaire se contracte et 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se relâche sous l’action du:</a:t>
            </a:r>
          </a:p>
          <a:p>
            <a:pPr lvl="1"/>
            <a:r>
              <a:rPr lang="fr-FR" sz="3000" b="1" i="1" dirty="0">
                <a:solidFill>
                  <a:schemeClr val="tx1">
                    <a:lumMod val="95000"/>
                    <a:lumOff val="5000"/>
                  </a:schemeClr>
                </a:solidFill>
                <a:latin typeface="Cambria" pitchFamily="18" charset="0"/>
              </a:rPr>
              <a:t>Parasympathique </a:t>
            </a:r>
          </a:p>
          <a:p>
            <a:pPr lvl="1"/>
            <a:r>
              <a:rPr lang="fr-FR" sz="3000" b="1" i="1" dirty="0">
                <a:solidFill>
                  <a:schemeClr val="tx1">
                    <a:lumMod val="95000"/>
                    <a:lumOff val="5000"/>
                  </a:schemeClr>
                </a:solidFill>
                <a:latin typeface="Cambria" pitchFamily="18" charset="0"/>
              </a:rPr>
              <a:t>La CCK</a:t>
            </a:r>
            <a:endParaRPr lang="fr-FR" sz="3000" i="1" dirty="0">
              <a:solidFill>
                <a:schemeClr val="tx1">
                  <a:lumMod val="95000"/>
                  <a:lumOff val="5000"/>
                </a:schemeClr>
              </a:solidFill>
              <a:latin typeface="Cambria" pitchFamily="18" charset="0"/>
            </a:endParaRPr>
          </a:p>
          <a:p>
            <a:r>
              <a:rPr lang="fr-FR" sz="2800" b="1" i="1" dirty="0">
                <a:solidFill>
                  <a:schemeClr val="tx1">
                    <a:lumMod val="95000"/>
                    <a:lumOff val="5000"/>
                  </a:schemeClr>
                </a:solidFill>
                <a:effectLst>
                  <a:glow rad="38100">
                    <a:schemeClr val="bg1">
                      <a:lumMod val="50000"/>
                      <a:lumOff val="50000"/>
                      <a:alpha val="20000"/>
                    </a:schemeClr>
                  </a:glow>
                </a:effectLst>
                <a:latin typeface="Cambria" pitchFamily="18" charset="0"/>
              </a:rPr>
              <a:t>Remarque </a:t>
            </a:r>
            <a:r>
              <a:rPr lang="fr-FR" sz="2800" i="1" dirty="0">
                <a:solidFill>
                  <a:schemeClr val="tx1">
                    <a:lumMod val="95000"/>
                    <a:lumOff val="5000"/>
                  </a:schemeClr>
                </a:solidFill>
                <a:latin typeface="Cambria" pitchFamily="18" charset="0"/>
              </a:rPr>
              <a:t> la vésicule biliaire est absente chez le cheval, le rat, le chameau, l’éléphant, le cerf et le pigeon.</a:t>
            </a:r>
            <a:endParaRPr lang="fr-FR" i="1" dirty="0">
              <a:solidFill>
                <a:schemeClr val="tx1">
                  <a:lumMod val="95000"/>
                  <a:lumOff val="5000"/>
                </a:schemeClr>
              </a:solidFill>
              <a:latin typeface="Cambria" pitchFamily="18" charset="0"/>
            </a:endParaRPr>
          </a:p>
        </p:txBody>
      </p:sp>
      <p:sp>
        <p:nvSpPr>
          <p:cNvPr id="4" name="Titre 3"/>
          <p:cNvSpPr>
            <a:spLocks noGrp="1"/>
          </p:cNvSpPr>
          <p:nvPr>
            <p:ph type="title"/>
          </p:nvPr>
        </p:nvSpPr>
        <p:spPr>
          <a:xfrm>
            <a:off x="1005611" y="75445"/>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Tree>
    <p:extLst>
      <p:ext uri="{BB962C8B-B14F-4D97-AF65-F5344CB8AC3E}">
        <p14:creationId xmlns:p14="http://schemas.microsoft.com/office/powerpoint/2010/main" val="2021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58486" y="1986859"/>
            <a:ext cx="6610205" cy="2439668"/>
          </a:xfrm>
          <a:prstGeom prst="rect">
            <a:avLst/>
          </a:prstGeom>
          <a:ln w="38100">
            <a:solidFill>
              <a:schemeClr val="tx2">
                <a:lumMod val="90000"/>
              </a:schemeClr>
            </a:solidFill>
          </a:ln>
        </p:spPr>
        <p:txBody>
          <a:bodyP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3600" b="1" i="1" dirty="0" smtClean="0">
              <a:latin typeface="Cambria" panose="02040503050406030204" pitchFamily="18" charset="0"/>
              <a:ea typeface="Cambria" panose="02040503050406030204" pitchFamily="18" charset="0"/>
            </a:endParaRPr>
          </a:p>
          <a:p>
            <a:pPr algn="ctr"/>
            <a:r>
              <a:rPr lang="fr-FR" sz="4800" b="1" i="1" dirty="0" smtClean="0">
                <a:latin typeface="Cambria" panose="02040503050406030204" pitchFamily="18" charset="0"/>
                <a:ea typeface="Cambria" panose="02040503050406030204" pitchFamily="18" charset="0"/>
              </a:rPr>
              <a:t>Digestion chimique </a:t>
            </a:r>
          </a:p>
          <a:p>
            <a:pPr algn="ctr"/>
            <a:r>
              <a:rPr lang="fr-FR" sz="4800" b="1" i="1" dirty="0">
                <a:latin typeface="Cambria" panose="02040503050406030204" pitchFamily="18" charset="0"/>
                <a:ea typeface="Cambria" panose="02040503050406030204" pitchFamily="18" charset="0"/>
              </a:rPr>
              <a:t>&amp;</a:t>
            </a:r>
            <a:r>
              <a:rPr lang="fr-FR" sz="4800" b="1" i="1" dirty="0" smtClean="0">
                <a:latin typeface="Cambria" panose="02040503050406030204" pitchFamily="18" charset="0"/>
                <a:ea typeface="Cambria" panose="02040503050406030204" pitchFamily="18" charset="0"/>
              </a:rPr>
              <a:t> absorption</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50095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chimique et absorption</a:t>
            </a:r>
            <a:endParaRPr lang="fr-FR" sz="3600"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1068985" y="2259593"/>
            <a:ext cx="9905998" cy="3124201"/>
          </a:xfrm>
        </p:spPr>
        <p:txBody>
          <a:bodyPr/>
          <a:lstStyle/>
          <a:p>
            <a:endParaRPr lang="fr-FR" b="1" i="1" dirty="0" smtClean="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monogastriques </a:t>
            </a:r>
          </a:p>
          <a:p>
            <a:endParaRPr lang="fr-FR" sz="2800" i="1" dirty="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poly gastriques </a:t>
            </a:r>
          </a:p>
        </p:txBody>
      </p:sp>
    </p:spTree>
    <p:extLst>
      <p:ext uri="{BB962C8B-B14F-4D97-AF65-F5344CB8AC3E}">
        <p14:creationId xmlns:p14="http://schemas.microsoft.com/office/powerpoint/2010/main" val="31741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87035" y="1537855"/>
            <a:ext cx="6714537" cy="4977245"/>
          </a:xfrm>
        </p:spPr>
        <p:txBody>
          <a:bodyPr>
            <a:normAutofit/>
          </a:bodyPr>
          <a:lstStyle/>
          <a:p>
            <a:pPr>
              <a:buNone/>
            </a:pPr>
            <a:endParaRPr lang="fr-FR" sz="3600" b="1" i="1" dirty="0" smtClean="0">
              <a:solidFill>
                <a:schemeClr val="tx1">
                  <a:lumMod val="95000"/>
                  <a:lumOff val="5000"/>
                </a:schemeClr>
              </a:solidFill>
              <a:latin typeface="Cambria"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hydrates de carbone, les protéines et les lipides sont digérés et absorbés dans l'intestin grêle.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surface offerte à l'absorption dans l'intestin grêle est considérablement augmentée par la </a:t>
            </a:r>
            <a:r>
              <a:rPr lang="fr-FR" sz="2800" i="1" dirty="0" smtClean="0">
                <a:effectLst/>
                <a:latin typeface="Cambria" panose="02040503050406030204" pitchFamily="18" charset="0"/>
                <a:ea typeface="Cambria" panose="02040503050406030204" pitchFamily="18" charset="0"/>
              </a:rPr>
              <a:t>présence:</a:t>
            </a:r>
          </a:p>
          <a:p>
            <a:pPr lvl="1"/>
            <a:r>
              <a:rPr lang="fr-FR" sz="2600" i="1" dirty="0" smtClean="0">
                <a:effectLst/>
                <a:latin typeface="Cambria" panose="02040503050406030204" pitchFamily="18" charset="0"/>
                <a:ea typeface="Cambria" panose="02040503050406030204" pitchFamily="18" charset="0"/>
              </a:rPr>
              <a:t>des villosités intestinales</a:t>
            </a:r>
          </a:p>
          <a:p>
            <a:pPr lvl="1"/>
            <a:r>
              <a:rPr lang="fr-FR" sz="2600" i="1" dirty="0" smtClean="0">
                <a:effectLst/>
                <a:latin typeface="Cambria" panose="02040503050406030204" pitchFamily="18" charset="0"/>
                <a:ea typeface="Cambria" panose="02040503050406030204" pitchFamily="18" charset="0"/>
              </a:rPr>
              <a:t>de </a:t>
            </a:r>
            <a:r>
              <a:rPr lang="fr-FR" sz="2600" i="1" dirty="0">
                <a:effectLst/>
                <a:latin typeface="Cambria" panose="02040503050406030204" pitchFamily="18" charset="0"/>
                <a:ea typeface="Cambria" panose="02040503050406030204" pitchFamily="18" charset="0"/>
              </a:rPr>
              <a:t>la bordure en </a:t>
            </a:r>
            <a:r>
              <a:rPr lang="fr-FR" sz="2600" i="1" dirty="0" smtClean="0">
                <a:effectLst/>
                <a:latin typeface="Cambria" panose="02040503050406030204" pitchFamily="18" charset="0"/>
                <a:ea typeface="Cambria" panose="02040503050406030204" pitchFamily="18" charset="0"/>
              </a:rPr>
              <a:t>brosse des entérocytes</a:t>
            </a:r>
            <a:r>
              <a:rPr lang="fr-FR" sz="2600" b="1" i="1" dirty="0" smtClean="0">
                <a:effectLst/>
                <a:latin typeface="Cambria" panose="02040503050406030204" pitchFamily="18" charset="0"/>
                <a:ea typeface="Cambria" panose="02040503050406030204" pitchFamily="18" charset="0"/>
              </a:rPr>
              <a:t>.</a:t>
            </a:r>
            <a:endParaRPr lang="fr-FR" sz="2600" i="1" dirty="0">
              <a:effectLst/>
              <a:latin typeface="Cambria" panose="02040503050406030204" pitchFamily="18" charset="0"/>
              <a:ea typeface="Cambria" panose="02040503050406030204" pitchFamily="18" charset="0"/>
            </a:endParaRPr>
          </a:p>
          <a:p>
            <a:pPr>
              <a:buNone/>
            </a:pPr>
            <a:endParaRPr lang="fr-FR" sz="3800" i="1" dirty="0" smtClean="0">
              <a:solidFill>
                <a:schemeClr val="tx1">
                  <a:lumMod val="95000"/>
                  <a:lumOff val="5000"/>
                </a:schemeClr>
              </a:solidFill>
              <a:latin typeface="Cambria" pitchFamily="18" charset="0"/>
            </a:endParaRPr>
          </a:p>
        </p:txBody>
      </p:sp>
      <p:grpSp>
        <p:nvGrpSpPr>
          <p:cNvPr id="14" name="Group 3"/>
          <p:cNvGrpSpPr>
            <a:grpSpLocks/>
          </p:cNvGrpSpPr>
          <p:nvPr/>
        </p:nvGrpSpPr>
        <p:grpSpPr bwMode="auto">
          <a:xfrm>
            <a:off x="7934490" y="2248071"/>
            <a:ext cx="3715183" cy="4108449"/>
            <a:chOff x="0" y="0"/>
            <a:chExt cx="2694" cy="3817"/>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6" cy="381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5"/>
            <p:cNvSpPr>
              <a:spLocks noChangeArrowheads="1"/>
            </p:cNvSpPr>
            <p:nvPr/>
          </p:nvSpPr>
          <p:spPr bwMode="auto">
            <a:xfrm>
              <a:off x="2491" y="1258"/>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7" name="AutoShape 6"/>
            <p:cNvSpPr>
              <a:spLocks noChangeArrowheads="1"/>
            </p:cNvSpPr>
            <p:nvPr/>
          </p:nvSpPr>
          <p:spPr bwMode="auto">
            <a:xfrm>
              <a:off x="906" y="1247"/>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8" name="Freeform 7"/>
            <p:cNvSpPr>
              <a:spLocks/>
            </p:cNvSpPr>
            <p:nvPr/>
          </p:nvSpPr>
          <p:spPr bwMode="auto">
            <a:xfrm>
              <a:off x="2559" y="832"/>
              <a:ext cx="135" cy="437"/>
            </a:xfrm>
            <a:custGeom>
              <a:avLst/>
              <a:gdLst>
                <a:gd name="T0" fmla="*/ 18 w 135"/>
                <a:gd name="T1" fmla="*/ 437 h 437"/>
                <a:gd name="T2" fmla="*/ 39 w 135"/>
                <a:gd name="T3" fmla="*/ 341 h 437"/>
                <a:gd name="T4" fmla="*/ 50 w 135"/>
                <a:gd name="T5" fmla="*/ 10 h 437"/>
                <a:gd name="T6" fmla="*/ 82 w 135"/>
                <a:gd name="T7" fmla="*/ 0 h 437"/>
                <a:gd name="T8" fmla="*/ 103 w 135"/>
                <a:gd name="T9" fmla="*/ 64 h 437"/>
                <a:gd name="T10" fmla="*/ 114 w 135"/>
                <a:gd name="T11" fmla="*/ 96 h 437"/>
                <a:gd name="T12" fmla="*/ 135 w 135"/>
                <a:gd name="T13" fmla="*/ 298 h 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437">
                  <a:moveTo>
                    <a:pt x="18" y="437"/>
                  </a:moveTo>
                  <a:cubicBezTo>
                    <a:pt x="0" y="387"/>
                    <a:pt x="22" y="388"/>
                    <a:pt x="39" y="341"/>
                  </a:cubicBezTo>
                  <a:cubicBezTo>
                    <a:pt x="36" y="295"/>
                    <a:pt x="12" y="74"/>
                    <a:pt x="50" y="10"/>
                  </a:cubicBezTo>
                  <a:cubicBezTo>
                    <a:pt x="55" y="0"/>
                    <a:pt x="71" y="3"/>
                    <a:pt x="82" y="0"/>
                  </a:cubicBezTo>
                  <a:cubicBezTo>
                    <a:pt x="89" y="21"/>
                    <a:pt x="95" y="42"/>
                    <a:pt x="103" y="64"/>
                  </a:cubicBezTo>
                  <a:cubicBezTo>
                    <a:pt x="106" y="74"/>
                    <a:pt x="114" y="96"/>
                    <a:pt x="114" y="96"/>
                  </a:cubicBezTo>
                  <a:cubicBezTo>
                    <a:pt x="124" y="292"/>
                    <a:pt x="76" y="244"/>
                    <a:pt x="135" y="298"/>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9" name="Freeform 8"/>
            <p:cNvSpPr>
              <a:spLocks/>
            </p:cNvSpPr>
            <p:nvPr/>
          </p:nvSpPr>
          <p:spPr bwMode="auto">
            <a:xfrm>
              <a:off x="2542" y="1426"/>
              <a:ext cx="132" cy="2262"/>
            </a:xfrm>
            <a:custGeom>
              <a:avLst/>
              <a:gdLst>
                <a:gd name="T0" fmla="*/ 36 w 132"/>
                <a:gd name="T1" fmla="*/ 0 h 2262"/>
                <a:gd name="T2" fmla="*/ 47 w 132"/>
                <a:gd name="T3" fmla="*/ 1067 h 2262"/>
                <a:gd name="T4" fmla="*/ 132 w 132"/>
                <a:gd name="T5" fmla="*/ 2262 h 2262"/>
                <a:gd name="T6" fmla="*/ 0 60000 65536"/>
                <a:gd name="T7" fmla="*/ 0 60000 65536"/>
                <a:gd name="T8" fmla="*/ 0 60000 65536"/>
              </a:gdLst>
              <a:ahLst/>
              <a:cxnLst>
                <a:cxn ang="T6">
                  <a:pos x="T0" y="T1"/>
                </a:cxn>
                <a:cxn ang="T7">
                  <a:pos x="T2" y="T3"/>
                </a:cxn>
                <a:cxn ang="T8">
                  <a:pos x="T4" y="T5"/>
                </a:cxn>
              </a:cxnLst>
              <a:rect l="0" t="0" r="r" b="b"/>
              <a:pathLst>
                <a:path w="132" h="2262">
                  <a:moveTo>
                    <a:pt x="36" y="0"/>
                  </a:moveTo>
                  <a:cubicBezTo>
                    <a:pt x="61" y="353"/>
                    <a:pt x="0" y="715"/>
                    <a:pt x="47" y="1067"/>
                  </a:cubicBezTo>
                  <a:cubicBezTo>
                    <a:pt x="33" y="1400"/>
                    <a:pt x="114" y="2013"/>
                    <a:pt x="132" y="2262"/>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0" name="Freeform 9"/>
            <p:cNvSpPr>
              <a:spLocks/>
            </p:cNvSpPr>
            <p:nvPr/>
          </p:nvSpPr>
          <p:spPr bwMode="auto">
            <a:xfrm>
              <a:off x="731" y="815"/>
              <a:ext cx="187" cy="458"/>
            </a:xfrm>
            <a:custGeom>
              <a:avLst/>
              <a:gdLst>
                <a:gd name="T0" fmla="*/ 187 w 187"/>
                <a:gd name="T1" fmla="*/ 458 h 458"/>
                <a:gd name="T2" fmla="*/ 160 w 187"/>
                <a:gd name="T3" fmla="*/ 410 h 458"/>
                <a:gd name="T4" fmla="*/ 139 w 187"/>
                <a:gd name="T5" fmla="*/ 293 h 458"/>
                <a:gd name="T6" fmla="*/ 149 w 187"/>
                <a:gd name="T7" fmla="*/ 31 h 458"/>
                <a:gd name="T8" fmla="*/ 85 w 187"/>
                <a:gd name="T9" fmla="*/ 26 h 458"/>
                <a:gd name="T10" fmla="*/ 80 w 187"/>
                <a:gd name="T11" fmla="*/ 95 h 458"/>
                <a:gd name="T12" fmla="*/ 75 w 187"/>
                <a:gd name="T13" fmla="*/ 298 h 458"/>
                <a:gd name="T14" fmla="*/ 37 w 187"/>
                <a:gd name="T15" fmla="*/ 405 h 458"/>
                <a:gd name="T16" fmla="*/ 0 w 187"/>
                <a:gd name="T17" fmla="*/ 389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458">
                  <a:moveTo>
                    <a:pt x="187" y="458"/>
                  </a:moveTo>
                  <a:cubicBezTo>
                    <a:pt x="175" y="441"/>
                    <a:pt x="171" y="426"/>
                    <a:pt x="160" y="410"/>
                  </a:cubicBezTo>
                  <a:cubicBezTo>
                    <a:pt x="156" y="366"/>
                    <a:pt x="157" y="331"/>
                    <a:pt x="139" y="293"/>
                  </a:cubicBezTo>
                  <a:cubicBezTo>
                    <a:pt x="122" y="204"/>
                    <a:pt x="132" y="119"/>
                    <a:pt x="149" y="31"/>
                  </a:cubicBezTo>
                  <a:cubicBezTo>
                    <a:pt x="129" y="0"/>
                    <a:pt x="114" y="16"/>
                    <a:pt x="85" y="26"/>
                  </a:cubicBezTo>
                  <a:cubicBezTo>
                    <a:pt x="58" y="52"/>
                    <a:pt x="69" y="61"/>
                    <a:pt x="80" y="95"/>
                  </a:cubicBezTo>
                  <a:cubicBezTo>
                    <a:pt x="88" y="162"/>
                    <a:pt x="84" y="230"/>
                    <a:pt x="75" y="298"/>
                  </a:cubicBezTo>
                  <a:cubicBezTo>
                    <a:pt x="66" y="357"/>
                    <a:pt x="79" y="375"/>
                    <a:pt x="37" y="405"/>
                  </a:cubicBezTo>
                  <a:cubicBezTo>
                    <a:pt x="1" y="398"/>
                    <a:pt x="9" y="408"/>
                    <a:pt x="0" y="389"/>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1" name="Freeform 10"/>
            <p:cNvSpPr>
              <a:spLocks/>
            </p:cNvSpPr>
            <p:nvPr/>
          </p:nvSpPr>
          <p:spPr bwMode="auto">
            <a:xfrm>
              <a:off x="657" y="1450"/>
              <a:ext cx="323" cy="2335"/>
            </a:xfrm>
            <a:custGeom>
              <a:avLst/>
              <a:gdLst>
                <a:gd name="T0" fmla="*/ 282 w 323"/>
                <a:gd name="T1" fmla="*/ 0 h 2335"/>
                <a:gd name="T2" fmla="*/ 266 w 323"/>
                <a:gd name="T3" fmla="*/ 70 h 2335"/>
                <a:gd name="T4" fmla="*/ 256 w 323"/>
                <a:gd name="T5" fmla="*/ 800 h 2335"/>
                <a:gd name="T6" fmla="*/ 245 w 323"/>
                <a:gd name="T7" fmla="*/ 1632 h 2335"/>
                <a:gd name="T8" fmla="*/ 229 w 323"/>
                <a:gd name="T9" fmla="*/ 1920 h 2335"/>
                <a:gd name="T10" fmla="*/ 250 w 323"/>
                <a:gd name="T11" fmla="*/ 2016 h 2335"/>
                <a:gd name="T12" fmla="*/ 181 w 323"/>
                <a:gd name="T13" fmla="*/ 2326 h 2335"/>
                <a:gd name="T14" fmla="*/ 74 w 323"/>
                <a:gd name="T15" fmla="*/ 2315 h 2335"/>
                <a:gd name="T16" fmla="*/ 0 w 323"/>
                <a:gd name="T17" fmla="*/ 2294 h 2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335">
                  <a:moveTo>
                    <a:pt x="282" y="0"/>
                  </a:moveTo>
                  <a:cubicBezTo>
                    <a:pt x="278" y="24"/>
                    <a:pt x="272" y="45"/>
                    <a:pt x="266" y="70"/>
                  </a:cubicBezTo>
                  <a:cubicBezTo>
                    <a:pt x="287" y="300"/>
                    <a:pt x="323" y="583"/>
                    <a:pt x="256" y="800"/>
                  </a:cubicBezTo>
                  <a:cubicBezTo>
                    <a:pt x="258" y="1089"/>
                    <a:pt x="271" y="1352"/>
                    <a:pt x="245" y="1632"/>
                  </a:cubicBezTo>
                  <a:cubicBezTo>
                    <a:pt x="242" y="1751"/>
                    <a:pt x="259" y="1823"/>
                    <a:pt x="229" y="1920"/>
                  </a:cubicBezTo>
                  <a:cubicBezTo>
                    <a:pt x="237" y="1954"/>
                    <a:pt x="245" y="1981"/>
                    <a:pt x="250" y="2016"/>
                  </a:cubicBezTo>
                  <a:cubicBezTo>
                    <a:pt x="247" y="2077"/>
                    <a:pt x="296" y="2292"/>
                    <a:pt x="181" y="2326"/>
                  </a:cubicBezTo>
                  <a:cubicBezTo>
                    <a:pt x="145" y="2322"/>
                    <a:pt x="103" y="2335"/>
                    <a:pt x="74" y="2315"/>
                  </a:cubicBezTo>
                  <a:cubicBezTo>
                    <a:pt x="48" y="2297"/>
                    <a:pt x="29" y="2294"/>
                    <a:pt x="0" y="2294"/>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grpSp>
      <p:pic>
        <p:nvPicPr>
          <p:cNvPr id="22" name="Picture 2"/>
          <p:cNvPicPr/>
          <p:nvPr/>
        </p:nvPicPr>
        <p:blipFill>
          <a:blip r:embed="rId3">
            <a:extLst>
              <a:ext uri="{28A0092B-C50C-407E-A947-70E740481C1C}">
                <a14:useLocalDpi xmlns:a14="http://schemas.microsoft.com/office/drawing/2010/main" val="0"/>
              </a:ext>
            </a:extLst>
          </a:blip>
          <a:srcRect l="25633" t="3535" r="25743"/>
          <a:stretch>
            <a:fillRect/>
          </a:stretch>
        </p:blipFill>
        <p:spPr bwMode="auto">
          <a:xfrm>
            <a:off x="7909664" y="1988433"/>
            <a:ext cx="3740009" cy="4711024"/>
          </a:xfrm>
          <a:prstGeom prst="rect">
            <a:avLst/>
          </a:prstGeom>
          <a:noFill/>
          <a:extLst/>
        </p:spPr>
      </p:pic>
      <p:sp>
        <p:nvSpPr>
          <p:cNvPr id="13" name="ZoneTexte 12"/>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413" y="5129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0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1413" y="-41563"/>
            <a:ext cx="9905998" cy="1905000"/>
          </a:xfrm>
        </p:spPr>
        <p:txBody>
          <a:body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67591" y="1905001"/>
            <a:ext cx="11367654" cy="4464626"/>
          </a:xfrm>
        </p:spPr>
        <p:txBody>
          <a:bodyPr>
            <a:normAutofit/>
          </a:bodyPr>
          <a:lstStyle/>
          <a:p>
            <a:pPr marL="0" indent="0">
              <a:buNone/>
            </a:pPr>
            <a:endParaRPr lang="fr-FR" sz="28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Digestion des hydrates de </a:t>
            </a:r>
            <a:r>
              <a:rPr lang="fr-FR" sz="2800" b="1" i="1" dirty="0" smtClean="0">
                <a:effectLst/>
                <a:latin typeface="Cambria" panose="02040503050406030204" pitchFamily="18" charset="0"/>
                <a:ea typeface="Cambria" panose="02040503050406030204" pitchFamily="18" charset="0"/>
              </a:rPr>
              <a:t>carbone</a:t>
            </a:r>
          </a:p>
          <a:p>
            <a:pPr marL="0" indent="0">
              <a:buNone/>
            </a:pP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Seuls les monosaccharides sont absorbés.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hydrates de carbone doivent </a:t>
            </a:r>
            <a:r>
              <a:rPr lang="fr-FR" sz="2800" i="1" dirty="0" smtClean="0">
                <a:effectLst/>
                <a:latin typeface="Cambria" panose="02040503050406030204" pitchFamily="18" charset="0"/>
                <a:ea typeface="Cambria" panose="02040503050406030204" pitchFamily="18" charset="0"/>
              </a:rPr>
              <a:t>donc être </a:t>
            </a:r>
            <a:r>
              <a:rPr lang="fr-FR" sz="2800" i="1" dirty="0">
                <a:effectLst/>
                <a:latin typeface="Cambria" panose="02040503050406030204" pitchFamily="18" charset="0"/>
                <a:ea typeface="Cambria" panose="02040503050406030204" pitchFamily="18" charset="0"/>
              </a:rPr>
              <a:t>digérés en glucose, galactose et fructose pour que l’absorption ait lieu.</a:t>
            </a:r>
          </a:p>
          <a:p>
            <a:pPr marL="457200" lvl="1" indent="0">
              <a:buNone/>
            </a:pPr>
            <a:endParaRPr lang="fr-FR" sz="2800" i="1" dirty="0">
              <a:effectLst/>
              <a:latin typeface="Cambria" panose="02040503050406030204" pitchFamily="18" charset="0"/>
              <a:ea typeface="Cambria" panose="02040503050406030204" pitchFamily="18" charset="0"/>
            </a:endParaRPr>
          </a:p>
          <a:p>
            <a:endParaRPr lang="fr-FR" dirty="0"/>
          </a:p>
        </p:txBody>
      </p:sp>
      <p:sp>
        <p:nvSpPr>
          <p:cNvPr id="7" name="ZoneTexte 6"/>
          <p:cNvSpPr txBox="1"/>
          <p:nvPr/>
        </p:nvSpPr>
        <p:spPr>
          <a:xfrm>
            <a:off x="3849975" y="1381780"/>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8"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rPr>
              <a:t>Chez les monogastriques </a:t>
            </a:r>
            <a:endParaRPr lang="fr-FR" b="1" i="1" dirty="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22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cs typeface="Times New Roman" panose="02020603050405020304" pitchFamily="18" charset="0"/>
              </a:rPr>
              <a:t>α</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-amylases</a:t>
            </a:r>
            <a:r>
              <a:rPr lang="fr-FR" sz="2400" i="1" dirty="0" smtClean="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salivaire et pancréatique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 hydrolysent les liaisons 1,4-glycosidiques de l'amidon produisant du maltose, du </a:t>
            </a:r>
            <a:r>
              <a:rPr lang="fr-FR" sz="2400" i="1" dirty="0" err="1">
                <a:effectLst/>
                <a:latin typeface="Cambria" panose="02040503050406030204" pitchFamily="18" charset="0"/>
                <a:ea typeface="Cambria" panose="02040503050406030204" pitchFamily="18" charset="0"/>
              </a:rPr>
              <a:t>maltotriose</a:t>
            </a:r>
            <a:r>
              <a:rPr lang="fr-FR" sz="2400" i="1" dirty="0">
                <a:effectLst/>
                <a:latin typeface="Cambria" panose="02040503050406030204" pitchFamily="18" charset="0"/>
                <a:ea typeface="Cambria" panose="02040503050406030204" pitchFamily="18" charset="0"/>
              </a:rPr>
              <a:t>, et des dextrines </a:t>
            </a:r>
            <a:r>
              <a:rPr lang="fr-FR" sz="2400" i="1" dirty="0" smtClean="0">
                <a:effectLst/>
                <a:latin typeface="Cambria" panose="02040503050406030204" pitchFamily="18" charset="0"/>
                <a:ea typeface="Cambria" panose="02040503050406030204" pitchFamily="18" charset="0"/>
              </a:rPr>
              <a:t>α-limites</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maltase, l’α-</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dextranase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a:t>
            </a:r>
            <a:r>
              <a:rPr lang="fr-FR" sz="2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 la bordure en brosse intestinale hydrolysent les oligosaccharides en </a:t>
            </a:r>
            <a:r>
              <a:rPr lang="fr-FR" sz="2400" i="1" dirty="0" smtClean="0">
                <a:effectLst/>
                <a:latin typeface="Cambria" panose="02040503050406030204" pitchFamily="18" charset="0"/>
                <a:ea typeface="Cambria" panose="02040503050406030204" pitchFamily="18" charset="0"/>
              </a:rPr>
              <a:t>monosaccharides</a:t>
            </a:r>
            <a:r>
              <a:rPr lang="fr-FR" sz="2400" i="1" dirty="0">
                <a:effectLst/>
                <a:latin typeface="Cambria" panose="02040503050406030204" pitchFamily="18" charset="0"/>
                <a:ea typeface="Cambria" panose="02040503050406030204" pitchFamily="18" charset="0"/>
              </a:rPr>
              <a:t> : glucose, galactose et </a:t>
            </a:r>
            <a:r>
              <a:rPr lang="fr-FR" sz="2400" i="1" dirty="0" smtClean="0">
                <a:effectLst/>
                <a:latin typeface="Cambria" panose="02040503050406030204" pitchFamily="18" charset="0"/>
                <a:ea typeface="Cambria" panose="02040503050406030204" pitchFamily="18" charset="0"/>
              </a:rPr>
              <a:t>fructose.</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lactase, la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tréhalase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 </a:t>
            </a:r>
            <a:r>
              <a:rPr lang="fr-FR" sz="2400" i="1" dirty="0">
                <a:effectLst/>
                <a:latin typeface="Cambria" panose="02040503050406030204" pitchFamily="18" charset="0"/>
                <a:ea typeface="Cambria" panose="02040503050406030204" pitchFamily="18" charset="0"/>
              </a:rPr>
              <a:t>dégradent leurs disaccharides respectifs en monosaccharides.</a:t>
            </a:r>
          </a:p>
          <a:p>
            <a:endParaRPr lang="fr-FR" sz="2800" dirty="0"/>
          </a:p>
        </p:txBody>
      </p:sp>
      <p:sp>
        <p:nvSpPr>
          <p:cNvPr id="7"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340216"/>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06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55864" y="2022763"/>
            <a:ext cx="6970712" cy="4191001"/>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sont </a:t>
            </a:r>
            <a:r>
              <a:rPr lang="fr-FR" sz="2800" i="1" dirty="0">
                <a:effectLst/>
                <a:latin typeface="Cambria" panose="02040503050406030204" pitchFamily="18" charset="0"/>
                <a:ea typeface="Cambria" panose="02040503050406030204" pitchFamily="18" charset="0"/>
              </a:rPr>
              <a:t>absorbés, à partir de la lumière intestinale, dans les cellules par un </a:t>
            </a:r>
            <a:r>
              <a:rPr lang="fr-FR" sz="2800" b="1" i="1" dirty="0" err="1">
                <a:effectLst/>
                <a:latin typeface="Cambria" panose="02040503050406030204" pitchFamily="18" charset="0"/>
                <a:ea typeface="Cambria" panose="02040503050406030204" pitchFamily="18" charset="0"/>
              </a:rPr>
              <a:t>cotransport</a:t>
            </a:r>
            <a:r>
              <a:rPr lang="fr-FR" sz="2800" b="1" i="1" dirty="0">
                <a:effectLst/>
                <a:latin typeface="Cambria" panose="02040503050406030204" pitchFamily="18" charset="0"/>
                <a:ea typeface="Cambria" panose="02040503050406030204" pitchFamily="18" charset="0"/>
              </a:rPr>
              <a:t> actif second dépendant de Na</a:t>
            </a:r>
            <a:r>
              <a:rPr lang="fr-FR" sz="2800" i="1" dirty="0">
                <a:effectLst/>
                <a:latin typeface="Cambria" panose="02040503050406030204" pitchFamily="18" charset="0"/>
                <a:ea typeface="Cambria" panose="02040503050406030204" pitchFamily="18" charset="0"/>
              </a:rPr>
              <a:t> qui se fait dans la membrane </a:t>
            </a:r>
            <a:r>
              <a:rPr lang="fr-FR" sz="2800" i="1" dirty="0" err="1">
                <a:effectLst/>
                <a:latin typeface="Cambria" panose="02040503050406030204" pitchFamily="18" charset="0"/>
                <a:ea typeface="Cambria" panose="02040503050406030204" pitchFamily="18" charset="0"/>
              </a:rPr>
              <a:t>luminale</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20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Maillage</Template>
  <TotalTime>1723</TotalTime>
  <Words>6754</Words>
  <Application>Microsoft Office PowerPoint</Application>
  <PresentationFormat>Grand écran</PresentationFormat>
  <Paragraphs>921</Paragraphs>
  <Slides>133</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133</vt:i4>
      </vt:variant>
    </vt:vector>
  </HeadingPairs>
  <TitlesOfParts>
    <vt:vector size="142" baseType="lpstr">
      <vt:lpstr>Arial Unicode MS</vt:lpstr>
      <vt:lpstr>Arial</vt:lpstr>
      <vt:lpstr>Calibri</vt:lpstr>
      <vt:lpstr>Cambria</vt:lpstr>
      <vt:lpstr>Century Gothic</vt:lpstr>
      <vt:lpstr>Times New Roman</vt:lpstr>
      <vt:lpstr>Wingdings</vt:lpstr>
      <vt:lpstr>Wingdings 3</vt:lpstr>
      <vt:lpstr>Maillage</vt:lpstr>
      <vt:lpstr>Présentation PowerPoint</vt:lpstr>
      <vt:lpstr>Physiologie de la digestion </vt:lpstr>
      <vt:lpstr>Introduction  </vt:lpstr>
      <vt:lpstr>Introduction  </vt:lpstr>
      <vt:lpstr> Organisation fonctionnelle  de la paroi digestive </vt:lpstr>
      <vt:lpstr>Organisation fonctionnelle  de la paroi digestive </vt:lpstr>
      <vt:lpstr>Organisation fonctionnelle  de la paroi digestive </vt:lpstr>
      <vt:lpstr>Organisation fonctionnelle  de la paroi digestive </vt:lpstr>
      <vt:lpstr>Organisation fonctionnelle  de la paroi digestive </vt:lpstr>
      <vt:lpstr>Fonctions du tube digestif </vt:lpstr>
      <vt:lpstr>Régulation de la digestion  </vt:lpstr>
      <vt:lpstr>régulation nerveuse </vt:lpstr>
      <vt:lpstr>régulation nerveuse </vt:lpstr>
      <vt:lpstr>régulation nerveuse </vt:lpstr>
      <vt:lpstr>régulation nerveuse </vt:lpstr>
      <vt:lpstr>régulation nerveuse </vt:lpstr>
      <vt:lpstr>régulation nerveuse </vt:lpstr>
      <vt:lpstr>Régulation hormonale </vt:lpstr>
      <vt:lpstr>Présentation PowerPoint</vt:lpstr>
      <vt:lpstr>La leptine</vt:lpstr>
      <vt:lpstr>Contrôle de la sécrétion de la leptine </vt:lpstr>
      <vt:lpstr>Régulation du poids corporel par la leptine </vt:lpstr>
      <vt:lpstr>Motiline </vt:lpstr>
      <vt:lpstr>La ghréline </vt:lpstr>
      <vt:lpstr>Régulation hormonale </vt:lpstr>
      <vt:lpstr>Régulation hormonale </vt:lpstr>
      <vt:lpstr>Régulation hormonale </vt:lpstr>
      <vt:lpstr>Régulation hormonale </vt:lpstr>
      <vt:lpstr>Régulation hormonale </vt:lpstr>
      <vt:lpstr>Présentation PowerPoint</vt:lpstr>
      <vt:lpstr>Motilité digestive et digestion mécanique  </vt:lpstr>
      <vt:lpstr>Motilité digestive et digestion mécanique  </vt:lpstr>
      <vt:lpstr>Motilité digestive et digestion mécanique  </vt:lpstr>
      <vt:lpstr>Les ondes lentes et automatisme de la motricité digestive</vt:lpstr>
      <vt:lpstr>Les ondes lentes et automatisme de la motricité digestive</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Motilité gastrique </vt:lpstr>
      <vt:lpstr>Motilité gastrique </vt:lpstr>
      <vt:lpstr>Motilité gastrique </vt:lpstr>
      <vt:lpstr>Motilité gastrique </vt:lpstr>
      <vt:lpstr>Motilité gastrique </vt:lpstr>
      <vt:lpstr>Motilité gastrique </vt:lpstr>
      <vt:lpstr>Motilité gastrique </vt:lpstr>
      <vt:lpstr>Motilité de l’intestin grêle </vt:lpstr>
      <vt:lpstr>Motilité de l’intestin grêle </vt:lpstr>
      <vt:lpstr>Motilité de l’intestin grêle </vt:lpstr>
      <vt:lpstr>Motilité de l’intestin grêle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Les anomalies de la motilité intestinale </vt:lpstr>
      <vt:lpstr>Les anomalies de la motilité intestinale </vt:lpstr>
      <vt:lpstr>Présentation PowerPoint</vt:lpstr>
      <vt:lpstr>Sécrétion gastro-intestinales</vt:lpstr>
      <vt:lpstr>Sécrétion salivaire </vt:lpstr>
      <vt:lpstr>Sécrétion salivaire </vt:lpstr>
      <vt:lpstr>Sécrétion salivaire </vt:lpstr>
      <vt:lpstr>Sécrétion salivaire </vt:lpstr>
      <vt:lpstr>Sécrétion gastrique</vt:lpstr>
      <vt:lpstr>Sécrétion gastrique</vt:lpstr>
      <vt:lpstr>Sécrétion gastrique</vt:lpstr>
      <vt:lpstr>Sécrétion gastrique</vt:lpstr>
      <vt:lpstr>Sécrétion gastrique</vt:lpstr>
      <vt:lpstr>Sécrétion gastrique</vt:lpstr>
      <vt:lpstr>Sécrétion gastrique</vt:lpstr>
      <vt:lpstr>Sécrétion gastrique</vt:lpstr>
      <vt:lpstr>Présentation PowerPoint</vt:lpstr>
      <vt:lpstr>Sécrétion Pancréatique</vt:lpstr>
      <vt:lpstr>Sécrétion Pancréatique</vt:lpstr>
      <vt:lpstr>Sécrétion pancréatique </vt:lpstr>
      <vt:lpstr>Sécrétion pancréatique </vt:lpstr>
      <vt:lpstr>Sécrétion biliaire </vt:lpstr>
      <vt:lpstr>Sécrétion biliaire </vt:lpstr>
      <vt:lpstr>Sécrétion biliaire </vt:lpstr>
      <vt:lpstr>Sécrétion biliaire</vt:lpstr>
      <vt:lpstr>Sécrétion biliaire</vt:lpstr>
      <vt:lpstr>Sécrétion biliaire</vt:lpstr>
      <vt:lpstr>Sécrétion biliaire</vt:lpstr>
      <vt:lpstr>Sécrétion biliaire</vt:lpstr>
      <vt:lpstr>Présentation PowerPoint</vt:lpstr>
      <vt:lpstr>Digestion chimique et absorption</vt:lpstr>
      <vt:lpstr>Digestion et absorption </vt:lpstr>
      <vt:lpstr>Chez les monogastriques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327</cp:revision>
  <dcterms:created xsi:type="dcterms:W3CDTF">2023-10-27T19:07:13Z</dcterms:created>
  <dcterms:modified xsi:type="dcterms:W3CDTF">2024-12-11T09:59:03Z</dcterms:modified>
</cp:coreProperties>
</file>