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5"/>
  </p:notesMasterIdLst>
  <p:sldIdLst>
    <p:sldId id="257" r:id="rId2"/>
    <p:sldId id="259" r:id="rId3"/>
    <p:sldId id="260" r:id="rId4"/>
    <p:sldId id="342" r:id="rId5"/>
    <p:sldId id="305" r:id="rId6"/>
    <p:sldId id="306" r:id="rId7"/>
    <p:sldId id="307" r:id="rId8"/>
    <p:sldId id="308" r:id="rId9"/>
    <p:sldId id="309" r:id="rId10"/>
    <p:sldId id="310" r:id="rId11"/>
    <p:sldId id="261" r:id="rId12"/>
    <p:sldId id="311" r:id="rId13"/>
    <p:sldId id="312" r:id="rId14"/>
    <p:sldId id="313" r:id="rId15"/>
    <p:sldId id="314" r:id="rId16"/>
    <p:sldId id="315" r:id="rId17"/>
    <p:sldId id="341" r:id="rId18"/>
    <p:sldId id="316" r:id="rId19"/>
    <p:sldId id="264" r:id="rId20"/>
    <p:sldId id="347" r:id="rId21"/>
    <p:sldId id="348" r:id="rId22"/>
    <p:sldId id="349" r:id="rId23"/>
    <p:sldId id="350" r:id="rId24"/>
    <p:sldId id="353" r:id="rId25"/>
    <p:sldId id="317" r:id="rId26"/>
    <p:sldId id="318" r:id="rId27"/>
    <p:sldId id="344" r:id="rId28"/>
    <p:sldId id="319" r:id="rId29"/>
    <p:sldId id="345" r:id="rId30"/>
    <p:sldId id="325" r:id="rId31"/>
    <p:sldId id="320" r:id="rId32"/>
    <p:sldId id="321" r:id="rId33"/>
    <p:sldId id="322" r:id="rId34"/>
    <p:sldId id="323" r:id="rId35"/>
    <p:sldId id="324" r:id="rId36"/>
    <p:sldId id="326" r:id="rId37"/>
    <p:sldId id="327" r:id="rId38"/>
    <p:sldId id="328" r:id="rId39"/>
    <p:sldId id="346" r:id="rId40"/>
    <p:sldId id="329" r:id="rId41"/>
    <p:sldId id="330" r:id="rId42"/>
    <p:sldId id="332" r:id="rId43"/>
    <p:sldId id="333" r:id="rId44"/>
    <p:sldId id="334" r:id="rId45"/>
    <p:sldId id="354" r:id="rId46"/>
    <p:sldId id="335" r:id="rId47"/>
    <p:sldId id="355" r:id="rId48"/>
    <p:sldId id="336" r:id="rId49"/>
    <p:sldId id="337" r:id="rId50"/>
    <p:sldId id="338" r:id="rId51"/>
    <p:sldId id="339" r:id="rId52"/>
    <p:sldId id="340" r:id="rId53"/>
    <p:sldId id="356" r:id="rId54"/>
    <p:sldId id="357" r:id="rId55"/>
    <p:sldId id="358" r:id="rId56"/>
    <p:sldId id="359" r:id="rId57"/>
    <p:sldId id="360" r:id="rId58"/>
    <p:sldId id="363" r:id="rId59"/>
    <p:sldId id="364" r:id="rId60"/>
    <p:sldId id="365" r:id="rId61"/>
    <p:sldId id="366" r:id="rId62"/>
    <p:sldId id="367" r:id="rId63"/>
    <p:sldId id="390" r:id="rId64"/>
    <p:sldId id="368" r:id="rId65"/>
    <p:sldId id="361" r:id="rId66"/>
    <p:sldId id="362" r:id="rId67"/>
    <p:sldId id="331" r:id="rId68"/>
    <p:sldId id="369" r:id="rId69"/>
    <p:sldId id="370" r:id="rId70"/>
    <p:sldId id="371" r:id="rId71"/>
    <p:sldId id="372" r:id="rId72"/>
    <p:sldId id="373" r:id="rId73"/>
    <p:sldId id="267" r:id="rId74"/>
    <p:sldId id="374" r:id="rId75"/>
    <p:sldId id="375" r:id="rId76"/>
    <p:sldId id="376" r:id="rId77"/>
    <p:sldId id="377" r:id="rId78"/>
    <p:sldId id="378" r:id="rId79"/>
    <p:sldId id="379" r:id="rId80"/>
    <p:sldId id="391" r:id="rId81"/>
    <p:sldId id="273" r:id="rId82"/>
    <p:sldId id="380" r:id="rId83"/>
    <p:sldId id="383" r:id="rId84"/>
    <p:sldId id="275" r:id="rId85"/>
    <p:sldId id="386" r:id="rId86"/>
    <p:sldId id="277" r:id="rId87"/>
    <p:sldId id="387" r:id="rId88"/>
    <p:sldId id="388" r:id="rId89"/>
    <p:sldId id="352" r:id="rId90"/>
    <p:sldId id="389" r:id="rId91"/>
    <p:sldId id="280" r:id="rId92"/>
    <p:sldId id="281" r:id="rId93"/>
    <p:sldId id="282" r:id="rId94"/>
    <p:sldId id="429" r:id="rId95"/>
    <p:sldId id="283" r:id="rId96"/>
    <p:sldId id="284" r:id="rId97"/>
    <p:sldId id="392" r:id="rId98"/>
    <p:sldId id="393" r:id="rId99"/>
    <p:sldId id="394" r:id="rId100"/>
    <p:sldId id="424" r:id="rId101"/>
    <p:sldId id="423" r:id="rId102"/>
    <p:sldId id="395" r:id="rId103"/>
    <p:sldId id="396" r:id="rId104"/>
    <p:sldId id="397" r:id="rId105"/>
    <p:sldId id="426" r:id="rId106"/>
    <p:sldId id="398" r:id="rId107"/>
    <p:sldId id="399" r:id="rId108"/>
    <p:sldId id="400" r:id="rId109"/>
    <p:sldId id="401" r:id="rId110"/>
    <p:sldId id="402" r:id="rId111"/>
    <p:sldId id="403" r:id="rId112"/>
    <p:sldId id="404" r:id="rId113"/>
    <p:sldId id="425" r:id="rId114"/>
    <p:sldId id="405" r:id="rId115"/>
    <p:sldId id="428" r:id="rId116"/>
    <p:sldId id="427" r:id="rId117"/>
    <p:sldId id="285" r:id="rId118"/>
    <p:sldId id="407" r:id="rId119"/>
    <p:sldId id="408" r:id="rId120"/>
    <p:sldId id="411" r:id="rId121"/>
    <p:sldId id="410" r:id="rId122"/>
    <p:sldId id="409" r:id="rId123"/>
    <p:sldId id="412" r:id="rId124"/>
    <p:sldId id="413" r:id="rId125"/>
    <p:sldId id="414" r:id="rId126"/>
    <p:sldId id="415" r:id="rId127"/>
    <p:sldId id="416" r:id="rId128"/>
    <p:sldId id="417" r:id="rId129"/>
    <p:sldId id="418" r:id="rId130"/>
    <p:sldId id="419" r:id="rId131"/>
    <p:sldId id="420" r:id="rId132"/>
    <p:sldId id="421" r:id="rId133"/>
    <p:sldId id="422" r:id="rId1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64" autoAdjust="0"/>
  </p:normalViewPr>
  <p:slideViewPr>
    <p:cSldViewPr snapToGrid="0">
      <p:cViewPr varScale="1">
        <p:scale>
          <a:sx n="63" d="100"/>
          <a:sy n="63" d="100"/>
        </p:scale>
        <p:origin x="776" y="44"/>
      </p:cViewPr>
      <p:guideLst/>
    </p:cSldViewPr>
  </p:slideViewPr>
  <p:notesTextViewPr>
    <p:cViewPr>
      <p:scale>
        <a:sx n="1" d="1"/>
        <a:sy n="1" d="1"/>
      </p:scale>
      <p:origin x="0" y="0"/>
    </p:cViewPr>
  </p:notesTextViewPr>
  <p:sorterViewPr>
    <p:cViewPr>
      <p:scale>
        <a:sx n="100" d="100"/>
        <a:sy n="100" d="100"/>
      </p:scale>
      <p:origin x="0" y="-5980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38C52-D1AE-4485-BED5-FA5CA765CCCE}" type="datetimeFigureOut">
              <a:rPr lang="fr-FR" smtClean="0"/>
              <a:t>10/03/2025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CC4CA-288C-47FB-8EB8-559426A495FF}" type="slidenum">
              <a:rPr lang="fr-FR" smtClean="0"/>
              <a:t>‹N°›</a:t>
            </a:fld>
            <a:endParaRPr lang="fr-FR"/>
          </a:p>
        </p:txBody>
      </p:sp>
    </p:spTree>
    <p:extLst>
      <p:ext uri="{BB962C8B-B14F-4D97-AF65-F5344CB8AC3E}">
        <p14:creationId xmlns:p14="http://schemas.microsoft.com/office/powerpoint/2010/main" val="350852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70B570-EC2A-4D6E-9167-09E4B574D34D}" type="slidenum">
              <a:rPr lang="fr-FR" smtClean="0"/>
              <a:pPr/>
              <a:t>19</a:t>
            </a:fld>
            <a:endParaRPr lang="fr-FR"/>
          </a:p>
        </p:txBody>
      </p:sp>
    </p:spTree>
    <p:extLst>
      <p:ext uri="{BB962C8B-B14F-4D97-AF65-F5344CB8AC3E}">
        <p14:creationId xmlns:p14="http://schemas.microsoft.com/office/powerpoint/2010/main" val="154303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70B570-EC2A-4D6E-9167-09E4B574D34D}" type="slidenum">
              <a:rPr lang="fr-FR" smtClean="0"/>
              <a:pPr/>
              <a:t>117</a:t>
            </a:fld>
            <a:endParaRPr lang="fr-FR"/>
          </a:p>
        </p:txBody>
      </p:sp>
    </p:spTree>
    <p:extLst>
      <p:ext uri="{BB962C8B-B14F-4D97-AF65-F5344CB8AC3E}">
        <p14:creationId xmlns:p14="http://schemas.microsoft.com/office/powerpoint/2010/main" val="48082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fld id="{C75E3469-8389-4EA4-88B5-9072592F3E2D}" type="slidenum">
              <a:rPr lang="en-AU" sz="1200" b="0">
                <a:solidFill>
                  <a:schemeClr val="tx1"/>
                </a:solidFill>
                <a:latin typeface="Times New Roman" panose="02020603050405020304" pitchFamily="18" charset="0"/>
              </a:rPr>
              <a:pPr/>
              <a:t>20</a:t>
            </a:fld>
            <a:endParaRPr lang="en-AU" sz="1200" b="0">
              <a:solidFill>
                <a:schemeClr val="tx1"/>
              </a:solidFill>
              <a:latin typeface="Times New Roman" panose="02020603050405020304" pitchFamily="18"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413209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fld id="{832FED55-1B3F-44C7-A826-68C31CB2A7A9}" type="slidenum">
              <a:rPr lang="en-AU" sz="1200" b="0">
                <a:solidFill>
                  <a:schemeClr val="tx1"/>
                </a:solidFill>
                <a:latin typeface="Times New Roman" panose="02020603050405020304" pitchFamily="18" charset="0"/>
              </a:rPr>
              <a:pPr/>
              <a:t>21</a:t>
            </a:fld>
            <a:endParaRPr lang="en-AU" sz="1200" b="0">
              <a:solidFill>
                <a:schemeClr val="tx1"/>
              </a:solidFill>
              <a:latin typeface="Times New Roman" panose="02020603050405020304" pitchFamily="18"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xfrm>
            <a:off x="681038" y="4722813"/>
            <a:ext cx="5449887"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270062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fld id="{F1D29C09-07C3-49EB-BCFC-1FF426FDC216}" type="slidenum">
              <a:rPr lang="en-AU" sz="1200" b="0">
                <a:solidFill>
                  <a:schemeClr val="tx1"/>
                </a:solidFill>
                <a:latin typeface="Times New Roman" panose="02020603050405020304" pitchFamily="18" charset="0"/>
              </a:rPr>
              <a:pPr/>
              <a:t>22</a:t>
            </a:fld>
            <a:endParaRPr lang="en-AU" sz="1200" b="0">
              <a:solidFill>
                <a:schemeClr val="tx1"/>
              </a:solidFill>
              <a:latin typeface="Times New Roman" panose="02020603050405020304" pitchFamily="18"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xfrm>
            <a:off x="681038" y="4722813"/>
            <a:ext cx="5449887"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344709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34</a:t>
            </a:fld>
            <a:endParaRPr lang="fr-FR"/>
          </a:p>
        </p:txBody>
      </p:sp>
    </p:spTree>
    <p:extLst>
      <p:ext uri="{BB962C8B-B14F-4D97-AF65-F5344CB8AC3E}">
        <p14:creationId xmlns:p14="http://schemas.microsoft.com/office/powerpoint/2010/main" val="246226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dirty="0" smtClean="0">
                <a:effectLst/>
                <a:latin typeface="Cambria" panose="02040503050406030204" pitchFamily="18" charset="0"/>
                <a:ea typeface="Cambria" panose="02040503050406030204" pitchFamily="18" charset="0"/>
              </a:rPr>
              <a:t>La </a:t>
            </a:r>
            <a:r>
              <a:rPr lang="fr-FR" sz="1200" i="1" dirty="0" err="1" smtClean="0">
                <a:effectLst/>
                <a:latin typeface="Cambria" panose="02040503050406030204" pitchFamily="18" charset="0"/>
                <a:ea typeface="Cambria" panose="02040503050406030204" pitchFamily="18" charset="0"/>
              </a:rPr>
              <a:t>motiline</a:t>
            </a:r>
            <a:r>
              <a:rPr lang="fr-FR" sz="1200" i="1" dirty="0" smtClean="0">
                <a:effectLst/>
                <a:latin typeface="Cambria" panose="02040503050406030204" pitchFamily="18" charset="0"/>
                <a:ea typeface="Cambria" panose="02040503050406030204" pitchFamily="18" charset="0"/>
              </a:rPr>
              <a:t> est une hormone gastro-intestinale polypeptidique sécrétée par les cellules </a:t>
            </a:r>
            <a:r>
              <a:rPr lang="fr-FR" sz="1200" i="1" dirty="0" err="1" smtClean="0">
                <a:effectLst/>
                <a:latin typeface="Cambria" panose="02040503050406030204" pitchFamily="18" charset="0"/>
                <a:ea typeface="Cambria" panose="02040503050406030204" pitchFamily="18" charset="0"/>
              </a:rPr>
              <a:t>entérochromaffines</a:t>
            </a:r>
            <a:r>
              <a:rPr lang="fr-FR" sz="1200" i="1" dirty="0" smtClean="0">
                <a:effectLst/>
                <a:latin typeface="Cambria" panose="02040503050406030204" pitchFamily="18" charset="0"/>
                <a:ea typeface="Cambria" panose="02040503050406030204" pitchFamily="18" charset="0"/>
              </a:rPr>
              <a:t> (EC) et les cellules M de la muqueuse du duodénum. </a:t>
            </a:r>
          </a:p>
          <a:p>
            <a:r>
              <a:rPr lang="fr-FR" sz="1200" i="1" dirty="0" smtClean="0">
                <a:effectLst/>
                <a:latin typeface="Cambria" panose="02040503050406030204" pitchFamily="18" charset="0"/>
                <a:ea typeface="Cambria" panose="02040503050406030204" pitchFamily="18" charset="0"/>
              </a:rPr>
              <a:t>Elle favorise l'activité motrice de l'estomac lorsque le pH est haut (basique) et l’inhibe lorsque ce dernier est bas (acide).</a:t>
            </a:r>
          </a:p>
          <a:p>
            <a:r>
              <a:rPr lang="fr-FR" sz="1200" i="1" dirty="0" smtClean="0">
                <a:effectLst/>
                <a:latin typeface="Cambria" panose="02040503050406030204" pitchFamily="18" charset="0"/>
                <a:ea typeface="Cambria" panose="02040503050406030204" pitchFamily="18" charset="0"/>
              </a:rPr>
              <a:t>Elle stimule la production de pepsine.</a:t>
            </a:r>
          </a:p>
          <a:p>
            <a:r>
              <a:rPr lang="fr-FR" sz="1200" i="1" dirty="0" smtClean="0">
                <a:effectLst/>
                <a:latin typeface="Cambria" panose="02040503050406030204" pitchFamily="18" charset="0"/>
                <a:ea typeface="Cambria" panose="02040503050406030204" pitchFamily="18" charset="0"/>
              </a:rPr>
              <a:t>Elle exerce un effet stimulateur sur la musculeuse du tube digestif, et semble agir comme un régulateur de la motilité dans les périodes entre deux repas, préparant de ce fait l'intestin au prochain repas.</a:t>
            </a:r>
          </a:p>
          <a:p>
            <a:r>
              <a:rPr lang="fr-FR" sz="1200" i="1" dirty="0" smtClean="0">
                <a:effectLst/>
                <a:latin typeface="Cambria" panose="02040503050406030204" pitchFamily="18" charset="0"/>
                <a:ea typeface="Cambria" panose="02040503050406030204" pitchFamily="18" charset="0"/>
              </a:rPr>
              <a:t>La </a:t>
            </a:r>
            <a:r>
              <a:rPr lang="fr-FR" sz="1200" i="1" dirty="0" err="1" smtClean="0">
                <a:effectLst/>
                <a:latin typeface="Cambria" panose="02040503050406030204" pitchFamily="18" charset="0"/>
                <a:ea typeface="Cambria" panose="02040503050406030204" pitchFamily="18" charset="0"/>
              </a:rPr>
              <a:t>motiline</a:t>
            </a:r>
            <a:r>
              <a:rPr lang="fr-FR" sz="1200" i="1" dirty="0" smtClean="0">
                <a:effectLst/>
                <a:latin typeface="Cambria" panose="02040503050406030204" pitchFamily="18" charset="0"/>
                <a:ea typeface="Cambria" panose="02040503050406030204" pitchFamily="18" charset="0"/>
              </a:rPr>
              <a:t> a un rôle régulateur de la vidange gastrique. </a:t>
            </a:r>
            <a:endParaRPr lang="fr-FR" sz="1200"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45</a:t>
            </a:fld>
            <a:endParaRPr lang="fr-FR"/>
          </a:p>
        </p:txBody>
      </p:sp>
    </p:spTree>
    <p:extLst>
      <p:ext uri="{BB962C8B-B14F-4D97-AF65-F5344CB8AC3E}">
        <p14:creationId xmlns:p14="http://schemas.microsoft.com/office/powerpoint/2010/main" val="89653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7400" i="1" dirty="0" smtClean="0">
                <a:effectLst/>
                <a:latin typeface="Cambria" panose="02040503050406030204" pitchFamily="18" charset="0"/>
                <a:ea typeface="Cambria" panose="02040503050406030204" pitchFamily="18" charset="0"/>
              </a:rPr>
              <a:t>Facteur</a:t>
            </a:r>
            <a:r>
              <a:rPr lang="fr-FR" sz="7400" i="1" baseline="0" dirty="0" smtClean="0">
                <a:effectLst/>
                <a:latin typeface="Cambria" panose="02040503050406030204" pitchFamily="18" charset="0"/>
                <a:ea typeface="Cambria" panose="02040503050406030204" pitchFamily="18" charset="0"/>
              </a:rPr>
              <a:t> intrinsèque=</a:t>
            </a:r>
            <a:r>
              <a:rPr lang="fr-FR" sz="7400" i="1" dirty="0" smtClean="0">
                <a:effectLst/>
                <a:latin typeface="Cambria" panose="02040503050406030204" pitchFamily="18" charset="0"/>
                <a:ea typeface="Cambria" panose="02040503050406030204" pitchFamily="18" charset="0"/>
              </a:rPr>
              <a:t>(glycoprotéine captant la vitamine B</a:t>
            </a:r>
            <a:r>
              <a:rPr lang="fr-FR" sz="7400" i="1" baseline="-25000" dirty="0" smtClean="0">
                <a:effectLst/>
                <a:latin typeface="Cambria" panose="02040503050406030204" pitchFamily="18" charset="0"/>
                <a:ea typeface="Cambria" panose="02040503050406030204" pitchFamily="18" charset="0"/>
              </a:rPr>
              <a:t>12</a:t>
            </a:r>
            <a:r>
              <a:rPr lang="fr-FR" sz="7400" i="1" dirty="0" smtClean="0">
                <a:effectLst/>
                <a:latin typeface="Cambria" panose="02040503050406030204" pitchFamily="18" charset="0"/>
                <a:ea typeface="Cambria" panose="02040503050406030204" pitchFamily="18" charset="0"/>
              </a:rPr>
              <a:t> dans la lumière gastrique pour être ensuite absorbée au niveau de l’iléon).</a:t>
            </a: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74</a:t>
            </a:fld>
            <a:endParaRPr lang="fr-FR"/>
          </a:p>
        </p:txBody>
      </p:sp>
    </p:spTree>
    <p:extLst>
      <p:ext uri="{BB962C8B-B14F-4D97-AF65-F5344CB8AC3E}">
        <p14:creationId xmlns:p14="http://schemas.microsoft.com/office/powerpoint/2010/main" val="426203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effectLst/>
                <a:latin typeface="Cambria" panose="02040503050406030204" pitchFamily="18" charset="0"/>
                <a:ea typeface="Cambria" panose="02040503050406030204" pitchFamily="18" charset="0"/>
              </a:rPr>
              <a:t>Les cellules des acini du pancréas exocrine constituent la plus grande partie du poids de l'organe.</a:t>
            </a: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83</a:t>
            </a:fld>
            <a:endParaRPr lang="fr-FR"/>
          </a:p>
        </p:txBody>
      </p:sp>
    </p:spTree>
    <p:extLst>
      <p:ext uri="{BB962C8B-B14F-4D97-AF65-F5344CB8AC3E}">
        <p14:creationId xmlns:p14="http://schemas.microsoft.com/office/powerpoint/2010/main" val="280566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dirty="0" smtClean="0">
                <a:effectLst/>
                <a:latin typeface="Cambria" panose="02040503050406030204" pitchFamily="18" charset="0"/>
                <a:ea typeface="Cambria" panose="02040503050406030204" pitchFamily="18" charset="0"/>
              </a:rPr>
              <a:t>L'évacuation gastrique est ralentie</a:t>
            </a:r>
            <a:r>
              <a:rPr lang="fr-FR" sz="1200" b="1" i="1" dirty="0" smtClean="0">
                <a:effectLst/>
                <a:latin typeface="Cambria" panose="02040503050406030204" pitchFamily="18" charset="0"/>
                <a:ea typeface="Cambria" panose="02040503050406030204" pitchFamily="18" charset="0"/>
              </a:rPr>
              <a:t> </a:t>
            </a:r>
            <a:r>
              <a:rPr lang="fr-FR" sz="1200" i="1" dirty="0" smtClean="0">
                <a:effectLst/>
                <a:latin typeface="Cambria" panose="02040503050406030204" pitchFamily="18" charset="0"/>
                <a:ea typeface="Cambria" panose="02040503050406030204" pitchFamily="18" charset="0"/>
              </a:rPr>
              <a:t>par la CCK. </a:t>
            </a:r>
          </a:p>
          <a:p>
            <a:r>
              <a:rPr lang="fr-FR" sz="1200" i="1" dirty="0" smtClean="0">
                <a:effectLst/>
                <a:latin typeface="Cambria" panose="02040503050406030204" pitchFamily="18" charset="0"/>
                <a:ea typeface="Cambria" panose="02040503050406030204" pitchFamily="18" charset="0"/>
              </a:rPr>
              <a:t>Le passage des lipides de l'estomac au duodénum</a:t>
            </a:r>
            <a:r>
              <a:rPr lang="fr-FR" sz="1200" b="1" i="1" dirty="0" smtClean="0">
                <a:effectLst/>
                <a:latin typeface="Cambria" panose="02040503050406030204" pitchFamily="18" charset="0"/>
                <a:ea typeface="Cambria" panose="02040503050406030204" pitchFamily="18" charset="0"/>
              </a:rPr>
              <a:t> </a:t>
            </a:r>
            <a:r>
              <a:rPr lang="fr-FR" sz="1200" i="1" dirty="0" smtClean="0">
                <a:effectLst/>
                <a:latin typeface="Cambria" panose="02040503050406030204" pitchFamily="18" charset="0"/>
                <a:ea typeface="Cambria" panose="02040503050406030204" pitchFamily="18" charset="0"/>
              </a:rPr>
              <a:t>est donc assez lent pour permettre une digestion et une absorption adéquates.</a:t>
            </a: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110</a:t>
            </a:fld>
            <a:endParaRPr lang="fr-FR"/>
          </a:p>
        </p:txBody>
      </p:sp>
    </p:spTree>
    <p:extLst>
      <p:ext uri="{BB962C8B-B14F-4D97-AF65-F5344CB8AC3E}">
        <p14:creationId xmlns:p14="http://schemas.microsoft.com/office/powerpoint/2010/main" val="54470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3/10/2025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3/10/2025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1589412" y="2084246"/>
            <a:ext cx="7224667" cy="2251222"/>
          </a:xfrm>
        </p:spPr>
        <p:txBody>
          <a:bodyPr>
            <a:noAutofit/>
          </a:bodyPr>
          <a:lstStyle/>
          <a:p>
            <a:pPr algn="l">
              <a:buNone/>
            </a:pPr>
            <a:r>
              <a:rPr lang="fr-FR" sz="6000" b="1" i="1" dirty="0" smtClean="0">
                <a:solidFill>
                  <a:schemeClr val="tx1"/>
                </a:solidFill>
                <a:latin typeface="Cambria" pitchFamily="18" charset="0"/>
              </a:rPr>
              <a:t>PHYSIOLOGIE DE LA  </a:t>
            </a:r>
            <a:r>
              <a:rPr lang="fr-FR" sz="6000" b="1" i="1" dirty="0">
                <a:solidFill>
                  <a:schemeClr val="tx1"/>
                </a:solidFill>
                <a:latin typeface="Cambria" pitchFamily="18" charset="0"/>
              </a:rPr>
              <a:t>DIGESTION </a:t>
            </a:r>
          </a:p>
          <a:p>
            <a:pPr algn="ctr">
              <a:buNone/>
            </a:pPr>
            <a:r>
              <a:rPr lang="fr-FR" sz="6000" b="1" i="1" dirty="0" smtClean="0">
                <a:solidFill>
                  <a:schemeClr val="tx1"/>
                </a:solidFill>
                <a:latin typeface="Cambria" pitchFamily="18" charset="0"/>
              </a:rPr>
              <a:t>  </a:t>
            </a:r>
            <a:endParaRPr lang="fr-FR" sz="6000" b="1" i="1" dirty="0">
              <a:solidFill>
                <a:schemeClr val="tx1"/>
              </a:solidFill>
              <a:latin typeface="Cambria" pitchFamily="18" charset="0"/>
            </a:endParaRPr>
          </a:p>
        </p:txBody>
      </p:sp>
      <p:pic>
        <p:nvPicPr>
          <p:cNvPr id="12" name="Espace réservé pour une image  11" descr="waza2.jpg"/>
          <p:cNvPicPr>
            <a:picLocks noGrp="1" noChangeAspect="1"/>
          </p:cNvPicPr>
          <p:nvPr>
            <p:ph type="pic" idx="4294967295"/>
          </p:nvPr>
        </p:nvPicPr>
        <p:blipFill>
          <a:blip r:embed="rId2"/>
          <a:srcRect t="6255" b="6255"/>
          <a:stretch>
            <a:fillRect/>
          </a:stretch>
        </p:blipFill>
        <p:spPr>
          <a:xfrm>
            <a:off x="6049678" y="3460440"/>
            <a:ext cx="4029075" cy="2586038"/>
          </a:xfrm>
          <a:ln w="38100">
            <a:solidFill>
              <a:schemeClr val="tx1"/>
            </a:solidFill>
          </a:ln>
        </p:spPr>
      </p:pic>
      <p:sp>
        <p:nvSpPr>
          <p:cNvPr id="10" name="ZoneTexte 9"/>
          <p:cNvSpPr txBox="1"/>
          <p:nvPr/>
        </p:nvSpPr>
        <p:spPr>
          <a:xfrm>
            <a:off x="0" y="5981695"/>
            <a:ext cx="3913060" cy="707886"/>
          </a:xfrm>
          <a:prstGeom prst="rect">
            <a:avLst/>
          </a:prstGeom>
          <a:noFill/>
        </p:spPr>
        <p:txBody>
          <a:bodyPr wrap="square" rtlCol="0">
            <a:spAutoFit/>
          </a:bodyPr>
          <a:lstStyle/>
          <a:p>
            <a:pPr algn="ctr"/>
            <a:r>
              <a:rPr lang="fr-FR" sz="2000" b="1" i="1" dirty="0" smtClean="0">
                <a:latin typeface="Cambria" pitchFamily="18" charset="0"/>
              </a:rPr>
              <a:t>Dr KELLALI NARIMANE </a:t>
            </a:r>
          </a:p>
          <a:p>
            <a:pPr algn="ctr"/>
            <a:r>
              <a:rPr lang="fr-FR" sz="2000" b="1" i="1" dirty="0" smtClean="0">
                <a:latin typeface="Cambria" pitchFamily="18" charset="0"/>
              </a:rPr>
              <a:t>Maitre assistante « A » </a:t>
            </a:r>
            <a:endParaRPr lang="fr-FR" sz="2000" b="1" i="1" dirty="0">
              <a:latin typeface="Cambria" pitchFamily="18" charset="0"/>
            </a:endParaRPr>
          </a:p>
        </p:txBody>
      </p:sp>
      <p:sp>
        <p:nvSpPr>
          <p:cNvPr id="5" name="ZoneTexte 4"/>
          <p:cNvSpPr txBox="1"/>
          <p:nvPr/>
        </p:nvSpPr>
        <p:spPr>
          <a:xfrm>
            <a:off x="2196138" y="206404"/>
            <a:ext cx="7715304" cy="1477328"/>
          </a:xfrm>
          <a:prstGeom prst="rect">
            <a:avLst/>
          </a:prstGeom>
          <a:noFill/>
        </p:spPr>
        <p:txBody>
          <a:bodyPr wrap="square" rtlCol="0">
            <a:spAutoFit/>
          </a:bodyPr>
          <a:lstStyle/>
          <a:p>
            <a:pPr algn="ctr"/>
            <a:r>
              <a:rPr lang="fr-FR" sz="2400" b="1" i="1" dirty="0" smtClean="0">
                <a:latin typeface="Cambria" pitchFamily="18" charset="0"/>
              </a:rPr>
              <a:t>Institut des sciences vétérinaires de Constantine </a:t>
            </a:r>
          </a:p>
          <a:p>
            <a:pPr algn="ctr"/>
            <a:r>
              <a:rPr lang="fr-FR" sz="2400" b="1" i="1" dirty="0" smtClean="0">
                <a:latin typeface="Cambria" pitchFamily="18" charset="0"/>
              </a:rPr>
              <a:t>Université Frères </a:t>
            </a:r>
            <a:r>
              <a:rPr lang="fr-FR" sz="2400" b="1" i="1" dirty="0" err="1" smtClean="0">
                <a:latin typeface="Cambria" pitchFamily="18" charset="0"/>
              </a:rPr>
              <a:t>Mentouri</a:t>
            </a:r>
            <a:r>
              <a:rPr lang="fr-FR" sz="2400" b="1" i="1" dirty="0" smtClean="0">
                <a:latin typeface="Cambria" pitchFamily="18" charset="0"/>
              </a:rPr>
              <a:t> Constantine I</a:t>
            </a:r>
          </a:p>
          <a:p>
            <a:pPr algn="ctr"/>
            <a:endParaRPr lang="fr-FR" sz="2400" b="1" i="1" dirty="0" smtClean="0">
              <a:latin typeface="Cambria" pitchFamily="18" charset="0"/>
            </a:endParaRPr>
          </a:p>
          <a:p>
            <a:pPr algn="ctr"/>
            <a:r>
              <a:rPr lang="fr-FR" b="1" i="1" dirty="0" smtClean="0">
                <a:latin typeface="Cambria" pitchFamily="18" charset="0"/>
              </a:rPr>
              <a:t>Année </a:t>
            </a:r>
            <a:r>
              <a:rPr lang="fr-FR" b="1" i="1" smtClean="0">
                <a:latin typeface="Cambria" pitchFamily="18" charset="0"/>
              </a:rPr>
              <a:t>universitaire 2024- 2025</a:t>
            </a:r>
            <a:endParaRPr lang="fr-FR" b="1" i="1" dirty="0">
              <a:latin typeface="Cambria"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654" y="170190"/>
            <a:ext cx="1240477" cy="1226745"/>
          </a:xfrm>
          <a:prstGeom prst="rect">
            <a:avLst/>
          </a:prstGeom>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0174670" y="228018"/>
            <a:ext cx="1179795" cy="1075146"/>
          </a:xfrm>
          <a:prstGeom prst="rect">
            <a:avLst/>
          </a:prstGeom>
          <a:noFill/>
        </p:spPr>
      </p:pic>
    </p:spTree>
    <p:extLst>
      <p:ext uri="{BB962C8B-B14F-4D97-AF65-F5344CB8AC3E}">
        <p14:creationId xmlns:p14="http://schemas.microsoft.com/office/powerpoint/2010/main" val="3451296767"/>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47874"/>
            <a:ext cx="9905998" cy="1905000"/>
          </a:xfrm>
        </p:spPr>
        <p:txBody>
          <a:bodyPr/>
          <a:lstStyle/>
          <a:p>
            <a:pPr algn="ctr"/>
            <a:r>
              <a:rPr lang="fr-FR" b="1" i="1" dirty="0">
                <a:effectLst/>
                <a:latin typeface="Cambria" panose="02040503050406030204" pitchFamily="18" charset="0"/>
                <a:ea typeface="Cambria" panose="02040503050406030204" pitchFamily="18" charset="0"/>
              </a:rPr>
              <a:t>Fonctions du tube digestif</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452672" y="1285592"/>
            <a:ext cx="11461687" cy="5196689"/>
          </a:xfrm>
        </p:spPr>
        <p:txBody>
          <a:bodyPr>
            <a:normAutofit lnSpcReduction="10000"/>
          </a:bodyPr>
          <a:lstStyle/>
          <a:p>
            <a:r>
              <a:rPr lang="fr-FR" b="1" i="1" dirty="0" smtClean="0">
                <a:effectLst/>
                <a:latin typeface="Cambria" panose="02040503050406030204" pitchFamily="18" charset="0"/>
                <a:ea typeface="Cambria" panose="02040503050406030204" pitchFamily="18" charset="0"/>
              </a:rPr>
              <a:t>Motricité</a:t>
            </a:r>
            <a:endParaRPr lang="fr-FR" i="1" dirty="0">
              <a:effectLst/>
              <a:latin typeface="Cambria" panose="02040503050406030204" pitchFamily="18" charset="0"/>
              <a:ea typeface="Cambria" panose="02040503050406030204" pitchFamily="18" charset="0"/>
            </a:endParaRPr>
          </a:p>
          <a:p>
            <a:pPr marL="0" indent="0">
              <a:buNone/>
            </a:pPr>
            <a:r>
              <a:rPr lang="fr-FR" i="1" dirty="0" smtClean="0">
                <a:effectLst/>
                <a:latin typeface="Cambria" panose="02040503050406030204" pitchFamily="18" charset="0"/>
                <a:ea typeface="Cambria" panose="02040503050406030204" pitchFamily="18" charset="0"/>
              </a:rPr>
              <a:t>Assure </a:t>
            </a:r>
            <a:r>
              <a:rPr lang="fr-FR" i="1" dirty="0">
                <a:effectLst/>
                <a:latin typeface="Cambria" panose="02040503050406030204" pitchFamily="18" charset="0"/>
                <a:ea typeface="Cambria" panose="02040503050406030204" pitchFamily="18" charset="0"/>
              </a:rPr>
              <a:t>la propagation des aliments le long du tube digestif grâce aux contractions des deux couches musculaires lisses constituant la paroi digestive. </a:t>
            </a:r>
          </a:p>
          <a:p>
            <a:r>
              <a:rPr lang="fr-FR" b="1" i="1" dirty="0">
                <a:effectLst/>
                <a:latin typeface="Cambria" panose="02040503050406030204" pitchFamily="18" charset="0"/>
                <a:ea typeface="Cambria" panose="02040503050406030204" pitchFamily="18" charset="0"/>
              </a:rPr>
              <a:t>Sécrétion</a:t>
            </a:r>
            <a:endParaRPr lang="fr-FR" i="1" dirty="0">
              <a:effectLst/>
              <a:latin typeface="Cambria" panose="02040503050406030204" pitchFamily="18" charset="0"/>
              <a:ea typeface="Cambria" panose="02040503050406030204" pitchFamily="18" charset="0"/>
            </a:endParaRPr>
          </a:p>
          <a:p>
            <a:pPr marL="0" indent="0">
              <a:buNone/>
            </a:pPr>
            <a:r>
              <a:rPr lang="fr-FR" i="1" dirty="0">
                <a:effectLst/>
                <a:latin typeface="Cambria" panose="02040503050406030204" pitchFamily="18" charset="0"/>
                <a:ea typeface="Cambria" panose="02040503050406030204" pitchFamily="18" charset="0"/>
              </a:rPr>
              <a:t>Les sécrétions salivaire, gastrique, pancréatique, biliaire, intestinale qui sont constituées principalement d’eau, d’électrolytes et des substances organiques tels que les enzymes (indispensables à la digestion des aliments) le mucus, les immunoglobulines </a:t>
            </a:r>
            <a:r>
              <a:rPr lang="fr-FR" i="1" dirty="0" smtClean="0">
                <a:effectLst/>
                <a:latin typeface="Cambria" panose="02040503050406030204" pitchFamily="18" charset="0"/>
                <a:ea typeface="Cambria" panose="02040503050406030204" pitchFamily="18" charset="0"/>
              </a:rPr>
              <a:t>(</a:t>
            </a:r>
            <a:r>
              <a:rPr lang="fr-FR" i="1" dirty="0" err="1" smtClean="0">
                <a:effectLst/>
                <a:latin typeface="Cambria" panose="02040503050406030204" pitchFamily="18" charset="0"/>
                <a:ea typeface="Cambria" panose="02040503050406030204" pitchFamily="18" charset="0"/>
              </a:rPr>
              <a:t>IgA</a:t>
            </a:r>
            <a:r>
              <a:rPr lang="fr-FR" i="1" dirty="0">
                <a:effectLst/>
                <a:latin typeface="Cambria" panose="02040503050406030204" pitchFamily="18" charset="0"/>
                <a:ea typeface="Cambria" panose="02040503050406030204" pitchFamily="18" charset="0"/>
              </a:rPr>
              <a:t>) et les facteurs de croissance nécessaires au renouvellement de la paroi digestive. </a:t>
            </a:r>
          </a:p>
          <a:p>
            <a:r>
              <a:rPr lang="fr-FR" b="1" i="1" dirty="0">
                <a:effectLst/>
                <a:latin typeface="Cambria" panose="02040503050406030204" pitchFamily="18" charset="0"/>
                <a:ea typeface="Cambria" panose="02040503050406030204" pitchFamily="18" charset="0"/>
              </a:rPr>
              <a:t>Digestion </a:t>
            </a:r>
            <a:endParaRPr lang="fr-FR" i="1" dirty="0">
              <a:effectLst/>
              <a:latin typeface="Cambria" panose="02040503050406030204" pitchFamily="18" charset="0"/>
              <a:ea typeface="Cambria" panose="02040503050406030204" pitchFamily="18" charset="0"/>
            </a:endParaRPr>
          </a:p>
          <a:p>
            <a:pPr marL="0" indent="0">
              <a:buNone/>
            </a:pPr>
            <a:r>
              <a:rPr lang="fr-FR" i="1" dirty="0">
                <a:effectLst/>
                <a:latin typeface="Cambria" panose="02040503050406030204" pitchFamily="18" charset="0"/>
                <a:ea typeface="Cambria" panose="02040503050406030204" pitchFamily="18" charset="0"/>
              </a:rPr>
              <a:t>Dont le principal siège est l’intestin grêle. </a:t>
            </a:r>
          </a:p>
          <a:p>
            <a:r>
              <a:rPr lang="fr-FR" b="1" i="1" dirty="0">
                <a:effectLst/>
                <a:latin typeface="Cambria" panose="02040503050406030204" pitchFamily="18" charset="0"/>
                <a:ea typeface="Cambria" panose="02040503050406030204" pitchFamily="18" charset="0"/>
              </a:rPr>
              <a:t>Absorption </a:t>
            </a:r>
            <a:endParaRPr lang="fr-FR" i="1" dirty="0">
              <a:effectLst/>
              <a:latin typeface="Cambria" panose="02040503050406030204" pitchFamily="18" charset="0"/>
              <a:ea typeface="Cambria" panose="02040503050406030204" pitchFamily="18" charset="0"/>
            </a:endParaRPr>
          </a:p>
          <a:p>
            <a:pPr marL="0" indent="0">
              <a:buNone/>
            </a:pPr>
            <a:r>
              <a:rPr lang="fr-FR" i="1" dirty="0">
                <a:effectLst/>
                <a:latin typeface="Cambria" panose="02040503050406030204" pitchFamily="18" charset="0"/>
                <a:ea typeface="Cambria" panose="02040503050406030204" pitchFamily="18" charset="0"/>
              </a:rPr>
              <a:t>Dont le principal siège est l’intestin grêle. Elle est la résultante de flux permanents et abondants d’H</a:t>
            </a:r>
            <a:r>
              <a:rPr lang="fr-FR" i="1" baseline="-25000" dirty="0">
                <a:effectLst/>
                <a:latin typeface="Cambria" panose="02040503050406030204" pitchFamily="18" charset="0"/>
                <a:ea typeface="Cambria" panose="02040503050406030204" pitchFamily="18" charset="0"/>
              </a:rPr>
              <a:t>2</a:t>
            </a:r>
            <a:r>
              <a:rPr lang="fr-FR" i="1" dirty="0">
                <a:effectLst/>
                <a:latin typeface="Cambria" panose="02040503050406030204" pitchFamily="18" charset="0"/>
                <a:ea typeface="Cambria" panose="02040503050406030204" pitchFamily="18" charset="0"/>
              </a:rPr>
              <a:t>O et de substances dissoutes, de la lumière du tube digestif vers le milieu </a:t>
            </a:r>
            <a:r>
              <a:rPr lang="fr-FR" i="1" dirty="0" err="1" smtClean="0">
                <a:effectLst/>
                <a:latin typeface="Cambria" panose="02040503050406030204" pitchFamily="18" charset="0"/>
                <a:ea typeface="Cambria" panose="02040503050406030204" pitchFamily="18" charset="0"/>
              </a:rPr>
              <a:t>extra-cellulaire</a:t>
            </a:r>
            <a:r>
              <a:rPr lang="fr-FR" i="1" dirty="0" smtClean="0">
                <a:effectLst/>
                <a:latin typeface="Cambria" panose="02040503050406030204" pitchFamily="18" charset="0"/>
                <a:ea typeface="Cambria" panose="02040503050406030204" pitchFamily="18" charset="0"/>
              </a:rPr>
              <a:t> (plasma) </a:t>
            </a:r>
            <a:r>
              <a:rPr lang="fr-FR" i="1" dirty="0">
                <a:effectLst/>
                <a:latin typeface="Cambria" panose="02040503050406030204" pitchFamily="18" charset="0"/>
                <a:ea typeface="Cambria" panose="02040503050406030204" pitchFamily="18" charset="0"/>
              </a:rPr>
              <a:t>et inversement elle participe donc à la régulation </a:t>
            </a:r>
            <a:r>
              <a:rPr lang="fr-FR" i="1" dirty="0" smtClean="0">
                <a:effectLst/>
                <a:latin typeface="Cambria" panose="02040503050406030204" pitchFamily="18" charset="0"/>
                <a:ea typeface="Cambria" panose="02040503050406030204" pitchFamily="18" charset="0"/>
              </a:rPr>
              <a:t>de la composition du </a:t>
            </a:r>
            <a:r>
              <a:rPr lang="fr-FR" i="1" dirty="0">
                <a:effectLst/>
                <a:latin typeface="Cambria" panose="02040503050406030204" pitchFamily="18" charset="0"/>
                <a:ea typeface="Cambria" panose="02040503050406030204" pitchFamily="18" charset="0"/>
              </a:rPr>
              <a:t>milieu intérieur.</a:t>
            </a:r>
          </a:p>
          <a:p>
            <a:endParaRPr lang="fr-FR" dirty="0"/>
          </a:p>
        </p:txBody>
      </p:sp>
    </p:spTree>
    <p:extLst>
      <p:ext uri="{BB962C8B-B14F-4D97-AF65-F5344CB8AC3E}">
        <p14:creationId xmlns:p14="http://schemas.microsoft.com/office/powerpoint/2010/main" val="9081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28601" y="1922318"/>
            <a:ext cx="6970712" cy="4603173"/>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smtClean="0">
              <a:effectLst/>
              <a:latin typeface="Cambria" panose="02040503050406030204" pitchFamily="18" charset="0"/>
              <a:ea typeface="Cambria" panose="02040503050406030204" pitchFamily="18" charset="0"/>
            </a:endParaRPr>
          </a:p>
          <a:p>
            <a:pPr marL="0" indent="0">
              <a:buNone/>
            </a:pP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Le glucose et le galactose </a:t>
            </a:r>
            <a:endParaRPr lang="fr-FR" sz="2400" i="1" dirty="0" smtClean="0">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Le </a:t>
            </a:r>
            <a:r>
              <a:rPr lang="fr-FR" sz="2400" i="1" dirty="0">
                <a:solidFill>
                  <a:schemeClr val="tx1"/>
                </a:solidFill>
                <a:effectLst/>
                <a:latin typeface="Cambria" panose="02040503050406030204" pitchFamily="18" charset="0"/>
                <a:ea typeface="Cambria" panose="02040503050406030204" pitchFamily="18" charset="0"/>
              </a:rPr>
              <a:t>sucre est remonté</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vers le haut et le Na est descendu.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Ils </a:t>
            </a:r>
            <a:r>
              <a:rPr lang="fr-FR" sz="2400" i="1" dirty="0">
                <a:solidFill>
                  <a:schemeClr val="tx1"/>
                </a:solidFill>
                <a:effectLst/>
                <a:latin typeface="Cambria" panose="02040503050406030204" pitchFamily="18" charset="0"/>
                <a:ea typeface="Cambria" panose="02040503050406030204" pitchFamily="18" charset="0"/>
              </a:rPr>
              <a:t>sont ensuite transportés de la cellule vers le sang par une diffusion facilitée.</a:t>
            </a:r>
          </a:p>
          <a:p>
            <a:r>
              <a:rPr lang="fr-FR" sz="2400" i="1" dirty="0">
                <a:solidFill>
                  <a:schemeClr val="tx1"/>
                </a:solidFill>
                <a:effectLst/>
                <a:latin typeface="Cambria" panose="02040503050406030204" pitchFamily="18" charset="0"/>
                <a:ea typeface="Cambria" panose="02040503050406030204" pitchFamily="18" charset="0"/>
              </a:rPr>
              <a:t>La pompe Na-K ATPase de la membrane </a:t>
            </a:r>
            <a:r>
              <a:rPr lang="fr-FR" sz="2400" i="1" dirty="0" err="1">
                <a:solidFill>
                  <a:schemeClr val="tx1"/>
                </a:solidFill>
                <a:effectLst/>
                <a:latin typeface="Cambria" panose="02040503050406030204" pitchFamily="18" charset="0"/>
                <a:ea typeface="Cambria" panose="02040503050406030204" pitchFamily="18" charset="0"/>
              </a:rPr>
              <a:t>basolatérale</a:t>
            </a:r>
            <a:r>
              <a:rPr lang="fr-FR" sz="2400" i="1" dirty="0">
                <a:solidFill>
                  <a:schemeClr val="tx1"/>
                </a:solidFill>
                <a:effectLst/>
                <a:latin typeface="Cambria" panose="02040503050406030204" pitchFamily="18" charset="0"/>
                <a:ea typeface="Cambria" panose="02040503050406030204" pitchFamily="18" charset="0"/>
              </a:rPr>
              <a:t> garde [Na] intracellulaire à une faible valeur, maintenant ainsi le gradient Na à travers la membrane </a:t>
            </a:r>
            <a:r>
              <a:rPr lang="fr-FR" sz="2400" i="1" dirty="0" err="1">
                <a:solidFill>
                  <a:schemeClr val="tx1"/>
                </a:solidFill>
                <a:effectLst/>
                <a:latin typeface="Cambria" panose="02040503050406030204" pitchFamily="18" charset="0"/>
                <a:ea typeface="Cambria" panose="02040503050406030204" pitchFamily="18" charset="0"/>
              </a:rPr>
              <a:t>luminale</a:t>
            </a:r>
            <a:r>
              <a:rPr lang="fr-FR" sz="2400" i="1" dirty="0" smtClean="0">
                <a:solidFill>
                  <a:schemeClr val="tx1"/>
                </a:solidFill>
                <a:effectLst/>
                <a:latin typeface="Cambria" panose="02040503050406030204" pitchFamily="18" charset="0"/>
                <a:ea typeface="Cambria" panose="02040503050406030204" pitchFamily="18" charset="0"/>
              </a:rPr>
              <a:t>.</a:t>
            </a:r>
            <a:endParaRPr lang="fr-FR" sz="2400" i="1" dirty="0">
              <a:solidFill>
                <a:schemeClr val="tx1"/>
              </a:solidFill>
              <a:effectLst/>
              <a:latin typeface="Cambria" panose="02040503050406030204" pitchFamily="18" charset="0"/>
              <a:ea typeface="Cambria" panose="02040503050406030204" pitchFamily="18" charset="0"/>
            </a:endParaRPr>
          </a:p>
          <a:p>
            <a:endParaRPr lang="fr-FR" sz="2800" dirty="0"/>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313" y="2174731"/>
            <a:ext cx="4741324" cy="3616469"/>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79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80555" y="1839191"/>
            <a:ext cx="6057900" cy="427109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smtClean="0">
              <a:effectLst/>
              <a:latin typeface="Cambria" panose="02040503050406030204" pitchFamily="18" charset="0"/>
              <a:ea typeface="Cambria" panose="02040503050406030204" pitchFamily="18" charset="0"/>
            </a:endParaRPr>
          </a:p>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Le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fructose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est </a:t>
            </a:r>
            <a:r>
              <a:rPr lang="fr-FR" sz="2800" i="1" dirty="0">
                <a:solidFill>
                  <a:schemeClr val="tx1"/>
                </a:solidFill>
                <a:effectLst/>
                <a:latin typeface="Cambria" panose="02040503050406030204" pitchFamily="18" charset="0"/>
                <a:ea typeface="Cambria" panose="02040503050406030204" pitchFamily="18" charset="0"/>
              </a:rPr>
              <a:t>exclusivement absorbé par diffusion facilitée.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Son absorption ne dépend donc pas du gradient de concentration du Na.</a:t>
            </a:r>
            <a:endParaRPr lang="fr-FR" sz="2800" i="1" dirty="0">
              <a:solidFill>
                <a:schemeClr val="tx1"/>
              </a:solidFill>
              <a:effectLst/>
              <a:latin typeface="Cambria" panose="02040503050406030204" pitchFamily="18" charset="0"/>
              <a:ea typeface="Cambria" panose="02040503050406030204" pitchFamily="18" charset="0"/>
            </a:endParaRPr>
          </a:p>
          <a:p>
            <a:endParaRPr lang="fr-FR" sz="2800"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2294" y="2081644"/>
            <a:ext cx="5281700" cy="4028644"/>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77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 </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b="1" i="1" dirty="0">
                <a:solidFill>
                  <a:schemeClr val="tx1"/>
                </a:solidFill>
                <a:effectLst/>
                <a:latin typeface="Cambria" panose="02040503050406030204" pitchFamily="18" charset="0"/>
                <a:ea typeface="Cambria" panose="02040503050406030204" pitchFamily="18" charset="0"/>
              </a:rPr>
              <a:t>L'intolérance au lactose </a:t>
            </a:r>
            <a:r>
              <a:rPr lang="fr-FR" sz="2800" i="1" dirty="0">
                <a:solidFill>
                  <a:schemeClr val="tx1"/>
                </a:solidFill>
                <a:effectLst/>
                <a:latin typeface="Cambria" panose="02040503050406030204" pitchFamily="18" charset="0"/>
                <a:ea typeface="Cambria" panose="02040503050406030204" pitchFamily="18" charset="0"/>
              </a:rPr>
              <a:t>est due à l’absence de lactase de la bordure en brosse et, par là, à l'incapacité à hydrolyser le lactose en glucose absorbable.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Le </a:t>
            </a:r>
            <a:r>
              <a:rPr lang="fr-FR" sz="2800" i="1" dirty="0">
                <a:solidFill>
                  <a:schemeClr val="tx1"/>
                </a:solidFill>
                <a:effectLst/>
                <a:latin typeface="Cambria" panose="02040503050406030204" pitchFamily="18" charset="0"/>
                <a:ea typeface="Cambria" panose="02040503050406030204" pitchFamily="18" charset="0"/>
              </a:rPr>
              <a:t>lactose reste dans </a:t>
            </a:r>
            <a:r>
              <a:rPr lang="fr-FR" sz="2800" i="1" dirty="0" smtClean="0">
                <a:solidFill>
                  <a:schemeClr val="tx1"/>
                </a:solidFill>
                <a:effectLst/>
                <a:latin typeface="Cambria" panose="02040503050406030204" pitchFamily="18" charset="0"/>
                <a:ea typeface="Cambria" panose="02040503050406030204" pitchFamily="18" charset="0"/>
              </a:rPr>
              <a:t>la lumière intestinale </a:t>
            </a:r>
            <a:r>
              <a:rPr lang="fr-FR" sz="2800" i="1" dirty="0">
                <a:solidFill>
                  <a:schemeClr val="tx1"/>
                </a:solidFill>
                <a:effectLst/>
                <a:latin typeface="Cambria" panose="02040503050406030204" pitchFamily="18" charset="0"/>
                <a:ea typeface="Cambria" panose="02040503050406030204" pitchFamily="18" charset="0"/>
              </a:rPr>
              <a:t>en tant que soluté non absorbé.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L’H</a:t>
            </a:r>
            <a:r>
              <a:rPr lang="fr-FR" sz="2800" i="1" baseline="-25000" dirty="0" smtClean="0">
                <a:solidFill>
                  <a:schemeClr val="tx1"/>
                </a:solidFill>
                <a:effectLst/>
                <a:latin typeface="Cambria" panose="02040503050406030204" pitchFamily="18" charset="0"/>
                <a:ea typeface="Cambria" panose="02040503050406030204" pitchFamily="18" charset="0"/>
              </a:rPr>
              <a:t>2</a:t>
            </a:r>
            <a:r>
              <a:rPr lang="fr-FR" sz="2800" i="1" dirty="0" smtClean="0">
                <a:solidFill>
                  <a:schemeClr val="tx1"/>
                </a:solidFill>
                <a:effectLst/>
                <a:latin typeface="Cambria" panose="02040503050406030204" pitchFamily="18" charset="0"/>
                <a:ea typeface="Cambria" panose="02040503050406030204" pitchFamily="18" charset="0"/>
              </a:rPr>
              <a:t>O </a:t>
            </a:r>
            <a:r>
              <a:rPr lang="fr-FR" sz="2800" i="1" dirty="0">
                <a:solidFill>
                  <a:schemeClr val="tx1"/>
                </a:solidFill>
                <a:effectLst/>
                <a:latin typeface="Cambria" panose="02040503050406030204" pitchFamily="18" charset="0"/>
                <a:ea typeface="Cambria" panose="02040503050406030204" pitchFamily="18" charset="0"/>
              </a:rPr>
              <a:t>reste dans </a:t>
            </a:r>
            <a:r>
              <a:rPr lang="fr-FR" sz="2800" i="1" dirty="0" smtClean="0">
                <a:solidFill>
                  <a:schemeClr val="tx1"/>
                </a:solidFill>
                <a:effectLst/>
                <a:latin typeface="Cambria" panose="02040503050406030204" pitchFamily="18" charset="0"/>
                <a:ea typeface="Cambria" panose="02040503050406030204" pitchFamily="18" charset="0"/>
              </a:rPr>
              <a:t>la lumière iso-osmotiquement </a:t>
            </a:r>
            <a:r>
              <a:rPr lang="fr-FR" sz="2800" i="1" dirty="0">
                <a:solidFill>
                  <a:schemeClr val="tx1"/>
                </a:solidFill>
                <a:effectLst/>
                <a:latin typeface="Cambria" panose="02040503050406030204" pitchFamily="18" charset="0"/>
                <a:ea typeface="Cambria" panose="02040503050406030204" pitchFamily="18" charset="0"/>
              </a:rPr>
              <a:t>et provoque une </a:t>
            </a:r>
            <a:r>
              <a:rPr lang="fr-FR" sz="2800" b="1" i="1" dirty="0">
                <a:solidFill>
                  <a:schemeClr val="tx1"/>
                </a:solidFill>
                <a:effectLst/>
                <a:latin typeface="Cambria" panose="02040503050406030204" pitchFamily="18" charset="0"/>
                <a:ea typeface="Cambria" panose="02040503050406030204" pitchFamily="18" charset="0"/>
              </a:rPr>
              <a:t>diarrhée osmotique.</a:t>
            </a:r>
            <a:endParaRPr lang="fr-FR" sz="2800" i="1" dirty="0">
              <a:solidFill>
                <a:schemeClr val="tx1"/>
              </a:solidFill>
              <a:effectLst/>
              <a:latin typeface="Cambria" panose="02040503050406030204" pitchFamily="18" charset="0"/>
              <a:ea typeface="Cambria" panose="02040503050406030204" pitchFamily="18" charset="0"/>
            </a:endParaRPr>
          </a:p>
          <a:p>
            <a:endParaRPr lang="fr-FR" sz="2800" dirty="0"/>
          </a:p>
        </p:txBody>
      </p:sp>
      <p:sp>
        <p:nvSpPr>
          <p:cNvPr id="7" name="Titre 2"/>
          <p:cNvSpPr txBox="1">
            <a:spLocks/>
          </p:cNvSpPr>
          <p:nvPr/>
        </p:nvSpPr>
        <p:spPr>
          <a:xfrm>
            <a:off x="1141268" y="41564"/>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830" y="1423344"/>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08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07121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Les protéines: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Peuvent être absorbées sous forme d'acides aminés, de dipeptides et de </a:t>
            </a:r>
            <a:r>
              <a:rPr lang="fr-FR" sz="2800" i="1" dirty="0" err="1">
                <a:effectLst/>
                <a:latin typeface="Cambria" panose="02040503050406030204" pitchFamily="18" charset="0"/>
                <a:ea typeface="Cambria" panose="02040503050406030204" pitchFamily="18" charset="0"/>
              </a:rPr>
              <a:t>tripeptides</a:t>
            </a:r>
            <a:r>
              <a:rPr lang="fr-FR" sz="2800" i="1" dirty="0">
                <a:effectLst/>
                <a:latin typeface="Cambria" panose="02040503050406030204" pitchFamily="18" charset="0"/>
                <a:ea typeface="Cambria" panose="02040503050406030204" pitchFamily="18" charset="0"/>
              </a:rPr>
              <a:t> (contrairement aux hydrates de carbone qui ne peuvent être absorbés que sous forme de monosaccharides).</a:t>
            </a:r>
          </a:p>
          <a:p>
            <a:pPr marL="0" indent="0">
              <a:buNone/>
            </a:pPr>
            <a:endParaRPr lang="fr-FR" sz="2800" dirty="0"/>
          </a:p>
        </p:txBody>
      </p:sp>
      <p:sp>
        <p:nvSpPr>
          <p:cNvPr id="6" name="ZoneTexte 5"/>
          <p:cNvSpPr txBox="1"/>
          <p:nvPr/>
        </p:nvSpPr>
        <p:spPr>
          <a:xfrm>
            <a:off x="3018703" y="1422689"/>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
        <p:nvSpPr>
          <p:cNvPr id="4" name="Titre 3"/>
          <p:cNvSpPr>
            <a:spLocks noGrp="1"/>
          </p:cNvSpPr>
          <p:nvPr>
            <p:ph type="title"/>
          </p:nvPr>
        </p:nvSpPr>
        <p:spPr>
          <a:xfrm>
            <a:off x="1141268" y="50509"/>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Digestion et absorption </a:t>
            </a:r>
            <a:endParaRPr lang="fr-FR" sz="3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65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698" y="1624443"/>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protéines</a:t>
            </a:r>
          </a:p>
          <a:p>
            <a:pPr marL="0" indent="0">
              <a:buNone/>
            </a:pPr>
            <a:endParaRPr lang="fr-FR" sz="2800" i="1" dirty="0">
              <a:effectLst/>
              <a:latin typeface="Cambria" panose="02040503050406030204" pitchFamily="18" charset="0"/>
              <a:ea typeface="Cambria" panose="02040503050406030204" pitchFamily="18" charset="0"/>
            </a:endParaRPr>
          </a:p>
          <a:p>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800" b="1" i="1" dirty="0" err="1">
                <a:solidFill>
                  <a:schemeClr val="accent4">
                    <a:lumMod val="60000"/>
                    <a:lumOff val="40000"/>
                  </a:schemeClr>
                </a:solidFill>
                <a:effectLst/>
                <a:latin typeface="Cambria" panose="02040503050406030204" pitchFamily="18" charset="0"/>
                <a:ea typeface="Cambria" panose="02040503050406030204" pitchFamily="18" charset="0"/>
              </a:rPr>
              <a:t>endopeptidases</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dégradent les protéines en hydrolysant les liaisons peptiques intérieures</a:t>
            </a:r>
            <a:r>
              <a:rPr lang="fr-FR" sz="2800" i="1" dirty="0" smtClean="0">
                <a:effectLst/>
                <a:latin typeface="Cambria" panose="02040503050406030204" pitchFamily="18" charset="0"/>
                <a:ea typeface="Cambria" panose="02040503050406030204" pitchFamily="18" charset="0"/>
              </a:rPr>
              <a:t>.</a:t>
            </a:r>
          </a:p>
          <a:p>
            <a:endParaRPr lang="fr-FR" sz="2800" i="1" dirty="0">
              <a:effectLst/>
              <a:latin typeface="Cambria" panose="02040503050406030204" pitchFamily="18" charset="0"/>
              <a:ea typeface="Cambria" panose="02040503050406030204" pitchFamily="18" charset="0"/>
            </a:endParaRPr>
          </a:p>
          <a:p>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Les exopeptidases </a:t>
            </a:r>
            <a:r>
              <a:rPr lang="fr-FR" sz="2800" i="1" dirty="0">
                <a:effectLst/>
                <a:latin typeface="Cambria" panose="02040503050406030204" pitchFamily="18" charset="0"/>
                <a:ea typeface="Cambria" panose="02040503050406030204" pitchFamily="18" charset="0"/>
              </a:rPr>
              <a:t>hydrolysent un acide amine </a:t>
            </a:r>
            <a:r>
              <a:rPr lang="fr-FR" sz="2800" i="1" dirty="0" smtClean="0">
                <a:effectLst/>
                <a:latin typeface="Cambria" panose="02040503050406030204" pitchFamily="18" charset="0"/>
                <a:ea typeface="Cambria" panose="02040503050406030204" pitchFamily="18" charset="0"/>
              </a:rPr>
              <a:t>C </a:t>
            </a:r>
            <a:r>
              <a:rPr lang="fr-FR" sz="2800" i="1" dirty="0">
                <a:effectLst/>
                <a:latin typeface="Cambria" panose="02040503050406030204" pitchFamily="18" charset="0"/>
                <a:ea typeface="Cambria" panose="02040503050406030204" pitchFamily="18" charset="0"/>
              </a:rPr>
              <a:t>terminal des protéines et des peptides</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135083"/>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43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698" y="1624443"/>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protéines</a:t>
            </a:r>
            <a:endParaRPr lang="fr-FR" sz="2800" i="1" dirty="0">
              <a:effectLst/>
              <a:latin typeface="Cambria" panose="02040503050406030204" pitchFamily="18" charset="0"/>
              <a:ea typeface="Cambria" panose="02040503050406030204" pitchFamily="18" charset="0"/>
            </a:endParaRPr>
          </a:p>
          <a:p>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pepsine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est </a:t>
            </a:r>
            <a:r>
              <a:rPr lang="fr-FR" sz="2800" i="1" dirty="0">
                <a:effectLst/>
                <a:latin typeface="Cambria" panose="02040503050406030204" pitchFamily="18" charset="0"/>
                <a:ea typeface="Cambria" panose="02040503050406030204" pitchFamily="18" charset="0"/>
              </a:rPr>
              <a:t>sécrétée sous forme de pepsinogène par les cellules principales de </a:t>
            </a:r>
            <a:r>
              <a:rPr lang="fr-FR" sz="2800" i="1" dirty="0" smtClean="0">
                <a:effectLst/>
                <a:latin typeface="Cambria" panose="02040503050406030204" pitchFamily="18" charset="0"/>
                <a:ea typeface="Cambria" panose="02040503050406030204" pitchFamily="18" charset="0"/>
              </a:rPr>
              <a:t>l’estomac. </a:t>
            </a: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pepsinogène est </a:t>
            </a:r>
            <a:r>
              <a:rPr lang="fr-FR" sz="2800" i="1" dirty="0" smtClean="0">
                <a:effectLst/>
                <a:latin typeface="Cambria" panose="02040503050406030204" pitchFamily="18" charset="0"/>
                <a:ea typeface="Cambria" panose="02040503050406030204" pitchFamily="18" charset="0"/>
              </a:rPr>
              <a:t>activé en </a:t>
            </a:r>
            <a:r>
              <a:rPr lang="fr-FR" sz="2800" i="1" dirty="0">
                <a:effectLst/>
                <a:latin typeface="Cambria" panose="02040503050406030204" pitchFamily="18" charset="0"/>
                <a:ea typeface="Cambria" panose="02040503050406030204" pitchFamily="18" charset="0"/>
              </a:rPr>
              <a:t>pepsine par les ions H+ </a:t>
            </a:r>
            <a:r>
              <a:rPr lang="fr-FR" sz="2800" i="1" dirty="0" smtClean="0">
                <a:effectLst/>
                <a:latin typeface="Cambria" panose="02040503050406030204" pitchFamily="18" charset="0"/>
                <a:ea typeface="Cambria" panose="02040503050406030204" pitchFamily="18" charset="0"/>
              </a:rPr>
              <a:t>gastriques (pH=1à3)</a:t>
            </a: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pepsine est dénaturée quand le pH est &gt; 5.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est inactivée dans le duodénum par la sécrétion de </a:t>
            </a:r>
            <a:r>
              <a:rPr lang="fr-FR" sz="2800" i="1" dirty="0" smtClean="0">
                <a:effectLst/>
                <a:latin typeface="Cambria" panose="02040503050406030204" pitchFamily="18" charset="0"/>
                <a:ea typeface="Cambria" panose="02040503050406030204" pitchFamily="18" charset="0"/>
              </a:rPr>
              <a:t>bicarbonates. </a:t>
            </a:r>
          </a:p>
          <a:p>
            <a:r>
              <a:rPr lang="fr-FR" sz="2800" i="1" u="sng" dirty="0" smtClean="0">
                <a:effectLst/>
                <a:latin typeface="Cambria" panose="02040503050406030204" pitchFamily="18" charset="0"/>
                <a:ea typeface="Cambria" panose="02040503050406030204" pitchFamily="18" charset="0"/>
              </a:rPr>
              <a:t>elle </a:t>
            </a:r>
            <a:r>
              <a:rPr lang="fr-FR" sz="2800" i="1" u="sng" dirty="0">
                <a:effectLst/>
                <a:latin typeface="Cambria" panose="02040503050406030204" pitchFamily="18" charset="0"/>
                <a:ea typeface="Cambria" panose="02040503050406030204" pitchFamily="18" charset="0"/>
              </a:rPr>
              <a:t>n’est pas essentielle à la digestion des protéines</a:t>
            </a:r>
            <a:endParaRPr lang="fr-FR" sz="2800" u="sng" dirty="0"/>
          </a:p>
        </p:txBody>
      </p:sp>
      <p:sp>
        <p:nvSpPr>
          <p:cNvPr id="7" name="Titre 2"/>
          <p:cNvSpPr txBox="1">
            <a:spLocks/>
          </p:cNvSpPr>
          <p:nvPr/>
        </p:nvSpPr>
        <p:spPr>
          <a:xfrm>
            <a:off x="1141413" y="-135083"/>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502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protéines</a:t>
            </a:r>
            <a:endParaRPr lang="fr-FR" sz="2800" i="1" dirty="0">
              <a:effectLst/>
              <a:latin typeface="Cambria" panose="02040503050406030204" pitchFamily="18" charset="0"/>
              <a:ea typeface="Cambria" panose="02040503050406030204" pitchFamily="18" charset="0"/>
            </a:endParaRPr>
          </a:p>
          <a:p>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protéases pancréatiques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sont </a:t>
            </a:r>
            <a:r>
              <a:rPr lang="fr-FR" sz="2800" i="1" dirty="0">
                <a:effectLst/>
                <a:latin typeface="Cambria" panose="02040503050406030204" pitchFamily="18" charset="0"/>
                <a:ea typeface="Cambria" panose="02040503050406030204" pitchFamily="18" charset="0"/>
              </a:rPr>
              <a:t>sécrétées sous forme inactive et sont activées par les enzymes de la bordure en brosse.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b="1" i="1" dirty="0">
                <a:effectLst/>
                <a:latin typeface="Cambria" panose="02040503050406030204" pitchFamily="18" charset="0"/>
                <a:ea typeface="Cambria" panose="02040503050406030204" pitchFamily="18" charset="0"/>
              </a:rPr>
              <a:t>trypsinogène</a:t>
            </a:r>
            <a:r>
              <a:rPr lang="fr-FR" sz="2800" i="1" dirty="0">
                <a:effectLst/>
                <a:latin typeface="Cambria" panose="02040503050406030204" pitchFamily="18" charset="0"/>
                <a:ea typeface="Cambria" panose="02040503050406030204" pitchFamily="18" charset="0"/>
              </a:rPr>
              <a:t> est sécrété par le pancréas et est activé en </a:t>
            </a:r>
            <a:r>
              <a:rPr lang="fr-FR" sz="2800" b="1" i="1" dirty="0">
                <a:effectLst/>
                <a:latin typeface="Cambria" panose="02040503050406030204" pitchFamily="18" charset="0"/>
                <a:ea typeface="Cambria" panose="02040503050406030204" pitchFamily="18" charset="0"/>
              </a:rPr>
              <a:t>trypsine </a:t>
            </a:r>
            <a:r>
              <a:rPr lang="fr-FR" sz="2800" i="1" dirty="0">
                <a:effectLst/>
                <a:latin typeface="Cambria" panose="02040503050406030204" pitchFamily="18" charset="0"/>
                <a:ea typeface="Cambria" panose="02040503050406030204" pitchFamily="18" charset="0"/>
              </a:rPr>
              <a:t>par l'</a:t>
            </a:r>
            <a:r>
              <a:rPr lang="fr-FR" sz="2800" b="1" i="1" dirty="0">
                <a:effectLst/>
                <a:latin typeface="Cambria" panose="02040503050406030204" pitchFamily="18" charset="0"/>
                <a:ea typeface="Cambria" panose="02040503050406030204" pitchFamily="18" charset="0"/>
              </a:rPr>
              <a:t>entérokinase </a:t>
            </a:r>
            <a:r>
              <a:rPr lang="fr-FR" sz="2800" i="1" dirty="0">
                <a:effectLst/>
                <a:latin typeface="Cambria" panose="02040503050406030204" pitchFamily="18" charset="0"/>
                <a:ea typeface="Cambria" panose="02040503050406030204" pitchFamily="18" charset="0"/>
              </a:rPr>
              <a:t>dans l’intestin grêle.</a:t>
            </a:r>
          </a:p>
          <a:p>
            <a:r>
              <a:rPr lang="fr-FR" sz="2800" i="1" dirty="0">
                <a:effectLst/>
                <a:latin typeface="Cambria" panose="02040503050406030204" pitchFamily="18" charset="0"/>
                <a:ea typeface="Cambria" panose="02040503050406030204" pitchFamily="18" charset="0"/>
              </a:rPr>
              <a:t>Les protéases pancréatiques se dégradent l'une l'autre et sont absorbés en même temps que les protéines de l'alimentation</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a:p>
            <a:pPr marL="0" indent="0">
              <a:buNone/>
            </a:pPr>
            <a:endParaRPr lang="fr-FR" sz="2800" dirty="0"/>
          </a:p>
        </p:txBody>
      </p:sp>
      <p:sp>
        <p:nvSpPr>
          <p:cNvPr id="7" name="Titre 2"/>
          <p:cNvSpPr txBox="1">
            <a:spLocks/>
          </p:cNvSpPr>
          <p:nvPr/>
        </p:nvSpPr>
        <p:spPr>
          <a:xfrm>
            <a:off x="1120631" y="102465"/>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714894" y="1484245"/>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873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93519" y="2057400"/>
            <a:ext cx="7116186" cy="4644738"/>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protéines</a:t>
            </a:r>
            <a:endParaRPr lang="fr-FR" sz="2800" i="1" dirty="0">
              <a:effectLst/>
              <a:latin typeface="Cambria" panose="02040503050406030204" pitchFamily="18" charset="0"/>
              <a:ea typeface="Cambria" panose="02040503050406030204" pitchFamily="18" charset="0"/>
            </a:endParaRPr>
          </a:p>
          <a:p>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Absorption des acides aminés libres</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II existe un </a:t>
            </a:r>
            <a:r>
              <a:rPr lang="fr-FR" sz="2400" b="1" i="1" dirty="0" err="1">
                <a:effectLst/>
                <a:latin typeface="Cambria" panose="02040503050406030204" pitchFamily="18" charset="0"/>
                <a:ea typeface="Cambria" panose="02040503050406030204" pitchFamily="18" charset="0"/>
              </a:rPr>
              <a:t>cotransport</a:t>
            </a:r>
            <a:r>
              <a:rPr lang="fr-FR" sz="2400" b="1" i="1" dirty="0">
                <a:effectLst/>
                <a:latin typeface="Cambria" panose="02040503050406030204" pitchFamily="18" charset="0"/>
                <a:ea typeface="Cambria" panose="02040503050406030204" pitchFamily="18" charset="0"/>
              </a:rPr>
              <a:t> actif second dépendant de Na</a:t>
            </a:r>
            <a:r>
              <a:rPr lang="fr-FR" sz="2400" i="1" dirty="0">
                <a:effectLst/>
                <a:latin typeface="Cambria" panose="02040503050406030204" pitchFamily="18" charset="0"/>
                <a:ea typeface="Cambria" panose="02040503050406030204" pitchFamily="18" charset="0"/>
              </a:rPr>
              <a:t> des acides aminés dans la membrane </a:t>
            </a:r>
            <a:r>
              <a:rPr lang="fr-FR" sz="2400" i="1" dirty="0" err="1">
                <a:effectLst/>
                <a:latin typeface="Cambria" panose="02040503050406030204" pitchFamily="18" charset="0"/>
                <a:ea typeface="Cambria" panose="02040503050406030204" pitchFamily="18" charset="0"/>
              </a:rPr>
              <a:t>luminale</a:t>
            </a:r>
            <a:r>
              <a:rPr lang="fr-FR" sz="2400" i="1" dirty="0">
                <a:effectLst/>
                <a:latin typeface="Cambria" panose="02040503050406030204" pitchFamily="18" charset="0"/>
                <a:ea typeface="Cambria" panose="02040503050406030204" pitchFamily="18" charset="0"/>
              </a:rPr>
              <a:t>, analogue au système de transport du glucose et du galactose.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acides aminés sont ensuite transportes de la cellule au sang par diffusion facilitée et diffusion simple.</a:t>
            </a:r>
          </a:p>
          <a:p>
            <a:r>
              <a:rPr lang="fr-FR" sz="2400" i="1" dirty="0">
                <a:effectLst/>
                <a:latin typeface="Cambria" panose="02040503050406030204" pitchFamily="18" charset="0"/>
                <a:ea typeface="Cambria" panose="02040503050406030204" pitchFamily="18" charset="0"/>
              </a:rPr>
              <a:t>II y a quatre transporteurs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différents pour les acides aminés, </a:t>
            </a:r>
            <a:r>
              <a:rPr lang="fr-FR" sz="2400" i="1" dirty="0" smtClean="0">
                <a:effectLst/>
                <a:latin typeface="Cambria" panose="02040503050406030204" pitchFamily="18" charset="0"/>
                <a:ea typeface="Cambria" panose="02040503050406030204" pitchFamily="18" charset="0"/>
              </a:rPr>
              <a:t>neutres, </a:t>
            </a:r>
            <a:r>
              <a:rPr lang="fr-FR" sz="2400" i="1" dirty="0">
                <a:effectLst/>
                <a:latin typeface="Cambria" panose="02040503050406030204" pitchFamily="18" charset="0"/>
                <a:ea typeface="Cambria" panose="02040503050406030204" pitchFamily="18" charset="0"/>
              </a:rPr>
              <a:t>acides, basiques et les aminoacides.</a:t>
            </a: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11" name="Espace réservé du contenu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09705" y="2483429"/>
            <a:ext cx="4876800" cy="3645048"/>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93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66253" y="1766454"/>
            <a:ext cx="7055426" cy="5091545"/>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protéines</a:t>
            </a:r>
            <a:endParaRPr lang="fr-FR" sz="2800" i="1" dirty="0">
              <a:effectLst/>
              <a:latin typeface="Cambria" panose="02040503050406030204" pitchFamily="18" charset="0"/>
              <a:ea typeface="Cambria" panose="02040503050406030204" pitchFamily="18" charset="0"/>
            </a:endParaRP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L'absorption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des dipeptides et des </a:t>
            </a:r>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tripeptides</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est plus rapide que l'absorption des acides aminés. </a:t>
            </a:r>
          </a:p>
          <a:p>
            <a:r>
              <a:rPr lang="fr-FR" sz="2400" i="1" dirty="0" smtClean="0">
                <a:effectLst/>
                <a:latin typeface="Cambria" panose="02040503050406030204" pitchFamily="18" charset="0"/>
                <a:ea typeface="Cambria" panose="02040503050406030204" pitchFamily="18" charset="0"/>
              </a:rPr>
              <a:t>Il </a:t>
            </a:r>
            <a:r>
              <a:rPr lang="fr-FR" sz="2400" i="1" dirty="0">
                <a:effectLst/>
                <a:latin typeface="Cambria" panose="02040503050406030204" pitchFamily="18" charset="0"/>
                <a:ea typeface="Cambria" panose="02040503050406030204" pitchFamily="18" charset="0"/>
              </a:rPr>
              <a:t>s’agit d’un </a:t>
            </a:r>
            <a:r>
              <a:rPr lang="fr-FR" sz="2400" b="1" i="1" dirty="0">
                <a:effectLst/>
                <a:latin typeface="Cambria" panose="02040503050406030204" pitchFamily="18" charset="0"/>
                <a:ea typeface="Cambria" panose="02040503050406030204" pitchFamily="18" charset="0"/>
              </a:rPr>
              <a:t>transport actif second dépendant de </a:t>
            </a:r>
            <a:r>
              <a:rPr lang="fr-FR" sz="2400" b="1" i="1" dirty="0" smtClean="0">
                <a:effectLst/>
                <a:latin typeface="Cambria" panose="02040503050406030204" pitchFamily="18" charset="0"/>
                <a:ea typeface="Cambria" panose="02040503050406030204" pitchFamily="18" charset="0"/>
              </a:rPr>
              <a:t>H+ </a:t>
            </a:r>
            <a:r>
              <a:rPr lang="fr-FR" sz="2400" i="1" dirty="0">
                <a:effectLst/>
                <a:latin typeface="Cambria" panose="02040503050406030204" pitchFamily="18" charset="0"/>
                <a:ea typeface="Cambria" panose="02040503050406030204" pitchFamily="18" charset="0"/>
              </a:rPr>
              <a:t>pour les dipeptides et les </a:t>
            </a:r>
            <a:r>
              <a:rPr lang="fr-FR" sz="2400" i="1" dirty="0" err="1">
                <a:effectLst/>
                <a:latin typeface="Cambria" panose="02040503050406030204" pitchFamily="18" charset="0"/>
                <a:ea typeface="Cambria" panose="02040503050406030204" pitchFamily="18" charset="0"/>
              </a:rPr>
              <a:t>tripeptides</a:t>
            </a:r>
            <a:r>
              <a:rPr lang="fr-FR" sz="2400" i="1" dirty="0">
                <a:effectLst/>
                <a:latin typeface="Cambria" panose="02040503050406030204" pitchFamily="18" charset="0"/>
                <a:ea typeface="Cambria" panose="02040503050406030204" pitchFamily="18" charset="0"/>
              </a:rPr>
              <a:t> dans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la membrane </a:t>
            </a:r>
            <a:r>
              <a:rPr lang="fr-FR" sz="2400" i="1" dirty="0" err="1" smtClean="0">
                <a:effectLst/>
                <a:latin typeface="Cambria" panose="02040503050406030204" pitchFamily="18" charset="0"/>
                <a:ea typeface="Cambria" panose="02040503050406030204" pitchFamily="18" charset="0"/>
              </a:rPr>
              <a:t>luminale</a:t>
            </a:r>
            <a:r>
              <a:rPr lang="fr-FR" sz="2400" i="1" dirty="0" smtClean="0">
                <a:effectLst/>
                <a:latin typeface="Cambria" panose="02040503050406030204" pitchFamily="18" charset="0"/>
                <a:ea typeface="Cambria" panose="02040503050406030204" pitchFamily="18" charset="0"/>
              </a:rPr>
              <a:t>.</a:t>
            </a: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fois les dipeptides et les </a:t>
            </a:r>
            <a:r>
              <a:rPr lang="fr-FR" sz="2400" i="1" dirty="0" err="1">
                <a:effectLst/>
                <a:latin typeface="Cambria" panose="02040503050406030204" pitchFamily="18" charset="0"/>
                <a:ea typeface="Cambria" panose="02040503050406030204" pitchFamily="18" charset="0"/>
              </a:rPr>
              <a:t>tripeptides</a:t>
            </a:r>
            <a:r>
              <a:rPr lang="fr-FR" sz="2400" i="1" dirty="0">
                <a:effectLst/>
                <a:latin typeface="Cambria" panose="02040503050406030204" pitchFamily="18" charset="0"/>
                <a:ea typeface="Cambria" panose="02040503050406030204" pitchFamily="18" charset="0"/>
              </a:rPr>
              <a:t> transportés dans les cellules intestinales, des peptidases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cytoplasmiques les hydrolysent en acides </a:t>
            </a:r>
            <a:r>
              <a:rPr lang="fr-FR" sz="2400" i="1" dirty="0" smtClean="0">
                <a:effectLst/>
                <a:latin typeface="Cambria" panose="02040503050406030204" pitchFamily="18" charset="0"/>
                <a:ea typeface="Cambria" panose="02040503050406030204" pitchFamily="18" charset="0"/>
              </a:rPr>
              <a:t>aminés.</a:t>
            </a:r>
          </a:p>
          <a:p>
            <a:r>
              <a:rPr lang="fr-FR" sz="2400" i="1" dirty="0" smtClean="0">
                <a:effectLst/>
                <a:latin typeface="Cambria" panose="02040503050406030204" pitchFamily="18" charset="0"/>
                <a:ea typeface="Cambria" panose="02040503050406030204" pitchFamily="18" charset="0"/>
              </a:rPr>
              <a:t>Ils </a:t>
            </a:r>
            <a:r>
              <a:rPr lang="fr-FR" sz="2400" i="1" dirty="0">
                <a:effectLst/>
                <a:latin typeface="Cambria" panose="02040503050406030204" pitchFamily="18" charset="0"/>
                <a:ea typeface="Cambria" panose="02040503050406030204" pitchFamily="18" charset="0"/>
              </a:rPr>
              <a:t>sont alors transportés des cellules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vers le sang par diffusion simple et diffusion facilitée.</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pic>
        <p:nvPicPr>
          <p:cNvPr id="12" name="Espace réservé du contenu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27281" y="2254827"/>
            <a:ext cx="4963547" cy="3453245"/>
          </a:xfrm>
        </p:spPr>
      </p:pic>
    </p:spTree>
    <p:extLst>
      <p:ext uri="{BB962C8B-B14F-4D97-AF65-F5344CB8AC3E}">
        <p14:creationId xmlns:p14="http://schemas.microsoft.com/office/powerpoint/2010/main" val="13101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7704"/>
            <a:ext cx="9905998" cy="1905000"/>
          </a:xfrm>
        </p:spPr>
        <p:txBody>
          <a:bodyPr>
            <a:normAutofit/>
          </a:bodyPr>
          <a:lstStyle/>
          <a:p>
            <a:pPr algn="ctr"/>
            <a:r>
              <a:rPr lang="fr-FR" sz="4000" b="1" i="1" dirty="0" smtClean="0">
                <a:solidFill>
                  <a:schemeClr val="tx1">
                    <a:lumMod val="95000"/>
                    <a:lumOff val="5000"/>
                  </a:schemeClr>
                </a:solidFill>
                <a:latin typeface="Cambria" pitchFamily="18" charset="0"/>
              </a:rPr>
              <a:t>digestion </a:t>
            </a:r>
            <a:r>
              <a:rPr lang="fr-FR" sz="4000" b="1" i="1" dirty="0">
                <a:solidFill>
                  <a:schemeClr val="tx1">
                    <a:lumMod val="95000"/>
                    <a:lumOff val="5000"/>
                  </a:schemeClr>
                </a:solidFill>
                <a:latin typeface="Cambria" pitchFamily="18" charset="0"/>
              </a:rPr>
              <a:t>et absorption </a:t>
            </a:r>
          </a:p>
        </p:txBody>
      </p:sp>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a:effectLst/>
                <a:latin typeface="Cambria" panose="02040503050406030204" pitchFamily="18" charset="0"/>
                <a:ea typeface="Cambria" panose="02040503050406030204" pitchFamily="18" charset="0"/>
              </a:rPr>
              <a:t>Les lipides </a:t>
            </a: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S</a:t>
            </a:r>
            <a:r>
              <a:rPr lang="fr-FR" sz="2800" i="1" dirty="0" smtClean="0">
                <a:effectLst/>
                <a:latin typeface="Cambria" panose="02040503050406030204" pitchFamily="18" charset="0"/>
                <a:ea typeface="Cambria" panose="02040503050406030204" pitchFamily="18" charset="0"/>
              </a:rPr>
              <a:t>ont </a:t>
            </a:r>
            <a:r>
              <a:rPr lang="fr-FR" sz="2800" i="1" dirty="0">
                <a:effectLst/>
                <a:latin typeface="Cambria" panose="02040503050406030204" pitchFamily="18" charset="0"/>
                <a:ea typeface="Cambria" panose="02040503050406030204" pitchFamily="18" charset="0"/>
              </a:rPr>
              <a:t>absorbés dans les cellules intestinales sous forme d'acides gras, de </a:t>
            </a:r>
            <a:r>
              <a:rPr lang="fr-FR" sz="2800" i="1" dirty="0" err="1">
                <a:effectLst/>
                <a:latin typeface="Cambria" panose="02040503050406030204" pitchFamily="18" charset="0"/>
                <a:ea typeface="Cambria" panose="02040503050406030204" pitchFamily="18" charset="0"/>
              </a:rPr>
              <a:t>monoglycérides</a:t>
            </a:r>
            <a:r>
              <a:rPr lang="fr-FR" sz="2800" i="1" dirty="0">
                <a:effectLst/>
                <a:latin typeface="Cambria" panose="02040503050406030204" pitchFamily="18" charset="0"/>
                <a:ea typeface="Cambria" panose="02040503050406030204" pitchFamily="18" charset="0"/>
              </a:rPr>
              <a:t> et de</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cholestérol. </a:t>
            </a:r>
          </a:p>
          <a:p>
            <a:r>
              <a:rPr lang="fr-FR" sz="2800" i="1" dirty="0" smtClean="0">
                <a:effectLst/>
                <a:latin typeface="Cambria" panose="02040503050406030204" pitchFamily="18" charset="0"/>
                <a:ea typeface="Cambria" panose="02040503050406030204" pitchFamily="18" charset="0"/>
              </a:rPr>
              <a:t>Une </a:t>
            </a:r>
            <a:r>
              <a:rPr lang="fr-FR" sz="2800" i="1" dirty="0">
                <a:effectLst/>
                <a:latin typeface="Cambria" panose="02040503050406030204" pitchFamily="18" charset="0"/>
                <a:ea typeface="Cambria" panose="02040503050406030204" pitchFamily="18" charset="0"/>
              </a:rPr>
              <a:t>fois à l'intérieur des cellules intestinales, ils sont </a:t>
            </a:r>
            <a:r>
              <a:rPr lang="fr-FR" sz="2800" i="1" dirty="0" err="1">
                <a:effectLst/>
                <a:latin typeface="Cambria" panose="02040503050406030204" pitchFamily="18" charset="0"/>
                <a:ea typeface="Cambria" panose="02040503050406030204" pitchFamily="18" charset="0"/>
              </a:rPr>
              <a:t>resynthétisés</a:t>
            </a:r>
            <a:r>
              <a:rPr lang="fr-FR" sz="2800" i="1" dirty="0">
                <a:effectLst/>
                <a:latin typeface="Cambria" panose="02040503050406030204" pitchFamily="18" charset="0"/>
                <a:ea typeface="Cambria" panose="02040503050406030204" pitchFamily="18" charset="0"/>
              </a:rPr>
              <a:t> en triglycérides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et phospholipides puis transportés dans la lymphe </a:t>
            </a:r>
            <a:r>
              <a:rPr lang="fr-FR" sz="2800" i="1" dirty="0" smtClean="0">
                <a:effectLst/>
                <a:latin typeface="Cambria" panose="02040503050406030204" pitchFamily="18" charset="0"/>
                <a:ea typeface="Cambria" panose="02040503050406030204" pitchFamily="18" charset="0"/>
              </a:rPr>
              <a:t>sous forme de chylomicrons</a:t>
            </a:r>
            <a:r>
              <a:rPr lang="fr-FR" sz="2800" i="1" dirty="0">
                <a:effectLst/>
                <a:latin typeface="Cambria" panose="02040503050406030204" pitchFamily="18" charset="0"/>
                <a:ea typeface="Cambria" panose="02040503050406030204" pitchFamily="18" charset="0"/>
              </a:rPr>
              <a:t>.</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6" name="ZoneTexte 5"/>
          <p:cNvSpPr txBox="1"/>
          <p:nvPr/>
        </p:nvSpPr>
        <p:spPr>
          <a:xfrm>
            <a:off x="3018703" y="1422689"/>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Tree>
    <p:extLst>
      <p:ext uri="{BB962C8B-B14F-4D97-AF65-F5344CB8AC3E}">
        <p14:creationId xmlns:p14="http://schemas.microsoft.com/office/powerpoint/2010/main" val="200037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i="1" dirty="0">
                <a:effectLst/>
                <a:latin typeface="Cambria" panose="02040503050406030204" pitchFamily="18" charset="0"/>
                <a:ea typeface="Cambria" panose="02040503050406030204" pitchFamily="18" charset="0"/>
              </a:rPr>
              <a:t>Régulation de la digestion </a:t>
            </a:r>
            <a:r>
              <a:rPr lang="fr-FR" sz="3600" dirty="0">
                <a:effectLst/>
                <a:latin typeface="Cambria" panose="02040503050406030204" pitchFamily="18" charset="0"/>
                <a:ea typeface="Cambria" panose="02040503050406030204" pitchFamily="18" charset="0"/>
              </a:rPr>
              <a:t/>
            </a:r>
            <a:br>
              <a:rPr lang="fr-FR" sz="3600" dirty="0">
                <a:effectLst/>
                <a:latin typeface="Cambria" panose="02040503050406030204" pitchFamily="18" charset="0"/>
                <a:ea typeface="Cambria" panose="02040503050406030204" pitchFamily="18" charset="0"/>
              </a:rPr>
            </a:br>
            <a:endParaRPr lang="fr-FR" sz="3600" b="1" i="1" dirty="0">
              <a:solidFill>
                <a:schemeClr val="tx1">
                  <a:lumMod val="95000"/>
                  <a:lumOff val="5000"/>
                </a:schemeClr>
              </a:solidFill>
              <a:latin typeface="Cambria" pitchFamily="18" charset="0"/>
              <a:ea typeface="Cambria" panose="02040503050406030204" pitchFamily="18" charset="0"/>
            </a:endParaRPr>
          </a:p>
        </p:txBody>
      </p:sp>
      <p:sp>
        <p:nvSpPr>
          <p:cNvPr id="3" name="Espace réservé du contenu 2"/>
          <p:cNvSpPr>
            <a:spLocks noGrp="1"/>
          </p:cNvSpPr>
          <p:nvPr>
            <p:ph idx="1"/>
          </p:nvPr>
        </p:nvSpPr>
        <p:spPr>
          <a:xfrm>
            <a:off x="1141413" y="2322968"/>
            <a:ext cx="9905998" cy="3124201"/>
          </a:xfrm>
        </p:spPr>
        <p:txBody>
          <a:bodyPr/>
          <a:lstStyle/>
          <a:p>
            <a:pPr>
              <a:buNone/>
            </a:pPr>
            <a:endParaRPr lang="fr-FR" dirty="0" smtClean="0"/>
          </a:p>
          <a:p>
            <a:r>
              <a:rPr lang="fr-FR" sz="3200" i="1" dirty="0" smtClean="0">
                <a:solidFill>
                  <a:schemeClr val="tx1">
                    <a:lumMod val="95000"/>
                    <a:lumOff val="5000"/>
                  </a:schemeClr>
                </a:solidFill>
                <a:latin typeface="Cambria" pitchFamily="18" charset="0"/>
              </a:rPr>
              <a:t>Régulation </a:t>
            </a:r>
            <a:r>
              <a:rPr lang="fr-FR" sz="3200" i="1" dirty="0">
                <a:solidFill>
                  <a:schemeClr val="tx1">
                    <a:lumMod val="95000"/>
                    <a:lumOff val="5000"/>
                  </a:schemeClr>
                </a:solidFill>
                <a:latin typeface="Cambria" pitchFamily="18" charset="0"/>
              </a:rPr>
              <a:t>nerveuse </a:t>
            </a:r>
          </a:p>
          <a:p>
            <a:endParaRPr lang="fr-FR" sz="3200" i="1" dirty="0">
              <a:solidFill>
                <a:schemeClr val="tx1">
                  <a:lumMod val="95000"/>
                  <a:lumOff val="5000"/>
                </a:schemeClr>
              </a:solidFill>
              <a:latin typeface="Cambria" pitchFamily="18" charset="0"/>
            </a:endParaRPr>
          </a:p>
          <a:p>
            <a:r>
              <a:rPr lang="fr-FR" sz="3200" i="1" dirty="0" smtClean="0">
                <a:solidFill>
                  <a:schemeClr val="tx1">
                    <a:lumMod val="95000"/>
                    <a:lumOff val="5000"/>
                  </a:schemeClr>
                </a:solidFill>
                <a:latin typeface="Cambria" pitchFamily="18" charset="0"/>
              </a:rPr>
              <a:t>Régulation </a:t>
            </a:r>
            <a:r>
              <a:rPr lang="fr-FR" sz="3200" i="1" dirty="0">
                <a:solidFill>
                  <a:schemeClr val="tx1">
                    <a:lumMod val="95000"/>
                    <a:lumOff val="5000"/>
                  </a:schemeClr>
                </a:solidFill>
                <a:latin typeface="Cambria" pitchFamily="18" charset="0"/>
              </a:rPr>
              <a:t>hormonale </a:t>
            </a:r>
          </a:p>
        </p:txBody>
      </p:sp>
    </p:spTree>
    <p:extLst>
      <p:ext uri="{BB962C8B-B14F-4D97-AF65-F5344CB8AC3E}">
        <p14:creationId xmlns:p14="http://schemas.microsoft.com/office/powerpoint/2010/main" val="15667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100984"/>
            <a:ext cx="11627427" cy="4362161"/>
          </a:xfrm>
        </p:spPr>
        <p:txBody>
          <a:bodyPr>
            <a:noAutofit/>
          </a:bodyPr>
          <a:lstStyle/>
          <a:p>
            <a:pPr marL="0" indent="0">
              <a:buNone/>
            </a:pPr>
            <a:endParaRPr lang="fr-FR" sz="2800" b="1" i="1" dirty="0" smtClean="0">
              <a:effectLst/>
              <a:latin typeface="Cambria" panose="02040503050406030204" pitchFamily="18" charset="0"/>
              <a:ea typeface="Cambria" panose="02040503050406030204" pitchFamily="18" charset="0"/>
            </a:endParaRPr>
          </a:p>
          <a:p>
            <a:pPr marL="0" indent="0">
              <a:buNone/>
            </a:pPr>
            <a:endParaRPr lang="fr-FR" sz="2800" b="1" i="1" dirty="0">
              <a:effectLst/>
              <a:latin typeface="Cambria" panose="02040503050406030204" pitchFamily="18" charset="0"/>
              <a:ea typeface="Cambria" panose="02040503050406030204" pitchFamily="18" charset="0"/>
            </a:endParaRPr>
          </a:p>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a:t>
            </a:r>
            <a:r>
              <a:rPr lang="fr-FR" sz="2800" b="1" i="1" dirty="0">
                <a:effectLst/>
                <a:latin typeface="Cambria" panose="02040503050406030204" pitchFamily="18" charset="0"/>
                <a:ea typeface="Cambria" panose="02040503050406030204" pitchFamily="18" charset="0"/>
              </a:rPr>
              <a:t>lipases linguales </a:t>
            </a:r>
            <a:r>
              <a:rPr lang="fr-FR" sz="2800" i="1" dirty="0">
                <a:effectLst/>
                <a:latin typeface="Cambria" panose="02040503050406030204" pitchFamily="18" charset="0"/>
                <a:ea typeface="Cambria" panose="02040503050406030204" pitchFamily="18" charset="0"/>
              </a:rPr>
              <a:t>digèrent une partie des lipides. </a:t>
            </a:r>
          </a:p>
          <a:p>
            <a:r>
              <a:rPr lang="fr-FR" sz="2800" i="1" dirty="0">
                <a:effectLst/>
                <a:latin typeface="Cambria" panose="02040503050406030204" pitchFamily="18" charset="0"/>
                <a:ea typeface="Cambria" panose="02040503050406030204" pitchFamily="18" charset="0"/>
              </a:rPr>
              <a:t>Le malaxage dans l'estomac brise les lipides en gouttelettes ce qui augmente la surface offerte</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aux enzymes pancréatiques pour la digestion.</a:t>
            </a:r>
            <a:endParaRPr lang="fr-FR" sz="2800" b="1" i="1" dirty="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plus grande partie des lipides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ingérés est digérée par les </a:t>
            </a:r>
            <a:r>
              <a:rPr lang="fr-FR" sz="2800" b="1" i="1" dirty="0">
                <a:effectLst/>
                <a:latin typeface="Cambria" panose="02040503050406030204" pitchFamily="18" charset="0"/>
                <a:ea typeface="Cambria" panose="02040503050406030204" pitchFamily="18" charset="0"/>
              </a:rPr>
              <a:t>lipases pancréatiques. </a:t>
            </a:r>
          </a:p>
          <a:p>
            <a:pPr marL="0" indent="0">
              <a:buNone/>
            </a:pPr>
            <a:endParaRPr lang="fr-FR" sz="2800" b="1" i="1" dirty="0">
              <a:effectLst/>
              <a:latin typeface="Cambria" panose="02040503050406030204" pitchFamily="18" charset="0"/>
              <a:ea typeface="Cambria" panose="02040503050406030204" pitchFamily="18" charset="0"/>
            </a:endParaRP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2" y="1986684"/>
            <a:ext cx="11627427" cy="4746626"/>
          </a:xfrm>
        </p:spPr>
        <p:txBody>
          <a:bodyPr>
            <a:noAutofit/>
          </a:bodyPr>
          <a:lstStyle/>
          <a:p>
            <a:pPr marL="0" indent="0">
              <a:buNone/>
            </a:pPr>
            <a:endParaRPr lang="fr-FR" sz="2400" b="1" i="1" dirty="0" smtClean="0">
              <a:effectLst/>
              <a:latin typeface="Cambria" panose="02040503050406030204" pitchFamily="18" charset="0"/>
              <a:ea typeface="Cambria" panose="02040503050406030204" pitchFamily="18" charset="0"/>
            </a:endParaRPr>
          </a:p>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r>
              <a:rPr lang="fr-FR" sz="2400" i="1" dirty="0" smtClean="0">
                <a:solidFill>
                  <a:schemeClr val="tx1"/>
                </a:solidFill>
                <a:effectLst/>
                <a:latin typeface="Cambria" panose="02040503050406030204" pitchFamily="18" charset="0"/>
                <a:ea typeface="Cambria" panose="02040503050406030204" pitchFamily="18" charset="0"/>
              </a:rPr>
              <a:t>Les </a:t>
            </a:r>
            <a:r>
              <a:rPr lang="fr-FR" sz="2400" i="1" dirty="0">
                <a:solidFill>
                  <a:schemeClr val="tx1"/>
                </a:solidFill>
                <a:effectLst/>
                <a:latin typeface="Cambria" panose="02040503050406030204" pitchFamily="18" charset="0"/>
                <a:ea typeface="Cambria" panose="02040503050406030204" pitchFamily="18" charset="0"/>
              </a:rPr>
              <a:t>composants de la </a:t>
            </a:r>
            <a:r>
              <a:rPr lang="fr-FR" sz="2400" b="1" i="1" dirty="0">
                <a:solidFill>
                  <a:schemeClr val="tx1"/>
                </a:solidFill>
                <a:effectLst/>
                <a:latin typeface="Cambria" panose="02040503050406030204" pitchFamily="18" charset="0"/>
                <a:ea typeface="Cambria" panose="02040503050406030204" pitchFamily="18" charset="0"/>
              </a:rPr>
              <a:t>bile </a:t>
            </a:r>
            <a:r>
              <a:rPr lang="fr-FR" sz="2400" i="1" dirty="0">
                <a:solidFill>
                  <a:schemeClr val="tx1"/>
                </a:solidFill>
                <a:effectLst/>
                <a:latin typeface="Cambria" panose="02040503050406030204" pitchFamily="18" charset="0"/>
                <a:ea typeface="Cambria" panose="02040503050406030204" pitchFamily="18" charset="0"/>
              </a:rPr>
              <a:t>aident à émulsifier les lipides dans l’intestin grêle.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Les </a:t>
            </a:r>
            <a:r>
              <a:rPr lang="fr-FR" sz="2400" b="1" i="1" dirty="0">
                <a:solidFill>
                  <a:schemeClr val="tx1"/>
                </a:solidFill>
                <a:effectLst/>
                <a:latin typeface="Cambria" panose="02040503050406030204" pitchFamily="18" charset="0"/>
                <a:ea typeface="Cambria" panose="02040503050406030204" pitchFamily="18" charset="0"/>
              </a:rPr>
              <a:t>enzymes pancréatiques </a:t>
            </a:r>
            <a:r>
              <a:rPr lang="fr-FR" sz="2400" i="1" dirty="0">
                <a:solidFill>
                  <a:schemeClr val="tx1"/>
                </a:solidFill>
                <a:effectLst/>
                <a:latin typeface="Cambria" panose="02040503050406030204" pitchFamily="18" charset="0"/>
                <a:ea typeface="Cambria" panose="02040503050406030204" pitchFamily="18" charset="0"/>
              </a:rPr>
              <a:t>hydrolysent les lipides en acides gras, </a:t>
            </a:r>
            <a:r>
              <a:rPr lang="fr-FR" sz="2400" i="1" dirty="0" err="1">
                <a:solidFill>
                  <a:schemeClr val="tx1"/>
                </a:solidFill>
                <a:effectLst/>
                <a:latin typeface="Cambria" panose="02040503050406030204" pitchFamily="18" charset="0"/>
                <a:ea typeface="Cambria" panose="02040503050406030204" pitchFamily="18" charset="0"/>
              </a:rPr>
              <a:t>monoglycérides</a:t>
            </a:r>
            <a:r>
              <a:rPr lang="fr-FR" sz="2400" i="1" dirty="0">
                <a:solidFill>
                  <a:schemeClr val="tx1"/>
                </a:solidFill>
                <a:effectLst/>
                <a:latin typeface="Cambria" panose="02040503050406030204" pitchFamily="18" charset="0"/>
                <a:ea typeface="Cambria" panose="02040503050406030204" pitchFamily="18" charset="0"/>
              </a:rPr>
              <a:t> et cholestérol. Ces enzymes sont :</a:t>
            </a:r>
          </a:p>
          <a:p>
            <a:pPr lvl="1"/>
            <a:r>
              <a:rPr lang="fr-FR" sz="2400" i="1" dirty="0">
                <a:solidFill>
                  <a:schemeClr val="tx1"/>
                </a:solidFill>
                <a:effectLst/>
                <a:latin typeface="Cambria" panose="02040503050406030204" pitchFamily="18" charset="0"/>
                <a:ea typeface="Cambria" panose="02040503050406030204" pitchFamily="18" charset="0"/>
              </a:rPr>
              <a:t>La lipase pancréatique</a:t>
            </a:r>
          </a:p>
          <a:p>
            <a:pPr lvl="1"/>
            <a:r>
              <a:rPr lang="fr-FR" sz="2400" i="1" dirty="0" smtClean="0">
                <a:solidFill>
                  <a:schemeClr val="tx1"/>
                </a:solidFill>
                <a:effectLst/>
                <a:latin typeface="Cambria" panose="02040503050406030204" pitchFamily="18" charset="0"/>
                <a:ea typeface="Cambria" panose="02040503050406030204" pitchFamily="18" charset="0"/>
              </a:rPr>
              <a:t>La </a:t>
            </a:r>
            <a:r>
              <a:rPr lang="fr-FR" sz="2400" i="1" dirty="0">
                <a:solidFill>
                  <a:schemeClr val="tx1"/>
                </a:solidFill>
                <a:effectLst/>
                <a:latin typeface="Cambria" panose="02040503050406030204" pitchFamily="18" charset="0"/>
                <a:ea typeface="Cambria" panose="02040503050406030204" pitchFamily="18" charset="0"/>
              </a:rPr>
              <a:t>cholestérol ester hydrolase</a:t>
            </a:r>
          </a:p>
          <a:p>
            <a:pPr lvl="1"/>
            <a:r>
              <a:rPr lang="fr-FR" sz="2400" i="1" dirty="0">
                <a:solidFill>
                  <a:schemeClr val="tx1"/>
                </a:solidFill>
                <a:effectLst/>
                <a:latin typeface="Cambria" panose="02040503050406030204" pitchFamily="18" charset="0"/>
                <a:ea typeface="Cambria" panose="02040503050406030204" pitchFamily="18" charset="0"/>
              </a:rPr>
              <a:t>La phospholipase A</a:t>
            </a:r>
            <a:r>
              <a:rPr lang="fr-FR" sz="2400" i="1" baseline="-25000" dirty="0">
                <a:solidFill>
                  <a:schemeClr val="tx1"/>
                </a:solidFill>
                <a:effectLst/>
                <a:latin typeface="Cambria" panose="02040503050406030204" pitchFamily="18" charset="0"/>
                <a:ea typeface="Cambria" panose="02040503050406030204" pitchFamily="18" charset="0"/>
              </a:rPr>
              <a:t>2</a:t>
            </a:r>
            <a:r>
              <a:rPr lang="fr-FR" sz="2400" i="1" dirty="0">
                <a:solidFill>
                  <a:schemeClr val="tx1"/>
                </a:solidFill>
                <a:effectLst/>
                <a:latin typeface="Cambria" panose="02040503050406030204" pitchFamily="18" charset="0"/>
                <a:ea typeface="Cambria" panose="02040503050406030204" pitchFamily="18" charset="0"/>
              </a:rPr>
              <a:t> pancréatique</a:t>
            </a:r>
          </a:p>
          <a:p>
            <a:r>
              <a:rPr lang="fr-FR" sz="2400" i="1" dirty="0">
                <a:solidFill>
                  <a:schemeClr val="tx1"/>
                </a:solidFill>
                <a:effectLst/>
                <a:latin typeface="Cambria" panose="02040503050406030204" pitchFamily="18" charset="0"/>
                <a:ea typeface="Cambria" panose="02040503050406030204" pitchFamily="18" charset="0"/>
              </a:rPr>
              <a:t>Des </a:t>
            </a:r>
            <a:r>
              <a:rPr lang="fr-FR" sz="2400" b="1" i="1" dirty="0">
                <a:solidFill>
                  <a:schemeClr val="tx1"/>
                </a:solidFill>
                <a:effectLst/>
                <a:latin typeface="Cambria" panose="02040503050406030204" pitchFamily="18" charset="0"/>
                <a:ea typeface="Cambria" panose="02040503050406030204" pitchFamily="18" charset="0"/>
              </a:rPr>
              <a:t>micelles </a:t>
            </a:r>
            <a:r>
              <a:rPr lang="fr-FR" sz="2400" i="1" dirty="0">
                <a:solidFill>
                  <a:schemeClr val="tx1"/>
                </a:solidFill>
                <a:effectLst/>
                <a:latin typeface="Cambria" panose="02040503050406030204" pitchFamily="18" charset="0"/>
                <a:ea typeface="Cambria" panose="02040503050406030204" pitchFamily="18" charset="0"/>
              </a:rPr>
              <a:t>se forment et solubilisent les produits hydrophobes issus de la digestion des lipides.</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36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100984"/>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micelles portent les produits de la digestion des lipides au contact de la surface d’absorption des cellules intestinales.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Puis</a:t>
            </a:r>
            <a:r>
              <a:rPr lang="fr-FR" sz="2400" i="1" dirty="0">
                <a:effectLst/>
                <a:latin typeface="Cambria" panose="02040503050406030204" pitchFamily="18" charset="0"/>
                <a:ea typeface="Cambria" panose="02040503050406030204" pitchFamily="18" charset="0"/>
              </a:rPr>
              <a:t>, les acides gras, les </a:t>
            </a:r>
            <a:r>
              <a:rPr lang="fr-FR" sz="2400" i="1" dirty="0" err="1">
                <a:effectLst/>
                <a:latin typeface="Cambria" panose="02040503050406030204" pitchFamily="18" charset="0"/>
                <a:ea typeface="Cambria" panose="02040503050406030204" pitchFamily="18" charset="0"/>
              </a:rPr>
              <a:t>monoglycérides</a:t>
            </a:r>
            <a:r>
              <a:rPr lang="fr-FR" sz="2400" i="1" dirty="0">
                <a:effectLst/>
                <a:latin typeface="Cambria" panose="02040503050406030204" pitchFamily="18" charset="0"/>
                <a:ea typeface="Cambria" panose="02040503050406030204" pitchFamily="18" charset="0"/>
              </a:rPr>
              <a:t> et le cholestérol diffusent vers l’intérieur des cellules à travers la membrane </a:t>
            </a:r>
            <a:r>
              <a:rPr lang="fr-FR" sz="2400" i="1" dirty="0" err="1">
                <a:effectLst/>
                <a:latin typeface="Cambria" panose="02040503050406030204" pitchFamily="18" charset="0"/>
                <a:ea typeface="Cambria" panose="02040503050406030204" pitchFamily="18" charset="0"/>
              </a:rPr>
              <a:t>luminale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glycérol hydrophile n'est pas contenu dans les micelles.</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533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90945" y="2325831"/>
            <a:ext cx="6380739" cy="3740728"/>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Dans </a:t>
            </a:r>
            <a:r>
              <a:rPr lang="fr-FR" sz="2400" i="1" dirty="0">
                <a:effectLst/>
                <a:latin typeface="Cambria" panose="02040503050406030204" pitchFamily="18" charset="0"/>
                <a:ea typeface="Cambria" panose="02040503050406030204" pitchFamily="18" charset="0"/>
              </a:rPr>
              <a:t>les cellules intestinales, les produits de la digestion des lipides sont </a:t>
            </a:r>
            <a:r>
              <a:rPr lang="fr-FR" sz="2400" b="1" i="1" dirty="0" err="1">
                <a:effectLst/>
                <a:latin typeface="Cambria" panose="02040503050406030204" pitchFamily="18" charset="0"/>
                <a:ea typeface="Cambria" panose="02040503050406030204" pitchFamily="18" charset="0"/>
              </a:rPr>
              <a:t>réesterifiés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en triglycérides et </a:t>
            </a:r>
            <a:r>
              <a:rPr lang="fr-FR" sz="2400" i="1" dirty="0" smtClean="0">
                <a:effectLst/>
                <a:latin typeface="Cambria" panose="02040503050406030204" pitchFamily="18" charset="0"/>
                <a:ea typeface="Cambria" panose="02040503050406030204" pitchFamily="18" charset="0"/>
              </a:rPr>
              <a:t>phospholipides</a:t>
            </a:r>
            <a:r>
              <a:rPr lang="fr-FR" sz="2400" b="1" i="1" dirty="0" smtClean="0">
                <a:effectLst/>
                <a:latin typeface="Cambria" panose="02040503050406030204" pitchFamily="18" charset="0"/>
                <a:ea typeface="Cambria" panose="02040503050406030204" pitchFamily="18" charset="0"/>
              </a:rPr>
              <a:t>.</a:t>
            </a:r>
          </a:p>
          <a:p>
            <a:r>
              <a:rPr lang="fr-FR" sz="2400" i="1" dirty="0" smtClean="0">
                <a:effectLst/>
                <a:latin typeface="Cambria" panose="02040503050406030204" pitchFamily="18" charset="0"/>
                <a:ea typeface="Cambria" panose="02040503050406030204" pitchFamily="18" charset="0"/>
              </a:rPr>
              <a:t>Ils forment </a:t>
            </a:r>
            <a:r>
              <a:rPr lang="fr-FR" sz="2400" i="1" dirty="0">
                <a:effectLst/>
                <a:latin typeface="Cambria" panose="02040503050406030204" pitchFamily="18" charset="0"/>
                <a:ea typeface="Cambria" panose="02040503050406030204" pitchFamily="18" charset="0"/>
              </a:rPr>
              <a:t>avec le cholestérol et les </a:t>
            </a:r>
            <a:r>
              <a:rPr lang="fr-FR" sz="2400" b="1" i="1" dirty="0" smtClean="0">
                <a:effectLst/>
                <a:latin typeface="Cambria" panose="02040503050406030204" pitchFamily="18" charset="0"/>
                <a:ea typeface="Cambria" panose="02040503050406030204" pitchFamily="18" charset="0"/>
              </a:rPr>
              <a:t>apoprotéines</a:t>
            </a:r>
            <a:r>
              <a:rPr lang="fr-FR" sz="2400" i="1" dirty="0" smtClean="0">
                <a:effectLst/>
                <a:latin typeface="Cambria" panose="02040503050406030204" pitchFamily="18" charset="0"/>
                <a:ea typeface="Cambria" panose="02040503050406030204" pitchFamily="18" charset="0"/>
              </a:rPr>
              <a:t> les </a:t>
            </a:r>
            <a:r>
              <a:rPr lang="fr-FR" sz="2400" b="1" i="1" dirty="0">
                <a:effectLst/>
                <a:latin typeface="Cambria" panose="02040503050406030204" pitchFamily="18" charset="0"/>
                <a:ea typeface="Cambria" panose="02040503050406030204" pitchFamily="18" charset="0"/>
              </a:rPr>
              <a:t>chylomicrons</a:t>
            </a:r>
            <a:r>
              <a:rPr lang="fr-FR" sz="2400" i="1" dirty="0">
                <a:effectLst/>
                <a:latin typeface="Cambria" panose="02040503050406030204" pitchFamily="18" charset="0"/>
                <a:ea typeface="Cambria" panose="02040503050406030204" pitchFamily="18" charset="0"/>
              </a:rPr>
              <a:t>.</a:t>
            </a: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9503" y="2417618"/>
            <a:ext cx="4742873" cy="3557155"/>
          </a:xfrm>
        </p:spPr>
      </p:pic>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12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87037" y="2050474"/>
            <a:ext cx="7211290" cy="469322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chylomicrons sont transportés hors des cellules intestinales par</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exocytose.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Comme </a:t>
            </a:r>
            <a:r>
              <a:rPr lang="fr-FR" sz="2400" i="1" dirty="0">
                <a:effectLst/>
                <a:latin typeface="Cambria" panose="02040503050406030204" pitchFamily="18" charset="0"/>
                <a:ea typeface="Cambria" panose="02040503050406030204" pitchFamily="18" charset="0"/>
              </a:rPr>
              <a:t>les chylomicrons sont trop gros pour pénétrer dans les capillaires, ils sont transférés aux vaisseaux lymphatiques et sont déversés dans le courant sanguin par le canal thoracique</a:t>
            </a:r>
            <a:r>
              <a:rPr lang="fr-FR" sz="2400" b="1" i="1" dirty="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4131" y="2587336"/>
            <a:ext cx="4479636" cy="3359727"/>
          </a:xfrm>
        </p:spPr>
      </p:pic>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741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87037" y="2050474"/>
            <a:ext cx="7211290" cy="469322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a:t>
            </a:r>
          </a:p>
          <a:p>
            <a:r>
              <a:rPr lang="fr-FR" sz="2400" i="1" dirty="0" smtClean="0">
                <a:effectLst/>
                <a:latin typeface="Cambria" panose="02040503050406030204" pitchFamily="18" charset="0"/>
                <a:ea typeface="Cambria" panose="02040503050406030204" pitchFamily="18" charset="0"/>
              </a:rPr>
              <a:t>La carence de synthèse de</a:t>
            </a:r>
            <a:r>
              <a:rPr lang="fr-FR" sz="2400" b="1" i="1" dirty="0" smtClean="0">
                <a:effectLst/>
                <a:latin typeface="Cambria" panose="02040503050406030204" pitchFamily="18" charset="0"/>
                <a:ea typeface="Cambria" panose="02040503050406030204" pitchFamily="18" charset="0"/>
              </a:rPr>
              <a:t> l'apoprotéine B</a:t>
            </a:r>
            <a:r>
              <a:rPr lang="fr-FR" sz="2400" i="1" dirty="0" smtClean="0">
                <a:effectLst/>
                <a:latin typeface="Cambria" panose="02040503050406030204" pitchFamily="18" charset="0"/>
                <a:ea typeface="Cambria" panose="02040503050406030204" pitchFamily="18" charset="0"/>
              </a:rPr>
              <a:t> aboutit à l’incapacité à transporter les chylomicrons hors des cellules intestinales</a:t>
            </a:r>
            <a:r>
              <a:rPr lang="fr-FR" sz="2400" b="1" i="1" dirty="0" smtClean="0">
                <a:effectLst/>
                <a:latin typeface="Cambria" panose="02040503050406030204" pitchFamily="18" charset="0"/>
                <a:ea typeface="Cambria" panose="02040503050406030204" pitchFamily="18" charset="0"/>
              </a:rPr>
              <a:t>.</a:t>
            </a:r>
            <a:endParaRPr lang="fr-FR" sz="2400" i="1" dirty="0" smtClean="0">
              <a:effectLst/>
              <a:latin typeface="Cambria" panose="02040503050406030204" pitchFamily="18" charset="0"/>
              <a:ea typeface="Cambria" panose="02040503050406030204" pitchFamily="18" charset="0"/>
            </a:endParaRP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4131" y="2587336"/>
            <a:ext cx="4479636" cy="3359727"/>
          </a:xfrm>
        </p:spPr>
      </p:pic>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672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582" y="1633388"/>
            <a:ext cx="8458199" cy="5061821"/>
          </a:xfrm>
        </p:spPr>
      </p:pic>
      <p:sp>
        <p:nvSpPr>
          <p:cNvPr id="6" name="ZoneTexte 5"/>
          <p:cNvSpPr txBox="1"/>
          <p:nvPr/>
        </p:nvSpPr>
        <p:spPr>
          <a:xfrm>
            <a:off x="3018703" y="943264"/>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
        <p:nvSpPr>
          <p:cNvPr id="7" name="Titre 3"/>
          <p:cNvSpPr txBox="1">
            <a:spLocks/>
          </p:cNvSpPr>
          <p:nvPr/>
        </p:nvSpPr>
        <p:spPr>
          <a:xfrm>
            <a:off x="1141413" y="-271612"/>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b="1" i="1" dirty="0" smtClean="0">
                <a:latin typeface="Cambria" panose="02040503050406030204" pitchFamily="18" charset="0"/>
                <a:ea typeface="Cambria" panose="02040503050406030204" pitchFamily="18" charset="0"/>
              </a:rPr>
              <a:t>Digestion et absorption </a:t>
            </a:r>
            <a:endParaRPr lang="fr-FR" sz="3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837544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60393777"/>
              </p:ext>
            </p:extLst>
          </p:nvPr>
        </p:nvGraphicFramePr>
        <p:xfrm>
          <a:off x="325928" y="135794"/>
          <a:ext cx="11497899" cy="6581873"/>
        </p:xfrm>
        <a:graphic>
          <a:graphicData uri="http://schemas.openxmlformats.org/drawingml/2006/table">
            <a:tbl>
              <a:tblPr firstRow="1" bandRow="1">
                <a:tableStyleId>{7DF18680-E054-41AD-8BC1-D1AEF772440D}</a:tableStyleId>
              </a:tblPr>
              <a:tblGrid>
                <a:gridCol w="2357934"/>
                <a:gridCol w="3391017"/>
                <a:gridCol w="2874474"/>
                <a:gridCol w="2874474"/>
              </a:tblGrid>
              <a:tr h="513729">
                <a:tc>
                  <a:txBody>
                    <a:bodyPr/>
                    <a:lstStyle/>
                    <a:p>
                      <a:r>
                        <a:rPr lang="fr-FR" sz="2000" i="1" dirty="0" smtClean="0">
                          <a:solidFill>
                            <a:schemeClr val="bg1"/>
                          </a:solidFill>
                          <a:latin typeface="Cambria" panose="02040503050406030204" pitchFamily="18" charset="0"/>
                          <a:ea typeface="Cambria" panose="02040503050406030204" pitchFamily="18" charset="0"/>
                        </a:rPr>
                        <a:t>Nutriments </a:t>
                      </a:r>
                      <a:endParaRPr lang="fr-FR" sz="2000" b="1" i="1" dirty="0">
                        <a:solidFill>
                          <a:schemeClr val="bg1"/>
                        </a:solidFill>
                        <a:latin typeface="Cambria" pitchFamily="18" charset="0"/>
                        <a:ea typeface="Cambria" panose="02040503050406030204" pitchFamily="18" charset="0"/>
                      </a:endParaRPr>
                    </a:p>
                  </a:txBody>
                  <a:tcPr/>
                </a:tc>
                <a:tc>
                  <a:txBody>
                    <a:bodyPr/>
                    <a:lstStyle/>
                    <a:p>
                      <a:r>
                        <a:rPr lang="fr-FR" sz="2000" i="1" dirty="0" smtClean="0">
                          <a:solidFill>
                            <a:schemeClr val="bg1"/>
                          </a:solidFill>
                          <a:latin typeface="Cambria" panose="02040503050406030204" pitchFamily="18" charset="0"/>
                          <a:ea typeface="Cambria" panose="02040503050406030204" pitchFamily="18" charset="0"/>
                        </a:rPr>
                        <a:t>Digestion </a:t>
                      </a:r>
                      <a:endParaRPr lang="fr-FR" sz="2000" b="1" i="1" dirty="0">
                        <a:solidFill>
                          <a:schemeClr val="bg1"/>
                        </a:solidFill>
                        <a:latin typeface="Cambria" pitchFamily="18" charset="0"/>
                        <a:ea typeface="Cambria" panose="02040503050406030204" pitchFamily="18" charset="0"/>
                      </a:endParaRPr>
                    </a:p>
                  </a:txBody>
                  <a:tcPr/>
                </a:tc>
                <a:tc>
                  <a:txBody>
                    <a:bodyPr/>
                    <a:lstStyle/>
                    <a:p>
                      <a:r>
                        <a:rPr lang="fr-FR" sz="2000" i="1" dirty="0" smtClean="0">
                          <a:solidFill>
                            <a:schemeClr val="bg1"/>
                          </a:solidFill>
                          <a:latin typeface="Cambria" panose="02040503050406030204" pitchFamily="18" charset="0"/>
                          <a:ea typeface="Cambria" panose="02040503050406030204" pitchFamily="18" charset="0"/>
                        </a:rPr>
                        <a:t>Enzymes</a:t>
                      </a:r>
                      <a:endParaRPr lang="fr-FR" sz="2000" b="1" i="1" dirty="0">
                        <a:solidFill>
                          <a:schemeClr val="bg1"/>
                        </a:solidFill>
                        <a:latin typeface="Cambria" pitchFamily="18" charset="0"/>
                        <a:ea typeface="Cambria" panose="02040503050406030204" pitchFamily="18" charset="0"/>
                      </a:endParaRPr>
                    </a:p>
                  </a:txBody>
                  <a:tcPr/>
                </a:tc>
                <a:tc>
                  <a:txBody>
                    <a:bodyPr/>
                    <a:lstStyle/>
                    <a:p>
                      <a:r>
                        <a:rPr lang="fr-FR" sz="2000" i="1" dirty="0" smtClean="0">
                          <a:solidFill>
                            <a:schemeClr val="bg1"/>
                          </a:solidFill>
                          <a:latin typeface="Cambria" panose="02040503050406030204" pitchFamily="18" charset="0"/>
                          <a:ea typeface="Cambria" panose="02040503050406030204" pitchFamily="18" charset="0"/>
                        </a:rPr>
                        <a:t>Absorption  (IG) </a:t>
                      </a:r>
                      <a:endParaRPr lang="fr-FR" sz="2000" b="1" i="1" dirty="0">
                        <a:solidFill>
                          <a:schemeClr val="bg1"/>
                        </a:solidFill>
                        <a:latin typeface="Cambria" pitchFamily="18" charset="0"/>
                        <a:ea typeface="Cambria" panose="02040503050406030204" pitchFamily="18" charset="0"/>
                      </a:endParaRPr>
                    </a:p>
                  </a:txBody>
                  <a:tcPr/>
                </a:tc>
              </a:tr>
              <a:tr h="1321081">
                <a:tc>
                  <a:txBody>
                    <a:bodyPr/>
                    <a:lstStyle/>
                    <a:p>
                      <a:r>
                        <a:rPr lang="fr-FR" sz="1800" i="1" dirty="0" smtClean="0">
                          <a:latin typeface="Cambria" panose="02040503050406030204" pitchFamily="18" charset="0"/>
                          <a:ea typeface="Cambria" panose="02040503050406030204" pitchFamily="18" charset="0"/>
                        </a:rPr>
                        <a:t>Glucides</a:t>
                      </a:r>
                      <a:r>
                        <a:rPr lang="fr-FR" sz="1800" i="1" baseline="0" dirty="0" smtClean="0">
                          <a:latin typeface="Cambria" panose="02040503050406030204" pitchFamily="18" charset="0"/>
                          <a:ea typeface="Cambria" panose="02040503050406030204" pitchFamily="18" charset="0"/>
                        </a:rPr>
                        <a:t>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Monosaccharides (glucose, fructose,</a:t>
                      </a:r>
                      <a:r>
                        <a:rPr lang="fr-FR" sz="1800" i="1" baseline="0" dirty="0" smtClean="0">
                          <a:latin typeface="Cambria" panose="02040503050406030204" pitchFamily="18" charset="0"/>
                          <a:ea typeface="Cambria" panose="02040503050406030204" pitchFamily="18" charset="0"/>
                        </a:rPr>
                        <a:t> galactose)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⍺-amylase;</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Maltase </a:t>
                      </a:r>
                    </a:p>
                    <a:p>
                      <a:pPr>
                        <a:buFont typeface="Wingdings" pitchFamily="2" charset="2"/>
                        <a:buNone/>
                      </a:pPr>
                      <a:r>
                        <a:rPr lang="fr-FR" sz="1800" i="1" dirty="0" smtClean="0">
                          <a:latin typeface="Cambria" panose="02040503050406030204" pitchFamily="18" charset="0"/>
                          <a:ea typeface="Cambria" panose="02040503050406030204" pitchFamily="18" charset="0"/>
                        </a:rPr>
                        <a:t>⍺-</a:t>
                      </a:r>
                      <a:r>
                        <a:rPr lang="fr-FR" sz="1800" i="1" dirty="0" err="1" smtClean="0">
                          <a:latin typeface="Cambria" panose="02040503050406030204" pitchFamily="18" charset="0"/>
                          <a:ea typeface="Cambria" panose="02040503050406030204" pitchFamily="18" charset="0"/>
                        </a:rPr>
                        <a:t>dextrase</a:t>
                      </a:r>
                      <a:r>
                        <a:rPr lang="fr-FR" sz="1800" i="1" dirty="0" smtClean="0">
                          <a:latin typeface="Cambria" panose="02040503050406030204" pitchFamily="18" charset="0"/>
                          <a:ea typeface="Cambria" panose="02040503050406030204" pitchFamily="18" charset="0"/>
                        </a:rPr>
                        <a:t>, sucrase;</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Lactase, </a:t>
                      </a:r>
                      <a:r>
                        <a:rPr lang="fr-FR" sz="1800" i="1" dirty="0" err="1" smtClean="0">
                          <a:latin typeface="Cambria" panose="02040503050406030204" pitchFamily="18" charset="0"/>
                          <a:ea typeface="Cambria" panose="02040503050406030204" pitchFamily="18" charset="0"/>
                        </a:rPr>
                        <a:t>tréhalase</a:t>
                      </a:r>
                      <a:r>
                        <a:rPr lang="fr-FR" sz="1800" i="1" dirty="0" smtClean="0">
                          <a:latin typeface="Cambria" panose="02040503050406030204" pitchFamily="18" charset="0"/>
                          <a:ea typeface="Cambria" panose="02040503050406030204" pitchFamily="18" charset="0"/>
                        </a:rPr>
                        <a:t>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err="1" smtClean="0">
                          <a:latin typeface="Cambria" panose="02040503050406030204" pitchFamily="18" charset="0"/>
                          <a:ea typeface="Cambria" panose="02040503050406030204" pitchFamily="18" charset="0"/>
                        </a:rPr>
                        <a:t>Cotransport</a:t>
                      </a:r>
                      <a:r>
                        <a:rPr lang="fr-FR" sz="1800" i="1" dirty="0" smtClean="0">
                          <a:latin typeface="Cambria" panose="02040503050406030204" pitchFamily="18" charset="0"/>
                          <a:ea typeface="Cambria" panose="02040503050406030204" pitchFamily="18" charset="0"/>
                        </a:rPr>
                        <a:t> Na dépendant </a:t>
                      </a:r>
                    </a:p>
                    <a:p>
                      <a:pPr>
                        <a:buFont typeface="Wingdings" pitchFamily="2" charset="2"/>
                        <a:buChar char="§"/>
                      </a:pPr>
                      <a:r>
                        <a:rPr lang="fr-FR" sz="1800" i="1" dirty="0" smtClean="0">
                          <a:latin typeface="Cambria" panose="02040503050406030204" pitchFamily="18" charset="0"/>
                          <a:ea typeface="Cambria" panose="02040503050406030204" pitchFamily="18" charset="0"/>
                        </a:rPr>
                        <a:t>Diffusion facilité</a:t>
                      </a:r>
                      <a:r>
                        <a:rPr lang="fr-FR" sz="1800" i="1" baseline="0" dirty="0" smtClean="0">
                          <a:latin typeface="Cambria" panose="02040503050406030204" pitchFamily="18" charset="0"/>
                          <a:ea typeface="Cambria" panose="02040503050406030204" pitchFamily="18" charset="0"/>
                        </a:rPr>
                        <a:t> (fructose)</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r>
              <a:tr h="1834834">
                <a:tc>
                  <a:txBody>
                    <a:bodyPr/>
                    <a:lstStyle/>
                    <a:p>
                      <a:r>
                        <a:rPr lang="fr-FR" sz="1800" i="1" dirty="0" smtClean="0">
                          <a:latin typeface="Cambria" panose="02040503050406030204" pitchFamily="18" charset="0"/>
                          <a:ea typeface="Cambria" panose="02040503050406030204" pitchFamily="18" charset="0"/>
                        </a:rPr>
                        <a:t>Protéine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Acides aminés </a:t>
                      </a:r>
                    </a:p>
                    <a:p>
                      <a:pPr>
                        <a:buFont typeface="Wingdings" pitchFamily="2" charset="2"/>
                        <a:buChar char="§"/>
                      </a:pPr>
                      <a:r>
                        <a:rPr lang="fr-FR" sz="1800" i="1" dirty="0" smtClean="0">
                          <a:latin typeface="Cambria" panose="02040503050406030204" pitchFamily="18" charset="0"/>
                          <a:ea typeface="Cambria" panose="02040503050406030204" pitchFamily="18" charset="0"/>
                        </a:rPr>
                        <a:t>Dipeptides</a:t>
                      </a:r>
                      <a:r>
                        <a:rPr lang="fr-FR" sz="1800" i="1" baseline="0" dirty="0" smtClean="0">
                          <a:latin typeface="Cambria" panose="02040503050406030204" pitchFamily="18" charset="0"/>
                          <a:ea typeface="Cambria" panose="02040503050406030204" pitchFamily="18" charset="0"/>
                        </a:rPr>
                        <a:t> </a:t>
                      </a:r>
                    </a:p>
                    <a:p>
                      <a:pPr>
                        <a:buFont typeface="Wingdings" pitchFamily="2" charset="2"/>
                        <a:buChar char="§"/>
                      </a:pPr>
                      <a:r>
                        <a:rPr lang="fr-FR" sz="1800" i="1" baseline="0" dirty="0" smtClean="0">
                          <a:latin typeface="Cambria" panose="02040503050406030204" pitchFamily="18" charset="0"/>
                          <a:ea typeface="Cambria" panose="02040503050406030204" pitchFamily="18" charset="0"/>
                        </a:rPr>
                        <a:t>Tri peptides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1800" i="1" dirty="0" err="1" smtClean="0">
                          <a:latin typeface="Cambria" panose="02040503050406030204" pitchFamily="18" charset="0"/>
                          <a:ea typeface="Cambria" panose="02040503050406030204" pitchFamily="18" charset="0"/>
                        </a:rPr>
                        <a:t>Endopeptidase</a:t>
                      </a:r>
                      <a:r>
                        <a:rPr lang="fr-FR" sz="1800" i="1" dirty="0" smtClean="0">
                          <a:latin typeface="Cambria" panose="02040503050406030204" pitchFamily="18" charset="0"/>
                          <a:ea typeface="Cambria" panose="02040503050406030204" pitchFamily="18" charset="0"/>
                        </a:rPr>
                        <a:t>;</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Exopeptidase;</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Pepsine ;Protéases pancréatiques (trypsinogène  activé </a:t>
                      </a:r>
                    </a:p>
                    <a:p>
                      <a:pPr>
                        <a:buFont typeface="Wingdings" pitchFamily="2" charset="2"/>
                        <a:buNone/>
                      </a:pPr>
                      <a:r>
                        <a:rPr lang="fr-FR" sz="1800" i="1" dirty="0" smtClean="0">
                          <a:latin typeface="Cambria" panose="02040503050406030204" pitchFamily="18" charset="0"/>
                          <a:ea typeface="Cambria" panose="02040503050406030204" pitchFamily="18" charset="0"/>
                        </a:rPr>
                        <a:t>par l’entérokinase)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r>
                        <a:rPr lang="fr-FR" sz="1800" i="1" dirty="0" err="1" smtClean="0">
                          <a:latin typeface="Cambria" panose="02040503050406030204" pitchFamily="18" charset="0"/>
                          <a:ea typeface="Cambria" panose="02040503050406030204" pitchFamily="18" charset="0"/>
                        </a:rPr>
                        <a:t>Cotransport</a:t>
                      </a:r>
                      <a:r>
                        <a:rPr lang="fr-FR" sz="1800" i="1" dirty="0" smtClean="0">
                          <a:latin typeface="Cambria" panose="02040503050406030204" pitchFamily="18" charset="0"/>
                          <a:ea typeface="Cambria" panose="02040503050406030204" pitchFamily="18" charset="0"/>
                        </a:rPr>
                        <a:t> Na dépendant</a:t>
                      </a:r>
                      <a:r>
                        <a:rPr lang="fr-FR" sz="1800" i="1" baseline="0" dirty="0" smtClean="0">
                          <a:latin typeface="Cambria" panose="02040503050406030204" pitchFamily="18" charset="0"/>
                          <a:ea typeface="Cambria" panose="02040503050406030204" pitchFamily="18" charset="0"/>
                        </a:rPr>
                        <a:t>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r>
              <a:tr h="2912229">
                <a:tc>
                  <a:txBody>
                    <a:bodyPr/>
                    <a:lstStyle/>
                    <a:p>
                      <a:r>
                        <a:rPr lang="fr-FR" sz="1800" i="1" dirty="0" smtClean="0">
                          <a:latin typeface="Cambria" panose="02040503050406030204" pitchFamily="18" charset="0"/>
                          <a:ea typeface="Cambria" panose="02040503050406030204" pitchFamily="18" charset="0"/>
                        </a:rPr>
                        <a:t>Lipides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Acides gras</a:t>
                      </a:r>
                    </a:p>
                    <a:p>
                      <a:pPr>
                        <a:buFont typeface="Wingdings" pitchFamily="2" charset="2"/>
                        <a:buChar char="§"/>
                      </a:pPr>
                      <a:r>
                        <a:rPr lang="fr-FR" sz="1800" i="1" dirty="0" err="1" smtClean="0">
                          <a:latin typeface="Cambria" panose="02040503050406030204" pitchFamily="18" charset="0"/>
                          <a:ea typeface="Cambria" panose="02040503050406030204" pitchFamily="18" charset="0"/>
                        </a:rPr>
                        <a:t>Monoglycérides</a:t>
                      </a:r>
                      <a:endParaRPr lang="fr-FR" sz="1800" i="1" dirty="0" smtClean="0">
                        <a:latin typeface="Cambria" panose="02040503050406030204" pitchFamily="18" charset="0"/>
                        <a:ea typeface="Cambria" panose="02040503050406030204" pitchFamily="18" charset="0"/>
                      </a:endParaRPr>
                    </a:p>
                    <a:p>
                      <a:pPr>
                        <a:buFont typeface="Wingdings" pitchFamily="2" charset="2"/>
                        <a:buChar char="§"/>
                      </a:pPr>
                      <a:r>
                        <a:rPr lang="fr-FR" sz="1800" i="1" dirty="0" smtClean="0">
                          <a:latin typeface="Cambria" panose="02040503050406030204" pitchFamily="18" charset="0"/>
                          <a:ea typeface="Cambria" panose="02040503050406030204" pitchFamily="18" charset="0"/>
                        </a:rPr>
                        <a:t>Cholestérol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Lipases linguales</a:t>
                      </a:r>
                    </a:p>
                    <a:p>
                      <a:pPr>
                        <a:buFont typeface="Wingdings" pitchFamily="2" charset="2"/>
                        <a:buChar char="§"/>
                      </a:pPr>
                      <a:r>
                        <a:rPr lang="fr-FR" sz="1800" i="1" dirty="0" smtClean="0">
                          <a:latin typeface="Cambria" panose="02040503050406030204" pitchFamily="18" charset="0"/>
                          <a:ea typeface="Cambria" panose="02040503050406030204" pitchFamily="18" charset="0"/>
                        </a:rPr>
                        <a:t>Sels biliaires</a:t>
                      </a:r>
                    </a:p>
                    <a:p>
                      <a:pPr>
                        <a:buFont typeface="Wingdings" pitchFamily="2" charset="2"/>
                        <a:buChar char="§"/>
                      </a:pPr>
                      <a:r>
                        <a:rPr lang="fr-FR" sz="1800" i="1" dirty="0" smtClean="0">
                          <a:latin typeface="Cambria" panose="02040503050406030204" pitchFamily="18" charset="0"/>
                          <a:ea typeface="Cambria" panose="02040503050406030204" pitchFamily="18" charset="0"/>
                        </a:rPr>
                        <a:t>Lipases</a:t>
                      </a:r>
                      <a:r>
                        <a:rPr lang="fr-FR" sz="1800" i="1" baseline="0" dirty="0" smtClean="0">
                          <a:latin typeface="Cambria" panose="02040503050406030204" pitchFamily="18" charset="0"/>
                          <a:ea typeface="Cambria" panose="02040503050406030204" pitchFamily="18" charset="0"/>
                        </a:rPr>
                        <a:t> pancréatiques (</a:t>
                      </a:r>
                      <a:r>
                        <a:rPr lang="fr-FR" sz="1800" i="1" baseline="0" dirty="0" err="1" smtClean="0">
                          <a:latin typeface="Cambria" panose="02040503050406030204" pitchFamily="18" charset="0"/>
                          <a:ea typeface="Cambria" panose="02040503050406030204" pitchFamily="18" charset="0"/>
                        </a:rPr>
                        <a:t>phospholipase</a:t>
                      </a:r>
                      <a:r>
                        <a:rPr lang="fr-FR" sz="1800" i="1" baseline="0" dirty="0" smtClean="0">
                          <a:latin typeface="Cambria" panose="02040503050406030204" pitchFamily="18" charset="0"/>
                          <a:ea typeface="Cambria" panose="02040503050406030204" pitchFamily="18" charset="0"/>
                        </a:rPr>
                        <a:t> A₂, </a:t>
                      </a:r>
                      <a:r>
                        <a:rPr lang="fr-FR" sz="1800" i="1" baseline="0" dirty="0" err="1" smtClean="0">
                          <a:latin typeface="Cambria" panose="02040503050406030204" pitchFamily="18" charset="0"/>
                          <a:ea typeface="Cambria" panose="02040503050406030204" pitchFamily="18" charset="0"/>
                        </a:rPr>
                        <a:t>choestérol</a:t>
                      </a:r>
                      <a:r>
                        <a:rPr lang="fr-FR" sz="1800" i="1" baseline="0" dirty="0" smtClean="0">
                          <a:latin typeface="Cambria" panose="02040503050406030204" pitchFamily="18" charset="0"/>
                          <a:ea typeface="Cambria" panose="02040503050406030204" pitchFamily="18" charset="0"/>
                        </a:rPr>
                        <a:t>-ester- </a:t>
                      </a:r>
                      <a:r>
                        <a:rPr lang="fr-FR" sz="1800" i="1" baseline="0" dirty="0" err="1" smtClean="0">
                          <a:latin typeface="Cambria" panose="02040503050406030204" pitchFamily="18" charset="0"/>
                          <a:ea typeface="Cambria" panose="02040503050406030204" pitchFamily="18" charset="0"/>
                        </a:rPr>
                        <a:t>hydolase</a:t>
                      </a:r>
                      <a:r>
                        <a:rPr lang="fr-FR" sz="1800" i="1" baseline="0" dirty="0" smtClean="0">
                          <a:latin typeface="Cambria" panose="02040503050406030204" pitchFamily="18" charset="0"/>
                          <a:ea typeface="Cambria" panose="02040503050406030204" pitchFamily="18" charset="0"/>
                        </a:rPr>
                        <a:t>)</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Micelles avec les sels biliaires </a:t>
                      </a:r>
                    </a:p>
                    <a:p>
                      <a:pPr>
                        <a:buFont typeface="Wingdings" pitchFamily="2" charset="2"/>
                        <a:buChar char="§"/>
                      </a:pPr>
                      <a:r>
                        <a:rPr lang="fr-FR" sz="1800" i="1" dirty="0" smtClean="0">
                          <a:latin typeface="Cambria" panose="02040503050406030204" pitchFamily="18" charset="0"/>
                          <a:ea typeface="Cambria" panose="02040503050406030204" pitchFamily="18" charset="0"/>
                        </a:rPr>
                        <a:t>Diffusion(AG,</a:t>
                      </a:r>
                      <a:r>
                        <a:rPr lang="fr-FR" sz="1800" i="1" baseline="0" dirty="0" smtClean="0">
                          <a:latin typeface="Cambria" panose="02040503050406030204" pitchFamily="18" charset="0"/>
                          <a:ea typeface="Cambria" panose="02040503050406030204" pitchFamily="18" charset="0"/>
                        </a:rPr>
                        <a:t> </a:t>
                      </a:r>
                      <a:r>
                        <a:rPr lang="fr-FR" sz="1800" i="1" dirty="0" err="1" smtClean="0">
                          <a:latin typeface="Cambria" panose="02040503050406030204" pitchFamily="18" charset="0"/>
                          <a:ea typeface="Cambria" panose="02040503050406030204" pitchFamily="18" charset="0"/>
                        </a:rPr>
                        <a:t>monoglycérides</a:t>
                      </a:r>
                      <a:r>
                        <a:rPr lang="fr-FR" sz="1800" i="1" dirty="0" smtClean="0">
                          <a:latin typeface="Cambria" panose="02040503050406030204" pitchFamily="18" charset="0"/>
                          <a:ea typeface="Cambria" panose="02040503050406030204" pitchFamily="18" charset="0"/>
                        </a:rPr>
                        <a:t> cholestérol)</a:t>
                      </a:r>
                    </a:p>
                    <a:p>
                      <a:pPr>
                        <a:buFont typeface="Wingdings" pitchFamily="2" charset="2"/>
                        <a:buChar char="§"/>
                      </a:pPr>
                      <a:r>
                        <a:rPr lang="fr-FR" sz="1800" i="1" dirty="0" err="1" smtClean="0">
                          <a:latin typeface="Cambria" panose="02040503050406030204" pitchFamily="18" charset="0"/>
                          <a:ea typeface="Cambria" panose="02040503050406030204" pitchFamily="18" charset="0"/>
                        </a:rPr>
                        <a:t>Réestérification</a:t>
                      </a:r>
                      <a:r>
                        <a:rPr lang="fr-FR" sz="1800" i="1" baseline="0" dirty="0" smtClean="0">
                          <a:latin typeface="Cambria" panose="02040503050406030204" pitchFamily="18" charset="0"/>
                          <a:ea typeface="Cambria" panose="02040503050406030204" pitchFamily="18" charset="0"/>
                        </a:rPr>
                        <a:t> en PL et TG </a:t>
                      </a:r>
                    </a:p>
                    <a:p>
                      <a:pPr>
                        <a:buFont typeface="Wingdings" pitchFamily="2" charset="2"/>
                        <a:buChar char="§"/>
                      </a:pPr>
                      <a:r>
                        <a:rPr lang="fr-FR" sz="1800" i="1" baseline="0" dirty="0" smtClean="0">
                          <a:latin typeface="Cambria" panose="02040503050406030204" pitchFamily="18" charset="0"/>
                          <a:ea typeface="Cambria" panose="02040503050406030204" pitchFamily="18" charset="0"/>
                        </a:rPr>
                        <a:t>Formation de </a:t>
                      </a:r>
                      <a:r>
                        <a:rPr lang="fr-FR" sz="1800" i="1" baseline="0" dirty="0" err="1" smtClean="0">
                          <a:latin typeface="Cambria" panose="02040503050406030204" pitchFamily="18" charset="0"/>
                          <a:ea typeface="Cambria" panose="02040503050406030204" pitchFamily="18" charset="0"/>
                        </a:rPr>
                        <a:t>chylomicrons</a:t>
                      </a:r>
                      <a:r>
                        <a:rPr lang="fr-FR" sz="1800" i="1" baseline="0" dirty="0" smtClean="0">
                          <a:latin typeface="Cambria" panose="02040503050406030204" pitchFamily="18" charset="0"/>
                          <a:ea typeface="Cambria" panose="02040503050406030204" pitchFamily="18" charset="0"/>
                        </a:rPr>
                        <a:t>(nécessite l’</a:t>
                      </a:r>
                      <a:r>
                        <a:rPr lang="fr-FR" sz="1800" i="1" baseline="0" dirty="0" err="1" smtClean="0">
                          <a:latin typeface="Cambria" panose="02040503050406030204" pitchFamily="18" charset="0"/>
                          <a:ea typeface="Cambria" panose="02040503050406030204" pitchFamily="18" charset="0"/>
                        </a:rPr>
                        <a:t>apoprotéineB</a:t>
                      </a:r>
                      <a:r>
                        <a:rPr lang="fr-FR" sz="1800" i="1" baseline="0" dirty="0" smtClean="0">
                          <a:latin typeface="Cambria" panose="02040503050406030204" pitchFamily="18" charset="0"/>
                          <a:ea typeface="Cambria" panose="02040503050406030204" pitchFamily="18" charset="0"/>
                        </a:rPr>
                        <a:t>) </a:t>
                      </a:r>
                    </a:p>
                    <a:p>
                      <a:pPr>
                        <a:buFont typeface="Wingdings" pitchFamily="2" charset="2"/>
                        <a:buChar char="§"/>
                      </a:pPr>
                      <a:r>
                        <a:rPr lang="fr-FR" sz="1800" i="1" baseline="0" dirty="0" smtClean="0">
                          <a:latin typeface="Cambria" panose="02040503050406030204" pitchFamily="18" charset="0"/>
                          <a:ea typeface="Cambria" panose="02040503050406030204" pitchFamily="18" charset="0"/>
                        </a:rPr>
                        <a:t>Transfert à lymphe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346463260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36133"/>
            <a:ext cx="11544300" cy="4800601"/>
          </a:xfrm>
        </p:spPr>
        <p:txBody>
          <a:bodyPr>
            <a:normAutofit fontScale="92500"/>
          </a:bodyPr>
          <a:lstStyle/>
          <a:p>
            <a:r>
              <a:rPr lang="fr-FR" sz="2400" i="1" dirty="0">
                <a:effectLst/>
                <a:latin typeface="Cambria" panose="02040503050406030204" pitchFamily="18" charset="0"/>
                <a:ea typeface="Cambria" panose="02040503050406030204" pitchFamily="18" charset="0"/>
              </a:rPr>
              <a:t>A l’intérieur du rumen il existe une population dense et stable de micro-organismes qui vivent en symbiose avec l’hôte </a:t>
            </a:r>
            <a:r>
              <a:rPr lang="fr-FR" sz="2400" i="1" dirty="0" smtClean="0">
                <a:effectLst/>
                <a:latin typeface="Cambria" panose="02040503050406030204" pitchFamily="18" charset="0"/>
                <a:ea typeface="Cambria" panose="02040503050406030204" pitchFamily="18" charset="0"/>
              </a:rPr>
              <a:t>et jouent </a:t>
            </a:r>
            <a:r>
              <a:rPr lang="fr-FR" sz="2400" i="1" dirty="0">
                <a:effectLst/>
                <a:latin typeface="Cambria" panose="02040503050406030204" pitchFamily="18" charset="0"/>
                <a:ea typeface="Cambria" panose="02040503050406030204" pitchFamily="18" charset="0"/>
              </a:rPr>
              <a:t>un rôle dans la digestion et la nutrition de l’animal.</a:t>
            </a:r>
          </a:p>
          <a:p>
            <a:r>
              <a:rPr lang="fr-FR" sz="2400" i="1" dirty="0">
                <a:effectLst/>
                <a:latin typeface="Cambria" panose="02040503050406030204" pitchFamily="18" charset="0"/>
                <a:ea typeface="Cambria" panose="02040503050406030204" pitchFamily="18" charset="0"/>
              </a:rPr>
              <a:t>Le rumen abrite des conditions physico-chimiques très </a:t>
            </a:r>
            <a:r>
              <a:rPr lang="fr-FR" sz="2400" i="1" dirty="0" smtClean="0">
                <a:effectLst/>
                <a:latin typeface="Cambria" panose="02040503050406030204" pitchFamily="18" charset="0"/>
                <a:ea typeface="Cambria" panose="02040503050406030204" pitchFamily="18" charset="0"/>
              </a:rPr>
              <a:t>particulières qui permettent </a:t>
            </a:r>
            <a:r>
              <a:rPr lang="fr-FR" sz="2400" i="1" dirty="0">
                <a:effectLst/>
                <a:latin typeface="Cambria" panose="02040503050406030204" pitchFamily="18" charset="0"/>
                <a:ea typeface="Cambria" panose="02040503050406030204" pitchFamily="18" charset="0"/>
              </a:rPr>
              <a:t>le développement d’un </a:t>
            </a:r>
            <a:r>
              <a:rPr lang="fr-FR" sz="2400" i="1" dirty="0" err="1">
                <a:effectLst/>
                <a:latin typeface="Cambria" panose="02040503050406030204" pitchFamily="18" charset="0"/>
                <a:ea typeface="Cambria" panose="02040503050406030204" pitchFamily="18" charset="0"/>
              </a:rPr>
              <a:t>microbiote</a:t>
            </a:r>
            <a:r>
              <a:rPr lang="fr-FR" sz="2400" i="1" dirty="0">
                <a:effectLst/>
                <a:latin typeface="Cambria" panose="02040503050406030204" pitchFamily="18" charset="0"/>
                <a:ea typeface="Cambria" panose="02040503050406030204" pitchFamily="18" charset="0"/>
              </a:rPr>
              <a:t> anaérobie très </a:t>
            </a:r>
            <a:r>
              <a:rPr lang="fr-FR" sz="2400" i="1" dirty="0" smtClean="0">
                <a:effectLst/>
                <a:latin typeface="Cambria" panose="02040503050406030204" pitchFamily="18" charset="0"/>
                <a:ea typeface="Cambria" panose="02040503050406030204" pitchFamily="18" charset="0"/>
              </a:rPr>
              <a:t>actif:</a:t>
            </a:r>
            <a:endParaRPr lang="fr-FR" sz="2400" i="1" dirty="0">
              <a:effectLst/>
              <a:latin typeface="Cambria" panose="02040503050406030204" pitchFamily="18" charset="0"/>
              <a:ea typeface="Cambria" panose="02040503050406030204" pitchFamily="18" charset="0"/>
            </a:endParaRPr>
          </a:p>
          <a:p>
            <a:pPr lvl="0"/>
            <a:r>
              <a:rPr lang="fr-FR" sz="2400" i="1" dirty="0">
                <a:effectLst/>
                <a:latin typeface="Cambria" panose="02040503050406030204" pitchFamily="18" charset="0"/>
                <a:ea typeface="Cambria" panose="02040503050406030204" pitchFamily="18" charset="0"/>
              </a:rPr>
              <a:t>Anaérobiose maintenue par la consommation immédiate de l’O</a:t>
            </a:r>
            <a:r>
              <a:rPr lang="fr-FR" sz="2400" i="1" baseline="-25000" dirty="0">
                <a:effectLst/>
                <a:latin typeface="Cambria" panose="02040503050406030204" pitchFamily="18" charset="0"/>
                <a:ea typeface="Cambria" panose="02040503050406030204" pitchFamily="18" charset="0"/>
              </a:rPr>
              <a:t>2</a:t>
            </a:r>
            <a:r>
              <a:rPr lang="fr-FR" sz="2400" i="1" dirty="0">
                <a:effectLst/>
                <a:latin typeface="Cambria" panose="02040503050406030204" pitchFamily="18" charset="0"/>
                <a:ea typeface="Cambria" panose="02040503050406030204" pitchFamily="18" charset="0"/>
              </a:rPr>
              <a:t> par les bactéries anaérobies facultatives</a:t>
            </a:r>
          </a:p>
          <a:p>
            <a:pPr lvl="0"/>
            <a:r>
              <a:rPr lang="fr-FR" sz="2400" i="1" dirty="0">
                <a:effectLst/>
                <a:latin typeface="Cambria" panose="02040503050406030204" pitchFamily="18" charset="0"/>
                <a:ea typeface="Cambria" panose="02040503050406030204" pitchFamily="18" charset="0"/>
              </a:rPr>
              <a:t>pH compris entre 5.5 et 7.3 et il est significativement plus </a:t>
            </a:r>
            <a:r>
              <a:rPr lang="fr-FR" sz="2400" i="1" dirty="0" smtClean="0">
                <a:effectLst/>
                <a:latin typeface="Cambria" panose="02040503050406030204" pitchFamily="18" charset="0"/>
                <a:ea typeface="Cambria" panose="02040503050406030204" pitchFamily="18" charset="0"/>
              </a:rPr>
              <a:t>bas 2 </a:t>
            </a:r>
            <a:r>
              <a:rPr lang="fr-FR" sz="2400" i="1" dirty="0">
                <a:effectLst/>
                <a:latin typeface="Cambria" panose="02040503050406030204" pitchFamily="18" charset="0"/>
                <a:ea typeface="Cambria" panose="02040503050406030204" pitchFamily="18" charset="0"/>
              </a:rPr>
              <a:t>à 6 h après le repas</a:t>
            </a:r>
          </a:p>
          <a:p>
            <a:pPr lvl="0"/>
            <a:r>
              <a:rPr lang="fr-FR" sz="2400" i="1" dirty="0">
                <a:effectLst/>
                <a:latin typeface="Cambria" panose="02040503050406030204" pitchFamily="18" charset="0"/>
                <a:ea typeface="Cambria" panose="02040503050406030204" pitchFamily="18" charset="0"/>
              </a:rPr>
              <a:t>Existence de systèmes tampons : La salive qui contrôle la teneur hydrique et le pH du </a:t>
            </a:r>
            <a:r>
              <a:rPr lang="fr-FR" sz="2400" i="1" dirty="0" err="1">
                <a:effectLst/>
                <a:latin typeface="Cambria" panose="02040503050406030204" pitchFamily="18" charset="0"/>
                <a:ea typeface="Cambria" panose="02040503050406030204" pitchFamily="18" charset="0"/>
              </a:rPr>
              <a:t>réticulo</a:t>
            </a:r>
            <a:r>
              <a:rPr lang="fr-FR" sz="2400" i="1" dirty="0">
                <a:effectLst/>
                <a:latin typeface="Cambria" panose="02040503050406030204" pitchFamily="18" charset="0"/>
                <a:ea typeface="Cambria" panose="02040503050406030204" pitchFamily="18" charset="0"/>
              </a:rPr>
              <a:t>-rumen, évite la formation de mousse (Rôle tensioactif) et assure un apport d’azote dont 80% sous forme d’urée.</a:t>
            </a:r>
          </a:p>
          <a:p>
            <a:pPr lvl="0"/>
            <a:r>
              <a:rPr lang="fr-FR" sz="2400" i="1" dirty="0">
                <a:effectLst/>
                <a:latin typeface="Cambria" panose="02040503050406030204" pitchFamily="18" charset="0"/>
                <a:ea typeface="Cambria" panose="02040503050406030204" pitchFamily="18" charset="0"/>
              </a:rPr>
              <a:t>Température </a:t>
            </a:r>
            <a:r>
              <a:rPr lang="fr-FR" sz="2400" i="1" dirty="0" err="1">
                <a:effectLst/>
                <a:latin typeface="Cambria" panose="02040503050406030204" pitchFamily="18" charset="0"/>
                <a:ea typeface="Cambria" panose="02040503050406030204" pitchFamily="18" charset="0"/>
              </a:rPr>
              <a:t>ruminale</a:t>
            </a:r>
            <a:r>
              <a:rPr lang="fr-FR" sz="2400" i="1" dirty="0">
                <a:effectLst/>
                <a:latin typeface="Cambria" panose="02040503050406030204" pitchFamily="18" charset="0"/>
                <a:ea typeface="Cambria" panose="02040503050406030204" pitchFamily="18" charset="0"/>
              </a:rPr>
              <a:t> est comprise entre 39 et 40°c</a:t>
            </a:r>
          </a:p>
          <a:p>
            <a:pPr marL="0" indent="0">
              <a:buNone/>
            </a:pPr>
            <a:endParaRPr lang="fr-FR" dirty="0"/>
          </a:p>
        </p:txBody>
      </p:sp>
      <p:sp>
        <p:nvSpPr>
          <p:cNvPr id="4" name="ZoneTexte 3"/>
          <p:cNvSpPr txBox="1"/>
          <p:nvPr/>
        </p:nvSpPr>
        <p:spPr>
          <a:xfrm>
            <a:off x="3647209" y="1475509"/>
            <a:ext cx="461356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RUMINAL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92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4405746"/>
          </a:xfrm>
        </p:spPr>
        <p:txBody>
          <a:bodyPr>
            <a:normAutofit/>
          </a:bodyPr>
          <a:lstStyle/>
          <a:p>
            <a:pPr marL="0" indent="0">
              <a:buNone/>
            </a:pPr>
            <a:r>
              <a:rPr lang="fr-FR" sz="2800" b="1" i="1" dirty="0">
                <a:solidFill>
                  <a:schemeClr val="accent4">
                    <a:lumMod val="60000"/>
                    <a:lumOff val="40000"/>
                  </a:schemeClr>
                </a:solidFill>
                <a:latin typeface="Cambria" panose="02040503050406030204" pitchFamily="18" charset="0"/>
                <a:ea typeface="Cambria" panose="02040503050406030204" pitchFamily="18" charset="0"/>
              </a:rPr>
              <a:t>Principales espèces </a:t>
            </a: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microbiennes</a:t>
            </a:r>
            <a:endParaRPr lang="fr-FR" sz="2800" b="1" i="1" dirty="0" smtClean="0">
              <a:effectLst/>
              <a:latin typeface="Cambria" panose="02040503050406030204" pitchFamily="18" charset="0"/>
              <a:ea typeface="Cambria" panose="02040503050406030204" pitchFamily="18" charset="0"/>
            </a:endParaRPr>
          </a:p>
          <a:p>
            <a:pPr lvl="0"/>
            <a:endParaRPr lang="fr-FR" sz="2800" b="1" i="1" dirty="0" smtClean="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Bactéries </a:t>
            </a:r>
            <a:r>
              <a:rPr lang="fr-FR" sz="2800" b="1" i="1" dirty="0">
                <a:effectLst/>
                <a:latin typeface="Cambria" panose="02040503050406030204" pitchFamily="18" charset="0"/>
                <a:ea typeface="Cambria" panose="02040503050406030204" pitchFamily="18" charset="0"/>
              </a:rPr>
              <a:t>anaérobies</a:t>
            </a:r>
            <a:endParaRPr lang="fr-FR" sz="2800" i="1" dirty="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Protozoaires </a:t>
            </a:r>
            <a:r>
              <a:rPr lang="fr-FR" sz="2800" b="1" i="1" dirty="0">
                <a:effectLst/>
                <a:latin typeface="Cambria" panose="02040503050406030204" pitchFamily="18" charset="0"/>
                <a:ea typeface="Cambria" panose="02040503050406030204" pitchFamily="18" charset="0"/>
              </a:rPr>
              <a:t>(ciliés) </a:t>
            </a:r>
            <a:endParaRPr lang="fr-FR" sz="2800" i="1" dirty="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Champignons </a:t>
            </a:r>
            <a:r>
              <a:rPr lang="fr-FR" sz="2800" b="1" i="1" dirty="0">
                <a:effectLst/>
                <a:latin typeface="Cambria" panose="02040503050406030204" pitchFamily="18" charset="0"/>
                <a:ea typeface="Cambria" panose="02040503050406030204" pitchFamily="18" charset="0"/>
              </a:rPr>
              <a:t>(moisissures</a:t>
            </a:r>
            <a:r>
              <a:rPr lang="fr-FR" sz="2800" b="1"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RUMINAL:</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47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idx="1"/>
          </p:nvPr>
        </p:nvSpPr>
        <p:spPr>
          <a:xfrm>
            <a:off x="407406" y="1683945"/>
            <a:ext cx="11407366" cy="4734961"/>
          </a:xfrm>
        </p:spPr>
        <p:txBody>
          <a:bodyPr>
            <a:normAutofit/>
          </a:bodyPr>
          <a:lstStyle/>
          <a:p>
            <a:r>
              <a:rPr lang="fr-FR" sz="2400" i="1" dirty="0">
                <a:effectLst/>
                <a:latin typeface="Cambria" panose="02040503050406030204" pitchFamily="18" charset="0"/>
                <a:ea typeface="Cambria" panose="02040503050406030204" pitchFamily="18" charset="0"/>
              </a:rPr>
              <a:t>La régulation </a:t>
            </a:r>
            <a:r>
              <a:rPr lang="fr-FR" sz="2400" i="1" dirty="0" smtClean="0">
                <a:effectLst/>
                <a:latin typeface="Cambria" panose="02040503050406030204" pitchFamily="18" charset="0"/>
                <a:ea typeface="Cambria" panose="02040503050406030204" pitchFamily="18" charset="0"/>
              </a:rPr>
              <a:t>nerveuse </a:t>
            </a:r>
            <a:r>
              <a:rPr lang="fr-FR" sz="2400" i="1" dirty="0">
                <a:effectLst/>
                <a:latin typeface="Cambria" panose="02040503050406030204" pitchFamily="18" charset="0"/>
                <a:ea typeface="Cambria" panose="02040503050406030204" pitchFamily="18" charset="0"/>
              </a:rPr>
              <a:t>du tractus gastro-intestinal est assurée par deux systèmes </a:t>
            </a:r>
            <a:r>
              <a:rPr lang="fr-FR" sz="2400" i="1" dirty="0" smtClean="0">
                <a:effectLst/>
                <a:latin typeface="Cambria" panose="02040503050406030204" pitchFamily="18" charset="0"/>
                <a:ea typeface="Cambria" panose="02040503050406030204" pitchFamily="18" charset="0"/>
              </a:rPr>
              <a:t>:</a:t>
            </a:r>
          </a:p>
          <a:p>
            <a:endParaRPr lang="fr-FR" sz="2400" i="1" dirty="0">
              <a:effectLst/>
              <a:latin typeface="Cambria" panose="02040503050406030204" pitchFamily="18" charset="0"/>
              <a:ea typeface="Cambria" panose="02040503050406030204" pitchFamily="18" charset="0"/>
            </a:endParaRPr>
          </a:p>
          <a:p>
            <a:pPr lvl="1"/>
            <a:r>
              <a:rPr lang="fr-FR" sz="2400" b="1" i="1" dirty="0">
                <a:effectLst/>
                <a:latin typeface="Cambria" panose="02040503050406030204" pitchFamily="18" charset="0"/>
                <a:ea typeface="Cambria" panose="02040503050406030204" pitchFamily="18" charset="0"/>
              </a:rPr>
              <a:t>Système nerveux </a:t>
            </a:r>
            <a:r>
              <a:rPr lang="fr-FR" sz="2400" b="1" i="1" dirty="0" smtClean="0">
                <a:effectLst/>
                <a:latin typeface="Cambria" panose="02040503050406030204" pitchFamily="18" charset="0"/>
                <a:ea typeface="Cambria" panose="02040503050406030204" pitchFamily="18" charset="0"/>
              </a:rPr>
              <a:t>intrinsèque: entérique </a:t>
            </a:r>
          </a:p>
          <a:p>
            <a:pPr lvl="1"/>
            <a:r>
              <a:rPr lang="fr-FR" sz="2400" b="1" i="1" dirty="0" smtClean="0">
                <a:effectLst/>
                <a:latin typeface="Cambria" panose="02040503050406030204" pitchFamily="18" charset="0"/>
                <a:ea typeface="Cambria" panose="02040503050406030204" pitchFamily="18" charset="0"/>
              </a:rPr>
              <a:t>Système </a:t>
            </a:r>
            <a:r>
              <a:rPr lang="fr-FR" sz="2400" b="1" i="1" dirty="0">
                <a:effectLst/>
                <a:latin typeface="Cambria" panose="02040503050406030204" pitchFamily="18" charset="0"/>
                <a:ea typeface="Cambria" panose="02040503050406030204" pitchFamily="18" charset="0"/>
              </a:rPr>
              <a:t>nerveux </a:t>
            </a:r>
            <a:r>
              <a:rPr lang="fr-FR" sz="2400" b="1" i="1" dirty="0" smtClean="0">
                <a:effectLst/>
                <a:latin typeface="Cambria" panose="02040503050406030204" pitchFamily="18" charset="0"/>
                <a:ea typeface="Cambria" panose="02040503050406030204" pitchFamily="18" charset="0"/>
              </a:rPr>
              <a:t>extrinsèque: SNA</a:t>
            </a:r>
            <a:r>
              <a:rPr lang="fr-FR" sz="2400" i="1" dirty="0">
                <a:effectLst/>
                <a:latin typeface="Cambria" panose="02040503050406030204" pitchFamily="18" charset="0"/>
                <a:ea typeface="Cambria" panose="02040503050406030204" pitchFamily="18" charset="0"/>
              </a:rPr>
              <a:t> </a:t>
            </a:r>
            <a:endParaRPr lang="fr-FR" sz="2400"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0353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1714500"/>
            <a:ext cx="11544300" cy="5143500"/>
          </a:xfrm>
        </p:spPr>
        <p:txBody>
          <a:bodyPr>
            <a:normAutofit/>
          </a:bodyPr>
          <a:lstStyle/>
          <a:p>
            <a:pPr lvl="0"/>
            <a:r>
              <a:rPr lang="fr-FR" sz="2400" b="1" i="1" dirty="0">
                <a:effectLst/>
                <a:latin typeface="Cambria" panose="02040503050406030204" pitchFamily="18" charset="0"/>
                <a:ea typeface="Cambria" panose="02040503050406030204" pitchFamily="18" charset="0"/>
              </a:rPr>
              <a:t>Bactéries anaérobies</a:t>
            </a:r>
            <a:endParaRPr lang="fr-FR" sz="2400" i="1" dirty="0">
              <a:effectLst/>
              <a:latin typeface="Cambria" panose="02040503050406030204" pitchFamily="18" charset="0"/>
              <a:ea typeface="Cambria" panose="02040503050406030204" pitchFamily="18" charset="0"/>
            </a:endParaRPr>
          </a:p>
          <a:p>
            <a:pPr lvl="1"/>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Cellulolytiques</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C'est le groupe des bactéries le plus important. Ces souches </a:t>
            </a:r>
            <a:r>
              <a:rPr lang="fr-FR" sz="2400" i="1" dirty="0" err="1">
                <a:effectLst/>
                <a:latin typeface="Cambria" panose="02040503050406030204" pitchFamily="18" charset="0"/>
                <a:ea typeface="Cambria" panose="02040503050406030204" pitchFamily="18" charset="0"/>
              </a:rPr>
              <a:t>ruminales</a:t>
            </a:r>
            <a:r>
              <a:rPr lang="fr-FR" sz="2400" i="1" dirty="0">
                <a:effectLst/>
                <a:latin typeface="Cambria" panose="02040503050406030204" pitchFamily="18" charset="0"/>
                <a:ea typeface="Cambria" panose="02040503050406030204" pitchFamily="18" charset="0"/>
              </a:rPr>
              <a:t> sont capables d'hydrolyser complètement la cellulose des fourrages. Elles produisent de l’acétate (C2) et du butyrate (C4). Le pH optimal pour leur activité est de 6,5 </a:t>
            </a:r>
          </a:p>
          <a:p>
            <a:pPr lvl="1"/>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Amylolytiques</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espèces représentatives de ce groupe hydrolysent l'amidon, elles sont incapables d'utiliser la cellulose. Elles produisent des </a:t>
            </a:r>
            <a:r>
              <a:rPr lang="fr-FR" sz="2400" i="1" dirty="0" err="1">
                <a:effectLst/>
                <a:latin typeface="Cambria" panose="02040503050406030204" pitchFamily="18" charset="0"/>
                <a:ea typeface="Cambria" panose="02040503050406030204" pitchFamily="18" charset="0"/>
              </a:rPr>
              <a:t>propionates</a:t>
            </a:r>
            <a:r>
              <a:rPr lang="fr-FR" sz="2400" i="1" dirty="0">
                <a:effectLst/>
                <a:latin typeface="Cambria" panose="02040503050406030204" pitchFamily="18" charset="0"/>
                <a:ea typeface="Cambria" panose="02040503050406030204" pitchFamily="18" charset="0"/>
              </a:rPr>
              <a:t> (C3) et tolèrent un pH </a:t>
            </a:r>
            <a:r>
              <a:rPr lang="fr-FR" sz="2400" i="1" dirty="0" smtClean="0">
                <a:effectLst/>
                <a:latin typeface="Cambria" panose="02040503050406030204" pitchFamily="18" charset="0"/>
                <a:ea typeface="Cambria" panose="02040503050406030204" pitchFamily="18" charset="0"/>
              </a:rPr>
              <a:t>acide </a:t>
            </a:r>
            <a:r>
              <a:rPr lang="fr-FR" sz="2400" i="1" dirty="0">
                <a:effectLst/>
                <a:latin typeface="Cambria" panose="02040503050406030204" pitchFamily="18" charset="0"/>
                <a:ea typeface="Cambria" panose="02040503050406030204" pitchFamily="18" charset="0"/>
              </a:rPr>
              <a:t>(pH=5-6</a:t>
            </a:r>
            <a:r>
              <a:rPr lang="fr-FR" sz="2400" i="1" dirty="0" smtClean="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pPr lvl="1"/>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Lactiques: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Elles sont actives à pH=5 et produisent de l’acide </a:t>
            </a:r>
            <a:r>
              <a:rPr lang="fr-FR" sz="2400" i="1" dirty="0" smtClean="0">
                <a:effectLst/>
                <a:latin typeface="Cambria" panose="02040503050406030204" pitchFamily="18" charset="0"/>
                <a:ea typeface="Cambria" panose="02040503050406030204" pitchFamily="18" charset="0"/>
              </a:rPr>
              <a:t>lactique</a:t>
            </a:r>
            <a:endParaRPr lang="fr-FR" sz="24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954107"/>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RUMINAL: Principales </a:t>
            </a:r>
            <a:r>
              <a:rPr lang="fr-FR" sz="2800" b="1" i="1" dirty="0">
                <a:solidFill>
                  <a:schemeClr val="accent4">
                    <a:lumMod val="60000"/>
                    <a:lumOff val="40000"/>
                  </a:schemeClr>
                </a:solidFill>
                <a:latin typeface="Cambria" panose="02040503050406030204" pitchFamily="18" charset="0"/>
                <a:ea typeface="Cambria" panose="02040503050406030204" pitchFamily="18" charset="0"/>
              </a:rPr>
              <a:t>espèces microbiennes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30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399"/>
            <a:ext cx="11544300" cy="4800601"/>
          </a:xfrm>
        </p:spPr>
        <p:txBody>
          <a:bodyPr>
            <a:normAutofit fontScale="92500"/>
          </a:bodyPr>
          <a:lstStyle/>
          <a:p>
            <a:pPr lvl="0"/>
            <a:r>
              <a:rPr lang="fr-FR" sz="2800" b="1" i="1" dirty="0" smtClean="0">
                <a:effectLst/>
                <a:latin typeface="Cambria" panose="02040503050406030204" pitchFamily="18" charset="0"/>
                <a:ea typeface="Cambria" panose="02040503050406030204" pitchFamily="18" charset="0"/>
              </a:rPr>
              <a:t>Protozoaires </a:t>
            </a:r>
            <a:r>
              <a:rPr lang="fr-FR" sz="2800" b="1" i="1" dirty="0">
                <a:effectLst/>
                <a:latin typeface="Cambria" panose="02040503050406030204" pitchFamily="18" charset="0"/>
                <a:ea typeface="Cambria" panose="02040503050406030204" pitchFamily="18" charset="0"/>
              </a:rPr>
              <a:t>(ciliés) : </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Ils sont strictement anaérobies.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pH optimal pour leur activité est de 5.5 à </a:t>
            </a:r>
            <a:r>
              <a:rPr lang="fr-FR" sz="2800" i="1" dirty="0" smtClean="0">
                <a:effectLst/>
                <a:latin typeface="Cambria" panose="02040503050406030204" pitchFamily="18" charset="0"/>
                <a:ea typeface="Cambria" panose="02040503050406030204" pitchFamily="18" charset="0"/>
              </a:rPr>
              <a:t>7,6</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régimes trop riches en concentrés entraînent la disparition des protozoaires par baisse du pH. </a:t>
            </a:r>
          </a:p>
          <a:p>
            <a:r>
              <a:rPr lang="fr-FR" sz="2800" i="1" dirty="0">
                <a:effectLst/>
                <a:latin typeface="Cambria" panose="02040503050406030204" pitchFamily="18" charset="0"/>
                <a:ea typeface="Cambria" panose="02040503050406030204" pitchFamily="18" charset="0"/>
              </a:rPr>
              <a:t>Ils digèrent dans des vacuoles digestives les glucides les protéines et les lipides</a:t>
            </a:r>
            <a:r>
              <a:rPr lang="fr-FR" sz="2800" i="1" dirty="0" smtClean="0">
                <a:effectLst/>
                <a:latin typeface="Cambria" panose="02040503050406030204" pitchFamily="18" charset="0"/>
                <a:ea typeface="Cambria" panose="02040503050406030204" pitchFamily="18" charset="0"/>
              </a:rPr>
              <a:t>.</a:t>
            </a:r>
          </a:p>
          <a:p>
            <a:r>
              <a:rPr lang="fr-FR" sz="2800" i="1" dirty="0" smtClean="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Ils sont incapables d’utiliser de l’azote non protéique et de synthétiser de la Vit B.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Ils </a:t>
            </a:r>
            <a:r>
              <a:rPr lang="fr-FR" sz="2800" i="1" dirty="0">
                <a:effectLst/>
                <a:latin typeface="Cambria" panose="02040503050406030204" pitchFamily="18" charset="0"/>
                <a:ea typeface="Cambria" panose="02040503050406030204" pitchFamily="18" charset="0"/>
              </a:rPr>
              <a:t>métabolisent l’acide lactique et diminuent les risques d’acidose. </a:t>
            </a:r>
          </a:p>
        </p:txBody>
      </p:sp>
      <p:sp>
        <p:nvSpPr>
          <p:cNvPr id="4" name="ZoneTexte 3"/>
          <p:cNvSpPr txBox="1"/>
          <p:nvPr/>
        </p:nvSpPr>
        <p:spPr>
          <a:xfrm>
            <a:off x="1279958" y="1246909"/>
            <a:ext cx="9767453" cy="954107"/>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RUMINAL: Principales </a:t>
            </a:r>
            <a:r>
              <a:rPr lang="fr-FR" sz="2800" b="1" i="1" dirty="0">
                <a:solidFill>
                  <a:schemeClr val="accent4">
                    <a:lumMod val="60000"/>
                    <a:lumOff val="40000"/>
                  </a:schemeClr>
                </a:solidFill>
                <a:latin typeface="Cambria" panose="02040503050406030204" pitchFamily="18" charset="0"/>
                <a:ea typeface="Cambria" panose="02040503050406030204" pitchFamily="18" charset="0"/>
              </a:rPr>
              <a:t>espèces microbiennes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736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pPr lvl="0"/>
            <a:r>
              <a:rPr lang="fr-FR" sz="2800" b="1" i="1" dirty="0" smtClean="0">
                <a:effectLst/>
                <a:latin typeface="Cambria" panose="02040503050406030204" pitchFamily="18" charset="0"/>
                <a:ea typeface="Cambria" panose="02040503050406030204" pitchFamily="18" charset="0"/>
              </a:rPr>
              <a:t>Champignons </a:t>
            </a:r>
            <a:r>
              <a:rPr lang="fr-FR" sz="2800" b="1" i="1" dirty="0">
                <a:effectLst/>
                <a:latin typeface="Cambria" panose="02040503050406030204" pitchFamily="18" charset="0"/>
                <a:ea typeface="Cambria" panose="02040503050406030204" pitchFamily="18" charset="0"/>
              </a:rPr>
              <a:t>(moisissures)</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Ils sont anaérobies.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Leur </a:t>
            </a:r>
            <a:r>
              <a:rPr lang="fr-FR" sz="2800" i="1" dirty="0">
                <a:effectLst/>
                <a:latin typeface="Cambria" panose="02040503050406030204" pitchFamily="18" charset="0"/>
                <a:ea typeface="Cambria" panose="02040503050406030204" pitchFamily="18" charset="0"/>
              </a:rPr>
              <a:t>fonction n’est pas encore bien déterminée, ils digèrent les parois végétales mais ils ne sont pas indispensables. </a:t>
            </a:r>
            <a:endParaRPr lang="fr-FR" sz="2800" i="1" dirty="0">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954107"/>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RUMINAL: Principales </a:t>
            </a:r>
            <a:r>
              <a:rPr lang="fr-FR" sz="2800" b="1" i="1" dirty="0">
                <a:solidFill>
                  <a:schemeClr val="accent4">
                    <a:lumMod val="60000"/>
                    <a:lumOff val="40000"/>
                  </a:schemeClr>
                </a:solidFill>
                <a:latin typeface="Cambria" panose="02040503050406030204" pitchFamily="18" charset="0"/>
                <a:ea typeface="Cambria" panose="02040503050406030204" pitchFamily="18" charset="0"/>
              </a:rPr>
              <a:t>espèces microbiennes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526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i="1" dirty="0">
                <a:effectLst/>
                <a:latin typeface="Cambria" panose="02040503050406030204" pitchFamily="18" charset="0"/>
                <a:ea typeface="Cambria" panose="02040503050406030204" pitchFamily="18" charset="0"/>
              </a:rPr>
              <a:t>Les bactéries anaérobies, les protozoaires, et les champignons produisent des enzymes capables de digérer les glucides, les protéines et les lipides. Les produits de la fermentation sont :</a:t>
            </a:r>
          </a:p>
          <a:p>
            <a:pPr lvl="0"/>
            <a:r>
              <a:rPr lang="fr-FR" sz="2800" i="1" dirty="0">
                <a:effectLst/>
                <a:latin typeface="Cambria" panose="02040503050406030204" pitchFamily="18" charset="0"/>
                <a:ea typeface="Cambria" panose="02040503050406030204" pitchFamily="18" charset="0"/>
              </a:rPr>
              <a:t>Acides gras volatils (acétate, </a:t>
            </a:r>
            <a:r>
              <a:rPr lang="fr-FR" sz="2800" i="1" dirty="0" err="1">
                <a:effectLst/>
                <a:latin typeface="Cambria" panose="02040503050406030204" pitchFamily="18" charset="0"/>
                <a:ea typeface="Cambria" panose="02040503050406030204" pitchFamily="18" charset="0"/>
              </a:rPr>
              <a:t>propionate</a:t>
            </a:r>
            <a:r>
              <a:rPr lang="fr-FR" sz="2800" i="1" dirty="0">
                <a:effectLst/>
                <a:latin typeface="Cambria" panose="02040503050406030204" pitchFamily="18" charset="0"/>
                <a:ea typeface="Cambria" panose="02040503050406030204" pitchFamily="18" charset="0"/>
              </a:rPr>
              <a:t>, butyrate)</a:t>
            </a:r>
          </a:p>
          <a:p>
            <a:pPr lvl="0"/>
            <a:r>
              <a:rPr lang="fr-FR" sz="2800" i="1" dirty="0">
                <a:effectLst/>
                <a:latin typeface="Cambria" panose="02040503050406030204" pitchFamily="18" charset="0"/>
                <a:ea typeface="Cambria" panose="02040503050406030204" pitchFamily="18" charset="0"/>
              </a:rPr>
              <a:t>Méthane</a:t>
            </a:r>
          </a:p>
          <a:p>
            <a:pPr lvl="0"/>
            <a:r>
              <a:rPr lang="fr-FR" sz="2800" i="1" dirty="0">
                <a:effectLst/>
                <a:latin typeface="Cambria" panose="02040503050406030204" pitchFamily="18" charset="0"/>
                <a:ea typeface="Cambria" panose="02040503050406030204" pitchFamily="18" charset="0"/>
              </a:rPr>
              <a:t>CO2</a:t>
            </a:r>
          </a:p>
          <a:p>
            <a:pPr lvl="0"/>
            <a:r>
              <a:rPr lang="fr-FR" sz="2800" i="1" dirty="0">
                <a:effectLst/>
                <a:latin typeface="Cambria" panose="02040503050406030204" pitchFamily="18" charset="0"/>
                <a:ea typeface="Cambria" panose="02040503050406030204" pitchFamily="18" charset="0"/>
              </a:rPr>
              <a:t>Ammoniac (NH</a:t>
            </a:r>
            <a:r>
              <a:rPr lang="fr-FR" sz="2800" b="1" i="1" baseline="-25000" dirty="0">
                <a:effectLst/>
                <a:latin typeface="Cambria" panose="02040503050406030204" pitchFamily="18" charset="0"/>
                <a:ea typeface="Cambria" panose="02040503050406030204" pitchFamily="18" charset="0"/>
              </a:rPr>
              <a:t>3</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87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glucides constituent 75% de la masse du tissu végétal : glucides structuraux (cellulose, hémicellulose, pectine) glucides de réserve (amidon) et sucres simples. Leurs dégradation se fait en deux phases :</a:t>
            </a:r>
          </a:p>
          <a:p>
            <a:pPr lvl="1"/>
            <a:r>
              <a:rPr lang="fr-FR" sz="2600" i="1" dirty="0">
                <a:effectLst/>
                <a:latin typeface="Cambria" panose="02040503050406030204" pitchFamily="18" charset="0"/>
                <a:ea typeface="Cambria" panose="02040503050406030204" pitchFamily="18" charset="0"/>
              </a:rPr>
              <a:t>Phase d’hydrolyse grâce aux enzymes bactériennes </a:t>
            </a:r>
          </a:p>
          <a:p>
            <a:pPr lvl="1"/>
            <a:r>
              <a:rPr lang="fr-FR" sz="2600" i="1" dirty="0">
                <a:effectLst/>
                <a:latin typeface="Cambria" panose="02040503050406030204" pitchFamily="18" charset="0"/>
                <a:ea typeface="Cambria" panose="02040503050406030204" pitchFamily="18" charset="0"/>
              </a:rPr>
              <a:t>Phase fermentaire grâce aux bactéries </a:t>
            </a:r>
          </a:p>
          <a:p>
            <a:pPr lvl="1"/>
            <a:endParaRPr lang="fr-FR" sz="26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31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238991" y="1985524"/>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600" i="1" dirty="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Phase d’hydrolyse</a:t>
            </a:r>
            <a:r>
              <a:rPr lang="fr-FR" sz="2800" i="1" dirty="0">
                <a:effectLst/>
                <a:latin typeface="Cambria" panose="02040503050406030204" pitchFamily="18" charset="0"/>
                <a:ea typeface="Cambria" panose="02040503050406030204" pitchFamily="18" charset="0"/>
              </a:rPr>
              <a:t> : assurant la formation des sucres simples qui seront absorbés par les bactéries et donnent des pyruvates selon l’équation suivante : </a:t>
            </a:r>
          </a:p>
          <a:p>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
        <p:nvSpPr>
          <p:cNvPr id="11" name="Rectangle 8"/>
          <p:cNvSpPr>
            <a:spLocks noChangeArrowheads="1"/>
          </p:cNvSpPr>
          <p:nvPr/>
        </p:nvSpPr>
        <p:spPr bwMode="auto">
          <a:xfrm>
            <a:off x="0" y="4260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AutoShape 7"/>
          <p:cNvSpPr>
            <a:spLocks noChangeShapeType="1"/>
          </p:cNvSpPr>
          <p:nvPr/>
        </p:nvSpPr>
        <p:spPr bwMode="auto">
          <a:xfrm>
            <a:off x="5630141" y="5174671"/>
            <a:ext cx="3810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Rectangle 9"/>
          <p:cNvSpPr>
            <a:spLocks noChangeArrowheads="1"/>
          </p:cNvSpPr>
          <p:nvPr/>
        </p:nvSpPr>
        <p:spPr bwMode="auto">
          <a:xfrm>
            <a:off x="1537855" y="4974616"/>
            <a:ext cx="89465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D-glucose + 2 NAD+ + 2 ADP + 2 Pi            </a:t>
            </a:r>
            <a:r>
              <a:rPr kumimoji="0" 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Pyruvate </a:t>
            </a:r>
            <a:r>
              <a:rPr kumimoji="0" 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NADH + 2 ATP + 2 H</a:t>
            </a:r>
            <a:r>
              <a:rPr kumimoji="0" lang="en-US" sz="2000" b="1"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343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800" b="1" i="1" dirty="0" smtClean="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Phase fermentaire : </a:t>
            </a:r>
            <a:r>
              <a:rPr lang="fr-FR" sz="2800" i="1" dirty="0">
                <a:effectLst/>
                <a:latin typeface="Cambria" panose="02040503050406030204" pitchFamily="18" charset="0"/>
                <a:ea typeface="Cambria" panose="02040503050406030204" pitchFamily="18" charset="0"/>
              </a:rPr>
              <a:t>assurant la formation de :</a:t>
            </a:r>
          </a:p>
          <a:p>
            <a:r>
              <a:rPr lang="fr-FR" sz="2800" b="1" i="1" dirty="0">
                <a:effectLst/>
                <a:latin typeface="Cambria" panose="02040503050406030204" pitchFamily="18" charset="0"/>
                <a:ea typeface="Cambria" panose="02040503050406030204" pitchFamily="18" charset="0"/>
              </a:rPr>
              <a:t>AGV</a:t>
            </a:r>
            <a:r>
              <a:rPr lang="fr-FR" sz="2800" i="1" dirty="0">
                <a:effectLst/>
                <a:latin typeface="Cambria" panose="02040503050406030204" pitchFamily="18" charset="0"/>
                <a:ea typeface="Cambria" panose="02040503050406030204" pitchFamily="18" charset="0"/>
              </a:rPr>
              <a:t>: acétate, </a:t>
            </a:r>
            <a:r>
              <a:rPr lang="fr-FR" sz="2800" i="1" dirty="0" err="1">
                <a:effectLst/>
                <a:latin typeface="Cambria" panose="02040503050406030204" pitchFamily="18" charset="0"/>
                <a:ea typeface="Cambria" panose="02040503050406030204" pitchFamily="18" charset="0"/>
              </a:rPr>
              <a:t>propionate</a:t>
            </a:r>
            <a:r>
              <a:rPr lang="fr-FR" sz="2800" i="1" dirty="0">
                <a:effectLst/>
                <a:latin typeface="Cambria" panose="02040503050406030204" pitchFamily="18" charset="0"/>
                <a:ea typeface="Cambria" panose="02040503050406030204" pitchFamily="18" charset="0"/>
              </a:rPr>
              <a:t>, butyrate à partir des pyruvates</a:t>
            </a:r>
            <a:r>
              <a:rPr lang="fr-FR" sz="2800" b="1" i="1" dirty="0">
                <a:effectLst/>
                <a:latin typeface="Cambria" panose="02040503050406030204" pitchFamily="18" charset="0"/>
                <a:ea typeface="Cambria" panose="02040503050406030204" pitchFamily="18" charset="0"/>
              </a:rPr>
              <a:t> </a:t>
            </a:r>
            <a:endParaRPr lang="fr-FR" sz="2800" i="1" dirty="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CO</a:t>
            </a:r>
            <a:r>
              <a:rPr lang="fr-FR" sz="2800" b="1" i="1" baseline="-25000" dirty="0">
                <a:effectLst/>
                <a:latin typeface="Cambria" panose="02040503050406030204" pitchFamily="18" charset="0"/>
                <a:ea typeface="Cambria" panose="02040503050406030204" pitchFamily="18" charset="0"/>
              </a:rPr>
              <a:t>2</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par décarboxylation de l’acide pyruvique en acétate</a:t>
            </a:r>
          </a:p>
          <a:p>
            <a:r>
              <a:rPr lang="fr-FR" sz="2800" b="1" i="1" dirty="0">
                <a:effectLst/>
                <a:latin typeface="Cambria" panose="02040503050406030204" pitchFamily="18" charset="0"/>
                <a:ea typeface="Cambria" panose="02040503050406030204" pitchFamily="18" charset="0"/>
              </a:rPr>
              <a:t>CH₄: </a:t>
            </a:r>
            <a:r>
              <a:rPr lang="fr-FR" sz="2800" i="1" dirty="0">
                <a:effectLst/>
                <a:latin typeface="Cambria" panose="02040503050406030204" pitchFamily="18" charset="0"/>
                <a:ea typeface="Cambria" panose="02040503050406030204" pitchFamily="18" charset="0"/>
              </a:rPr>
              <a:t>Sans intérêt pour les ruminants, éliminé par éructation</a:t>
            </a:r>
          </a:p>
          <a:p>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73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AGV sont absorbés par les papilles épithéliales par diffusion ou diffusion facilitée, et gagnent le foie via la circulation portale.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AGV apportent 60-80% de l’énergie alimentaire, permettent la production des acides gras du lait (C3) et la production de graisse (C2) et (C4).</a:t>
            </a:r>
          </a:p>
          <a:p>
            <a:endParaRPr lang="fr-FR" sz="2800" b="1" i="1" dirty="0" smtClean="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46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p>
          <a:p>
            <a:r>
              <a:rPr lang="fr-FR" sz="2800" i="1" dirty="0">
                <a:effectLst/>
                <a:latin typeface="Cambria" panose="02040503050406030204" pitchFamily="18" charset="0"/>
                <a:ea typeface="Cambria" panose="02040503050406030204" pitchFamily="18" charset="0"/>
              </a:rPr>
              <a:t>Les ruminants utilisent les protéines et les matières azotées non protéiques (MANP).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L’utilisation </a:t>
            </a:r>
            <a:r>
              <a:rPr lang="fr-FR" sz="2800" i="1" dirty="0">
                <a:effectLst/>
                <a:latin typeface="Cambria" panose="02040503050406030204" pitchFamily="18" charset="0"/>
                <a:ea typeface="Cambria" panose="02040503050406030204" pitchFamily="18" charset="0"/>
              </a:rPr>
              <a:t>des matières azotées est le résultat de deux phénomènes :</a:t>
            </a:r>
          </a:p>
          <a:p>
            <a:pPr lvl="0"/>
            <a:r>
              <a:rPr lang="fr-FR" sz="2800" b="1" i="1" dirty="0">
                <a:effectLst/>
                <a:latin typeface="Cambria" panose="02040503050406030204" pitchFamily="18" charset="0"/>
                <a:ea typeface="Cambria" panose="02040503050406030204" pitchFamily="18" charset="0"/>
              </a:rPr>
              <a:t>Dégradation </a:t>
            </a:r>
            <a:endParaRPr lang="fr-FR" sz="2800" i="1" dirty="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Synthèse </a:t>
            </a:r>
            <a:endParaRPr lang="fr-FR" sz="2800" b="1" i="1" dirty="0" smtClean="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302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Dégradation </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Toute les MANP et une partie des protéines alimentaires </a:t>
            </a:r>
            <a:r>
              <a:rPr lang="fr-FR" sz="2800" i="1" dirty="0" err="1">
                <a:effectLst/>
                <a:latin typeface="Cambria" panose="02040503050406030204" pitchFamily="18" charset="0"/>
                <a:ea typeface="Cambria" panose="02040503050406030204" pitchFamily="18" charset="0"/>
              </a:rPr>
              <a:t>fermentéscibles</a:t>
            </a:r>
            <a:r>
              <a:rPr lang="fr-FR" sz="2800" i="1" dirty="0">
                <a:effectLst/>
                <a:latin typeface="Cambria" panose="02040503050406030204" pitchFamily="18" charset="0"/>
                <a:ea typeface="Cambria" panose="02040503050406030204" pitchFamily="18" charset="0"/>
              </a:rPr>
              <a:t> (PAF) sont décomposés par les bactéries en ammoniac (NH</a:t>
            </a:r>
            <a:r>
              <a:rPr lang="fr-FR" sz="2800" i="1" baseline="-25000" dirty="0">
                <a:effectLst/>
                <a:latin typeface="Cambria" panose="02040503050406030204" pitchFamily="18" charset="0"/>
                <a:ea typeface="Cambria" panose="02040503050406030204" pitchFamily="18" charset="0"/>
              </a:rPr>
              <a:t>3</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protéines alimentaires insolubles passent dans l’IG ou elles donnent les protéines digestibles alimentaires intestinales (PDIA). </a:t>
            </a: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40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181069" y="1448554"/>
            <a:ext cx="7224666" cy="5160475"/>
          </a:xfrm>
        </p:spPr>
        <p:txBody>
          <a:bodyPr>
            <a:normAutofit fontScale="92500" lnSpcReduction="20000"/>
          </a:bodyPr>
          <a:lstStyle/>
          <a:p>
            <a:pPr lvl="0"/>
            <a:endParaRPr lang="fr-FR" sz="2400" b="1" i="1" dirty="0" smtClean="0">
              <a:effectLst/>
              <a:latin typeface="Cambria" panose="02040503050406030204" pitchFamily="18" charset="0"/>
              <a:ea typeface="Cambria" panose="02040503050406030204" pitchFamily="18" charset="0"/>
            </a:endParaRPr>
          </a:p>
          <a:p>
            <a:pPr marL="0" lv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Système nerveux intrinsèque (entérique):</a:t>
            </a:r>
            <a:r>
              <a:rPr lang="fr-FR" sz="2400" i="1" dirty="0" smtClean="0">
                <a:effectLst/>
                <a:latin typeface="Cambria" panose="02040503050406030204" pitchFamily="18" charset="0"/>
                <a:ea typeface="Cambria" panose="02040503050406030204" pitchFamily="18" charset="0"/>
              </a:rPr>
              <a:t> </a:t>
            </a:r>
          </a:p>
          <a:p>
            <a:pPr lvl="0"/>
            <a:r>
              <a:rPr lang="fr-FR" sz="2400" i="1" dirty="0" smtClean="0">
                <a:effectLst/>
                <a:latin typeface="Cambria" panose="02040503050406030204" pitchFamily="18" charset="0"/>
                <a:ea typeface="Cambria" panose="02040503050406030204" pitchFamily="18" charset="0"/>
              </a:rPr>
              <a:t>petit </a:t>
            </a:r>
            <a:r>
              <a:rPr lang="fr-FR" sz="2400" i="1" dirty="0">
                <a:effectLst/>
                <a:latin typeface="Cambria" panose="02040503050406030204" pitchFamily="18" charset="0"/>
                <a:ea typeface="Cambria" panose="02040503050406030204" pitchFamily="18" charset="0"/>
              </a:rPr>
              <a:t>cerveau ou </a:t>
            </a:r>
            <a:r>
              <a:rPr lang="fr-FR" sz="2400" b="1" i="1" dirty="0" err="1">
                <a:effectLst/>
                <a:latin typeface="Cambria" panose="02040503050406030204" pitchFamily="18" charset="0"/>
                <a:ea typeface="Cambria" panose="02040503050406030204" pitchFamily="18" charset="0"/>
              </a:rPr>
              <a:t>gut</a:t>
            </a:r>
            <a:r>
              <a:rPr lang="fr-FR" sz="2400" b="1" i="1" dirty="0">
                <a:effectLst/>
                <a:latin typeface="Cambria" panose="02040503050406030204" pitchFamily="18" charset="0"/>
                <a:ea typeface="Cambria" panose="02040503050406030204" pitchFamily="18" charset="0"/>
              </a:rPr>
              <a:t> </a:t>
            </a:r>
            <a:r>
              <a:rPr lang="fr-FR" sz="2400" b="1" i="1" dirty="0" err="1" smtClean="0">
                <a:effectLst/>
                <a:latin typeface="Cambria" panose="02040503050406030204" pitchFamily="18" charset="0"/>
                <a:ea typeface="Cambria" panose="02040503050406030204" pitchFamily="18" charset="0"/>
              </a:rPr>
              <a:t>brain</a:t>
            </a:r>
            <a:r>
              <a:rPr lang="fr-FR" sz="2400" i="1" dirty="0" smtClean="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relaye l’information </a:t>
            </a:r>
            <a:r>
              <a:rPr lang="fr-FR" sz="2400" i="1" dirty="0" smtClean="0">
                <a:effectLst/>
                <a:latin typeface="Cambria" panose="02040503050406030204" pitchFamily="18" charset="0"/>
                <a:ea typeface="Cambria" panose="02040503050406030204" pitchFamily="18" charset="0"/>
              </a:rPr>
              <a:t>du système </a:t>
            </a:r>
            <a:r>
              <a:rPr lang="fr-FR" sz="2400" i="1" dirty="0">
                <a:effectLst/>
                <a:latin typeface="Cambria" panose="02040503050406030204" pitchFamily="18" charset="0"/>
                <a:ea typeface="Cambria" panose="02040503050406030204" pitchFamily="18" charset="0"/>
              </a:rPr>
              <a:t>nerveux </a:t>
            </a:r>
            <a:r>
              <a:rPr lang="fr-FR" sz="2400" i="1" dirty="0" smtClean="0">
                <a:effectLst/>
                <a:latin typeface="Cambria" panose="02040503050406030204" pitchFamily="18" charset="0"/>
                <a:ea typeface="Cambria" panose="02040503050406030204" pitchFamily="18" charset="0"/>
              </a:rPr>
              <a:t>autonome </a:t>
            </a:r>
            <a:r>
              <a:rPr lang="fr-FR" sz="2400" i="1" dirty="0">
                <a:effectLst/>
                <a:latin typeface="Cambria" panose="02040503050406030204" pitchFamily="18" charset="0"/>
                <a:ea typeface="Cambria" panose="02040503050406030204" pitchFamily="18" charset="0"/>
              </a:rPr>
              <a:t>vers et en provenance du tractus gastro-intestinal (GI) et commande la plupart des fonctions du tractus GI particulièrement la motilité et la sécrétion, il est constitué de :</a:t>
            </a:r>
          </a:p>
          <a:p>
            <a:pPr lvl="1"/>
            <a:r>
              <a:rPr lang="fr-FR" sz="2200" b="1" i="1" dirty="0">
                <a:effectLst/>
                <a:latin typeface="Cambria" panose="02040503050406030204" pitchFamily="18" charset="0"/>
                <a:ea typeface="Cambria" panose="02040503050406030204" pitchFamily="18" charset="0"/>
              </a:rPr>
              <a:t>Plexus </a:t>
            </a:r>
            <a:r>
              <a:rPr lang="fr-FR" sz="2200" b="1" i="1" dirty="0" err="1">
                <a:effectLst/>
                <a:latin typeface="Cambria" panose="02040503050406030204" pitchFamily="18" charset="0"/>
                <a:ea typeface="Cambria" panose="02040503050406030204" pitchFamily="18" charset="0"/>
              </a:rPr>
              <a:t>myentérique</a:t>
            </a:r>
            <a:r>
              <a:rPr lang="fr-FR" sz="2200" b="1" i="1" dirty="0">
                <a:effectLst/>
                <a:latin typeface="Cambria" panose="02040503050406030204" pitchFamily="18" charset="0"/>
                <a:ea typeface="Cambria" panose="02040503050406030204" pitchFamily="18" charset="0"/>
              </a:rPr>
              <a:t> d’</a:t>
            </a:r>
            <a:r>
              <a:rPr lang="fr-FR" sz="2200" b="1" i="1" dirty="0" err="1">
                <a:effectLst/>
                <a:latin typeface="Cambria" panose="02040503050406030204" pitchFamily="18" charset="0"/>
                <a:ea typeface="Cambria" panose="02040503050406030204" pitchFamily="18" charset="0"/>
              </a:rPr>
              <a:t>Auerbach</a:t>
            </a:r>
            <a:r>
              <a:rPr lang="fr-FR" sz="2200" i="1" dirty="0">
                <a:effectLst/>
                <a:latin typeface="Cambria" panose="02040503050406030204" pitchFamily="18" charset="0"/>
                <a:ea typeface="Cambria" panose="02040503050406030204" pitchFamily="18" charset="0"/>
              </a:rPr>
              <a:t> : commande la motilité du tractus GI en agissant sur les cellules musculaires lisses. Il assure la coordination des contractions des deux couches musculaire circulaire et longitudinal dans un sens oral-aboral. </a:t>
            </a:r>
          </a:p>
          <a:p>
            <a:pPr lvl="1"/>
            <a:r>
              <a:rPr lang="fr-FR" sz="2200" b="1" i="1" dirty="0">
                <a:effectLst/>
                <a:latin typeface="Cambria" panose="02040503050406030204" pitchFamily="18" charset="0"/>
                <a:ea typeface="Cambria" panose="02040503050406030204" pitchFamily="18" charset="0"/>
              </a:rPr>
              <a:t>Plexus sous muqueux de Meissner</a:t>
            </a:r>
            <a:r>
              <a:rPr lang="fr-FR" sz="2200" i="1" dirty="0">
                <a:effectLst/>
                <a:latin typeface="Cambria" panose="02040503050406030204" pitchFamily="18" charset="0"/>
                <a:ea typeface="Cambria" panose="02040503050406030204" pitchFamily="18" charset="0"/>
              </a:rPr>
              <a:t> : reçoit des informations sensitives des chémorécepteurs et des mécanorécepteurs du tractus GI et commande essentiellement la sécrétion et le débit sanguin. </a:t>
            </a:r>
          </a:p>
          <a:p>
            <a:pPr lvl="1"/>
            <a:endParaRPr lang="fr-FR" sz="2200" i="1" dirty="0" smtClean="0">
              <a:latin typeface="Cambria" panose="02040503050406030204" pitchFamily="18" charset="0"/>
              <a:ea typeface="Cambria" panose="02040503050406030204" pitchFamily="18" charset="0"/>
            </a:endParaRPr>
          </a:p>
        </p:txBody>
      </p:sp>
      <p:pic>
        <p:nvPicPr>
          <p:cNvPr id="6" name="Picture 2" descr="24_0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2362"/>
          <a:stretch>
            <a:fillRect/>
          </a:stretch>
        </p:blipFill>
        <p:spPr bwMode="auto">
          <a:xfrm>
            <a:off x="7414788" y="2109458"/>
            <a:ext cx="4619756" cy="338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9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22262" y="2057400"/>
            <a:ext cx="11544300" cy="3917374"/>
          </a:xfrm>
        </p:spPr>
        <p:txBody>
          <a:bodyPr>
            <a:normAutofit fontScale="85000" lnSpcReduction="20000"/>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Dégradation </a:t>
            </a: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L’ammoniac formé par les bactéries suit deux principales voies :</a:t>
            </a:r>
          </a:p>
          <a:p>
            <a:r>
              <a:rPr lang="fr-FR" sz="2800" b="1" i="1" u="sng" dirty="0">
                <a:effectLst/>
                <a:latin typeface="Cambria" panose="02040503050406030204" pitchFamily="18" charset="0"/>
                <a:ea typeface="Cambria" panose="02040503050406030204" pitchFamily="18" charset="0"/>
              </a:rPr>
              <a:t>Quand l’ammoniac est en excès :</a:t>
            </a:r>
            <a:endParaRPr lang="fr-FR" sz="2800" i="1" u="sng" dirty="0">
              <a:effectLst/>
              <a:latin typeface="Cambria" panose="02040503050406030204" pitchFamily="18" charset="0"/>
              <a:ea typeface="Cambria" panose="02040503050406030204" pitchFamily="18" charset="0"/>
            </a:endParaRPr>
          </a:p>
          <a:p>
            <a:pPr lvl="0"/>
            <a:r>
              <a:rPr lang="fr-FR" sz="2800" i="1" dirty="0">
                <a:effectLst/>
                <a:latin typeface="Cambria" panose="02040503050406030204" pitchFamily="18" charset="0"/>
                <a:ea typeface="Cambria" panose="02040503050406030204" pitchFamily="18" charset="0"/>
              </a:rPr>
              <a:t>Il sera absorbé dans le rumen et transformé en urée dans le foie </a:t>
            </a:r>
          </a:p>
          <a:p>
            <a:pPr lvl="0"/>
            <a:r>
              <a:rPr lang="fr-FR" sz="2800" i="1" dirty="0">
                <a:effectLst/>
                <a:latin typeface="Cambria" panose="02040503050406030204" pitchFamily="18" charset="0"/>
                <a:ea typeface="Cambria" panose="02040503050406030204" pitchFamily="18" charset="0"/>
              </a:rPr>
              <a:t>L’urée synthétisée subit un cycle </a:t>
            </a:r>
            <a:r>
              <a:rPr lang="fr-FR" sz="2800" i="1" dirty="0" err="1">
                <a:effectLst/>
                <a:latin typeface="Cambria" panose="02040503050406030204" pitchFamily="18" charset="0"/>
                <a:ea typeface="Cambria" panose="02040503050406030204" pitchFamily="18" charset="0"/>
              </a:rPr>
              <a:t>rumino</a:t>
            </a:r>
            <a:r>
              <a:rPr lang="fr-FR" sz="2800" i="1" dirty="0">
                <a:effectLst/>
                <a:latin typeface="Cambria" panose="02040503050406030204" pitchFamily="18" charset="0"/>
                <a:ea typeface="Cambria" panose="02040503050406030204" pitchFamily="18" charset="0"/>
              </a:rPr>
              <a:t>-hépatique, recyclé dans la salive ou éliminée dans les urines </a:t>
            </a:r>
          </a:p>
          <a:p>
            <a:r>
              <a:rPr lang="fr-FR" sz="2800" b="1" i="1" u="sng" dirty="0">
                <a:effectLst/>
                <a:latin typeface="Cambria" panose="02040503050406030204" pitchFamily="18" charset="0"/>
                <a:ea typeface="Cambria" panose="02040503050406030204" pitchFamily="18" charset="0"/>
              </a:rPr>
              <a:t>Quand l’ammoniac est en petite quantité </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il sera repris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par les bactéries et subit une resynthèse </a:t>
            </a: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57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Synthèse : </a:t>
            </a:r>
            <a:endParaRPr lang="fr-FR" sz="2800" b="1" i="1" dirty="0" smtClean="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c</a:t>
            </a:r>
            <a:r>
              <a:rPr lang="fr-FR" sz="2800" i="1" dirty="0" smtClean="0">
                <a:effectLst/>
                <a:latin typeface="Cambria" panose="02040503050406030204" pitchFamily="18" charset="0"/>
                <a:ea typeface="Cambria" panose="02040503050406030204" pitchFamily="18" charset="0"/>
              </a:rPr>
              <a:t>onsiste </a:t>
            </a:r>
            <a:r>
              <a:rPr lang="fr-FR" sz="2800" i="1" dirty="0">
                <a:effectLst/>
                <a:latin typeface="Cambria" panose="02040503050406030204" pitchFamily="18" charset="0"/>
                <a:ea typeface="Cambria" panose="02040503050406030204" pitchFamily="18" charset="0"/>
              </a:rPr>
              <a:t>en une néoformation</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des protéines à partir de l’ammoniac. </a:t>
            </a:r>
            <a:endParaRPr lang="fr-FR" sz="2800" i="1" dirty="0" smtClean="0">
              <a:effectLst/>
              <a:latin typeface="Cambria" panose="02040503050406030204" pitchFamily="18" charset="0"/>
              <a:ea typeface="Cambria" panose="02040503050406030204" pitchFamily="18" charset="0"/>
            </a:endParaRPr>
          </a:p>
          <a:p>
            <a:pPr lvl="0"/>
            <a:r>
              <a:rPr lang="fr-FR" sz="2800" i="1" dirty="0" smtClean="0">
                <a:effectLst/>
                <a:latin typeface="Cambria" panose="02040503050406030204" pitchFamily="18" charset="0"/>
                <a:ea typeface="Cambria" panose="02040503050406030204" pitchFamily="18" charset="0"/>
              </a:rPr>
              <a:t>Dans </a:t>
            </a:r>
            <a:r>
              <a:rPr lang="fr-FR" sz="2800" i="1" dirty="0">
                <a:effectLst/>
                <a:latin typeface="Cambria" panose="02040503050406030204" pitchFamily="18" charset="0"/>
                <a:ea typeface="Cambria" panose="02040503050406030204" pitchFamily="18" charset="0"/>
              </a:rPr>
              <a:t>l’IG ces protéines microbiennes constituent les PDIM qui sont avec les PDIA les principales sources d’acides aminés pour l’animal</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943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lnSpcReduction="10000"/>
          </a:bodyPr>
          <a:lstStyle/>
          <a:p>
            <a:r>
              <a:rPr lang="fr-FR" sz="2800" b="1" i="1" dirty="0">
                <a:effectLst/>
                <a:latin typeface="Cambria" panose="02040503050406030204" pitchFamily="18" charset="0"/>
                <a:ea typeface="Cambria" panose="02040503050406030204" pitchFamily="18" charset="0"/>
              </a:rPr>
              <a:t>Digestion des lipides</a:t>
            </a:r>
            <a:r>
              <a:rPr lang="fr-FR" sz="2800" i="1" dirty="0">
                <a:effectLst/>
                <a:latin typeface="Cambria" panose="02040503050406030204" pitchFamily="18" charset="0"/>
                <a:ea typeface="Cambria" panose="02040503050406030204" pitchFamily="18" charset="0"/>
              </a:rPr>
              <a:t> </a:t>
            </a:r>
          </a:p>
          <a:p>
            <a:r>
              <a:rPr lang="fr-FR" sz="2800" i="1" dirty="0">
                <a:effectLst/>
                <a:latin typeface="Cambria" panose="02040503050406030204" pitchFamily="18" charset="0"/>
                <a:ea typeface="Cambria" panose="02040503050406030204" pitchFamily="18" charset="0"/>
              </a:rPr>
              <a:t>La matière végétale contient 2 à 5 % de MG sous forme de </a:t>
            </a:r>
            <a:r>
              <a:rPr lang="fr-FR" sz="2800" i="1" dirty="0" err="1">
                <a:effectLst/>
                <a:latin typeface="Cambria" panose="02040503050406030204" pitchFamily="18" charset="0"/>
                <a:ea typeface="Cambria" panose="02040503050406030204" pitchFamily="18" charset="0"/>
              </a:rPr>
              <a:t>galactolipides</a:t>
            </a:r>
            <a:r>
              <a:rPr lang="fr-FR" sz="2800" i="1" dirty="0">
                <a:effectLst/>
                <a:latin typeface="Cambria" panose="02040503050406030204" pitchFamily="18" charset="0"/>
                <a:ea typeface="Cambria" panose="02040503050406030204" pitchFamily="18" charset="0"/>
              </a:rPr>
              <a:t>, triglycérides (les graines oléagineuses), phospholipides, acides gras.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err="1">
                <a:effectLst/>
                <a:latin typeface="Cambria" panose="02040503050406030204" pitchFamily="18" charset="0"/>
                <a:ea typeface="Cambria" panose="02040503050406030204" pitchFamily="18" charset="0"/>
              </a:rPr>
              <a:t>galactolipides</a:t>
            </a:r>
            <a:r>
              <a:rPr lang="fr-FR" sz="2800" i="1" dirty="0">
                <a:effectLst/>
                <a:latin typeface="Cambria" panose="02040503050406030204" pitchFamily="18" charset="0"/>
                <a:ea typeface="Cambria" panose="02040503050406030204" pitchFamily="18" charset="0"/>
              </a:rPr>
              <a:t> vont subir une hydrolyse complète grâce aux lipases produites par les bactéries et les protozoaires et qui vont libérer des AG. </a:t>
            </a:r>
          </a:p>
          <a:p>
            <a:r>
              <a:rPr lang="fr-FR" sz="2800" i="1" dirty="0">
                <a:effectLst/>
                <a:latin typeface="Cambria" panose="02040503050406030204" pitchFamily="18" charset="0"/>
                <a:ea typeface="Cambria" panose="02040503050406030204" pitchFamily="18" charset="0"/>
              </a:rPr>
              <a:t>Le glycérol et galactose donnent des AGV.</a:t>
            </a:r>
          </a:p>
          <a:p>
            <a:r>
              <a:rPr lang="fr-FR" sz="2800" i="1" dirty="0">
                <a:effectLst/>
                <a:latin typeface="Cambria" panose="02040503050406030204" pitchFamily="18" charset="0"/>
                <a:ea typeface="Cambria" panose="02040503050406030204" pitchFamily="18" charset="0"/>
              </a:rPr>
              <a:t>La digestion et l’absorption des lipides s’effectuent dans l’intestin et elle est identique à celles des mammifères monogastriques. </a:t>
            </a: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24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64581" y="5538355"/>
            <a:ext cx="3865418" cy="830997"/>
          </a:xfrm>
          <a:prstGeom prst="rect">
            <a:avLst/>
          </a:prstGeom>
          <a:noFill/>
        </p:spPr>
        <p:txBody>
          <a:bodyPr wrap="square" rtlCol="0">
            <a:spAutoFit/>
          </a:bodyPr>
          <a:lstStyle/>
          <a:p>
            <a:pPr algn="r"/>
            <a:r>
              <a:rPr lang="fr-FR" sz="4800" b="1" i="1" dirty="0" smtClean="0">
                <a:latin typeface="Cambria" panose="02040503050406030204" pitchFamily="18" charset="0"/>
                <a:ea typeface="Cambria" panose="02040503050406030204" pitchFamily="18" charset="0"/>
              </a:rPr>
              <a:t>Fin….</a:t>
            </a:r>
            <a:endParaRPr lang="fr-FR" sz="4800" b="1" i="1" dirty="0">
              <a:latin typeface="Cambria" panose="02040503050406030204" pitchFamily="18" charset="0"/>
              <a:ea typeface="Cambria" panose="02040503050406030204" pitchFamily="18" charset="0"/>
            </a:endParaRPr>
          </a:p>
        </p:txBody>
      </p:sp>
      <p:pic>
        <p:nvPicPr>
          <p:cNvPr id="5" name="Espace réservé pour une image  11" descr="waza2.jpg"/>
          <p:cNvPicPr>
            <a:picLocks noChangeAspect="1"/>
          </p:cNvPicPr>
          <p:nvPr/>
        </p:nvPicPr>
        <p:blipFill>
          <a:blip r:embed="rId2"/>
          <a:srcRect t="6255" b="6255"/>
          <a:stretch>
            <a:fillRect/>
          </a:stretch>
        </p:blipFill>
        <p:spPr>
          <a:xfrm>
            <a:off x="3189983" y="1433946"/>
            <a:ext cx="5891244" cy="3781260"/>
          </a:xfrm>
          <a:prstGeom prst="rect">
            <a:avLst/>
          </a:prstGeom>
          <a:ln w="38100">
            <a:noFill/>
          </a:ln>
        </p:spPr>
      </p:pic>
    </p:spTree>
    <p:extLst>
      <p:ext uri="{BB962C8B-B14F-4D97-AF65-F5344CB8AC3E}">
        <p14:creationId xmlns:p14="http://schemas.microsoft.com/office/powerpoint/2010/main" val="2080656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idx="1"/>
          </p:nvPr>
        </p:nvSpPr>
        <p:spPr>
          <a:xfrm>
            <a:off x="407406" y="1683945"/>
            <a:ext cx="11407366" cy="4734961"/>
          </a:xfrm>
        </p:spPr>
        <p:txBody>
          <a:bodyPr>
            <a:normAutofit/>
          </a:bodyPr>
          <a:lstStyle/>
          <a:p>
            <a:pPr lvl="0"/>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Système nerveux extrinsèque </a:t>
            </a:r>
            <a:r>
              <a:rPr lang="fr-FR" sz="2400" i="1" dirty="0" smtClean="0">
                <a:solidFill>
                  <a:schemeClr val="accent5">
                    <a:lumMod val="60000"/>
                    <a:lumOff val="40000"/>
                  </a:schemeClr>
                </a:solidFill>
                <a:effectLst/>
                <a:latin typeface="Cambria" panose="02040503050406030204" pitchFamily="18" charset="0"/>
                <a:ea typeface="Cambria" panose="02040503050406030204" pitchFamily="18" charset="0"/>
              </a:rPr>
              <a:t>(</a:t>
            </a: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SNA</a:t>
            </a:r>
            <a:r>
              <a:rPr lang="fr-FR" sz="2400" i="1" dirty="0" smtClean="0">
                <a:solidFill>
                  <a:schemeClr val="accent5">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fibres afférentes véhiculent l'information sensitive des chémorécepteurs et des mécanorécepteurs du tractus GI au tronc cérébral et à la moelle </a:t>
            </a:r>
            <a:r>
              <a:rPr lang="fr-FR" sz="2400" i="1" dirty="0" smtClean="0">
                <a:effectLst/>
                <a:latin typeface="Cambria" panose="02040503050406030204" pitchFamily="18" charset="0"/>
                <a:ea typeface="Cambria" panose="02040503050406030204" pitchFamily="18" charset="0"/>
              </a:rPr>
              <a:t>épinière.</a:t>
            </a:r>
            <a:endParaRPr lang="fr-FR" sz="2400" i="1" dirty="0">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fibres efférentes véhiculent vers le tractus GI l’information en provenance du tronc cérébral et de la moelle </a:t>
            </a:r>
            <a:r>
              <a:rPr lang="fr-FR" sz="2400" i="1" dirty="0" smtClean="0">
                <a:effectLst/>
                <a:latin typeface="Cambria" panose="02040503050406030204" pitchFamily="18" charset="0"/>
                <a:ea typeface="Cambria" panose="02040503050406030204" pitchFamily="18" charset="0"/>
              </a:rPr>
              <a:t>épinière.</a:t>
            </a:r>
            <a:endParaRPr lang="fr-FR" sz="2400" i="1" dirty="0">
              <a:effectLst/>
              <a:latin typeface="Cambria" panose="02040503050406030204" pitchFamily="18" charset="0"/>
              <a:ea typeface="Cambria" panose="02040503050406030204" pitchFamily="18" charset="0"/>
            </a:endParaRPr>
          </a:p>
          <a:p>
            <a:pPr lvl="1"/>
            <a:r>
              <a:rPr lang="fr-FR" sz="2400" b="1" i="1" dirty="0">
                <a:solidFill>
                  <a:schemeClr val="tx1"/>
                </a:solidFill>
                <a:effectLst/>
                <a:latin typeface="Cambria" panose="02040503050406030204" pitchFamily="18" charset="0"/>
                <a:ea typeface="Cambria" panose="02040503050406030204" pitchFamily="18" charset="0"/>
              </a:rPr>
              <a:t>Le système nerveux sympathique </a:t>
            </a:r>
            <a:r>
              <a:rPr lang="fr-FR" sz="2400" i="1" dirty="0" smtClean="0">
                <a:solidFill>
                  <a:schemeClr val="tx1"/>
                </a:solidFill>
                <a:effectLst/>
                <a:latin typeface="Cambria" panose="02040503050406030204" pitchFamily="18" charset="0"/>
                <a:ea typeface="Cambria" panose="02040503050406030204" pitchFamily="18" charset="0"/>
              </a:rPr>
              <a:t> </a:t>
            </a:r>
            <a:endParaRPr lang="fr-FR" sz="2400" i="1" dirty="0">
              <a:solidFill>
                <a:schemeClr val="tx1"/>
              </a:solidFill>
              <a:effectLst/>
              <a:latin typeface="Cambria" panose="02040503050406030204" pitchFamily="18" charset="0"/>
              <a:ea typeface="Cambria" panose="02040503050406030204" pitchFamily="18" charset="0"/>
            </a:endParaRPr>
          </a:p>
          <a:p>
            <a:pPr lvl="1"/>
            <a:r>
              <a:rPr lang="fr-FR" sz="2400" b="1" i="1" dirty="0">
                <a:solidFill>
                  <a:schemeClr val="tx1"/>
                </a:solidFill>
                <a:effectLst/>
                <a:latin typeface="Cambria" panose="02040503050406030204" pitchFamily="18" charset="0"/>
                <a:ea typeface="Cambria" panose="02040503050406030204" pitchFamily="18" charset="0"/>
              </a:rPr>
              <a:t>Le système nerveux parasympathique</a:t>
            </a:r>
            <a:r>
              <a:rPr lang="fr-FR" sz="2400" i="1" dirty="0">
                <a:solidFill>
                  <a:schemeClr val="tx1"/>
                </a:solidFill>
                <a:effectLst/>
                <a:latin typeface="Cambria" panose="02040503050406030204" pitchFamily="18" charset="0"/>
                <a:ea typeface="Cambria" panose="02040503050406030204" pitchFamily="18" charset="0"/>
              </a:rPr>
              <a:t> </a:t>
            </a:r>
          </a:p>
          <a:p>
            <a:pPr marL="914400" lvl="2" indent="0">
              <a:buNone/>
            </a:pPr>
            <a:endParaRPr lang="fr-FR" sz="2000"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437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02606"/>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253497" y="1475715"/>
            <a:ext cx="7125077" cy="5223849"/>
          </a:xfrm>
        </p:spPr>
        <p:txBody>
          <a:bodyPr>
            <a:normAutofit/>
          </a:bodyPr>
          <a:lstStyle/>
          <a:p>
            <a:pPr marL="0" lvl="0" indent="0">
              <a:buNone/>
            </a:pP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Le système nerveux sympathique </a:t>
            </a:r>
            <a:r>
              <a:rPr lang="fr-FR" sz="2400" i="1" dirty="0">
                <a:solidFill>
                  <a:schemeClr val="accent5">
                    <a:lumMod val="60000"/>
                    <a:lumOff val="40000"/>
                  </a:schemeClr>
                </a:solidFill>
                <a:effectLst/>
                <a:latin typeface="Cambria" panose="02040503050406030204" pitchFamily="18" charset="0"/>
                <a:ea typeface="Cambria" panose="02040503050406030204" pitchFamily="18" charset="0"/>
              </a:rPr>
              <a:t>: </a:t>
            </a:r>
          </a:p>
          <a:p>
            <a:r>
              <a:rPr lang="fr-FR" sz="2400" b="1" i="1" u="sng" dirty="0">
                <a:effectLst/>
                <a:latin typeface="Cambria" panose="02040503050406030204" pitchFamily="18" charset="0"/>
                <a:ea typeface="Cambria" panose="02040503050406030204" pitchFamily="18" charset="0"/>
              </a:rPr>
              <a:t>Inhibe </a:t>
            </a:r>
            <a:r>
              <a:rPr lang="fr-FR" sz="2400" i="1" dirty="0">
                <a:effectLst/>
                <a:latin typeface="Cambria" panose="02040503050406030204" pitchFamily="18" charset="0"/>
                <a:ea typeface="Cambria" panose="02040503050406030204" pitchFamily="18" charset="0"/>
              </a:rPr>
              <a:t>les fonctions du tractus gastro-intestinal.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fibres cholinergiques </a:t>
            </a:r>
            <a:r>
              <a:rPr lang="fr-FR" sz="2400" i="1" dirty="0" err="1">
                <a:effectLst/>
                <a:latin typeface="Cambria" panose="02040503050406030204" pitchFamily="18" charset="0"/>
                <a:ea typeface="Cambria" panose="02040503050406030204" pitchFamily="18" charset="0"/>
              </a:rPr>
              <a:t>présganglionnaires</a:t>
            </a:r>
            <a:r>
              <a:rPr lang="fr-FR" sz="2400" i="1" dirty="0">
                <a:effectLst/>
                <a:latin typeface="Cambria" panose="02040503050406030204" pitchFamily="18" charset="0"/>
                <a:ea typeface="Cambria" panose="02040503050406030204" pitchFamily="18" charset="0"/>
              </a:rPr>
              <a:t> font synapse dans les ganglions </a:t>
            </a:r>
            <a:r>
              <a:rPr lang="fr-FR" sz="2400" i="1" dirty="0" err="1">
                <a:effectLst/>
                <a:latin typeface="Cambria" panose="02040503050406030204" pitchFamily="18" charset="0"/>
                <a:ea typeface="Cambria" panose="02040503050406030204" pitchFamily="18" charset="0"/>
              </a:rPr>
              <a:t>paravertébraux</a:t>
            </a:r>
            <a:r>
              <a:rPr lang="fr-FR" sz="2400" i="1" dirty="0">
                <a:effectLst/>
                <a:latin typeface="Cambria" panose="02040503050406030204" pitchFamily="18" charset="0"/>
                <a:ea typeface="Cambria" panose="02040503050406030204" pitchFamily="18" charset="0"/>
              </a:rPr>
              <a:t> et les fibres adrénergiques postganglionnaires partent des ganglions </a:t>
            </a:r>
            <a:r>
              <a:rPr lang="fr-FR" sz="2400" i="1" dirty="0" err="1">
                <a:effectLst/>
                <a:latin typeface="Cambria" panose="02040503050406030204" pitchFamily="18" charset="0"/>
                <a:ea typeface="Cambria" panose="02040503050406030204" pitchFamily="18" charset="0"/>
              </a:rPr>
              <a:t>paravertébraux</a:t>
            </a:r>
            <a:r>
              <a:rPr lang="fr-FR" sz="2400" i="1" dirty="0">
                <a:effectLst/>
                <a:latin typeface="Cambria" panose="02040503050406030204" pitchFamily="18" charset="0"/>
                <a:ea typeface="Cambria" panose="02040503050406030204" pitchFamily="18" charset="0"/>
              </a:rPr>
              <a:t> et font synapse dans les plexus sous-muqueux et </a:t>
            </a:r>
            <a:r>
              <a:rPr lang="fr-FR" sz="2400" i="1" dirty="0" err="1" smtClean="0">
                <a:effectLst/>
                <a:latin typeface="Cambria" panose="02040503050406030204" pitchFamily="18" charset="0"/>
                <a:ea typeface="Cambria" panose="02040503050406030204" pitchFamily="18" charset="0"/>
              </a:rPr>
              <a:t>myentérique</a:t>
            </a:r>
            <a:r>
              <a:rPr lang="fr-FR" sz="2400" i="1" dirty="0" smtClean="0">
                <a:effectLst/>
                <a:latin typeface="Cambria" panose="02040503050406030204" pitchFamily="18" charset="0"/>
                <a:ea typeface="Cambria" panose="02040503050406030204" pitchFamily="18" charset="0"/>
              </a:rPr>
              <a:t>. </a:t>
            </a:r>
          </a:p>
          <a:p>
            <a:r>
              <a:rPr lang="fr-FR" sz="2400" i="1" dirty="0" smtClean="0">
                <a:effectLst/>
                <a:latin typeface="Cambria" panose="02040503050406030204" pitchFamily="18" charset="0"/>
                <a:ea typeface="Cambria" panose="02040503050406030204" pitchFamily="18" charset="0"/>
              </a:rPr>
              <a:t>II </a:t>
            </a:r>
            <a:r>
              <a:rPr lang="fr-FR" sz="2400" i="1" dirty="0">
                <a:effectLst/>
                <a:latin typeface="Cambria" panose="02040503050406030204" pitchFamily="18" charset="0"/>
                <a:ea typeface="Cambria" panose="02040503050406030204" pitchFamily="18" charset="0"/>
              </a:rPr>
              <a:t>existe, aussi, une innervation </a:t>
            </a:r>
            <a:r>
              <a:rPr lang="fr-FR" sz="2400" i="1" dirty="0" err="1">
                <a:effectLst/>
                <a:latin typeface="Cambria" panose="02040503050406030204" pitchFamily="18" charset="0"/>
                <a:ea typeface="Cambria" panose="02040503050406030204" pitchFamily="18" charset="0"/>
              </a:rPr>
              <a:t>adrenergique</a:t>
            </a:r>
            <a:r>
              <a:rPr lang="fr-FR" sz="2400" i="1" dirty="0">
                <a:effectLst/>
                <a:latin typeface="Cambria" panose="02040503050406030204" pitchFamily="18" charset="0"/>
                <a:ea typeface="Cambria" panose="02040503050406030204" pitchFamily="18" charset="0"/>
              </a:rPr>
              <a:t> post- ganglionnaire des vaisseaux sanguins et de quelques muscles lisses.</a:t>
            </a:r>
          </a:p>
          <a:p>
            <a:pPr marL="914400" lvl="2" indent="0">
              <a:buNone/>
            </a:pPr>
            <a:endParaRPr lang="fr-FR" sz="2000" i="1" dirty="0" smtClean="0">
              <a:latin typeface="Cambria" panose="02040503050406030204" pitchFamily="18" charset="0"/>
              <a:ea typeface="Cambria" panose="02040503050406030204" pitchFamily="18" charset="0"/>
            </a:endParaRPr>
          </a:p>
        </p:txBody>
      </p:sp>
      <p:pic>
        <p:nvPicPr>
          <p:cNvPr id="7"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8574" y="1747207"/>
            <a:ext cx="4618700" cy="4680864"/>
          </a:xfrm>
        </p:spPr>
      </p:pic>
    </p:spTree>
    <p:extLst>
      <p:ext uri="{BB962C8B-B14F-4D97-AF65-F5344CB8AC3E}">
        <p14:creationId xmlns:p14="http://schemas.microsoft.com/office/powerpoint/2010/main" val="32208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247303" y="1738265"/>
            <a:ext cx="7140189" cy="4795320"/>
          </a:xfrm>
        </p:spPr>
        <p:txBody>
          <a:bodyPr>
            <a:normAutofit fontScale="85000" lnSpcReduction="20000"/>
          </a:bodyPr>
          <a:lstStyle/>
          <a:p>
            <a:pPr marL="0" lvl="0" indent="0">
              <a:buNone/>
            </a:pPr>
            <a:r>
              <a:rPr lang="fr-FR" sz="3300" b="1" i="1" dirty="0">
                <a:solidFill>
                  <a:schemeClr val="accent5">
                    <a:lumMod val="60000"/>
                    <a:lumOff val="40000"/>
                  </a:schemeClr>
                </a:solidFill>
                <a:effectLst/>
                <a:latin typeface="Cambria" panose="02040503050406030204" pitchFamily="18" charset="0"/>
                <a:ea typeface="Cambria" panose="02040503050406030204" pitchFamily="18" charset="0"/>
              </a:rPr>
              <a:t>Le système nerveux parasympathique</a:t>
            </a:r>
            <a:r>
              <a:rPr lang="fr-FR" sz="3300" i="1" dirty="0">
                <a:solidFill>
                  <a:schemeClr val="accent5">
                    <a:lumMod val="60000"/>
                    <a:lumOff val="40000"/>
                  </a:schemeClr>
                </a:solidFill>
                <a:effectLst/>
                <a:latin typeface="Cambria" panose="02040503050406030204" pitchFamily="18" charset="0"/>
                <a:ea typeface="Cambria" panose="02040503050406030204" pitchFamily="18" charset="0"/>
              </a:rPr>
              <a:t> </a:t>
            </a:r>
            <a:r>
              <a:rPr lang="fr-FR" sz="3300" i="1" dirty="0">
                <a:effectLst/>
                <a:latin typeface="Cambria" panose="02040503050406030204" pitchFamily="18" charset="0"/>
                <a:ea typeface="Cambria" panose="02040503050406030204" pitchFamily="18" charset="0"/>
              </a:rPr>
              <a:t>: </a:t>
            </a:r>
          </a:p>
          <a:p>
            <a:r>
              <a:rPr lang="fr-FR" sz="2600" b="1" i="1" dirty="0">
                <a:effectLst/>
                <a:latin typeface="Cambria" panose="02040503050406030204" pitchFamily="18" charset="0"/>
                <a:ea typeface="Cambria" panose="02040503050406030204" pitchFamily="18" charset="0"/>
              </a:rPr>
              <a:t>Stimule</a:t>
            </a:r>
            <a:r>
              <a:rPr lang="fr-FR" sz="2600" i="1" dirty="0">
                <a:effectLst/>
                <a:latin typeface="Cambria" panose="02040503050406030204" pitchFamily="18" charset="0"/>
                <a:ea typeface="Cambria" panose="02040503050406030204" pitchFamily="18" charset="0"/>
              </a:rPr>
              <a:t> les fonctions du tractus gastro-intestinal et emprunte les voies du </a:t>
            </a:r>
            <a:r>
              <a:rPr lang="fr-FR" sz="2600" b="1" i="1" dirty="0">
                <a:effectLst/>
                <a:latin typeface="Cambria" panose="02040503050406030204" pitchFamily="18" charset="0"/>
                <a:ea typeface="Cambria" panose="02040503050406030204" pitchFamily="18" charset="0"/>
              </a:rPr>
              <a:t>vague</a:t>
            </a:r>
            <a:r>
              <a:rPr lang="fr-FR" sz="2600" i="1" dirty="0">
                <a:effectLst/>
                <a:latin typeface="Cambria" panose="02040503050406030204" pitchFamily="18" charset="0"/>
                <a:ea typeface="Cambria" panose="02040503050406030204" pitchFamily="18" charset="0"/>
              </a:rPr>
              <a:t> et des </a:t>
            </a:r>
            <a:r>
              <a:rPr lang="fr-FR" sz="2600" b="1" i="1" dirty="0">
                <a:effectLst/>
                <a:latin typeface="Cambria" panose="02040503050406030204" pitchFamily="18" charset="0"/>
                <a:ea typeface="Cambria" panose="02040503050406030204" pitchFamily="18" charset="0"/>
              </a:rPr>
              <a:t>nerfs pelviens</a:t>
            </a:r>
            <a:r>
              <a:rPr lang="fr-FR" sz="2600" i="1" dirty="0">
                <a:effectLst/>
                <a:latin typeface="Cambria" panose="02040503050406030204" pitchFamily="18" charset="0"/>
                <a:ea typeface="Cambria" panose="02040503050406030204" pitchFamily="18" charset="0"/>
              </a:rPr>
              <a:t>. </a:t>
            </a:r>
            <a:endParaRPr lang="fr-FR" sz="2600" i="1" dirty="0" smtClean="0">
              <a:effectLst/>
              <a:latin typeface="Cambria" panose="02040503050406030204" pitchFamily="18" charset="0"/>
              <a:ea typeface="Cambria" panose="02040503050406030204" pitchFamily="18" charset="0"/>
            </a:endParaRPr>
          </a:p>
          <a:p>
            <a:r>
              <a:rPr lang="fr-FR" sz="2600" i="1" dirty="0" smtClean="0">
                <a:effectLst/>
                <a:latin typeface="Cambria" panose="02040503050406030204" pitchFamily="18" charset="0"/>
                <a:ea typeface="Cambria" panose="02040503050406030204" pitchFamily="18" charset="0"/>
              </a:rPr>
              <a:t>Les </a:t>
            </a:r>
            <a:r>
              <a:rPr lang="fr-FR" sz="2600" i="1" dirty="0">
                <a:effectLst/>
                <a:latin typeface="Cambria" panose="02040503050406030204" pitchFamily="18" charset="0"/>
                <a:ea typeface="Cambria" panose="02040503050406030204" pitchFamily="18" charset="0"/>
              </a:rPr>
              <a:t>fibres parasympathiques </a:t>
            </a:r>
            <a:r>
              <a:rPr lang="fr-FR" sz="2600" i="1" dirty="0" err="1">
                <a:effectLst/>
                <a:latin typeface="Cambria" panose="02040503050406030204" pitchFamily="18" charset="0"/>
                <a:ea typeface="Cambria" panose="02040503050406030204" pitchFamily="18" charset="0"/>
              </a:rPr>
              <a:t>préganglionnaires</a:t>
            </a:r>
            <a:r>
              <a:rPr lang="fr-FR" sz="2600" i="1" dirty="0">
                <a:effectLst/>
                <a:latin typeface="Cambria" panose="02040503050406030204" pitchFamily="18" charset="0"/>
                <a:ea typeface="Cambria" panose="02040503050406030204" pitchFamily="18" charset="0"/>
              </a:rPr>
              <a:t> font synapse dans les plexus sous-muqueux et </a:t>
            </a:r>
            <a:r>
              <a:rPr lang="fr-FR" sz="2600" i="1" dirty="0" err="1" smtClean="0">
                <a:effectLst/>
                <a:latin typeface="Cambria" panose="02040503050406030204" pitchFamily="18" charset="0"/>
                <a:ea typeface="Cambria" panose="02040503050406030204" pitchFamily="18" charset="0"/>
              </a:rPr>
              <a:t>myenterique</a:t>
            </a:r>
            <a:r>
              <a:rPr lang="fr-FR" sz="2600" i="1" dirty="0">
                <a:effectLst/>
                <a:latin typeface="Cambria" panose="02040503050406030204" pitchFamily="18" charset="0"/>
                <a:ea typeface="Cambria" panose="02040503050406030204" pitchFamily="18" charset="0"/>
              </a:rPr>
              <a:t>. </a:t>
            </a:r>
            <a:endParaRPr lang="fr-FR" sz="2600" i="1" dirty="0" smtClean="0">
              <a:effectLst/>
              <a:latin typeface="Cambria" panose="02040503050406030204" pitchFamily="18" charset="0"/>
              <a:ea typeface="Cambria" panose="02040503050406030204" pitchFamily="18" charset="0"/>
            </a:endParaRPr>
          </a:p>
          <a:p>
            <a:r>
              <a:rPr lang="fr-FR" sz="2600" i="1" dirty="0" smtClean="0">
                <a:effectLst/>
                <a:latin typeface="Cambria" panose="02040503050406030204" pitchFamily="18" charset="0"/>
                <a:ea typeface="Cambria" panose="02040503050406030204" pitchFamily="18" charset="0"/>
              </a:rPr>
              <a:t>Les fibres postganglionnaires des </a:t>
            </a:r>
            <a:r>
              <a:rPr lang="fr-FR" sz="2600" i="1" dirty="0">
                <a:effectLst/>
                <a:latin typeface="Cambria" panose="02040503050406030204" pitchFamily="18" charset="0"/>
                <a:ea typeface="Cambria" panose="02040503050406030204" pitchFamily="18" charset="0"/>
              </a:rPr>
              <a:t>plexus transmettent l'information aux muscles lisses, aux cellules sécrétrices et aux cellules endocrines du tractus </a:t>
            </a:r>
            <a:r>
              <a:rPr lang="fr-FR" sz="2600" i="1" dirty="0" smtClean="0">
                <a:effectLst/>
                <a:latin typeface="Cambria" panose="02040503050406030204" pitchFamily="18" charset="0"/>
                <a:ea typeface="Cambria" panose="02040503050406030204" pitchFamily="18" charset="0"/>
              </a:rPr>
              <a:t>gastro-intestinal.</a:t>
            </a:r>
          </a:p>
          <a:p>
            <a:r>
              <a:rPr lang="fr-FR" sz="2600" b="1" i="1" dirty="0" smtClean="0">
                <a:effectLst/>
                <a:latin typeface="Cambria" panose="02040503050406030204" pitchFamily="18" charset="0"/>
                <a:ea typeface="Cambria" panose="02040503050406030204" pitchFamily="18" charset="0"/>
              </a:rPr>
              <a:t>Le </a:t>
            </a:r>
            <a:r>
              <a:rPr lang="fr-FR" sz="2600" b="1" i="1" dirty="0">
                <a:effectLst/>
                <a:latin typeface="Cambria" panose="02040503050406030204" pitchFamily="18" charset="0"/>
                <a:ea typeface="Cambria" panose="02040503050406030204" pitchFamily="18" charset="0"/>
              </a:rPr>
              <a:t>nerf vague</a:t>
            </a:r>
            <a:r>
              <a:rPr lang="fr-FR" sz="2600" i="1" dirty="0">
                <a:effectLst/>
                <a:latin typeface="Cambria" panose="02040503050406030204" pitchFamily="18" charset="0"/>
                <a:ea typeface="Cambria" panose="02040503050406030204" pitchFamily="18" charset="0"/>
              </a:rPr>
              <a:t> transporte l'information vers l’œsophage, l'estomac, le pancréas </a:t>
            </a:r>
            <a:r>
              <a:rPr lang="fr-FR" sz="2600" i="1" dirty="0" smtClean="0">
                <a:effectLst/>
                <a:latin typeface="Cambria" panose="02040503050406030204" pitchFamily="18" charset="0"/>
                <a:ea typeface="Cambria" panose="02040503050406030204" pitchFamily="18" charset="0"/>
              </a:rPr>
              <a:t>l’intestin grêle et </a:t>
            </a:r>
            <a:r>
              <a:rPr lang="fr-FR" sz="2600" i="1" dirty="0">
                <a:effectLst/>
                <a:latin typeface="Cambria" panose="02040503050406030204" pitchFamily="18" charset="0"/>
                <a:ea typeface="Cambria" panose="02040503050406030204" pitchFamily="18" charset="0"/>
              </a:rPr>
              <a:t>le gros intestin </a:t>
            </a:r>
            <a:r>
              <a:rPr lang="fr-FR" sz="2600" i="1" dirty="0" smtClean="0">
                <a:effectLst/>
                <a:latin typeface="Cambria" panose="02040503050406030204" pitchFamily="18" charset="0"/>
                <a:ea typeface="Cambria" panose="02040503050406030204" pitchFamily="18" charset="0"/>
              </a:rPr>
              <a:t>supérieur.</a:t>
            </a:r>
          </a:p>
          <a:p>
            <a:r>
              <a:rPr lang="fr-FR" sz="2600" b="1" i="1" dirty="0" smtClean="0">
                <a:effectLst/>
                <a:latin typeface="Cambria" panose="02040503050406030204" pitchFamily="18" charset="0"/>
                <a:ea typeface="Cambria" panose="02040503050406030204" pitchFamily="18" charset="0"/>
              </a:rPr>
              <a:t>Les </a:t>
            </a:r>
            <a:r>
              <a:rPr lang="fr-FR" sz="2600" b="1" i="1" dirty="0">
                <a:effectLst/>
                <a:latin typeface="Cambria" panose="02040503050406030204" pitchFamily="18" charset="0"/>
                <a:ea typeface="Cambria" panose="02040503050406030204" pitchFamily="18" charset="0"/>
              </a:rPr>
              <a:t>nerfs pelviens</a:t>
            </a:r>
            <a:r>
              <a:rPr lang="fr-FR" sz="2600" i="1" dirty="0">
                <a:effectLst/>
                <a:latin typeface="Cambria" panose="02040503050406030204" pitchFamily="18" charset="0"/>
                <a:ea typeface="Cambria" panose="02040503050406030204" pitchFamily="18" charset="0"/>
              </a:rPr>
              <a:t> transportent l’information au gros intestin inférieur,</a:t>
            </a:r>
            <a:r>
              <a:rPr lang="fr-FR" sz="2600" dirty="0">
                <a:effectLst/>
              </a:rPr>
              <a:t> </a:t>
            </a:r>
            <a:r>
              <a:rPr lang="fr-FR" sz="2600" i="1" dirty="0">
                <a:effectLst/>
                <a:latin typeface="Cambria" panose="02040503050406030204" pitchFamily="18" charset="0"/>
                <a:ea typeface="Cambria" panose="02040503050406030204" pitchFamily="18" charset="0"/>
              </a:rPr>
              <a:t>au rectum et à l’anus.</a:t>
            </a:r>
          </a:p>
          <a:p>
            <a:pPr marL="914400" lvl="2" indent="0">
              <a:buNone/>
            </a:pPr>
            <a:endParaRPr lang="fr-FR" sz="2000" i="1" dirty="0" smtClean="0">
              <a:latin typeface="Cambria" panose="02040503050406030204" pitchFamily="18" charset="0"/>
              <a:ea typeface="Cambria" panose="02040503050406030204" pitchFamily="18" charset="0"/>
            </a:endParaRPr>
          </a:p>
        </p:txBody>
      </p:sp>
      <p:pic>
        <p:nvPicPr>
          <p:cNvPr id="12"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1549875"/>
            <a:ext cx="4626319" cy="4688586"/>
          </a:xfrm>
        </p:spPr>
      </p:pic>
    </p:spTree>
    <p:extLst>
      <p:ext uri="{BB962C8B-B14F-4D97-AF65-F5344CB8AC3E}">
        <p14:creationId xmlns:p14="http://schemas.microsoft.com/office/powerpoint/2010/main" val="18878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9932" y="-371192"/>
            <a:ext cx="9905998" cy="1905000"/>
          </a:xfrm>
        </p:spPr>
        <p:txBody>
          <a:bodyPr/>
          <a:lstStyle/>
          <a:p>
            <a:pPr algn="ctr"/>
            <a:r>
              <a:rPr lang="fr-FR" b="1" i="1" dirty="0">
                <a:solidFill>
                  <a:schemeClr val="tx1">
                    <a:lumMod val="95000"/>
                    <a:lumOff val="5000"/>
                  </a:schemeClr>
                </a:solidFill>
                <a:latin typeface="Cambria" pitchFamily="18" charset="0"/>
              </a:rPr>
              <a:t>régulation nerveuse </a:t>
            </a:r>
            <a:endParaRPr lang="fr-FR" dirty="0"/>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21468" y="1023042"/>
            <a:ext cx="4697758" cy="5646344"/>
          </a:xfrm>
        </p:spPr>
      </p:pic>
      <p:pic>
        <p:nvPicPr>
          <p:cNvPr id="7" name="Picture 3" descr="DSC01946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55120" y="1023042"/>
            <a:ext cx="4095181" cy="56463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78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74622"/>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Régulation hormonale </a:t>
            </a:r>
            <a:endParaRPr lang="fr-FR" sz="3600" b="1"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506994" y="1602462"/>
            <a:ext cx="11244404" cy="4897925"/>
          </a:xfrm>
        </p:spPr>
        <p:txBody>
          <a:bodyPr/>
          <a:lstStyle/>
          <a:p>
            <a:r>
              <a:rPr lang="fr-FR" sz="2800" i="1" dirty="0">
                <a:effectLst/>
                <a:latin typeface="Cambria" panose="02040503050406030204" pitchFamily="18" charset="0"/>
                <a:ea typeface="Cambria" panose="02040503050406030204" pitchFamily="18" charset="0"/>
              </a:rPr>
              <a:t>Tout au long du tractus </a:t>
            </a:r>
            <a:r>
              <a:rPr lang="fr-FR" sz="2800" i="1" dirty="0" smtClean="0">
                <a:effectLst/>
                <a:latin typeface="Cambria" panose="02040503050406030204" pitchFamily="18" charset="0"/>
                <a:ea typeface="Cambria" panose="02040503050406030204" pitchFamily="18" charset="0"/>
              </a:rPr>
              <a:t>GI, des </a:t>
            </a:r>
            <a:r>
              <a:rPr lang="fr-FR" sz="2800" i="1" dirty="0">
                <a:effectLst/>
                <a:latin typeface="Cambria" panose="02040503050406030204" pitchFamily="18" charset="0"/>
                <a:ea typeface="Cambria" panose="02040503050406030204" pitchFamily="18" charset="0"/>
              </a:rPr>
              <a:t>cellules endocrines sécrètent des hormones responsables de la régulation de la digestion.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sécrétion de ces hormones est stimulée par la distension de la paroi du tractus GI, l’osmolarité et l’acidité du chyme et </a:t>
            </a:r>
            <a:r>
              <a:rPr lang="fr-FR" sz="2800" i="1" dirty="0" smtClean="0">
                <a:effectLst/>
                <a:latin typeface="Cambria" panose="02040503050406030204" pitchFamily="18" charset="0"/>
                <a:ea typeface="Cambria" panose="02040503050406030204" pitchFamily="18" charset="0"/>
              </a:rPr>
              <a:t>par certains </a:t>
            </a:r>
            <a:r>
              <a:rPr lang="fr-FR" sz="2800" i="1" dirty="0">
                <a:effectLst/>
                <a:latin typeface="Cambria" panose="02040503050406030204" pitchFamily="18" charset="0"/>
                <a:ea typeface="Cambria" panose="02040503050406030204" pitchFamily="18" charset="0"/>
              </a:rPr>
              <a:t>produits de la digestion (acides aminés, acides gras).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hormones digestives les mieux connues sont la gastrine, la sécrétine, la </a:t>
            </a:r>
            <a:r>
              <a:rPr lang="fr-FR" sz="2800" i="1" dirty="0" err="1">
                <a:effectLst/>
                <a:latin typeface="Cambria" panose="02040503050406030204" pitchFamily="18" charset="0"/>
                <a:ea typeface="Cambria" panose="02040503050406030204" pitchFamily="18" charset="0"/>
              </a:rPr>
              <a:t>cholécystokinine</a:t>
            </a:r>
            <a:r>
              <a:rPr lang="fr-FR" sz="2800" i="1" dirty="0">
                <a:effectLst/>
                <a:latin typeface="Cambria" panose="02040503050406030204" pitchFamily="18" charset="0"/>
                <a:ea typeface="Cambria" panose="02040503050406030204" pitchFamily="18" charset="0"/>
              </a:rPr>
              <a:t> (CCK) et le peptide </a:t>
            </a:r>
            <a:r>
              <a:rPr lang="fr-FR" sz="2800" i="1" dirty="0" err="1">
                <a:effectLst/>
                <a:latin typeface="Cambria" panose="02040503050406030204" pitchFamily="18" charset="0"/>
                <a:ea typeface="Cambria" panose="02040503050406030204" pitchFamily="18" charset="0"/>
              </a:rPr>
              <a:t>insulinotrope</a:t>
            </a:r>
            <a:r>
              <a:rPr lang="fr-FR" sz="2800" i="1" dirty="0">
                <a:effectLst/>
                <a:latin typeface="Cambria" panose="02040503050406030204" pitchFamily="18" charset="0"/>
                <a:ea typeface="Cambria" panose="02040503050406030204" pitchFamily="18" charset="0"/>
              </a:rPr>
              <a:t> </a:t>
            </a:r>
            <a:r>
              <a:rPr lang="fr-FR" sz="2800" i="1" dirty="0" err="1">
                <a:effectLst/>
                <a:latin typeface="Cambria" panose="02040503050406030204" pitchFamily="18" charset="0"/>
                <a:ea typeface="Cambria" panose="02040503050406030204" pitchFamily="18" charset="0"/>
              </a:rPr>
              <a:t>glucodépendant</a:t>
            </a:r>
            <a:r>
              <a:rPr lang="fr-FR" sz="2800" i="1" dirty="0">
                <a:effectLst/>
                <a:latin typeface="Cambria" panose="02040503050406030204" pitchFamily="18" charset="0"/>
                <a:ea typeface="Cambria" panose="02040503050406030204" pitchFamily="18" charset="0"/>
              </a:rPr>
              <a:t> (GIP).</a:t>
            </a:r>
          </a:p>
          <a:p>
            <a:endParaRPr lang="fr-FR" dirty="0"/>
          </a:p>
        </p:txBody>
      </p:sp>
    </p:spTree>
    <p:extLst>
      <p:ext uri="{BB962C8B-B14F-4D97-AF65-F5344CB8AC3E}">
        <p14:creationId xmlns:p14="http://schemas.microsoft.com/office/powerpoint/2010/main" val="30314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377650400"/>
              </p:ext>
            </p:extLst>
          </p:nvPr>
        </p:nvGraphicFramePr>
        <p:xfrm>
          <a:off x="32275" y="40151"/>
          <a:ext cx="12113111" cy="6807054"/>
        </p:xfrm>
        <a:graphic>
          <a:graphicData uri="http://schemas.openxmlformats.org/drawingml/2006/table">
            <a:tbl>
              <a:tblPr firstRow="1" bandRow="1">
                <a:tableStyleId>{93296810-A885-4BE3-A3E7-6D5BEEA58F35}</a:tableStyleId>
              </a:tblPr>
              <a:tblGrid>
                <a:gridCol w="2460450"/>
                <a:gridCol w="2744397"/>
                <a:gridCol w="3028298"/>
                <a:gridCol w="3879966"/>
              </a:tblGrid>
              <a:tr h="594500">
                <a:tc>
                  <a:txBody>
                    <a:bodyPr/>
                    <a:lstStyle/>
                    <a:p>
                      <a:r>
                        <a:rPr lang="fr-FR" sz="2000" b="1" i="1" dirty="0" smtClean="0">
                          <a:solidFill>
                            <a:schemeClr val="bg1"/>
                          </a:solidFill>
                          <a:latin typeface="Cambria" pitchFamily="18" charset="0"/>
                        </a:rPr>
                        <a:t>Hormone</a:t>
                      </a:r>
                      <a:endParaRPr lang="fr-FR" sz="2000" b="1" i="1" dirty="0">
                        <a:solidFill>
                          <a:schemeClr val="bg1"/>
                        </a:solidFill>
                        <a:latin typeface="Cambria" pitchFamily="18" charset="0"/>
                      </a:endParaRPr>
                    </a:p>
                  </a:txBody>
                  <a:tcPr/>
                </a:tc>
                <a:tc>
                  <a:txBody>
                    <a:bodyPr/>
                    <a:lstStyle/>
                    <a:p>
                      <a:r>
                        <a:rPr lang="fr-FR" sz="2000" b="1" i="1" dirty="0" smtClean="0">
                          <a:solidFill>
                            <a:schemeClr val="bg1"/>
                          </a:solidFill>
                          <a:latin typeface="Cambria" pitchFamily="18" charset="0"/>
                        </a:rPr>
                        <a:t>Lieu de sécrétion </a:t>
                      </a:r>
                      <a:endParaRPr lang="fr-FR" sz="2000" b="1" i="1" dirty="0">
                        <a:solidFill>
                          <a:schemeClr val="bg1"/>
                        </a:solidFill>
                        <a:latin typeface="Cambria" pitchFamily="18" charset="0"/>
                      </a:endParaRPr>
                    </a:p>
                  </a:txBody>
                  <a:tcPr/>
                </a:tc>
                <a:tc>
                  <a:txBody>
                    <a:bodyPr/>
                    <a:lstStyle/>
                    <a:p>
                      <a:r>
                        <a:rPr lang="fr-FR" sz="2000" b="1" i="1" dirty="0" smtClean="0">
                          <a:solidFill>
                            <a:schemeClr val="bg1"/>
                          </a:solidFill>
                          <a:latin typeface="Cambria" pitchFamily="18" charset="0"/>
                        </a:rPr>
                        <a:t>Stimulus</a:t>
                      </a:r>
                      <a:r>
                        <a:rPr lang="fr-FR" sz="2000" b="1" i="1" baseline="0" dirty="0" smtClean="0">
                          <a:solidFill>
                            <a:schemeClr val="bg1"/>
                          </a:solidFill>
                          <a:latin typeface="Cambria" pitchFamily="18" charset="0"/>
                        </a:rPr>
                        <a:t> de la sécrétion </a:t>
                      </a:r>
                      <a:endParaRPr lang="fr-FR" sz="2000" b="1" i="1" dirty="0">
                        <a:solidFill>
                          <a:schemeClr val="bg1"/>
                        </a:solidFill>
                        <a:latin typeface="Cambria" pitchFamily="18" charset="0"/>
                      </a:endParaRPr>
                    </a:p>
                  </a:txBody>
                  <a:tcPr/>
                </a:tc>
                <a:tc>
                  <a:txBody>
                    <a:bodyPr/>
                    <a:lstStyle/>
                    <a:p>
                      <a:r>
                        <a:rPr lang="fr-FR" sz="2000" b="1" i="1" dirty="0" smtClean="0">
                          <a:solidFill>
                            <a:schemeClr val="bg1"/>
                          </a:solidFill>
                          <a:latin typeface="Cambria" pitchFamily="18" charset="0"/>
                        </a:rPr>
                        <a:t>Actions </a:t>
                      </a:r>
                      <a:endParaRPr lang="fr-FR" sz="2000" b="1" i="1" dirty="0">
                        <a:solidFill>
                          <a:schemeClr val="bg1"/>
                        </a:solidFill>
                        <a:latin typeface="Cambria" pitchFamily="18" charset="0"/>
                      </a:endParaRPr>
                    </a:p>
                  </a:txBody>
                  <a:tcPr/>
                </a:tc>
              </a:tr>
              <a:tr h="1334375">
                <a:tc>
                  <a:txBody>
                    <a:bodyPr/>
                    <a:lstStyle/>
                    <a:p>
                      <a:r>
                        <a:rPr lang="fr-FR" sz="2000" b="1" i="1" dirty="0" smtClean="0">
                          <a:solidFill>
                            <a:schemeClr val="bg1"/>
                          </a:solidFill>
                          <a:latin typeface="Cambria" pitchFamily="18" charset="0"/>
                        </a:rPr>
                        <a:t>Gastrine </a:t>
                      </a:r>
                      <a:endParaRPr lang="fr-FR" sz="2000" b="1" i="1" dirty="0">
                        <a:solidFill>
                          <a:schemeClr val="bg1"/>
                        </a:solidFill>
                        <a:latin typeface="Cambria" pitchFamily="18" charset="0"/>
                      </a:endParaRPr>
                    </a:p>
                  </a:txBody>
                  <a:tcPr/>
                </a:tc>
                <a:tc>
                  <a:txBody>
                    <a:bodyPr/>
                    <a:lstStyle/>
                    <a:p>
                      <a:pPr marL="285750" indent="-285750">
                        <a:buFont typeface="Wingdings" panose="05000000000000000000" pitchFamily="2" charset="2"/>
                        <a:buChar char="§"/>
                      </a:pPr>
                      <a:r>
                        <a:rPr lang="fr-FR" sz="2000" b="0" i="1" dirty="0" smtClean="0">
                          <a:latin typeface="Cambria" pitchFamily="18" charset="0"/>
                        </a:rPr>
                        <a:t>Cellules G de l’antre de l’estomac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Petits peptides</a:t>
                      </a:r>
                    </a:p>
                    <a:p>
                      <a:pPr>
                        <a:buFont typeface="Wingdings" pitchFamily="2" charset="2"/>
                        <a:buChar char="§"/>
                      </a:pPr>
                      <a:r>
                        <a:rPr lang="fr-FR" sz="2000" b="0" i="1" dirty="0" smtClean="0">
                          <a:latin typeface="Cambria" pitchFamily="18" charset="0"/>
                        </a:rPr>
                        <a:t>Acide</a:t>
                      </a:r>
                      <a:r>
                        <a:rPr lang="fr-FR" sz="2000" b="0" i="1" baseline="0" dirty="0" smtClean="0">
                          <a:latin typeface="Cambria" pitchFamily="18" charset="0"/>
                        </a:rPr>
                        <a:t> aminés </a:t>
                      </a:r>
                    </a:p>
                    <a:p>
                      <a:pPr>
                        <a:buFont typeface="Wingdings" pitchFamily="2" charset="2"/>
                        <a:buChar char="§"/>
                      </a:pPr>
                      <a:r>
                        <a:rPr lang="fr-FR" sz="2000" b="0" i="1" baseline="0" dirty="0" smtClean="0">
                          <a:latin typeface="Cambria" pitchFamily="18" charset="0"/>
                        </a:rPr>
                        <a:t>Distension stomacale</a:t>
                      </a:r>
                    </a:p>
                    <a:p>
                      <a:pPr>
                        <a:buFont typeface="Wingdings" pitchFamily="2" charset="2"/>
                        <a:buChar char="§"/>
                      </a:pPr>
                      <a:r>
                        <a:rPr lang="fr-FR" sz="2000" b="0" i="1" baseline="0" dirty="0" smtClean="0">
                          <a:latin typeface="Cambria" pitchFamily="18" charset="0"/>
                        </a:rPr>
                        <a:t>Stimulation vagale (GRP) </a:t>
                      </a:r>
                    </a:p>
                  </a:txBody>
                  <a:tcPr/>
                </a:tc>
                <a:tc>
                  <a:txBody>
                    <a:bodyPr/>
                    <a:lstStyle/>
                    <a:p>
                      <a:pPr>
                        <a:buFont typeface="Wingdings" pitchFamily="2" charset="2"/>
                        <a:buChar char="§"/>
                      </a:pPr>
                      <a:r>
                        <a:rPr lang="fr-FR" sz="2000" b="0" i="1" dirty="0" smtClean="0">
                          <a:latin typeface="Cambria" pitchFamily="18" charset="0"/>
                        </a:rPr>
                        <a:t> Augmente la sécrétion</a:t>
                      </a:r>
                      <a:r>
                        <a:rPr lang="fr-FR" sz="2000" b="0" i="1" baseline="0" dirty="0" smtClean="0">
                          <a:latin typeface="Cambria" pitchFamily="18" charset="0"/>
                        </a:rPr>
                        <a:t> de l’ </a:t>
                      </a:r>
                      <a:r>
                        <a:rPr lang="fr-FR" sz="2000" b="0" i="1" baseline="0" dirty="0" err="1" smtClean="0">
                          <a:latin typeface="Cambria" pitchFamily="18" charset="0"/>
                        </a:rPr>
                        <a:t>HCl</a:t>
                      </a:r>
                      <a:endParaRPr lang="fr-FR" sz="2000" b="0" i="1" baseline="0" dirty="0" smtClean="0">
                        <a:latin typeface="Cambria" pitchFamily="18" charset="0"/>
                      </a:endParaRPr>
                    </a:p>
                    <a:p>
                      <a:pPr>
                        <a:buFont typeface="Wingdings" pitchFamily="2" charset="2"/>
                        <a:buChar char="§"/>
                      </a:pPr>
                      <a:r>
                        <a:rPr lang="fr-FR" sz="2000" b="0" i="1" baseline="0" dirty="0" smtClean="0">
                          <a:latin typeface="Cambria" pitchFamily="18" charset="0"/>
                        </a:rPr>
                        <a:t>Stimule la croissance de la muqueuse gastrique </a:t>
                      </a:r>
                    </a:p>
                    <a:p>
                      <a:pPr>
                        <a:buFont typeface="Wingdings" pitchFamily="2" charset="2"/>
                        <a:buChar char="§"/>
                      </a:pPr>
                      <a:r>
                        <a:rPr lang="fr-FR" sz="2000" b="0" i="1" baseline="0" dirty="0" smtClean="0">
                          <a:latin typeface="Cambria" pitchFamily="18" charset="0"/>
                        </a:rPr>
                        <a:t>Augmente les contractions</a:t>
                      </a:r>
                      <a:endParaRPr lang="fr-FR" sz="2000" b="0" i="1" dirty="0">
                        <a:latin typeface="Cambria" pitchFamily="18" charset="0"/>
                      </a:endParaRPr>
                    </a:p>
                  </a:txBody>
                  <a:tcPr/>
                </a:tc>
              </a:tr>
              <a:tr h="2212596">
                <a:tc>
                  <a:txBody>
                    <a:bodyPr/>
                    <a:lstStyle/>
                    <a:p>
                      <a:r>
                        <a:rPr lang="fr-FR" sz="2000" b="1" i="1" dirty="0" err="1" smtClean="0">
                          <a:latin typeface="Cambria" pitchFamily="18" charset="0"/>
                        </a:rPr>
                        <a:t>Cholécystokinine</a:t>
                      </a:r>
                      <a:r>
                        <a:rPr lang="fr-FR" sz="2000" b="1" i="1" baseline="0" dirty="0" smtClean="0">
                          <a:latin typeface="Cambria" pitchFamily="18" charset="0"/>
                        </a:rPr>
                        <a:t> (KCC)</a:t>
                      </a:r>
                      <a:endParaRPr lang="fr-FR" sz="2000" b="1"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Cellules I du</a:t>
                      </a:r>
                      <a:r>
                        <a:rPr lang="fr-FR" sz="2000" b="0" i="1" baseline="0" dirty="0" smtClean="0">
                          <a:latin typeface="Cambria" pitchFamily="18" charset="0"/>
                        </a:rPr>
                        <a:t> duodénum </a:t>
                      </a:r>
                    </a:p>
                    <a:p>
                      <a:pPr>
                        <a:buFont typeface="Wingdings" pitchFamily="2" charset="2"/>
                        <a:buNone/>
                      </a:pPr>
                      <a:r>
                        <a:rPr lang="fr-FR" sz="2000" b="0" i="1" baseline="0" dirty="0" smtClean="0">
                          <a:latin typeface="Cambria" pitchFamily="18" charset="0"/>
                        </a:rPr>
                        <a:t>et du Jéjunum</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Petits peptides </a:t>
                      </a:r>
                    </a:p>
                    <a:p>
                      <a:pPr>
                        <a:buFont typeface="Wingdings" pitchFamily="2" charset="2"/>
                        <a:buChar char="§"/>
                      </a:pPr>
                      <a:r>
                        <a:rPr lang="fr-FR" sz="2000" b="0" i="1" dirty="0" smtClean="0">
                          <a:latin typeface="Cambria" pitchFamily="18" charset="0"/>
                        </a:rPr>
                        <a:t>Acide aminés</a:t>
                      </a:r>
                      <a:r>
                        <a:rPr lang="fr-FR" sz="2000" b="0" i="1" baseline="0" dirty="0" smtClean="0">
                          <a:latin typeface="Cambria" pitchFamily="18" charset="0"/>
                        </a:rPr>
                        <a:t> </a:t>
                      </a:r>
                    </a:p>
                    <a:p>
                      <a:pPr>
                        <a:buFont typeface="Wingdings" pitchFamily="2" charset="2"/>
                        <a:buChar char="§"/>
                      </a:pPr>
                      <a:r>
                        <a:rPr lang="fr-FR" sz="2000" b="0" i="1" baseline="0" dirty="0" smtClean="0">
                          <a:latin typeface="Cambria" pitchFamily="18" charset="0"/>
                        </a:rPr>
                        <a:t>Acide gras </a:t>
                      </a:r>
                    </a:p>
                    <a:p>
                      <a:pPr>
                        <a:buFont typeface="Wingdings" pitchFamily="2" charset="2"/>
                        <a:buChar char="§"/>
                      </a:pPr>
                      <a:r>
                        <a:rPr lang="fr-FR" sz="2000" b="0" i="1" baseline="0" dirty="0" err="1" smtClean="0">
                          <a:latin typeface="Cambria" pitchFamily="18" charset="0"/>
                        </a:rPr>
                        <a:t>Monoglycérides</a:t>
                      </a:r>
                      <a:r>
                        <a:rPr lang="fr-FR" sz="2000" b="0" i="1" baseline="0" dirty="0" smtClean="0">
                          <a:latin typeface="Cambria" pitchFamily="18" charset="0"/>
                        </a:rPr>
                        <a:t>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 Stimule</a:t>
                      </a:r>
                      <a:r>
                        <a:rPr lang="fr-FR" sz="2000" b="0" i="1" baseline="0" dirty="0" smtClean="0">
                          <a:latin typeface="Cambria" pitchFamily="18" charset="0"/>
                        </a:rPr>
                        <a:t> la contraction de la vésicule biliaire  </a:t>
                      </a:r>
                    </a:p>
                    <a:p>
                      <a:pPr>
                        <a:buFont typeface="Wingdings" pitchFamily="2" charset="2"/>
                        <a:buChar char="§"/>
                      </a:pPr>
                      <a:r>
                        <a:rPr lang="fr-FR" sz="2000" b="0" i="1" baseline="0" dirty="0" smtClean="0">
                          <a:latin typeface="Cambria" pitchFamily="18" charset="0"/>
                        </a:rPr>
                        <a:t>  Augmente la sécrétion pancréatique (HCO₃,enzymes)</a:t>
                      </a:r>
                    </a:p>
                    <a:p>
                      <a:pPr>
                        <a:buFont typeface="Wingdings" pitchFamily="2" charset="2"/>
                        <a:buChar char="§"/>
                      </a:pPr>
                      <a:r>
                        <a:rPr lang="fr-FR" sz="2000" b="0" i="1" baseline="0" dirty="0" smtClean="0">
                          <a:latin typeface="Cambria" pitchFamily="18" charset="0"/>
                        </a:rPr>
                        <a:t>  Augmente la croissance du pancréas et de la vésicule biliaire</a:t>
                      </a:r>
                    </a:p>
                    <a:p>
                      <a:pPr>
                        <a:buFont typeface="Wingdings" pitchFamily="2" charset="2"/>
                        <a:buChar char="§"/>
                      </a:pPr>
                      <a:r>
                        <a:rPr lang="fr-FR" sz="2000" b="0" i="1" baseline="0" dirty="0" smtClean="0">
                          <a:latin typeface="Cambria" pitchFamily="18" charset="0"/>
                        </a:rPr>
                        <a:t>Inhibe l’évacuation gastrique  </a:t>
                      </a:r>
                    </a:p>
                  </a:txBody>
                  <a:tcPr/>
                </a:tc>
              </a:tr>
              <a:tr h="1606405">
                <a:tc>
                  <a:txBody>
                    <a:bodyPr/>
                    <a:lstStyle/>
                    <a:p>
                      <a:r>
                        <a:rPr lang="fr-FR" sz="2000" b="1" i="1" dirty="0" smtClean="0">
                          <a:latin typeface="Cambria" pitchFamily="18" charset="0"/>
                        </a:rPr>
                        <a:t>Sécrétine </a:t>
                      </a:r>
                      <a:endParaRPr lang="fr-FR" sz="2000" b="1"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Cellules</a:t>
                      </a:r>
                      <a:r>
                        <a:rPr lang="fr-FR" sz="2000" b="0" i="1" baseline="0" dirty="0" smtClean="0">
                          <a:latin typeface="Cambria" pitchFamily="18" charset="0"/>
                        </a:rPr>
                        <a:t> S du duodénum</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Les H⁺</a:t>
                      </a:r>
                    </a:p>
                    <a:p>
                      <a:pPr>
                        <a:buFont typeface="Wingdings" pitchFamily="2" charset="2"/>
                        <a:buChar char="§"/>
                      </a:pPr>
                      <a:r>
                        <a:rPr lang="fr-FR" sz="2000" b="0" i="1" baseline="0" dirty="0" smtClean="0">
                          <a:latin typeface="Cambria" pitchFamily="18" charset="0"/>
                        </a:rPr>
                        <a:t>Acides gras dans le duodénum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 Augmente la sécrétion biliaire et pancréatique de HCO</a:t>
                      </a:r>
                      <a:r>
                        <a:rPr lang="fr-FR" sz="2000" b="0" i="1" dirty="0" smtClean="0">
                          <a:latin typeface="Cambria"/>
                        </a:rPr>
                        <a:t>₃¯  </a:t>
                      </a:r>
                    </a:p>
                    <a:p>
                      <a:pPr>
                        <a:buFont typeface="Wingdings" pitchFamily="2" charset="2"/>
                        <a:buChar char="§"/>
                      </a:pPr>
                      <a:r>
                        <a:rPr lang="fr-FR" sz="2000" b="0" i="1" dirty="0" smtClean="0">
                          <a:latin typeface="Cambria"/>
                        </a:rPr>
                        <a:t> Diminue la sécrétion gastrique d’H+</a:t>
                      </a:r>
                    </a:p>
                    <a:p>
                      <a:pPr>
                        <a:buFont typeface="Wingdings" pitchFamily="2" charset="2"/>
                        <a:buChar char="§"/>
                      </a:pPr>
                      <a:r>
                        <a:rPr lang="fr-FR" sz="2000" b="0" i="1" baseline="0" dirty="0" smtClean="0">
                          <a:latin typeface="Cambria"/>
                        </a:rPr>
                        <a:t> Diminue l’action de la Gastrine </a:t>
                      </a:r>
                      <a:endParaRPr lang="fr-FR" sz="2000" b="0" i="1" dirty="0">
                        <a:latin typeface="Cambria" pitchFamily="18" charset="0"/>
                      </a:endParaRPr>
                    </a:p>
                  </a:txBody>
                  <a:tcPr/>
                </a:tc>
              </a:tr>
              <a:tr h="1037699">
                <a:tc>
                  <a:txBody>
                    <a:bodyPr/>
                    <a:lstStyle/>
                    <a:p>
                      <a:r>
                        <a:rPr lang="fr-FR" sz="2000" b="0" i="1" dirty="0" smtClean="0">
                          <a:latin typeface="Cambria" pitchFamily="18" charset="0"/>
                        </a:rPr>
                        <a:t> </a:t>
                      </a:r>
                      <a:r>
                        <a:rPr lang="fr-FR" sz="2000" b="1" i="1" dirty="0" smtClean="0">
                          <a:latin typeface="Cambria" pitchFamily="18" charset="0"/>
                        </a:rPr>
                        <a:t>GIP</a:t>
                      </a:r>
                    </a:p>
                  </a:txBody>
                  <a:tcPr/>
                </a:tc>
                <a:tc>
                  <a:txBody>
                    <a:bodyPr/>
                    <a:lstStyle/>
                    <a:p>
                      <a:pPr>
                        <a:buFont typeface="Wingdings" pitchFamily="2" charset="2"/>
                        <a:buChar char="§"/>
                      </a:pPr>
                      <a:r>
                        <a:rPr lang="fr-FR" sz="2000" b="0" i="1" dirty="0" smtClean="0">
                          <a:latin typeface="Cambria" pitchFamily="18" charset="0"/>
                        </a:rPr>
                        <a:t>Cellules K du duodénum</a:t>
                      </a:r>
                      <a:r>
                        <a:rPr lang="fr-FR" sz="2000" b="0" i="1" baseline="0" dirty="0" smtClean="0">
                          <a:latin typeface="Cambria" pitchFamily="18" charset="0"/>
                        </a:rPr>
                        <a:t>  </a:t>
                      </a:r>
                      <a:r>
                        <a:rPr lang="fr-FR" sz="2000" b="0" i="1" baseline="0" smtClean="0">
                          <a:latin typeface="Cambria" pitchFamily="18" charset="0"/>
                        </a:rPr>
                        <a:t>et du </a:t>
                      </a:r>
                    </a:p>
                    <a:p>
                      <a:pPr>
                        <a:buFont typeface="Wingdings" pitchFamily="2" charset="2"/>
                        <a:buChar char="§"/>
                      </a:pPr>
                      <a:r>
                        <a:rPr lang="fr-FR" sz="2000" b="0" i="1" baseline="0" smtClean="0">
                          <a:latin typeface="Cambria" pitchFamily="18" charset="0"/>
                        </a:rPr>
                        <a:t>Jéjunum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Acide gras </a:t>
                      </a:r>
                    </a:p>
                    <a:p>
                      <a:pPr>
                        <a:buFont typeface="Wingdings" pitchFamily="2" charset="2"/>
                        <a:buChar char="§"/>
                      </a:pPr>
                      <a:r>
                        <a:rPr lang="fr-FR" sz="2000" b="0" i="1" dirty="0" smtClean="0">
                          <a:latin typeface="Cambria" pitchFamily="18" charset="0"/>
                        </a:rPr>
                        <a:t>Acides aminés </a:t>
                      </a:r>
                    </a:p>
                    <a:p>
                      <a:pPr>
                        <a:buFont typeface="Wingdings" pitchFamily="2" charset="2"/>
                        <a:buChar char="§"/>
                      </a:pPr>
                      <a:r>
                        <a:rPr lang="fr-FR" sz="2000" b="0" i="1" dirty="0" smtClean="0">
                          <a:latin typeface="Cambria" pitchFamily="18" charset="0"/>
                        </a:rPr>
                        <a:t>Glucose</a:t>
                      </a:r>
                      <a:r>
                        <a:rPr lang="fr-FR" sz="2000" b="0" i="1" baseline="0" dirty="0" smtClean="0">
                          <a:latin typeface="Cambria" pitchFamily="18" charset="0"/>
                        </a:rPr>
                        <a:t> (voie orale)</a:t>
                      </a:r>
                      <a:endParaRPr lang="fr-FR" sz="2000" b="0" i="1" dirty="0" smtClean="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  Augmente la sécrétion d’insuline </a:t>
                      </a:r>
                    </a:p>
                    <a:p>
                      <a:pPr>
                        <a:buFont typeface="Wingdings" pitchFamily="2" charset="2"/>
                        <a:buChar char="§"/>
                      </a:pPr>
                      <a:r>
                        <a:rPr lang="fr-FR" sz="2000" b="0" i="1" dirty="0" smtClean="0">
                          <a:latin typeface="Cambria" pitchFamily="18" charset="0"/>
                        </a:rPr>
                        <a:t> Diminue</a:t>
                      </a:r>
                      <a:r>
                        <a:rPr lang="fr-FR" sz="2000" b="0" i="1" baseline="0" dirty="0" smtClean="0">
                          <a:latin typeface="Cambria" pitchFamily="18" charset="0"/>
                        </a:rPr>
                        <a:t> </a:t>
                      </a:r>
                      <a:r>
                        <a:rPr lang="fr-FR" sz="2000" b="0" i="1" dirty="0" smtClean="0">
                          <a:latin typeface="Cambria" pitchFamily="18" charset="0"/>
                        </a:rPr>
                        <a:t>la sécrétion</a:t>
                      </a:r>
                      <a:r>
                        <a:rPr lang="fr-FR" sz="2000" b="0" i="1" baseline="0" dirty="0" smtClean="0">
                          <a:latin typeface="Cambria" pitchFamily="18" charset="0"/>
                        </a:rPr>
                        <a:t> gastrique d’ H⁺</a:t>
                      </a:r>
                      <a:r>
                        <a:rPr lang="fr-FR" sz="2000" b="0" i="1" dirty="0" smtClean="0">
                          <a:latin typeface="Cambria" pitchFamily="18" charset="0"/>
                        </a:rPr>
                        <a:t> </a:t>
                      </a:r>
                      <a:endParaRPr lang="fr-FR" sz="2000" b="0" i="1" dirty="0">
                        <a:latin typeface="Cambria" pitchFamily="18" charset="0"/>
                      </a:endParaRPr>
                    </a:p>
                  </a:txBody>
                  <a:tcPr/>
                </a:tc>
              </a:tr>
            </a:tbl>
          </a:graphicData>
        </a:graphic>
      </p:graphicFrame>
      <p:sp>
        <p:nvSpPr>
          <p:cNvPr id="2" name="Rectangle 1"/>
          <p:cNvSpPr/>
          <p:nvPr/>
        </p:nvSpPr>
        <p:spPr>
          <a:xfrm>
            <a:off x="0" y="1964602"/>
            <a:ext cx="12192000" cy="2218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7545"/>
            <a:ext cx="12192000" cy="1957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0" y="4182702"/>
            <a:ext cx="12192000" cy="16296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5812326"/>
            <a:ext cx="12192000" cy="1045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05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8985" y="0"/>
            <a:ext cx="9905998" cy="1905000"/>
          </a:xfrm>
        </p:spPr>
        <p:txBody>
          <a:bodyPr>
            <a:normAutofit/>
          </a:bodyPr>
          <a:lstStyle/>
          <a:p>
            <a:pPr algn="ctr"/>
            <a:r>
              <a:rPr lang="fr-FR" sz="4000" b="1" i="1" dirty="0" smtClean="0">
                <a:solidFill>
                  <a:schemeClr val="tx1"/>
                </a:solidFill>
                <a:latin typeface="Cambria" pitchFamily="18" charset="0"/>
              </a:rPr>
              <a:t>Physiologie de la digestion </a:t>
            </a:r>
            <a:endParaRPr lang="fr-FR" sz="4000" b="1" i="1" dirty="0">
              <a:solidFill>
                <a:schemeClr val="tx1"/>
              </a:solidFill>
              <a:latin typeface="Cambria" pitchFamily="18" charset="0"/>
            </a:endParaRPr>
          </a:p>
        </p:txBody>
      </p:sp>
      <p:sp>
        <p:nvSpPr>
          <p:cNvPr id="3" name="Espace réservé du contenu 2"/>
          <p:cNvSpPr>
            <a:spLocks noGrp="1"/>
          </p:cNvSpPr>
          <p:nvPr>
            <p:ph idx="1"/>
          </p:nvPr>
        </p:nvSpPr>
        <p:spPr>
          <a:xfrm>
            <a:off x="1141413" y="1539089"/>
            <a:ext cx="9905998" cy="4762123"/>
          </a:xfrm>
        </p:spPr>
        <p:txBody>
          <a:bodyPr>
            <a:normAutofit lnSpcReduction="10000"/>
          </a:bodyPr>
          <a:lstStyle/>
          <a:p>
            <a:pPr marL="0" indent="0">
              <a:buNone/>
            </a:pPr>
            <a:endParaRPr lang="fr-FR" sz="3600" b="1" i="1" dirty="0" smtClean="0">
              <a:solidFill>
                <a:schemeClr val="tx1"/>
              </a:solidFill>
              <a:latin typeface="Cambria" pitchFamily="18" charset="0"/>
            </a:endParaRPr>
          </a:p>
          <a:p>
            <a:pPr marL="0" indent="0">
              <a:buNone/>
            </a:pPr>
            <a:r>
              <a:rPr lang="fr-FR" sz="3600" b="1" i="1" dirty="0" smtClean="0">
                <a:solidFill>
                  <a:schemeClr val="tx1"/>
                </a:solidFill>
                <a:latin typeface="Cambria" pitchFamily="18" charset="0"/>
              </a:rPr>
              <a:t>Plan </a:t>
            </a:r>
            <a:endParaRPr lang="fr-FR" sz="3600" i="1" dirty="0" smtClean="0">
              <a:solidFill>
                <a:schemeClr val="tx1"/>
              </a:solidFill>
              <a:latin typeface="Cambria" pitchFamily="18" charset="0"/>
            </a:endParaRPr>
          </a:p>
          <a:p>
            <a:pPr lvl="0"/>
            <a:r>
              <a:rPr lang="fr-FR" sz="2800" b="1" i="1" dirty="0" smtClean="0">
                <a:effectLst/>
                <a:latin typeface="Cambria" panose="02040503050406030204" pitchFamily="18" charset="0"/>
                <a:ea typeface="Cambria" panose="02040503050406030204" pitchFamily="18" charset="0"/>
              </a:rPr>
              <a:t>Introduction</a:t>
            </a:r>
          </a:p>
          <a:p>
            <a:pPr lvl="0"/>
            <a:r>
              <a:rPr lang="fr-FR" sz="2800" b="1" i="1" dirty="0" smtClean="0">
                <a:effectLst/>
                <a:latin typeface="Cambria" panose="02040503050406030204" pitchFamily="18" charset="0"/>
                <a:ea typeface="Cambria" panose="02040503050406030204" pitchFamily="18" charset="0"/>
              </a:rPr>
              <a:t>organisation de la paroi digestive </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Régulation de la digestion </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Digestion mécanique</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Sécrétions gastro-intestinales </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Digestion chimique et </a:t>
            </a:r>
            <a:r>
              <a:rPr lang="fr-FR" sz="2800" b="1" i="1" dirty="0" smtClean="0">
                <a:effectLst/>
                <a:latin typeface="Cambria" panose="02040503050406030204" pitchFamily="18" charset="0"/>
                <a:ea typeface="Cambria" panose="02040503050406030204" pitchFamily="18" charset="0"/>
              </a:rPr>
              <a:t>Absorption</a:t>
            </a:r>
          </a:p>
          <a:p>
            <a:endParaRPr lang="fr-FR" dirty="0"/>
          </a:p>
        </p:txBody>
      </p:sp>
    </p:spTree>
    <p:extLst>
      <p:ext uri="{BB962C8B-B14F-4D97-AF65-F5344CB8AC3E}">
        <p14:creationId xmlns:p14="http://schemas.microsoft.com/office/powerpoint/2010/main" val="20104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solidFill>
                  <a:schemeClr val="tx2">
                    <a:satMod val="200000"/>
                  </a:schemeClr>
                </a:solidFill>
                <a:latin typeface="Cambria" panose="02040503050406030204" pitchFamily="18" charset="0"/>
                <a:ea typeface="Cambria" panose="02040503050406030204" pitchFamily="18" charset="0"/>
              </a:rPr>
              <a:t>La leptine</a:t>
            </a:r>
            <a:endParaRPr lang="fr-FR" sz="3600" b="1" i="1" dirty="0">
              <a:latin typeface="Cambria" panose="02040503050406030204" pitchFamily="18" charset="0"/>
              <a:ea typeface="Cambria" panose="02040503050406030204" pitchFamily="18" charset="0"/>
            </a:endParaRPr>
          </a:p>
        </p:txBody>
      </p:sp>
      <p:sp>
        <p:nvSpPr>
          <p:cNvPr id="94211" name="Rectangle 3"/>
          <p:cNvSpPr>
            <a:spLocks noGrp="1" noChangeArrowheads="1"/>
          </p:cNvSpPr>
          <p:nvPr>
            <p:ph idx="1"/>
          </p:nvPr>
        </p:nvSpPr>
        <p:spPr>
          <a:xfrm>
            <a:off x="425512" y="1348967"/>
            <a:ext cx="11353045" cy="5033726"/>
          </a:xfrm>
        </p:spPr>
        <p:txBody>
          <a:bodyPr>
            <a:normAutofit lnSpcReduction="10000"/>
          </a:bodyPr>
          <a:lstStyle/>
          <a:p>
            <a:pPr fontAlgn="base"/>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leptine est une </a:t>
            </a:r>
            <a:r>
              <a:rPr lang="fr-FR" sz="2800" i="1" dirty="0" smtClean="0">
                <a:effectLst/>
                <a:latin typeface="Cambria" panose="02040503050406030204" pitchFamily="18" charset="0"/>
                <a:ea typeface="Cambria" panose="02040503050406030204" pitchFamily="18" charset="0"/>
              </a:rPr>
              <a:t>hormone digestive peptidique </a:t>
            </a:r>
            <a:r>
              <a:rPr lang="fr-FR" sz="2800" i="1" dirty="0">
                <a:effectLst/>
                <a:latin typeface="Cambria" panose="02040503050406030204" pitchFamily="18" charset="0"/>
                <a:ea typeface="Cambria" panose="02040503050406030204" pitchFamily="18" charset="0"/>
              </a:rPr>
              <a:t>libérée par les </a:t>
            </a:r>
            <a:r>
              <a:rPr lang="fr-FR" sz="2800" i="1" dirty="0" smtClean="0">
                <a:effectLst/>
                <a:latin typeface="Cambria" panose="02040503050406030204" pitchFamily="18" charset="0"/>
                <a:ea typeface="Cambria" panose="02040503050406030204" pitchFamily="18" charset="0"/>
              </a:rPr>
              <a:t>adipocytes </a:t>
            </a:r>
          </a:p>
          <a:p>
            <a:pPr fontAlgn="base"/>
            <a:r>
              <a:rPr lang="fr-FR" sz="2800" i="1" dirty="0" smtClean="0">
                <a:effectLst/>
                <a:latin typeface="Cambria" panose="02040503050406030204" pitchFamily="18" charset="0"/>
                <a:ea typeface="Cambria" panose="02040503050406030204" pitchFamily="18" charset="0"/>
              </a:rPr>
              <a:t>Également appelée hormone de la satiété. </a:t>
            </a:r>
          </a:p>
          <a:p>
            <a:pPr fontAlgn="base"/>
            <a:r>
              <a:rPr lang="fr-FR" sz="2800" i="1" dirty="0" smtClean="0">
                <a:effectLst/>
                <a:latin typeface="Cambria" panose="02040503050406030204" pitchFamily="18" charset="0"/>
                <a:ea typeface="Cambria" panose="02040503050406030204" pitchFamily="18" charset="0"/>
              </a:rPr>
              <a:t>elle régule </a:t>
            </a:r>
            <a:r>
              <a:rPr lang="fr-FR" sz="2800" i="1" dirty="0">
                <a:effectLst/>
                <a:latin typeface="Cambria" panose="02040503050406030204" pitchFamily="18" charset="0"/>
                <a:ea typeface="Cambria" panose="02040503050406030204" pitchFamily="18" charset="0"/>
              </a:rPr>
              <a:t>les réserves de graisses dans l'organisme et l'appétit en contrôlant la sensation de </a:t>
            </a:r>
            <a:r>
              <a:rPr lang="fr-FR" sz="2800" i="1" dirty="0" smtClean="0">
                <a:effectLst/>
                <a:latin typeface="Cambria" panose="02040503050406030204" pitchFamily="18" charset="0"/>
                <a:ea typeface="Cambria" panose="02040503050406030204" pitchFamily="18" charset="0"/>
              </a:rPr>
              <a:t>satiété</a:t>
            </a:r>
          </a:p>
          <a:p>
            <a:pPr fontAlgn="base"/>
            <a:r>
              <a:rPr lang="fr-FR" sz="2800" i="1" dirty="0">
                <a:effectLst/>
                <a:latin typeface="Cambria" panose="02040503050406030204" pitchFamily="18" charset="0"/>
                <a:ea typeface="Cambria" panose="02040503050406030204" pitchFamily="18" charset="0"/>
              </a:rPr>
              <a:t>C'est une hormone anorexigène contrairement aux hormones </a:t>
            </a:r>
            <a:r>
              <a:rPr lang="fr-FR" sz="2800" i="1" dirty="0" err="1">
                <a:effectLst/>
                <a:latin typeface="Cambria" panose="02040503050406030204" pitchFamily="18" charset="0"/>
                <a:ea typeface="Cambria" panose="02040503050406030204" pitchFamily="18" charset="0"/>
              </a:rPr>
              <a:t>orexigènes</a:t>
            </a:r>
            <a:r>
              <a:rPr lang="fr-FR" sz="2800" i="1" dirty="0">
                <a:effectLst/>
                <a:latin typeface="Cambria" panose="02040503050406030204" pitchFamily="18" charset="0"/>
                <a:ea typeface="Cambria" panose="02040503050406030204" pitchFamily="18" charset="0"/>
              </a:rPr>
              <a:t> (</a:t>
            </a:r>
            <a:r>
              <a:rPr lang="fr-FR" sz="2800" i="1" dirty="0" err="1">
                <a:effectLst/>
                <a:latin typeface="Cambria" panose="02040503050406030204" pitchFamily="18" charset="0"/>
                <a:ea typeface="Cambria" panose="02040503050406030204" pitchFamily="18" charset="0"/>
              </a:rPr>
              <a:t>ghréline</a:t>
            </a:r>
            <a:r>
              <a:rPr lang="fr-FR" sz="2800" i="1" dirty="0">
                <a:effectLst/>
                <a:latin typeface="Cambria" panose="02040503050406030204" pitchFamily="18" charset="0"/>
                <a:ea typeface="Cambria" panose="02040503050406030204" pitchFamily="18" charset="0"/>
              </a:rPr>
              <a:t>, cortisol</a:t>
            </a:r>
            <a:r>
              <a:rPr lang="fr-FR" sz="2800" i="1" dirty="0" smtClean="0">
                <a:effectLst/>
                <a:latin typeface="Cambria" panose="02040503050406030204" pitchFamily="18" charset="0"/>
                <a:ea typeface="Cambria" panose="02040503050406030204" pitchFamily="18" charset="0"/>
              </a:rPr>
              <a:t>).</a:t>
            </a:r>
          </a:p>
          <a:p>
            <a:pPr fontAlgn="base"/>
            <a:r>
              <a:rPr lang="fr-FR" sz="2800" i="1" dirty="0" smtClean="0">
                <a:effectLst/>
                <a:latin typeface="Cambria" panose="02040503050406030204" pitchFamily="18" charset="0"/>
                <a:ea typeface="Cambria" panose="02040503050406030204" pitchFamily="18" charset="0"/>
              </a:rPr>
              <a:t>Sa </a:t>
            </a:r>
            <a:r>
              <a:rPr lang="fr-FR" sz="2800" i="1" dirty="0">
                <a:effectLst/>
                <a:latin typeface="Cambria" panose="02040503050406030204" pitchFamily="18" charset="0"/>
                <a:ea typeface="Cambria" panose="02040503050406030204" pitchFamily="18" charset="0"/>
              </a:rPr>
              <a:t>concentration plasmatique </a:t>
            </a:r>
            <a:r>
              <a:rPr lang="fr-FR" sz="2800" i="1" dirty="0" smtClean="0">
                <a:effectLst/>
                <a:latin typeface="Cambria" panose="02040503050406030204" pitchFamily="18" charset="0"/>
                <a:ea typeface="Cambria" panose="02040503050406030204" pitchFamily="18" charset="0"/>
              </a:rPr>
              <a:t>est proportionnelle </a:t>
            </a:r>
            <a:r>
              <a:rPr lang="fr-FR" sz="2800" i="1" dirty="0">
                <a:effectLst/>
                <a:latin typeface="Cambria" panose="02040503050406030204" pitchFamily="18" charset="0"/>
                <a:ea typeface="Cambria" panose="02040503050406030204" pitchFamily="18" charset="0"/>
              </a:rPr>
              <a:t>à la masse grasse. </a:t>
            </a:r>
            <a:endParaRPr lang="fr-FR" sz="2800" i="1" dirty="0" smtClean="0">
              <a:effectLst/>
              <a:latin typeface="Cambria" panose="02040503050406030204" pitchFamily="18" charset="0"/>
              <a:ea typeface="Cambria" panose="02040503050406030204" pitchFamily="18" charset="0"/>
            </a:endParaRPr>
          </a:p>
          <a:p>
            <a:pPr fontAlgn="base"/>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agit sur l’hypothalamus en inhibant la libération de neuropeptide Y et en augmentant la libération des facteurs anorexigènes (CRH, </a:t>
            </a:r>
            <a:r>
              <a:rPr lang="fr-FR" sz="2800" i="1" dirty="0" err="1">
                <a:effectLst/>
                <a:latin typeface="Cambria" panose="02040503050406030204" pitchFamily="18" charset="0"/>
                <a:ea typeface="Cambria" panose="02040503050406030204" pitchFamily="18" charset="0"/>
              </a:rPr>
              <a:t>mélanocortine</a:t>
            </a:r>
            <a:r>
              <a:rPr lang="fr-FR" sz="2800" i="1" dirty="0" smtClean="0">
                <a:effectLst/>
                <a:latin typeface="Cambria" panose="02040503050406030204" pitchFamily="18" charset="0"/>
                <a:ea typeface="Cambria" panose="02040503050406030204" pitchFamily="18" charset="0"/>
              </a:rPr>
              <a:t>)</a:t>
            </a:r>
            <a:endParaRPr lang="fr-FR" sz="2800" i="1" dirty="0" smtClean="0">
              <a:latin typeface="Cambria" panose="02040503050406030204" pitchFamily="18" charset="0"/>
              <a:ea typeface="Cambria" panose="02040503050406030204" pitchFamily="18" charset="0"/>
            </a:endParaRPr>
          </a:p>
          <a:p>
            <a:pPr marL="0" indent="0" eaLnBrk="1" hangingPunct="1">
              <a:buNone/>
            </a:pPr>
            <a:endParaRPr lang="fr-FR"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2138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90" name="Text Box 2"/>
          <p:cNvSpPr txBox="1">
            <a:spLocks noChangeArrowheads="1"/>
          </p:cNvSpPr>
          <p:nvPr/>
        </p:nvSpPr>
        <p:spPr bwMode="auto">
          <a:xfrm>
            <a:off x="4014158" y="2852615"/>
            <a:ext cx="3581400" cy="400110"/>
          </a:xfrm>
          <a:prstGeom prst="rect">
            <a:avLst/>
          </a:prstGeom>
          <a:solidFill>
            <a:schemeClr val="tx2"/>
          </a:solidFill>
          <a:ln w="28575">
            <a:solidFill>
              <a:schemeClr val="tx1"/>
            </a:solidFill>
            <a:miter lim="800000"/>
            <a:headEnd/>
            <a:tailEnd/>
          </a:ln>
          <a:effectLst/>
        </p:spPr>
        <p:txBody>
          <a:bodyPr>
            <a:spAutoFit/>
          </a:bodyPr>
          <a:lstStyle/>
          <a:p>
            <a:pPr algn="ctr" eaLnBrk="1" hangingPunct="1">
              <a:spcBef>
                <a:spcPct val="50000"/>
              </a:spcBef>
              <a:defRPr/>
            </a:pPr>
            <a:r>
              <a:rPr lang="en-US" sz="2000">
                <a:solidFill>
                  <a:schemeClr val="bg1"/>
                </a:solidFill>
                <a:effectLst>
                  <a:outerShdw blurRad="38100" dist="38100" dir="2700000" algn="tl">
                    <a:srgbClr val="808080"/>
                  </a:outerShdw>
                </a:effectLst>
                <a:latin typeface="Cambria" panose="02040503050406030204" pitchFamily="18" charset="0"/>
                <a:ea typeface="Cambria" panose="02040503050406030204" pitchFamily="18" charset="0"/>
                <a:cs typeface="Arial" charset="0"/>
              </a:rPr>
              <a:t>Hypothalamic feeding center</a:t>
            </a:r>
          </a:p>
        </p:txBody>
      </p:sp>
      <p:sp>
        <p:nvSpPr>
          <p:cNvPr id="1906691" name="Text Box 3"/>
          <p:cNvSpPr txBox="1">
            <a:spLocks noChangeArrowheads="1"/>
          </p:cNvSpPr>
          <p:nvPr/>
        </p:nvSpPr>
        <p:spPr bwMode="auto">
          <a:xfrm>
            <a:off x="4048031" y="5131256"/>
            <a:ext cx="3581400" cy="400050"/>
          </a:xfrm>
          <a:prstGeom prst="rect">
            <a:avLst/>
          </a:prstGeom>
          <a:solidFill>
            <a:schemeClr val="tx2"/>
          </a:solidFill>
          <a:ln w="28575">
            <a:solidFill>
              <a:schemeClr val="tx1"/>
            </a:solidFill>
            <a:miter lim="800000"/>
            <a:headEnd/>
            <a:tailEnd/>
          </a:ln>
          <a:effectLst/>
        </p:spPr>
        <p:txBody>
          <a:bodyPr>
            <a:spAutoFit/>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pPr algn="ctr" eaLnBrk="1" hangingPunct="1">
              <a:spcBef>
                <a:spcPct val="50000"/>
              </a:spcBef>
            </a:pP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sym typeface="Wingdings 3" panose="05040102010807070707" pitchFamily="18" charset="2"/>
              </a:rPr>
              <a:t></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Fat stores    </a:t>
            </a:r>
          </a:p>
        </p:txBody>
      </p:sp>
      <p:sp>
        <p:nvSpPr>
          <p:cNvPr id="95236" name="Text Box 4"/>
          <p:cNvSpPr txBox="1">
            <a:spLocks noChangeArrowheads="1"/>
          </p:cNvSpPr>
          <p:nvPr/>
        </p:nvSpPr>
        <p:spPr bwMode="auto">
          <a:xfrm>
            <a:off x="3985408" y="1767594"/>
            <a:ext cx="3581400" cy="400050"/>
          </a:xfrm>
          <a:prstGeom prst="rect">
            <a:avLst/>
          </a:prstGeom>
          <a:solidFill>
            <a:schemeClr val="tx2"/>
          </a:solidFill>
          <a:ln w="28575">
            <a:solidFill>
              <a:schemeClr val="tx1"/>
            </a:solidFill>
            <a:miter lim="800000"/>
            <a:headEnd/>
            <a:tailEnd/>
          </a:ln>
        </p:spPr>
        <p:txBody>
          <a:bodyPr>
            <a:spAutoFit/>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pPr algn="ctr" eaLnBrk="1" hangingPunct="1">
              <a:spcBef>
                <a:spcPct val="50000"/>
              </a:spcBef>
            </a:pPr>
            <a:r>
              <a:rPr lang="en-US" sz="2000">
                <a:solidFill>
                  <a:schemeClr val="bg1"/>
                </a:solidFill>
                <a:latin typeface="Cambria" panose="02040503050406030204" pitchFamily="18" charset="0"/>
                <a:ea typeface="Cambria" panose="02040503050406030204" pitchFamily="18" charset="0"/>
              </a:rPr>
              <a:t>Neuropeptide Y</a:t>
            </a:r>
          </a:p>
        </p:txBody>
      </p:sp>
      <p:sp>
        <p:nvSpPr>
          <p:cNvPr id="1906693" name="Text Box 5"/>
          <p:cNvSpPr txBox="1">
            <a:spLocks noChangeArrowheads="1"/>
          </p:cNvSpPr>
          <p:nvPr/>
        </p:nvSpPr>
        <p:spPr bwMode="auto">
          <a:xfrm>
            <a:off x="4024886" y="3976239"/>
            <a:ext cx="3581400" cy="400050"/>
          </a:xfrm>
          <a:prstGeom prst="rect">
            <a:avLst/>
          </a:prstGeom>
          <a:solidFill>
            <a:schemeClr val="tx2"/>
          </a:solidFill>
          <a:ln w="28575">
            <a:solidFill>
              <a:schemeClr val="tx1"/>
            </a:solidFill>
            <a:miter lim="800000"/>
            <a:headEnd/>
            <a:tailEnd/>
          </a:ln>
          <a:effectLst/>
        </p:spPr>
        <p:txBody>
          <a:bodyPr>
            <a:spAutoFit/>
          </a:bodyPr>
          <a:lstStyle/>
          <a:p>
            <a:pPr algn="ctr" eaLnBrk="1" hangingPunct="1">
              <a:spcBef>
                <a:spcPct val="50000"/>
              </a:spcBef>
              <a:defRPr/>
            </a:pPr>
            <a:r>
              <a:rPr lang="en-US" sz="2000" dirty="0">
                <a:solidFill>
                  <a:schemeClr val="bg1"/>
                </a:solidFill>
                <a:effectLst>
                  <a:outerShdw blurRad="38100" dist="38100" dir="2700000" algn="tl">
                    <a:srgbClr val="808080"/>
                  </a:outerShdw>
                </a:effectLst>
                <a:latin typeface="Cambria" panose="02040503050406030204" pitchFamily="18" charset="0"/>
                <a:ea typeface="Cambria" panose="02040503050406030204" pitchFamily="18" charset="0"/>
                <a:cs typeface="Arial" charset="0"/>
                <a:sym typeface="Wingdings 3" pitchFamily="18" charset="2"/>
              </a:rPr>
              <a:t> </a:t>
            </a:r>
            <a:r>
              <a:rPr lang="en-US" sz="2000" dirty="0">
                <a:solidFill>
                  <a:schemeClr val="bg1"/>
                </a:solidFill>
                <a:effectLst>
                  <a:outerShdw blurRad="38100" dist="38100" dir="2700000" algn="tl">
                    <a:srgbClr val="808080"/>
                  </a:outerShdw>
                </a:effectLst>
                <a:latin typeface="Cambria" panose="02040503050406030204" pitchFamily="18" charset="0"/>
                <a:ea typeface="Cambria" panose="02040503050406030204" pitchFamily="18" charset="0"/>
                <a:cs typeface="Arial" charset="0"/>
              </a:rPr>
              <a:t>Food intake</a:t>
            </a:r>
          </a:p>
        </p:txBody>
      </p:sp>
      <p:sp>
        <p:nvSpPr>
          <p:cNvPr id="1906694" name="Text Box 6"/>
          <p:cNvSpPr txBox="1">
            <a:spLocks noChangeArrowheads="1"/>
          </p:cNvSpPr>
          <p:nvPr/>
        </p:nvSpPr>
        <p:spPr bwMode="auto">
          <a:xfrm>
            <a:off x="4048031" y="6102036"/>
            <a:ext cx="3581400" cy="400050"/>
          </a:xfrm>
          <a:prstGeom prst="rect">
            <a:avLst/>
          </a:prstGeom>
          <a:solidFill>
            <a:schemeClr val="tx2"/>
          </a:solidFill>
          <a:ln w="28575">
            <a:solidFill>
              <a:schemeClr val="tx1"/>
            </a:solidFill>
            <a:miter lim="800000"/>
            <a:headEnd/>
            <a:tailEnd/>
          </a:ln>
          <a:effectLst/>
        </p:spPr>
        <p:txBody>
          <a:bodyPr>
            <a:spAutoFit/>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pPr algn="ctr" eaLnBrk="1" hangingPunct="1">
              <a:spcBef>
                <a:spcPct val="50000"/>
              </a:spcBef>
            </a:pP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sym typeface="Wingdings 3" panose="05040102010807070707" pitchFamily="18" charset="2"/>
              </a:rPr>
              <a:t></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Leptin secretion    </a:t>
            </a:r>
          </a:p>
        </p:txBody>
      </p:sp>
      <p:cxnSp>
        <p:nvCxnSpPr>
          <p:cNvPr id="95240" name="AutoShape 8"/>
          <p:cNvCxnSpPr>
            <a:cxnSpLocks noChangeShapeType="1"/>
            <a:stCxn id="95236" idx="2"/>
            <a:endCxn id="1906690" idx="0"/>
          </p:cNvCxnSpPr>
          <p:nvPr/>
        </p:nvCxnSpPr>
        <p:spPr bwMode="auto">
          <a:xfrm>
            <a:off x="5776108" y="2167644"/>
            <a:ext cx="28750" cy="684971"/>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1" name="AutoShape 9"/>
          <p:cNvCxnSpPr>
            <a:cxnSpLocks noChangeShapeType="1"/>
            <a:stCxn id="1906690" idx="2"/>
            <a:endCxn id="1906693" idx="0"/>
          </p:cNvCxnSpPr>
          <p:nvPr/>
        </p:nvCxnSpPr>
        <p:spPr bwMode="auto">
          <a:xfrm>
            <a:off x="5804858" y="3252725"/>
            <a:ext cx="10728" cy="723514"/>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2" name="AutoShape 10"/>
          <p:cNvCxnSpPr>
            <a:cxnSpLocks noChangeShapeType="1"/>
            <a:stCxn id="1906693" idx="2"/>
            <a:endCxn id="1906691" idx="0"/>
          </p:cNvCxnSpPr>
          <p:nvPr/>
        </p:nvCxnSpPr>
        <p:spPr bwMode="auto">
          <a:xfrm>
            <a:off x="5815586" y="4376289"/>
            <a:ext cx="23145" cy="754967"/>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3" name="AutoShape 11"/>
          <p:cNvCxnSpPr>
            <a:cxnSpLocks noChangeShapeType="1"/>
            <a:stCxn id="1906691" idx="2"/>
            <a:endCxn id="1906694" idx="0"/>
          </p:cNvCxnSpPr>
          <p:nvPr/>
        </p:nvCxnSpPr>
        <p:spPr bwMode="auto">
          <a:xfrm>
            <a:off x="5838731" y="5531306"/>
            <a:ext cx="0" cy="57073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6702" name="Text Box 14"/>
          <p:cNvSpPr txBox="1">
            <a:spLocks noChangeArrowheads="1"/>
          </p:cNvSpPr>
          <p:nvPr/>
        </p:nvSpPr>
        <p:spPr bwMode="auto">
          <a:xfrm rot="16200000">
            <a:off x="7069981" y="3951483"/>
            <a:ext cx="3429000" cy="366713"/>
          </a:xfrm>
          <a:prstGeom prst="rect">
            <a:avLst/>
          </a:prstGeom>
          <a:solidFill>
            <a:schemeClr val="accent4">
              <a:lumMod val="40000"/>
              <a:lumOff val="60000"/>
            </a:schemeClr>
          </a:solidFill>
          <a:ln w="28575" algn="ctr">
            <a:solidFill>
              <a:srgbClr val="FFC000"/>
            </a:solidFill>
            <a:miter lim="800000"/>
            <a:headEnd/>
            <a:tailEnd/>
          </a:ln>
          <a:effectLst/>
        </p:spPr>
        <p:txBody>
          <a:bodyPr>
            <a:spAutoFit/>
          </a:bodyPr>
          <a:lstStyle/>
          <a:p>
            <a:pPr algn="ctr" eaLnBrk="1" hangingPunct="1">
              <a:spcBef>
                <a:spcPct val="50000"/>
              </a:spcBef>
              <a:defRPr/>
            </a:pPr>
            <a:r>
              <a:rPr lang="en-US" b="1" dirty="0">
                <a:solidFill>
                  <a:schemeClr val="bg1"/>
                </a:solidFill>
                <a:latin typeface="Cambria" panose="02040503050406030204" pitchFamily="18" charset="0"/>
                <a:ea typeface="Cambria" panose="02040503050406030204" pitchFamily="18" charset="0"/>
                <a:cs typeface="Arial" charset="0"/>
              </a:rPr>
              <a:t>Negative feedback</a:t>
            </a:r>
          </a:p>
        </p:txBody>
      </p:sp>
      <p:cxnSp>
        <p:nvCxnSpPr>
          <p:cNvPr id="21" name="Connecteur droit 20"/>
          <p:cNvCxnSpPr/>
          <p:nvPr/>
        </p:nvCxnSpPr>
        <p:spPr>
          <a:xfrm>
            <a:off x="8538499" y="1967619"/>
            <a:ext cx="21026" cy="43344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endCxn id="95236" idx="3"/>
          </p:cNvCxnSpPr>
          <p:nvPr/>
        </p:nvCxnSpPr>
        <p:spPr>
          <a:xfrm flipH="1">
            <a:off x="7566808" y="1967619"/>
            <a:ext cx="971691"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7740715" y="6302061"/>
            <a:ext cx="818810" cy="3175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Titre 31"/>
          <p:cNvSpPr>
            <a:spLocks noGrp="1"/>
          </p:cNvSpPr>
          <p:nvPr>
            <p:ph type="title"/>
          </p:nvPr>
        </p:nvSpPr>
        <p:spPr>
          <a:xfrm>
            <a:off x="1123306" y="-18045"/>
            <a:ext cx="9905998" cy="1905000"/>
          </a:xfrm>
        </p:spPr>
        <p:txBody>
          <a:bodyPr/>
          <a:lstStyle/>
          <a:p>
            <a:pPr algn="ctr"/>
            <a:r>
              <a:rPr lang="fr-FR" b="1" i="1" dirty="0" smtClean="0">
                <a:latin typeface="Cambria" panose="02040503050406030204" pitchFamily="18" charset="0"/>
                <a:ea typeface="Cambria" panose="02040503050406030204" pitchFamily="18" charset="0"/>
              </a:rPr>
              <a:t>Contrôle de la sécrétion de la leptine </a:t>
            </a:r>
            <a:endParaRPr lang="fr-FR"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9207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Régulation du poids corporel par la leptine </a:t>
            </a:r>
            <a:endParaRPr lang="fr-FR" b="1" i="1" dirty="0">
              <a:latin typeface="Cambria" panose="02040503050406030204" pitchFamily="18" charset="0"/>
              <a:ea typeface="Cambria" panose="02040503050406030204" pitchFamily="18" charset="0"/>
            </a:endParaRPr>
          </a:p>
        </p:txBody>
      </p:sp>
      <p:pic>
        <p:nvPicPr>
          <p:cNvPr id="7" name="Picture 2" descr="231 homeosta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76240" y="1421395"/>
            <a:ext cx="4604900" cy="524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453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err="1" smtClean="0">
                <a:latin typeface="Cambria" panose="02040503050406030204" pitchFamily="18" charset="0"/>
                <a:ea typeface="Cambria" panose="02040503050406030204" pitchFamily="18" charset="0"/>
              </a:rPr>
              <a:t>Motiline</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271604" y="1394234"/>
            <a:ext cx="11615596" cy="5078993"/>
          </a:xfrm>
        </p:spPr>
        <p:txBody>
          <a:bodyPr>
            <a:normAutofit/>
          </a:bodyPr>
          <a:lstStyle/>
          <a:p>
            <a:r>
              <a:rPr lang="fr-FR" sz="2400" i="1" dirty="0">
                <a:effectLst/>
                <a:latin typeface="Cambria" panose="02040503050406030204" pitchFamily="18" charset="0"/>
                <a:ea typeface="Cambria" panose="02040503050406030204" pitchFamily="18" charset="0"/>
              </a:rPr>
              <a:t>La </a:t>
            </a:r>
            <a:r>
              <a:rPr lang="fr-FR" sz="2400" i="1" dirty="0" err="1">
                <a:effectLst/>
                <a:latin typeface="Cambria" panose="02040503050406030204" pitchFamily="18" charset="0"/>
                <a:ea typeface="Cambria" panose="02040503050406030204" pitchFamily="18" charset="0"/>
              </a:rPr>
              <a:t>motiline</a:t>
            </a:r>
            <a:r>
              <a:rPr lang="fr-FR" sz="2400" i="1" dirty="0">
                <a:effectLst/>
                <a:latin typeface="Cambria" panose="02040503050406030204" pitchFamily="18" charset="0"/>
                <a:ea typeface="Cambria" panose="02040503050406030204" pitchFamily="18" charset="0"/>
              </a:rPr>
              <a:t> est </a:t>
            </a:r>
            <a:r>
              <a:rPr lang="fr-FR" sz="2400" i="1" dirty="0" smtClean="0">
                <a:effectLst/>
                <a:latin typeface="Cambria" panose="02040503050406030204" pitchFamily="18" charset="0"/>
                <a:ea typeface="Cambria" panose="02040503050406030204" pitchFamily="18" charset="0"/>
              </a:rPr>
              <a:t>une hormone </a:t>
            </a:r>
            <a:r>
              <a:rPr lang="fr-FR" sz="2400" i="1" dirty="0">
                <a:effectLst/>
                <a:latin typeface="Cambria" panose="02040503050406030204" pitchFamily="18" charset="0"/>
                <a:ea typeface="Cambria" panose="02040503050406030204" pitchFamily="18" charset="0"/>
              </a:rPr>
              <a:t>gastro-intestinale polypeptidique sécrétée par les cellules </a:t>
            </a:r>
            <a:r>
              <a:rPr lang="fr-FR" sz="2400" i="1" dirty="0" err="1">
                <a:effectLst/>
                <a:latin typeface="Cambria" panose="02040503050406030204" pitchFamily="18" charset="0"/>
                <a:ea typeface="Cambria" panose="02040503050406030204" pitchFamily="18" charset="0"/>
              </a:rPr>
              <a:t>entérochromaffines</a:t>
            </a:r>
            <a:r>
              <a:rPr lang="fr-FR" sz="2400" i="1" dirty="0">
                <a:effectLst/>
                <a:latin typeface="Cambria" panose="02040503050406030204" pitchFamily="18" charset="0"/>
                <a:ea typeface="Cambria" panose="02040503050406030204" pitchFamily="18" charset="0"/>
              </a:rPr>
              <a:t> (EC) et les cellules M de la muqueuse du duodénum. </a:t>
            </a: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favorise l'activité motrice de </a:t>
            </a:r>
            <a:r>
              <a:rPr lang="fr-FR" sz="2400" i="1" dirty="0" smtClean="0">
                <a:effectLst/>
                <a:latin typeface="Cambria" panose="02040503050406030204" pitchFamily="18" charset="0"/>
                <a:ea typeface="Cambria" panose="02040503050406030204" pitchFamily="18" charset="0"/>
              </a:rPr>
              <a:t>l'estomac</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lorsque </a:t>
            </a:r>
            <a:r>
              <a:rPr lang="fr-FR" sz="2400" i="1" dirty="0">
                <a:effectLst/>
                <a:latin typeface="Cambria" panose="02040503050406030204" pitchFamily="18" charset="0"/>
                <a:ea typeface="Cambria" panose="02040503050406030204" pitchFamily="18" charset="0"/>
              </a:rPr>
              <a:t>le pH est haut (basique) et </a:t>
            </a:r>
            <a:r>
              <a:rPr lang="fr-FR" sz="2400" i="1" dirty="0" smtClean="0">
                <a:effectLst/>
                <a:latin typeface="Cambria" panose="02040503050406030204" pitchFamily="18" charset="0"/>
                <a:ea typeface="Cambria" panose="02040503050406030204" pitchFamily="18" charset="0"/>
              </a:rPr>
              <a:t>l’inhibe lorsque </a:t>
            </a:r>
            <a:r>
              <a:rPr lang="fr-FR" sz="2400" i="1" dirty="0">
                <a:effectLst/>
                <a:latin typeface="Cambria" panose="02040503050406030204" pitchFamily="18" charset="0"/>
                <a:ea typeface="Cambria" panose="02040503050406030204" pitchFamily="18" charset="0"/>
              </a:rPr>
              <a:t>ce dernier est bas (acide</a:t>
            </a:r>
            <a:r>
              <a:rPr lang="fr-FR" sz="2400" i="1" dirty="0" smtClean="0">
                <a:effectLst/>
                <a:latin typeface="Cambria" panose="02040503050406030204" pitchFamily="18" charset="0"/>
                <a:ea typeface="Cambria" panose="02040503050406030204" pitchFamily="18" charset="0"/>
              </a:rPr>
              <a:t>).</a:t>
            </a: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stimule la production de pepsine</a:t>
            </a:r>
            <a:r>
              <a:rPr lang="fr-FR" sz="2400" i="1" dirty="0" smtClean="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 exerce </a:t>
            </a:r>
            <a:r>
              <a:rPr lang="fr-FR" sz="2400" i="1" dirty="0">
                <a:effectLst/>
                <a:latin typeface="Cambria" panose="02040503050406030204" pitchFamily="18" charset="0"/>
                <a:ea typeface="Cambria" panose="02040503050406030204" pitchFamily="18" charset="0"/>
              </a:rPr>
              <a:t>un effet stimulateur sur la musculeuse du tube digestif, et semble agir comme un régulateur de la motilité dans les périodes entre deux repas, préparant de ce fait l'intestin au prochain repas.</a:t>
            </a:r>
          </a:p>
          <a:p>
            <a:r>
              <a:rPr lang="fr-FR" sz="2400" i="1" dirty="0">
                <a:effectLst/>
                <a:latin typeface="Cambria" panose="02040503050406030204" pitchFamily="18" charset="0"/>
                <a:ea typeface="Cambria" panose="02040503050406030204" pitchFamily="18" charset="0"/>
              </a:rPr>
              <a:t>La </a:t>
            </a:r>
            <a:r>
              <a:rPr lang="fr-FR" sz="2400" i="1" dirty="0" err="1">
                <a:effectLst/>
                <a:latin typeface="Cambria" panose="02040503050406030204" pitchFamily="18" charset="0"/>
                <a:ea typeface="Cambria" panose="02040503050406030204" pitchFamily="18" charset="0"/>
              </a:rPr>
              <a:t>motiline</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a </a:t>
            </a:r>
            <a:r>
              <a:rPr lang="fr-FR" sz="2400" i="1" dirty="0">
                <a:effectLst/>
                <a:latin typeface="Cambria" panose="02040503050406030204" pitchFamily="18" charset="0"/>
                <a:ea typeface="Cambria" panose="02040503050406030204" pitchFamily="18" charset="0"/>
              </a:rPr>
              <a:t>un rôle régulateur de la vidange gastrique. </a:t>
            </a:r>
            <a:endParaRPr lang="fr-FR" sz="2400" dirty="0">
              <a:effectLst/>
            </a:endParaRPr>
          </a:p>
          <a:p>
            <a:endParaRPr lang="fr-FR" dirty="0"/>
          </a:p>
        </p:txBody>
      </p:sp>
    </p:spTree>
    <p:extLst>
      <p:ext uri="{BB962C8B-B14F-4D97-AF65-F5344CB8AC3E}">
        <p14:creationId xmlns:p14="http://schemas.microsoft.com/office/powerpoint/2010/main" val="2555002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8985" y="0"/>
            <a:ext cx="9905998" cy="1905000"/>
          </a:xfrm>
        </p:spPr>
        <p:txBody>
          <a:bodyPr/>
          <a:lstStyle/>
          <a:p>
            <a:pPr algn="ctr"/>
            <a:r>
              <a:rPr lang="fr-FR" b="1" i="1" dirty="0" smtClean="0">
                <a:solidFill>
                  <a:schemeClr val="tx1"/>
                </a:solidFill>
                <a:latin typeface="Cambria" panose="02040503050406030204" pitchFamily="18" charset="0"/>
                <a:ea typeface="Cambria" panose="02040503050406030204" pitchFamily="18" charset="0"/>
              </a:rPr>
              <a:t>La </a:t>
            </a:r>
            <a:r>
              <a:rPr lang="fr-FR" b="1" i="1" dirty="0" err="1" smtClean="0">
                <a:solidFill>
                  <a:schemeClr val="tx1"/>
                </a:solidFill>
                <a:latin typeface="Cambria" panose="02040503050406030204" pitchFamily="18" charset="0"/>
                <a:ea typeface="Cambria" panose="02040503050406030204" pitchFamily="18" charset="0"/>
              </a:rPr>
              <a:t>ghréline</a:t>
            </a:r>
            <a:r>
              <a:rPr lang="fr-FR" b="1" i="1" dirty="0" smtClean="0">
                <a:solidFill>
                  <a:schemeClr val="tx1"/>
                </a:solidFill>
                <a:latin typeface="Cambria" panose="02040503050406030204" pitchFamily="18" charset="0"/>
                <a:ea typeface="Cambria" panose="02040503050406030204" pitchFamily="18" charset="0"/>
              </a:rPr>
              <a:t> </a:t>
            </a:r>
            <a:endParaRPr lang="fr-FR" b="1" i="1" dirty="0">
              <a:solidFill>
                <a:schemeClr val="tx1"/>
              </a:solidFill>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570368" y="1584356"/>
            <a:ext cx="10918480" cy="4553893"/>
          </a:xfrm>
        </p:spPr>
        <p:txBody>
          <a:bodyPr/>
          <a:lstStyle/>
          <a:p>
            <a:r>
              <a:rPr lang="fr-FR" sz="2800" b="1" i="1" dirty="0">
                <a:effectLst/>
                <a:latin typeface="Cambria" panose="02040503050406030204" pitchFamily="18" charset="0"/>
                <a:ea typeface="Cambria" panose="02040503050406030204" pitchFamily="18" charset="0"/>
              </a:rPr>
              <a:t>La </a:t>
            </a:r>
            <a:r>
              <a:rPr lang="fr-FR" sz="2800" b="1" i="1" dirty="0" err="1">
                <a:effectLst/>
                <a:latin typeface="Cambria" panose="02040503050406030204" pitchFamily="18" charset="0"/>
                <a:ea typeface="Cambria" panose="02040503050406030204" pitchFamily="18" charset="0"/>
              </a:rPr>
              <a:t>ghréline</a:t>
            </a:r>
            <a:r>
              <a:rPr lang="fr-FR" sz="2800" i="1" dirty="0">
                <a:effectLst/>
                <a:latin typeface="Cambria" panose="02040503050406030204" pitchFamily="18" charset="0"/>
                <a:ea typeface="Cambria" panose="02040503050406030204" pitchFamily="18" charset="0"/>
              </a:rPr>
              <a:t> libérée par l’estomac au cours du </a:t>
            </a:r>
            <a:r>
              <a:rPr lang="fr-FR" sz="2800" i="1" dirty="0" smtClean="0">
                <a:effectLst/>
                <a:latin typeface="Cambria" panose="02040503050406030204" pitchFamily="18" charset="0"/>
                <a:ea typeface="Cambria" panose="02040503050406030204" pitchFamily="18" charset="0"/>
              </a:rPr>
              <a:t>jeûne</a:t>
            </a:r>
          </a:p>
          <a:p>
            <a:r>
              <a:rPr lang="fr-FR" sz="2800" i="1" dirty="0" smtClean="0">
                <a:effectLst/>
                <a:latin typeface="Cambria" panose="02040503050406030204" pitchFamily="18" charset="0"/>
                <a:ea typeface="Cambria" panose="02040503050406030204" pitchFamily="18" charset="0"/>
              </a:rPr>
              <a:t>de </a:t>
            </a:r>
            <a:r>
              <a:rPr lang="fr-FR" sz="2800" i="1" dirty="0">
                <a:effectLst/>
                <a:latin typeface="Cambria" panose="02040503050406030204" pitchFamily="18" charset="0"/>
                <a:ea typeface="Cambria" panose="02040503050406030204" pitchFamily="18" charset="0"/>
              </a:rPr>
              <a:t>faibles quantités sont également sécrétées par le </a:t>
            </a:r>
            <a:r>
              <a:rPr lang="fr-FR" sz="2800" i="1" dirty="0" smtClean="0">
                <a:effectLst/>
                <a:latin typeface="Cambria" panose="02040503050406030204" pitchFamily="18" charset="0"/>
                <a:ea typeface="Cambria" panose="02040503050406030204" pitchFamily="18" charset="0"/>
              </a:rPr>
              <a:t>cerveau, l'intestin </a:t>
            </a:r>
            <a:r>
              <a:rPr lang="fr-FR" sz="2800" i="1" dirty="0">
                <a:effectLst/>
                <a:latin typeface="Cambria" panose="02040503050406030204" pitchFamily="18" charset="0"/>
                <a:ea typeface="Cambria" panose="02040503050406030204" pitchFamily="18" charset="0"/>
              </a:rPr>
              <a:t>grêle et le pancréas.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stimule l’appétit et contribue à la régulation du glucose et de l'insuline, au goût et au sommeil.</a:t>
            </a:r>
          </a:p>
          <a:p>
            <a:endParaRPr lang="fr-FR" dirty="0"/>
          </a:p>
        </p:txBody>
      </p:sp>
    </p:spTree>
    <p:extLst>
      <p:ext uri="{BB962C8B-B14F-4D97-AF65-F5344CB8AC3E}">
        <p14:creationId xmlns:p14="http://schemas.microsoft.com/office/powerpoint/2010/main" val="376375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solidFill>
                  <a:schemeClr val="tx1"/>
                </a:solidFill>
                <a:latin typeface="Cambria" panose="02040503050406030204" pitchFamily="18" charset="0"/>
                <a:ea typeface="Cambria" panose="02040503050406030204" pitchFamily="18" charset="0"/>
              </a:rPr>
              <a:t>Régulation hormonale </a:t>
            </a:r>
            <a:endParaRPr lang="fr-FR" sz="3600" dirty="0">
              <a:solidFill>
                <a:schemeClr val="tx1"/>
              </a:solidFill>
            </a:endParaRPr>
          </a:p>
        </p:txBody>
      </p:sp>
      <p:sp>
        <p:nvSpPr>
          <p:cNvPr id="3" name="Espace réservé du contenu 2"/>
          <p:cNvSpPr>
            <a:spLocks noGrp="1"/>
          </p:cNvSpPr>
          <p:nvPr>
            <p:ph idx="1"/>
          </p:nvPr>
        </p:nvSpPr>
        <p:spPr>
          <a:xfrm>
            <a:off x="389299" y="1602463"/>
            <a:ext cx="11353046" cy="5045763"/>
          </a:xfrm>
        </p:spPr>
        <p:txBody>
          <a:bodyPr>
            <a:normAutofit/>
          </a:bodyPr>
          <a:lstStyle/>
          <a:p>
            <a:r>
              <a:rPr lang="fr-FR" sz="2800" i="1" dirty="0">
                <a:effectLst/>
                <a:latin typeface="Cambria" panose="02040503050406030204" pitchFamily="18" charset="0"/>
                <a:ea typeface="Cambria" panose="02040503050406030204" pitchFamily="18" charset="0"/>
              </a:rPr>
              <a:t>Il existe d’autre molécules impliquées dans la régulation des fonctions du tractus GI tel que :</a:t>
            </a:r>
          </a:p>
          <a:p>
            <a:r>
              <a:rPr lang="fr-FR" sz="2800" b="1" i="1" dirty="0">
                <a:effectLst/>
                <a:latin typeface="Cambria" panose="02040503050406030204" pitchFamily="18" charset="0"/>
                <a:ea typeface="Cambria" panose="02040503050406030204" pitchFamily="18" charset="0"/>
              </a:rPr>
              <a:t>Les paracrines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b="1" i="1" dirty="0" smtClean="0">
                <a:effectLst/>
                <a:latin typeface="Cambria" panose="02040503050406030204" pitchFamily="18" charset="0"/>
                <a:ea typeface="Cambria" panose="02040503050406030204" pitchFamily="18" charset="0"/>
              </a:rPr>
              <a:t>Les </a:t>
            </a:r>
            <a:r>
              <a:rPr lang="fr-FR" sz="2800" b="1" i="1" dirty="0" err="1">
                <a:effectLst/>
                <a:latin typeface="Cambria" panose="02040503050406030204" pitchFamily="18" charset="0"/>
                <a:ea typeface="Cambria" panose="02040503050406030204" pitchFamily="18" charset="0"/>
              </a:rPr>
              <a:t>neurocrines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marL="0" indent="0">
              <a:buNone/>
            </a:pPr>
            <a:r>
              <a:rPr lang="fr-FR" b="1" i="1" dirty="0">
                <a:effectLst/>
                <a:latin typeface="Cambria" panose="02040503050406030204" pitchFamily="18" charset="0"/>
                <a:ea typeface="Cambria" panose="02040503050406030204" pitchFamily="18" charset="0"/>
              </a:rPr>
              <a:t> </a:t>
            </a:r>
            <a:endParaRPr lang="fr-FR" i="1" dirty="0">
              <a:effectLst/>
              <a:latin typeface="Cambria" panose="02040503050406030204" pitchFamily="18" charset="0"/>
              <a:ea typeface="Cambria" panose="02040503050406030204" pitchFamily="18" charset="0"/>
            </a:endParaRP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57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222218"/>
            <a:ext cx="11353046" cy="5531667"/>
          </a:xfrm>
        </p:spPr>
        <p:txBody>
          <a:bodyPr>
            <a:normAutofit/>
          </a:bodyPr>
          <a:lstStyle/>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LES PARACRINES</a:t>
            </a:r>
            <a:endParaRPr lang="fr-FR" sz="2800"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elles </a:t>
            </a:r>
            <a:r>
              <a:rPr lang="fr-FR" sz="2800" i="1" dirty="0">
                <a:solidFill>
                  <a:schemeClr val="tx1"/>
                </a:solidFill>
                <a:effectLst/>
                <a:latin typeface="Cambria" panose="02040503050406030204" pitchFamily="18" charset="0"/>
                <a:ea typeface="Cambria" panose="02040503050406030204" pitchFamily="18" charset="0"/>
              </a:rPr>
              <a:t>sont produites par des cellules endocrines de la muqueuse GI, diffusent sur de petites distances pour agir sur des cellules cibles situées dans le tractus GI. On distingue </a:t>
            </a:r>
            <a:r>
              <a:rPr lang="fr-FR" sz="2800" i="1" dirty="0" smtClean="0">
                <a:solidFill>
                  <a:schemeClr val="tx1"/>
                </a:solidFill>
                <a:effectLst/>
                <a:latin typeface="Cambria" panose="02040503050406030204" pitchFamily="18" charset="0"/>
                <a:ea typeface="Cambria" panose="02040503050406030204" pitchFamily="18" charset="0"/>
              </a:rPr>
              <a:t>:</a:t>
            </a:r>
            <a:endParaRPr lang="fr-FR" sz="2800" b="1" i="1" dirty="0" smtClean="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La somatostatine</a:t>
            </a:r>
            <a:endParaRPr lang="fr-FR" sz="2800" i="1" dirty="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L'histamine</a:t>
            </a:r>
            <a:endParaRPr lang="fr-FR" sz="2800" i="1" dirty="0">
              <a:solidFill>
                <a:schemeClr val="tx1"/>
              </a:solidFill>
              <a:effectLst/>
              <a:latin typeface="Cambria" panose="02040503050406030204" pitchFamily="18" charset="0"/>
              <a:ea typeface="Cambria" panose="02040503050406030204" pitchFamily="18" charset="0"/>
            </a:endParaRP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778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222218"/>
            <a:ext cx="11353046" cy="5531667"/>
          </a:xfrm>
        </p:spPr>
        <p:txBody>
          <a:bodyPr>
            <a:normAutofit/>
          </a:bodyPr>
          <a:lstStyle/>
          <a:p>
            <a:pPr marL="457200" lvl="1"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somatostatine</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pPr lvl="1"/>
            <a:r>
              <a:rPr lang="fr-FR" sz="2400" i="1" dirty="0">
                <a:solidFill>
                  <a:schemeClr val="tx1"/>
                </a:solidFill>
                <a:effectLst/>
                <a:latin typeface="Cambria" panose="02040503050406030204" pitchFamily="18" charset="0"/>
                <a:ea typeface="Cambria" panose="02040503050406030204" pitchFamily="18" charset="0"/>
              </a:rPr>
              <a:t>Elle est secrétée par des cellules distribuées dans tout le tractus GI en réponse à la présence d’H</a:t>
            </a:r>
            <a:r>
              <a:rPr lang="fr-FR" sz="2400" b="1" i="1" baseline="30000" dirty="0">
                <a:solidFill>
                  <a:schemeClr val="tx1"/>
                </a:solidFill>
                <a:effectLst/>
                <a:latin typeface="Cambria" panose="02040503050406030204" pitchFamily="18" charset="0"/>
                <a:ea typeface="Cambria" panose="02040503050406030204" pitchFamily="18" charset="0"/>
              </a:rPr>
              <a:t>+</a:t>
            </a:r>
            <a:r>
              <a:rPr lang="fr-FR" sz="2400" i="1" dirty="0">
                <a:solidFill>
                  <a:schemeClr val="tx1"/>
                </a:solidFill>
                <a:effectLst/>
                <a:latin typeface="Cambria" panose="02040503050406030204" pitchFamily="18" charset="0"/>
                <a:ea typeface="Cambria" panose="02040503050406030204" pitchFamily="18" charset="0"/>
              </a:rPr>
              <a:t> dans la lumière. </a:t>
            </a:r>
            <a:endParaRPr lang="fr-FR" sz="2400" i="1" dirty="0" smtClean="0">
              <a:solidFill>
                <a:schemeClr val="tx1"/>
              </a:solidFill>
              <a:effectLst/>
              <a:latin typeface="Cambria" panose="02040503050406030204" pitchFamily="18" charset="0"/>
              <a:ea typeface="Cambria" panose="02040503050406030204" pitchFamily="18" charset="0"/>
            </a:endParaRPr>
          </a:p>
          <a:p>
            <a:pPr lvl="1"/>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inhibe la libération de toutes les hormones GI, ainsi que la sécrétion gastrique d’H</a:t>
            </a:r>
            <a:r>
              <a:rPr lang="fr-FR" sz="2400" b="1" i="1" baseline="30000" dirty="0" smtClean="0">
                <a:solidFill>
                  <a:schemeClr val="tx1"/>
                </a:solidFill>
                <a:effectLst/>
                <a:latin typeface="Cambria" panose="02040503050406030204" pitchFamily="18" charset="0"/>
                <a:ea typeface="Cambria" panose="02040503050406030204" pitchFamily="18" charset="0"/>
              </a:rPr>
              <a:t>+</a:t>
            </a:r>
          </a:p>
          <a:p>
            <a:pPr lvl="1"/>
            <a:r>
              <a:rPr lang="fr-FR" sz="2400" i="1" dirty="0">
                <a:solidFill>
                  <a:schemeClr val="tx1"/>
                </a:solidFill>
                <a:effectLst/>
                <a:latin typeface="Cambria" panose="02040503050406030204" pitchFamily="18" charset="0"/>
                <a:ea typeface="Cambria" panose="02040503050406030204" pitchFamily="18" charset="0"/>
              </a:rPr>
              <a:t>Sa sécrétion est inhibée par le nerf vague</a:t>
            </a:r>
            <a:r>
              <a:rPr lang="fr-FR" sz="2400" b="1" i="1" dirty="0" smtClean="0">
                <a:solidFill>
                  <a:schemeClr val="tx1"/>
                </a:solidFill>
                <a:effectLst/>
                <a:latin typeface="Cambria" panose="02040503050406030204" pitchFamily="18" charset="0"/>
                <a:ea typeface="Cambria" panose="02040503050406030204" pitchFamily="18" charset="0"/>
              </a:rPr>
              <a:t>.</a:t>
            </a:r>
            <a:endParaRPr lang="fr-FR" sz="2400" i="1" dirty="0">
              <a:solidFill>
                <a:schemeClr val="tx1"/>
              </a:solidFill>
              <a:effectLst/>
              <a:latin typeface="Cambria" panose="02040503050406030204" pitchFamily="18" charset="0"/>
              <a:ea typeface="Cambria" panose="02040503050406030204" pitchFamily="18" charset="0"/>
            </a:endParaRPr>
          </a:p>
          <a:p>
            <a:pPr marL="457200" lvl="1"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L'histamine</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pPr lvl="1"/>
            <a:r>
              <a:rPr lang="fr-FR" sz="2400" i="1" dirty="0">
                <a:solidFill>
                  <a:schemeClr val="tx1"/>
                </a:solidFill>
                <a:effectLst/>
                <a:latin typeface="Cambria" panose="02040503050406030204" pitchFamily="18" charset="0"/>
                <a:ea typeface="Cambria" panose="02040503050406030204" pitchFamily="18" charset="0"/>
              </a:rPr>
              <a:t>Elle est sécrétée par les mastocytes de la muqueuse gastrique. </a:t>
            </a:r>
            <a:endParaRPr lang="fr-FR" sz="2400" i="1" dirty="0" smtClean="0">
              <a:solidFill>
                <a:schemeClr val="tx1"/>
              </a:solidFill>
              <a:effectLst/>
              <a:latin typeface="Cambria" panose="02040503050406030204" pitchFamily="18" charset="0"/>
              <a:ea typeface="Cambria" panose="02040503050406030204" pitchFamily="18" charset="0"/>
            </a:endParaRPr>
          </a:p>
          <a:p>
            <a:pPr lvl="1"/>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augmente la sécrétion gastrique de H+ directement et par potentialisation des effets de la gastrine et de la stimulation vagale.</a:t>
            </a: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26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solidFill>
                  <a:schemeClr val="tx1"/>
                </a:solidFill>
                <a:latin typeface="Cambria" panose="02040503050406030204" pitchFamily="18" charset="0"/>
                <a:ea typeface="Cambria" panose="02040503050406030204" pitchFamily="18" charset="0"/>
              </a:rPr>
              <a:t>Régulation hormonale </a:t>
            </a:r>
            <a:endParaRPr lang="fr-FR" sz="3600" dirty="0">
              <a:solidFill>
                <a:schemeClr val="tx1"/>
              </a:solidFill>
            </a:endParaRPr>
          </a:p>
        </p:txBody>
      </p:sp>
      <p:sp>
        <p:nvSpPr>
          <p:cNvPr id="3" name="Espace réservé du contenu 2"/>
          <p:cNvSpPr>
            <a:spLocks noGrp="1"/>
          </p:cNvSpPr>
          <p:nvPr>
            <p:ph idx="1"/>
          </p:nvPr>
        </p:nvSpPr>
        <p:spPr>
          <a:xfrm>
            <a:off x="389299" y="1222218"/>
            <a:ext cx="11353046" cy="5531667"/>
          </a:xfrm>
        </p:spPr>
        <p:txBody>
          <a:bodyPr>
            <a:normAutofit/>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800" b="1" i="1" dirty="0" err="1">
                <a:solidFill>
                  <a:schemeClr val="accent4">
                    <a:lumMod val="60000"/>
                    <a:lumOff val="40000"/>
                  </a:schemeClr>
                </a:solidFill>
                <a:effectLst/>
                <a:latin typeface="Cambria" panose="02040503050406030204" pitchFamily="18" charset="0"/>
                <a:ea typeface="Cambria" panose="02040503050406030204" pitchFamily="18" charset="0"/>
              </a:rPr>
              <a:t>neurocrines</a:t>
            </a:r>
            <a:r>
              <a:rPr lang="fr-FR" sz="2800" i="1" dirty="0">
                <a:solidFill>
                  <a:schemeClr val="accent4">
                    <a:lumMod val="60000"/>
                    <a:lumOff val="40000"/>
                  </a:schemeClr>
                </a:solidFill>
                <a:effectLst/>
                <a:latin typeface="Cambria" panose="02040503050406030204" pitchFamily="18" charset="0"/>
                <a:ea typeface="Cambria" panose="02040503050406030204" pitchFamily="18" charset="0"/>
              </a:rPr>
              <a:t> </a:t>
            </a:r>
          </a:p>
          <a:p>
            <a:r>
              <a:rPr lang="fr-FR" sz="2800" i="1" dirty="0">
                <a:solidFill>
                  <a:schemeClr val="tx1"/>
                </a:solidFill>
                <a:effectLst/>
                <a:latin typeface="Cambria" panose="02040503050406030204" pitchFamily="18" charset="0"/>
                <a:ea typeface="Cambria" panose="02040503050406030204" pitchFamily="18" charset="0"/>
              </a:rPr>
              <a:t>Elles sont synthétisées dans les corps cellulaires des neurones, elles se déplacent le long de l'axone et elles sont libérées à la terminaison nerveuse par un potentiel d'action nerveux. </a:t>
            </a:r>
          </a:p>
          <a:p>
            <a:r>
              <a:rPr lang="fr-FR" sz="2800" i="1" dirty="0">
                <a:solidFill>
                  <a:schemeClr val="tx1"/>
                </a:solidFill>
                <a:effectLst/>
                <a:latin typeface="Cambria" panose="02040503050406030204" pitchFamily="18" charset="0"/>
                <a:ea typeface="Cambria" panose="02040503050406030204" pitchFamily="18" charset="0"/>
              </a:rPr>
              <a:t>Les </a:t>
            </a:r>
            <a:r>
              <a:rPr lang="fr-FR" sz="2800" i="1" dirty="0" err="1">
                <a:solidFill>
                  <a:schemeClr val="tx1"/>
                </a:solidFill>
                <a:effectLst/>
                <a:latin typeface="Cambria" panose="02040503050406030204" pitchFamily="18" charset="0"/>
                <a:ea typeface="Cambria" panose="02040503050406030204" pitchFamily="18" charset="0"/>
              </a:rPr>
              <a:t>neurocrines</a:t>
            </a:r>
            <a:r>
              <a:rPr lang="fr-FR" sz="2800" i="1" dirty="0">
                <a:solidFill>
                  <a:schemeClr val="tx1"/>
                </a:solidFill>
                <a:effectLst/>
                <a:latin typeface="Cambria" panose="02040503050406030204" pitchFamily="18" charset="0"/>
                <a:ea typeface="Cambria" panose="02040503050406030204" pitchFamily="18" charset="0"/>
              </a:rPr>
              <a:t> diffusent alors à travers la fente synaptique pour atteindre la cellule cible où elles interagissent avec un récepteur spécifique. </a:t>
            </a:r>
            <a:r>
              <a:rPr lang="fr-FR" sz="2800" i="1" dirty="0">
                <a:solidFill>
                  <a:schemeClr val="tx1"/>
                </a:solidFill>
                <a:latin typeface="Cambria" panose="02040503050406030204" pitchFamily="18" charset="0"/>
                <a:ea typeface="Cambria" panose="02040503050406030204" pitchFamily="18" charset="0"/>
              </a:rPr>
              <a:t>On distingue: </a:t>
            </a:r>
            <a:endParaRPr lang="fr-FR" sz="2800" b="1" i="1" dirty="0" smtClean="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Le </a:t>
            </a:r>
            <a:r>
              <a:rPr lang="fr-FR" sz="2800" b="1" i="1" dirty="0">
                <a:solidFill>
                  <a:schemeClr val="tx1"/>
                </a:solidFill>
                <a:effectLst/>
                <a:latin typeface="Cambria" panose="02040503050406030204" pitchFamily="18" charset="0"/>
                <a:ea typeface="Cambria" panose="02040503050406030204" pitchFamily="18" charset="0"/>
              </a:rPr>
              <a:t>peptide intestinal </a:t>
            </a:r>
            <a:r>
              <a:rPr lang="fr-FR" sz="2800" b="1" i="1" dirty="0" err="1">
                <a:solidFill>
                  <a:schemeClr val="tx1"/>
                </a:solidFill>
                <a:effectLst/>
                <a:latin typeface="Cambria" panose="02040503050406030204" pitchFamily="18" charset="0"/>
                <a:ea typeface="Cambria" panose="02040503050406030204" pitchFamily="18" charset="0"/>
              </a:rPr>
              <a:t>vasoactif</a:t>
            </a:r>
            <a:r>
              <a:rPr lang="fr-FR" sz="2800" b="1" i="1" dirty="0">
                <a:solidFill>
                  <a:schemeClr val="tx1"/>
                </a:solidFill>
                <a:effectLst/>
                <a:latin typeface="Cambria" panose="02040503050406030204" pitchFamily="18" charset="0"/>
                <a:ea typeface="Cambria" panose="02040503050406030204" pitchFamily="18" charset="0"/>
              </a:rPr>
              <a:t> (VIP)</a:t>
            </a:r>
            <a:endParaRPr lang="fr-FR" sz="2800" i="1" dirty="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Le</a:t>
            </a:r>
            <a:r>
              <a:rPr lang="fr-FR" sz="2800" i="1" dirty="0" smtClean="0">
                <a:solidFill>
                  <a:schemeClr val="tx1"/>
                </a:solidFill>
                <a:effectLst/>
                <a:latin typeface="Cambria" panose="02040503050406030204" pitchFamily="18" charset="0"/>
                <a:ea typeface="Cambria" panose="02040503050406030204" pitchFamily="18" charset="0"/>
              </a:rPr>
              <a:t> </a:t>
            </a:r>
            <a:r>
              <a:rPr lang="fr-FR" sz="2800" b="1" i="1" dirty="0">
                <a:solidFill>
                  <a:schemeClr val="tx1"/>
                </a:solidFill>
                <a:effectLst/>
                <a:latin typeface="Cambria" panose="02040503050406030204" pitchFamily="18" charset="0"/>
                <a:ea typeface="Cambria" panose="02040503050406030204" pitchFamily="18" charset="0"/>
              </a:rPr>
              <a:t>peptide libérant la gastrine (GRP) ou </a:t>
            </a:r>
            <a:r>
              <a:rPr lang="fr-FR" sz="2800" b="1" i="1" dirty="0" err="1">
                <a:solidFill>
                  <a:schemeClr val="tx1"/>
                </a:solidFill>
                <a:effectLst/>
                <a:latin typeface="Cambria" panose="02040503050406030204" pitchFamily="18" charset="0"/>
                <a:ea typeface="Cambria" panose="02040503050406030204" pitchFamily="18" charset="0"/>
              </a:rPr>
              <a:t>bombésine</a:t>
            </a:r>
            <a:endParaRPr lang="fr-FR" sz="2800" i="1" dirty="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Les </a:t>
            </a:r>
            <a:r>
              <a:rPr lang="fr-FR" sz="2800" b="1" i="1" dirty="0">
                <a:solidFill>
                  <a:schemeClr val="tx1"/>
                </a:solidFill>
                <a:effectLst/>
                <a:latin typeface="Cambria" panose="02040503050406030204" pitchFamily="18" charset="0"/>
                <a:ea typeface="Cambria" panose="02040503050406030204" pitchFamily="18" charset="0"/>
              </a:rPr>
              <a:t>encéphalines (</a:t>
            </a:r>
            <a:r>
              <a:rPr lang="fr-FR" sz="2800" b="1" i="1" dirty="0" err="1">
                <a:solidFill>
                  <a:schemeClr val="tx1"/>
                </a:solidFill>
                <a:effectLst/>
                <a:latin typeface="Cambria" panose="02040503050406030204" pitchFamily="18" charset="0"/>
                <a:ea typeface="Cambria" panose="02040503050406030204" pitchFamily="18" charset="0"/>
              </a:rPr>
              <a:t>métencéphaline</a:t>
            </a:r>
            <a:r>
              <a:rPr lang="fr-FR" sz="2800" b="1" i="1" dirty="0">
                <a:solidFill>
                  <a:schemeClr val="tx1"/>
                </a:solidFill>
                <a:effectLst/>
                <a:latin typeface="Cambria" panose="02040503050406030204" pitchFamily="18" charset="0"/>
                <a:ea typeface="Cambria" panose="02040503050406030204" pitchFamily="18" charset="0"/>
              </a:rPr>
              <a:t> et leu-encéphaline</a:t>
            </a:r>
            <a:r>
              <a:rPr lang="fr-FR" sz="2800" b="1" i="1" dirty="0" smtClean="0">
                <a:solidFill>
                  <a:schemeClr val="tx1"/>
                </a:solidFill>
                <a:effectLst/>
                <a:latin typeface="Cambria" panose="02040503050406030204" pitchFamily="18" charset="0"/>
                <a:ea typeface="Cambria" panose="02040503050406030204" pitchFamily="18" charset="0"/>
              </a:rPr>
              <a:t>)</a:t>
            </a:r>
            <a:endParaRPr lang="fr-FR" sz="2800" i="1" dirty="0">
              <a:solidFill>
                <a:schemeClr val="tx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260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solidFill>
                  <a:schemeClr val="tx1"/>
                </a:solidFill>
                <a:latin typeface="Cambria" panose="02040503050406030204" pitchFamily="18" charset="0"/>
                <a:ea typeface="Cambria" panose="02040503050406030204" pitchFamily="18" charset="0"/>
              </a:rPr>
              <a:t>Régulation hormonale </a:t>
            </a:r>
            <a:endParaRPr lang="fr-FR" sz="3600" dirty="0">
              <a:solidFill>
                <a:schemeClr val="tx1"/>
              </a:solidFill>
            </a:endParaRPr>
          </a:p>
        </p:txBody>
      </p:sp>
      <p:sp>
        <p:nvSpPr>
          <p:cNvPr id="3" name="Espace réservé du contenu 2"/>
          <p:cNvSpPr>
            <a:spLocks noGrp="1"/>
          </p:cNvSpPr>
          <p:nvPr>
            <p:ph idx="1"/>
          </p:nvPr>
        </p:nvSpPr>
        <p:spPr>
          <a:xfrm>
            <a:off x="389299" y="1222218"/>
            <a:ext cx="11353046" cy="5531667"/>
          </a:xfrm>
        </p:spPr>
        <p:txBody>
          <a:bodyPr>
            <a:normAutofit/>
          </a:bodyPr>
          <a:lstStyle/>
          <a:p>
            <a:pPr marL="0" lv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Le </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peptide intestinal </a:t>
            </a:r>
            <a:r>
              <a:rPr lang="fr-FR" sz="2400" b="1" i="1" dirty="0" err="1">
                <a:solidFill>
                  <a:schemeClr val="accent5">
                    <a:lumMod val="60000"/>
                    <a:lumOff val="40000"/>
                  </a:schemeClr>
                </a:solidFill>
                <a:effectLst/>
                <a:latin typeface="Cambria" panose="02040503050406030204" pitchFamily="18" charset="0"/>
                <a:ea typeface="Cambria" panose="02040503050406030204" pitchFamily="18" charset="0"/>
              </a:rPr>
              <a:t>vasoactif</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 (VIP)</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i="1" dirty="0">
                <a:solidFill>
                  <a:schemeClr val="tx1"/>
                </a:solidFill>
                <a:effectLst/>
                <a:latin typeface="Cambria" panose="02040503050406030204" pitchFamily="18" charset="0"/>
                <a:ea typeface="Cambria" panose="02040503050406030204" pitchFamily="18" charset="0"/>
              </a:rPr>
              <a:t>Il est produit par les nerfs dans la muqueuse et le muscle lisse du tractus GI, il provoque le relâchement du muscle lisse GI, stimule la sécrétion pancréatique de </a:t>
            </a:r>
            <a:r>
              <a:rPr lang="fr-FR" i="1" dirty="0" smtClean="0">
                <a:solidFill>
                  <a:schemeClr val="tx1"/>
                </a:solidFill>
                <a:effectLst/>
                <a:latin typeface="Cambria" panose="02040503050406030204" pitchFamily="18" charset="0"/>
                <a:ea typeface="Cambria" panose="02040503050406030204" pitchFamily="18" charset="0"/>
              </a:rPr>
              <a:t>HCO-</a:t>
            </a:r>
            <a:r>
              <a:rPr lang="fr-FR" i="1" baseline="-25000" dirty="0" smtClean="0">
                <a:solidFill>
                  <a:schemeClr val="tx1"/>
                </a:solidFill>
                <a:effectLst/>
                <a:latin typeface="Cambria" panose="02040503050406030204" pitchFamily="18" charset="0"/>
                <a:ea typeface="Cambria" panose="02040503050406030204" pitchFamily="18" charset="0"/>
              </a:rPr>
              <a:t>3 </a:t>
            </a:r>
            <a:r>
              <a:rPr lang="fr-FR" i="1" dirty="0">
                <a:solidFill>
                  <a:schemeClr val="tx1"/>
                </a:solidFill>
                <a:effectLst/>
                <a:latin typeface="Cambria" panose="02040503050406030204" pitchFamily="18" charset="0"/>
                <a:ea typeface="Cambria" panose="02040503050406030204" pitchFamily="18" charset="0"/>
              </a:rPr>
              <a:t>et inhibe la sécrétion gastrique de </a:t>
            </a:r>
            <a:r>
              <a:rPr lang="fr-FR" i="1" dirty="0" smtClean="0">
                <a:solidFill>
                  <a:schemeClr val="tx1"/>
                </a:solidFill>
                <a:effectLst/>
                <a:latin typeface="Cambria" panose="02040503050406030204" pitchFamily="18" charset="0"/>
                <a:ea typeface="Cambria" panose="02040503050406030204" pitchFamily="18" charset="0"/>
              </a:rPr>
              <a:t>H+. </a:t>
            </a:r>
            <a:r>
              <a:rPr lang="fr-FR" i="1" dirty="0">
                <a:solidFill>
                  <a:schemeClr val="tx1"/>
                </a:solidFill>
                <a:effectLst/>
                <a:latin typeface="Cambria" panose="02040503050406030204" pitchFamily="18" charset="0"/>
                <a:ea typeface="Cambria" panose="02040503050406030204" pitchFamily="18" charset="0"/>
              </a:rPr>
              <a:t>Il est donc homologue à la sécrétine.</a:t>
            </a:r>
          </a:p>
          <a:p>
            <a:pPr mar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Le</a:t>
            </a:r>
            <a:r>
              <a:rPr lang="fr-FR" sz="2400" i="1" dirty="0" smtClean="0">
                <a:solidFill>
                  <a:schemeClr val="accent5">
                    <a:lumMod val="60000"/>
                    <a:lumOff val="40000"/>
                  </a:schemeClr>
                </a:solidFill>
                <a:effectLst/>
                <a:latin typeface="Cambria" panose="02040503050406030204" pitchFamily="18" charset="0"/>
                <a:ea typeface="Cambria" panose="02040503050406030204" pitchFamily="18" charset="0"/>
              </a:rPr>
              <a:t> </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peptide libérant la gastrine (GRP) ou </a:t>
            </a:r>
            <a:r>
              <a:rPr lang="fr-FR" sz="2400" b="1" i="1" dirty="0" err="1">
                <a:solidFill>
                  <a:schemeClr val="accent5">
                    <a:lumMod val="60000"/>
                    <a:lumOff val="40000"/>
                  </a:schemeClr>
                </a:solidFill>
                <a:effectLst/>
                <a:latin typeface="Cambria" panose="02040503050406030204" pitchFamily="18" charset="0"/>
                <a:ea typeface="Cambria" panose="02040503050406030204" pitchFamily="18" charset="0"/>
              </a:rPr>
              <a:t>bombésine</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i="1" dirty="0">
                <a:solidFill>
                  <a:schemeClr val="tx1"/>
                </a:solidFill>
                <a:effectLst/>
                <a:latin typeface="Cambria" panose="02040503050406030204" pitchFamily="18" charset="0"/>
                <a:ea typeface="Cambria" panose="02040503050406030204" pitchFamily="18" charset="0"/>
              </a:rPr>
              <a:t>Il est libéré par les nerfs dans la muqueuse gastrique par la stimulation vagale. IL stimule la libération de </a:t>
            </a:r>
            <a:r>
              <a:rPr lang="fr-FR" i="1" dirty="0" smtClean="0">
                <a:solidFill>
                  <a:schemeClr val="tx1"/>
                </a:solidFill>
                <a:effectLst/>
                <a:latin typeface="Cambria" panose="02040503050406030204" pitchFamily="18" charset="0"/>
                <a:ea typeface="Cambria" panose="02040503050406030204" pitchFamily="18" charset="0"/>
              </a:rPr>
              <a:t>gastrine.</a:t>
            </a:r>
          </a:p>
          <a:p>
            <a:pPr mar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Les </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encéphalines (</a:t>
            </a:r>
            <a:r>
              <a:rPr lang="fr-FR" sz="2400" b="1" i="1" dirty="0" err="1">
                <a:solidFill>
                  <a:schemeClr val="accent5">
                    <a:lumMod val="60000"/>
                    <a:lumOff val="40000"/>
                  </a:schemeClr>
                </a:solidFill>
                <a:effectLst/>
                <a:latin typeface="Cambria" panose="02040503050406030204" pitchFamily="18" charset="0"/>
                <a:ea typeface="Cambria" panose="02040503050406030204" pitchFamily="18" charset="0"/>
              </a:rPr>
              <a:t>métencéphaline</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 et leu-encéphaline)</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i="1" dirty="0">
                <a:solidFill>
                  <a:schemeClr val="tx1"/>
                </a:solidFill>
                <a:effectLst/>
                <a:latin typeface="Cambria" panose="02040503050406030204" pitchFamily="18" charset="0"/>
                <a:ea typeface="Cambria" panose="02040503050406030204" pitchFamily="18" charset="0"/>
              </a:rPr>
              <a:t>Elles sont sécrétées par les nerfs dans la muqueuse et la musculature lisse du tractus GI. </a:t>
            </a:r>
            <a:endParaRPr lang="fr-FR" i="1" dirty="0" smtClean="0">
              <a:solidFill>
                <a:schemeClr val="tx1"/>
              </a:solidFill>
              <a:effectLst/>
              <a:latin typeface="Cambria" panose="02040503050406030204" pitchFamily="18" charset="0"/>
              <a:ea typeface="Cambria" panose="02040503050406030204" pitchFamily="18" charset="0"/>
            </a:endParaRPr>
          </a:p>
          <a:p>
            <a:r>
              <a:rPr lang="fr-FR" i="1" dirty="0" smtClean="0">
                <a:solidFill>
                  <a:schemeClr val="tx1"/>
                </a:solidFill>
                <a:effectLst/>
                <a:latin typeface="Cambria" panose="02040503050406030204" pitchFamily="18" charset="0"/>
                <a:ea typeface="Cambria" panose="02040503050406030204" pitchFamily="18" charset="0"/>
              </a:rPr>
              <a:t>Elles </a:t>
            </a:r>
            <a:r>
              <a:rPr lang="fr-FR" i="1" dirty="0">
                <a:solidFill>
                  <a:schemeClr val="tx1"/>
                </a:solidFill>
                <a:effectLst/>
                <a:latin typeface="Cambria" panose="02040503050406030204" pitchFamily="18" charset="0"/>
                <a:ea typeface="Cambria" panose="02040503050406030204" pitchFamily="18" charset="0"/>
              </a:rPr>
              <a:t>provoquent la contraction du muscle lisse GI, en particulier, l'œsophage inférieur et les sphincters pylorique et iléo-caecal. </a:t>
            </a:r>
            <a:endParaRPr lang="fr-FR" i="1" dirty="0" smtClean="0">
              <a:solidFill>
                <a:schemeClr val="tx1"/>
              </a:solidFill>
              <a:effectLst/>
              <a:latin typeface="Cambria" panose="02040503050406030204" pitchFamily="18" charset="0"/>
              <a:ea typeface="Cambria" panose="02040503050406030204" pitchFamily="18" charset="0"/>
            </a:endParaRPr>
          </a:p>
          <a:p>
            <a:r>
              <a:rPr lang="fr-FR" i="1" dirty="0" smtClean="0">
                <a:solidFill>
                  <a:schemeClr val="tx1"/>
                </a:solidFill>
                <a:effectLst/>
                <a:latin typeface="Cambria" panose="02040503050406030204" pitchFamily="18" charset="0"/>
                <a:ea typeface="Cambria" panose="02040503050406030204" pitchFamily="18" charset="0"/>
              </a:rPr>
              <a:t>elles inhibent </a:t>
            </a:r>
            <a:r>
              <a:rPr lang="fr-FR" i="1" dirty="0">
                <a:solidFill>
                  <a:schemeClr val="tx1"/>
                </a:solidFill>
                <a:effectLst/>
                <a:latin typeface="Cambria" panose="02040503050406030204" pitchFamily="18" charset="0"/>
                <a:ea typeface="Cambria" panose="02040503050406030204" pitchFamily="18" charset="0"/>
              </a:rPr>
              <a:t>la sécrétion intestinale de liquide et d'électrolytes. Cette action est à la base de l'utilisation des opiacés dans le traitement de la diarrhée.</a:t>
            </a:r>
            <a:endParaRPr lang="fr-FR"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0007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253" y="0"/>
            <a:ext cx="9905998" cy="1905000"/>
          </a:xfrm>
        </p:spPr>
        <p:txBody>
          <a:bodyPr/>
          <a:lstStyle/>
          <a:p>
            <a:pPr algn="ctr"/>
            <a:r>
              <a:rPr lang="fr-FR" sz="3600" b="1" i="1" dirty="0">
                <a:effectLst/>
                <a:latin typeface="Cambria" panose="02040503050406030204" pitchFamily="18" charset="0"/>
                <a:ea typeface="Cambria" panose="02040503050406030204" pitchFamily="18" charset="0"/>
              </a:rPr>
              <a:t>Introduction</a:t>
            </a:r>
            <a:r>
              <a:rPr lang="fr-FR" b="1" dirty="0">
                <a:effectLst/>
              </a:rPr>
              <a:t> </a:t>
            </a:r>
            <a:r>
              <a:rPr lang="fr-FR" dirty="0">
                <a:effectLst/>
              </a:rPr>
              <a:t/>
            </a:r>
            <a:br>
              <a:rPr lang="fr-FR" dirty="0">
                <a:effectLst/>
              </a:rPr>
            </a:br>
            <a:endParaRPr lang="fr-FR" b="1" i="1" dirty="0">
              <a:solidFill>
                <a:schemeClr val="tx1">
                  <a:lumMod val="95000"/>
                  <a:lumOff val="5000"/>
                </a:schemeClr>
              </a:solidFill>
              <a:latin typeface="Cambria" pitchFamily="18" charset="0"/>
            </a:endParaRPr>
          </a:p>
        </p:txBody>
      </p:sp>
      <p:sp>
        <p:nvSpPr>
          <p:cNvPr id="3" name="Espace réservé du contenu 2"/>
          <p:cNvSpPr>
            <a:spLocks noGrp="1"/>
          </p:cNvSpPr>
          <p:nvPr>
            <p:ph idx="1"/>
          </p:nvPr>
        </p:nvSpPr>
        <p:spPr>
          <a:xfrm>
            <a:off x="380247" y="1204111"/>
            <a:ext cx="11425472" cy="5153847"/>
          </a:xfrm>
        </p:spPr>
        <p:txBody>
          <a:bodyPr>
            <a:noAutofit/>
          </a:bodyPr>
          <a:lstStyle/>
          <a:p>
            <a:r>
              <a:rPr lang="fr-FR" sz="2400" i="1" dirty="0">
                <a:solidFill>
                  <a:schemeClr val="tx1">
                    <a:lumMod val="95000"/>
                    <a:lumOff val="5000"/>
                  </a:schemeClr>
                </a:solidFill>
                <a:latin typeface="Cambria" pitchFamily="18" charset="0"/>
              </a:rPr>
              <a:t>L’organisme animal a besoin d’un apport constant de protides, glucides, lipides, vitamines, et sels pour sa croissance et l’entretient de son métabolisme</a:t>
            </a:r>
          </a:p>
          <a:p>
            <a:r>
              <a:rPr lang="fr-FR" sz="2400" i="1" dirty="0">
                <a:solidFill>
                  <a:schemeClr val="tx1">
                    <a:lumMod val="95000"/>
                    <a:lumOff val="5000"/>
                  </a:schemeClr>
                </a:solidFill>
                <a:latin typeface="Cambria" pitchFamily="18" charset="0"/>
              </a:rPr>
              <a:t>Ces substances n’existent dans les aliments qu’en très faible proportion sous forme directement </a:t>
            </a:r>
            <a:r>
              <a:rPr lang="fr-FR" sz="2400" i="1" dirty="0" smtClean="0">
                <a:solidFill>
                  <a:schemeClr val="tx1">
                    <a:lumMod val="95000"/>
                    <a:lumOff val="5000"/>
                  </a:schemeClr>
                </a:solidFill>
                <a:latin typeface="Cambria" pitchFamily="18" charset="0"/>
              </a:rPr>
              <a:t>absorbable, elles </a:t>
            </a:r>
            <a:r>
              <a:rPr lang="fr-FR" sz="2400" i="1" dirty="0">
                <a:solidFill>
                  <a:schemeClr val="tx1">
                    <a:lumMod val="95000"/>
                    <a:lumOff val="5000"/>
                  </a:schemeClr>
                </a:solidFill>
                <a:latin typeface="Cambria" pitchFamily="18" charset="0"/>
              </a:rPr>
              <a:t>doivent être donc transformer afin d’être utilisées  </a:t>
            </a:r>
          </a:p>
          <a:p>
            <a:r>
              <a:rPr lang="fr-FR" sz="2400" i="1" dirty="0">
                <a:solidFill>
                  <a:schemeClr val="tx1">
                    <a:lumMod val="95000"/>
                    <a:lumOff val="5000"/>
                  </a:schemeClr>
                </a:solidFill>
                <a:latin typeface="Cambria" pitchFamily="18" charset="0"/>
              </a:rPr>
              <a:t>L’ensemble des processus d’ingestion et de </a:t>
            </a:r>
            <a:r>
              <a:rPr lang="fr-FR" sz="2400" i="1" dirty="0" smtClean="0">
                <a:solidFill>
                  <a:schemeClr val="tx1">
                    <a:lumMod val="95000"/>
                    <a:lumOff val="5000"/>
                  </a:schemeClr>
                </a:solidFill>
                <a:latin typeface="Cambria" pitchFamily="18" charset="0"/>
              </a:rPr>
              <a:t>transformation des aliments </a:t>
            </a:r>
            <a:r>
              <a:rPr lang="fr-FR" sz="2400" i="1" dirty="0">
                <a:solidFill>
                  <a:schemeClr val="tx1">
                    <a:lumMod val="95000"/>
                    <a:lumOff val="5000"/>
                  </a:schemeClr>
                </a:solidFill>
                <a:latin typeface="Cambria" pitchFamily="18" charset="0"/>
              </a:rPr>
              <a:t>dans le tractus gastro-intestinale et de l’élimination des résidus solides et liquide non résorbés constituent la </a:t>
            </a:r>
            <a:r>
              <a:rPr lang="fr-FR" sz="2400" b="1" i="1" dirty="0">
                <a:solidFill>
                  <a:schemeClr val="tx1">
                    <a:lumMod val="95000"/>
                    <a:lumOff val="5000"/>
                  </a:schemeClr>
                </a:solidFill>
                <a:latin typeface="Cambria" pitchFamily="18" charset="0"/>
              </a:rPr>
              <a:t>digestion </a:t>
            </a:r>
          </a:p>
          <a:p>
            <a:r>
              <a:rPr lang="fr-FR" sz="2400" i="1" dirty="0">
                <a:solidFill>
                  <a:schemeClr val="tx1">
                    <a:lumMod val="95000"/>
                    <a:lumOff val="5000"/>
                  </a:schemeClr>
                </a:solidFill>
                <a:latin typeface="Cambria" pitchFamily="18" charset="0"/>
              </a:rPr>
              <a:t>La digestion comprend </a:t>
            </a:r>
            <a:r>
              <a:rPr lang="fr-FR" sz="2400" i="1" dirty="0" smtClean="0">
                <a:solidFill>
                  <a:schemeClr val="tx1">
                    <a:lumMod val="95000"/>
                    <a:lumOff val="5000"/>
                  </a:schemeClr>
                </a:solidFill>
                <a:latin typeface="Cambria" pitchFamily="18" charset="0"/>
              </a:rPr>
              <a:t>un </a:t>
            </a:r>
            <a:r>
              <a:rPr lang="fr-FR" sz="2400" i="1" dirty="0">
                <a:solidFill>
                  <a:schemeClr val="tx1">
                    <a:lumMod val="95000"/>
                    <a:lumOff val="5000"/>
                  </a:schemeClr>
                </a:solidFill>
                <a:latin typeface="Cambria" pitchFamily="18" charset="0"/>
              </a:rPr>
              <a:t>grand nombre de processus </a:t>
            </a:r>
            <a:r>
              <a:rPr lang="fr-FR" sz="2400" i="1" dirty="0" smtClean="0">
                <a:solidFill>
                  <a:schemeClr val="tx1">
                    <a:lumMod val="95000"/>
                    <a:lumOff val="5000"/>
                  </a:schemeClr>
                </a:solidFill>
                <a:latin typeface="Cambria" pitchFamily="18" charset="0"/>
              </a:rPr>
              <a:t>mécaniques </a:t>
            </a:r>
            <a:r>
              <a:rPr lang="fr-FR" sz="2400" i="1" dirty="0">
                <a:solidFill>
                  <a:schemeClr val="tx1">
                    <a:lumMod val="95000"/>
                    <a:lumOff val="5000"/>
                  </a:schemeClr>
                </a:solidFill>
                <a:latin typeface="Cambria" pitchFamily="18" charset="0"/>
              </a:rPr>
              <a:t>et chimiques intimement liés et parfaitement synchronisés grâce à une régulation nerveuse complétée par une régulation hormonale </a:t>
            </a:r>
          </a:p>
        </p:txBody>
      </p:sp>
    </p:spTree>
    <p:extLst>
      <p:ext uri="{BB962C8B-B14F-4D97-AF65-F5344CB8AC3E}">
        <p14:creationId xmlns:p14="http://schemas.microsoft.com/office/powerpoint/2010/main" val="202809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88055" y="2571183"/>
            <a:ext cx="6500388" cy="1754326"/>
          </a:xfrm>
          <a:prstGeom prst="rect">
            <a:avLst/>
          </a:prstGeom>
          <a:noFill/>
          <a:ln w="38100">
            <a:solidFill>
              <a:schemeClr val="tx2"/>
            </a:solidFill>
          </a:ln>
        </p:spPr>
        <p:txBody>
          <a:bodyPr wrap="square" rtlCol="0">
            <a:spAutoFit/>
          </a:bodyPr>
          <a:lstStyle/>
          <a:p>
            <a:pPr algn="ctr"/>
            <a:r>
              <a:rPr lang="fr-FR" sz="5400" b="1" i="1" dirty="0" smtClean="0">
                <a:latin typeface="Cambria" panose="02040503050406030204" pitchFamily="18" charset="0"/>
                <a:ea typeface="Cambria" panose="02040503050406030204" pitchFamily="18" charset="0"/>
              </a:rPr>
              <a:t>DIGESTION MÉCANIQUE </a:t>
            </a:r>
            <a:endParaRPr lang="fr-FR" sz="54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0907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digestive et digestion mécanique </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93406" y="1158957"/>
            <a:ext cx="11267458" cy="5623360"/>
          </a:xfrm>
        </p:spPr>
        <p:txBody>
          <a:bodyPr>
            <a:noAutofit/>
          </a:bodyPr>
          <a:lstStyle/>
          <a:p>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A </a:t>
            </a:r>
            <a:r>
              <a:rPr lang="fr-FR" sz="2400" i="1" dirty="0">
                <a:solidFill>
                  <a:schemeClr val="tx1"/>
                </a:solidFill>
                <a:effectLst/>
                <a:latin typeface="Cambria" panose="02040503050406030204" pitchFamily="18" charset="0"/>
                <a:ea typeface="Cambria" panose="02040503050406030204" pitchFamily="18" charset="0"/>
              </a:rPr>
              <a:t>l’exception du pharynx, du tiers supérieur de l'œsophage et du sphincter anal externe qui sont tous des muscles striés, le tissu contractile du tractus GI est presque exclusivement fait d’un muscle lisse</a:t>
            </a:r>
            <a:r>
              <a:rPr lang="fr-FR" sz="2400" b="1" i="1" dirty="0">
                <a:solidFill>
                  <a:schemeClr val="tx1"/>
                </a:solidFill>
                <a:effectLst/>
                <a:latin typeface="Cambria" panose="02040503050406030204" pitchFamily="18" charset="0"/>
                <a:ea typeface="Cambria" panose="02040503050406030204" pitchFamily="18" charset="0"/>
              </a:rPr>
              <a:t>. </a:t>
            </a:r>
            <a:endParaRPr lang="fr-FR" sz="2400" b="1"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La </a:t>
            </a:r>
            <a:r>
              <a:rPr lang="fr-FR" sz="2400" i="1" dirty="0">
                <a:solidFill>
                  <a:schemeClr val="tx1"/>
                </a:solidFill>
                <a:effectLst/>
                <a:latin typeface="Cambria" panose="02040503050406030204" pitchFamily="18" charset="0"/>
                <a:ea typeface="Cambria" panose="02040503050406030204" pitchFamily="18" charset="0"/>
              </a:rPr>
              <a:t>dépolarisation de la </a:t>
            </a:r>
            <a:r>
              <a:rPr lang="fr-FR" sz="2400" i="1" dirty="0" smtClean="0">
                <a:solidFill>
                  <a:schemeClr val="tx1"/>
                </a:solidFill>
                <a:effectLst/>
                <a:latin typeface="Cambria" panose="02040503050406030204" pitchFamily="18" charset="0"/>
                <a:ea typeface="Cambria" panose="02040503050406030204" pitchFamily="18" charset="0"/>
              </a:rPr>
              <a:t>couche </a:t>
            </a:r>
            <a:r>
              <a:rPr lang="fr-FR" sz="2400" i="1" dirty="0">
                <a:solidFill>
                  <a:schemeClr val="tx1"/>
                </a:solidFill>
                <a:effectLst/>
                <a:latin typeface="Cambria" panose="02040503050406030204" pitchFamily="18" charset="0"/>
                <a:ea typeface="Cambria" panose="02040503050406030204" pitchFamily="18" charset="0"/>
              </a:rPr>
              <a:t>circulaire aboutit à la contraction de l'anneau du muscle lisse et à la diminution de</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diamètre de ce segment du tractus GI.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La </a:t>
            </a:r>
            <a:r>
              <a:rPr lang="fr-FR" sz="2400" i="1" dirty="0">
                <a:solidFill>
                  <a:schemeClr val="tx1"/>
                </a:solidFill>
                <a:effectLst/>
                <a:latin typeface="Cambria" panose="02040503050406030204" pitchFamily="18" charset="0"/>
                <a:ea typeface="Cambria" panose="02040503050406030204" pitchFamily="18" charset="0"/>
              </a:rPr>
              <a:t>dépolarisation de la </a:t>
            </a:r>
            <a:r>
              <a:rPr lang="fr-FR" sz="2400" i="1" dirty="0" smtClean="0">
                <a:solidFill>
                  <a:schemeClr val="tx1"/>
                </a:solidFill>
                <a:effectLst/>
                <a:latin typeface="Cambria" panose="02040503050406030204" pitchFamily="18" charset="0"/>
                <a:ea typeface="Cambria" panose="02040503050406030204" pitchFamily="18" charset="0"/>
              </a:rPr>
              <a:t>couche </a:t>
            </a:r>
            <a:r>
              <a:rPr lang="fr-FR" sz="2400" i="1" dirty="0">
                <a:solidFill>
                  <a:schemeClr val="tx1"/>
                </a:solidFill>
                <a:effectLst/>
                <a:latin typeface="Cambria" panose="02040503050406030204" pitchFamily="18" charset="0"/>
                <a:ea typeface="Cambria" panose="02040503050406030204" pitchFamily="18" charset="0"/>
              </a:rPr>
              <a:t>longitudinale aboutit à la contraction dans la direction longitudinale et à la diminution de la longueur de ce segment du tractus GI, </a:t>
            </a:r>
            <a:endParaRPr lang="fr-FR" sz="2400" b="1" i="1" dirty="0">
              <a:solidFill>
                <a:schemeClr val="tx1"/>
              </a:solidFill>
              <a:effectLst/>
              <a:latin typeface="Cambria" panose="02040503050406030204" pitchFamily="18" charset="0"/>
              <a:ea typeface="Cambria" panose="02040503050406030204" pitchFamily="18" charset="0"/>
            </a:endParaRPr>
          </a:p>
          <a:p>
            <a:r>
              <a:rPr lang="fr-FR" sz="2400" i="1" dirty="0">
                <a:solidFill>
                  <a:schemeClr val="accent4">
                    <a:lumMod val="60000"/>
                    <a:lumOff val="40000"/>
                  </a:schemeClr>
                </a:solidFill>
                <a:effectLst/>
                <a:latin typeface="Cambria" panose="02040503050406030204" pitchFamily="18" charset="0"/>
                <a:ea typeface="Cambria" panose="02040503050406030204" pitchFamily="18" charset="0"/>
              </a:rPr>
              <a:t>Le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péristaltisme intestinal </a:t>
            </a:r>
            <a:r>
              <a:rPr lang="fr-FR" sz="2400" i="1" dirty="0">
                <a:solidFill>
                  <a:schemeClr val="tx1"/>
                </a:solidFill>
                <a:effectLst/>
                <a:latin typeface="Cambria" panose="02040503050406030204" pitchFamily="18" charset="0"/>
                <a:ea typeface="Cambria" panose="02040503050406030204" pitchFamily="18" charset="0"/>
              </a:rPr>
              <a:t>est un anneau de contraction qui se déplace plus ou moins vite et loin de façon oral-aboral.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En </a:t>
            </a:r>
            <a:r>
              <a:rPr lang="fr-FR" sz="2400" i="1" dirty="0">
                <a:solidFill>
                  <a:schemeClr val="tx1"/>
                </a:solidFill>
                <a:effectLst/>
                <a:latin typeface="Cambria" panose="02040503050406030204" pitchFamily="18" charset="0"/>
                <a:ea typeface="Cambria" panose="02040503050406030204" pitchFamily="18" charset="0"/>
              </a:rPr>
              <a:t>aval de la zone de contraction se trouve une zone relâchée de façon à favoriser l’avancée du chyme.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Cette </a:t>
            </a:r>
            <a:r>
              <a:rPr lang="fr-FR" sz="2400" i="1" dirty="0">
                <a:solidFill>
                  <a:schemeClr val="tx1"/>
                </a:solidFill>
                <a:effectLst/>
                <a:latin typeface="Cambria" panose="02040503050406030204" pitchFamily="18" charset="0"/>
                <a:ea typeface="Cambria" panose="02040503050406030204" pitchFamily="18" charset="0"/>
              </a:rPr>
              <a:t>coordination spatiotemporelle est nommée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loi de l’intestin. </a:t>
            </a:r>
          </a:p>
          <a:p>
            <a:endParaRPr lang="fr-FR" sz="2400" dirty="0"/>
          </a:p>
        </p:txBody>
      </p:sp>
    </p:spTree>
    <p:extLst>
      <p:ext uri="{BB962C8B-B14F-4D97-AF65-F5344CB8AC3E}">
        <p14:creationId xmlns:p14="http://schemas.microsoft.com/office/powerpoint/2010/main" val="335859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84499"/>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digestive et digestion mécanique </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253506" y="1276539"/>
            <a:ext cx="6536602" cy="5377758"/>
          </a:xfrm>
        </p:spPr>
        <p:txBody>
          <a:bodyPr>
            <a:normAutofit fontScale="92500"/>
          </a:bodyPr>
          <a:lstStyle/>
          <a:p>
            <a:pPr marL="0" indent="0">
              <a:buNone/>
            </a:pP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O</a:t>
            </a:r>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ndes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lentes </a:t>
            </a:r>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&amp;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automatisme de la motricité digestive</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solidFill>
                  <a:schemeClr val="tx1"/>
                </a:solidFill>
                <a:effectLst/>
                <a:latin typeface="Cambria" panose="02040503050406030204" pitchFamily="18" charset="0"/>
                <a:ea typeface="Cambria" panose="02040503050406030204" pitchFamily="18" charset="0"/>
              </a:rPr>
              <a:t>Le muscle lisse du tube digestif est doué d’un automatisme.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Cet automatisme </a:t>
            </a:r>
            <a:r>
              <a:rPr lang="fr-FR" sz="2400" i="1" dirty="0">
                <a:solidFill>
                  <a:schemeClr val="tx1"/>
                </a:solidFill>
                <a:effectLst/>
                <a:latin typeface="Cambria" panose="02040503050406030204" pitchFamily="18" charset="0"/>
                <a:ea typeface="Cambria" panose="02040503050406030204" pitchFamily="18" charset="0"/>
              </a:rPr>
              <a:t>est</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dû à l’existence de cellules spécialisées appelées : </a:t>
            </a:r>
            <a:r>
              <a:rPr lang="fr-FR" sz="2400" b="1" i="1" dirty="0">
                <a:solidFill>
                  <a:schemeClr val="tx1"/>
                </a:solidFill>
                <a:effectLst/>
                <a:latin typeface="Cambria" panose="02040503050406030204" pitchFamily="18" charset="0"/>
                <a:ea typeface="Cambria" panose="02040503050406030204" pitchFamily="18" charset="0"/>
              </a:rPr>
              <a:t>cellules interstitielles de Cajal (CIC)</a:t>
            </a:r>
            <a:r>
              <a:rPr lang="fr-FR" sz="2400" i="1" dirty="0">
                <a:solidFill>
                  <a:schemeClr val="tx1"/>
                </a:solidFill>
                <a:effectLst/>
                <a:latin typeface="Cambria" panose="02040503050406030204" pitchFamily="18" charset="0"/>
                <a:ea typeface="Cambria" panose="02040503050406030204" pitchFamily="18" charset="0"/>
              </a:rPr>
              <a:t>.</a:t>
            </a:r>
            <a:r>
              <a:rPr lang="fr-FR" sz="2400" b="1" i="1" dirty="0">
                <a:solidFill>
                  <a:schemeClr val="tx1"/>
                </a:solidFill>
                <a:effectLst/>
                <a:latin typeface="Cambria" panose="02040503050406030204" pitchFamily="18" charset="0"/>
                <a:ea typeface="Cambria" panose="02040503050406030204" pitchFamily="18" charset="0"/>
              </a:rPr>
              <a:t> </a:t>
            </a:r>
            <a:endParaRPr lang="fr-FR" sz="2400" b="1"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Ces </a:t>
            </a:r>
            <a:r>
              <a:rPr lang="fr-FR" sz="2400" i="1" dirty="0">
                <a:solidFill>
                  <a:schemeClr val="tx1"/>
                </a:solidFill>
                <a:effectLst/>
                <a:latin typeface="Cambria" panose="02040503050406030204" pitchFamily="18" charset="0"/>
                <a:ea typeface="Cambria" panose="02040503050406030204" pitchFamily="18" charset="0"/>
              </a:rPr>
              <a:t>cellules sont le </a:t>
            </a:r>
            <a:r>
              <a:rPr lang="fr-FR" sz="2400" b="1" i="1" dirty="0" err="1">
                <a:solidFill>
                  <a:schemeClr val="tx1"/>
                </a:solidFill>
                <a:effectLst/>
                <a:latin typeface="Cambria" panose="02040503050406030204" pitchFamily="18" charset="0"/>
                <a:ea typeface="Cambria" panose="02040503050406030204" pitchFamily="18" charset="0"/>
              </a:rPr>
              <a:t>pace-maker</a:t>
            </a:r>
            <a:r>
              <a:rPr lang="fr-FR" sz="2400" i="1" dirty="0">
                <a:solidFill>
                  <a:schemeClr val="tx1"/>
                </a:solidFill>
                <a:effectLst/>
                <a:latin typeface="Cambria" panose="02040503050406030204" pitchFamily="18" charset="0"/>
                <a:ea typeface="Cambria" panose="02040503050406030204" pitchFamily="18" charset="0"/>
              </a:rPr>
              <a:t> du tube </a:t>
            </a:r>
            <a:r>
              <a:rPr lang="fr-FR" sz="2400" i="1" dirty="0" smtClean="0">
                <a:solidFill>
                  <a:schemeClr val="tx1"/>
                </a:solidFill>
                <a:effectLst/>
                <a:latin typeface="Cambria" panose="02040503050406030204" pitchFamily="18" charset="0"/>
                <a:ea typeface="Cambria" panose="02040503050406030204" pitchFamily="18" charset="0"/>
              </a:rPr>
              <a:t>digestif. </a:t>
            </a:r>
          </a:p>
          <a:p>
            <a:r>
              <a:rPr lang="fr-FR" sz="2400" i="1" dirty="0" smtClean="0">
                <a:solidFill>
                  <a:schemeClr val="tx1"/>
                </a:solidFill>
                <a:effectLst/>
                <a:latin typeface="Cambria" panose="02040503050406030204" pitchFamily="18" charset="0"/>
                <a:ea typeface="Cambria" panose="02040503050406030204" pitchFamily="18" charset="0"/>
              </a:rPr>
              <a:t>Elles sont </a:t>
            </a:r>
            <a:r>
              <a:rPr lang="fr-FR" sz="2400" i="1" dirty="0">
                <a:solidFill>
                  <a:schemeClr val="tx1"/>
                </a:solidFill>
                <a:effectLst/>
                <a:latin typeface="Cambria" panose="02040503050406030204" pitchFamily="18" charset="0"/>
                <a:ea typeface="Cambria" panose="02040503050406030204" pitchFamily="18" charset="0"/>
              </a:rPr>
              <a:t>situées entre les deux couches musculaires circulaire et longitudinale, au voisinage du plexus </a:t>
            </a:r>
            <a:r>
              <a:rPr lang="fr-FR" sz="2400" i="1" dirty="0" err="1">
                <a:solidFill>
                  <a:schemeClr val="tx1"/>
                </a:solidFill>
                <a:effectLst/>
                <a:latin typeface="Cambria" panose="02040503050406030204" pitchFamily="18" charset="0"/>
                <a:ea typeface="Cambria" panose="02040503050406030204" pitchFamily="18" charset="0"/>
              </a:rPr>
              <a:t>myentérique</a:t>
            </a:r>
            <a:r>
              <a:rPr lang="fr-FR" sz="2400" i="1" dirty="0">
                <a:solidFill>
                  <a:schemeClr val="tx1"/>
                </a:solidFill>
                <a:effectLst/>
                <a:latin typeface="Cambria" panose="02040503050406030204" pitchFamily="18" charset="0"/>
                <a:ea typeface="Cambria" panose="02040503050406030204" pitchFamily="18" charset="0"/>
              </a:rPr>
              <a:t>.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Elles </a:t>
            </a:r>
            <a:r>
              <a:rPr lang="fr-FR" sz="2400" i="1" dirty="0">
                <a:solidFill>
                  <a:schemeClr val="tx1"/>
                </a:solidFill>
                <a:effectLst/>
                <a:latin typeface="Cambria" panose="02040503050406030204" pitchFamily="18" charset="0"/>
                <a:ea typeface="Cambria" panose="02040503050406030204" pitchFamily="18" charset="0"/>
              </a:rPr>
              <a:t>développent de nombreuses ramifications interconnectées pour former un réseau. </a:t>
            </a:r>
            <a:endParaRPr lang="fr-FR" sz="2400" i="1" dirty="0" smtClean="0">
              <a:solidFill>
                <a:schemeClr val="tx1"/>
              </a:solidFill>
              <a:effectLst/>
              <a:latin typeface="Cambria" panose="02040503050406030204" pitchFamily="18" charset="0"/>
              <a:ea typeface="Cambria" panose="02040503050406030204" pitchFamily="18" charset="0"/>
            </a:endParaRPr>
          </a:p>
        </p:txBody>
      </p:sp>
      <p:pic>
        <p:nvPicPr>
          <p:cNvPr id="5" name="Espace réservé du contenu 4" descr="C:\Users\asus\Downloads\hg.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71992" y="2118511"/>
            <a:ext cx="5321079" cy="3645529"/>
          </a:xfrm>
          <a:prstGeom prst="rect">
            <a:avLst/>
          </a:prstGeom>
          <a:noFill/>
          <a:ln>
            <a:noFill/>
          </a:ln>
        </p:spPr>
      </p:pic>
    </p:spTree>
    <p:extLst>
      <p:ext uri="{BB962C8B-B14F-4D97-AF65-F5344CB8AC3E}">
        <p14:creationId xmlns:p14="http://schemas.microsoft.com/office/powerpoint/2010/main" val="41256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84499"/>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digestive et digestion mécanique </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85257" y="1276539"/>
            <a:ext cx="7187413" cy="5377758"/>
          </a:xfrm>
        </p:spPr>
        <p:txBody>
          <a:bodyPr>
            <a:normAutofit/>
          </a:bodyPr>
          <a:lstStyle/>
          <a:p>
            <a:pPr marL="0" indent="0">
              <a:buNone/>
            </a:pP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O</a:t>
            </a:r>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ndes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lentes </a:t>
            </a:r>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&amp; automatisme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de la motricité digestive</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000" i="1" dirty="0">
                <a:solidFill>
                  <a:schemeClr val="tx1"/>
                </a:solidFill>
                <a:effectLst/>
                <a:latin typeface="Cambria" panose="02040503050406030204" pitchFamily="18" charset="0"/>
                <a:ea typeface="Cambria" panose="02040503050406030204" pitchFamily="18" charset="0"/>
              </a:rPr>
              <a:t>Les </a:t>
            </a:r>
            <a:r>
              <a:rPr lang="fr-FR" sz="2000" b="1" i="1" dirty="0">
                <a:solidFill>
                  <a:schemeClr val="tx1"/>
                </a:solidFill>
                <a:effectLst/>
                <a:latin typeface="Cambria" panose="02040503050406030204" pitchFamily="18" charset="0"/>
                <a:ea typeface="Cambria" panose="02040503050406030204" pitchFamily="18" charset="0"/>
              </a:rPr>
              <a:t>CIC </a:t>
            </a:r>
            <a:r>
              <a:rPr lang="fr-FR" sz="2000" i="1" dirty="0">
                <a:solidFill>
                  <a:schemeClr val="tx1"/>
                </a:solidFill>
                <a:effectLst/>
                <a:latin typeface="Cambria" panose="02040503050406030204" pitchFamily="18" charset="0"/>
                <a:ea typeface="Cambria" panose="02040503050406030204" pitchFamily="18" charset="0"/>
              </a:rPr>
              <a:t>assurent la liaison entre les </a:t>
            </a:r>
            <a:r>
              <a:rPr lang="fr-FR" sz="2000" i="1" dirty="0" smtClean="0">
                <a:solidFill>
                  <a:schemeClr val="tx1"/>
                </a:solidFill>
                <a:effectLst/>
                <a:latin typeface="Cambria" panose="02040503050406030204" pitchFamily="18" charset="0"/>
                <a:ea typeface="Cambria" panose="02040503050406030204" pitchFamily="18" charset="0"/>
              </a:rPr>
              <a:t>fibres musculaires </a:t>
            </a:r>
            <a:r>
              <a:rPr lang="fr-FR" sz="2000" i="1" dirty="0">
                <a:solidFill>
                  <a:schemeClr val="tx1"/>
                </a:solidFill>
                <a:effectLst/>
                <a:latin typeface="Cambria" panose="02040503050406030204" pitchFamily="18" charset="0"/>
                <a:ea typeface="Cambria" panose="02040503050406030204" pitchFamily="18" charset="0"/>
              </a:rPr>
              <a:t>lisses et les motoneurones excitateurs et inhibiteurs du système nerveux autonome</a:t>
            </a:r>
            <a:r>
              <a:rPr lang="fr-FR" sz="2000" i="1" dirty="0" smtClean="0">
                <a:solidFill>
                  <a:schemeClr val="tx1"/>
                </a:solidFill>
                <a:effectLst/>
                <a:latin typeface="Cambria" panose="02040503050406030204" pitchFamily="18" charset="0"/>
                <a:ea typeface="Cambria" panose="02040503050406030204" pitchFamily="18" charset="0"/>
              </a:rPr>
              <a:t>.</a:t>
            </a:r>
          </a:p>
          <a:p>
            <a:r>
              <a:rPr lang="fr-FR" sz="2000" i="1" dirty="0" smtClean="0">
                <a:solidFill>
                  <a:schemeClr val="tx1"/>
                </a:solidFill>
                <a:effectLst/>
                <a:latin typeface="Cambria" panose="02040503050406030204" pitchFamily="18" charset="0"/>
                <a:ea typeface="Cambria" panose="02040503050406030204" pitchFamily="18" charset="0"/>
              </a:rPr>
              <a:t>Elles </a:t>
            </a:r>
            <a:r>
              <a:rPr lang="fr-FR" sz="2000" i="1" dirty="0">
                <a:solidFill>
                  <a:schemeClr val="tx1"/>
                </a:solidFill>
                <a:effectLst/>
                <a:latin typeface="Cambria" panose="02040503050406030204" pitchFamily="18" charset="0"/>
                <a:ea typeface="Cambria" panose="02040503050406030204" pitchFamily="18" charset="0"/>
              </a:rPr>
              <a:t>sont connectées aux cellules musculaires lisses par des jonctions serrées ce qui donne à l’ensemble une propriété de </a:t>
            </a:r>
            <a:r>
              <a:rPr lang="fr-FR" sz="2000" b="1" i="1" u="sng" dirty="0" err="1" smtClean="0">
                <a:solidFill>
                  <a:schemeClr val="tx1"/>
                </a:solidFill>
                <a:effectLst/>
                <a:latin typeface="Cambria" panose="02040503050406030204" pitchFamily="18" charset="0"/>
                <a:ea typeface="Cambria" panose="02040503050406030204" pitchFamily="18" charset="0"/>
              </a:rPr>
              <a:t>syncitium</a:t>
            </a:r>
            <a:r>
              <a:rPr lang="fr-FR" sz="2000" i="1" u="sng" dirty="0" smtClean="0">
                <a:solidFill>
                  <a:schemeClr val="tx1"/>
                </a:solidFill>
                <a:effectLst/>
                <a:latin typeface="Cambria" panose="02040503050406030204" pitchFamily="18" charset="0"/>
                <a:ea typeface="Cambria" panose="02040503050406030204" pitchFamily="18" charset="0"/>
              </a:rPr>
              <a:t>.</a:t>
            </a:r>
            <a:endParaRPr lang="fr-FR" sz="2000" i="1" u="sng" dirty="0">
              <a:solidFill>
                <a:schemeClr val="tx1"/>
              </a:solidFill>
              <a:effectLst/>
              <a:latin typeface="Cambria" panose="02040503050406030204" pitchFamily="18" charset="0"/>
              <a:ea typeface="Cambria" panose="02040503050406030204" pitchFamily="18" charset="0"/>
            </a:endParaRPr>
          </a:p>
          <a:p>
            <a:r>
              <a:rPr lang="fr-FR" sz="2000" i="1" dirty="0">
                <a:solidFill>
                  <a:schemeClr val="tx1"/>
                </a:solidFill>
                <a:effectLst/>
                <a:latin typeface="Cambria" panose="02040503050406030204" pitchFamily="18" charset="0"/>
                <a:ea typeface="Cambria" panose="02040503050406030204" pitchFamily="18" charset="0"/>
              </a:rPr>
              <a:t>Elles assurent la dépolarisation des cellules musculaires lisses en ouvrant leurs canaux calcique voltage dépendant. </a:t>
            </a:r>
          </a:p>
          <a:p>
            <a:r>
              <a:rPr lang="fr-FR" sz="2000" i="1" dirty="0">
                <a:solidFill>
                  <a:schemeClr val="tx1"/>
                </a:solidFill>
                <a:effectLst/>
                <a:latin typeface="Cambria" panose="02040503050406030204" pitchFamily="18" charset="0"/>
                <a:ea typeface="Cambria" panose="02040503050406030204" pitchFamily="18" charset="0"/>
              </a:rPr>
              <a:t>Cela est à l’origine des </a:t>
            </a:r>
            <a:r>
              <a:rPr lang="fr-FR" sz="2000" b="1" i="1" dirty="0">
                <a:solidFill>
                  <a:schemeClr val="tx1"/>
                </a:solidFill>
                <a:effectLst/>
                <a:latin typeface="Cambria" panose="02040503050406030204" pitchFamily="18" charset="0"/>
                <a:ea typeface="Cambria" panose="02040503050406030204" pitchFamily="18" charset="0"/>
              </a:rPr>
              <a:t>ondes lentes qui sont des oscillations régulières du potentiel de repos </a:t>
            </a:r>
            <a:r>
              <a:rPr lang="fr-FR" sz="2000" i="1" dirty="0">
                <a:solidFill>
                  <a:schemeClr val="tx1"/>
                </a:solidFill>
                <a:effectLst/>
                <a:latin typeface="Cambria" panose="02040503050406030204" pitchFamily="18" charset="0"/>
                <a:ea typeface="Cambria" panose="02040503050406030204" pitchFamily="18" charset="0"/>
              </a:rPr>
              <a:t>des fibres musculaires lisses</a:t>
            </a:r>
            <a:r>
              <a:rPr lang="fr-FR" sz="2000" b="1" i="1" dirty="0">
                <a:solidFill>
                  <a:schemeClr val="tx1"/>
                </a:solidFill>
                <a:effectLst/>
                <a:latin typeface="Cambria" panose="02040503050406030204" pitchFamily="18" charset="0"/>
                <a:ea typeface="Cambria" panose="02040503050406030204" pitchFamily="18" charset="0"/>
              </a:rPr>
              <a:t>. </a:t>
            </a:r>
          </a:p>
          <a:p>
            <a:r>
              <a:rPr lang="fr-FR" sz="2000" i="1" dirty="0" smtClean="0">
                <a:solidFill>
                  <a:schemeClr val="tx1"/>
                </a:solidFill>
                <a:effectLst/>
                <a:latin typeface="Cambria" panose="02040503050406030204" pitchFamily="18" charset="0"/>
                <a:ea typeface="Cambria" panose="02040503050406030204" pitchFamily="18" charset="0"/>
              </a:rPr>
              <a:t>Ces </a:t>
            </a:r>
            <a:r>
              <a:rPr lang="fr-FR" sz="2000" i="1" dirty="0">
                <a:solidFill>
                  <a:schemeClr val="tx1"/>
                </a:solidFill>
                <a:effectLst/>
                <a:latin typeface="Cambria" panose="02040503050406030204" pitchFamily="18" charset="0"/>
                <a:ea typeface="Cambria" panose="02040503050406030204" pitchFamily="18" charset="0"/>
              </a:rPr>
              <a:t>ondes </a:t>
            </a:r>
            <a:r>
              <a:rPr lang="fr-FR" sz="2000" i="1" dirty="0" smtClean="0">
                <a:solidFill>
                  <a:schemeClr val="tx1"/>
                </a:solidFill>
                <a:effectLst/>
                <a:latin typeface="Cambria" panose="02040503050406030204" pitchFamily="18" charset="0"/>
                <a:ea typeface="Cambria" panose="02040503050406030204" pitchFamily="18" charset="0"/>
              </a:rPr>
              <a:t>lentes déterminent </a:t>
            </a:r>
            <a:r>
              <a:rPr lang="fr-FR" sz="2000" i="1" dirty="0">
                <a:solidFill>
                  <a:schemeClr val="tx1"/>
                </a:solidFill>
                <a:effectLst/>
                <a:latin typeface="Cambria" panose="02040503050406030204" pitchFamily="18" charset="0"/>
                <a:ea typeface="Cambria" panose="02040503050406030204" pitchFamily="18" charset="0"/>
              </a:rPr>
              <a:t>un rythme électrique de base </a:t>
            </a:r>
            <a:r>
              <a:rPr lang="fr-FR" sz="2000" b="1" i="1" dirty="0">
                <a:solidFill>
                  <a:schemeClr val="tx1"/>
                </a:solidFill>
                <a:effectLst/>
                <a:latin typeface="Cambria" panose="02040503050406030204" pitchFamily="18" charset="0"/>
                <a:ea typeface="Cambria" panose="02040503050406030204" pitchFamily="18" charset="0"/>
              </a:rPr>
              <a:t>REB</a:t>
            </a:r>
            <a:r>
              <a:rPr lang="fr-FR" sz="2000" i="1" dirty="0">
                <a:solidFill>
                  <a:schemeClr val="tx1"/>
                </a:solidFill>
                <a:effectLst/>
                <a:latin typeface="Cambria" panose="02040503050406030204" pitchFamily="18" charset="0"/>
                <a:ea typeface="Cambria" panose="02040503050406030204" pitchFamily="18" charset="0"/>
              </a:rPr>
              <a:t> dont la fréquence est propre aux différents segments du tube digestif</a:t>
            </a:r>
            <a:r>
              <a:rPr lang="fr-FR" sz="2000" i="1" dirty="0" smtClean="0">
                <a:solidFill>
                  <a:schemeClr val="tx1"/>
                </a:solidFill>
                <a:effectLst/>
                <a:latin typeface="Cambria" panose="02040503050406030204" pitchFamily="18" charset="0"/>
                <a:ea typeface="Cambria" panose="02040503050406030204" pitchFamily="18" charset="0"/>
              </a:rPr>
              <a:t>.</a:t>
            </a:r>
            <a:endParaRPr lang="fr-FR" sz="2000" i="1" dirty="0">
              <a:solidFill>
                <a:schemeClr val="tx1"/>
              </a:solidFill>
              <a:effectLst/>
              <a:latin typeface="Cambria" panose="02040503050406030204" pitchFamily="18" charset="0"/>
              <a:ea typeface="Cambria" panose="02040503050406030204" pitchFamily="18" charset="0"/>
            </a:endParaRPr>
          </a:p>
        </p:txBody>
      </p:sp>
      <p:pic>
        <p:nvPicPr>
          <p:cNvPr id="5" name="Espace réservé du contenu 4" descr="C:\Users\asus\Downloads\hg.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79822" y="2199992"/>
            <a:ext cx="4986101" cy="3473513"/>
          </a:xfrm>
          <a:prstGeom prst="rect">
            <a:avLst/>
          </a:prstGeom>
          <a:noFill/>
          <a:ln>
            <a:noFill/>
          </a:ln>
        </p:spPr>
      </p:pic>
    </p:spTree>
    <p:extLst>
      <p:ext uri="{BB962C8B-B14F-4D97-AF65-F5344CB8AC3E}">
        <p14:creationId xmlns:p14="http://schemas.microsoft.com/office/powerpoint/2010/main" val="35612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466" y="168243"/>
            <a:ext cx="9905998" cy="1905000"/>
          </a:xfrm>
        </p:spPr>
        <p:txBody>
          <a:bodyPr/>
          <a:lstStyle/>
          <a:p>
            <a:pPr algn="ctr"/>
            <a:r>
              <a:rPr lang="fr-FR" b="1" i="1" dirty="0" smtClean="0">
                <a:solidFill>
                  <a:schemeClr val="tx1"/>
                </a:solidFill>
                <a:effectLst/>
                <a:latin typeface="Cambria" panose="02040503050406030204" pitchFamily="18" charset="0"/>
                <a:ea typeface="Cambria" panose="02040503050406030204" pitchFamily="18" charset="0"/>
              </a:rPr>
              <a:t>Les </a:t>
            </a:r>
            <a:r>
              <a:rPr lang="fr-FR" b="1" i="1" dirty="0">
                <a:solidFill>
                  <a:schemeClr val="tx1"/>
                </a:solidFill>
                <a:effectLst/>
                <a:latin typeface="Cambria" panose="02040503050406030204" pitchFamily="18" charset="0"/>
                <a:ea typeface="Cambria" panose="02040503050406030204" pitchFamily="18" charset="0"/>
              </a:rPr>
              <a:t>ondes lentes et automatisme de la motricité digestive</a:t>
            </a:r>
            <a:endParaRPr lang="fr-FR" dirty="0">
              <a:solidFill>
                <a:schemeClr val="tx1"/>
              </a:solidFill>
            </a:endParaRPr>
          </a:p>
        </p:txBody>
      </p:sp>
      <p:sp>
        <p:nvSpPr>
          <p:cNvPr id="3" name="Espace réservé du contenu 2"/>
          <p:cNvSpPr>
            <a:spLocks noGrp="1"/>
          </p:cNvSpPr>
          <p:nvPr>
            <p:ph sz="half" idx="1"/>
          </p:nvPr>
        </p:nvSpPr>
        <p:spPr>
          <a:xfrm>
            <a:off x="280657" y="1720159"/>
            <a:ext cx="6464175" cy="4888872"/>
          </a:xfrm>
        </p:spPr>
        <p:txBody>
          <a:bodyPr>
            <a:normAutofit/>
          </a:bodyPr>
          <a:lstStyle/>
          <a:p>
            <a:r>
              <a:rPr lang="fr-FR" sz="2400" i="1" dirty="0">
                <a:solidFill>
                  <a:schemeClr val="tx1"/>
                </a:solidFill>
                <a:effectLst/>
                <a:latin typeface="Cambria" panose="02040503050406030204" pitchFamily="18" charset="0"/>
                <a:ea typeface="Cambria" panose="02040503050406030204" pitchFamily="18" charset="0"/>
              </a:rPr>
              <a:t>La dépolarisation produite par chaque onde lente rapproche le potentiel de membrane des cellules musculaires lisses du seuil et par conséquent, augmente la probabilité de production de potentiels d'action.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Les </a:t>
            </a:r>
            <a:r>
              <a:rPr lang="fr-FR" sz="2400" i="1" dirty="0">
                <a:solidFill>
                  <a:schemeClr val="tx1"/>
                </a:solidFill>
                <a:effectLst/>
                <a:latin typeface="Cambria" panose="02040503050406030204" pitchFamily="18" charset="0"/>
                <a:ea typeface="Cambria" panose="02040503050406030204" pitchFamily="18" charset="0"/>
              </a:rPr>
              <a:t>potentiels d’action produits (au plus haut de la vague de fond des ondes lentes) déclenchent alors le couplage excitation-contraction et, en définitive, la contraction des cellules musculaires lisses.</a:t>
            </a:r>
          </a:p>
          <a:p>
            <a:endParaRPr lang="fr-FR" dirty="0"/>
          </a:p>
        </p:txBody>
      </p:sp>
      <p:pic>
        <p:nvPicPr>
          <p:cNvPr id="6" name="Picture 3" descr="F17-22"/>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726726" y="1844361"/>
            <a:ext cx="5074239" cy="437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466" y="168243"/>
            <a:ext cx="9905998" cy="1905000"/>
          </a:xfrm>
        </p:spPr>
        <p:txBody>
          <a:bodyPr/>
          <a:lstStyle/>
          <a:p>
            <a:pPr algn="ctr"/>
            <a:r>
              <a:rPr lang="fr-FR" b="1" i="1" dirty="0" smtClean="0">
                <a:solidFill>
                  <a:schemeClr val="tx1"/>
                </a:solidFill>
                <a:effectLst/>
                <a:latin typeface="Cambria" panose="02040503050406030204" pitchFamily="18" charset="0"/>
                <a:ea typeface="Cambria" panose="02040503050406030204" pitchFamily="18" charset="0"/>
              </a:rPr>
              <a:t>Les </a:t>
            </a:r>
            <a:r>
              <a:rPr lang="fr-FR" b="1" i="1" dirty="0">
                <a:solidFill>
                  <a:schemeClr val="tx1"/>
                </a:solidFill>
                <a:effectLst/>
                <a:latin typeface="Cambria" panose="02040503050406030204" pitchFamily="18" charset="0"/>
                <a:ea typeface="Cambria" panose="02040503050406030204" pitchFamily="18" charset="0"/>
              </a:rPr>
              <a:t>ondes lentes et automatisme de la motricité digestive</a:t>
            </a:r>
            <a:endParaRPr lang="fr-FR" dirty="0">
              <a:solidFill>
                <a:schemeClr val="tx1"/>
              </a:solidFill>
            </a:endParaRPr>
          </a:p>
        </p:txBody>
      </p:sp>
      <p:sp>
        <p:nvSpPr>
          <p:cNvPr id="3" name="Espace réservé du contenu 2"/>
          <p:cNvSpPr>
            <a:spLocks noGrp="1"/>
          </p:cNvSpPr>
          <p:nvPr>
            <p:ph sz="half" idx="1"/>
          </p:nvPr>
        </p:nvSpPr>
        <p:spPr>
          <a:xfrm>
            <a:off x="253496" y="1674891"/>
            <a:ext cx="6382693" cy="5014580"/>
          </a:xfrm>
        </p:spPr>
        <p:txBody>
          <a:bodyPr>
            <a:normAutofit lnSpcReduction="10000"/>
          </a:bodyPr>
          <a:lstStyle/>
          <a:p>
            <a:endParaRPr lang="fr-FR" i="1" dirty="0" smtClean="0">
              <a:effectLst/>
              <a:latin typeface="Cambria" panose="02040503050406030204" pitchFamily="18" charset="0"/>
              <a:ea typeface="Cambria" panose="02040503050406030204" pitchFamily="18" charset="0"/>
            </a:endParaRPr>
          </a:p>
          <a:p>
            <a:r>
              <a:rPr lang="fr-FR" sz="2000" i="1" dirty="0" smtClean="0">
                <a:solidFill>
                  <a:schemeClr val="tx1"/>
                </a:solidFill>
                <a:effectLst/>
                <a:latin typeface="Cambria" panose="02040503050406030204" pitchFamily="18" charset="0"/>
                <a:ea typeface="Cambria" panose="02040503050406030204" pitchFamily="18" charset="0"/>
              </a:rPr>
              <a:t>La </a:t>
            </a:r>
            <a:r>
              <a:rPr lang="fr-FR" sz="2000" i="1" dirty="0">
                <a:solidFill>
                  <a:schemeClr val="tx1"/>
                </a:solidFill>
                <a:effectLst/>
                <a:latin typeface="Cambria" panose="02040503050406030204" pitchFamily="18" charset="0"/>
                <a:ea typeface="Cambria" panose="02040503050406030204" pitchFamily="18" charset="0"/>
              </a:rPr>
              <a:t>fréquence </a:t>
            </a:r>
            <a:r>
              <a:rPr lang="fr-FR" sz="2000" i="1" dirty="0" smtClean="0">
                <a:solidFill>
                  <a:schemeClr val="tx1"/>
                </a:solidFill>
                <a:effectLst/>
                <a:latin typeface="Cambria" panose="02040503050406030204" pitchFamily="18" charset="0"/>
                <a:ea typeface="Cambria" panose="02040503050406030204" pitchFamily="18" charset="0"/>
              </a:rPr>
              <a:t>des OL </a:t>
            </a:r>
            <a:r>
              <a:rPr lang="fr-FR" sz="2000" i="1" dirty="0">
                <a:solidFill>
                  <a:schemeClr val="tx1"/>
                </a:solidFill>
                <a:effectLst/>
                <a:latin typeface="Cambria" panose="02040503050406030204" pitchFamily="18" charset="0"/>
                <a:ea typeface="Cambria" panose="02040503050406030204" pitchFamily="18" charset="0"/>
              </a:rPr>
              <a:t>varie le long du tractus </a:t>
            </a:r>
            <a:r>
              <a:rPr lang="fr-FR" sz="2000" i="1" dirty="0" smtClean="0">
                <a:solidFill>
                  <a:schemeClr val="tx1"/>
                </a:solidFill>
                <a:effectLst/>
                <a:latin typeface="Cambria" panose="02040503050406030204" pitchFamily="18" charset="0"/>
                <a:ea typeface="Cambria" panose="02040503050406030204" pitchFamily="18" charset="0"/>
              </a:rPr>
              <a:t>GI.</a:t>
            </a:r>
          </a:p>
          <a:p>
            <a:r>
              <a:rPr lang="fr-FR" sz="2000" i="1" dirty="0" smtClean="0">
                <a:solidFill>
                  <a:schemeClr val="tx1"/>
                </a:solidFill>
                <a:effectLst/>
                <a:latin typeface="Cambria" panose="02040503050406030204" pitchFamily="18" charset="0"/>
                <a:ea typeface="Cambria" panose="02040503050406030204" pitchFamily="18" charset="0"/>
              </a:rPr>
              <a:t>Elle </a:t>
            </a:r>
            <a:r>
              <a:rPr lang="fr-FR" sz="2000" i="1" dirty="0">
                <a:solidFill>
                  <a:schemeClr val="tx1"/>
                </a:solidFill>
                <a:effectLst/>
                <a:latin typeface="Cambria" panose="02040503050406030204" pitchFamily="18" charset="0"/>
                <a:ea typeface="Cambria" panose="02040503050406030204" pitchFamily="18" charset="0"/>
              </a:rPr>
              <a:t>est constante et caractéristique de chaque partie du tractus GI et elle n’est pas influencée par les actions nerveuses ou </a:t>
            </a:r>
            <a:r>
              <a:rPr lang="fr-FR" sz="2000" i="1" dirty="0" smtClean="0">
                <a:solidFill>
                  <a:schemeClr val="tx1"/>
                </a:solidFill>
                <a:effectLst/>
                <a:latin typeface="Cambria" panose="02040503050406030204" pitchFamily="18" charset="0"/>
                <a:ea typeface="Cambria" panose="02040503050406030204" pitchFamily="18" charset="0"/>
              </a:rPr>
              <a:t>hormonales. </a:t>
            </a:r>
          </a:p>
          <a:p>
            <a:r>
              <a:rPr lang="fr-FR" sz="2000" i="1" dirty="0" smtClean="0">
                <a:solidFill>
                  <a:schemeClr val="tx1"/>
                </a:solidFill>
                <a:effectLst/>
                <a:latin typeface="Cambria" panose="02040503050406030204" pitchFamily="18" charset="0"/>
                <a:ea typeface="Cambria" panose="02040503050406030204" pitchFamily="18" charset="0"/>
              </a:rPr>
              <a:t>En revanche, la fréquence des potentiels d'action est modifiée</a:t>
            </a:r>
            <a:r>
              <a:rPr lang="fr-FR" sz="2000" b="1" i="1" dirty="0" smtClean="0">
                <a:solidFill>
                  <a:schemeClr val="tx1"/>
                </a:solidFill>
                <a:effectLst/>
                <a:latin typeface="Cambria" panose="02040503050406030204" pitchFamily="18" charset="0"/>
                <a:ea typeface="Cambria" panose="02040503050406030204" pitchFamily="18" charset="0"/>
              </a:rPr>
              <a:t> </a:t>
            </a:r>
            <a:r>
              <a:rPr lang="fr-FR" sz="2000" i="1" dirty="0" smtClean="0">
                <a:solidFill>
                  <a:schemeClr val="tx1"/>
                </a:solidFill>
                <a:effectLst/>
                <a:latin typeface="Cambria" panose="02040503050406030204" pitchFamily="18" charset="0"/>
                <a:ea typeface="Cambria" panose="02040503050406030204" pitchFamily="18" charset="0"/>
              </a:rPr>
              <a:t>par les interventions nerveuse et hormonale.</a:t>
            </a:r>
          </a:p>
          <a:p>
            <a:r>
              <a:rPr lang="fr-FR" sz="2000" i="1" dirty="0" smtClean="0">
                <a:solidFill>
                  <a:schemeClr val="tx1"/>
                </a:solidFill>
                <a:effectLst/>
                <a:latin typeface="Cambria" panose="02040503050406030204" pitchFamily="18" charset="0"/>
                <a:ea typeface="Cambria" panose="02040503050406030204" pitchFamily="18" charset="0"/>
              </a:rPr>
              <a:t>La </a:t>
            </a:r>
            <a:r>
              <a:rPr lang="fr-FR" sz="2000" i="1" dirty="0">
                <a:solidFill>
                  <a:schemeClr val="tx1"/>
                </a:solidFill>
                <a:effectLst/>
                <a:latin typeface="Cambria" panose="02040503050406030204" pitchFamily="18" charset="0"/>
                <a:ea typeface="Cambria" panose="02040503050406030204" pitchFamily="18" charset="0"/>
              </a:rPr>
              <a:t>fréquence des ondes lentes établit la fréquence maximale de contraction d'une partie donnée du tractus GI. </a:t>
            </a:r>
            <a:endParaRPr lang="fr-FR" sz="2000" i="1" dirty="0" smtClean="0">
              <a:solidFill>
                <a:schemeClr val="tx1"/>
              </a:solidFill>
              <a:effectLst/>
              <a:latin typeface="Cambria" panose="02040503050406030204" pitchFamily="18" charset="0"/>
              <a:ea typeface="Cambria" panose="02040503050406030204" pitchFamily="18" charset="0"/>
            </a:endParaRPr>
          </a:p>
          <a:p>
            <a:r>
              <a:rPr lang="fr-FR" sz="2000" i="1" dirty="0" smtClean="0">
                <a:solidFill>
                  <a:schemeClr val="tx1"/>
                </a:solidFill>
                <a:effectLst/>
                <a:latin typeface="Cambria" panose="02040503050406030204" pitchFamily="18" charset="0"/>
                <a:ea typeface="Cambria" panose="02040503050406030204" pitchFamily="18" charset="0"/>
              </a:rPr>
              <a:t>La </a:t>
            </a:r>
            <a:r>
              <a:rPr lang="fr-FR" sz="2000" i="1" dirty="0">
                <a:solidFill>
                  <a:schemeClr val="tx1"/>
                </a:solidFill>
                <a:effectLst/>
                <a:latin typeface="Cambria" panose="02040503050406030204" pitchFamily="18" charset="0"/>
                <a:ea typeface="Cambria" panose="02040503050406030204" pitchFamily="18" charset="0"/>
              </a:rPr>
              <a:t>fréquence des OL </a:t>
            </a:r>
            <a:r>
              <a:rPr lang="fr-FR" sz="2000" i="1" dirty="0" smtClean="0">
                <a:solidFill>
                  <a:schemeClr val="tx1"/>
                </a:solidFill>
                <a:effectLst/>
                <a:latin typeface="Cambria" panose="02040503050406030204" pitchFamily="18" charset="0"/>
                <a:ea typeface="Cambria" panose="02040503050406030204" pitchFamily="18" charset="0"/>
              </a:rPr>
              <a:t>est </a:t>
            </a:r>
            <a:r>
              <a:rPr lang="fr-FR" sz="2000" i="1" dirty="0">
                <a:solidFill>
                  <a:schemeClr val="tx1"/>
                </a:solidFill>
                <a:effectLst/>
                <a:latin typeface="Cambria" panose="02040503050406030204" pitchFamily="18" charset="0"/>
                <a:ea typeface="Cambria" panose="02040503050406030204" pitchFamily="18" charset="0"/>
              </a:rPr>
              <a:t>de 3-6 ondes lentes/min dans l’estomac, 12-17 ondes lentes/min dans l’intestin grêle et 9-16 ondes </a:t>
            </a:r>
            <a:r>
              <a:rPr lang="fr-FR" sz="2000" i="1" dirty="0" smtClean="0">
                <a:solidFill>
                  <a:schemeClr val="tx1"/>
                </a:solidFill>
                <a:effectLst/>
                <a:latin typeface="Cambria" panose="02040503050406030204" pitchFamily="18" charset="0"/>
                <a:ea typeface="Cambria" panose="02040503050406030204" pitchFamily="18" charset="0"/>
              </a:rPr>
              <a:t>lentes/min </a:t>
            </a:r>
            <a:r>
              <a:rPr lang="fr-FR" sz="2000" i="1" dirty="0">
                <a:solidFill>
                  <a:schemeClr val="tx1"/>
                </a:solidFill>
                <a:effectLst/>
                <a:latin typeface="Cambria" panose="02040503050406030204" pitchFamily="18" charset="0"/>
                <a:ea typeface="Cambria" panose="02040503050406030204" pitchFamily="18" charset="0"/>
              </a:rPr>
              <a:t>dans le gros intestin </a:t>
            </a:r>
            <a:r>
              <a:rPr lang="fr-FR" sz="2000" b="1" i="1" dirty="0">
                <a:solidFill>
                  <a:schemeClr val="tx1"/>
                </a:solidFill>
                <a:effectLst/>
                <a:latin typeface="Cambria" panose="02040503050406030204" pitchFamily="18" charset="0"/>
                <a:ea typeface="Cambria" panose="02040503050406030204" pitchFamily="18" charset="0"/>
              </a:rPr>
              <a:t>chez l’humain</a:t>
            </a:r>
            <a:r>
              <a:rPr lang="fr-FR" sz="2000" i="1" dirty="0">
                <a:solidFill>
                  <a:schemeClr val="tx1"/>
                </a:solidFill>
                <a:effectLst/>
                <a:latin typeface="Cambria" panose="02040503050406030204" pitchFamily="18" charset="0"/>
                <a:ea typeface="Cambria" panose="02040503050406030204" pitchFamily="18" charset="0"/>
              </a:rPr>
              <a:t>.</a:t>
            </a:r>
          </a:p>
          <a:p>
            <a:pPr marL="0" indent="0">
              <a:buNone/>
            </a:pPr>
            <a:endParaRPr lang="fr-FR" dirty="0">
              <a:solidFill>
                <a:schemeClr val="tx1"/>
              </a:solidFill>
              <a:effectLst/>
            </a:endParaRPr>
          </a:p>
          <a:p>
            <a:endParaRPr lang="fr-FR" dirty="0">
              <a:solidFill>
                <a:schemeClr val="tx1"/>
              </a:solidFill>
            </a:endParaRPr>
          </a:p>
        </p:txBody>
      </p:sp>
      <p:pic>
        <p:nvPicPr>
          <p:cNvPr id="6" name="Picture 3" descr="F17-22"/>
          <p:cNvPicPr>
            <a:picLocks noGrp="1" noChangeAspect="1" noChangeArrowheads="1"/>
          </p:cNvPicPr>
          <p:nvPr>
            <p:ph sz="half" idx="2"/>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974258" y="1873027"/>
            <a:ext cx="4710747" cy="406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5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840" y="419478"/>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p:txBody>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Mastication </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lubrifie les aliments en les mélangeant à de la salive.</a:t>
            </a:r>
            <a:r>
              <a:rPr lang="fr-FR" sz="2800" b="1" i="1" dirty="0">
                <a:effectLst/>
                <a:latin typeface="Cambria" panose="02040503050406030204" pitchFamily="18" charset="0"/>
                <a:ea typeface="Cambria" panose="02040503050406030204" pitchFamily="18" charset="0"/>
              </a:rPr>
              <a:t> </a:t>
            </a:r>
            <a:r>
              <a:rPr lang="fr-FR" sz="2800" i="1" dirty="0" smtClean="0">
                <a:effectLst/>
                <a:latin typeface="Cambria" panose="02040503050406030204" pitchFamily="18" charset="0"/>
                <a:ea typeface="Cambria" panose="02040503050406030204" pitchFamily="18" charset="0"/>
              </a:rPr>
              <a:t>Elle</a:t>
            </a:r>
            <a:r>
              <a:rPr lang="fr-FR" sz="2800" i="1" dirty="0">
                <a:effectLst/>
                <a:latin typeface="Cambria" panose="02040503050406030204" pitchFamily="18" charset="0"/>
                <a:ea typeface="Cambria" panose="02040503050406030204" pitchFamily="18" charset="0"/>
              </a:rPr>
              <a:t> </a:t>
            </a:r>
            <a:r>
              <a:rPr lang="fr-FR" sz="2800" i="1" dirty="0" smtClean="0">
                <a:effectLst/>
                <a:latin typeface="Cambria" panose="02040503050406030204" pitchFamily="18" charset="0"/>
                <a:ea typeface="Cambria" panose="02040503050406030204" pitchFamily="18" charset="0"/>
              </a:rPr>
              <a:t>réduit </a:t>
            </a:r>
            <a:r>
              <a:rPr lang="fr-FR" sz="2800" i="1" dirty="0">
                <a:effectLst/>
                <a:latin typeface="Cambria" panose="02040503050406030204" pitchFamily="18" charset="0"/>
                <a:ea typeface="Cambria" panose="02040503050406030204" pitchFamily="18" charset="0"/>
              </a:rPr>
              <a:t>la taille des particules alimentaires ce qui facilite leur déglutition et enclenche le processus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de digestion.</a:t>
            </a:r>
          </a:p>
          <a:p>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73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235390" y="3078179"/>
            <a:ext cx="11724238" cy="3865816"/>
          </a:xfrm>
        </p:spPr>
        <p:txBody>
          <a:bodyPr>
            <a:normAutofit fontScale="77500" lnSpcReduction="20000"/>
          </a:bodyPr>
          <a:lstStyle/>
          <a:p>
            <a:pPr marL="0" indent="0">
              <a:buNone/>
            </a:pPr>
            <a:r>
              <a:rPr lang="fr-FR" sz="3400" b="1" i="1" dirty="0">
                <a:solidFill>
                  <a:schemeClr val="accent4">
                    <a:lumMod val="60000"/>
                    <a:lumOff val="40000"/>
                  </a:schemeClr>
                </a:solidFill>
                <a:effectLst/>
                <a:latin typeface="Cambria" panose="02040503050406030204" pitchFamily="18" charset="0"/>
                <a:ea typeface="Cambria" panose="02040503050406030204" pitchFamily="18" charset="0"/>
              </a:rPr>
              <a:t>Déglutition</a:t>
            </a:r>
            <a:endParaRPr lang="fr-FR" sz="3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solidFill>
                  <a:schemeClr val="tx1"/>
                </a:solidFill>
                <a:effectLst/>
                <a:latin typeface="Cambria" panose="02040503050406030204" pitchFamily="18" charset="0"/>
                <a:ea typeface="Cambria" panose="02040503050406030204" pitchFamily="18" charset="0"/>
              </a:rPr>
              <a:t>Le réflexe de déglutition est coordonné par </a:t>
            </a:r>
            <a:r>
              <a:rPr lang="fr-FR" sz="2800" b="1" i="1" dirty="0">
                <a:solidFill>
                  <a:schemeClr val="tx1"/>
                </a:solidFill>
                <a:effectLst/>
                <a:latin typeface="Cambria" panose="02040503050406030204" pitchFamily="18" charset="0"/>
                <a:ea typeface="Cambria" panose="02040503050406030204" pitchFamily="18" charset="0"/>
              </a:rPr>
              <a:t>le tronc cérébral. </a:t>
            </a:r>
            <a:r>
              <a:rPr lang="fr-FR" sz="2800" i="1" dirty="0">
                <a:solidFill>
                  <a:schemeClr val="tx1"/>
                </a:solidFill>
                <a:effectLst/>
                <a:latin typeface="Cambria" panose="02040503050406030204" pitchFamily="18" charset="0"/>
                <a:ea typeface="Cambria" panose="02040503050406030204" pitchFamily="18" charset="0"/>
              </a:rPr>
              <a:t>L'information vers et à partir du tronc cérébral emprunte les fibres des nerfs </a:t>
            </a:r>
            <a:r>
              <a:rPr lang="fr-FR" sz="2800" b="1" i="1" dirty="0">
                <a:solidFill>
                  <a:schemeClr val="tx1"/>
                </a:solidFill>
                <a:effectLst/>
                <a:latin typeface="Cambria" panose="02040503050406030204" pitchFamily="18" charset="0"/>
                <a:ea typeface="Cambria" panose="02040503050406030204" pitchFamily="18" charset="0"/>
              </a:rPr>
              <a:t>vagues et </a:t>
            </a:r>
            <a:r>
              <a:rPr lang="fr-FR" sz="2800" b="1" i="1" dirty="0" smtClean="0">
                <a:solidFill>
                  <a:schemeClr val="tx1"/>
                </a:solidFill>
                <a:effectLst/>
                <a:latin typeface="Cambria" panose="02040503050406030204" pitchFamily="18" charset="0"/>
                <a:ea typeface="Cambria" panose="02040503050406030204" pitchFamily="18" charset="0"/>
              </a:rPr>
              <a:t>glosso-pharyngien</a:t>
            </a:r>
            <a:r>
              <a:rPr lang="fr-FR" sz="2800" i="1" dirty="0" smtClean="0">
                <a:solidFill>
                  <a:schemeClr val="tx1"/>
                </a:solidFill>
                <a:effectLst/>
                <a:latin typeface="Cambria" panose="02040503050406030204" pitchFamily="18" charset="0"/>
                <a:ea typeface="Cambria" panose="02040503050406030204" pitchFamily="18" charset="0"/>
              </a:rPr>
              <a:t>. </a:t>
            </a:r>
          </a:p>
          <a:p>
            <a:r>
              <a:rPr lang="fr-FR" sz="2800" i="1" dirty="0" smtClean="0">
                <a:solidFill>
                  <a:schemeClr val="tx1"/>
                </a:solidFill>
                <a:effectLst/>
                <a:latin typeface="Cambria" panose="02040503050406030204" pitchFamily="18" charset="0"/>
                <a:ea typeface="Cambria" panose="02040503050406030204" pitchFamily="18" charset="0"/>
              </a:rPr>
              <a:t>Le </a:t>
            </a:r>
            <a:r>
              <a:rPr lang="fr-FR" sz="2800" i="1" dirty="0">
                <a:solidFill>
                  <a:schemeClr val="tx1"/>
                </a:solidFill>
                <a:effectLst/>
                <a:latin typeface="Cambria" panose="02040503050406030204" pitchFamily="18" charset="0"/>
                <a:ea typeface="Cambria" panose="02040503050406030204" pitchFamily="18" charset="0"/>
              </a:rPr>
              <a:t>mécanisme de la déglutition est le suivant :</a:t>
            </a:r>
          </a:p>
          <a:p>
            <a:pPr lvl="1"/>
            <a:r>
              <a:rPr lang="fr-FR" sz="2800" i="1" dirty="0" smtClean="0">
                <a:solidFill>
                  <a:schemeClr val="tx1"/>
                </a:solidFill>
                <a:effectLst/>
                <a:latin typeface="Cambria" panose="02040503050406030204" pitchFamily="18" charset="0"/>
                <a:ea typeface="Cambria" panose="02040503050406030204" pitchFamily="18" charset="0"/>
              </a:rPr>
              <a:t>Le </a:t>
            </a:r>
            <a:r>
              <a:rPr lang="fr-FR" sz="2800" i="1" dirty="0" err="1">
                <a:solidFill>
                  <a:schemeClr val="tx1"/>
                </a:solidFill>
                <a:effectLst/>
                <a:latin typeface="Cambria" panose="02040503050406030204" pitchFamily="18" charset="0"/>
                <a:ea typeface="Cambria" panose="02040503050406030204" pitchFamily="18" charset="0"/>
              </a:rPr>
              <a:t>nasopharynx</a:t>
            </a:r>
            <a:r>
              <a:rPr lang="fr-FR" sz="2800" i="1" dirty="0">
                <a:solidFill>
                  <a:schemeClr val="tx1"/>
                </a:solidFill>
                <a:effectLst/>
                <a:latin typeface="Cambria" panose="02040503050406030204" pitchFamily="18" charset="0"/>
                <a:ea typeface="Cambria" panose="02040503050406030204" pitchFamily="18" charset="0"/>
              </a:rPr>
              <a:t> se ferme </a:t>
            </a:r>
            <a:r>
              <a:rPr lang="fr-FR" sz="2800" i="1" dirty="0" smtClean="0">
                <a:solidFill>
                  <a:schemeClr val="tx1"/>
                </a:solidFill>
                <a:effectLst/>
                <a:latin typeface="Cambria" panose="02040503050406030204" pitchFamily="18" charset="0"/>
                <a:ea typeface="Cambria" panose="02040503050406030204" pitchFamily="18" charset="0"/>
              </a:rPr>
              <a:t>et la </a:t>
            </a:r>
            <a:r>
              <a:rPr lang="fr-FR" sz="2800" i="1" dirty="0">
                <a:solidFill>
                  <a:schemeClr val="tx1"/>
                </a:solidFill>
                <a:effectLst/>
                <a:latin typeface="Cambria" panose="02040503050406030204" pitchFamily="18" charset="0"/>
                <a:ea typeface="Cambria" panose="02040503050406030204" pitchFamily="18" charset="0"/>
              </a:rPr>
              <a:t>ventilation est inhibée.</a:t>
            </a:r>
          </a:p>
          <a:p>
            <a:pPr lvl="1"/>
            <a:r>
              <a:rPr lang="fr-FR" sz="2800" i="1" dirty="0" smtClean="0">
                <a:solidFill>
                  <a:schemeClr val="tx1"/>
                </a:solidFill>
                <a:effectLst/>
                <a:latin typeface="Cambria" panose="02040503050406030204" pitchFamily="18" charset="0"/>
                <a:ea typeface="Cambria" panose="02040503050406030204" pitchFamily="18" charset="0"/>
              </a:rPr>
              <a:t>Les </a:t>
            </a:r>
            <a:r>
              <a:rPr lang="fr-FR" sz="2800" i="1" dirty="0">
                <a:solidFill>
                  <a:schemeClr val="tx1"/>
                </a:solidFill>
                <a:effectLst/>
                <a:latin typeface="Cambria" panose="02040503050406030204" pitchFamily="18" charset="0"/>
                <a:ea typeface="Cambria" panose="02040503050406030204" pitchFamily="18" charset="0"/>
              </a:rPr>
              <a:t>muscles laryngés se contractent pour </a:t>
            </a:r>
            <a:r>
              <a:rPr lang="fr-FR" sz="2800" i="1" dirty="0" smtClean="0">
                <a:solidFill>
                  <a:schemeClr val="tx1"/>
                </a:solidFill>
                <a:effectLst/>
                <a:latin typeface="Cambria" panose="02040503050406030204" pitchFamily="18" charset="0"/>
                <a:ea typeface="Cambria" panose="02040503050406030204" pitchFamily="18" charset="0"/>
              </a:rPr>
              <a:t>élever </a:t>
            </a:r>
            <a:r>
              <a:rPr lang="fr-FR" sz="2800" i="1" dirty="0">
                <a:solidFill>
                  <a:schemeClr val="tx1"/>
                </a:solidFill>
                <a:effectLst/>
                <a:latin typeface="Cambria" panose="02040503050406030204" pitchFamily="18" charset="0"/>
                <a:ea typeface="Cambria" panose="02040503050406030204" pitchFamily="18" charset="0"/>
              </a:rPr>
              <a:t>le larynx </a:t>
            </a:r>
            <a:r>
              <a:rPr lang="fr-FR" sz="2800" i="1" dirty="0" smtClean="0">
                <a:solidFill>
                  <a:schemeClr val="tx1"/>
                </a:solidFill>
                <a:effectLst/>
                <a:latin typeface="Cambria" panose="02040503050406030204" pitchFamily="18" charset="0"/>
                <a:ea typeface="Cambria" panose="02040503050406030204" pitchFamily="18" charset="0"/>
              </a:rPr>
              <a:t>et fermer </a:t>
            </a:r>
            <a:r>
              <a:rPr lang="fr-FR" sz="2800" i="1" dirty="0">
                <a:solidFill>
                  <a:schemeClr val="tx1"/>
                </a:solidFill>
                <a:effectLst/>
                <a:latin typeface="Cambria" panose="02040503050406030204" pitchFamily="18" charset="0"/>
                <a:ea typeface="Cambria" panose="02040503050406030204" pitchFamily="18" charset="0"/>
              </a:rPr>
              <a:t>la </a:t>
            </a:r>
            <a:r>
              <a:rPr lang="fr-FR" sz="2800" i="1" dirty="0" smtClean="0">
                <a:solidFill>
                  <a:schemeClr val="tx1"/>
                </a:solidFill>
                <a:effectLst/>
                <a:latin typeface="Cambria" panose="02040503050406030204" pitchFamily="18" charset="0"/>
                <a:ea typeface="Cambria" panose="02040503050406030204" pitchFamily="18" charset="0"/>
              </a:rPr>
              <a:t>glotte.</a:t>
            </a:r>
            <a:endParaRPr lang="fr-FR" sz="2800" i="1" dirty="0">
              <a:solidFill>
                <a:schemeClr val="tx1"/>
              </a:solidFill>
              <a:effectLst/>
              <a:latin typeface="Cambria" panose="02040503050406030204" pitchFamily="18" charset="0"/>
              <a:ea typeface="Cambria" panose="02040503050406030204" pitchFamily="18" charset="0"/>
            </a:endParaRPr>
          </a:p>
          <a:p>
            <a:pPr lvl="1"/>
            <a:r>
              <a:rPr lang="fr-FR" sz="2800" i="1" dirty="0" smtClean="0">
                <a:solidFill>
                  <a:schemeClr val="tx1"/>
                </a:solidFill>
                <a:effectLst/>
                <a:latin typeface="Cambria" panose="02040503050406030204" pitchFamily="18" charset="0"/>
                <a:ea typeface="Cambria" panose="02040503050406030204" pitchFamily="18" charset="0"/>
              </a:rPr>
              <a:t>Le </a:t>
            </a:r>
            <a:r>
              <a:rPr lang="fr-FR" sz="2800" i="1" dirty="0">
                <a:solidFill>
                  <a:schemeClr val="tx1"/>
                </a:solidFill>
                <a:effectLst/>
                <a:latin typeface="Cambria" panose="02040503050406030204" pitchFamily="18" charset="0"/>
                <a:ea typeface="Cambria" panose="02040503050406030204" pitchFamily="18" charset="0"/>
              </a:rPr>
              <a:t>péristaltisme commence dans le pharynx pour propulser le bol alimentaire vers </a:t>
            </a:r>
            <a:r>
              <a:rPr lang="fr-FR" sz="2800" i="1" dirty="0" smtClean="0">
                <a:solidFill>
                  <a:schemeClr val="tx1"/>
                </a:solidFill>
                <a:effectLst/>
                <a:latin typeface="Cambria" panose="02040503050406030204" pitchFamily="18" charset="0"/>
                <a:ea typeface="Cambria" panose="02040503050406030204" pitchFamily="18" charset="0"/>
              </a:rPr>
              <a:t>l'œsophage.</a:t>
            </a:r>
          </a:p>
          <a:p>
            <a:pPr lvl="1"/>
            <a:r>
              <a:rPr lang="fr-FR" sz="2600" i="1" dirty="0" smtClean="0">
                <a:solidFill>
                  <a:schemeClr val="tx1"/>
                </a:solidFill>
                <a:effectLst/>
                <a:latin typeface="Cambria" panose="02040503050406030204" pitchFamily="18" charset="0"/>
                <a:ea typeface="Cambria" panose="02040503050406030204" pitchFamily="18" charset="0"/>
              </a:rPr>
              <a:t>Simultanément</a:t>
            </a:r>
            <a:r>
              <a:rPr lang="fr-FR" sz="2600" i="1" dirty="0">
                <a:solidFill>
                  <a:schemeClr val="tx1"/>
                </a:solidFill>
                <a:effectLst/>
                <a:latin typeface="Cambria" panose="02040503050406030204" pitchFamily="18" charset="0"/>
                <a:ea typeface="Cambria" panose="02040503050406030204" pitchFamily="18" charset="0"/>
              </a:rPr>
              <a:t>, le sphincter supérieur de l'œsophage se relâche pour permettre l’entrée du bol </a:t>
            </a:r>
            <a:r>
              <a:rPr lang="fr-FR" sz="2600" i="1" dirty="0" smtClean="0">
                <a:solidFill>
                  <a:schemeClr val="tx1"/>
                </a:solidFill>
                <a:effectLst/>
                <a:latin typeface="Cambria" panose="02040503050406030204" pitchFamily="18" charset="0"/>
                <a:ea typeface="Cambria" panose="02040503050406030204" pitchFamily="18" charset="0"/>
              </a:rPr>
              <a:t>alimentaire.</a:t>
            </a:r>
            <a:endParaRPr lang="fr-FR" sz="2600" i="1" dirty="0">
              <a:solidFill>
                <a:schemeClr val="tx1"/>
              </a:solidFill>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90446" y="1167898"/>
            <a:ext cx="6014125" cy="2362136"/>
          </a:xfrm>
        </p:spPr>
      </p:pic>
    </p:spTree>
    <p:extLst>
      <p:ext uri="{BB962C8B-B14F-4D97-AF65-F5344CB8AC3E}">
        <p14:creationId xmlns:p14="http://schemas.microsoft.com/office/powerpoint/2010/main" val="35591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162963" y="1928388"/>
            <a:ext cx="7260880" cy="4177420"/>
          </a:xfrm>
        </p:spPr>
        <p:txBody>
          <a:bodyPr>
            <a:normAutofit lnSpcReduction="10000"/>
          </a:bodyPr>
          <a:lstStyle/>
          <a:p>
            <a:pPr marL="0" indent="0">
              <a:buNone/>
            </a:pPr>
            <a:r>
              <a:rPr lang="fr-FR" sz="3200" b="1" i="1" dirty="0">
                <a:solidFill>
                  <a:schemeClr val="accent4">
                    <a:lumMod val="60000"/>
                    <a:lumOff val="40000"/>
                  </a:schemeClr>
                </a:solidFill>
                <a:effectLst/>
                <a:latin typeface="Cambria" panose="02040503050406030204" pitchFamily="18" charset="0"/>
                <a:ea typeface="Cambria" panose="02040503050406030204" pitchFamily="18" charset="0"/>
              </a:rPr>
              <a:t>Motilité œsophagienne</a:t>
            </a:r>
            <a:endParaRPr lang="fr-FR" sz="32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3200" i="1" dirty="0">
                <a:solidFill>
                  <a:schemeClr val="tx1"/>
                </a:solidFill>
                <a:effectLst/>
                <a:latin typeface="Cambria" panose="02040503050406030204" pitchFamily="18" charset="0"/>
                <a:ea typeface="Cambria" panose="02040503050406030204" pitchFamily="18" charset="0"/>
              </a:rPr>
              <a:t>L'œsophage propulse les aliments déglutis dans l'estomac. </a:t>
            </a:r>
            <a:endParaRPr lang="fr-FR" sz="3200" i="1" dirty="0" smtClean="0">
              <a:solidFill>
                <a:schemeClr val="tx1"/>
              </a:solidFill>
              <a:effectLst/>
              <a:latin typeface="Cambria" panose="02040503050406030204" pitchFamily="18" charset="0"/>
              <a:ea typeface="Cambria" panose="02040503050406030204" pitchFamily="18" charset="0"/>
            </a:endParaRPr>
          </a:p>
          <a:p>
            <a:r>
              <a:rPr lang="fr-FR" sz="3200" i="1" dirty="0" smtClean="0">
                <a:solidFill>
                  <a:schemeClr val="tx1"/>
                </a:solidFill>
                <a:effectLst/>
                <a:latin typeface="Cambria" panose="02040503050406030204" pitchFamily="18" charset="0"/>
                <a:ea typeface="Cambria" panose="02040503050406030204" pitchFamily="18" charset="0"/>
              </a:rPr>
              <a:t>Les </a:t>
            </a:r>
            <a:r>
              <a:rPr lang="fr-FR" sz="3200" i="1" dirty="0">
                <a:solidFill>
                  <a:schemeClr val="tx1"/>
                </a:solidFill>
                <a:effectLst/>
                <a:latin typeface="Cambria" panose="02040503050406030204" pitchFamily="18" charset="0"/>
                <a:ea typeface="Cambria" panose="02040503050406030204" pitchFamily="18" charset="0"/>
              </a:rPr>
              <a:t>sphincters, aux deux extrémités de l'œsophage, empêchent l’entrée de l’air (partie supérieure de l'œsophage) et d'acides gastrique (extrémité inférieure). </a:t>
            </a:r>
            <a:endParaRPr lang="fr-FR" sz="3200" i="1" dirty="0" smtClean="0">
              <a:solidFill>
                <a:schemeClr val="tx1"/>
              </a:solidFill>
              <a:effectLst/>
              <a:latin typeface="Cambria" panose="02040503050406030204" pitchFamily="18" charset="0"/>
              <a:ea typeface="Cambria" panose="02040503050406030204" pitchFamily="18" charset="0"/>
            </a:endParaRPr>
          </a:p>
          <a:p>
            <a:endParaRPr lang="fr-FR" dirty="0">
              <a:solidFill>
                <a:schemeClr val="tx1"/>
              </a:solidFill>
              <a:latin typeface="Cambria" panose="02040503050406030204" pitchFamily="18" charset="0"/>
              <a:ea typeface="Cambria" panose="02040503050406030204" pitchFamily="18" charset="0"/>
            </a:endParaRPr>
          </a:p>
        </p:txBody>
      </p:sp>
      <p:pic>
        <p:nvPicPr>
          <p:cNvPr id="6" name="Picture 2" descr="ha5lf2403a_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24667" y="1704868"/>
            <a:ext cx="4462169" cy="4231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59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840" y="419478"/>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144864" y="1312752"/>
            <a:ext cx="11875130" cy="5459239"/>
          </a:xfrm>
        </p:spPr>
        <p:txBody>
          <a:bodyPr>
            <a:normAutofit fontScale="70000" lnSpcReduction="20000"/>
          </a:bodyPr>
          <a:lstStyle/>
          <a:p>
            <a:pPr marL="0" indent="0">
              <a:buNone/>
            </a:pPr>
            <a:r>
              <a:rPr lang="fr-FR" sz="3800" b="1" i="1" dirty="0">
                <a:solidFill>
                  <a:schemeClr val="accent4">
                    <a:lumMod val="60000"/>
                    <a:lumOff val="40000"/>
                  </a:schemeClr>
                </a:solidFill>
                <a:effectLst/>
                <a:latin typeface="Cambria" panose="02040503050406030204" pitchFamily="18" charset="0"/>
                <a:ea typeface="Cambria" panose="02040503050406030204" pitchFamily="18" charset="0"/>
              </a:rPr>
              <a:t>Motilité œsophagienne</a:t>
            </a:r>
            <a:endParaRPr lang="fr-FR" sz="3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3200" i="1" dirty="0" smtClean="0">
                <a:solidFill>
                  <a:schemeClr val="tx1"/>
                </a:solidFill>
                <a:effectLst/>
                <a:latin typeface="Cambria" panose="02040503050406030204" pitchFamily="18" charset="0"/>
                <a:ea typeface="Cambria" panose="02040503050406030204" pitchFamily="18" charset="0"/>
              </a:rPr>
              <a:t>Le </a:t>
            </a:r>
            <a:r>
              <a:rPr lang="fr-FR" sz="3200" i="1" dirty="0">
                <a:solidFill>
                  <a:schemeClr val="tx1"/>
                </a:solidFill>
                <a:effectLst/>
                <a:latin typeface="Cambria" panose="02040503050406030204" pitchFamily="18" charset="0"/>
                <a:ea typeface="Cambria" panose="02040503050406030204" pitchFamily="18" charset="0"/>
              </a:rPr>
              <a:t>mécanisme de la motilité œsophagienne est le suivant :</a:t>
            </a:r>
          </a:p>
          <a:p>
            <a:pPr lvl="1"/>
            <a:r>
              <a:rPr lang="fr-FR" sz="3200" i="1" dirty="0" smtClean="0">
                <a:solidFill>
                  <a:schemeClr val="tx1"/>
                </a:solidFill>
                <a:effectLst/>
                <a:latin typeface="Cambria" panose="02040503050406030204" pitchFamily="18" charset="0"/>
                <a:ea typeface="Cambria" panose="02040503050406030204" pitchFamily="18" charset="0"/>
              </a:rPr>
              <a:t>Tout </a:t>
            </a:r>
            <a:r>
              <a:rPr lang="fr-FR" sz="3200" i="1" dirty="0">
                <a:solidFill>
                  <a:schemeClr val="tx1"/>
                </a:solidFill>
                <a:effectLst/>
                <a:latin typeface="Cambria" panose="02040503050406030204" pitchFamily="18" charset="0"/>
                <a:ea typeface="Cambria" panose="02040503050406030204" pitchFamily="18" charset="0"/>
              </a:rPr>
              <a:t>d'abord, le sphincter supérieur de l'œsophage se relâche pour permettre au bol alimentaire dégluti de </a:t>
            </a:r>
            <a:r>
              <a:rPr lang="fr-FR" sz="3200" i="1" dirty="0" smtClean="0">
                <a:solidFill>
                  <a:schemeClr val="tx1"/>
                </a:solidFill>
                <a:effectLst/>
                <a:latin typeface="Cambria" panose="02040503050406030204" pitchFamily="18" charset="0"/>
                <a:ea typeface="Cambria" panose="02040503050406030204" pitchFamily="18" charset="0"/>
              </a:rPr>
              <a:t>pénétrer.</a:t>
            </a:r>
            <a:endParaRPr lang="fr-FR" sz="3200" i="1" dirty="0">
              <a:solidFill>
                <a:schemeClr val="tx1"/>
              </a:solidFill>
              <a:effectLst/>
              <a:latin typeface="Cambria" panose="02040503050406030204" pitchFamily="18" charset="0"/>
              <a:ea typeface="Cambria" panose="02040503050406030204" pitchFamily="18" charset="0"/>
            </a:endParaRPr>
          </a:p>
          <a:p>
            <a:pPr lvl="1"/>
            <a:r>
              <a:rPr lang="fr-FR" sz="3200" i="1" dirty="0" smtClean="0">
                <a:solidFill>
                  <a:schemeClr val="tx1"/>
                </a:solidFill>
                <a:effectLst/>
                <a:latin typeface="Cambria" panose="02040503050406030204" pitchFamily="18" charset="0"/>
                <a:ea typeface="Cambria" panose="02040503050406030204" pitchFamily="18" charset="0"/>
              </a:rPr>
              <a:t>Puis </a:t>
            </a:r>
            <a:r>
              <a:rPr lang="fr-FR" sz="3200" i="1" dirty="0">
                <a:solidFill>
                  <a:schemeClr val="tx1"/>
                </a:solidFill>
                <a:effectLst/>
                <a:latin typeface="Cambria" panose="02040503050406030204" pitchFamily="18" charset="0"/>
                <a:ea typeface="Cambria" panose="02040503050406030204" pitchFamily="18" charset="0"/>
              </a:rPr>
              <a:t>le sphincter supérieur de l'œsophage se contracte. Les aliments ne peuvent donc </a:t>
            </a:r>
            <a:r>
              <a:rPr lang="fr-FR" sz="3200" i="1" dirty="0" smtClean="0">
                <a:solidFill>
                  <a:schemeClr val="tx1"/>
                </a:solidFill>
                <a:effectLst/>
                <a:latin typeface="Cambria" panose="02040503050406030204" pitchFamily="18" charset="0"/>
                <a:ea typeface="Cambria" panose="02040503050406030204" pitchFamily="18" charset="0"/>
              </a:rPr>
              <a:t>refluer.</a:t>
            </a:r>
          </a:p>
          <a:p>
            <a:pPr lvl="1"/>
            <a:r>
              <a:rPr lang="fr-FR" sz="3200" i="1" dirty="0" smtClean="0">
                <a:solidFill>
                  <a:schemeClr val="tx1"/>
                </a:solidFill>
                <a:effectLst/>
                <a:latin typeface="Cambria" panose="02040503050406030204" pitchFamily="18" charset="0"/>
                <a:ea typeface="Cambria" panose="02040503050406030204" pitchFamily="18" charset="0"/>
              </a:rPr>
              <a:t>Une </a:t>
            </a:r>
            <a:r>
              <a:rPr lang="fr-FR" sz="3200" i="1" dirty="0">
                <a:solidFill>
                  <a:schemeClr val="tx1"/>
                </a:solidFill>
                <a:effectLst/>
                <a:latin typeface="Cambria" panose="02040503050406030204" pitchFamily="18" charset="0"/>
                <a:ea typeface="Cambria" panose="02040503050406030204" pitchFamily="18" charset="0"/>
              </a:rPr>
              <a:t>contraction </a:t>
            </a:r>
            <a:r>
              <a:rPr lang="fr-FR" sz="3200" b="1" i="1" dirty="0">
                <a:solidFill>
                  <a:schemeClr val="tx1"/>
                </a:solidFill>
                <a:effectLst/>
                <a:latin typeface="Cambria" panose="02040503050406030204" pitchFamily="18" charset="0"/>
                <a:ea typeface="Cambria" panose="02040503050406030204" pitchFamily="18" charset="0"/>
              </a:rPr>
              <a:t>péristaltique primaire </a:t>
            </a:r>
            <a:r>
              <a:rPr lang="fr-FR" sz="3200" i="1" dirty="0">
                <a:solidFill>
                  <a:schemeClr val="tx1"/>
                </a:solidFill>
                <a:effectLst/>
                <a:latin typeface="Cambria" panose="02040503050406030204" pitchFamily="18" charset="0"/>
                <a:ea typeface="Cambria" panose="02040503050406030204" pitchFamily="18" charset="0"/>
              </a:rPr>
              <a:t>crée une zone de surpression </a:t>
            </a:r>
            <a:r>
              <a:rPr lang="fr-FR" sz="3200" i="1" dirty="0" smtClean="0">
                <a:solidFill>
                  <a:schemeClr val="tx1"/>
                </a:solidFill>
                <a:effectLst/>
                <a:latin typeface="Cambria" panose="02040503050406030204" pitchFamily="18" charset="0"/>
                <a:ea typeface="Cambria" panose="02040503050406030204" pitchFamily="18" charset="0"/>
              </a:rPr>
              <a:t>au amont du </a:t>
            </a:r>
            <a:r>
              <a:rPr lang="fr-FR" sz="3200" i="1" dirty="0">
                <a:solidFill>
                  <a:schemeClr val="tx1"/>
                </a:solidFill>
                <a:effectLst/>
                <a:latin typeface="Cambria" panose="02040503050406030204" pitchFamily="18" charset="0"/>
                <a:ea typeface="Cambria" panose="02040503050406030204" pitchFamily="18" charset="0"/>
              </a:rPr>
              <a:t>bol alimentaire.</a:t>
            </a:r>
          </a:p>
          <a:p>
            <a:pPr lvl="1"/>
            <a:r>
              <a:rPr lang="fr-FR" sz="3200" i="1" dirty="0" smtClean="0">
                <a:solidFill>
                  <a:schemeClr val="tx1"/>
                </a:solidFill>
                <a:effectLst/>
                <a:latin typeface="Cambria" panose="02040503050406030204" pitchFamily="18" charset="0"/>
                <a:ea typeface="Cambria" panose="02040503050406030204" pitchFamily="18" charset="0"/>
              </a:rPr>
              <a:t>La </a:t>
            </a:r>
            <a:r>
              <a:rPr lang="fr-FR" sz="3200" i="1" dirty="0">
                <a:solidFill>
                  <a:schemeClr val="tx1"/>
                </a:solidFill>
                <a:effectLst/>
                <a:latin typeface="Cambria" panose="02040503050406030204" pitchFamily="18" charset="0"/>
                <a:ea typeface="Cambria" panose="02040503050406030204" pitchFamily="18" charset="0"/>
              </a:rPr>
              <a:t>contraction péristaltique descend le long de l'œsophage, propulsant le bol alimentaire tout </a:t>
            </a:r>
            <a:r>
              <a:rPr lang="fr-FR" sz="3200" i="1" dirty="0" smtClean="0">
                <a:solidFill>
                  <a:schemeClr val="tx1"/>
                </a:solidFill>
                <a:effectLst/>
                <a:latin typeface="Cambria" panose="02040503050406030204" pitchFamily="18" charset="0"/>
                <a:ea typeface="Cambria" panose="02040503050406030204" pitchFamily="18" charset="0"/>
              </a:rPr>
              <a:t>au </a:t>
            </a:r>
            <a:r>
              <a:rPr lang="fr-FR" sz="3200" i="1" dirty="0">
                <a:solidFill>
                  <a:schemeClr val="tx1"/>
                </a:solidFill>
                <a:effectLst/>
                <a:latin typeface="Cambria" panose="02040503050406030204" pitchFamily="18" charset="0"/>
                <a:ea typeface="Cambria" panose="02040503050406030204" pitchFamily="18" charset="0"/>
              </a:rPr>
              <a:t>long. La pesanteur accélère le mouvement.</a:t>
            </a:r>
          </a:p>
          <a:p>
            <a:pPr lvl="1"/>
            <a:r>
              <a:rPr lang="fr-FR" sz="3200" i="1" dirty="0" smtClean="0">
                <a:solidFill>
                  <a:schemeClr val="tx1"/>
                </a:solidFill>
                <a:effectLst/>
                <a:latin typeface="Cambria" panose="02040503050406030204" pitchFamily="18" charset="0"/>
                <a:ea typeface="Cambria" panose="02040503050406030204" pitchFamily="18" charset="0"/>
              </a:rPr>
              <a:t>Une </a:t>
            </a:r>
            <a:r>
              <a:rPr lang="fr-FR" sz="3200" i="1" dirty="0">
                <a:solidFill>
                  <a:schemeClr val="tx1"/>
                </a:solidFill>
                <a:effectLst/>
                <a:latin typeface="Cambria" panose="02040503050406030204" pitchFamily="18" charset="0"/>
                <a:ea typeface="Cambria" panose="02040503050406030204" pitchFamily="18" charset="0"/>
              </a:rPr>
              <a:t>contraction </a:t>
            </a:r>
            <a:r>
              <a:rPr lang="fr-FR" sz="3200" b="1" i="1" dirty="0">
                <a:solidFill>
                  <a:schemeClr val="tx1"/>
                </a:solidFill>
                <a:effectLst/>
                <a:latin typeface="Cambria" panose="02040503050406030204" pitchFamily="18" charset="0"/>
                <a:ea typeface="Cambria" panose="02040503050406030204" pitchFamily="18" charset="0"/>
              </a:rPr>
              <a:t>péristaltique secondaire </a:t>
            </a:r>
            <a:r>
              <a:rPr lang="fr-FR" sz="3200" i="1" dirty="0">
                <a:solidFill>
                  <a:schemeClr val="tx1"/>
                </a:solidFill>
                <a:effectLst/>
                <a:latin typeface="Cambria" panose="02040503050406030204" pitchFamily="18" charset="0"/>
                <a:ea typeface="Cambria" panose="02040503050406030204" pitchFamily="18" charset="0"/>
              </a:rPr>
              <a:t>débarrasse l'œsophage de toute particule alimentaire restante.</a:t>
            </a:r>
          </a:p>
          <a:p>
            <a:pPr lvl="1"/>
            <a:r>
              <a:rPr lang="fr-FR" sz="3200" i="1" dirty="0" smtClean="0">
                <a:solidFill>
                  <a:schemeClr val="tx1"/>
                </a:solidFill>
                <a:effectLst/>
                <a:latin typeface="Cambria" panose="02040503050406030204" pitchFamily="18" charset="0"/>
                <a:ea typeface="Cambria" panose="02040503050406030204" pitchFamily="18" charset="0"/>
              </a:rPr>
              <a:t>Le </a:t>
            </a:r>
            <a:r>
              <a:rPr lang="fr-FR" sz="3200" i="1" dirty="0">
                <a:solidFill>
                  <a:schemeClr val="tx1"/>
                </a:solidFill>
                <a:effectLst/>
                <a:latin typeface="Cambria" panose="02040503050406030204" pitchFamily="18" charset="0"/>
                <a:ea typeface="Cambria" panose="02040503050406030204" pitchFamily="18" charset="0"/>
              </a:rPr>
              <a:t>sphincter inférieur de l'œsophage se relâche à l'approche du bol alimentaire. </a:t>
            </a:r>
            <a:r>
              <a:rPr lang="fr-FR" sz="3000" i="1" dirty="0" smtClean="0">
                <a:solidFill>
                  <a:schemeClr val="tx1"/>
                </a:solidFill>
                <a:effectLst/>
                <a:latin typeface="Cambria" panose="02040503050406030204" pitchFamily="18" charset="0"/>
                <a:ea typeface="Cambria" panose="02040503050406030204" pitchFamily="18" charset="0"/>
              </a:rPr>
              <a:t>Ce </a:t>
            </a:r>
            <a:r>
              <a:rPr lang="fr-FR" sz="3000" i="1" dirty="0">
                <a:solidFill>
                  <a:schemeClr val="tx1"/>
                </a:solidFill>
                <a:effectLst/>
                <a:latin typeface="Cambria" panose="02040503050406030204" pitchFamily="18" charset="0"/>
                <a:ea typeface="Cambria" panose="02040503050406030204" pitchFamily="18" charset="0"/>
              </a:rPr>
              <a:t>relâchement est dû à l'action du nerf vague, le neurotransmetteur est le </a:t>
            </a:r>
            <a:r>
              <a:rPr lang="fr-FR" sz="3000" b="1" i="1" dirty="0">
                <a:solidFill>
                  <a:schemeClr val="accent4">
                    <a:lumMod val="60000"/>
                    <a:lumOff val="40000"/>
                  </a:schemeClr>
                </a:solidFill>
                <a:effectLst/>
                <a:latin typeface="Cambria" panose="02040503050406030204" pitchFamily="18" charset="0"/>
                <a:ea typeface="Cambria" panose="02040503050406030204" pitchFamily="18" charset="0"/>
              </a:rPr>
              <a:t>VIP.</a:t>
            </a:r>
            <a:r>
              <a:rPr lang="fr-FR" sz="3000" b="1" i="1" dirty="0">
                <a:solidFill>
                  <a:schemeClr val="tx1"/>
                </a:solidFill>
                <a:effectLst/>
                <a:latin typeface="Cambria" panose="02040503050406030204" pitchFamily="18" charset="0"/>
                <a:ea typeface="Cambria" panose="02040503050406030204" pitchFamily="18" charset="0"/>
              </a:rPr>
              <a:t> </a:t>
            </a:r>
            <a:endParaRPr lang="fr-FR" sz="3000" b="1" i="1" dirty="0" smtClean="0">
              <a:solidFill>
                <a:schemeClr val="tx1"/>
              </a:solidFill>
              <a:effectLst/>
              <a:latin typeface="Cambria" panose="02040503050406030204" pitchFamily="18" charset="0"/>
              <a:ea typeface="Cambria" panose="02040503050406030204" pitchFamily="18" charset="0"/>
            </a:endParaRPr>
          </a:p>
          <a:p>
            <a:pPr lvl="1"/>
            <a:r>
              <a:rPr lang="fr-FR" sz="3000" i="1" dirty="0" smtClean="0">
                <a:solidFill>
                  <a:schemeClr val="tx1"/>
                </a:solidFill>
                <a:effectLst/>
                <a:latin typeface="Cambria" panose="02040503050406030204" pitchFamily="18" charset="0"/>
                <a:ea typeface="Cambria" panose="02040503050406030204" pitchFamily="18" charset="0"/>
              </a:rPr>
              <a:t>En </a:t>
            </a:r>
            <a:r>
              <a:rPr lang="fr-FR" sz="3000" i="1" dirty="0">
                <a:solidFill>
                  <a:schemeClr val="tx1"/>
                </a:solidFill>
                <a:effectLst/>
                <a:latin typeface="Cambria" panose="02040503050406030204" pitchFamily="18" charset="0"/>
                <a:ea typeface="Cambria" panose="02040503050406030204" pitchFamily="18" charset="0"/>
              </a:rPr>
              <a:t>même temps, la région orale de l'estomac se relâche : </a:t>
            </a:r>
            <a:r>
              <a:rPr lang="fr-FR" sz="3000" b="1" i="1" dirty="0">
                <a:solidFill>
                  <a:schemeClr val="tx1"/>
                </a:solidFill>
                <a:effectLst/>
                <a:latin typeface="Cambria" panose="02040503050406030204" pitchFamily="18" charset="0"/>
                <a:ea typeface="Cambria" panose="02040503050406030204" pitchFamily="18" charset="0"/>
              </a:rPr>
              <a:t>relaxation de réception</a:t>
            </a:r>
            <a:r>
              <a:rPr lang="fr-FR" sz="3000" i="1" dirty="0">
                <a:solidFill>
                  <a:schemeClr val="tx1"/>
                </a:solidFill>
                <a:effectLst/>
                <a:latin typeface="Cambria" panose="02040503050406030204" pitchFamily="18" charset="0"/>
                <a:ea typeface="Cambria" panose="02040503050406030204" pitchFamily="18" charset="0"/>
              </a:rPr>
              <a:t>, permettant au bol alimentaire de </a:t>
            </a:r>
            <a:r>
              <a:rPr lang="fr-FR" sz="3000" i="1" dirty="0" smtClean="0">
                <a:solidFill>
                  <a:schemeClr val="tx1"/>
                </a:solidFill>
                <a:effectLst/>
                <a:latin typeface="Cambria" panose="02040503050406030204" pitchFamily="18" charset="0"/>
                <a:ea typeface="Cambria" panose="02040503050406030204" pitchFamily="18" charset="0"/>
              </a:rPr>
              <a:t>pénétrer.</a:t>
            </a:r>
            <a:endParaRPr lang="fr-FR" sz="3000" i="1" dirty="0">
              <a:solidFill>
                <a:schemeClr val="tx1"/>
              </a:solidFill>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15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253" y="0"/>
            <a:ext cx="9905998" cy="1905000"/>
          </a:xfrm>
        </p:spPr>
        <p:txBody>
          <a:bodyPr/>
          <a:lstStyle/>
          <a:p>
            <a:pPr algn="ctr"/>
            <a:r>
              <a:rPr lang="fr-FR" sz="3600" b="1" i="1" dirty="0">
                <a:effectLst/>
                <a:latin typeface="Cambria" panose="02040503050406030204" pitchFamily="18" charset="0"/>
                <a:ea typeface="Cambria" panose="02040503050406030204" pitchFamily="18" charset="0"/>
              </a:rPr>
              <a:t>Introduction</a:t>
            </a:r>
            <a:r>
              <a:rPr lang="fr-FR" b="1" dirty="0">
                <a:effectLst/>
              </a:rPr>
              <a:t> </a:t>
            </a:r>
            <a:r>
              <a:rPr lang="fr-FR" dirty="0">
                <a:effectLst/>
              </a:rPr>
              <a:t/>
            </a:r>
            <a:br>
              <a:rPr lang="fr-FR" dirty="0">
                <a:effectLst/>
              </a:rPr>
            </a:br>
            <a:endParaRPr lang="fr-FR" b="1" i="1" dirty="0">
              <a:solidFill>
                <a:schemeClr val="tx1">
                  <a:lumMod val="95000"/>
                  <a:lumOff val="5000"/>
                </a:schemeClr>
              </a:solidFill>
              <a:latin typeface="Cambria"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684" y="1402773"/>
            <a:ext cx="8667879" cy="4970752"/>
          </a:xfrm>
        </p:spPr>
      </p:pic>
    </p:spTree>
    <p:extLst>
      <p:ext uri="{BB962C8B-B14F-4D97-AF65-F5344CB8AC3E}">
        <p14:creationId xmlns:p14="http://schemas.microsoft.com/office/powerpoint/2010/main" val="1261129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840" y="419478"/>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316871" y="1747319"/>
            <a:ext cx="11525062" cy="4825497"/>
          </a:xfrm>
        </p:spPr>
        <p:txBody>
          <a:bodyPr>
            <a:normAutofit/>
          </a:bodyPr>
          <a:lstStyle/>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Remarques</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 : </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b="1" i="1" dirty="0">
                <a:solidFill>
                  <a:schemeClr val="tx1"/>
                </a:solidFill>
                <a:effectLst/>
                <a:latin typeface="Cambria" panose="02040503050406030204" pitchFamily="18" charset="0"/>
                <a:ea typeface="Cambria" panose="02040503050406030204" pitchFamily="18" charset="0"/>
              </a:rPr>
              <a:t>L’achalasie</a:t>
            </a:r>
            <a:r>
              <a:rPr lang="fr-FR" sz="2800" i="1" dirty="0">
                <a:solidFill>
                  <a:schemeClr val="tx1"/>
                </a:solidFill>
                <a:effectLst/>
                <a:latin typeface="Cambria" panose="02040503050406030204" pitchFamily="18" charset="0"/>
                <a:ea typeface="Cambria" panose="02040503050406030204" pitchFamily="18" charset="0"/>
              </a:rPr>
              <a:t> qui est </a:t>
            </a:r>
            <a:r>
              <a:rPr lang="fr-FR" sz="2800" i="1" dirty="0" smtClean="0">
                <a:solidFill>
                  <a:schemeClr val="tx1"/>
                </a:solidFill>
                <a:effectLst/>
                <a:latin typeface="Cambria" panose="02040503050406030204" pitchFamily="18" charset="0"/>
                <a:ea typeface="Cambria" panose="02040503050406030204" pitchFamily="18" charset="0"/>
              </a:rPr>
              <a:t>un </a:t>
            </a:r>
            <a:r>
              <a:rPr lang="fr-FR" sz="2800" i="1" u="sng" dirty="0" smtClean="0">
                <a:solidFill>
                  <a:schemeClr val="tx1"/>
                </a:solidFill>
                <a:effectLst/>
                <a:latin typeface="Cambria" panose="02040503050406030204" pitchFamily="18" charset="0"/>
                <a:ea typeface="Cambria" panose="02040503050406030204" pitchFamily="18" charset="0"/>
              </a:rPr>
              <a:t>non </a:t>
            </a:r>
            <a:r>
              <a:rPr lang="fr-FR" sz="2800" i="1" u="sng" dirty="0">
                <a:solidFill>
                  <a:schemeClr val="tx1"/>
                </a:solidFill>
                <a:effectLst/>
                <a:latin typeface="Cambria" panose="02040503050406030204" pitchFamily="18" charset="0"/>
                <a:ea typeface="Cambria" panose="02040503050406030204" pitchFamily="18" charset="0"/>
              </a:rPr>
              <a:t>relâchement </a:t>
            </a:r>
            <a:r>
              <a:rPr lang="fr-FR" sz="2800" i="1" dirty="0">
                <a:solidFill>
                  <a:schemeClr val="tx1"/>
                </a:solidFill>
                <a:effectLst/>
                <a:latin typeface="Cambria" panose="02040503050406030204" pitchFamily="18" charset="0"/>
                <a:ea typeface="Cambria" panose="02040503050406030204" pitchFamily="18" charset="0"/>
              </a:rPr>
              <a:t>du sphincter œsophagien inférieur est fréquente chez le chien. </a:t>
            </a:r>
          </a:p>
          <a:p>
            <a:r>
              <a:rPr lang="fr-FR" sz="2800" i="1" dirty="0">
                <a:solidFill>
                  <a:schemeClr val="tx1"/>
                </a:solidFill>
                <a:effectLst/>
                <a:latin typeface="Cambria" panose="02040503050406030204" pitchFamily="18" charset="0"/>
                <a:ea typeface="Cambria" panose="02040503050406030204" pitchFamily="18" charset="0"/>
              </a:rPr>
              <a:t>Chez les ruminants, pendant la </a:t>
            </a:r>
            <a:r>
              <a:rPr lang="fr-FR" sz="2800" i="1" dirty="0" smtClean="0">
                <a:solidFill>
                  <a:schemeClr val="tx1"/>
                </a:solidFill>
                <a:effectLst/>
                <a:latin typeface="Cambria" panose="02040503050406030204" pitchFamily="18" charset="0"/>
                <a:ea typeface="Cambria" panose="02040503050406030204" pitchFamily="18" charset="0"/>
              </a:rPr>
              <a:t>régurgitation, </a:t>
            </a:r>
            <a:r>
              <a:rPr lang="fr-FR" sz="2800" i="1" dirty="0">
                <a:solidFill>
                  <a:schemeClr val="tx1"/>
                </a:solidFill>
                <a:effectLst/>
                <a:latin typeface="Cambria" panose="02040503050406030204" pitchFamily="18" charset="0"/>
                <a:ea typeface="Cambria" panose="02040503050406030204" pitchFamily="18" charset="0"/>
              </a:rPr>
              <a:t>l’inspiration à glotte fermée entraine une dépression, et le bol alimentaire remonte à la vitesse de 1m/s par une </a:t>
            </a:r>
            <a:r>
              <a:rPr lang="fr-FR" sz="2800" b="1" i="1" dirty="0">
                <a:solidFill>
                  <a:schemeClr val="tx1"/>
                </a:solidFill>
                <a:effectLst/>
                <a:latin typeface="Cambria" panose="02040503050406030204" pitchFamily="18" charset="0"/>
                <a:ea typeface="Cambria" panose="02040503050406030204" pitchFamily="18" charset="0"/>
              </a:rPr>
              <a:t>onde </a:t>
            </a:r>
            <a:r>
              <a:rPr lang="fr-FR" sz="2800" b="1" i="1" dirty="0" smtClean="0">
                <a:solidFill>
                  <a:schemeClr val="tx1"/>
                </a:solidFill>
                <a:effectLst/>
                <a:latin typeface="Cambria" panose="02040503050406030204" pitchFamily="18" charset="0"/>
                <a:ea typeface="Cambria" panose="02040503050406030204" pitchFamily="18" charset="0"/>
              </a:rPr>
              <a:t>antipéristaltique</a:t>
            </a:r>
            <a:r>
              <a:rPr lang="fr-FR" sz="2800" i="1" dirty="0" smtClean="0">
                <a:solidFill>
                  <a:schemeClr val="tx1"/>
                </a:solidFill>
                <a:effectLst/>
                <a:latin typeface="Cambria" panose="02040503050406030204" pitchFamily="18" charset="0"/>
                <a:ea typeface="Cambria" panose="02040503050406030204" pitchFamily="18" charset="0"/>
              </a:rPr>
              <a:t>. </a:t>
            </a:r>
            <a:endParaRPr lang="fr-FR" sz="2800" i="1" dirty="0">
              <a:solidFill>
                <a:schemeClr val="tx1"/>
              </a:solidFill>
              <a:effectLst/>
              <a:latin typeface="Cambria" panose="02040503050406030204" pitchFamily="18" charset="0"/>
              <a:ea typeface="Cambria" panose="02040503050406030204" pitchFamily="18" charset="0"/>
            </a:endParaRPr>
          </a:p>
          <a:p>
            <a:pPr marL="0" indent="0">
              <a:buNone/>
            </a:pPr>
            <a:endParaRPr lang="fr-FR" sz="2800" i="1" dirty="0">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389299" y="1792586"/>
            <a:ext cx="5628913" cy="4409037"/>
          </a:xfrm>
        </p:spPr>
        <p:txBody>
          <a:bodyPr>
            <a:normAutofit/>
          </a:bodyPr>
          <a:lstStyle/>
          <a:p>
            <a:r>
              <a:rPr lang="fr-FR" sz="2400" i="1" dirty="0">
                <a:solidFill>
                  <a:schemeClr val="tx1"/>
                </a:solidFill>
                <a:effectLst/>
                <a:latin typeface="Cambria" panose="02040503050406030204" pitchFamily="18" charset="0"/>
                <a:ea typeface="Cambria" panose="02040503050406030204" pitchFamily="18" charset="0"/>
              </a:rPr>
              <a:t>L'estomac possède trois couches de muscles lisses : une couche longitudinale une couche circulaire et une troisième couche oblique. </a:t>
            </a:r>
          </a:p>
          <a:p>
            <a:r>
              <a:rPr lang="fr-FR" sz="2400" i="1" dirty="0">
                <a:solidFill>
                  <a:schemeClr val="tx1"/>
                </a:solidFill>
                <a:effectLst/>
                <a:latin typeface="Cambria" panose="02040503050406030204" pitchFamily="18" charset="0"/>
                <a:ea typeface="Cambria" panose="02040503050406030204" pitchFamily="18" charset="0"/>
              </a:rPr>
              <a:t>La région orale</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de l'estomac, est chargée de recevoir le repas ingéré.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La </a:t>
            </a:r>
            <a:r>
              <a:rPr lang="fr-FR" sz="2400" b="1" i="1" dirty="0">
                <a:solidFill>
                  <a:schemeClr val="tx1"/>
                </a:solidFill>
                <a:effectLst/>
                <a:latin typeface="Cambria" panose="02040503050406030204" pitchFamily="18" charset="0"/>
                <a:ea typeface="Cambria" panose="02040503050406030204" pitchFamily="18" charset="0"/>
              </a:rPr>
              <a:t>région caudale </a:t>
            </a:r>
            <a:r>
              <a:rPr lang="fr-FR" sz="2400" i="1" dirty="0">
                <a:solidFill>
                  <a:schemeClr val="tx1"/>
                </a:solidFill>
                <a:effectLst/>
                <a:latin typeface="Cambria" panose="02040503050406030204" pitchFamily="18" charset="0"/>
                <a:ea typeface="Cambria" panose="02040503050406030204" pitchFamily="18" charset="0"/>
              </a:rPr>
              <a:t>est chargée des contractions qui malaxent les aliments et les propulsent vers le duodénum.</a:t>
            </a:r>
          </a:p>
          <a:p>
            <a:endParaRPr lang="fr-FR" dirty="0">
              <a:solidFill>
                <a:schemeClr val="tx1"/>
              </a:solidFill>
            </a:endParaRPr>
          </a:p>
        </p:txBody>
      </p:sp>
      <p:pic>
        <p:nvPicPr>
          <p:cNvPr id="6" name="Espace réservé du contenu 5" descr="14_04Figurea-L.jpg"/>
          <p:cNvPicPr>
            <a:picLocks noGrp="1" noChangeAspect="1"/>
          </p:cNvPicPr>
          <p:nvPr>
            <p:ph sz="half" idx="2"/>
          </p:nvPr>
        </p:nvPicPr>
        <p:blipFill>
          <a:blip r:embed="rId2"/>
          <a:stretch>
            <a:fillRect/>
          </a:stretch>
        </p:blipFill>
        <p:spPr>
          <a:xfrm>
            <a:off x="6790100" y="1992852"/>
            <a:ext cx="4626958" cy="4008504"/>
          </a:xfrm>
        </p:spPr>
      </p:pic>
    </p:spTree>
    <p:extLst>
      <p:ext uri="{BB962C8B-B14F-4D97-AF65-F5344CB8AC3E}">
        <p14:creationId xmlns:p14="http://schemas.microsoft.com/office/powerpoint/2010/main" val="29971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93553"/>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idx="1"/>
          </p:nvPr>
        </p:nvSpPr>
        <p:spPr>
          <a:xfrm>
            <a:off x="516048" y="1792586"/>
            <a:ext cx="11153869" cy="4617267"/>
          </a:xfrm>
        </p:spPr>
        <p:txBody>
          <a:bodyPr>
            <a:normAutofit/>
          </a:bodyPr>
          <a:lstStyle/>
          <a:p>
            <a:r>
              <a:rPr lang="fr-FR" sz="2800" i="1" dirty="0" smtClean="0">
                <a:solidFill>
                  <a:schemeClr val="tx1"/>
                </a:solidFill>
                <a:effectLst/>
                <a:latin typeface="Cambria" panose="02040503050406030204" pitchFamily="18" charset="0"/>
                <a:ea typeface="Cambria" panose="02040503050406030204" pitchFamily="18" charset="0"/>
              </a:rPr>
              <a:t>La </a:t>
            </a:r>
            <a:r>
              <a:rPr lang="fr-FR" sz="2800" i="1" dirty="0">
                <a:solidFill>
                  <a:schemeClr val="tx1"/>
                </a:solidFill>
                <a:effectLst/>
                <a:latin typeface="Cambria" panose="02040503050406030204" pitchFamily="18" charset="0"/>
                <a:ea typeface="Cambria" panose="02040503050406030204" pitchFamily="18" charset="0"/>
              </a:rPr>
              <a:t>région orale de l'estomac se relâche pour accueillir le repas ingéré.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Ce </a:t>
            </a:r>
            <a:r>
              <a:rPr lang="fr-FR" sz="2800" i="1" dirty="0">
                <a:solidFill>
                  <a:schemeClr val="tx1"/>
                </a:solidFill>
                <a:effectLst/>
                <a:latin typeface="Cambria" panose="02040503050406030204" pitchFamily="18" charset="0"/>
                <a:ea typeface="Cambria" panose="02040503050406030204" pitchFamily="18" charset="0"/>
              </a:rPr>
              <a:t>réflexe </a:t>
            </a:r>
            <a:r>
              <a:rPr lang="fr-FR" sz="2800" i="1" dirty="0" err="1">
                <a:solidFill>
                  <a:schemeClr val="tx1"/>
                </a:solidFill>
                <a:effectLst/>
                <a:latin typeface="Cambria" panose="02040503050406030204" pitchFamily="18" charset="0"/>
                <a:ea typeface="Cambria" panose="02040503050406030204" pitchFamily="18" charset="0"/>
              </a:rPr>
              <a:t>vagovagal</a:t>
            </a:r>
            <a:r>
              <a:rPr lang="fr-FR" sz="2800" b="1" i="1" dirty="0">
                <a:solidFill>
                  <a:schemeClr val="tx1"/>
                </a:solidFill>
                <a:effectLst/>
                <a:latin typeface="Cambria" panose="02040503050406030204" pitchFamily="18" charset="0"/>
                <a:ea typeface="Cambria" panose="02040503050406030204" pitchFamily="18" charset="0"/>
              </a:rPr>
              <a:t> </a:t>
            </a:r>
            <a:r>
              <a:rPr lang="fr-FR" sz="2800" i="1" dirty="0">
                <a:solidFill>
                  <a:schemeClr val="tx1"/>
                </a:solidFill>
                <a:effectLst/>
                <a:latin typeface="Cambria" panose="02040503050406030204" pitchFamily="18" charset="0"/>
                <a:ea typeface="Cambria" panose="02040503050406030204" pitchFamily="18" charset="0"/>
              </a:rPr>
              <a:t>est déclenché par la distension de </a:t>
            </a:r>
            <a:r>
              <a:rPr lang="fr-FR" sz="2800" i="1" dirty="0" smtClean="0">
                <a:solidFill>
                  <a:schemeClr val="tx1"/>
                </a:solidFill>
                <a:effectLst/>
                <a:latin typeface="Cambria" panose="02040503050406030204" pitchFamily="18" charset="0"/>
                <a:ea typeface="Cambria" panose="02040503050406030204" pitchFamily="18" charset="0"/>
              </a:rPr>
              <a:t>l'estomac.</a:t>
            </a:r>
            <a:r>
              <a:rPr lang="fr-FR" sz="2800" b="1" i="1" dirty="0" smtClean="0">
                <a:solidFill>
                  <a:schemeClr val="tx1"/>
                </a:solidFill>
                <a:effectLst/>
                <a:latin typeface="Cambria" panose="02040503050406030204" pitchFamily="18" charset="0"/>
                <a:ea typeface="Cambria" panose="02040503050406030204" pitchFamily="18" charset="0"/>
              </a:rPr>
              <a:t> </a:t>
            </a:r>
          </a:p>
          <a:p>
            <a:r>
              <a:rPr lang="fr-FR" sz="2800" i="1" dirty="0" smtClean="0">
                <a:solidFill>
                  <a:schemeClr val="tx1"/>
                </a:solidFill>
                <a:effectLst/>
                <a:latin typeface="Cambria" panose="02040503050406030204" pitchFamily="18" charset="0"/>
                <a:ea typeface="Cambria" panose="02040503050406030204" pitchFamily="18" charset="0"/>
              </a:rPr>
              <a:t>La </a:t>
            </a:r>
            <a:r>
              <a:rPr lang="fr-FR" sz="2800" i="1" dirty="0">
                <a:solidFill>
                  <a:schemeClr val="tx1"/>
                </a:solidFill>
                <a:effectLst/>
                <a:latin typeface="Cambria" panose="02040503050406030204" pitchFamily="18" charset="0"/>
                <a:ea typeface="Cambria" panose="02040503050406030204" pitchFamily="18" charset="0"/>
              </a:rPr>
              <a:t>CCK participe à la relaxation de réception en augmentant la </a:t>
            </a:r>
            <a:r>
              <a:rPr lang="fr-FR" sz="2800" i="1" dirty="0" err="1">
                <a:solidFill>
                  <a:schemeClr val="tx1"/>
                </a:solidFill>
                <a:effectLst/>
                <a:latin typeface="Cambria" panose="02040503050406030204" pitchFamily="18" charset="0"/>
                <a:ea typeface="Cambria" panose="02040503050406030204" pitchFamily="18" charset="0"/>
              </a:rPr>
              <a:t>distensibilité</a:t>
            </a:r>
            <a:r>
              <a:rPr lang="fr-FR" sz="2800" i="1" dirty="0">
                <a:solidFill>
                  <a:schemeClr val="tx1"/>
                </a:solidFill>
                <a:effectLst/>
                <a:latin typeface="Cambria" panose="02040503050406030204" pitchFamily="18" charset="0"/>
                <a:ea typeface="Cambria" panose="02040503050406030204" pitchFamily="18" charset="0"/>
              </a:rPr>
              <a:t> de la région</a:t>
            </a:r>
            <a:r>
              <a:rPr lang="fr-FR" sz="2800" b="1" i="1" dirty="0">
                <a:solidFill>
                  <a:schemeClr val="tx1"/>
                </a:solidFill>
                <a:effectLst/>
                <a:latin typeface="Cambria" panose="02040503050406030204" pitchFamily="18" charset="0"/>
                <a:ea typeface="Cambria" panose="02040503050406030204" pitchFamily="18" charset="0"/>
              </a:rPr>
              <a:t> </a:t>
            </a:r>
            <a:r>
              <a:rPr lang="fr-FR" sz="2800" i="1" dirty="0">
                <a:solidFill>
                  <a:schemeClr val="tx1"/>
                </a:solidFill>
                <a:effectLst/>
                <a:latin typeface="Cambria" panose="02040503050406030204" pitchFamily="18" charset="0"/>
                <a:ea typeface="Cambria" panose="02040503050406030204" pitchFamily="18" charset="0"/>
              </a:rPr>
              <a:t>orale de l'estomac.</a:t>
            </a:r>
          </a:p>
          <a:p>
            <a:endParaRPr lang="fr-FR" dirty="0"/>
          </a:p>
        </p:txBody>
      </p:sp>
      <p:sp>
        <p:nvSpPr>
          <p:cNvPr id="3" name="ZoneTexte 2"/>
          <p:cNvSpPr txBox="1"/>
          <p:nvPr/>
        </p:nvSpPr>
        <p:spPr>
          <a:xfrm>
            <a:off x="3273136" y="1530976"/>
            <a:ext cx="5486400"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RELAXATION DE RECEPTION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70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05203"/>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idx="1"/>
          </p:nvPr>
        </p:nvSpPr>
        <p:spPr>
          <a:xfrm>
            <a:off x="516048" y="1792586"/>
            <a:ext cx="11153869" cy="4617267"/>
          </a:xfrm>
        </p:spPr>
        <p:txBody>
          <a:bodyPr>
            <a:normAutofit fontScale="92500" lnSpcReduction="10000"/>
          </a:bodyPr>
          <a:lstStyle/>
          <a:p>
            <a:r>
              <a:rPr lang="fr-FR" sz="2800" i="1" dirty="0" smtClean="0">
                <a:solidFill>
                  <a:schemeClr val="tx1"/>
                </a:solidFill>
                <a:effectLst/>
                <a:latin typeface="Cambria" panose="02040503050406030204" pitchFamily="18" charset="0"/>
                <a:ea typeface="Cambria" panose="02040503050406030204" pitchFamily="18" charset="0"/>
              </a:rPr>
              <a:t>La </a:t>
            </a:r>
            <a:r>
              <a:rPr lang="fr-FR" sz="2800" i="1" dirty="0">
                <a:solidFill>
                  <a:schemeClr val="tx1"/>
                </a:solidFill>
                <a:effectLst/>
                <a:latin typeface="Cambria" panose="02040503050406030204" pitchFamily="18" charset="0"/>
                <a:ea typeface="Cambria" panose="02040503050406030204" pitchFamily="18" charset="0"/>
              </a:rPr>
              <a:t>région caudale de l’estomac se contracte pour mélanger les aliments avec les sécrétions gastriques et commencer le processus de digestion.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La </a:t>
            </a:r>
            <a:r>
              <a:rPr lang="fr-FR" sz="2800" i="1" dirty="0">
                <a:solidFill>
                  <a:schemeClr val="tx1"/>
                </a:solidFill>
                <a:effectLst/>
                <a:latin typeface="Cambria" panose="02040503050406030204" pitchFamily="18" charset="0"/>
                <a:ea typeface="Cambria" panose="02040503050406030204" pitchFamily="18" charset="0"/>
              </a:rPr>
              <a:t>taille des particules alimentaires est </a:t>
            </a:r>
            <a:r>
              <a:rPr lang="fr-FR" sz="2800" i="1" dirty="0" smtClean="0">
                <a:solidFill>
                  <a:schemeClr val="tx1"/>
                </a:solidFill>
                <a:effectLst/>
                <a:latin typeface="Cambria" panose="02040503050406030204" pitchFamily="18" charset="0"/>
                <a:ea typeface="Cambria" panose="02040503050406030204" pitchFamily="18" charset="0"/>
              </a:rPr>
              <a:t>réduite davantage. </a:t>
            </a:r>
          </a:p>
          <a:p>
            <a:r>
              <a:rPr lang="fr-FR" sz="2800" i="1" dirty="0" smtClean="0">
                <a:solidFill>
                  <a:schemeClr val="tx1"/>
                </a:solidFill>
                <a:effectLst/>
                <a:latin typeface="Cambria" panose="02040503050406030204" pitchFamily="18" charset="0"/>
                <a:ea typeface="Cambria" panose="02040503050406030204" pitchFamily="18" charset="0"/>
              </a:rPr>
              <a:t>Les </a:t>
            </a:r>
            <a:r>
              <a:rPr lang="fr-FR" sz="2800" i="1" dirty="0">
                <a:solidFill>
                  <a:schemeClr val="tx1"/>
                </a:solidFill>
                <a:effectLst/>
                <a:latin typeface="Cambria" panose="02040503050406030204" pitchFamily="18" charset="0"/>
                <a:ea typeface="Cambria" panose="02040503050406030204" pitchFamily="18" charset="0"/>
              </a:rPr>
              <a:t>ondes lentes dans l’estomac caudal se produisent à une fréquence de 3 à </a:t>
            </a:r>
            <a:r>
              <a:rPr lang="fr-FR" sz="2800" i="1" dirty="0" smtClean="0">
                <a:solidFill>
                  <a:schemeClr val="tx1"/>
                </a:solidFill>
                <a:effectLst/>
                <a:latin typeface="Cambria" panose="02040503050406030204" pitchFamily="18" charset="0"/>
                <a:ea typeface="Cambria" panose="02040503050406030204" pitchFamily="18" charset="0"/>
              </a:rPr>
              <a:t>6 OL/min</a:t>
            </a:r>
            <a:r>
              <a:rPr lang="fr-FR" sz="2800" i="1" dirty="0">
                <a:solidFill>
                  <a:schemeClr val="tx1"/>
                </a:solidFill>
                <a:effectLst/>
                <a:latin typeface="Cambria" panose="02040503050406030204" pitchFamily="18" charset="0"/>
                <a:ea typeface="Cambria" panose="02040503050406030204" pitchFamily="18" charset="0"/>
              </a:rPr>
              <a:t>.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Elles </a:t>
            </a:r>
            <a:r>
              <a:rPr lang="fr-FR" sz="2800" i="1" dirty="0">
                <a:solidFill>
                  <a:schemeClr val="tx1"/>
                </a:solidFill>
                <a:effectLst/>
                <a:latin typeface="Cambria" panose="02040503050406030204" pitchFamily="18" charset="0"/>
                <a:ea typeface="Cambria" panose="02040503050406030204" pitchFamily="18" charset="0"/>
              </a:rPr>
              <a:t>dépolarisent les cellules musculaires lisses.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Si </a:t>
            </a:r>
            <a:r>
              <a:rPr lang="fr-FR" sz="2800" i="1" dirty="0">
                <a:solidFill>
                  <a:schemeClr val="tx1"/>
                </a:solidFill>
                <a:effectLst/>
                <a:latin typeface="Cambria" panose="02040503050406030204" pitchFamily="18" charset="0"/>
                <a:ea typeface="Cambria" panose="02040503050406030204" pitchFamily="18" charset="0"/>
              </a:rPr>
              <a:t>le seuil est atteint pendant les ondes lentes, les potentiels d’action se déclenchent, suivis par la contraction.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Ainsi</a:t>
            </a:r>
            <a:r>
              <a:rPr lang="fr-FR" sz="2800" i="1" dirty="0">
                <a:solidFill>
                  <a:schemeClr val="tx1"/>
                </a:solidFill>
                <a:effectLst/>
                <a:latin typeface="Cambria" panose="02040503050406030204" pitchFamily="18" charset="0"/>
                <a:ea typeface="Cambria" panose="02040503050406030204" pitchFamily="18" charset="0"/>
              </a:rPr>
              <a:t>, la fréquence des ondes lentes fixe la fréquence maximale des </a:t>
            </a:r>
            <a:r>
              <a:rPr lang="fr-FR" sz="2800" i="1" dirty="0" smtClean="0">
                <a:solidFill>
                  <a:schemeClr val="tx1"/>
                </a:solidFill>
                <a:effectLst/>
                <a:latin typeface="Cambria" panose="02040503050406030204" pitchFamily="18" charset="0"/>
                <a:ea typeface="Cambria" panose="02040503050406030204" pitchFamily="18" charset="0"/>
              </a:rPr>
              <a:t>contractions stomacales.</a:t>
            </a:r>
            <a:endParaRPr lang="fr-FR" sz="2800" i="1" dirty="0">
              <a:solidFill>
                <a:schemeClr val="tx1"/>
              </a:solidFill>
              <a:effectLst/>
              <a:latin typeface="Cambria" panose="02040503050406030204" pitchFamily="18" charset="0"/>
              <a:ea typeface="Cambria" panose="02040503050406030204" pitchFamily="18" charset="0"/>
            </a:endParaRPr>
          </a:p>
          <a:p>
            <a:endParaRPr lang="fr-FR" dirty="0"/>
          </a:p>
        </p:txBody>
      </p:sp>
      <p:sp>
        <p:nvSpPr>
          <p:cNvPr id="3" name="ZoneTexte 2"/>
          <p:cNvSpPr txBox="1"/>
          <p:nvPr/>
        </p:nvSpPr>
        <p:spPr>
          <a:xfrm>
            <a:off x="3680233" y="1015496"/>
            <a:ext cx="4825497"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MALAXAGE ET DIGESTION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2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286687"/>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434566" y="1683945"/>
            <a:ext cx="6301211" cy="4902931"/>
          </a:xfrm>
        </p:spPr>
        <p:txBody>
          <a:bodyPr>
            <a:normAutofit lnSpcReduction="10000"/>
          </a:bodyPr>
          <a:lstStyle/>
          <a:p>
            <a:r>
              <a:rPr lang="fr-FR" sz="2800" b="1" i="1" dirty="0" smtClean="0">
                <a:solidFill>
                  <a:schemeClr val="tx1"/>
                </a:solidFill>
                <a:effectLst/>
                <a:latin typeface="Cambria" panose="02040503050406030204" pitchFamily="18" charset="0"/>
                <a:ea typeface="Cambria" panose="02040503050406030204" pitchFamily="18" charset="0"/>
              </a:rPr>
              <a:t>Quand le pylore est fermé</a:t>
            </a:r>
            <a:r>
              <a:rPr lang="fr-FR" sz="2800" i="1" dirty="0" smtClean="0">
                <a:solidFill>
                  <a:schemeClr val="tx1"/>
                </a:solidFill>
                <a:effectLst/>
                <a:latin typeface="Cambria" panose="02040503050406030204" pitchFamily="18" charset="0"/>
                <a:ea typeface="Cambria" panose="02040503050406030204" pitchFamily="18" charset="0"/>
              </a:rPr>
              <a:t>, L'onde de contraction ferme l’antre distal. </a:t>
            </a:r>
          </a:p>
          <a:p>
            <a:r>
              <a:rPr lang="fr-FR" sz="2800" i="1" dirty="0">
                <a:solidFill>
                  <a:schemeClr val="tx1"/>
                </a:solidFill>
                <a:effectLst/>
                <a:latin typeface="Cambria" panose="02040503050406030204" pitchFamily="18" charset="0"/>
                <a:ea typeface="Cambria" panose="02040503050406030204" pitchFamily="18" charset="0"/>
              </a:rPr>
              <a:t>La contraction de l'estomac caudal fait que les aliments sont ramenés en arrière vers l'estomac pour être malaxés : c’est le </a:t>
            </a:r>
            <a:r>
              <a:rPr lang="fr-FR" sz="2800" i="1" u="sng" dirty="0">
                <a:solidFill>
                  <a:schemeClr val="tx1"/>
                </a:solidFill>
                <a:effectLst/>
                <a:latin typeface="Cambria" panose="02040503050406030204" pitchFamily="18" charset="0"/>
                <a:ea typeface="Cambria" panose="02040503050406030204" pitchFamily="18" charset="0"/>
              </a:rPr>
              <a:t>jet rétrograde </a:t>
            </a:r>
            <a:r>
              <a:rPr lang="fr-FR" sz="2800" i="1" u="sng" dirty="0" err="1">
                <a:solidFill>
                  <a:schemeClr val="tx1"/>
                </a:solidFill>
                <a:effectLst/>
                <a:latin typeface="Cambria" panose="02040503050406030204" pitchFamily="18" charset="0"/>
                <a:ea typeface="Cambria" panose="02040503050406030204" pitchFamily="18" charset="0"/>
              </a:rPr>
              <a:t>émulsssificateur</a:t>
            </a:r>
            <a:r>
              <a:rPr lang="fr-FR" sz="2800" i="1" u="sng" dirty="0">
                <a:solidFill>
                  <a:schemeClr val="tx1"/>
                </a:solidFill>
                <a:effectLst/>
                <a:latin typeface="Cambria" panose="02040503050406030204" pitchFamily="18" charset="0"/>
                <a:ea typeface="Cambria" panose="02040503050406030204" pitchFamily="18" charset="0"/>
              </a:rPr>
              <a:t>. </a:t>
            </a:r>
            <a:endParaRPr lang="fr-FR" sz="2800" i="1" u="sng"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Les </a:t>
            </a:r>
            <a:r>
              <a:rPr lang="fr-FR" sz="2800" i="1" dirty="0">
                <a:solidFill>
                  <a:schemeClr val="tx1"/>
                </a:solidFill>
                <a:effectLst/>
                <a:latin typeface="Cambria" panose="02040503050406030204" pitchFamily="18" charset="0"/>
                <a:ea typeface="Cambria" panose="02040503050406030204" pitchFamily="18" charset="0"/>
              </a:rPr>
              <a:t>contractions gastriques sont augmentées par la stimulation vagale et diminuées par la stimulation sympathique.</a:t>
            </a:r>
          </a:p>
          <a:p>
            <a:endParaRPr lang="fr-FR" i="1" dirty="0">
              <a:latin typeface="Cambria" panose="02040503050406030204" pitchFamily="18" charset="0"/>
              <a:ea typeface="Cambria" panose="02040503050406030204" pitchFamily="18" charset="0"/>
            </a:endParaRPr>
          </a:p>
        </p:txBody>
      </p:sp>
      <p:pic>
        <p:nvPicPr>
          <p:cNvPr id="6" name="Espace réservé du contenu 5" descr="C:\Users\asus\Desktop\gghh.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5778" y="2480650"/>
            <a:ext cx="5325624" cy="2853625"/>
          </a:xfrm>
          <a:prstGeom prst="rect">
            <a:avLst/>
          </a:prstGeom>
          <a:noFill/>
          <a:ln>
            <a:noFill/>
          </a:ln>
        </p:spPr>
      </p:pic>
      <p:sp>
        <p:nvSpPr>
          <p:cNvPr id="5" name="ZoneTexte 4"/>
          <p:cNvSpPr txBox="1"/>
          <p:nvPr/>
        </p:nvSpPr>
        <p:spPr>
          <a:xfrm>
            <a:off x="3680233" y="1015496"/>
            <a:ext cx="4825497"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MALAXAGE ET DIGESTION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245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41835"/>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434566" y="1683945"/>
            <a:ext cx="6301211" cy="4902931"/>
          </a:xfrm>
        </p:spPr>
        <p:txBody>
          <a:bodyPr>
            <a:normAutofit/>
          </a:bodyPr>
          <a:lstStyle/>
          <a:p>
            <a:r>
              <a:rPr lang="fr-FR" sz="2800" i="1" dirty="0" smtClean="0">
                <a:solidFill>
                  <a:schemeClr val="tx1"/>
                </a:solidFill>
                <a:effectLst/>
                <a:latin typeface="Cambria" panose="02040503050406030204" pitchFamily="18" charset="0"/>
                <a:ea typeface="Cambria" panose="02040503050406030204" pitchFamily="18" charset="0"/>
              </a:rPr>
              <a:t>Même </a:t>
            </a:r>
            <a:r>
              <a:rPr lang="fr-FR" sz="2800" i="1" dirty="0">
                <a:solidFill>
                  <a:schemeClr val="tx1"/>
                </a:solidFill>
                <a:effectLst/>
                <a:latin typeface="Cambria" panose="02040503050406030204" pitchFamily="18" charset="0"/>
                <a:ea typeface="Cambria" panose="02040503050406030204" pitchFamily="18" charset="0"/>
              </a:rPr>
              <a:t>durant les périodes de privation alimentaire, des contractions appelées </a:t>
            </a:r>
            <a:r>
              <a:rPr lang="fr-FR" sz="2800" b="1" i="1" dirty="0">
                <a:solidFill>
                  <a:schemeClr val="tx1"/>
                </a:solidFill>
                <a:effectLst/>
                <a:latin typeface="Cambria" panose="02040503050406030204" pitchFamily="18" charset="0"/>
                <a:ea typeface="Cambria" panose="02040503050406030204" pitchFamily="18" charset="0"/>
              </a:rPr>
              <a:t>complexe </a:t>
            </a:r>
            <a:r>
              <a:rPr lang="fr-FR" sz="2800" b="1" i="1" dirty="0" err="1">
                <a:solidFill>
                  <a:schemeClr val="tx1"/>
                </a:solidFill>
                <a:effectLst/>
                <a:latin typeface="Cambria" panose="02040503050406030204" pitchFamily="18" charset="0"/>
                <a:ea typeface="Cambria" panose="02040503050406030204" pitchFamily="18" charset="0"/>
              </a:rPr>
              <a:t>myoélectrique</a:t>
            </a:r>
            <a:r>
              <a:rPr lang="fr-FR" sz="2800" b="1" i="1" dirty="0">
                <a:solidFill>
                  <a:schemeClr val="tx1"/>
                </a:solidFill>
                <a:effectLst/>
                <a:latin typeface="Cambria" panose="02040503050406030204" pitchFamily="18" charset="0"/>
                <a:ea typeface="Cambria" panose="02040503050406030204" pitchFamily="18" charset="0"/>
              </a:rPr>
              <a:t> migrant CMM </a:t>
            </a:r>
            <a:r>
              <a:rPr lang="fr-FR" sz="2800" i="1" dirty="0">
                <a:solidFill>
                  <a:schemeClr val="tx1"/>
                </a:solidFill>
                <a:effectLst/>
                <a:latin typeface="Cambria" panose="02040503050406030204" pitchFamily="18" charset="0"/>
                <a:ea typeface="Cambria" panose="02040503050406030204" pitchFamily="18" charset="0"/>
              </a:rPr>
              <a:t>se produisent à des intervalles de 90 minutes et débarrassent l’estomac de</a:t>
            </a:r>
            <a:r>
              <a:rPr lang="fr-FR" sz="2800" b="1" i="1" dirty="0">
                <a:solidFill>
                  <a:schemeClr val="tx1"/>
                </a:solidFill>
                <a:effectLst/>
                <a:latin typeface="Cambria" panose="02040503050406030204" pitchFamily="18" charset="0"/>
                <a:ea typeface="Cambria" panose="02040503050406030204" pitchFamily="18" charset="0"/>
              </a:rPr>
              <a:t> </a:t>
            </a:r>
            <a:r>
              <a:rPr lang="fr-FR" sz="2800" i="1" dirty="0">
                <a:solidFill>
                  <a:schemeClr val="tx1"/>
                </a:solidFill>
                <a:effectLst/>
                <a:latin typeface="Cambria" panose="02040503050406030204" pitchFamily="18" charset="0"/>
                <a:ea typeface="Cambria" panose="02040503050406030204" pitchFamily="18" charset="0"/>
              </a:rPr>
              <a:t>tout résidu alimentaire.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La </a:t>
            </a:r>
            <a:r>
              <a:rPr lang="fr-FR" sz="2800" b="1" i="1" dirty="0" err="1">
                <a:solidFill>
                  <a:schemeClr val="tx1"/>
                </a:solidFill>
                <a:effectLst/>
                <a:latin typeface="Cambria" panose="02040503050406030204" pitchFamily="18" charset="0"/>
                <a:ea typeface="Cambria" panose="02040503050406030204" pitchFamily="18" charset="0"/>
              </a:rPr>
              <a:t>motiline</a:t>
            </a:r>
            <a:r>
              <a:rPr lang="fr-FR" sz="2800" b="1" i="1" dirty="0">
                <a:solidFill>
                  <a:schemeClr val="tx1"/>
                </a:solidFill>
                <a:effectLst/>
                <a:latin typeface="Cambria" panose="02040503050406030204" pitchFamily="18" charset="0"/>
                <a:ea typeface="Cambria" panose="02040503050406030204" pitchFamily="18" charset="0"/>
              </a:rPr>
              <a:t> </a:t>
            </a:r>
            <a:r>
              <a:rPr lang="fr-FR" sz="2800" i="1" dirty="0">
                <a:solidFill>
                  <a:schemeClr val="tx1"/>
                </a:solidFill>
                <a:effectLst/>
                <a:latin typeface="Cambria" panose="02040503050406030204" pitchFamily="18" charset="0"/>
                <a:ea typeface="Cambria" panose="02040503050406030204" pitchFamily="18" charset="0"/>
              </a:rPr>
              <a:t>provoque ces contractions.</a:t>
            </a:r>
          </a:p>
          <a:p>
            <a:endParaRPr lang="fr-FR" i="1" dirty="0">
              <a:latin typeface="Cambria" panose="02040503050406030204" pitchFamily="18" charset="0"/>
              <a:ea typeface="Cambria" panose="02040503050406030204" pitchFamily="18" charset="0"/>
            </a:endParaRPr>
          </a:p>
        </p:txBody>
      </p:sp>
      <p:pic>
        <p:nvPicPr>
          <p:cNvPr id="6" name="Espace réservé du contenu 5" descr="C:\Users\asus\Desktop\gghh.pn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35778" y="2480650"/>
            <a:ext cx="5325624" cy="2853625"/>
          </a:xfrm>
          <a:prstGeom prst="rect">
            <a:avLst/>
          </a:prstGeom>
          <a:noFill/>
          <a:ln>
            <a:noFill/>
          </a:ln>
        </p:spPr>
      </p:pic>
      <p:sp>
        <p:nvSpPr>
          <p:cNvPr id="5" name="ZoneTexte 4"/>
          <p:cNvSpPr txBox="1"/>
          <p:nvPr/>
        </p:nvSpPr>
        <p:spPr>
          <a:xfrm>
            <a:off x="3681662" y="1228049"/>
            <a:ext cx="4825497"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MALAXAGE ET DIGESTION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127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45474"/>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262550" y="1348967"/>
            <a:ext cx="6681458" cy="5278170"/>
          </a:xfrm>
        </p:spPr>
        <p:txBody>
          <a:bodyPr>
            <a:normAutofit/>
          </a:bodyPr>
          <a:lstStyle/>
          <a:p>
            <a:pPr fontAlgn="base"/>
            <a:r>
              <a:rPr lang="fr-FR" sz="2400" b="1" i="1" dirty="0" smtClean="0">
                <a:solidFill>
                  <a:schemeClr val="tx1"/>
                </a:solidFill>
                <a:effectLst/>
                <a:latin typeface="Cambria" panose="02040503050406030204" pitchFamily="18" charset="0"/>
                <a:ea typeface="Cambria" panose="02040503050406030204" pitchFamily="18" charset="0"/>
              </a:rPr>
              <a:t>Quand </a:t>
            </a:r>
            <a:r>
              <a:rPr lang="fr-FR" sz="2400" b="1" i="1" dirty="0">
                <a:solidFill>
                  <a:schemeClr val="tx1"/>
                </a:solidFill>
                <a:effectLst/>
                <a:latin typeface="Cambria" panose="02040503050406030204" pitchFamily="18" charset="0"/>
                <a:ea typeface="Cambria" panose="02040503050406030204" pitchFamily="18" charset="0"/>
              </a:rPr>
              <a:t>le pylore est ouvert</a:t>
            </a:r>
            <a:r>
              <a:rPr lang="fr-FR" sz="2400" i="1" dirty="0">
                <a:solidFill>
                  <a:schemeClr val="tx1"/>
                </a:solidFill>
                <a:effectLst/>
                <a:latin typeface="Cambria" panose="02040503050406030204" pitchFamily="18" charset="0"/>
                <a:ea typeface="Cambria" panose="02040503050406030204" pitchFamily="18" charset="0"/>
              </a:rPr>
              <a:t>, la région caudale de l'estomac se contracte pour propulser les aliments dans le duodénum. </a:t>
            </a:r>
            <a:endParaRPr lang="fr-FR" sz="2400" i="1" dirty="0" smtClean="0">
              <a:solidFill>
                <a:schemeClr val="tx1"/>
              </a:solidFill>
              <a:effectLst/>
              <a:latin typeface="Cambria" panose="02040503050406030204" pitchFamily="18" charset="0"/>
              <a:ea typeface="Cambria" panose="02040503050406030204" pitchFamily="18" charset="0"/>
            </a:endParaRPr>
          </a:p>
          <a:p>
            <a:pPr fontAlgn="base"/>
            <a:r>
              <a:rPr lang="fr-FR" sz="2400" i="1" dirty="0" smtClean="0">
                <a:solidFill>
                  <a:schemeClr val="tx1"/>
                </a:solidFill>
                <a:effectLst/>
                <a:latin typeface="Cambria" panose="02040503050406030204" pitchFamily="18" charset="0"/>
                <a:ea typeface="Cambria" panose="02040503050406030204" pitchFamily="18" charset="0"/>
              </a:rPr>
              <a:t>La </a:t>
            </a:r>
            <a:r>
              <a:rPr lang="fr-FR" sz="2400" i="1" dirty="0">
                <a:solidFill>
                  <a:schemeClr val="tx1"/>
                </a:solidFill>
                <a:effectLst/>
                <a:latin typeface="Cambria" panose="02040503050406030204" pitchFamily="18" charset="0"/>
                <a:ea typeface="Cambria" panose="02040503050406030204" pitchFamily="18" charset="0"/>
              </a:rPr>
              <a:t>vitesse de l’évacuation gastrique dépend de la nature du contenu stomacal et de sa tonicité. </a:t>
            </a:r>
            <a:endParaRPr lang="fr-FR" sz="2400" i="1" dirty="0" smtClean="0">
              <a:solidFill>
                <a:schemeClr val="tx1"/>
              </a:solidFill>
              <a:effectLst/>
              <a:latin typeface="Cambria" panose="02040503050406030204" pitchFamily="18" charset="0"/>
              <a:ea typeface="Cambria" panose="02040503050406030204" pitchFamily="18" charset="0"/>
            </a:endParaRPr>
          </a:p>
          <a:p>
            <a:pPr fontAlgn="base"/>
            <a:r>
              <a:rPr lang="fr-FR" sz="2400" i="1" dirty="0" smtClean="0">
                <a:solidFill>
                  <a:schemeClr val="tx1"/>
                </a:solidFill>
                <a:effectLst/>
                <a:latin typeface="Cambria" panose="02040503050406030204" pitchFamily="18" charset="0"/>
                <a:ea typeface="Cambria" panose="02040503050406030204" pitchFamily="18" charset="0"/>
              </a:rPr>
              <a:t>L’évacuation </a:t>
            </a:r>
            <a:r>
              <a:rPr lang="fr-FR" sz="2400" i="1" dirty="0">
                <a:solidFill>
                  <a:schemeClr val="tx1"/>
                </a:solidFill>
                <a:effectLst/>
                <a:latin typeface="Cambria" panose="02040503050406030204" pitchFamily="18" charset="0"/>
                <a:ea typeface="Cambria" panose="02040503050406030204" pitchFamily="18" charset="0"/>
              </a:rPr>
              <a:t>gastrique est plus rapide pour la phase liquide que pour la phase solide. </a:t>
            </a:r>
            <a:endParaRPr lang="fr-FR" sz="2400" i="1" dirty="0" smtClean="0">
              <a:solidFill>
                <a:schemeClr val="tx1"/>
              </a:solidFill>
              <a:effectLst/>
              <a:latin typeface="Cambria" panose="02040503050406030204" pitchFamily="18" charset="0"/>
              <a:ea typeface="Cambria" panose="02040503050406030204" pitchFamily="18" charset="0"/>
            </a:endParaRPr>
          </a:p>
          <a:p>
            <a:pPr fontAlgn="base"/>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est</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plus rapide si le contenu de l'estomac est</a:t>
            </a:r>
            <a:r>
              <a:rPr lang="fr-FR" sz="2400" b="1" i="1" dirty="0">
                <a:solidFill>
                  <a:schemeClr val="tx1"/>
                </a:solidFill>
                <a:effectLst/>
                <a:latin typeface="Cambria" panose="02040503050406030204" pitchFamily="18" charset="0"/>
                <a:ea typeface="Cambria" panose="02040503050406030204" pitchFamily="18" charset="0"/>
              </a:rPr>
              <a:t> isotonique.</a:t>
            </a:r>
            <a:r>
              <a:rPr lang="fr-FR" sz="2400" i="1" dirty="0">
                <a:solidFill>
                  <a:schemeClr val="tx1"/>
                </a:solidFill>
                <a:effectLst/>
                <a:latin typeface="Cambria" panose="02040503050406030204" pitchFamily="18" charset="0"/>
                <a:ea typeface="Cambria" panose="02040503050406030204" pitchFamily="18" charset="0"/>
              </a:rPr>
              <a:t> L'évacuation des contenus hypertonique et hypotonique est plus lente. </a:t>
            </a:r>
          </a:p>
          <a:p>
            <a:endParaRPr lang="fr-FR" i="1" dirty="0">
              <a:latin typeface="Cambria" panose="02040503050406030204" pitchFamily="18" charset="0"/>
              <a:ea typeface="Cambria" panose="02040503050406030204"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0" y="2591827"/>
            <a:ext cx="4876800" cy="3057536"/>
          </a:xfrm>
        </p:spPr>
      </p:pic>
      <p:pic>
        <p:nvPicPr>
          <p:cNvPr id="6" name="Image 5" descr="C:\Users\asus\Desktop\k,cf 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008" y="2154725"/>
            <a:ext cx="4897925" cy="3586056"/>
          </a:xfrm>
          <a:prstGeom prst="rect">
            <a:avLst/>
          </a:prstGeom>
          <a:noFill/>
          <a:ln>
            <a:noFill/>
          </a:ln>
        </p:spPr>
      </p:pic>
      <p:sp>
        <p:nvSpPr>
          <p:cNvPr id="3" name="ZoneTexte 2"/>
          <p:cNvSpPr txBox="1"/>
          <p:nvPr/>
        </p:nvSpPr>
        <p:spPr>
          <a:xfrm>
            <a:off x="3603279" y="1164800"/>
            <a:ext cx="5257800" cy="523220"/>
          </a:xfrm>
          <a:prstGeom prst="rect">
            <a:avLst/>
          </a:prstGeom>
          <a:noFill/>
        </p:spPr>
        <p:txBody>
          <a:bodyPr wrap="square" rtlCol="0">
            <a:spAutoFit/>
          </a:bodyPr>
          <a:lstStyle/>
          <a:p>
            <a:pPr algn="ctr" fontAlgn="base"/>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ÉVACUATION GASTRIQUE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33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62210"/>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idx="1"/>
          </p:nvPr>
        </p:nvSpPr>
        <p:spPr>
          <a:xfrm>
            <a:off x="226336" y="1303699"/>
            <a:ext cx="11733291" cy="5554301"/>
          </a:xfrm>
        </p:spPr>
        <p:txBody>
          <a:bodyPr>
            <a:normAutofit fontScale="92500" lnSpcReduction="10000"/>
          </a:bodyPr>
          <a:lstStyle/>
          <a:p>
            <a:pPr marL="0" indent="0" fontAlgn="base">
              <a:buNone/>
            </a:pPr>
            <a:endPar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pPr fontAlgn="base"/>
            <a:endParaRPr lang="fr-FR" sz="2400" i="1" dirty="0" smtClean="0">
              <a:effectLst/>
              <a:latin typeface="Cambria" panose="02040503050406030204" pitchFamily="18" charset="0"/>
              <a:ea typeface="Cambria" panose="02040503050406030204" pitchFamily="18" charset="0"/>
            </a:endParaRPr>
          </a:p>
          <a:p>
            <a:pPr fontAlgn="base"/>
            <a:r>
              <a:rPr lang="fr-FR" sz="2600" i="1" dirty="0" smtClean="0">
                <a:solidFill>
                  <a:schemeClr val="tx1"/>
                </a:solidFill>
                <a:effectLst/>
                <a:latin typeface="Cambria" panose="02040503050406030204" pitchFamily="18" charset="0"/>
                <a:ea typeface="Cambria" panose="02040503050406030204" pitchFamily="18" charset="0"/>
              </a:rPr>
              <a:t>Pour </a:t>
            </a:r>
            <a:r>
              <a:rPr lang="fr-FR" sz="2600" i="1" dirty="0">
                <a:solidFill>
                  <a:schemeClr val="tx1"/>
                </a:solidFill>
                <a:effectLst/>
                <a:latin typeface="Cambria" panose="02040503050406030204" pitchFamily="18" charset="0"/>
                <a:ea typeface="Cambria" panose="02040503050406030204" pitchFamily="18" charset="0"/>
              </a:rPr>
              <a:t>ne pas excéder les capacités de l’intestin grêle, la vidange gastrique est régulée par un </a:t>
            </a:r>
            <a:r>
              <a:rPr lang="fr-FR" sz="2600" b="1" i="1" dirty="0">
                <a:solidFill>
                  <a:schemeClr val="tx1"/>
                </a:solidFill>
                <a:effectLst/>
                <a:latin typeface="Cambria" panose="02040503050406030204" pitchFamily="18" charset="0"/>
                <a:ea typeface="Cambria" panose="02040503050406030204" pitchFamily="18" charset="0"/>
              </a:rPr>
              <a:t>feed-back négatif d’origine duodénal </a:t>
            </a:r>
            <a:r>
              <a:rPr lang="fr-FR" sz="2600" i="1" dirty="0">
                <a:solidFill>
                  <a:schemeClr val="tx1"/>
                </a:solidFill>
                <a:effectLst/>
                <a:latin typeface="Cambria" panose="02040503050406030204" pitchFamily="18" charset="0"/>
                <a:ea typeface="Cambria" panose="02040503050406030204" pitchFamily="18" charset="0"/>
              </a:rPr>
              <a:t>(en réponse à trop de chyme, acidité, trop de lipides, tonicité). </a:t>
            </a:r>
            <a:endParaRPr lang="fr-FR" sz="2600" i="1" dirty="0" smtClean="0">
              <a:solidFill>
                <a:schemeClr val="tx1"/>
              </a:solidFill>
              <a:effectLst/>
              <a:latin typeface="Cambria" panose="02040503050406030204" pitchFamily="18" charset="0"/>
              <a:ea typeface="Cambria" panose="02040503050406030204" pitchFamily="18" charset="0"/>
            </a:endParaRPr>
          </a:p>
          <a:p>
            <a:pPr fontAlgn="base"/>
            <a:r>
              <a:rPr lang="fr-FR" sz="2600" i="1" dirty="0" smtClean="0">
                <a:solidFill>
                  <a:schemeClr val="tx1"/>
                </a:solidFill>
                <a:effectLst/>
                <a:latin typeface="Cambria" panose="02040503050406030204" pitchFamily="18" charset="0"/>
                <a:ea typeface="Cambria" panose="02040503050406030204" pitchFamily="18" charset="0"/>
              </a:rPr>
              <a:t>Le </a:t>
            </a:r>
            <a:r>
              <a:rPr lang="fr-FR" sz="2600" i="1" dirty="0">
                <a:solidFill>
                  <a:schemeClr val="tx1"/>
                </a:solidFill>
                <a:effectLst/>
                <a:latin typeface="Cambria" panose="02040503050406030204" pitchFamily="18" charset="0"/>
                <a:ea typeface="Cambria" panose="02040503050406030204" pitchFamily="18" charset="0"/>
              </a:rPr>
              <a:t>duodénum et le jéjunum ne peuvent pas supporter les liquides hypo- ou hypertoniques capables d’entraîner des échanges d’eau, aboutissant à une diarrhée </a:t>
            </a:r>
            <a:r>
              <a:rPr lang="fr-FR" sz="2600" i="1" dirty="0" smtClean="0">
                <a:solidFill>
                  <a:schemeClr val="tx1"/>
                </a:solidFill>
                <a:effectLst/>
                <a:latin typeface="Cambria" panose="02040503050406030204" pitchFamily="18" charset="0"/>
                <a:ea typeface="Cambria" panose="02040503050406030204" pitchFamily="18" charset="0"/>
              </a:rPr>
              <a:t>osmotique.</a:t>
            </a:r>
            <a:endParaRPr lang="fr-FR" sz="2600" i="1" dirty="0">
              <a:solidFill>
                <a:schemeClr val="tx1"/>
              </a:solidFill>
              <a:effectLst/>
              <a:latin typeface="Cambria" panose="02040503050406030204" pitchFamily="18" charset="0"/>
              <a:ea typeface="Cambria" panose="02040503050406030204" pitchFamily="18" charset="0"/>
            </a:endParaRPr>
          </a:p>
          <a:p>
            <a:pPr fontAlgn="base"/>
            <a:r>
              <a:rPr lang="fr-FR" sz="2600" i="1" dirty="0">
                <a:solidFill>
                  <a:schemeClr val="tx1"/>
                </a:solidFill>
                <a:effectLst/>
                <a:latin typeface="Cambria" panose="02040503050406030204" pitchFamily="18" charset="0"/>
                <a:ea typeface="Cambria" panose="02040503050406030204" pitchFamily="18" charset="0"/>
              </a:rPr>
              <a:t>Les graisses inhibent l'évacuation gastrique </a:t>
            </a:r>
            <a:r>
              <a:rPr lang="fr-FR" sz="2600" i="1" dirty="0" smtClean="0">
                <a:solidFill>
                  <a:schemeClr val="tx1"/>
                </a:solidFill>
                <a:effectLst/>
                <a:latin typeface="Cambria" panose="02040503050406030204" pitchFamily="18" charset="0"/>
                <a:ea typeface="Cambria" panose="02040503050406030204" pitchFamily="18" charset="0"/>
              </a:rPr>
              <a:t>(le </a:t>
            </a:r>
            <a:r>
              <a:rPr lang="fr-FR" sz="2600" i="1" dirty="0">
                <a:solidFill>
                  <a:schemeClr val="tx1"/>
                </a:solidFill>
                <a:effectLst/>
                <a:latin typeface="Cambria" panose="02040503050406030204" pitchFamily="18" charset="0"/>
                <a:ea typeface="Cambria" panose="02040503050406030204" pitchFamily="18" charset="0"/>
              </a:rPr>
              <a:t>temps que met l’estomac à se vider augmente) en provoquant la libération de </a:t>
            </a:r>
            <a:r>
              <a:rPr lang="fr-FR" sz="2600" b="1" i="1" dirty="0">
                <a:solidFill>
                  <a:schemeClr val="tx1"/>
                </a:solidFill>
                <a:effectLst/>
                <a:latin typeface="Cambria" panose="02040503050406030204" pitchFamily="18" charset="0"/>
                <a:ea typeface="Cambria" panose="02040503050406030204" pitchFamily="18" charset="0"/>
              </a:rPr>
              <a:t>CCK</a:t>
            </a:r>
            <a:r>
              <a:rPr lang="fr-FR" sz="2600" i="1" dirty="0">
                <a:solidFill>
                  <a:schemeClr val="tx1"/>
                </a:solidFill>
                <a:effectLst/>
                <a:latin typeface="Cambria" panose="02040503050406030204" pitchFamily="18" charset="0"/>
                <a:ea typeface="Cambria" panose="02040503050406030204" pitchFamily="18" charset="0"/>
              </a:rPr>
              <a:t>.</a:t>
            </a:r>
          </a:p>
          <a:p>
            <a:r>
              <a:rPr lang="fr-FR" sz="2600" i="1" dirty="0">
                <a:solidFill>
                  <a:schemeClr val="tx1"/>
                </a:solidFill>
                <a:effectLst/>
                <a:latin typeface="Cambria" panose="02040503050406030204" pitchFamily="18" charset="0"/>
                <a:ea typeface="Cambria" panose="02040503050406030204" pitchFamily="18" charset="0"/>
              </a:rPr>
              <a:t>La présence d'H+ dans le duodénum inhibe l'évacuation gastrique par un réflexe nerveux direct. </a:t>
            </a:r>
            <a:endParaRPr lang="fr-FR" sz="2600" i="1" dirty="0" smtClean="0">
              <a:solidFill>
                <a:schemeClr val="tx1"/>
              </a:solidFill>
              <a:effectLst/>
              <a:latin typeface="Cambria" panose="02040503050406030204" pitchFamily="18" charset="0"/>
              <a:ea typeface="Cambria" panose="02040503050406030204" pitchFamily="18" charset="0"/>
            </a:endParaRPr>
          </a:p>
          <a:p>
            <a:r>
              <a:rPr lang="fr-FR" sz="2600" i="1" dirty="0" smtClean="0">
                <a:solidFill>
                  <a:schemeClr val="tx1"/>
                </a:solidFill>
                <a:effectLst/>
                <a:latin typeface="Cambria" panose="02040503050406030204" pitchFamily="18" charset="0"/>
                <a:ea typeface="Cambria" panose="02040503050406030204" pitchFamily="18" charset="0"/>
              </a:rPr>
              <a:t>Les </a:t>
            </a:r>
            <a:r>
              <a:rPr lang="fr-FR" sz="2600" i="1" dirty="0">
                <a:solidFill>
                  <a:schemeClr val="tx1"/>
                </a:solidFill>
                <a:effectLst/>
                <a:latin typeface="Cambria" panose="02040503050406030204" pitchFamily="18" charset="0"/>
                <a:ea typeface="Cambria" panose="02040503050406030204" pitchFamily="18" charset="0"/>
              </a:rPr>
              <a:t>récepteurs de H+ dans le duodénum transmettent l’information aux muscles lisses gastriques par l’intermédiaire des </a:t>
            </a:r>
            <a:r>
              <a:rPr lang="fr-FR" sz="2600" i="1" dirty="0" err="1">
                <a:solidFill>
                  <a:schemeClr val="tx1"/>
                </a:solidFill>
                <a:effectLst/>
                <a:latin typeface="Cambria" panose="02040503050406030204" pitchFamily="18" charset="0"/>
                <a:ea typeface="Cambria" panose="02040503050406030204" pitchFamily="18" charset="0"/>
              </a:rPr>
              <a:t>interneurones</a:t>
            </a:r>
            <a:r>
              <a:rPr lang="fr-FR" sz="2600" i="1" dirty="0">
                <a:solidFill>
                  <a:schemeClr val="tx1"/>
                </a:solidFill>
                <a:effectLst/>
                <a:latin typeface="Cambria" panose="02040503050406030204" pitchFamily="18" charset="0"/>
                <a:ea typeface="Cambria" panose="02040503050406030204" pitchFamily="18" charset="0"/>
              </a:rPr>
              <a:t> des plexus GI.</a:t>
            </a:r>
          </a:p>
          <a:p>
            <a:pPr marL="0" indent="0">
              <a:buNone/>
            </a:pPr>
            <a:endParaRPr lang="fr-FR" dirty="0">
              <a:effectLst/>
            </a:endParaRPr>
          </a:p>
          <a:p>
            <a:endParaRPr lang="fr-FR" i="1" dirty="0">
              <a:latin typeface="Cambria" panose="02040503050406030204" pitchFamily="18" charset="0"/>
              <a:ea typeface="Cambria" panose="02040503050406030204" pitchFamily="18" charset="0"/>
            </a:endParaRPr>
          </a:p>
        </p:txBody>
      </p:sp>
      <p:sp>
        <p:nvSpPr>
          <p:cNvPr id="5" name="ZoneTexte 4"/>
          <p:cNvSpPr txBox="1"/>
          <p:nvPr/>
        </p:nvSpPr>
        <p:spPr>
          <a:xfrm>
            <a:off x="3603279" y="1164800"/>
            <a:ext cx="5257800" cy="523220"/>
          </a:xfrm>
          <a:prstGeom prst="rect">
            <a:avLst/>
          </a:prstGeom>
          <a:noFill/>
        </p:spPr>
        <p:txBody>
          <a:bodyPr wrap="square" rtlCol="0">
            <a:spAutoFit/>
          </a:bodyPr>
          <a:lstStyle/>
          <a:p>
            <a:pPr algn="ctr" fontAlgn="base"/>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ÉVACUATION GASTRIQUE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475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400" i="1" dirty="0">
                <a:solidFill>
                  <a:schemeClr val="tx1"/>
                </a:solidFill>
                <a:effectLst/>
                <a:latin typeface="Cambria" panose="02040503050406030204" pitchFamily="18" charset="0"/>
                <a:ea typeface="Cambria" panose="02040503050406030204" pitchFamily="18" charset="0"/>
              </a:rPr>
              <a:t>L'intestin grêle participe </a:t>
            </a:r>
            <a:r>
              <a:rPr lang="fr-FR" sz="2400" i="1" dirty="0" smtClean="0">
                <a:solidFill>
                  <a:schemeClr val="tx1"/>
                </a:solidFill>
                <a:effectLst/>
                <a:latin typeface="Cambria" panose="02040503050406030204" pitchFamily="18" charset="0"/>
                <a:ea typeface="Cambria" panose="02040503050406030204" pitchFamily="18" charset="0"/>
              </a:rPr>
              <a:t>activement à </a:t>
            </a:r>
            <a:r>
              <a:rPr lang="fr-FR" sz="2400" i="1" dirty="0">
                <a:solidFill>
                  <a:schemeClr val="tx1"/>
                </a:solidFill>
                <a:effectLst/>
                <a:latin typeface="Cambria" panose="02040503050406030204" pitchFamily="18" charset="0"/>
                <a:ea typeface="Cambria" panose="02040503050406030204" pitchFamily="18" charset="0"/>
              </a:rPr>
              <a:t>la digestion et a l'absorption</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des aliments.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La motilité </a:t>
            </a:r>
            <a:r>
              <a:rPr lang="fr-FR" sz="2400" i="1" dirty="0">
                <a:solidFill>
                  <a:schemeClr val="tx1"/>
                </a:solidFill>
                <a:effectLst/>
                <a:latin typeface="Cambria" panose="02040503050406030204" pitchFamily="18" charset="0"/>
                <a:ea typeface="Cambria" panose="02040503050406030204" pitchFamily="18" charset="0"/>
              </a:rPr>
              <a:t>de l'intestin grêle </a:t>
            </a:r>
            <a:r>
              <a:rPr lang="fr-FR" sz="2400" i="1" dirty="0" smtClean="0">
                <a:solidFill>
                  <a:schemeClr val="tx1"/>
                </a:solidFill>
                <a:effectLst/>
                <a:latin typeface="Cambria" panose="02040503050406030204" pitchFamily="18" charset="0"/>
                <a:ea typeface="Cambria" panose="02040503050406030204" pitchFamily="18" charset="0"/>
              </a:rPr>
              <a:t>sert à </a:t>
            </a:r>
            <a:r>
              <a:rPr lang="fr-FR" sz="2400" i="1" dirty="0">
                <a:solidFill>
                  <a:schemeClr val="tx1"/>
                </a:solidFill>
                <a:effectLst/>
                <a:latin typeface="Cambria" panose="02040503050406030204" pitchFamily="18" charset="0"/>
                <a:ea typeface="Cambria" panose="02040503050406030204" pitchFamily="18" charset="0"/>
              </a:rPr>
              <a:t>malaxer et à exposer les nutriments aux enzymes digestives et permet l'absorption par la muqueuse puis la propulsion du résidu vers le gros intestin.</a:t>
            </a:r>
          </a:p>
          <a:p>
            <a:r>
              <a:rPr lang="fr-FR" sz="2400" i="1" dirty="0">
                <a:solidFill>
                  <a:schemeClr val="tx1"/>
                </a:solidFill>
                <a:effectLst/>
                <a:latin typeface="Cambria" panose="02040503050406030204" pitchFamily="18" charset="0"/>
                <a:ea typeface="Cambria" panose="02040503050406030204" pitchFamily="18" charset="0"/>
              </a:rPr>
              <a:t>Comme dans l’estomac, des ondes lentes fixent le </a:t>
            </a:r>
            <a:r>
              <a:rPr lang="fr-FR" sz="2400" b="1" i="1" dirty="0" smtClean="0">
                <a:solidFill>
                  <a:schemeClr val="tx1"/>
                </a:solidFill>
                <a:effectLst/>
                <a:latin typeface="Cambria" panose="02040503050406030204" pitchFamily="18" charset="0"/>
                <a:ea typeface="Cambria" panose="02040503050406030204" pitchFamily="18" charset="0"/>
              </a:rPr>
              <a:t>REB, </a:t>
            </a:r>
            <a:r>
              <a:rPr lang="fr-FR" sz="2400" i="1" dirty="0" smtClean="0">
                <a:solidFill>
                  <a:schemeClr val="tx1"/>
                </a:solidFill>
                <a:effectLst/>
                <a:latin typeface="Cambria" panose="02040503050406030204" pitchFamily="18" charset="0"/>
                <a:ea typeface="Cambria" panose="02040503050406030204" pitchFamily="18" charset="0"/>
              </a:rPr>
              <a:t>elles </a:t>
            </a:r>
            <a:r>
              <a:rPr lang="fr-FR" sz="2400" i="1" dirty="0">
                <a:solidFill>
                  <a:schemeClr val="tx1"/>
                </a:solidFill>
                <a:effectLst/>
                <a:latin typeface="Cambria" panose="02040503050406030204" pitchFamily="18" charset="0"/>
                <a:ea typeface="Cambria" panose="02040503050406030204" pitchFamily="18" charset="0"/>
              </a:rPr>
              <a:t>se produisent à une fréquence de 12 </a:t>
            </a:r>
            <a:r>
              <a:rPr lang="fr-FR" sz="2400" i="1" dirty="0" smtClean="0">
                <a:solidFill>
                  <a:schemeClr val="tx1"/>
                </a:solidFill>
                <a:effectLst/>
                <a:latin typeface="Cambria" panose="02040503050406030204" pitchFamily="18" charset="0"/>
                <a:ea typeface="Cambria" panose="02040503050406030204" pitchFamily="18" charset="0"/>
              </a:rPr>
              <a:t>OL/min</a:t>
            </a:r>
            <a:r>
              <a:rPr lang="fr-FR" sz="2400" i="1" dirty="0">
                <a:solidFill>
                  <a:schemeClr val="tx1"/>
                </a:solidFill>
                <a:effectLst/>
                <a:latin typeface="Cambria" panose="02040503050406030204" pitchFamily="18" charset="0"/>
                <a:ea typeface="Cambria" panose="02040503050406030204" pitchFamily="18" charset="0"/>
              </a:rPr>
              <a:t>.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Des </a:t>
            </a:r>
            <a:r>
              <a:rPr lang="fr-FR" sz="2400" i="1" dirty="0">
                <a:solidFill>
                  <a:schemeClr val="tx1"/>
                </a:solidFill>
                <a:effectLst/>
                <a:latin typeface="Cambria" panose="02040503050406030204" pitchFamily="18" charset="0"/>
                <a:ea typeface="Cambria" panose="02040503050406030204" pitchFamily="18" charset="0"/>
              </a:rPr>
              <a:t>potentiels d'action se produisent au sommet des ondes lentes et provoquent des contractions. </a:t>
            </a:r>
          </a:p>
          <a:p>
            <a:r>
              <a:rPr lang="fr-FR" sz="2400" i="1" dirty="0">
                <a:solidFill>
                  <a:schemeClr val="tx1"/>
                </a:solidFill>
                <a:effectLst/>
                <a:latin typeface="Cambria" panose="02040503050406030204" pitchFamily="18" charset="0"/>
                <a:ea typeface="Cambria" panose="02040503050406030204" pitchFamily="18" charset="0"/>
              </a:rPr>
              <a:t>La stimulation parasympathique augmente la contraction du muscle lisse intestinal et la stimulation du sympathique la diminue.</a:t>
            </a:r>
          </a:p>
          <a:p>
            <a:endParaRPr lang="fr-FR" dirty="0"/>
          </a:p>
        </p:txBody>
      </p:sp>
    </p:spTree>
    <p:extLst>
      <p:ext uri="{BB962C8B-B14F-4D97-AF65-F5344CB8AC3E}">
        <p14:creationId xmlns:p14="http://schemas.microsoft.com/office/powerpoint/2010/main" val="40079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4"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44444" y="1213164"/>
            <a:ext cx="6916847" cy="5432079"/>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Elles </a:t>
            </a:r>
            <a:r>
              <a:rPr lang="fr-FR" sz="2400" i="1" dirty="0">
                <a:solidFill>
                  <a:schemeClr val="tx1"/>
                </a:solidFill>
                <a:effectLst/>
                <a:latin typeface="Cambria" panose="02040503050406030204" pitchFamily="18" charset="0"/>
                <a:ea typeface="Cambria" panose="02040503050406030204" pitchFamily="18" charset="0"/>
              </a:rPr>
              <a:t>servent à malaxer le contenu de l'intestin grêle.</a:t>
            </a:r>
            <a:r>
              <a:rPr lang="fr-FR" sz="2400" b="1" i="1" dirty="0">
                <a:solidFill>
                  <a:schemeClr val="tx1"/>
                </a:solidFill>
                <a:effectLst/>
                <a:latin typeface="Cambria" panose="02040503050406030204" pitchFamily="18" charset="0"/>
                <a:ea typeface="Cambria" panose="02040503050406030204" pitchFamily="18" charset="0"/>
              </a:rPr>
              <a:t> </a:t>
            </a:r>
            <a:endParaRPr lang="fr-FR" sz="2400" b="1"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Une </a:t>
            </a:r>
            <a:r>
              <a:rPr lang="fr-FR" sz="2400" i="1" dirty="0">
                <a:solidFill>
                  <a:schemeClr val="tx1"/>
                </a:solidFill>
                <a:effectLst/>
                <a:latin typeface="Cambria" panose="02040503050406030204" pitchFamily="18" charset="0"/>
                <a:ea typeface="Cambria" panose="02040503050406030204" pitchFamily="18" charset="0"/>
              </a:rPr>
              <a:t>partie de l’intestin grêle se contracte isolément, envoyant son contenu dans les deux directions</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orale et caudale.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Quand </a:t>
            </a:r>
            <a:r>
              <a:rPr lang="fr-FR" sz="2400" i="1" dirty="0">
                <a:solidFill>
                  <a:schemeClr val="tx1"/>
                </a:solidFill>
                <a:effectLst/>
                <a:latin typeface="Cambria" panose="02040503050406030204" pitchFamily="18" charset="0"/>
                <a:ea typeface="Cambria" panose="02040503050406030204" pitchFamily="18" charset="0"/>
              </a:rPr>
              <a:t>cette section de l'intestin grêle se relâche les </a:t>
            </a:r>
            <a:r>
              <a:rPr lang="fr-FR" sz="2400" i="1" dirty="0" smtClean="0">
                <a:solidFill>
                  <a:schemeClr val="tx1"/>
                </a:solidFill>
                <a:effectLst/>
                <a:latin typeface="Cambria" panose="02040503050406030204" pitchFamily="18" charset="0"/>
                <a:ea typeface="Cambria" panose="02040503050406030204" pitchFamily="18" charset="0"/>
              </a:rPr>
              <a:t>particules </a:t>
            </a:r>
            <a:r>
              <a:rPr lang="fr-FR" sz="2400" i="1" dirty="0">
                <a:solidFill>
                  <a:schemeClr val="tx1"/>
                </a:solidFill>
                <a:effectLst/>
                <a:latin typeface="Cambria" panose="02040503050406030204" pitchFamily="18" charset="0"/>
                <a:ea typeface="Cambria" panose="02040503050406030204" pitchFamily="18" charset="0"/>
              </a:rPr>
              <a:t>expulsées</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y retournent à nouveau.</a:t>
            </a:r>
            <a:r>
              <a:rPr lang="fr-FR" sz="2400" b="1" i="1" dirty="0">
                <a:solidFill>
                  <a:schemeClr val="tx1"/>
                </a:solidFill>
                <a:effectLst/>
                <a:latin typeface="Cambria" panose="02040503050406030204" pitchFamily="18" charset="0"/>
                <a:ea typeface="Cambria" panose="02040503050406030204" pitchFamily="18" charset="0"/>
              </a:rPr>
              <a:t> </a:t>
            </a:r>
            <a:endParaRPr lang="fr-FR" sz="2400" b="1"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Ce </a:t>
            </a:r>
            <a:r>
              <a:rPr lang="fr-FR" sz="2400" i="1" dirty="0">
                <a:solidFill>
                  <a:schemeClr val="tx1"/>
                </a:solidFill>
                <a:effectLst/>
                <a:latin typeface="Cambria" panose="02040503050406030204" pitchFamily="18" charset="0"/>
                <a:ea typeface="Cambria" panose="02040503050406030204" pitchFamily="18" charset="0"/>
              </a:rPr>
              <a:t>mouvement de va-et-vient, produit par les contractions de segmentation, entraine le malaxage mais pas de mouvement net du chyme, en avant, le long de l'intestin grêle.</a:t>
            </a:r>
          </a:p>
          <a:p>
            <a:endParaRPr lang="fr-FR" dirty="0"/>
          </a:p>
        </p:txBody>
      </p:sp>
      <p:pic>
        <p:nvPicPr>
          <p:cNvPr id="5" name="Espace réservé du contenu 4" descr="C:\Users\asus\Downloads\F500426f29-05-9780323096003.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58308" y="2131102"/>
            <a:ext cx="4436874" cy="3596202"/>
          </a:xfrm>
          <a:prstGeom prst="rect">
            <a:avLst/>
          </a:prstGeom>
          <a:noFill/>
          <a:ln>
            <a:noFill/>
          </a:ln>
        </p:spPr>
      </p:pic>
      <p:sp>
        <p:nvSpPr>
          <p:cNvPr id="4" name="ZoneTexte 3"/>
          <p:cNvSpPr txBox="1"/>
          <p:nvPr/>
        </p:nvSpPr>
        <p:spPr>
          <a:xfrm>
            <a:off x="3070658" y="1036809"/>
            <a:ext cx="6047510"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CONTRACTIONS DE SEGMENTATIONS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43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fontScale="90000"/>
          </a:bodyPr>
          <a:lstStyle/>
          <a:p>
            <a:pPr algn="ct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sz="4000" b="1" i="1" dirty="0" smtClean="0">
                <a:effectLst/>
                <a:latin typeface="Cambria" panose="02040503050406030204" pitchFamily="18" charset="0"/>
                <a:ea typeface="Cambria" panose="02040503050406030204" pitchFamily="18" charset="0"/>
              </a:rPr>
              <a:t>Organisation </a:t>
            </a:r>
            <a:r>
              <a:rPr lang="fr-FR" sz="4000" b="1" i="1" dirty="0">
                <a:effectLst/>
                <a:latin typeface="Cambria" panose="02040503050406030204" pitchFamily="18" charset="0"/>
                <a:ea typeface="Cambria" panose="02040503050406030204" pitchFamily="18" charset="0"/>
              </a:rPr>
              <a:t>fonctionnelle </a:t>
            </a:r>
            <a:r>
              <a:rPr lang="fr-FR" sz="4000" b="1" i="1" dirty="0" smtClean="0">
                <a:effectLst/>
                <a:latin typeface="Cambria" panose="02040503050406030204" pitchFamily="18" charset="0"/>
                <a:ea typeface="Cambria" panose="02040503050406030204" pitchFamily="18" charset="0"/>
              </a:rPr>
              <a:t/>
            </a:r>
            <a:br>
              <a:rPr lang="fr-FR" sz="4000" b="1" i="1" dirty="0" smtClean="0">
                <a:effectLst/>
                <a:latin typeface="Cambria" panose="02040503050406030204" pitchFamily="18" charset="0"/>
                <a:ea typeface="Cambria" panose="02040503050406030204" pitchFamily="18" charset="0"/>
              </a:rPr>
            </a:br>
            <a:r>
              <a:rPr lang="fr-FR" sz="4000" b="1" i="1" dirty="0" smtClean="0">
                <a:effectLst/>
                <a:latin typeface="Cambria" panose="02040503050406030204" pitchFamily="18" charset="0"/>
                <a:ea typeface="Cambria" panose="02040503050406030204" pitchFamily="18" charset="0"/>
              </a:rPr>
              <a:t>de </a:t>
            </a:r>
            <a:r>
              <a:rPr lang="fr-FR" sz="4000"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idx="1"/>
          </p:nvPr>
        </p:nvSpPr>
        <p:spPr>
          <a:xfrm>
            <a:off x="416458" y="1448554"/>
            <a:ext cx="11470741" cy="4943193"/>
          </a:xfrm>
        </p:spPr>
        <p:txBody>
          <a:bodyPr>
            <a:normAutofit/>
          </a:bodyPr>
          <a:lstStyle/>
          <a:p>
            <a:r>
              <a:rPr lang="fr-FR" sz="2400" i="1" dirty="0" smtClean="0">
                <a:effectLst/>
                <a:latin typeface="Cambria" panose="02040503050406030204" pitchFamily="18" charset="0"/>
                <a:ea typeface="Cambria" panose="02040503050406030204" pitchFamily="18" charset="0"/>
              </a:rPr>
              <a:t>On </a:t>
            </a:r>
            <a:r>
              <a:rPr lang="fr-FR" sz="2400" i="1" dirty="0">
                <a:effectLst/>
                <a:latin typeface="Cambria" panose="02040503050406030204" pitchFamily="18" charset="0"/>
                <a:ea typeface="Cambria" panose="02040503050406030204" pitchFamily="18" charset="0"/>
              </a:rPr>
              <a:t>retrouve des couches histologiques identiques à tous les niveaux du tube digestif, ce qui s'explique par l'existence de certaines fonctions communes à tout le tube digestif.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Cependant </a:t>
            </a:r>
            <a:r>
              <a:rPr lang="fr-FR" sz="2400" i="1" dirty="0">
                <a:effectLst/>
                <a:latin typeface="Cambria" panose="02040503050406030204" pitchFamily="18" charset="0"/>
                <a:ea typeface="Cambria" panose="02040503050406030204" pitchFamily="18" charset="0"/>
              </a:rPr>
              <a:t>la composition de ces couches varie d’une région à l’autre. La paroi du tube digestif est constituée de quatre couches concentriques :</a:t>
            </a:r>
          </a:p>
          <a:p>
            <a:pPr lvl="1"/>
            <a:r>
              <a:rPr lang="fr-FR" sz="2400" b="1" i="1" dirty="0">
                <a:effectLst/>
                <a:latin typeface="Cambria" panose="02040503050406030204" pitchFamily="18" charset="0"/>
                <a:ea typeface="Cambria" panose="02040503050406030204" pitchFamily="18" charset="0"/>
              </a:rPr>
              <a:t>La muqueuse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pPr lvl="1"/>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sous muqueuse </a:t>
            </a:r>
            <a:endParaRPr lang="fr-FR" sz="2400" b="1" i="1" dirty="0" smtClean="0">
              <a:effectLst/>
              <a:latin typeface="Cambria" panose="02040503050406030204" pitchFamily="18" charset="0"/>
              <a:ea typeface="Cambria" panose="02040503050406030204" pitchFamily="18" charset="0"/>
            </a:endParaRPr>
          </a:p>
          <a:p>
            <a:pPr lvl="1"/>
            <a:r>
              <a:rPr lang="fr-FR" sz="2400" b="1" i="1" dirty="0" smtClean="0">
                <a:effectLst/>
                <a:latin typeface="Cambria" panose="02040503050406030204" pitchFamily="18" charset="0"/>
                <a:ea typeface="Cambria" panose="02040503050406030204" pitchFamily="18" charset="0"/>
              </a:rPr>
              <a:t>La musculeuse</a:t>
            </a:r>
          </a:p>
          <a:p>
            <a:pPr lvl="1"/>
            <a:r>
              <a:rPr lang="fr-FR" sz="2400" b="1" i="1" dirty="0" smtClean="0">
                <a:effectLst/>
                <a:latin typeface="Cambria" panose="02040503050406030204" pitchFamily="18" charset="0"/>
                <a:ea typeface="Cambria" panose="02040503050406030204" pitchFamily="18" charset="0"/>
              </a:rPr>
              <a:t>La séreuse </a:t>
            </a:r>
          </a:p>
        </p:txBody>
      </p:sp>
    </p:spTree>
    <p:extLst>
      <p:ext uri="{BB962C8B-B14F-4D97-AF65-F5344CB8AC3E}">
        <p14:creationId xmlns:p14="http://schemas.microsoft.com/office/powerpoint/2010/main" val="6127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86762"/>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5075" y="1348967"/>
            <a:ext cx="7383210" cy="5341544"/>
          </a:xfrm>
        </p:spPr>
        <p:txBody>
          <a:bodyPr>
            <a:normAutofit/>
          </a:bodyPr>
          <a:lstStyle/>
          <a:p>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Elles </a:t>
            </a:r>
            <a:r>
              <a:rPr lang="fr-FR" sz="2400" i="1" dirty="0">
                <a:solidFill>
                  <a:schemeClr val="tx1"/>
                </a:solidFill>
                <a:effectLst/>
                <a:latin typeface="Cambria" panose="02040503050406030204" pitchFamily="18" charset="0"/>
                <a:ea typeface="Cambria" panose="02040503050406030204" pitchFamily="18" charset="0"/>
              </a:rPr>
              <a:t>sont très fortement coordonnées et servent à propulser </a:t>
            </a:r>
            <a:r>
              <a:rPr lang="fr-FR" sz="2400" i="1" dirty="0" smtClean="0">
                <a:solidFill>
                  <a:schemeClr val="tx1"/>
                </a:solidFill>
                <a:effectLst/>
                <a:latin typeface="Cambria" panose="02040503050406030204" pitchFamily="18" charset="0"/>
                <a:ea typeface="Cambria" panose="02040503050406030204" pitchFamily="18" charset="0"/>
              </a:rPr>
              <a:t>le chyme le </a:t>
            </a:r>
            <a:r>
              <a:rPr lang="fr-FR" sz="2400" i="1" dirty="0">
                <a:solidFill>
                  <a:schemeClr val="tx1"/>
                </a:solidFill>
                <a:effectLst/>
                <a:latin typeface="Cambria" panose="02040503050406030204" pitchFamily="18" charset="0"/>
                <a:ea typeface="Cambria" panose="02040503050406030204" pitchFamily="18" charset="0"/>
              </a:rPr>
              <a:t>long de l'intestin grêle vers le gros intestin.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Ce processus </a:t>
            </a:r>
            <a:r>
              <a:rPr lang="fr-FR" sz="2400" i="1" dirty="0">
                <a:solidFill>
                  <a:schemeClr val="tx1"/>
                </a:solidFill>
                <a:effectLst/>
                <a:latin typeface="Cambria" panose="02040503050406030204" pitchFamily="18" charset="0"/>
                <a:ea typeface="Cambria" panose="02040503050406030204" pitchFamily="18" charset="0"/>
              </a:rPr>
              <a:t>se </a:t>
            </a:r>
            <a:r>
              <a:rPr lang="fr-FR" sz="2400" i="1" dirty="0" smtClean="0">
                <a:solidFill>
                  <a:schemeClr val="tx1"/>
                </a:solidFill>
                <a:effectLst/>
                <a:latin typeface="Cambria" panose="02040503050406030204" pitchFamily="18" charset="0"/>
                <a:ea typeface="Cambria" panose="02040503050406030204" pitchFamily="18" charset="0"/>
              </a:rPr>
              <a:t>produit </a:t>
            </a:r>
            <a:r>
              <a:rPr lang="fr-FR" sz="2400" i="1" dirty="0">
                <a:solidFill>
                  <a:schemeClr val="tx1"/>
                </a:solidFill>
                <a:effectLst/>
                <a:latin typeface="Cambria" panose="02040503050406030204" pitchFamily="18" charset="0"/>
                <a:ea typeface="Cambria" panose="02040503050406030204" pitchFamily="18" charset="0"/>
              </a:rPr>
              <a:t>une fois la digestion et l'absorption bien accomplies.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Une </a:t>
            </a:r>
            <a:r>
              <a:rPr lang="fr-FR" sz="2400" i="1" dirty="0">
                <a:solidFill>
                  <a:schemeClr val="tx1"/>
                </a:solidFill>
                <a:effectLst/>
                <a:latin typeface="Cambria" panose="02040503050406030204" pitchFamily="18" charset="0"/>
                <a:ea typeface="Cambria" panose="02040503050406030204" pitchFamily="18" charset="0"/>
              </a:rPr>
              <a:t>contraction se produit derrière le bol et une relaxation se produit devant lui, provoquant sa propulsion en direction </a:t>
            </a:r>
            <a:r>
              <a:rPr lang="fr-FR" sz="2400" i="1" dirty="0" smtClean="0">
                <a:solidFill>
                  <a:schemeClr val="tx1"/>
                </a:solidFill>
                <a:effectLst/>
                <a:latin typeface="Cambria" panose="02040503050406030204" pitchFamily="18" charset="0"/>
                <a:ea typeface="Cambria" panose="02040503050406030204" pitchFamily="18" charset="0"/>
              </a:rPr>
              <a:t>aborale. </a:t>
            </a:r>
          </a:p>
          <a:p>
            <a:r>
              <a:rPr lang="fr-FR" sz="2400" i="1" dirty="0" smtClean="0">
                <a:solidFill>
                  <a:schemeClr val="tx1"/>
                </a:solidFill>
                <a:effectLst/>
                <a:latin typeface="Cambria" panose="02040503050406030204" pitchFamily="18" charset="0"/>
                <a:ea typeface="Cambria" panose="02040503050406030204" pitchFamily="18" charset="0"/>
              </a:rPr>
              <a:t>Le </a:t>
            </a:r>
            <a:r>
              <a:rPr lang="fr-FR" sz="2400" i="1" dirty="0">
                <a:solidFill>
                  <a:schemeClr val="tx1"/>
                </a:solidFill>
                <a:effectLst/>
                <a:latin typeface="Cambria" panose="02040503050406030204" pitchFamily="18" charset="0"/>
                <a:ea typeface="Cambria" panose="02040503050406030204" pitchFamily="18" charset="0"/>
              </a:rPr>
              <a:t>réflexe péristaltique est coordonné par le </a:t>
            </a:r>
            <a:r>
              <a:rPr lang="fr-FR" sz="2400" i="1" u="sng" dirty="0">
                <a:solidFill>
                  <a:schemeClr val="tx1"/>
                </a:solidFill>
                <a:effectLst/>
                <a:latin typeface="Cambria" panose="02040503050406030204" pitchFamily="18" charset="0"/>
                <a:ea typeface="Cambria" panose="02040503050406030204" pitchFamily="18" charset="0"/>
              </a:rPr>
              <a:t>système nerveux entérique.</a:t>
            </a:r>
          </a:p>
          <a:p>
            <a:endParaRPr lang="fr-FR" dirty="0"/>
          </a:p>
        </p:txBody>
      </p:sp>
      <p:pic>
        <p:nvPicPr>
          <p:cNvPr id="5" name="Picture 3"/>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85365" y="1872187"/>
            <a:ext cx="4443074" cy="3998614"/>
          </a:xfrm>
          <a:prstGeom prst="rect">
            <a:avLst/>
          </a:prstGeom>
          <a:noFill/>
          <a:extLst/>
        </p:spPr>
      </p:pic>
      <p:sp>
        <p:nvSpPr>
          <p:cNvPr id="6" name="ZoneTexte 5"/>
          <p:cNvSpPr txBox="1"/>
          <p:nvPr/>
        </p:nvSpPr>
        <p:spPr>
          <a:xfrm>
            <a:off x="3070656" y="1099050"/>
            <a:ext cx="6047510"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CONTRACTIONS PÉRISTALTIQUES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078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smtClean="0">
                <a:solidFill>
                  <a:schemeClr val="tx1"/>
                </a:solidFill>
                <a:effectLst/>
                <a:latin typeface="Cambria" panose="02040503050406030204" pitchFamily="18" charset="0"/>
                <a:ea typeface="Cambria" panose="02040503050406030204" pitchFamily="18" charset="0"/>
              </a:rPr>
              <a:t>Il </a:t>
            </a:r>
            <a:r>
              <a:rPr lang="fr-FR" sz="2800" i="1" dirty="0">
                <a:solidFill>
                  <a:schemeClr val="tx1"/>
                </a:solidFill>
                <a:effectLst/>
                <a:latin typeface="Cambria" panose="02040503050406030204" pitchFamily="18" charset="0"/>
                <a:ea typeface="Cambria" panose="02040503050406030204" pitchFamily="18" charset="0"/>
              </a:rPr>
              <a:t>est entretenu par le système </a:t>
            </a:r>
            <a:r>
              <a:rPr lang="fr-FR" sz="2800" b="1" i="1" dirty="0">
                <a:solidFill>
                  <a:schemeClr val="tx1"/>
                </a:solidFill>
                <a:effectLst/>
                <a:latin typeface="Cambria" panose="02040503050406030204" pitchFamily="18" charset="0"/>
                <a:ea typeface="Cambria" panose="02040503050406030204" pitchFamily="18" charset="0"/>
              </a:rPr>
              <a:t>nerveux autonome </a:t>
            </a:r>
            <a:r>
              <a:rPr lang="fr-FR" sz="2800" i="1" dirty="0" smtClean="0">
                <a:solidFill>
                  <a:schemeClr val="tx1"/>
                </a:solidFill>
                <a:effectLst/>
                <a:latin typeface="Cambria" panose="02040503050406030204" pitchFamily="18" charset="0"/>
                <a:ea typeface="Cambria" panose="02040503050406030204" pitchFamily="18" charset="0"/>
              </a:rPr>
              <a:t>et</a:t>
            </a:r>
            <a:r>
              <a:rPr lang="fr-FR" sz="2800" i="1" dirty="0">
                <a:solidFill>
                  <a:schemeClr val="tx1"/>
                </a:solidFill>
                <a:effectLst/>
                <a:latin typeface="Cambria" panose="02040503050406030204" pitchFamily="18" charset="0"/>
                <a:ea typeface="Cambria" panose="02040503050406030204" pitchFamily="18" charset="0"/>
              </a:rPr>
              <a:t>, peut-être, par la </a:t>
            </a:r>
            <a:r>
              <a:rPr lang="fr-FR" sz="2800" b="1" i="1" dirty="0">
                <a:solidFill>
                  <a:schemeClr val="tx1"/>
                </a:solidFill>
                <a:effectLst/>
                <a:latin typeface="Cambria" panose="02040503050406030204" pitchFamily="18" charset="0"/>
                <a:ea typeface="Cambria" panose="02040503050406030204" pitchFamily="18" charset="0"/>
              </a:rPr>
              <a:t>gastrine. </a:t>
            </a:r>
            <a:endParaRPr lang="fr-FR" sz="2800" b="1"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La </a:t>
            </a:r>
            <a:r>
              <a:rPr lang="fr-FR" sz="2800" i="1" dirty="0">
                <a:solidFill>
                  <a:schemeClr val="tx1"/>
                </a:solidFill>
                <a:effectLst/>
                <a:latin typeface="Cambria" panose="02040503050406030204" pitchFamily="18" charset="0"/>
                <a:ea typeface="Cambria" panose="02040503050406030204" pitchFamily="18" charset="0"/>
              </a:rPr>
              <a:t>présence d'aliments dans l'estomac provoque une augmentation du péristaltisme iléal et le relâchement du sphincter iléo-cæcal.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Ceci </a:t>
            </a:r>
            <a:r>
              <a:rPr lang="fr-FR" sz="2800" i="1" dirty="0">
                <a:solidFill>
                  <a:schemeClr val="tx1"/>
                </a:solidFill>
                <a:effectLst/>
                <a:latin typeface="Cambria" panose="02040503050406030204" pitchFamily="18" charset="0"/>
                <a:ea typeface="Cambria" panose="02040503050406030204" pitchFamily="18" charset="0"/>
              </a:rPr>
              <a:t>aboutit au passage du contenu intestinal dans le gros intestin.</a:t>
            </a:r>
          </a:p>
          <a:p>
            <a:endParaRPr lang="fr-FR" dirty="0">
              <a:solidFill>
                <a:schemeClr val="tx1"/>
              </a:solidFill>
            </a:endParaRPr>
          </a:p>
        </p:txBody>
      </p:sp>
      <p:sp>
        <p:nvSpPr>
          <p:cNvPr id="4" name="ZoneTexte 3"/>
          <p:cNvSpPr txBox="1"/>
          <p:nvPr/>
        </p:nvSpPr>
        <p:spPr>
          <a:xfrm>
            <a:off x="3070658" y="1036809"/>
            <a:ext cx="6047510"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REFLEXE GASTRO-ILÉALE</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37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434567"/>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a:solidFill>
                  <a:schemeClr val="tx1"/>
                </a:solidFill>
                <a:effectLst/>
                <a:latin typeface="Cambria" panose="02040503050406030204" pitchFamily="18" charset="0"/>
                <a:ea typeface="Cambria" panose="02040503050406030204" pitchFamily="18" charset="0"/>
              </a:rPr>
              <a:t>Le développement du secteur </a:t>
            </a:r>
            <a:r>
              <a:rPr lang="fr-FR" sz="2800" i="1" dirty="0" err="1">
                <a:solidFill>
                  <a:schemeClr val="tx1"/>
                </a:solidFill>
                <a:effectLst/>
                <a:latin typeface="Cambria" panose="02040503050406030204" pitchFamily="18" charset="0"/>
                <a:ea typeface="Cambria" panose="02040503050406030204" pitchFamily="18" charset="0"/>
              </a:rPr>
              <a:t>caeco</a:t>
            </a:r>
            <a:r>
              <a:rPr lang="fr-FR" sz="2800" i="1" dirty="0">
                <a:solidFill>
                  <a:schemeClr val="tx1"/>
                </a:solidFill>
                <a:effectLst/>
                <a:latin typeface="Cambria" panose="02040503050406030204" pitchFamily="18" charset="0"/>
                <a:ea typeface="Cambria" panose="02040503050406030204" pitchFamily="18" charset="0"/>
              </a:rPr>
              <a:t>-colique est très différent selon les espèces : très large chez le cheval et le lapin, beaucoup plus réduit et simple chez l’homme et les carnivores.</a:t>
            </a:r>
          </a:p>
          <a:p>
            <a:endParaRPr lang="fr-FR" dirty="0"/>
          </a:p>
        </p:txBody>
      </p:sp>
    </p:spTree>
    <p:extLst>
      <p:ext uri="{BB962C8B-B14F-4D97-AF65-F5344CB8AC3E}">
        <p14:creationId xmlns:p14="http://schemas.microsoft.com/office/powerpoint/2010/main" val="26382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540328" y="1764722"/>
            <a:ext cx="5633748" cy="4076700"/>
          </a:xfrm>
        </p:spPr>
        <p:txBody>
          <a:bodyPr>
            <a:normAutofit fontScale="92500"/>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Chez l’homme</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solidFill>
                  <a:schemeClr val="tx1"/>
                </a:solidFill>
                <a:effectLst/>
                <a:latin typeface="Cambria" panose="02040503050406030204" pitchFamily="18" charset="0"/>
                <a:ea typeface="Cambria" panose="02040503050406030204" pitchFamily="18" charset="0"/>
              </a:rPr>
              <a:t>Les matières fécales passent du </a:t>
            </a:r>
            <a:r>
              <a:rPr lang="fr-FR" sz="2800" i="1" dirty="0" err="1">
                <a:solidFill>
                  <a:schemeClr val="tx1"/>
                </a:solidFill>
                <a:effectLst/>
                <a:latin typeface="Cambria" panose="02040503050406030204" pitchFamily="18" charset="0"/>
                <a:ea typeface="Cambria" panose="02040503050406030204" pitchFamily="18" charset="0"/>
              </a:rPr>
              <a:t>caecum</a:t>
            </a:r>
            <a:r>
              <a:rPr lang="fr-FR" sz="2800" i="1" dirty="0">
                <a:solidFill>
                  <a:schemeClr val="tx1"/>
                </a:solidFill>
                <a:effectLst/>
                <a:latin typeface="Cambria" panose="02040503050406030204" pitchFamily="18" charset="0"/>
                <a:ea typeface="Cambria" panose="02040503050406030204" pitchFamily="18" charset="0"/>
              </a:rPr>
              <a:t> au colon (les colons ascendant, transverse, descendant et sigmoïde), au rectum puis, dans le canal anal.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Les </a:t>
            </a:r>
            <a:r>
              <a:rPr lang="fr-FR" sz="2800" i="1" dirty="0" err="1">
                <a:solidFill>
                  <a:schemeClr val="tx1"/>
                </a:solidFill>
                <a:effectLst/>
                <a:latin typeface="Cambria" panose="02040503050406030204" pitchFamily="18" charset="0"/>
                <a:ea typeface="Cambria" panose="02040503050406030204" pitchFamily="18" charset="0"/>
              </a:rPr>
              <a:t>haustra</a:t>
            </a:r>
            <a:r>
              <a:rPr lang="fr-FR" sz="2800" i="1" dirty="0">
                <a:solidFill>
                  <a:schemeClr val="tx1"/>
                </a:solidFill>
                <a:effectLst/>
                <a:latin typeface="Cambria" panose="02040503050406030204" pitchFamily="18" charset="0"/>
                <a:ea typeface="Cambria" panose="02040503050406030204" pitchFamily="18" charset="0"/>
              </a:rPr>
              <a:t> sont des segmentations, en forme de sac, produites par les contractions du gros intestin</a:t>
            </a:r>
          </a:p>
          <a:p>
            <a:endParaRPr lang="fr-FR" dirty="0"/>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5562" y="1905000"/>
            <a:ext cx="4581848" cy="3796145"/>
          </a:xfrm>
        </p:spPr>
      </p:pic>
    </p:spTree>
    <p:extLst>
      <p:ext uri="{BB962C8B-B14F-4D97-AF65-F5344CB8AC3E}">
        <p14:creationId xmlns:p14="http://schemas.microsoft.com/office/powerpoint/2010/main" val="393305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434567"/>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400" i="1" dirty="0" smtClean="0">
                <a:solidFill>
                  <a:schemeClr val="tx1"/>
                </a:solidFill>
                <a:effectLst/>
                <a:latin typeface="Cambria" panose="02040503050406030204" pitchFamily="18" charset="0"/>
                <a:ea typeface="Cambria" panose="02040503050406030204" pitchFamily="18" charset="0"/>
              </a:rPr>
              <a:t>Dès </a:t>
            </a:r>
            <a:r>
              <a:rPr lang="fr-FR" sz="2400" i="1" dirty="0">
                <a:solidFill>
                  <a:schemeClr val="tx1"/>
                </a:solidFill>
                <a:effectLst/>
                <a:latin typeface="Cambria" panose="02040503050406030204" pitchFamily="18" charset="0"/>
                <a:ea typeface="Cambria" panose="02040503050406030204" pitchFamily="18" charset="0"/>
              </a:rPr>
              <a:t>que le colon proximal est distendu par les matières fécales en provenance de l'iléon, le sphincter iléo-caecal se contracte, empêchant tout reflux vers l'iléon.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b="1" i="1" u="sng" dirty="0" smtClean="0">
                <a:solidFill>
                  <a:schemeClr val="tx1"/>
                </a:solidFill>
                <a:effectLst/>
                <a:latin typeface="Cambria" panose="02040503050406030204" pitchFamily="18" charset="0"/>
                <a:ea typeface="Cambria" panose="02040503050406030204" pitchFamily="18" charset="0"/>
              </a:rPr>
              <a:t>Des </a:t>
            </a:r>
            <a:r>
              <a:rPr lang="fr-FR" sz="2400" b="1" i="1" u="sng" dirty="0">
                <a:solidFill>
                  <a:schemeClr val="tx1"/>
                </a:solidFill>
                <a:effectLst/>
                <a:latin typeface="Cambria" panose="02040503050406030204" pitchFamily="18" charset="0"/>
                <a:ea typeface="Cambria" panose="02040503050406030204" pitchFamily="18" charset="0"/>
              </a:rPr>
              <a:t>contractions de segmentations </a:t>
            </a:r>
            <a:r>
              <a:rPr lang="fr-FR" sz="2400" i="1" dirty="0">
                <a:solidFill>
                  <a:schemeClr val="tx1"/>
                </a:solidFill>
                <a:effectLst/>
                <a:latin typeface="Cambria" panose="02040503050406030204" pitchFamily="18" charset="0"/>
                <a:ea typeface="Cambria" panose="02040503050406030204" pitchFamily="18" charset="0"/>
              </a:rPr>
              <a:t>servent, dans le colon proximal, à mélanger le contenu intestinal et sont responsables de l'aspect en </a:t>
            </a:r>
            <a:r>
              <a:rPr lang="fr-FR" sz="2400" i="1" dirty="0" err="1">
                <a:solidFill>
                  <a:schemeClr val="tx1"/>
                </a:solidFill>
                <a:effectLst/>
                <a:latin typeface="Cambria" panose="02040503050406030204" pitchFamily="18" charset="0"/>
                <a:ea typeface="Cambria" panose="02040503050406030204" pitchFamily="18" charset="0"/>
              </a:rPr>
              <a:t>haustra</a:t>
            </a:r>
            <a:r>
              <a:rPr lang="fr-FR" sz="2400" i="1" dirty="0">
                <a:solidFill>
                  <a:schemeClr val="tx1"/>
                </a:solidFill>
                <a:effectLst/>
                <a:latin typeface="Cambria" panose="02040503050406030204" pitchFamily="18" charset="0"/>
                <a:ea typeface="Cambria" panose="02040503050406030204" pitchFamily="18" charset="0"/>
              </a:rPr>
              <a:t>.</a:t>
            </a:r>
          </a:p>
          <a:p>
            <a:r>
              <a:rPr lang="fr-FR" sz="2400" b="1" i="1" u="sng" dirty="0">
                <a:solidFill>
                  <a:schemeClr val="tx1"/>
                </a:solidFill>
                <a:effectLst/>
                <a:latin typeface="Cambria" panose="02040503050406030204" pitchFamily="18" charset="0"/>
                <a:ea typeface="Cambria" panose="02040503050406030204" pitchFamily="18" charset="0"/>
              </a:rPr>
              <a:t>Des mouvements en masse </a:t>
            </a:r>
            <a:r>
              <a:rPr lang="fr-FR" sz="2400" i="1" dirty="0">
                <a:solidFill>
                  <a:schemeClr val="tx1"/>
                </a:solidFill>
                <a:effectLst/>
                <a:latin typeface="Cambria" panose="02040503050406030204" pitchFamily="18" charset="0"/>
                <a:ea typeface="Cambria" panose="02040503050406030204" pitchFamily="18" charset="0"/>
              </a:rPr>
              <a:t>du contenu du gros intestin se produisent une à trois fois par jour et déplacent les matières coliques sur </a:t>
            </a:r>
            <a:r>
              <a:rPr lang="fr-FR" sz="2400" i="1" dirty="0" smtClean="0">
                <a:solidFill>
                  <a:schemeClr val="tx1"/>
                </a:solidFill>
                <a:effectLst/>
                <a:latin typeface="Cambria" panose="02040503050406030204" pitchFamily="18" charset="0"/>
                <a:ea typeface="Cambria" panose="02040503050406030204" pitchFamily="18" charset="0"/>
              </a:rPr>
              <a:t>de </a:t>
            </a:r>
            <a:r>
              <a:rPr lang="fr-FR" sz="2400" i="1" dirty="0">
                <a:solidFill>
                  <a:schemeClr val="tx1"/>
                </a:solidFill>
                <a:effectLst/>
                <a:latin typeface="Cambria" panose="02040503050406030204" pitchFamily="18" charset="0"/>
                <a:ea typeface="Cambria" panose="02040503050406030204" pitchFamily="18" charset="0"/>
              </a:rPr>
              <a:t>grandes distances (par exemple, du colon transverse au colon sigmoïde).</a:t>
            </a:r>
          </a:p>
          <a:p>
            <a:endParaRPr lang="fr-FR" dirty="0"/>
          </a:p>
        </p:txBody>
      </p:sp>
      <p:sp>
        <p:nvSpPr>
          <p:cNvPr id="4" name="ZoneTexte 3"/>
          <p:cNvSpPr txBox="1"/>
          <p:nvPr/>
        </p:nvSpPr>
        <p:spPr>
          <a:xfrm>
            <a:off x="3117272" y="1596393"/>
            <a:ext cx="5933209"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CAECUM ET LE COLON PROXIMAL</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271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434567"/>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smtClean="0">
                <a:solidFill>
                  <a:schemeClr val="tx1"/>
                </a:solidFill>
                <a:effectLst/>
                <a:latin typeface="Cambria" panose="02040503050406030204" pitchFamily="18" charset="0"/>
                <a:ea typeface="Cambria" panose="02040503050406030204" pitchFamily="18" charset="0"/>
              </a:rPr>
              <a:t>Comme </a:t>
            </a:r>
            <a:r>
              <a:rPr lang="fr-FR" sz="2800" i="1" dirty="0">
                <a:solidFill>
                  <a:schemeClr val="tx1"/>
                </a:solidFill>
                <a:effectLst/>
                <a:latin typeface="Cambria" panose="02040503050406030204" pitchFamily="18" charset="0"/>
                <a:ea typeface="Cambria" panose="02040503050406030204" pitchFamily="18" charset="0"/>
              </a:rPr>
              <a:t>la plus grande partie de l'absorption d'eau qui se produit dans le colon a lieu dans sa partie proximale, le matériel fécal devient semi-solide dans le colon distal et se déplace lentement.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Des </a:t>
            </a:r>
            <a:r>
              <a:rPr lang="fr-FR" sz="2800" i="1" dirty="0">
                <a:solidFill>
                  <a:schemeClr val="tx1"/>
                </a:solidFill>
                <a:effectLst/>
                <a:latin typeface="Cambria" panose="02040503050406030204" pitchFamily="18" charset="0"/>
                <a:ea typeface="Cambria" panose="02040503050406030204" pitchFamily="18" charset="0"/>
              </a:rPr>
              <a:t>mouvements en masse le propulsent dans le rectum.</a:t>
            </a:r>
          </a:p>
          <a:p>
            <a:endParaRPr lang="fr-FR" dirty="0"/>
          </a:p>
        </p:txBody>
      </p:sp>
      <p:sp>
        <p:nvSpPr>
          <p:cNvPr id="4" name="ZoneTexte 3"/>
          <p:cNvSpPr txBox="1"/>
          <p:nvPr/>
        </p:nvSpPr>
        <p:spPr>
          <a:xfrm>
            <a:off x="3117272" y="1596393"/>
            <a:ext cx="5933209"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COLON DISTAL</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70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Autofit/>
          </a:bodyPr>
          <a:lstStyle/>
          <a:p>
            <a:r>
              <a:rPr lang="fr-FR" sz="2400" i="1" dirty="0" smtClean="0">
                <a:solidFill>
                  <a:schemeClr val="tx1"/>
                </a:solidFill>
                <a:effectLst/>
                <a:latin typeface="Cambria" panose="02040503050406030204" pitchFamily="18" charset="0"/>
                <a:ea typeface="Cambria" panose="02040503050406030204" pitchFamily="18" charset="0"/>
              </a:rPr>
              <a:t>Le </a:t>
            </a:r>
            <a:r>
              <a:rPr lang="fr-FR" sz="2400" i="1" dirty="0">
                <a:solidFill>
                  <a:schemeClr val="tx1"/>
                </a:solidFill>
                <a:effectLst/>
                <a:latin typeface="Cambria" panose="02040503050406030204" pitchFamily="18" charset="0"/>
                <a:ea typeface="Cambria" panose="02040503050406030204" pitchFamily="18" charset="0"/>
              </a:rPr>
              <a:t>mécanisme de la défécation est le suivant :</a:t>
            </a:r>
          </a:p>
          <a:p>
            <a:pPr lvl="1"/>
            <a:r>
              <a:rPr lang="fr-FR" sz="2400" i="1" dirty="0" smtClean="0">
                <a:solidFill>
                  <a:schemeClr val="tx1"/>
                </a:solidFill>
                <a:effectLst/>
                <a:latin typeface="Cambria" panose="02040503050406030204" pitchFamily="18" charset="0"/>
                <a:ea typeface="Cambria" panose="02040503050406030204" pitchFamily="18" charset="0"/>
              </a:rPr>
              <a:t>Quand </a:t>
            </a:r>
            <a:r>
              <a:rPr lang="fr-FR" sz="2400" i="1" dirty="0">
                <a:solidFill>
                  <a:schemeClr val="tx1"/>
                </a:solidFill>
                <a:effectLst/>
                <a:latin typeface="Cambria" panose="02040503050406030204" pitchFamily="18" charset="0"/>
                <a:ea typeface="Cambria" panose="02040503050406030204" pitchFamily="18" charset="0"/>
              </a:rPr>
              <a:t>le rectum se remplit de matières fécales. Il se contracte et le sphincter </a:t>
            </a:r>
            <a:r>
              <a:rPr lang="fr-FR" sz="2400" i="1" dirty="0" smtClean="0">
                <a:solidFill>
                  <a:schemeClr val="tx1"/>
                </a:solidFill>
                <a:effectLst/>
                <a:latin typeface="Cambria" panose="02040503050406030204" pitchFamily="18" charset="0"/>
                <a:ea typeface="Cambria" panose="02040503050406030204" pitchFamily="18" charset="0"/>
              </a:rPr>
              <a:t>anal interne </a:t>
            </a:r>
            <a:r>
              <a:rPr lang="fr-FR" sz="2400" i="1" dirty="0">
                <a:solidFill>
                  <a:schemeClr val="tx1"/>
                </a:solidFill>
                <a:effectLst/>
                <a:latin typeface="Cambria" panose="02040503050406030204" pitchFamily="18" charset="0"/>
                <a:ea typeface="Cambria" panose="02040503050406030204" pitchFamily="18" charset="0"/>
              </a:rPr>
              <a:t>se relâche </a:t>
            </a:r>
            <a:r>
              <a:rPr lang="fr-FR" sz="2400" b="1" i="1" dirty="0">
                <a:solidFill>
                  <a:schemeClr val="tx1"/>
                </a:solidFill>
                <a:effectLst/>
                <a:latin typeface="Cambria" panose="02040503050406030204" pitchFamily="18" charset="0"/>
                <a:ea typeface="Cambria" panose="02040503050406030204" pitchFamily="18" charset="0"/>
              </a:rPr>
              <a:t>(réflexe recto-sphinctérien).</a:t>
            </a:r>
            <a:endParaRPr lang="fr-FR" sz="2400" i="1" dirty="0">
              <a:solidFill>
                <a:schemeClr val="tx1"/>
              </a:solidFill>
              <a:effectLst/>
              <a:latin typeface="Cambria" panose="02040503050406030204" pitchFamily="18" charset="0"/>
              <a:ea typeface="Cambria" panose="02040503050406030204" pitchFamily="18" charset="0"/>
            </a:endParaRPr>
          </a:p>
          <a:p>
            <a:pPr lvl="1"/>
            <a:r>
              <a:rPr lang="fr-FR" sz="2400" i="1" dirty="0" smtClean="0">
                <a:solidFill>
                  <a:schemeClr val="tx1"/>
                </a:solidFill>
                <a:effectLst/>
                <a:latin typeface="Cambria" panose="02040503050406030204" pitchFamily="18" charset="0"/>
                <a:ea typeface="Cambria" panose="02040503050406030204" pitchFamily="18" charset="0"/>
              </a:rPr>
              <a:t>Une </a:t>
            </a:r>
            <a:r>
              <a:rPr lang="fr-FR" sz="2400" i="1" dirty="0">
                <a:solidFill>
                  <a:schemeClr val="tx1"/>
                </a:solidFill>
                <a:effectLst/>
                <a:latin typeface="Cambria" panose="02040503050406030204" pitchFamily="18" charset="0"/>
                <a:ea typeface="Cambria" panose="02040503050406030204" pitchFamily="18" charset="0"/>
              </a:rPr>
              <a:t>fois le rectum rempli a environ 25 % de sa capacité, un besoin pressant de déféquer apparait. La défécation est empêchée par une contraction tonique du sphincter anal externe.</a:t>
            </a:r>
          </a:p>
          <a:p>
            <a:pPr lvl="1"/>
            <a:r>
              <a:rPr lang="fr-FR" sz="2400" i="1" dirty="0" smtClean="0">
                <a:solidFill>
                  <a:schemeClr val="tx1"/>
                </a:solidFill>
                <a:effectLst/>
                <a:latin typeface="Cambria" panose="02040503050406030204" pitchFamily="18" charset="0"/>
                <a:ea typeface="Cambria" panose="02040503050406030204" pitchFamily="18" charset="0"/>
              </a:rPr>
              <a:t>Quand </a:t>
            </a:r>
            <a:r>
              <a:rPr lang="fr-FR" sz="2400" i="1" dirty="0">
                <a:solidFill>
                  <a:schemeClr val="tx1"/>
                </a:solidFill>
                <a:effectLst/>
                <a:latin typeface="Cambria" panose="02040503050406030204" pitchFamily="18" charset="0"/>
                <a:ea typeface="Cambria" panose="02040503050406030204" pitchFamily="18" charset="0"/>
              </a:rPr>
              <a:t>la défécation est souhaitée, le sphincter anal externe est volontairement relâché et le muscle lisse du rectum se contracte pour créer une pression qui force les fèces à l'extérieur</a:t>
            </a:r>
            <a:r>
              <a:rPr lang="fr-FR" sz="2400" i="1" dirty="0" smtClean="0">
                <a:solidFill>
                  <a:schemeClr val="tx1"/>
                </a:solidFill>
                <a:effectLst/>
                <a:latin typeface="Cambria" panose="02040503050406030204" pitchFamily="18" charset="0"/>
                <a:ea typeface="Cambria" panose="02040503050406030204" pitchFamily="18" charset="0"/>
              </a:rPr>
              <a:t>.</a:t>
            </a:r>
            <a:endParaRPr lang="fr-FR" sz="2400" i="1" dirty="0">
              <a:solidFill>
                <a:schemeClr val="tx1"/>
              </a:solidFill>
              <a:effectLst/>
              <a:latin typeface="Cambria" panose="02040503050406030204" pitchFamily="18" charset="0"/>
              <a:ea typeface="Cambria" panose="02040503050406030204" pitchFamily="18" charset="0"/>
            </a:endParaRPr>
          </a:p>
        </p:txBody>
      </p:sp>
      <p:sp>
        <p:nvSpPr>
          <p:cNvPr id="4" name="ZoneTexte 3"/>
          <p:cNvSpPr txBox="1"/>
          <p:nvPr/>
        </p:nvSpPr>
        <p:spPr>
          <a:xfrm>
            <a:off x="3013362" y="1076848"/>
            <a:ext cx="667096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RECTUM, CANAL ANAL &amp; DEFECATION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29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400" i="1" dirty="0" smtClean="0">
                <a:solidFill>
                  <a:schemeClr val="tx1"/>
                </a:solidFill>
                <a:effectLst/>
                <a:latin typeface="Cambria" panose="02040503050406030204" pitchFamily="18" charset="0"/>
                <a:ea typeface="Cambria" panose="02040503050406030204" pitchFamily="18" charset="0"/>
              </a:rPr>
              <a:t>La </a:t>
            </a:r>
            <a:r>
              <a:rPr lang="fr-FR" sz="2400" i="1" dirty="0">
                <a:solidFill>
                  <a:schemeClr val="tx1"/>
                </a:solidFill>
                <a:effectLst/>
                <a:latin typeface="Cambria" panose="02040503050406030204" pitchFamily="18" charset="0"/>
                <a:ea typeface="Cambria" panose="02040503050406030204" pitchFamily="18" charset="0"/>
              </a:rPr>
              <a:t>présence d’aliments dans l'estomac augmente la motilité du colon et augmente la fréquence des mouvements en masse.</a:t>
            </a:r>
            <a:r>
              <a:rPr lang="fr-FR" sz="2400" b="1" i="1" dirty="0">
                <a:solidFill>
                  <a:schemeClr val="tx1"/>
                </a:solidFill>
                <a:effectLst/>
                <a:latin typeface="Cambria" panose="02040503050406030204" pitchFamily="18" charset="0"/>
                <a:ea typeface="Cambria" panose="02040503050406030204" pitchFamily="18" charset="0"/>
              </a:rPr>
              <a:t> </a:t>
            </a:r>
            <a:endParaRPr lang="fr-FR" sz="2400" b="1"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Une </a:t>
            </a:r>
            <a:r>
              <a:rPr lang="fr-FR" sz="2400" i="1" dirty="0">
                <a:solidFill>
                  <a:schemeClr val="tx1"/>
                </a:solidFill>
                <a:effectLst/>
                <a:latin typeface="Cambria" panose="02040503050406030204" pitchFamily="18" charset="0"/>
                <a:ea typeface="Cambria" panose="02040503050406030204" pitchFamily="18" charset="0"/>
              </a:rPr>
              <a:t>composante parasympathique</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rapide, du réflexe gastro-colique est déclenchée par la distension de l'estomac par les aliments.</a:t>
            </a:r>
            <a:r>
              <a:rPr lang="fr-FR" sz="2400" b="1" i="1" dirty="0">
                <a:solidFill>
                  <a:schemeClr val="tx1"/>
                </a:solidFill>
                <a:effectLst/>
                <a:latin typeface="Cambria" panose="02040503050406030204" pitchFamily="18" charset="0"/>
                <a:ea typeface="Cambria" panose="02040503050406030204" pitchFamily="18" charset="0"/>
              </a:rPr>
              <a:t> </a:t>
            </a:r>
            <a:endParaRPr lang="fr-FR" sz="2400" b="1"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Une </a:t>
            </a:r>
            <a:r>
              <a:rPr lang="fr-FR" sz="2400" i="1" dirty="0">
                <a:solidFill>
                  <a:schemeClr val="tx1"/>
                </a:solidFill>
                <a:effectLst/>
                <a:latin typeface="Cambria" panose="02040503050406030204" pitchFamily="18" charset="0"/>
                <a:ea typeface="Cambria" panose="02040503050406030204" pitchFamily="18" charset="0"/>
              </a:rPr>
              <a:t>composante hormonale, plus lente, qui augmente la motilité du colon est due à la </a:t>
            </a:r>
            <a:r>
              <a:rPr lang="fr-FR" sz="2400" b="1" i="1" dirty="0">
                <a:solidFill>
                  <a:schemeClr val="tx1"/>
                </a:solidFill>
                <a:effectLst/>
                <a:latin typeface="Cambria" panose="02040503050406030204" pitchFamily="18" charset="0"/>
                <a:ea typeface="Cambria" panose="02040503050406030204" pitchFamily="18" charset="0"/>
              </a:rPr>
              <a:t>CCK </a:t>
            </a:r>
            <a:r>
              <a:rPr lang="fr-FR" sz="2400" i="1" dirty="0">
                <a:solidFill>
                  <a:schemeClr val="tx1"/>
                </a:solidFill>
                <a:effectLst/>
                <a:latin typeface="Cambria" panose="02040503050406030204" pitchFamily="18" charset="0"/>
                <a:ea typeface="Cambria" panose="02040503050406030204" pitchFamily="18" charset="0"/>
              </a:rPr>
              <a:t>et à la </a:t>
            </a:r>
            <a:r>
              <a:rPr lang="fr-FR" sz="2400" b="1" i="1" dirty="0">
                <a:solidFill>
                  <a:schemeClr val="tx1"/>
                </a:solidFill>
                <a:effectLst/>
                <a:latin typeface="Cambria" panose="02040503050406030204" pitchFamily="18" charset="0"/>
                <a:ea typeface="Cambria" panose="02040503050406030204" pitchFamily="18" charset="0"/>
              </a:rPr>
              <a:t>gastrine.</a:t>
            </a:r>
          </a:p>
          <a:p>
            <a:endParaRPr lang="fr-FR" sz="2400" i="1" dirty="0">
              <a:latin typeface="Cambria" panose="02040503050406030204" pitchFamily="18" charset="0"/>
              <a:ea typeface="Cambria" panose="02040503050406030204" pitchFamily="18" charset="0"/>
            </a:endParaRPr>
          </a:p>
        </p:txBody>
      </p:sp>
      <p:sp>
        <p:nvSpPr>
          <p:cNvPr id="4" name="ZoneTexte 3"/>
          <p:cNvSpPr txBox="1"/>
          <p:nvPr/>
        </p:nvSpPr>
        <p:spPr>
          <a:xfrm>
            <a:off x="3117272" y="1596393"/>
            <a:ext cx="5933209"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REFLEXE GATROCOLIQUE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211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02606"/>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0658" y="2007606"/>
            <a:ext cx="6636190" cy="4179683"/>
          </a:xfrm>
        </p:spPr>
        <p:txBody>
          <a:bodyPr>
            <a:normAutofit lnSpcReduction="10000"/>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Chez le cheval</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Chez le cheval le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et le colon représentent 70% du volume du TD (30L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100L </a:t>
            </a:r>
            <a:r>
              <a:rPr lang="fr-FR" sz="2400" i="1" dirty="0" smtClean="0">
                <a:effectLst/>
                <a:latin typeface="Cambria" panose="02040503050406030204" pitchFamily="18" charset="0"/>
                <a:ea typeface="Cambria" panose="02040503050406030204" pitchFamily="18" charset="0"/>
              </a:rPr>
              <a:t>colon)</a:t>
            </a:r>
          </a:p>
          <a:p>
            <a:r>
              <a:rPr lang="fr-FR" sz="2400" i="1" dirty="0" smtClean="0">
                <a:effectLst/>
                <a:latin typeface="Cambria" panose="02040503050406030204" pitchFamily="18" charset="0"/>
                <a:ea typeface="Cambria" panose="02040503050406030204" pitchFamily="18" charset="0"/>
              </a:rPr>
              <a:t>c’est au </a:t>
            </a:r>
            <a:r>
              <a:rPr lang="fr-FR" sz="2400" i="1" dirty="0">
                <a:effectLst/>
                <a:latin typeface="Cambria" panose="02040503050406030204" pitchFamily="18" charset="0"/>
                <a:ea typeface="Cambria" panose="02040503050406030204" pitchFamily="18" charset="0"/>
              </a:rPr>
              <a:t>niveau </a:t>
            </a:r>
            <a:r>
              <a:rPr lang="fr-FR" sz="2400" i="1" dirty="0" smtClean="0">
                <a:effectLst/>
                <a:latin typeface="Cambria" panose="02040503050406030204" pitchFamily="18" charset="0"/>
                <a:ea typeface="Cambria" panose="02040503050406030204" pitchFamily="18" charset="0"/>
              </a:rPr>
              <a:t>du </a:t>
            </a:r>
            <a:r>
              <a:rPr lang="fr-FR" sz="2400" i="1" dirty="0" err="1" smtClean="0">
                <a:effectLst/>
                <a:latin typeface="Cambria" panose="02040503050406030204" pitchFamily="18" charset="0"/>
                <a:ea typeface="Cambria" panose="02040503050406030204" pitchFamily="18" charset="0"/>
              </a:rPr>
              <a:t>caecum</a:t>
            </a:r>
            <a:r>
              <a:rPr lang="fr-FR" sz="2400" i="1" dirty="0" smtClean="0">
                <a:effectLst/>
                <a:latin typeface="Cambria" panose="02040503050406030204" pitchFamily="18" charset="0"/>
                <a:ea typeface="Cambria" panose="02040503050406030204" pitchFamily="18" charset="0"/>
              </a:rPr>
              <a:t> qu’a </a:t>
            </a:r>
            <a:r>
              <a:rPr lang="fr-FR" sz="2400" i="1" dirty="0">
                <a:effectLst/>
                <a:latin typeface="Cambria" panose="02040503050406030204" pitchFamily="18" charset="0"/>
                <a:ea typeface="Cambria" panose="02040503050406030204" pitchFamily="18" charset="0"/>
              </a:rPr>
              <a:t>lieu la digestion microbienne.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Plus </a:t>
            </a:r>
            <a:r>
              <a:rPr lang="fr-FR" sz="2400" i="1" dirty="0">
                <a:effectLst/>
                <a:latin typeface="Cambria" panose="02040503050406030204" pitchFamily="18" charset="0"/>
                <a:ea typeface="Cambria" panose="02040503050406030204" pitchFamily="18" charset="0"/>
              </a:rPr>
              <a:t>de la moitié de l’énergie nécessaire au cheval est absorbé à ce niveau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c’est </a:t>
            </a:r>
            <a:r>
              <a:rPr lang="fr-FR" sz="2400" i="1" dirty="0">
                <a:effectLst/>
                <a:latin typeface="Cambria" panose="02040503050406030204" pitchFamily="18" charset="0"/>
                <a:ea typeface="Cambria" panose="02040503050406030204" pitchFamily="18" charset="0"/>
              </a:rPr>
              <a:t>également lieu ou s’effectuent des échanges majeurs pour le bilan hydrique</a:t>
            </a:r>
            <a:r>
              <a:rPr lang="fr-FR" sz="2400" dirty="0">
                <a:effectLst/>
              </a:rPr>
              <a:t>.</a:t>
            </a:r>
          </a:p>
          <a:p>
            <a:endParaRPr lang="fr-FR" sz="2400" i="1" dirty="0">
              <a:latin typeface="Cambria" panose="02040503050406030204" pitchFamily="18" charset="0"/>
              <a:ea typeface="Cambria" panose="02040503050406030204" pitchFamily="18" charset="0"/>
            </a:endParaRPr>
          </a:p>
        </p:txBody>
      </p:sp>
      <p:pic>
        <p:nvPicPr>
          <p:cNvPr id="5" name="Espace réservé du contenu 4" descr="C:\Users\asus\Downloads\Physiologie+du+gros+intestin+du+cheval.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754091" y="1683327"/>
            <a:ext cx="5311631" cy="4152280"/>
          </a:xfrm>
          <a:prstGeom prst="rect">
            <a:avLst/>
          </a:prstGeom>
          <a:noFill/>
          <a:ln>
            <a:noFill/>
          </a:ln>
        </p:spPr>
      </p:pic>
    </p:spTree>
    <p:extLst>
      <p:ext uri="{BB962C8B-B14F-4D97-AF65-F5344CB8AC3E}">
        <p14:creationId xmlns:p14="http://schemas.microsoft.com/office/powerpoint/2010/main" val="387300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smtClean="0">
                <a:effectLst/>
                <a:latin typeface="Cambria" panose="02040503050406030204" pitchFamily="18" charset="0"/>
                <a:ea typeface="Cambria" panose="02040503050406030204" pitchFamily="18" charset="0"/>
              </a:rPr>
              <a:t>Chez </a:t>
            </a:r>
            <a:r>
              <a:rPr lang="fr-FR" sz="2800" i="1" dirty="0">
                <a:effectLst/>
                <a:latin typeface="Cambria" panose="02040503050406030204" pitchFamily="18" charset="0"/>
                <a:ea typeface="Cambria" panose="02040503050406030204" pitchFamily="18" charset="0"/>
              </a:rPr>
              <a:t>le cheval le </a:t>
            </a:r>
            <a:r>
              <a:rPr lang="fr-FR" sz="2800" i="1" dirty="0" smtClean="0">
                <a:effectLst/>
                <a:latin typeface="Cambria" panose="02040503050406030204" pitchFamily="18" charset="0"/>
                <a:ea typeface="Cambria" panose="02040503050406030204" pitchFamily="18" charset="0"/>
              </a:rPr>
              <a:t>contenu </a:t>
            </a:r>
            <a:r>
              <a:rPr lang="fr-FR" sz="2800" i="1" dirty="0">
                <a:effectLst/>
                <a:latin typeface="Cambria" panose="02040503050406030204" pitchFamily="18" charset="0"/>
                <a:ea typeface="Cambria" panose="02040503050406030204" pitchFamily="18" charset="0"/>
              </a:rPr>
              <a:t>iléal entre dans 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et non dans le colon comme chez les autres espèces.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du cheval est un </a:t>
            </a:r>
            <a:r>
              <a:rPr lang="fr-FR" sz="2800" b="1" i="1" dirty="0">
                <a:effectLst/>
                <a:latin typeface="Cambria" panose="02040503050406030204" pitchFamily="18" charset="0"/>
                <a:ea typeface="Cambria" panose="02040503050406030204" pitchFamily="18" charset="0"/>
              </a:rPr>
              <a:t>cul de sac </a:t>
            </a:r>
            <a:r>
              <a:rPr lang="fr-FR" sz="2800" i="1" dirty="0">
                <a:effectLst/>
                <a:latin typeface="Cambria" panose="02040503050406030204" pitchFamily="18" charset="0"/>
                <a:ea typeface="Cambria" panose="02040503050406030204" pitchFamily="18" charset="0"/>
              </a:rPr>
              <a:t>animé de deux types d’activités :</a:t>
            </a:r>
          </a:p>
          <a:p>
            <a:pPr lvl="1"/>
            <a:r>
              <a:rPr lang="fr-FR" sz="2800" b="1" i="1" dirty="0">
                <a:effectLst/>
                <a:latin typeface="Cambria" panose="02040503050406030204" pitchFamily="18" charset="0"/>
                <a:ea typeface="Cambria" panose="02040503050406030204" pitchFamily="18" charset="0"/>
              </a:rPr>
              <a:t>Des activités propagées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1"/>
            <a:r>
              <a:rPr lang="fr-FR" sz="2800" b="1" i="1" dirty="0" smtClean="0">
                <a:effectLst/>
                <a:latin typeface="Cambria" panose="02040503050406030204" pitchFamily="18" charset="0"/>
                <a:ea typeface="Cambria" panose="02040503050406030204" pitchFamily="18" charset="0"/>
              </a:rPr>
              <a:t>Des activités localisées</a:t>
            </a:r>
            <a:endParaRPr lang="fr-FR" sz="2800" i="1" dirty="0">
              <a:latin typeface="Cambria" panose="02040503050406030204" pitchFamily="18" charset="0"/>
              <a:ea typeface="Cambria" panose="02040503050406030204" pitchFamily="18" charset="0"/>
            </a:endParaRPr>
          </a:p>
        </p:txBody>
      </p:sp>
      <p:sp>
        <p:nvSpPr>
          <p:cNvPr id="4" name="ZoneTexte 3"/>
          <p:cNvSpPr txBox="1"/>
          <p:nvPr/>
        </p:nvSpPr>
        <p:spPr>
          <a:xfrm>
            <a:off x="3826016" y="1121321"/>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CAECUM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316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8572" y="188990"/>
            <a:ext cx="9905998" cy="1905000"/>
          </a:xfrm>
        </p:spPr>
        <p:txBody>
          <a:bodyPr/>
          <a:lstStyle/>
          <a:p>
            <a:pPr algn="ctr"/>
            <a:r>
              <a:rPr lang="fr-FR" b="1" i="1" dirty="0">
                <a:effectLst/>
                <a:latin typeface="Cambria" panose="02040503050406030204" pitchFamily="18" charset="0"/>
                <a:ea typeface="Cambria" panose="02040503050406030204" pitchFamily="18" charset="0"/>
              </a:rPr>
              <a:t>Organisation fonctionnelle </a:t>
            </a: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b="1" i="1" dirty="0" smtClean="0">
                <a:effectLst/>
                <a:latin typeface="Cambria" panose="02040503050406030204" pitchFamily="18" charset="0"/>
                <a:ea typeface="Cambria" panose="02040503050406030204" pitchFamily="18" charset="0"/>
              </a:rPr>
              <a:t>de </a:t>
            </a:r>
            <a:r>
              <a:rPr lang="fr-FR"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452673" y="2093990"/>
            <a:ext cx="6074876" cy="4270217"/>
          </a:xfrm>
          <a:ln>
            <a:solidFill>
              <a:schemeClr val="tx1"/>
            </a:solidFill>
          </a:ln>
        </p:spPr>
        <p:txBody>
          <a:bodyPr>
            <a:normAutofit/>
          </a:bodyPr>
          <a:lstStyle/>
          <a:p>
            <a:pPr lvl="0"/>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muqueuse</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est constituée </a:t>
            </a:r>
            <a:r>
              <a:rPr lang="fr-FR" sz="2400" i="1" dirty="0">
                <a:effectLst/>
                <a:latin typeface="Cambria" panose="02040503050406030204" pitchFamily="18" charset="0"/>
                <a:ea typeface="Cambria" panose="02040503050406030204" pitchFamily="18" charset="0"/>
              </a:rPr>
              <a:t>d'un épithélium de surface reposant sur une couche de tissu conjonctif appelée chorion ou Lamina </a:t>
            </a:r>
            <a:r>
              <a:rPr lang="fr-FR" sz="2400" i="1" dirty="0" err="1">
                <a:effectLst/>
                <a:latin typeface="Cambria" panose="02040503050406030204" pitchFamily="18" charset="0"/>
                <a:ea typeface="Cambria" panose="02040503050406030204" pitchFamily="18" charset="0"/>
              </a:rPr>
              <a:t>propria</a:t>
            </a:r>
            <a:r>
              <a:rPr lang="fr-FR" sz="2400" i="1" dirty="0">
                <a:effectLst/>
                <a:latin typeface="Cambria" panose="02040503050406030204" pitchFamily="18" charset="0"/>
                <a:ea typeface="Cambria" panose="02040503050406030204" pitchFamily="18" charset="0"/>
              </a:rPr>
              <a:t> contenant des </a:t>
            </a:r>
            <a:r>
              <a:rPr lang="fr-FR" sz="2400" i="1" dirty="0" smtClean="0">
                <a:effectLst/>
                <a:latin typeface="Cambria" panose="02040503050406030204" pitchFamily="18" charset="0"/>
                <a:ea typeface="Cambria" panose="02040503050406030204" pitchFamily="18" charset="0"/>
              </a:rPr>
              <a:t>glandes </a:t>
            </a:r>
            <a:r>
              <a:rPr lang="fr-FR" sz="2400" i="1" dirty="0">
                <a:effectLst/>
                <a:latin typeface="Cambria" panose="02040503050406030204" pitchFamily="18" charset="0"/>
                <a:ea typeface="Cambria" panose="02040503050406030204" pitchFamily="18" charset="0"/>
              </a:rPr>
              <a:t>et de la musculaire muqueuse formée de fibres musculaires lisses permettant les plissements de cette muqueuse</a:t>
            </a:r>
            <a:r>
              <a:rPr lang="fr-FR" i="1" dirty="0" smtClean="0">
                <a:effectLst/>
                <a:latin typeface="Cambria" panose="02040503050406030204" pitchFamily="18" charset="0"/>
                <a:ea typeface="Cambria" panose="02040503050406030204" pitchFamily="18" charset="0"/>
              </a:rPr>
              <a:t>.</a:t>
            </a:r>
            <a:endParaRPr lang="fr-FR" i="1" dirty="0">
              <a:effectLst/>
              <a:latin typeface="Cambria" panose="02040503050406030204" pitchFamily="18" charset="0"/>
              <a:ea typeface="Cambria" panose="02040503050406030204" pitchFamily="18" charset="0"/>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36190" y="2093989"/>
            <a:ext cx="5380637" cy="4270217"/>
          </a:xfrm>
        </p:spPr>
      </p:pic>
    </p:spTree>
    <p:extLst>
      <p:ext uri="{BB962C8B-B14F-4D97-AF65-F5344CB8AC3E}">
        <p14:creationId xmlns:p14="http://schemas.microsoft.com/office/powerpoint/2010/main" val="11370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pPr marL="0" indent="0">
              <a:buNone/>
            </a:pPr>
            <a:r>
              <a:rPr lang="fr-FR" sz="2800" b="1" i="1" dirty="0">
                <a:effectLst/>
                <a:latin typeface="Cambria" panose="02040503050406030204" pitchFamily="18" charset="0"/>
                <a:ea typeface="Cambria" panose="02040503050406030204" pitchFamily="18" charset="0"/>
              </a:rPr>
              <a:t>A</a:t>
            </a:r>
            <a:r>
              <a:rPr lang="fr-FR" sz="2800" b="1" i="1" dirty="0" smtClean="0">
                <a:effectLst/>
                <a:latin typeface="Cambria" panose="02040503050406030204" pitchFamily="18" charset="0"/>
                <a:ea typeface="Cambria" panose="02040503050406030204" pitchFamily="18" charset="0"/>
              </a:rPr>
              <a:t>ctivités </a:t>
            </a:r>
            <a:r>
              <a:rPr lang="fr-FR" sz="2800" b="1" i="1" dirty="0">
                <a:effectLst/>
                <a:latin typeface="Cambria" panose="02040503050406030204" pitchFamily="18" charset="0"/>
                <a:ea typeface="Cambria" panose="02040503050406030204" pitchFamily="18" charset="0"/>
              </a:rPr>
              <a:t>propagées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entre </a:t>
            </a:r>
            <a:r>
              <a:rPr lang="fr-FR" sz="2400" i="1" dirty="0">
                <a:effectLst/>
                <a:latin typeface="Cambria" panose="02040503050406030204" pitchFamily="18" charset="0"/>
                <a:ea typeface="Cambria" panose="02040503050406030204" pitchFamily="18" charset="0"/>
              </a:rPr>
              <a:t>la crosse et la pointe et vice versa.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Entre </a:t>
            </a:r>
            <a:r>
              <a:rPr lang="fr-FR" sz="2400" i="1" dirty="0">
                <a:effectLst/>
                <a:latin typeface="Cambria" panose="02040503050406030204" pitchFamily="18" charset="0"/>
                <a:ea typeface="Cambria" panose="02040503050406030204" pitchFamily="18" charset="0"/>
              </a:rPr>
              <a:t>deux repas il y a 1 à 2 contractions base-pointe toute les 10 min et 2 à 3 contractions rétrogrades pointe-base.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vitesse de propagation est de 10 </a:t>
            </a:r>
            <a:r>
              <a:rPr lang="fr-FR" sz="2400" i="1" dirty="0" smtClean="0">
                <a:effectLst/>
                <a:latin typeface="Cambria" panose="02040503050406030204" pitchFamily="18" charset="0"/>
                <a:ea typeface="Cambria" panose="02040503050406030204" pitchFamily="18" charset="0"/>
              </a:rPr>
              <a:t>cm/s.</a:t>
            </a:r>
            <a:endParaRPr lang="fr-FR" sz="2400" i="1" dirty="0">
              <a:effectLst/>
              <a:latin typeface="Cambria" panose="02040503050406030204" pitchFamily="18" charset="0"/>
              <a:ea typeface="Cambria" panose="02040503050406030204" pitchFamily="18" charset="0"/>
            </a:endParaRPr>
          </a:p>
          <a:p>
            <a:pPr marL="0" indent="0">
              <a:buNone/>
            </a:pPr>
            <a:r>
              <a:rPr lang="fr-FR" sz="2800" b="1" i="1" dirty="0">
                <a:effectLst/>
                <a:latin typeface="Cambria" panose="02040503050406030204" pitchFamily="18" charset="0"/>
                <a:ea typeface="Cambria" panose="02040503050406030204" pitchFamily="18" charset="0"/>
              </a:rPr>
              <a:t>Des activités localisées </a:t>
            </a:r>
            <a:endParaRPr lang="fr-FR" sz="28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qui </a:t>
            </a:r>
            <a:r>
              <a:rPr lang="fr-FR" sz="2400" i="1" dirty="0">
                <a:effectLst/>
                <a:latin typeface="Cambria" panose="02040503050406030204" pitchFamily="18" charset="0"/>
                <a:ea typeface="Cambria" panose="02040503050406030204" pitchFamily="18" charset="0"/>
              </a:rPr>
              <a:t>apparaissent de façon isolée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aux différents niveaux 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mais surtout dans la pointe caecal. </a:t>
            </a:r>
          </a:p>
          <a:p>
            <a:pPr marL="0" indent="0">
              <a:buNone/>
            </a:pPr>
            <a:endParaRPr lang="fr-FR" sz="2400" i="1" dirty="0">
              <a:latin typeface="Cambria" panose="02040503050406030204" pitchFamily="18" charset="0"/>
              <a:ea typeface="Cambria" panose="02040503050406030204" pitchFamily="18" charset="0"/>
            </a:endParaRPr>
          </a:p>
        </p:txBody>
      </p:sp>
      <p:sp>
        <p:nvSpPr>
          <p:cNvPr id="4" name="ZoneTexte 3"/>
          <p:cNvSpPr txBox="1"/>
          <p:nvPr/>
        </p:nvSpPr>
        <p:spPr>
          <a:xfrm>
            <a:off x="3826016" y="979655"/>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CAECUM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13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5" y="53166"/>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18209" y="1707573"/>
            <a:ext cx="6835631" cy="4921827"/>
          </a:xfrm>
        </p:spPr>
        <p:txBody>
          <a:bodyPr>
            <a:normAutofit/>
          </a:bodyPr>
          <a:lstStyle/>
          <a:p>
            <a:r>
              <a:rPr lang="fr-FR" sz="2400" i="1" dirty="0" smtClean="0">
                <a:effectLst/>
                <a:latin typeface="Cambria" panose="02040503050406030204" pitchFamily="18" charset="0"/>
                <a:ea typeface="Cambria" panose="02040503050406030204" pitchFamily="18" charset="0"/>
              </a:rPr>
              <a:t>L’activité </a:t>
            </a:r>
            <a:r>
              <a:rPr lang="fr-FR" sz="2400" i="1" dirty="0">
                <a:effectLst/>
                <a:latin typeface="Cambria" panose="02040503050406030204" pitchFamily="18" charset="0"/>
                <a:ea typeface="Cambria" panose="02040503050406030204" pitchFamily="18" charset="0"/>
              </a:rPr>
              <a:t>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semble coordonnée à celle de l’iléon et du colon.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contractions péristaltiques de l’iléon sont associées aux contractions propagées 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l’arrivée </a:t>
            </a:r>
            <a:r>
              <a:rPr lang="fr-FR" sz="2400" i="1" dirty="0">
                <a:effectLst/>
                <a:latin typeface="Cambria" panose="02040503050406030204" pitchFamily="18" charset="0"/>
                <a:ea typeface="Cambria" panose="02040503050406030204" pitchFamily="18" charset="0"/>
              </a:rPr>
              <a:t>d’un CMM déclenche des activités propagées base-pointe qui </a:t>
            </a:r>
            <a:r>
              <a:rPr lang="fr-FR" sz="2400" i="1" dirty="0" smtClean="0">
                <a:effectLst/>
                <a:latin typeface="Cambria" panose="02040503050406030204" pitchFamily="18" charset="0"/>
                <a:ea typeface="Cambria" panose="02040503050406030204" pitchFamily="18" charset="0"/>
              </a:rPr>
              <a:t>ont </a:t>
            </a:r>
            <a:r>
              <a:rPr lang="fr-FR" sz="2400" i="1" dirty="0">
                <a:effectLst/>
                <a:latin typeface="Cambria" panose="02040503050406030204" pitchFamily="18" charset="0"/>
                <a:ea typeface="Cambria" panose="02040503050406030204" pitchFamily="18" charset="0"/>
              </a:rPr>
              <a:t>pour finalité de disperser le chyme dans le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contractions rétrogrades sont suivies de contractions propagées sans le colon. </a:t>
            </a:r>
          </a:p>
          <a:p>
            <a:endParaRPr lang="fr-FR" sz="2400" i="1" dirty="0">
              <a:latin typeface="Cambria" panose="02040503050406030204" pitchFamily="18" charset="0"/>
              <a:ea typeface="Cambria" panose="02040503050406030204" pitchFamily="18" charset="0"/>
            </a:endParaRPr>
          </a:p>
        </p:txBody>
      </p:sp>
      <p:sp>
        <p:nvSpPr>
          <p:cNvPr id="4" name="ZoneTexte 3"/>
          <p:cNvSpPr txBox="1"/>
          <p:nvPr/>
        </p:nvSpPr>
        <p:spPr>
          <a:xfrm>
            <a:off x="3688266" y="1184353"/>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CAECUM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pic>
        <p:nvPicPr>
          <p:cNvPr id="6" name="Espace réservé du contenu 4" descr="C:\Users\asus\Downloads\Physiologie+du+gros+intestin+du+cheval.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78531" y="1958166"/>
            <a:ext cx="4876800" cy="4100326"/>
          </a:xfrm>
          <a:prstGeom prst="rect">
            <a:avLst/>
          </a:prstGeom>
          <a:noFill/>
          <a:ln>
            <a:noFill/>
          </a:ln>
        </p:spPr>
      </p:pic>
    </p:spTree>
    <p:extLst>
      <p:ext uri="{BB962C8B-B14F-4D97-AF65-F5344CB8AC3E}">
        <p14:creationId xmlns:p14="http://schemas.microsoft.com/office/powerpoint/2010/main" val="425015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2779"/>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1491" y="1740478"/>
            <a:ext cx="6596642" cy="4873336"/>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Chez </a:t>
            </a:r>
            <a:r>
              <a:rPr lang="fr-FR" sz="2400" i="1" dirty="0">
                <a:effectLst/>
                <a:latin typeface="Cambria" panose="02040503050406030204" pitchFamily="18" charset="0"/>
                <a:ea typeface="Cambria" panose="02040503050406030204" pitchFamily="18" charset="0"/>
              </a:rPr>
              <a:t>le cheval le colon est très développé il se divise en deux parties : </a:t>
            </a:r>
            <a:endParaRPr lang="fr-FR" sz="2400" i="1" dirty="0" smtClean="0">
              <a:effectLst/>
              <a:latin typeface="Cambria" panose="02040503050406030204" pitchFamily="18" charset="0"/>
              <a:ea typeface="Cambria" panose="02040503050406030204" pitchFamily="18" charset="0"/>
            </a:endParaRPr>
          </a:p>
          <a:p>
            <a:pPr lvl="1"/>
            <a:r>
              <a:rPr lang="fr-FR" sz="2200" i="1" dirty="0" smtClean="0">
                <a:effectLst/>
                <a:latin typeface="Cambria" panose="02040503050406030204" pitchFamily="18" charset="0"/>
                <a:ea typeface="Cambria" panose="02040503050406030204" pitchFamily="18" charset="0"/>
              </a:rPr>
              <a:t>le </a:t>
            </a:r>
            <a:r>
              <a:rPr lang="fr-FR" sz="2200" i="1" dirty="0">
                <a:effectLst/>
                <a:latin typeface="Cambria" panose="02040503050406030204" pitchFamily="18" charset="0"/>
                <a:ea typeface="Cambria" panose="02040503050406030204" pitchFamily="18" charset="0"/>
              </a:rPr>
              <a:t>colon replié (fixe) 	</a:t>
            </a:r>
            <a:r>
              <a:rPr lang="fr-FR" sz="2200" i="1" dirty="0" smtClean="0">
                <a:effectLst/>
                <a:latin typeface="Cambria" panose="02040503050406030204" pitchFamily="18" charset="0"/>
                <a:ea typeface="Cambria" panose="02040503050406030204" pitchFamily="18" charset="0"/>
              </a:rPr>
              <a:t> </a:t>
            </a:r>
          </a:p>
          <a:p>
            <a:pPr lvl="1"/>
            <a:r>
              <a:rPr lang="fr-FR" sz="2200" i="1" dirty="0" smtClean="0">
                <a:effectLst/>
                <a:latin typeface="Cambria" panose="02040503050406030204" pitchFamily="18" charset="0"/>
                <a:ea typeface="Cambria" panose="02040503050406030204" pitchFamily="18" charset="0"/>
              </a:rPr>
              <a:t>le </a:t>
            </a:r>
            <a:r>
              <a:rPr lang="fr-FR" sz="2200" i="1" dirty="0">
                <a:effectLst/>
                <a:latin typeface="Cambria" panose="02040503050406030204" pitchFamily="18" charset="0"/>
                <a:ea typeface="Cambria" panose="02040503050406030204" pitchFamily="18" charset="0"/>
              </a:rPr>
              <a:t>colon flottant qui est beaucoup plus grêle et pondu à un méso ce qui lui permet d’amples déplacements. </a:t>
            </a:r>
          </a:p>
          <a:p>
            <a:r>
              <a:rPr lang="fr-FR" sz="2400" i="1" dirty="0">
                <a:effectLst/>
                <a:latin typeface="Cambria" panose="02040503050406030204" pitchFamily="18" charset="0"/>
                <a:ea typeface="Cambria" panose="02040503050406030204" pitchFamily="18" charset="0"/>
              </a:rPr>
              <a:t>La motricité du colon est coordonnée à celle 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endParaRPr lang="fr-FR" sz="2400" i="1" dirty="0">
              <a:latin typeface="Cambria" panose="02040503050406030204" pitchFamily="18" charset="0"/>
              <a:ea typeface="Cambria" panose="02040503050406030204" pitchFamily="18" charset="0"/>
            </a:endParaRPr>
          </a:p>
        </p:txBody>
      </p:sp>
      <p:sp>
        <p:nvSpPr>
          <p:cNvPr id="5" name="ZoneTexte 4"/>
          <p:cNvSpPr txBox="1"/>
          <p:nvPr/>
        </p:nvSpPr>
        <p:spPr>
          <a:xfrm>
            <a:off x="3579812" y="1063297"/>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COLON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pic>
        <p:nvPicPr>
          <p:cNvPr id="7" name="Espace réservé du contenu 4" descr="C:\Users\asus\Downloads\Physiologie+du+gros+intestin+du+cheval.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47359" y="2266457"/>
            <a:ext cx="4876800" cy="3821378"/>
          </a:xfrm>
          <a:prstGeom prst="rect">
            <a:avLst/>
          </a:prstGeom>
          <a:noFill/>
          <a:ln>
            <a:noFill/>
          </a:ln>
        </p:spPr>
      </p:pic>
    </p:spTree>
    <p:extLst>
      <p:ext uri="{BB962C8B-B14F-4D97-AF65-F5344CB8AC3E}">
        <p14:creationId xmlns:p14="http://schemas.microsoft.com/office/powerpoint/2010/main" val="4296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356" y="16956"/>
            <a:ext cx="9905998" cy="1905000"/>
          </a:xfrm>
        </p:spPr>
        <p:txBody>
          <a:bodyPr/>
          <a:lstStyle/>
          <a:p>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0555" y="1797627"/>
            <a:ext cx="5891645" cy="4748646"/>
          </a:xfrm>
        </p:spPr>
        <p:txBody>
          <a:bodyPr>
            <a:normAutofit fontScale="77500" lnSpcReduction="20000"/>
          </a:bodyPr>
          <a:lstStyle/>
          <a:p>
            <a:endParaRPr lang="fr-FR" sz="24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A </a:t>
            </a:r>
            <a:r>
              <a:rPr lang="fr-FR" sz="2800" i="1" dirty="0">
                <a:effectLst/>
                <a:latin typeface="Cambria" panose="02040503050406030204" pitchFamily="18" charset="0"/>
                <a:ea typeface="Cambria" panose="02040503050406030204" pitchFamily="18" charset="0"/>
              </a:rPr>
              <a:t>la suite des contractions rétrogrades remontant 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de la pointe vers la base, les contractions se propagent avec une vitesse de 5cm/s, successivement du colon ventral droit vers le colon ventral gauche et elles s’arrêtent pour la moitié d’entre elles à la courbure pelvienne.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Pendant </a:t>
            </a:r>
            <a:r>
              <a:rPr lang="fr-FR" sz="2800" i="1" dirty="0">
                <a:effectLst/>
                <a:latin typeface="Cambria" panose="02040503050406030204" pitchFamily="18" charset="0"/>
                <a:ea typeface="Cambria" panose="02040503050406030204" pitchFamily="18" charset="0"/>
              </a:rPr>
              <a:t>que le colon est activé, 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est au repos.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Pour </a:t>
            </a:r>
            <a:r>
              <a:rPr lang="fr-FR" sz="2800" i="1" dirty="0">
                <a:effectLst/>
                <a:latin typeface="Cambria" panose="02040503050406030204" pitchFamily="18" charset="0"/>
                <a:ea typeface="Cambria" panose="02040503050406030204" pitchFamily="18" charset="0"/>
              </a:rPr>
              <a:t>les autres parties du colon, l’activité est indépendante de celle du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se manifeste par des périodes d’activité qui durent 10min avec des contractions allant dans les deux sens</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a:p>
            <a:endParaRPr lang="fr-FR" sz="2400" i="1" dirty="0">
              <a:latin typeface="Cambria" panose="02040503050406030204" pitchFamily="18" charset="0"/>
              <a:ea typeface="Cambria" panose="02040503050406030204" pitchFamily="18" charset="0"/>
            </a:endParaRPr>
          </a:p>
        </p:txBody>
      </p:sp>
      <p:sp>
        <p:nvSpPr>
          <p:cNvPr id="5" name="ZoneTexte 4"/>
          <p:cNvSpPr txBox="1"/>
          <p:nvPr/>
        </p:nvSpPr>
        <p:spPr>
          <a:xfrm>
            <a:off x="744030" y="985301"/>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COLON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grpSp>
        <p:nvGrpSpPr>
          <p:cNvPr id="6" name="Group 3"/>
          <p:cNvGrpSpPr>
            <a:grpSpLocks/>
          </p:cNvGrpSpPr>
          <p:nvPr/>
        </p:nvGrpSpPr>
        <p:grpSpPr bwMode="auto">
          <a:xfrm>
            <a:off x="6411190" y="758538"/>
            <a:ext cx="5554086" cy="5587750"/>
            <a:chOff x="2023" y="0"/>
            <a:chExt cx="3629" cy="4088"/>
          </a:xfrm>
        </p:grpSpPr>
        <p:pic>
          <p:nvPicPr>
            <p:cNvPr id="7" name="Picture 4" descr="brand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 y="0"/>
              <a:ext cx="3629" cy="40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2246" y="0"/>
              <a:ext cx="255" cy="338"/>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400" dirty="0" smtClean="0">
                  <a:solidFill>
                    <a:srgbClr val="FF0000"/>
                  </a:solidFill>
                  <a:latin typeface="Arial Unicode MS" panose="020B0604020202020204" pitchFamily="34" charset="-128"/>
                </a:rPr>
                <a:t>E</a:t>
              </a:r>
              <a:endParaRPr lang="fr-FR" sz="2400" dirty="0">
                <a:solidFill>
                  <a:srgbClr val="FF0000"/>
                </a:solidFill>
                <a:latin typeface="Arial Unicode MS" panose="020B0604020202020204" pitchFamily="34" charset="-128"/>
              </a:endParaRPr>
            </a:p>
          </p:txBody>
        </p:sp>
        <p:sp>
          <p:nvSpPr>
            <p:cNvPr id="9" name="Text Box 6"/>
            <p:cNvSpPr txBox="1">
              <a:spLocks noChangeArrowheads="1"/>
            </p:cNvSpPr>
            <p:nvPr/>
          </p:nvSpPr>
          <p:spPr bwMode="auto">
            <a:xfrm>
              <a:off x="3266" y="825"/>
              <a:ext cx="397" cy="38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400" dirty="0" smtClean="0">
                  <a:solidFill>
                    <a:srgbClr val="FF0000"/>
                  </a:solidFill>
                  <a:latin typeface="Arial Unicode MS" panose="020B0604020202020204" pitchFamily="34" charset="-128"/>
                </a:rPr>
                <a:t>IG</a:t>
              </a:r>
              <a:r>
                <a:rPr lang="fr-FR" sz="2800" dirty="0" smtClean="0">
                  <a:solidFill>
                    <a:srgbClr val="FF0000"/>
                  </a:solidFill>
                  <a:latin typeface="Arial Unicode MS" panose="020B0604020202020204" pitchFamily="34" charset="-128"/>
                </a:rPr>
                <a:t> </a:t>
              </a:r>
              <a:endParaRPr lang="fr-FR" sz="2800" dirty="0">
                <a:solidFill>
                  <a:srgbClr val="FF0000"/>
                </a:solidFill>
                <a:latin typeface="Arial Unicode MS" panose="020B0604020202020204" pitchFamily="34" charset="-128"/>
              </a:endParaRPr>
            </a:p>
          </p:txBody>
        </p:sp>
        <p:sp>
          <p:nvSpPr>
            <p:cNvPr id="10" name="Text Box 7"/>
            <p:cNvSpPr txBox="1">
              <a:spLocks noChangeArrowheads="1"/>
            </p:cNvSpPr>
            <p:nvPr/>
          </p:nvSpPr>
          <p:spPr bwMode="auto">
            <a:xfrm>
              <a:off x="3540" y="1768"/>
              <a:ext cx="745"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dirty="0" err="1" smtClean="0">
                  <a:solidFill>
                    <a:srgbClr val="FF0000"/>
                  </a:solidFill>
                  <a:latin typeface="Arial Unicode MS" panose="020B0604020202020204" pitchFamily="34" charset="-128"/>
                </a:rPr>
                <a:t>Caecum</a:t>
              </a:r>
              <a:endParaRPr lang="fr-FR" sz="2000" dirty="0">
                <a:solidFill>
                  <a:srgbClr val="FF0000"/>
                </a:solidFill>
                <a:latin typeface="Arial Unicode MS" panose="020B0604020202020204" pitchFamily="34" charset="-128"/>
              </a:endParaRPr>
            </a:p>
          </p:txBody>
        </p:sp>
        <p:sp>
          <p:nvSpPr>
            <p:cNvPr id="11" name="Text Box 8"/>
            <p:cNvSpPr txBox="1">
              <a:spLocks noChangeArrowheads="1"/>
            </p:cNvSpPr>
            <p:nvPr/>
          </p:nvSpPr>
          <p:spPr bwMode="auto">
            <a:xfrm>
              <a:off x="3646" y="2272"/>
              <a:ext cx="476"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dirty="0" smtClean="0">
                  <a:solidFill>
                    <a:srgbClr val="FF0000"/>
                  </a:solidFill>
                  <a:latin typeface="Arial Unicode MS" panose="020B0604020202020204" pitchFamily="34" charset="-128"/>
                </a:rPr>
                <a:t>CVD</a:t>
              </a:r>
              <a:endParaRPr lang="fr-FR" sz="2000" dirty="0">
                <a:solidFill>
                  <a:srgbClr val="FF0000"/>
                </a:solidFill>
                <a:latin typeface="Arial Unicode MS" panose="020B0604020202020204" pitchFamily="34" charset="-128"/>
              </a:endParaRPr>
            </a:p>
          </p:txBody>
        </p:sp>
        <p:sp>
          <p:nvSpPr>
            <p:cNvPr id="12" name="Text Box 9"/>
            <p:cNvSpPr txBox="1">
              <a:spLocks noChangeArrowheads="1"/>
            </p:cNvSpPr>
            <p:nvPr/>
          </p:nvSpPr>
          <p:spPr bwMode="auto">
            <a:xfrm>
              <a:off x="2113" y="3007"/>
              <a:ext cx="484"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dirty="0" smtClean="0">
                  <a:solidFill>
                    <a:srgbClr val="FF0000"/>
                  </a:solidFill>
                  <a:latin typeface="Arial Unicode MS" panose="020B0604020202020204" pitchFamily="34" charset="-128"/>
                </a:rPr>
                <a:t>CVG</a:t>
              </a:r>
              <a:endParaRPr lang="fr-FR" sz="2000" dirty="0">
                <a:solidFill>
                  <a:srgbClr val="FF0000"/>
                </a:solidFill>
                <a:latin typeface="Arial Unicode MS" panose="020B0604020202020204" pitchFamily="34" charset="-128"/>
              </a:endParaRPr>
            </a:p>
          </p:txBody>
        </p:sp>
        <p:sp>
          <p:nvSpPr>
            <p:cNvPr id="13" name="Text Box 10"/>
            <p:cNvSpPr txBox="1">
              <a:spLocks noChangeArrowheads="1"/>
            </p:cNvSpPr>
            <p:nvPr/>
          </p:nvSpPr>
          <p:spPr bwMode="auto">
            <a:xfrm>
              <a:off x="2840" y="3407"/>
              <a:ext cx="494"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b="0" dirty="0" smtClean="0">
                  <a:solidFill>
                    <a:srgbClr val="FF0000"/>
                  </a:solidFill>
                  <a:latin typeface="Arial Unicode MS" panose="020B0604020202020204" pitchFamily="34" charset="-128"/>
                </a:rPr>
                <a:t>CDG</a:t>
              </a:r>
              <a:endParaRPr lang="fr-FR" sz="2000" b="0" dirty="0">
                <a:solidFill>
                  <a:srgbClr val="FF0000"/>
                </a:solidFill>
                <a:latin typeface="Arial Unicode MS" panose="020B0604020202020204" pitchFamily="34" charset="-128"/>
              </a:endParaRPr>
            </a:p>
          </p:txBody>
        </p:sp>
        <p:sp>
          <p:nvSpPr>
            <p:cNvPr id="14" name="Text Box 11"/>
            <p:cNvSpPr txBox="1">
              <a:spLocks noChangeArrowheads="1"/>
            </p:cNvSpPr>
            <p:nvPr/>
          </p:nvSpPr>
          <p:spPr bwMode="auto">
            <a:xfrm>
              <a:off x="4214" y="2795"/>
              <a:ext cx="485"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b="0" dirty="0" smtClean="0">
                  <a:solidFill>
                    <a:srgbClr val="FF0000"/>
                  </a:solidFill>
                  <a:latin typeface="Arial Unicode MS" panose="020B0604020202020204" pitchFamily="34" charset="-128"/>
                </a:rPr>
                <a:t>CDD</a:t>
              </a:r>
              <a:endParaRPr lang="fr-FR" sz="2000" b="0" dirty="0">
                <a:solidFill>
                  <a:srgbClr val="FF0000"/>
                </a:solidFill>
                <a:latin typeface="Arial Unicode MS" panose="020B0604020202020204" pitchFamily="34" charset="-128"/>
              </a:endParaRPr>
            </a:p>
          </p:txBody>
        </p:sp>
        <p:sp>
          <p:nvSpPr>
            <p:cNvPr id="15" name="Text Box 12"/>
            <p:cNvSpPr txBox="1">
              <a:spLocks noChangeArrowheads="1"/>
            </p:cNvSpPr>
            <p:nvPr/>
          </p:nvSpPr>
          <p:spPr bwMode="auto">
            <a:xfrm>
              <a:off x="2919" y="3761"/>
              <a:ext cx="345"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b="0" dirty="0" smtClean="0">
                  <a:solidFill>
                    <a:srgbClr val="FF0000"/>
                  </a:solidFill>
                  <a:latin typeface="Arial Unicode MS" panose="020B0604020202020204" pitchFamily="34" charset="-128"/>
                </a:rPr>
                <a:t>CF</a:t>
              </a:r>
              <a:endParaRPr lang="fr-FR" sz="2000" b="0" dirty="0">
                <a:solidFill>
                  <a:srgbClr val="FF0000"/>
                </a:solidFill>
                <a:latin typeface="Arial Unicode MS" panose="020B0604020202020204" pitchFamily="34" charset="-128"/>
              </a:endParaRPr>
            </a:p>
          </p:txBody>
        </p:sp>
      </p:grpSp>
    </p:spTree>
    <p:extLst>
      <p:ext uri="{BB962C8B-B14F-4D97-AF65-F5344CB8AC3E}">
        <p14:creationId xmlns:p14="http://schemas.microsoft.com/office/powerpoint/2010/main" val="40688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167896"/>
            <a:ext cx="11516008" cy="5531667"/>
          </a:xfrm>
        </p:spPr>
        <p:txBody>
          <a:bodyPr>
            <a:normAutofit/>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Chez les carnivores  </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solidFill>
                  <a:schemeClr val="tx1"/>
                </a:solidFill>
                <a:effectLst/>
                <a:latin typeface="Cambria" panose="02040503050406030204" pitchFamily="18" charset="0"/>
                <a:ea typeface="Cambria" panose="02040503050406030204" pitchFamily="18" charset="0"/>
              </a:rPr>
              <a:t>Le colon des carnivores est différent, il n’est pas </a:t>
            </a:r>
            <a:r>
              <a:rPr lang="fr-FR" sz="2800" i="1" dirty="0" err="1">
                <a:solidFill>
                  <a:schemeClr val="tx1"/>
                </a:solidFill>
                <a:effectLst/>
                <a:latin typeface="Cambria" panose="02040503050406030204" pitchFamily="18" charset="0"/>
                <a:ea typeface="Cambria" panose="02040503050406030204" pitchFamily="18" charset="0"/>
              </a:rPr>
              <a:t>sacculé</a:t>
            </a:r>
            <a:r>
              <a:rPr lang="fr-FR" sz="2800" i="1" dirty="0">
                <a:solidFill>
                  <a:schemeClr val="tx1"/>
                </a:solidFill>
                <a:effectLst/>
                <a:latin typeface="Cambria" panose="02040503050406030204" pitchFamily="18" charset="0"/>
                <a:ea typeface="Cambria" panose="02040503050406030204" pitchFamily="18" charset="0"/>
              </a:rPr>
              <a:t> et il ne présente pas d’</a:t>
            </a:r>
            <a:r>
              <a:rPr lang="fr-FR" sz="2800" i="1" dirty="0" err="1">
                <a:solidFill>
                  <a:schemeClr val="tx1"/>
                </a:solidFill>
                <a:effectLst/>
                <a:latin typeface="Cambria" panose="02040503050406030204" pitchFamily="18" charset="0"/>
                <a:ea typeface="Cambria" panose="02040503050406030204" pitchFamily="18" charset="0"/>
              </a:rPr>
              <a:t>antipéristaltisme</a:t>
            </a:r>
            <a:r>
              <a:rPr lang="fr-FR" sz="2800" i="1" dirty="0">
                <a:solidFill>
                  <a:schemeClr val="tx1"/>
                </a:solidFill>
                <a:effectLst/>
                <a:latin typeface="Cambria" panose="02040503050406030204" pitchFamily="18" charset="0"/>
                <a:ea typeface="Cambria" panose="02040503050406030204" pitchFamily="18" charset="0"/>
              </a:rPr>
              <a:t>.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Il </a:t>
            </a:r>
            <a:r>
              <a:rPr lang="fr-FR" sz="2800" i="1" dirty="0">
                <a:solidFill>
                  <a:schemeClr val="tx1"/>
                </a:solidFill>
                <a:effectLst/>
                <a:latin typeface="Cambria" panose="02040503050406030204" pitchFamily="18" charset="0"/>
                <a:ea typeface="Cambria" panose="02040503050406030204" pitchFamily="18" charset="0"/>
              </a:rPr>
              <a:t>présente deux types d’activités :  </a:t>
            </a:r>
          </a:p>
          <a:p>
            <a:pPr lvl="1"/>
            <a:r>
              <a:rPr lang="fr-FR" sz="2800" b="1" i="1" dirty="0" smtClean="0">
                <a:solidFill>
                  <a:schemeClr val="tx1"/>
                </a:solidFill>
                <a:effectLst/>
                <a:latin typeface="Cambria" panose="02040503050406030204" pitchFamily="18" charset="0"/>
                <a:ea typeface="Cambria" panose="02040503050406030204" pitchFamily="18" charset="0"/>
              </a:rPr>
              <a:t>Activité </a:t>
            </a:r>
            <a:r>
              <a:rPr lang="fr-FR" sz="2800" b="1" i="1" dirty="0">
                <a:solidFill>
                  <a:schemeClr val="tx1"/>
                </a:solidFill>
                <a:effectLst/>
                <a:latin typeface="Cambria" panose="02040503050406030204" pitchFamily="18" charset="0"/>
                <a:ea typeface="Cambria" panose="02040503050406030204" pitchFamily="18" charset="0"/>
              </a:rPr>
              <a:t>propagée </a:t>
            </a:r>
            <a:r>
              <a:rPr lang="fr-FR" sz="2800" i="1" dirty="0">
                <a:solidFill>
                  <a:schemeClr val="tx1"/>
                </a:solidFill>
                <a:effectLst/>
                <a:latin typeface="Cambria" panose="02040503050406030204" pitchFamily="18" charset="0"/>
                <a:ea typeface="Cambria" panose="02040503050406030204" pitchFamily="18" charset="0"/>
              </a:rPr>
              <a:t>sous forme de contractions organisées de </a:t>
            </a:r>
            <a:r>
              <a:rPr lang="fr-FR" sz="2800" i="1" dirty="0" smtClean="0">
                <a:solidFill>
                  <a:schemeClr val="tx1"/>
                </a:solidFill>
                <a:effectLst/>
                <a:latin typeface="Cambria" panose="02040503050406030204" pitchFamily="18" charset="0"/>
                <a:ea typeface="Cambria" panose="02040503050406030204" pitchFamily="18" charset="0"/>
              </a:rPr>
              <a:t>façon </a:t>
            </a:r>
            <a:r>
              <a:rPr lang="fr-FR" sz="2800" i="1" dirty="0">
                <a:solidFill>
                  <a:schemeClr val="tx1"/>
                </a:solidFill>
                <a:effectLst/>
                <a:latin typeface="Cambria" panose="02040503050406030204" pitchFamily="18" charset="0"/>
                <a:ea typeface="Cambria" panose="02040503050406030204" pitchFamily="18" charset="0"/>
              </a:rPr>
              <a:t>cyclique (3à5 par heure)</a:t>
            </a:r>
          </a:p>
          <a:p>
            <a:pPr lvl="1"/>
            <a:r>
              <a:rPr lang="fr-FR" sz="2800" b="1" i="1" dirty="0" smtClean="0">
                <a:solidFill>
                  <a:schemeClr val="tx1"/>
                </a:solidFill>
                <a:effectLst/>
                <a:latin typeface="Cambria" panose="02040503050406030204" pitchFamily="18" charset="0"/>
                <a:ea typeface="Cambria" panose="02040503050406030204" pitchFamily="18" charset="0"/>
              </a:rPr>
              <a:t>Activité </a:t>
            </a:r>
            <a:r>
              <a:rPr lang="fr-FR" sz="2800" b="1" i="1" dirty="0">
                <a:solidFill>
                  <a:schemeClr val="tx1"/>
                </a:solidFill>
                <a:effectLst/>
                <a:latin typeface="Cambria" panose="02040503050406030204" pitchFamily="18" charset="0"/>
                <a:ea typeface="Cambria" panose="02040503050406030204" pitchFamily="18" charset="0"/>
              </a:rPr>
              <a:t>localisée </a:t>
            </a:r>
            <a:r>
              <a:rPr lang="fr-FR" sz="2800" i="1" dirty="0">
                <a:solidFill>
                  <a:schemeClr val="tx1"/>
                </a:solidFill>
                <a:effectLst/>
                <a:latin typeface="Cambria" panose="02040503050406030204" pitchFamily="18" charset="0"/>
                <a:ea typeface="Cambria" panose="02040503050406030204" pitchFamily="18" charset="0"/>
              </a:rPr>
              <a:t>dominante en cas de constipation et disparait en cas de diarrhée. </a:t>
            </a:r>
          </a:p>
          <a:p>
            <a:r>
              <a:rPr lang="fr-FR" sz="2800" i="1" dirty="0">
                <a:solidFill>
                  <a:schemeClr val="tx1"/>
                </a:solidFill>
                <a:effectLst/>
                <a:latin typeface="Cambria" panose="02040503050406030204" pitchFamily="18" charset="0"/>
                <a:ea typeface="Cambria" panose="02040503050406030204" pitchFamily="18" charset="0"/>
              </a:rPr>
              <a:t>Les cycles sont iléo-dépendant pour le colon proximal et iléo-indépendant pour le colon transverse. </a:t>
            </a:r>
          </a:p>
          <a:p>
            <a:endParaRPr lang="fr-FR"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58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Les anomalies de la motilité </a:t>
            </a:r>
            <a:r>
              <a:rPr lang="fr-FR" b="1" i="1" dirty="0" smtClean="0">
                <a:effectLst/>
                <a:latin typeface="Cambria" panose="02040503050406030204" pitchFamily="18" charset="0"/>
                <a:ea typeface="Cambria" panose="02040503050406030204" pitchFamily="18" charset="0"/>
              </a:rPr>
              <a:t>intestinale</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a:solidFill>
                  <a:schemeClr val="tx1"/>
                </a:solidFill>
                <a:effectLst/>
                <a:latin typeface="Cambria" panose="02040503050406030204" pitchFamily="18" charset="0"/>
                <a:ea typeface="Cambria" panose="02040503050406030204" pitchFamily="18" charset="0"/>
              </a:rPr>
              <a:t>Les facteurs émotionnels influencent fortement la motilité intestinale par le système nerveux autonome.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Un </a:t>
            </a:r>
            <a:r>
              <a:rPr lang="fr-FR" sz="2800" i="1" dirty="0">
                <a:solidFill>
                  <a:schemeClr val="tx1"/>
                </a:solidFill>
                <a:effectLst/>
                <a:latin typeface="Cambria" panose="02040503050406030204" pitchFamily="18" charset="0"/>
                <a:ea typeface="Cambria" panose="02040503050406030204" pitchFamily="18" charset="0"/>
              </a:rPr>
              <a:t>syndrome d'irritation intestinale peut se produire pendant les périodes de stress, fait de constipation (augmentation des contractions de segmentation) ou de diarrhée (diminution des contractions de segmentation).</a:t>
            </a:r>
            <a:endParaRPr lang="fr-FR" sz="28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43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Les anomalies de la motilité </a:t>
            </a:r>
            <a:r>
              <a:rPr lang="fr-FR" b="1" i="1" dirty="0" smtClean="0">
                <a:effectLst/>
                <a:latin typeface="Cambria" panose="02040503050406030204" pitchFamily="18" charset="0"/>
                <a:ea typeface="Cambria" panose="02040503050406030204" pitchFamily="18" charset="0"/>
              </a:rPr>
              <a:t>intestinale</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07406" y="1502875"/>
            <a:ext cx="11516008" cy="4952246"/>
          </a:xfrm>
        </p:spPr>
        <p:txBody>
          <a:bodyPr>
            <a:normAutofit fontScale="92500"/>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 vomissement</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solidFill>
                  <a:schemeClr val="tx1"/>
                </a:solidFill>
                <a:effectLst/>
                <a:latin typeface="Cambria" panose="02040503050406030204" pitchFamily="18" charset="0"/>
                <a:ea typeface="Cambria" panose="02040503050406030204" pitchFamily="18" charset="0"/>
              </a:rPr>
              <a:t>Une onde de péristaltisme inversée commence dans l’intestin grêle et déplace le contenu GI dans la direction orale.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Le </a:t>
            </a:r>
            <a:r>
              <a:rPr lang="fr-FR" sz="2800" i="1" dirty="0">
                <a:solidFill>
                  <a:schemeClr val="tx1"/>
                </a:solidFill>
                <a:effectLst/>
                <a:latin typeface="Cambria" panose="02040503050406030204" pitchFamily="18" charset="0"/>
                <a:ea typeface="Cambria" panose="02040503050406030204" pitchFamily="18" charset="0"/>
              </a:rPr>
              <a:t>haut-le-cœur se produit quand le contenu gastrique est poussé dans l'œsophage alors que le sphincter œsophagien supérieur reste fermé.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Le </a:t>
            </a:r>
            <a:r>
              <a:rPr lang="fr-FR" sz="2800" i="1" dirty="0">
                <a:solidFill>
                  <a:schemeClr val="tx1"/>
                </a:solidFill>
                <a:effectLst/>
                <a:latin typeface="Cambria" panose="02040503050406030204" pitchFamily="18" charset="0"/>
                <a:ea typeface="Cambria" panose="02040503050406030204" pitchFamily="18" charset="0"/>
              </a:rPr>
              <a:t>vomissement se produit quand la pression dans l'œsophage devient suffisamment forte pour ouvrir le sphincter œsophagien supérieur.</a:t>
            </a:r>
          </a:p>
          <a:p>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Remarque : </a:t>
            </a:r>
            <a:r>
              <a:rPr lang="fr-FR" sz="2800" b="1" i="1" dirty="0">
                <a:solidFill>
                  <a:schemeClr val="tx1"/>
                </a:solidFill>
                <a:effectLst/>
                <a:latin typeface="Cambria" panose="02040503050406030204" pitchFamily="18" charset="0"/>
                <a:ea typeface="Cambria" panose="02040503050406030204" pitchFamily="18" charset="0"/>
              </a:rPr>
              <a:t>c</a:t>
            </a:r>
            <a:r>
              <a:rPr lang="fr-FR" sz="2800" i="1" dirty="0">
                <a:solidFill>
                  <a:schemeClr val="tx1"/>
                </a:solidFill>
                <a:effectLst/>
                <a:latin typeface="Cambria" panose="02040503050406030204" pitchFamily="18" charset="0"/>
                <a:ea typeface="Cambria" panose="02040503050406030204" pitchFamily="18" charset="0"/>
              </a:rPr>
              <a:t>hez les carnivores, lors du sevrage des jeunes on observe un vomissement qualifié </a:t>
            </a:r>
            <a:r>
              <a:rPr lang="fr-FR" sz="2800" i="1" dirty="0" smtClean="0">
                <a:solidFill>
                  <a:schemeClr val="tx1"/>
                </a:solidFill>
                <a:effectLst/>
                <a:latin typeface="Cambria" panose="02040503050406030204" pitchFamily="18" charset="0"/>
                <a:ea typeface="Cambria" panose="02040503050406030204" pitchFamily="18" charset="0"/>
              </a:rPr>
              <a:t>d’</a:t>
            </a:r>
            <a:r>
              <a:rPr lang="fr-FR" sz="2800" i="1" dirty="0" err="1" smtClean="0">
                <a:solidFill>
                  <a:schemeClr val="tx1"/>
                </a:solidFill>
                <a:effectLst/>
                <a:latin typeface="Cambria" panose="02040503050406030204" pitchFamily="18" charset="0"/>
                <a:ea typeface="Cambria" panose="02040503050406030204" pitchFamily="18" charset="0"/>
              </a:rPr>
              <a:t>épimélétique</a:t>
            </a:r>
            <a:r>
              <a:rPr lang="fr-FR" sz="2800" i="1" dirty="0">
                <a:solidFill>
                  <a:schemeClr val="tx1"/>
                </a:solidFill>
                <a:effectLst/>
                <a:latin typeface="Cambria" panose="02040503050406030204" pitchFamily="18" charset="0"/>
                <a:ea typeface="Cambria" panose="02040503050406030204" pitchFamily="18" charset="0"/>
              </a:rPr>
              <a:t>. Ce vomissement s’explique par une lactation courte et la nécessité d’offrir un aliment de transition aux jeunes carnivores. </a:t>
            </a:r>
          </a:p>
          <a:p>
            <a:endParaRPr lang="fr-FR"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302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90528" y="2516863"/>
            <a:ext cx="7116024" cy="1569660"/>
          </a:xfrm>
          <a:prstGeom prst="rect">
            <a:avLst/>
          </a:prstGeom>
          <a:noFill/>
          <a:ln w="28575">
            <a:solidFill>
              <a:schemeClr val="tx1"/>
            </a:solidFill>
          </a:ln>
        </p:spPr>
        <p:txBody>
          <a:bodyPr wrap="square" rtlCol="0">
            <a:spAutoFit/>
          </a:bodyPr>
          <a:lstStyle/>
          <a:p>
            <a:pPr algn="ctr"/>
            <a:r>
              <a:rPr lang="fr-FR" sz="4800" b="1" i="1" dirty="0" smtClean="0">
                <a:latin typeface="Cambria" panose="02040503050406030204" pitchFamily="18" charset="0"/>
                <a:ea typeface="Cambria" panose="02040503050406030204" pitchFamily="18" charset="0"/>
              </a:rPr>
              <a:t>SÉCRÉTIONS GASTRO-INTESTINALES  </a:t>
            </a:r>
            <a:endParaRPr lang="fr-FR" sz="48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038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gastro-intestinales</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07817" y="1792586"/>
            <a:ext cx="5939073" cy="4644427"/>
          </a:xfrm>
        </p:spPr>
        <p:txBody>
          <a:bodyPr>
            <a:normAutofit/>
          </a:bodyPr>
          <a:lstStyle/>
          <a:p>
            <a:r>
              <a:rPr lang="fr-FR" sz="2800" i="1" dirty="0">
                <a:solidFill>
                  <a:schemeClr val="tx1"/>
                </a:solidFill>
                <a:effectLst/>
                <a:latin typeface="Cambria" panose="02040503050406030204" pitchFamily="18" charset="0"/>
                <a:ea typeface="Cambria" panose="02040503050406030204" pitchFamily="18" charset="0"/>
              </a:rPr>
              <a:t>Les sécrétions gastro-intestinales jouent un rôle important dans la digestion chimique des aliments grâce aux enzymes qu’elles </a:t>
            </a:r>
            <a:r>
              <a:rPr lang="fr-FR" sz="2800" i="1" dirty="0" smtClean="0">
                <a:solidFill>
                  <a:schemeClr val="tx1"/>
                </a:solidFill>
                <a:effectLst/>
                <a:latin typeface="Cambria" panose="02040503050406030204" pitchFamily="18" charset="0"/>
                <a:ea typeface="Cambria" panose="02040503050406030204" pitchFamily="18" charset="0"/>
              </a:rPr>
              <a:t>produisent. On distingue:</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salivaire</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gastrique </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pancréatique</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biliaire </a:t>
            </a:r>
            <a:endParaRPr lang="fr-FR" sz="2400" b="1" i="1" dirty="0">
              <a:solidFill>
                <a:schemeClr val="accent4">
                  <a:lumMod val="60000"/>
                  <a:lumOff val="40000"/>
                </a:schemeClr>
              </a:solidFill>
              <a:effectLst/>
              <a:latin typeface="Cambria" panose="02040503050406030204" pitchFamily="18" charset="0"/>
              <a:ea typeface="Cambria" panose="02040503050406030204" pitchFamily="18" charset="0"/>
            </a:endParaRPr>
          </a:p>
          <a:p>
            <a:endParaRPr lang="fr-FR" dirty="0"/>
          </a:p>
        </p:txBody>
      </p:sp>
      <p:pic>
        <p:nvPicPr>
          <p:cNvPr id="5" name="Espace réservé du contenu 4"/>
          <p:cNvPicPr>
            <a:picLocks noGrp="1"/>
          </p:cNvPicPr>
          <p:nvPr>
            <p:ph sz="half" idx="2"/>
          </p:nvPr>
        </p:nvPicPr>
        <p:blipFill>
          <a:blip r:embed="rId2"/>
          <a:stretch>
            <a:fillRect/>
          </a:stretch>
        </p:blipFill>
        <p:spPr>
          <a:xfrm>
            <a:off x="6372304" y="1904999"/>
            <a:ext cx="5125597" cy="4391891"/>
          </a:xfrm>
          <a:prstGeom prst="rect">
            <a:avLst/>
          </a:prstGeom>
        </p:spPr>
      </p:pic>
    </p:spTree>
    <p:extLst>
      <p:ext uri="{BB962C8B-B14F-4D97-AF65-F5344CB8AC3E}">
        <p14:creationId xmlns:p14="http://schemas.microsoft.com/office/powerpoint/2010/main" val="414611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04718" y="1885556"/>
            <a:ext cx="7363564" cy="4425560"/>
          </a:xfrm>
        </p:spPr>
        <p:txBody>
          <a:bodyPr>
            <a:normAutofit/>
          </a:bodyPr>
          <a:lstStyle/>
          <a:p>
            <a:r>
              <a:rPr lang="fr-FR" sz="2400" i="1" dirty="0">
                <a:solidFill>
                  <a:schemeClr val="tx1"/>
                </a:solidFill>
                <a:effectLst/>
                <a:latin typeface="Cambria" panose="02040503050406030204" pitchFamily="18" charset="0"/>
                <a:ea typeface="Cambria" panose="02040503050406030204" pitchFamily="18" charset="0"/>
              </a:rPr>
              <a:t>La salive est essentiellement formée par trois paires de glandes majeures les </a:t>
            </a:r>
            <a:r>
              <a:rPr lang="fr-FR" sz="2400" i="1" dirty="0" smtClean="0">
                <a:solidFill>
                  <a:schemeClr val="tx1"/>
                </a:solidFill>
                <a:effectLst/>
                <a:latin typeface="Cambria" panose="02040503050406030204" pitchFamily="18" charset="0"/>
                <a:ea typeface="Cambria" panose="02040503050406030204" pitchFamily="18" charset="0"/>
              </a:rPr>
              <a:t>parotides, </a:t>
            </a:r>
            <a:r>
              <a:rPr lang="fr-FR" sz="2400" i="1" dirty="0">
                <a:solidFill>
                  <a:schemeClr val="tx1"/>
                </a:solidFill>
                <a:effectLst/>
                <a:latin typeface="Cambria" panose="02040503050406030204" pitchFamily="18" charset="0"/>
                <a:ea typeface="Cambria" panose="02040503050406030204" pitchFamily="18" charset="0"/>
              </a:rPr>
              <a:t>Les sous-maxillaires et les sublinguales.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La </a:t>
            </a:r>
            <a:r>
              <a:rPr lang="fr-FR" sz="2400" i="1" dirty="0">
                <a:solidFill>
                  <a:schemeClr val="tx1"/>
                </a:solidFill>
                <a:effectLst/>
                <a:latin typeface="Cambria" panose="02040503050406030204" pitchFamily="18" charset="0"/>
                <a:ea typeface="Cambria" panose="02040503050406030204" pitchFamily="18" charset="0"/>
              </a:rPr>
              <a:t>structure de chacune de ces glandes ressemble à une grappe de raisin.</a:t>
            </a:r>
          </a:p>
          <a:p>
            <a:r>
              <a:rPr lang="fr-FR" sz="2400" i="1" dirty="0" smtClean="0">
                <a:solidFill>
                  <a:schemeClr val="tx1"/>
                </a:solidFill>
                <a:effectLst/>
                <a:latin typeface="Cambria" panose="02040503050406030204" pitchFamily="18" charset="0"/>
                <a:ea typeface="Cambria" panose="02040503050406030204" pitchFamily="18" charset="0"/>
              </a:rPr>
              <a:t>A l’extrémité </a:t>
            </a:r>
            <a:r>
              <a:rPr lang="fr-FR" sz="2400" i="1" dirty="0">
                <a:solidFill>
                  <a:schemeClr val="tx1"/>
                </a:solidFill>
                <a:effectLst/>
                <a:latin typeface="Cambria" panose="02040503050406030204" pitchFamily="18" charset="0"/>
                <a:ea typeface="Cambria" panose="02040503050406030204" pitchFamily="18" charset="0"/>
              </a:rPr>
              <a:t>aveugle de chaque canal évacuateur primaire, se trouve un acinus, délimité par des cellules </a:t>
            </a:r>
            <a:r>
              <a:rPr lang="fr-FR" sz="2400" i="1" dirty="0" smtClean="0">
                <a:solidFill>
                  <a:schemeClr val="tx1"/>
                </a:solidFill>
                <a:effectLst/>
                <a:latin typeface="Cambria" panose="02040503050406030204" pitchFamily="18" charset="0"/>
                <a:ea typeface="Cambria" panose="02040503050406030204" pitchFamily="18" charset="0"/>
              </a:rPr>
              <a:t>muqueuses </a:t>
            </a:r>
            <a:r>
              <a:rPr lang="fr-FR" sz="2400" i="1" dirty="0">
                <a:solidFill>
                  <a:schemeClr val="tx1"/>
                </a:solidFill>
                <a:effectLst/>
                <a:latin typeface="Cambria" panose="02040503050406030204" pitchFamily="18" charset="0"/>
                <a:ea typeface="Cambria" panose="02040503050406030204" pitchFamily="18" charset="0"/>
              </a:rPr>
              <a:t>et séreuses qui sécrètent la salive initiale.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Le </a:t>
            </a:r>
            <a:r>
              <a:rPr lang="fr-FR" sz="2400" i="1" dirty="0">
                <a:solidFill>
                  <a:schemeClr val="tx1"/>
                </a:solidFill>
                <a:effectLst/>
                <a:latin typeface="Cambria" panose="02040503050406030204" pitchFamily="18" charset="0"/>
                <a:ea typeface="Cambria" panose="02040503050406030204" pitchFamily="18" charset="0"/>
              </a:rPr>
              <a:t>système de drainage est fait de canaux </a:t>
            </a:r>
            <a:r>
              <a:rPr lang="fr-FR" sz="2400" i="1" dirty="0" smtClean="0">
                <a:solidFill>
                  <a:schemeClr val="tx1"/>
                </a:solidFill>
                <a:effectLst/>
                <a:latin typeface="Cambria" panose="02040503050406030204" pitchFamily="18" charset="0"/>
                <a:ea typeface="Cambria" panose="02040503050406030204" pitchFamily="18" charset="0"/>
              </a:rPr>
              <a:t>délimités </a:t>
            </a:r>
            <a:r>
              <a:rPr lang="fr-FR" sz="2400" i="1" dirty="0">
                <a:solidFill>
                  <a:schemeClr val="tx1"/>
                </a:solidFill>
                <a:effectLst/>
                <a:latin typeface="Cambria" panose="02040503050406030204" pitchFamily="18" charset="0"/>
                <a:ea typeface="Cambria" panose="02040503050406030204" pitchFamily="18" charset="0"/>
              </a:rPr>
              <a:t>par des cellules épithéliales </a:t>
            </a:r>
            <a:r>
              <a:rPr lang="fr-FR" sz="2400" i="1" dirty="0" smtClean="0">
                <a:solidFill>
                  <a:schemeClr val="tx1"/>
                </a:solidFill>
                <a:effectLst/>
                <a:latin typeface="Cambria" panose="02040503050406030204" pitchFamily="18" charset="0"/>
                <a:ea typeface="Cambria" panose="02040503050406030204" pitchFamily="18" charset="0"/>
              </a:rPr>
              <a:t>qui </a:t>
            </a:r>
            <a:r>
              <a:rPr lang="fr-FR" sz="2400" i="1" dirty="0">
                <a:solidFill>
                  <a:schemeClr val="tx1"/>
                </a:solidFill>
                <a:effectLst/>
                <a:latin typeface="Cambria" panose="02040503050406030204" pitchFamily="18" charset="0"/>
                <a:ea typeface="Cambria" panose="02040503050406030204" pitchFamily="18" charset="0"/>
              </a:rPr>
              <a:t>modifient la salive.</a:t>
            </a:r>
          </a:p>
          <a:p>
            <a:endParaRPr lang="fr-FR" dirty="0"/>
          </a:p>
        </p:txBody>
      </p:sp>
      <p:pic>
        <p:nvPicPr>
          <p:cNvPr id="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04687" y="1905000"/>
            <a:ext cx="3690390" cy="4340307"/>
          </a:xfrm>
        </p:spPr>
      </p:pic>
    </p:spTree>
    <p:extLst>
      <p:ext uri="{BB962C8B-B14F-4D97-AF65-F5344CB8AC3E}">
        <p14:creationId xmlns:p14="http://schemas.microsoft.com/office/powerpoint/2010/main" val="29898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84087"/>
            <a:ext cx="9905998" cy="1905000"/>
          </a:xfrm>
        </p:spPr>
        <p:txBody>
          <a:bodyPr/>
          <a:lstStyle/>
          <a:p>
            <a:pPr algn="ctr"/>
            <a:r>
              <a:rPr lang="fr-FR" b="1" i="1" dirty="0">
                <a:effectLst/>
                <a:latin typeface="Cambria" panose="02040503050406030204" pitchFamily="18" charset="0"/>
                <a:ea typeface="Cambria" panose="02040503050406030204" pitchFamily="18" charset="0"/>
              </a:rPr>
              <a:t>Organisation fonctionnelle </a:t>
            </a: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b="1" i="1" dirty="0" smtClean="0">
                <a:effectLst/>
                <a:latin typeface="Cambria" panose="02040503050406030204" pitchFamily="18" charset="0"/>
                <a:ea typeface="Cambria" panose="02040503050406030204" pitchFamily="18" charset="0"/>
              </a:rPr>
              <a:t>de </a:t>
            </a:r>
            <a:r>
              <a:rPr lang="fr-FR"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642796" y="2390115"/>
            <a:ext cx="6411332" cy="3944293"/>
          </a:xfrm>
          <a:ln>
            <a:solidFill>
              <a:schemeClr val="tx1"/>
            </a:solidFill>
          </a:ln>
        </p:spPr>
        <p:txBody>
          <a:bodyPr>
            <a:normAutofit/>
          </a:bodyPr>
          <a:lstStyle/>
          <a:p>
            <a:pPr lvl="0"/>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sous muqueuse </a:t>
            </a:r>
            <a:r>
              <a:rPr lang="fr-FR" sz="2400" i="1" dirty="0" smtClean="0">
                <a:effectLst/>
                <a:latin typeface="Cambria" panose="02040503050406030204" pitchFamily="18" charset="0"/>
                <a:ea typeface="Cambria" panose="02040503050406030204" pitchFamily="18" charset="0"/>
              </a:rPr>
              <a:t>est</a:t>
            </a:r>
            <a:r>
              <a:rPr lang="fr-FR" sz="2400" b="1" i="1" dirty="0" smtClean="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composée </a:t>
            </a:r>
            <a:r>
              <a:rPr lang="fr-FR" sz="2400" i="1" dirty="0">
                <a:effectLst/>
                <a:latin typeface="Cambria" panose="02040503050406030204" pitchFamily="18" charset="0"/>
                <a:ea typeface="Cambria" panose="02040503050406030204" pitchFamily="18" charset="0"/>
              </a:rPr>
              <a:t>de tissu conjonctif lâche riche en fibres élastiques contenant un plexus de petits vaisseaux sanguins appelé plexus de </a:t>
            </a:r>
            <a:r>
              <a:rPr lang="fr-FR" sz="2400" b="1" i="1" dirty="0">
                <a:effectLst/>
                <a:latin typeface="Cambria" panose="02040503050406030204" pitchFamily="18" charset="0"/>
                <a:ea typeface="Cambria" panose="02040503050406030204" pitchFamily="18" charset="0"/>
              </a:rPr>
              <a:t>Heller,</a:t>
            </a:r>
            <a:r>
              <a:rPr lang="fr-FR" sz="2400" i="1" dirty="0">
                <a:effectLst/>
                <a:latin typeface="Cambria" panose="02040503050406030204" pitchFamily="18" charset="0"/>
                <a:ea typeface="Cambria" panose="02040503050406030204" pitchFamily="18" charset="0"/>
              </a:rPr>
              <a:t> elle comprend également de nombreux vaisseaux lymphatiques et un plexus nerveux « plexus sous-muqueux de </a:t>
            </a:r>
            <a:r>
              <a:rPr lang="fr-FR" sz="2400" b="1" i="1" dirty="0">
                <a:effectLst/>
                <a:latin typeface="Cambria" panose="02040503050406030204" pitchFamily="18" charset="0"/>
                <a:ea typeface="Cambria" panose="02040503050406030204" pitchFamily="18" charset="0"/>
              </a:rPr>
              <a:t>Meissner </a:t>
            </a:r>
            <a:r>
              <a:rPr lang="fr-FR" sz="2400" i="1" dirty="0">
                <a:effectLst/>
                <a:latin typeface="Cambria" panose="02040503050406030204" pitchFamily="18" charset="0"/>
                <a:ea typeface="Cambria" panose="02040503050406030204" pitchFamily="18" charset="0"/>
              </a:rPr>
              <a:t>» impliqué dans la régulation des sécrétions gastro-intestinal et </a:t>
            </a:r>
            <a:r>
              <a:rPr lang="fr-FR" sz="2400" i="1" dirty="0" smtClean="0">
                <a:effectLst/>
                <a:latin typeface="Cambria" panose="02040503050406030204" pitchFamily="18" charset="0"/>
                <a:ea typeface="Cambria" panose="02040503050406030204" pitchFamily="18" charset="0"/>
              </a:rPr>
              <a:t>du </a:t>
            </a:r>
            <a:r>
              <a:rPr lang="fr-FR" sz="2400" i="1" dirty="0">
                <a:effectLst/>
                <a:latin typeface="Cambria" panose="02040503050406030204" pitchFamily="18" charset="0"/>
                <a:ea typeface="Cambria" panose="02040503050406030204" pitchFamily="18" charset="0"/>
              </a:rPr>
              <a:t>débit sanguin local. </a:t>
            </a:r>
          </a:p>
          <a:p>
            <a:endParaRPr lang="fr-FR" dirty="0"/>
          </a:p>
        </p:txBody>
      </p:sp>
      <p:pic>
        <p:nvPicPr>
          <p:cNvPr id="5" name="Picture 1"/>
          <p:cNvPicPr>
            <a:picLocks noGrp="1"/>
          </p:cNvPicPr>
          <p:nvPr>
            <p:ph sz="half" idx="2"/>
          </p:nvPr>
        </p:nvPicPr>
        <p:blipFill>
          <a:blip r:embed="rId2"/>
          <a:srcRect/>
          <a:stretch>
            <a:fillRect/>
          </a:stretch>
        </p:blipFill>
        <p:spPr bwMode="auto">
          <a:xfrm>
            <a:off x="7552745" y="2390115"/>
            <a:ext cx="3993283" cy="3944293"/>
          </a:xfrm>
          <a:prstGeom prst="rect">
            <a:avLst/>
          </a:prstGeom>
          <a:noFill/>
          <a:ln w="9525">
            <a:noFill/>
            <a:miter lim="800000"/>
            <a:headEnd/>
            <a:tailEnd/>
          </a:ln>
          <a:effectLst/>
        </p:spPr>
      </p:pic>
    </p:spTree>
    <p:extLst>
      <p:ext uri="{BB962C8B-B14F-4D97-AF65-F5344CB8AC3E}">
        <p14:creationId xmlns:p14="http://schemas.microsoft.com/office/powerpoint/2010/main" val="26935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04718" y="1897523"/>
            <a:ext cx="7363564" cy="4425560"/>
          </a:xfrm>
        </p:spPr>
        <p:txBody>
          <a:bodyPr>
            <a:normAutofit/>
          </a:bodyPr>
          <a:lstStyle/>
          <a:p>
            <a:pPr>
              <a:lnSpc>
                <a:spcPct val="80000"/>
              </a:lnSpc>
            </a:pPr>
            <a:r>
              <a:rPr lang="fr-FR" altLang="en-US" sz="2400" i="1" dirty="0">
                <a:solidFill>
                  <a:schemeClr val="tx1"/>
                </a:solidFill>
                <a:latin typeface="Cambria" panose="02040503050406030204" pitchFamily="18" charset="0"/>
                <a:ea typeface="Cambria" panose="02040503050406030204" pitchFamily="18" charset="0"/>
              </a:rPr>
              <a:t>Les cellules acineuses sécrètent </a:t>
            </a:r>
            <a:r>
              <a:rPr lang="fr-FR" altLang="en-US" sz="2400" b="1" i="1" dirty="0">
                <a:solidFill>
                  <a:schemeClr val="tx1"/>
                </a:solidFill>
                <a:latin typeface="Cambria" panose="02040503050406030204" pitchFamily="18" charset="0"/>
                <a:ea typeface="Cambria" panose="02040503050406030204" pitchFamily="18" charset="0"/>
              </a:rPr>
              <a:t>l’amylase,</a:t>
            </a:r>
            <a:r>
              <a:rPr lang="fr-FR" altLang="en-US" sz="2400" i="1" dirty="0">
                <a:solidFill>
                  <a:schemeClr val="tx1"/>
                </a:solidFill>
                <a:latin typeface="Cambria" panose="02040503050406030204" pitchFamily="18" charset="0"/>
                <a:ea typeface="Cambria" panose="02040503050406030204" pitchFamily="18" charset="0"/>
              </a:rPr>
              <a:t> les </a:t>
            </a:r>
            <a:r>
              <a:rPr lang="fr-FR" altLang="en-US" sz="2400" b="1" i="1" dirty="0">
                <a:solidFill>
                  <a:schemeClr val="tx1"/>
                </a:solidFill>
                <a:latin typeface="Cambria" panose="02040503050406030204" pitchFamily="18" charset="0"/>
                <a:ea typeface="Cambria" panose="02040503050406030204" pitchFamily="18" charset="0"/>
              </a:rPr>
              <a:t>mucines</a:t>
            </a:r>
            <a:r>
              <a:rPr lang="fr-FR" altLang="en-US" sz="2400" i="1" dirty="0">
                <a:solidFill>
                  <a:schemeClr val="tx1"/>
                </a:solidFill>
                <a:latin typeface="Cambria" panose="02040503050406030204" pitchFamily="18" charset="0"/>
                <a:ea typeface="Cambria" panose="02040503050406030204" pitchFamily="18" charset="0"/>
              </a:rPr>
              <a:t> et les électrolytes (en concentration identique </a:t>
            </a:r>
            <a:r>
              <a:rPr lang="fr-FR" altLang="en-US" sz="2400" i="1" dirty="0" smtClean="0">
                <a:solidFill>
                  <a:schemeClr val="tx1"/>
                </a:solidFill>
                <a:latin typeface="Cambria" panose="02040503050406030204" pitchFamily="18" charset="0"/>
                <a:ea typeface="Cambria" panose="02040503050406030204" pitchFamily="18" charset="0"/>
              </a:rPr>
              <a:t>à celle du plasma )</a:t>
            </a:r>
          </a:p>
          <a:p>
            <a:pPr>
              <a:lnSpc>
                <a:spcPct val="80000"/>
              </a:lnSpc>
            </a:pPr>
            <a:r>
              <a:rPr lang="fr-FR" altLang="en-US" sz="2400" i="1" dirty="0" smtClean="0">
                <a:solidFill>
                  <a:schemeClr val="tx1"/>
                </a:solidFill>
                <a:latin typeface="Cambria" panose="02040503050406030204" pitchFamily="18" charset="0"/>
                <a:ea typeface="Cambria" panose="02040503050406030204" pitchFamily="18" charset="0"/>
              </a:rPr>
              <a:t>Comme </a:t>
            </a:r>
            <a:r>
              <a:rPr lang="fr-FR" altLang="en-US" sz="2400" i="1" dirty="0">
                <a:solidFill>
                  <a:schemeClr val="tx1"/>
                </a:solidFill>
                <a:latin typeface="Cambria" panose="02040503050406030204" pitchFamily="18" charset="0"/>
                <a:ea typeface="Cambria" panose="02040503050406030204" pitchFamily="18" charset="0"/>
              </a:rPr>
              <a:t>pour la plupart des glandes exocrines, la sécrétion primaires est modifiée dans le canal </a:t>
            </a:r>
            <a:r>
              <a:rPr lang="fr-FR" altLang="en-US" sz="2400" i="1" dirty="0" smtClean="0">
                <a:solidFill>
                  <a:schemeClr val="tx1"/>
                </a:solidFill>
                <a:latin typeface="Cambria" panose="02040503050406030204" pitchFamily="18" charset="0"/>
                <a:ea typeface="Cambria" panose="02040503050406030204" pitchFamily="18" charset="0"/>
              </a:rPr>
              <a:t>excréteur</a:t>
            </a:r>
            <a:endParaRPr lang="fr-FR" altLang="en-US" sz="2400" i="1" dirty="0">
              <a:solidFill>
                <a:schemeClr val="tx1"/>
              </a:solidFill>
              <a:latin typeface="Cambria" panose="02040503050406030204" pitchFamily="18" charset="0"/>
              <a:ea typeface="Cambria" panose="02040503050406030204" pitchFamily="18" charset="0"/>
            </a:endParaRPr>
          </a:p>
          <a:p>
            <a:pPr>
              <a:lnSpc>
                <a:spcPct val="80000"/>
              </a:lnSpc>
            </a:pPr>
            <a:r>
              <a:rPr lang="fr-FR" altLang="en-US" sz="2400" i="1" dirty="0">
                <a:solidFill>
                  <a:schemeClr val="tx1"/>
                </a:solidFill>
                <a:latin typeface="Cambria" panose="02040503050406030204" pitchFamily="18" charset="0"/>
                <a:ea typeface="Cambria" panose="02040503050406030204" pitchFamily="18" charset="0"/>
              </a:rPr>
              <a:t>Les cellules </a:t>
            </a:r>
            <a:r>
              <a:rPr lang="fr-FR" altLang="en-US" sz="2400" i="1" dirty="0" smtClean="0">
                <a:solidFill>
                  <a:schemeClr val="tx1"/>
                </a:solidFill>
                <a:latin typeface="Cambria" panose="02040503050406030204" pitchFamily="18" charset="0"/>
                <a:ea typeface="Cambria" panose="02040503050406030204" pitchFamily="18" charset="0"/>
              </a:rPr>
              <a:t>canaliculaires </a:t>
            </a:r>
            <a:r>
              <a:rPr lang="fr-FR" altLang="en-US" sz="2400" i="1" dirty="0">
                <a:solidFill>
                  <a:schemeClr val="tx1"/>
                </a:solidFill>
                <a:latin typeface="Cambria" panose="02040503050406030204" pitchFamily="18" charset="0"/>
                <a:ea typeface="Cambria" panose="02040503050406030204" pitchFamily="18" charset="0"/>
              </a:rPr>
              <a:t>réabsorbent activement le sodium (contre du K+) et sécrètent du </a:t>
            </a:r>
            <a:r>
              <a:rPr lang="fr-FR" altLang="en-US" sz="2400" i="1" dirty="0" smtClean="0">
                <a:solidFill>
                  <a:schemeClr val="tx1"/>
                </a:solidFill>
                <a:latin typeface="Cambria" panose="02040503050406030204" pitchFamily="18" charset="0"/>
                <a:ea typeface="Cambria" panose="02040503050406030204" pitchFamily="18" charset="0"/>
              </a:rPr>
              <a:t>bicarbonate</a:t>
            </a:r>
          </a:p>
          <a:p>
            <a:pPr>
              <a:lnSpc>
                <a:spcPct val="80000"/>
              </a:lnSpc>
            </a:pPr>
            <a:r>
              <a:rPr lang="fr-FR" altLang="en-US" sz="2400" i="1" dirty="0" smtClean="0">
                <a:solidFill>
                  <a:schemeClr val="tx1"/>
                </a:solidFill>
                <a:latin typeface="Cambria" panose="02040503050406030204" pitchFamily="18" charset="0"/>
                <a:ea typeface="Cambria" panose="02040503050406030204" pitchFamily="18" charset="0"/>
              </a:rPr>
              <a:t>La </a:t>
            </a:r>
            <a:r>
              <a:rPr lang="fr-FR" altLang="en-US" sz="2400" i="1" dirty="0">
                <a:solidFill>
                  <a:schemeClr val="tx1"/>
                </a:solidFill>
                <a:latin typeface="Cambria" panose="02040503050406030204" pitchFamily="18" charset="0"/>
                <a:ea typeface="Cambria" panose="02040503050406030204" pitchFamily="18" charset="0"/>
              </a:rPr>
              <a:t>salive est hypotonique ce qui favorise son rôle de solvant pour la gustati</a:t>
            </a:r>
            <a:r>
              <a:rPr lang="fr-FR" altLang="en-US" sz="2400" i="1" dirty="0">
                <a:solidFill>
                  <a:schemeClr val="tx2"/>
                </a:solidFill>
                <a:latin typeface="Cambria" panose="02040503050406030204" pitchFamily="18" charset="0"/>
                <a:ea typeface="Cambria" panose="02040503050406030204" pitchFamily="18" charset="0"/>
              </a:rPr>
              <a:t>on</a:t>
            </a:r>
          </a:p>
          <a:p>
            <a:endParaRPr lang="fr-FR" dirty="0"/>
          </a:p>
        </p:txBody>
      </p:sp>
      <p:pic>
        <p:nvPicPr>
          <p:cNvPr id="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04687" y="1905000"/>
            <a:ext cx="3690390" cy="4340307"/>
          </a:xfrm>
        </p:spPr>
      </p:pic>
    </p:spTree>
    <p:extLst>
      <p:ext uri="{BB962C8B-B14F-4D97-AF65-F5344CB8AC3E}">
        <p14:creationId xmlns:p14="http://schemas.microsoft.com/office/powerpoint/2010/main" val="417336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6" name="Espace réservé du contenu 5"/>
          <p:cNvSpPr>
            <a:spLocks noGrp="1"/>
          </p:cNvSpPr>
          <p:nvPr>
            <p:ph idx="1"/>
          </p:nvPr>
        </p:nvSpPr>
        <p:spPr>
          <a:xfrm>
            <a:off x="307818" y="1448554"/>
            <a:ext cx="11597489" cy="5133315"/>
          </a:xfrm>
        </p:spPr>
        <p:txBody>
          <a:bodyPr>
            <a:normAutofit/>
          </a:bodyPr>
          <a:lstStyle/>
          <a:p>
            <a:r>
              <a:rPr lang="fr-FR" sz="2400" i="1" dirty="0" smtClean="0">
                <a:solidFill>
                  <a:schemeClr val="tx1"/>
                </a:solidFill>
                <a:effectLst/>
                <a:latin typeface="Cambria" panose="02040503050406030204" pitchFamily="18" charset="0"/>
                <a:ea typeface="Cambria" panose="02040503050406030204" pitchFamily="18" charset="0"/>
              </a:rPr>
              <a:t>C’est </a:t>
            </a:r>
            <a:r>
              <a:rPr lang="fr-FR" sz="2400" i="1" dirty="0">
                <a:solidFill>
                  <a:schemeClr val="tx1"/>
                </a:solidFill>
                <a:effectLst/>
                <a:latin typeface="Cambria" panose="02040503050406030204" pitchFamily="18" charset="0"/>
                <a:ea typeface="Cambria" panose="02040503050406030204" pitchFamily="18" charset="0"/>
              </a:rPr>
              <a:t>la première sécrétion digestive.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Produite en grande quantité: 1L </a:t>
            </a:r>
            <a:r>
              <a:rPr lang="fr-FR" sz="2400" i="1" dirty="0">
                <a:solidFill>
                  <a:schemeClr val="tx1"/>
                </a:solidFill>
                <a:effectLst/>
                <a:latin typeface="Cambria" panose="02040503050406030204" pitchFamily="18" charset="0"/>
                <a:ea typeface="Cambria" panose="02040503050406030204" pitchFamily="18" charset="0"/>
              </a:rPr>
              <a:t>chez l’homme, 40L chez le cheval et 200L chez les bovins.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a:t>
            </a:r>
            <a:r>
              <a:rPr lang="fr-FR" sz="2400" b="1" i="1" dirty="0" smtClean="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débute la digestion de l’amidon par la </a:t>
            </a:r>
            <a:r>
              <a:rPr lang="fr-FR" sz="2400" b="1" i="1" dirty="0" smtClean="0">
                <a:solidFill>
                  <a:schemeClr val="tx1"/>
                </a:solidFill>
                <a:effectLst/>
                <a:latin typeface="Cambria" panose="02040503050406030204" pitchFamily="18" charset="0"/>
                <a:ea typeface="Cambria" panose="02040503050406030204" pitchFamily="18" charset="0"/>
              </a:rPr>
              <a:t>alpha-amylase</a:t>
            </a:r>
            <a:r>
              <a:rPr lang="fr-FR" sz="2400" i="1" dirty="0" smtClean="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(ptyaline) et la digestion des triglycérides par la </a:t>
            </a:r>
            <a:r>
              <a:rPr lang="fr-FR" sz="2400" b="1" i="1" dirty="0">
                <a:solidFill>
                  <a:schemeClr val="tx1"/>
                </a:solidFill>
                <a:effectLst/>
                <a:latin typeface="Cambria" panose="02040503050406030204" pitchFamily="18" charset="0"/>
                <a:ea typeface="Cambria" panose="02040503050406030204" pitchFamily="18" charset="0"/>
              </a:rPr>
              <a:t>lipase linguale</a:t>
            </a:r>
            <a:r>
              <a:rPr lang="fr-FR" sz="2400" i="1" dirty="0">
                <a:solidFill>
                  <a:schemeClr val="tx1"/>
                </a:solidFill>
                <a:effectLst/>
                <a:latin typeface="Cambria" panose="02040503050406030204" pitchFamily="18" charset="0"/>
                <a:ea typeface="Cambria" panose="02040503050406030204" pitchFamily="18" charset="0"/>
              </a:rPr>
              <a:t>.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lubrifie par le mucus les aliments ingérés et protège la bouche et l'œsophage en diluant et en tamponnant les aliments ingérés.</a:t>
            </a: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est hypotonique et a une forte concentration en K⁺ et HCO</a:t>
            </a:r>
            <a:r>
              <a:rPr lang="fr-FR" sz="2400" b="1" i="1" dirty="0">
                <a:solidFill>
                  <a:schemeClr val="tx1"/>
                </a:solidFill>
                <a:effectLst/>
                <a:latin typeface="Cambria" panose="02040503050406030204" pitchFamily="18" charset="0"/>
                <a:ea typeface="Cambria" panose="02040503050406030204" pitchFamily="18" charset="0"/>
              </a:rPr>
              <a:t>⁻</a:t>
            </a:r>
            <a:r>
              <a:rPr lang="fr-FR" sz="2400" b="1" i="1" baseline="-25000" dirty="0">
                <a:solidFill>
                  <a:schemeClr val="tx1"/>
                </a:solidFill>
                <a:effectLst/>
                <a:latin typeface="Cambria" panose="02040503050406030204" pitchFamily="18" charset="0"/>
                <a:ea typeface="Cambria" panose="02040503050406030204" pitchFamily="18" charset="0"/>
              </a:rPr>
              <a:t>3</a:t>
            </a:r>
            <a:r>
              <a:rPr lang="fr-FR" sz="2400" i="1" dirty="0">
                <a:solidFill>
                  <a:schemeClr val="tx1"/>
                </a:solidFill>
                <a:effectLst/>
                <a:latin typeface="Cambria" panose="02040503050406030204" pitchFamily="18" charset="0"/>
                <a:ea typeface="Cambria" panose="02040503050406030204" pitchFamily="18" charset="0"/>
              </a:rPr>
              <a:t> et une faible concentration en Na⁺ et Cl</a:t>
            </a:r>
            <a:r>
              <a:rPr lang="fr-FR" sz="2400" b="1" i="1" dirty="0">
                <a:solidFill>
                  <a:schemeClr val="tx1"/>
                </a:solidFill>
                <a:effectLst/>
                <a:latin typeface="Cambria" panose="02040503050406030204" pitchFamily="18" charset="0"/>
                <a:ea typeface="Cambria" panose="02040503050406030204" pitchFamily="18" charset="0"/>
              </a:rPr>
              <a:t>⁻</a:t>
            </a:r>
            <a:r>
              <a:rPr lang="fr-FR" sz="2400" i="1" dirty="0">
                <a:solidFill>
                  <a:schemeClr val="tx1"/>
                </a:solidFill>
                <a:effectLst/>
                <a:latin typeface="Cambria" panose="02040503050406030204" pitchFamily="18" charset="0"/>
                <a:ea typeface="Cambria" panose="02040503050406030204" pitchFamily="18" charset="0"/>
              </a:rPr>
              <a:t>.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contient de la </a:t>
            </a:r>
            <a:r>
              <a:rPr lang="fr-FR" sz="2400" b="1" i="1" dirty="0" err="1" smtClean="0">
                <a:solidFill>
                  <a:schemeClr val="tx1"/>
                </a:solidFill>
                <a:effectLst/>
                <a:latin typeface="Cambria" panose="02040503050406030204" pitchFamily="18" charset="0"/>
                <a:ea typeface="Cambria" panose="02040503050406030204" pitchFamily="18" charset="0"/>
              </a:rPr>
              <a:t>Kallikréine</a:t>
            </a:r>
            <a:r>
              <a:rPr lang="fr-FR" sz="2400" i="1" dirty="0">
                <a:solidFill>
                  <a:schemeClr val="tx1"/>
                </a:solidFill>
                <a:effectLst/>
                <a:latin typeface="Cambria" panose="02040503050406030204" pitchFamily="18" charset="0"/>
                <a:ea typeface="Cambria" panose="02040503050406030204" pitchFamily="18" charset="0"/>
              </a:rPr>
              <a:t>. </a:t>
            </a:r>
          </a:p>
          <a:p>
            <a:pPr marL="0" indent="0">
              <a:buNone/>
            </a:pPr>
            <a:endParaRPr lang="fr-FR" sz="2400" dirty="0"/>
          </a:p>
        </p:txBody>
      </p:sp>
    </p:spTree>
    <p:extLst>
      <p:ext uri="{BB962C8B-B14F-4D97-AF65-F5344CB8AC3E}">
        <p14:creationId xmlns:p14="http://schemas.microsoft.com/office/powerpoint/2010/main" val="264206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6" name="Espace réservé du contenu 5"/>
          <p:cNvSpPr>
            <a:spLocks noGrp="1"/>
          </p:cNvSpPr>
          <p:nvPr>
            <p:ph idx="1"/>
          </p:nvPr>
        </p:nvSpPr>
        <p:spPr>
          <a:xfrm>
            <a:off x="307818" y="1448554"/>
            <a:ext cx="11597489" cy="5133315"/>
          </a:xfrm>
        </p:spPr>
        <p:txBody>
          <a:bodyPr>
            <a:normAutofit/>
          </a:bodyPr>
          <a:lstStyle/>
          <a:p>
            <a:pPr marL="0" indent="0">
              <a:buNone/>
            </a:pPr>
            <a:endParaRPr lang="fr-FR" i="1" dirty="0">
              <a:effectLst/>
              <a:latin typeface="Cambria" panose="02040503050406030204" pitchFamily="18" charset="0"/>
              <a:ea typeface="Cambria" panose="02040503050406030204" pitchFamily="18" charset="0"/>
            </a:endParaRPr>
          </a:p>
          <a:p>
            <a:r>
              <a:rPr lang="fr-FR" sz="2400" i="1" dirty="0">
                <a:solidFill>
                  <a:schemeClr val="tx1"/>
                </a:solidFill>
                <a:effectLst/>
                <a:latin typeface="Cambria" panose="02040503050406030204" pitchFamily="18" charset="0"/>
                <a:ea typeface="Cambria" panose="02040503050406030204" pitchFamily="18" charset="0"/>
              </a:rPr>
              <a:t>La production de la salive est commandée par le SNA et non par les hormones GI.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est augmentée par l’action conjuguée du sympathique et parasympathique, l’activité parasympathique </a:t>
            </a:r>
            <a:r>
              <a:rPr lang="fr-FR" sz="2400" i="1" dirty="0" smtClean="0">
                <a:solidFill>
                  <a:schemeClr val="tx1"/>
                </a:solidFill>
                <a:effectLst/>
                <a:latin typeface="Cambria" panose="02040503050406030204" pitchFamily="18" charset="0"/>
                <a:ea typeface="Cambria" panose="02040503050406030204" pitchFamily="18" charset="0"/>
              </a:rPr>
              <a:t>étant </a:t>
            </a:r>
            <a:r>
              <a:rPr lang="fr-FR" sz="2400" i="1" dirty="0">
                <a:solidFill>
                  <a:schemeClr val="tx1"/>
                </a:solidFill>
                <a:effectLst/>
                <a:latin typeface="Cambria" panose="02040503050406030204" pitchFamily="18" charset="0"/>
                <a:ea typeface="Cambria" panose="02040503050406030204" pitchFamily="18" charset="0"/>
              </a:rPr>
              <a:t>plus importante.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Les </a:t>
            </a:r>
            <a:r>
              <a:rPr lang="fr-FR" sz="2400" i="1" dirty="0">
                <a:solidFill>
                  <a:schemeClr val="tx1"/>
                </a:solidFill>
                <a:effectLst/>
                <a:latin typeface="Cambria" panose="02040503050406030204" pitchFamily="18" charset="0"/>
                <a:ea typeface="Cambria" panose="02040503050406030204" pitchFamily="18" charset="0"/>
              </a:rPr>
              <a:t>médicaments </a:t>
            </a:r>
            <a:r>
              <a:rPr lang="fr-FR" sz="2400" i="1" dirty="0" smtClean="0">
                <a:solidFill>
                  <a:schemeClr val="tx1"/>
                </a:solidFill>
                <a:effectLst/>
                <a:latin typeface="Cambria" panose="02040503050406030204" pitchFamily="18" charset="0"/>
                <a:ea typeface="Cambria" panose="02040503050406030204" pitchFamily="18" charset="0"/>
              </a:rPr>
              <a:t>anticholinergiques </a:t>
            </a:r>
            <a:r>
              <a:rPr lang="fr-FR" sz="2400" i="1" dirty="0">
                <a:solidFill>
                  <a:schemeClr val="tx1"/>
                </a:solidFill>
                <a:effectLst/>
                <a:latin typeface="Cambria" panose="02040503050406030204" pitchFamily="18" charset="0"/>
                <a:ea typeface="Cambria" panose="02040503050406030204" pitchFamily="18" charset="0"/>
              </a:rPr>
              <a:t>(atropine) inhibent la sécrétion de la salive.</a:t>
            </a:r>
          </a:p>
          <a:p>
            <a:r>
              <a:rPr lang="fr-FR" sz="2400" i="1" dirty="0">
                <a:solidFill>
                  <a:schemeClr val="tx1"/>
                </a:solidFill>
                <a:effectLst/>
                <a:latin typeface="Cambria" panose="02040503050406030204" pitchFamily="18" charset="0"/>
                <a:ea typeface="Cambria" panose="02040503050406030204" pitchFamily="18" charset="0"/>
              </a:rPr>
              <a:t>Chez les ruminants la salive à un rôle antimoussant en diminuant la tensioactivité du contenu </a:t>
            </a:r>
            <a:r>
              <a:rPr lang="fr-FR" sz="2400" i="1" dirty="0" err="1" smtClean="0">
                <a:solidFill>
                  <a:schemeClr val="tx1"/>
                </a:solidFill>
                <a:effectLst/>
                <a:latin typeface="Cambria" panose="02040503050406030204" pitchFamily="18" charset="0"/>
                <a:ea typeface="Cambria" panose="02040503050406030204" pitchFamily="18" charset="0"/>
              </a:rPr>
              <a:t>rumenal</a:t>
            </a:r>
            <a:r>
              <a:rPr lang="fr-FR" sz="2400" i="1" dirty="0">
                <a:solidFill>
                  <a:schemeClr val="tx1"/>
                </a:solidFill>
                <a:effectLst/>
                <a:latin typeface="Cambria" panose="02040503050406030204" pitchFamily="18" charset="0"/>
                <a:ea typeface="Cambria" panose="02040503050406030204" pitchFamily="18" charset="0"/>
              </a:rPr>
              <a:t> </a:t>
            </a:r>
            <a:r>
              <a:rPr lang="fr-FR" sz="2400" i="1" dirty="0" smtClean="0">
                <a:solidFill>
                  <a:schemeClr val="tx1"/>
                </a:solidFill>
                <a:effectLst/>
                <a:latin typeface="Cambria" panose="02040503050406030204" pitchFamily="18" charset="0"/>
                <a:ea typeface="Cambria" panose="02040503050406030204" pitchFamily="18" charset="0"/>
              </a:rPr>
              <a:t>ce </a:t>
            </a:r>
            <a:r>
              <a:rPr lang="fr-FR" sz="2400" i="1" dirty="0">
                <a:solidFill>
                  <a:schemeClr val="tx1"/>
                </a:solidFill>
                <a:effectLst/>
                <a:latin typeface="Cambria" panose="02040503050406030204" pitchFamily="18" charset="0"/>
                <a:ea typeface="Cambria" panose="02040503050406030204" pitchFamily="18" charset="0"/>
              </a:rPr>
              <a:t>qui prévient le risque de météorisation.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joue également un rôle de tampon contrôlant le pH du rumen.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contient de l’urée qui représente une source significative d’azote pour la synthèse protéique dans le rumen.</a:t>
            </a:r>
          </a:p>
          <a:p>
            <a:endParaRPr lang="fr-FR" dirty="0"/>
          </a:p>
        </p:txBody>
      </p:sp>
    </p:spTree>
    <p:extLst>
      <p:ext uri="{BB962C8B-B14F-4D97-AF65-F5344CB8AC3E}">
        <p14:creationId xmlns:p14="http://schemas.microsoft.com/office/powerpoint/2010/main" val="40702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smtClean="0">
                <a:solidFill>
                  <a:schemeClr val="tx1"/>
                </a:solidFill>
                <a:latin typeface="Cambria" pitchFamily="18" charset="0"/>
              </a:rPr>
              <a:t>Sécrétion gastrique</a:t>
            </a:r>
            <a:endParaRPr lang="fr-FR" b="1" i="1" dirty="0">
              <a:solidFill>
                <a:schemeClr val="tx1"/>
              </a:solidFill>
              <a:latin typeface="Cambria" pitchFamily="18" charset="0"/>
            </a:endParaRPr>
          </a:p>
        </p:txBody>
      </p:sp>
      <p:sp>
        <p:nvSpPr>
          <p:cNvPr id="3" name="Espace réservé du contenu 2"/>
          <p:cNvSpPr>
            <a:spLocks noGrp="1"/>
          </p:cNvSpPr>
          <p:nvPr>
            <p:ph sz="half" idx="1"/>
          </p:nvPr>
        </p:nvSpPr>
        <p:spPr>
          <a:xfrm>
            <a:off x="244550" y="1905000"/>
            <a:ext cx="6656296" cy="4657393"/>
          </a:xfrm>
        </p:spPr>
        <p:txBody>
          <a:bodyPr>
            <a:normAutofit fontScale="92500" lnSpcReduction="10000"/>
          </a:bodyPr>
          <a:lstStyle/>
          <a:p>
            <a:pPr marL="0" indent="0">
              <a:buNone/>
            </a:pPr>
            <a:endParaRPr lang="fr-FR" sz="3100" i="1" dirty="0" smtClean="0">
              <a:solidFill>
                <a:schemeClr val="tx1"/>
              </a:solidFill>
              <a:latin typeface="Cambria" pitchFamily="18" charset="0"/>
            </a:endParaRPr>
          </a:p>
          <a:p>
            <a:endParaRPr lang="fr-FR" sz="2800" i="1" dirty="0" smtClean="0">
              <a:effectLst/>
              <a:latin typeface="Cambria" panose="02040503050406030204" pitchFamily="18" charset="0"/>
              <a:ea typeface="Cambria" panose="02040503050406030204" pitchFamily="18" charset="0"/>
            </a:endParaRPr>
          </a:p>
          <a:p>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Le </a:t>
            </a:r>
            <a:r>
              <a:rPr lang="fr-FR" sz="2800" i="1" dirty="0">
                <a:solidFill>
                  <a:schemeClr val="tx1"/>
                </a:solidFill>
                <a:effectLst/>
                <a:latin typeface="Cambria" panose="02040503050406030204" pitchFamily="18" charset="0"/>
                <a:ea typeface="Cambria" panose="02040503050406030204" pitchFamily="18" charset="0"/>
              </a:rPr>
              <a:t>suc gastrique est la sécrétion </a:t>
            </a:r>
            <a:r>
              <a:rPr lang="fr-FR" sz="2800" i="1" dirty="0" smtClean="0">
                <a:solidFill>
                  <a:schemeClr val="tx1"/>
                </a:solidFill>
                <a:effectLst/>
                <a:latin typeface="Cambria" panose="02040503050406030204" pitchFamily="18" charset="0"/>
                <a:ea typeface="Cambria" panose="02040503050406030204" pitchFamily="18" charset="0"/>
              </a:rPr>
              <a:t>stomacale </a:t>
            </a:r>
            <a:r>
              <a:rPr lang="fr-FR" sz="2800" i="1" dirty="0">
                <a:solidFill>
                  <a:schemeClr val="tx1"/>
                </a:solidFill>
                <a:effectLst/>
                <a:latin typeface="Cambria" panose="02040503050406030204" pitchFamily="18" charset="0"/>
                <a:ea typeface="Cambria" panose="02040503050406030204" pitchFamily="18" charset="0"/>
              </a:rPr>
              <a:t>transformant les aliments en chyme semi-liquide acceptable par l’intestin </a:t>
            </a:r>
            <a:r>
              <a:rPr lang="fr-FR" sz="2800" i="1" dirty="0" smtClean="0">
                <a:solidFill>
                  <a:schemeClr val="tx1"/>
                </a:solidFill>
                <a:effectLst/>
                <a:latin typeface="Cambria" panose="02040503050406030204" pitchFamily="18" charset="0"/>
                <a:ea typeface="Cambria" panose="02040503050406030204" pitchFamily="18" charset="0"/>
              </a:rPr>
              <a:t>grêle.</a:t>
            </a:r>
          </a:p>
          <a:p>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Sa </a:t>
            </a:r>
            <a:r>
              <a:rPr lang="fr-FR" sz="2800" i="1" dirty="0">
                <a:solidFill>
                  <a:schemeClr val="tx1"/>
                </a:solidFill>
                <a:effectLst/>
                <a:latin typeface="Cambria" panose="02040503050406030204" pitchFamily="18" charset="0"/>
                <a:ea typeface="Cambria" panose="02040503050406030204" pitchFamily="18" charset="0"/>
              </a:rPr>
              <a:t>production est d’environ 2L par jour chez l’homme, 1,5 L/h chez le cheval et 3mL/h chez le chien. </a:t>
            </a:r>
            <a:endParaRPr lang="fr-FR" sz="2800" i="1" dirty="0">
              <a:solidFill>
                <a:schemeClr val="tx1"/>
              </a:solidFill>
              <a:latin typeface="Cambria" pitchFamily="18" charset="0"/>
              <a:ea typeface="Cambria" panose="02040503050406030204" pitchFamily="18" charset="0"/>
            </a:endParaRPr>
          </a:p>
          <a:p>
            <a:pPr lvl="1"/>
            <a:endParaRPr lang="fr-FR" sz="3100" i="1" dirty="0">
              <a:solidFill>
                <a:schemeClr val="tx1"/>
              </a:solidFill>
              <a:latin typeface="Cambria" pitchFamily="18" charset="0"/>
            </a:endParaRPr>
          </a:p>
          <a:p>
            <a:pPr lvl="1"/>
            <a:endParaRPr lang="fr-FR" b="1"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a:solidFill>
                <a:schemeClr val="tx1"/>
              </a:solidFill>
              <a:latin typeface="Cambria" pitchFamily="18" charset="0"/>
            </a:endParaRPr>
          </a:p>
        </p:txBody>
      </p:sp>
      <p:pic>
        <p:nvPicPr>
          <p:cNvPr id="6" name="Espace réservé du contenu 5" descr="14_04Figurea-L.jpg"/>
          <p:cNvPicPr>
            <a:picLocks noGrp="1" noChangeAspect="1"/>
          </p:cNvPicPr>
          <p:nvPr>
            <p:ph sz="half" idx="2"/>
          </p:nvPr>
        </p:nvPicPr>
        <p:blipFill>
          <a:blip r:embed="rId2"/>
          <a:stretch>
            <a:fillRect/>
          </a:stretch>
        </p:blipFill>
        <p:spPr>
          <a:xfrm>
            <a:off x="6808003" y="1585131"/>
            <a:ext cx="5136269" cy="4449738"/>
          </a:xfrm>
        </p:spPr>
      </p:pic>
    </p:spTree>
    <p:extLst>
      <p:ext uri="{BB962C8B-B14F-4D97-AF65-F5344CB8AC3E}">
        <p14:creationId xmlns:p14="http://schemas.microsoft.com/office/powerpoint/2010/main" val="27016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smtClean="0">
                <a:solidFill>
                  <a:schemeClr val="tx1"/>
                </a:solidFill>
                <a:latin typeface="Cambria" pitchFamily="18" charset="0"/>
              </a:rPr>
              <a:t>Sécrétion gastrique</a:t>
            </a:r>
            <a:endParaRPr lang="fr-FR" b="1" i="1" dirty="0">
              <a:solidFill>
                <a:schemeClr val="tx1"/>
              </a:solidFill>
              <a:latin typeface="Cambria" pitchFamily="18" charset="0"/>
            </a:endParaRPr>
          </a:p>
        </p:txBody>
      </p:sp>
      <p:sp>
        <p:nvSpPr>
          <p:cNvPr id="3" name="Espace réservé du contenu 2"/>
          <p:cNvSpPr>
            <a:spLocks noGrp="1"/>
          </p:cNvSpPr>
          <p:nvPr>
            <p:ph sz="half" idx="1"/>
          </p:nvPr>
        </p:nvSpPr>
        <p:spPr>
          <a:xfrm>
            <a:off x="166255" y="1143000"/>
            <a:ext cx="6785263" cy="6244936"/>
          </a:xfrm>
        </p:spPr>
        <p:txBody>
          <a:bodyPr>
            <a:normAutofit fontScale="32500" lnSpcReduction="20000"/>
          </a:bodyPr>
          <a:lstStyle/>
          <a:p>
            <a:endParaRPr lang="fr-FR" sz="3200" dirty="0" smtClean="0">
              <a:effectLst/>
            </a:endParaRPr>
          </a:p>
          <a:p>
            <a:endParaRPr lang="fr-FR" sz="3200" dirty="0">
              <a:effectLst/>
            </a:endParaRPr>
          </a:p>
          <a:p>
            <a:endParaRPr lang="fr-FR" sz="3200" dirty="0" smtClean="0">
              <a:effectLst/>
            </a:endParaRPr>
          </a:p>
          <a:p>
            <a:r>
              <a:rPr lang="fr-FR" sz="7400" i="1" dirty="0" smtClean="0">
                <a:solidFill>
                  <a:schemeClr val="tx1"/>
                </a:solidFill>
                <a:effectLst/>
                <a:latin typeface="Cambria" panose="02040503050406030204" pitchFamily="18" charset="0"/>
                <a:ea typeface="Cambria" panose="02040503050406030204" pitchFamily="18" charset="0"/>
              </a:rPr>
              <a:t>Les </a:t>
            </a:r>
            <a:r>
              <a:rPr lang="fr-FR" sz="7400" i="1" dirty="0">
                <a:solidFill>
                  <a:schemeClr val="tx1"/>
                </a:solidFill>
                <a:effectLst/>
                <a:latin typeface="Cambria" panose="02040503050406030204" pitchFamily="18" charset="0"/>
                <a:ea typeface="Cambria" panose="02040503050406030204" pitchFamily="18" charset="0"/>
              </a:rPr>
              <a:t>glandes qui sécrètent le suc gastrique prolongent les </a:t>
            </a:r>
            <a:r>
              <a:rPr lang="fr-FR" sz="7400" i="1" dirty="0" smtClean="0">
                <a:solidFill>
                  <a:schemeClr val="tx1"/>
                </a:solidFill>
                <a:effectLst/>
                <a:latin typeface="Cambria" panose="02040503050406030204" pitchFamily="18" charset="0"/>
                <a:ea typeface="Cambria" panose="02040503050406030204" pitchFamily="18" charset="0"/>
              </a:rPr>
              <a:t>cryptes </a:t>
            </a:r>
            <a:r>
              <a:rPr lang="fr-FR" sz="7400" i="1" dirty="0">
                <a:solidFill>
                  <a:schemeClr val="tx1"/>
                </a:solidFill>
                <a:effectLst/>
                <a:latin typeface="Cambria" panose="02040503050406030204" pitchFamily="18" charset="0"/>
                <a:ea typeface="Cambria" panose="02040503050406030204" pitchFamily="18" charset="0"/>
              </a:rPr>
              <a:t>de la muqueuse </a:t>
            </a:r>
            <a:r>
              <a:rPr lang="fr-FR" sz="7400" i="1" dirty="0" err="1">
                <a:solidFill>
                  <a:schemeClr val="tx1"/>
                </a:solidFill>
                <a:effectLst/>
                <a:latin typeface="Cambria" panose="02040503050406030204" pitchFamily="18" charset="0"/>
                <a:ea typeface="Cambria" panose="02040503050406030204" pitchFamily="18" charset="0"/>
              </a:rPr>
              <a:t>fundique</a:t>
            </a:r>
            <a:r>
              <a:rPr lang="fr-FR" sz="7400" i="1" dirty="0">
                <a:solidFill>
                  <a:schemeClr val="tx1"/>
                </a:solidFill>
                <a:effectLst/>
                <a:latin typeface="Cambria" panose="02040503050406030204" pitchFamily="18" charset="0"/>
                <a:ea typeface="Cambria" panose="02040503050406030204" pitchFamily="18" charset="0"/>
              </a:rPr>
              <a:t>. </a:t>
            </a:r>
            <a:endParaRPr lang="fr-FR" sz="7400" i="1" dirty="0" smtClean="0">
              <a:solidFill>
                <a:schemeClr val="tx1"/>
              </a:solidFill>
              <a:effectLst/>
              <a:latin typeface="Cambria" panose="02040503050406030204" pitchFamily="18" charset="0"/>
              <a:ea typeface="Cambria" panose="02040503050406030204" pitchFamily="18" charset="0"/>
            </a:endParaRPr>
          </a:p>
          <a:p>
            <a:r>
              <a:rPr lang="fr-FR" sz="7400" i="1" dirty="0" smtClean="0">
                <a:solidFill>
                  <a:schemeClr val="tx1"/>
                </a:solidFill>
                <a:effectLst/>
                <a:latin typeface="Cambria" panose="02040503050406030204" pitchFamily="18" charset="0"/>
                <a:ea typeface="Cambria" panose="02040503050406030204" pitchFamily="18" charset="0"/>
              </a:rPr>
              <a:t>Les </a:t>
            </a:r>
            <a:r>
              <a:rPr lang="fr-FR" sz="7400" i="1" dirty="0">
                <a:solidFill>
                  <a:schemeClr val="tx1"/>
                </a:solidFill>
                <a:effectLst/>
                <a:latin typeface="Cambria" panose="02040503050406030204" pitchFamily="18" charset="0"/>
                <a:ea typeface="Cambria" panose="02040503050406030204" pitchFamily="18" charset="0"/>
              </a:rPr>
              <a:t>glandes gastriques sont faites de </a:t>
            </a:r>
            <a:r>
              <a:rPr lang="fr-FR" sz="7400" i="1" dirty="0" smtClean="0">
                <a:solidFill>
                  <a:schemeClr val="tx1"/>
                </a:solidFill>
                <a:effectLst/>
                <a:latin typeface="Cambria" panose="02040503050406030204" pitchFamily="18" charset="0"/>
                <a:ea typeface="Cambria" panose="02040503050406030204" pitchFamily="18" charset="0"/>
              </a:rPr>
              <a:t>quatre </a:t>
            </a:r>
            <a:r>
              <a:rPr lang="fr-FR" sz="7400" i="1" dirty="0">
                <a:solidFill>
                  <a:schemeClr val="tx1"/>
                </a:solidFill>
                <a:effectLst/>
                <a:latin typeface="Cambria" panose="02040503050406030204" pitchFamily="18" charset="0"/>
                <a:ea typeface="Cambria" panose="02040503050406030204" pitchFamily="18" charset="0"/>
              </a:rPr>
              <a:t>types cellulaires :</a:t>
            </a:r>
          </a:p>
          <a:p>
            <a:pPr lvl="1"/>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Cellules pariétales ou </a:t>
            </a:r>
            <a:r>
              <a:rPr lang="fr-FR" sz="7400" b="1" i="1" dirty="0" err="1">
                <a:solidFill>
                  <a:schemeClr val="accent4">
                    <a:lumMod val="60000"/>
                    <a:lumOff val="40000"/>
                  </a:schemeClr>
                </a:solidFill>
                <a:effectLst/>
                <a:latin typeface="Cambria" panose="02040503050406030204" pitchFamily="18" charset="0"/>
                <a:ea typeface="Cambria" panose="02040503050406030204" pitchFamily="18" charset="0"/>
              </a:rPr>
              <a:t>oxyntiques</a:t>
            </a:r>
            <a:r>
              <a:rPr lang="fr-FR" sz="7400"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7400" i="1" dirty="0">
                <a:effectLst/>
                <a:latin typeface="Cambria" panose="02040503050406030204" pitchFamily="18" charset="0"/>
                <a:ea typeface="Cambria" panose="02040503050406030204" pitchFamily="18" charset="0"/>
              </a:rPr>
              <a:t>sécrètent l’</a:t>
            </a:r>
            <a:r>
              <a:rPr lang="fr-FR" sz="7400" i="1" dirty="0" err="1">
                <a:effectLst/>
                <a:latin typeface="Cambria" panose="02040503050406030204" pitchFamily="18" charset="0"/>
                <a:ea typeface="Cambria" panose="02040503050406030204" pitchFamily="18" charset="0"/>
              </a:rPr>
              <a:t>HCl</a:t>
            </a:r>
            <a:r>
              <a:rPr lang="fr-FR" sz="7400" i="1" dirty="0">
                <a:effectLst/>
                <a:latin typeface="Cambria" panose="02040503050406030204" pitchFamily="18" charset="0"/>
                <a:ea typeface="Cambria" panose="02040503050406030204" pitchFamily="18" charset="0"/>
              </a:rPr>
              <a:t> et le facteur intrinsèque </a:t>
            </a:r>
            <a:endParaRPr lang="fr-FR" sz="7400" i="1" dirty="0" smtClean="0">
              <a:effectLst/>
              <a:latin typeface="Cambria" panose="02040503050406030204" pitchFamily="18" charset="0"/>
              <a:ea typeface="Cambria" panose="02040503050406030204" pitchFamily="18" charset="0"/>
            </a:endParaRPr>
          </a:p>
          <a:p>
            <a:pPr lvl="1"/>
            <a:r>
              <a:rPr lang="fr-FR" sz="7400" b="1" i="1" dirty="0" smtClean="0">
                <a:solidFill>
                  <a:schemeClr val="accent4">
                    <a:lumMod val="60000"/>
                    <a:lumOff val="40000"/>
                  </a:schemeClr>
                </a:solidFill>
                <a:effectLst/>
                <a:latin typeface="Cambria" panose="02040503050406030204" pitchFamily="18" charset="0"/>
                <a:ea typeface="Cambria" panose="02040503050406030204" pitchFamily="18" charset="0"/>
              </a:rPr>
              <a:t>Cellules </a:t>
            </a:r>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principales</a:t>
            </a:r>
            <a:r>
              <a:rPr lang="fr-FR" sz="7400"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7400" i="1" dirty="0">
                <a:effectLst/>
                <a:latin typeface="Cambria" panose="02040503050406030204" pitchFamily="18" charset="0"/>
                <a:ea typeface="Cambria" panose="02040503050406030204" pitchFamily="18" charset="0"/>
              </a:rPr>
              <a:t>: sécrètent le pepsinogène </a:t>
            </a:r>
          </a:p>
          <a:p>
            <a:pPr lvl="1"/>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Cellules à mucus</a:t>
            </a:r>
            <a:r>
              <a:rPr lang="fr-FR" sz="7400" i="1" dirty="0">
                <a:effectLst/>
                <a:latin typeface="Cambria" panose="02040503050406030204" pitchFamily="18" charset="0"/>
                <a:ea typeface="Cambria" panose="02040503050406030204" pitchFamily="18" charset="0"/>
              </a:rPr>
              <a:t> : sécrètent le mucus </a:t>
            </a:r>
          </a:p>
          <a:p>
            <a:pPr lvl="1"/>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Cellules endocrines G</a:t>
            </a:r>
            <a:r>
              <a:rPr lang="fr-FR" sz="7400" i="1" dirty="0">
                <a:effectLst/>
                <a:latin typeface="Cambria" panose="02040503050406030204" pitchFamily="18" charset="0"/>
                <a:ea typeface="Cambria" panose="02040503050406030204" pitchFamily="18" charset="0"/>
              </a:rPr>
              <a:t> : secrètent la gastrine </a:t>
            </a:r>
          </a:p>
          <a:p>
            <a:pPr marL="0" indent="0">
              <a:buNone/>
            </a:pPr>
            <a:endParaRPr lang="fr-FR" sz="3100" i="1" dirty="0" smtClean="0">
              <a:solidFill>
                <a:schemeClr val="tx1"/>
              </a:solidFill>
              <a:latin typeface="Cambria" pitchFamily="18" charset="0"/>
            </a:endParaRPr>
          </a:p>
          <a:p>
            <a:endParaRPr lang="fr-FR" sz="2800" i="1" dirty="0" smtClean="0">
              <a:effectLst/>
              <a:latin typeface="Cambria" panose="02040503050406030204" pitchFamily="18" charset="0"/>
              <a:ea typeface="Cambria" panose="02040503050406030204" pitchFamily="18" charset="0"/>
            </a:endParaRPr>
          </a:p>
          <a:p>
            <a:pPr lvl="1"/>
            <a:endParaRPr lang="fr-FR" b="1"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a:solidFill>
                <a:schemeClr val="tx1"/>
              </a:solidFill>
              <a:latin typeface="Cambria" pitchFamily="18" charset="0"/>
            </a:endParaRPr>
          </a:p>
        </p:txBody>
      </p:sp>
      <p:pic>
        <p:nvPicPr>
          <p:cNvPr id="7" name="Espace réservé du contenu 6" descr="C:\Users\asus\Downloads\110120-01.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51518" y="2171700"/>
            <a:ext cx="5092457" cy="3926323"/>
          </a:xfrm>
          <a:prstGeom prst="rect">
            <a:avLst/>
          </a:prstGeom>
          <a:noFill/>
          <a:ln>
            <a:noFill/>
          </a:ln>
        </p:spPr>
      </p:pic>
    </p:spTree>
    <p:extLst>
      <p:ext uri="{BB962C8B-B14F-4D97-AF65-F5344CB8AC3E}">
        <p14:creationId xmlns:p14="http://schemas.microsoft.com/office/powerpoint/2010/main" val="30223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4"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7" name="Espace réservé du contenu 6"/>
          <p:cNvSpPr>
            <a:spLocks noGrp="1"/>
          </p:cNvSpPr>
          <p:nvPr>
            <p:ph sz="half" idx="1"/>
          </p:nvPr>
        </p:nvSpPr>
        <p:spPr>
          <a:xfrm>
            <a:off x="280657" y="1781651"/>
            <a:ext cx="6663351" cy="4890753"/>
          </a:xfrm>
        </p:spPr>
        <p:txBody>
          <a:bodyPr>
            <a:normAutofit/>
          </a:bodyPr>
          <a:lstStyle/>
          <a:p>
            <a:r>
              <a:rPr lang="fr-FR" sz="2400" i="1" dirty="0">
                <a:solidFill>
                  <a:schemeClr val="tx1"/>
                </a:solidFill>
                <a:effectLst/>
                <a:latin typeface="Cambria" panose="02040503050406030204" pitchFamily="18" charset="0"/>
                <a:ea typeface="Cambria" panose="02040503050406030204" pitchFamily="18" charset="0"/>
              </a:rPr>
              <a:t>Les cellules pariétales sécrètent l’</a:t>
            </a:r>
            <a:r>
              <a:rPr lang="fr-FR" sz="2400" i="1" dirty="0" err="1">
                <a:solidFill>
                  <a:schemeClr val="tx1"/>
                </a:solidFill>
                <a:effectLst/>
                <a:latin typeface="Cambria" panose="02040503050406030204" pitchFamily="18" charset="0"/>
                <a:ea typeface="Cambria" panose="02040503050406030204" pitchFamily="18" charset="0"/>
              </a:rPr>
              <a:t>HCl</a:t>
            </a:r>
            <a:r>
              <a:rPr lang="fr-FR" sz="2400" i="1" dirty="0">
                <a:solidFill>
                  <a:schemeClr val="tx1"/>
                </a:solidFill>
                <a:effectLst/>
                <a:latin typeface="Cambria" panose="02040503050406030204" pitchFamily="18" charset="0"/>
                <a:ea typeface="Cambria" panose="02040503050406030204" pitchFamily="18" charset="0"/>
              </a:rPr>
              <a:t> dans la lumière de l’estomac.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Le </a:t>
            </a:r>
            <a:r>
              <a:rPr lang="fr-FR" sz="2400" i="1" dirty="0">
                <a:solidFill>
                  <a:schemeClr val="tx1"/>
                </a:solidFill>
                <a:effectLst/>
                <a:latin typeface="Cambria" panose="02040503050406030204" pitchFamily="18" charset="0"/>
                <a:ea typeface="Cambria" panose="02040503050406030204" pitchFamily="18" charset="0"/>
              </a:rPr>
              <a:t>CO₂ et H₂O sont convertis en H⁺ et HCO¯</a:t>
            </a:r>
            <a:r>
              <a:rPr lang="az-Cyrl-AZ" sz="2400" i="1" dirty="0">
                <a:solidFill>
                  <a:schemeClr val="tx1"/>
                </a:solidFill>
                <a:effectLst/>
                <a:latin typeface="Cambria" panose="02040503050406030204" pitchFamily="18" charset="0"/>
                <a:ea typeface="Cambria" panose="02040503050406030204" pitchFamily="18" charset="0"/>
              </a:rPr>
              <a:t>₃</a:t>
            </a:r>
            <a:r>
              <a:rPr lang="fr-FR" sz="2400" i="1" dirty="0">
                <a:solidFill>
                  <a:schemeClr val="tx1"/>
                </a:solidFill>
                <a:effectLst/>
                <a:latin typeface="Cambria" panose="02040503050406030204" pitchFamily="18" charset="0"/>
                <a:ea typeface="Cambria" panose="02040503050406030204" pitchFamily="18" charset="0"/>
              </a:rPr>
              <a:t> par l’</a:t>
            </a:r>
            <a:r>
              <a:rPr lang="fr-FR" sz="2400" i="1" dirty="0" err="1">
                <a:solidFill>
                  <a:schemeClr val="tx1"/>
                </a:solidFill>
                <a:effectLst/>
                <a:latin typeface="Cambria" panose="02040503050406030204" pitchFamily="18" charset="0"/>
                <a:ea typeface="Cambria" panose="02040503050406030204" pitchFamily="18" charset="0"/>
              </a:rPr>
              <a:t>anhydrase</a:t>
            </a:r>
            <a:r>
              <a:rPr lang="fr-FR" sz="2400" i="1" dirty="0">
                <a:solidFill>
                  <a:schemeClr val="tx1"/>
                </a:solidFill>
                <a:effectLst/>
                <a:latin typeface="Cambria" panose="02040503050406030204" pitchFamily="18" charset="0"/>
                <a:ea typeface="Cambria" panose="02040503050406030204" pitchFamily="18" charset="0"/>
              </a:rPr>
              <a:t> carbonique. </a:t>
            </a:r>
          </a:p>
          <a:p>
            <a:r>
              <a:rPr lang="fr-FR" sz="2400" i="1" dirty="0" smtClean="0">
                <a:solidFill>
                  <a:schemeClr val="tx1"/>
                </a:solidFill>
                <a:effectLst/>
                <a:latin typeface="Cambria" panose="02040503050406030204" pitchFamily="18" charset="0"/>
                <a:ea typeface="Cambria" panose="02040503050406030204" pitchFamily="18" charset="0"/>
              </a:rPr>
              <a:t>Le </a:t>
            </a:r>
            <a:r>
              <a:rPr lang="fr-FR" sz="2400" i="1" dirty="0">
                <a:solidFill>
                  <a:schemeClr val="tx1"/>
                </a:solidFill>
                <a:effectLst/>
                <a:latin typeface="Cambria" panose="02040503050406030204" pitchFamily="18" charset="0"/>
                <a:ea typeface="Cambria" panose="02040503050406030204" pitchFamily="18" charset="0"/>
              </a:rPr>
              <a:t>H⁺ est sécrété dans la lumière par la pompe H⁺-K⁺-ATPase. </a:t>
            </a:r>
          </a:p>
          <a:p>
            <a:r>
              <a:rPr lang="fr-FR" sz="2400" i="1" dirty="0">
                <a:solidFill>
                  <a:schemeClr val="tx1"/>
                </a:solidFill>
                <a:effectLst/>
                <a:latin typeface="Cambria" panose="02040503050406030204" pitchFamily="18" charset="0"/>
                <a:ea typeface="Cambria" panose="02040503050406030204" pitchFamily="18" charset="0"/>
              </a:rPr>
              <a:t>HCO¯₃ produit dans la cellule est absorbé et rejeté dans le torrent sanguin en échange de Cl-</a:t>
            </a:r>
            <a:r>
              <a:rPr lang="fr-FR" sz="2400" i="1" dirty="0" smtClean="0">
                <a:solidFill>
                  <a:schemeClr val="tx1"/>
                </a:solidFill>
                <a:effectLst/>
                <a:latin typeface="Cambria" panose="02040503050406030204" pitchFamily="18" charset="0"/>
                <a:ea typeface="Cambria" panose="02040503050406030204" pitchFamily="18" charset="0"/>
              </a:rPr>
              <a:t>.</a:t>
            </a:r>
          </a:p>
          <a:p>
            <a:r>
              <a:rPr lang="fr-FR" sz="2400" i="1" dirty="0" smtClean="0">
                <a:solidFill>
                  <a:schemeClr val="tx1"/>
                </a:solidFill>
                <a:effectLst/>
                <a:latin typeface="Cambria" panose="02040503050406030204" pitchFamily="18" charset="0"/>
                <a:ea typeface="Cambria" panose="02040503050406030204" pitchFamily="18" charset="0"/>
              </a:rPr>
              <a:t>Comme </a:t>
            </a:r>
            <a:r>
              <a:rPr lang="fr-FR" sz="2400" i="1" dirty="0">
                <a:solidFill>
                  <a:schemeClr val="tx1"/>
                </a:solidFill>
                <a:effectLst/>
                <a:latin typeface="Cambria" panose="02040503050406030204" pitchFamily="18" charset="0"/>
                <a:ea typeface="Cambria" panose="02040503050406030204" pitchFamily="18" charset="0"/>
              </a:rPr>
              <a:t>le Cl¯ est sécrété en même temps que le H+ le produit de sécrétion des cellules pariétale est l’</a:t>
            </a:r>
            <a:r>
              <a:rPr lang="fr-FR" sz="2400" i="1" dirty="0" err="1">
                <a:solidFill>
                  <a:schemeClr val="tx1"/>
                </a:solidFill>
                <a:effectLst/>
                <a:latin typeface="Cambria" panose="02040503050406030204" pitchFamily="18" charset="0"/>
                <a:ea typeface="Cambria" panose="02040503050406030204" pitchFamily="18" charset="0"/>
              </a:rPr>
              <a:t>HCl</a:t>
            </a:r>
            <a:endParaRPr lang="fr-FR" sz="2400" dirty="0">
              <a:solidFill>
                <a:schemeClr val="tx1"/>
              </a:solidFill>
            </a:endParaRPr>
          </a:p>
        </p:txBody>
      </p:sp>
      <p:sp>
        <p:nvSpPr>
          <p:cNvPr id="9" name="ZoneTexte 8"/>
          <p:cNvSpPr txBox="1"/>
          <p:nvPr/>
        </p:nvSpPr>
        <p:spPr>
          <a:xfrm>
            <a:off x="3866505" y="1258431"/>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grpSp>
        <p:nvGrpSpPr>
          <p:cNvPr id="10" name="Group 4"/>
          <p:cNvGrpSpPr>
            <a:grpSpLocks/>
          </p:cNvGrpSpPr>
          <p:nvPr/>
        </p:nvGrpSpPr>
        <p:grpSpPr bwMode="auto">
          <a:xfrm>
            <a:off x="7106971" y="2062308"/>
            <a:ext cx="4762122" cy="4165760"/>
            <a:chOff x="1281" y="1084"/>
            <a:chExt cx="3193" cy="2997"/>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 y="1084"/>
              <a:ext cx="3193" cy="29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1498" y="2345"/>
              <a:ext cx="534" cy="551"/>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Rectangle 7"/>
            <p:cNvSpPr>
              <a:spLocks noChangeArrowheads="1"/>
            </p:cNvSpPr>
            <p:nvPr/>
          </p:nvSpPr>
          <p:spPr bwMode="auto">
            <a:xfrm>
              <a:off x="3472" y="2213"/>
              <a:ext cx="840" cy="7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extLst>
      <p:ext uri="{BB962C8B-B14F-4D97-AF65-F5344CB8AC3E}">
        <p14:creationId xmlns:p14="http://schemas.microsoft.com/office/powerpoint/2010/main" val="14972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4"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7" name="Espace réservé du contenu 6"/>
          <p:cNvSpPr>
            <a:spLocks noGrp="1"/>
          </p:cNvSpPr>
          <p:nvPr>
            <p:ph sz="half" idx="1"/>
          </p:nvPr>
        </p:nvSpPr>
        <p:spPr>
          <a:xfrm>
            <a:off x="443620" y="1781651"/>
            <a:ext cx="6500388" cy="4890753"/>
          </a:xfrm>
        </p:spPr>
        <p:txBody>
          <a:bodyPr>
            <a:normAutofit/>
          </a:bodyPr>
          <a:lstStyle/>
          <a:p>
            <a:r>
              <a:rPr lang="fr-FR" sz="2400" i="1" dirty="0" smtClean="0">
                <a:solidFill>
                  <a:schemeClr val="tx1"/>
                </a:solidFill>
                <a:effectLst/>
                <a:latin typeface="Cambria" panose="02040503050406030204" pitchFamily="18" charset="0"/>
                <a:ea typeface="Cambria" panose="02040503050406030204" pitchFamily="18" charset="0"/>
              </a:rPr>
              <a:t>La réabsorption </a:t>
            </a:r>
            <a:r>
              <a:rPr lang="fr-FR" sz="2400" i="1" dirty="0">
                <a:solidFill>
                  <a:schemeClr val="tx1"/>
                </a:solidFill>
                <a:effectLst/>
                <a:latin typeface="Cambria" panose="02040503050406030204" pitchFamily="18" charset="0"/>
                <a:ea typeface="Cambria" panose="02040503050406030204" pitchFamily="18" charset="0"/>
              </a:rPr>
              <a:t>des HCO</a:t>
            </a:r>
            <a:r>
              <a:rPr lang="fr-FR" sz="2400" i="1" baseline="-25000" dirty="0">
                <a:solidFill>
                  <a:schemeClr val="tx1"/>
                </a:solidFill>
                <a:effectLst/>
                <a:latin typeface="Cambria" panose="02040503050406030204" pitchFamily="18" charset="0"/>
                <a:ea typeface="Cambria" panose="02040503050406030204" pitchFamily="18" charset="0"/>
              </a:rPr>
              <a:t>3</a:t>
            </a:r>
            <a:r>
              <a:rPr lang="fr-FR" sz="2400" i="1" dirty="0">
                <a:solidFill>
                  <a:schemeClr val="tx1"/>
                </a:solidFill>
                <a:effectLst/>
                <a:latin typeface="Cambria" panose="02040503050406030204" pitchFamily="18" charset="0"/>
                <a:ea typeface="Cambria" panose="02040503050406030204" pitchFamily="18" charset="0"/>
              </a:rPr>
              <a:t> augmente le pH sanguin </a:t>
            </a:r>
            <a:r>
              <a:rPr lang="fr-FR" sz="2400" i="1" dirty="0" smtClean="0">
                <a:solidFill>
                  <a:schemeClr val="tx1"/>
                </a:solidFill>
                <a:effectLst/>
                <a:latin typeface="Cambria" panose="02040503050406030204" pitchFamily="18" charset="0"/>
                <a:ea typeface="Cambria" panose="02040503050406030204" pitchFamily="18" charset="0"/>
              </a:rPr>
              <a:t>et </a:t>
            </a:r>
            <a:r>
              <a:rPr lang="fr-FR" sz="2400" i="1" dirty="0">
                <a:solidFill>
                  <a:schemeClr val="tx1"/>
                </a:solidFill>
                <a:effectLst/>
                <a:latin typeface="Cambria" panose="02040503050406030204" pitchFamily="18" charset="0"/>
                <a:ea typeface="Cambria" panose="02040503050406030204" pitchFamily="18" charset="0"/>
              </a:rPr>
              <a:t>aboutit la </a:t>
            </a:r>
            <a:r>
              <a:rPr lang="fr-FR" sz="2400" b="1" i="1" dirty="0">
                <a:solidFill>
                  <a:schemeClr val="tx1"/>
                </a:solidFill>
                <a:effectLst/>
                <a:latin typeface="Cambria" panose="02040503050406030204" pitchFamily="18" charset="0"/>
                <a:ea typeface="Cambria" panose="02040503050406030204" pitchFamily="18" charset="0"/>
              </a:rPr>
              <a:t>vague alcaline postprandiale</a:t>
            </a:r>
            <a:r>
              <a:rPr lang="fr-FR" sz="2400" i="1" dirty="0">
                <a:solidFill>
                  <a:schemeClr val="tx1"/>
                </a:solidFill>
                <a:effectLst/>
                <a:latin typeface="Cambria" panose="02040503050406030204" pitchFamily="18" charset="0"/>
                <a:ea typeface="Cambria" panose="02040503050406030204" pitchFamily="18" charset="0"/>
              </a:rPr>
              <a:t>.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Plus </a:t>
            </a:r>
            <a:r>
              <a:rPr lang="fr-FR" sz="2400" i="1" dirty="0">
                <a:solidFill>
                  <a:schemeClr val="tx1"/>
                </a:solidFill>
                <a:effectLst/>
                <a:latin typeface="Cambria" panose="02040503050406030204" pitchFamily="18" charset="0"/>
                <a:ea typeface="Cambria" panose="02040503050406030204" pitchFamily="18" charset="0"/>
              </a:rPr>
              <a:t>tard les le HCO</a:t>
            </a:r>
            <a:r>
              <a:rPr lang="fr-FR" sz="2400" i="1" baseline="-25000" dirty="0">
                <a:solidFill>
                  <a:schemeClr val="tx1"/>
                </a:solidFill>
                <a:effectLst/>
                <a:latin typeface="Cambria" panose="02040503050406030204" pitchFamily="18" charset="0"/>
                <a:ea typeface="Cambria" panose="02040503050406030204" pitchFamily="18" charset="0"/>
              </a:rPr>
              <a:t>3</a:t>
            </a:r>
            <a:r>
              <a:rPr lang="fr-FR" sz="2400" i="1" dirty="0">
                <a:solidFill>
                  <a:schemeClr val="tx1"/>
                </a:solidFill>
                <a:effectLst/>
                <a:latin typeface="Cambria" panose="02040503050406030204" pitchFamily="18" charset="0"/>
                <a:ea typeface="Cambria" panose="02040503050406030204" pitchFamily="18" charset="0"/>
              </a:rPr>
              <a:t> retournera dans la lumière du TD par les sécrétions pancréatiques pour neutraliser les H+ dans l’intestin</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endParaRPr lang="fr-FR" sz="2400" i="1" dirty="0">
              <a:effectLst/>
              <a:latin typeface="Cambria" panose="02040503050406030204" pitchFamily="18" charset="0"/>
              <a:ea typeface="Cambria" panose="02040503050406030204" pitchFamily="18" charset="0"/>
            </a:endParaRPr>
          </a:p>
          <a:p>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Remarque : </a:t>
            </a:r>
            <a:r>
              <a:rPr lang="fr-FR" sz="2400" i="1" dirty="0">
                <a:solidFill>
                  <a:schemeClr val="tx1"/>
                </a:solidFill>
                <a:effectLst/>
                <a:latin typeface="Cambria" panose="02040503050406030204" pitchFamily="18" charset="0"/>
                <a:ea typeface="Cambria" panose="02040503050406030204" pitchFamily="18" charset="0"/>
              </a:rPr>
              <a:t>en cas de vomissements et donc absence de H+ à neutraliser dans l’intestin il se produit une </a:t>
            </a:r>
            <a:r>
              <a:rPr lang="fr-FR" sz="2400" b="1" i="1" dirty="0">
                <a:solidFill>
                  <a:schemeClr val="tx1"/>
                </a:solidFill>
                <a:effectLst/>
                <a:latin typeface="Cambria" panose="02040503050406030204" pitchFamily="18" charset="0"/>
                <a:ea typeface="Cambria" panose="02040503050406030204" pitchFamily="18" charset="0"/>
              </a:rPr>
              <a:t>alcalose métabolique </a:t>
            </a:r>
            <a:r>
              <a:rPr lang="fr-FR" sz="2400" i="1" dirty="0">
                <a:solidFill>
                  <a:schemeClr val="tx1"/>
                </a:solidFill>
                <a:effectLst/>
                <a:latin typeface="Cambria" panose="02040503050406030204" pitchFamily="18" charset="0"/>
                <a:ea typeface="Cambria" panose="02040503050406030204" pitchFamily="18" charset="0"/>
              </a:rPr>
              <a:t>à cause du HCO</a:t>
            </a:r>
            <a:r>
              <a:rPr lang="fr-FR" sz="2400" i="1" baseline="-25000" dirty="0">
                <a:solidFill>
                  <a:schemeClr val="tx1"/>
                </a:solidFill>
                <a:effectLst/>
                <a:latin typeface="Cambria" panose="02040503050406030204" pitchFamily="18" charset="0"/>
                <a:ea typeface="Cambria" panose="02040503050406030204" pitchFamily="18" charset="0"/>
              </a:rPr>
              <a:t>3</a:t>
            </a:r>
            <a:r>
              <a:rPr lang="fr-FR" sz="2400" i="1" dirty="0">
                <a:solidFill>
                  <a:schemeClr val="tx1"/>
                </a:solidFill>
                <a:effectLst/>
                <a:latin typeface="Cambria" panose="02040503050406030204" pitchFamily="18" charset="0"/>
                <a:ea typeface="Cambria" panose="02040503050406030204" pitchFamily="18" charset="0"/>
              </a:rPr>
              <a:t>-  </a:t>
            </a:r>
            <a:r>
              <a:rPr lang="fr-FR" sz="2400" i="1" dirty="0" smtClean="0">
                <a:solidFill>
                  <a:schemeClr val="tx1"/>
                </a:solidFill>
                <a:effectLst/>
                <a:latin typeface="Cambria" panose="02040503050406030204" pitchFamily="18" charset="0"/>
                <a:ea typeface="Cambria" panose="02040503050406030204" pitchFamily="18" charset="0"/>
              </a:rPr>
              <a:t>ajouté par </a:t>
            </a:r>
            <a:r>
              <a:rPr lang="fr-FR" sz="2400" i="1" dirty="0">
                <a:solidFill>
                  <a:schemeClr val="tx1"/>
                </a:solidFill>
                <a:effectLst/>
                <a:latin typeface="Cambria" panose="02040503050406030204" pitchFamily="18" charset="0"/>
                <a:ea typeface="Cambria" panose="02040503050406030204" pitchFamily="18" charset="0"/>
              </a:rPr>
              <a:t>les cellules pariétales. </a:t>
            </a:r>
          </a:p>
        </p:txBody>
      </p:sp>
      <p:sp>
        <p:nvSpPr>
          <p:cNvPr id="9" name="ZoneTexte 8"/>
          <p:cNvSpPr txBox="1"/>
          <p:nvPr/>
        </p:nvSpPr>
        <p:spPr>
          <a:xfrm>
            <a:off x="3866505" y="1258431"/>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grpSp>
        <p:nvGrpSpPr>
          <p:cNvPr id="10" name="Group 4"/>
          <p:cNvGrpSpPr>
            <a:grpSpLocks/>
          </p:cNvGrpSpPr>
          <p:nvPr/>
        </p:nvGrpSpPr>
        <p:grpSpPr bwMode="auto">
          <a:xfrm>
            <a:off x="7106971" y="2062308"/>
            <a:ext cx="4762122" cy="4165760"/>
            <a:chOff x="1281" y="1084"/>
            <a:chExt cx="3193" cy="2997"/>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 y="1084"/>
              <a:ext cx="3193" cy="29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1498" y="2345"/>
              <a:ext cx="534" cy="551"/>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Rectangle 7"/>
            <p:cNvSpPr>
              <a:spLocks noChangeArrowheads="1"/>
            </p:cNvSpPr>
            <p:nvPr/>
          </p:nvSpPr>
          <p:spPr bwMode="auto">
            <a:xfrm>
              <a:off x="3472" y="2213"/>
              <a:ext cx="840" cy="7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extLst>
      <p:ext uri="{BB962C8B-B14F-4D97-AF65-F5344CB8AC3E}">
        <p14:creationId xmlns:p14="http://schemas.microsoft.com/office/powerpoint/2010/main" val="37879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fontScale="77500" lnSpcReduction="20000"/>
          </a:bodyPr>
          <a:lstStyle/>
          <a:p>
            <a:endParaRPr lang="fr-FR" sz="3000" i="1" dirty="0" smtClean="0">
              <a:solidFill>
                <a:schemeClr val="tx1"/>
              </a:solidFill>
              <a:latin typeface="Cambria" pitchFamily="18" charset="0"/>
            </a:endParaRPr>
          </a:p>
          <a:p>
            <a:r>
              <a:rPr lang="fr-FR" sz="3000" i="1" dirty="0" smtClean="0">
                <a:solidFill>
                  <a:schemeClr val="tx1"/>
                </a:solidFill>
                <a:latin typeface="Cambria" pitchFamily="18" charset="0"/>
              </a:rPr>
              <a:t>La </a:t>
            </a:r>
            <a:r>
              <a:rPr lang="fr-FR" sz="3000" i="1" dirty="0">
                <a:solidFill>
                  <a:schemeClr val="tx1"/>
                </a:solidFill>
                <a:latin typeface="Cambria" pitchFamily="18" charset="0"/>
              </a:rPr>
              <a:t>sécrétion d’</a:t>
            </a:r>
            <a:r>
              <a:rPr lang="fr-FR" sz="3000" i="1" dirty="0" err="1">
                <a:solidFill>
                  <a:schemeClr val="tx1"/>
                </a:solidFill>
                <a:latin typeface="Cambria" pitchFamily="18" charset="0"/>
              </a:rPr>
              <a:t>HCl</a:t>
            </a:r>
            <a:r>
              <a:rPr lang="fr-FR" sz="3000" i="1" dirty="0">
                <a:solidFill>
                  <a:schemeClr val="tx1"/>
                </a:solidFill>
                <a:latin typeface="Cambria" pitchFamily="18" charset="0"/>
              </a:rPr>
              <a:t> est </a:t>
            </a:r>
            <a:r>
              <a:rPr lang="fr-FR" sz="3000" i="1" dirty="0" smtClean="0">
                <a:solidFill>
                  <a:schemeClr val="tx1"/>
                </a:solidFill>
                <a:latin typeface="Cambria" pitchFamily="18" charset="0"/>
              </a:rPr>
              <a:t>stimulée </a:t>
            </a:r>
            <a:r>
              <a:rPr lang="fr-FR" sz="3000" i="1" dirty="0">
                <a:solidFill>
                  <a:schemeClr val="tx1"/>
                </a:solidFill>
                <a:latin typeface="Cambria" pitchFamily="18" charset="0"/>
              </a:rPr>
              <a:t>par:</a:t>
            </a:r>
          </a:p>
          <a:p>
            <a:pPr lvl="1"/>
            <a:r>
              <a:rPr lang="fr-FR" sz="3000" i="1" dirty="0">
                <a:solidFill>
                  <a:schemeClr val="tx1"/>
                </a:solidFill>
                <a:latin typeface="Cambria" pitchFamily="18" charset="0"/>
              </a:rPr>
              <a:t>Le parasympathique via les récepteurs muscariniques</a:t>
            </a:r>
          </a:p>
          <a:p>
            <a:pPr lvl="1"/>
            <a:r>
              <a:rPr lang="fr-FR" sz="3000" i="1" dirty="0">
                <a:solidFill>
                  <a:schemeClr val="tx1"/>
                </a:solidFill>
                <a:latin typeface="Cambria" pitchFamily="18" charset="0"/>
              </a:rPr>
              <a:t>L’histamine via les récepteurs H</a:t>
            </a:r>
            <a:r>
              <a:rPr lang="fr-FR" sz="2600" i="1" dirty="0">
                <a:solidFill>
                  <a:schemeClr val="tx1"/>
                </a:solidFill>
                <a:latin typeface="Cambria" pitchFamily="18" charset="0"/>
              </a:rPr>
              <a:t>2</a:t>
            </a:r>
          </a:p>
          <a:p>
            <a:pPr lvl="1"/>
            <a:r>
              <a:rPr lang="fr-FR" sz="3000" i="1" dirty="0">
                <a:solidFill>
                  <a:schemeClr val="tx1"/>
                </a:solidFill>
                <a:latin typeface="Cambria" pitchFamily="18" charset="0"/>
              </a:rPr>
              <a:t>La gastrine dont le récepteur n’a pas encore été identifié</a:t>
            </a:r>
          </a:p>
          <a:p>
            <a:r>
              <a:rPr lang="fr-FR" sz="3000" b="1" i="1" dirty="0" smtClean="0">
                <a:solidFill>
                  <a:schemeClr val="accent4">
                    <a:lumMod val="60000"/>
                    <a:lumOff val="40000"/>
                  </a:schemeClr>
                </a:solidFill>
                <a:latin typeface="Cambria" pitchFamily="18" charset="0"/>
              </a:rPr>
              <a:t>remarque</a:t>
            </a:r>
            <a:r>
              <a:rPr lang="fr-FR" sz="3000" i="1" dirty="0" smtClean="0">
                <a:solidFill>
                  <a:schemeClr val="accent4">
                    <a:lumMod val="60000"/>
                    <a:lumOff val="40000"/>
                  </a:schemeClr>
                </a:solidFill>
                <a:latin typeface="Cambria" pitchFamily="18" charset="0"/>
              </a:rPr>
              <a:t>: </a:t>
            </a:r>
            <a:r>
              <a:rPr lang="fr-FR" sz="3000" i="1" dirty="0">
                <a:solidFill>
                  <a:schemeClr val="tx1"/>
                </a:solidFill>
                <a:latin typeface="Cambria" pitchFamily="18" charset="0"/>
              </a:rPr>
              <a:t>il y’a une potentialisation des effets de l’</a:t>
            </a:r>
            <a:r>
              <a:rPr lang="fr-FR" sz="3000" i="1" dirty="0" err="1">
                <a:solidFill>
                  <a:schemeClr val="tx1"/>
                </a:solidFill>
                <a:latin typeface="Cambria" pitchFamily="18" charset="0"/>
              </a:rPr>
              <a:t>Ach</a:t>
            </a:r>
            <a:r>
              <a:rPr lang="fr-FR" sz="3000" i="1" dirty="0">
                <a:solidFill>
                  <a:schemeClr val="tx1"/>
                </a:solidFill>
                <a:latin typeface="Cambria" pitchFamily="18" charset="0"/>
              </a:rPr>
              <a:t>, de l’histamine, et de la gastrine sur la sécrétion d’</a:t>
            </a:r>
            <a:r>
              <a:rPr lang="fr-FR" sz="3000" i="1" dirty="0" err="1">
                <a:solidFill>
                  <a:schemeClr val="tx1"/>
                </a:solidFill>
                <a:latin typeface="Cambria" pitchFamily="18" charset="0"/>
              </a:rPr>
              <a:t>HCl</a:t>
            </a:r>
            <a:r>
              <a:rPr lang="fr-FR" sz="3000" i="1" dirty="0">
                <a:solidFill>
                  <a:schemeClr val="tx1"/>
                </a:solidFill>
                <a:latin typeface="Cambria" pitchFamily="18" charset="0"/>
              </a:rPr>
              <a:t>  expliquée par le fait que chaque agents a un mécanisme d’action différent</a:t>
            </a:r>
          </a:p>
          <a:p>
            <a:r>
              <a:rPr lang="fr-FR" sz="3000" i="1" dirty="0">
                <a:solidFill>
                  <a:schemeClr val="tx1"/>
                </a:solidFill>
                <a:latin typeface="Cambria" pitchFamily="18" charset="0"/>
              </a:rPr>
              <a:t>La sécrétion d’</a:t>
            </a:r>
            <a:r>
              <a:rPr lang="fr-FR" sz="3000" i="1" dirty="0" err="1">
                <a:solidFill>
                  <a:schemeClr val="tx1"/>
                </a:solidFill>
                <a:latin typeface="Cambria" pitchFamily="18" charset="0"/>
              </a:rPr>
              <a:t>HCl</a:t>
            </a:r>
            <a:r>
              <a:rPr lang="fr-FR" sz="3000" i="1" dirty="0">
                <a:solidFill>
                  <a:schemeClr val="tx1"/>
                </a:solidFill>
                <a:latin typeface="Cambria" pitchFamily="18" charset="0"/>
              </a:rPr>
              <a:t> est inhibée </a:t>
            </a:r>
            <a:r>
              <a:rPr lang="fr-FR" sz="3100" i="1" dirty="0">
                <a:solidFill>
                  <a:schemeClr val="tx1"/>
                </a:solidFill>
                <a:effectLst/>
                <a:latin typeface="Cambria" panose="02040503050406030204" pitchFamily="18" charset="0"/>
                <a:ea typeface="Cambria" panose="02040503050406030204" pitchFamily="18" charset="0"/>
              </a:rPr>
              <a:t>par un mécanisme de rétroaction à effet</a:t>
            </a:r>
            <a:r>
              <a:rPr lang="fr-FR" sz="3100" b="1" i="1" dirty="0">
                <a:solidFill>
                  <a:schemeClr val="tx1"/>
                </a:solidFill>
                <a:effectLst/>
                <a:latin typeface="Cambria" panose="02040503050406030204" pitchFamily="18" charset="0"/>
                <a:ea typeface="Cambria" panose="02040503050406030204" pitchFamily="18" charset="0"/>
              </a:rPr>
              <a:t> </a:t>
            </a:r>
            <a:r>
              <a:rPr lang="fr-FR" sz="3100" i="1" dirty="0" smtClean="0">
                <a:solidFill>
                  <a:schemeClr val="tx1"/>
                </a:solidFill>
                <a:effectLst/>
                <a:latin typeface="Cambria" panose="02040503050406030204" pitchFamily="18" charset="0"/>
                <a:ea typeface="Cambria" panose="02040503050406030204" pitchFamily="18" charset="0"/>
              </a:rPr>
              <a:t>négatif</a:t>
            </a:r>
            <a:r>
              <a:rPr lang="fr-FR" sz="3000" i="1" dirty="0" smtClean="0">
                <a:solidFill>
                  <a:schemeClr val="tx1"/>
                </a:solidFill>
                <a:latin typeface="Cambria" pitchFamily="18" charset="0"/>
              </a:rPr>
              <a:t>:</a:t>
            </a:r>
            <a:endParaRPr lang="fr-FR" sz="3000" i="1" dirty="0">
              <a:solidFill>
                <a:schemeClr val="tx1"/>
              </a:solidFill>
              <a:latin typeface="Cambria" pitchFamily="18" charset="0"/>
            </a:endParaRPr>
          </a:p>
          <a:p>
            <a:pPr lvl="1"/>
            <a:r>
              <a:rPr lang="fr-FR" sz="3000" i="1" dirty="0">
                <a:solidFill>
                  <a:schemeClr val="tx1"/>
                </a:solidFill>
                <a:latin typeface="Cambria" pitchFamily="18" charset="0"/>
              </a:rPr>
              <a:t>Un faible pH dans l’estomac </a:t>
            </a:r>
            <a:r>
              <a:rPr lang="fr-FR" sz="3000" i="1" dirty="0" smtClean="0">
                <a:solidFill>
                  <a:schemeClr val="tx1"/>
                </a:solidFill>
                <a:latin typeface="Cambria" pitchFamily="18" charset="0"/>
              </a:rPr>
              <a:t>(&lt; 3</a:t>
            </a:r>
            <a:r>
              <a:rPr lang="fr-FR" sz="3000" i="1" dirty="0">
                <a:solidFill>
                  <a:schemeClr val="tx1"/>
                </a:solidFill>
                <a:latin typeface="Cambria" pitchFamily="18" charset="0"/>
              </a:rPr>
              <a:t>)</a:t>
            </a:r>
          </a:p>
          <a:p>
            <a:pPr lvl="1"/>
            <a:r>
              <a:rPr lang="fr-FR" sz="3000" i="1" dirty="0">
                <a:solidFill>
                  <a:schemeClr val="tx1"/>
                </a:solidFill>
                <a:latin typeface="Cambria" pitchFamily="18" charset="0"/>
              </a:rPr>
              <a:t>Chyme dans le duodénum directement ou par le biais d’hormones ( GIP, sécrétine)</a:t>
            </a: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
        <p:nvSpPr>
          <p:cNvPr id="9" name="ZoneTexte 8"/>
          <p:cNvSpPr txBox="1"/>
          <p:nvPr/>
        </p:nvSpPr>
        <p:spPr>
          <a:xfrm>
            <a:off x="3835574" y="1183172"/>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939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fontScale="92500" lnSpcReduction="10000"/>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Remarques</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800" i="1" dirty="0">
                <a:solidFill>
                  <a:schemeClr val="accent4">
                    <a:lumMod val="60000"/>
                    <a:lumOff val="40000"/>
                  </a:schemeClr>
                </a:solidFill>
                <a:effectLst/>
                <a:latin typeface="Cambria" panose="02040503050406030204" pitchFamily="18" charset="0"/>
                <a:ea typeface="Cambria" panose="02040503050406030204" pitchFamily="18" charset="0"/>
              </a:rPr>
              <a:t> </a:t>
            </a:r>
          </a:p>
          <a:p>
            <a:r>
              <a:rPr lang="fr-FR" sz="2800" i="1" dirty="0">
                <a:solidFill>
                  <a:schemeClr val="tx1"/>
                </a:solidFill>
                <a:effectLst/>
                <a:latin typeface="Cambria" panose="02040503050406030204" pitchFamily="18" charset="0"/>
                <a:ea typeface="Cambria" panose="02040503050406030204" pitchFamily="18" charset="0"/>
              </a:rPr>
              <a:t>L’</a:t>
            </a:r>
            <a:r>
              <a:rPr lang="fr-FR" sz="2800" i="1" dirty="0" err="1">
                <a:solidFill>
                  <a:schemeClr val="tx1"/>
                </a:solidFill>
                <a:effectLst/>
                <a:latin typeface="Cambria" panose="02040503050406030204" pitchFamily="18" charset="0"/>
                <a:ea typeface="Cambria" panose="02040503050406030204" pitchFamily="18" charset="0"/>
              </a:rPr>
              <a:t>oméprazole</a:t>
            </a:r>
            <a:r>
              <a:rPr lang="fr-FR" sz="2800" i="1" dirty="0">
                <a:solidFill>
                  <a:schemeClr val="tx1"/>
                </a:solidFill>
                <a:effectLst/>
                <a:latin typeface="Cambria" panose="02040503050406030204" pitchFamily="18" charset="0"/>
                <a:ea typeface="Cambria" panose="02040503050406030204" pitchFamily="18" charset="0"/>
              </a:rPr>
              <a:t> inhibe la pompe H⁺-K⁺-ATPase et bloque la sécrétion d’H+ il est donc utilisé dans le traitement des ulcères, notamment chez le chien et le cheval.</a:t>
            </a:r>
          </a:p>
          <a:p>
            <a:r>
              <a:rPr lang="fr-FR" sz="2800" i="1" dirty="0">
                <a:solidFill>
                  <a:schemeClr val="tx1"/>
                </a:solidFill>
                <a:effectLst/>
                <a:latin typeface="Cambria" panose="02040503050406030204" pitchFamily="18" charset="0"/>
                <a:ea typeface="Cambria" panose="02040503050406030204" pitchFamily="18" charset="0"/>
              </a:rPr>
              <a:t>La cimétidine inhibe les récepteurs H</a:t>
            </a:r>
            <a:r>
              <a:rPr lang="fr-FR" sz="2800" i="1" baseline="-25000" dirty="0">
                <a:solidFill>
                  <a:schemeClr val="tx1"/>
                </a:solidFill>
                <a:effectLst/>
                <a:latin typeface="Cambria" panose="02040503050406030204" pitchFamily="18" charset="0"/>
                <a:ea typeface="Cambria" panose="02040503050406030204" pitchFamily="18" charset="0"/>
              </a:rPr>
              <a:t>2</a:t>
            </a:r>
            <a:r>
              <a:rPr lang="fr-FR" sz="2800" i="1" dirty="0">
                <a:solidFill>
                  <a:schemeClr val="tx1"/>
                </a:solidFill>
                <a:effectLst/>
                <a:latin typeface="Cambria" panose="02040503050406030204" pitchFamily="18" charset="0"/>
                <a:ea typeface="Cambria" panose="02040503050406030204" pitchFamily="18" charset="0"/>
              </a:rPr>
              <a:t> bloquant ainsi l’effet de l’histamine sur la sécrétion d’H+</a:t>
            </a:r>
          </a:p>
          <a:p>
            <a:r>
              <a:rPr lang="fr-FR" sz="2800" i="1" dirty="0">
                <a:solidFill>
                  <a:schemeClr val="tx1"/>
                </a:solidFill>
                <a:effectLst/>
                <a:latin typeface="Cambria" panose="02040503050406030204" pitchFamily="18" charset="0"/>
                <a:ea typeface="Cambria" panose="02040503050406030204" pitchFamily="18" charset="0"/>
              </a:rPr>
              <a:t>L’atropine bloque la sécrétion de H+ en inhibant les récepteurs muscariniques </a:t>
            </a:r>
            <a:r>
              <a:rPr lang="fr-FR" sz="2800" i="1" dirty="0" smtClean="0">
                <a:solidFill>
                  <a:schemeClr val="tx1"/>
                </a:solidFill>
                <a:effectLst/>
                <a:latin typeface="Cambria" panose="02040503050406030204" pitchFamily="18" charset="0"/>
                <a:ea typeface="Cambria" panose="02040503050406030204" pitchFamily="18" charset="0"/>
              </a:rPr>
              <a:t>cholinergiques</a:t>
            </a:r>
            <a:r>
              <a:rPr lang="fr-FR" sz="2800" i="1" dirty="0">
                <a:solidFill>
                  <a:schemeClr val="tx1"/>
                </a:solidFill>
                <a:effectLst/>
                <a:latin typeface="Cambria" panose="02040503050406030204" pitchFamily="18" charset="0"/>
                <a:ea typeface="Cambria" panose="02040503050406030204" pitchFamily="18" charset="0"/>
              </a:rPr>
              <a:t>.</a:t>
            </a:r>
          </a:p>
          <a:p>
            <a:endParaRPr lang="fr-FR" sz="3000" i="1" dirty="0" smtClean="0">
              <a:solidFill>
                <a:schemeClr val="tx1"/>
              </a:solidFill>
              <a:latin typeface="Cambria" pitchFamily="18" charset="0"/>
            </a:endParaRP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
        <p:nvSpPr>
          <p:cNvPr id="9" name="ZoneTexte 8"/>
          <p:cNvSpPr txBox="1"/>
          <p:nvPr/>
        </p:nvSpPr>
        <p:spPr>
          <a:xfrm>
            <a:off x="3835574" y="1183172"/>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00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fontScale="92500" lnSpcReduction="20000"/>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r>
              <a:rPr lang="fr-FR" sz="3200" i="1" dirty="0">
                <a:solidFill>
                  <a:schemeClr val="tx1"/>
                </a:solidFill>
                <a:effectLst/>
                <a:latin typeface="Cambria" panose="02040503050406030204" pitchFamily="18" charset="0"/>
                <a:ea typeface="Cambria" panose="02040503050406030204" pitchFamily="18" charset="0"/>
              </a:rPr>
              <a:t>Le mucus est un ensemble de mucine (glycoprotéine), phospholipides, eau et électrolytes sécrétés par les </a:t>
            </a:r>
            <a:r>
              <a:rPr lang="fr-FR" sz="3200" i="1" dirty="0" err="1">
                <a:solidFill>
                  <a:schemeClr val="tx1"/>
                </a:solidFill>
                <a:effectLst/>
                <a:latin typeface="Cambria" panose="02040503050406030204" pitchFamily="18" charset="0"/>
                <a:ea typeface="Cambria" panose="02040503050406030204" pitchFamily="18" charset="0"/>
              </a:rPr>
              <a:t>mucocytes</a:t>
            </a:r>
            <a:r>
              <a:rPr lang="fr-FR" sz="3200" i="1" dirty="0">
                <a:solidFill>
                  <a:schemeClr val="tx1"/>
                </a:solidFill>
                <a:effectLst/>
                <a:latin typeface="Cambria" panose="02040503050406030204" pitchFamily="18" charset="0"/>
                <a:ea typeface="Cambria" panose="02040503050406030204" pitchFamily="18" charset="0"/>
              </a:rPr>
              <a:t>. </a:t>
            </a:r>
            <a:endParaRPr lang="fr-FR" sz="3200" i="1" dirty="0" smtClean="0">
              <a:solidFill>
                <a:schemeClr val="tx1"/>
              </a:solidFill>
              <a:effectLst/>
              <a:latin typeface="Cambria" panose="02040503050406030204" pitchFamily="18" charset="0"/>
              <a:ea typeface="Cambria" panose="02040503050406030204" pitchFamily="18" charset="0"/>
            </a:endParaRPr>
          </a:p>
          <a:p>
            <a:r>
              <a:rPr lang="fr-FR" sz="3200" i="1" dirty="0" smtClean="0">
                <a:solidFill>
                  <a:schemeClr val="tx1"/>
                </a:solidFill>
                <a:effectLst/>
                <a:latin typeface="Cambria" panose="02040503050406030204" pitchFamily="18" charset="0"/>
                <a:ea typeface="Cambria" panose="02040503050406030204" pitchFamily="18" charset="0"/>
              </a:rPr>
              <a:t>Il </a:t>
            </a:r>
            <a:r>
              <a:rPr lang="fr-FR" sz="3200" i="1" dirty="0">
                <a:solidFill>
                  <a:schemeClr val="tx1"/>
                </a:solidFill>
                <a:effectLst/>
                <a:latin typeface="Cambria" panose="02040503050406030204" pitchFamily="18" charset="0"/>
                <a:ea typeface="Cambria" panose="02040503050406030204" pitchFamily="18" charset="0"/>
              </a:rPr>
              <a:t>forme une barrière de protection de la muqueuse gastrique contre les ions H+ et la pepsine. </a:t>
            </a:r>
            <a:endParaRPr lang="fr-FR" sz="3200" i="1" dirty="0" smtClean="0">
              <a:solidFill>
                <a:schemeClr val="tx1"/>
              </a:solidFill>
              <a:effectLst/>
              <a:latin typeface="Cambria" panose="02040503050406030204" pitchFamily="18" charset="0"/>
              <a:ea typeface="Cambria" panose="02040503050406030204" pitchFamily="18" charset="0"/>
            </a:endParaRPr>
          </a:p>
          <a:p>
            <a:r>
              <a:rPr lang="fr-FR" sz="3200" i="1" dirty="0" smtClean="0">
                <a:solidFill>
                  <a:schemeClr val="tx1"/>
                </a:solidFill>
                <a:effectLst/>
                <a:latin typeface="Cambria" panose="02040503050406030204" pitchFamily="18" charset="0"/>
                <a:ea typeface="Cambria" panose="02040503050406030204" pitchFamily="18" charset="0"/>
              </a:rPr>
              <a:t>Les </a:t>
            </a:r>
            <a:r>
              <a:rPr lang="fr-FR" sz="3200" i="1" dirty="0">
                <a:solidFill>
                  <a:schemeClr val="tx1"/>
                </a:solidFill>
                <a:effectLst/>
                <a:latin typeface="Cambria" panose="02040503050406030204" pitchFamily="18" charset="0"/>
                <a:ea typeface="Cambria" panose="02040503050406030204" pitchFamily="18" charset="0"/>
              </a:rPr>
              <a:t>HCO₃¯ produits par les </a:t>
            </a:r>
            <a:r>
              <a:rPr lang="fr-FR" sz="3200" i="1" dirty="0" err="1">
                <a:solidFill>
                  <a:schemeClr val="tx1"/>
                </a:solidFill>
                <a:effectLst/>
                <a:latin typeface="Cambria" panose="02040503050406030204" pitchFamily="18" charset="0"/>
                <a:ea typeface="Cambria" panose="02040503050406030204" pitchFamily="18" charset="0"/>
              </a:rPr>
              <a:t>mucocytes</a:t>
            </a:r>
            <a:r>
              <a:rPr lang="fr-FR" sz="3200" i="1" dirty="0">
                <a:solidFill>
                  <a:schemeClr val="tx1"/>
                </a:solidFill>
                <a:effectLst/>
                <a:latin typeface="Cambria" panose="02040503050406030204" pitchFamily="18" charset="0"/>
                <a:ea typeface="Cambria" panose="02040503050406030204" pitchFamily="18" charset="0"/>
              </a:rPr>
              <a:t> neutralisent localement les ions H+ qui franchissent la barrière et </a:t>
            </a:r>
            <a:r>
              <a:rPr lang="fr-FR" sz="3200" i="1" dirty="0" smtClean="0">
                <a:solidFill>
                  <a:schemeClr val="tx1"/>
                </a:solidFill>
                <a:effectLst/>
                <a:latin typeface="Cambria" panose="02040503050406030204" pitchFamily="18" charset="0"/>
                <a:ea typeface="Cambria" panose="02040503050406030204" pitchFamily="18" charset="0"/>
              </a:rPr>
              <a:t>désactivent </a:t>
            </a:r>
            <a:r>
              <a:rPr lang="fr-FR" sz="3200" i="1" dirty="0">
                <a:solidFill>
                  <a:schemeClr val="tx1"/>
                </a:solidFill>
                <a:effectLst/>
                <a:latin typeface="Cambria" panose="02040503050406030204" pitchFamily="18" charset="0"/>
                <a:ea typeface="Cambria" panose="02040503050406030204" pitchFamily="18" charset="0"/>
              </a:rPr>
              <a:t>la pepsine. </a:t>
            </a:r>
            <a:endParaRPr lang="fr-FR" sz="3200" i="1" dirty="0" smtClean="0">
              <a:solidFill>
                <a:schemeClr val="tx1"/>
              </a:solidFill>
              <a:effectLst/>
              <a:latin typeface="Cambria" panose="02040503050406030204" pitchFamily="18" charset="0"/>
              <a:ea typeface="Cambria" panose="02040503050406030204" pitchFamily="18" charset="0"/>
            </a:endParaRPr>
          </a:p>
          <a:p>
            <a:r>
              <a:rPr lang="fr-FR" sz="3200" i="1" dirty="0" smtClean="0">
                <a:solidFill>
                  <a:schemeClr val="tx1"/>
                </a:solidFill>
                <a:effectLst/>
                <a:latin typeface="Cambria" panose="02040503050406030204" pitchFamily="18" charset="0"/>
                <a:ea typeface="Cambria" panose="02040503050406030204" pitchFamily="18" charset="0"/>
              </a:rPr>
              <a:t>Les </a:t>
            </a:r>
            <a:r>
              <a:rPr lang="fr-FR" sz="3200" i="1" dirty="0">
                <a:solidFill>
                  <a:schemeClr val="tx1"/>
                </a:solidFill>
                <a:effectLst/>
                <a:latin typeface="Cambria" panose="02040503050406030204" pitchFamily="18" charset="0"/>
                <a:ea typeface="Cambria" panose="02040503050406030204" pitchFamily="18" charset="0"/>
              </a:rPr>
              <a:t>prostaglandines E2 (PGE2) stimulent la sécrétion des HCO₃</a:t>
            </a:r>
            <a:r>
              <a:rPr lang="fr-FR" sz="3200" b="1" i="1" dirty="0">
                <a:solidFill>
                  <a:schemeClr val="tx1"/>
                </a:solidFill>
                <a:effectLst/>
                <a:latin typeface="Cambria" panose="02040503050406030204" pitchFamily="18" charset="0"/>
                <a:ea typeface="Cambria" panose="02040503050406030204" pitchFamily="18" charset="0"/>
              </a:rPr>
              <a:t>¯ </a:t>
            </a:r>
            <a:r>
              <a:rPr lang="fr-FR" sz="3200" i="1" dirty="0">
                <a:solidFill>
                  <a:schemeClr val="tx1"/>
                </a:solidFill>
                <a:effectLst/>
                <a:latin typeface="Cambria" panose="02040503050406030204" pitchFamily="18" charset="0"/>
                <a:ea typeface="Cambria" panose="02040503050406030204" pitchFamily="18" charset="0"/>
              </a:rPr>
              <a:t>et participe au maintien de cette barrière.</a:t>
            </a:r>
          </a:p>
          <a:p>
            <a:endParaRPr lang="fr-FR" sz="3000" i="1" dirty="0" smtClean="0">
              <a:solidFill>
                <a:schemeClr val="tx1"/>
              </a:solidFill>
              <a:latin typeface="Cambria" pitchFamily="18" charset="0"/>
            </a:endParaRP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
        <p:nvSpPr>
          <p:cNvPr id="9" name="ZoneTexte 8"/>
          <p:cNvSpPr txBox="1"/>
          <p:nvPr/>
        </p:nvSpPr>
        <p:spPr>
          <a:xfrm>
            <a:off x="3835574" y="1183172"/>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DE MUCUS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300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4786" y="208229"/>
            <a:ext cx="9905998" cy="1905000"/>
          </a:xfrm>
        </p:spPr>
        <p:txBody>
          <a:bodyPr/>
          <a:lstStyle/>
          <a:p>
            <a:pPr algn="ctr"/>
            <a:r>
              <a:rPr lang="fr-FR" b="1" i="1" dirty="0">
                <a:effectLst/>
                <a:latin typeface="Cambria" panose="02040503050406030204" pitchFamily="18" charset="0"/>
                <a:ea typeface="Cambria" panose="02040503050406030204" pitchFamily="18" charset="0"/>
              </a:rPr>
              <a:t>Organisation fonctionnelle </a:t>
            </a: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b="1" i="1" dirty="0" smtClean="0">
                <a:effectLst/>
                <a:latin typeface="Cambria" panose="02040503050406030204" pitchFamily="18" charset="0"/>
                <a:ea typeface="Cambria" panose="02040503050406030204" pitchFamily="18" charset="0"/>
              </a:rPr>
              <a:t>de </a:t>
            </a:r>
            <a:r>
              <a:rPr lang="fr-FR"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39160" y="2113229"/>
            <a:ext cx="6234067" cy="4025774"/>
          </a:xfrm>
          <a:ln>
            <a:solidFill>
              <a:schemeClr val="tx1"/>
            </a:solidFill>
          </a:ln>
        </p:spPr>
        <p:txBody>
          <a:bodyPr>
            <a:normAutofit lnSpcReduction="10000"/>
          </a:bodyPr>
          <a:lstStyle/>
          <a:p>
            <a:pPr lvl="0"/>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musculeuse</a:t>
            </a:r>
            <a:r>
              <a:rPr lang="fr-FR" sz="2400" i="1" dirty="0">
                <a:effectLst/>
                <a:latin typeface="Cambria" panose="02040503050406030204" pitchFamily="18" charset="0"/>
                <a:ea typeface="Cambria" panose="02040503050406030204" pitchFamily="18" charset="0"/>
              </a:rPr>
              <a:t> est constituée de deux couches </a:t>
            </a:r>
            <a:r>
              <a:rPr lang="fr-FR" sz="2400" i="1" dirty="0" smtClean="0">
                <a:effectLst/>
                <a:latin typeface="Cambria" panose="02040503050406030204" pitchFamily="18" charset="0"/>
                <a:ea typeface="Cambria" panose="02040503050406030204" pitchFamily="18" charset="0"/>
              </a:rPr>
              <a:t>de fibres </a:t>
            </a:r>
            <a:r>
              <a:rPr lang="fr-FR" sz="2400" i="1" dirty="0">
                <a:effectLst/>
                <a:latin typeface="Cambria" panose="02040503050406030204" pitchFamily="18" charset="0"/>
                <a:ea typeface="Cambria" panose="02040503050406030204" pitchFamily="18" charset="0"/>
              </a:rPr>
              <a:t>musculaires lisses : l'interne </a:t>
            </a:r>
            <a:r>
              <a:rPr lang="fr-FR" sz="2400" b="1" i="1" dirty="0">
                <a:effectLst/>
                <a:latin typeface="Cambria" panose="02040503050406030204" pitchFamily="18" charset="0"/>
                <a:ea typeface="Cambria" panose="02040503050406030204" pitchFamily="18" charset="0"/>
              </a:rPr>
              <a:t>circulaire</a:t>
            </a:r>
            <a:r>
              <a:rPr lang="fr-FR" sz="2400" i="1" dirty="0">
                <a:effectLst/>
                <a:latin typeface="Cambria" panose="02040503050406030204" pitchFamily="18" charset="0"/>
                <a:ea typeface="Cambria" panose="02040503050406030204" pitchFamily="18" charset="0"/>
              </a:rPr>
              <a:t> et l'externe </a:t>
            </a:r>
            <a:r>
              <a:rPr lang="fr-FR" sz="2400" b="1" i="1" dirty="0">
                <a:effectLst/>
                <a:latin typeface="Cambria" panose="02040503050406030204" pitchFamily="18" charset="0"/>
                <a:ea typeface="Cambria" panose="02040503050406030204" pitchFamily="18" charset="0"/>
              </a:rPr>
              <a:t>longitudinale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pPr lvl="0"/>
            <a:r>
              <a:rPr lang="fr-FR" sz="2400" i="1" dirty="0" smtClean="0">
                <a:effectLst/>
                <a:latin typeface="Cambria" panose="02040503050406030204" pitchFamily="18" charset="0"/>
                <a:ea typeface="Cambria" panose="02040503050406030204" pitchFamily="18" charset="0"/>
              </a:rPr>
              <a:t>S'y </a:t>
            </a:r>
            <a:r>
              <a:rPr lang="fr-FR" sz="2400" i="1" dirty="0">
                <a:effectLst/>
                <a:latin typeface="Cambria" panose="02040503050406030204" pitchFamily="18" charset="0"/>
                <a:ea typeface="Cambria" panose="02040503050406030204" pitchFamily="18" charset="0"/>
              </a:rPr>
              <a:t>ajoute dans la plus grande partie de l'estomac, une couche oblique interne. </a:t>
            </a:r>
            <a:endParaRPr lang="fr-FR" sz="2400" i="1" dirty="0" smtClean="0">
              <a:effectLst/>
              <a:latin typeface="Cambria" panose="02040503050406030204" pitchFamily="18" charset="0"/>
              <a:ea typeface="Cambria" panose="02040503050406030204" pitchFamily="18" charset="0"/>
            </a:endParaRPr>
          </a:p>
          <a:p>
            <a:pPr lvl="0"/>
            <a:r>
              <a:rPr lang="fr-FR" sz="2400" i="1" dirty="0" smtClean="0">
                <a:effectLst/>
                <a:latin typeface="Cambria" panose="02040503050406030204" pitchFamily="18" charset="0"/>
                <a:ea typeface="Cambria" panose="02040503050406030204" pitchFamily="18" charset="0"/>
              </a:rPr>
              <a:t>Un </a:t>
            </a:r>
            <a:r>
              <a:rPr lang="fr-FR" sz="2400" i="1" dirty="0">
                <a:effectLst/>
                <a:latin typeface="Cambria" panose="02040503050406030204" pitchFamily="18" charset="0"/>
                <a:ea typeface="Cambria" panose="02040503050406030204" pitchFamily="18" charset="0"/>
              </a:rPr>
              <a:t>plexus nerveux dit d'</a:t>
            </a:r>
            <a:r>
              <a:rPr lang="fr-FR" sz="2400" b="1" i="1" dirty="0" err="1">
                <a:effectLst/>
                <a:latin typeface="Cambria" panose="02040503050406030204" pitchFamily="18" charset="0"/>
                <a:ea typeface="Cambria" panose="02040503050406030204" pitchFamily="18" charset="0"/>
              </a:rPr>
              <a:t>Auerbach</a:t>
            </a:r>
            <a:r>
              <a:rPr lang="fr-FR" sz="2400" i="1" dirty="0">
                <a:effectLst/>
                <a:latin typeface="Cambria" panose="02040503050406030204" pitchFamily="18" charset="0"/>
                <a:ea typeface="Cambria" panose="02040503050406030204" pitchFamily="18" charset="0"/>
              </a:rPr>
              <a:t> est situé entre les couches musculaires interne et externe, reçoit les afférences du </a:t>
            </a:r>
            <a:r>
              <a:rPr lang="fr-FR" sz="2400" b="1" i="1" dirty="0">
                <a:effectLst/>
                <a:latin typeface="Cambria" panose="02040503050406030204" pitchFamily="18" charset="0"/>
                <a:ea typeface="Cambria" panose="02040503050406030204" pitchFamily="18" charset="0"/>
              </a:rPr>
              <a:t>SNA</a:t>
            </a:r>
            <a:r>
              <a:rPr lang="fr-FR" sz="2400" i="1" dirty="0">
                <a:effectLst/>
                <a:latin typeface="Cambria" panose="02040503050406030204" pitchFamily="18" charset="0"/>
                <a:ea typeface="Cambria" panose="02040503050406030204" pitchFamily="18" charset="0"/>
              </a:rPr>
              <a:t> et contrôle les contractions de cette musculaire.</a:t>
            </a:r>
          </a:p>
          <a:p>
            <a:endParaRPr lang="fr-FR" dirty="0"/>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9975" y="2531979"/>
            <a:ext cx="5503287" cy="3188273"/>
          </a:xfrm>
        </p:spPr>
      </p:pic>
    </p:spTree>
    <p:extLst>
      <p:ext uri="{BB962C8B-B14F-4D97-AF65-F5344CB8AC3E}">
        <p14:creationId xmlns:p14="http://schemas.microsoft.com/office/powerpoint/2010/main" val="12502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pPr marL="0" indent="0">
              <a:buNone/>
            </a:pPr>
            <a:r>
              <a:rPr lang="fr-FR" sz="32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a:t>
            </a:r>
            <a:endParaRPr lang="fr-FR" sz="32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3200" i="1" dirty="0">
                <a:solidFill>
                  <a:schemeClr val="tx1"/>
                </a:solidFill>
                <a:effectLst/>
                <a:latin typeface="Cambria" panose="02040503050406030204" pitchFamily="18" charset="0"/>
                <a:ea typeface="Cambria" panose="02040503050406030204" pitchFamily="18" charset="0"/>
              </a:rPr>
              <a:t>Chez les </a:t>
            </a:r>
            <a:r>
              <a:rPr lang="fr-FR" sz="3200" i="1" dirty="0" err="1">
                <a:solidFill>
                  <a:schemeClr val="tx1"/>
                </a:solidFill>
                <a:effectLst/>
                <a:latin typeface="Cambria" panose="02040503050406030204" pitchFamily="18" charset="0"/>
                <a:ea typeface="Cambria" panose="02040503050406030204" pitchFamily="18" charset="0"/>
              </a:rPr>
              <a:t>préruminants</a:t>
            </a:r>
            <a:r>
              <a:rPr lang="fr-FR" sz="3200" i="1" dirty="0">
                <a:solidFill>
                  <a:schemeClr val="tx1"/>
                </a:solidFill>
                <a:effectLst/>
                <a:latin typeface="Cambria" panose="02040503050406030204" pitchFamily="18" charset="0"/>
                <a:ea typeface="Cambria" panose="02040503050406030204" pitchFamily="18" charset="0"/>
              </a:rPr>
              <a:t> les cellules pariétales de l’abomasum produisent de la rénine (ou </a:t>
            </a:r>
            <a:r>
              <a:rPr lang="fr-FR" sz="3200" i="1" dirty="0" err="1">
                <a:solidFill>
                  <a:schemeClr val="tx1"/>
                </a:solidFill>
                <a:effectLst/>
                <a:latin typeface="Cambria" panose="02040503050406030204" pitchFamily="18" charset="0"/>
                <a:ea typeface="Cambria" panose="02040503050406030204" pitchFamily="18" charset="0"/>
              </a:rPr>
              <a:t>chymosine</a:t>
            </a:r>
            <a:r>
              <a:rPr lang="fr-FR" sz="3200" i="1" dirty="0">
                <a:solidFill>
                  <a:schemeClr val="tx1"/>
                </a:solidFill>
                <a:effectLst/>
                <a:latin typeface="Cambria" panose="02040503050406030204" pitchFamily="18" charset="0"/>
                <a:ea typeface="Cambria" panose="02040503050406030204" pitchFamily="18" charset="0"/>
              </a:rPr>
              <a:t> ou présure ou labferment) enzyme protéolytique impliquée dans le caillage et la digestion du lait</a:t>
            </a:r>
            <a:r>
              <a:rPr lang="fr-FR" sz="3200" dirty="0">
                <a:solidFill>
                  <a:schemeClr val="tx1"/>
                </a:solidFill>
                <a:effectLst/>
              </a:rPr>
              <a:t>.</a:t>
            </a:r>
          </a:p>
          <a:p>
            <a:endParaRPr lang="fr-FR" sz="3000" i="1" dirty="0" smtClean="0">
              <a:solidFill>
                <a:schemeClr val="tx1"/>
              </a:solidFill>
              <a:latin typeface="Cambria" pitchFamily="18" charset="0"/>
            </a:endParaRP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Tree>
    <p:extLst>
      <p:ext uri="{BB962C8B-B14F-4D97-AF65-F5344CB8AC3E}">
        <p14:creationId xmlns:p14="http://schemas.microsoft.com/office/powerpoint/2010/main" val="2641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014924898"/>
              </p:ext>
            </p:extLst>
          </p:nvPr>
        </p:nvGraphicFramePr>
        <p:xfrm>
          <a:off x="407406" y="214291"/>
          <a:ext cx="11271565" cy="6410439"/>
        </p:xfrm>
        <a:graphic>
          <a:graphicData uri="http://schemas.openxmlformats.org/drawingml/2006/table">
            <a:tbl>
              <a:tblPr firstRow="1" bandRow="1">
                <a:tableStyleId>{00A15C55-8517-42AA-B614-E9B94910E393}</a:tableStyleId>
              </a:tblPr>
              <a:tblGrid>
                <a:gridCol w="2377573"/>
                <a:gridCol w="1761194"/>
                <a:gridCol w="3522389"/>
                <a:gridCol w="3610409"/>
              </a:tblGrid>
              <a:tr h="663807">
                <a:tc>
                  <a:txBody>
                    <a:bodyPr/>
                    <a:lstStyle/>
                    <a:p>
                      <a:r>
                        <a:rPr lang="fr-FR" sz="2400" i="1" dirty="0" smtClean="0">
                          <a:solidFill>
                            <a:schemeClr val="bg1"/>
                          </a:solidFill>
                          <a:latin typeface="Cambria" panose="02040503050406030204" pitchFamily="18" charset="0"/>
                          <a:ea typeface="Cambria" panose="02040503050406030204" pitchFamily="18" charset="0"/>
                        </a:rPr>
                        <a:t>Type de cellules</a:t>
                      </a:r>
                      <a:r>
                        <a:rPr lang="fr-FR" sz="2400" i="1" baseline="0" dirty="0" smtClean="0">
                          <a:solidFill>
                            <a:schemeClr val="bg1"/>
                          </a:solidFill>
                          <a:latin typeface="Cambria" panose="02040503050406030204" pitchFamily="18" charset="0"/>
                          <a:ea typeface="Cambria" panose="02040503050406030204" pitchFamily="18" charset="0"/>
                        </a:rPr>
                        <a:t>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Parie de l’estomac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Produits sécrétés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Stimulus de la sécrétion </a:t>
                      </a:r>
                      <a:endParaRPr lang="fr-FR" sz="2400" i="1" dirty="0">
                        <a:solidFill>
                          <a:schemeClr val="bg1"/>
                        </a:solidFill>
                        <a:latin typeface="Cambria" pitchFamily="18" charset="0"/>
                        <a:ea typeface="Cambria" panose="02040503050406030204" pitchFamily="18" charset="0"/>
                      </a:endParaRPr>
                    </a:p>
                  </a:txBody>
                  <a:tcPr/>
                </a:tc>
              </a:tr>
              <a:tr h="1370638">
                <a:tc>
                  <a:txBody>
                    <a:bodyPr/>
                    <a:lstStyle/>
                    <a:p>
                      <a:r>
                        <a:rPr lang="fr-FR" sz="2400" i="1" dirty="0" smtClean="0">
                          <a:solidFill>
                            <a:schemeClr val="bg1"/>
                          </a:solidFill>
                          <a:latin typeface="Cambria" panose="02040503050406030204" pitchFamily="18" charset="0"/>
                          <a:ea typeface="Cambria" panose="02040503050406030204" pitchFamily="18" charset="0"/>
                        </a:rPr>
                        <a:t>Cellules</a:t>
                      </a:r>
                      <a:r>
                        <a:rPr lang="fr-FR" sz="2400" i="1" baseline="0" dirty="0" smtClean="0">
                          <a:solidFill>
                            <a:schemeClr val="bg1"/>
                          </a:solidFill>
                          <a:latin typeface="Cambria" panose="02040503050406030204" pitchFamily="18" charset="0"/>
                          <a:ea typeface="Cambria" panose="02040503050406030204" pitchFamily="18" charset="0"/>
                        </a:rPr>
                        <a:t> </a:t>
                      </a:r>
                      <a:r>
                        <a:rPr lang="fr-FR" sz="2400" i="1" baseline="0" dirty="0" err="1" smtClean="0">
                          <a:solidFill>
                            <a:schemeClr val="bg1"/>
                          </a:solidFill>
                          <a:latin typeface="Cambria" panose="02040503050406030204" pitchFamily="18" charset="0"/>
                          <a:ea typeface="Cambria" panose="02040503050406030204" pitchFamily="18" charset="0"/>
                        </a:rPr>
                        <a:t>oxyntiques</a:t>
                      </a:r>
                      <a:endParaRPr lang="fr-FR" sz="2400" i="1" baseline="0" dirty="0" smtClean="0">
                        <a:solidFill>
                          <a:schemeClr val="bg1"/>
                        </a:solidFill>
                        <a:latin typeface="Cambria" panose="02040503050406030204" pitchFamily="18" charset="0"/>
                        <a:ea typeface="Cambria" panose="02040503050406030204" pitchFamily="18" charset="0"/>
                      </a:endParaRPr>
                    </a:p>
                    <a:p>
                      <a:r>
                        <a:rPr lang="fr-FR" sz="2400" i="1" baseline="0" dirty="0" smtClean="0">
                          <a:solidFill>
                            <a:schemeClr val="bg1"/>
                          </a:solidFill>
                          <a:latin typeface="Cambria" panose="02040503050406030204" pitchFamily="18" charset="0"/>
                          <a:ea typeface="Cambria" panose="02040503050406030204" pitchFamily="18" charset="0"/>
                        </a:rPr>
                        <a:t>(Pariétales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Fundus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2400" i="1" dirty="0" err="1" smtClean="0">
                          <a:solidFill>
                            <a:schemeClr val="bg1"/>
                          </a:solidFill>
                          <a:latin typeface="Cambria" panose="02040503050406030204" pitchFamily="18" charset="0"/>
                          <a:ea typeface="Cambria" panose="02040503050406030204" pitchFamily="18" charset="0"/>
                        </a:rPr>
                        <a:t>HCl</a:t>
                      </a:r>
                      <a:endParaRPr lang="fr-FR" sz="2400" i="1" dirty="0" smtClean="0">
                        <a:solidFill>
                          <a:schemeClr val="bg1"/>
                        </a:solidFill>
                        <a:latin typeface="Cambria" pitchFamily="18" charset="0"/>
                        <a:ea typeface="Cambria" panose="02040503050406030204" pitchFamily="18" charset="0"/>
                      </a:endParaRPr>
                    </a:p>
                    <a:p>
                      <a:pPr>
                        <a:buFont typeface="Wingdings" pitchFamily="2" charset="2"/>
                        <a:buChar char="§"/>
                      </a:pPr>
                      <a:endParaRPr lang="fr-FR" sz="2400" i="1" dirty="0" smtClean="0">
                        <a:solidFill>
                          <a:schemeClr val="bg1"/>
                        </a:solidFill>
                        <a:latin typeface="Cambria" pitchFamily="18" charset="0"/>
                        <a:ea typeface="Cambria" panose="02040503050406030204" pitchFamily="18" charset="0"/>
                      </a:endParaRPr>
                    </a:p>
                    <a:p>
                      <a:pPr>
                        <a:buFont typeface="Wingdings" pitchFamily="2" charset="2"/>
                        <a:buChar char="§"/>
                      </a:pPr>
                      <a:r>
                        <a:rPr lang="fr-FR" sz="2400" i="1" dirty="0" smtClean="0">
                          <a:solidFill>
                            <a:schemeClr val="bg1"/>
                          </a:solidFill>
                          <a:latin typeface="Cambria" pitchFamily="18" charset="0"/>
                          <a:ea typeface="Cambria" panose="02040503050406030204" pitchFamily="18" charset="0"/>
                        </a:rPr>
                        <a:t>Facteur intrinsèque</a:t>
                      </a:r>
                    </a:p>
                  </a:txBody>
                  <a:tcPr/>
                </a:tc>
                <a:tc>
                  <a:txBody>
                    <a:bodyPr/>
                    <a:lstStyle/>
                    <a:p>
                      <a:pPr>
                        <a:buFont typeface="Wingdings" pitchFamily="2" charset="2"/>
                        <a:buChar char="§"/>
                      </a:pPr>
                      <a:r>
                        <a:rPr lang="fr-FR" sz="2400" i="1" dirty="0" smtClean="0">
                          <a:solidFill>
                            <a:schemeClr val="bg1"/>
                          </a:solidFill>
                          <a:latin typeface="Cambria" panose="02040503050406030204" pitchFamily="18" charset="0"/>
                          <a:ea typeface="Cambria" panose="02040503050406030204" pitchFamily="18" charset="0"/>
                        </a:rPr>
                        <a:t>Stimulation</a:t>
                      </a:r>
                      <a:r>
                        <a:rPr lang="fr-FR" sz="2400" i="1" baseline="0" dirty="0" smtClean="0">
                          <a:solidFill>
                            <a:schemeClr val="bg1"/>
                          </a:solidFill>
                          <a:latin typeface="Cambria" panose="02040503050406030204" pitchFamily="18" charset="0"/>
                          <a:ea typeface="Cambria" panose="02040503050406030204" pitchFamily="18" charset="0"/>
                        </a:rPr>
                        <a:t> vagale (</a:t>
                      </a:r>
                      <a:r>
                        <a:rPr lang="fr-FR" sz="2400" i="1" baseline="0" dirty="0" err="1" smtClean="0">
                          <a:solidFill>
                            <a:schemeClr val="bg1"/>
                          </a:solidFill>
                          <a:latin typeface="Cambria" panose="02040503050406030204" pitchFamily="18" charset="0"/>
                          <a:ea typeface="Cambria" panose="02040503050406030204" pitchFamily="18" charset="0"/>
                        </a:rPr>
                        <a:t>Ach</a:t>
                      </a:r>
                      <a:r>
                        <a:rPr lang="fr-FR" sz="2400" i="1" baseline="0" dirty="0" smtClean="0">
                          <a:solidFill>
                            <a:schemeClr val="bg1"/>
                          </a:solidFill>
                          <a:latin typeface="Cambria" panose="02040503050406030204" pitchFamily="18" charset="0"/>
                          <a:ea typeface="Cambria" panose="02040503050406030204" pitchFamily="18" charset="0"/>
                        </a:rPr>
                        <a:t>)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Gastrine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Histamine </a:t>
                      </a:r>
                      <a:endParaRPr lang="fr-FR" sz="2400" i="1" dirty="0">
                        <a:solidFill>
                          <a:schemeClr val="bg1"/>
                        </a:solidFill>
                        <a:latin typeface="Cambria" pitchFamily="18" charset="0"/>
                        <a:ea typeface="Cambria" panose="02040503050406030204" pitchFamily="18" charset="0"/>
                      </a:endParaRPr>
                    </a:p>
                  </a:txBody>
                  <a:tcPr/>
                </a:tc>
              </a:tr>
              <a:tr h="1181576">
                <a:tc>
                  <a:txBody>
                    <a:bodyPr/>
                    <a:lstStyle/>
                    <a:p>
                      <a:r>
                        <a:rPr lang="fr-FR" sz="2400" i="1" dirty="0" smtClean="0">
                          <a:solidFill>
                            <a:schemeClr val="bg1"/>
                          </a:solidFill>
                          <a:latin typeface="Cambria" panose="02040503050406030204" pitchFamily="18" charset="0"/>
                          <a:ea typeface="Cambria" panose="02040503050406030204" pitchFamily="18" charset="0"/>
                        </a:rPr>
                        <a:t>Cellules principales</a:t>
                      </a:r>
                      <a:r>
                        <a:rPr lang="fr-FR" sz="2400" i="1" baseline="0" dirty="0" smtClean="0">
                          <a:solidFill>
                            <a:schemeClr val="bg1"/>
                          </a:solidFill>
                          <a:latin typeface="Cambria" panose="02040503050406030204" pitchFamily="18" charset="0"/>
                          <a:ea typeface="Cambria" panose="02040503050406030204" pitchFamily="18" charset="0"/>
                        </a:rPr>
                        <a:t> </a:t>
                      </a:r>
                    </a:p>
                    <a:p>
                      <a:r>
                        <a:rPr lang="fr-FR" sz="2400" i="1" dirty="0" smtClean="0">
                          <a:solidFill>
                            <a:schemeClr val="bg1"/>
                          </a:solidFill>
                          <a:latin typeface="Cambria" panose="02040503050406030204" pitchFamily="18" charset="0"/>
                          <a:ea typeface="Cambria" panose="02040503050406030204" pitchFamily="18" charset="0"/>
                        </a:rPr>
                        <a:t>(Peptiques</a:t>
                      </a:r>
                      <a:r>
                        <a:rPr lang="fr-FR" sz="2400" i="1" baseline="0" dirty="0" smtClean="0">
                          <a:solidFill>
                            <a:schemeClr val="bg1"/>
                          </a:solidFill>
                          <a:latin typeface="Cambria" panose="02040503050406030204" pitchFamily="18" charset="0"/>
                          <a:ea typeface="Cambria" panose="02040503050406030204" pitchFamily="18" charset="0"/>
                        </a:rPr>
                        <a:t>)</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Fundus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err="1" smtClean="0">
                          <a:solidFill>
                            <a:schemeClr val="bg1"/>
                          </a:solidFill>
                          <a:latin typeface="Cambria" panose="02040503050406030204" pitchFamily="18" charset="0"/>
                          <a:ea typeface="Cambria" panose="02040503050406030204" pitchFamily="18" charset="0"/>
                        </a:rPr>
                        <a:t>Pepsinogène</a:t>
                      </a:r>
                      <a:r>
                        <a:rPr lang="fr-FR" sz="2400" i="1" dirty="0" smtClean="0">
                          <a:solidFill>
                            <a:schemeClr val="bg1"/>
                          </a:solidFill>
                          <a:latin typeface="Cambria" panose="02040503050406030204" pitchFamily="18" charset="0"/>
                          <a:ea typeface="Cambria" panose="02040503050406030204" pitchFamily="18" charset="0"/>
                        </a:rPr>
                        <a:t> converti en pepsine à pH</a:t>
                      </a:r>
                      <a:r>
                        <a:rPr lang="fr-FR" sz="2400" i="1" baseline="0" dirty="0" smtClean="0">
                          <a:solidFill>
                            <a:schemeClr val="bg1"/>
                          </a:solidFill>
                          <a:latin typeface="Cambria" panose="02040503050406030204" pitchFamily="18" charset="0"/>
                          <a:ea typeface="Cambria" panose="02040503050406030204" pitchFamily="18" charset="0"/>
                        </a:rPr>
                        <a:t>= 1-3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2400" i="1" dirty="0" smtClean="0">
                          <a:solidFill>
                            <a:schemeClr val="bg1"/>
                          </a:solidFill>
                          <a:latin typeface="Cambria" panose="02040503050406030204" pitchFamily="18" charset="0"/>
                          <a:ea typeface="Cambria" panose="02040503050406030204" pitchFamily="18" charset="0"/>
                        </a:rPr>
                        <a:t>Stimulation</a:t>
                      </a:r>
                      <a:r>
                        <a:rPr lang="fr-FR" sz="2400" i="1" baseline="0" dirty="0" smtClean="0">
                          <a:solidFill>
                            <a:schemeClr val="bg1"/>
                          </a:solidFill>
                          <a:latin typeface="Cambria" panose="02040503050406030204" pitchFamily="18" charset="0"/>
                          <a:ea typeface="Cambria" panose="02040503050406030204" pitchFamily="18" charset="0"/>
                        </a:rPr>
                        <a:t> vagale (</a:t>
                      </a:r>
                      <a:r>
                        <a:rPr lang="fr-FR" sz="2400" i="1" baseline="0" dirty="0" err="1" smtClean="0">
                          <a:solidFill>
                            <a:schemeClr val="bg1"/>
                          </a:solidFill>
                          <a:latin typeface="Cambria" panose="02040503050406030204" pitchFamily="18" charset="0"/>
                          <a:ea typeface="Cambria" panose="02040503050406030204" pitchFamily="18" charset="0"/>
                        </a:rPr>
                        <a:t>Ach</a:t>
                      </a:r>
                      <a:r>
                        <a:rPr lang="fr-FR" sz="2400" i="1" baseline="0" dirty="0" smtClean="0">
                          <a:solidFill>
                            <a:schemeClr val="bg1"/>
                          </a:solidFill>
                          <a:latin typeface="Cambria" panose="02040503050406030204" pitchFamily="18" charset="0"/>
                          <a:ea typeface="Cambria" panose="02040503050406030204" pitchFamily="18" charset="0"/>
                        </a:rPr>
                        <a:t>)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Gastrine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Histamine</a:t>
                      </a:r>
                      <a:endParaRPr lang="fr-FR" sz="2400" i="1" dirty="0">
                        <a:solidFill>
                          <a:schemeClr val="bg1"/>
                        </a:solidFill>
                        <a:latin typeface="Cambria" pitchFamily="18" charset="0"/>
                        <a:ea typeface="Cambria" panose="02040503050406030204" pitchFamily="18" charset="0"/>
                      </a:endParaRPr>
                    </a:p>
                  </a:txBody>
                  <a:tcPr/>
                </a:tc>
              </a:tr>
              <a:tr h="1846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i="1" dirty="0" smtClean="0">
                          <a:solidFill>
                            <a:schemeClr val="bg1"/>
                          </a:solidFill>
                          <a:latin typeface="Cambria" panose="02040503050406030204" pitchFamily="18" charset="0"/>
                          <a:ea typeface="Cambria" panose="02040503050406030204" pitchFamily="18" charset="0"/>
                        </a:rPr>
                        <a:t>Cellules G (endocrine)</a:t>
                      </a:r>
                    </a:p>
                    <a:p>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Antre</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smtClean="0">
                          <a:solidFill>
                            <a:schemeClr val="bg1"/>
                          </a:solidFill>
                          <a:latin typeface="Cambria" panose="02040503050406030204" pitchFamily="18" charset="0"/>
                          <a:ea typeface="Cambria" panose="02040503050406030204" pitchFamily="18" charset="0"/>
                        </a:rPr>
                        <a:t>Gastrine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2400" i="1" dirty="0" smtClean="0">
                          <a:solidFill>
                            <a:schemeClr val="bg1"/>
                          </a:solidFill>
                          <a:latin typeface="Cambria" panose="02040503050406030204" pitchFamily="18" charset="0"/>
                          <a:ea typeface="Cambria" panose="02040503050406030204" pitchFamily="18" charset="0"/>
                        </a:rPr>
                        <a:t>Stimulation</a:t>
                      </a:r>
                      <a:r>
                        <a:rPr lang="fr-FR" sz="2400" i="1" baseline="0" dirty="0" smtClean="0">
                          <a:solidFill>
                            <a:schemeClr val="bg1"/>
                          </a:solidFill>
                          <a:latin typeface="Cambria" pitchFamily="18" charset="0"/>
                          <a:ea typeface="Cambria" panose="02040503050406030204" pitchFamily="18" charset="0"/>
                        </a:rPr>
                        <a:t> vagale (GRP)</a:t>
                      </a:r>
                    </a:p>
                    <a:p>
                      <a:pPr>
                        <a:buFont typeface="Wingdings" pitchFamily="2" charset="2"/>
                        <a:buChar char="§"/>
                      </a:pPr>
                      <a:r>
                        <a:rPr lang="fr-FR" sz="2400" i="1" baseline="0" dirty="0" smtClean="0">
                          <a:solidFill>
                            <a:schemeClr val="bg1"/>
                          </a:solidFill>
                          <a:latin typeface="Cambria" pitchFamily="18" charset="0"/>
                          <a:ea typeface="Cambria" panose="02040503050406030204" pitchFamily="18" charset="0"/>
                        </a:rPr>
                        <a:t>Petits peptides</a:t>
                      </a:r>
                    </a:p>
                    <a:p>
                      <a:pPr>
                        <a:buFont typeface="Wingdings" pitchFamily="2" charset="2"/>
                        <a:buChar char="§"/>
                      </a:pPr>
                      <a:r>
                        <a:rPr lang="fr-FR" sz="2400" i="1" baseline="0" dirty="0" smtClean="0">
                          <a:solidFill>
                            <a:schemeClr val="bg1"/>
                          </a:solidFill>
                          <a:latin typeface="Cambria" pitchFamily="18" charset="0"/>
                          <a:ea typeface="Cambria" panose="02040503050406030204" pitchFamily="18" charset="0"/>
                        </a:rPr>
                        <a:t>Distension stomacale</a:t>
                      </a:r>
                    </a:p>
                  </a:txBody>
                  <a:tcPr/>
                </a:tc>
              </a:tr>
              <a:tr h="1181576">
                <a:tc>
                  <a:txBody>
                    <a:bodyPr/>
                    <a:lstStyle/>
                    <a:p>
                      <a:r>
                        <a:rPr lang="fr-FR" sz="2400" i="1" dirty="0" smtClean="0">
                          <a:solidFill>
                            <a:schemeClr val="bg1"/>
                          </a:solidFill>
                          <a:latin typeface="Cambria" panose="02040503050406030204" pitchFamily="18" charset="0"/>
                          <a:ea typeface="Cambria" panose="02040503050406030204" pitchFamily="18" charset="0"/>
                        </a:rPr>
                        <a:t>Cellules à mucus</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Antre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smtClean="0">
                          <a:solidFill>
                            <a:schemeClr val="bg1"/>
                          </a:solidFill>
                          <a:latin typeface="Cambria" panose="02040503050406030204" pitchFamily="18" charset="0"/>
                          <a:ea typeface="Cambria" panose="02040503050406030204" pitchFamily="18" charset="0"/>
                        </a:rPr>
                        <a:t>Mucus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smtClean="0">
                          <a:solidFill>
                            <a:schemeClr val="bg1"/>
                          </a:solidFill>
                          <a:latin typeface="Cambria" panose="02040503050406030204" pitchFamily="18" charset="0"/>
                          <a:ea typeface="Cambria" panose="02040503050406030204" pitchFamily="18" charset="0"/>
                        </a:rPr>
                        <a:t>Stimulation vagale </a:t>
                      </a:r>
                      <a:endParaRPr lang="fr-FR" sz="2400" i="1" dirty="0">
                        <a:solidFill>
                          <a:schemeClr val="bg1"/>
                        </a:solidFill>
                        <a:latin typeface="Cambria"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14737442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2" y="75446"/>
            <a:ext cx="9905998" cy="1905000"/>
          </a:xfrm>
        </p:spPr>
        <p:txBody>
          <a:bodyPr/>
          <a:lstStyle/>
          <a:p>
            <a:pPr algn="ctr"/>
            <a:r>
              <a:rPr lang="fr-FR" sz="3600" b="1" i="1" dirty="0">
                <a:solidFill>
                  <a:schemeClr val="tx1"/>
                </a:solidFill>
                <a:latin typeface="Cambria" pitchFamily="18" charset="0"/>
              </a:rPr>
              <a:t>Sécrétion </a:t>
            </a:r>
            <a:r>
              <a:rPr lang="fr-FR" sz="3600" b="1" i="1" dirty="0" smtClean="0">
                <a:solidFill>
                  <a:schemeClr val="tx1"/>
                </a:solidFill>
                <a:latin typeface="Cambria" pitchFamily="18" charset="0"/>
              </a:rPr>
              <a:t>Pancréatique</a:t>
            </a:r>
            <a:endParaRPr lang="fr-FR" sz="3600" dirty="0"/>
          </a:p>
        </p:txBody>
      </p:sp>
      <p:sp>
        <p:nvSpPr>
          <p:cNvPr id="2" name="Espace réservé du contenu 1"/>
          <p:cNvSpPr>
            <a:spLocks noGrp="1"/>
          </p:cNvSpPr>
          <p:nvPr>
            <p:ph sz="half" idx="1"/>
          </p:nvPr>
        </p:nvSpPr>
        <p:spPr>
          <a:xfrm>
            <a:off x="459702" y="1631374"/>
            <a:ext cx="6203786" cy="4570250"/>
          </a:xfrm>
        </p:spPr>
        <p:txBody>
          <a:bodyPr>
            <a:normAutofit fontScale="40000" lnSpcReduction="20000"/>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endParaRPr lang="fr-FR" sz="3000" i="1" dirty="0" smtClean="0">
              <a:solidFill>
                <a:schemeClr val="tx1"/>
              </a:solidFill>
              <a:latin typeface="Cambria" pitchFamily="18" charset="0"/>
            </a:endParaRPr>
          </a:p>
          <a:p>
            <a:r>
              <a:rPr lang="en-GB" altLang="en-GB" sz="7000" b="1" i="1" dirty="0" smtClean="0">
                <a:solidFill>
                  <a:schemeClr val="tx1"/>
                </a:solidFill>
                <a:latin typeface="Cambria" panose="02040503050406030204" pitchFamily="18" charset="0"/>
                <a:ea typeface="Cambria" panose="02040503050406030204" pitchFamily="18" charset="0"/>
              </a:rPr>
              <a:t>Pancreas endocrine: </a:t>
            </a:r>
            <a:r>
              <a:rPr lang="en-GB" altLang="en-GB" sz="7000" i="1" dirty="0" smtClean="0">
                <a:solidFill>
                  <a:schemeClr val="tx1"/>
                </a:solidFill>
                <a:latin typeface="Cambria" panose="02040503050406030204" pitchFamily="18" charset="0"/>
                <a:ea typeface="Cambria" panose="02040503050406030204" pitchFamily="18" charset="0"/>
              </a:rPr>
              <a:t>regulation de la </a:t>
            </a:r>
            <a:r>
              <a:rPr lang="en-GB" altLang="en-GB" sz="7000" i="1" dirty="0" err="1" smtClean="0">
                <a:solidFill>
                  <a:schemeClr val="tx1"/>
                </a:solidFill>
                <a:latin typeface="Cambria" panose="02040503050406030204" pitchFamily="18" charset="0"/>
                <a:ea typeface="Cambria" panose="02040503050406030204" pitchFamily="18" charset="0"/>
              </a:rPr>
              <a:t>glycémie</a:t>
            </a:r>
            <a:endParaRPr lang="en-GB" altLang="en-GB" sz="7000" i="1" dirty="0">
              <a:solidFill>
                <a:schemeClr val="tx1"/>
              </a:solidFill>
              <a:latin typeface="Cambria" panose="02040503050406030204" pitchFamily="18" charset="0"/>
              <a:ea typeface="Cambria" panose="02040503050406030204" pitchFamily="18" charset="0"/>
            </a:endParaRPr>
          </a:p>
          <a:p>
            <a:pPr lvl="1"/>
            <a:r>
              <a:rPr lang="en-GB" altLang="en-GB" sz="7000" i="1" dirty="0" err="1">
                <a:solidFill>
                  <a:schemeClr val="tx1"/>
                </a:solidFill>
                <a:latin typeface="Cambria" panose="02040503050406030204" pitchFamily="18" charset="0"/>
                <a:ea typeface="Cambria" panose="02040503050406030204" pitchFamily="18" charset="0"/>
              </a:rPr>
              <a:t>Insuline</a:t>
            </a:r>
            <a:r>
              <a:rPr lang="en-GB" altLang="en-GB" sz="7000" i="1" dirty="0">
                <a:solidFill>
                  <a:schemeClr val="tx1"/>
                </a:solidFill>
                <a:latin typeface="Cambria" panose="02040503050406030204" pitchFamily="18" charset="0"/>
                <a:ea typeface="Cambria" panose="02040503050406030204" pitchFamily="18" charset="0"/>
              </a:rPr>
              <a:t>, glucagon</a:t>
            </a:r>
          </a:p>
          <a:p>
            <a:endParaRPr lang="en-GB" altLang="en-GB" sz="7000" i="1" dirty="0">
              <a:solidFill>
                <a:schemeClr val="tx1"/>
              </a:solidFill>
              <a:latin typeface="Cambria" panose="02040503050406030204" pitchFamily="18" charset="0"/>
              <a:ea typeface="Cambria" panose="02040503050406030204" pitchFamily="18" charset="0"/>
            </a:endParaRPr>
          </a:p>
          <a:p>
            <a:r>
              <a:rPr lang="en-GB" altLang="en-GB" sz="7000" b="1" i="1" dirty="0" smtClean="0">
                <a:solidFill>
                  <a:schemeClr val="tx1"/>
                </a:solidFill>
                <a:latin typeface="Cambria" panose="02040503050406030204" pitchFamily="18" charset="0"/>
                <a:ea typeface="Cambria" panose="02040503050406030204" pitchFamily="18" charset="0"/>
              </a:rPr>
              <a:t>Pancreas exocrine: </a:t>
            </a:r>
            <a:r>
              <a:rPr lang="en-GB" altLang="en-GB" sz="7000" i="1" dirty="0" smtClean="0">
                <a:solidFill>
                  <a:schemeClr val="tx1"/>
                </a:solidFill>
                <a:latin typeface="Cambria" panose="02040503050406030204" pitchFamily="18" charset="0"/>
                <a:ea typeface="Cambria" panose="02040503050406030204" pitchFamily="18" charset="0"/>
              </a:rPr>
              <a:t>digestion et neutralisation du pH duodenal </a:t>
            </a:r>
            <a:endParaRPr lang="en-GB" altLang="en-GB" sz="7000" i="1" dirty="0">
              <a:solidFill>
                <a:schemeClr val="tx1"/>
              </a:solidFill>
              <a:latin typeface="Cambria" panose="02040503050406030204" pitchFamily="18" charset="0"/>
              <a:ea typeface="Cambria" panose="02040503050406030204" pitchFamily="18" charset="0"/>
            </a:endParaRPr>
          </a:p>
          <a:p>
            <a:pPr lvl="1"/>
            <a:r>
              <a:rPr lang="en-GB" altLang="en-GB" sz="7000" i="1" dirty="0">
                <a:solidFill>
                  <a:schemeClr val="tx1"/>
                </a:solidFill>
                <a:latin typeface="Cambria" panose="02040503050406030204" pitchFamily="18" charset="0"/>
                <a:ea typeface="Cambria" panose="02040503050406030204" pitchFamily="18" charset="0"/>
              </a:rPr>
              <a:t>Enzymes </a:t>
            </a:r>
          </a:p>
          <a:p>
            <a:pPr lvl="1"/>
            <a:r>
              <a:rPr lang="en-GB" altLang="en-GB" sz="7000" i="1" dirty="0" smtClean="0">
                <a:solidFill>
                  <a:schemeClr val="tx1"/>
                </a:solidFill>
                <a:latin typeface="Cambria" panose="02040503050406030204" pitchFamily="18" charset="0"/>
                <a:ea typeface="Cambria" panose="02040503050406030204" pitchFamily="18" charset="0"/>
              </a:rPr>
              <a:t>Bicarbonate</a:t>
            </a:r>
            <a:endParaRPr lang="fr-FR" sz="7000" i="1" dirty="0">
              <a:solidFill>
                <a:schemeClr val="tx1"/>
              </a:solidFill>
              <a:latin typeface="Cambria" pitchFamily="18" charset="0"/>
            </a:endParaRPr>
          </a:p>
          <a:p>
            <a:endParaRPr lang="fr-FR" sz="4500" i="1" dirty="0">
              <a:solidFill>
                <a:schemeClr val="tx1"/>
              </a:solidFill>
              <a:latin typeface="Cambria" pitchFamily="18" charset="0"/>
            </a:endParaRPr>
          </a:p>
          <a:p>
            <a:endParaRPr lang="fr-FR" dirty="0"/>
          </a:p>
        </p:txBody>
      </p:sp>
      <p:pic>
        <p:nvPicPr>
          <p:cNvPr id="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7952" y="2261001"/>
            <a:ext cx="4768672" cy="382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2" y="75446"/>
            <a:ext cx="9905998" cy="1905000"/>
          </a:xfrm>
        </p:spPr>
        <p:txBody>
          <a:bodyPr/>
          <a:lstStyle/>
          <a:p>
            <a:pPr algn="ctr"/>
            <a:r>
              <a:rPr lang="fr-FR" sz="3600" b="1" i="1" dirty="0">
                <a:solidFill>
                  <a:schemeClr val="tx1"/>
                </a:solidFill>
                <a:latin typeface="Cambria" pitchFamily="18" charset="0"/>
              </a:rPr>
              <a:t>Sécrétion </a:t>
            </a:r>
            <a:r>
              <a:rPr lang="fr-FR" sz="3600" b="1" i="1" dirty="0" smtClean="0">
                <a:solidFill>
                  <a:schemeClr val="tx1"/>
                </a:solidFill>
                <a:latin typeface="Cambria" pitchFamily="18" charset="0"/>
              </a:rPr>
              <a:t>Pancréatique</a:t>
            </a:r>
            <a:endParaRPr lang="fr-FR" sz="3600" dirty="0"/>
          </a:p>
        </p:txBody>
      </p:sp>
      <p:sp>
        <p:nvSpPr>
          <p:cNvPr id="2" name="Espace réservé du contenu 1"/>
          <p:cNvSpPr>
            <a:spLocks noGrp="1"/>
          </p:cNvSpPr>
          <p:nvPr>
            <p:ph sz="half" idx="1"/>
          </p:nvPr>
        </p:nvSpPr>
        <p:spPr>
          <a:xfrm>
            <a:off x="269579" y="1591147"/>
            <a:ext cx="6411878" cy="5013356"/>
          </a:xfrm>
        </p:spPr>
        <p:txBody>
          <a:bodyPr>
            <a:normAutofit fontScale="47500" lnSpcReduction="20000"/>
          </a:bodyPr>
          <a:lstStyle/>
          <a:p>
            <a:r>
              <a:rPr lang="fr-FR" sz="5000" i="1" dirty="0">
                <a:solidFill>
                  <a:schemeClr val="tx1"/>
                </a:solidFill>
                <a:effectLst/>
                <a:latin typeface="Cambria" panose="02040503050406030204" pitchFamily="18" charset="0"/>
                <a:ea typeface="Cambria" panose="02040503050406030204" pitchFamily="18" charset="0"/>
              </a:rPr>
              <a:t>Comme les glandes salivaires, le pancréas exocrine a une structure en forme de grappe de raisin. </a:t>
            </a:r>
            <a:endParaRPr lang="fr-FR" sz="5000" i="1" dirty="0" smtClean="0">
              <a:solidFill>
                <a:schemeClr val="tx1"/>
              </a:solidFill>
              <a:effectLst/>
              <a:latin typeface="Cambria" panose="02040503050406030204" pitchFamily="18" charset="0"/>
              <a:ea typeface="Cambria" panose="02040503050406030204" pitchFamily="18" charset="0"/>
            </a:endParaRPr>
          </a:p>
          <a:p>
            <a:r>
              <a:rPr lang="fr-FR" sz="5000" i="1" dirty="0" smtClean="0">
                <a:solidFill>
                  <a:schemeClr val="tx1"/>
                </a:solidFill>
                <a:effectLst/>
                <a:latin typeface="Cambria" panose="02040503050406030204" pitchFamily="18" charset="0"/>
                <a:ea typeface="Cambria" panose="02040503050406030204" pitchFamily="18" charset="0"/>
              </a:rPr>
              <a:t>L'acinus </a:t>
            </a:r>
            <a:r>
              <a:rPr lang="fr-FR" sz="5000" i="1" dirty="0">
                <a:solidFill>
                  <a:schemeClr val="tx1"/>
                </a:solidFill>
                <a:effectLst/>
                <a:latin typeface="Cambria" panose="02040503050406030204" pitchFamily="18" charset="0"/>
                <a:ea typeface="Cambria" panose="02040503050406030204" pitchFamily="18" charset="0"/>
              </a:rPr>
              <a:t>produit un petit volume de suc pancréatique, contenant essentiellement </a:t>
            </a:r>
            <a:r>
              <a:rPr lang="fr-FR" sz="5000" i="1" dirty="0" smtClean="0">
                <a:solidFill>
                  <a:schemeClr val="tx1"/>
                </a:solidFill>
                <a:effectLst/>
                <a:latin typeface="Cambria" panose="02040503050406030204" pitchFamily="18" charset="0"/>
                <a:ea typeface="Cambria" panose="02040503050406030204" pitchFamily="18" charset="0"/>
              </a:rPr>
              <a:t>des enzymes du </a:t>
            </a:r>
            <a:r>
              <a:rPr lang="fr-FR" sz="5000" i="1" dirty="0">
                <a:solidFill>
                  <a:schemeClr val="tx1"/>
                </a:solidFill>
                <a:effectLst/>
                <a:latin typeface="Cambria" panose="02040503050406030204" pitchFamily="18" charset="0"/>
                <a:ea typeface="Cambria" panose="02040503050406030204" pitchFamily="18" charset="0"/>
              </a:rPr>
              <a:t>Na et du Cl -. </a:t>
            </a:r>
            <a:endParaRPr lang="fr-FR" sz="5000" i="1" dirty="0" smtClean="0">
              <a:solidFill>
                <a:schemeClr val="tx1"/>
              </a:solidFill>
              <a:effectLst/>
              <a:latin typeface="Cambria" panose="02040503050406030204" pitchFamily="18" charset="0"/>
              <a:ea typeface="Cambria" panose="02040503050406030204" pitchFamily="18" charset="0"/>
            </a:endParaRPr>
          </a:p>
          <a:p>
            <a:r>
              <a:rPr lang="fr-FR" sz="5000" i="1" dirty="0" smtClean="0">
                <a:solidFill>
                  <a:schemeClr val="tx1"/>
                </a:solidFill>
                <a:effectLst/>
                <a:latin typeface="Cambria" panose="02040503050406030204" pitchFamily="18" charset="0"/>
                <a:ea typeface="Cambria" panose="02040503050406030204" pitchFamily="18" charset="0"/>
              </a:rPr>
              <a:t>Les </a:t>
            </a:r>
            <a:r>
              <a:rPr lang="fr-FR" sz="5000" i="1" dirty="0">
                <a:solidFill>
                  <a:schemeClr val="tx1"/>
                </a:solidFill>
                <a:effectLst/>
                <a:latin typeface="Cambria" panose="02040503050406030204" pitchFamily="18" charset="0"/>
                <a:ea typeface="Cambria" panose="02040503050406030204" pitchFamily="18" charset="0"/>
              </a:rPr>
              <a:t>cellules canaliculaires modifient le suc pancréatique initial en sécrétant </a:t>
            </a:r>
            <a:r>
              <a:rPr lang="fr-FR" sz="5000" i="1" dirty="0" smtClean="0">
                <a:solidFill>
                  <a:schemeClr val="tx1"/>
                </a:solidFill>
                <a:effectLst/>
                <a:latin typeface="Cambria" panose="02040503050406030204" pitchFamily="18" charset="0"/>
                <a:ea typeface="Cambria" panose="02040503050406030204" pitchFamily="18" charset="0"/>
              </a:rPr>
              <a:t>HCO3- </a:t>
            </a:r>
            <a:r>
              <a:rPr lang="fr-FR" sz="5000" i="1" dirty="0">
                <a:solidFill>
                  <a:schemeClr val="tx1"/>
                </a:solidFill>
                <a:effectLst/>
                <a:latin typeface="Cambria" panose="02040503050406030204" pitchFamily="18" charset="0"/>
                <a:ea typeface="Cambria" panose="02040503050406030204" pitchFamily="18" charset="0"/>
              </a:rPr>
              <a:t>et en absorbant Cl - par un mécanisme </a:t>
            </a:r>
            <a:r>
              <a:rPr lang="fr-FR" sz="5000" i="1" dirty="0" smtClean="0">
                <a:solidFill>
                  <a:schemeClr val="tx1"/>
                </a:solidFill>
                <a:effectLst/>
                <a:latin typeface="Cambria" panose="02040503050406030204" pitchFamily="18" charset="0"/>
                <a:ea typeface="Cambria" panose="02040503050406030204" pitchFamily="18" charset="0"/>
              </a:rPr>
              <a:t>d'échange. </a:t>
            </a:r>
          </a:p>
          <a:p>
            <a:r>
              <a:rPr lang="fr-FR" sz="5000" i="1" dirty="0" smtClean="0">
                <a:solidFill>
                  <a:schemeClr val="tx1"/>
                </a:solidFill>
                <a:effectLst/>
                <a:latin typeface="Cambria" panose="02040503050406030204" pitchFamily="18" charset="0"/>
                <a:ea typeface="Cambria" panose="02040503050406030204" pitchFamily="18" charset="0"/>
              </a:rPr>
              <a:t>Comme </a:t>
            </a:r>
            <a:r>
              <a:rPr lang="fr-FR" sz="5000" i="1" dirty="0">
                <a:solidFill>
                  <a:schemeClr val="tx1"/>
                </a:solidFill>
                <a:effectLst/>
                <a:latin typeface="Cambria" panose="02040503050406030204" pitchFamily="18" charset="0"/>
                <a:ea typeface="Cambria" panose="02040503050406030204" pitchFamily="18" charset="0"/>
              </a:rPr>
              <a:t>les canaux pancréatiques sont perméables à l'eau, H2O passe dans la lumière pour rendre le suc pancréatique </a:t>
            </a:r>
            <a:r>
              <a:rPr lang="fr-FR" sz="5000" i="1" dirty="0" smtClean="0">
                <a:solidFill>
                  <a:schemeClr val="tx1"/>
                </a:solidFill>
                <a:effectLst/>
                <a:latin typeface="Cambria" panose="02040503050406030204" pitchFamily="18" charset="0"/>
                <a:ea typeface="Cambria" panose="02040503050406030204" pitchFamily="18" charset="0"/>
              </a:rPr>
              <a:t>isotonique</a:t>
            </a:r>
            <a:r>
              <a:rPr lang="fr-FR" sz="5000" i="1" dirty="0">
                <a:solidFill>
                  <a:schemeClr val="tx1"/>
                </a:solidFill>
                <a:effectLst/>
                <a:latin typeface="Cambria" panose="02040503050406030204" pitchFamily="18" charset="0"/>
                <a:ea typeface="Cambria" panose="02040503050406030204" pitchFamily="18" charset="0"/>
              </a:rPr>
              <a:t>.</a:t>
            </a:r>
          </a:p>
          <a:p>
            <a:pPr marL="0" indent="0">
              <a:buNone/>
            </a:pPr>
            <a:endParaRPr lang="fr-FR" sz="4500" i="1" dirty="0">
              <a:solidFill>
                <a:schemeClr val="tx1"/>
              </a:solidFill>
              <a:latin typeface="Cambria" pitchFamily="18" charset="0"/>
            </a:endParaRPr>
          </a:p>
          <a:p>
            <a:endParaRPr lang="fr-FR" dirty="0"/>
          </a:p>
        </p:txBody>
      </p:sp>
      <p:pic>
        <p:nvPicPr>
          <p:cNvPr id="4" name="Espace réservé du contenu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48407" y="2052874"/>
            <a:ext cx="5157368" cy="3810754"/>
          </a:xfrm>
        </p:spPr>
      </p:pic>
    </p:spTree>
    <p:extLst>
      <p:ext uri="{BB962C8B-B14F-4D97-AF65-F5344CB8AC3E}">
        <p14:creationId xmlns:p14="http://schemas.microsoft.com/office/powerpoint/2010/main" val="10972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39" y="0"/>
            <a:ext cx="9905998" cy="1905000"/>
          </a:xfrm>
        </p:spPr>
        <p:txBody>
          <a:bodyPr>
            <a:normAutofit/>
          </a:bodyPr>
          <a:lstStyle/>
          <a:p>
            <a:pPr algn="ctr"/>
            <a:r>
              <a:rPr lang="fr-FR" b="1" i="1" dirty="0">
                <a:solidFill>
                  <a:schemeClr val="tx1"/>
                </a:solidFill>
                <a:latin typeface="Cambria" panose="02040503050406030204" pitchFamily="18" charset="0"/>
                <a:ea typeface="Cambria" panose="02040503050406030204" pitchFamily="18" charset="0"/>
              </a:rPr>
              <a:t>Sécrétion pancréatique </a:t>
            </a:r>
            <a:endParaRPr lang="fr-FR" b="1" i="1" dirty="0">
              <a:solidFill>
                <a:schemeClr val="tx1"/>
              </a:solidFill>
              <a:latin typeface="Cambria" pitchFamily="18" charset="0"/>
            </a:endParaRPr>
          </a:p>
        </p:txBody>
      </p:sp>
      <p:sp>
        <p:nvSpPr>
          <p:cNvPr id="3" name="Espace réservé du contenu 2"/>
          <p:cNvSpPr>
            <a:spLocks noGrp="1"/>
          </p:cNvSpPr>
          <p:nvPr>
            <p:ph sz="half" idx="1"/>
          </p:nvPr>
        </p:nvSpPr>
        <p:spPr>
          <a:xfrm>
            <a:off x="374073" y="1569026"/>
            <a:ext cx="5793365" cy="5046071"/>
          </a:xfrm>
        </p:spPr>
        <p:txBody>
          <a:bodyPr>
            <a:normAutofit fontScale="92500" lnSpcReduction="20000"/>
          </a:bodyPr>
          <a:lstStyle/>
          <a:p>
            <a:endParaRPr lang="fr-FR" sz="2800" i="1" dirty="0">
              <a:solidFill>
                <a:schemeClr val="tx1">
                  <a:lumMod val="95000"/>
                  <a:lumOff val="5000"/>
                </a:schemeClr>
              </a:solidFill>
              <a:latin typeface="Cambria" pitchFamily="18" charset="0"/>
            </a:endParaRPr>
          </a:p>
          <a:p>
            <a:r>
              <a:rPr lang="fr-FR" sz="2800" i="1" dirty="0">
                <a:solidFill>
                  <a:schemeClr val="tx1">
                    <a:lumMod val="95000"/>
                    <a:lumOff val="5000"/>
                  </a:schemeClr>
                </a:solidFill>
                <a:latin typeface="Cambria" pitchFamily="18" charset="0"/>
              </a:rPr>
              <a:t>Fluide incolore visqueux à pH alcalin (7.1_8.2 chien; 7.6_8.4 BV)  </a:t>
            </a:r>
          </a:p>
          <a:p>
            <a:r>
              <a:rPr lang="fr-FR" sz="2800" i="1" dirty="0">
                <a:solidFill>
                  <a:schemeClr val="tx1">
                    <a:lumMod val="95000"/>
                    <a:lumOff val="5000"/>
                  </a:schemeClr>
                </a:solidFill>
                <a:latin typeface="Cambria" pitchFamily="18" charset="0"/>
              </a:rPr>
              <a:t>Volume important (6l chez le BV et le CV) isotonique </a:t>
            </a:r>
          </a:p>
          <a:p>
            <a:r>
              <a:rPr lang="fr-FR" sz="2800" i="1" dirty="0">
                <a:solidFill>
                  <a:schemeClr val="tx1">
                    <a:lumMod val="95000"/>
                    <a:lumOff val="5000"/>
                  </a:schemeClr>
                </a:solidFill>
                <a:latin typeface="Cambria" pitchFamily="18" charset="0"/>
              </a:rPr>
              <a:t>[Na</a:t>
            </a:r>
            <a:r>
              <a:rPr lang="fr-FR" sz="2800" i="1" dirty="0">
                <a:solidFill>
                  <a:schemeClr val="tx1">
                    <a:lumMod val="95000"/>
                    <a:lumOff val="5000"/>
                  </a:schemeClr>
                </a:solidFill>
                <a:latin typeface="Cambria"/>
              </a:rPr>
              <a:t>⁺</a:t>
            </a:r>
            <a:r>
              <a:rPr lang="fr-FR" sz="2800" i="1" dirty="0">
                <a:solidFill>
                  <a:schemeClr val="tx1">
                    <a:lumMod val="95000"/>
                    <a:lumOff val="5000"/>
                  </a:schemeClr>
                </a:solidFill>
                <a:latin typeface="Cambria" pitchFamily="18" charset="0"/>
              </a:rPr>
              <a:t>] et [K</a:t>
            </a:r>
            <a:r>
              <a:rPr lang="fr-FR" sz="2800" i="1" dirty="0">
                <a:solidFill>
                  <a:schemeClr val="tx1">
                    <a:lumMod val="95000"/>
                    <a:lumOff val="5000"/>
                  </a:schemeClr>
                </a:solidFill>
                <a:latin typeface="Cambria"/>
              </a:rPr>
              <a:t>⁺</a:t>
            </a:r>
            <a:r>
              <a:rPr lang="fr-FR" sz="2800" i="1" dirty="0">
                <a:solidFill>
                  <a:schemeClr val="tx1">
                    <a:lumMod val="95000"/>
                    <a:lumOff val="5000"/>
                  </a:schemeClr>
                </a:solidFill>
                <a:latin typeface="Cambria" pitchFamily="18" charset="0"/>
              </a:rPr>
              <a:t>] identiques à celles du plasma </a:t>
            </a:r>
          </a:p>
          <a:p>
            <a:r>
              <a:rPr lang="fr-FR" sz="2800" i="1" dirty="0">
                <a:solidFill>
                  <a:schemeClr val="tx1">
                    <a:lumMod val="95000"/>
                    <a:lumOff val="5000"/>
                  </a:schemeClr>
                </a:solidFill>
                <a:latin typeface="Cambria" pitchFamily="18" charset="0"/>
              </a:rPr>
              <a:t>[HCO</a:t>
            </a:r>
            <a:r>
              <a:rPr lang="fr-FR" sz="2800" b="1" i="1" dirty="0">
                <a:solidFill>
                  <a:schemeClr val="tx1">
                    <a:lumMod val="95000"/>
                    <a:lumOff val="5000"/>
                  </a:schemeClr>
                </a:solidFill>
                <a:latin typeface="Cambria" pitchFamily="18" charset="0"/>
              </a:rPr>
              <a:t>₃¯</a:t>
            </a:r>
            <a:r>
              <a:rPr lang="fr-FR" sz="2800" i="1" dirty="0">
                <a:solidFill>
                  <a:schemeClr val="tx1">
                    <a:lumMod val="95000"/>
                    <a:lumOff val="5000"/>
                  </a:schemeClr>
                </a:solidFill>
                <a:latin typeface="Cambria" pitchFamily="18" charset="0"/>
              </a:rPr>
              <a:t>] plus forte que celle du plasma </a:t>
            </a:r>
          </a:p>
          <a:p>
            <a:r>
              <a:rPr lang="fr-FR" sz="2800" i="1" dirty="0">
                <a:solidFill>
                  <a:schemeClr val="tx1">
                    <a:lumMod val="95000"/>
                    <a:lumOff val="5000"/>
                  </a:schemeClr>
                </a:solidFill>
                <a:latin typeface="Cambria" pitchFamily="18" charset="0"/>
              </a:rPr>
              <a:t>[Cl¯] plus faible que celle du plasma </a:t>
            </a:r>
          </a:p>
          <a:p>
            <a:r>
              <a:rPr lang="fr-FR" sz="2800" i="1" dirty="0">
                <a:solidFill>
                  <a:schemeClr val="tx1">
                    <a:lumMod val="95000"/>
                    <a:lumOff val="5000"/>
                  </a:schemeClr>
                </a:solidFill>
                <a:latin typeface="Cambria" pitchFamily="18" charset="0"/>
              </a:rPr>
              <a:t>Présence d’</a:t>
            </a:r>
            <a:r>
              <a:rPr lang="fr-FR" sz="2800" i="1" dirty="0" err="1">
                <a:solidFill>
                  <a:schemeClr val="tx1">
                    <a:lumMod val="95000"/>
                    <a:lumOff val="5000"/>
                  </a:schemeClr>
                </a:solidFill>
                <a:latin typeface="Cambria" pitchFamily="18" charset="0"/>
              </a:rPr>
              <a:t>enzymzes</a:t>
            </a:r>
            <a:r>
              <a:rPr lang="fr-FR" sz="2800" i="1" dirty="0">
                <a:solidFill>
                  <a:schemeClr val="tx1">
                    <a:lumMod val="95000"/>
                    <a:lumOff val="5000"/>
                  </a:schemeClr>
                </a:solidFill>
                <a:latin typeface="Cambria" pitchFamily="18" charset="0"/>
              </a:rPr>
              <a:t>: protéases </a:t>
            </a:r>
            <a:r>
              <a:rPr lang="fr-FR" sz="2800" i="1" dirty="0" smtClean="0">
                <a:solidFill>
                  <a:schemeClr val="tx1">
                    <a:lumMod val="95000"/>
                    <a:lumOff val="5000"/>
                  </a:schemeClr>
                </a:solidFill>
                <a:latin typeface="Cambria" pitchFamily="18" charset="0"/>
              </a:rPr>
              <a:t>(trypsinogène </a:t>
            </a:r>
            <a:r>
              <a:rPr lang="fr-FR" sz="2800" i="1" dirty="0">
                <a:solidFill>
                  <a:schemeClr val="tx1">
                    <a:lumMod val="95000"/>
                    <a:lumOff val="5000"/>
                  </a:schemeClr>
                </a:solidFill>
                <a:latin typeface="Cambria" pitchFamily="18" charset="0"/>
              </a:rPr>
              <a:t>et </a:t>
            </a:r>
            <a:r>
              <a:rPr lang="fr-FR" sz="2800" i="1" dirty="0" err="1">
                <a:solidFill>
                  <a:schemeClr val="tx1">
                    <a:lumMod val="95000"/>
                    <a:lumOff val="5000"/>
                  </a:schemeClr>
                </a:solidFill>
                <a:latin typeface="Cambria" pitchFamily="18" charset="0"/>
              </a:rPr>
              <a:t>chymotrypsinogène</a:t>
            </a:r>
            <a:r>
              <a:rPr lang="fr-FR" sz="2800" i="1" dirty="0">
                <a:solidFill>
                  <a:schemeClr val="tx1">
                    <a:lumMod val="95000"/>
                    <a:lumOff val="5000"/>
                  </a:schemeClr>
                </a:solidFill>
                <a:latin typeface="Cambria" pitchFamily="18" charset="0"/>
              </a:rPr>
              <a:t>) lipases et ⍺-amylase </a:t>
            </a:r>
          </a:p>
          <a:p>
            <a:endParaRPr lang="fr-FR" i="1" dirty="0">
              <a:latin typeface="Cambria" pitchFamily="18" charset="0"/>
            </a:endParaRPr>
          </a:p>
        </p:txBody>
      </p:sp>
      <p:pic>
        <p:nvPicPr>
          <p:cNvPr id="7" name="Espace réservé du contenu 6" descr="hdc_0001_0003_0_img0191.jpg"/>
          <p:cNvPicPr>
            <a:picLocks noGrp="1" noChangeAspect="1"/>
          </p:cNvPicPr>
          <p:nvPr>
            <p:ph sz="half" idx="2"/>
          </p:nvPr>
        </p:nvPicPr>
        <p:blipFill>
          <a:blip r:embed="rId2"/>
          <a:stretch>
            <a:fillRect/>
          </a:stretch>
        </p:blipFill>
        <p:spPr>
          <a:xfrm>
            <a:off x="7045036" y="2105032"/>
            <a:ext cx="4610678" cy="4046386"/>
          </a:xfrm>
        </p:spPr>
      </p:pic>
    </p:spTree>
    <p:extLst>
      <p:ext uri="{BB962C8B-B14F-4D97-AF65-F5344CB8AC3E}">
        <p14:creationId xmlns:p14="http://schemas.microsoft.com/office/powerpoint/2010/main" val="35076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pancréatique </a:t>
            </a:r>
            <a:endParaRPr lang="fr-FR" b="1" i="1" dirty="0">
              <a:latin typeface="Cambria" panose="02040503050406030204" pitchFamily="18" charset="0"/>
              <a:ea typeface="Cambria" panose="02040503050406030204" pitchFamily="18" charset="0"/>
            </a:endParaRPr>
          </a:p>
        </p:txBody>
      </p:sp>
      <p:sp>
        <p:nvSpPr>
          <p:cNvPr id="6" name="Espace réservé du contenu 5"/>
          <p:cNvSpPr>
            <a:spLocks noGrp="1"/>
          </p:cNvSpPr>
          <p:nvPr>
            <p:ph idx="1"/>
          </p:nvPr>
        </p:nvSpPr>
        <p:spPr>
          <a:xfrm>
            <a:off x="181069" y="1376127"/>
            <a:ext cx="11651810" cy="5151422"/>
          </a:xfrm>
        </p:spPr>
        <p:txBody>
          <a:bodyPr>
            <a:normAutofit/>
          </a:bodyPr>
          <a:lstStyle/>
          <a:p>
            <a:r>
              <a:rPr lang="fr-FR" sz="2400" i="1" dirty="0">
                <a:solidFill>
                  <a:schemeClr val="tx1"/>
                </a:solidFill>
                <a:effectLst/>
                <a:latin typeface="Cambria" panose="02040503050406030204" pitchFamily="18" charset="0"/>
                <a:ea typeface="Cambria" panose="02040503050406030204" pitchFamily="18" charset="0"/>
              </a:rPr>
              <a:t>La sécrétion pancréatique obéit à une commande neuro-hormonale à prédominance hormonale :</a:t>
            </a:r>
          </a:p>
          <a:p>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sécrétine </a:t>
            </a:r>
            <a:r>
              <a:rPr lang="fr-FR" sz="2400" i="1" dirty="0" smtClean="0">
                <a:solidFill>
                  <a:schemeClr val="tx1"/>
                </a:solidFill>
                <a:effectLst/>
                <a:latin typeface="Cambria" panose="02040503050406030204" pitchFamily="18" charset="0"/>
                <a:ea typeface="Cambria" panose="02040503050406030204" pitchFamily="18" charset="0"/>
              </a:rPr>
              <a:t>agit </a:t>
            </a:r>
            <a:r>
              <a:rPr lang="fr-FR" sz="2400" i="1" dirty="0">
                <a:solidFill>
                  <a:schemeClr val="tx1"/>
                </a:solidFill>
                <a:effectLst/>
                <a:latin typeface="Cambria" panose="02040503050406030204" pitchFamily="18" charset="0"/>
                <a:ea typeface="Cambria" panose="02040503050406030204" pitchFamily="18" charset="0"/>
              </a:rPr>
              <a:t>sur les cellules canaliculaires du pancréas pour </a:t>
            </a:r>
            <a:r>
              <a:rPr lang="fr-FR" sz="2400" i="1" dirty="0" smtClean="0">
                <a:solidFill>
                  <a:schemeClr val="tx1"/>
                </a:solidFill>
                <a:effectLst/>
                <a:latin typeface="Cambria" panose="02040503050406030204" pitchFamily="18" charset="0"/>
                <a:ea typeface="Cambria" panose="02040503050406030204" pitchFamily="18" charset="0"/>
              </a:rPr>
              <a:t>augmenter </a:t>
            </a:r>
            <a:r>
              <a:rPr lang="fr-FR" sz="2400" i="1" dirty="0">
                <a:solidFill>
                  <a:schemeClr val="tx1"/>
                </a:solidFill>
                <a:effectLst/>
                <a:latin typeface="Cambria" panose="02040503050406030204" pitchFamily="18" charset="0"/>
                <a:ea typeface="Cambria" panose="02040503050406030204" pitchFamily="18" charset="0"/>
              </a:rPr>
              <a:t>la sécrétion de bicarbonates.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CCK</a:t>
            </a:r>
            <a:r>
              <a:rPr lang="fr-FR" sz="2400"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i="1" dirty="0" smtClean="0">
                <a:solidFill>
                  <a:schemeClr val="tx1"/>
                </a:solidFill>
                <a:effectLst/>
                <a:latin typeface="Cambria" panose="02040503050406030204" pitchFamily="18" charset="0"/>
                <a:ea typeface="Cambria" panose="02040503050406030204" pitchFamily="18" charset="0"/>
              </a:rPr>
              <a:t>agit </a:t>
            </a:r>
            <a:r>
              <a:rPr lang="fr-FR" sz="2400" i="1" dirty="0">
                <a:solidFill>
                  <a:schemeClr val="tx1"/>
                </a:solidFill>
                <a:effectLst/>
                <a:latin typeface="Cambria" panose="02040503050406030204" pitchFamily="18" charset="0"/>
                <a:ea typeface="Cambria" panose="02040503050406030204" pitchFamily="18" charset="0"/>
              </a:rPr>
              <a:t>sur les cellules des acini</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pancréatiques pour augmentant la sécrétion d'enzymes</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a:t>
            </a:r>
            <a:r>
              <a:rPr lang="fr-FR" sz="2400" i="1" dirty="0" smtClean="0">
                <a:solidFill>
                  <a:schemeClr val="tx1"/>
                </a:solidFill>
                <a:effectLst/>
                <a:latin typeface="Cambria" panose="02040503050406030204" pitchFamily="18" charset="0"/>
                <a:ea typeface="Cambria" panose="02040503050406030204" pitchFamily="18" charset="0"/>
              </a:rPr>
              <a:t>amylase, lipase, </a:t>
            </a:r>
            <a:r>
              <a:rPr lang="fr-FR" sz="2400" i="1" dirty="0">
                <a:solidFill>
                  <a:schemeClr val="tx1"/>
                </a:solidFill>
                <a:effectLst/>
                <a:latin typeface="Cambria" panose="02040503050406030204" pitchFamily="18" charset="0"/>
                <a:ea typeface="Cambria" panose="02040503050406030204" pitchFamily="18" charset="0"/>
              </a:rPr>
              <a:t>protéase).</a:t>
            </a:r>
            <a:r>
              <a:rPr lang="fr-FR" sz="2400" b="1" i="1" dirty="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La CCK potentialise l’action de la sécrétine sur les cellules canaliculaires pour stimuler la sécrétion de bicarbonates.</a:t>
            </a:r>
            <a:r>
              <a:rPr lang="fr-FR" sz="2400" b="1" i="1" dirty="0">
                <a:solidFill>
                  <a:schemeClr val="tx1"/>
                </a:solidFill>
                <a:effectLst/>
                <a:latin typeface="Cambria" panose="02040503050406030204" pitchFamily="18" charset="0"/>
                <a:ea typeface="Cambria" panose="02040503050406030204" pitchFamily="18" charset="0"/>
              </a:rPr>
              <a:t> </a:t>
            </a:r>
            <a:endParaRPr lang="fr-FR" sz="2400" b="1" i="1" dirty="0" smtClean="0">
              <a:solidFill>
                <a:schemeClr val="tx1"/>
              </a:solidFill>
              <a:effectLst/>
              <a:latin typeface="Cambria" panose="02040503050406030204" pitchFamily="18" charset="0"/>
              <a:ea typeface="Cambria" panose="02040503050406030204" pitchFamily="18" charset="0"/>
            </a:endParaRP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t>
            </a:r>
            <a:r>
              <a:rPr lang="fr-FR" sz="2400" b="1" i="1" dirty="0" err="1" smtClean="0">
                <a:solidFill>
                  <a:schemeClr val="accent4">
                    <a:lumMod val="60000"/>
                    <a:lumOff val="40000"/>
                  </a:schemeClr>
                </a:solidFill>
                <a:effectLst/>
                <a:latin typeface="Cambria" panose="02040503050406030204" pitchFamily="18" charset="0"/>
                <a:ea typeface="Cambria" panose="02040503050406030204" pitchFamily="18" charset="0"/>
              </a:rPr>
              <a:t>ACh</a:t>
            </a:r>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(reflexe vagal) </a:t>
            </a:r>
            <a:r>
              <a:rPr lang="fr-FR" sz="2400" i="1" dirty="0">
                <a:solidFill>
                  <a:schemeClr val="tx1"/>
                </a:solidFill>
                <a:effectLst/>
                <a:latin typeface="Cambria" panose="02040503050406030204" pitchFamily="18" charset="0"/>
                <a:ea typeface="Cambria" panose="02040503050406030204" pitchFamily="18" charset="0"/>
              </a:rPr>
              <a:t>est libérée en réponse à la présence dans la lumière duodénale de petits peptides, d'acides aminés et d'acides gras. Elle stimule la sécrétion enzymatique des cellules des acini et comme la CCK, potentialise l’action de la sécrétine sur la sécrétion de bicarbonates.</a:t>
            </a:r>
          </a:p>
          <a:p>
            <a:endParaRPr lang="fr-FR"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138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652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biliaire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228600" y="1274692"/>
            <a:ext cx="6535882" cy="5657729"/>
          </a:xfrm>
        </p:spPr>
        <p:txBody>
          <a:bodyPr>
            <a:normAutofit fontScale="47500" lnSpcReduction="20000"/>
          </a:bodyPr>
          <a:lstStyle/>
          <a:p>
            <a:endParaRPr lang="fr-FR" dirty="0" smtClean="0"/>
          </a:p>
          <a:p>
            <a:endParaRPr lang="fr-FR" dirty="0" smtClean="0"/>
          </a:p>
          <a:p>
            <a:r>
              <a:rPr lang="fr-FR" sz="5100" i="1" dirty="0">
                <a:solidFill>
                  <a:schemeClr val="tx1"/>
                </a:solidFill>
                <a:effectLst/>
                <a:latin typeface="Cambria" panose="02040503050406030204" pitchFamily="18" charset="0"/>
                <a:ea typeface="Cambria" panose="02040503050406030204" pitchFamily="18" charset="0"/>
              </a:rPr>
              <a:t>Le </a:t>
            </a:r>
            <a:r>
              <a:rPr lang="fr-FR" sz="5100" i="1" dirty="0" smtClean="0">
                <a:solidFill>
                  <a:schemeClr val="tx1"/>
                </a:solidFill>
                <a:effectLst/>
                <a:latin typeface="Cambria" panose="02040503050406030204" pitchFamily="18" charset="0"/>
                <a:ea typeface="Cambria" panose="02040503050406030204" pitchFamily="18" charset="0"/>
              </a:rPr>
              <a:t>parenchyme hépatique est </a:t>
            </a:r>
            <a:r>
              <a:rPr lang="fr-FR" sz="5100" i="1" dirty="0">
                <a:solidFill>
                  <a:schemeClr val="tx1"/>
                </a:solidFill>
                <a:effectLst/>
                <a:latin typeface="Cambria" panose="02040503050406030204" pitchFamily="18" charset="0"/>
                <a:ea typeface="Cambria" panose="02040503050406030204" pitchFamily="18" charset="0"/>
              </a:rPr>
              <a:t>constitué de lames de cellules épithéliales (hépatocytes) orientées de façon radiaire vers la veine hépatique. </a:t>
            </a:r>
            <a:endParaRPr lang="fr-FR" sz="5100" i="1" dirty="0" smtClean="0">
              <a:solidFill>
                <a:schemeClr val="tx1"/>
              </a:solidFill>
              <a:effectLst/>
              <a:latin typeface="Cambria" panose="02040503050406030204" pitchFamily="18" charset="0"/>
              <a:ea typeface="Cambria" panose="02040503050406030204" pitchFamily="18" charset="0"/>
            </a:endParaRPr>
          </a:p>
          <a:p>
            <a:r>
              <a:rPr lang="fr-FR" sz="5100" i="1" dirty="0" smtClean="0">
                <a:solidFill>
                  <a:schemeClr val="tx1"/>
                </a:solidFill>
                <a:latin typeface="Cambria" pitchFamily="18" charset="0"/>
                <a:ea typeface="Cambria" panose="02040503050406030204" pitchFamily="18" charset="0"/>
              </a:rPr>
              <a:t>Il </a:t>
            </a:r>
            <a:r>
              <a:rPr lang="fr-FR" sz="5100" i="1" dirty="0">
                <a:solidFill>
                  <a:schemeClr val="tx1"/>
                </a:solidFill>
                <a:latin typeface="Cambria" pitchFamily="18" charset="0"/>
                <a:ea typeface="Cambria" panose="02040503050406030204" pitchFamily="18" charset="0"/>
              </a:rPr>
              <a:t>comprend des hépatocytes sécrétant la bile et des cellules canaliculaires sécrétant les électrolytes </a:t>
            </a:r>
          </a:p>
          <a:p>
            <a:r>
              <a:rPr lang="fr-FR" sz="5100" i="1" dirty="0" smtClean="0">
                <a:solidFill>
                  <a:schemeClr val="tx1"/>
                </a:solidFill>
                <a:effectLst/>
                <a:latin typeface="Cambria" panose="02040503050406030204" pitchFamily="18" charset="0"/>
                <a:ea typeface="Cambria" panose="02040503050406030204" pitchFamily="18" charset="0"/>
              </a:rPr>
              <a:t>La </a:t>
            </a:r>
            <a:r>
              <a:rPr lang="fr-FR" sz="5100" i="1" dirty="0">
                <a:solidFill>
                  <a:schemeClr val="tx1"/>
                </a:solidFill>
                <a:effectLst/>
                <a:latin typeface="Cambria" panose="02040503050406030204" pitchFamily="18" charset="0"/>
                <a:ea typeface="Cambria" panose="02040503050406030204" pitchFamily="18" charset="0"/>
              </a:rPr>
              <a:t>bile est formée par les hépatocytes, elle est drainée par des sillons creusés dans les hépatocytes adjacents ce qui forme des canalicules borgnes. </a:t>
            </a:r>
            <a:endParaRPr lang="fr-FR" sz="5100" i="1" dirty="0" smtClean="0">
              <a:solidFill>
                <a:schemeClr val="tx1"/>
              </a:solidFill>
              <a:effectLst/>
              <a:latin typeface="Cambria" panose="02040503050406030204" pitchFamily="18" charset="0"/>
              <a:ea typeface="Cambria" panose="02040503050406030204" pitchFamily="18" charset="0"/>
            </a:endParaRPr>
          </a:p>
          <a:p>
            <a:r>
              <a:rPr lang="fr-FR" sz="5100" i="1" dirty="0" smtClean="0">
                <a:solidFill>
                  <a:schemeClr val="tx1"/>
                </a:solidFill>
                <a:effectLst/>
                <a:latin typeface="Cambria" panose="02040503050406030204" pitchFamily="18" charset="0"/>
                <a:ea typeface="Cambria" panose="02040503050406030204" pitchFamily="18" charset="0"/>
              </a:rPr>
              <a:t>Ils </a:t>
            </a:r>
            <a:r>
              <a:rPr lang="fr-FR" sz="5100" i="1" dirty="0">
                <a:solidFill>
                  <a:schemeClr val="tx1"/>
                </a:solidFill>
                <a:effectLst/>
                <a:latin typeface="Cambria" panose="02040503050406030204" pitchFamily="18" charset="0"/>
                <a:ea typeface="Cambria" panose="02040503050406030204" pitchFamily="18" charset="0"/>
              </a:rPr>
              <a:t>convergent pour former les </a:t>
            </a:r>
            <a:r>
              <a:rPr lang="fr-FR" sz="5100" i="1" dirty="0" smtClean="0">
                <a:solidFill>
                  <a:schemeClr val="tx1"/>
                </a:solidFill>
                <a:effectLst/>
                <a:latin typeface="Cambria" panose="02040503050406030204" pitchFamily="18" charset="0"/>
                <a:ea typeface="Cambria" panose="02040503050406030204" pitchFamily="18" charset="0"/>
              </a:rPr>
              <a:t>canalicules </a:t>
            </a:r>
            <a:r>
              <a:rPr lang="fr-FR" sz="5100" i="1" dirty="0">
                <a:solidFill>
                  <a:schemeClr val="tx1"/>
                </a:solidFill>
                <a:effectLst/>
                <a:latin typeface="Cambria" panose="02040503050406030204" pitchFamily="18" charset="0"/>
                <a:ea typeface="Cambria" panose="02040503050406030204" pitchFamily="18" charset="0"/>
              </a:rPr>
              <a:t>biliaires. </a:t>
            </a:r>
            <a:endParaRPr lang="fr-FR" sz="5100" i="1" dirty="0" smtClean="0">
              <a:solidFill>
                <a:schemeClr val="tx1"/>
              </a:solidFill>
              <a:effectLst/>
              <a:latin typeface="Cambria" panose="02040503050406030204" pitchFamily="18" charset="0"/>
              <a:ea typeface="Cambria" panose="02040503050406030204" pitchFamily="18" charset="0"/>
            </a:endParaRPr>
          </a:p>
          <a:p>
            <a:r>
              <a:rPr lang="fr-FR" sz="5100" i="1" dirty="0" smtClean="0">
                <a:solidFill>
                  <a:schemeClr val="tx1"/>
                </a:solidFill>
                <a:effectLst/>
                <a:latin typeface="Cambria" panose="02040503050406030204" pitchFamily="18" charset="0"/>
                <a:ea typeface="Cambria" panose="02040503050406030204" pitchFamily="18" charset="0"/>
              </a:rPr>
              <a:t>La </a:t>
            </a:r>
            <a:r>
              <a:rPr lang="fr-FR" sz="5100" i="1" dirty="0">
                <a:solidFill>
                  <a:schemeClr val="tx1"/>
                </a:solidFill>
                <a:effectLst/>
                <a:latin typeface="Cambria" panose="02040503050406030204" pitchFamily="18" charset="0"/>
                <a:ea typeface="Cambria" panose="02040503050406030204" pitchFamily="18" charset="0"/>
              </a:rPr>
              <a:t>bile progresse de façon centrifuge vers les canaux biliaires et circule dans en sens opposé au sang.</a:t>
            </a:r>
          </a:p>
          <a:p>
            <a:endParaRPr lang="fr-FR" dirty="0" smtClean="0"/>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2835" y="2067791"/>
            <a:ext cx="5388404" cy="4045527"/>
          </a:xfrm>
        </p:spPr>
      </p:pic>
      <p:pic>
        <p:nvPicPr>
          <p:cNvPr id="8" name="Picture 2" descr="177690"/>
          <p:cNvPicPr>
            <a:picLocks noChangeAspect="1" noChangeArrowheads="1"/>
          </p:cNvPicPr>
          <p:nvPr/>
        </p:nvPicPr>
        <p:blipFill>
          <a:blip r:embed="rId3">
            <a:extLst>
              <a:ext uri="{28A0092B-C50C-407E-A947-70E740481C1C}">
                <a14:useLocalDpi xmlns:a14="http://schemas.microsoft.com/office/drawing/2010/main" val="0"/>
              </a:ext>
            </a:extLst>
          </a:blip>
          <a:srcRect b="9528"/>
          <a:stretch>
            <a:fillRect/>
          </a:stretch>
        </p:blipFill>
        <p:spPr bwMode="auto">
          <a:xfrm>
            <a:off x="7000289" y="1423555"/>
            <a:ext cx="506095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8901" y="66392"/>
            <a:ext cx="9905998" cy="1905000"/>
          </a:xfrm>
        </p:spPr>
        <p:txBody>
          <a:bodyPr/>
          <a:lstStyle/>
          <a:p>
            <a:pPr algn="ctr"/>
            <a:r>
              <a:rPr lang="fr-FR" b="1" i="1" dirty="0" smtClean="0">
                <a:solidFill>
                  <a:schemeClr val="tx1">
                    <a:lumMod val="95000"/>
                    <a:lumOff val="5000"/>
                  </a:schemeClr>
                </a:solidFill>
                <a:latin typeface="Cambria" pitchFamily="18" charset="0"/>
              </a:rPr>
              <a:t>Sécrétion biliaire </a:t>
            </a:r>
            <a:endParaRPr lang="fr-FR"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320974" y="1711104"/>
            <a:ext cx="6516244" cy="4959860"/>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endParaRPr lang="fr-FR" sz="2400" i="1" dirty="0" smtClean="0">
              <a:effectLst/>
              <a:latin typeface="Cambria" panose="02040503050406030204" pitchFamily="18" charset="0"/>
              <a:ea typeface="Cambria" panose="02040503050406030204" pitchFamily="18" charset="0"/>
            </a:endParaRPr>
          </a:p>
          <a:p>
            <a:r>
              <a:rPr lang="fr-FR" sz="2400" i="1" dirty="0">
                <a:solidFill>
                  <a:schemeClr val="tx1"/>
                </a:solidFill>
                <a:latin typeface="Cambria" pitchFamily="18" charset="0"/>
                <a:ea typeface="Cambria" panose="02040503050406030204" pitchFamily="18" charset="0"/>
              </a:rPr>
              <a:t>Le foie produit en moyenne 0.7l de </a:t>
            </a:r>
            <a:r>
              <a:rPr lang="fr-FR" sz="2400" i="1" dirty="0" smtClean="0">
                <a:solidFill>
                  <a:schemeClr val="tx1"/>
                </a:solidFill>
                <a:latin typeface="Cambria" pitchFamily="18" charset="0"/>
                <a:ea typeface="Cambria" panose="02040503050406030204" pitchFamily="18" charset="0"/>
              </a:rPr>
              <a:t>bile/j</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La </a:t>
            </a:r>
            <a:r>
              <a:rPr lang="fr-FR" sz="2400" i="1" dirty="0">
                <a:solidFill>
                  <a:schemeClr val="tx1"/>
                </a:solidFill>
                <a:effectLst/>
                <a:latin typeface="Cambria" panose="02040503050406030204" pitchFamily="18" charset="0"/>
                <a:ea typeface="Cambria" panose="02040503050406030204" pitchFamily="18" charset="0"/>
              </a:rPr>
              <a:t>bile est indispensable à la digestion des </a:t>
            </a:r>
            <a:r>
              <a:rPr lang="fr-FR" sz="2400" i="1" dirty="0" smtClean="0">
                <a:solidFill>
                  <a:schemeClr val="tx1"/>
                </a:solidFill>
                <a:effectLst/>
                <a:latin typeface="Cambria" panose="02040503050406030204" pitchFamily="18" charset="0"/>
                <a:ea typeface="Cambria" panose="02040503050406030204" pitchFamily="18" charset="0"/>
              </a:rPr>
              <a:t>lipides</a:t>
            </a: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permet la formation de micelles </a:t>
            </a:r>
            <a:r>
              <a:rPr lang="fr-FR" sz="2400" i="1" dirty="0" smtClean="0">
                <a:solidFill>
                  <a:schemeClr val="tx1"/>
                </a:solidFill>
                <a:effectLst/>
                <a:latin typeface="Cambria" panose="02040503050406030204" pitchFamily="18" charset="0"/>
                <a:ea typeface="Cambria" panose="02040503050406030204" pitchFamily="18" charset="0"/>
              </a:rPr>
              <a:t>(grâce </a:t>
            </a:r>
            <a:r>
              <a:rPr lang="fr-FR" sz="2400" i="1" dirty="0">
                <a:solidFill>
                  <a:schemeClr val="tx1"/>
                </a:solidFill>
                <a:effectLst/>
                <a:latin typeface="Cambria" panose="02040503050406030204" pitchFamily="18" charset="0"/>
                <a:ea typeface="Cambria" panose="02040503050406030204" pitchFamily="18" charset="0"/>
              </a:rPr>
              <a:t>aux sels </a:t>
            </a:r>
            <a:r>
              <a:rPr lang="fr-FR" sz="2400" i="1" dirty="0" smtClean="0">
                <a:solidFill>
                  <a:schemeClr val="tx1"/>
                </a:solidFill>
                <a:effectLst/>
                <a:latin typeface="Cambria" panose="02040503050406030204" pitchFamily="18" charset="0"/>
                <a:ea typeface="Cambria" panose="02040503050406030204" pitchFamily="18" charset="0"/>
              </a:rPr>
              <a:t>biliaires) nécessaires </a:t>
            </a:r>
            <a:r>
              <a:rPr lang="fr-FR" sz="2400" i="1" dirty="0">
                <a:solidFill>
                  <a:schemeClr val="tx1"/>
                </a:solidFill>
                <a:effectLst/>
                <a:latin typeface="Cambria" panose="02040503050406030204" pitchFamily="18" charset="0"/>
                <a:ea typeface="Cambria" panose="02040503050406030204" pitchFamily="18" charset="0"/>
              </a:rPr>
              <a:t>à la digestion des graisses par la lipase pancréatique.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favorise l’absorption des lipides par l'intestin grêle et neutralise le chyme gastrique acide, grâce à des ions bicarbonates</a:t>
            </a:r>
            <a:r>
              <a:rPr lang="fr-FR" dirty="0">
                <a:effectLst/>
              </a:rPr>
              <a:t>.</a:t>
            </a:r>
          </a:p>
          <a:p>
            <a:endParaRPr lang="fr-FR" dirty="0" smtClean="0"/>
          </a:p>
          <a:p>
            <a:endParaRPr lang="fr-FR" dirty="0" smtClean="0"/>
          </a:p>
          <a:p>
            <a:endParaRPr lang="fr-FR" dirty="0" smtClean="0"/>
          </a:p>
          <a:p>
            <a:endParaRPr lang="fr-FR" dirty="0"/>
          </a:p>
        </p:txBody>
      </p:sp>
      <p:pic>
        <p:nvPicPr>
          <p:cNvPr id="8"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5176" y="2064912"/>
            <a:ext cx="4824659" cy="3622276"/>
          </a:xfrm>
        </p:spPr>
      </p:pic>
    </p:spTree>
    <p:extLst>
      <p:ext uri="{BB962C8B-B14F-4D97-AF65-F5344CB8AC3E}">
        <p14:creationId xmlns:p14="http://schemas.microsoft.com/office/powerpoint/2010/main" val="35708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
          </p:nvPr>
        </p:nvSpPr>
        <p:spPr>
          <a:xfrm>
            <a:off x="389299" y="1702051"/>
            <a:ext cx="7007382" cy="4798783"/>
          </a:xfrm>
        </p:spPr>
        <p:txBody>
          <a:bodyPr>
            <a:normAutofit fontScale="92500" lnSpcReduction="20000"/>
          </a:bodyPr>
          <a:lstStyle/>
          <a:p>
            <a:r>
              <a:rPr lang="fr-FR" sz="2800" i="1" dirty="0">
                <a:solidFill>
                  <a:schemeClr val="tx1"/>
                </a:solidFill>
                <a:effectLst/>
                <a:latin typeface="Cambria" panose="02040503050406030204" pitchFamily="18" charset="0"/>
                <a:ea typeface="Cambria" panose="02040503050406030204" pitchFamily="18" charset="0"/>
              </a:rPr>
              <a:t>La bile est un liquide visqueux de gout amer de couleur verte et de pH alcalin (7.6_8.6) contenant :</a:t>
            </a:r>
          </a:p>
          <a:p>
            <a:pPr lvl="1"/>
            <a:r>
              <a:rPr lang="fr-FR" sz="2600" b="1" i="1" dirty="0">
                <a:solidFill>
                  <a:schemeClr val="tx1"/>
                </a:solidFill>
                <a:effectLst/>
                <a:latin typeface="Cambria" panose="02040503050406030204" pitchFamily="18" charset="0"/>
                <a:ea typeface="Cambria" panose="02040503050406030204" pitchFamily="18" charset="0"/>
              </a:rPr>
              <a:t>Des sels biliaires</a:t>
            </a:r>
            <a:r>
              <a:rPr lang="fr-FR" sz="2600" i="1" dirty="0">
                <a:solidFill>
                  <a:schemeClr val="tx1"/>
                </a:solidFill>
                <a:effectLst/>
                <a:latin typeface="Cambria" panose="02040503050406030204" pitchFamily="18" charset="0"/>
                <a:ea typeface="Cambria" panose="02040503050406030204" pitchFamily="18" charset="0"/>
              </a:rPr>
              <a:t> assurant l’</a:t>
            </a:r>
            <a:r>
              <a:rPr lang="fr-FR" sz="2600" i="1" dirty="0" err="1">
                <a:solidFill>
                  <a:schemeClr val="tx1"/>
                </a:solidFill>
                <a:effectLst/>
                <a:latin typeface="Cambria" panose="02040503050406030204" pitchFamily="18" charset="0"/>
                <a:ea typeface="Cambria" panose="02040503050406030204" pitchFamily="18" charset="0"/>
              </a:rPr>
              <a:t>émulsification</a:t>
            </a:r>
            <a:r>
              <a:rPr lang="fr-FR" sz="2600" i="1" dirty="0">
                <a:solidFill>
                  <a:schemeClr val="tx1"/>
                </a:solidFill>
                <a:effectLst/>
                <a:latin typeface="Cambria" panose="02040503050406030204" pitchFamily="18" charset="0"/>
                <a:ea typeface="Cambria" panose="02040503050406030204" pitchFamily="18" charset="0"/>
              </a:rPr>
              <a:t> et la digestion des lipides. </a:t>
            </a:r>
          </a:p>
          <a:p>
            <a:pPr lvl="1"/>
            <a:r>
              <a:rPr lang="fr-FR" sz="2600" b="1" i="1" dirty="0">
                <a:solidFill>
                  <a:schemeClr val="tx1"/>
                </a:solidFill>
                <a:effectLst/>
                <a:latin typeface="Cambria" panose="02040503050406030204" pitchFamily="18" charset="0"/>
                <a:ea typeface="Cambria" panose="02040503050406030204" pitchFamily="18" charset="0"/>
              </a:rPr>
              <a:t>Pigments biliaires</a:t>
            </a:r>
            <a:r>
              <a:rPr lang="fr-FR" sz="2600" i="1" dirty="0">
                <a:solidFill>
                  <a:schemeClr val="tx1"/>
                </a:solidFill>
                <a:effectLst/>
                <a:latin typeface="Cambria" panose="02040503050406030204" pitchFamily="18" charset="0"/>
                <a:ea typeface="Cambria" panose="02040503050406030204" pitchFamily="18" charset="0"/>
              </a:rPr>
              <a:t> : bilirubine (catabolites de l’hémoglobine)</a:t>
            </a:r>
          </a:p>
          <a:p>
            <a:pPr lvl="1"/>
            <a:r>
              <a:rPr lang="fr-FR" sz="2600" i="1" dirty="0">
                <a:solidFill>
                  <a:schemeClr val="tx1"/>
                </a:solidFill>
                <a:effectLst/>
                <a:latin typeface="Cambria" panose="02040503050406030204" pitchFamily="18" charset="0"/>
                <a:ea typeface="Cambria" panose="02040503050406030204" pitchFamily="18" charset="0"/>
              </a:rPr>
              <a:t>Cholestérol et lécithine </a:t>
            </a:r>
          </a:p>
          <a:p>
            <a:pPr lvl="1"/>
            <a:r>
              <a:rPr lang="fr-FR" sz="2600" i="1" dirty="0">
                <a:solidFill>
                  <a:schemeClr val="tx1"/>
                </a:solidFill>
                <a:effectLst/>
                <a:latin typeface="Cambria" panose="02040503050406030204" pitchFamily="18" charset="0"/>
                <a:ea typeface="Cambria" panose="02040503050406030204" pitchFamily="18" charset="0"/>
              </a:rPr>
              <a:t>Oligoéléments extraits du sang et excrété dans la bile </a:t>
            </a:r>
          </a:p>
          <a:p>
            <a:pPr lvl="1"/>
            <a:r>
              <a:rPr lang="fr-FR" sz="2600" i="1" dirty="0">
                <a:solidFill>
                  <a:schemeClr val="tx1"/>
                </a:solidFill>
                <a:effectLst/>
                <a:latin typeface="Cambria" panose="02040503050406030204" pitchFamily="18" charset="0"/>
                <a:ea typeface="Cambria" panose="02040503050406030204" pitchFamily="18" charset="0"/>
              </a:rPr>
              <a:t>Electrolytes, surtout HCO¯₃ neutralisant l’acidité duodénale </a:t>
            </a:r>
            <a:endParaRPr lang="fr-FR" sz="2600" i="1" dirty="0">
              <a:solidFill>
                <a:schemeClr val="tx1"/>
              </a:solidFill>
              <a:latin typeface="Cambria" pitchFamily="18" charset="0"/>
              <a:ea typeface="Cambria" panose="02040503050406030204" pitchFamily="18" charset="0"/>
            </a:endParaRPr>
          </a:p>
          <a:p>
            <a:endParaRPr lang="fr-FR" i="1" dirty="0" smtClean="0">
              <a:solidFill>
                <a:schemeClr val="tx1">
                  <a:lumMod val="95000"/>
                  <a:lumOff val="5000"/>
                </a:schemeClr>
              </a:solidFill>
              <a:latin typeface="Cambria" pitchFamily="18" charset="0"/>
            </a:endParaRPr>
          </a:p>
        </p:txBody>
      </p:sp>
      <p:pic>
        <p:nvPicPr>
          <p:cNvPr id="7" name="Espace réservé du contenu 6" descr="Vesicule_anatomie.png"/>
          <p:cNvPicPr>
            <a:picLocks noGrp="1" noChangeAspect="1"/>
          </p:cNvPicPr>
          <p:nvPr>
            <p:ph sz="half" idx="2"/>
          </p:nvPr>
        </p:nvPicPr>
        <p:blipFill>
          <a:blip r:embed="rId2"/>
          <a:stretch>
            <a:fillRect/>
          </a:stretch>
        </p:blipFill>
        <p:spPr>
          <a:xfrm>
            <a:off x="7704500" y="1702051"/>
            <a:ext cx="3918106" cy="4752774"/>
          </a:xfrm>
        </p:spPr>
      </p:pic>
      <p:sp>
        <p:nvSpPr>
          <p:cNvPr id="2" name="Titre 1"/>
          <p:cNvSpPr>
            <a:spLocks noGrp="1"/>
          </p:cNvSpPr>
          <p:nvPr>
            <p:ph type="title"/>
          </p:nvPr>
        </p:nvSpPr>
        <p:spPr>
          <a:xfrm>
            <a:off x="1250054" y="12071"/>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biliaire </a:t>
            </a:r>
            <a:endParaRPr lang="fr-FR"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5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9"/>
            <a:ext cx="9905998" cy="1905000"/>
          </a:xfrm>
        </p:spPr>
        <p:txBody>
          <a:bodyPr/>
          <a:lstStyle/>
          <a:p>
            <a:pPr algn="ctr"/>
            <a:r>
              <a:rPr lang="fr-FR" sz="3600" b="1" i="1" dirty="0" smtClean="0">
                <a:latin typeface="Cambria" panose="02040503050406030204" pitchFamily="18" charset="0"/>
                <a:ea typeface="Cambria" panose="02040503050406030204" pitchFamily="18" charset="0"/>
              </a:rPr>
              <a:t>Sécrétion</a:t>
            </a:r>
            <a:r>
              <a:rPr lang="fr-FR" b="1" i="1" dirty="0" smtClean="0">
                <a:latin typeface="Cambria" panose="02040503050406030204" pitchFamily="18" charset="0"/>
                <a:ea typeface="Cambria" panose="02040503050406030204" pitchFamily="18" charset="0"/>
              </a:rPr>
              <a:t> biliaire</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16871" y="2154725"/>
            <a:ext cx="5701341" cy="4288325"/>
          </a:xfrm>
        </p:spPr>
        <p:txBody>
          <a:bodyPr>
            <a:normAutofit/>
          </a:bodyPr>
          <a:lstStyle/>
          <a:p>
            <a:pPr fontAlgn="base"/>
            <a:r>
              <a:rPr lang="fr-FR" sz="2400" i="1" dirty="0">
                <a:solidFill>
                  <a:schemeClr val="tx1"/>
                </a:solidFill>
                <a:effectLst/>
                <a:latin typeface="Cambria" panose="02040503050406030204" pitchFamily="18" charset="0"/>
                <a:ea typeface="Cambria" panose="02040503050406030204" pitchFamily="18" charset="0"/>
              </a:rPr>
              <a:t>Le foie est capable d’éliminer les substances chimiques issues de l’absorption lors de leur «premier passage» par le foie pour éviter qu’elles ne gagnent la circulation générale. </a:t>
            </a:r>
            <a:endParaRPr lang="fr-FR" sz="2400" i="1" dirty="0" smtClean="0">
              <a:solidFill>
                <a:schemeClr val="tx1"/>
              </a:solidFill>
              <a:effectLst/>
              <a:latin typeface="Cambria" panose="02040503050406030204" pitchFamily="18" charset="0"/>
              <a:ea typeface="Cambria" panose="02040503050406030204" pitchFamily="18" charset="0"/>
            </a:endParaRPr>
          </a:p>
          <a:p>
            <a:pPr fontAlgn="base"/>
            <a:r>
              <a:rPr lang="fr-FR" sz="2400" i="1" dirty="0" smtClean="0">
                <a:solidFill>
                  <a:schemeClr val="tx1"/>
                </a:solidFill>
                <a:effectLst/>
                <a:latin typeface="Cambria" panose="02040503050406030204" pitchFamily="18" charset="0"/>
                <a:ea typeface="Cambria" panose="02040503050406030204" pitchFamily="18" charset="0"/>
              </a:rPr>
              <a:t>Cela </a:t>
            </a:r>
            <a:r>
              <a:rPr lang="fr-FR" sz="2400" i="1" dirty="0">
                <a:solidFill>
                  <a:schemeClr val="tx1"/>
                </a:solidFill>
                <a:effectLst/>
                <a:latin typeface="Cambria" panose="02040503050406030204" pitchFamily="18" charset="0"/>
                <a:ea typeface="Cambria" panose="02040503050406030204" pitchFamily="18" charset="0"/>
              </a:rPr>
              <a:t>est rendu possible grâce à l’existence d’un </a:t>
            </a:r>
            <a:r>
              <a:rPr lang="fr-FR" sz="2400" i="1" dirty="0" smtClean="0">
                <a:solidFill>
                  <a:schemeClr val="tx1"/>
                </a:solidFill>
                <a:effectLst/>
                <a:latin typeface="Cambria" panose="02040503050406030204" pitchFamily="18" charset="0"/>
                <a:ea typeface="Cambria" panose="02040503050406030204" pitchFamily="18" charset="0"/>
              </a:rPr>
              <a:t>cycle entéro-hépatique, </a:t>
            </a:r>
            <a:r>
              <a:rPr lang="fr-FR" sz="2400" i="1" dirty="0">
                <a:solidFill>
                  <a:schemeClr val="tx1"/>
                </a:solidFill>
                <a:effectLst/>
                <a:latin typeface="Cambria" panose="02040503050406030204" pitchFamily="18" charset="0"/>
                <a:ea typeface="Cambria" panose="02040503050406030204" pitchFamily="18" charset="0"/>
              </a:rPr>
              <a:t>c’est-à-dire le drainage de la quasi-totalité du sang quittant le TD par la veine porte du foie.</a:t>
            </a:r>
          </a:p>
          <a:p>
            <a:endParaRPr lang="fr-FR" sz="2400" dirty="0">
              <a:solidFill>
                <a:schemeClr val="tx1"/>
              </a:solidFill>
            </a:endParaRPr>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4412" y="2154725"/>
            <a:ext cx="5499117" cy="4074361"/>
          </a:xfrm>
        </p:spPr>
      </p:pic>
      <p:sp>
        <p:nvSpPr>
          <p:cNvPr id="6" name="ZoneTexte 5"/>
          <p:cNvSpPr txBox="1"/>
          <p:nvPr/>
        </p:nvSpPr>
        <p:spPr>
          <a:xfrm>
            <a:off x="3730028" y="1421018"/>
            <a:ext cx="502467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CYCLE ENTÉRO-HÉPATIQUE</a:t>
            </a:r>
            <a:r>
              <a:rPr lang="fr-FR" sz="2800" b="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48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lstStyle/>
          <a:p>
            <a:pPr algn="ctr"/>
            <a:r>
              <a:rPr lang="fr-FR" b="1" i="1" dirty="0">
                <a:effectLst/>
                <a:latin typeface="Cambria" panose="02040503050406030204" pitchFamily="18" charset="0"/>
                <a:ea typeface="Cambria" panose="02040503050406030204" pitchFamily="18" charset="0"/>
              </a:rPr>
              <a:t>Organisation fonctionnelle </a:t>
            </a:r>
            <a:br>
              <a:rPr lang="fr-FR" b="1" i="1" dirty="0">
                <a:effectLst/>
                <a:latin typeface="Cambria" panose="02040503050406030204" pitchFamily="18" charset="0"/>
                <a:ea typeface="Cambria" panose="02040503050406030204" pitchFamily="18" charset="0"/>
              </a:rPr>
            </a:br>
            <a:r>
              <a:rPr lang="fr-FR" b="1" i="1" dirty="0">
                <a:effectLst/>
                <a:latin typeface="Cambria" panose="02040503050406030204" pitchFamily="18" charset="0"/>
                <a:ea typeface="Cambria" panose="02040503050406030204" pitchFamily="18" charset="0"/>
              </a:rPr>
              <a:t>de 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869133" y="2666999"/>
            <a:ext cx="6074875" cy="3751908"/>
          </a:xfrm>
          <a:ln>
            <a:solidFill>
              <a:schemeClr val="tx1"/>
            </a:solidFill>
          </a:ln>
        </p:spPr>
        <p:txBody>
          <a:bodyPr/>
          <a:lstStyle/>
          <a:p>
            <a:pPr lvl="0"/>
            <a:r>
              <a:rPr lang="fr-FR" sz="2400" b="1" i="1" dirty="0">
                <a:effectLst/>
                <a:latin typeface="Cambria" panose="02040503050406030204" pitchFamily="18" charset="0"/>
                <a:ea typeface="Cambria" panose="02040503050406030204" pitchFamily="18" charset="0"/>
              </a:rPr>
              <a:t>La </a:t>
            </a:r>
            <a:r>
              <a:rPr lang="fr-FR" sz="2400" b="1" i="1" dirty="0" smtClean="0">
                <a:effectLst/>
                <a:latin typeface="Cambria" panose="02040503050406030204" pitchFamily="18" charset="0"/>
                <a:ea typeface="Cambria" panose="02040503050406030204" pitchFamily="18" charset="0"/>
              </a:rPr>
              <a:t>séreuse, </a:t>
            </a:r>
            <a:r>
              <a:rPr lang="fr-FR" sz="2400" i="1" dirty="0">
                <a:effectLst/>
                <a:latin typeface="Cambria" panose="02040503050406030204" pitchFamily="18" charset="0"/>
                <a:ea typeface="Cambria" panose="02040503050406030204" pitchFamily="18" charset="0"/>
              </a:rPr>
              <a:t>est la plus externe, composée de tissu conjonctif lâche contenant fréquemment du tissu adipeux.</a:t>
            </a:r>
          </a:p>
          <a:p>
            <a:pPr marL="0" indent="0">
              <a:buNone/>
            </a:pPr>
            <a:endParaRPr lang="fr-FR" sz="2400" i="1" dirty="0">
              <a:effectLst/>
              <a:latin typeface="Cambria" panose="02040503050406030204" pitchFamily="18" charset="0"/>
              <a:ea typeface="Cambria" panose="02040503050406030204" pitchFamily="18" charset="0"/>
            </a:endParaRPr>
          </a:p>
          <a:p>
            <a:endParaRPr lang="fr-FR" dirty="0"/>
          </a:p>
        </p:txBody>
      </p:sp>
      <p:pic>
        <p:nvPicPr>
          <p:cNvPr id="5" name="Picture 1"/>
          <p:cNvPicPr>
            <a:picLocks noGrp="1"/>
          </p:cNvPicPr>
          <p:nvPr>
            <p:ph sz="half" idx="2"/>
          </p:nvPr>
        </p:nvPicPr>
        <p:blipFill>
          <a:blip r:embed="rId2"/>
          <a:srcRect/>
          <a:stretch>
            <a:fillRect/>
          </a:stretch>
        </p:blipFill>
        <p:spPr bwMode="auto">
          <a:xfrm>
            <a:off x="7360468" y="2666999"/>
            <a:ext cx="3784348" cy="3751907"/>
          </a:xfrm>
          <a:prstGeom prst="rect">
            <a:avLst/>
          </a:prstGeom>
          <a:noFill/>
          <a:ln w="9525">
            <a:noFill/>
            <a:miter lim="800000"/>
            <a:headEnd/>
            <a:tailEnd/>
          </a:ln>
          <a:effectLst/>
        </p:spPr>
      </p:pic>
    </p:spTree>
    <p:extLst>
      <p:ext uri="{BB962C8B-B14F-4D97-AF65-F5344CB8AC3E}">
        <p14:creationId xmlns:p14="http://schemas.microsoft.com/office/powerpoint/2010/main" val="28697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9"/>
            <a:ext cx="9905998" cy="1905000"/>
          </a:xfrm>
        </p:spPr>
        <p:txBody>
          <a:bodyPr/>
          <a:lstStyle/>
          <a:p>
            <a:pPr algn="ctr"/>
            <a:r>
              <a:rPr lang="fr-FR" sz="3600" b="1" i="1" dirty="0" smtClean="0">
                <a:latin typeface="Cambria" panose="02040503050406030204" pitchFamily="18" charset="0"/>
                <a:ea typeface="Cambria" panose="02040503050406030204" pitchFamily="18" charset="0"/>
              </a:rPr>
              <a:t>Sécrétion</a:t>
            </a:r>
            <a:r>
              <a:rPr lang="fr-FR" b="1" i="1" dirty="0" smtClean="0">
                <a:latin typeface="Cambria" panose="02040503050406030204" pitchFamily="18" charset="0"/>
                <a:ea typeface="Cambria" panose="02040503050406030204" pitchFamily="18" charset="0"/>
              </a:rPr>
              <a:t> biliaire</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16871" y="2154725"/>
            <a:ext cx="5701341" cy="4288325"/>
          </a:xfrm>
        </p:spPr>
        <p:txBody>
          <a:bodyPr>
            <a:normAutofit fontScale="92500"/>
          </a:bodyPr>
          <a:lstStyle/>
          <a:p>
            <a:r>
              <a:rPr lang="fr-FR" sz="2400" i="1" dirty="0">
                <a:solidFill>
                  <a:schemeClr val="tx1"/>
                </a:solidFill>
                <a:effectLst/>
                <a:latin typeface="Cambria" panose="02040503050406030204" pitchFamily="18" charset="0"/>
                <a:ea typeface="Cambria" panose="02040503050406030204" pitchFamily="18" charset="0"/>
              </a:rPr>
              <a:t>Les sels biliaires subissent un cycle </a:t>
            </a:r>
            <a:r>
              <a:rPr lang="fr-FR" sz="2400" i="1" dirty="0" smtClean="0">
                <a:solidFill>
                  <a:schemeClr val="tx1"/>
                </a:solidFill>
                <a:effectLst/>
                <a:latin typeface="Cambria" panose="02040503050406030204" pitchFamily="18" charset="0"/>
                <a:ea typeface="Cambria" panose="02040503050406030204" pitchFamily="18" charset="0"/>
              </a:rPr>
              <a:t>entéro-hépatique </a:t>
            </a:r>
            <a:r>
              <a:rPr lang="fr-FR" sz="2400" i="1" dirty="0">
                <a:solidFill>
                  <a:schemeClr val="tx1"/>
                </a:solidFill>
                <a:effectLst/>
                <a:latin typeface="Cambria" panose="02040503050406030204" pitchFamily="18" charset="0"/>
                <a:ea typeface="Cambria" panose="02040503050406030204" pitchFamily="18" charset="0"/>
              </a:rPr>
              <a:t>empêchant les pertes excessifs de la bile dans les selles.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Après </a:t>
            </a:r>
            <a:r>
              <a:rPr lang="fr-FR" sz="2400" i="1" dirty="0">
                <a:solidFill>
                  <a:schemeClr val="tx1"/>
                </a:solidFill>
                <a:effectLst/>
                <a:latin typeface="Cambria" panose="02040503050406030204" pitchFamily="18" charset="0"/>
                <a:ea typeface="Cambria" panose="02040503050406030204" pitchFamily="18" charset="0"/>
              </a:rPr>
              <a:t>leurs sécrétions dans la bile les sels biliaires arrivent dans le duodénum où ils seront réabsorbés par les entérocytes de l’iléon terminal, ils passent dans la veine porte par laquelle ils regagnent le foie afin d’être sécrétés à nouveau.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Les </a:t>
            </a:r>
            <a:r>
              <a:rPr lang="fr-FR" sz="2400" i="1" dirty="0">
                <a:solidFill>
                  <a:schemeClr val="tx1"/>
                </a:solidFill>
                <a:effectLst/>
                <a:latin typeface="Cambria" panose="02040503050406030204" pitchFamily="18" charset="0"/>
                <a:ea typeface="Cambria" panose="02040503050406030204" pitchFamily="18" charset="0"/>
              </a:rPr>
              <a:t>sels biliaires subissent 6 à 8 recyclages par jour. </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4412" y="2236206"/>
            <a:ext cx="5709162" cy="3639795"/>
          </a:xfrm>
        </p:spPr>
      </p:pic>
      <p:sp>
        <p:nvSpPr>
          <p:cNvPr id="6" name="ZoneTexte 5"/>
          <p:cNvSpPr txBox="1"/>
          <p:nvPr/>
        </p:nvSpPr>
        <p:spPr>
          <a:xfrm>
            <a:off x="3730028" y="1421018"/>
            <a:ext cx="502467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CYCLE ENTÉRO-HÉPATIQUE</a:t>
            </a:r>
            <a:r>
              <a:rPr lang="fr-FR" sz="2800" b="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069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9"/>
            <a:ext cx="9905998" cy="1905000"/>
          </a:xfrm>
        </p:spPr>
        <p:txBody>
          <a:bodyPr/>
          <a:lstStyle/>
          <a:p>
            <a:pPr algn="ctr"/>
            <a:r>
              <a:rPr lang="fr-FR" b="1" i="1" dirty="0">
                <a:latin typeface="Cambria" panose="02040503050406030204" pitchFamily="18" charset="0"/>
                <a:ea typeface="Cambria" panose="02040503050406030204" pitchFamily="18" charset="0"/>
              </a:rPr>
              <a:t>Sécrétion biliaire</a:t>
            </a:r>
            <a:endParaRPr lang="fr-FR" dirty="0"/>
          </a:p>
        </p:txBody>
      </p:sp>
      <p:sp>
        <p:nvSpPr>
          <p:cNvPr id="3" name="Espace réservé du contenu 2"/>
          <p:cNvSpPr>
            <a:spLocks noGrp="1"/>
          </p:cNvSpPr>
          <p:nvPr>
            <p:ph idx="1"/>
          </p:nvPr>
        </p:nvSpPr>
        <p:spPr>
          <a:xfrm>
            <a:off x="552261" y="1554162"/>
            <a:ext cx="11108602" cy="4946672"/>
          </a:xfrm>
        </p:spPr>
        <p:txBody>
          <a:bodyPr>
            <a:normAutofit/>
          </a:bodyPr>
          <a:lstStyle/>
          <a:p>
            <a:pPr lvl="0"/>
            <a:r>
              <a:rPr lang="fr-FR" sz="2400" i="1" dirty="0" err="1">
                <a:solidFill>
                  <a:schemeClr val="tx1"/>
                </a:solidFill>
                <a:effectLst/>
                <a:latin typeface="Cambria" panose="02040503050406030204" pitchFamily="18" charset="0"/>
                <a:ea typeface="Cambria" panose="02040503050406030204" pitchFamily="18" charset="0"/>
              </a:rPr>
              <a:t>Émulsification</a:t>
            </a:r>
            <a:r>
              <a:rPr lang="fr-FR" sz="2400" i="1" dirty="0">
                <a:solidFill>
                  <a:schemeClr val="tx1"/>
                </a:solidFill>
                <a:effectLst/>
                <a:latin typeface="Cambria" panose="02040503050406030204" pitchFamily="18" charset="0"/>
                <a:ea typeface="Cambria" panose="02040503050406030204" pitchFamily="18" charset="0"/>
              </a:rPr>
              <a:t> des lipides favorisant l’action de la lipase pancréatique. </a:t>
            </a:r>
          </a:p>
          <a:p>
            <a:pPr lvl="0"/>
            <a:r>
              <a:rPr lang="fr-FR" sz="2400" i="1" dirty="0">
                <a:solidFill>
                  <a:schemeClr val="tx1"/>
                </a:solidFill>
                <a:effectLst/>
                <a:latin typeface="Cambria" panose="02040503050406030204" pitchFamily="18" charset="0"/>
                <a:ea typeface="Cambria" panose="02040503050406030204" pitchFamily="18" charset="0"/>
              </a:rPr>
              <a:t>Augmente le pH duodénale ce qui favorise l’action des enzymes pancréatiques.</a:t>
            </a:r>
          </a:p>
          <a:p>
            <a:pPr lvl="0"/>
            <a:r>
              <a:rPr lang="fr-FR" sz="2400" i="1" dirty="0">
                <a:solidFill>
                  <a:schemeClr val="tx1"/>
                </a:solidFill>
                <a:effectLst/>
                <a:latin typeface="Cambria" panose="02040503050406030204" pitchFamily="18" charset="0"/>
                <a:ea typeface="Cambria" panose="02040503050406030204" pitchFamily="18" charset="0"/>
              </a:rPr>
              <a:t>Absorption du cholestérol et des vitamines liposolubles. </a:t>
            </a:r>
          </a:p>
          <a:p>
            <a:pPr lvl="0"/>
            <a:r>
              <a:rPr lang="fr-FR" sz="2400" i="1" dirty="0">
                <a:solidFill>
                  <a:schemeClr val="tx1"/>
                </a:solidFill>
                <a:effectLst/>
                <a:latin typeface="Cambria" panose="02040503050406030204" pitchFamily="18" charset="0"/>
                <a:ea typeface="Cambria" panose="02040503050406030204" pitchFamily="18" charset="0"/>
              </a:rPr>
              <a:t>Renforcement du péristaltisme intestinal. </a:t>
            </a:r>
          </a:p>
          <a:p>
            <a:pPr lvl="0"/>
            <a:r>
              <a:rPr lang="fr-FR" sz="2400" i="1" dirty="0">
                <a:solidFill>
                  <a:schemeClr val="tx1"/>
                </a:solidFill>
                <a:effectLst/>
                <a:latin typeface="Cambria" panose="02040503050406030204" pitchFamily="18" charset="0"/>
                <a:ea typeface="Cambria" panose="02040503050406030204" pitchFamily="18" charset="0"/>
              </a:rPr>
              <a:t>Rôle antiputride et </a:t>
            </a:r>
            <a:r>
              <a:rPr lang="fr-FR" sz="2400" i="1" dirty="0" smtClean="0">
                <a:solidFill>
                  <a:schemeClr val="tx1"/>
                </a:solidFill>
                <a:effectLst/>
                <a:latin typeface="Cambria" panose="02040503050406030204" pitchFamily="18" charset="0"/>
                <a:ea typeface="Cambria" panose="02040503050406030204" pitchFamily="18" charset="0"/>
              </a:rPr>
              <a:t>antifermentescible </a:t>
            </a:r>
            <a:r>
              <a:rPr lang="fr-FR" sz="2400" i="1" dirty="0">
                <a:solidFill>
                  <a:schemeClr val="tx1"/>
                </a:solidFill>
                <a:effectLst/>
                <a:latin typeface="Cambria" panose="02040503050406030204" pitchFamily="18" charset="0"/>
                <a:ea typeface="Cambria" panose="02040503050406030204" pitchFamily="18" charset="0"/>
              </a:rPr>
              <a:t>empêchant la pullulation de certaines bactéries.  </a:t>
            </a:r>
          </a:p>
          <a:p>
            <a:pPr lvl="0"/>
            <a:r>
              <a:rPr lang="fr-FR" sz="2400" i="1" dirty="0">
                <a:solidFill>
                  <a:schemeClr val="tx1"/>
                </a:solidFill>
                <a:effectLst/>
                <a:latin typeface="Cambria" panose="02040503050406030204" pitchFamily="18" charset="0"/>
                <a:ea typeface="Cambria" panose="02040503050406030204" pitchFamily="18" charset="0"/>
              </a:rPr>
              <a:t>Solubilisation des acides gras par formation des micelles</a:t>
            </a:r>
            <a:r>
              <a:rPr lang="fr-FR" dirty="0">
                <a:solidFill>
                  <a:schemeClr val="tx1"/>
                </a:solidFill>
                <a:effectLst/>
              </a:rPr>
              <a:t>. </a:t>
            </a:r>
          </a:p>
        </p:txBody>
      </p:sp>
      <p:sp>
        <p:nvSpPr>
          <p:cNvPr id="5" name="ZoneTexte 4"/>
          <p:cNvSpPr txBox="1"/>
          <p:nvPr/>
        </p:nvSpPr>
        <p:spPr>
          <a:xfrm>
            <a:off x="3730028" y="1421018"/>
            <a:ext cx="502467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RÔLES DES SELS BILAIRES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589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malgam-Micelle-III.jpg"/>
          <p:cNvPicPr>
            <a:picLocks noGrp="1" noChangeAspect="1"/>
          </p:cNvPicPr>
          <p:nvPr>
            <p:ph idx="1"/>
          </p:nvPr>
        </p:nvPicPr>
        <p:blipFill>
          <a:blip r:embed="rId2"/>
          <a:stretch>
            <a:fillRect/>
          </a:stretch>
        </p:blipFill>
        <p:spPr>
          <a:xfrm>
            <a:off x="2720307" y="2288439"/>
            <a:ext cx="6519880" cy="3472458"/>
          </a:xfrm>
        </p:spPr>
      </p:pic>
      <p:sp>
        <p:nvSpPr>
          <p:cNvPr id="5" name="ZoneTexte 4"/>
          <p:cNvSpPr txBox="1"/>
          <p:nvPr/>
        </p:nvSpPr>
        <p:spPr>
          <a:xfrm>
            <a:off x="1420375" y="5939686"/>
            <a:ext cx="9119743" cy="523220"/>
          </a:xfrm>
          <a:prstGeom prst="rect">
            <a:avLst/>
          </a:prstGeom>
          <a:noFill/>
        </p:spPr>
        <p:txBody>
          <a:bodyPr wrap="square" rtlCol="0">
            <a:spAutoFit/>
          </a:bodyPr>
          <a:lstStyle/>
          <a:p>
            <a:pPr>
              <a:buFont typeface="Wingdings" pitchFamily="2" charset="2"/>
              <a:buChar char="Ø"/>
            </a:pPr>
            <a:r>
              <a:rPr lang="fr-FR" sz="2800" i="1" dirty="0">
                <a:solidFill>
                  <a:schemeClr val="tx1">
                    <a:lumMod val="95000"/>
                    <a:lumOff val="5000"/>
                  </a:schemeClr>
                </a:solidFill>
                <a:latin typeface="Cambria" pitchFamily="18" charset="0"/>
              </a:rPr>
              <a:t>Solubilisation des acides gras par formation des micelles </a:t>
            </a:r>
          </a:p>
        </p:txBody>
      </p:sp>
      <p:cxnSp>
        <p:nvCxnSpPr>
          <p:cNvPr id="7" name="Connecteur droit avec flèche 6"/>
          <p:cNvCxnSpPr/>
          <p:nvPr/>
        </p:nvCxnSpPr>
        <p:spPr>
          <a:xfrm>
            <a:off x="2846028" y="2537720"/>
            <a:ext cx="857256"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8" name="ZoneTexte 7"/>
          <p:cNvSpPr txBox="1"/>
          <p:nvPr/>
        </p:nvSpPr>
        <p:spPr>
          <a:xfrm>
            <a:off x="1666844" y="2214555"/>
            <a:ext cx="1357322" cy="646331"/>
          </a:xfrm>
          <a:prstGeom prst="rect">
            <a:avLst/>
          </a:prstGeom>
          <a:solidFill>
            <a:schemeClr val="tx1"/>
          </a:solidFill>
          <a:ln w="38100">
            <a:solidFill>
              <a:schemeClr val="bg1"/>
            </a:solidFill>
          </a:ln>
        </p:spPr>
        <p:txBody>
          <a:bodyPr wrap="square" rtlCol="0">
            <a:spAutoFit/>
          </a:bodyPr>
          <a:lstStyle/>
          <a:p>
            <a:r>
              <a:rPr lang="fr-FR" b="1" i="1" dirty="0">
                <a:solidFill>
                  <a:schemeClr val="bg1"/>
                </a:solidFill>
                <a:latin typeface="Cambria" pitchFamily="18" charset="0"/>
              </a:rPr>
              <a:t>Pole hydrophile </a:t>
            </a:r>
          </a:p>
        </p:txBody>
      </p:sp>
      <p:cxnSp>
        <p:nvCxnSpPr>
          <p:cNvPr id="10" name="Connecteur droit avec flèche 9"/>
          <p:cNvCxnSpPr/>
          <p:nvPr/>
        </p:nvCxnSpPr>
        <p:spPr>
          <a:xfrm>
            <a:off x="6863113" y="3170704"/>
            <a:ext cx="642942"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1" name="ZoneTexte 10"/>
          <p:cNvSpPr txBox="1"/>
          <p:nvPr/>
        </p:nvSpPr>
        <p:spPr>
          <a:xfrm>
            <a:off x="5434353" y="2893985"/>
            <a:ext cx="1428760" cy="646331"/>
          </a:xfrm>
          <a:prstGeom prst="rect">
            <a:avLst/>
          </a:prstGeom>
          <a:solidFill>
            <a:schemeClr val="tx1"/>
          </a:solidFill>
          <a:ln w="38100">
            <a:solidFill>
              <a:schemeClr val="bg1"/>
            </a:solidFill>
          </a:ln>
        </p:spPr>
        <p:txBody>
          <a:bodyPr wrap="square" rtlCol="0">
            <a:spAutoFit/>
          </a:bodyPr>
          <a:lstStyle/>
          <a:p>
            <a:r>
              <a:rPr lang="fr-FR" b="1" i="1" dirty="0">
                <a:solidFill>
                  <a:schemeClr val="bg1"/>
                </a:solidFill>
                <a:latin typeface="Cambria" pitchFamily="18" charset="0"/>
              </a:rPr>
              <a:t>Pole hydrophobe </a:t>
            </a:r>
          </a:p>
        </p:txBody>
      </p:sp>
      <p:sp>
        <p:nvSpPr>
          <p:cNvPr id="12" name="ZoneTexte 11"/>
          <p:cNvSpPr txBox="1"/>
          <p:nvPr/>
        </p:nvSpPr>
        <p:spPr>
          <a:xfrm>
            <a:off x="5060149" y="5157794"/>
            <a:ext cx="1928826" cy="461665"/>
          </a:xfrm>
          <a:prstGeom prst="rect">
            <a:avLst/>
          </a:prstGeom>
          <a:noFill/>
        </p:spPr>
        <p:txBody>
          <a:bodyPr wrap="square" rtlCol="0">
            <a:spAutoFit/>
          </a:bodyPr>
          <a:lstStyle/>
          <a:p>
            <a:pPr algn="ctr"/>
            <a:r>
              <a:rPr lang="fr-FR" sz="2400" b="1" i="1" dirty="0">
                <a:solidFill>
                  <a:schemeClr val="bg1"/>
                </a:solidFill>
                <a:latin typeface="Cambria" pitchFamily="18" charset="0"/>
              </a:rPr>
              <a:t>Micelles</a:t>
            </a:r>
            <a:r>
              <a:rPr lang="fr-FR" dirty="0">
                <a:solidFill>
                  <a:schemeClr val="bg1"/>
                </a:solidFill>
              </a:rPr>
              <a:t> </a:t>
            </a:r>
          </a:p>
        </p:txBody>
      </p:sp>
      <p:sp>
        <p:nvSpPr>
          <p:cNvPr id="3" name="Titre 2"/>
          <p:cNvSpPr>
            <a:spLocks noGrp="1"/>
          </p:cNvSpPr>
          <p:nvPr>
            <p:ph type="title"/>
          </p:nvPr>
        </p:nvSpPr>
        <p:spPr>
          <a:xfrm>
            <a:off x="1195734" y="39232"/>
            <a:ext cx="9905998" cy="1905000"/>
          </a:xfrm>
        </p:spPr>
        <p:txBody>
          <a:bodyPr/>
          <a:lstStyle/>
          <a:p>
            <a:pPr algn="ctr"/>
            <a:r>
              <a:rPr lang="fr-FR" sz="3600" b="1" i="1" dirty="0">
                <a:latin typeface="Cambria" panose="02040503050406030204" pitchFamily="18" charset="0"/>
                <a:ea typeface="Cambria" panose="02040503050406030204" pitchFamily="18" charset="0"/>
              </a:rPr>
              <a:t>Sécrétion</a:t>
            </a:r>
            <a:r>
              <a:rPr lang="fr-FR" b="1" i="1" dirty="0">
                <a:latin typeface="Cambria" panose="02040503050406030204" pitchFamily="18" charset="0"/>
                <a:ea typeface="Cambria" panose="02040503050406030204" pitchFamily="18" charset="0"/>
              </a:rPr>
              <a:t> biliaire</a:t>
            </a:r>
            <a:endParaRPr lang="fr-FR" dirty="0"/>
          </a:p>
        </p:txBody>
      </p:sp>
      <p:sp>
        <p:nvSpPr>
          <p:cNvPr id="6" name="ZoneTexte 5"/>
          <p:cNvSpPr txBox="1"/>
          <p:nvPr/>
        </p:nvSpPr>
        <p:spPr>
          <a:xfrm>
            <a:off x="3831254" y="1329060"/>
            <a:ext cx="4634958"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FORMATION DES MICELLES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88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513" y="1457608"/>
            <a:ext cx="11479794" cy="5203527"/>
          </a:xfrm>
        </p:spPr>
        <p:txBody>
          <a:bodyPr>
            <a:normAutofit lnSpcReduction="10000"/>
          </a:bodyPr>
          <a:lstStyle/>
          <a:p>
            <a:r>
              <a:rPr lang="fr-FR" i="1" dirty="0" smtClean="0">
                <a:solidFill>
                  <a:schemeClr val="tx1">
                    <a:lumMod val="95000"/>
                    <a:lumOff val="5000"/>
                  </a:schemeClr>
                </a:solidFill>
                <a:latin typeface="Cambria" pitchFamily="18" charset="0"/>
              </a:rPr>
              <a:t> </a:t>
            </a:r>
            <a:r>
              <a:rPr lang="fr-FR" sz="3000" i="1" dirty="0">
                <a:solidFill>
                  <a:schemeClr val="tx1">
                    <a:lumMod val="95000"/>
                    <a:lumOff val="5000"/>
                  </a:schemeClr>
                </a:solidFill>
                <a:latin typeface="Cambria" pitchFamily="18" charset="0"/>
              </a:rPr>
              <a:t>la bile est produite en continue et stockée dans la vésicules biliaire relâchée sous </a:t>
            </a:r>
            <a:r>
              <a:rPr lang="fr-FR" sz="3000" i="1" dirty="0" smtClean="0">
                <a:solidFill>
                  <a:schemeClr val="tx1">
                    <a:lumMod val="95000"/>
                    <a:lumOff val="5000"/>
                  </a:schemeClr>
                </a:solidFill>
                <a:latin typeface="Cambria" pitchFamily="18" charset="0"/>
              </a:rPr>
              <a:t>l’action du sympathique, </a:t>
            </a:r>
            <a:r>
              <a:rPr lang="fr-FR" sz="3000" i="1" dirty="0">
                <a:solidFill>
                  <a:schemeClr val="tx1">
                    <a:lumMod val="95000"/>
                    <a:lumOff val="5000"/>
                  </a:schemeClr>
                </a:solidFill>
                <a:latin typeface="Cambria" pitchFamily="18" charset="0"/>
              </a:rPr>
              <a:t>le sphincter d’</a:t>
            </a:r>
            <a:r>
              <a:rPr lang="fr-FR" sz="3000" i="1" dirty="0" err="1">
                <a:solidFill>
                  <a:schemeClr val="tx1">
                    <a:lumMod val="95000"/>
                    <a:lumOff val="5000"/>
                  </a:schemeClr>
                </a:solidFill>
                <a:latin typeface="Cambria" pitchFamily="18" charset="0"/>
              </a:rPr>
              <a:t>Oddi</a:t>
            </a:r>
            <a:r>
              <a:rPr lang="fr-FR" sz="3000" i="1" dirty="0">
                <a:solidFill>
                  <a:schemeClr val="tx1">
                    <a:lumMod val="95000"/>
                    <a:lumOff val="5000"/>
                  </a:schemeClr>
                </a:solidFill>
                <a:latin typeface="Cambria" pitchFamily="18" charset="0"/>
              </a:rPr>
              <a:t> étant fermé </a:t>
            </a:r>
          </a:p>
          <a:p>
            <a:r>
              <a:rPr lang="fr-FR" sz="3000" i="1" dirty="0">
                <a:solidFill>
                  <a:schemeClr val="tx1">
                    <a:lumMod val="95000"/>
                    <a:lumOff val="5000"/>
                  </a:schemeClr>
                </a:solidFill>
                <a:latin typeface="Cambria" pitchFamily="18" charset="0"/>
              </a:rPr>
              <a:t>La bile est concentrée par réabsorption de H2O, Na et Cl par les cellules </a:t>
            </a:r>
            <a:r>
              <a:rPr lang="fr-FR" sz="3000" i="1" dirty="0">
                <a:solidFill>
                  <a:schemeClr val="tx1">
                    <a:lumMod val="95000"/>
                    <a:lumOff val="5000"/>
                  </a:schemeClr>
                </a:solidFill>
                <a:effectLst>
                  <a:glow rad="38100">
                    <a:schemeClr val="bg1">
                      <a:lumMod val="50000"/>
                      <a:lumOff val="50000"/>
                      <a:alpha val="20000"/>
                    </a:schemeClr>
                  </a:glow>
                </a:effectLst>
                <a:latin typeface="Cambria" pitchFamily="18" charset="0"/>
              </a:rPr>
              <a:t>épithéliales</a:t>
            </a:r>
          </a:p>
          <a:p>
            <a:r>
              <a:rPr lang="fr-FR" sz="3000" i="1" dirty="0">
                <a:solidFill>
                  <a:schemeClr val="tx1">
                    <a:lumMod val="95000"/>
                    <a:lumOff val="5000"/>
                  </a:schemeClr>
                </a:solidFill>
                <a:latin typeface="Cambria" pitchFamily="18" charset="0"/>
              </a:rPr>
              <a:t>Au cours des repas la vésicule biliaire se contracte et le sphincter d’</a:t>
            </a:r>
            <a:r>
              <a:rPr lang="fr-FR" sz="3000" i="1" dirty="0" err="1">
                <a:solidFill>
                  <a:schemeClr val="tx1">
                    <a:lumMod val="95000"/>
                    <a:lumOff val="5000"/>
                  </a:schemeClr>
                </a:solidFill>
                <a:latin typeface="Cambria" pitchFamily="18" charset="0"/>
              </a:rPr>
              <a:t>Oddi</a:t>
            </a:r>
            <a:r>
              <a:rPr lang="fr-FR" sz="3000" i="1" dirty="0">
                <a:solidFill>
                  <a:schemeClr val="tx1">
                    <a:lumMod val="95000"/>
                    <a:lumOff val="5000"/>
                  </a:schemeClr>
                </a:solidFill>
                <a:latin typeface="Cambria" pitchFamily="18" charset="0"/>
              </a:rPr>
              <a:t> se relâche sous l’action du:</a:t>
            </a:r>
          </a:p>
          <a:p>
            <a:pPr lvl="1"/>
            <a:r>
              <a:rPr lang="fr-FR" sz="3000" b="1" i="1" dirty="0">
                <a:solidFill>
                  <a:schemeClr val="tx1">
                    <a:lumMod val="95000"/>
                    <a:lumOff val="5000"/>
                  </a:schemeClr>
                </a:solidFill>
                <a:latin typeface="Cambria" pitchFamily="18" charset="0"/>
              </a:rPr>
              <a:t>Parasympathique </a:t>
            </a:r>
          </a:p>
          <a:p>
            <a:pPr lvl="1"/>
            <a:r>
              <a:rPr lang="fr-FR" sz="3000" b="1" i="1" dirty="0">
                <a:solidFill>
                  <a:schemeClr val="tx1">
                    <a:lumMod val="95000"/>
                    <a:lumOff val="5000"/>
                  </a:schemeClr>
                </a:solidFill>
                <a:latin typeface="Cambria" pitchFamily="18" charset="0"/>
              </a:rPr>
              <a:t>La CCK</a:t>
            </a:r>
            <a:endParaRPr lang="fr-FR" sz="3000" i="1" dirty="0">
              <a:solidFill>
                <a:schemeClr val="tx1">
                  <a:lumMod val="95000"/>
                  <a:lumOff val="5000"/>
                </a:schemeClr>
              </a:solidFill>
              <a:latin typeface="Cambria" pitchFamily="18" charset="0"/>
            </a:endParaRPr>
          </a:p>
          <a:p>
            <a:r>
              <a:rPr lang="fr-FR" sz="2800" b="1" i="1" dirty="0">
                <a:solidFill>
                  <a:schemeClr val="tx1">
                    <a:lumMod val="95000"/>
                    <a:lumOff val="5000"/>
                  </a:schemeClr>
                </a:solidFill>
                <a:effectLst>
                  <a:glow rad="38100">
                    <a:schemeClr val="bg1">
                      <a:lumMod val="50000"/>
                      <a:lumOff val="50000"/>
                      <a:alpha val="20000"/>
                    </a:schemeClr>
                  </a:glow>
                </a:effectLst>
                <a:latin typeface="Cambria" pitchFamily="18" charset="0"/>
              </a:rPr>
              <a:t>Remarque </a:t>
            </a:r>
            <a:r>
              <a:rPr lang="fr-FR" sz="2800" i="1" dirty="0">
                <a:solidFill>
                  <a:schemeClr val="tx1">
                    <a:lumMod val="95000"/>
                    <a:lumOff val="5000"/>
                  </a:schemeClr>
                </a:solidFill>
                <a:latin typeface="Cambria" pitchFamily="18" charset="0"/>
              </a:rPr>
              <a:t> la vésicule biliaire est absente chez le cheval, le rat, le chameau, l’éléphant, le cerf et le pigeon.</a:t>
            </a:r>
            <a:endParaRPr lang="fr-FR" i="1" dirty="0">
              <a:solidFill>
                <a:schemeClr val="tx1">
                  <a:lumMod val="95000"/>
                  <a:lumOff val="5000"/>
                </a:schemeClr>
              </a:solidFill>
              <a:latin typeface="Cambria" pitchFamily="18" charset="0"/>
            </a:endParaRPr>
          </a:p>
        </p:txBody>
      </p:sp>
      <p:sp>
        <p:nvSpPr>
          <p:cNvPr id="4" name="Titre 3"/>
          <p:cNvSpPr>
            <a:spLocks noGrp="1"/>
          </p:cNvSpPr>
          <p:nvPr>
            <p:ph type="title"/>
          </p:nvPr>
        </p:nvSpPr>
        <p:spPr>
          <a:xfrm>
            <a:off x="1005611" y="75445"/>
            <a:ext cx="9905998" cy="1905000"/>
          </a:xfrm>
        </p:spPr>
        <p:txBody>
          <a:bodyPr/>
          <a:lstStyle/>
          <a:p>
            <a:pPr algn="ctr"/>
            <a:r>
              <a:rPr lang="fr-FR" b="1" i="1" dirty="0">
                <a:latin typeface="Cambria" panose="02040503050406030204" pitchFamily="18" charset="0"/>
                <a:ea typeface="Cambria" panose="02040503050406030204" pitchFamily="18" charset="0"/>
              </a:rPr>
              <a:t>Sécrétion biliaire</a:t>
            </a:r>
            <a:endParaRPr lang="fr-FR" dirty="0"/>
          </a:p>
        </p:txBody>
      </p:sp>
    </p:spTree>
    <p:extLst>
      <p:ext uri="{BB962C8B-B14F-4D97-AF65-F5344CB8AC3E}">
        <p14:creationId xmlns:p14="http://schemas.microsoft.com/office/powerpoint/2010/main" val="20219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658486" y="1986859"/>
            <a:ext cx="6610205" cy="2439668"/>
          </a:xfrm>
          <a:prstGeom prst="rect">
            <a:avLst/>
          </a:prstGeom>
          <a:ln w="38100">
            <a:solidFill>
              <a:schemeClr val="tx2">
                <a:lumMod val="90000"/>
              </a:schemeClr>
            </a:solidFill>
          </a:ln>
        </p:spPr>
        <p:txBody>
          <a:bodyP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3600" b="1" i="1" dirty="0" smtClean="0">
              <a:latin typeface="Cambria" panose="02040503050406030204" pitchFamily="18" charset="0"/>
              <a:ea typeface="Cambria" panose="02040503050406030204" pitchFamily="18" charset="0"/>
            </a:endParaRPr>
          </a:p>
          <a:p>
            <a:pPr algn="ctr"/>
            <a:r>
              <a:rPr lang="fr-FR" sz="4800" b="1" i="1" dirty="0" smtClean="0">
                <a:latin typeface="Cambria" panose="02040503050406030204" pitchFamily="18" charset="0"/>
                <a:ea typeface="Cambria" panose="02040503050406030204" pitchFamily="18" charset="0"/>
              </a:rPr>
              <a:t>Digestion chimique </a:t>
            </a:r>
          </a:p>
          <a:p>
            <a:pPr algn="ctr"/>
            <a:r>
              <a:rPr lang="fr-FR" sz="4800" b="1" i="1" dirty="0">
                <a:latin typeface="Cambria" panose="02040503050406030204" pitchFamily="18" charset="0"/>
                <a:ea typeface="Cambria" panose="02040503050406030204" pitchFamily="18" charset="0"/>
              </a:rPr>
              <a:t>&amp;</a:t>
            </a:r>
            <a:r>
              <a:rPr lang="fr-FR" sz="4800" b="1" i="1" dirty="0" smtClean="0">
                <a:latin typeface="Cambria" panose="02040503050406030204" pitchFamily="18" charset="0"/>
                <a:ea typeface="Cambria" panose="02040503050406030204" pitchFamily="18" charset="0"/>
              </a:rPr>
              <a:t> absorption</a:t>
            </a:r>
            <a:endParaRPr lang="fr-FR" sz="48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61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500959"/>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Digestion chimique et absorption</a:t>
            </a:r>
            <a:endParaRPr lang="fr-FR" sz="3600"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1068985" y="2259593"/>
            <a:ext cx="9905998" cy="3124201"/>
          </a:xfrm>
        </p:spPr>
        <p:txBody>
          <a:bodyPr/>
          <a:lstStyle/>
          <a:p>
            <a:endParaRPr lang="fr-FR" b="1" i="1" dirty="0" smtClean="0">
              <a:solidFill>
                <a:schemeClr val="tx1">
                  <a:lumMod val="95000"/>
                  <a:lumOff val="5000"/>
                </a:schemeClr>
              </a:solidFill>
              <a:latin typeface="Cambria" pitchFamily="18" charset="0"/>
            </a:endParaRPr>
          </a:p>
          <a:p>
            <a:r>
              <a:rPr lang="fr-FR" sz="2800" i="1" dirty="0" smtClean="0">
                <a:solidFill>
                  <a:schemeClr val="tx1">
                    <a:lumMod val="95000"/>
                    <a:lumOff val="5000"/>
                  </a:schemeClr>
                </a:solidFill>
                <a:latin typeface="Cambria" pitchFamily="18" charset="0"/>
              </a:rPr>
              <a:t>Chez </a:t>
            </a:r>
            <a:r>
              <a:rPr lang="fr-FR" sz="2800" i="1" dirty="0">
                <a:solidFill>
                  <a:schemeClr val="tx1">
                    <a:lumMod val="95000"/>
                    <a:lumOff val="5000"/>
                  </a:schemeClr>
                </a:solidFill>
                <a:latin typeface="Cambria" pitchFamily="18" charset="0"/>
              </a:rPr>
              <a:t>les monogastriques </a:t>
            </a:r>
          </a:p>
          <a:p>
            <a:endParaRPr lang="fr-FR" sz="2800" i="1" dirty="0">
              <a:solidFill>
                <a:schemeClr val="tx1">
                  <a:lumMod val="95000"/>
                  <a:lumOff val="5000"/>
                </a:schemeClr>
              </a:solidFill>
              <a:latin typeface="Cambria" pitchFamily="18" charset="0"/>
            </a:endParaRPr>
          </a:p>
          <a:p>
            <a:r>
              <a:rPr lang="fr-FR" sz="2800" i="1" dirty="0" smtClean="0">
                <a:solidFill>
                  <a:schemeClr val="tx1">
                    <a:lumMod val="95000"/>
                    <a:lumOff val="5000"/>
                  </a:schemeClr>
                </a:solidFill>
                <a:latin typeface="Cambria" pitchFamily="18" charset="0"/>
              </a:rPr>
              <a:t>Chez </a:t>
            </a:r>
            <a:r>
              <a:rPr lang="fr-FR" sz="2800" i="1" dirty="0">
                <a:solidFill>
                  <a:schemeClr val="tx1">
                    <a:lumMod val="95000"/>
                    <a:lumOff val="5000"/>
                  </a:schemeClr>
                </a:solidFill>
                <a:latin typeface="Cambria" pitchFamily="18" charset="0"/>
              </a:rPr>
              <a:t>les poly gastriques </a:t>
            </a:r>
          </a:p>
        </p:txBody>
      </p:sp>
    </p:spTree>
    <p:extLst>
      <p:ext uri="{BB962C8B-B14F-4D97-AF65-F5344CB8AC3E}">
        <p14:creationId xmlns:p14="http://schemas.microsoft.com/office/powerpoint/2010/main" val="317411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87035" y="1537855"/>
            <a:ext cx="6714537" cy="4977245"/>
          </a:xfrm>
        </p:spPr>
        <p:txBody>
          <a:bodyPr>
            <a:normAutofit/>
          </a:bodyPr>
          <a:lstStyle/>
          <a:p>
            <a:pPr>
              <a:buNone/>
            </a:pPr>
            <a:endParaRPr lang="fr-FR" sz="3600" b="1" i="1" dirty="0" smtClean="0">
              <a:solidFill>
                <a:schemeClr val="tx1">
                  <a:lumMod val="95000"/>
                  <a:lumOff val="5000"/>
                </a:schemeClr>
              </a:solidFill>
              <a:latin typeface="Cambria"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Les </a:t>
            </a:r>
            <a:r>
              <a:rPr lang="fr-FR" sz="2800" i="1" dirty="0">
                <a:solidFill>
                  <a:schemeClr val="tx1"/>
                </a:solidFill>
                <a:effectLst/>
                <a:latin typeface="Cambria" panose="02040503050406030204" pitchFamily="18" charset="0"/>
                <a:ea typeface="Cambria" panose="02040503050406030204" pitchFamily="18" charset="0"/>
              </a:rPr>
              <a:t>hydrates de carbone, les protéines et les lipides sont digérés et absorbés dans l'intestin grêle.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La </a:t>
            </a:r>
            <a:r>
              <a:rPr lang="fr-FR" sz="2800" i="1" dirty="0">
                <a:solidFill>
                  <a:schemeClr val="tx1"/>
                </a:solidFill>
                <a:effectLst/>
                <a:latin typeface="Cambria" panose="02040503050406030204" pitchFamily="18" charset="0"/>
                <a:ea typeface="Cambria" panose="02040503050406030204" pitchFamily="18" charset="0"/>
              </a:rPr>
              <a:t>surface offerte à l'absorption dans l'intestin grêle est considérablement augmentée par la </a:t>
            </a:r>
            <a:r>
              <a:rPr lang="fr-FR" sz="2800" i="1" dirty="0" smtClean="0">
                <a:solidFill>
                  <a:schemeClr val="tx1"/>
                </a:solidFill>
                <a:effectLst/>
                <a:latin typeface="Cambria" panose="02040503050406030204" pitchFamily="18" charset="0"/>
                <a:ea typeface="Cambria" panose="02040503050406030204" pitchFamily="18" charset="0"/>
              </a:rPr>
              <a:t>présence:</a:t>
            </a:r>
          </a:p>
          <a:p>
            <a:pPr lvl="1"/>
            <a:r>
              <a:rPr lang="fr-FR" sz="2600" i="1" dirty="0" smtClean="0">
                <a:solidFill>
                  <a:schemeClr val="tx1"/>
                </a:solidFill>
                <a:effectLst/>
                <a:latin typeface="Cambria" panose="02040503050406030204" pitchFamily="18" charset="0"/>
                <a:ea typeface="Cambria" panose="02040503050406030204" pitchFamily="18" charset="0"/>
              </a:rPr>
              <a:t>des villosités intestinales</a:t>
            </a:r>
          </a:p>
          <a:p>
            <a:pPr lvl="1"/>
            <a:r>
              <a:rPr lang="fr-FR" sz="2600" i="1" dirty="0" smtClean="0">
                <a:solidFill>
                  <a:schemeClr val="tx1"/>
                </a:solidFill>
                <a:effectLst/>
                <a:latin typeface="Cambria" panose="02040503050406030204" pitchFamily="18" charset="0"/>
                <a:ea typeface="Cambria" panose="02040503050406030204" pitchFamily="18" charset="0"/>
              </a:rPr>
              <a:t>de </a:t>
            </a:r>
            <a:r>
              <a:rPr lang="fr-FR" sz="2600" i="1" dirty="0">
                <a:solidFill>
                  <a:schemeClr val="tx1"/>
                </a:solidFill>
                <a:effectLst/>
                <a:latin typeface="Cambria" panose="02040503050406030204" pitchFamily="18" charset="0"/>
                <a:ea typeface="Cambria" panose="02040503050406030204" pitchFamily="18" charset="0"/>
              </a:rPr>
              <a:t>la bordure en </a:t>
            </a:r>
            <a:r>
              <a:rPr lang="fr-FR" sz="2600" i="1" dirty="0" smtClean="0">
                <a:solidFill>
                  <a:schemeClr val="tx1"/>
                </a:solidFill>
                <a:effectLst/>
                <a:latin typeface="Cambria" panose="02040503050406030204" pitchFamily="18" charset="0"/>
                <a:ea typeface="Cambria" panose="02040503050406030204" pitchFamily="18" charset="0"/>
              </a:rPr>
              <a:t>brosse des entérocytes</a:t>
            </a:r>
            <a:r>
              <a:rPr lang="fr-FR" sz="2600" b="1" i="1" dirty="0" smtClean="0">
                <a:solidFill>
                  <a:schemeClr val="tx1"/>
                </a:solidFill>
                <a:effectLst/>
                <a:latin typeface="Cambria" panose="02040503050406030204" pitchFamily="18" charset="0"/>
                <a:ea typeface="Cambria" panose="02040503050406030204" pitchFamily="18" charset="0"/>
              </a:rPr>
              <a:t>.</a:t>
            </a:r>
            <a:endParaRPr lang="fr-FR" sz="2600" i="1" dirty="0">
              <a:solidFill>
                <a:schemeClr val="tx1"/>
              </a:solidFill>
              <a:effectLst/>
              <a:latin typeface="Cambria" panose="02040503050406030204" pitchFamily="18" charset="0"/>
              <a:ea typeface="Cambria" panose="02040503050406030204" pitchFamily="18" charset="0"/>
            </a:endParaRPr>
          </a:p>
          <a:p>
            <a:pPr>
              <a:buNone/>
            </a:pPr>
            <a:endParaRPr lang="fr-FR" sz="3800" i="1" dirty="0" smtClean="0">
              <a:solidFill>
                <a:schemeClr val="tx1">
                  <a:lumMod val="95000"/>
                  <a:lumOff val="5000"/>
                </a:schemeClr>
              </a:solidFill>
              <a:latin typeface="Cambria" pitchFamily="18" charset="0"/>
            </a:endParaRPr>
          </a:p>
        </p:txBody>
      </p:sp>
      <p:grpSp>
        <p:nvGrpSpPr>
          <p:cNvPr id="14" name="Group 3"/>
          <p:cNvGrpSpPr>
            <a:grpSpLocks/>
          </p:cNvGrpSpPr>
          <p:nvPr/>
        </p:nvGrpSpPr>
        <p:grpSpPr bwMode="auto">
          <a:xfrm>
            <a:off x="7934490" y="2248071"/>
            <a:ext cx="3715183" cy="4108449"/>
            <a:chOff x="0" y="0"/>
            <a:chExt cx="2694" cy="3817"/>
          </a:xfrm>
        </p:grpSpPr>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6" cy="3817"/>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5"/>
            <p:cNvSpPr>
              <a:spLocks noChangeArrowheads="1"/>
            </p:cNvSpPr>
            <p:nvPr/>
          </p:nvSpPr>
          <p:spPr bwMode="auto">
            <a:xfrm>
              <a:off x="2491" y="1258"/>
              <a:ext cx="108" cy="203"/>
            </a:xfrm>
            <a:custGeom>
              <a:avLst/>
              <a:gdLst>
                <a:gd name="T0" fmla="*/ 91 w 21600"/>
                <a:gd name="T1" fmla="*/ 102 h 21600"/>
                <a:gd name="T2" fmla="*/ 54 w 21600"/>
                <a:gd name="T3" fmla="*/ 203 h 21600"/>
                <a:gd name="T4" fmla="*/ 17 w 21600"/>
                <a:gd name="T5" fmla="*/ 102 h 21600"/>
                <a:gd name="T6" fmla="*/ 54 w 21600"/>
                <a:gd name="T7" fmla="*/ 0 h 21600"/>
                <a:gd name="T8" fmla="*/ 0 60000 65536"/>
                <a:gd name="T9" fmla="*/ 0 60000 65536"/>
                <a:gd name="T10" fmla="*/ 0 60000 65536"/>
                <a:gd name="T11" fmla="*/ 0 60000 65536"/>
                <a:gd name="T12" fmla="*/ 5200 w 21600"/>
                <a:gd name="T13" fmla="*/ 5107 h 21600"/>
                <a:gd name="T14" fmla="*/ 16400 w 21600"/>
                <a:gd name="T15" fmla="*/ 16493 h 21600"/>
              </a:gdLst>
              <a:ahLst/>
              <a:cxnLst>
                <a:cxn ang="T8">
                  <a:pos x="T0" y="T1"/>
                </a:cxn>
                <a:cxn ang="T9">
                  <a:pos x="T2" y="T3"/>
                </a:cxn>
                <a:cxn ang="T10">
                  <a:pos x="T4" y="T5"/>
                </a:cxn>
                <a:cxn ang="T11">
                  <a:pos x="T6" y="T7"/>
                </a:cxn>
              </a:cxnLst>
              <a:rect l="T12" t="T13" r="T14" b="T15"/>
              <a:pathLst>
                <a:path w="21600" h="21600">
                  <a:moveTo>
                    <a:pt x="0" y="0"/>
                  </a:moveTo>
                  <a:lnTo>
                    <a:pt x="6682" y="21600"/>
                  </a:lnTo>
                  <a:lnTo>
                    <a:pt x="14918" y="21600"/>
                  </a:lnTo>
                  <a:lnTo>
                    <a:pt x="21600" y="0"/>
                  </a:lnTo>
                  <a:lnTo>
                    <a:pt x="0" y="0"/>
                  </a:lnTo>
                  <a:close/>
                </a:path>
              </a:pathLst>
            </a:cu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17" name="AutoShape 6"/>
            <p:cNvSpPr>
              <a:spLocks noChangeArrowheads="1"/>
            </p:cNvSpPr>
            <p:nvPr/>
          </p:nvSpPr>
          <p:spPr bwMode="auto">
            <a:xfrm>
              <a:off x="906" y="1247"/>
              <a:ext cx="108" cy="203"/>
            </a:xfrm>
            <a:custGeom>
              <a:avLst/>
              <a:gdLst>
                <a:gd name="T0" fmla="*/ 91 w 21600"/>
                <a:gd name="T1" fmla="*/ 102 h 21600"/>
                <a:gd name="T2" fmla="*/ 54 w 21600"/>
                <a:gd name="T3" fmla="*/ 203 h 21600"/>
                <a:gd name="T4" fmla="*/ 17 w 21600"/>
                <a:gd name="T5" fmla="*/ 102 h 21600"/>
                <a:gd name="T6" fmla="*/ 54 w 21600"/>
                <a:gd name="T7" fmla="*/ 0 h 21600"/>
                <a:gd name="T8" fmla="*/ 0 60000 65536"/>
                <a:gd name="T9" fmla="*/ 0 60000 65536"/>
                <a:gd name="T10" fmla="*/ 0 60000 65536"/>
                <a:gd name="T11" fmla="*/ 0 60000 65536"/>
                <a:gd name="T12" fmla="*/ 5200 w 21600"/>
                <a:gd name="T13" fmla="*/ 5107 h 21600"/>
                <a:gd name="T14" fmla="*/ 16400 w 21600"/>
                <a:gd name="T15" fmla="*/ 16493 h 21600"/>
              </a:gdLst>
              <a:ahLst/>
              <a:cxnLst>
                <a:cxn ang="T8">
                  <a:pos x="T0" y="T1"/>
                </a:cxn>
                <a:cxn ang="T9">
                  <a:pos x="T2" y="T3"/>
                </a:cxn>
                <a:cxn ang="T10">
                  <a:pos x="T4" y="T5"/>
                </a:cxn>
                <a:cxn ang="T11">
                  <a:pos x="T6" y="T7"/>
                </a:cxn>
              </a:cxnLst>
              <a:rect l="T12" t="T13" r="T14" b="T15"/>
              <a:pathLst>
                <a:path w="21600" h="21600">
                  <a:moveTo>
                    <a:pt x="0" y="0"/>
                  </a:moveTo>
                  <a:lnTo>
                    <a:pt x="6682" y="21600"/>
                  </a:lnTo>
                  <a:lnTo>
                    <a:pt x="14918" y="21600"/>
                  </a:lnTo>
                  <a:lnTo>
                    <a:pt x="21600" y="0"/>
                  </a:lnTo>
                  <a:lnTo>
                    <a:pt x="0" y="0"/>
                  </a:lnTo>
                  <a:close/>
                </a:path>
              </a:pathLst>
            </a:cu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18" name="Freeform 7"/>
            <p:cNvSpPr>
              <a:spLocks/>
            </p:cNvSpPr>
            <p:nvPr/>
          </p:nvSpPr>
          <p:spPr bwMode="auto">
            <a:xfrm>
              <a:off x="2559" y="832"/>
              <a:ext cx="135" cy="437"/>
            </a:xfrm>
            <a:custGeom>
              <a:avLst/>
              <a:gdLst>
                <a:gd name="T0" fmla="*/ 18 w 135"/>
                <a:gd name="T1" fmla="*/ 437 h 437"/>
                <a:gd name="T2" fmla="*/ 39 w 135"/>
                <a:gd name="T3" fmla="*/ 341 h 437"/>
                <a:gd name="T4" fmla="*/ 50 w 135"/>
                <a:gd name="T5" fmla="*/ 10 h 437"/>
                <a:gd name="T6" fmla="*/ 82 w 135"/>
                <a:gd name="T7" fmla="*/ 0 h 437"/>
                <a:gd name="T8" fmla="*/ 103 w 135"/>
                <a:gd name="T9" fmla="*/ 64 h 437"/>
                <a:gd name="T10" fmla="*/ 114 w 135"/>
                <a:gd name="T11" fmla="*/ 96 h 437"/>
                <a:gd name="T12" fmla="*/ 135 w 135"/>
                <a:gd name="T13" fmla="*/ 298 h 4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437">
                  <a:moveTo>
                    <a:pt x="18" y="437"/>
                  </a:moveTo>
                  <a:cubicBezTo>
                    <a:pt x="0" y="387"/>
                    <a:pt x="22" y="388"/>
                    <a:pt x="39" y="341"/>
                  </a:cubicBezTo>
                  <a:cubicBezTo>
                    <a:pt x="36" y="295"/>
                    <a:pt x="12" y="74"/>
                    <a:pt x="50" y="10"/>
                  </a:cubicBezTo>
                  <a:cubicBezTo>
                    <a:pt x="55" y="0"/>
                    <a:pt x="71" y="3"/>
                    <a:pt x="82" y="0"/>
                  </a:cubicBezTo>
                  <a:cubicBezTo>
                    <a:pt x="89" y="21"/>
                    <a:pt x="95" y="42"/>
                    <a:pt x="103" y="64"/>
                  </a:cubicBezTo>
                  <a:cubicBezTo>
                    <a:pt x="106" y="74"/>
                    <a:pt x="114" y="96"/>
                    <a:pt x="114" y="96"/>
                  </a:cubicBezTo>
                  <a:cubicBezTo>
                    <a:pt x="124" y="292"/>
                    <a:pt x="76" y="244"/>
                    <a:pt x="135" y="298"/>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19" name="Freeform 8"/>
            <p:cNvSpPr>
              <a:spLocks/>
            </p:cNvSpPr>
            <p:nvPr/>
          </p:nvSpPr>
          <p:spPr bwMode="auto">
            <a:xfrm>
              <a:off x="2542" y="1426"/>
              <a:ext cx="132" cy="2262"/>
            </a:xfrm>
            <a:custGeom>
              <a:avLst/>
              <a:gdLst>
                <a:gd name="T0" fmla="*/ 36 w 132"/>
                <a:gd name="T1" fmla="*/ 0 h 2262"/>
                <a:gd name="T2" fmla="*/ 47 w 132"/>
                <a:gd name="T3" fmla="*/ 1067 h 2262"/>
                <a:gd name="T4" fmla="*/ 132 w 132"/>
                <a:gd name="T5" fmla="*/ 2262 h 2262"/>
                <a:gd name="T6" fmla="*/ 0 60000 65536"/>
                <a:gd name="T7" fmla="*/ 0 60000 65536"/>
                <a:gd name="T8" fmla="*/ 0 60000 65536"/>
              </a:gdLst>
              <a:ahLst/>
              <a:cxnLst>
                <a:cxn ang="T6">
                  <a:pos x="T0" y="T1"/>
                </a:cxn>
                <a:cxn ang="T7">
                  <a:pos x="T2" y="T3"/>
                </a:cxn>
                <a:cxn ang="T8">
                  <a:pos x="T4" y="T5"/>
                </a:cxn>
              </a:cxnLst>
              <a:rect l="0" t="0" r="r" b="b"/>
              <a:pathLst>
                <a:path w="132" h="2262">
                  <a:moveTo>
                    <a:pt x="36" y="0"/>
                  </a:moveTo>
                  <a:cubicBezTo>
                    <a:pt x="61" y="353"/>
                    <a:pt x="0" y="715"/>
                    <a:pt x="47" y="1067"/>
                  </a:cubicBezTo>
                  <a:cubicBezTo>
                    <a:pt x="33" y="1400"/>
                    <a:pt x="114" y="2013"/>
                    <a:pt x="132" y="2262"/>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20" name="Freeform 9"/>
            <p:cNvSpPr>
              <a:spLocks/>
            </p:cNvSpPr>
            <p:nvPr/>
          </p:nvSpPr>
          <p:spPr bwMode="auto">
            <a:xfrm>
              <a:off x="731" y="815"/>
              <a:ext cx="187" cy="458"/>
            </a:xfrm>
            <a:custGeom>
              <a:avLst/>
              <a:gdLst>
                <a:gd name="T0" fmla="*/ 187 w 187"/>
                <a:gd name="T1" fmla="*/ 458 h 458"/>
                <a:gd name="T2" fmla="*/ 160 w 187"/>
                <a:gd name="T3" fmla="*/ 410 h 458"/>
                <a:gd name="T4" fmla="*/ 139 w 187"/>
                <a:gd name="T5" fmla="*/ 293 h 458"/>
                <a:gd name="T6" fmla="*/ 149 w 187"/>
                <a:gd name="T7" fmla="*/ 31 h 458"/>
                <a:gd name="T8" fmla="*/ 85 w 187"/>
                <a:gd name="T9" fmla="*/ 26 h 458"/>
                <a:gd name="T10" fmla="*/ 80 w 187"/>
                <a:gd name="T11" fmla="*/ 95 h 458"/>
                <a:gd name="T12" fmla="*/ 75 w 187"/>
                <a:gd name="T13" fmla="*/ 298 h 458"/>
                <a:gd name="T14" fmla="*/ 37 w 187"/>
                <a:gd name="T15" fmla="*/ 405 h 458"/>
                <a:gd name="T16" fmla="*/ 0 w 187"/>
                <a:gd name="T17" fmla="*/ 389 h 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7" h="458">
                  <a:moveTo>
                    <a:pt x="187" y="458"/>
                  </a:moveTo>
                  <a:cubicBezTo>
                    <a:pt x="175" y="441"/>
                    <a:pt x="171" y="426"/>
                    <a:pt x="160" y="410"/>
                  </a:cubicBezTo>
                  <a:cubicBezTo>
                    <a:pt x="156" y="366"/>
                    <a:pt x="157" y="331"/>
                    <a:pt x="139" y="293"/>
                  </a:cubicBezTo>
                  <a:cubicBezTo>
                    <a:pt x="122" y="204"/>
                    <a:pt x="132" y="119"/>
                    <a:pt x="149" y="31"/>
                  </a:cubicBezTo>
                  <a:cubicBezTo>
                    <a:pt x="129" y="0"/>
                    <a:pt x="114" y="16"/>
                    <a:pt x="85" y="26"/>
                  </a:cubicBezTo>
                  <a:cubicBezTo>
                    <a:pt x="58" y="52"/>
                    <a:pt x="69" y="61"/>
                    <a:pt x="80" y="95"/>
                  </a:cubicBezTo>
                  <a:cubicBezTo>
                    <a:pt x="88" y="162"/>
                    <a:pt x="84" y="230"/>
                    <a:pt x="75" y="298"/>
                  </a:cubicBezTo>
                  <a:cubicBezTo>
                    <a:pt x="66" y="357"/>
                    <a:pt x="79" y="375"/>
                    <a:pt x="37" y="405"/>
                  </a:cubicBezTo>
                  <a:cubicBezTo>
                    <a:pt x="1" y="398"/>
                    <a:pt x="9" y="408"/>
                    <a:pt x="0" y="389"/>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21" name="Freeform 10"/>
            <p:cNvSpPr>
              <a:spLocks/>
            </p:cNvSpPr>
            <p:nvPr/>
          </p:nvSpPr>
          <p:spPr bwMode="auto">
            <a:xfrm>
              <a:off x="657" y="1450"/>
              <a:ext cx="323" cy="2335"/>
            </a:xfrm>
            <a:custGeom>
              <a:avLst/>
              <a:gdLst>
                <a:gd name="T0" fmla="*/ 282 w 323"/>
                <a:gd name="T1" fmla="*/ 0 h 2335"/>
                <a:gd name="T2" fmla="*/ 266 w 323"/>
                <a:gd name="T3" fmla="*/ 70 h 2335"/>
                <a:gd name="T4" fmla="*/ 256 w 323"/>
                <a:gd name="T5" fmla="*/ 800 h 2335"/>
                <a:gd name="T6" fmla="*/ 245 w 323"/>
                <a:gd name="T7" fmla="*/ 1632 h 2335"/>
                <a:gd name="T8" fmla="*/ 229 w 323"/>
                <a:gd name="T9" fmla="*/ 1920 h 2335"/>
                <a:gd name="T10" fmla="*/ 250 w 323"/>
                <a:gd name="T11" fmla="*/ 2016 h 2335"/>
                <a:gd name="T12" fmla="*/ 181 w 323"/>
                <a:gd name="T13" fmla="*/ 2326 h 2335"/>
                <a:gd name="T14" fmla="*/ 74 w 323"/>
                <a:gd name="T15" fmla="*/ 2315 h 2335"/>
                <a:gd name="T16" fmla="*/ 0 w 323"/>
                <a:gd name="T17" fmla="*/ 2294 h 2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3" h="2335">
                  <a:moveTo>
                    <a:pt x="282" y="0"/>
                  </a:moveTo>
                  <a:cubicBezTo>
                    <a:pt x="278" y="24"/>
                    <a:pt x="272" y="45"/>
                    <a:pt x="266" y="70"/>
                  </a:cubicBezTo>
                  <a:cubicBezTo>
                    <a:pt x="287" y="300"/>
                    <a:pt x="323" y="583"/>
                    <a:pt x="256" y="800"/>
                  </a:cubicBezTo>
                  <a:cubicBezTo>
                    <a:pt x="258" y="1089"/>
                    <a:pt x="271" y="1352"/>
                    <a:pt x="245" y="1632"/>
                  </a:cubicBezTo>
                  <a:cubicBezTo>
                    <a:pt x="242" y="1751"/>
                    <a:pt x="259" y="1823"/>
                    <a:pt x="229" y="1920"/>
                  </a:cubicBezTo>
                  <a:cubicBezTo>
                    <a:pt x="237" y="1954"/>
                    <a:pt x="245" y="1981"/>
                    <a:pt x="250" y="2016"/>
                  </a:cubicBezTo>
                  <a:cubicBezTo>
                    <a:pt x="247" y="2077"/>
                    <a:pt x="296" y="2292"/>
                    <a:pt x="181" y="2326"/>
                  </a:cubicBezTo>
                  <a:cubicBezTo>
                    <a:pt x="145" y="2322"/>
                    <a:pt x="103" y="2335"/>
                    <a:pt x="74" y="2315"/>
                  </a:cubicBezTo>
                  <a:cubicBezTo>
                    <a:pt x="48" y="2297"/>
                    <a:pt x="29" y="2294"/>
                    <a:pt x="0" y="2294"/>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grpSp>
      <p:pic>
        <p:nvPicPr>
          <p:cNvPr id="22" name="Picture 2"/>
          <p:cNvPicPr/>
          <p:nvPr/>
        </p:nvPicPr>
        <p:blipFill>
          <a:blip r:embed="rId3">
            <a:extLst>
              <a:ext uri="{28A0092B-C50C-407E-A947-70E740481C1C}">
                <a14:useLocalDpi xmlns:a14="http://schemas.microsoft.com/office/drawing/2010/main" val="0"/>
              </a:ext>
            </a:extLst>
          </a:blip>
          <a:srcRect l="25633" t="3535" r="25743"/>
          <a:stretch>
            <a:fillRect/>
          </a:stretch>
        </p:blipFill>
        <p:spPr bwMode="auto">
          <a:xfrm>
            <a:off x="7909664" y="1988433"/>
            <a:ext cx="3740009" cy="4711024"/>
          </a:xfrm>
          <a:prstGeom prst="rect">
            <a:avLst/>
          </a:prstGeom>
          <a:noFill/>
          <a:extLst/>
        </p:spPr>
      </p:pic>
      <p:sp>
        <p:nvSpPr>
          <p:cNvPr id="13" name="ZoneTexte 12"/>
          <p:cNvSpPr txBox="1"/>
          <p:nvPr/>
        </p:nvSpPr>
        <p:spPr>
          <a:xfrm>
            <a:off x="3018703" y="1422689"/>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
        <p:nvSpPr>
          <p:cNvPr id="4" name="Titre 3"/>
          <p:cNvSpPr>
            <a:spLocks noGrp="1"/>
          </p:cNvSpPr>
          <p:nvPr>
            <p:ph type="title"/>
          </p:nvPr>
        </p:nvSpPr>
        <p:spPr>
          <a:xfrm>
            <a:off x="1141413" y="51299"/>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Digestion et absorption </a:t>
            </a:r>
            <a:endParaRPr lang="fr-FR" sz="3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04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41413" y="-41563"/>
            <a:ext cx="9905998" cy="1905000"/>
          </a:xfrm>
        </p:spPr>
        <p:txBody>
          <a:body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467591" y="1905001"/>
            <a:ext cx="11367654" cy="4464626"/>
          </a:xfrm>
        </p:spPr>
        <p:txBody>
          <a:bodyPr>
            <a:normAutofit/>
          </a:bodyPr>
          <a:lstStyle/>
          <a:p>
            <a:pPr marL="0" indent="0">
              <a:buNone/>
            </a:pPr>
            <a:endParaRPr lang="fr-FR" sz="2800" i="1" dirty="0">
              <a:effectLst/>
              <a:latin typeface="Cambria" panose="02040503050406030204" pitchFamily="18" charset="0"/>
              <a:ea typeface="Cambria" panose="02040503050406030204" pitchFamily="18" charset="0"/>
            </a:endParaRPr>
          </a:p>
          <a:p>
            <a:pPr marL="0" indent="0">
              <a:buNone/>
            </a:pPr>
            <a:r>
              <a:rPr lang="fr-FR" sz="2800" b="1" i="1" dirty="0">
                <a:effectLst/>
                <a:latin typeface="Cambria" panose="02040503050406030204" pitchFamily="18" charset="0"/>
                <a:ea typeface="Cambria" panose="02040503050406030204" pitchFamily="18" charset="0"/>
              </a:rPr>
              <a:t>Digestion des hydrates de </a:t>
            </a:r>
            <a:r>
              <a:rPr lang="fr-FR" sz="2800" b="1" i="1" dirty="0" smtClean="0">
                <a:effectLst/>
                <a:latin typeface="Cambria" panose="02040503050406030204" pitchFamily="18" charset="0"/>
                <a:ea typeface="Cambria" panose="02040503050406030204" pitchFamily="18" charset="0"/>
              </a:rPr>
              <a:t>carbone</a:t>
            </a:r>
          </a:p>
          <a:p>
            <a:pPr marL="0" indent="0">
              <a:buNone/>
            </a:pPr>
            <a:endParaRPr lang="fr-FR" sz="2800" i="1" dirty="0">
              <a:effectLst/>
              <a:latin typeface="Cambria" panose="02040503050406030204" pitchFamily="18" charset="0"/>
              <a:ea typeface="Cambria" panose="02040503050406030204" pitchFamily="18" charset="0"/>
            </a:endParaRPr>
          </a:p>
          <a:p>
            <a:r>
              <a:rPr lang="fr-FR" sz="2800" i="1" dirty="0">
                <a:solidFill>
                  <a:schemeClr val="tx1"/>
                </a:solidFill>
                <a:effectLst/>
                <a:latin typeface="Cambria" panose="02040503050406030204" pitchFamily="18" charset="0"/>
                <a:ea typeface="Cambria" panose="02040503050406030204" pitchFamily="18" charset="0"/>
              </a:rPr>
              <a:t>Seuls les monosaccharides sont absorbés. </a:t>
            </a:r>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Les </a:t>
            </a:r>
            <a:r>
              <a:rPr lang="fr-FR" sz="2800" i="1" dirty="0">
                <a:solidFill>
                  <a:schemeClr val="tx1"/>
                </a:solidFill>
                <a:effectLst/>
                <a:latin typeface="Cambria" panose="02040503050406030204" pitchFamily="18" charset="0"/>
                <a:ea typeface="Cambria" panose="02040503050406030204" pitchFamily="18" charset="0"/>
              </a:rPr>
              <a:t>hydrates de carbone doivent </a:t>
            </a:r>
            <a:r>
              <a:rPr lang="fr-FR" sz="2800" i="1" dirty="0" smtClean="0">
                <a:solidFill>
                  <a:schemeClr val="tx1"/>
                </a:solidFill>
                <a:effectLst/>
                <a:latin typeface="Cambria" panose="02040503050406030204" pitchFamily="18" charset="0"/>
                <a:ea typeface="Cambria" panose="02040503050406030204" pitchFamily="18" charset="0"/>
              </a:rPr>
              <a:t>donc être </a:t>
            </a:r>
            <a:r>
              <a:rPr lang="fr-FR" sz="2800" i="1" dirty="0">
                <a:solidFill>
                  <a:schemeClr val="tx1"/>
                </a:solidFill>
                <a:effectLst/>
                <a:latin typeface="Cambria" panose="02040503050406030204" pitchFamily="18" charset="0"/>
                <a:ea typeface="Cambria" panose="02040503050406030204" pitchFamily="18" charset="0"/>
              </a:rPr>
              <a:t>digérés en glucose, galactose et fructose pour que l’absorption ait lieu.</a:t>
            </a:r>
          </a:p>
          <a:p>
            <a:pPr marL="457200" lvl="1" indent="0">
              <a:buNone/>
            </a:pPr>
            <a:endParaRPr lang="fr-FR" sz="2800" i="1" dirty="0">
              <a:effectLst/>
              <a:latin typeface="Cambria" panose="02040503050406030204" pitchFamily="18" charset="0"/>
              <a:ea typeface="Cambria" panose="02040503050406030204" pitchFamily="18" charset="0"/>
            </a:endParaRPr>
          </a:p>
          <a:p>
            <a:endParaRPr lang="fr-FR" dirty="0"/>
          </a:p>
        </p:txBody>
      </p:sp>
      <p:sp>
        <p:nvSpPr>
          <p:cNvPr id="7" name="ZoneTexte 6"/>
          <p:cNvSpPr txBox="1"/>
          <p:nvPr/>
        </p:nvSpPr>
        <p:spPr>
          <a:xfrm>
            <a:off x="3849975" y="1381780"/>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
        <p:nvSpPr>
          <p:cNvPr id="8" name="Titre 2"/>
          <p:cNvSpPr txBox="1">
            <a:spLocks/>
          </p:cNvSpPr>
          <p:nvPr/>
        </p:nvSpPr>
        <p:spPr>
          <a:xfrm>
            <a:off x="1141413" y="-41564"/>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effectLst>
                  <a:glow rad="38100">
                    <a:schemeClr val="bg1">
                      <a:lumMod val="65000"/>
                      <a:lumOff val="35000"/>
                      <a:alpha val="40000"/>
                    </a:schemeClr>
                  </a:glow>
                  <a:outerShdw blurRad="38100" dist="38100" dir="2700000" algn="tl">
                    <a:srgbClr val="000000">
                      <a:alpha val="43137"/>
                    </a:srgbClr>
                  </a:outerShdw>
                </a:effectLst>
                <a:latin typeface="Cambria" panose="02040503050406030204" pitchFamily="18" charset="0"/>
                <a:ea typeface="Cambria" panose="02040503050406030204" pitchFamily="18" charset="0"/>
              </a:rPr>
              <a:t>Chez les monogastriques </a:t>
            </a:r>
            <a:endParaRPr lang="fr-FR" b="1" i="1" dirty="0">
              <a:effectLst>
                <a:glow rad="38100">
                  <a:schemeClr val="bg1">
                    <a:lumMod val="65000"/>
                    <a:lumOff val="35000"/>
                    <a:alpha val="40000"/>
                  </a:schemeClr>
                </a:glow>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522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a:effectLst/>
              <a:latin typeface="Cambria" panose="02040503050406030204" pitchFamily="18" charset="0"/>
              <a:ea typeface="Cambria" panose="02040503050406030204" pitchFamily="18" charset="0"/>
            </a:endParaRP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cs typeface="Times New Roman" panose="02020603050405020304" pitchFamily="18" charset="0"/>
              </a:rPr>
              <a:t>α</a:t>
            </a:r>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-amylases</a:t>
            </a:r>
            <a:r>
              <a:rPr lang="fr-FR" sz="2400" i="1" dirty="0" smtClean="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salivaire et pancréatique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 hydrolysent les liaisons 1,4-glycosidiques de l'amidon produisant du maltose, du </a:t>
            </a:r>
            <a:r>
              <a:rPr lang="fr-FR" sz="2400" i="1" dirty="0" err="1">
                <a:effectLst/>
                <a:latin typeface="Cambria" panose="02040503050406030204" pitchFamily="18" charset="0"/>
                <a:ea typeface="Cambria" panose="02040503050406030204" pitchFamily="18" charset="0"/>
              </a:rPr>
              <a:t>maltotriose</a:t>
            </a:r>
            <a:r>
              <a:rPr lang="fr-FR" sz="2400" i="1" dirty="0">
                <a:effectLst/>
                <a:latin typeface="Cambria" panose="02040503050406030204" pitchFamily="18" charset="0"/>
                <a:ea typeface="Cambria" panose="02040503050406030204" pitchFamily="18" charset="0"/>
              </a:rPr>
              <a:t>, et des dextrines </a:t>
            </a:r>
            <a:r>
              <a:rPr lang="fr-FR" sz="2400" i="1" dirty="0" smtClean="0">
                <a:effectLst/>
                <a:latin typeface="Cambria" panose="02040503050406030204" pitchFamily="18" charset="0"/>
                <a:ea typeface="Cambria" panose="02040503050406030204" pitchFamily="18" charset="0"/>
              </a:rPr>
              <a:t>α-limites</a:t>
            </a: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maltase, l’α-</a:t>
            </a:r>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dextranase</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et la sucrase</a:t>
            </a:r>
            <a:r>
              <a:rPr lang="fr-FR" sz="2400"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de la bordure en brosse intestinale hydrolysent les oligosaccharides en </a:t>
            </a:r>
            <a:r>
              <a:rPr lang="fr-FR" sz="2400" i="1" dirty="0" smtClean="0">
                <a:effectLst/>
                <a:latin typeface="Cambria" panose="02040503050406030204" pitchFamily="18" charset="0"/>
                <a:ea typeface="Cambria" panose="02040503050406030204" pitchFamily="18" charset="0"/>
              </a:rPr>
              <a:t>monosaccharides</a:t>
            </a:r>
            <a:r>
              <a:rPr lang="fr-FR" sz="2400" i="1" dirty="0">
                <a:effectLst/>
                <a:latin typeface="Cambria" panose="02040503050406030204" pitchFamily="18" charset="0"/>
                <a:ea typeface="Cambria" panose="02040503050406030204" pitchFamily="18" charset="0"/>
              </a:rPr>
              <a:t> : glucose, galactose et </a:t>
            </a:r>
            <a:r>
              <a:rPr lang="fr-FR" sz="2400" i="1" dirty="0" smtClean="0">
                <a:effectLst/>
                <a:latin typeface="Cambria" panose="02040503050406030204" pitchFamily="18" charset="0"/>
                <a:ea typeface="Cambria" panose="02040503050406030204" pitchFamily="18" charset="0"/>
              </a:rPr>
              <a:t>fructose.</a:t>
            </a: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lactase, la </a:t>
            </a:r>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tréhalase</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et La sucrase </a:t>
            </a:r>
            <a:r>
              <a:rPr lang="fr-FR" sz="2400" i="1" dirty="0">
                <a:effectLst/>
                <a:latin typeface="Cambria" panose="02040503050406030204" pitchFamily="18" charset="0"/>
                <a:ea typeface="Cambria" panose="02040503050406030204" pitchFamily="18" charset="0"/>
              </a:rPr>
              <a:t>dégradent leurs disaccharides respectifs en monosaccharides.</a:t>
            </a:r>
          </a:p>
          <a:p>
            <a:endParaRPr lang="fr-FR" sz="2800" dirty="0"/>
          </a:p>
        </p:txBody>
      </p:sp>
      <p:sp>
        <p:nvSpPr>
          <p:cNvPr id="7" name="Titre 2"/>
          <p:cNvSpPr txBox="1">
            <a:spLocks/>
          </p:cNvSpPr>
          <p:nvPr/>
        </p:nvSpPr>
        <p:spPr>
          <a:xfrm>
            <a:off x="1141413" y="-41564"/>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340216"/>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06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55864" y="2022763"/>
            <a:ext cx="6970712" cy="4191001"/>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smtClean="0">
              <a:effectLst/>
              <a:latin typeface="Cambria" panose="02040503050406030204" pitchFamily="18" charset="0"/>
              <a:ea typeface="Cambria" panose="02040503050406030204" pitchFamily="18" charset="0"/>
            </a:endParaRPr>
          </a:p>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 glucose et le galactose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sont </a:t>
            </a:r>
            <a:r>
              <a:rPr lang="fr-FR" sz="2800" i="1" dirty="0">
                <a:solidFill>
                  <a:schemeClr val="tx1"/>
                </a:solidFill>
                <a:effectLst/>
                <a:latin typeface="Cambria" panose="02040503050406030204" pitchFamily="18" charset="0"/>
                <a:ea typeface="Cambria" panose="02040503050406030204" pitchFamily="18" charset="0"/>
              </a:rPr>
              <a:t>absorbés, à partir de la lumière intestinale, dans les cellules par un </a:t>
            </a:r>
            <a:r>
              <a:rPr lang="fr-FR" sz="2800" b="1" i="1" dirty="0" err="1">
                <a:solidFill>
                  <a:schemeClr val="tx1"/>
                </a:solidFill>
                <a:effectLst/>
                <a:latin typeface="Cambria" panose="02040503050406030204" pitchFamily="18" charset="0"/>
                <a:ea typeface="Cambria" panose="02040503050406030204" pitchFamily="18" charset="0"/>
              </a:rPr>
              <a:t>cotransport</a:t>
            </a:r>
            <a:r>
              <a:rPr lang="fr-FR" sz="2800" b="1" i="1" dirty="0">
                <a:solidFill>
                  <a:schemeClr val="tx1"/>
                </a:solidFill>
                <a:effectLst/>
                <a:latin typeface="Cambria" panose="02040503050406030204" pitchFamily="18" charset="0"/>
                <a:ea typeface="Cambria" panose="02040503050406030204" pitchFamily="18" charset="0"/>
              </a:rPr>
              <a:t> actif second dépendant de Na</a:t>
            </a:r>
            <a:r>
              <a:rPr lang="fr-FR" sz="2800" i="1" dirty="0">
                <a:solidFill>
                  <a:schemeClr val="tx1"/>
                </a:solidFill>
                <a:effectLst/>
                <a:latin typeface="Cambria" panose="02040503050406030204" pitchFamily="18" charset="0"/>
                <a:ea typeface="Cambria" panose="02040503050406030204" pitchFamily="18" charset="0"/>
              </a:rPr>
              <a:t> qui se fait dans la membrane </a:t>
            </a:r>
            <a:r>
              <a:rPr lang="fr-FR" sz="2800" i="1" dirty="0" err="1">
                <a:solidFill>
                  <a:schemeClr val="tx1"/>
                </a:solidFill>
                <a:effectLst/>
                <a:latin typeface="Cambria" panose="02040503050406030204" pitchFamily="18" charset="0"/>
                <a:ea typeface="Cambria" panose="02040503050406030204" pitchFamily="18" charset="0"/>
              </a:rPr>
              <a:t>luminale</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endParaRPr lang="fr-FR" sz="2800" dirty="0"/>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313" y="2174731"/>
            <a:ext cx="4741324" cy="3616469"/>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209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Maillage</Template>
  <TotalTime>1896</TotalTime>
  <Words>6756</Words>
  <Application>Microsoft Office PowerPoint</Application>
  <PresentationFormat>Grand écran</PresentationFormat>
  <Paragraphs>923</Paragraphs>
  <Slides>133</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133</vt:i4>
      </vt:variant>
    </vt:vector>
  </HeadingPairs>
  <TitlesOfParts>
    <vt:vector size="142" baseType="lpstr">
      <vt:lpstr>Arial Unicode MS</vt:lpstr>
      <vt:lpstr>Arial</vt:lpstr>
      <vt:lpstr>Calibri</vt:lpstr>
      <vt:lpstr>Cambria</vt:lpstr>
      <vt:lpstr>Century Gothic</vt:lpstr>
      <vt:lpstr>Times New Roman</vt:lpstr>
      <vt:lpstr>Wingdings</vt:lpstr>
      <vt:lpstr>Wingdings 3</vt:lpstr>
      <vt:lpstr>Maillage</vt:lpstr>
      <vt:lpstr>Présentation PowerPoint</vt:lpstr>
      <vt:lpstr>Physiologie de la digestion </vt:lpstr>
      <vt:lpstr>Introduction  </vt:lpstr>
      <vt:lpstr>Introduction  </vt:lpstr>
      <vt:lpstr> Organisation fonctionnelle  de la paroi digestive </vt:lpstr>
      <vt:lpstr>Organisation fonctionnelle  de la paroi digestive </vt:lpstr>
      <vt:lpstr>Organisation fonctionnelle  de la paroi digestive </vt:lpstr>
      <vt:lpstr>Organisation fonctionnelle  de la paroi digestive </vt:lpstr>
      <vt:lpstr>Organisation fonctionnelle  de la paroi digestive </vt:lpstr>
      <vt:lpstr>Fonctions du tube digestif </vt:lpstr>
      <vt:lpstr>Régulation de la digestion  </vt:lpstr>
      <vt:lpstr>régulation nerveuse </vt:lpstr>
      <vt:lpstr>régulation nerveuse </vt:lpstr>
      <vt:lpstr>régulation nerveuse </vt:lpstr>
      <vt:lpstr>régulation nerveuse </vt:lpstr>
      <vt:lpstr>régulation nerveuse </vt:lpstr>
      <vt:lpstr>régulation nerveuse </vt:lpstr>
      <vt:lpstr>Régulation hormonale </vt:lpstr>
      <vt:lpstr>Présentation PowerPoint</vt:lpstr>
      <vt:lpstr>La leptine</vt:lpstr>
      <vt:lpstr>Contrôle de la sécrétion de la leptine </vt:lpstr>
      <vt:lpstr>Régulation du poids corporel par la leptine </vt:lpstr>
      <vt:lpstr>Motiline </vt:lpstr>
      <vt:lpstr>La ghréline </vt:lpstr>
      <vt:lpstr>Régulation hormonale </vt:lpstr>
      <vt:lpstr>Régulation hormonale </vt:lpstr>
      <vt:lpstr>Régulation hormonale </vt:lpstr>
      <vt:lpstr>Régulation hormonale </vt:lpstr>
      <vt:lpstr>Régulation hormonale </vt:lpstr>
      <vt:lpstr>Présentation PowerPoint</vt:lpstr>
      <vt:lpstr>Motilité digestive et digestion mécanique  </vt:lpstr>
      <vt:lpstr>Motilité digestive et digestion mécanique  </vt:lpstr>
      <vt:lpstr>Motilité digestive et digestion mécanique  </vt:lpstr>
      <vt:lpstr>Les ondes lentes et automatisme de la motricité digestive</vt:lpstr>
      <vt:lpstr>Les ondes lentes et automatisme de la motricité digestive</vt:lpstr>
      <vt:lpstr>Mastication, déglutition et péristaltisme œsophagien </vt:lpstr>
      <vt:lpstr>Mastication, déglutition et péristaltisme œsophagien </vt:lpstr>
      <vt:lpstr>Mastication, déglutition et péristaltisme œsophagien </vt:lpstr>
      <vt:lpstr>Mastication, déglutition et péristaltisme œsophagien </vt:lpstr>
      <vt:lpstr>Mastication, déglutition et péristaltisme œsophagien </vt:lpstr>
      <vt:lpstr>Motilité gastrique </vt:lpstr>
      <vt:lpstr>Motilité gastrique </vt:lpstr>
      <vt:lpstr>Motilité gastrique </vt:lpstr>
      <vt:lpstr>Motilité gastrique </vt:lpstr>
      <vt:lpstr>Motilité gastrique </vt:lpstr>
      <vt:lpstr>Motilité gastrique </vt:lpstr>
      <vt:lpstr>Motilité gastrique </vt:lpstr>
      <vt:lpstr>Motilité de l’intestin grêle </vt:lpstr>
      <vt:lpstr>Motilité de l’intestin grêle </vt:lpstr>
      <vt:lpstr>Motilité de l’intestin grêle </vt:lpstr>
      <vt:lpstr>Motilité de l’intestin grêle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Les anomalies de la motilité intestinale </vt:lpstr>
      <vt:lpstr>Les anomalies de la motilité intestinale </vt:lpstr>
      <vt:lpstr>Présentation PowerPoint</vt:lpstr>
      <vt:lpstr>Sécrétion gastro-intestinales</vt:lpstr>
      <vt:lpstr>Sécrétion salivaire </vt:lpstr>
      <vt:lpstr>Sécrétion salivaire </vt:lpstr>
      <vt:lpstr>Sécrétion salivaire </vt:lpstr>
      <vt:lpstr>Sécrétion salivaire </vt:lpstr>
      <vt:lpstr>Sécrétion gastrique</vt:lpstr>
      <vt:lpstr>Sécrétion gastrique</vt:lpstr>
      <vt:lpstr>Sécrétion gastrique</vt:lpstr>
      <vt:lpstr>Sécrétion gastrique</vt:lpstr>
      <vt:lpstr>Sécrétion gastrique</vt:lpstr>
      <vt:lpstr>Sécrétion gastrique</vt:lpstr>
      <vt:lpstr>Sécrétion gastrique</vt:lpstr>
      <vt:lpstr>Sécrétion gastrique</vt:lpstr>
      <vt:lpstr>Présentation PowerPoint</vt:lpstr>
      <vt:lpstr>Sécrétion Pancréatique</vt:lpstr>
      <vt:lpstr>Sécrétion Pancréatique</vt:lpstr>
      <vt:lpstr>Sécrétion pancréatique </vt:lpstr>
      <vt:lpstr>Sécrétion pancréatique </vt:lpstr>
      <vt:lpstr>Sécrétion biliaire </vt:lpstr>
      <vt:lpstr>Sécrétion biliaire </vt:lpstr>
      <vt:lpstr>Sécrétion biliaire </vt:lpstr>
      <vt:lpstr>Sécrétion biliaire</vt:lpstr>
      <vt:lpstr>Sécrétion biliaire</vt:lpstr>
      <vt:lpstr>Sécrétion biliaire</vt:lpstr>
      <vt:lpstr>Sécrétion biliaire</vt:lpstr>
      <vt:lpstr>Sécrétion biliaire</vt:lpstr>
      <vt:lpstr>Présentation PowerPoint</vt:lpstr>
      <vt:lpstr>Digestion chimique et absorption</vt:lpstr>
      <vt:lpstr>Digestion et absorption </vt:lpstr>
      <vt:lpstr>Chez les monogastriques </vt:lpstr>
      <vt:lpstr>Présentation PowerPoint</vt:lpstr>
      <vt:lpstr>Présentation PowerPoint</vt:lpstr>
      <vt:lpstr>Présentation PowerPoint</vt:lpstr>
      <vt:lpstr>Présentation PowerPoint</vt:lpstr>
      <vt:lpstr>Présentation PowerPoint</vt:lpstr>
      <vt:lpstr>Digestion et absorption </vt:lpstr>
      <vt:lpstr>Présentation PowerPoint</vt:lpstr>
      <vt:lpstr>Présentation PowerPoint</vt:lpstr>
      <vt:lpstr>Présentation PowerPoint</vt:lpstr>
      <vt:lpstr>Présentation PowerPoint</vt:lpstr>
      <vt:lpstr>Présentation PowerPoint</vt:lpstr>
      <vt:lpstr>digestion et absorption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368</cp:revision>
  <dcterms:created xsi:type="dcterms:W3CDTF">2023-10-27T19:07:13Z</dcterms:created>
  <dcterms:modified xsi:type="dcterms:W3CDTF">2025-03-10T11:25:14Z</dcterms:modified>
</cp:coreProperties>
</file>