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136"/>
  </p:notesMasterIdLst>
  <p:sldIdLst>
    <p:sldId id="256" r:id="rId2"/>
    <p:sldId id="262" r:id="rId3"/>
    <p:sldId id="263" r:id="rId4"/>
    <p:sldId id="283" r:id="rId5"/>
    <p:sldId id="282" r:id="rId6"/>
    <p:sldId id="290" r:id="rId7"/>
    <p:sldId id="280" r:id="rId8"/>
    <p:sldId id="284" r:id="rId9"/>
    <p:sldId id="285" r:id="rId10"/>
    <p:sldId id="287" r:id="rId11"/>
    <p:sldId id="261" r:id="rId12"/>
    <p:sldId id="289" r:id="rId13"/>
    <p:sldId id="275" r:id="rId14"/>
    <p:sldId id="291" r:id="rId15"/>
    <p:sldId id="292" r:id="rId16"/>
    <p:sldId id="293" r:id="rId17"/>
    <p:sldId id="294" r:id="rId18"/>
    <p:sldId id="297" r:id="rId19"/>
    <p:sldId id="296" r:id="rId20"/>
    <p:sldId id="295" r:id="rId21"/>
    <p:sldId id="298" r:id="rId22"/>
    <p:sldId id="299" r:id="rId23"/>
    <p:sldId id="300" r:id="rId24"/>
    <p:sldId id="301" r:id="rId25"/>
    <p:sldId id="302" r:id="rId26"/>
    <p:sldId id="329" r:id="rId27"/>
    <p:sldId id="330" r:id="rId28"/>
    <p:sldId id="331" r:id="rId29"/>
    <p:sldId id="332" r:id="rId30"/>
    <p:sldId id="303" r:id="rId31"/>
    <p:sldId id="304" r:id="rId32"/>
    <p:sldId id="305" r:id="rId33"/>
    <p:sldId id="307" r:id="rId34"/>
    <p:sldId id="308" r:id="rId35"/>
    <p:sldId id="306" r:id="rId36"/>
    <p:sldId id="322" r:id="rId37"/>
    <p:sldId id="316" r:id="rId38"/>
    <p:sldId id="421" r:id="rId39"/>
    <p:sldId id="317" r:id="rId40"/>
    <p:sldId id="358" r:id="rId41"/>
    <p:sldId id="310" r:id="rId42"/>
    <p:sldId id="318" r:id="rId43"/>
    <p:sldId id="333" r:id="rId44"/>
    <p:sldId id="311" r:id="rId45"/>
    <p:sldId id="320" r:id="rId46"/>
    <p:sldId id="321" r:id="rId47"/>
    <p:sldId id="312" r:id="rId48"/>
    <p:sldId id="422" r:id="rId49"/>
    <p:sldId id="323" r:id="rId50"/>
    <p:sldId id="324" r:id="rId51"/>
    <p:sldId id="325" r:id="rId52"/>
    <p:sldId id="326" r:id="rId53"/>
    <p:sldId id="327" r:id="rId54"/>
    <p:sldId id="328" r:id="rId55"/>
    <p:sldId id="344" r:id="rId56"/>
    <p:sldId id="313" r:id="rId57"/>
    <p:sldId id="334" r:id="rId58"/>
    <p:sldId id="266" r:id="rId59"/>
    <p:sldId id="269" r:id="rId60"/>
    <p:sldId id="319" r:id="rId61"/>
    <p:sldId id="354" r:id="rId62"/>
    <p:sldId id="336" r:id="rId63"/>
    <p:sldId id="337" r:id="rId64"/>
    <p:sldId id="338" r:id="rId65"/>
    <p:sldId id="339" r:id="rId66"/>
    <p:sldId id="340" r:id="rId67"/>
    <p:sldId id="341" r:id="rId68"/>
    <p:sldId id="347" r:id="rId69"/>
    <p:sldId id="345" r:id="rId70"/>
    <p:sldId id="348" r:id="rId71"/>
    <p:sldId id="360" r:id="rId72"/>
    <p:sldId id="367" r:id="rId73"/>
    <p:sldId id="361" r:id="rId74"/>
    <p:sldId id="342" r:id="rId75"/>
    <p:sldId id="349" r:id="rId76"/>
    <p:sldId id="351" r:id="rId77"/>
    <p:sldId id="350" r:id="rId78"/>
    <p:sldId id="352" r:id="rId79"/>
    <p:sldId id="353" r:id="rId80"/>
    <p:sldId id="365" r:id="rId81"/>
    <p:sldId id="375" r:id="rId82"/>
    <p:sldId id="376" r:id="rId83"/>
    <p:sldId id="377" r:id="rId84"/>
    <p:sldId id="379" r:id="rId85"/>
    <p:sldId id="378" r:id="rId86"/>
    <p:sldId id="380" r:id="rId87"/>
    <p:sldId id="366" r:id="rId88"/>
    <p:sldId id="369" r:id="rId89"/>
    <p:sldId id="363" r:id="rId90"/>
    <p:sldId id="362" r:id="rId91"/>
    <p:sldId id="364" r:id="rId92"/>
    <p:sldId id="368" r:id="rId93"/>
    <p:sldId id="370" r:id="rId94"/>
    <p:sldId id="423" r:id="rId95"/>
    <p:sldId id="424" r:id="rId96"/>
    <p:sldId id="425" r:id="rId97"/>
    <p:sldId id="426" r:id="rId98"/>
    <p:sldId id="427" r:id="rId99"/>
    <p:sldId id="428" r:id="rId100"/>
    <p:sldId id="268" r:id="rId101"/>
    <p:sldId id="267" r:id="rId102"/>
    <p:sldId id="381" r:id="rId103"/>
    <p:sldId id="382" r:id="rId104"/>
    <p:sldId id="383" r:id="rId105"/>
    <p:sldId id="384" r:id="rId106"/>
    <p:sldId id="385" r:id="rId107"/>
    <p:sldId id="386" r:id="rId108"/>
    <p:sldId id="387" r:id="rId109"/>
    <p:sldId id="417" r:id="rId110"/>
    <p:sldId id="389" r:id="rId111"/>
    <p:sldId id="390" r:id="rId112"/>
    <p:sldId id="391" r:id="rId113"/>
    <p:sldId id="392" r:id="rId114"/>
    <p:sldId id="393" r:id="rId115"/>
    <p:sldId id="394" r:id="rId116"/>
    <p:sldId id="395" r:id="rId117"/>
    <p:sldId id="396" r:id="rId118"/>
    <p:sldId id="397" r:id="rId119"/>
    <p:sldId id="398" r:id="rId120"/>
    <p:sldId id="399" r:id="rId121"/>
    <p:sldId id="420" r:id="rId122"/>
    <p:sldId id="400" r:id="rId123"/>
    <p:sldId id="401" r:id="rId124"/>
    <p:sldId id="402" r:id="rId125"/>
    <p:sldId id="415" r:id="rId126"/>
    <p:sldId id="416" r:id="rId127"/>
    <p:sldId id="406" r:id="rId128"/>
    <p:sldId id="407" r:id="rId129"/>
    <p:sldId id="408" r:id="rId130"/>
    <p:sldId id="409" r:id="rId131"/>
    <p:sldId id="411" r:id="rId132"/>
    <p:sldId id="414" r:id="rId133"/>
    <p:sldId id="413" r:id="rId134"/>
    <p:sldId id="418" r:id="rId13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us" initials="a" lastIdx="0" clrIdx="0">
    <p:extLst>
      <p:ext uri="{19B8F6BF-5375-455C-9EA6-DF929625EA0E}">
        <p15:presenceInfo xmlns:p15="http://schemas.microsoft.com/office/powerpoint/2012/main" userId="asu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714" autoAdjust="0"/>
  </p:normalViewPr>
  <p:slideViewPr>
    <p:cSldViewPr snapToGrid="0">
      <p:cViewPr varScale="1">
        <p:scale>
          <a:sx n="62" d="100"/>
          <a:sy n="62" d="100"/>
        </p:scale>
        <p:origin x="82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F56B79-B0C7-4656-B27E-D3816D3B6EC7}" type="datetimeFigureOut">
              <a:rPr lang="fr-FR" smtClean="0"/>
              <a:t>21/10/2024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34ADD4-9445-41CD-8058-00F981E2CACA}" type="slidenum">
              <a:rPr lang="fr-FR" smtClean="0"/>
              <a:t>‹N°›</a:t>
            </a:fld>
            <a:endParaRPr lang="fr-FR"/>
          </a:p>
        </p:txBody>
      </p:sp>
    </p:spTree>
    <p:extLst>
      <p:ext uri="{BB962C8B-B14F-4D97-AF65-F5344CB8AC3E}">
        <p14:creationId xmlns:p14="http://schemas.microsoft.com/office/powerpoint/2010/main" val="3499219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2000" i="0" dirty="0" smtClean="0">
                <a:latin typeface="Cambria" panose="02040503050406030204" pitchFamily="18" charset="0"/>
                <a:ea typeface="Cambria" panose="02040503050406030204" pitchFamily="18" charset="0"/>
              </a:rPr>
              <a:t>La</a:t>
            </a:r>
            <a:r>
              <a:rPr lang="fr-FR" sz="2000" i="0" baseline="0" dirty="0" smtClean="0">
                <a:latin typeface="Cambria" panose="02040503050406030204" pitchFamily="18" charset="0"/>
                <a:ea typeface="Cambria" panose="02040503050406030204" pitchFamily="18" charset="0"/>
              </a:rPr>
              <a:t> </a:t>
            </a:r>
            <a:r>
              <a:rPr lang="fr-FR" sz="2000" i="0" dirty="0" smtClean="0">
                <a:latin typeface="Cambria" panose="02040503050406030204" pitchFamily="18" charset="0"/>
                <a:ea typeface="Cambria" panose="02040503050406030204" pitchFamily="18" charset="0"/>
              </a:rPr>
              <a:t>fonction du langage est souvent localisée dans l’hémisphère gauche,</a:t>
            </a:r>
            <a:r>
              <a:rPr lang="fr-FR" sz="2000" i="0" baseline="0" dirty="0" smtClean="0">
                <a:latin typeface="Cambria" panose="02040503050406030204" pitchFamily="18" charset="0"/>
                <a:ea typeface="Cambria" panose="02040503050406030204" pitchFamily="18" charset="0"/>
              </a:rPr>
              <a:t> hémisphère dominant pour le langage </a:t>
            </a:r>
          </a:p>
          <a:p>
            <a:r>
              <a:rPr lang="fr-FR" sz="2000" i="0" dirty="0" smtClean="0">
                <a:latin typeface="Cambria" panose="02040503050406030204" pitchFamily="18" charset="0"/>
                <a:ea typeface="Cambria" panose="02040503050406030204" pitchFamily="18" charset="0"/>
              </a:rPr>
              <a:t>L’hémisphère gauche contrôle l’</a:t>
            </a:r>
            <a:r>
              <a:rPr lang="fr-FR" sz="2000" i="0" dirty="0" err="1" smtClean="0">
                <a:latin typeface="Cambria" panose="02040503050406030204" pitchFamily="18" charset="0"/>
                <a:ea typeface="Cambria" panose="02040503050406030204" pitchFamily="18" charset="0"/>
              </a:rPr>
              <a:t>hémocorps</a:t>
            </a:r>
            <a:r>
              <a:rPr lang="fr-FR" sz="2000" i="0" dirty="0" smtClean="0">
                <a:latin typeface="Cambria" panose="02040503050406030204" pitchFamily="18" charset="0"/>
                <a:ea typeface="Cambria" panose="02040503050406030204" pitchFamily="18" charset="0"/>
              </a:rPr>
              <a:t> droit </a:t>
            </a:r>
            <a:endParaRPr lang="fr-FR" sz="2000" i="0" dirty="0">
              <a:latin typeface="Cambria" panose="02040503050406030204" pitchFamily="18" charset="0"/>
              <a:ea typeface="Cambria" panose="02040503050406030204" pitchFamily="18" charset="0"/>
            </a:endParaRPr>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60</a:t>
            </a:fld>
            <a:endParaRPr lang="fr-FR"/>
          </a:p>
        </p:txBody>
      </p:sp>
    </p:spTree>
    <p:extLst>
      <p:ext uri="{BB962C8B-B14F-4D97-AF65-F5344CB8AC3E}">
        <p14:creationId xmlns:p14="http://schemas.microsoft.com/office/powerpoint/2010/main" val="2105418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99</a:t>
            </a:fld>
            <a:endParaRPr lang="fr-FR"/>
          </a:p>
        </p:txBody>
      </p:sp>
    </p:spTree>
    <p:extLst>
      <p:ext uri="{BB962C8B-B14F-4D97-AF65-F5344CB8AC3E}">
        <p14:creationId xmlns:p14="http://schemas.microsoft.com/office/powerpoint/2010/main" val="660379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107</a:t>
            </a:fld>
            <a:endParaRPr lang="fr-FR"/>
          </a:p>
        </p:txBody>
      </p:sp>
    </p:spTree>
    <p:extLst>
      <p:ext uri="{BB962C8B-B14F-4D97-AF65-F5344CB8AC3E}">
        <p14:creationId xmlns:p14="http://schemas.microsoft.com/office/powerpoint/2010/main" val="3733390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2000" i="0" dirty="0" smtClean="0">
                <a:latin typeface="Cambria" panose="02040503050406030204" pitchFamily="18" charset="0"/>
                <a:ea typeface="Cambria" panose="02040503050406030204" pitchFamily="18" charset="0"/>
              </a:rPr>
              <a:t>La</a:t>
            </a:r>
            <a:r>
              <a:rPr lang="fr-FR" sz="2000" i="0" baseline="0" dirty="0" smtClean="0">
                <a:latin typeface="Cambria" panose="02040503050406030204" pitchFamily="18" charset="0"/>
                <a:ea typeface="Cambria" panose="02040503050406030204" pitchFamily="18" charset="0"/>
              </a:rPr>
              <a:t> </a:t>
            </a:r>
            <a:r>
              <a:rPr lang="fr-FR" sz="2000" i="0" dirty="0" smtClean="0">
                <a:latin typeface="Cambria" panose="02040503050406030204" pitchFamily="18" charset="0"/>
                <a:ea typeface="Cambria" panose="02040503050406030204" pitchFamily="18" charset="0"/>
              </a:rPr>
              <a:t>fonction du langage est souvent localisée dans l’hémisphère gauche,</a:t>
            </a:r>
            <a:r>
              <a:rPr lang="fr-FR" sz="2000" i="0" baseline="0" dirty="0" smtClean="0">
                <a:latin typeface="Cambria" panose="02040503050406030204" pitchFamily="18" charset="0"/>
                <a:ea typeface="Cambria" panose="02040503050406030204" pitchFamily="18" charset="0"/>
              </a:rPr>
              <a:t> hémisphère dominant pour le langage </a:t>
            </a:r>
          </a:p>
          <a:p>
            <a:r>
              <a:rPr lang="fr-FR" sz="2000" i="0" dirty="0" smtClean="0">
                <a:latin typeface="Cambria" panose="02040503050406030204" pitchFamily="18" charset="0"/>
                <a:ea typeface="Cambria" panose="02040503050406030204" pitchFamily="18" charset="0"/>
              </a:rPr>
              <a:t>L’hémisphère gauche contrôle l’</a:t>
            </a:r>
            <a:r>
              <a:rPr lang="fr-FR" sz="2000" i="0" dirty="0" err="1" smtClean="0">
                <a:latin typeface="Cambria" panose="02040503050406030204" pitchFamily="18" charset="0"/>
                <a:ea typeface="Cambria" panose="02040503050406030204" pitchFamily="18" charset="0"/>
              </a:rPr>
              <a:t>hémocorps</a:t>
            </a:r>
            <a:r>
              <a:rPr lang="fr-FR" sz="2000" i="0" dirty="0" smtClean="0">
                <a:latin typeface="Cambria" panose="02040503050406030204" pitchFamily="18" charset="0"/>
                <a:ea typeface="Cambria" panose="02040503050406030204" pitchFamily="18" charset="0"/>
              </a:rPr>
              <a:t> droit </a:t>
            </a:r>
            <a:endParaRPr lang="fr-FR" sz="2000" i="0" dirty="0">
              <a:latin typeface="Cambria" panose="02040503050406030204" pitchFamily="18" charset="0"/>
              <a:ea typeface="Cambria" panose="02040503050406030204" pitchFamily="18" charset="0"/>
            </a:endParaRPr>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61</a:t>
            </a:fld>
            <a:endParaRPr lang="fr-FR"/>
          </a:p>
        </p:txBody>
      </p:sp>
    </p:spTree>
    <p:extLst>
      <p:ext uri="{BB962C8B-B14F-4D97-AF65-F5344CB8AC3E}">
        <p14:creationId xmlns:p14="http://schemas.microsoft.com/office/powerpoint/2010/main" val="2055217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74</a:t>
            </a:fld>
            <a:endParaRPr lang="fr-FR"/>
          </a:p>
        </p:txBody>
      </p:sp>
    </p:spTree>
    <p:extLst>
      <p:ext uri="{BB962C8B-B14F-4D97-AF65-F5344CB8AC3E}">
        <p14:creationId xmlns:p14="http://schemas.microsoft.com/office/powerpoint/2010/main" val="1850425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75</a:t>
            </a:fld>
            <a:endParaRPr lang="fr-FR"/>
          </a:p>
        </p:txBody>
      </p:sp>
    </p:spTree>
    <p:extLst>
      <p:ext uri="{BB962C8B-B14F-4D97-AF65-F5344CB8AC3E}">
        <p14:creationId xmlns:p14="http://schemas.microsoft.com/office/powerpoint/2010/main" val="1072188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77</a:t>
            </a:fld>
            <a:endParaRPr lang="fr-FR"/>
          </a:p>
        </p:txBody>
      </p:sp>
    </p:spTree>
    <p:extLst>
      <p:ext uri="{BB962C8B-B14F-4D97-AF65-F5344CB8AC3E}">
        <p14:creationId xmlns:p14="http://schemas.microsoft.com/office/powerpoint/2010/main" val="248612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i="1" cap="none" dirty="0" smtClean="0">
                <a:latin typeface="Cambria" panose="02040503050406030204" pitchFamily="18" charset="0"/>
                <a:ea typeface="Cambria" panose="02040503050406030204" pitchFamily="18" charset="0"/>
              </a:rPr>
              <a:t>L'</a:t>
            </a:r>
            <a:r>
              <a:rPr lang="fr-FR" sz="1200" b="1" i="1" cap="none" dirty="0" smtClean="0">
                <a:latin typeface="Cambria" panose="02040503050406030204" pitchFamily="18" charset="0"/>
                <a:ea typeface="Cambria" panose="02040503050406030204" pitchFamily="18" charset="0"/>
              </a:rPr>
              <a:t>homoncule moteur </a:t>
            </a:r>
            <a:r>
              <a:rPr lang="fr-FR" sz="1200" i="1" cap="none" dirty="0" smtClean="0">
                <a:latin typeface="Cambria" panose="02040503050406030204" pitchFamily="18" charset="0"/>
                <a:ea typeface="Cambria" panose="02040503050406030204" pitchFamily="18" charset="0"/>
              </a:rPr>
              <a:t>est la représentation graphique des régions du gyrus qui contrôlent les mouvements volontaires des différentes parties du corps. </a:t>
            </a:r>
          </a:p>
          <a:p>
            <a:pPr marL="0" indent="0">
              <a:buNone/>
            </a:pPr>
            <a:endParaRPr lang="fr-FR" sz="900" i="1" cap="none" dirty="0" smtClean="0">
              <a:latin typeface="Cambria" panose="02040503050406030204" pitchFamily="18" charset="0"/>
              <a:ea typeface="Cambria" panose="02040503050406030204" pitchFamily="18" charset="0"/>
            </a:endParaRPr>
          </a:p>
          <a:p>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78</a:t>
            </a:fld>
            <a:endParaRPr lang="fr-FR"/>
          </a:p>
        </p:txBody>
      </p:sp>
    </p:spTree>
    <p:extLst>
      <p:ext uri="{BB962C8B-B14F-4D97-AF65-F5344CB8AC3E}">
        <p14:creationId xmlns:p14="http://schemas.microsoft.com/office/powerpoint/2010/main" val="3671117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a:t>
            </a:r>
            <a:r>
              <a:rPr lang="fr-FR" b="1" dirty="0" smtClean="0"/>
              <a:t>homoncule </a:t>
            </a:r>
            <a:r>
              <a:rPr lang="fr-FR" b="1" dirty="0" err="1" smtClean="0"/>
              <a:t>somesthésique</a:t>
            </a:r>
            <a:r>
              <a:rPr lang="fr-FR" b="1" dirty="0" smtClean="0"/>
              <a:t> </a:t>
            </a:r>
            <a:r>
              <a:rPr lang="fr-FR" dirty="0" smtClean="0"/>
              <a:t>(</a:t>
            </a:r>
            <a:r>
              <a:rPr lang="fr-FR" b="1" dirty="0" smtClean="0"/>
              <a:t>sensitif</a:t>
            </a:r>
            <a:r>
              <a:rPr lang="fr-FR" dirty="0" smtClean="0"/>
              <a:t>) est la représentation graphique des parties de l’aire </a:t>
            </a:r>
            <a:r>
              <a:rPr lang="fr-FR" dirty="0" err="1" smtClean="0"/>
              <a:t>somesthésique</a:t>
            </a:r>
            <a:r>
              <a:rPr lang="fr-FR" dirty="0" smtClean="0"/>
              <a:t> qui contrôlent les perceptions sensorielles des différentes régions du corps. </a:t>
            </a:r>
          </a:p>
          <a:p>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81</a:t>
            </a:fld>
            <a:endParaRPr lang="fr-FR"/>
          </a:p>
        </p:txBody>
      </p:sp>
    </p:spTree>
    <p:extLst>
      <p:ext uri="{BB962C8B-B14F-4D97-AF65-F5344CB8AC3E}">
        <p14:creationId xmlns:p14="http://schemas.microsoft.com/office/powerpoint/2010/main" val="2412762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Proprioceptif:</a:t>
            </a:r>
            <a:r>
              <a:rPr lang="fr-FR" baseline="0" dirty="0" smtClean="0"/>
              <a:t> </a:t>
            </a:r>
            <a:r>
              <a:rPr lang="fr-FR" sz="1200" b="0" i="0" kern="1200" dirty="0" smtClean="0">
                <a:solidFill>
                  <a:schemeClr val="tx1"/>
                </a:solidFill>
                <a:effectLst/>
                <a:latin typeface="+mn-lt"/>
                <a:ea typeface="+mn-ea"/>
                <a:cs typeface="+mn-cs"/>
              </a:rPr>
              <a:t>Qui se rapporte à la sensibilité du système nerveux aux informations provenant des muscles, des articulations et des os.</a:t>
            </a:r>
          </a:p>
          <a:p>
            <a:r>
              <a:rPr lang="fr-FR" sz="1200" b="0" i="0" kern="1200" dirty="0" smtClean="0">
                <a:solidFill>
                  <a:schemeClr val="tx1"/>
                </a:solidFill>
                <a:effectLst/>
                <a:latin typeface="+mn-lt"/>
                <a:ea typeface="+mn-ea"/>
                <a:cs typeface="+mn-cs"/>
              </a:rPr>
              <a:t>proprioception:</a:t>
            </a:r>
            <a:r>
              <a:rPr lang="fr-FR" sz="1200" b="0" i="0" kern="1200" baseline="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 c'est la capacité, consciente ou inconsciente, du corps, à détecter ses actions, ses mouvements dans l'espace. </a:t>
            </a:r>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96</a:t>
            </a:fld>
            <a:endParaRPr lang="fr-FR"/>
          </a:p>
        </p:txBody>
      </p:sp>
    </p:spTree>
    <p:extLst>
      <p:ext uri="{BB962C8B-B14F-4D97-AF65-F5344CB8AC3E}">
        <p14:creationId xmlns:p14="http://schemas.microsoft.com/office/powerpoint/2010/main" val="3474174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97</a:t>
            </a:fld>
            <a:endParaRPr lang="fr-FR"/>
          </a:p>
        </p:txBody>
      </p:sp>
    </p:spTree>
    <p:extLst>
      <p:ext uri="{BB962C8B-B14F-4D97-AF65-F5344CB8AC3E}">
        <p14:creationId xmlns:p14="http://schemas.microsoft.com/office/powerpoint/2010/main" val="28913798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fr-FR" smtClean="0"/>
              <a:t>Modifiez le style du titre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77761B6C-2E7F-4FB2-932C-E0584598D17A}" type="datetimeFigureOut">
              <a:rPr lang="fr-FR" smtClean="0"/>
              <a:t>21/10/2024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236835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7761B6C-2E7F-4FB2-932C-E0584598D17A}" type="datetimeFigureOut">
              <a:rPr lang="fr-FR" smtClean="0"/>
              <a:t>21/10/2024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136183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7761B6C-2E7F-4FB2-932C-E0584598D17A}" type="datetimeFigureOut">
              <a:rPr lang="fr-FR" smtClean="0"/>
              <a:t>21/10/2024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3914652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fr-FR" smtClean="0"/>
              <a:t>Modifiez le style du titre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7761B6C-2E7F-4FB2-932C-E0584598D17A}" type="datetimeFigureOut">
              <a:rPr lang="fr-FR" smtClean="0"/>
              <a:t>21/10/2024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14513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7761B6C-2E7F-4FB2-932C-E0584598D17A}" type="datetimeFigureOut">
              <a:rPr lang="fr-FR" smtClean="0"/>
              <a:t>21/10/2024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861117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fr-FR" smtClean="0"/>
              <a:t>Modifiez le style du titre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77761B6C-2E7F-4FB2-932C-E0584598D17A}" type="datetimeFigureOut">
              <a:rPr lang="fr-FR" smtClean="0"/>
              <a:t>21/10/2024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766516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fr-FR" smtClean="0"/>
              <a:t>Modifiez le style du titre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77761B6C-2E7F-4FB2-932C-E0584598D17A}" type="datetimeFigureOut">
              <a:rPr lang="fr-FR" smtClean="0"/>
              <a:t>21/10/2024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930017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7761B6C-2E7F-4FB2-932C-E0584598D17A}" type="datetimeFigureOut">
              <a:rPr lang="fr-FR" smtClean="0"/>
              <a:t>21/10/2024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3754741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fr-FR" smtClean="0"/>
              <a:t>Modifiez le style du titre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7761B6C-2E7F-4FB2-932C-E0584598D17A}" type="datetimeFigureOut">
              <a:rPr lang="fr-FR" smtClean="0"/>
              <a:t>21/10/2024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1915516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7761B6C-2E7F-4FB2-932C-E0584598D17A}" type="datetimeFigureOut">
              <a:rPr lang="fr-FR" smtClean="0"/>
              <a:t>21/10/2024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1265602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fr-FR" smtClean="0"/>
              <a:t>Modifiez le style du titre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77761B6C-2E7F-4FB2-932C-E0584598D17A}" type="datetimeFigureOut">
              <a:rPr lang="fr-FR" smtClean="0"/>
              <a:t>21/10/2024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620220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smtClean="0"/>
              <a:t>Modifiez le style du titre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77761B6C-2E7F-4FB2-932C-E0584598D17A}" type="datetimeFigureOut">
              <a:rPr lang="fr-FR" smtClean="0"/>
              <a:t>21/10/2024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4010472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2" name="Content Placeholder 3"/>
          <p:cNvSpPr>
            <a:spLocks noGrp="1"/>
          </p:cNvSpPr>
          <p:nvPr>
            <p:ph sz="quarter" idx="13"/>
          </p:nvPr>
        </p:nvSpPr>
        <p:spPr>
          <a:xfrm>
            <a:off x="913774" y="3051012"/>
            <a:ext cx="5106027" cy="274018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3" name="Content Placeholder 5"/>
          <p:cNvSpPr>
            <a:spLocks noGrp="1"/>
          </p:cNvSpPr>
          <p:nvPr>
            <p:ph sz="quarter" idx="14"/>
          </p:nvPr>
        </p:nvSpPr>
        <p:spPr>
          <a:xfrm>
            <a:off x="6172200" y="3051012"/>
            <a:ext cx="5105401" cy="274018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7761B6C-2E7F-4FB2-932C-E0584598D17A}" type="datetimeFigureOut">
              <a:rPr lang="fr-FR" smtClean="0"/>
              <a:t>21/10/2024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1869889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77761B6C-2E7F-4FB2-932C-E0584598D17A}" type="datetimeFigureOut">
              <a:rPr lang="fr-FR" smtClean="0"/>
              <a:t>21/10/2024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3472186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77761B6C-2E7F-4FB2-932C-E0584598D17A}" type="datetimeFigureOut">
              <a:rPr lang="fr-FR" smtClean="0"/>
              <a:t>21/10/2024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801840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fr-FR" smtClean="0"/>
              <a:t>Modifiez le style du titre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7761B6C-2E7F-4FB2-932C-E0584598D17A}" type="datetimeFigureOut">
              <a:rPr lang="fr-FR" smtClean="0"/>
              <a:t>21/10/2024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456679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7761B6C-2E7F-4FB2-932C-E0584598D17A}" type="datetimeFigureOut">
              <a:rPr lang="fr-FR" smtClean="0"/>
              <a:t>21/10/2024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173675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77761B6C-2E7F-4FB2-932C-E0584598D17A}" type="datetimeFigureOut">
              <a:rPr lang="fr-FR" smtClean="0"/>
              <a:t>21/10/2024</a:t>
            </a:fld>
            <a:endParaRPr lang="fr-F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fr-F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103C36BD-FF87-4551-AA9A-D09CB86236A0}" type="slidenum">
              <a:rPr lang="fr-FR" smtClean="0"/>
              <a:t>‹N°›</a:t>
            </a:fld>
            <a:endParaRPr lang="fr-FR"/>
          </a:p>
        </p:txBody>
      </p:sp>
    </p:spTree>
    <p:extLst>
      <p:ext uri="{BB962C8B-B14F-4D97-AF65-F5344CB8AC3E}">
        <p14:creationId xmlns:p14="http://schemas.microsoft.com/office/powerpoint/2010/main" val="69928121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fif"/><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 Id="rId4" Type="http://schemas.openxmlformats.org/officeDocument/2006/relationships/image" Target="../media/image41.jfif"/></Relationships>
</file>

<file path=ppt/slides/_rels/slide6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6.emf"/></Relationships>
</file>

<file path=ppt/slides/_rels/slide8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253070" y="1874066"/>
            <a:ext cx="9140307" cy="1440903"/>
          </a:xfrm>
          <a:ln w="28575">
            <a:solidFill>
              <a:schemeClr val="accent6">
                <a:lumMod val="75000"/>
              </a:schemeClr>
            </a:solidFill>
          </a:ln>
        </p:spPr>
        <p:txBody>
          <a:bodyPr>
            <a:normAutofit/>
          </a:bodyPr>
          <a:lstStyle/>
          <a:p>
            <a:r>
              <a:rPr lang="fr-FR" sz="7200" b="1" i="1" dirty="0" smtClean="0">
                <a:solidFill>
                  <a:schemeClr val="accent1">
                    <a:lumMod val="50000"/>
                  </a:schemeClr>
                </a:solidFill>
                <a:latin typeface="Cambria" panose="02040503050406030204" pitchFamily="18" charset="0"/>
                <a:ea typeface="Cambria" panose="02040503050406030204" pitchFamily="18" charset="0"/>
              </a:rPr>
              <a:t>NEUROPHYSIOLOGIE</a:t>
            </a:r>
            <a:r>
              <a:rPr lang="fr-FR" sz="7200" b="1" i="1" dirty="0" smtClean="0">
                <a:latin typeface="Cambria" panose="02040503050406030204" pitchFamily="18" charset="0"/>
                <a:ea typeface="Cambria" panose="02040503050406030204" pitchFamily="18" charset="0"/>
              </a:rPr>
              <a:t> </a:t>
            </a:r>
            <a:endParaRPr lang="fr-FR" sz="7200" b="1" i="1" dirty="0">
              <a:latin typeface="Cambria" panose="02040503050406030204" pitchFamily="18" charset="0"/>
              <a:ea typeface="Cambria" panose="02040503050406030204" pitchFamily="18" charset="0"/>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6124" y="3585172"/>
            <a:ext cx="3574625" cy="2046082"/>
          </a:xfrm>
          <a:prstGeom prst="rect">
            <a:avLst/>
          </a:prstGeom>
        </p:spPr>
      </p:pic>
      <p:sp>
        <p:nvSpPr>
          <p:cNvPr id="4" name="ZoneTexte 3"/>
          <p:cNvSpPr txBox="1"/>
          <p:nvPr/>
        </p:nvSpPr>
        <p:spPr>
          <a:xfrm>
            <a:off x="2238348" y="163448"/>
            <a:ext cx="7715304" cy="1107996"/>
          </a:xfrm>
          <a:prstGeom prst="rect">
            <a:avLst/>
          </a:prstGeom>
          <a:noFill/>
        </p:spPr>
        <p:txBody>
          <a:bodyPr wrap="square" rtlCol="0">
            <a:spAutoFit/>
          </a:bodyPr>
          <a:lstStyle/>
          <a:p>
            <a:pPr algn="ctr"/>
            <a:r>
              <a:rPr lang="fr-FR" sz="2400" b="1" i="1" dirty="0">
                <a:latin typeface="Cambria" pitchFamily="18" charset="0"/>
              </a:rPr>
              <a:t>Université Frères </a:t>
            </a:r>
            <a:r>
              <a:rPr lang="fr-FR" sz="2400" b="1" i="1" dirty="0" err="1" smtClean="0">
                <a:latin typeface="Cambria" pitchFamily="18" charset="0"/>
              </a:rPr>
              <a:t>Mentouri</a:t>
            </a:r>
            <a:r>
              <a:rPr lang="fr-FR" sz="2400" b="1" i="1" dirty="0" smtClean="0">
                <a:latin typeface="Cambria" pitchFamily="18" charset="0"/>
              </a:rPr>
              <a:t> </a:t>
            </a:r>
            <a:r>
              <a:rPr lang="fr-FR" sz="2400" b="1" i="1" dirty="0">
                <a:latin typeface="Cambria" pitchFamily="18" charset="0"/>
              </a:rPr>
              <a:t>Constantine I</a:t>
            </a:r>
          </a:p>
          <a:p>
            <a:pPr algn="ctr"/>
            <a:r>
              <a:rPr lang="fr-FR" sz="2400" b="1" i="1" dirty="0">
                <a:latin typeface="Cambria" pitchFamily="18" charset="0"/>
              </a:rPr>
              <a:t>Institut des sciences vétérinaires</a:t>
            </a:r>
          </a:p>
          <a:p>
            <a:pPr algn="ctr"/>
            <a:r>
              <a:rPr lang="fr-FR" b="1" i="1" dirty="0">
                <a:latin typeface="Cambria" pitchFamily="18" charset="0"/>
              </a:rPr>
              <a:t>Année universitaire </a:t>
            </a:r>
            <a:r>
              <a:rPr lang="fr-FR" b="1" i="1" dirty="0" smtClean="0">
                <a:latin typeface="Cambria" pitchFamily="18" charset="0"/>
              </a:rPr>
              <a:t>2024- 2025</a:t>
            </a:r>
            <a:endParaRPr lang="fr-FR" b="1" i="1" dirty="0">
              <a:latin typeface="Cambria" pitchFamily="18" charset="0"/>
            </a:endParaRPr>
          </a:p>
        </p:txBody>
      </p:sp>
      <p:sp>
        <p:nvSpPr>
          <p:cNvPr id="5" name="ZoneTexte 4"/>
          <p:cNvSpPr txBox="1"/>
          <p:nvPr/>
        </p:nvSpPr>
        <p:spPr>
          <a:xfrm>
            <a:off x="192611" y="5873139"/>
            <a:ext cx="3429024" cy="830997"/>
          </a:xfrm>
          <a:prstGeom prst="rect">
            <a:avLst/>
          </a:prstGeom>
          <a:noFill/>
        </p:spPr>
        <p:txBody>
          <a:bodyPr wrap="square" rtlCol="0">
            <a:spAutoFit/>
          </a:bodyPr>
          <a:lstStyle/>
          <a:p>
            <a:pPr algn="ctr"/>
            <a:r>
              <a:rPr lang="fr-FR" sz="2400" b="1" i="1" dirty="0">
                <a:latin typeface="Cambria" pitchFamily="18" charset="0"/>
              </a:rPr>
              <a:t>Dr KELLALI </a:t>
            </a:r>
            <a:r>
              <a:rPr lang="fr-FR" sz="2400" b="1" i="1" dirty="0" err="1">
                <a:latin typeface="Cambria" pitchFamily="18" charset="0"/>
              </a:rPr>
              <a:t>Narimane</a:t>
            </a:r>
            <a:endParaRPr lang="fr-FR" sz="2400" b="1" i="1" dirty="0">
              <a:latin typeface="Cambria" pitchFamily="18" charset="0"/>
            </a:endParaRPr>
          </a:p>
          <a:p>
            <a:pPr algn="ctr"/>
            <a:r>
              <a:rPr lang="fr-FR" sz="2400" b="1" i="1" dirty="0">
                <a:latin typeface="Cambria" pitchFamily="18" charset="0"/>
              </a:rPr>
              <a:t>Maitre assistante  « A » </a:t>
            </a:r>
          </a:p>
        </p:txBody>
      </p:sp>
      <p:pic>
        <p:nvPicPr>
          <p:cNvPr id="6" name="Image 5"/>
          <p:cNvPicPr/>
          <p:nvPr/>
        </p:nvPicPr>
        <p:blipFill>
          <a:blip r:embed="rId3">
            <a:extLst>
              <a:ext uri="{28A0092B-C50C-407E-A947-70E740481C1C}">
                <a14:useLocalDpi xmlns:a14="http://schemas.microsoft.com/office/drawing/2010/main" val="0"/>
              </a:ext>
            </a:extLst>
          </a:blip>
          <a:srcRect/>
          <a:stretch>
            <a:fillRect/>
          </a:stretch>
        </p:blipFill>
        <p:spPr bwMode="auto">
          <a:xfrm>
            <a:off x="9759135" y="87648"/>
            <a:ext cx="1179795" cy="1075146"/>
          </a:xfrm>
          <a:prstGeom prst="rect">
            <a:avLst/>
          </a:prstGeom>
          <a:noFill/>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3070" y="11849"/>
            <a:ext cx="1240477" cy="1226745"/>
          </a:xfrm>
          <a:prstGeom prst="rect">
            <a:avLst/>
          </a:prstGeom>
        </p:spPr>
      </p:pic>
    </p:spTree>
    <p:extLst>
      <p:ext uri="{BB962C8B-B14F-4D97-AF65-F5344CB8AC3E}">
        <p14:creationId xmlns:p14="http://schemas.microsoft.com/office/powerpoint/2010/main" val="7091294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Organisation générale du système nerveux</a:t>
            </a:r>
            <a:endParaRPr lang="fr-FR" dirty="0"/>
          </a:p>
        </p:txBody>
      </p:sp>
      <p:sp>
        <p:nvSpPr>
          <p:cNvPr id="5" name="Espace réservé du contenu 4"/>
          <p:cNvSpPr>
            <a:spLocks noGrp="1"/>
          </p:cNvSpPr>
          <p:nvPr>
            <p:ph sz="quarter" idx="13"/>
          </p:nvPr>
        </p:nvSpPr>
        <p:spPr>
          <a:xfrm>
            <a:off x="226337" y="1249379"/>
            <a:ext cx="6382693" cy="5413972"/>
          </a:xfrm>
        </p:spPr>
        <p:txBody>
          <a:bodyPr>
            <a:normAutofit fontScale="77500" lnSpcReduction="20000"/>
          </a:bodyPr>
          <a:lstStyle/>
          <a:p>
            <a:pPr marL="0" lvl="0" indent="0">
              <a:buNone/>
            </a:pPr>
            <a:r>
              <a:rPr lang="fr-FR" sz="3600" b="1" i="1" cap="none" dirty="0" smtClean="0">
                <a:solidFill>
                  <a:schemeClr val="accent1">
                    <a:lumMod val="50000"/>
                  </a:schemeClr>
                </a:solidFill>
                <a:latin typeface="Cambria" panose="02040503050406030204" pitchFamily="18" charset="0"/>
                <a:ea typeface="Cambria" panose="02040503050406030204" pitchFamily="18" charset="0"/>
              </a:rPr>
              <a:t>Système nerveux périphérique SNP</a:t>
            </a:r>
            <a:r>
              <a:rPr lang="fr-FR" sz="2400" b="1" i="1" cap="none" dirty="0" smtClean="0">
                <a:latin typeface="Cambria" panose="02040503050406030204" pitchFamily="18" charset="0"/>
                <a:ea typeface="Cambria" panose="02040503050406030204" pitchFamily="18" charset="0"/>
              </a:rPr>
              <a:t> </a:t>
            </a:r>
          </a:p>
          <a:p>
            <a:pPr marL="228600" lvl="1">
              <a:spcBef>
                <a:spcPts val="1000"/>
              </a:spcBef>
            </a:pPr>
            <a:r>
              <a:rPr lang="fr-FR" sz="2600" i="1" cap="none" dirty="0" smtClean="0">
                <a:latin typeface="Cambria" panose="02040503050406030204" pitchFamily="18" charset="0"/>
                <a:ea typeface="Cambria" panose="02040503050406030204" pitchFamily="18" charset="0"/>
              </a:rPr>
              <a:t>D’un point de vue fonctionnel le système nerveux périphérique comprend deux voies : </a:t>
            </a:r>
          </a:p>
          <a:p>
            <a:pPr lvl="1"/>
            <a:r>
              <a:rPr lang="fr-FR" sz="2600" b="1" i="1" cap="none" dirty="0" smtClean="0">
                <a:latin typeface="Cambria" panose="02040503050406030204" pitchFamily="18" charset="0"/>
                <a:ea typeface="Cambria" panose="02040503050406030204" pitchFamily="18" charset="0"/>
              </a:rPr>
              <a:t>Voie sensitive ou afférente </a:t>
            </a:r>
            <a:r>
              <a:rPr lang="fr-FR" sz="2600" i="1" cap="none" dirty="0" smtClean="0">
                <a:latin typeface="Cambria" panose="02040503050406030204" pitchFamily="18" charset="0"/>
                <a:ea typeface="Cambria" panose="02040503050406030204" pitchFamily="18" charset="0"/>
              </a:rPr>
              <a:t>: constituée de fibres nerveuses afférentes somatique et viscérale qui transportent les influx nerveux provenant des récepteurs sensoriels vers le SNC.</a:t>
            </a:r>
          </a:p>
          <a:p>
            <a:pPr lvl="1"/>
            <a:r>
              <a:rPr lang="fr-FR" sz="2600" i="1" cap="none" dirty="0" smtClean="0">
                <a:latin typeface="Cambria" panose="02040503050406030204" pitchFamily="18" charset="0"/>
                <a:ea typeface="Cambria" panose="02040503050406030204" pitchFamily="18" charset="0"/>
              </a:rPr>
              <a:t> </a:t>
            </a:r>
            <a:r>
              <a:rPr lang="fr-FR" sz="2600" b="1" i="1" cap="none" dirty="0" smtClean="0">
                <a:latin typeface="Cambria" panose="02040503050406030204" pitchFamily="18" charset="0"/>
                <a:ea typeface="Cambria" panose="02040503050406030204" pitchFamily="18" charset="0"/>
              </a:rPr>
              <a:t>Voie motrice ou efférentes </a:t>
            </a:r>
            <a:r>
              <a:rPr lang="fr-FR" sz="2600" i="1" cap="none" dirty="0" smtClean="0">
                <a:latin typeface="Cambria" panose="02040503050406030204" pitchFamily="18" charset="0"/>
                <a:ea typeface="Cambria" panose="02040503050406030204" pitchFamily="18" charset="0"/>
              </a:rPr>
              <a:t>: constituée de fibres nerveuses motrices qui véhiculent les réponses motrices élaborées par le SNC vers les organes effecteurs. </a:t>
            </a:r>
          </a:p>
          <a:p>
            <a:pPr lvl="0"/>
            <a:r>
              <a:rPr lang="fr-FR" sz="2600" i="1" cap="none" dirty="0" smtClean="0">
                <a:latin typeface="Cambria" panose="02040503050406030204" pitchFamily="18" charset="0"/>
                <a:ea typeface="Cambria" panose="02040503050406030204" pitchFamily="18" charset="0"/>
              </a:rPr>
              <a:t>La </a:t>
            </a:r>
            <a:r>
              <a:rPr lang="fr-FR" sz="2600" i="1" cap="none" dirty="0">
                <a:latin typeface="Cambria" panose="02040503050406030204" pitchFamily="18" charset="0"/>
                <a:ea typeface="Cambria" panose="02040503050406030204" pitchFamily="18" charset="0"/>
              </a:rPr>
              <a:t>voie motrice peut être subdivisée en deux entités distinctes </a:t>
            </a:r>
            <a:endParaRPr lang="fr-FR" sz="2600" i="1" cap="none" dirty="0" smtClean="0">
              <a:latin typeface="Cambria" panose="02040503050406030204" pitchFamily="18" charset="0"/>
              <a:ea typeface="Cambria" panose="02040503050406030204" pitchFamily="18" charset="0"/>
            </a:endParaRPr>
          </a:p>
          <a:p>
            <a:pPr lvl="1"/>
            <a:r>
              <a:rPr lang="fr-FR" sz="2600" b="1" i="1" cap="none" dirty="0" smtClean="0">
                <a:latin typeface="Cambria" panose="02040503050406030204" pitchFamily="18" charset="0"/>
                <a:ea typeface="Cambria" panose="02040503050406030204" pitchFamily="18" charset="0"/>
              </a:rPr>
              <a:t>Le système nerveux cérébrospinal ou somatique </a:t>
            </a:r>
            <a:endParaRPr lang="fr-FR" sz="2600" i="1" cap="none" dirty="0" smtClean="0">
              <a:latin typeface="Cambria" panose="02040503050406030204" pitchFamily="18" charset="0"/>
              <a:ea typeface="Cambria" panose="02040503050406030204" pitchFamily="18" charset="0"/>
            </a:endParaRPr>
          </a:p>
          <a:p>
            <a:pPr lvl="1"/>
            <a:r>
              <a:rPr lang="fr-FR" sz="2600" b="1" i="1" cap="none" dirty="0" smtClean="0">
                <a:latin typeface="Cambria" panose="02040503050406030204" pitchFamily="18" charset="0"/>
                <a:ea typeface="Cambria" panose="02040503050406030204" pitchFamily="18" charset="0"/>
              </a:rPr>
              <a:t>Le système nerveux végétatif ou autonome </a:t>
            </a:r>
            <a:endParaRPr lang="fr-FR" sz="2600" i="1" cap="none" dirty="0" smtClean="0">
              <a:latin typeface="Cambria" panose="02040503050406030204" pitchFamily="18" charset="0"/>
              <a:ea typeface="Cambria" panose="02040503050406030204" pitchFamily="18" charset="0"/>
            </a:endParaRPr>
          </a:p>
          <a:p>
            <a:pPr marL="0" lvl="0" indent="0">
              <a:buNone/>
            </a:pPr>
            <a:endParaRPr lang="fr-FR" sz="2400" i="1" cap="none" dirty="0" smtClean="0">
              <a:latin typeface="Cambria" panose="02040503050406030204" pitchFamily="18" charset="0"/>
              <a:ea typeface="Cambria" panose="02040503050406030204" pitchFamily="18" charset="0"/>
            </a:endParaRPr>
          </a:p>
        </p:txBody>
      </p:sp>
      <p:pic>
        <p:nvPicPr>
          <p:cNvPr id="12" name="Espace réservé du contenu 11"/>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684007" y="1549652"/>
            <a:ext cx="5162915" cy="4813426"/>
          </a:xfrm>
        </p:spPr>
      </p:pic>
    </p:spTree>
    <p:extLst>
      <p:ext uri="{BB962C8B-B14F-4D97-AF65-F5344CB8AC3E}">
        <p14:creationId xmlns:p14="http://schemas.microsoft.com/office/powerpoint/2010/main" val="92925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CA" b="1" i="1" dirty="0">
                <a:solidFill>
                  <a:schemeClr val="accent1">
                    <a:lumMod val="50000"/>
                  </a:schemeClr>
                </a:solidFill>
                <a:latin typeface="Cambria" panose="02040503050406030204" pitchFamily="18" charset="0"/>
                <a:ea typeface="Cambria" panose="02040503050406030204" pitchFamily="18" charset="0"/>
              </a:rPr>
              <a:t>Les protections </a:t>
            </a:r>
            <a:r>
              <a:rPr lang="fr-CA" b="1" i="1" cap="none" dirty="0" smtClean="0">
                <a:solidFill>
                  <a:schemeClr val="accent1">
                    <a:lumMod val="50000"/>
                  </a:schemeClr>
                </a:solidFill>
                <a:latin typeface="Cambria" panose="02040503050406030204" pitchFamily="18" charset="0"/>
                <a:ea typeface="Cambria" panose="02040503050406030204" pitchFamily="18" charset="0"/>
              </a:rPr>
              <a:t>du</a:t>
            </a:r>
            <a:r>
              <a:rPr lang="fr-CA" b="1" i="1" dirty="0" smtClean="0">
                <a:solidFill>
                  <a:schemeClr val="accent1">
                    <a:lumMod val="50000"/>
                  </a:schemeClr>
                </a:solidFill>
                <a:latin typeface="Cambria" panose="02040503050406030204" pitchFamily="18" charset="0"/>
                <a:ea typeface="Cambria" panose="02040503050406030204" pitchFamily="18" charset="0"/>
              </a:rPr>
              <a:t> SNC</a:t>
            </a:r>
            <a:endParaRPr lang="fr-FR" i="1" dirty="0">
              <a:solidFill>
                <a:schemeClr val="accent1">
                  <a:lumMod val="50000"/>
                </a:schemeClr>
              </a:solidFill>
              <a:latin typeface="Cambria" panose="02040503050406030204" pitchFamily="18" charset="0"/>
              <a:ea typeface="Cambria" panose="02040503050406030204" pitchFamily="18" charset="0"/>
            </a:endParaRPr>
          </a:p>
        </p:txBody>
      </p:sp>
      <p:sp>
        <p:nvSpPr>
          <p:cNvPr id="6" name="Espace réservé du contenu 5"/>
          <p:cNvSpPr>
            <a:spLocks noGrp="1"/>
          </p:cNvSpPr>
          <p:nvPr>
            <p:ph sz="quarter" idx="13"/>
          </p:nvPr>
        </p:nvSpPr>
        <p:spPr/>
        <p:txBody>
          <a:bodyPr>
            <a:normAutofit/>
          </a:bodyPr>
          <a:lstStyle/>
          <a:p>
            <a:pPr marL="381000" indent="-381000">
              <a:buFontTx/>
              <a:buChar char="•"/>
            </a:pPr>
            <a:r>
              <a:rPr lang="fr-CA" sz="3600" i="1" cap="none" dirty="0" smtClean="0">
                <a:latin typeface="Cambria" panose="02040503050406030204" pitchFamily="18" charset="0"/>
                <a:ea typeface="Cambria" panose="02040503050406030204" pitchFamily="18" charset="0"/>
              </a:rPr>
              <a:t>Les méninges</a:t>
            </a:r>
          </a:p>
          <a:p>
            <a:pPr marL="381000" indent="-381000">
              <a:buFontTx/>
              <a:buChar char="•"/>
            </a:pPr>
            <a:r>
              <a:rPr lang="fr-CA" sz="3600" i="1" cap="none" dirty="0" smtClean="0">
                <a:latin typeface="Cambria" panose="02040503050406030204" pitchFamily="18" charset="0"/>
                <a:ea typeface="Cambria" panose="02040503050406030204" pitchFamily="18" charset="0"/>
              </a:rPr>
              <a:t>Le liquide céphalo-rachidien</a:t>
            </a:r>
          </a:p>
          <a:p>
            <a:pPr marL="381000" indent="-381000">
              <a:buFontTx/>
              <a:buChar char="•"/>
            </a:pPr>
            <a:r>
              <a:rPr lang="fr-CA" sz="3600" i="1" cap="none" dirty="0" smtClean="0">
                <a:latin typeface="Cambria" panose="02040503050406030204" pitchFamily="18" charset="0"/>
                <a:ea typeface="Cambria" panose="02040503050406030204" pitchFamily="18" charset="0"/>
              </a:rPr>
              <a:t>La barrière hémato-encéphalique</a:t>
            </a:r>
            <a:endParaRPr lang="fr-FR" i="1" cap="none"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419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913774" y="0"/>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Les méninges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2" name="Espace réservé du contenu 1"/>
          <p:cNvSpPr>
            <a:spLocks noGrp="1"/>
          </p:cNvSpPr>
          <p:nvPr>
            <p:ph sz="quarter" idx="13"/>
          </p:nvPr>
        </p:nvSpPr>
        <p:spPr>
          <a:xfrm>
            <a:off x="291829" y="1274323"/>
            <a:ext cx="6819089" cy="5369667"/>
          </a:xfrm>
        </p:spPr>
        <p:txBody>
          <a:bodyPr>
            <a:normAutofit/>
          </a:bodyPr>
          <a:lstStyle/>
          <a:p>
            <a:r>
              <a:rPr lang="fr-FR" i="1" cap="none" dirty="0" smtClean="0">
                <a:latin typeface="Cambria" panose="02040503050406030204" pitchFamily="18" charset="0"/>
                <a:ea typeface="Cambria" panose="02040503050406030204" pitchFamily="18" charset="0"/>
              </a:rPr>
              <a:t>Le SNC est entièrement recouvert de trois couches protectrices de tissu conjonctif appelées méninges, nous distinguons de l’extérieur vers l’intérieur : </a:t>
            </a:r>
          </a:p>
          <a:p>
            <a:pPr lvl="0"/>
            <a:r>
              <a:rPr lang="fr-FR" b="1" i="1" cap="none" dirty="0" smtClean="0">
                <a:latin typeface="Cambria" panose="02040503050406030204" pitchFamily="18" charset="0"/>
                <a:ea typeface="Cambria" panose="02040503050406030204" pitchFamily="18" charset="0"/>
              </a:rPr>
              <a:t>La dure –mère</a:t>
            </a:r>
            <a:r>
              <a:rPr lang="fr-FR" i="1" cap="none" dirty="0" smtClean="0">
                <a:latin typeface="Cambria" panose="02040503050406030204" pitchFamily="18" charset="0"/>
                <a:ea typeface="Cambria" panose="02040503050406030204" pitchFamily="18" charset="0"/>
              </a:rPr>
              <a:t> enveloppe conjonctive épaisse, résistante et adhérente à la paroi du crâne, mais séparée de celle du canal vertébral par l’espace </a:t>
            </a:r>
            <a:r>
              <a:rPr lang="fr-FR" b="1" i="1" cap="none" dirty="0" smtClean="0">
                <a:latin typeface="Cambria" panose="02040503050406030204" pitchFamily="18" charset="0"/>
                <a:ea typeface="Cambria" panose="02040503050406030204" pitchFamily="18" charset="0"/>
              </a:rPr>
              <a:t>épidural.</a:t>
            </a:r>
          </a:p>
          <a:p>
            <a:pPr lvl="0"/>
            <a:r>
              <a:rPr lang="fr-FR" b="1" i="1" cap="none" dirty="0" smtClean="0">
                <a:latin typeface="Cambria" panose="02040503050406030204" pitchFamily="18" charset="0"/>
                <a:ea typeface="Cambria" panose="02040503050406030204" pitchFamily="18" charset="0"/>
              </a:rPr>
              <a:t>L’arachnoïde</a:t>
            </a:r>
            <a:r>
              <a:rPr lang="fr-FR" i="1" cap="none" dirty="0" smtClean="0">
                <a:latin typeface="Cambria" panose="02040503050406030204" pitchFamily="18" charset="0"/>
                <a:ea typeface="Cambria" panose="02040503050406030204" pitchFamily="18" charset="0"/>
              </a:rPr>
              <a:t> faite de réseau conjonctif lâche et </a:t>
            </a:r>
            <a:r>
              <a:rPr lang="fr-FR" i="1" cap="none" dirty="0" err="1" smtClean="0">
                <a:latin typeface="Cambria" panose="02040503050406030204" pitchFamily="18" charset="0"/>
                <a:ea typeface="Cambria" panose="02040503050406030204" pitchFamily="18" charset="0"/>
              </a:rPr>
              <a:t>avasculaire</a:t>
            </a:r>
            <a:r>
              <a:rPr lang="fr-FR" i="1" cap="none" dirty="0" smtClean="0">
                <a:latin typeface="Cambria" panose="02040503050406030204" pitchFamily="18" charset="0"/>
                <a:ea typeface="Cambria" panose="02040503050406030204" pitchFamily="18" charset="0"/>
              </a:rPr>
              <a:t>. Elle est séparée de la dure-mère par la cavité </a:t>
            </a:r>
            <a:r>
              <a:rPr lang="fr-FR" b="1" i="1" cap="none" dirty="0" smtClean="0">
                <a:latin typeface="Cambria" panose="02040503050406030204" pitchFamily="18" charset="0"/>
                <a:ea typeface="Cambria" panose="02040503050406030204" pitchFamily="18" charset="0"/>
              </a:rPr>
              <a:t>sous-durale </a:t>
            </a:r>
          </a:p>
          <a:p>
            <a:pPr lvl="0"/>
            <a:r>
              <a:rPr lang="fr-FR" b="1" i="1" cap="none" dirty="0" smtClean="0">
                <a:latin typeface="Cambria" panose="02040503050406030204" pitchFamily="18" charset="0"/>
                <a:ea typeface="Cambria" panose="02040503050406030204" pitchFamily="18" charset="0"/>
              </a:rPr>
              <a:t>La pie-mère</a:t>
            </a:r>
            <a:r>
              <a:rPr lang="fr-FR" i="1" cap="none" dirty="0" smtClean="0">
                <a:latin typeface="Cambria" panose="02040503050406030204" pitchFamily="18" charset="0"/>
                <a:ea typeface="Cambria" panose="02040503050406030204" pitchFamily="18" charset="0"/>
              </a:rPr>
              <a:t> constituée d’un tapis de cellules gliales. Entre l'arachnoïde et la pie -mère se trouve l'espace </a:t>
            </a:r>
            <a:r>
              <a:rPr lang="fr-FR" b="1" i="1" cap="none" dirty="0" smtClean="0">
                <a:latin typeface="Cambria" panose="02040503050406030204" pitchFamily="18" charset="0"/>
                <a:ea typeface="Cambria" panose="02040503050406030204" pitchFamily="18" charset="0"/>
              </a:rPr>
              <a:t>sous-arachnoïdien </a:t>
            </a:r>
            <a:r>
              <a:rPr lang="fr-FR" i="1" cap="none" dirty="0" smtClean="0">
                <a:latin typeface="Cambria" panose="02040503050406030204" pitchFamily="18" charset="0"/>
                <a:ea typeface="Cambria" panose="02040503050406030204" pitchFamily="18" charset="0"/>
              </a:rPr>
              <a:t>occupé par le liquide céphalo-rachidien.</a:t>
            </a:r>
            <a:endParaRPr lang="fr-FR" dirty="0"/>
          </a:p>
        </p:txBody>
      </p:sp>
      <p:pic>
        <p:nvPicPr>
          <p:cNvPr id="6" name="Espace réservé du contenu 6"/>
          <p:cNvPicPr>
            <a:picLocks noGrp="1" noChangeAspect="1"/>
          </p:cNvPicPr>
          <p:nvPr>
            <p:ph sz="quarter" idx="14"/>
          </p:nvPr>
        </p:nvPicPr>
        <p:blipFill>
          <a:blip r:embed="rId2"/>
          <a:stretch>
            <a:fillRect/>
          </a:stretch>
        </p:blipFill>
        <p:spPr>
          <a:xfrm>
            <a:off x="7110918" y="2130741"/>
            <a:ext cx="4933947" cy="3738410"/>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0918" y="2199469"/>
            <a:ext cx="5306165" cy="3600953"/>
          </a:xfrm>
          <a:prstGeom prst="rect">
            <a:avLst/>
          </a:prstGeom>
        </p:spPr>
      </p:pic>
    </p:spTree>
    <p:extLst>
      <p:ext uri="{BB962C8B-B14F-4D97-AF65-F5344CB8AC3E}">
        <p14:creationId xmlns:p14="http://schemas.microsoft.com/office/powerpoint/2010/main" val="80265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cap="none" dirty="0" smtClean="0">
                <a:solidFill>
                  <a:schemeClr val="accent1">
                    <a:lumMod val="50000"/>
                  </a:schemeClr>
                </a:solidFill>
                <a:latin typeface="Cambria" panose="02040503050406030204" pitchFamily="18" charset="0"/>
                <a:ea typeface="Cambria" panose="02040503050406030204" pitchFamily="18" charset="0"/>
              </a:rPr>
              <a:t>LIQUIDE CÉPHALORACHIDIEN </a:t>
            </a:r>
            <a:endParaRPr lang="fr-FR" i="1" cap="none"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262647" y="1596177"/>
            <a:ext cx="6157608" cy="4940809"/>
          </a:xfrm>
        </p:spPr>
        <p:txBody>
          <a:bodyPr>
            <a:normAutofit fontScale="92500" lnSpcReduction="10000"/>
          </a:bodyPr>
          <a:lstStyle/>
          <a:p>
            <a:pPr eaLnBrk="0" fontAlgn="base" hangingPunct="0"/>
            <a:r>
              <a:rPr lang="fr-FR" i="1" cap="none" dirty="0" smtClean="0">
                <a:latin typeface="Cambria" panose="02040503050406030204" pitchFamily="18" charset="0"/>
                <a:ea typeface="Cambria" panose="02040503050406030204" pitchFamily="18" charset="0"/>
              </a:rPr>
              <a:t>Le liquide céphalorachidien est un liquide clair, transparent et limpide. </a:t>
            </a:r>
          </a:p>
          <a:p>
            <a:pPr eaLnBrk="0" fontAlgn="base" hangingPunct="0"/>
            <a:r>
              <a:rPr lang="fr-FR" i="1" cap="none" dirty="0" smtClean="0">
                <a:latin typeface="Cambria" panose="02040503050406030204" pitchFamily="18" charset="0"/>
                <a:ea typeface="Cambria" panose="02040503050406030204" pitchFamily="18" charset="0"/>
              </a:rPr>
              <a:t>Il est produit continuellement par un transport actif de substances à partir du plasma sanguin par </a:t>
            </a:r>
            <a:r>
              <a:rPr lang="fr-FR" b="1" i="1" cap="none" dirty="0" smtClean="0">
                <a:latin typeface="Cambria" panose="02040503050406030204" pitchFamily="18" charset="0"/>
                <a:ea typeface="Cambria" panose="02040503050406030204" pitchFamily="18" charset="0"/>
              </a:rPr>
              <a:t>les plexus choroïdes </a:t>
            </a:r>
            <a:r>
              <a:rPr lang="fr-FR" i="1" cap="none" dirty="0" smtClean="0">
                <a:latin typeface="Cambria" panose="02040503050406030204" pitchFamily="18" charset="0"/>
                <a:ea typeface="Cambria" panose="02040503050406030204" pitchFamily="18" charset="0"/>
              </a:rPr>
              <a:t>et s</a:t>
            </a:r>
            <a:r>
              <a:rPr lang="fr-CA" i="1" cap="none" dirty="0" smtClean="0">
                <a:latin typeface="Cambria" panose="02040503050406030204" pitchFamily="18" charset="0"/>
                <a:ea typeface="Cambria" panose="02040503050406030204" pitchFamily="18" charset="0"/>
              </a:rPr>
              <a:t>’écoule dans l’espace sous-arachnoïdien par des ouvertures au niveau du 4e ventricule.</a:t>
            </a:r>
            <a:r>
              <a:rPr lang="fr-CA" b="1" i="1" cap="none" dirty="0" smtClean="0">
                <a:latin typeface="Cambria" panose="02040503050406030204" pitchFamily="18" charset="0"/>
                <a:ea typeface="Cambria" panose="02040503050406030204" pitchFamily="18" charset="0"/>
              </a:rPr>
              <a:t> </a:t>
            </a:r>
          </a:p>
          <a:p>
            <a:pPr eaLnBrk="0" fontAlgn="base" hangingPunct="0"/>
            <a:r>
              <a:rPr lang="fr-FR" i="1" cap="none" dirty="0" smtClean="0">
                <a:latin typeface="Cambria" panose="02040503050406030204" pitchFamily="18" charset="0"/>
                <a:ea typeface="Cambria" panose="02040503050406030204" pitchFamily="18" charset="0"/>
              </a:rPr>
              <a:t>Il baigne le SNC et remplit l’espace sous arachnoïdien, les ventricules cérébraux et le canal de l’épendyme. </a:t>
            </a:r>
          </a:p>
          <a:p>
            <a:pPr eaLnBrk="0" fontAlgn="base" hangingPunct="0"/>
            <a:r>
              <a:rPr lang="fr-FR" i="1" cap="none" dirty="0" smtClean="0">
                <a:latin typeface="Cambria" panose="02040503050406030204" pitchFamily="18" charset="0"/>
                <a:ea typeface="Cambria" panose="02040503050406030204" pitchFamily="18" charset="0"/>
              </a:rPr>
              <a:t>Il joue un rôle très important dans la protection mécanique en amortissant les chocs et dans la collecte des produits du métabolisme du tissu nerveux. </a:t>
            </a:r>
          </a:p>
          <a:p>
            <a:pPr eaLnBrk="0" fontAlgn="base" hangingPunct="0"/>
            <a:r>
              <a:rPr lang="fr-FR" i="1" cap="none" dirty="0" smtClean="0">
                <a:latin typeface="Cambria" panose="02040503050406030204" pitchFamily="18" charset="0"/>
                <a:ea typeface="Cambria" panose="02040503050406030204" pitchFamily="18" charset="0"/>
              </a:rPr>
              <a:t>Il est</a:t>
            </a:r>
            <a:r>
              <a:rPr lang="fr-CA" i="1" cap="none" dirty="0" smtClean="0">
                <a:latin typeface="Cambria" panose="02040503050406030204" pitchFamily="18" charset="0"/>
                <a:ea typeface="Cambria" panose="02040503050406030204" pitchFamily="18" charset="0"/>
              </a:rPr>
              <a:t> réabsorbé par le sang au niveau des villosités arachnoïdiennes.</a:t>
            </a:r>
            <a:endParaRPr lang="fr-FR" i="1" cap="none" dirty="0" smtClean="0">
              <a:latin typeface="Cambria" panose="02040503050406030204" pitchFamily="18" charset="0"/>
              <a:ea typeface="Cambria" panose="02040503050406030204" pitchFamily="18" charset="0"/>
            </a:endParaRPr>
          </a:p>
          <a:p>
            <a:endParaRPr lang="fr-FR" dirty="0"/>
          </a:p>
        </p:txBody>
      </p:sp>
      <p:pic>
        <p:nvPicPr>
          <p:cNvPr id="5" name="Picture 2" descr="ventricule2fr"/>
          <p:cNvPicPr>
            <a:picLocks noGrp="1"/>
          </p:cNvPicPr>
          <p:nvPr>
            <p:ph sz="quarter" idx="14"/>
          </p:nvPr>
        </p:nvPicPr>
        <p:blipFill>
          <a:blip r:embed="rId2" cstate="print"/>
          <a:srcRect/>
          <a:stretch>
            <a:fillRect/>
          </a:stretch>
        </p:blipFill>
        <p:spPr bwMode="auto">
          <a:xfrm>
            <a:off x="6420255" y="1857983"/>
            <a:ext cx="5661498" cy="4445541"/>
          </a:xfrm>
          <a:prstGeom prst="rect">
            <a:avLst/>
          </a:prstGeom>
          <a:noFill/>
          <a:ln w="9525">
            <a:noFill/>
            <a:miter lim="800000"/>
            <a:headEnd/>
            <a:tailEnd/>
          </a:ln>
        </p:spPr>
      </p:pic>
    </p:spTree>
    <p:extLst>
      <p:ext uri="{BB962C8B-B14F-4D97-AF65-F5344CB8AC3E}">
        <p14:creationId xmlns:p14="http://schemas.microsoft.com/office/powerpoint/2010/main" val="58313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La barrière </a:t>
            </a:r>
            <a:r>
              <a:rPr lang="fr-FR" b="1" i="1" dirty="0" smtClean="0">
                <a:solidFill>
                  <a:schemeClr val="accent1">
                    <a:lumMod val="50000"/>
                  </a:schemeClr>
                </a:solidFill>
                <a:latin typeface="Cambria" panose="02040503050406030204" pitchFamily="18" charset="0"/>
                <a:ea typeface="Cambria" panose="02040503050406030204" pitchFamily="18" charset="0"/>
              </a:rPr>
              <a:t>hémato-encéphalique</a:t>
            </a:r>
            <a:endParaRPr lang="fr-FR" i="1" dirty="0">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175097" y="1596178"/>
            <a:ext cx="6070059" cy="5261822"/>
          </a:xfrm>
        </p:spPr>
        <p:txBody>
          <a:bodyPr>
            <a:normAutofit fontScale="92500" lnSpcReduction="10000"/>
          </a:bodyPr>
          <a:lstStyle/>
          <a:p>
            <a:r>
              <a:rPr lang="fr-FR" sz="2100" i="1" cap="none" dirty="0" smtClean="0">
                <a:latin typeface="Cambria" panose="02040503050406030204" pitchFamily="18" charset="0"/>
                <a:ea typeface="Cambria" panose="02040503050406030204" pitchFamily="18" charset="0"/>
              </a:rPr>
              <a:t>La séparation entre le sang et l’encéphale est assurée à la fois par les cellules endothéliales et les cellules gliales. </a:t>
            </a:r>
          </a:p>
          <a:p>
            <a:r>
              <a:rPr lang="fr-FR" sz="2100" i="1" cap="none" dirty="0" smtClean="0">
                <a:latin typeface="Cambria" panose="02040503050406030204" pitchFamily="18" charset="0"/>
                <a:ea typeface="Cambria" panose="02040503050406030204" pitchFamily="18" charset="0"/>
              </a:rPr>
              <a:t>Les capillaires cérébraux sont de type </a:t>
            </a:r>
            <a:r>
              <a:rPr lang="fr-FR" sz="2100" b="1" i="1" u="sng" cap="none" dirty="0" smtClean="0">
                <a:latin typeface="Cambria" panose="02040503050406030204" pitchFamily="18" charset="0"/>
                <a:ea typeface="Cambria" panose="02040503050406030204" pitchFamily="18" charset="0"/>
              </a:rPr>
              <a:t>continu </a:t>
            </a:r>
            <a:r>
              <a:rPr lang="fr-FR" sz="2100" i="1" cap="none" dirty="0" smtClean="0">
                <a:latin typeface="Cambria" panose="02040503050406030204" pitchFamily="18" charset="0"/>
                <a:ea typeface="Cambria" panose="02040503050406030204" pitchFamily="18" charset="0"/>
              </a:rPr>
              <a:t>contrairement aux capillaires fenêtrés rencontrés dans les autres organes.</a:t>
            </a:r>
          </a:p>
          <a:p>
            <a:r>
              <a:rPr lang="fr-FR" sz="2100" i="1" cap="none" dirty="0" smtClean="0">
                <a:latin typeface="Cambria" panose="02040503050406030204" pitchFamily="18" charset="0"/>
                <a:ea typeface="Cambria" panose="02040503050406030204" pitchFamily="18" charset="0"/>
              </a:rPr>
              <a:t>Les jonctions serrées entre les cellules endothéliales rendent le passage de substances du plasma sanguin vers le liquide interstitiel de l'encéphale très sélectif. </a:t>
            </a:r>
          </a:p>
          <a:p>
            <a:r>
              <a:rPr lang="fr-FR" sz="2100" i="1" cap="none" dirty="0" smtClean="0">
                <a:latin typeface="Cambria" panose="02040503050406030204" pitchFamily="18" charset="0"/>
                <a:ea typeface="Cambria" panose="02040503050406030204" pitchFamily="18" charset="0"/>
              </a:rPr>
              <a:t>Seuls les composés de structure lipophile, ainsi que H</a:t>
            </a:r>
            <a:r>
              <a:rPr lang="fr-FR" sz="2100" b="1" i="1" cap="none" baseline="-25000" dirty="0" smtClean="0">
                <a:latin typeface="Cambria" panose="02040503050406030204" pitchFamily="18" charset="0"/>
                <a:ea typeface="Cambria" panose="02040503050406030204" pitchFamily="18" charset="0"/>
              </a:rPr>
              <a:t>2</a:t>
            </a:r>
            <a:r>
              <a:rPr lang="fr-FR" sz="2100" i="1" cap="none" dirty="0" smtClean="0">
                <a:latin typeface="Cambria" panose="02040503050406030204" pitchFamily="18" charset="0"/>
                <a:ea typeface="Cambria" panose="02040503050406030204" pitchFamily="18" charset="0"/>
              </a:rPr>
              <a:t>O, O</a:t>
            </a:r>
            <a:r>
              <a:rPr lang="fr-FR" sz="2100" b="1" i="1" cap="none" baseline="-25000" dirty="0" smtClean="0">
                <a:latin typeface="Cambria" panose="02040503050406030204" pitchFamily="18" charset="0"/>
                <a:ea typeface="Cambria" panose="02040503050406030204" pitchFamily="18" charset="0"/>
              </a:rPr>
              <a:t>2,</a:t>
            </a:r>
            <a:r>
              <a:rPr lang="fr-FR" sz="2100" i="1" cap="none" dirty="0" smtClean="0">
                <a:latin typeface="Cambria" panose="02040503050406030204" pitchFamily="18" charset="0"/>
                <a:ea typeface="Cambria" panose="02040503050406030204" pitchFamily="18" charset="0"/>
              </a:rPr>
              <a:t> CO</a:t>
            </a:r>
            <a:r>
              <a:rPr lang="fr-FR" sz="2100" b="1" i="1" cap="none" baseline="-25000" dirty="0" smtClean="0">
                <a:latin typeface="Cambria" panose="02040503050406030204" pitchFamily="18" charset="0"/>
                <a:ea typeface="Cambria" panose="02040503050406030204" pitchFamily="18" charset="0"/>
              </a:rPr>
              <a:t>2</a:t>
            </a:r>
            <a:r>
              <a:rPr lang="fr-FR" sz="2100" i="1" cap="none" dirty="0" smtClean="0">
                <a:latin typeface="Cambria" panose="02040503050406030204" pitchFamily="18" charset="0"/>
                <a:ea typeface="Cambria" panose="02040503050406030204" pitchFamily="18" charset="0"/>
              </a:rPr>
              <a:t>, et le glucose peuvent traverser facilement </a:t>
            </a:r>
          </a:p>
          <a:p>
            <a:r>
              <a:rPr lang="fr-FR" sz="2100" i="1" cap="none" dirty="0" smtClean="0">
                <a:latin typeface="Cambria" panose="02040503050406030204" pitchFamily="18" charset="0"/>
                <a:ea typeface="Cambria" panose="02040503050406030204" pitchFamily="18" charset="0"/>
              </a:rPr>
              <a:t>Les ions traversent cette barrière beaucoup plus lentement et le passage d'autres substances, comme les grosses protéines, les lipides certaines toxines et la plupart des antibiotiques, est restreint.</a:t>
            </a:r>
          </a:p>
          <a:p>
            <a:endParaRPr lang="fr-FR" i="1" cap="none" dirty="0">
              <a:latin typeface="Cambria" panose="02040503050406030204" pitchFamily="18" charset="0"/>
              <a:ea typeface="Cambria" panose="02040503050406030204" pitchFamily="18" charset="0"/>
            </a:endParaRPr>
          </a:p>
        </p:txBody>
      </p:sp>
      <p:grpSp>
        <p:nvGrpSpPr>
          <p:cNvPr id="5" name="Group 9"/>
          <p:cNvGrpSpPr>
            <a:grpSpLocks/>
          </p:cNvGrpSpPr>
          <p:nvPr/>
        </p:nvGrpSpPr>
        <p:grpSpPr bwMode="auto">
          <a:xfrm>
            <a:off x="6340812" y="2217907"/>
            <a:ext cx="5724727" cy="3792384"/>
            <a:chOff x="2486" y="2069"/>
            <a:chExt cx="3274" cy="2124"/>
          </a:xfrm>
        </p:grpSpPr>
        <p:pic>
          <p:nvPicPr>
            <p:cNvPr id="6" name="Picture 4" descr="barrierehemato3fr"/>
            <p:cNvPicPr>
              <a:picLocks noChangeAspect="1" noChangeArrowheads="1"/>
            </p:cNvPicPr>
            <p:nvPr/>
          </p:nvPicPr>
          <p:blipFill>
            <a:blip r:embed="rId2" cstate="print"/>
            <a:srcRect/>
            <a:stretch>
              <a:fillRect/>
            </a:stretch>
          </p:blipFill>
          <p:spPr bwMode="auto">
            <a:xfrm>
              <a:off x="3624" y="2069"/>
              <a:ext cx="2136" cy="2124"/>
            </a:xfrm>
            <a:prstGeom prst="rect">
              <a:avLst/>
            </a:prstGeom>
            <a:noFill/>
            <a:ln w="9525">
              <a:solidFill>
                <a:schemeClr val="tx1"/>
              </a:solidFill>
              <a:miter lim="800000"/>
              <a:headEnd/>
              <a:tailEnd/>
            </a:ln>
          </p:spPr>
        </p:pic>
        <p:pic>
          <p:nvPicPr>
            <p:cNvPr id="7" name="Picture 5" descr="barrhematoencephalb1"/>
            <p:cNvPicPr>
              <a:picLocks noChangeAspect="1" noChangeArrowheads="1"/>
            </p:cNvPicPr>
            <p:nvPr/>
          </p:nvPicPr>
          <p:blipFill>
            <a:blip r:embed="rId3" cstate="print"/>
            <a:srcRect/>
            <a:stretch>
              <a:fillRect/>
            </a:stretch>
          </p:blipFill>
          <p:spPr bwMode="auto">
            <a:xfrm>
              <a:off x="2486" y="3122"/>
              <a:ext cx="1138" cy="1071"/>
            </a:xfrm>
            <a:prstGeom prst="rect">
              <a:avLst/>
            </a:prstGeom>
            <a:noFill/>
            <a:ln w="9525">
              <a:solidFill>
                <a:schemeClr val="tx1"/>
              </a:solidFill>
              <a:miter lim="800000"/>
              <a:headEnd/>
              <a:tailEnd/>
            </a:ln>
          </p:spPr>
        </p:pic>
      </p:grpSp>
      <p:pic>
        <p:nvPicPr>
          <p:cNvPr id="11" name="Picture 6" descr="barrhematoencephalb2"/>
          <p:cNvPicPr>
            <a:picLocks noGrp="1" noChangeAspect="1" noChangeArrowheads="1"/>
          </p:cNvPicPr>
          <p:nvPr>
            <p:ph sz="quarter" idx="14"/>
          </p:nvPr>
        </p:nvPicPr>
        <p:blipFill>
          <a:blip r:embed="rId4" cstate="print"/>
          <a:srcRect/>
          <a:stretch>
            <a:fillRect/>
          </a:stretch>
        </p:blipFill>
        <p:spPr bwMode="auto">
          <a:xfrm>
            <a:off x="6340812" y="2234815"/>
            <a:ext cx="1989841" cy="1863215"/>
          </a:xfrm>
          <a:prstGeom prst="rect">
            <a:avLst/>
          </a:prstGeom>
          <a:noFill/>
          <a:ln w="9525">
            <a:solidFill>
              <a:schemeClr val="tx1"/>
            </a:solidFill>
            <a:miter lim="800000"/>
            <a:headEnd/>
            <a:tailEnd/>
          </a:ln>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8383" y="1306509"/>
            <a:ext cx="4742119" cy="5340170"/>
          </a:xfrm>
          <a:prstGeom prst="rect">
            <a:avLst/>
          </a:prstGeom>
        </p:spPr>
      </p:pic>
    </p:spTree>
    <p:extLst>
      <p:ext uri="{BB962C8B-B14F-4D97-AF65-F5344CB8AC3E}">
        <p14:creationId xmlns:p14="http://schemas.microsoft.com/office/powerpoint/2010/main" val="206498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237362" y="2286000"/>
            <a:ext cx="7743217" cy="1938992"/>
          </a:xfrm>
          <a:prstGeom prst="rect">
            <a:avLst/>
          </a:prstGeom>
          <a:noFill/>
          <a:ln w="38100">
            <a:solidFill>
              <a:schemeClr val="accent6">
                <a:lumMod val="75000"/>
              </a:schemeClr>
            </a:solidFill>
          </a:ln>
        </p:spPr>
        <p:txBody>
          <a:bodyPr wrap="square" rtlCol="0">
            <a:spAutoFit/>
          </a:bodyPr>
          <a:lstStyle/>
          <a:p>
            <a:pPr algn="ctr"/>
            <a:r>
              <a:rPr lang="fr-FR" sz="6000" b="1" i="1" dirty="0" smtClean="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sz="6000" i="1"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7218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a:t>
            </a:r>
            <a:r>
              <a:rPr lang="fr-FR" b="1" i="1" dirty="0" smtClean="0">
                <a:solidFill>
                  <a:schemeClr val="accent1">
                    <a:lumMod val="50000"/>
                  </a:schemeClr>
                </a:solidFill>
                <a:latin typeface="Cambria" panose="02040503050406030204" pitchFamily="18" charset="0"/>
                <a:ea typeface="Cambria" panose="02040503050406030204" pitchFamily="18" charset="0"/>
              </a:rPr>
              <a:t>PÉRIPHÉRIQUE</a:t>
            </a:r>
            <a:endParaRPr lang="fr-FR" i="1" dirty="0"/>
          </a:p>
        </p:txBody>
      </p:sp>
      <p:sp>
        <p:nvSpPr>
          <p:cNvPr id="3" name="Espace réservé du contenu 2"/>
          <p:cNvSpPr>
            <a:spLocks noGrp="1"/>
          </p:cNvSpPr>
          <p:nvPr>
            <p:ph sz="quarter" idx="13"/>
          </p:nvPr>
        </p:nvSpPr>
        <p:spPr>
          <a:xfrm>
            <a:off x="428017" y="1780163"/>
            <a:ext cx="10849583" cy="4497420"/>
          </a:xfrm>
        </p:spPr>
        <p:txBody>
          <a:bodyPr>
            <a:normAutofit lnSpcReduction="10000"/>
          </a:bodyPr>
          <a:lstStyle/>
          <a:p>
            <a:r>
              <a:rPr lang="fr-FR" sz="2800" i="1" cap="none" dirty="0" smtClean="0">
                <a:latin typeface="Cambria" panose="02040503050406030204" pitchFamily="18" charset="0"/>
                <a:ea typeface="Cambria" panose="02040503050406030204" pitchFamily="18" charset="0"/>
              </a:rPr>
              <a:t>Le système nerveux périphérique est constitué par l’ensemble des formations nerveuses situées hors du système nerveux central. </a:t>
            </a:r>
          </a:p>
          <a:p>
            <a:r>
              <a:rPr lang="fr-FR" sz="2800" i="1" cap="none" dirty="0" smtClean="0">
                <a:latin typeface="Cambria" panose="02040503050406030204" pitchFamily="18" charset="0"/>
                <a:ea typeface="Cambria" panose="02040503050406030204" pitchFamily="18" charset="0"/>
              </a:rPr>
              <a:t>Les nerfs en forment la partie la plus caractéristique et la plus étendue, ils unissent le système nerveux central à toutes les autres parties de l’organisme</a:t>
            </a:r>
          </a:p>
          <a:p>
            <a:r>
              <a:rPr lang="fr-FR" sz="2800" i="1" cap="none" dirty="0" smtClean="0">
                <a:latin typeface="Cambria" panose="02040503050406030204" pitchFamily="18" charset="0"/>
                <a:ea typeface="Cambria" panose="02040503050406030204" pitchFamily="18" charset="0"/>
              </a:rPr>
              <a:t>Selon leurs fonctions, on reconnaît deux ordres de nerfs : </a:t>
            </a:r>
          </a:p>
          <a:p>
            <a:pPr lvl="1"/>
            <a:r>
              <a:rPr lang="fr-FR" sz="2800" b="1" i="1" cap="none" dirty="0" smtClean="0">
                <a:latin typeface="Cambria" panose="02040503050406030204" pitchFamily="18" charset="0"/>
                <a:ea typeface="Cambria" panose="02040503050406030204" pitchFamily="18" charset="0"/>
              </a:rPr>
              <a:t>Nerfs crâniens  </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Nerfs spinaux </a:t>
            </a:r>
            <a:endParaRPr lang="fr-FR" sz="2800" i="1" cap="none" dirty="0" smtClean="0">
              <a:latin typeface="Cambria" panose="02040503050406030204" pitchFamily="18" charset="0"/>
              <a:ea typeface="Cambria" panose="02040503050406030204" pitchFamily="18" charset="0"/>
            </a:endParaRPr>
          </a:p>
          <a:p>
            <a:pPr marL="0" indent="0">
              <a:buNone/>
            </a:pPr>
            <a:endParaRPr lang="fr-FR" dirty="0"/>
          </a:p>
          <a:p>
            <a:endParaRPr lang="fr-FR" dirty="0"/>
          </a:p>
        </p:txBody>
      </p:sp>
    </p:spTree>
    <p:extLst>
      <p:ext uri="{BB962C8B-B14F-4D97-AF65-F5344CB8AC3E}">
        <p14:creationId xmlns:p14="http://schemas.microsoft.com/office/powerpoint/2010/main" val="34649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11051"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i="1" dirty="0"/>
          </a:p>
        </p:txBody>
      </p:sp>
      <p:sp>
        <p:nvSpPr>
          <p:cNvPr id="3" name="Espace réservé du contenu 2"/>
          <p:cNvSpPr>
            <a:spLocks noGrp="1"/>
          </p:cNvSpPr>
          <p:nvPr>
            <p:ph sz="quarter" idx="13"/>
          </p:nvPr>
        </p:nvSpPr>
        <p:spPr>
          <a:xfrm>
            <a:off x="214008" y="1895721"/>
            <a:ext cx="6682902" cy="4366848"/>
          </a:xfrm>
          <a:ln>
            <a:solidFill>
              <a:schemeClr val="tx1"/>
            </a:solidFill>
          </a:ln>
        </p:spPr>
        <p:txBody>
          <a:bodyPr>
            <a:normAutofit fontScale="92500"/>
          </a:bodyPr>
          <a:lstStyle/>
          <a:p>
            <a:pPr marL="0" indent="0">
              <a:buNone/>
            </a:pPr>
            <a:r>
              <a:rPr lang="fr-FR" sz="3200" b="1" i="1" cap="none" dirty="0" smtClean="0">
                <a:latin typeface="Cambria" panose="02040503050406030204" pitchFamily="18" charset="0"/>
                <a:ea typeface="Cambria" panose="02040503050406030204" pitchFamily="18" charset="0"/>
              </a:rPr>
              <a:t>NERFS CRÂNIENS </a:t>
            </a:r>
            <a:endParaRPr lang="fr-FR" sz="3200" i="1" cap="none" dirty="0" smtClean="0">
              <a:latin typeface="Cambria" panose="02040503050406030204" pitchFamily="18" charset="0"/>
              <a:ea typeface="Cambria" panose="02040503050406030204" pitchFamily="18" charset="0"/>
            </a:endParaRPr>
          </a:p>
          <a:p>
            <a:r>
              <a:rPr lang="fr-FR" sz="2800" i="1" cap="none" dirty="0" smtClean="0">
                <a:latin typeface="Cambria" panose="02040503050406030204" pitchFamily="18" charset="0"/>
                <a:ea typeface="Cambria" panose="02040503050406030204" pitchFamily="18" charset="0"/>
              </a:rPr>
              <a:t>Les nerfs crâniens naissent de l’encéphale et, à l’exception des nerfs olfactifs, sont attachés au tronc cérébral. </a:t>
            </a:r>
          </a:p>
          <a:p>
            <a:r>
              <a:rPr lang="fr-FR" sz="2800" i="1" cap="none" dirty="0" smtClean="0">
                <a:latin typeface="Cambria" panose="02040503050406030204" pitchFamily="18" charset="0"/>
                <a:ea typeface="Cambria" panose="02040503050406030204" pitchFamily="18" charset="0"/>
              </a:rPr>
              <a:t>Ils sont disposés symétriquement par paires, on en compte 12 paires. </a:t>
            </a:r>
          </a:p>
          <a:p>
            <a:r>
              <a:rPr lang="fr-FR" sz="2800" i="1" cap="none" dirty="0" smtClean="0">
                <a:latin typeface="Cambria" panose="02040503050406030204" pitchFamily="18" charset="0"/>
                <a:ea typeface="Cambria" panose="02040503050406030204" pitchFamily="18" charset="0"/>
              </a:rPr>
              <a:t>On reconnait trois groupes de nerfs crâniens : nerfs sensitifs, nerfs moteurs, nerfs mixtes.</a:t>
            </a:r>
          </a:p>
          <a:p>
            <a:endParaRPr lang="fr-FR" dirty="0"/>
          </a:p>
        </p:txBody>
      </p:sp>
      <p:pic>
        <p:nvPicPr>
          <p:cNvPr id="5" name="Espace réservé du contenu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7214765" y="1461969"/>
            <a:ext cx="4393463" cy="4997564"/>
          </a:xfrm>
          <a:ln>
            <a:solidFill>
              <a:schemeClr val="tx1"/>
            </a:solidFill>
          </a:ln>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4602" y="1140430"/>
            <a:ext cx="6668158" cy="5591933"/>
          </a:xfrm>
          <a:prstGeom prst="rect">
            <a:avLst/>
          </a:prstGeom>
        </p:spPr>
      </p:pic>
    </p:spTree>
    <p:extLst>
      <p:ext uri="{BB962C8B-B14F-4D97-AF65-F5344CB8AC3E}">
        <p14:creationId xmlns:p14="http://schemas.microsoft.com/office/powerpoint/2010/main" val="367982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3694" y="-379379"/>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SNP: nerfs crâniens </a:t>
            </a:r>
            <a:endParaRPr lang="fr-FR" dirty="0"/>
          </a:p>
        </p:txBody>
      </p:sp>
      <p:graphicFrame>
        <p:nvGraphicFramePr>
          <p:cNvPr id="8" name="Espace réservé du contenu 7"/>
          <p:cNvGraphicFramePr>
            <a:graphicFrameLocks noGrp="1"/>
          </p:cNvGraphicFramePr>
          <p:nvPr>
            <p:ph sz="quarter" idx="13"/>
            <p:extLst>
              <p:ext uri="{D42A27DB-BD31-4B8C-83A1-F6EECF244321}">
                <p14:modId xmlns:p14="http://schemas.microsoft.com/office/powerpoint/2010/main" val="3703428330"/>
              </p:ext>
            </p:extLst>
          </p:nvPr>
        </p:nvGraphicFramePr>
        <p:xfrm>
          <a:off x="252920" y="710111"/>
          <a:ext cx="11760740" cy="6048133"/>
        </p:xfrm>
        <a:graphic>
          <a:graphicData uri="http://schemas.openxmlformats.org/drawingml/2006/table">
            <a:tbl>
              <a:tblPr firstRow="1" bandRow="1">
                <a:tableStyleId>{93296810-A885-4BE3-A3E7-6D5BEEA58F35}</a:tableStyleId>
              </a:tblPr>
              <a:tblGrid>
                <a:gridCol w="2940185"/>
                <a:gridCol w="1281618"/>
                <a:gridCol w="1566154"/>
                <a:gridCol w="5972783"/>
              </a:tblGrid>
              <a:tr h="610783">
                <a:tc>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Nerf</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Type</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Fibres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Fonction</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760815">
                <a:tc>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I Olfactif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Sensitif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Afférente</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Véhicule les influx nerveux provenant de l’épithélium olfactif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634012">
                <a:tc>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II Optique</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Sensitif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Véhicule les influx nerveux provenant de récepteurs oculaires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303840">
                <a:tc rowSpan="2">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III Oculomoteur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Moteur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Innerve le muscle squelettique qui déplace le globe oculaire, le muscle élévateur de la paupière, et les muscles lisses contacteurs de la pupille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634012">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Transmet l’information des récepteurs musculaires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968926">
                <a:tc rowSpan="2">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IV Trochléaire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Moteur</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Innerve le muscle squelettique qui déplace le globe oculaire vers le bas et latéralement.</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634012">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Transmet l’information des récepteurs musculaires</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426644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193586485"/>
              </p:ext>
            </p:extLst>
          </p:nvPr>
        </p:nvGraphicFramePr>
        <p:xfrm>
          <a:off x="165370" y="-120535"/>
          <a:ext cx="11741284" cy="6978780"/>
        </p:xfrm>
        <a:graphic>
          <a:graphicData uri="http://schemas.openxmlformats.org/drawingml/2006/table">
            <a:tbl>
              <a:tblPr firstRow="1" bandRow="1">
                <a:tableStyleId>{E8B1032C-EA38-4F05-BA0D-38AFFFC7BED3}</a:tableStyleId>
              </a:tblPr>
              <a:tblGrid>
                <a:gridCol w="2935321"/>
                <a:gridCol w="1179479"/>
                <a:gridCol w="1274324"/>
                <a:gridCol w="6352160"/>
              </a:tblGrid>
              <a:tr h="880111">
                <a:tc rowSpan="2">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V Trijumeau</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Mixte</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b="0" dirty="0">
                          <a:effectLst/>
                          <a:latin typeface="Times New Roman" panose="02020603050405020304" pitchFamily="18" charset="0"/>
                          <a:ea typeface="Calibri" panose="020F0502020204030204" pitchFamily="34" charset="0"/>
                          <a:cs typeface="Arial" panose="020B0604020202020204" pitchFamily="34" charset="0"/>
                        </a:rPr>
                        <a:t>Innerve les muscles squelettiques de la mastication </a:t>
                      </a:r>
                      <a:endParaRPr lang="fr-FR" sz="2000" b="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0"/>
                        </a:spcAft>
                      </a:pPr>
                      <a:r>
                        <a:rPr lang="fr-FR" sz="2000" b="0" dirty="0">
                          <a:effectLst/>
                          <a:latin typeface="Times New Roman" panose="02020603050405020304" pitchFamily="18" charset="0"/>
                          <a:ea typeface="Calibri" panose="020F0502020204030204" pitchFamily="34" charset="0"/>
                          <a:cs typeface="Arial" panose="020B0604020202020204" pitchFamily="34" charset="0"/>
                        </a:rPr>
                        <a:t> </a:t>
                      </a:r>
                      <a:endParaRPr lang="fr-FR" sz="20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880111">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Transmet l’information des récepteurs cutanés des muscles squelettiques de la face de la bouche et du nez</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880111">
                <a:tc rowSpan="2">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VI Abducteur</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Moteur</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efférent</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a:effectLst/>
                          <a:latin typeface="Times New Roman" panose="02020603050405020304" pitchFamily="18" charset="0"/>
                          <a:ea typeface="Calibri" panose="020F0502020204030204" pitchFamily="34" charset="0"/>
                          <a:cs typeface="Arial" panose="020B0604020202020204" pitchFamily="34" charset="0"/>
                        </a:rPr>
                        <a:t>Innerve les muscles squelettiques qui déplacent le globe oculaire latéralement </a:t>
                      </a:r>
                      <a:endParaRPr lang="fr-FR"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852300">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a:effectLst/>
                          <a:latin typeface="Times New Roman" panose="02020603050405020304" pitchFamily="18" charset="0"/>
                          <a:ea typeface="Calibri" panose="020F0502020204030204" pitchFamily="34" charset="0"/>
                          <a:cs typeface="Arial" panose="020B0604020202020204" pitchFamily="34" charset="0"/>
                        </a:rPr>
                        <a:t>Transmet l’information des récepteurs musculaires </a:t>
                      </a:r>
                      <a:endParaRPr lang="fr-FR"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320166">
                <a:tc rowSpan="2">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VII Facial</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Mixte</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a:effectLst/>
                          <a:latin typeface="Times New Roman" panose="02020603050405020304" pitchFamily="18" charset="0"/>
                          <a:ea typeface="Calibri" panose="020F0502020204030204" pitchFamily="34" charset="0"/>
                          <a:cs typeface="Arial" panose="020B0604020202020204" pitchFamily="34" charset="0"/>
                        </a:rPr>
                        <a:t>Innerve les muscles squelettiques de l’expression faciale, et de la déglutition innerve le nez le palais les glandes lacrymales et salivaires </a:t>
                      </a:r>
                      <a:endParaRPr lang="fr-FR"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880111">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a:effectLst/>
                          <a:latin typeface="Times New Roman" panose="02020603050405020304" pitchFamily="18" charset="0"/>
                          <a:ea typeface="Calibri" panose="020F0502020204030204" pitchFamily="34" charset="0"/>
                          <a:cs typeface="Arial" panose="020B0604020202020204" pitchFamily="34" charset="0"/>
                        </a:rPr>
                        <a:t>Transmet l’information provenant des papilles gustatives de la partie antérieure de la langue </a:t>
                      </a:r>
                      <a:endParaRPr lang="fr-FR"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877271">
                <a:tc>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VIII Vestibulo-cochléaire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Sensitif</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Transmet l’information des récepteurs de l’oreille interne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261531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786826026"/>
              </p:ext>
            </p:extLst>
          </p:nvPr>
        </p:nvGraphicFramePr>
        <p:xfrm>
          <a:off x="214009" y="-7081"/>
          <a:ext cx="11741284" cy="6806960"/>
        </p:xfrm>
        <a:graphic>
          <a:graphicData uri="http://schemas.openxmlformats.org/drawingml/2006/table">
            <a:tbl>
              <a:tblPr firstRow="1" bandRow="1">
                <a:tableStyleId>{E8B1032C-EA38-4F05-BA0D-38AFFFC7BED3}</a:tableStyleId>
              </a:tblPr>
              <a:tblGrid>
                <a:gridCol w="2935321"/>
                <a:gridCol w="1082202"/>
                <a:gridCol w="1400783"/>
                <a:gridCol w="6322978"/>
              </a:tblGrid>
              <a:tr h="1074060">
                <a:tc rowSpan="2">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IX Glossopharyngien</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Mixte</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Effarant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Innerve les muscles squelettiques de la déglutition et de la glande parotide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611091">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Transmet l’information provenant des papilles gustatives de la partie postérieure de la langue et de la peau du conduit auditif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611091">
                <a:tc rowSpan="2">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X Vague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Mixte</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Innerve les muscles squelettique du pharynx du larynx les muscles lisses et les glandes du thorax et de l’abdomen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074060">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Transmet l’information des récepteurs du thorax et de l’abdomen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771920">
                <a:tc>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XI Accessoire</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Moteur</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Innerve les muscles squelettiques du cou</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424587">
                <a:tc>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XII Hypoglosse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Moteur</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Innerve les muscles squelettiques de la langue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144074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2192803" y="1471071"/>
            <a:ext cx="3087232" cy="8238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central</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6" name="Rectangle à coins arrondis 5"/>
          <p:cNvSpPr/>
          <p:nvPr/>
        </p:nvSpPr>
        <p:spPr>
          <a:xfrm>
            <a:off x="3812133" y="4249716"/>
            <a:ext cx="3087232" cy="82386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végétatif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7" name="Rectangle à coins arrondis 6"/>
          <p:cNvSpPr/>
          <p:nvPr/>
        </p:nvSpPr>
        <p:spPr>
          <a:xfrm>
            <a:off x="219971" y="2765492"/>
            <a:ext cx="2037029" cy="82386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Encéphale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8" name="Rectangle à coins arrondis 7"/>
          <p:cNvSpPr/>
          <p:nvPr/>
        </p:nvSpPr>
        <p:spPr>
          <a:xfrm>
            <a:off x="5518712" y="2765492"/>
            <a:ext cx="3087232" cy="82386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Voie motrice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0" name="Rectangle à coins arrondis 9"/>
          <p:cNvSpPr/>
          <p:nvPr/>
        </p:nvSpPr>
        <p:spPr>
          <a:xfrm>
            <a:off x="8959029" y="2720705"/>
            <a:ext cx="3087232" cy="82386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Voies sensitive</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1" name="Rectangle à coins arrondis 10"/>
          <p:cNvSpPr/>
          <p:nvPr/>
        </p:nvSpPr>
        <p:spPr>
          <a:xfrm>
            <a:off x="2610085" y="2724976"/>
            <a:ext cx="1961916" cy="82386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Moelle épinière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2" name="Rectangle à coins arrondis 11"/>
          <p:cNvSpPr/>
          <p:nvPr/>
        </p:nvSpPr>
        <p:spPr>
          <a:xfrm>
            <a:off x="7518019" y="4222564"/>
            <a:ext cx="3087232" cy="82386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somatique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3" name="Rectangle à coins arrondis 12"/>
          <p:cNvSpPr/>
          <p:nvPr/>
        </p:nvSpPr>
        <p:spPr>
          <a:xfrm>
            <a:off x="7164929" y="1471071"/>
            <a:ext cx="3087232" cy="8238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périphérique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4" name="Rectangle à coins arrondis 13"/>
          <p:cNvSpPr/>
          <p:nvPr/>
        </p:nvSpPr>
        <p:spPr>
          <a:xfrm>
            <a:off x="4331199" y="95384"/>
            <a:ext cx="3087232" cy="82386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smtClean="0">
                <a:solidFill>
                  <a:schemeClr val="accent1">
                    <a:lumMod val="50000"/>
                  </a:schemeClr>
                </a:solidFill>
                <a:latin typeface="Cambria" panose="02040503050406030204" pitchFamily="18" charset="0"/>
                <a:ea typeface="Cambria" panose="02040503050406030204" pitchFamily="18" charset="0"/>
              </a:rPr>
              <a:t>Système nerveux </a:t>
            </a:r>
            <a:endParaRPr lang="fr-FR" sz="2800" b="1" i="1" dirty="0">
              <a:solidFill>
                <a:schemeClr val="accent1">
                  <a:lumMod val="50000"/>
                </a:schemeClr>
              </a:solidFill>
              <a:latin typeface="Cambria" panose="02040503050406030204" pitchFamily="18" charset="0"/>
              <a:ea typeface="Cambria" panose="02040503050406030204" pitchFamily="18" charset="0"/>
            </a:endParaRPr>
          </a:p>
        </p:txBody>
      </p:sp>
      <p:sp>
        <p:nvSpPr>
          <p:cNvPr id="15" name="Rectangle à coins arrondis 14"/>
          <p:cNvSpPr/>
          <p:nvPr/>
        </p:nvSpPr>
        <p:spPr>
          <a:xfrm>
            <a:off x="1752470" y="5724423"/>
            <a:ext cx="3087232" cy="82386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sympathique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6" name="Rectangle à coins arrondis 15"/>
          <p:cNvSpPr/>
          <p:nvPr/>
        </p:nvSpPr>
        <p:spPr>
          <a:xfrm>
            <a:off x="5871797" y="5724423"/>
            <a:ext cx="3087232" cy="82386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parasympathique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7" name="Accolade ouvrante 16"/>
          <p:cNvSpPr/>
          <p:nvPr/>
        </p:nvSpPr>
        <p:spPr>
          <a:xfrm rot="5400000">
            <a:off x="5052458" y="3353424"/>
            <a:ext cx="606583" cy="4119327"/>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8" name="Accolade ouvrante 17"/>
          <p:cNvSpPr/>
          <p:nvPr/>
        </p:nvSpPr>
        <p:spPr>
          <a:xfrm rot="5400000">
            <a:off x="6759036" y="1878717"/>
            <a:ext cx="606583" cy="4119327"/>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Accolade ouvrante 18"/>
          <p:cNvSpPr/>
          <p:nvPr/>
        </p:nvSpPr>
        <p:spPr>
          <a:xfrm rot="5400000">
            <a:off x="5622212" y="-792285"/>
            <a:ext cx="487981" cy="3966301"/>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Accolade ouvrante 19"/>
          <p:cNvSpPr/>
          <p:nvPr/>
        </p:nvSpPr>
        <p:spPr>
          <a:xfrm rot="5400000">
            <a:off x="8614938" y="1206062"/>
            <a:ext cx="449148" cy="2642987"/>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Accolade ouvrante 20"/>
          <p:cNvSpPr/>
          <p:nvPr/>
        </p:nvSpPr>
        <p:spPr>
          <a:xfrm rot="5400000">
            <a:off x="2368891" y="1373903"/>
            <a:ext cx="413952" cy="2272108"/>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Rectangle à coins arrondis 21"/>
          <p:cNvSpPr/>
          <p:nvPr/>
        </p:nvSpPr>
        <p:spPr>
          <a:xfrm>
            <a:off x="2192803" y="1471367"/>
            <a:ext cx="3087232" cy="8238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central</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23" name="Rectangle à coins arrondis 22"/>
          <p:cNvSpPr/>
          <p:nvPr/>
        </p:nvSpPr>
        <p:spPr>
          <a:xfrm>
            <a:off x="7164929" y="1471367"/>
            <a:ext cx="3087232" cy="8238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périphérique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24" name="Accolade ouvrante 23"/>
          <p:cNvSpPr/>
          <p:nvPr/>
        </p:nvSpPr>
        <p:spPr>
          <a:xfrm rot="5400000">
            <a:off x="5622212" y="-791989"/>
            <a:ext cx="487981" cy="3966301"/>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10058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down)">
                                      <p:cBhvr>
                                        <p:cTn id="55" dur="500"/>
                                        <p:tgtEl>
                                          <p:spTgt spid="17"/>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down)">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4" grpId="0" animBg="1"/>
      <p:bldP spid="15" grpId="0" animBg="1"/>
      <p:bldP spid="16" grpId="0" animBg="1"/>
      <p:bldP spid="17" grpId="0" animBg="1"/>
      <p:bldP spid="18" grpId="0" animBg="1"/>
      <p:bldP spid="20" grpId="0" animBg="1"/>
      <p:bldP spid="21" grpId="0" animBg="1"/>
      <p:bldP spid="22" grpId="0" animBg="1"/>
      <p:bldP spid="23" grpId="0" animBg="1"/>
      <p:bldP spid="2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99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dirty="0"/>
          </a:p>
        </p:txBody>
      </p:sp>
      <p:sp>
        <p:nvSpPr>
          <p:cNvPr id="3" name="Espace réservé du contenu 2"/>
          <p:cNvSpPr>
            <a:spLocks noGrp="1"/>
          </p:cNvSpPr>
          <p:nvPr>
            <p:ph sz="quarter" idx="13"/>
          </p:nvPr>
        </p:nvSpPr>
        <p:spPr>
          <a:xfrm>
            <a:off x="204281" y="1371600"/>
            <a:ext cx="5967919" cy="5233481"/>
          </a:xfrm>
        </p:spPr>
        <p:txBody>
          <a:bodyPr>
            <a:normAutofit lnSpcReduction="10000"/>
          </a:bodyPr>
          <a:lstStyle/>
          <a:p>
            <a:pPr marL="0" indent="0">
              <a:buNone/>
            </a:pPr>
            <a:r>
              <a:rPr lang="fr-FR" sz="2800" b="1" i="1" dirty="0">
                <a:latin typeface="Cambria" panose="02040503050406030204" pitchFamily="18" charset="0"/>
                <a:ea typeface="Cambria" panose="02040503050406030204" pitchFamily="18" charset="0"/>
              </a:rPr>
              <a:t>Nerfs spinaux </a:t>
            </a:r>
            <a:endParaRPr lang="fr-FR" sz="2800" i="1" dirty="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Anciennement appelés «</a:t>
            </a:r>
            <a:r>
              <a:rPr lang="fr-FR" b="1" i="1" cap="none" dirty="0" smtClean="0">
                <a:latin typeface="Cambria" panose="02040503050406030204" pitchFamily="18" charset="0"/>
                <a:ea typeface="Cambria" panose="02040503050406030204" pitchFamily="18" charset="0"/>
              </a:rPr>
              <a:t>nerfs rachidiens</a:t>
            </a:r>
            <a:r>
              <a:rPr lang="fr-FR" i="1" cap="none" dirty="0" smtClean="0">
                <a:latin typeface="Cambria" panose="02040503050406030204" pitchFamily="18" charset="0"/>
                <a:ea typeface="Cambria" panose="02040503050406030204" pitchFamily="18" charset="0"/>
              </a:rPr>
              <a:t> », ils sont portés en paires symétriques par la moelle épinière. Comme les vertèbres, on les classe en :</a:t>
            </a:r>
          </a:p>
          <a:p>
            <a:pPr lvl="0"/>
            <a:r>
              <a:rPr lang="fr-FR" i="1" cap="none" dirty="0" smtClean="0">
                <a:latin typeface="Cambria" panose="02040503050406030204" pitchFamily="18" charset="0"/>
                <a:ea typeface="Cambria" panose="02040503050406030204" pitchFamily="18" charset="0"/>
              </a:rPr>
              <a:t>Nerfs spinaux cervicaux </a:t>
            </a:r>
          </a:p>
          <a:p>
            <a:pPr lvl="0"/>
            <a:r>
              <a:rPr lang="fr-FR" i="1" cap="none" dirty="0" smtClean="0">
                <a:latin typeface="Cambria" panose="02040503050406030204" pitchFamily="18" charset="0"/>
                <a:ea typeface="Cambria" panose="02040503050406030204" pitchFamily="18" charset="0"/>
              </a:rPr>
              <a:t>Nerfs spinaux thoraciques</a:t>
            </a:r>
          </a:p>
          <a:p>
            <a:pPr lvl="0"/>
            <a:r>
              <a:rPr lang="fr-FR" i="1" cap="none" dirty="0" smtClean="0">
                <a:latin typeface="Cambria" panose="02040503050406030204" pitchFamily="18" charset="0"/>
                <a:ea typeface="Cambria" panose="02040503050406030204" pitchFamily="18" charset="0"/>
              </a:rPr>
              <a:t>Nerfs spinaux lombaires </a:t>
            </a:r>
          </a:p>
          <a:p>
            <a:pPr lvl="0"/>
            <a:r>
              <a:rPr lang="fr-FR" i="1" cap="none" dirty="0" smtClean="0">
                <a:latin typeface="Cambria" panose="02040503050406030204" pitchFamily="18" charset="0"/>
                <a:ea typeface="Cambria" panose="02040503050406030204" pitchFamily="18" charset="0"/>
              </a:rPr>
              <a:t>Nerfs spinaux sacraux  </a:t>
            </a:r>
          </a:p>
          <a:p>
            <a:pPr lvl="0"/>
            <a:r>
              <a:rPr lang="fr-FR" i="1" cap="none" dirty="0" smtClean="0">
                <a:latin typeface="Cambria" panose="02040503050406030204" pitchFamily="18" charset="0"/>
                <a:ea typeface="Cambria" panose="02040503050406030204" pitchFamily="18" charset="0"/>
              </a:rPr>
              <a:t>Nerfs spinaux coccygiens </a:t>
            </a:r>
          </a:p>
          <a:p>
            <a:r>
              <a:rPr lang="fr-FR" i="1" cap="none" dirty="0" smtClean="0">
                <a:latin typeface="Cambria" panose="02040503050406030204" pitchFamily="18" charset="0"/>
                <a:ea typeface="Cambria" panose="02040503050406030204" pitchFamily="18" charset="0"/>
              </a:rPr>
              <a:t>Chacun d’eux prend naissance par deux racines, l’une dorsale, sensitive et pourvue d’un ganglion, l’autre ventrale et motrice.</a:t>
            </a:r>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16310" y="1742092"/>
            <a:ext cx="5593364" cy="4195023"/>
          </a:xfrm>
        </p:spPr>
      </p:pic>
    </p:spTree>
    <p:extLst>
      <p:ext uri="{BB962C8B-B14F-4D97-AF65-F5344CB8AC3E}">
        <p14:creationId xmlns:p14="http://schemas.microsoft.com/office/powerpoint/2010/main" val="427350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149" y="-19455"/>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dirty="0"/>
          </a:p>
        </p:txBody>
      </p:sp>
      <p:sp>
        <p:nvSpPr>
          <p:cNvPr id="6" name="Espace réservé du contenu 5"/>
          <p:cNvSpPr>
            <a:spLocks noGrp="1"/>
          </p:cNvSpPr>
          <p:nvPr>
            <p:ph sz="quarter" idx="13"/>
          </p:nvPr>
        </p:nvSpPr>
        <p:spPr>
          <a:xfrm>
            <a:off x="398834" y="1293780"/>
            <a:ext cx="11488366" cy="5330756"/>
          </a:xfrm>
        </p:spPr>
        <p:txBody>
          <a:bodyPr>
            <a:normAutofit/>
          </a:bodyPr>
          <a:lstStyle/>
          <a:p>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D’un point de vue fonctionnel le système nerveux périphérique comprend deux voies : </a:t>
            </a:r>
          </a:p>
          <a:p>
            <a:r>
              <a:rPr lang="fr-FR" sz="2400" b="1" i="1" cap="none" dirty="0" smtClean="0">
                <a:latin typeface="Cambria" panose="02040503050406030204" pitchFamily="18" charset="0"/>
                <a:ea typeface="Cambria" panose="02040503050406030204" pitchFamily="18" charset="0"/>
              </a:rPr>
              <a:t>Voie sensitive ou afférente </a:t>
            </a:r>
            <a:r>
              <a:rPr lang="fr-FR" sz="2400" i="1" cap="none" dirty="0" smtClean="0">
                <a:latin typeface="Cambria" panose="02040503050406030204" pitchFamily="18" charset="0"/>
                <a:ea typeface="Cambria" panose="02040503050406030204" pitchFamily="18" charset="0"/>
              </a:rPr>
              <a:t>: constituée de fibres nerveuses </a:t>
            </a:r>
            <a:r>
              <a:rPr lang="fr-FR" sz="2400" i="1" u="sng" cap="none" dirty="0" smtClean="0">
                <a:latin typeface="Cambria" panose="02040503050406030204" pitchFamily="18" charset="0"/>
                <a:ea typeface="Cambria" panose="02040503050406030204" pitchFamily="18" charset="0"/>
              </a:rPr>
              <a:t>afférentes somatiques et viscérale</a:t>
            </a:r>
            <a:r>
              <a:rPr lang="fr-FR" sz="2400" i="1" cap="none" dirty="0" smtClean="0">
                <a:latin typeface="Cambria" panose="02040503050406030204" pitchFamily="18" charset="0"/>
                <a:ea typeface="Cambria" panose="02040503050406030204" pitchFamily="18" charset="0"/>
              </a:rPr>
              <a:t> qui transportent les influx nerveux provenant des récepteurs sensoriels vers le SNC.</a:t>
            </a:r>
          </a:p>
          <a:p>
            <a:r>
              <a:rPr lang="fr-FR" sz="2400" i="1" cap="none" dirty="0" smtClean="0">
                <a:latin typeface="Cambria" panose="02040503050406030204" pitchFamily="18" charset="0"/>
                <a:ea typeface="Cambria" panose="02040503050406030204" pitchFamily="18" charset="0"/>
              </a:rPr>
              <a:t> </a:t>
            </a:r>
            <a:r>
              <a:rPr lang="fr-FR" sz="2400" b="1" i="1" cap="none" dirty="0" smtClean="0">
                <a:latin typeface="Cambria" panose="02040503050406030204" pitchFamily="18" charset="0"/>
                <a:ea typeface="Cambria" panose="02040503050406030204" pitchFamily="18" charset="0"/>
              </a:rPr>
              <a:t>Voie motrice ou efférentes </a:t>
            </a:r>
            <a:r>
              <a:rPr lang="fr-FR" sz="2400" i="1" cap="none" dirty="0" smtClean="0">
                <a:latin typeface="Cambria" panose="02040503050406030204" pitchFamily="18" charset="0"/>
                <a:ea typeface="Cambria" panose="02040503050406030204" pitchFamily="18" charset="0"/>
              </a:rPr>
              <a:t>: constituée de fibres nerveuses motrices qui véhiculent les réponses motrices élaborées par le SNC vers les organes effecteurs. </a:t>
            </a:r>
          </a:p>
          <a:p>
            <a:r>
              <a:rPr lang="fr-FR" sz="2400" i="1" cap="none" dirty="0" smtClean="0">
                <a:latin typeface="Cambria" panose="02040503050406030204" pitchFamily="18" charset="0"/>
                <a:ea typeface="Cambria" panose="02040503050406030204" pitchFamily="18" charset="0"/>
              </a:rPr>
              <a:t>La voie motrice peut être subdivisée en deux entités distinctes : </a:t>
            </a:r>
          </a:p>
          <a:p>
            <a:pPr lvl="1"/>
            <a:r>
              <a:rPr lang="fr-FR" sz="2200" b="1" i="1" cap="none" dirty="0" smtClean="0">
                <a:latin typeface="Cambria" panose="02040503050406030204" pitchFamily="18" charset="0"/>
                <a:ea typeface="Cambria" panose="02040503050406030204" pitchFamily="18" charset="0"/>
              </a:rPr>
              <a:t>Le système nerveux cérébrospinal ou somatique </a:t>
            </a:r>
            <a:endParaRPr lang="fr-FR" sz="2200" i="1" cap="none" dirty="0" smtClean="0">
              <a:latin typeface="Cambria" panose="02040503050406030204" pitchFamily="18" charset="0"/>
              <a:ea typeface="Cambria" panose="02040503050406030204" pitchFamily="18" charset="0"/>
            </a:endParaRPr>
          </a:p>
          <a:p>
            <a:pPr lvl="1"/>
            <a:r>
              <a:rPr lang="fr-FR" sz="2200" b="1" i="1" cap="none" dirty="0" smtClean="0">
                <a:latin typeface="Cambria" panose="02040503050406030204" pitchFamily="18" charset="0"/>
                <a:ea typeface="Cambria" panose="02040503050406030204" pitchFamily="18" charset="0"/>
              </a:rPr>
              <a:t>Le système nerveux végétatif ou autonome </a:t>
            </a:r>
            <a:endParaRPr lang="fr-FR" sz="2200" i="1" cap="none" dirty="0" smtClean="0">
              <a:latin typeface="Cambria" panose="02040503050406030204" pitchFamily="18" charset="0"/>
              <a:ea typeface="Cambria" panose="02040503050406030204" pitchFamily="18" charset="0"/>
            </a:endParaRPr>
          </a:p>
          <a:p>
            <a:pPr lvl="1"/>
            <a:endParaRPr lang="fr-FR" i="1" cap="none"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5320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dirty="0"/>
          </a:p>
        </p:txBody>
      </p:sp>
      <p:sp>
        <p:nvSpPr>
          <p:cNvPr id="3" name="Espace réservé du contenu 2"/>
          <p:cNvSpPr>
            <a:spLocks noGrp="1"/>
          </p:cNvSpPr>
          <p:nvPr>
            <p:ph sz="quarter" idx="13"/>
          </p:nvPr>
        </p:nvSpPr>
        <p:spPr>
          <a:xfrm>
            <a:off x="214009" y="1702340"/>
            <a:ext cx="6527259" cy="5038928"/>
          </a:xfrm>
        </p:spPr>
        <p:txBody>
          <a:bodyPr>
            <a:normAutofit fontScale="92500" lnSpcReduction="10000"/>
          </a:bodyPr>
          <a:lstStyle/>
          <a:p>
            <a:pPr marL="0" indent="0">
              <a:buNone/>
            </a:pPr>
            <a:r>
              <a:rPr lang="fr-FR" sz="2400" b="1" i="1" cap="none" dirty="0" smtClean="0">
                <a:latin typeface="Cambria" panose="02040503050406030204" pitchFamily="18" charset="0"/>
                <a:ea typeface="Cambria" panose="02040503050406030204" pitchFamily="18" charset="0"/>
              </a:rPr>
              <a:t>SYSTÈME NERVEUX CÉRÉBROSPINAL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Ou </a:t>
            </a:r>
            <a:r>
              <a:rPr lang="fr-FR" sz="2400" i="1" cap="none" dirty="0" err="1" smtClean="0">
                <a:latin typeface="Cambria" panose="02040503050406030204" pitchFamily="18" charset="0"/>
                <a:ea typeface="Cambria" panose="02040503050406030204" pitchFamily="18" charset="0"/>
              </a:rPr>
              <a:t>somato</a:t>
            </a:r>
            <a:r>
              <a:rPr lang="fr-FR" sz="2400" i="1" cap="none" dirty="0" smtClean="0">
                <a:latin typeface="Cambria" panose="02040503050406030204" pitchFamily="18" charset="0"/>
                <a:ea typeface="Cambria" panose="02040503050406030204" pitchFamily="18" charset="0"/>
              </a:rPr>
              <a:t>-moteur assure l’innervation des muscles striés squelettiques. </a:t>
            </a:r>
          </a:p>
          <a:p>
            <a:r>
              <a:rPr lang="fr-FR" sz="2400" i="1" cap="none" dirty="0" smtClean="0">
                <a:latin typeface="Cambria" panose="02040503050406030204" pitchFamily="18" charset="0"/>
                <a:ea typeface="Cambria" panose="02040503050406030204" pitchFamily="18" charset="0"/>
              </a:rPr>
              <a:t>Il est soumis à une commande </a:t>
            </a:r>
            <a:r>
              <a:rPr lang="fr-FR" sz="2400" b="1" i="1" cap="none" dirty="0" smtClean="0">
                <a:latin typeface="Cambria" panose="02040503050406030204" pitchFamily="18" charset="0"/>
                <a:ea typeface="Cambria" panose="02040503050406030204" pitchFamily="18" charset="0"/>
              </a:rPr>
              <a:t>volontaire.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Les corps cellulaires des motoneurones de ce système sont situés dans la moelle épinière et leur axones s’étendent dans les nerfs rachidiens (</a:t>
            </a:r>
            <a:r>
              <a:rPr lang="fr-FR" sz="2400" i="1" u="sng" cap="none" dirty="0" smtClean="0">
                <a:latin typeface="Cambria" panose="02040503050406030204" pitchFamily="18" charset="0"/>
                <a:ea typeface="Cambria" panose="02040503050406030204" pitchFamily="18" charset="0"/>
              </a:rPr>
              <a:t>sans relais synaptique</a:t>
            </a:r>
            <a:r>
              <a:rPr lang="fr-FR" sz="2400" i="1" cap="none" dirty="0" smtClean="0">
                <a:latin typeface="Cambria" panose="02040503050406030204" pitchFamily="18" charset="0"/>
                <a:ea typeface="Cambria" panose="02040503050406030204" pitchFamily="18" charset="0"/>
              </a:rPr>
              <a:t>) jusqu’aux muscles squelettiques qu’ils desservent. </a:t>
            </a:r>
          </a:p>
          <a:p>
            <a:r>
              <a:rPr lang="fr-FR" sz="2400" i="1" cap="none" dirty="0" smtClean="0">
                <a:latin typeface="Cambria" panose="02040503050406030204" pitchFamily="18" charset="0"/>
                <a:ea typeface="Cambria" panose="02040503050406030204" pitchFamily="18" charset="0"/>
              </a:rPr>
              <a:t>Le neurotransmetteur de la jonction neuromusculaire dans ce système est l’</a:t>
            </a:r>
            <a:r>
              <a:rPr lang="fr-FR" sz="2400" b="1" i="1" cap="none" dirty="0" smtClean="0">
                <a:latin typeface="Cambria" panose="02040503050406030204" pitchFamily="18" charset="0"/>
                <a:ea typeface="Cambria" panose="02040503050406030204" pitchFamily="18" charset="0"/>
              </a:rPr>
              <a:t>acétylcholine</a:t>
            </a:r>
            <a:r>
              <a:rPr lang="fr-FR" sz="2400" i="1" cap="none" dirty="0" smtClean="0">
                <a:latin typeface="Cambria" panose="02040503050406030204" pitchFamily="18" charset="0"/>
                <a:ea typeface="Cambria" panose="02040503050406030204" pitchFamily="18" charset="0"/>
              </a:rPr>
              <a:t> est son récepteur est dit </a:t>
            </a:r>
            <a:r>
              <a:rPr lang="fr-FR" sz="2400" b="1" i="1" cap="none" dirty="0" smtClean="0">
                <a:latin typeface="Cambria" panose="02040503050406030204" pitchFamily="18" charset="0"/>
                <a:ea typeface="Cambria" panose="02040503050406030204" pitchFamily="18" charset="0"/>
              </a:rPr>
              <a:t>nicotinique. </a:t>
            </a:r>
            <a:endParaRPr lang="fr-FR" sz="2400" i="1" cap="none" dirty="0" smtClean="0">
              <a:latin typeface="Cambria" panose="02040503050406030204" pitchFamily="18" charset="0"/>
              <a:ea typeface="Cambria" panose="02040503050406030204" pitchFamily="18" charset="0"/>
            </a:endParaRPr>
          </a:p>
          <a:p>
            <a:endParaRPr lang="fr-FR" dirty="0"/>
          </a:p>
        </p:txBody>
      </p:sp>
      <p:pic>
        <p:nvPicPr>
          <p:cNvPr id="7" name="Picture 3"/>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940685" y="2190534"/>
            <a:ext cx="5105400" cy="4062540"/>
          </a:xfrm>
          <a:prstGeom prst="rect">
            <a:avLst/>
          </a:prstGeom>
          <a:noFill/>
          <a:ln w="9525">
            <a:solidFill>
              <a:sysClr val="windowText" lastClr="000000"/>
            </a:solidFill>
            <a:miter lim="800000"/>
            <a:headEnd/>
            <a:tailEnd/>
          </a:ln>
          <a:extLst/>
        </p:spPr>
      </p:pic>
    </p:spTree>
    <p:extLst>
      <p:ext uri="{BB962C8B-B14F-4D97-AF65-F5344CB8AC3E}">
        <p14:creationId xmlns:p14="http://schemas.microsoft.com/office/powerpoint/2010/main" val="330052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dirty="0"/>
          </a:p>
        </p:txBody>
      </p:sp>
      <p:sp>
        <p:nvSpPr>
          <p:cNvPr id="3" name="Espace réservé du contenu 2"/>
          <p:cNvSpPr>
            <a:spLocks noGrp="1"/>
          </p:cNvSpPr>
          <p:nvPr>
            <p:ph sz="quarter" idx="13"/>
          </p:nvPr>
        </p:nvSpPr>
        <p:spPr>
          <a:xfrm>
            <a:off x="359923" y="1596177"/>
            <a:ext cx="6420256" cy="5057541"/>
          </a:xfrm>
        </p:spPr>
        <p:txBody>
          <a:bodyPr>
            <a:normAutofit lnSpcReduction="10000"/>
          </a:bodyPr>
          <a:lstStyle/>
          <a:p>
            <a:pPr marL="0" indent="0">
              <a:buNone/>
            </a:pPr>
            <a:r>
              <a:rPr lang="fr-FR" b="1" i="1" cap="none" dirty="0" smtClean="0">
                <a:latin typeface="Cambria" panose="02040503050406030204" pitchFamily="18" charset="0"/>
                <a:ea typeface="Cambria" panose="02040503050406030204" pitchFamily="18" charset="0"/>
              </a:rPr>
              <a:t>SYSTÈME NERVEUX VÉGÉTATIF</a:t>
            </a:r>
            <a:endParaRPr lang="fr-FR" i="1" cap="none" dirty="0" smtClean="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Assure l’innervation des viscères (cœur, tractus digestif, tissus glandulaires), Des muscles lisses vasculaires et de divers éléments cutanés (glandes sudoripares, muscles </a:t>
            </a:r>
            <a:r>
              <a:rPr lang="fr-FR" i="1" cap="none" dirty="0" err="1" smtClean="0">
                <a:latin typeface="Cambria" panose="02040503050406030204" pitchFamily="18" charset="0"/>
                <a:ea typeface="Cambria" panose="02040503050406030204" pitchFamily="18" charset="0"/>
              </a:rPr>
              <a:t>pilomoteurs</a:t>
            </a:r>
            <a:r>
              <a:rPr lang="fr-FR" i="1" cap="none" dirty="0" smtClean="0">
                <a:latin typeface="Cambria" panose="02040503050406030204" pitchFamily="18" charset="0"/>
                <a:ea typeface="Cambria" panose="02040503050406030204" pitchFamily="18" charset="0"/>
              </a:rPr>
              <a:t>). </a:t>
            </a:r>
          </a:p>
          <a:p>
            <a:r>
              <a:rPr lang="fr-FR" i="1" cap="none" dirty="0" smtClean="0">
                <a:latin typeface="Cambria" panose="02040503050406030204" pitchFamily="18" charset="0"/>
                <a:ea typeface="Cambria" panose="02040503050406030204" pitchFamily="18" charset="0"/>
              </a:rPr>
              <a:t>Sa commande est </a:t>
            </a:r>
            <a:r>
              <a:rPr lang="fr-FR" b="1" i="1" cap="none" dirty="0" smtClean="0">
                <a:latin typeface="Cambria" panose="02040503050406030204" pitchFamily="18" charset="0"/>
                <a:ea typeface="Cambria" panose="02040503050406030204" pitchFamily="18" charset="0"/>
              </a:rPr>
              <a:t>involontaire</a:t>
            </a:r>
            <a:r>
              <a:rPr lang="fr-FR" i="1" cap="none" dirty="0" smtClean="0">
                <a:latin typeface="Cambria" panose="02040503050406030204" pitchFamily="18" charset="0"/>
                <a:ea typeface="Cambria" panose="02040503050406030204" pitchFamily="18" charset="0"/>
              </a:rPr>
              <a:t> mais elle est influencée par la fonction du SNC (le tronc cérébral, l’hypothalamus)</a:t>
            </a:r>
          </a:p>
          <a:p>
            <a:r>
              <a:rPr lang="fr-FR" i="1" cap="none" dirty="0" smtClean="0">
                <a:latin typeface="Cambria" panose="02040503050406030204" pitchFamily="18" charset="0"/>
                <a:ea typeface="Cambria" panose="02040503050406030204" pitchFamily="18" charset="0"/>
              </a:rPr>
              <a:t>La partie périphérique du SNV est </a:t>
            </a:r>
            <a:r>
              <a:rPr lang="fr-FR" b="1" i="1" cap="none" dirty="0" smtClean="0">
                <a:latin typeface="Cambria" panose="02040503050406030204" pitchFamily="18" charset="0"/>
                <a:ea typeface="Cambria" panose="02040503050406030204" pitchFamily="18" charset="0"/>
              </a:rPr>
              <a:t>bi-neuronale</a:t>
            </a:r>
            <a:r>
              <a:rPr lang="fr-FR" i="1" cap="none" dirty="0" smtClean="0">
                <a:latin typeface="Cambria" panose="02040503050406030204" pitchFamily="18" charset="0"/>
                <a:ea typeface="Cambria" panose="02040503050406030204" pitchFamily="18" charset="0"/>
              </a:rPr>
              <a:t>, ainsi le neurone émanant de la moelle épinière dit neurone </a:t>
            </a:r>
            <a:r>
              <a:rPr lang="fr-FR" b="1" i="1" u="sng" cap="none" dirty="0" err="1" smtClean="0">
                <a:latin typeface="Cambria" panose="02040503050406030204" pitchFamily="18" charset="0"/>
                <a:ea typeface="Cambria" panose="02040503050406030204" pitchFamily="18" charset="0"/>
              </a:rPr>
              <a:t>préganglionnaire</a:t>
            </a:r>
            <a:r>
              <a:rPr lang="fr-FR" i="1" cap="none" dirty="0" smtClean="0">
                <a:latin typeface="Cambria" panose="02040503050406030204" pitchFamily="18" charset="0"/>
                <a:ea typeface="Cambria" panose="02040503050406030204" pitchFamily="18" charset="0"/>
              </a:rPr>
              <a:t> rejoint un ganglion où il établit un contact synaptique avec un second neurone dit </a:t>
            </a:r>
            <a:r>
              <a:rPr lang="fr-FR" b="1" i="1" u="sng" cap="none" dirty="0" smtClean="0">
                <a:latin typeface="Cambria" panose="02040503050406030204" pitchFamily="18" charset="0"/>
                <a:ea typeface="Cambria" panose="02040503050406030204" pitchFamily="18" charset="0"/>
              </a:rPr>
              <a:t>postganglionnaire</a:t>
            </a:r>
            <a:r>
              <a:rPr lang="fr-FR" i="1" cap="none" dirty="0" smtClean="0">
                <a:latin typeface="Cambria" panose="02040503050406030204" pitchFamily="18" charset="0"/>
                <a:ea typeface="Cambria" panose="02040503050406030204" pitchFamily="18" charset="0"/>
              </a:rPr>
              <a:t> qui gagne les cellules effectrices. </a:t>
            </a:r>
          </a:p>
        </p:txBody>
      </p:sp>
      <p:pic>
        <p:nvPicPr>
          <p:cNvPr id="7" name="Picture 3"/>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780178" y="2208180"/>
            <a:ext cx="5340485" cy="3936080"/>
          </a:xfrm>
          <a:prstGeom prst="rect">
            <a:avLst/>
          </a:prstGeom>
          <a:noFill/>
          <a:ln w="9525">
            <a:solidFill>
              <a:sysClr val="windowText" lastClr="000000"/>
            </a:solidFill>
            <a:miter lim="800000"/>
            <a:headEnd/>
            <a:tailEnd/>
          </a:ln>
          <a:extLst/>
        </p:spPr>
      </p:pic>
    </p:spTree>
    <p:extLst>
      <p:ext uri="{BB962C8B-B14F-4D97-AF65-F5344CB8AC3E}">
        <p14:creationId xmlns:p14="http://schemas.microsoft.com/office/powerpoint/2010/main" val="151021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dirty="0"/>
          </a:p>
        </p:txBody>
      </p:sp>
      <p:sp>
        <p:nvSpPr>
          <p:cNvPr id="3" name="Espace réservé du contenu 2"/>
          <p:cNvSpPr>
            <a:spLocks noGrp="1"/>
          </p:cNvSpPr>
          <p:nvPr>
            <p:ph sz="quarter" idx="13"/>
          </p:nvPr>
        </p:nvSpPr>
        <p:spPr>
          <a:xfrm>
            <a:off x="301557" y="1828800"/>
            <a:ext cx="6186792" cy="4756826"/>
          </a:xfrm>
        </p:spPr>
        <p:txBody>
          <a:bodyPr>
            <a:normAutofit/>
          </a:bodyPr>
          <a:lstStyle/>
          <a:p>
            <a:pPr marL="0" indent="0">
              <a:buNone/>
            </a:pPr>
            <a:r>
              <a:rPr lang="fr-FR" b="1" i="1" cap="none" dirty="0" smtClean="0">
                <a:latin typeface="Cambria" panose="02040503050406030204" pitchFamily="18" charset="0"/>
                <a:ea typeface="Cambria" panose="02040503050406030204" pitchFamily="18" charset="0"/>
              </a:rPr>
              <a:t>SYSTÈME NERVEUX VÉGÉTATIF</a:t>
            </a:r>
            <a:endParaRPr lang="fr-FR" i="1" cap="none" dirty="0" smtClean="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Le neurone </a:t>
            </a:r>
            <a:r>
              <a:rPr lang="fr-FR" i="1" cap="none" dirty="0" err="1" smtClean="0">
                <a:latin typeface="Cambria" panose="02040503050406030204" pitchFamily="18" charset="0"/>
                <a:ea typeface="Cambria" panose="02040503050406030204" pitchFamily="18" charset="0"/>
              </a:rPr>
              <a:t>préganglionnaire</a:t>
            </a:r>
            <a:r>
              <a:rPr lang="fr-FR" i="1" cap="none" dirty="0" smtClean="0">
                <a:latin typeface="Cambria" panose="02040503050406030204" pitchFamily="18" charset="0"/>
                <a:ea typeface="Cambria" panose="02040503050406030204" pitchFamily="18" charset="0"/>
              </a:rPr>
              <a:t> est myélinisé, le neurone post ganglionnaire est non myélinisé.</a:t>
            </a:r>
          </a:p>
          <a:p>
            <a:r>
              <a:rPr lang="fr-FR" i="1" cap="none" dirty="0" smtClean="0">
                <a:latin typeface="Cambria" panose="02040503050406030204" pitchFamily="18" charset="0"/>
                <a:ea typeface="Cambria" panose="02040503050406030204" pitchFamily="18" charset="0"/>
              </a:rPr>
              <a:t>Pour le SNV le neurotransmetteur des synapses ganglionnaires est également l’</a:t>
            </a:r>
            <a:r>
              <a:rPr lang="fr-FR" b="1" i="1" cap="none" dirty="0" smtClean="0">
                <a:latin typeface="Cambria" panose="02040503050406030204" pitchFamily="18" charset="0"/>
                <a:ea typeface="Cambria" panose="02040503050406030204" pitchFamily="18" charset="0"/>
              </a:rPr>
              <a:t>acétylcholine</a:t>
            </a:r>
            <a:r>
              <a:rPr lang="fr-FR" i="1" cap="none" dirty="0" smtClean="0">
                <a:latin typeface="Cambria" panose="02040503050406030204" pitchFamily="18" charset="0"/>
                <a:ea typeface="Cambria" panose="02040503050406030204" pitchFamily="18" charset="0"/>
              </a:rPr>
              <a:t> et leurs récepteurs sont également </a:t>
            </a:r>
            <a:r>
              <a:rPr lang="fr-FR" b="1" i="1" cap="none" dirty="0" smtClean="0">
                <a:latin typeface="Cambria" panose="02040503050406030204" pitchFamily="18" charset="0"/>
                <a:ea typeface="Cambria" panose="02040503050406030204" pitchFamily="18" charset="0"/>
              </a:rPr>
              <a:t>nicotiniques.</a:t>
            </a:r>
          </a:p>
          <a:p>
            <a:r>
              <a:rPr lang="fr-FR" i="1" cap="none" dirty="0" smtClean="0">
                <a:latin typeface="Cambria" panose="02040503050406030204" pitchFamily="18" charset="0"/>
                <a:ea typeface="Cambria" panose="02040503050406030204" pitchFamily="18" charset="0"/>
              </a:rPr>
              <a:t>Cependant les neurotransmetteurs des neurones post-ganglionnaires sont l’</a:t>
            </a:r>
            <a:r>
              <a:rPr lang="fr-FR" b="1" i="1" cap="none" dirty="0" smtClean="0">
                <a:latin typeface="Cambria" panose="02040503050406030204" pitchFamily="18" charset="0"/>
                <a:ea typeface="Cambria" panose="02040503050406030204" pitchFamily="18" charset="0"/>
              </a:rPr>
              <a:t>adrénaline</a:t>
            </a:r>
            <a:r>
              <a:rPr lang="fr-FR" i="1" cap="none" dirty="0" smtClean="0">
                <a:latin typeface="Cambria" panose="02040503050406030204" pitchFamily="18" charset="0"/>
                <a:ea typeface="Cambria" panose="02040503050406030204" pitchFamily="18" charset="0"/>
              </a:rPr>
              <a:t> et la </a:t>
            </a:r>
            <a:r>
              <a:rPr lang="fr-FR" b="1" i="1" cap="none" dirty="0" smtClean="0">
                <a:latin typeface="Cambria" panose="02040503050406030204" pitchFamily="18" charset="0"/>
                <a:ea typeface="Cambria" panose="02040503050406030204" pitchFamily="18" charset="0"/>
              </a:rPr>
              <a:t>noradrénaline</a:t>
            </a:r>
            <a:r>
              <a:rPr lang="fr-FR" i="1" cap="none" dirty="0" smtClean="0">
                <a:latin typeface="Cambria" panose="02040503050406030204" pitchFamily="18" charset="0"/>
                <a:ea typeface="Cambria" panose="02040503050406030204" pitchFamily="18" charset="0"/>
              </a:rPr>
              <a:t> et leur récepteur est dit </a:t>
            </a:r>
            <a:r>
              <a:rPr lang="fr-FR" b="1" i="1" cap="none" dirty="0" smtClean="0">
                <a:latin typeface="Cambria" panose="02040503050406030204" pitchFamily="18" charset="0"/>
                <a:ea typeface="Cambria" panose="02040503050406030204" pitchFamily="18" charset="0"/>
              </a:rPr>
              <a:t>adrénergique</a:t>
            </a:r>
            <a:r>
              <a:rPr lang="fr-FR" i="1" cap="none" dirty="0" smtClean="0">
                <a:latin typeface="Cambria" panose="02040503050406030204" pitchFamily="18" charset="0"/>
                <a:ea typeface="Cambria" panose="02040503050406030204" pitchFamily="18" charset="0"/>
              </a:rPr>
              <a:t>.</a:t>
            </a:r>
          </a:p>
          <a:p>
            <a:endParaRPr lang="fr-FR" dirty="0"/>
          </a:p>
        </p:txBody>
      </p:sp>
      <p:pic>
        <p:nvPicPr>
          <p:cNvPr id="6" name="Picture 3"/>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556443" y="2091447"/>
            <a:ext cx="5441003" cy="3986529"/>
          </a:xfrm>
          <a:prstGeom prst="rect">
            <a:avLst/>
          </a:prstGeom>
          <a:noFill/>
          <a:ln w="9525">
            <a:solidFill>
              <a:sysClr val="windowText" lastClr="000000"/>
            </a:solidFill>
            <a:miter lim="800000"/>
            <a:headEnd/>
            <a:tailEnd/>
          </a:ln>
          <a:extLst/>
        </p:spPr>
      </p:pic>
    </p:spTree>
    <p:extLst>
      <p:ext uri="{BB962C8B-B14F-4D97-AF65-F5344CB8AC3E}">
        <p14:creationId xmlns:p14="http://schemas.microsoft.com/office/powerpoint/2010/main" val="164377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169268" y="2295728"/>
            <a:ext cx="7854090" cy="2088234"/>
          </a:xfrm>
          <a:ln w="38100">
            <a:solidFill>
              <a:schemeClr val="accent6">
                <a:lumMod val="75000"/>
              </a:schemeClr>
            </a:solidFill>
          </a:ln>
        </p:spPr>
        <p:txBody>
          <a:bodyPr>
            <a:normAutofit/>
          </a:bodyPr>
          <a:lstStyle/>
          <a:p>
            <a:r>
              <a:rPr lang="fr-FR" sz="4800"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sz="4800" i="1"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54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3" name="Espace réservé du contenu 2"/>
          <p:cNvSpPr>
            <a:spLocks noGrp="1"/>
          </p:cNvSpPr>
          <p:nvPr>
            <p:ph sz="quarter" idx="13"/>
          </p:nvPr>
        </p:nvSpPr>
        <p:spPr>
          <a:xfrm>
            <a:off x="379379" y="2042810"/>
            <a:ext cx="11517549" cy="4562272"/>
          </a:xfrm>
        </p:spPr>
        <p:txBody>
          <a:bodyPr>
            <a:normAutofit/>
          </a:bodyPr>
          <a:lstStyle/>
          <a:p>
            <a:r>
              <a:rPr lang="fr-FR" sz="2400" i="1" cap="none" dirty="0" smtClean="0">
                <a:latin typeface="Cambria" panose="02040503050406030204" pitchFamily="18" charset="0"/>
                <a:ea typeface="Cambria" panose="02040503050406030204" pitchFamily="18" charset="0"/>
              </a:rPr>
              <a:t>Le système nerveux végétatif est classiquement divisé en deux grands systèmes qui se distinguent sur le plan anatomique et fonctionnel, ces deux systèmes sont : </a:t>
            </a:r>
          </a:p>
          <a:p>
            <a:pPr lvl="1"/>
            <a:r>
              <a:rPr lang="fr-FR" sz="2200" b="1" i="1" cap="none" dirty="0" smtClean="0">
                <a:latin typeface="Cambria" panose="02040503050406030204" pitchFamily="18" charset="0"/>
                <a:ea typeface="Cambria" panose="02040503050406030204" pitchFamily="18" charset="0"/>
              </a:rPr>
              <a:t>Le système orthosympathique (système sympathique) </a:t>
            </a:r>
            <a:endParaRPr lang="fr-FR" sz="2200" i="1" cap="none" dirty="0" smtClean="0">
              <a:latin typeface="Cambria" panose="02040503050406030204" pitchFamily="18" charset="0"/>
              <a:ea typeface="Cambria" panose="02040503050406030204" pitchFamily="18" charset="0"/>
            </a:endParaRPr>
          </a:p>
          <a:p>
            <a:pPr lvl="1"/>
            <a:r>
              <a:rPr lang="fr-FR" sz="2200" b="1" i="1" cap="none" dirty="0" smtClean="0">
                <a:latin typeface="Cambria" panose="02040503050406030204" pitchFamily="18" charset="0"/>
                <a:ea typeface="Cambria" panose="02040503050406030204" pitchFamily="18" charset="0"/>
              </a:rPr>
              <a:t>Le système parasympathique. </a:t>
            </a:r>
            <a:endParaRPr lang="fr-FR" sz="22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La majorité des viscères reçoivent une double innervation à l’exception des glandes sudoripares, des muscles </a:t>
            </a:r>
            <a:r>
              <a:rPr lang="fr-FR" sz="2400" i="1" cap="none" dirty="0" err="1" smtClean="0">
                <a:latin typeface="Cambria" panose="02040503050406030204" pitchFamily="18" charset="0"/>
                <a:ea typeface="Cambria" panose="02040503050406030204" pitchFamily="18" charset="0"/>
              </a:rPr>
              <a:t>pilomoteurs</a:t>
            </a:r>
            <a:r>
              <a:rPr lang="fr-FR" sz="2400" i="1" cap="none" dirty="0" smtClean="0">
                <a:latin typeface="Cambria" panose="02040503050406030204" pitchFamily="18" charset="0"/>
                <a:ea typeface="Cambria" panose="02040503050406030204" pitchFamily="18" charset="0"/>
              </a:rPr>
              <a:t> et de nombreux vaisseaux dont l’innervation est exclusivement </a:t>
            </a:r>
            <a:r>
              <a:rPr lang="fr-FR" sz="2400" i="1" u="sng" cap="none" dirty="0" smtClean="0">
                <a:latin typeface="Cambria" panose="02040503050406030204" pitchFamily="18" charset="0"/>
                <a:ea typeface="Cambria" panose="02040503050406030204" pitchFamily="18" charset="0"/>
              </a:rPr>
              <a:t>sympathique</a:t>
            </a:r>
            <a:r>
              <a:rPr lang="fr-FR" sz="2400" i="1" cap="none" dirty="0" smtClean="0">
                <a:latin typeface="Cambria" panose="02040503050406030204" pitchFamily="18" charset="0"/>
                <a:ea typeface="Cambria" panose="02040503050406030204" pitchFamily="18" charset="0"/>
              </a:rPr>
              <a:t>. </a:t>
            </a:r>
          </a:p>
          <a:p>
            <a:r>
              <a:rPr lang="fr-FR" sz="2400" i="1" cap="none" dirty="0" smtClean="0">
                <a:latin typeface="Cambria" panose="02040503050406030204" pitchFamily="18" charset="0"/>
                <a:ea typeface="Cambria" panose="02040503050406030204" pitchFamily="18" charset="0"/>
              </a:rPr>
              <a:t>A ces deux systèmes vient s’ajouter </a:t>
            </a:r>
            <a:r>
              <a:rPr lang="fr-FR" sz="2400" b="1" i="1" cap="none" dirty="0" smtClean="0">
                <a:latin typeface="Cambria" panose="02040503050406030204" pitchFamily="18" charset="0"/>
                <a:ea typeface="Cambria" panose="02040503050406030204" pitchFamily="18" charset="0"/>
              </a:rPr>
              <a:t>le système nerveux entérique</a:t>
            </a:r>
            <a:r>
              <a:rPr lang="fr-FR" sz="2400" i="1" cap="none" dirty="0" smtClean="0">
                <a:latin typeface="Cambria" panose="02040503050406030204" pitchFamily="18" charset="0"/>
                <a:ea typeface="Cambria" panose="02040503050406030204" pitchFamily="18" charset="0"/>
              </a:rPr>
              <a:t> qui regroupe l’ensemble des plexus nerveux du tractus gastro-intestinal.</a:t>
            </a:r>
          </a:p>
          <a:p>
            <a:endParaRPr lang="fr-FR" dirty="0"/>
          </a:p>
        </p:txBody>
      </p:sp>
      <p:sp>
        <p:nvSpPr>
          <p:cNvPr id="4" name="ZoneTexte 3"/>
          <p:cNvSpPr txBox="1"/>
          <p:nvPr/>
        </p:nvSpPr>
        <p:spPr>
          <a:xfrm>
            <a:off x="2043803" y="129627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ORGANISATION ANATOMIQUE et FONCTIONNELLE</a:t>
            </a:r>
            <a:endParaRPr lang="fr-FR" sz="2800" dirty="0"/>
          </a:p>
        </p:txBody>
      </p:sp>
    </p:spTree>
    <p:extLst>
      <p:ext uri="{BB962C8B-B14F-4D97-AF65-F5344CB8AC3E}">
        <p14:creationId xmlns:p14="http://schemas.microsoft.com/office/powerpoint/2010/main" val="373391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3" name="Espace réservé du contenu 2"/>
          <p:cNvSpPr>
            <a:spLocks noGrp="1"/>
          </p:cNvSpPr>
          <p:nvPr>
            <p:ph sz="quarter" idx="13"/>
          </p:nvPr>
        </p:nvSpPr>
        <p:spPr>
          <a:xfrm>
            <a:off x="243192" y="2042810"/>
            <a:ext cx="11741285" cy="4562272"/>
          </a:xfrm>
        </p:spPr>
        <p:txBody>
          <a:bodyPr>
            <a:normAutofit lnSpcReduction="10000"/>
          </a:bodyPr>
          <a:lstStyle/>
          <a:p>
            <a:r>
              <a:rPr lang="fr-FR" sz="2400" i="1" cap="none" dirty="0" smtClean="0">
                <a:latin typeface="Cambria" panose="02040503050406030204" pitchFamily="18" charset="0"/>
                <a:ea typeface="Cambria" panose="02040503050406030204" pitchFamily="18" charset="0"/>
              </a:rPr>
              <a:t>Schématiquement, le système sympathique est plutôt </a:t>
            </a:r>
            <a:r>
              <a:rPr lang="fr-FR" sz="2400" b="1" i="1" cap="none" dirty="0" smtClean="0">
                <a:latin typeface="Cambria" panose="02040503050406030204" pitchFamily="18" charset="0"/>
                <a:ea typeface="Cambria" panose="02040503050406030204" pitchFamily="18" charset="0"/>
              </a:rPr>
              <a:t>excitateur</a:t>
            </a:r>
            <a:r>
              <a:rPr lang="fr-FR" sz="2400" i="1" cap="none" dirty="0" smtClean="0">
                <a:latin typeface="Cambria" panose="02040503050406030204" pitchFamily="18" charset="0"/>
                <a:ea typeface="Cambria" panose="02040503050406030204" pitchFamily="18" charset="0"/>
              </a:rPr>
              <a:t>, il est mis en jeu dans les situations d’urgence (fuite) ou de stress (physiologique ou émotionnel). </a:t>
            </a:r>
          </a:p>
          <a:p>
            <a:r>
              <a:rPr lang="fr-FR" sz="2400" i="1" cap="none" dirty="0" smtClean="0">
                <a:latin typeface="Cambria" panose="02040503050406030204" pitchFamily="18" charset="0"/>
                <a:ea typeface="Cambria" panose="02040503050406030204" pitchFamily="18" charset="0"/>
              </a:rPr>
              <a:t>Le système parasympathique agit de manière antagoniste </a:t>
            </a:r>
            <a:r>
              <a:rPr lang="fr-FR" sz="2400" b="1" i="1" cap="none" dirty="0" smtClean="0">
                <a:latin typeface="Cambria" panose="02040503050406030204" pitchFamily="18" charset="0"/>
                <a:ea typeface="Cambria" panose="02040503050406030204" pitchFamily="18" charset="0"/>
              </a:rPr>
              <a:t>(inhibiteur</a:t>
            </a:r>
            <a:r>
              <a:rPr lang="fr-FR" sz="2400" i="1" cap="none" dirty="0" smtClean="0">
                <a:latin typeface="Cambria" panose="02040503050406030204" pitchFamily="18" charset="0"/>
                <a:ea typeface="Cambria" panose="02040503050406030204" pitchFamily="18" charset="0"/>
              </a:rPr>
              <a:t>) par rapport au système nerveux sympathique il est responsable de l’accomplissement des fonctions habituelles de l’organisme et de la conservation de l’énergie en favorisant les </a:t>
            </a:r>
            <a:r>
              <a:rPr lang="fr-FR" sz="2400" b="1" i="1" cap="none" dirty="0" smtClean="0">
                <a:latin typeface="Cambria" panose="02040503050406030204" pitchFamily="18" charset="0"/>
                <a:ea typeface="Cambria" panose="02040503050406030204" pitchFamily="18" charset="0"/>
              </a:rPr>
              <a:t>fonctions métaboliques</a:t>
            </a:r>
            <a:r>
              <a:rPr lang="fr-FR" sz="2400" i="1" cap="none" dirty="0" smtClean="0">
                <a:latin typeface="Cambria" panose="02040503050406030204" pitchFamily="18" charset="0"/>
                <a:ea typeface="Cambria" panose="02040503050406030204" pitchFamily="18" charset="0"/>
              </a:rPr>
              <a:t>. </a:t>
            </a:r>
          </a:p>
          <a:p>
            <a:r>
              <a:rPr lang="fr-FR" sz="2400" i="1" cap="none" dirty="0" smtClean="0">
                <a:latin typeface="Cambria" panose="02040503050406030204" pitchFamily="18" charset="0"/>
                <a:ea typeface="Cambria" panose="02040503050406030204" pitchFamily="18" charset="0"/>
              </a:rPr>
              <a:t>Ces deux systèmes assurent un </a:t>
            </a:r>
            <a:r>
              <a:rPr lang="fr-FR" sz="2400" b="1" i="1" cap="none" dirty="0" smtClean="0">
                <a:latin typeface="Cambria" panose="02040503050406030204" pitchFamily="18" charset="0"/>
                <a:ea typeface="Cambria" panose="02040503050406030204" pitchFamily="18" charset="0"/>
              </a:rPr>
              <a:t>rôle moteur</a:t>
            </a:r>
            <a:r>
              <a:rPr lang="fr-FR" sz="2400" i="1" cap="none" dirty="0" smtClean="0">
                <a:latin typeface="Cambria" panose="02040503050406030204" pitchFamily="18" charset="0"/>
                <a:ea typeface="Cambria" panose="02040503050406030204" pitchFamily="18" charset="0"/>
              </a:rPr>
              <a:t> pour certains organes qui seraient paralysés sans eux, c’est le cas de la </a:t>
            </a:r>
            <a:r>
              <a:rPr lang="fr-FR" sz="2400" i="1" u="sng" cap="none" dirty="0" smtClean="0">
                <a:latin typeface="Cambria" panose="02040503050406030204" pitchFamily="18" charset="0"/>
                <a:ea typeface="Cambria" panose="02040503050406030204" pitchFamily="18" charset="0"/>
              </a:rPr>
              <a:t>vessie. </a:t>
            </a:r>
          </a:p>
          <a:p>
            <a:r>
              <a:rPr lang="fr-FR" sz="2400" i="1" cap="none" dirty="0" smtClean="0">
                <a:latin typeface="Cambria" panose="02040503050406030204" pitchFamily="18" charset="0"/>
                <a:ea typeface="Cambria" panose="02040503050406030204" pitchFamily="18" charset="0"/>
              </a:rPr>
              <a:t>Ils jouent également un</a:t>
            </a:r>
            <a:r>
              <a:rPr lang="fr-FR" sz="2400" b="1" i="1" cap="none" dirty="0" smtClean="0">
                <a:latin typeface="Cambria" panose="02040503050406030204" pitchFamily="18" charset="0"/>
                <a:ea typeface="Cambria" panose="02040503050406030204" pitchFamily="18" charset="0"/>
              </a:rPr>
              <a:t> rôle modulateur</a:t>
            </a:r>
            <a:r>
              <a:rPr lang="fr-FR" sz="2400" i="1" cap="none" dirty="0" smtClean="0">
                <a:latin typeface="Cambria" panose="02040503050406030204" pitchFamily="18" charset="0"/>
                <a:ea typeface="Cambria" panose="02040503050406030204" pitchFamily="18" charset="0"/>
              </a:rPr>
              <a:t> du fonctionnement de certains organes </a:t>
            </a:r>
            <a:r>
              <a:rPr lang="fr-FR" sz="2400" i="1" u="sng" cap="none" dirty="0" smtClean="0">
                <a:latin typeface="Cambria" panose="02040503050406030204" pitchFamily="18" charset="0"/>
                <a:ea typeface="Cambria" panose="02040503050406030204" pitchFamily="18" charset="0"/>
              </a:rPr>
              <a:t>autonomes </a:t>
            </a:r>
            <a:r>
              <a:rPr lang="fr-FR" sz="2400" i="1" cap="none" dirty="0" smtClean="0">
                <a:latin typeface="Cambria" panose="02040503050406030204" pitchFamily="18" charset="0"/>
                <a:ea typeface="Cambria" panose="02040503050406030204" pitchFamily="18" charset="0"/>
              </a:rPr>
              <a:t>tels que </a:t>
            </a:r>
            <a:r>
              <a:rPr lang="fr-FR" sz="2400" i="1" u="sng" cap="none" dirty="0" smtClean="0">
                <a:latin typeface="Cambria" panose="02040503050406030204" pitchFamily="18" charset="0"/>
                <a:ea typeface="Cambria" panose="02040503050406030204" pitchFamily="18" charset="0"/>
              </a:rPr>
              <a:t>le cœur et l’intestin</a:t>
            </a:r>
            <a:r>
              <a:rPr lang="fr-FR" sz="2400" i="1" cap="none" dirty="0" smtClean="0">
                <a:latin typeface="Cambria" panose="02040503050406030204" pitchFamily="18" charset="0"/>
                <a:ea typeface="Cambria" panose="02040503050406030204" pitchFamily="18" charset="0"/>
              </a:rPr>
              <a:t>. </a:t>
            </a:r>
          </a:p>
          <a:p>
            <a:endParaRPr lang="fr-FR" dirty="0"/>
          </a:p>
        </p:txBody>
      </p:sp>
      <p:sp>
        <p:nvSpPr>
          <p:cNvPr id="4" name="ZoneTexte 3"/>
          <p:cNvSpPr txBox="1"/>
          <p:nvPr/>
        </p:nvSpPr>
        <p:spPr>
          <a:xfrm>
            <a:off x="2043803" y="129627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ORGANISATION ANATOMIQUE et FONCTIONNELLE</a:t>
            </a:r>
            <a:endParaRPr lang="fr-FR" sz="2800" dirty="0"/>
          </a:p>
        </p:txBody>
      </p:sp>
    </p:spTree>
    <p:extLst>
      <p:ext uri="{BB962C8B-B14F-4D97-AF65-F5344CB8AC3E}">
        <p14:creationId xmlns:p14="http://schemas.microsoft.com/office/powerpoint/2010/main" val="118854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3" name="Espace réservé du contenu 2"/>
          <p:cNvSpPr>
            <a:spLocks noGrp="1"/>
          </p:cNvSpPr>
          <p:nvPr>
            <p:ph sz="quarter" idx="13"/>
          </p:nvPr>
        </p:nvSpPr>
        <p:spPr>
          <a:xfrm>
            <a:off x="505837" y="2042810"/>
            <a:ext cx="11186809" cy="4562272"/>
          </a:xfrm>
        </p:spPr>
        <p:txBody>
          <a:bodyPr>
            <a:normAutofit/>
          </a:bodyPr>
          <a:lstStyle/>
          <a:p>
            <a:r>
              <a:rPr lang="fr-FR" sz="2800" i="1" cap="none" dirty="0" smtClean="0">
                <a:latin typeface="Cambria" panose="02040503050406030204" pitchFamily="18" charset="0"/>
                <a:ea typeface="Cambria" panose="02040503050406030204" pitchFamily="18" charset="0"/>
              </a:rPr>
              <a:t>Les fonctions de ces deux systèmes paraissent antagonistes mais elles sont en effets complémentaires. Leurs rôles peuvent être :</a:t>
            </a:r>
          </a:p>
          <a:p>
            <a:pPr lvl="1"/>
            <a:r>
              <a:rPr lang="fr-FR" sz="2800" b="1" i="1" cap="none" dirty="0" smtClean="0">
                <a:latin typeface="Cambria" panose="02040503050406030204" pitchFamily="18" charset="0"/>
                <a:ea typeface="Cambria" panose="02040503050406030204" pitchFamily="18" charset="0"/>
              </a:rPr>
              <a:t>Opposés : </a:t>
            </a:r>
            <a:r>
              <a:rPr lang="fr-FR" sz="2800" i="1" cap="none" dirty="0" smtClean="0">
                <a:latin typeface="Cambria" panose="02040503050406030204" pitchFamily="18" charset="0"/>
                <a:ea typeface="Cambria" panose="02040503050406030204" pitchFamily="18" charset="0"/>
              </a:rPr>
              <a:t>le SNA sympathique augmente la fréquence cardiaque</a:t>
            </a:r>
            <a:r>
              <a:rPr lang="fr-FR" sz="2800" b="1" i="1" cap="none" dirty="0" smtClean="0">
                <a:latin typeface="Cambria" panose="02040503050406030204" pitchFamily="18" charset="0"/>
                <a:ea typeface="Cambria" panose="02040503050406030204" pitchFamily="18" charset="0"/>
              </a:rPr>
              <a:t> </a:t>
            </a:r>
            <a:r>
              <a:rPr lang="fr-FR" sz="2800" i="1" cap="none" dirty="0" smtClean="0">
                <a:latin typeface="Cambria" panose="02040503050406030204" pitchFamily="18" charset="0"/>
                <a:ea typeface="Cambria" panose="02040503050406030204" pitchFamily="18" charset="0"/>
              </a:rPr>
              <a:t>et le SNA parasympathique la diminue </a:t>
            </a:r>
          </a:p>
          <a:p>
            <a:pPr lvl="1"/>
            <a:r>
              <a:rPr lang="fr-FR" sz="2800" b="1" i="1" cap="none" dirty="0" smtClean="0">
                <a:latin typeface="Cambria" panose="02040503050406030204" pitchFamily="18" charset="0"/>
                <a:ea typeface="Cambria" panose="02040503050406030204" pitchFamily="18" charset="0"/>
              </a:rPr>
              <a:t>Distincts : </a:t>
            </a:r>
            <a:r>
              <a:rPr lang="fr-FR" sz="2800" i="1" cap="none" dirty="0" smtClean="0">
                <a:latin typeface="Cambria" panose="02040503050406030204" pitchFamily="18" charset="0"/>
                <a:ea typeface="Cambria" panose="02040503050406030204" pitchFamily="18" charset="0"/>
              </a:rPr>
              <a:t>les vaisseaux sanguin reçoivent une innervation purement sympathique </a:t>
            </a:r>
          </a:p>
          <a:p>
            <a:pPr lvl="1"/>
            <a:r>
              <a:rPr lang="fr-FR" sz="2800" b="1" i="1" cap="none" dirty="0" smtClean="0">
                <a:latin typeface="Cambria" panose="02040503050406030204" pitchFamily="18" charset="0"/>
                <a:ea typeface="Cambria" panose="02040503050406030204" pitchFamily="18" charset="0"/>
              </a:rPr>
              <a:t>Complémentaires : </a:t>
            </a:r>
            <a:r>
              <a:rPr lang="fr-FR" sz="2800" i="1" cap="none" dirty="0" smtClean="0">
                <a:latin typeface="Cambria" panose="02040503050406030204" pitchFamily="18" charset="0"/>
                <a:ea typeface="Cambria" panose="02040503050406030204" pitchFamily="18" charset="0"/>
              </a:rPr>
              <a:t>le parasympathique est responsable de l’érection et le sympathique de l’éjaculation  </a:t>
            </a:r>
            <a:endParaRPr lang="fr-FR" sz="2800" i="1" cap="none" dirty="0">
              <a:latin typeface="Cambria" panose="02040503050406030204" pitchFamily="18" charset="0"/>
              <a:ea typeface="Cambria" panose="02040503050406030204" pitchFamily="18" charset="0"/>
            </a:endParaRPr>
          </a:p>
        </p:txBody>
      </p:sp>
      <p:sp>
        <p:nvSpPr>
          <p:cNvPr id="4" name="ZoneTexte 3"/>
          <p:cNvSpPr txBox="1"/>
          <p:nvPr/>
        </p:nvSpPr>
        <p:spPr>
          <a:xfrm>
            <a:off x="2043803" y="129627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ORGANISATION ANATOMIQUE et FONCTIONNELLE</a:t>
            </a:r>
            <a:endParaRPr lang="fr-FR" sz="2800" dirty="0"/>
          </a:p>
        </p:txBody>
      </p:sp>
    </p:spTree>
    <p:extLst>
      <p:ext uri="{BB962C8B-B14F-4D97-AF65-F5344CB8AC3E}">
        <p14:creationId xmlns:p14="http://schemas.microsoft.com/office/powerpoint/2010/main" val="149509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175103" y="1819494"/>
            <a:ext cx="6906638" cy="4902319"/>
          </a:xfrm>
        </p:spPr>
        <p:txBody>
          <a:bodyPr>
            <a:normAutofit/>
          </a:bodyPr>
          <a:lstStyle/>
          <a:p>
            <a:r>
              <a:rPr lang="fr-FR" i="1" cap="none" dirty="0" smtClean="0">
                <a:latin typeface="Cambria" panose="02040503050406030204" pitchFamily="18" charset="0"/>
                <a:ea typeface="Cambria" panose="02040503050406030204" pitchFamily="18" charset="0"/>
              </a:rPr>
              <a:t>Les corps cellulaires des neurones pré-ganglionnaires sympathiques sont situés dans la </a:t>
            </a:r>
            <a:r>
              <a:rPr lang="fr-FR" b="1" i="1" cap="none" dirty="0" smtClean="0">
                <a:latin typeface="Cambria" panose="02040503050406030204" pitchFamily="18" charset="0"/>
                <a:ea typeface="Cambria" panose="02040503050406030204" pitchFamily="18" charset="0"/>
              </a:rPr>
              <a:t>moelle thoraco-lombaire. </a:t>
            </a:r>
          </a:p>
          <a:p>
            <a:r>
              <a:rPr lang="fr-FR" i="1" cap="none" dirty="0">
                <a:latin typeface="Cambria" panose="02040503050406030204" pitchFamily="18" charset="0"/>
                <a:ea typeface="Cambria" panose="02040503050406030204" pitchFamily="18" charset="0"/>
              </a:rPr>
              <a:t>C</a:t>
            </a:r>
            <a:r>
              <a:rPr lang="fr-FR" i="1" cap="none" dirty="0" smtClean="0">
                <a:latin typeface="Cambria" panose="02040503050406030204" pitchFamily="18" charset="0"/>
                <a:ea typeface="Cambria" panose="02040503050406030204" pitchFamily="18" charset="0"/>
              </a:rPr>
              <a:t>es neurones moteurs émergent de la racine ventrale de la moelle épinière et gagnent </a:t>
            </a:r>
            <a:r>
              <a:rPr lang="fr-FR" b="1" i="1" cap="none" dirty="0" smtClean="0">
                <a:latin typeface="Cambria" panose="02040503050406030204" pitchFamily="18" charset="0"/>
                <a:ea typeface="Cambria" panose="02040503050406030204" pitchFamily="18" charset="0"/>
              </a:rPr>
              <a:t>la chaine ganglionnaire para-vertébrale</a:t>
            </a:r>
            <a:r>
              <a:rPr lang="fr-FR" i="1" cap="none" dirty="0" smtClean="0">
                <a:latin typeface="Cambria" panose="02040503050406030204" pitchFamily="18" charset="0"/>
                <a:ea typeface="Cambria" panose="02040503050406030204" pitchFamily="18" charset="0"/>
              </a:rPr>
              <a:t> par un rameau communicant blanc (neurones pré-ganglionnaires myélinisés). </a:t>
            </a:r>
          </a:p>
          <a:p>
            <a:r>
              <a:rPr lang="fr-FR" i="1" cap="none" dirty="0" smtClean="0">
                <a:latin typeface="Cambria" panose="02040503050406030204" pitchFamily="18" charset="0"/>
                <a:ea typeface="Cambria" panose="02040503050406030204" pitchFamily="18" charset="0"/>
              </a:rPr>
              <a:t>Au niveau des ganglions les neurones pré-ganglionnaires établissent un relais synaptique avec des neurones post-ganglionnaires non myélinisés qui rejoignent les nerfs spinaux via un rameau communicant gris. </a:t>
            </a:r>
          </a:p>
          <a:p>
            <a:r>
              <a:rPr lang="fr-FR" i="1" cap="none" dirty="0" smtClean="0">
                <a:latin typeface="Cambria" panose="02040503050406030204" pitchFamily="18" charset="0"/>
                <a:ea typeface="Cambria" panose="02040503050406030204" pitchFamily="18" charset="0"/>
              </a:rPr>
              <a:t>Les neurones post-ganglionnaires se prolongent jusqu’aux organes cibles.</a:t>
            </a:r>
          </a:p>
        </p:txBody>
      </p:sp>
      <p:sp>
        <p:nvSpPr>
          <p:cNvPr id="4" name="ZoneTexte 3"/>
          <p:cNvSpPr txBox="1"/>
          <p:nvPr/>
        </p:nvSpPr>
        <p:spPr>
          <a:xfrm>
            <a:off x="2043803" y="129627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SYMPATHIQUE </a:t>
            </a:r>
            <a:endParaRPr lang="fr-FR" sz="2800" i="1" dirty="0">
              <a:latin typeface="Cambria" panose="02040503050406030204" pitchFamily="18" charset="0"/>
              <a:ea typeface="Cambria" panose="02040503050406030204" pitchFamily="18" charset="0"/>
            </a:endParaRPr>
          </a:p>
        </p:txBody>
      </p:sp>
      <p:pic>
        <p:nvPicPr>
          <p:cNvPr id="7" name="Espace réservé du contenu 6" descr="C:\Users\asus\Desktop\Sans titre.png"/>
          <p:cNvPicPr>
            <a:picLocks noGrp="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7052554" y="1900557"/>
            <a:ext cx="4939718" cy="4740192"/>
          </a:xfrm>
          <a:prstGeom prst="rect">
            <a:avLst/>
          </a:prstGeom>
          <a:noFill/>
          <a:ln>
            <a:noFill/>
          </a:ln>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4255" y="2173288"/>
            <a:ext cx="5508017" cy="4548524"/>
          </a:xfrm>
          <a:prstGeom prst="rect">
            <a:avLst/>
          </a:prstGeom>
        </p:spPr>
      </p:pic>
    </p:spTree>
    <p:extLst>
      <p:ext uri="{BB962C8B-B14F-4D97-AF65-F5344CB8AC3E}">
        <p14:creationId xmlns:p14="http://schemas.microsoft.com/office/powerpoint/2010/main" val="115923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Organisation générale du système nerveux</a:t>
            </a:r>
            <a:endParaRPr lang="fr-FR" dirty="0"/>
          </a:p>
        </p:txBody>
      </p:sp>
      <p:pic>
        <p:nvPicPr>
          <p:cNvPr id="6" name="Espace réservé du contenu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444666" y="1068309"/>
            <a:ext cx="5949492" cy="5546758"/>
          </a:xfrm>
        </p:spPr>
      </p:pic>
    </p:spTree>
    <p:extLst>
      <p:ext uri="{BB962C8B-B14F-4D97-AF65-F5344CB8AC3E}">
        <p14:creationId xmlns:p14="http://schemas.microsoft.com/office/powerpoint/2010/main" val="369531577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204280" y="1741670"/>
            <a:ext cx="7227651" cy="4902319"/>
          </a:xfrm>
        </p:spPr>
        <p:txBody>
          <a:bodyPr>
            <a:noAutofit/>
          </a:bodyPr>
          <a:lstStyle/>
          <a:p>
            <a:r>
              <a:rPr lang="fr-FR" sz="2400" i="1" cap="none" dirty="0" smtClean="0">
                <a:latin typeface="Cambria" panose="02040503050406030204" pitchFamily="18" charset="0"/>
                <a:ea typeface="Cambria" panose="02040503050406030204" pitchFamily="18" charset="0"/>
              </a:rPr>
              <a:t>Le neurotransmetteur des neurones pré-ganglionnaires sympathiques est l’acétylcholine qui agit sur un récepteur nicotinique.</a:t>
            </a:r>
          </a:p>
          <a:p>
            <a:r>
              <a:rPr lang="fr-FR" sz="2400" i="1" cap="none" dirty="0" smtClean="0">
                <a:latin typeface="Cambria" panose="02040503050406030204" pitchFamily="18" charset="0"/>
                <a:ea typeface="Cambria" panose="02040503050406030204" pitchFamily="18" charset="0"/>
              </a:rPr>
              <a:t>Le neurotransmetteur des neurones postganglionnaires sympathiques est la noradrénaline qui agit sur les cellules cibles via des récepteurs adrénergiques dont il existe quatre </a:t>
            </a:r>
            <a:r>
              <a:rPr lang="fr-FR" sz="2400" b="1" i="1" cap="none" dirty="0" smtClean="0">
                <a:latin typeface="Cambria" panose="02040503050406030204" pitchFamily="18" charset="0"/>
                <a:ea typeface="Cambria" panose="02040503050406030204" pitchFamily="18" charset="0"/>
              </a:rPr>
              <a:t>α1, α2, β1, β2. </a:t>
            </a:r>
          </a:p>
          <a:p>
            <a:r>
              <a:rPr lang="fr-FR" sz="2400" i="1" cap="none" dirty="0" smtClean="0">
                <a:latin typeface="Cambria" panose="02040503050406030204" pitchFamily="18" charset="0"/>
                <a:ea typeface="Cambria" panose="02040503050406030204" pitchFamily="18" charset="0"/>
              </a:rPr>
              <a:t>L’adrénaline et la noradrénaline peuvent activer les récepteurs </a:t>
            </a:r>
            <a:r>
              <a:rPr lang="fr-FR" sz="2400" b="1" i="1" cap="none" dirty="0" smtClean="0">
                <a:latin typeface="Cambria" panose="02040503050406030204" pitchFamily="18" charset="0"/>
                <a:ea typeface="Cambria" panose="02040503050406030204" pitchFamily="18" charset="0"/>
              </a:rPr>
              <a:t>α1, α2, β1 </a:t>
            </a:r>
            <a:r>
              <a:rPr lang="fr-FR" sz="2400" i="1" cap="none" dirty="0" smtClean="0">
                <a:latin typeface="Cambria" panose="02040503050406030204" pitchFamily="18" charset="0"/>
                <a:ea typeface="Cambria" panose="02040503050406030204" pitchFamily="18" charset="0"/>
              </a:rPr>
              <a:t>mais seule l’adrénaline peut activer les récepteurs </a:t>
            </a:r>
            <a:r>
              <a:rPr lang="fr-FR" sz="2400" b="1" i="1" cap="none" dirty="0" smtClean="0">
                <a:latin typeface="Cambria" panose="02040503050406030204" pitchFamily="18" charset="0"/>
                <a:ea typeface="Cambria" panose="02040503050406030204" pitchFamily="18" charset="0"/>
              </a:rPr>
              <a:t>β2. </a:t>
            </a:r>
            <a:endParaRPr lang="fr-FR" sz="2400" i="1" cap="none" dirty="0" smtClean="0">
              <a:latin typeface="Cambria" panose="02040503050406030204" pitchFamily="18" charset="0"/>
              <a:ea typeface="Cambria" panose="02040503050406030204" pitchFamily="18" charset="0"/>
            </a:endParaRPr>
          </a:p>
        </p:txBody>
      </p:sp>
      <p:sp>
        <p:nvSpPr>
          <p:cNvPr id="4" name="ZoneTexte 3"/>
          <p:cNvSpPr txBox="1"/>
          <p:nvPr/>
        </p:nvSpPr>
        <p:spPr>
          <a:xfrm>
            <a:off x="2043803" y="129627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SYMPATHIQUE </a:t>
            </a:r>
            <a:endParaRPr lang="fr-FR" sz="2800" i="1" dirty="0">
              <a:latin typeface="Cambria" panose="02040503050406030204" pitchFamily="18" charset="0"/>
              <a:ea typeface="Cambria" panose="02040503050406030204" pitchFamily="18" charset="0"/>
            </a:endParaRPr>
          </a:p>
        </p:txBody>
      </p:sp>
      <p:pic>
        <p:nvPicPr>
          <p:cNvPr id="7" name="Espace réservé du contenu 6" descr="C:\Users\asus\Desktop\Sans titre.png"/>
          <p:cNvPicPr>
            <a:picLocks noGrp="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7354111" y="2023190"/>
            <a:ext cx="4735437" cy="4494926"/>
          </a:xfrm>
          <a:prstGeom prst="rect">
            <a:avLst/>
          </a:prstGeom>
          <a:noFill/>
          <a:ln>
            <a:noFill/>
          </a:ln>
        </p:spPr>
      </p:pic>
    </p:spTree>
    <p:extLst>
      <p:ext uri="{BB962C8B-B14F-4D97-AF65-F5344CB8AC3E}">
        <p14:creationId xmlns:p14="http://schemas.microsoft.com/office/powerpoint/2010/main" val="66297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204281" y="1819494"/>
            <a:ext cx="7583938" cy="4902319"/>
          </a:xfrm>
        </p:spPr>
        <p:txBody>
          <a:bodyPr>
            <a:noAutofit/>
          </a:bodyPr>
          <a:lstStyle/>
          <a:p>
            <a:r>
              <a:rPr lang="fr-FR" sz="2400" b="1" i="1" cap="none" dirty="0" smtClean="0">
                <a:solidFill>
                  <a:schemeClr val="accent1">
                    <a:lumMod val="50000"/>
                  </a:schemeClr>
                </a:solidFill>
                <a:latin typeface="Cambria" panose="02040503050406030204" pitchFamily="18" charset="0"/>
                <a:ea typeface="Cambria" panose="02040503050406030204" pitchFamily="18" charset="0"/>
              </a:rPr>
              <a:t>Remarque 1</a:t>
            </a:r>
            <a:r>
              <a:rPr lang="fr-FR" sz="2400" b="1"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 certains neurones pré-ganglionnaires sympathiques traversent la chaine ganglionnaire </a:t>
            </a:r>
            <a:r>
              <a:rPr lang="fr-FR" sz="2400" i="1" cap="none" dirty="0" err="1" smtClean="0">
                <a:latin typeface="Cambria" panose="02040503050406030204" pitchFamily="18" charset="0"/>
                <a:ea typeface="Cambria" panose="02040503050406030204" pitchFamily="18" charset="0"/>
              </a:rPr>
              <a:t>paravertebrale</a:t>
            </a:r>
            <a:r>
              <a:rPr lang="fr-FR" sz="2400" i="1" cap="none" dirty="0" smtClean="0">
                <a:latin typeface="Cambria" panose="02040503050406030204" pitchFamily="18" charset="0"/>
                <a:ea typeface="Cambria" panose="02040503050406030204" pitchFamily="18" charset="0"/>
              </a:rPr>
              <a:t> et gagnent un ganglion plus volumineux, il s’agit en particulier </a:t>
            </a:r>
            <a:r>
              <a:rPr lang="fr-FR" sz="2400" i="1" cap="none" dirty="0" smtClean="0">
                <a:latin typeface="Cambria" panose="02040503050406030204" pitchFamily="18" charset="0"/>
                <a:ea typeface="Cambria" panose="02040503050406030204" pitchFamily="18" charset="0"/>
              </a:rPr>
              <a:t>de:</a:t>
            </a:r>
            <a:endParaRPr lang="fr-FR" sz="2400" i="1" cap="none" dirty="0" smtClean="0">
              <a:latin typeface="Cambria" panose="02040503050406030204" pitchFamily="18" charset="0"/>
              <a:ea typeface="Cambria" panose="02040503050406030204" pitchFamily="18" charset="0"/>
            </a:endParaRPr>
          </a:p>
          <a:p>
            <a:pPr lvl="1"/>
            <a:r>
              <a:rPr lang="fr-FR" sz="2200" b="1" i="1" cap="none" dirty="0">
                <a:latin typeface="Cambria" panose="02040503050406030204" pitchFamily="18" charset="0"/>
                <a:ea typeface="Cambria" panose="02040503050406030204" pitchFamily="18" charset="0"/>
              </a:rPr>
              <a:t>G</a:t>
            </a:r>
            <a:r>
              <a:rPr lang="fr-FR" sz="2200" b="1" i="1" cap="none" dirty="0" smtClean="0">
                <a:latin typeface="Cambria" panose="02040503050406030204" pitchFamily="18" charset="0"/>
                <a:ea typeface="Cambria" panose="02040503050406030204" pitchFamily="18" charset="0"/>
              </a:rPr>
              <a:t>anglion </a:t>
            </a:r>
            <a:r>
              <a:rPr lang="fr-FR" sz="2200" b="1" i="1" cap="none" dirty="0" smtClean="0">
                <a:latin typeface="Cambria" panose="02040503050406030204" pitchFamily="18" charset="0"/>
                <a:ea typeface="Cambria" panose="02040503050406030204" pitchFamily="18" charset="0"/>
              </a:rPr>
              <a:t>cœliaque </a:t>
            </a:r>
            <a:r>
              <a:rPr lang="fr-FR" sz="2200" i="1" cap="none" dirty="0" smtClean="0">
                <a:latin typeface="Cambria" panose="02040503050406030204" pitchFamily="18" charset="0"/>
                <a:ea typeface="Cambria" panose="02040503050406030204" pitchFamily="18" charset="0"/>
              </a:rPr>
              <a:t>dont les fibres post-ganglionnaires innervent le foie, l’estomac, l’intestin grêle et le rein.</a:t>
            </a:r>
          </a:p>
          <a:p>
            <a:pPr lvl="1"/>
            <a:r>
              <a:rPr lang="fr-FR" sz="2200" b="1" i="1" cap="none" dirty="0">
                <a:latin typeface="Cambria" panose="02040503050406030204" pitchFamily="18" charset="0"/>
                <a:ea typeface="Cambria" panose="02040503050406030204" pitchFamily="18" charset="0"/>
              </a:rPr>
              <a:t>G</a:t>
            </a:r>
            <a:r>
              <a:rPr lang="fr-FR" sz="2200" b="1" i="1" cap="none" dirty="0" smtClean="0">
                <a:latin typeface="Cambria" panose="02040503050406030204" pitchFamily="18" charset="0"/>
                <a:ea typeface="Cambria" panose="02040503050406030204" pitchFamily="18" charset="0"/>
              </a:rPr>
              <a:t>anglion </a:t>
            </a:r>
            <a:r>
              <a:rPr lang="fr-FR" sz="2200" b="1" i="1" cap="none" dirty="0" smtClean="0">
                <a:latin typeface="Cambria" panose="02040503050406030204" pitchFamily="18" charset="0"/>
                <a:ea typeface="Cambria" panose="02040503050406030204" pitchFamily="18" charset="0"/>
              </a:rPr>
              <a:t>mésentérique </a:t>
            </a:r>
            <a:r>
              <a:rPr lang="fr-FR" sz="2200" b="1" i="1" cap="none" dirty="0" err="1" smtClean="0">
                <a:latin typeface="Cambria" panose="02040503050406030204" pitchFamily="18" charset="0"/>
                <a:ea typeface="Cambria" panose="02040503050406030204" pitchFamily="18" charset="0"/>
              </a:rPr>
              <a:t>crânial</a:t>
            </a:r>
            <a:r>
              <a:rPr lang="fr-FR" sz="2200" b="1" i="1" cap="none" dirty="0" smtClean="0">
                <a:latin typeface="Cambria" panose="02040503050406030204" pitchFamily="18" charset="0"/>
                <a:ea typeface="Cambria" panose="02040503050406030204" pitchFamily="18" charset="0"/>
              </a:rPr>
              <a:t> </a:t>
            </a:r>
            <a:r>
              <a:rPr lang="fr-FR" sz="2200" i="1" cap="none" dirty="0" smtClean="0">
                <a:latin typeface="Cambria" panose="02040503050406030204" pitchFamily="18" charset="0"/>
                <a:ea typeface="Cambria" panose="02040503050406030204" pitchFamily="18" charset="0"/>
              </a:rPr>
              <a:t>qui innerve le gros intestin</a:t>
            </a:r>
          </a:p>
          <a:p>
            <a:pPr lvl="1"/>
            <a:r>
              <a:rPr lang="fr-FR" sz="2200" b="1" i="1" cap="none" dirty="0">
                <a:latin typeface="Cambria" panose="02040503050406030204" pitchFamily="18" charset="0"/>
                <a:ea typeface="Cambria" panose="02040503050406030204" pitchFamily="18" charset="0"/>
              </a:rPr>
              <a:t>G</a:t>
            </a:r>
            <a:r>
              <a:rPr lang="fr-FR" sz="2200" b="1" i="1" cap="none" dirty="0" smtClean="0">
                <a:latin typeface="Cambria" panose="02040503050406030204" pitchFamily="18" charset="0"/>
                <a:ea typeface="Cambria" panose="02040503050406030204" pitchFamily="18" charset="0"/>
              </a:rPr>
              <a:t>anglion </a:t>
            </a:r>
            <a:r>
              <a:rPr lang="fr-FR" sz="2200" b="1" i="1" cap="none" dirty="0" smtClean="0">
                <a:latin typeface="Cambria" panose="02040503050406030204" pitchFamily="18" charset="0"/>
                <a:ea typeface="Cambria" panose="02040503050406030204" pitchFamily="18" charset="0"/>
              </a:rPr>
              <a:t>mésentérique caudal</a:t>
            </a:r>
            <a:r>
              <a:rPr lang="fr-FR" sz="2200" i="1" cap="none" dirty="0" smtClean="0">
                <a:latin typeface="Cambria" panose="02040503050406030204" pitchFamily="18" charset="0"/>
                <a:ea typeface="Cambria" panose="02040503050406030204" pitchFamily="18" charset="0"/>
              </a:rPr>
              <a:t>, qui innerve le gros intestin et les organes génitaux</a:t>
            </a:r>
          </a:p>
          <a:p>
            <a:pPr marL="0" indent="0">
              <a:buNone/>
            </a:pPr>
            <a:endParaRPr lang="fr-FR" sz="2400" dirty="0"/>
          </a:p>
          <a:p>
            <a:endParaRPr lang="fr-FR" sz="2400" i="1" cap="none" dirty="0" smtClean="0">
              <a:latin typeface="Cambria" panose="02040503050406030204" pitchFamily="18" charset="0"/>
              <a:ea typeface="Cambria" panose="02040503050406030204" pitchFamily="18" charset="0"/>
            </a:endParaRPr>
          </a:p>
        </p:txBody>
      </p:sp>
      <p:sp>
        <p:nvSpPr>
          <p:cNvPr id="4" name="ZoneTexte 3"/>
          <p:cNvSpPr txBox="1"/>
          <p:nvPr/>
        </p:nvSpPr>
        <p:spPr>
          <a:xfrm>
            <a:off x="2044428" y="1159909"/>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SYMPATHIQUE </a:t>
            </a:r>
            <a:endParaRPr lang="fr-FR" sz="2800" i="1" dirty="0">
              <a:latin typeface="Cambria" panose="02040503050406030204" pitchFamily="18" charset="0"/>
              <a:ea typeface="Cambria" panose="02040503050406030204" pitchFamily="18" charset="0"/>
            </a:endParaRPr>
          </a:p>
        </p:txBody>
      </p:sp>
      <p:pic>
        <p:nvPicPr>
          <p:cNvPr id="7" name="Espace réservé du contenu 8"/>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613673" y="1747630"/>
            <a:ext cx="4542115" cy="4585128"/>
          </a:xfrm>
        </p:spPr>
      </p:pic>
    </p:spTree>
    <p:extLst>
      <p:ext uri="{BB962C8B-B14F-4D97-AF65-F5344CB8AC3E}">
        <p14:creationId xmlns:p14="http://schemas.microsoft.com/office/powerpoint/2010/main" val="108404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204281" y="1819494"/>
            <a:ext cx="6770451" cy="4902319"/>
          </a:xfrm>
        </p:spPr>
        <p:txBody>
          <a:bodyPr>
            <a:normAutofit/>
          </a:bodyPr>
          <a:lstStyle/>
          <a:p>
            <a:endParaRPr lang="fr-FR" b="1" i="1" cap="none" dirty="0" smtClean="0">
              <a:latin typeface="Cambria" panose="02040503050406030204" pitchFamily="18" charset="0"/>
              <a:ea typeface="Cambria" panose="02040503050406030204" pitchFamily="18" charset="0"/>
            </a:endParaRPr>
          </a:p>
          <a:p>
            <a:r>
              <a:rPr lang="fr-FR" b="1" i="1" cap="none" dirty="0" smtClean="0">
                <a:solidFill>
                  <a:schemeClr val="accent1">
                    <a:lumMod val="50000"/>
                  </a:schemeClr>
                </a:solidFill>
                <a:latin typeface="Cambria" panose="02040503050406030204" pitchFamily="18" charset="0"/>
                <a:ea typeface="Cambria" panose="02040503050406030204" pitchFamily="18" charset="0"/>
              </a:rPr>
              <a:t>Remarque </a:t>
            </a:r>
            <a:r>
              <a:rPr lang="fr-FR" b="1" i="1" cap="none" dirty="0">
                <a:solidFill>
                  <a:schemeClr val="accent1">
                    <a:lumMod val="50000"/>
                  </a:schemeClr>
                </a:solidFill>
                <a:latin typeface="Cambria" panose="02040503050406030204" pitchFamily="18" charset="0"/>
                <a:ea typeface="Cambria" panose="02040503050406030204" pitchFamily="18" charset="0"/>
              </a:rPr>
              <a:t>2</a:t>
            </a:r>
            <a:r>
              <a:rPr lang="fr-FR" b="1" i="1" cap="none" dirty="0" smtClean="0">
                <a:latin typeface="Cambria" panose="02040503050406030204" pitchFamily="18" charset="0"/>
                <a:ea typeface="Cambria" panose="02040503050406030204" pitchFamily="18" charset="0"/>
              </a:rPr>
              <a:t> : </a:t>
            </a:r>
            <a:r>
              <a:rPr lang="fr-FR" i="1" cap="none" dirty="0" smtClean="0">
                <a:latin typeface="Cambria" panose="02040503050406030204" pitchFamily="18" charset="0"/>
                <a:ea typeface="Cambria" panose="02040503050406030204" pitchFamily="18" charset="0"/>
              </a:rPr>
              <a:t>la glande médullosurrénale représente un cas particulier, les neurones </a:t>
            </a:r>
            <a:r>
              <a:rPr lang="fr-FR" i="1" cap="none" dirty="0" err="1" smtClean="0">
                <a:latin typeface="Cambria" panose="02040503050406030204" pitchFamily="18" charset="0"/>
                <a:ea typeface="Cambria" panose="02040503050406030204" pitchFamily="18" charset="0"/>
              </a:rPr>
              <a:t>préganglionnaires</a:t>
            </a:r>
            <a:r>
              <a:rPr lang="fr-FR" i="1" cap="none" dirty="0" smtClean="0">
                <a:latin typeface="Cambria" panose="02040503050406030204" pitchFamily="18" charset="0"/>
                <a:ea typeface="Cambria" panose="02040503050406030204" pitchFamily="18" charset="0"/>
              </a:rPr>
              <a:t> se terminent directement sur les cellules </a:t>
            </a:r>
            <a:r>
              <a:rPr lang="fr-FR" i="1" cap="none" dirty="0" err="1" smtClean="0">
                <a:latin typeface="Cambria" panose="02040503050406030204" pitchFamily="18" charset="0"/>
                <a:ea typeface="Cambria" panose="02040503050406030204" pitchFamily="18" charset="0"/>
              </a:rPr>
              <a:t>chromaffines</a:t>
            </a:r>
            <a:r>
              <a:rPr lang="fr-FR" i="1" cap="none" dirty="0" smtClean="0">
                <a:latin typeface="Cambria" panose="02040503050406030204" pitchFamily="18" charset="0"/>
                <a:ea typeface="Cambria" panose="02040503050406030204" pitchFamily="18" charset="0"/>
              </a:rPr>
              <a:t> qui produisent la noradrénaline et l’adrénaline. Ces cellules représentent donc l’équivalent des neurones postganglionnaires.</a:t>
            </a:r>
          </a:p>
          <a:p>
            <a:r>
              <a:rPr lang="fr-FR" b="1" i="1" cap="none" dirty="0" smtClean="0">
                <a:solidFill>
                  <a:schemeClr val="accent1">
                    <a:lumMod val="50000"/>
                  </a:schemeClr>
                </a:solidFill>
                <a:latin typeface="Cambria" panose="02040503050406030204" pitchFamily="18" charset="0"/>
                <a:ea typeface="Cambria" panose="02040503050406030204" pitchFamily="18" charset="0"/>
              </a:rPr>
              <a:t>Remarque 3</a:t>
            </a:r>
            <a:r>
              <a:rPr lang="fr-FR" b="1" i="1" cap="none" dirty="0" smtClean="0">
                <a:latin typeface="Cambria" panose="02040503050406030204" pitchFamily="18" charset="0"/>
                <a:ea typeface="Cambria" panose="02040503050406030204" pitchFamily="18" charset="0"/>
              </a:rPr>
              <a:t> : </a:t>
            </a:r>
            <a:r>
              <a:rPr lang="fr-FR" i="1" cap="none" dirty="0" smtClean="0">
                <a:latin typeface="Cambria" panose="02040503050406030204" pitchFamily="18" charset="0"/>
                <a:ea typeface="Cambria" panose="02040503050406030204" pitchFamily="18" charset="0"/>
              </a:rPr>
              <a:t>les glandes sudoripares et certains vaisseaux sanguins constituent une exception, ces cellules effectrices sont activées par l’acétylcholine via des récepteurs muscariniques </a:t>
            </a:r>
            <a:endParaRPr lang="fr-FR" i="1" cap="none" dirty="0">
              <a:latin typeface="Cambria" panose="02040503050406030204" pitchFamily="18" charset="0"/>
              <a:ea typeface="Cambria" panose="02040503050406030204" pitchFamily="18" charset="0"/>
            </a:endParaRPr>
          </a:p>
        </p:txBody>
      </p:sp>
      <p:sp>
        <p:nvSpPr>
          <p:cNvPr id="4" name="ZoneTexte 3"/>
          <p:cNvSpPr txBox="1"/>
          <p:nvPr/>
        </p:nvSpPr>
        <p:spPr>
          <a:xfrm>
            <a:off x="2043803" y="129627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SYMPATHIQUE </a:t>
            </a:r>
            <a:endParaRPr lang="fr-FR" sz="2800" i="1" dirty="0">
              <a:latin typeface="Cambria" panose="02040503050406030204" pitchFamily="18" charset="0"/>
              <a:ea typeface="Cambria" panose="02040503050406030204" pitchFamily="18" charset="0"/>
            </a:endParaRPr>
          </a:p>
        </p:txBody>
      </p:sp>
      <p:pic>
        <p:nvPicPr>
          <p:cNvPr id="7" name="Espace réservé du contenu 6" descr="C:\Users\asus\Desktop\Sans titre.png"/>
          <p:cNvPicPr>
            <a:picLocks noGrp="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7179013" y="2064760"/>
            <a:ext cx="4735437" cy="4494926"/>
          </a:xfrm>
          <a:prstGeom prst="rect">
            <a:avLst/>
          </a:prstGeom>
          <a:noFill/>
          <a:ln>
            <a:noFill/>
          </a:ln>
        </p:spPr>
      </p:pic>
    </p:spTree>
    <p:extLst>
      <p:ext uri="{BB962C8B-B14F-4D97-AF65-F5344CB8AC3E}">
        <p14:creationId xmlns:p14="http://schemas.microsoft.com/office/powerpoint/2010/main" val="316050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204281" y="1683128"/>
            <a:ext cx="7583938" cy="5174871"/>
          </a:xfrm>
        </p:spPr>
        <p:txBody>
          <a:bodyPr>
            <a:noAutofit/>
          </a:bodyPr>
          <a:lstStyle/>
          <a:p>
            <a:r>
              <a:rPr lang="fr-FR" sz="2400" i="1" cap="none" dirty="0" smtClean="0">
                <a:latin typeface="Cambria" panose="02040503050406030204" pitchFamily="18" charset="0"/>
                <a:ea typeface="Cambria" panose="02040503050406030204" pitchFamily="18" charset="0"/>
              </a:rPr>
              <a:t>Les corps cellulaires des neurones pré-ganglionnaires parasympathiques sont situés dans le SNC, plus précisément dans le </a:t>
            </a:r>
            <a:r>
              <a:rPr lang="fr-FR" sz="2400" b="1" i="1" cap="none" dirty="0" smtClean="0">
                <a:latin typeface="Cambria" panose="02040503050406030204" pitchFamily="18" charset="0"/>
                <a:ea typeface="Cambria" panose="02040503050406030204" pitchFamily="18" charset="0"/>
              </a:rPr>
              <a:t>tronc cérébral</a:t>
            </a:r>
            <a:r>
              <a:rPr lang="fr-FR" sz="2400" i="1" cap="none" dirty="0" smtClean="0">
                <a:latin typeface="Cambria" panose="02040503050406030204" pitchFamily="18" charset="0"/>
                <a:ea typeface="Cambria" panose="02040503050406030204" pitchFamily="18" charset="0"/>
              </a:rPr>
              <a:t> et dans la </a:t>
            </a:r>
            <a:r>
              <a:rPr lang="fr-FR" sz="2400" b="1" i="1" cap="none" dirty="0" smtClean="0">
                <a:latin typeface="Cambria" panose="02040503050406030204" pitchFamily="18" charset="0"/>
                <a:ea typeface="Cambria" panose="02040503050406030204" pitchFamily="18" charset="0"/>
              </a:rPr>
              <a:t>moelle épinière sacrale</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Les fibres pré-ganglionnaires parasympathiques d’origine crânienne quittent le système nerveux central (SNC) par les nerfs crâniens III, VII, IX et X. </a:t>
            </a:r>
          </a:p>
          <a:p>
            <a:r>
              <a:rPr lang="fr-FR" sz="2400" i="1" cap="none" dirty="0" smtClean="0">
                <a:latin typeface="Cambria" panose="02040503050406030204" pitchFamily="18" charset="0"/>
                <a:ea typeface="Cambria" panose="02040503050406030204" pitchFamily="18" charset="0"/>
              </a:rPr>
              <a:t>Les fibres parasympathiques pré-ganglionnaires d’origine sacrée quittent la moelle épinière par les nerfs pelviens </a:t>
            </a:r>
            <a:r>
              <a:rPr lang="fr-FR" sz="2400" i="1" cap="none" smtClean="0">
                <a:latin typeface="Cambria" panose="02040503050406030204" pitchFamily="18" charset="0"/>
                <a:ea typeface="Cambria" panose="02040503050406030204" pitchFamily="18" charset="0"/>
              </a:rPr>
              <a:t>et </a:t>
            </a:r>
            <a:r>
              <a:rPr lang="fr-FR" sz="2400" i="1" cap="none" smtClean="0">
                <a:latin typeface="Cambria" panose="02040503050406030204" pitchFamily="18" charset="0"/>
                <a:ea typeface="Cambria" panose="02040503050406030204" pitchFamily="18" charset="0"/>
              </a:rPr>
              <a:t>innervent </a:t>
            </a:r>
            <a:r>
              <a:rPr lang="fr-FR" sz="2400" i="1" cap="none" dirty="0" smtClean="0">
                <a:latin typeface="Cambria" panose="02040503050406030204" pitchFamily="18" charset="0"/>
                <a:ea typeface="Cambria" panose="02040503050406030204" pitchFamily="18" charset="0"/>
              </a:rPr>
              <a:t>la vessie les et les organes génitaux.</a:t>
            </a:r>
            <a:endParaRPr lang="fr-FR" sz="2400" i="1" cap="none" dirty="0">
              <a:latin typeface="Cambria" panose="02040503050406030204" pitchFamily="18" charset="0"/>
              <a:ea typeface="Cambria" panose="02040503050406030204" pitchFamily="18" charset="0"/>
            </a:endParaRPr>
          </a:p>
        </p:txBody>
      </p:sp>
      <p:sp>
        <p:nvSpPr>
          <p:cNvPr id="4" name="ZoneTexte 3"/>
          <p:cNvSpPr txBox="1"/>
          <p:nvPr/>
        </p:nvSpPr>
        <p:spPr>
          <a:xfrm>
            <a:off x="2044428" y="1159909"/>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PARASYMPATHIQUE </a:t>
            </a:r>
            <a:endParaRPr lang="fr-FR" sz="2800" i="1" dirty="0">
              <a:latin typeface="Cambria" panose="02040503050406030204" pitchFamily="18" charset="0"/>
              <a:ea typeface="Cambria" panose="02040503050406030204" pitchFamily="18" charset="0"/>
            </a:endParaRPr>
          </a:p>
        </p:txBody>
      </p:sp>
      <p:pic>
        <p:nvPicPr>
          <p:cNvPr id="8" name="Espace réservé du contenu 7" descr="C:\Users\asus\Desktop\kbn ;,.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788219" y="1919802"/>
            <a:ext cx="4283806" cy="4701702"/>
          </a:xfrm>
          <a:prstGeom prst="rect">
            <a:avLst/>
          </a:prstGeom>
          <a:noFill/>
          <a:ln>
            <a:noFill/>
          </a:ln>
        </p:spPr>
      </p:pic>
    </p:spTree>
    <p:extLst>
      <p:ext uri="{BB962C8B-B14F-4D97-AF65-F5344CB8AC3E}">
        <p14:creationId xmlns:p14="http://schemas.microsoft.com/office/powerpoint/2010/main" val="56665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204281" y="1819494"/>
            <a:ext cx="7583938" cy="4902319"/>
          </a:xfrm>
        </p:spPr>
        <p:txBody>
          <a:bodyPr>
            <a:noAutofit/>
          </a:bodyPr>
          <a:lstStyle/>
          <a:p>
            <a:r>
              <a:rPr lang="fr-FR" i="1" cap="none" dirty="0" smtClean="0">
                <a:latin typeface="Cambria" panose="02040503050406030204" pitchFamily="18" charset="0"/>
                <a:ea typeface="Cambria" panose="02040503050406030204" pitchFamily="18" charset="0"/>
              </a:rPr>
              <a:t>Le neurotransmetteur des neurones pré-ganglionnaires parasympathiques est l’acétylcholine qui agit sur un récepteur nicotinique.</a:t>
            </a:r>
          </a:p>
          <a:p>
            <a:r>
              <a:rPr lang="fr-FR" i="1" cap="none" dirty="0" smtClean="0">
                <a:latin typeface="Cambria" panose="02040503050406030204" pitchFamily="18" charset="0"/>
                <a:ea typeface="Cambria" panose="02040503050406030204" pitchFamily="18" charset="0"/>
              </a:rPr>
              <a:t>Contrairement au système sympathique, les neurones pré-ganglionnaires du système parasympathiques établissent un relais synaptique à proximité des organes effecteurs (voire dans la paroi de l’organe) les neurones postganglionnaire parasympathiques sont donc très courts. </a:t>
            </a:r>
          </a:p>
          <a:p>
            <a:r>
              <a:rPr lang="fr-FR" i="1" cap="none" dirty="0" smtClean="0">
                <a:latin typeface="Cambria" panose="02040503050406030204" pitchFamily="18" charset="0"/>
                <a:ea typeface="Cambria" panose="02040503050406030204" pitchFamily="18" charset="0"/>
              </a:rPr>
              <a:t>Le neurotransmetteur des neurones postganglionnaires parasympathiques est l’acétylcholine qui agit sur les cellules cibles via des récepteurs </a:t>
            </a:r>
            <a:r>
              <a:rPr lang="fr-FR" b="1" i="1" cap="none" dirty="0" smtClean="0">
                <a:latin typeface="Cambria" panose="02040503050406030204" pitchFamily="18" charset="0"/>
                <a:ea typeface="Cambria" panose="02040503050406030204" pitchFamily="18" charset="0"/>
              </a:rPr>
              <a:t>muscariniques</a:t>
            </a:r>
            <a:r>
              <a:rPr lang="fr-FR" i="1" cap="none" dirty="0" smtClean="0">
                <a:latin typeface="Cambria" panose="02040503050406030204" pitchFamily="18" charset="0"/>
                <a:ea typeface="Cambria" panose="02040503050406030204" pitchFamily="18" charset="0"/>
              </a:rPr>
              <a:t> </a:t>
            </a:r>
          </a:p>
          <a:p>
            <a:endParaRPr lang="fr-FR" sz="2400" i="1" cap="none" dirty="0" smtClean="0">
              <a:latin typeface="Cambria" panose="02040503050406030204" pitchFamily="18" charset="0"/>
              <a:ea typeface="Cambria" panose="02040503050406030204" pitchFamily="18" charset="0"/>
            </a:endParaRPr>
          </a:p>
        </p:txBody>
      </p:sp>
      <p:sp>
        <p:nvSpPr>
          <p:cNvPr id="4" name="ZoneTexte 3"/>
          <p:cNvSpPr txBox="1"/>
          <p:nvPr/>
        </p:nvSpPr>
        <p:spPr>
          <a:xfrm>
            <a:off x="2044428" y="1159909"/>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PARASYMPATHIQUE </a:t>
            </a:r>
            <a:endParaRPr lang="fr-FR" sz="2800" i="1" dirty="0">
              <a:latin typeface="Cambria" panose="02040503050406030204" pitchFamily="18" charset="0"/>
              <a:ea typeface="Cambria" panose="02040503050406030204" pitchFamily="18" charset="0"/>
            </a:endParaRPr>
          </a:p>
        </p:txBody>
      </p:sp>
      <p:pic>
        <p:nvPicPr>
          <p:cNvPr id="8" name="Espace réservé du contenu 7" descr="C:\Users\asus\Desktop\kbn ;,.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788219" y="1919802"/>
            <a:ext cx="4283806" cy="4701702"/>
          </a:xfrm>
          <a:prstGeom prst="rect">
            <a:avLst/>
          </a:prstGeom>
          <a:noFill/>
          <a:ln>
            <a:noFill/>
          </a:ln>
        </p:spPr>
      </p:pic>
    </p:spTree>
    <p:extLst>
      <p:ext uri="{BB962C8B-B14F-4D97-AF65-F5344CB8AC3E}">
        <p14:creationId xmlns:p14="http://schemas.microsoft.com/office/powerpoint/2010/main" val="417119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337616988"/>
              </p:ext>
            </p:extLst>
          </p:nvPr>
        </p:nvGraphicFramePr>
        <p:xfrm>
          <a:off x="1332691" y="262641"/>
          <a:ext cx="9990306" cy="6359953"/>
        </p:xfrm>
        <a:graphic>
          <a:graphicData uri="http://schemas.openxmlformats.org/drawingml/2006/table">
            <a:tbl>
              <a:tblPr firstRow="1" bandRow="1">
                <a:tableStyleId>{5C22544A-7EE6-4342-B048-85BDC9FD1C3A}</a:tableStyleId>
              </a:tblPr>
              <a:tblGrid>
                <a:gridCol w="3330102"/>
                <a:gridCol w="3330102"/>
                <a:gridCol w="3330102"/>
              </a:tblGrid>
              <a:tr h="856042">
                <a:tc>
                  <a:txBody>
                    <a:bodyPr/>
                    <a:lstStyle/>
                    <a:p>
                      <a:pPr algn="ct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Caractéristiques</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gn="ct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Sympathique</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gn="ct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Parasympathique</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Origine du nerf </a:t>
                      </a:r>
                      <a:r>
                        <a:rPr lang="fr-FR" sz="2400" i="1" dirty="0" err="1" smtClean="0">
                          <a:solidFill>
                            <a:schemeClr val="tx1"/>
                          </a:solidFill>
                          <a:effectLst/>
                          <a:latin typeface="Cambria" panose="02040503050406030204" pitchFamily="18" charset="0"/>
                          <a:ea typeface="Cambria" panose="02040503050406030204" pitchFamily="18" charset="0"/>
                        </a:rPr>
                        <a:t>préganglionnaire</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Noyaux dans les segments thoraco-lombaire de la moelle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Noyaux dans le tronc cérébral et dans la moelle épinière sacrale</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Axone du nerf </a:t>
                      </a:r>
                      <a:r>
                        <a:rPr lang="fr-FR" sz="2400" i="1" dirty="0" err="1" smtClean="0">
                          <a:solidFill>
                            <a:schemeClr val="tx1"/>
                          </a:solidFill>
                          <a:effectLst/>
                          <a:latin typeface="Cambria" panose="02040503050406030204" pitchFamily="18" charset="0"/>
                          <a:ea typeface="Cambria" panose="02040503050406030204" pitchFamily="18" charset="0"/>
                        </a:rPr>
                        <a:t>préganglionnaire</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Court myélinisé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Long myélinisé</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Neurotransmetteur dans le ganglion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Acétylcholine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Acétylcholine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Type du récepteur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Nicotinique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Nicotinique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bl>
          </a:graphicData>
        </a:graphic>
      </p:graphicFrame>
    </p:spTree>
    <p:extLst>
      <p:ext uri="{BB962C8B-B14F-4D97-AF65-F5344CB8AC3E}">
        <p14:creationId xmlns:p14="http://schemas.microsoft.com/office/powerpoint/2010/main" val="255941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076478405"/>
              </p:ext>
            </p:extLst>
          </p:nvPr>
        </p:nvGraphicFramePr>
        <p:xfrm>
          <a:off x="1332691" y="243185"/>
          <a:ext cx="9990306" cy="6311314"/>
        </p:xfrm>
        <a:graphic>
          <a:graphicData uri="http://schemas.openxmlformats.org/drawingml/2006/table">
            <a:tbl>
              <a:tblPr firstRow="1" bandRow="1">
                <a:tableStyleId>{BC89EF96-8CEA-46FF-86C4-4CE0E7609802}</a:tableStyleId>
              </a:tblPr>
              <a:tblGrid>
                <a:gridCol w="3330102"/>
                <a:gridCol w="3330102"/>
                <a:gridCol w="3330102"/>
              </a:tblGrid>
              <a:tr h="807403">
                <a:tc>
                  <a:txBody>
                    <a:bodyPr/>
                    <a:lstStyle/>
                    <a:p>
                      <a:pPr>
                        <a:lnSpc>
                          <a:spcPct val="150000"/>
                        </a:lnSpc>
                        <a:spcAft>
                          <a:spcPts val="0"/>
                        </a:spcAft>
                      </a:pPr>
                      <a:r>
                        <a:rPr lang="fr-FR" sz="2400" b="0" i="1" dirty="0" smtClean="0">
                          <a:solidFill>
                            <a:schemeClr val="tx1"/>
                          </a:solidFill>
                          <a:effectLst/>
                          <a:latin typeface="Cambria" panose="02040503050406030204" pitchFamily="18" charset="0"/>
                          <a:ea typeface="Cambria" panose="02040503050406030204" pitchFamily="18" charset="0"/>
                        </a:rPr>
                        <a:t>Ganglion</a:t>
                      </a:r>
                      <a:r>
                        <a:rPr lang="fr-FR" sz="2400" b="0" i="1" dirty="0" smtClean="0">
                          <a:solidFill>
                            <a:schemeClr val="tx1"/>
                          </a:solidFill>
                          <a:effectLst/>
                          <a:highlight>
                            <a:srgbClr val="FFFF00"/>
                          </a:highlight>
                          <a:latin typeface="Cambria" panose="02040503050406030204" pitchFamily="18" charset="0"/>
                          <a:ea typeface="Cambria" panose="02040503050406030204" pitchFamily="18" charset="0"/>
                        </a:rPr>
                        <a:t> </a:t>
                      </a:r>
                      <a:endParaRPr lang="fr-FR" sz="2400" b="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b="0" i="1" dirty="0" smtClean="0">
                          <a:solidFill>
                            <a:schemeClr val="tx1"/>
                          </a:solidFill>
                          <a:effectLst/>
                          <a:latin typeface="Cambria" panose="02040503050406030204" pitchFamily="18" charset="0"/>
                          <a:ea typeface="Cambria" panose="02040503050406030204" pitchFamily="18" charset="0"/>
                        </a:rPr>
                        <a:t>Para vertébral</a:t>
                      </a:r>
                      <a:endParaRPr lang="fr-FR" sz="2400" b="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b="0" i="1" dirty="0" smtClean="0">
                          <a:solidFill>
                            <a:schemeClr val="tx1"/>
                          </a:solidFill>
                          <a:effectLst/>
                          <a:latin typeface="Cambria" panose="02040503050406030204" pitchFamily="18" charset="0"/>
                          <a:ea typeface="Cambria" panose="02040503050406030204" pitchFamily="18" charset="0"/>
                        </a:rPr>
                        <a:t>Dans l’organe</a:t>
                      </a:r>
                      <a:endParaRPr lang="fr-FR" sz="2400" b="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Axone du nerf postganglionnaire</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Long non myélinisé</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Court non myélinisé</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Organe effecteur</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Muscle lisse </a:t>
                      </a:r>
                    </a:p>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Muscle cardiaque </a:t>
                      </a:r>
                    </a:p>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Glandes</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Muscle lisse </a:t>
                      </a:r>
                    </a:p>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Muscle cardiaque </a:t>
                      </a:r>
                    </a:p>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Glandes</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Neurotransmetteur dans l’organe effecteur</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Noradrénaline sauf les glandes sudoripares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Acétylcholine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Type du récepteur dans l’organe effecteur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gn="just">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Α1, α2, β1, β2</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gn="just">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Muscarinique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bl>
          </a:graphicData>
        </a:graphic>
      </p:graphicFrame>
    </p:spTree>
    <p:extLst>
      <p:ext uri="{BB962C8B-B14F-4D97-AF65-F5344CB8AC3E}">
        <p14:creationId xmlns:p14="http://schemas.microsoft.com/office/powerpoint/2010/main" val="387397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408562" y="1848256"/>
            <a:ext cx="10869038" cy="4679004"/>
          </a:xfrm>
        </p:spPr>
        <p:txBody>
          <a:bodyPr>
            <a:no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Les récepteurs adrénergiques</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b="1" i="1" cap="none" dirty="0" smtClean="0">
                <a:latin typeface="Cambria" panose="02040503050406030204" pitchFamily="18" charset="0"/>
                <a:ea typeface="Cambria" panose="02040503050406030204" pitchFamily="18" charset="0"/>
              </a:rPr>
              <a:t>Les récepteurs α1</a:t>
            </a:r>
            <a:endParaRPr lang="fr-FR" i="1" cap="none" dirty="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Sont localisés sur le muscle lisse</a:t>
            </a:r>
            <a:r>
              <a:rPr lang="fr-FR" b="1" i="1" cap="none" dirty="0" smtClean="0">
                <a:latin typeface="Cambria" panose="02040503050406030204" pitchFamily="18" charset="0"/>
                <a:ea typeface="Cambria" panose="02040503050406030204" pitchFamily="18" charset="0"/>
              </a:rPr>
              <a:t> </a:t>
            </a:r>
            <a:r>
              <a:rPr lang="fr-FR" i="1" cap="none" dirty="0" smtClean="0">
                <a:latin typeface="Cambria" panose="02040503050406030204" pitchFamily="18" charset="0"/>
                <a:ea typeface="Cambria" panose="02040503050406030204" pitchFamily="18" charset="0"/>
              </a:rPr>
              <a:t>(sauf le muscle lisse bronchique), ils produisent une stimulation. </a:t>
            </a:r>
          </a:p>
          <a:p>
            <a:r>
              <a:rPr lang="fr-FR" i="1" cap="none" dirty="0" smtClean="0">
                <a:latin typeface="Cambria" panose="02040503050406030204" pitchFamily="18" charset="0"/>
                <a:ea typeface="Cambria" panose="02040503050406030204" pitchFamily="18" charset="0"/>
              </a:rPr>
              <a:t>Ils sont sensibles à la noradrénaline et à l'adrénaline mais seule la noradrénaline est présente en concentrations assez élevées pour stimuler les récepteurs α1.</a:t>
            </a:r>
          </a:p>
          <a:p>
            <a:r>
              <a:rPr lang="fr-FR" b="1" i="1" cap="none" dirty="0" smtClean="0">
                <a:latin typeface="Cambria" panose="02040503050406030204" pitchFamily="18" charset="0"/>
                <a:ea typeface="Cambria" panose="02040503050406030204" pitchFamily="18" charset="0"/>
              </a:rPr>
              <a:t>Les</a:t>
            </a:r>
            <a:r>
              <a:rPr lang="fr-FR" i="1" cap="none" dirty="0" smtClean="0">
                <a:latin typeface="Cambria" panose="02040503050406030204" pitchFamily="18" charset="0"/>
                <a:ea typeface="Cambria" panose="02040503050406030204" pitchFamily="18" charset="0"/>
              </a:rPr>
              <a:t> </a:t>
            </a:r>
            <a:r>
              <a:rPr lang="fr-FR" b="1" i="1" cap="none" dirty="0" smtClean="0">
                <a:latin typeface="Cambria" panose="02040503050406030204" pitchFamily="18" charset="0"/>
                <a:ea typeface="Cambria" panose="02040503050406030204" pitchFamily="18" charset="0"/>
              </a:rPr>
              <a:t>récepteurs α2</a:t>
            </a:r>
            <a:endParaRPr lang="fr-FR" i="1" cap="none" dirty="0" smtClean="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Ils sont localisés dans les plaquettes, les cellules adipeuses et le muscle lisse. </a:t>
            </a:r>
          </a:p>
          <a:p>
            <a:r>
              <a:rPr lang="fr-FR" i="1" cap="none" dirty="0" smtClean="0">
                <a:latin typeface="Cambria" panose="02040503050406030204" pitchFamily="18" charset="0"/>
                <a:ea typeface="Cambria" panose="02040503050406030204" pitchFamily="18" charset="0"/>
              </a:rPr>
              <a:t>Ils produisent, souvent, une inhibition.</a:t>
            </a:r>
          </a:p>
          <a:p>
            <a:pPr marL="0" indent="0">
              <a:buNone/>
            </a:pPr>
            <a:endParaRPr lang="fr-FR" sz="2400" dirty="0"/>
          </a:p>
        </p:txBody>
      </p:sp>
      <p:sp>
        <p:nvSpPr>
          <p:cNvPr id="4" name="ZoneTexte 3"/>
          <p:cNvSpPr txBox="1"/>
          <p:nvPr/>
        </p:nvSpPr>
        <p:spPr>
          <a:xfrm>
            <a:off x="1947321" y="119680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DIFFERENTS TYPES DE RECEPTEURS </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765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408562" y="1848256"/>
            <a:ext cx="10869038" cy="4679004"/>
          </a:xfrm>
        </p:spPr>
        <p:txBody>
          <a:bodyPr>
            <a:no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Les récepteurs adrénergiques</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b="1" i="1" cap="none" dirty="0" smtClean="0">
                <a:latin typeface="Cambria" panose="02040503050406030204" pitchFamily="18" charset="0"/>
                <a:ea typeface="Cambria" panose="02040503050406030204" pitchFamily="18" charset="0"/>
              </a:rPr>
              <a:t>Les récepteurs β1</a:t>
            </a:r>
            <a:endParaRPr lang="fr-FR" i="1" cap="none" dirty="0" smtClean="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Ils sont localisés dans le cœur, ils produisent une stimulation. Ils sont sensibles à la fois à la noradrénaline et a l'adrénaline et sont plus sensibles que les récepteurs α.</a:t>
            </a:r>
          </a:p>
          <a:p>
            <a:r>
              <a:rPr lang="fr-FR" b="1" i="1" cap="none" dirty="0" smtClean="0">
                <a:latin typeface="Cambria" panose="02040503050406030204" pitchFamily="18" charset="0"/>
                <a:ea typeface="Cambria" panose="02040503050406030204" pitchFamily="18" charset="0"/>
              </a:rPr>
              <a:t>Les récepteurs β2</a:t>
            </a:r>
            <a:endParaRPr lang="fr-FR" i="1" cap="none" dirty="0" smtClean="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Sont localisés sur le muscle lisse vasculaire, le muscle lisse bronchique et dans le tractus gastro-intestinal. Ils produisent un relâchement. Ils sont plus sensibles à l‘adrénaline qu'à la noradrénaline et sont plus sensibles à l'adrénaline que les récepteurs </a:t>
            </a:r>
            <a:r>
              <a:rPr lang="fr-FR" b="1" i="1" cap="none" dirty="0" smtClean="0">
                <a:latin typeface="Cambria" panose="02040503050406030204" pitchFamily="18" charset="0"/>
                <a:ea typeface="Cambria" panose="02040503050406030204" pitchFamily="18" charset="0"/>
              </a:rPr>
              <a:t>α</a:t>
            </a:r>
            <a:r>
              <a:rPr lang="fr-FR" i="1" cap="none" dirty="0" smtClean="0">
                <a:latin typeface="Cambria" panose="02040503050406030204" pitchFamily="18" charset="0"/>
                <a:ea typeface="Cambria" panose="02040503050406030204" pitchFamily="18" charset="0"/>
              </a:rPr>
              <a:t>.</a:t>
            </a:r>
          </a:p>
          <a:p>
            <a:r>
              <a:rPr lang="fr-FR" b="1" i="1" cap="none" dirty="0" smtClean="0">
                <a:latin typeface="Cambria" panose="02040503050406030204" pitchFamily="18" charset="0"/>
                <a:ea typeface="Cambria" panose="02040503050406030204" pitchFamily="18" charset="0"/>
              </a:rPr>
              <a:t>Remarque :</a:t>
            </a:r>
            <a:r>
              <a:rPr lang="fr-FR" i="1" cap="none" dirty="0" smtClean="0">
                <a:latin typeface="Cambria" panose="02040503050406030204" pitchFamily="18" charset="0"/>
                <a:ea typeface="Cambria" panose="02040503050406030204" pitchFamily="18" charset="0"/>
              </a:rPr>
              <a:t> quand de petites quantités d'adrénaline sont émises par la médullo-surrénale, il se produit une vasodilatation (récepteur </a:t>
            </a:r>
            <a:r>
              <a:rPr lang="fr-FR" b="1" i="1" cap="none" dirty="0" smtClean="0">
                <a:latin typeface="Cambria" panose="02040503050406030204" pitchFamily="18" charset="0"/>
                <a:ea typeface="Cambria" panose="02040503050406030204" pitchFamily="18" charset="0"/>
              </a:rPr>
              <a:t>β</a:t>
            </a:r>
            <a:r>
              <a:rPr lang="fr-FR" i="1" cap="none" dirty="0" smtClean="0">
                <a:latin typeface="Cambria" panose="02040503050406030204" pitchFamily="18" charset="0"/>
                <a:ea typeface="Cambria" panose="02040503050406030204" pitchFamily="18" charset="0"/>
              </a:rPr>
              <a:t>). Quand de grandes quantités d’adrénaline sont émises par la médullosurrénale, il se produit une vasoconstriction (récepteur </a:t>
            </a:r>
            <a:r>
              <a:rPr lang="fr-FR" b="1" i="1" cap="none" dirty="0" smtClean="0">
                <a:latin typeface="Cambria" panose="02040503050406030204" pitchFamily="18" charset="0"/>
                <a:ea typeface="Cambria" panose="02040503050406030204" pitchFamily="18" charset="0"/>
              </a:rPr>
              <a:t>α</a:t>
            </a:r>
            <a:r>
              <a:rPr lang="fr-FR" i="1" cap="none" dirty="0" smtClean="0">
                <a:latin typeface="Cambria" panose="02040503050406030204" pitchFamily="18" charset="0"/>
                <a:ea typeface="Cambria" panose="02040503050406030204" pitchFamily="18" charset="0"/>
              </a:rPr>
              <a:t>).</a:t>
            </a:r>
          </a:p>
          <a:p>
            <a:pPr marL="0" indent="0">
              <a:buNone/>
            </a:pPr>
            <a:endParaRPr lang="fr-FR" dirty="0"/>
          </a:p>
        </p:txBody>
      </p:sp>
      <p:sp>
        <p:nvSpPr>
          <p:cNvPr id="4" name="ZoneTexte 3"/>
          <p:cNvSpPr txBox="1"/>
          <p:nvPr/>
        </p:nvSpPr>
        <p:spPr>
          <a:xfrm>
            <a:off x="1947321" y="119680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DIFFERENTS TYPES DE RECEPTEURS </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9346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408562" y="1964988"/>
            <a:ext cx="10869038" cy="4679004"/>
          </a:xfrm>
        </p:spPr>
        <p:txBody>
          <a:bodyPr>
            <a:no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Les récepteurs cholinergiques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Les récepteurs nicotiniques</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Sont localisés dans les ganglions du SNA et à la jonction neuromusculaire. </a:t>
            </a:r>
          </a:p>
          <a:p>
            <a:r>
              <a:rPr lang="fr-FR" sz="2400" i="1" cap="none" dirty="0" smtClean="0">
                <a:latin typeface="Cambria" panose="02040503050406030204" pitchFamily="18" charset="0"/>
                <a:ea typeface="Cambria" panose="02040503050406030204" pitchFamily="18" charset="0"/>
              </a:rPr>
              <a:t>Les récepteurs de ces deux localisations sont similaires mais non identiques. </a:t>
            </a:r>
          </a:p>
          <a:p>
            <a:r>
              <a:rPr lang="fr-FR" sz="2400" i="1" cap="none" dirty="0" smtClean="0">
                <a:latin typeface="Cambria" panose="02040503050406030204" pitchFamily="18" charset="0"/>
                <a:ea typeface="Cambria" panose="02040503050406030204" pitchFamily="18" charset="0"/>
              </a:rPr>
              <a:t>Ils sont activés par l'acétylcholine ou la nicotine. </a:t>
            </a:r>
          </a:p>
          <a:p>
            <a:r>
              <a:rPr lang="fr-FR" sz="2400" i="1" cap="none" dirty="0" smtClean="0">
                <a:latin typeface="Cambria" panose="02040503050406030204" pitchFamily="18" charset="0"/>
                <a:ea typeface="Cambria" panose="02040503050406030204" pitchFamily="18" charset="0"/>
              </a:rPr>
              <a:t>Ils produisent une stimulation.</a:t>
            </a:r>
          </a:p>
          <a:p>
            <a:pPr marL="0" indent="0">
              <a:buNone/>
            </a:pPr>
            <a:endParaRPr lang="fr-FR" dirty="0"/>
          </a:p>
        </p:txBody>
      </p:sp>
      <p:sp>
        <p:nvSpPr>
          <p:cNvPr id="4" name="ZoneTexte 3"/>
          <p:cNvSpPr txBox="1"/>
          <p:nvPr/>
        </p:nvSpPr>
        <p:spPr>
          <a:xfrm>
            <a:off x="1947321" y="119680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DIFFERENTS TYPES DE RECEPTEURS </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9463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688879" y="1711105"/>
            <a:ext cx="6255944" cy="1938992"/>
          </a:xfrm>
          <a:prstGeom prst="rect">
            <a:avLst/>
          </a:prstGeom>
          <a:noFill/>
          <a:ln w="38100">
            <a:solidFill>
              <a:schemeClr val="accent6"/>
            </a:solidFill>
          </a:ln>
        </p:spPr>
        <p:txBody>
          <a:bodyPr wrap="square" rtlCol="0">
            <a:spAutoFit/>
          </a:bodyPr>
          <a:lstStyle/>
          <a:p>
            <a:pPr algn="ctr"/>
            <a:r>
              <a:rPr lang="fr-FR" sz="6000" b="1" i="1" dirty="0" smtClean="0">
                <a:solidFill>
                  <a:schemeClr val="accent1">
                    <a:lumMod val="50000"/>
                  </a:schemeClr>
                </a:solidFill>
                <a:latin typeface="Cambria" panose="02040503050406030204" pitchFamily="18" charset="0"/>
                <a:ea typeface="Cambria" panose="02040503050406030204" pitchFamily="18" charset="0"/>
              </a:rPr>
              <a:t>PHYSIOLOGIE NEURONALE</a:t>
            </a:r>
            <a:endParaRPr lang="fr-FR" sz="6000" b="1" i="1" dirty="0">
              <a:solidFill>
                <a:schemeClr val="accent1">
                  <a:lumMod val="50000"/>
                </a:schemeClr>
              </a:solidFill>
              <a:latin typeface="Cambria" panose="02040503050406030204" pitchFamily="18" charset="0"/>
              <a:ea typeface="Cambria" panose="02040503050406030204" pitchFamily="18" charset="0"/>
            </a:endParaRPr>
          </a:p>
        </p:txBody>
      </p:sp>
      <p:pic>
        <p:nvPicPr>
          <p:cNvPr id="14" name="Imag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7209" y="3885342"/>
            <a:ext cx="3899283" cy="2213107"/>
          </a:xfrm>
          <a:prstGeom prst="rect">
            <a:avLst/>
          </a:prstGeom>
        </p:spPr>
      </p:pic>
    </p:spTree>
    <p:extLst>
      <p:ext uri="{BB962C8B-B14F-4D97-AF65-F5344CB8AC3E}">
        <p14:creationId xmlns:p14="http://schemas.microsoft.com/office/powerpoint/2010/main" val="226496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408562" y="2178996"/>
            <a:ext cx="10869038" cy="4679004"/>
          </a:xfrm>
        </p:spPr>
        <p:txBody>
          <a:bodyPr>
            <a:no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Les récepteurs cholinergiques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Les</a:t>
            </a:r>
            <a:r>
              <a:rPr lang="fr-FR" sz="2400" i="1" cap="none" dirty="0" smtClean="0">
                <a:latin typeface="Cambria" panose="02040503050406030204" pitchFamily="18" charset="0"/>
                <a:ea typeface="Cambria" panose="02040503050406030204" pitchFamily="18" charset="0"/>
              </a:rPr>
              <a:t> </a:t>
            </a:r>
            <a:r>
              <a:rPr lang="fr-FR" sz="2400" b="1" i="1" cap="none" dirty="0" smtClean="0">
                <a:latin typeface="Cambria" panose="02040503050406030204" pitchFamily="18" charset="0"/>
                <a:ea typeface="Cambria" panose="02040503050406030204" pitchFamily="18" charset="0"/>
              </a:rPr>
              <a:t>récepteurs muscariniques</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Sont localisés dans le cœur, le muscle lisse (sauf le muscle lisse vasculaire) et les glandes. </a:t>
            </a:r>
          </a:p>
          <a:p>
            <a:r>
              <a:rPr lang="fr-FR" sz="2400" i="1" cap="none" dirty="0" smtClean="0">
                <a:latin typeface="Cambria" panose="02040503050406030204" pitchFamily="18" charset="0"/>
                <a:ea typeface="Cambria" panose="02040503050406030204" pitchFamily="18" charset="0"/>
              </a:rPr>
              <a:t>Ils sont activés par l‘</a:t>
            </a:r>
            <a:r>
              <a:rPr lang="fr-FR" sz="2400" i="1" cap="none" dirty="0" err="1" smtClean="0">
                <a:latin typeface="Cambria" panose="02040503050406030204" pitchFamily="18" charset="0"/>
                <a:ea typeface="Cambria" panose="02040503050406030204" pitchFamily="18" charset="0"/>
              </a:rPr>
              <a:t>Ach</a:t>
            </a:r>
            <a:r>
              <a:rPr lang="fr-FR" sz="2400" i="1" cap="none" dirty="0" smtClean="0">
                <a:latin typeface="Cambria" panose="02040503050406030204" pitchFamily="18" charset="0"/>
                <a:ea typeface="Cambria" panose="02040503050406030204" pitchFamily="18" charset="0"/>
              </a:rPr>
              <a:t> ou la muscarine. </a:t>
            </a:r>
          </a:p>
          <a:p>
            <a:r>
              <a:rPr lang="fr-FR" sz="2400" i="1" cap="none" dirty="0" smtClean="0">
                <a:latin typeface="Cambria" panose="02040503050406030204" pitchFamily="18" charset="0"/>
                <a:ea typeface="Cambria" panose="02040503050406030204" pitchFamily="18" charset="0"/>
              </a:rPr>
              <a:t>Ils sont inhibiteurs pour le cœur et stimulateurs pour le muscle lisse et les glandes. </a:t>
            </a:r>
          </a:p>
          <a:p>
            <a:r>
              <a:rPr lang="fr-FR" sz="2400" i="1" cap="none" dirty="0" smtClean="0">
                <a:latin typeface="Cambria" panose="02040503050406030204" pitchFamily="18" charset="0"/>
                <a:ea typeface="Cambria" panose="02040503050406030204" pitchFamily="18" charset="0"/>
              </a:rPr>
              <a:t>L'atropine bloque les récepteurs muscariniques de l‘</a:t>
            </a:r>
            <a:r>
              <a:rPr lang="fr-FR" sz="2400" i="1" cap="none" dirty="0" err="1" smtClean="0">
                <a:latin typeface="Cambria" panose="02040503050406030204" pitchFamily="18" charset="0"/>
                <a:ea typeface="Cambria" panose="02040503050406030204" pitchFamily="18" charset="0"/>
              </a:rPr>
              <a:t>Ach</a:t>
            </a:r>
            <a:r>
              <a:rPr lang="fr-FR" sz="2400" i="1" cap="none" dirty="0" smtClean="0">
                <a:latin typeface="Cambria" panose="02040503050406030204" pitchFamily="18" charset="0"/>
                <a:ea typeface="Cambria" panose="02040503050406030204" pitchFamily="18" charset="0"/>
              </a:rPr>
              <a:t>.</a:t>
            </a:r>
          </a:p>
          <a:p>
            <a:pPr marL="0" indent="0">
              <a:buNone/>
            </a:pPr>
            <a:endParaRPr lang="fr-FR" sz="2400" dirty="0"/>
          </a:p>
        </p:txBody>
      </p:sp>
      <p:sp>
        <p:nvSpPr>
          <p:cNvPr id="4" name="ZoneTexte 3"/>
          <p:cNvSpPr txBox="1"/>
          <p:nvPr/>
        </p:nvSpPr>
        <p:spPr>
          <a:xfrm>
            <a:off x="1947321" y="119680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DIFFERENTS TYPES DE RECEPTEURS </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211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112023696"/>
              </p:ext>
            </p:extLst>
          </p:nvPr>
        </p:nvGraphicFramePr>
        <p:xfrm>
          <a:off x="262648" y="145912"/>
          <a:ext cx="11682920" cy="6621294"/>
        </p:xfrm>
        <a:graphic>
          <a:graphicData uri="http://schemas.openxmlformats.org/drawingml/2006/table">
            <a:tbl>
              <a:tblPr firstRow="1" bandRow="1">
                <a:tableStyleId>{08FB837D-C827-4EFA-A057-4D05807E0F7C}</a:tableStyleId>
              </a:tblPr>
              <a:tblGrid>
                <a:gridCol w="2920730"/>
                <a:gridCol w="2920730"/>
                <a:gridCol w="2920730"/>
                <a:gridCol w="2920730"/>
              </a:tblGrid>
              <a:tr h="1272378">
                <a:tc>
                  <a:txBody>
                    <a:bodyPr/>
                    <a:lstStyle/>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Organe</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Action sympathique</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récepteur</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Action parasympathique</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272378">
                <a:tc>
                  <a:txBody>
                    <a:bodyPr/>
                    <a:lstStyle/>
                    <a:p>
                      <a:pPr algn="just">
                        <a:lnSpc>
                          <a:spcPct val="115000"/>
                        </a:lnSpc>
                        <a:spcAft>
                          <a:spcPts val="0"/>
                        </a:spcAft>
                      </a:pPr>
                      <a:r>
                        <a:rPr lang="fr-FR" sz="2000" b="1">
                          <a:effectLst/>
                          <a:latin typeface="Cambria" panose="02040503050406030204" pitchFamily="18" charset="0"/>
                          <a:ea typeface="Cambria" panose="02040503050406030204" pitchFamily="18" charset="0"/>
                          <a:cs typeface="Arial" panose="020B0604020202020204" pitchFamily="34" charset="0"/>
                        </a:rPr>
                        <a:t>Cœur </a:t>
                      </a:r>
                      <a:endParaRPr lang="fr-FR" sz="200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-Augmentation de la fréquence et de </a:t>
                      </a:r>
                    </a:p>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-la contractilité</a:t>
                      </a:r>
                    </a:p>
                  </a:txBody>
                  <a:tcPr marL="68580" marR="68580" marT="0" marB="0">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fr-FR" sz="2000" b="1">
                          <a:effectLst/>
                          <a:latin typeface="Cambria" panose="02040503050406030204" pitchFamily="18" charset="0"/>
                          <a:ea typeface="Cambria" panose="02040503050406030204" pitchFamily="18" charset="0"/>
                          <a:cs typeface="Arial" panose="020B0604020202020204" pitchFamily="34" charset="0"/>
                        </a:rPr>
                        <a:t>β1</a:t>
                      </a:r>
                      <a:endParaRPr lang="fr-FR" sz="2000">
                        <a:effectLst/>
                        <a:latin typeface="Cambria" panose="02040503050406030204" pitchFamily="18" charset="0"/>
                        <a:ea typeface="Cambria" panose="02040503050406030204" pitchFamily="18" charset="0"/>
                        <a:cs typeface="Arial" panose="020B0604020202020204" pitchFamily="34" charset="0"/>
                      </a:endParaRPr>
                    </a:p>
                    <a:p>
                      <a:pPr algn="ctr">
                        <a:lnSpc>
                          <a:spcPct val="115000"/>
                        </a:lnSpc>
                        <a:spcAft>
                          <a:spcPts val="0"/>
                        </a:spcAft>
                      </a:pPr>
                      <a:r>
                        <a:rPr lang="fr-FR" sz="2000" b="1">
                          <a:effectLst/>
                          <a:latin typeface="Cambria" panose="02040503050406030204" pitchFamily="18" charset="0"/>
                          <a:ea typeface="Cambria" panose="02040503050406030204" pitchFamily="18" charset="0"/>
                          <a:cs typeface="Arial" panose="020B0604020202020204" pitchFamily="34" charset="0"/>
                        </a:rPr>
                        <a:t>β1</a:t>
                      </a:r>
                      <a:endParaRPr lang="fr-FR" sz="200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nSpc>
                          <a:spcPct val="115000"/>
                        </a:lnSpc>
                        <a:spcAft>
                          <a:spcPts val="0"/>
                        </a:spcAft>
                      </a:pPr>
                      <a:r>
                        <a:rPr lang="fr-FR" sz="2000">
                          <a:effectLst/>
                          <a:latin typeface="Cambria" panose="02040503050406030204" pitchFamily="18" charset="0"/>
                          <a:ea typeface="Cambria" panose="02040503050406030204" pitchFamily="18" charset="0"/>
                          <a:cs typeface="Arial" panose="020B0604020202020204" pitchFamily="34" charset="0"/>
                        </a:rPr>
                        <a:t>-Diminution de la fréquence et de </a:t>
                      </a:r>
                    </a:p>
                    <a:p>
                      <a:pPr>
                        <a:lnSpc>
                          <a:spcPct val="115000"/>
                        </a:lnSpc>
                        <a:spcAft>
                          <a:spcPts val="0"/>
                        </a:spcAft>
                      </a:pPr>
                      <a:r>
                        <a:rPr lang="fr-FR" sz="2000">
                          <a:effectLst/>
                          <a:latin typeface="Cambria" panose="02040503050406030204" pitchFamily="18" charset="0"/>
                          <a:ea typeface="Cambria" panose="02040503050406030204" pitchFamily="18" charset="0"/>
                          <a:cs typeface="Arial" panose="020B0604020202020204" pitchFamily="34" charset="0"/>
                        </a:rPr>
                        <a:t>-la contractilité</a:t>
                      </a:r>
                    </a:p>
                  </a:txBody>
                  <a:tcPr marL="68580" marR="68580" marT="0" marB="0">
                    <a:lnT w="12700" cap="flat" cmpd="sng" algn="ctr">
                      <a:solidFill>
                        <a:schemeClr val="tx1"/>
                      </a:solidFill>
                      <a:prstDash val="solid"/>
                      <a:round/>
                      <a:headEnd type="none" w="med" len="med"/>
                      <a:tailEnd type="none" w="med" len="med"/>
                    </a:lnT>
                  </a:tcPr>
                </a:tc>
              </a:tr>
              <a:tr h="1272378">
                <a:tc>
                  <a:txBody>
                    <a:bodyPr/>
                    <a:lstStyle/>
                    <a:p>
                      <a:pPr algn="just">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Muscle lisse vasculaire </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-Vasoconstriction cutanée et splanchnique</a:t>
                      </a:r>
                    </a:p>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-Vasodilatation musculaire</a:t>
                      </a:r>
                    </a:p>
                  </a:txBody>
                  <a:tcPr marL="68580" marR="68580" marT="0" marB="0"/>
                </a:tc>
                <a:tc>
                  <a:txBody>
                    <a:bodyPr/>
                    <a:lstStyle/>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α1</a:t>
                      </a:r>
                      <a:endParaRPr lang="fr-FR" sz="2000" dirty="0">
                        <a:effectLst/>
                        <a:latin typeface="Cambria" panose="02040503050406030204" pitchFamily="18" charset="0"/>
                        <a:ea typeface="Cambria" panose="02040503050406030204" pitchFamily="18" charset="0"/>
                        <a:cs typeface="Arial" panose="020B0604020202020204" pitchFamily="34" charset="0"/>
                      </a:endParaRPr>
                    </a:p>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β2</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a:t>
                      </a:r>
                      <a:r>
                        <a:rPr lang="fr-FR" sz="2000" dirty="0">
                          <a:solidFill>
                            <a:srgbClr val="C00000"/>
                          </a:solidFill>
                          <a:effectLst/>
                          <a:latin typeface="Cambria" panose="02040503050406030204" pitchFamily="18" charset="0"/>
                          <a:ea typeface="Cambria" panose="02040503050406030204" pitchFamily="18" charset="0"/>
                          <a:cs typeface="Arial" panose="020B0604020202020204" pitchFamily="34" charset="0"/>
                        </a:rPr>
                        <a:t>Pas d’innervation parasympathique </a:t>
                      </a:r>
                    </a:p>
                  </a:txBody>
                  <a:tcPr marL="68580" marR="68580" marT="0" marB="0"/>
                </a:tc>
              </a:tr>
              <a:tr h="1272378">
                <a:tc>
                  <a:txBody>
                    <a:bodyPr/>
                    <a:lstStyle/>
                    <a:p>
                      <a:pPr algn="just">
                        <a:lnSpc>
                          <a:spcPct val="115000"/>
                        </a:lnSpc>
                        <a:spcAft>
                          <a:spcPts val="0"/>
                        </a:spcAft>
                      </a:pPr>
                      <a:r>
                        <a:rPr lang="fr-FR" sz="2000" b="1">
                          <a:effectLst/>
                          <a:latin typeface="Cambria" panose="02040503050406030204" pitchFamily="18" charset="0"/>
                          <a:ea typeface="Cambria" panose="02040503050406030204" pitchFamily="18" charset="0"/>
                          <a:cs typeface="Arial" panose="020B0604020202020204" pitchFamily="34" charset="0"/>
                        </a:rPr>
                        <a:t>Bronchioles</a:t>
                      </a:r>
                      <a:endParaRPr lang="fr-FR" sz="200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nSpc>
                          <a:spcPct val="115000"/>
                        </a:lnSpc>
                        <a:spcAft>
                          <a:spcPts val="0"/>
                        </a:spcAft>
                      </a:pPr>
                      <a:r>
                        <a:rPr lang="fr-FR" sz="2000">
                          <a:effectLst/>
                          <a:latin typeface="Cambria" panose="02040503050406030204" pitchFamily="18" charset="0"/>
                          <a:ea typeface="Cambria" panose="02040503050406030204" pitchFamily="18" charset="0"/>
                          <a:cs typeface="Arial" panose="020B0604020202020204" pitchFamily="34" charset="0"/>
                        </a:rPr>
                        <a:t>-Relâchement du muscle lisse bronchiolaire </a:t>
                      </a:r>
                    </a:p>
                  </a:txBody>
                  <a:tcPr marL="68580" marR="68580" marT="0" marB="0"/>
                </a:tc>
                <a:tc>
                  <a:txBody>
                    <a:bodyPr/>
                    <a:lstStyle/>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β2</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-Contraction du muscle lisse </a:t>
                      </a:r>
                      <a:r>
                        <a:rPr lang="fr-FR" sz="2000" dirty="0" err="1">
                          <a:effectLst/>
                          <a:latin typeface="Cambria" panose="02040503050406030204" pitchFamily="18" charset="0"/>
                          <a:ea typeface="Cambria" panose="02040503050406030204" pitchFamily="18" charset="0"/>
                          <a:cs typeface="Arial" panose="020B0604020202020204" pitchFamily="34" charset="0"/>
                        </a:rPr>
                        <a:t>bronchiolaire</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r>
              <a:tr h="1272378">
                <a:tc>
                  <a:txBody>
                    <a:bodyPr/>
                    <a:lstStyle/>
                    <a:p>
                      <a:pPr algn="just">
                        <a:lnSpc>
                          <a:spcPct val="115000"/>
                        </a:lnSpc>
                        <a:spcAft>
                          <a:spcPts val="0"/>
                        </a:spcAft>
                      </a:pPr>
                      <a:r>
                        <a:rPr lang="fr-FR" sz="2000" b="1">
                          <a:effectLst/>
                          <a:latin typeface="Cambria" panose="02040503050406030204" pitchFamily="18" charset="0"/>
                          <a:ea typeface="Cambria" panose="02040503050406030204" pitchFamily="18" charset="0"/>
                          <a:cs typeface="Arial" panose="020B0604020202020204" pitchFamily="34" charset="0"/>
                        </a:rPr>
                        <a:t>Tonus gastro-intstinal</a:t>
                      </a:r>
                      <a:endParaRPr lang="fr-FR" sz="200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nSpc>
                          <a:spcPct val="115000"/>
                        </a:lnSpc>
                        <a:spcAft>
                          <a:spcPts val="0"/>
                        </a:spcAft>
                      </a:pPr>
                      <a:r>
                        <a:rPr lang="fr-FR" sz="2000">
                          <a:effectLst/>
                          <a:latin typeface="Cambria" panose="02040503050406030204" pitchFamily="18" charset="0"/>
                          <a:ea typeface="Cambria" panose="02040503050406030204" pitchFamily="18" charset="0"/>
                          <a:cs typeface="Arial" panose="020B0604020202020204" pitchFamily="34" charset="0"/>
                        </a:rPr>
                        <a:t>-Diminution de la motricité </a:t>
                      </a:r>
                    </a:p>
                    <a:p>
                      <a:pPr>
                        <a:lnSpc>
                          <a:spcPct val="115000"/>
                        </a:lnSpc>
                        <a:spcAft>
                          <a:spcPts val="0"/>
                        </a:spcAft>
                      </a:pPr>
                      <a:r>
                        <a:rPr lang="fr-FR" sz="2000">
                          <a:effectLst/>
                          <a:latin typeface="Cambria" panose="02040503050406030204" pitchFamily="18" charset="0"/>
                          <a:ea typeface="Cambria" panose="02040503050406030204" pitchFamily="18" charset="0"/>
                          <a:cs typeface="Arial" panose="020B0604020202020204" pitchFamily="34" charset="0"/>
                        </a:rPr>
                        <a:t>-Contraction des sphincters</a:t>
                      </a:r>
                      <a:r>
                        <a:rPr lang="fr-FR" sz="2000" b="1">
                          <a:effectLst/>
                          <a:latin typeface="Cambria" panose="02040503050406030204" pitchFamily="18" charset="0"/>
                          <a:ea typeface="Cambria" panose="02040503050406030204" pitchFamily="18" charset="0"/>
                          <a:cs typeface="Arial" panose="020B0604020202020204" pitchFamily="34" charset="0"/>
                        </a:rPr>
                        <a:t> </a:t>
                      </a:r>
                      <a:endParaRPr lang="fr-FR" sz="200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α2, β2</a:t>
                      </a:r>
                      <a:endParaRPr lang="fr-FR" sz="2000" dirty="0">
                        <a:effectLst/>
                        <a:latin typeface="Cambria" panose="02040503050406030204" pitchFamily="18" charset="0"/>
                        <a:ea typeface="Cambria" panose="02040503050406030204" pitchFamily="18" charset="0"/>
                        <a:cs typeface="Arial" panose="020B0604020202020204" pitchFamily="34" charset="0"/>
                      </a:endParaRPr>
                    </a:p>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 </a:t>
                      </a:r>
                      <a:endParaRPr lang="fr-FR" sz="2000" dirty="0">
                        <a:effectLst/>
                        <a:latin typeface="Cambria" panose="02040503050406030204" pitchFamily="18" charset="0"/>
                        <a:ea typeface="Cambria" panose="02040503050406030204" pitchFamily="18" charset="0"/>
                        <a:cs typeface="Arial" panose="020B0604020202020204" pitchFamily="34" charset="0"/>
                      </a:endParaRPr>
                    </a:p>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α1</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a:t>
                      </a:r>
                      <a:r>
                        <a:rPr lang="fr-FR" sz="2000" dirty="0">
                          <a:effectLst/>
                          <a:latin typeface="Cambria" panose="02040503050406030204" pitchFamily="18" charset="0"/>
                          <a:ea typeface="Cambria" panose="02040503050406030204" pitchFamily="18" charset="0"/>
                          <a:cs typeface="Arial" panose="020B0604020202020204" pitchFamily="34" charset="0"/>
                        </a:rPr>
                        <a:t>Augmentation de la motilité </a:t>
                      </a:r>
                    </a:p>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-Relâchement des sphincters</a:t>
                      </a:r>
                      <a:r>
                        <a:rPr lang="fr-FR" sz="2000" b="1" dirty="0">
                          <a:effectLst/>
                          <a:latin typeface="Cambria" panose="02040503050406030204" pitchFamily="18" charset="0"/>
                          <a:ea typeface="Cambria" panose="02040503050406030204" pitchFamily="18" charset="0"/>
                          <a:cs typeface="Arial" panose="020B0604020202020204" pitchFamily="34" charset="0"/>
                        </a:rPr>
                        <a:t> </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258736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3143287988"/>
              </p:ext>
            </p:extLst>
          </p:nvPr>
        </p:nvGraphicFramePr>
        <p:xfrm>
          <a:off x="252920" y="136186"/>
          <a:ext cx="11741284" cy="6432027"/>
        </p:xfrm>
        <a:graphic>
          <a:graphicData uri="http://schemas.openxmlformats.org/drawingml/2006/table">
            <a:tbl>
              <a:tblPr firstRow="1" bandRow="1">
                <a:tableStyleId>{ED083AE6-46FA-4A59-8FB0-9F97EB10719F}</a:tableStyleId>
              </a:tblPr>
              <a:tblGrid>
                <a:gridCol w="2935321"/>
                <a:gridCol w="2935321"/>
                <a:gridCol w="2935321"/>
                <a:gridCol w="2935321"/>
              </a:tblGrid>
              <a:tr h="1583177">
                <a:tc>
                  <a:txBody>
                    <a:bodyPr/>
                    <a:lstStyle/>
                    <a:p>
                      <a:pPr algn="just">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foie</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Glycogénolyse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α1, β2</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583177">
                <a:tc>
                  <a:txBody>
                    <a:bodyPr/>
                    <a:lstStyle/>
                    <a:p>
                      <a:pPr algn="just">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Rein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-Sécrétion de la rénine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β1</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583177">
                <a:tc>
                  <a:txBody>
                    <a:bodyPr/>
                    <a:lstStyle/>
                    <a:p>
                      <a:pPr algn="just">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Vessie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t>
                      </a:r>
                      <a:r>
                        <a:rPr lang="fr-FR" sz="2400" smtClean="0">
                          <a:effectLst/>
                          <a:latin typeface="Times New Roman" panose="02020603050405020304" pitchFamily="18" charset="0"/>
                          <a:ea typeface="Calibri" panose="020F0502020204030204" pitchFamily="34" charset="0"/>
                          <a:cs typeface="Arial" panose="020B0604020202020204" pitchFamily="34" charset="0"/>
                        </a:rPr>
                        <a:t>Relachement </a:t>
                      </a:r>
                      <a:r>
                        <a:rPr lang="fr-FR" sz="2400">
                          <a:effectLst/>
                          <a:latin typeface="Times New Roman" panose="02020603050405020304" pitchFamily="18" charset="0"/>
                          <a:ea typeface="Calibri" panose="020F0502020204030204" pitchFamily="34" charset="0"/>
                          <a:cs typeface="Arial" panose="020B0604020202020204" pitchFamily="34" charset="0"/>
                        </a:rPr>
                        <a:t>de la paroi </a:t>
                      </a:r>
                      <a:endParaRPr lang="fr-FR" sz="240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-Contraction des sphincters</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β2</a:t>
                      </a:r>
                      <a:endParaRPr lang="fr-FR" sz="24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α1</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-Contraction de la paroi </a:t>
                      </a:r>
                      <a:endParaRPr lang="fr-FR" sz="240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-Relâchement du sphincter</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583177">
                <a:tc>
                  <a:txBody>
                    <a:bodyPr/>
                    <a:lstStyle/>
                    <a:p>
                      <a:pPr algn="just">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Organes génitaux masculins</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-Ejaculation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α1</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Erection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317924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583074256"/>
              </p:ext>
            </p:extLst>
          </p:nvPr>
        </p:nvGraphicFramePr>
        <p:xfrm>
          <a:off x="311286" y="145916"/>
          <a:ext cx="11614824" cy="6566168"/>
        </p:xfrm>
        <a:graphic>
          <a:graphicData uri="http://schemas.openxmlformats.org/drawingml/2006/table">
            <a:tbl>
              <a:tblPr firstRow="1" bandRow="1">
                <a:tableStyleId>{5DA37D80-6434-44D0-A028-1B22A696006F}</a:tableStyleId>
              </a:tblPr>
              <a:tblGrid>
                <a:gridCol w="2903706"/>
                <a:gridCol w="2903706"/>
                <a:gridCol w="2903706"/>
                <a:gridCol w="2903706"/>
              </a:tblGrid>
              <a:tr h="1641542">
                <a:tc>
                  <a:txBody>
                    <a:bodyPr/>
                    <a:lstStyle/>
                    <a:p>
                      <a:pPr algn="just">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Cellules adipeuses</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-Lipolyse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α2, β1</a:t>
                      </a:r>
                      <a:endParaRPr lang="fr-FR" sz="2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641542">
                <a:tc>
                  <a:txBody>
                    <a:bodyPr/>
                    <a:lstStyle/>
                    <a:p>
                      <a:pPr algn="just">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Glande sudoripares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-Augmentation de la transpiration</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u="sng">
                          <a:effectLst/>
                          <a:latin typeface="Times New Roman" panose="02020603050405020304" pitchFamily="18" charset="0"/>
                          <a:ea typeface="Calibri" panose="020F0502020204030204" pitchFamily="34" charset="0"/>
                          <a:cs typeface="Arial" panose="020B0604020202020204" pitchFamily="34" charset="0"/>
                        </a:rPr>
                        <a:t>Muscariniques sympathiques cholinergiques</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 </a:t>
                      </a:r>
                      <a:r>
                        <a:rPr lang="fr-FR" sz="2400" dirty="0" smtClean="0">
                          <a:solidFill>
                            <a:srgbClr val="C00000"/>
                          </a:solidFill>
                          <a:effectLst/>
                          <a:latin typeface="Cambria" panose="02040503050406030204" pitchFamily="18" charset="0"/>
                          <a:ea typeface="Cambria" panose="02040503050406030204" pitchFamily="18" charset="0"/>
                          <a:cs typeface="Arial" panose="020B0604020202020204" pitchFamily="34" charset="0"/>
                        </a:rPr>
                        <a:t>Pas d’innervation parasympathique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641542">
                <a:tc>
                  <a:txBody>
                    <a:bodyPr/>
                    <a:lstStyle/>
                    <a:p>
                      <a:pPr algn="just">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L’œil</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Mydriase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α1</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Myosis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641542">
                <a:tc>
                  <a:txBody>
                    <a:bodyPr/>
                    <a:lstStyle/>
                    <a:p>
                      <a:pPr algn="just">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Glandes salivaires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Diminution de la salivation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α1</a:t>
                      </a:r>
                      <a:endParaRPr lang="fr-FR" sz="24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-Stimule la sécrétion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-Stimule la sécrétion enzymatique</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15701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3116" y="1507788"/>
            <a:ext cx="6390041" cy="3657600"/>
          </a:xfrm>
          <a:prstGeom prst="rect">
            <a:avLst/>
          </a:prstGeom>
        </p:spPr>
      </p:pic>
      <p:sp>
        <p:nvSpPr>
          <p:cNvPr id="3" name="ZoneTexte 2"/>
          <p:cNvSpPr txBox="1"/>
          <p:nvPr/>
        </p:nvSpPr>
        <p:spPr>
          <a:xfrm>
            <a:off x="9153727" y="5291846"/>
            <a:ext cx="3132307" cy="1107996"/>
          </a:xfrm>
          <a:prstGeom prst="rect">
            <a:avLst/>
          </a:prstGeom>
          <a:noFill/>
        </p:spPr>
        <p:txBody>
          <a:bodyPr wrap="square" rtlCol="0">
            <a:spAutoFit/>
          </a:bodyPr>
          <a:lstStyle/>
          <a:p>
            <a:r>
              <a:rPr lang="fr-FR" sz="6600" b="1" i="1" dirty="0" smtClean="0">
                <a:latin typeface="Cambria" panose="02040503050406030204" pitchFamily="18" charset="0"/>
                <a:ea typeface="Cambria" panose="02040503050406030204" pitchFamily="18" charset="0"/>
              </a:rPr>
              <a:t>Fin….</a:t>
            </a:r>
            <a:endParaRPr lang="fr-FR" sz="660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382515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68096"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r>
              <a:rPr lang="fr-FR" b="1" i="1" cap="none" dirty="0" err="1" smtClean="0">
                <a:solidFill>
                  <a:schemeClr val="accent1">
                    <a:lumMod val="50000"/>
                  </a:schemeClr>
                </a:solidFill>
                <a:latin typeface="Cambria" panose="02040503050406030204" pitchFamily="18" charset="0"/>
                <a:ea typeface="Cambria" panose="02040503050406030204" pitchFamily="18" charset="0"/>
              </a:rPr>
              <a:t>Histoneurophysiologie</a:t>
            </a:r>
            <a:endParaRPr lang="fr-FR" cap="none" dirty="0"/>
          </a:p>
        </p:txBody>
      </p:sp>
      <p:sp>
        <p:nvSpPr>
          <p:cNvPr id="5" name="Espace réservé du contenu 4"/>
          <p:cNvSpPr>
            <a:spLocks noGrp="1"/>
          </p:cNvSpPr>
          <p:nvPr>
            <p:ph sz="quarter" idx="13"/>
          </p:nvPr>
        </p:nvSpPr>
        <p:spPr>
          <a:xfrm>
            <a:off x="380246" y="1901228"/>
            <a:ext cx="5639554" cy="3889971"/>
          </a:xfrm>
        </p:spPr>
        <p:txBody>
          <a:bodyPr>
            <a:normAutofit/>
          </a:bodyPr>
          <a:lstStyle/>
          <a:p>
            <a:endParaRPr lang="fr-FR" i="1" cap="none" dirty="0" smtClean="0">
              <a:latin typeface="Cambria" panose="02040503050406030204" pitchFamily="18" charset="0"/>
              <a:ea typeface="Cambria" panose="02040503050406030204" pitchFamily="18" charset="0"/>
            </a:endParaRPr>
          </a:p>
          <a:p>
            <a:r>
              <a:rPr lang="fr-FR" sz="2800" i="1" cap="none" dirty="0" smtClean="0">
                <a:latin typeface="Cambria" panose="02040503050406030204" pitchFamily="18" charset="0"/>
                <a:ea typeface="Cambria" panose="02040503050406030204" pitchFamily="18" charset="0"/>
              </a:rPr>
              <a:t>Le tissu nerveux est essentiellement formé de deux types de cellules:</a:t>
            </a:r>
          </a:p>
          <a:p>
            <a:pPr lvl="1"/>
            <a:r>
              <a:rPr lang="fr-FR" sz="2600" b="1" i="1" cap="none" dirty="0" smtClean="0">
                <a:latin typeface="Cambria" panose="02040503050406030204" pitchFamily="18" charset="0"/>
                <a:ea typeface="Cambria" panose="02040503050406030204" pitchFamily="18" charset="0"/>
              </a:rPr>
              <a:t>Neurone</a:t>
            </a:r>
            <a:r>
              <a:rPr lang="fr-FR" sz="2600" b="1" i="1" cap="none" dirty="0">
                <a:latin typeface="Cambria" panose="02040503050406030204" pitchFamily="18" charset="0"/>
                <a:ea typeface="Cambria" panose="02040503050406030204" pitchFamily="18" charset="0"/>
              </a:rPr>
              <a:t>s</a:t>
            </a:r>
            <a:endParaRPr lang="fr-FR" sz="2600" b="1" i="1" cap="none" dirty="0" smtClean="0">
              <a:latin typeface="Cambria" panose="02040503050406030204" pitchFamily="18" charset="0"/>
              <a:ea typeface="Cambria" panose="02040503050406030204" pitchFamily="18" charset="0"/>
            </a:endParaRPr>
          </a:p>
          <a:p>
            <a:pPr lvl="1"/>
            <a:r>
              <a:rPr lang="fr-FR" sz="2600" b="1" i="1" cap="none" dirty="0" smtClean="0">
                <a:latin typeface="Cambria" panose="02040503050406030204" pitchFamily="18" charset="0"/>
                <a:ea typeface="Cambria" panose="02040503050406030204" pitchFamily="18" charset="0"/>
              </a:rPr>
              <a:t>Cellules gliales </a:t>
            </a:r>
            <a:endParaRPr lang="fr-FR" sz="2600" cap="none" dirty="0">
              <a:latin typeface="Cambria" panose="02040503050406030204" pitchFamily="18" charset="0"/>
              <a:ea typeface="Cambria" panose="02040503050406030204" pitchFamily="18" charset="0"/>
            </a:endParaRPr>
          </a:p>
        </p:txBody>
      </p:sp>
      <p:pic>
        <p:nvPicPr>
          <p:cNvPr id="7" name="Espace réservé du contenu 6"/>
          <p:cNvPicPr>
            <a:picLocks noGrp="1"/>
          </p:cNvPicPr>
          <p:nvPr>
            <p:ph sz="quarter" idx="14"/>
          </p:nvPr>
        </p:nvPicPr>
        <p:blipFill>
          <a:blip r:embed="rId2">
            <a:extLst>
              <a:ext uri="{28A0092B-C50C-407E-A947-70E740481C1C}">
                <a14:useLocalDpi xmlns:a14="http://schemas.microsoft.com/office/drawing/2010/main" val="0"/>
              </a:ext>
            </a:extLst>
          </a:blip>
          <a:stretch>
            <a:fillRect/>
          </a:stretch>
        </p:blipFill>
        <p:spPr bwMode="auto">
          <a:xfrm>
            <a:off x="6019800" y="1729212"/>
            <a:ext cx="5767057" cy="3960206"/>
          </a:xfrm>
          <a:prstGeom prst="rect">
            <a:avLst/>
          </a:prstGeom>
          <a:noFill/>
          <a:ln>
            <a:noFill/>
          </a:ln>
        </p:spPr>
      </p:pic>
    </p:spTree>
    <p:extLst>
      <p:ext uri="{BB962C8B-B14F-4D97-AF65-F5344CB8AC3E}">
        <p14:creationId xmlns:p14="http://schemas.microsoft.com/office/powerpoint/2010/main" val="31666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5" name="Espace réservé du contenu 4"/>
          <p:cNvSpPr>
            <a:spLocks noGrp="1"/>
          </p:cNvSpPr>
          <p:nvPr>
            <p:ph sz="quarter" idx="13"/>
          </p:nvPr>
        </p:nvSpPr>
        <p:spPr>
          <a:xfrm>
            <a:off x="307818" y="1195056"/>
            <a:ext cx="6464174" cy="5662943"/>
          </a:xfrm>
        </p:spPr>
        <p:txBody>
          <a:bodyPr>
            <a:normAutofit lnSpcReduction="10000"/>
          </a:bodyPr>
          <a:lstStyle/>
          <a:p>
            <a:r>
              <a:rPr lang="fr-FR" sz="2400" b="1" i="1" cap="none" dirty="0" smtClean="0">
                <a:latin typeface="Cambria" panose="02040503050406030204" pitchFamily="18" charset="0"/>
                <a:ea typeface="Cambria" panose="02040503050406030204" pitchFamily="18" charset="0"/>
              </a:rPr>
              <a:t>Le neurone </a:t>
            </a:r>
            <a:r>
              <a:rPr lang="fr-FR" sz="2400" i="1" cap="none" dirty="0" smtClean="0">
                <a:latin typeface="Cambria" panose="02040503050406030204" pitchFamily="18" charset="0"/>
                <a:ea typeface="Cambria" panose="02040503050406030204" pitchFamily="18" charset="0"/>
              </a:rPr>
              <a:t>est l'unité structurale et fonctionnelle du système nerveux. </a:t>
            </a:r>
          </a:p>
          <a:p>
            <a:r>
              <a:rPr lang="fr-FR" sz="2400" i="1" cap="none" dirty="0" smtClean="0">
                <a:latin typeface="Cambria" panose="02040503050406030204" pitchFamily="18" charset="0"/>
                <a:ea typeface="Cambria" panose="02040503050406030204" pitchFamily="18" charset="0"/>
              </a:rPr>
              <a:t>C’est une cellule hautement différenciée et spécialisée dans la conduction de l'influx nerveux. </a:t>
            </a:r>
          </a:p>
          <a:p>
            <a:r>
              <a:rPr lang="fr-FR" sz="2400" i="1" cap="none" dirty="0" smtClean="0">
                <a:latin typeface="Cambria" panose="02040503050406030204" pitchFamily="18" charset="0"/>
                <a:ea typeface="Cambria" panose="02040503050406030204" pitchFamily="18" charset="0"/>
              </a:rPr>
              <a:t>Le neurone est constitué d’un corps cellulaire d’où partent deux types de prolongements : </a:t>
            </a:r>
            <a:r>
              <a:rPr lang="fr-FR" sz="2400" b="1" i="1" cap="none" dirty="0" smtClean="0">
                <a:latin typeface="Cambria" panose="02040503050406030204" pitchFamily="18" charset="0"/>
                <a:ea typeface="Cambria" panose="02040503050406030204" pitchFamily="18" charset="0"/>
              </a:rPr>
              <a:t>les dendrites </a:t>
            </a:r>
            <a:r>
              <a:rPr lang="fr-FR" sz="2400" i="1" cap="none" dirty="0" smtClean="0">
                <a:latin typeface="Cambria" panose="02040503050406030204" pitchFamily="18" charset="0"/>
                <a:ea typeface="Cambria" panose="02040503050406030204" pitchFamily="18" charset="0"/>
              </a:rPr>
              <a:t>et </a:t>
            </a:r>
            <a:r>
              <a:rPr lang="fr-FR" sz="2400" b="1" i="1" cap="none" dirty="0" smtClean="0">
                <a:latin typeface="Cambria" panose="02040503050406030204" pitchFamily="18" charset="0"/>
                <a:ea typeface="Cambria" panose="02040503050406030204" pitchFamily="18" charset="0"/>
              </a:rPr>
              <a:t>l'axone</a:t>
            </a:r>
            <a:r>
              <a:rPr lang="fr-FR" sz="2400" i="1" cap="none" dirty="0" smtClean="0">
                <a:latin typeface="Cambria" panose="02040503050406030204" pitchFamily="18" charset="0"/>
                <a:ea typeface="Cambria" panose="02040503050406030204" pitchFamily="18" charset="0"/>
              </a:rPr>
              <a:t> qui constituent la fibre nerveuses entourées ou non d'une gaine de myéline (substance blanchâtre graisseuse). </a:t>
            </a:r>
          </a:p>
          <a:p>
            <a:r>
              <a:rPr lang="fr-FR" sz="2400" i="1" cap="none" dirty="0" smtClean="0">
                <a:latin typeface="Cambria" panose="02040503050406030204" pitchFamily="18" charset="0"/>
                <a:ea typeface="Cambria" panose="02040503050406030204" pitchFamily="18" charset="0"/>
              </a:rPr>
              <a:t>On estime que le système nerveux humain, compte environ 100 milliards de neurones !</a:t>
            </a:r>
          </a:p>
          <a:p>
            <a:endParaRPr lang="fr-FR" cap="none" dirty="0">
              <a:latin typeface="Cambria" panose="02040503050406030204" pitchFamily="18" charset="0"/>
              <a:ea typeface="Cambria" panose="02040503050406030204" pitchFamily="18" charset="0"/>
            </a:endParaRPr>
          </a:p>
        </p:txBody>
      </p:sp>
      <p:pic>
        <p:nvPicPr>
          <p:cNvPr id="7" name="Espace réservé du contenu 6"/>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859508" y="1596177"/>
            <a:ext cx="5024673" cy="3866904"/>
          </a:xfrm>
          <a:prstGeom prst="rect">
            <a:avLst/>
          </a:prstGeom>
          <a:noFill/>
          <a:ln>
            <a:noFill/>
          </a:ln>
        </p:spPr>
      </p:pic>
    </p:spTree>
    <p:extLst>
      <p:ext uri="{BB962C8B-B14F-4D97-AF65-F5344CB8AC3E}">
        <p14:creationId xmlns:p14="http://schemas.microsoft.com/office/powerpoint/2010/main" val="328302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2098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280658" y="2082090"/>
            <a:ext cx="5631255" cy="4196670"/>
          </a:xfrm>
        </p:spPr>
        <p:txBody>
          <a:bodyPr>
            <a:normAutofit lnSpcReduction="10000"/>
          </a:bodyPr>
          <a:lstStyle/>
          <a:p>
            <a:pPr marL="0" lv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Classification structurale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Multipolaire</a:t>
            </a:r>
            <a:r>
              <a:rPr lang="fr-FR" sz="2400" i="1" cap="none" dirty="0" smtClean="0">
                <a:latin typeface="Cambria" panose="02040503050406030204" pitchFamily="18" charset="0"/>
                <a:ea typeface="Cambria" panose="02040503050406030204" pitchFamily="18" charset="0"/>
              </a:rPr>
              <a:t> plusieurs prolongements (dans l'encéphale)</a:t>
            </a:r>
          </a:p>
          <a:p>
            <a:r>
              <a:rPr lang="fr-FR" sz="2400" b="1" i="1" cap="none" dirty="0" smtClean="0">
                <a:latin typeface="Cambria" panose="02040503050406030204" pitchFamily="18" charset="0"/>
                <a:ea typeface="Cambria" panose="02040503050406030204" pitchFamily="18" charset="0"/>
              </a:rPr>
              <a:t>Bipolaire</a:t>
            </a:r>
            <a:r>
              <a:rPr lang="fr-FR" sz="2400" i="1" cap="none" dirty="0" smtClean="0">
                <a:latin typeface="Cambria" panose="02040503050406030204" pitchFamily="18" charset="0"/>
                <a:ea typeface="Cambria" panose="02040503050406030204" pitchFamily="18" charset="0"/>
              </a:rPr>
              <a:t> un corps cellulaire, une dendrite et un axone (rétine et oreille interne)</a:t>
            </a:r>
          </a:p>
          <a:p>
            <a:r>
              <a:rPr lang="fr-FR" sz="2400" b="1" i="1" cap="none" dirty="0" smtClean="0">
                <a:latin typeface="Cambria" panose="02040503050406030204" pitchFamily="18" charset="0"/>
                <a:ea typeface="Cambria" panose="02040503050406030204" pitchFamily="18" charset="0"/>
              </a:rPr>
              <a:t>Unipolaire</a:t>
            </a:r>
            <a:r>
              <a:rPr lang="fr-FR" sz="2400" i="1" cap="none" dirty="0" smtClean="0">
                <a:latin typeface="Cambria" panose="02040503050406030204" pitchFamily="18" charset="0"/>
                <a:ea typeface="Cambria" panose="02040503050406030204" pitchFamily="18" charset="0"/>
              </a:rPr>
              <a:t> la dendrite et l'axone sont dans le prolongement l'un de l'autre (moelle épinière)</a:t>
            </a:r>
          </a:p>
          <a:p>
            <a:endParaRPr lang="fr-FR" dirty="0"/>
          </a:p>
        </p:txBody>
      </p:sp>
      <p:sp>
        <p:nvSpPr>
          <p:cNvPr id="5" name="ZoneTexte 4"/>
          <p:cNvSpPr txBox="1"/>
          <p:nvPr/>
        </p:nvSpPr>
        <p:spPr>
          <a:xfrm>
            <a:off x="3985916" y="1207298"/>
            <a:ext cx="4218915" cy="523220"/>
          </a:xfrm>
          <a:prstGeom prst="rect">
            <a:avLst/>
          </a:prstGeom>
          <a:noFill/>
          <a:ln>
            <a:solidFill>
              <a:schemeClr val="bg1"/>
            </a:solidFill>
          </a:ln>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TYPES DE NEURONES</a:t>
            </a:r>
            <a:endParaRPr lang="fr-FR" sz="2800" i="1" dirty="0">
              <a:latin typeface="Cambria" panose="02040503050406030204" pitchFamily="18" charset="0"/>
              <a:ea typeface="Cambria" panose="02040503050406030204" pitchFamily="18" charset="0"/>
            </a:endParaRPr>
          </a:p>
        </p:txBody>
      </p:sp>
      <p:pic>
        <p:nvPicPr>
          <p:cNvPr id="6" name="Espace réservé du contenu 5" descr="C:\Users\asus\Downloads\téléchargement (1).jfif"/>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095373" y="2281473"/>
            <a:ext cx="5405013" cy="3797905"/>
          </a:xfrm>
          <a:prstGeom prst="rect">
            <a:avLst/>
          </a:prstGeom>
          <a:noFill/>
          <a:ln>
            <a:noFill/>
          </a:ln>
        </p:spPr>
      </p:pic>
    </p:spTree>
    <p:extLst>
      <p:ext uri="{BB962C8B-B14F-4D97-AF65-F5344CB8AC3E}">
        <p14:creationId xmlns:p14="http://schemas.microsoft.com/office/powerpoint/2010/main" val="21703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2098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434567" y="2236938"/>
            <a:ext cx="5115207" cy="3651952"/>
          </a:xfrm>
        </p:spPr>
        <p:txBody>
          <a:bodyPr>
            <a:noAutofit/>
          </a:bodyPr>
          <a:lstStyle/>
          <a:p>
            <a:pPr marL="0" lvl="0" indent="0">
              <a:buNone/>
            </a:pPr>
            <a:endParaRPr lang="fr-FR" sz="2400" b="1" i="1" cap="none" dirty="0" smtClean="0">
              <a:latin typeface="Cambria" panose="02040503050406030204" pitchFamily="18" charset="0"/>
              <a:ea typeface="Cambria" panose="02040503050406030204" pitchFamily="18" charset="0"/>
            </a:endParaRPr>
          </a:p>
          <a:p>
            <a:pPr marL="0" lv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Classification fonctionnelle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Les neurones sensitifs </a:t>
            </a:r>
          </a:p>
          <a:p>
            <a:r>
              <a:rPr lang="fr-FR" sz="2400" i="1" cap="none" dirty="0">
                <a:latin typeface="Cambria" panose="02040503050406030204" pitchFamily="18" charset="0"/>
                <a:ea typeface="Cambria" panose="02040503050406030204" pitchFamily="18" charset="0"/>
              </a:rPr>
              <a:t>Les neurones </a:t>
            </a:r>
            <a:r>
              <a:rPr lang="fr-FR" sz="2400" i="1" cap="none" dirty="0" smtClean="0">
                <a:latin typeface="Cambria" panose="02040503050406030204" pitchFamily="18" charset="0"/>
                <a:ea typeface="Cambria" panose="02040503050406030204" pitchFamily="18" charset="0"/>
              </a:rPr>
              <a:t>d'association</a:t>
            </a:r>
          </a:p>
          <a:p>
            <a:r>
              <a:rPr lang="fr-FR" sz="2400" i="1" cap="none" dirty="0" smtClean="0">
                <a:latin typeface="Cambria" panose="02040503050406030204" pitchFamily="18" charset="0"/>
                <a:ea typeface="Cambria" panose="02040503050406030204" pitchFamily="18" charset="0"/>
              </a:rPr>
              <a:t>Les neurones moteurs </a:t>
            </a:r>
          </a:p>
        </p:txBody>
      </p:sp>
      <p:sp>
        <p:nvSpPr>
          <p:cNvPr id="5" name="ZoneTexte 4"/>
          <p:cNvSpPr txBox="1"/>
          <p:nvPr/>
        </p:nvSpPr>
        <p:spPr>
          <a:xfrm>
            <a:off x="3985916" y="1207298"/>
            <a:ext cx="4218915" cy="523220"/>
          </a:xfrm>
          <a:prstGeom prst="rect">
            <a:avLst/>
          </a:prstGeom>
          <a:noFill/>
          <a:ln>
            <a:solidFill>
              <a:schemeClr val="bg1"/>
            </a:solidFill>
          </a:ln>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TYPES DE NEURONES</a:t>
            </a:r>
            <a:endParaRPr lang="fr-FR" sz="2800" i="1" dirty="0">
              <a:latin typeface="Cambria" panose="02040503050406030204" pitchFamily="18" charset="0"/>
              <a:ea typeface="Cambria" panose="02040503050406030204" pitchFamily="18" charset="0"/>
            </a:endParaRPr>
          </a:p>
        </p:txBody>
      </p:sp>
      <p:pic>
        <p:nvPicPr>
          <p:cNvPr id="6" name="Espace réservé du contenu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372824" y="2140958"/>
            <a:ext cx="7194487" cy="3843911"/>
          </a:xfrm>
        </p:spPr>
      </p:pic>
    </p:spTree>
    <p:extLst>
      <p:ext uri="{BB962C8B-B14F-4D97-AF65-F5344CB8AC3E}">
        <p14:creationId xmlns:p14="http://schemas.microsoft.com/office/powerpoint/2010/main" val="7738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2098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235391" y="1617165"/>
            <a:ext cx="6527548" cy="5154827"/>
          </a:xfrm>
        </p:spPr>
        <p:txBody>
          <a:bodyPr>
            <a:noAutofit/>
          </a:bodyPr>
          <a:lstStyle/>
          <a:p>
            <a:pPr marL="0" lvl="0" indent="0">
              <a:buNone/>
            </a:pPr>
            <a:endParaRPr lang="fr-FR" sz="2400" b="1" i="1" cap="none" dirty="0" smtClean="0">
              <a:latin typeface="Cambria" panose="02040503050406030204" pitchFamily="18" charset="0"/>
              <a:ea typeface="Cambria" panose="02040503050406030204" pitchFamily="18" charset="0"/>
            </a:endParaRPr>
          </a:p>
          <a:p>
            <a:pPr marL="0" lv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Classification fonctionnelle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Les neurones sensitifs </a:t>
            </a:r>
            <a:r>
              <a:rPr lang="fr-FR" sz="2400" i="1" cap="none" dirty="0" smtClean="0">
                <a:latin typeface="Cambria" panose="02040503050406030204" pitchFamily="18" charset="0"/>
                <a:ea typeface="Cambria" panose="02040503050406030204" pitchFamily="18" charset="0"/>
              </a:rPr>
              <a:t>: conduisent les influx nerveux jusqu'au SNC. </a:t>
            </a:r>
          </a:p>
          <a:p>
            <a:pPr lvl="2"/>
            <a:r>
              <a:rPr lang="fr-FR" sz="2400" b="1" i="1" cap="none" dirty="0" smtClean="0">
                <a:latin typeface="Cambria" panose="02040503050406030204" pitchFamily="18" charset="0"/>
                <a:ea typeface="Cambria" panose="02040503050406030204" pitchFamily="18" charset="0"/>
              </a:rPr>
              <a:t>Sensitifs somatiques </a:t>
            </a:r>
            <a:r>
              <a:rPr lang="fr-FR" sz="2400" i="1" cap="none" dirty="0" smtClean="0">
                <a:latin typeface="Cambria" panose="02040503050406030204" pitchFamily="18" charset="0"/>
                <a:ea typeface="Cambria" panose="02040503050406030204" pitchFamily="18" charset="0"/>
              </a:rPr>
              <a:t>: conduisent les influx qui proviennent des récepteurs de la peau, des os, des muscles squelettiques et des articulations.</a:t>
            </a:r>
          </a:p>
          <a:p>
            <a:pPr lvl="2"/>
            <a:r>
              <a:rPr lang="fr-FR" sz="2400" b="1" i="1" cap="none" dirty="0" smtClean="0">
                <a:latin typeface="Cambria" panose="02040503050406030204" pitchFamily="18" charset="0"/>
                <a:ea typeface="Cambria" panose="02040503050406030204" pitchFamily="18" charset="0"/>
              </a:rPr>
              <a:t>Sensitifs viscéraux </a:t>
            </a:r>
            <a:r>
              <a:rPr lang="fr-FR" sz="2400" i="1" cap="none" dirty="0" smtClean="0">
                <a:latin typeface="Cambria" panose="02040503050406030204" pitchFamily="18" charset="0"/>
                <a:ea typeface="Cambria" panose="02040503050406030204" pitchFamily="18" charset="0"/>
              </a:rPr>
              <a:t>: conduisent les influx qui proviennent des viscères.</a:t>
            </a:r>
          </a:p>
        </p:txBody>
      </p:sp>
      <p:sp>
        <p:nvSpPr>
          <p:cNvPr id="5" name="ZoneTexte 4"/>
          <p:cNvSpPr txBox="1"/>
          <p:nvPr/>
        </p:nvSpPr>
        <p:spPr>
          <a:xfrm>
            <a:off x="3985916" y="1207298"/>
            <a:ext cx="4218915" cy="523220"/>
          </a:xfrm>
          <a:prstGeom prst="rect">
            <a:avLst/>
          </a:prstGeom>
          <a:noFill/>
          <a:ln>
            <a:solidFill>
              <a:schemeClr val="bg1"/>
            </a:solidFill>
          </a:ln>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TYPES DE NEURONES</a:t>
            </a:r>
            <a:endParaRPr lang="fr-FR" sz="2800" i="1" dirty="0">
              <a:latin typeface="Cambria" panose="02040503050406030204" pitchFamily="18" charset="0"/>
              <a:ea typeface="Cambria" panose="02040503050406030204" pitchFamily="18" charset="0"/>
            </a:endParaRPr>
          </a:p>
        </p:txBody>
      </p:sp>
      <p:pic>
        <p:nvPicPr>
          <p:cNvPr id="6" name="Espace réservé du contenu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632071" y="1881162"/>
            <a:ext cx="3757188" cy="4744101"/>
          </a:xfrm>
        </p:spPr>
      </p:pic>
    </p:spTree>
    <p:extLst>
      <p:ext uri="{BB962C8B-B14F-4D97-AF65-F5344CB8AC3E}">
        <p14:creationId xmlns:p14="http://schemas.microsoft.com/office/powerpoint/2010/main" val="410113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2098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235391" y="1617165"/>
            <a:ext cx="6527548" cy="5154827"/>
          </a:xfrm>
        </p:spPr>
        <p:txBody>
          <a:bodyPr>
            <a:noAutofit/>
          </a:bodyPr>
          <a:lstStyle/>
          <a:p>
            <a:pPr marL="0" lvl="0" indent="0">
              <a:buNone/>
            </a:pPr>
            <a:endParaRPr lang="fr-FR" sz="2400" b="1" i="1" cap="none" dirty="0" smtClean="0">
              <a:latin typeface="Cambria" panose="02040503050406030204" pitchFamily="18" charset="0"/>
              <a:ea typeface="Cambria" panose="02040503050406030204" pitchFamily="18" charset="0"/>
            </a:endParaRPr>
          </a:p>
          <a:p>
            <a:pPr marL="0" lv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Classification fonctionnelle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Les neurones moteurs : </a:t>
            </a:r>
            <a:r>
              <a:rPr lang="fr-FR" sz="2400" i="1" cap="none" dirty="0" smtClean="0">
                <a:latin typeface="Cambria" panose="02040503050406030204" pitchFamily="18" charset="0"/>
                <a:ea typeface="Cambria" panose="02040503050406030204" pitchFamily="18" charset="0"/>
              </a:rPr>
              <a:t>conduisent les influx en provenance du SNC.</a:t>
            </a:r>
          </a:p>
          <a:p>
            <a:pPr lvl="2"/>
            <a:r>
              <a:rPr lang="fr-FR" sz="2400" b="1" i="1" cap="none" dirty="0" smtClean="0">
                <a:latin typeface="Cambria" panose="02040503050406030204" pitchFamily="18" charset="0"/>
                <a:ea typeface="Cambria" panose="02040503050406030204" pitchFamily="18" charset="0"/>
              </a:rPr>
              <a:t>Somatiques moteurs </a:t>
            </a:r>
            <a:r>
              <a:rPr lang="fr-FR" sz="2400" i="1" cap="none" dirty="0" smtClean="0">
                <a:latin typeface="Cambria" panose="02040503050406030204" pitchFamily="18" charset="0"/>
                <a:ea typeface="Cambria" panose="02040503050406030204" pitchFamily="18" charset="0"/>
              </a:rPr>
              <a:t>: innervent les muscles squelettiques.</a:t>
            </a:r>
          </a:p>
          <a:p>
            <a:pPr lvl="2"/>
            <a:r>
              <a:rPr lang="fr-FR" sz="2400" b="1" i="1" cap="none" dirty="0" smtClean="0">
                <a:latin typeface="Cambria" panose="02040503050406030204" pitchFamily="18" charset="0"/>
                <a:ea typeface="Cambria" panose="02040503050406030204" pitchFamily="18" charset="0"/>
              </a:rPr>
              <a:t>Viscéraux moteurs </a:t>
            </a:r>
            <a:r>
              <a:rPr lang="fr-FR" sz="2400" i="1" cap="none" dirty="0" smtClean="0">
                <a:latin typeface="Cambria" panose="02040503050406030204" pitchFamily="18" charset="0"/>
                <a:ea typeface="Cambria" panose="02040503050406030204" pitchFamily="18" charset="0"/>
              </a:rPr>
              <a:t>: innervent le muscle cardiaque, les muscles lisses vasculaires, et les glandes. </a:t>
            </a:r>
          </a:p>
        </p:txBody>
      </p:sp>
      <p:sp>
        <p:nvSpPr>
          <p:cNvPr id="5" name="ZoneTexte 4"/>
          <p:cNvSpPr txBox="1"/>
          <p:nvPr/>
        </p:nvSpPr>
        <p:spPr>
          <a:xfrm>
            <a:off x="3985916" y="1207298"/>
            <a:ext cx="4218915" cy="523220"/>
          </a:xfrm>
          <a:prstGeom prst="rect">
            <a:avLst/>
          </a:prstGeom>
          <a:noFill/>
          <a:ln>
            <a:solidFill>
              <a:schemeClr val="bg1"/>
            </a:solidFill>
          </a:ln>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TYPES DE NEURONES</a:t>
            </a:r>
            <a:endParaRPr lang="fr-FR" sz="2800" i="1" dirty="0">
              <a:latin typeface="Cambria" panose="02040503050406030204" pitchFamily="18" charset="0"/>
              <a:ea typeface="Cambria" panose="02040503050406030204" pitchFamily="18" charset="0"/>
            </a:endParaRPr>
          </a:p>
        </p:txBody>
      </p:sp>
      <p:pic>
        <p:nvPicPr>
          <p:cNvPr id="9" name="Espace réservé du contenu 8"/>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609030" y="2455800"/>
            <a:ext cx="5028021" cy="3364203"/>
          </a:xfrm>
        </p:spPr>
      </p:pic>
    </p:spTree>
    <p:extLst>
      <p:ext uri="{BB962C8B-B14F-4D97-AF65-F5344CB8AC3E}">
        <p14:creationId xmlns:p14="http://schemas.microsoft.com/office/powerpoint/2010/main" val="284838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7026" y="15679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NEUROPHYSIOLOGIE</a:t>
            </a:r>
            <a:endParaRPr lang="fr-FR" dirty="0">
              <a:solidFill>
                <a:schemeClr val="accent1">
                  <a:lumMod val="50000"/>
                </a:schemeClr>
              </a:solidFill>
            </a:endParaRPr>
          </a:p>
        </p:txBody>
      </p:sp>
      <p:sp>
        <p:nvSpPr>
          <p:cNvPr id="3" name="Espace réservé du contenu 2"/>
          <p:cNvSpPr>
            <a:spLocks noGrp="1"/>
          </p:cNvSpPr>
          <p:nvPr>
            <p:ph sz="quarter" idx="13"/>
          </p:nvPr>
        </p:nvSpPr>
        <p:spPr>
          <a:xfrm>
            <a:off x="913774" y="1706191"/>
            <a:ext cx="10363826" cy="4468272"/>
          </a:xfrm>
        </p:spPr>
        <p:txBody>
          <a:bodyPr>
            <a:normAutofit fontScale="92500" lnSpcReduction="20000"/>
          </a:bodyPr>
          <a:lstStyle/>
          <a:p>
            <a:pPr marL="0" indent="0" algn="ctr">
              <a:buNone/>
            </a:pPr>
            <a:r>
              <a:rPr lang="fr-FR" sz="3000" b="1" i="1" dirty="0" smtClean="0">
                <a:solidFill>
                  <a:schemeClr val="accent1">
                    <a:lumMod val="50000"/>
                  </a:schemeClr>
                </a:solidFill>
                <a:latin typeface="Cambria" panose="02040503050406030204" pitchFamily="18" charset="0"/>
                <a:ea typeface="Cambria" panose="02040503050406030204" pitchFamily="18" charset="0"/>
              </a:rPr>
              <a:t>Plan du cours</a:t>
            </a:r>
          </a:p>
          <a:p>
            <a:pPr marL="0" indent="0">
              <a:buNone/>
            </a:pPr>
            <a:endParaRPr lang="fr-FR" sz="2800" b="1" i="1" dirty="0" smtClean="0">
              <a:solidFill>
                <a:schemeClr val="accent1">
                  <a:lumMod val="50000"/>
                </a:schemeClr>
              </a:solidFill>
              <a:latin typeface="Cambria" panose="02040503050406030204" pitchFamily="18" charset="0"/>
              <a:ea typeface="Cambria" panose="02040503050406030204" pitchFamily="18" charset="0"/>
            </a:endParaRPr>
          </a:p>
          <a:p>
            <a:pPr lvl="0"/>
            <a:r>
              <a:rPr lang="fr-FR" sz="3000" i="1" cap="none" dirty="0" smtClean="0">
                <a:latin typeface="Cambria" panose="02040503050406030204" pitchFamily="18" charset="0"/>
                <a:ea typeface="Cambria" panose="02040503050406030204" pitchFamily="18" charset="0"/>
              </a:rPr>
              <a:t>Présentation du système nerveux </a:t>
            </a:r>
          </a:p>
          <a:p>
            <a:pPr lvl="0"/>
            <a:r>
              <a:rPr lang="fr-FR" sz="3000" i="1" cap="none" dirty="0" smtClean="0">
                <a:latin typeface="Cambria" panose="02040503050406030204" pitchFamily="18" charset="0"/>
                <a:ea typeface="Cambria" panose="02040503050406030204" pitchFamily="18" charset="0"/>
              </a:rPr>
              <a:t>Organisation générale du système nerveux </a:t>
            </a:r>
          </a:p>
          <a:p>
            <a:pPr lvl="0"/>
            <a:r>
              <a:rPr lang="fr-FR" sz="3000" i="1" cap="none" dirty="0" smtClean="0">
                <a:latin typeface="Cambria" panose="02040503050406030204" pitchFamily="18" charset="0"/>
                <a:ea typeface="Cambria" panose="02040503050406030204" pitchFamily="18" charset="0"/>
              </a:rPr>
              <a:t>Physiologie neuronale </a:t>
            </a:r>
          </a:p>
          <a:p>
            <a:pPr lvl="0"/>
            <a:r>
              <a:rPr lang="fr-FR" sz="3000" i="1" cap="none" dirty="0" smtClean="0">
                <a:latin typeface="Cambria" panose="02040503050406030204" pitchFamily="18" charset="0"/>
                <a:ea typeface="Cambria" panose="02040503050406030204" pitchFamily="18" charset="0"/>
              </a:rPr>
              <a:t>Système nerveux central </a:t>
            </a:r>
          </a:p>
          <a:p>
            <a:pPr lvl="0"/>
            <a:r>
              <a:rPr lang="fr-FR" sz="3000" i="1" cap="none" dirty="0" smtClean="0">
                <a:latin typeface="Cambria" panose="02040503050406030204" pitchFamily="18" charset="0"/>
                <a:ea typeface="Cambria" panose="02040503050406030204" pitchFamily="18" charset="0"/>
              </a:rPr>
              <a:t>Système nerveux périphérique</a:t>
            </a:r>
          </a:p>
          <a:p>
            <a:pPr lvl="0"/>
            <a:r>
              <a:rPr lang="fr-FR" sz="3000" i="1" cap="none" dirty="0" smtClean="0">
                <a:latin typeface="Cambria" panose="02040503050406030204" pitchFamily="18" charset="0"/>
                <a:ea typeface="Cambria" panose="02040503050406030204" pitchFamily="18" charset="0"/>
              </a:rPr>
              <a:t>Système nerveux autonome</a:t>
            </a:r>
            <a:r>
              <a:rPr lang="fr-FR" sz="2800" i="1" cap="none" dirty="0" smtClean="0">
                <a:latin typeface="Cambria" panose="02040503050406030204" pitchFamily="18" charset="0"/>
                <a:ea typeface="Cambria" panose="02040503050406030204" pitchFamily="18" charset="0"/>
              </a:rPr>
              <a:t> </a:t>
            </a:r>
          </a:p>
          <a:p>
            <a:endParaRPr lang="fr-FR" sz="2800" b="1" i="1" dirty="0">
              <a:solidFill>
                <a:schemeClr val="accent1">
                  <a:lumMod val="50000"/>
                </a:schemeClr>
              </a:solidFill>
              <a:latin typeface="Cambria" panose="02040503050406030204" pitchFamily="18" charset="0"/>
              <a:ea typeface="Cambria" panose="02040503050406030204" pitchFamily="18" charset="0"/>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1467" y="4499572"/>
            <a:ext cx="2926133" cy="1674891"/>
          </a:xfrm>
          <a:prstGeom prst="rect">
            <a:avLst/>
          </a:prstGeom>
        </p:spPr>
      </p:pic>
    </p:spTree>
    <p:extLst>
      <p:ext uri="{BB962C8B-B14F-4D97-AF65-F5344CB8AC3E}">
        <p14:creationId xmlns:p14="http://schemas.microsoft.com/office/powerpoint/2010/main" val="227598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linds(horizontal)">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2098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235391" y="1617165"/>
            <a:ext cx="5936809" cy="5154827"/>
          </a:xfrm>
        </p:spPr>
        <p:txBody>
          <a:bodyPr>
            <a:noAutofit/>
          </a:bodyPr>
          <a:lstStyle/>
          <a:p>
            <a:pPr marL="0" lvl="0" indent="0">
              <a:buNone/>
            </a:pPr>
            <a:endParaRPr lang="fr-FR" sz="2400" b="1" i="1" cap="none" dirty="0" smtClean="0">
              <a:latin typeface="Cambria" panose="02040503050406030204" pitchFamily="18" charset="0"/>
              <a:ea typeface="Cambria" panose="02040503050406030204" pitchFamily="18" charset="0"/>
            </a:endParaRPr>
          </a:p>
          <a:p>
            <a:pPr marL="0" lv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Classification fonctionnelle </a:t>
            </a:r>
          </a:p>
          <a:p>
            <a:pPr marL="0" lvl="0" indent="0">
              <a:buNone/>
            </a:pPr>
            <a:endParaRPr lang="fr-FR" sz="2400" i="1" cap="none" dirty="0" smtClean="0">
              <a:latin typeface="Cambria" panose="02040503050406030204" pitchFamily="18" charset="0"/>
              <a:ea typeface="Cambria" panose="02040503050406030204" pitchFamily="18" charset="0"/>
            </a:endParaRPr>
          </a:p>
          <a:p>
            <a:pPr lvl="1"/>
            <a:r>
              <a:rPr lang="fr-FR" sz="2400" b="1" i="1" cap="none" dirty="0" smtClean="0">
                <a:latin typeface="Cambria" panose="02040503050406030204" pitchFamily="18" charset="0"/>
                <a:ea typeface="Cambria" panose="02040503050406030204" pitchFamily="18" charset="0"/>
              </a:rPr>
              <a:t>Les neurones d'association </a:t>
            </a:r>
            <a:r>
              <a:rPr lang="fr-FR" sz="2400" i="1" cap="none" dirty="0" smtClean="0">
                <a:latin typeface="Cambria" panose="02040503050406030204" pitchFamily="18" charset="0"/>
                <a:ea typeface="Cambria" panose="02040503050406030204" pitchFamily="18" charset="0"/>
              </a:rPr>
              <a:t>(</a:t>
            </a:r>
            <a:r>
              <a:rPr lang="fr-FR" sz="2400" i="1" cap="none" dirty="0" err="1" smtClean="0">
                <a:latin typeface="Cambria" panose="02040503050406030204" pitchFamily="18" charset="0"/>
                <a:ea typeface="Cambria" panose="02040503050406030204" pitchFamily="18" charset="0"/>
              </a:rPr>
              <a:t>interneurones</a:t>
            </a:r>
            <a:r>
              <a:rPr lang="fr-FR" sz="2400" i="1" cap="none" dirty="0" smtClean="0">
                <a:latin typeface="Cambria" panose="02040503050406030204" pitchFamily="18" charset="0"/>
                <a:ea typeface="Cambria" panose="02040503050406030204" pitchFamily="18" charset="0"/>
              </a:rPr>
              <a:t>) : conduisent les influx des neurones sensitifs aux neurones moteurs.</a:t>
            </a:r>
            <a:endParaRPr lang="fr-FR" sz="2400" i="1" cap="none" dirty="0">
              <a:latin typeface="Cambria" panose="02040503050406030204" pitchFamily="18" charset="0"/>
              <a:ea typeface="Cambria" panose="02040503050406030204" pitchFamily="18" charset="0"/>
            </a:endParaRPr>
          </a:p>
        </p:txBody>
      </p:sp>
      <p:sp>
        <p:nvSpPr>
          <p:cNvPr id="5" name="ZoneTexte 4"/>
          <p:cNvSpPr txBox="1"/>
          <p:nvPr/>
        </p:nvSpPr>
        <p:spPr>
          <a:xfrm>
            <a:off x="3985916" y="1207298"/>
            <a:ext cx="4218915" cy="523220"/>
          </a:xfrm>
          <a:prstGeom prst="rect">
            <a:avLst/>
          </a:prstGeom>
          <a:noFill/>
          <a:ln>
            <a:solidFill>
              <a:schemeClr val="bg1"/>
            </a:solidFill>
          </a:ln>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TYPES DE NEURONES</a:t>
            </a:r>
            <a:endParaRPr lang="fr-FR" sz="2800" i="1" dirty="0">
              <a:latin typeface="Cambria" panose="02040503050406030204" pitchFamily="18" charset="0"/>
              <a:ea typeface="Cambria" panose="02040503050406030204" pitchFamily="18" charset="0"/>
            </a:endParaRPr>
          </a:p>
        </p:txBody>
      </p:sp>
      <p:pic>
        <p:nvPicPr>
          <p:cNvPr id="14" name="Espace réservé du contenu 6"/>
          <p:cNvPicPr>
            <a:picLocks noGrp="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6172199" y="1810693"/>
            <a:ext cx="5796481" cy="3968849"/>
          </a:xfrm>
          <a:prstGeom prst="rect">
            <a:avLst/>
          </a:prstGeom>
          <a:noFill/>
          <a:ln>
            <a:noFill/>
          </a:ln>
        </p:spPr>
      </p:pic>
    </p:spTree>
    <p:extLst>
      <p:ext uri="{BB962C8B-B14F-4D97-AF65-F5344CB8AC3E}">
        <p14:creationId xmlns:p14="http://schemas.microsoft.com/office/powerpoint/2010/main" val="233611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7574" y="66256"/>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81481" y="1475713"/>
            <a:ext cx="7125077" cy="4689695"/>
          </a:xfrm>
        </p:spPr>
        <p:txBody>
          <a:bodyPr>
            <a:normAutofit fontScale="92500"/>
          </a:bodyPr>
          <a:lstStyle/>
          <a:p>
            <a:pPr marL="0" indent="0">
              <a:buNone/>
            </a:pPr>
            <a:r>
              <a:rPr lang="fr-FR" sz="2800" b="1" i="1" cap="none" dirty="0" smtClean="0">
                <a:latin typeface="Cambria" panose="02040503050406030204" pitchFamily="18" charset="0"/>
                <a:ea typeface="Cambria" panose="02040503050406030204" pitchFamily="18" charset="0"/>
              </a:rPr>
              <a:t>Cellules gliales </a:t>
            </a:r>
            <a:endParaRPr lang="fr-FR" sz="2800" i="1" cap="none" dirty="0" smtClean="0">
              <a:latin typeface="Cambria" panose="02040503050406030204" pitchFamily="18" charset="0"/>
              <a:ea typeface="Cambria" panose="02040503050406030204" pitchFamily="18" charset="0"/>
            </a:endParaRPr>
          </a:p>
          <a:p>
            <a:r>
              <a:rPr lang="fr-FR" sz="2100" i="1" cap="none" dirty="0" smtClean="0">
                <a:latin typeface="Cambria" panose="02040503050406030204" pitchFamily="18" charset="0"/>
                <a:ea typeface="Cambria" panose="02040503050406030204" pitchFamily="18" charset="0"/>
              </a:rPr>
              <a:t>Dans le système nerveux central on distingue quatre types de cellules gliales : </a:t>
            </a:r>
          </a:p>
          <a:p>
            <a:pPr lvl="1"/>
            <a:r>
              <a:rPr lang="fr-FR" sz="2100" b="1" i="1" cap="none" dirty="0" smtClean="0">
                <a:latin typeface="Cambria" panose="02040503050406030204" pitchFamily="18" charset="0"/>
                <a:ea typeface="Cambria" panose="02040503050406030204" pitchFamily="18" charset="0"/>
              </a:rPr>
              <a:t>Les astrocytes</a:t>
            </a:r>
            <a:r>
              <a:rPr lang="fr-FR" sz="2100" i="1" cap="none" dirty="0" smtClean="0">
                <a:latin typeface="Cambria" panose="02040503050406030204" pitchFamily="18" charset="0"/>
                <a:ea typeface="Cambria" panose="02040503050406030204" pitchFamily="18" charset="0"/>
              </a:rPr>
              <a:t> </a:t>
            </a:r>
          </a:p>
          <a:p>
            <a:pPr lvl="1"/>
            <a:r>
              <a:rPr lang="fr-FR" sz="2100" b="1" i="1" cap="none" dirty="0" smtClean="0">
                <a:latin typeface="Cambria" panose="02040503050406030204" pitchFamily="18" charset="0"/>
                <a:ea typeface="Cambria" panose="02040503050406030204" pitchFamily="18" charset="0"/>
              </a:rPr>
              <a:t>Les </a:t>
            </a:r>
            <a:r>
              <a:rPr lang="fr-FR" sz="2100" b="1" i="1" cap="none" dirty="0" err="1" smtClean="0">
                <a:latin typeface="Cambria" panose="02040503050406030204" pitchFamily="18" charset="0"/>
                <a:ea typeface="Cambria" panose="02040503050406030204" pitchFamily="18" charset="0"/>
              </a:rPr>
              <a:t>oligodentrocytes</a:t>
            </a:r>
            <a:r>
              <a:rPr lang="fr-FR" sz="2100" i="1" cap="none" dirty="0" smtClean="0">
                <a:latin typeface="Cambria" panose="02040503050406030204" pitchFamily="18" charset="0"/>
                <a:ea typeface="Cambria" panose="02040503050406030204" pitchFamily="18" charset="0"/>
              </a:rPr>
              <a:t> : </a:t>
            </a:r>
          </a:p>
          <a:p>
            <a:pPr lvl="1"/>
            <a:r>
              <a:rPr lang="fr-FR" sz="2100" b="1" i="1" cap="none" dirty="0" smtClean="0">
                <a:latin typeface="Cambria" panose="02040503050406030204" pitchFamily="18" charset="0"/>
                <a:ea typeface="Cambria" panose="02040503050406030204" pitchFamily="18" charset="0"/>
              </a:rPr>
              <a:t>Les </a:t>
            </a:r>
            <a:r>
              <a:rPr lang="fr-FR" sz="2100" b="1" i="1" cap="none" dirty="0" err="1" smtClean="0">
                <a:latin typeface="Cambria" panose="02040503050406030204" pitchFamily="18" charset="0"/>
                <a:ea typeface="Cambria" panose="02040503050406030204" pitchFamily="18" charset="0"/>
              </a:rPr>
              <a:t>microgliocytes</a:t>
            </a:r>
            <a:r>
              <a:rPr lang="fr-FR" sz="2100" i="1" cap="none" dirty="0" smtClean="0">
                <a:latin typeface="Cambria" panose="02040503050406030204" pitchFamily="18" charset="0"/>
                <a:ea typeface="Cambria" panose="02040503050406030204" pitchFamily="18" charset="0"/>
              </a:rPr>
              <a:t> :.</a:t>
            </a:r>
          </a:p>
          <a:p>
            <a:pPr lvl="1"/>
            <a:r>
              <a:rPr lang="fr-FR" sz="2100" b="1" i="1" cap="none" dirty="0" smtClean="0">
                <a:latin typeface="Cambria" panose="02040503050406030204" pitchFamily="18" charset="0"/>
                <a:ea typeface="Cambria" panose="02040503050406030204" pitchFamily="18" charset="0"/>
              </a:rPr>
              <a:t>Les </a:t>
            </a:r>
            <a:r>
              <a:rPr lang="fr-FR" sz="2100" b="1" i="1" cap="none" dirty="0" err="1" smtClean="0">
                <a:latin typeface="Cambria" panose="02040503050406030204" pitchFamily="18" charset="0"/>
                <a:ea typeface="Cambria" panose="02040503050406030204" pitchFamily="18" charset="0"/>
              </a:rPr>
              <a:t>épendymocytes</a:t>
            </a:r>
            <a:endParaRPr lang="fr-FR" sz="2100" i="1" cap="none" dirty="0" smtClean="0">
              <a:latin typeface="Cambria" panose="02040503050406030204" pitchFamily="18" charset="0"/>
              <a:ea typeface="Cambria" panose="02040503050406030204" pitchFamily="18" charset="0"/>
            </a:endParaRPr>
          </a:p>
          <a:p>
            <a:r>
              <a:rPr lang="fr-FR" sz="2100" i="1" cap="none" dirty="0" smtClean="0">
                <a:latin typeface="Cambria" panose="02040503050406030204" pitchFamily="18" charset="0"/>
                <a:ea typeface="Cambria" panose="02040503050406030204" pitchFamily="18" charset="0"/>
              </a:rPr>
              <a:t>Dans le système nerveux périphérique se trouvent 2 sortes de cellules gliales </a:t>
            </a:r>
          </a:p>
          <a:p>
            <a:pPr lvl="1"/>
            <a:r>
              <a:rPr lang="fr-FR" sz="2100" b="1" i="1" cap="none" dirty="0" smtClean="0">
                <a:latin typeface="Cambria" panose="02040503050406030204" pitchFamily="18" charset="0"/>
                <a:ea typeface="Cambria" panose="02040503050406030204" pitchFamily="18" charset="0"/>
              </a:rPr>
              <a:t>Les cellules de SCHWANN (ou </a:t>
            </a:r>
            <a:r>
              <a:rPr lang="fr-FR" sz="2100" b="1" i="1" cap="none" dirty="0" err="1" smtClean="0">
                <a:latin typeface="Cambria" panose="02040503050406030204" pitchFamily="18" charset="0"/>
                <a:ea typeface="Cambria" panose="02040503050406030204" pitchFamily="18" charset="0"/>
              </a:rPr>
              <a:t>neurolemmocytes</a:t>
            </a:r>
            <a:r>
              <a:rPr lang="fr-FR" sz="2100" b="1" i="1" cap="none" dirty="0" smtClean="0">
                <a:latin typeface="Cambria" panose="02040503050406030204" pitchFamily="18" charset="0"/>
                <a:ea typeface="Cambria" panose="02040503050406030204" pitchFamily="18" charset="0"/>
              </a:rPr>
              <a:t>) </a:t>
            </a:r>
          </a:p>
          <a:p>
            <a:pPr lvl="1"/>
            <a:r>
              <a:rPr lang="fr-FR" sz="2100" b="1" i="1" cap="none" dirty="0" smtClean="0">
                <a:latin typeface="Cambria" panose="02040503050406030204" pitchFamily="18" charset="0"/>
                <a:ea typeface="Cambria" panose="02040503050406030204" pitchFamily="18" charset="0"/>
              </a:rPr>
              <a:t>Les cellules satellites</a:t>
            </a:r>
          </a:p>
          <a:p>
            <a:endParaRPr lang="fr-FR" i="1" cap="none" dirty="0" smtClean="0">
              <a:latin typeface="Cambria" panose="02040503050406030204" pitchFamily="18" charset="0"/>
              <a:ea typeface="Cambria" panose="02040503050406030204" pitchFamily="18" charset="0"/>
            </a:endParaRPr>
          </a:p>
          <a:p>
            <a:endParaRPr lang="fr-FR" dirty="0"/>
          </a:p>
        </p:txBody>
      </p:sp>
      <p:pic>
        <p:nvPicPr>
          <p:cNvPr id="5" name="Espace réservé du contenu 4" descr="C:\Users\asus\Downloads\istockphoto-527567953-612x612.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269935" y="1548141"/>
            <a:ext cx="4596700" cy="3944503"/>
          </a:xfrm>
          <a:prstGeom prst="rect">
            <a:avLst/>
          </a:prstGeom>
          <a:noFill/>
          <a:ln>
            <a:noFill/>
          </a:ln>
        </p:spPr>
      </p:pic>
    </p:spTree>
    <p:extLst>
      <p:ext uri="{BB962C8B-B14F-4D97-AF65-F5344CB8AC3E}">
        <p14:creationId xmlns:p14="http://schemas.microsoft.com/office/powerpoint/2010/main" val="206846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7574" y="66256"/>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90535" y="1475714"/>
            <a:ext cx="7125077" cy="4689695"/>
          </a:xfrm>
        </p:spPr>
        <p:txBody>
          <a:bodyPr>
            <a:normAutofit lnSpcReduction="10000"/>
          </a:bodyPr>
          <a:lstStyle/>
          <a:p>
            <a:r>
              <a:rPr lang="fr-FR" b="1" i="1" cap="none" dirty="0" smtClean="0">
                <a:latin typeface="Cambria" panose="02040503050406030204" pitchFamily="18" charset="0"/>
                <a:ea typeface="Cambria" panose="02040503050406030204" pitchFamily="18" charset="0"/>
              </a:rPr>
              <a:t>Les astrocytes</a:t>
            </a:r>
            <a:r>
              <a:rPr lang="fr-FR" i="1" cap="none" dirty="0" smtClean="0">
                <a:latin typeface="Cambria" panose="02040503050406030204" pitchFamily="18" charset="0"/>
                <a:ea typeface="Cambria" panose="02040503050406030204" pitchFamily="18" charset="0"/>
              </a:rPr>
              <a:t> : ont un rôle de </a:t>
            </a:r>
            <a:r>
              <a:rPr lang="fr-FR" i="1" u="sng" cap="none" dirty="0" smtClean="0">
                <a:latin typeface="Cambria" panose="02040503050406030204" pitchFamily="18" charset="0"/>
                <a:ea typeface="Cambria" panose="02040503050406030204" pitchFamily="18" charset="0"/>
              </a:rPr>
              <a:t>nutrition</a:t>
            </a:r>
            <a:r>
              <a:rPr lang="fr-FR" i="1" cap="none" dirty="0" smtClean="0">
                <a:latin typeface="Cambria" panose="02040503050406030204" pitchFamily="18" charset="0"/>
                <a:ea typeface="Cambria" panose="02040503050406030204" pitchFamily="18" charset="0"/>
              </a:rPr>
              <a:t> et possèdent de nombreux dendrites qui partent dans tous les sens. Ils envoient des prolongements vers les vaisseaux sanguins afin de permettre les échanges.</a:t>
            </a:r>
          </a:p>
          <a:p>
            <a:pPr lvl="0"/>
            <a:r>
              <a:rPr lang="fr-FR" b="1" i="1" cap="none" dirty="0" smtClean="0">
                <a:latin typeface="Cambria" panose="02040503050406030204" pitchFamily="18" charset="0"/>
                <a:ea typeface="Cambria" panose="02040503050406030204" pitchFamily="18" charset="0"/>
              </a:rPr>
              <a:t>Les </a:t>
            </a:r>
            <a:r>
              <a:rPr lang="fr-FR" b="1" i="1" cap="none" dirty="0" err="1" smtClean="0">
                <a:latin typeface="Cambria" panose="02040503050406030204" pitchFamily="18" charset="0"/>
                <a:ea typeface="Cambria" panose="02040503050406030204" pitchFamily="18" charset="0"/>
              </a:rPr>
              <a:t>oligodentrocytes</a:t>
            </a:r>
            <a:r>
              <a:rPr lang="fr-FR" i="1" cap="none" dirty="0" smtClean="0">
                <a:latin typeface="Cambria" panose="02040503050406030204" pitchFamily="18" charset="0"/>
                <a:ea typeface="Cambria" panose="02040503050406030204" pitchFamily="18" charset="0"/>
              </a:rPr>
              <a:t> : fabriquent la myéline et sont animées d'un mouvement rythmique.</a:t>
            </a:r>
          </a:p>
          <a:p>
            <a:pPr lvl="0"/>
            <a:r>
              <a:rPr lang="fr-FR" b="1" i="1" cap="none" dirty="0" smtClean="0">
                <a:latin typeface="Cambria" panose="02040503050406030204" pitchFamily="18" charset="0"/>
                <a:ea typeface="Cambria" panose="02040503050406030204" pitchFamily="18" charset="0"/>
              </a:rPr>
              <a:t>Les </a:t>
            </a:r>
            <a:r>
              <a:rPr lang="fr-FR" b="1" i="1" cap="none" dirty="0" err="1" smtClean="0">
                <a:latin typeface="Cambria" panose="02040503050406030204" pitchFamily="18" charset="0"/>
                <a:ea typeface="Cambria" panose="02040503050406030204" pitchFamily="18" charset="0"/>
              </a:rPr>
              <a:t>microgliocytes</a:t>
            </a:r>
            <a:r>
              <a:rPr lang="fr-FR" i="1" cap="none" dirty="0" smtClean="0">
                <a:latin typeface="Cambria" panose="02040503050406030204" pitchFamily="18" charset="0"/>
                <a:ea typeface="Cambria" panose="02040503050406030204" pitchFamily="18" charset="0"/>
              </a:rPr>
              <a:t> : ce sont les macrophages du tissu nerveux, ils assurent le nettoyage. Ils se déplacent selon le besoin pour se rendre là où les débris cellulaires sont à éliminer.</a:t>
            </a:r>
          </a:p>
          <a:p>
            <a:pPr lvl="0"/>
            <a:r>
              <a:rPr lang="fr-FR" b="1" i="1" cap="none" dirty="0" smtClean="0">
                <a:latin typeface="Cambria" panose="02040503050406030204" pitchFamily="18" charset="0"/>
                <a:ea typeface="Cambria" panose="02040503050406030204" pitchFamily="18" charset="0"/>
              </a:rPr>
              <a:t>Les </a:t>
            </a:r>
            <a:r>
              <a:rPr lang="fr-FR" b="1" i="1" cap="none" dirty="0" err="1" smtClean="0">
                <a:latin typeface="Cambria" panose="02040503050406030204" pitchFamily="18" charset="0"/>
                <a:ea typeface="Cambria" panose="02040503050406030204" pitchFamily="18" charset="0"/>
              </a:rPr>
              <a:t>épendymocytes</a:t>
            </a:r>
            <a:r>
              <a:rPr lang="fr-FR" i="1" cap="none" dirty="0" smtClean="0">
                <a:latin typeface="Cambria" panose="02040503050406030204" pitchFamily="18" charset="0"/>
                <a:ea typeface="Cambria" panose="02040503050406030204" pitchFamily="18" charset="0"/>
              </a:rPr>
              <a:t> : cellules épithéliales qui forment le revêtement des ventricules cérébraux et du canal de l'épendyme.</a:t>
            </a:r>
          </a:p>
          <a:p>
            <a:endParaRPr lang="fr-FR" dirty="0"/>
          </a:p>
        </p:txBody>
      </p:sp>
      <p:pic>
        <p:nvPicPr>
          <p:cNvPr id="5" name="Espace réservé du contenu 4" descr="C:\Users\asus\Downloads\istockphoto-527567953-612x612.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342360" y="1747319"/>
            <a:ext cx="4488059" cy="3654792"/>
          </a:xfrm>
          <a:prstGeom prst="rect">
            <a:avLst/>
          </a:prstGeom>
          <a:noFill/>
          <a:ln>
            <a:noFill/>
          </a:ln>
        </p:spPr>
      </p:pic>
    </p:spTree>
    <p:extLst>
      <p:ext uri="{BB962C8B-B14F-4D97-AF65-F5344CB8AC3E}">
        <p14:creationId xmlns:p14="http://schemas.microsoft.com/office/powerpoint/2010/main" val="87811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7" name="Espace réservé du contenu 6"/>
          <p:cNvSpPr>
            <a:spLocks noGrp="1"/>
          </p:cNvSpPr>
          <p:nvPr>
            <p:ph sz="quarter" idx="13"/>
          </p:nvPr>
        </p:nvSpPr>
        <p:spPr>
          <a:xfrm>
            <a:off x="199176" y="2000816"/>
            <a:ext cx="6065822" cy="4372824"/>
          </a:xfrm>
        </p:spPr>
        <p:txBody>
          <a:bodyPr>
            <a:normAutofit lnSpcReduction="10000"/>
          </a:bodyPr>
          <a:lstStyle/>
          <a:p>
            <a:pPr marL="0" indent="0" eaLnBrk="0" fontAlgn="base" hangingPunc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Les nerfs</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pPr eaLnBrk="0" fontAlgn="base" hangingPunct="0"/>
            <a:r>
              <a:rPr lang="fr-CA" sz="2400" i="1" cap="none" dirty="0" smtClean="0">
                <a:latin typeface="Cambria" panose="02040503050406030204" pitchFamily="18" charset="0"/>
                <a:ea typeface="Cambria" panose="02040503050406030204" pitchFamily="18" charset="0"/>
              </a:rPr>
              <a:t>Les nerfs sont formés d’axones de neurones moteurs et de neurones sensitifs. </a:t>
            </a:r>
          </a:p>
          <a:p>
            <a:pPr eaLnBrk="0" fontAlgn="base" hangingPunct="0"/>
            <a:r>
              <a:rPr lang="fr-CA" sz="2400" i="1" cap="none" dirty="0" smtClean="0">
                <a:latin typeface="Cambria" panose="02040503050406030204" pitchFamily="18" charset="0"/>
                <a:ea typeface="Cambria" panose="02040503050406030204" pitchFamily="18" charset="0"/>
              </a:rPr>
              <a:t>Certains nerfs ne contiennent que des fibres sensitives). </a:t>
            </a:r>
          </a:p>
          <a:p>
            <a:pPr eaLnBrk="0" fontAlgn="base" hangingPunct="0"/>
            <a:r>
              <a:rPr lang="fr-CA" sz="2400" i="1" cap="none" dirty="0" smtClean="0">
                <a:latin typeface="Cambria" panose="02040503050406030204" pitchFamily="18" charset="0"/>
                <a:ea typeface="Cambria" panose="02040503050406030204" pitchFamily="18" charset="0"/>
              </a:rPr>
              <a:t>Nerf rachidien contiennent environ 600 000 fibres nerveuses. </a:t>
            </a:r>
          </a:p>
          <a:p>
            <a:pPr eaLnBrk="0" fontAlgn="base" hangingPunct="0"/>
            <a:r>
              <a:rPr lang="fr-CA" sz="2400" i="1" cap="none" dirty="0" smtClean="0">
                <a:latin typeface="Cambria" panose="02040503050406030204" pitchFamily="18" charset="0"/>
                <a:ea typeface="Cambria" panose="02040503050406030204" pitchFamily="18" charset="0"/>
              </a:rPr>
              <a:t>Leurs corps cellulaires se trouvent dans le système nerveux central.</a:t>
            </a:r>
            <a:endParaRPr lang="fr-FR" sz="2400" i="1" cap="none" dirty="0" smtClean="0">
              <a:latin typeface="Cambria" panose="02040503050406030204" pitchFamily="18" charset="0"/>
              <a:ea typeface="Cambria" panose="02040503050406030204" pitchFamily="18" charset="0"/>
            </a:endParaRPr>
          </a:p>
          <a:p>
            <a:endParaRPr lang="fr-FR" dirty="0"/>
          </a:p>
          <a:p>
            <a:endParaRPr lang="fr-FR" dirty="0"/>
          </a:p>
        </p:txBody>
      </p:sp>
      <p:pic>
        <p:nvPicPr>
          <p:cNvPr id="9" name="Espace réservé du contenu 8"/>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264998" y="2395388"/>
            <a:ext cx="5105400" cy="3403600"/>
          </a:xfrm>
        </p:spPr>
      </p:pic>
    </p:spTree>
    <p:extLst>
      <p:ext uri="{BB962C8B-B14F-4D97-AF65-F5344CB8AC3E}">
        <p14:creationId xmlns:p14="http://schemas.microsoft.com/office/powerpoint/2010/main" val="414582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271604" y="1955550"/>
            <a:ext cx="11005996" cy="4590106"/>
          </a:xfrm>
        </p:spPr>
        <p:txBody>
          <a:bodyPr/>
          <a:lstStyle/>
          <a:p>
            <a:pPr marL="0" indent="0">
              <a:buNone/>
            </a:pPr>
            <a:r>
              <a:rPr lang="fr-FR" sz="2800" b="1" i="1" cap="none" dirty="0" smtClean="0">
                <a:latin typeface="Cambria" panose="02040503050406030204" pitchFamily="18" charset="0"/>
                <a:ea typeface="Cambria" panose="02040503050406030204" pitchFamily="18" charset="0"/>
              </a:rPr>
              <a:t>Propriétés physiologiques des neurones </a:t>
            </a:r>
          </a:p>
          <a:p>
            <a:r>
              <a:rPr lang="fr-FR" sz="2800" i="1" cap="none" dirty="0" smtClean="0">
                <a:latin typeface="Cambria" panose="02040503050406030204" pitchFamily="18" charset="0"/>
                <a:ea typeface="Cambria" panose="02040503050406030204" pitchFamily="18" charset="0"/>
              </a:rPr>
              <a:t>Les neurones possèdent deux </a:t>
            </a:r>
            <a:r>
              <a:rPr lang="fr-FR" sz="2800" i="1" cap="none" dirty="0">
                <a:latin typeface="Cambria" panose="02040503050406030204" pitchFamily="18" charset="0"/>
                <a:ea typeface="Cambria" panose="02040503050406030204" pitchFamily="18" charset="0"/>
              </a:rPr>
              <a:t>principales propriétés :</a:t>
            </a:r>
            <a:endParaRPr lang="fr-FR" sz="2800" i="1" cap="none" dirty="0" smtClean="0">
              <a:latin typeface="Cambria" panose="02040503050406030204" pitchFamily="18" charset="0"/>
              <a:ea typeface="Cambria" panose="02040503050406030204" pitchFamily="18" charset="0"/>
            </a:endParaRPr>
          </a:p>
          <a:p>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L’excitabilité : </a:t>
            </a:r>
            <a:r>
              <a:rPr lang="fr-FR" sz="2800" i="1" cap="none" dirty="0" smtClean="0">
                <a:latin typeface="Cambria" panose="02040503050406030204" pitchFamily="18" charset="0"/>
                <a:ea typeface="Cambria" panose="02040503050406030204" pitchFamily="18" charset="0"/>
              </a:rPr>
              <a:t>est la capacité de réagir à un stimulus et de le convertir en influx nerveux</a:t>
            </a:r>
          </a:p>
          <a:p>
            <a:pPr lvl="1"/>
            <a:r>
              <a:rPr lang="fr-FR" sz="2800" b="1" i="1" cap="none" dirty="0" smtClean="0">
                <a:latin typeface="Cambria" panose="02040503050406030204" pitchFamily="18" charset="0"/>
                <a:ea typeface="Cambria" panose="02040503050406030204" pitchFamily="18" charset="0"/>
              </a:rPr>
              <a:t>La conductibilité</a:t>
            </a:r>
            <a:r>
              <a:rPr lang="fr-FR" sz="2800" i="1" cap="none" dirty="0" smtClean="0">
                <a:latin typeface="Cambria" panose="02040503050406030204" pitchFamily="18" charset="0"/>
                <a:ea typeface="Cambria" panose="02040503050406030204" pitchFamily="18" charset="0"/>
              </a:rPr>
              <a:t> : est la capacité de propager et de transmettre cet influx nerveux à d’autres neurones, à un muscle ou à une glande </a:t>
            </a:r>
            <a:r>
              <a:rPr lang="fr-FR" sz="2800" b="1" i="1" cap="none" dirty="0" smtClean="0">
                <a:latin typeface="Cambria" panose="02040503050406030204" pitchFamily="18" charset="0"/>
                <a:ea typeface="Cambria" panose="02040503050406030204" pitchFamily="18" charset="0"/>
              </a:rPr>
              <a:t> </a:t>
            </a:r>
            <a:endParaRPr lang="fr-FR" sz="2800" i="1" cap="none" dirty="0" smtClean="0">
              <a:latin typeface="Cambria" panose="02040503050406030204" pitchFamily="18" charset="0"/>
              <a:ea typeface="Cambria" panose="02040503050406030204" pitchFamily="18" charset="0"/>
            </a:endParaRPr>
          </a:p>
          <a:p>
            <a:endParaRPr lang="fr-FR" dirty="0"/>
          </a:p>
        </p:txBody>
      </p:sp>
    </p:spTree>
    <p:extLst>
      <p:ext uri="{BB962C8B-B14F-4D97-AF65-F5344CB8AC3E}">
        <p14:creationId xmlns:p14="http://schemas.microsoft.com/office/powerpoint/2010/main" val="167512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104176"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497940" y="1457608"/>
            <a:ext cx="11226298" cy="5178582"/>
          </a:xfrm>
        </p:spPr>
        <p:txBody>
          <a:bodyPr>
            <a:normAutofit/>
          </a:bodyPr>
          <a:lstStyle/>
          <a:p>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Comme dans toutes les cellules de l’organisme, la membrane du neurone est polarisée, positivement à l'extérieur et négativement à l'intérieur. </a:t>
            </a:r>
          </a:p>
          <a:p>
            <a:r>
              <a:rPr lang="fr-FR" sz="2400" i="1" cap="none" dirty="0" smtClean="0">
                <a:latin typeface="Cambria" panose="02040503050406030204" pitchFamily="18" charset="0"/>
                <a:ea typeface="Cambria" panose="02040503050406030204" pitchFamily="18" charset="0"/>
              </a:rPr>
              <a:t>Cette polarité est due à </a:t>
            </a:r>
          </a:p>
          <a:p>
            <a:pPr lvl="1"/>
            <a:r>
              <a:rPr lang="fr-FR" sz="2400" i="1" cap="none" dirty="0">
                <a:latin typeface="Cambria" panose="02040503050406030204" pitchFamily="18" charset="0"/>
                <a:ea typeface="Cambria" panose="02040503050406030204" pitchFamily="18" charset="0"/>
              </a:rPr>
              <a:t>L</a:t>
            </a:r>
            <a:r>
              <a:rPr lang="fr-FR" sz="2400" i="1" cap="none" dirty="0" smtClean="0">
                <a:latin typeface="Cambria" panose="02040503050406030204" pitchFamily="18" charset="0"/>
                <a:ea typeface="Cambria" panose="02040503050406030204" pitchFamily="18" charset="0"/>
              </a:rPr>
              <a:t>’existence d’un </a:t>
            </a:r>
            <a:r>
              <a:rPr lang="fr-FR" sz="2400" i="1" u="sng" cap="none" dirty="0" smtClean="0">
                <a:latin typeface="Cambria" panose="02040503050406030204" pitchFamily="18" charset="0"/>
                <a:ea typeface="Cambria" panose="02040503050406030204" pitchFamily="18" charset="0"/>
              </a:rPr>
              <a:t>gradient de concentration </a:t>
            </a:r>
            <a:r>
              <a:rPr lang="fr-FR" sz="2400" i="1" cap="none" dirty="0" smtClean="0">
                <a:latin typeface="Cambria" panose="02040503050406030204" pitchFamily="18" charset="0"/>
                <a:ea typeface="Cambria" panose="02040503050406030204" pitchFamily="18" charset="0"/>
              </a:rPr>
              <a:t>de sodium et de potassium de part et d’autre de la membrane plasmique. </a:t>
            </a:r>
          </a:p>
          <a:p>
            <a:pPr lvl="1"/>
            <a:r>
              <a:rPr lang="fr-CA" sz="2400" i="1" cap="none" dirty="0" smtClean="0">
                <a:latin typeface="Cambria" panose="02040503050406030204" pitchFamily="18" charset="0"/>
                <a:ea typeface="Cambria" panose="02040503050406030204" pitchFamily="18" charset="0"/>
              </a:rPr>
              <a:t>La </a:t>
            </a:r>
            <a:r>
              <a:rPr lang="fr-CA" sz="2400" i="1" u="sng" cap="none" dirty="0" smtClean="0">
                <a:latin typeface="Cambria" panose="02040503050406030204" pitchFamily="18" charset="0"/>
                <a:ea typeface="Cambria" panose="02040503050406030204" pitchFamily="18" charset="0"/>
              </a:rPr>
              <a:t>perméabilité sélective </a:t>
            </a:r>
            <a:r>
              <a:rPr lang="fr-CA" sz="2400" i="1" cap="none" dirty="0" smtClean="0">
                <a:latin typeface="Cambria" panose="02040503050406030204" pitchFamily="18" charset="0"/>
                <a:ea typeface="Cambria" panose="02040503050406030204" pitchFamily="18" charset="0"/>
              </a:rPr>
              <a:t>de la membrane (laisse passer le potassium, mais pratiquement pas les autres ions).</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Au repos ce gradient de concentration est maintenu grâce à la pompe Na-K-ATPase et crée un </a:t>
            </a:r>
            <a:r>
              <a:rPr lang="fr-FR" sz="2400" b="1" i="1" cap="none" dirty="0" smtClean="0">
                <a:latin typeface="Cambria" panose="02040503050406030204" pitchFamily="18" charset="0"/>
                <a:ea typeface="Cambria" panose="02040503050406030204" pitchFamily="18" charset="0"/>
              </a:rPr>
              <a:t>potentiel de repos</a:t>
            </a:r>
            <a:r>
              <a:rPr lang="fr-FR" sz="2400" i="1" cap="none" dirty="0" smtClean="0">
                <a:latin typeface="Cambria" panose="02040503050406030204" pitchFamily="18" charset="0"/>
                <a:ea typeface="Cambria" panose="02040503050406030204" pitchFamily="18" charset="0"/>
              </a:rPr>
              <a:t> de -70 mV. </a:t>
            </a:r>
          </a:p>
        </p:txBody>
      </p:sp>
      <p:sp>
        <p:nvSpPr>
          <p:cNvPr id="2" name="ZoneTexte 1"/>
          <p:cNvSpPr txBox="1"/>
          <p:nvPr/>
        </p:nvSpPr>
        <p:spPr>
          <a:xfrm>
            <a:off x="3787792" y="950822"/>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de repos </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03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19" descr="intext2co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298" y="1606549"/>
            <a:ext cx="6477000"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contenu 3"/>
          <p:cNvSpPr>
            <a:spLocks noGrp="1"/>
          </p:cNvSpPr>
          <p:nvPr>
            <p:ph sz="quarter" idx="13"/>
          </p:nvPr>
        </p:nvSpPr>
        <p:spPr>
          <a:xfrm>
            <a:off x="115203" y="2688775"/>
            <a:ext cx="5106026" cy="2946830"/>
          </a:xfrm>
        </p:spPr>
        <p:txBody>
          <a:bodyPr>
            <a:normAutofit/>
          </a:bodyPr>
          <a:lstStyle/>
          <a:p>
            <a:pPr marL="0" indent="0">
              <a:buNone/>
            </a:pPr>
            <a:endParaRPr lang="fr-CA" sz="2400" i="1" cap="none" dirty="0" smtClean="0">
              <a:latin typeface="Cambria" panose="02040503050406030204" pitchFamily="18" charset="0"/>
              <a:ea typeface="Cambria" panose="02040503050406030204" pitchFamily="18" charset="0"/>
            </a:endParaRPr>
          </a:p>
          <a:p>
            <a:r>
              <a:rPr lang="fr-CA" sz="2400" i="1" cap="none" dirty="0" smtClean="0">
                <a:latin typeface="Cambria" panose="02040503050406030204" pitchFamily="18" charset="0"/>
                <a:ea typeface="Cambria" panose="02040503050406030204" pitchFamily="18" charset="0"/>
              </a:rPr>
              <a:t>Supposons que de part et d’autre d’une membrane on ait autant d’ions positifs que négatifs</a:t>
            </a:r>
          </a:p>
          <a:p>
            <a:endParaRPr lang="fr-CA" dirty="0">
              <a:solidFill>
                <a:srgbClr val="FFFF00"/>
              </a:solidFill>
              <a:latin typeface="Arial" charset="0"/>
            </a:endParaRPr>
          </a:p>
          <a:p>
            <a:endParaRPr lang="fr-FR" dirty="0"/>
          </a:p>
        </p:txBody>
      </p:sp>
      <p:sp>
        <p:nvSpPr>
          <p:cNvPr id="33799" name="Espace réservé de la date 8"/>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5784E1-7DC5-4FAE-9099-51B96D0D8849}" type="datetime1">
              <a:rPr lang="fr-FR">
                <a:latin typeface="Times New Roman" panose="02020603050405020304" pitchFamily="18" charset="0"/>
              </a:rPr>
              <a:pPr/>
              <a:t>21/10/2024</a:t>
            </a:fld>
            <a:endParaRPr lang="fr-FR">
              <a:latin typeface="Times New Roman" panose="02020603050405020304" pitchFamily="18" charset="0"/>
            </a:endParaRPr>
          </a:p>
        </p:txBody>
      </p:sp>
      <p:sp>
        <p:nvSpPr>
          <p:cNvPr id="33800" name="Espace réservé du numéro de diapositive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7F95E8E-FEB9-48CE-8D1A-967B00376364}" type="slidenum">
              <a:rPr lang="fr-CA">
                <a:latin typeface="Times New Roman" panose="02020603050405020304" pitchFamily="18" charset="0"/>
              </a:rPr>
              <a:pPr/>
              <a:t>26</a:t>
            </a:fld>
            <a:endParaRPr lang="fr-CA">
              <a:latin typeface="Times New Roman" panose="02020603050405020304" pitchFamily="18" charset="0"/>
            </a:endParaRPr>
          </a:p>
        </p:txBody>
      </p:sp>
      <p:sp>
        <p:nvSpPr>
          <p:cNvPr id="14" name="Titre 4"/>
          <p:cNvSpPr>
            <a:spLocks noGrp="1"/>
          </p:cNvSpPr>
          <p:nvPr>
            <p:ph type="title"/>
          </p:nvPr>
        </p:nvSpPr>
        <p:spPr>
          <a:xfrm>
            <a:off x="1094845"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7" name="ZoneTexte 6"/>
          <p:cNvSpPr txBox="1"/>
          <p:nvPr/>
        </p:nvSpPr>
        <p:spPr>
          <a:xfrm>
            <a:off x="3787792" y="950822"/>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de repos </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42408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Intext3co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8937" y="1691490"/>
            <a:ext cx="6638925"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Espace réservé de la date 1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D0F934-A239-4C0C-AFA7-E4CCA63A2CDB}" type="datetime1">
              <a:rPr lang="fr-FR">
                <a:latin typeface="Times New Roman" panose="02020603050405020304" pitchFamily="18" charset="0"/>
              </a:rPr>
              <a:pPr/>
              <a:t>21/10/2024</a:t>
            </a:fld>
            <a:endParaRPr lang="fr-FR">
              <a:latin typeface="Times New Roman" panose="02020603050405020304" pitchFamily="18" charset="0"/>
            </a:endParaRPr>
          </a:p>
        </p:txBody>
      </p:sp>
      <p:sp>
        <p:nvSpPr>
          <p:cNvPr id="34824" name="Espace réservé du numéro de diapositive 1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1BC3EB-1295-476B-AD29-140265D9C4D8}" type="slidenum">
              <a:rPr lang="fr-CA">
                <a:latin typeface="Times New Roman" panose="02020603050405020304" pitchFamily="18" charset="0"/>
              </a:rPr>
              <a:pPr/>
              <a:t>27</a:t>
            </a:fld>
            <a:endParaRPr lang="fr-CA">
              <a:latin typeface="Times New Roman" panose="02020603050405020304" pitchFamily="18" charset="0"/>
            </a:endParaRPr>
          </a:p>
        </p:txBody>
      </p:sp>
      <p:sp>
        <p:nvSpPr>
          <p:cNvPr id="17" name="Titre 4"/>
          <p:cNvSpPr txBox="1">
            <a:spLocks/>
          </p:cNvSpPr>
          <p:nvPr/>
        </p:nvSpPr>
        <p:spPr>
          <a:xfrm>
            <a:off x="1094845" y="0"/>
            <a:ext cx="10364451"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fr-FR" b="1" i="1" dirty="0" smtClean="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smtClean="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5" name="ZoneTexte 4"/>
          <p:cNvSpPr txBox="1"/>
          <p:nvPr/>
        </p:nvSpPr>
        <p:spPr>
          <a:xfrm>
            <a:off x="320408" y="2819400"/>
            <a:ext cx="4509016" cy="1938992"/>
          </a:xfrm>
          <a:prstGeom prst="rect">
            <a:avLst/>
          </a:prstGeom>
          <a:noFill/>
        </p:spPr>
        <p:txBody>
          <a:bodyPr wrap="square" rtlCol="0">
            <a:spAutoFit/>
          </a:bodyPr>
          <a:lstStyle/>
          <a:p>
            <a:endParaRPr lang="fr-CA" sz="2400" i="1" dirty="0" smtClean="0">
              <a:latin typeface="Cambria" panose="02040503050406030204" pitchFamily="18" charset="0"/>
              <a:ea typeface="Cambria" panose="02040503050406030204" pitchFamily="18" charset="0"/>
            </a:endParaRPr>
          </a:p>
          <a:p>
            <a:r>
              <a:rPr lang="fr-CA" sz="2400" i="1" dirty="0" smtClean="0">
                <a:latin typeface="Cambria" panose="02040503050406030204" pitchFamily="18" charset="0"/>
                <a:ea typeface="Cambria" panose="02040503050406030204" pitchFamily="18" charset="0"/>
              </a:rPr>
              <a:t>Que </a:t>
            </a:r>
            <a:r>
              <a:rPr lang="fr-CA" sz="2400" i="1" dirty="0">
                <a:latin typeface="Cambria" panose="02040503050406030204" pitchFamily="18" charset="0"/>
                <a:ea typeface="Cambria" panose="02040503050406030204" pitchFamily="18" charset="0"/>
              </a:rPr>
              <a:t>se passe-t-il si on ajoute des canaux permettant le passage des K</a:t>
            </a:r>
            <a:r>
              <a:rPr lang="fr-CA" sz="2400" i="1" baseline="30000" dirty="0">
                <a:latin typeface="Cambria" panose="02040503050406030204" pitchFamily="18" charset="0"/>
                <a:ea typeface="Cambria" panose="02040503050406030204" pitchFamily="18" charset="0"/>
              </a:rPr>
              <a:t>+</a:t>
            </a:r>
            <a:r>
              <a:rPr lang="fr-CA" sz="2400" i="1" dirty="0">
                <a:latin typeface="Cambria" panose="02040503050406030204" pitchFamily="18" charset="0"/>
                <a:ea typeface="Cambria" panose="02040503050406030204" pitchFamily="18" charset="0"/>
              </a:rPr>
              <a:t>, mais pas des autres ions?</a:t>
            </a:r>
            <a:br>
              <a:rPr lang="fr-CA" sz="2400" i="1" dirty="0">
                <a:latin typeface="Cambria" panose="02040503050406030204" pitchFamily="18" charset="0"/>
                <a:ea typeface="Cambria" panose="02040503050406030204" pitchFamily="18" charset="0"/>
              </a:rPr>
            </a:br>
            <a:r>
              <a:rPr lang="fr-CA" sz="2400" i="1" dirty="0">
                <a:latin typeface="Cambria" panose="02040503050406030204" pitchFamily="18" charset="0"/>
                <a:ea typeface="Cambria" panose="02040503050406030204" pitchFamily="18" charset="0"/>
              </a:rPr>
              <a:t> </a:t>
            </a:r>
            <a:endParaRPr lang="fr-FR" sz="2400" dirty="0"/>
          </a:p>
        </p:txBody>
      </p:sp>
      <p:sp>
        <p:nvSpPr>
          <p:cNvPr id="7" name="ZoneTexte 6"/>
          <p:cNvSpPr txBox="1"/>
          <p:nvPr/>
        </p:nvSpPr>
        <p:spPr>
          <a:xfrm>
            <a:off x="3787792" y="950822"/>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de repos </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79070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sz="quarter" idx="13"/>
          </p:nvPr>
        </p:nvSpPr>
        <p:spPr>
          <a:xfrm>
            <a:off x="195943" y="1685289"/>
            <a:ext cx="5823857" cy="4787711"/>
          </a:xfrm>
        </p:spPr>
        <p:txBody>
          <a:bodyPr>
            <a:noAutofit/>
          </a:bodyPr>
          <a:lstStyle/>
          <a:p>
            <a:endParaRPr lang="fr-CA" sz="2400" i="1" cap="none" dirty="0" smtClean="0">
              <a:latin typeface="Cambria" panose="02040503050406030204" pitchFamily="18" charset="0"/>
              <a:ea typeface="Cambria" panose="02040503050406030204" pitchFamily="18" charset="0"/>
            </a:endParaRPr>
          </a:p>
          <a:p>
            <a:r>
              <a:rPr lang="fr-CA" sz="2400" i="1" cap="none" dirty="0" smtClean="0">
                <a:latin typeface="Cambria" panose="02040503050406030204" pitchFamily="18" charset="0"/>
                <a:ea typeface="Cambria" panose="02040503050406030204" pitchFamily="18" charset="0"/>
              </a:rPr>
              <a:t>Le K</a:t>
            </a:r>
            <a:r>
              <a:rPr lang="fr-CA" sz="2400" i="1" cap="none" baseline="30000" dirty="0" smtClean="0">
                <a:latin typeface="Cambria" panose="02040503050406030204" pitchFamily="18" charset="0"/>
                <a:ea typeface="Cambria" panose="02040503050406030204" pitchFamily="18" charset="0"/>
              </a:rPr>
              <a:t>+</a:t>
            </a:r>
            <a:r>
              <a:rPr lang="fr-CA" sz="2400" i="1" cap="none" dirty="0" smtClean="0">
                <a:latin typeface="Cambria" panose="02040503050406030204" pitchFamily="18" charset="0"/>
                <a:ea typeface="Cambria" panose="02040503050406030204" pitchFamily="18" charset="0"/>
              </a:rPr>
              <a:t> diffuse suivant son gradient de concentration</a:t>
            </a:r>
          </a:p>
          <a:p>
            <a:r>
              <a:rPr lang="fr-CA" sz="2400" i="1" cap="none" dirty="0" smtClean="0">
                <a:latin typeface="Cambria" panose="02040503050406030204" pitchFamily="18" charset="0"/>
                <a:ea typeface="Cambria" panose="02040503050406030204" pitchFamily="18" charset="0"/>
              </a:rPr>
              <a:t>la diffusion ne se fera pas jusqu’à équilibre des concentrations du K+ puisque le gradient électrique qui se crée limite la diffusion. </a:t>
            </a:r>
            <a:endParaRPr lang="fr-FR" sz="2400" cap="none" dirty="0"/>
          </a:p>
        </p:txBody>
      </p:sp>
      <p:sp>
        <p:nvSpPr>
          <p:cNvPr id="35847" name="Espace réservé de la date 10"/>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7238AF-C2AE-4496-8851-03EFD89A6852}" type="datetime1">
              <a:rPr lang="fr-FR">
                <a:latin typeface="Times New Roman" panose="02020603050405020304" pitchFamily="18" charset="0"/>
              </a:rPr>
              <a:pPr/>
              <a:t>21/10/2024</a:t>
            </a:fld>
            <a:endParaRPr lang="fr-FR">
              <a:latin typeface="Times New Roman" panose="02020603050405020304" pitchFamily="18" charset="0"/>
            </a:endParaRPr>
          </a:p>
        </p:txBody>
      </p:sp>
      <p:sp>
        <p:nvSpPr>
          <p:cNvPr id="35848" name="Espace réservé du numéro de diapositive 1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F1816B-B5B3-4502-A692-CA79C23F3604}" type="slidenum">
              <a:rPr lang="fr-CA">
                <a:latin typeface="Times New Roman" panose="02020603050405020304" pitchFamily="18" charset="0"/>
              </a:rPr>
              <a:pPr/>
              <a:t>28</a:t>
            </a:fld>
            <a:endParaRPr lang="fr-CA">
              <a:latin typeface="Times New Roman" panose="02020603050405020304" pitchFamily="18" charset="0"/>
            </a:endParaRPr>
          </a:p>
        </p:txBody>
      </p:sp>
      <p:sp>
        <p:nvSpPr>
          <p:cNvPr id="14" name="Titre 4"/>
          <p:cNvSpPr txBox="1">
            <a:spLocks/>
          </p:cNvSpPr>
          <p:nvPr/>
        </p:nvSpPr>
        <p:spPr>
          <a:xfrm>
            <a:off x="1094844" y="-117695"/>
            <a:ext cx="10364451"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endParaRPr lang="fr-FR" b="1" i="1" dirty="0" smtClean="0">
              <a:solidFill>
                <a:schemeClr val="accent1">
                  <a:lumMod val="50000"/>
                </a:schemeClr>
              </a:solidFill>
              <a:latin typeface="Cambria" panose="02040503050406030204" pitchFamily="18" charset="0"/>
              <a:ea typeface="Cambria" panose="02040503050406030204" pitchFamily="18" charset="0"/>
            </a:endParaRPr>
          </a:p>
          <a:p>
            <a:r>
              <a:rPr lang="fr-FR" b="1" i="1" dirty="0" smtClean="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smtClean="0">
                <a:solidFill>
                  <a:schemeClr val="accent1">
                    <a:lumMod val="50000"/>
                  </a:schemeClr>
                </a:solidFill>
                <a:latin typeface="Cambria" panose="02040503050406030204" pitchFamily="18" charset="0"/>
                <a:ea typeface="Cambria" panose="02040503050406030204" pitchFamily="18" charset="0"/>
              </a:rPr>
            </a:br>
            <a:endParaRPr lang="fr-FR" dirty="0"/>
          </a:p>
        </p:txBody>
      </p:sp>
      <p:pic>
        <p:nvPicPr>
          <p:cNvPr id="22" name="Picture 1026" descr="Intext4coul"/>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277070" y="1345870"/>
            <a:ext cx="5128454" cy="47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378671" y="1423679"/>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de repos </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05319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sz="quarter" idx="13"/>
          </p:nvPr>
        </p:nvSpPr>
        <p:spPr>
          <a:xfrm>
            <a:off x="168783" y="2070289"/>
            <a:ext cx="5823857" cy="4787711"/>
          </a:xfrm>
        </p:spPr>
        <p:txBody>
          <a:bodyPr>
            <a:noAutofit/>
          </a:bodyPr>
          <a:lstStyle/>
          <a:p>
            <a:pPr marL="0" indent="0">
              <a:buNone/>
            </a:pPr>
            <a:endParaRPr lang="fr-FR" sz="2400" b="1"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À l’équilibre</a:t>
            </a:r>
            <a:r>
              <a:rPr lang="fr-FR" sz="2400" i="1" cap="none" dirty="0" smtClean="0">
                <a:latin typeface="Cambria" panose="02040503050406030204" pitchFamily="18" charset="0"/>
                <a:ea typeface="Cambria" panose="02040503050406030204" pitchFamily="18" charset="0"/>
              </a:rPr>
              <a:t>: </a:t>
            </a:r>
            <a:r>
              <a:rPr lang="fr-CA" sz="2400" i="1" cap="none" dirty="0" smtClean="0">
                <a:latin typeface="Cambria" panose="02040503050406030204" pitchFamily="18" charset="0"/>
                <a:ea typeface="Cambria" panose="02040503050406030204" pitchFamily="18" charset="0"/>
              </a:rPr>
              <a:t>Les charges positives en surplus s’accumulent sur la membrane et les charges négatives en surplus s’accumulent sous la membrane </a:t>
            </a:r>
          </a:p>
          <a:p>
            <a:endParaRPr lang="fr-CA" sz="2400" i="1" cap="none" dirty="0" smtClean="0">
              <a:latin typeface="Cambria" panose="02040503050406030204" pitchFamily="18" charset="0"/>
              <a:ea typeface="Cambria" panose="02040503050406030204" pitchFamily="18" charset="0"/>
            </a:endParaRPr>
          </a:p>
        </p:txBody>
      </p:sp>
      <p:sp>
        <p:nvSpPr>
          <p:cNvPr id="35847" name="Espace réservé de la date 10"/>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7238AF-C2AE-4496-8851-03EFD89A6852}" type="datetime1">
              <a:rPr lang="fr-FR">
                <a:latin typeface="Times New Roman" panose="02020603050405020304" pitchFamily="18" charset="0"/>
              </a:rPr>
              <a:pPr/>
              <a:t>21/10/2024</a:t>
            </a:fld>
            <a:endParaRPr lang="fr-FR">
              <a:latin typeface="Times New Roman" panose="02020603050405020304" pitchFamily="18" charset="0"/>
            </a:endParaRPr>
          </a:p>
        </p:txBody>
      </p:sp>
      <p:sp>
        <p:nvSpPr>
          <p:cNvPr id="35848" name="Espace réservé du numéro de diapositive 1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F1816B-B5B3-4502-A692-CA79C23F3604}" type="slidenum">
              <a:rPr lang="fr-CA">
                <a:latin typeface="Times New Roman" panose="02020603050405020304" pitchFamily="18" charset="0"/>
              </a:rPr>
              <a:pPr/>
              <a:t>29</a:t>
            </a:fld>
            <a:endParaRPr lang="fr-CA">
              <a:latin typeface="Times New Roman" panose="02020603050405020304" pitchFamily="18" charset="0"/>
            </a:endParaRPr>
          </a:p>
        </p:txBody>
      </p:sp>
      <p:sp>
        <p:nvSpPr>
          <p:cNvPr id="14" name="Titre 4"/>
          <p:cNvSpPr txBox="1">
            <a:spLocks/>
          </p:cNvSpPr>
          <p:nvPr/>
        </p:nvSpPr>
        <p:spPr>
          <a:xfrm>
            <a:off x="1094845" y="0"/>
            <a:ext cx="10364451"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fr-FR" b="1" i="1" dirty="0" smtClean="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smtClean="0">
                <a:solidFill>
                  <a:schemeClr val="accent1">
                    <a:lumMod val="50000"/>
                  </a:schemeClr>
                </a:solidFill>
                <a:latin typeface="Cambria" panose="02040503050406030204" pitchFamily="18" charset="0"/>
                <a:ea typeface="Cambria" panose="02040503050406030204" pitchFamily="18" charset="0"/>
              </a:rPr>
            </a:br>
            <a:endParaRPr lang="fr-FR" dirty="0"/>
          </a:p>
        </p:txBody>
      </p:sp>
      <p:pic>
        <p:nvPicPr>
          <p:cNvPr id="9" name="Picture 20" descr="Intext5coul"/>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920966" y="1989385"/>
            <a:ext cx="5973879" cy="4076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3787792" y="950822"/>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de repos </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8885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11942"/>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Présentation du système nerveux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561315" y="1213164"/>
            <a:ext cx="11126709" cy="5305331"/>
          </a:xfrm>
        </p:spPr>
        <p:txBody>
          <a:bodyPr/>
          <a:lstStyle/>
          <a:p>
            <a:r>
              <a:rPr lang="fr-FR" sz="2800" i="1" cap="none" dirty="0" smtClean="0">
                <a:latin typeface="Cambria" panose="02040503050406030204" pitchFamily="18" charset="0"/>
                <a:ea typeface="Cambria" panose="02040503050406030204" pitchFamily="18" charset="0"/>
              </a:rPr>
              <a:t>Le système nerveux est un système fort complexe qui tient sous sa dépendance toutes les fonctions de l’organisme. </a:t>
            </a:r>
          </a:p>
          <a:p>
            <a:r>
              <a:rPr lang="fr-FR" sz="2800" i="1" cap="none" dirty="0" smtClean="0">
                <a:latin typeface="Cambria" panose="02040503050406030204" pitchFamily="18" charset="0"/>
                <a:ea typeface="Cambria" panose="02040503050406030204" pitchFamily="18" charset="0"/>
              </a:rPr>
              <a:t>Il assure la réception, l'intégration et la transmission des informations provenant de l'environnement et de l'organisme lui-même. </a:t>
            </a:r>
          </a:p>
          <a:p>
            <a:r>
              <a:rPr lang="fr-FR" sz="2800" i="1" cap="none" dirty="0" smtClean="0">
                <a:latin typeface="Cambria" panose="02040503050406030204" pitchFamily="18" charset="0"/>
                <a:ea typeface="Cambria" panose="02040503050406030204" pitchFamily="18" charset="0"/>
              </a:rPr>
              <a:t>Il est composé de centre nerveux et de voix nerveuses. </a:t>
            </a:r>
          </a:p>
          <a:p>
            <a:r>
              <a:rPr lang="fr-FR" sz="2800" i="1" cap="none" dirty="0" smtClean="0">
                <a:latin typeface="Cambria" panose="02040503050406030204" pitchFamily="18" charset="0"/>
                <a:ea typeface="Cambria" panose="02040503050406030204" pitchFamily="18" charset="0"/>
              </a:rPr>
              <a:t>Il peut être considéré comme une suite de cellules nerveuses traversées par un signal. </a:t>
            </a:r>
          </a:p>
          <a:p>
            <a:r>
              <a:rPr lang="fr-FR" sz="2800" i="1" cap="none" dirty="0" smtClean="0">
                <a:latin typeface="Cambria" panose="02040503050406030204" pitchFamily="18" charset="0"/>
                <a:ea typeface="Cambria" panose="02040503050406030204" pitchFamily="18" charset="0"/>
              </a:rPr>
              <a:t>Ces cellules nerveuses se répartissent en élément récepteur et élément effecteur.  </a:t>
            </a:r>
          </a:p>
          <a:p>
            <a:endParaRPr lang="fr-FR" dirty="0"/>
          </a:p>
        </p:txBody>
      </p:sp>
    </p:spTree>
    <p:extLst>
      <p:ext uri="{BB962C8B-B14F-4D97-AF65-F5344CB8AC3E}">
        <p14:creationId xmlns:p14="http://schemas.microsoft.com/office/powerpoint/2010/main" val="221566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094845"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497940" y="1457608"/>
            <a:ext cx="11226298" cy="5178582"/>
          </a:xfrm>
        </p:spPr>
        <p:txBody>
          <a:bodyPr>
            <a:normAutofit fontScale="77500" lnSpcReduction="20000"/>
          </a:bodyPr>
          <a:lstStyle/>
          <a:p>
            <a:endParaRPr lang="fr-FR" sz="3800" i="1" cap="none" dirty="0" smtClean="0">
              <a:latin typeface="Cambria" panose="02040503050406030204" pitchFamily="18" charset="0"/>
              <a:ea typeface="Cambria" panose="02040503050406030204" pitchFamily="18" charset="0"/>
            </a:endParaRPr>
          </a:p>
          <a:p>
            <a:r>
              <a:rPr lang="fr-FR" sz="3800" i="1" cap="none" dirty="0" smtClean="0">
                <a:latin typeface="Cambria" panose="02040503050406030204" pitchFamily="18" charset="0"/>
                <a:ea typeface="Cambria" panose="02040503050406030204" pitchFamily="18" charset="0"/>
              </a:rPr>
              <a:t>Les modifications momentanées de la perméabilité de la membrane neuronale à certains ions, va permettre les échanges entre les deux côtés de la membrane et engendrer donc une </a:t>
            </a:r>
            <a:r>
              <a:rPr lang="fr-FR" sz="3800" b="1" i="1" cap="none" dirty="0" smtClean="0">
                <a:latin typeface="Cambria" panose="02040503050406030204" pitchFamily="18" charset="0"/>
                <a:ea typeface="Cambria" panose="02040503050406030204" pitchFamily="18" charset="0"/>
              </a:rPr>
              <a:t>dépolarisation. </a:t>
            </a:r>
          </a:p>
          <a:p>
            <a:r>
              <a:rPr lang="fr-FR" sz="3800" i="1" cap="none" dirty="0" smtClean="0">
                <a:latin typeface="Cambria" panose="02040503050406030204" pitchFamily="18" charset="0"/>
                <a:ea typeface="Cambria" panose="02040503050406030204" pitchFamily="18" charset="0"/>
              </a:rPr>
              <a:t>Si la dépolarisation est suffisamment importante, pour se propager le long de l’axone on parle ainsi d’un </a:t>
            </a:r>
            <a:r>
              <a:rPr lang="fr-FR" sz="3800" b="1" i="1" cap="none" dirty="0" smtClean="0">
                <a:latin typeface="Cambria" panose="02040503050406030204" pitchFamily="18" charset="0"/>
                <a:ea typeface="Cambria" panose="02040503050406030204" pitchFamily="18" charset="0"/>
              </a:rPr>
              <a:t>potentiel d’action : </a:t>
            </a:r>
            <a:r>
              <a:rPr lang="fr-FR" sz="3800" i="1" cap="none" dirty="0" smtClean="0">
                <a:latin typeface="Cambria" panose="02040503050406030204" pitchFamily="18" charset="0"/>
                <a:ea typeface="Cambria" panose="02040503050406030204" pitchFamily="18" charset="0"/>
              </a:rPr>
              <a:t>vague de </a:t>
            </a:r>
            <a:r>
              <a:rPr lang="fr-FR" sz="3800" b="1" i="1" cap="none" dirty="0" smtClean="0">
                <a:latin typeface="Cambria" panose="02040503050406030204" pitchFamily="18" charset="0"/>
                <a:ea typeface="Cambria" panose="02040503050406030204" pitchFamily="18" charset="0"/>
              </a:rPr>
              <a:t>dépolarisation </a:t>
            </a:r>
            <a:r>
              <a:rPr lang="fr-FR" sz="3800" i="1" cap="none" dirty="0" smtClean="0">
                <a:latin typeface="Cambria" panose="02040503050406030204" pitchFamily="18" charset="0"/>
                <a:ea typeface="Cambria" panose="02040503050406030204" pitchFamily="18" charset="0"/>
              </a:rPr>
              <a:t>qui se propage. </a:t>
            </a:r>
          </a:p>
          <a:p>
            <a:r>
              <a:rPr lang="fr-FR" sz="3800" i="1" cap="none" dirty="0" smtClean="0">
                <a:latin typeface="Cambria" panose="02040503050406030204" pitchFamily="18" charset="0"/>
                <a:ea typeface="Cambria" panose="02040503050406030204" pitchFamily="18" charset="0"/>
              </a:rPr>
              <a:t>La dépolarisation qui se transmet le long de l’axone est appelée </a:t>
            </a:r>
            <a:r>
              <a:rPr lang="fr-FR" sz="3800" b="1" i="1" u="sng" cap="none" dirty="0" smtClean="0">
                <a:latin typeface="Cambria" panose="02040503050406030204" pitchFamily="18" charset="0"/>
                <a:ea typeface="Cambria" panose="02040503050406030204" pitchFamily="18" charset="0"/>
              </a:rPr>
              <a:t>influx nerveux.</a:t>
            </a:r>
            <a:endParaRPr lang="fr-FR" sz="3800" i="1" u="sng" cap="none" dirty="0" smtClean="0">
              <a:latin typeface="Cambria" panose="02040503050406030204" pitchFamily="18" charset="0"/>
              <a:ea typeface="Cambria" panose="02040503050406030204" pitchFamily="18" charset="0"/>
            </a:endParaRPr>
          </a:p>
          <a:p>
            <a:endParaRPr lang="fr-FR" dirty="0"/>
          </a:p>
        </p:txBody>
      </p:sp>
      <p:sp>
        <p:nvSpPr>
          <p:cNvPr id="2" name="ZoneTexte 1"/>
          <p:cNvSpPr txBox="1"/>
          <p:nvPr/>
        </p:nvSpPr>
        <p:spPr>
          <a:xfrm>
            <a:off x="3269972" y="1072957"/>
            <a:ext cx="6162261"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de l’influx nerveux </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490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109727" y="1739348"/>
            <a:ext cx="6519673" cy="4914948"/>
          </a:xfrm>
        </p:spPr>
        <p:txBody>
          <a:bodyPr>
            <a:noAutofit/>
          </a:bodyPr>
          <a:lstStyle/>
          <a:p>
            <a:endParaRPr lang="fr-FR" sz="2400" i="1" cap="none" dirty="0" smtClean="0">
              <a:latin typeface="Cambria" panose="02040503050406030204" pitchFamily="18" charset="0"/>
              <a:ea typeface="Cambria" panose="02040503050406030204" pitchFamily="18" charset="0"/>
            </a:endParaRPr>
          </a:p>
          <a:p>
            <a:r>
              <a:rPr lang="fr-FR" sz="2400" i="1" cap="none" dirty="0">
                <a:latin typeface="Cambria" panose="02040503050406030204" pitchFamily="18" charset="0"/>
                <a:ea typeface="Cambria" panose="02040503050406030204" pitchFamily="18" charset="0"/>
              </a:rPr>
              <a:t>E</a:t>
            </a:r>
            <a:r>
              <a:rPr lang="fr-FR" sz="2400" i="1" cap="none" dirty="0" smtClean="0">
                <a:latin typeface="Cambria" panose="02040503050406030204" pitchFamily="18" charset="0"/>
                <a:ea typeface="Cambria" panose="02040503050406030204" pitchFamily="18" charset="0"/>
              </a:rPr>
              <a:t>st une propriété des cellules excitables qui consiste en une dépolarisation rapide suivie d’une repolarisation de la membrane. </a:t>
            </a:r>
          </a:p>
          <a:p>
            <a:r>
              <a:rPr lang="fr-FR" sz="2400" i="1" cap="none" dirty="0" smtClean="0">
                <a:latin typeface="Cambria" panose="02040503050406030204" pitchFamily="18" charset="0"/>
                <a:ea typeface="Cambria" panose="02040503050406030204" pitchFamily="18" charset="0"/>
              </a:rPr>
              <a:t>Le potentiel d’action se décrit en quatre phases.</a:t>
            </a:r>
          </a:p>
          <a:p>
            <a:pPr lvl="1"/>
            <a:r>
              <a:rPr lang="fr-FR" sz="2200" b="1" i="1" cap="none" dirty="0" smtClean="0">
                <a:latin typeface="Cambria" panose="02040503050406030204" pitchFamily="18" charset="0"/>
                <a:ea typeface="Cambria" panose="02040503050406030204" pitchFamily="18" charset="0"/>
              </a:rPr>
              <a:t>Dépolarisation (montée du PA)</a:t>
            </a:r>
            <a:endParaRPr lang="fr-FR" sz="2200" i="1" cap="none" dirty="0" smtClean="0">
              <a:latin typeface="Cambria" panose="02040503050406030204" pitchFamily="18" charset="0"/>
              <a:ea typeface="Cambria" panose="02040503050406030204" pitchFamily="18" charset="0"/>
            </a:endParaRPr>
          </a:p>
          <a:p>
            <a:pPr lvl="1"/>
            <a:r>
              <a:rPr lang="fr-FR" sz="2200" b="1" i="1" cap="none" dirty="0" smtClean="0">
                <a:latin typeface="Cambria" panose="02040503050406030204" pitchFamily="18" charset="0"/>
                <a:ea typeface="Cambria" panose="02040503050406030204" pitchFamily="18" charset="0"/>
              </a:rPr>
              <a:t>Repolarisation</a:t>
            </a:r>
            <a:endParaRPr lang="fr-FR" sz="2200" i="1" cap="none" dirty="0" smtClean="0">
              <a:latin typeface="Cambria" panose="02040503050406030204" pitchFamily="18" charset="0"/>
              <a:ea typeface="Cambria" panose="02040503050406030204" pitchFamily="18" charset="0"/>
            </a:endParaRPr>
          </a:p>
          <a:p>
            <a:pPr lvl="1"/>
            <a:r>
              <a:rPr lang="fr-FR" sz="2200" b="1" i="1" cap="none" dirty="0" smtClean="0">
                <a:latin typeface="Cambria" panose="02040503050406030204" pitchFamily="18" charset="0"/>
                <a:ea typeface="Cambria" panose="02040503050406030204" pitchFamily="18" charset="0"/>
              </a:rPr>
              <a:t>Hyperpolarisation </a:t>
            </a:r>
            <a:endParaRPr lang="fr-FR" sz="2200" i="1" cap="none" dirty="0" smtClean="0">
              <a:latin typeface="Cambria" panose="02040503050406030204" pitchFamily="18" charset="0"/>
              <a:ea typeface="Cambria" panose="02040503050406030204" pitchFamily="18" charset="0"/>
            </a:endParaRPr>
          </a:p>
          <a:p>
            <a:pPr lvl="1"/>
            <a:r>
              <a:rPr lang="fr-FR" sz="2200" b="1" i="1" cap="none" dirty="0" smtClean="0">
                <a:latin typeface="Cambria" panose="02040503050406030204" pitchFamily="18" charset="0"/>
                <a:ea typeface="Cambria" panose="02040503050406030204" pitchFamily="18" charset="0"/>
              </a:rPr>
              <a:t>Potentiel de repos </a:t>
            </a:r>
            <a:endParaRPr lang="fr-FR" sz="2200" i="1" cap="none" dirty="0">
              <a:latin typeface="Cambria" panose="02040503050406030204" pitchFamily="18" charset="0"/>
              <a:ea typeface="Cambria" panose="02040503050406030204" pitchFamily="18" charset="0"/>
            </a:endParaRPr>
          </a:p>
        </p:txBody>
      </p:sp>
      <p:pic>
        <p:nvPicPr>
          <p:cNvPr id="7" name="Espace réservé du contenu 6" descr="C:\Users\asus\Downloads\04c5d304a3bc88df28a702d69c8280fd0bdc34ed.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738730" y="1987826"/>
            <a:ext cx="5161229" cy="3809377"/>
          </a:xfrm>
          <a:prstGeom prst="rect">
            <a:avLst/>
          </a:prstGeom>
          <a:noFill/>
          <a:ln>
            <a:noFill/>
          </a:ln>
        </p:spPr>
      </p:pic>
      <p:sp>
        <p:nvSpPr>
          <p:cNvPr id="8" name="ZoneTexte 7"/>
          <p:cNvSpPr txBox="1"/>
          <p:nvPr/>
        </p:nvSpPr>
        <p:spPr>
          <a:xfrm>
            <a:off x="3787792" y="950822"/>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d’action</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346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190123" y="1385181"/>
            <a:ext cx="5947372" cy="5202724"/>
          </a:xfrm>
        </p:spPr>
        <p:txBody>
          <a:bodyPr>
            <a:normAutofit/>
          </a:bodyPr>
          <a:lstStyle/>
          <a:p>
            <a:pPr lvl="0"/>
            <a:endParaRPr lang="fr-FR" sz="2400" b="1" i="1" cap="none" dirty="0" smtClean="0">
              <a:latin typeface="Cambria" panose="02040503050406030204" pitchFamily="18" charset="0"/>
              <a:ea typeface="Cambria" panose="02040503050406030204" pitchFamily="18" charset="0"/>
            </a:endParaRPr>
          </a:p>
          <a:p>
            <a:pPr lvl="0">
              <a:buFont typeface="Wingdings" panose="05000000000000000000" pitchFamily="2" charset="2"/>
              <a:buChar char="Ø"/>
            </a:pPr>
            <a:r>
              <a:rPr lang="fr-FR" sz="2400" b="1" i="1" cap="none" dirty="0" smtClean="0">
                <a:latin typeface="Cambria" panose="02040503050406030204" pitchFamily="18" charset="0"/>
                <a:ea typeface="Cambria" panose="02040503050406030204" pitchFamily="18" charset="0"/>
              </a:rPr>
              <a:t>Dépolarisation (montée du PA)</a:t>
            </a:r>
            <a:r>
              <a:rPr lang="fr-FR" sz="2400" i="1" cap="none" dirty="0" smtClean="0">
                <a:latin typeface="Cambria" panose="02040503050406030204" pitchFamily="18" charset="0"/>
                <a:ea typeface="Cambria" panose="02040503050406030204" pitchFamily="18" charset="0"/>
              </a:rPr>
              <a:t> </a:t>
            </a:r>
          </a:p>
          <a:p>
            <a:pPr lvl="1"/>
            <a:r>
              <a:rPr lang="fr-FR" sz="2400" i="1" cap="none" dirty="0" smtClean="0">
                <a:latin typeface="Cambria" panose="02040503050406030204" pitchFamily="18" charset="0"/>
                <a:ea typeface="Cambria" panose="02040503050406030204" pitchFamily="18" charset="0"/>
              </a:rPr>
              <a:t>Suite à une stimulation les </a:t>
            </a:r>
            <a:r>
              <a:rPr lang="fr-FR" sz="2400" b="1" i="1" cap="none" dirty="0" smtClean="0">
                <a:latin typeface="Cambria" panose="02040503050406030204" pitchFamily="18" charset="0"/>
                <a:ea typeface="Cambria" panose="02040503050406030204" pitchFamily="18" charset="0"/>
              </a:rPr>
              <a:t>canaux Na+ voltage dépendants </a:t>
            </a:r>
            <a:r>
              <a:rPr lang="fr-FR" sz="2400" i="1" cap="none" dirty="0" smtClean="0">
                <a:latin typeface="Cambria" panose="02040503050406030204" pitchFamily="18" charset="0"/>
                <a:ea typeface="Cambria" panose="02040503050406030204" pitchFamily="18" charset="0"/>
              </a:rPr>
              <a:t>s’ouvrent rapidement aboutissant à un courant entrant de sodium. </a:t>
            </a:r>
          </a:p>
          <a:p>
            <a:pPr lvl="1"/>
            <a:r>
              <a:rPr lang="fr-FR" sz="2400" i="1" cap="none" dirty="0" smtClean="0">
                <a:latin typeface="Cambria" panose="02040503050406030204" pitchFamily="18" charset="0"/>
                <a:ea typeface="Cambria" panose="02040503050406030204" pitchFamily="18" charset="0"/>
              </a:rPr>
              <a:t>Le potentiel de la membrane tend vers le potentiel de l’équilibre du Na+ (+65 mV) mais ne l’atteint pas. </a:t>
            </a:r>
            <a:r>
              <a:rPr lang="fr-FR" sz="2400" b="1" i="1" cap="none" dirty="0" smtClean="0">
                <a:latin typeface="Cambria" panose="02040503050406030204" pitchFamily="18" charset="0"/>
                <a:ea typeface="Cambria" panose="02040503050406030204" pitchFamily="18" charset="0"/>
              </a:rPr>
              <a:t> </a:t>
            </a:r>
            <a:endParaRPr lang="fr-FR" sz="2400" i="1" cap="none" dirty="0" smtClean="0">
              <a:latin typeface="Cambria" panose="02040503050406030204" pitchFamily="18" charset="0"/>
              <a:ea typeface="Cambria" panose="02040503050406030204" pitchFamily="18" charset="0"/>
            </a:endParaRPr>
          </a:p>
        </p:txBody>
      </p:sp>
      <p:pic>
        <p:nvPicPr>
          <p:cNvPr id="7" name="Espace réservé du contenu 6" descr="C:\Users\asus\Downloads\04c5d304a3bc88df28a702d69c8280fd0bdc34ed.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490975" y="1958009"/>
            <a:ext cx="4787250" cy="3792943"/>
          </a:xfrm>
          <a:prstGeom prst="rect">
            <a:avLst/>
          </a:prstGeom>
          <a:noFill/>
          <a:ln>
            <a:noFill/>
          </a:ln>
        </p:spPr>
      </p:pic>
      <p:sp>
        <p:nvSpPr>
          <p:cNvPr id="8" name="ZoneTexte 7"/>
          <p:cNvSpPr txBox="1"/>
          <p:nvPr/>
        </p:nvSpPr>
        <p:spPr>
          <a:xfrm>
            <a:off x="3787792" y="950822"/>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d’action</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665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190123" y="1385181"/>
            <a:ext cx="5947372" cy="5202724"/>
          </a:xfrm>
        </p:spPr>
        <p:txBody>
          <a:bodyPr>
            <a:normAutofit/>
          </a:bodyPr>
          <a:lstStyle/>
          <a:p>
            <a:pPr marL="0" indent="0">
              <a:buNone/>
            </a:pPr>
            <a:endParaRPr lang="fr-FR" sz="2400" b="1" i="1" cap="none" dirty="0" smtClean="0">
              <a:latin typeface="Cambria" panose="02040503050406030204" pitchFamily="18" charset="0"/>
              <a:ea typeface="Cambria" panose="02040503050406030204" pitchFamily="18" charset="0"/>
            </a:endParaRPr>
          </a:p>
          <a:p>
            <a:pPr lvl="0">
              <a:buFont typeface="Wingdings" panose="05000000000000000000" pitchFamily="2" charset="2"/>
              <a:buChar char="Ø"/>
            </a:pPr>
            <a:r>
              <a:rPr lang="fr-FR" sz="2800" b="1" i="1" cap="none" dirty="0" smtClean="0">
                <a:latin typeface="Cambria" panose="02040503050406030204" pitchFamily="18" charset="0"/>
                <a:ea typeface="Cambria" panose="02040503050406030204" pitchFamily="18" charset="0"/>
              </a:rPr>
              <a:t>Repolarisation</a:t>
            </a:r>
            <a:endParaRPr lang="fr-FR" sz="2800" i="1" cap="none" dirty="0" smtClean="0">
              <a:latin typeface="Cambria" panose="02040503050406030204" pitchFamily="18" charset="0"/>
              <a:ea typeface="Cambria" panose="02040503050406030204" pitchFamily="18" charset="0"/>
            </a:endParaRPr>
          </a:p>
          <a:p>
            <a:pPr lvl="1"/>
            <a:r>
              <a:rPr lang="fr-FR" sz="2800" i="1" cap="none" dirty="0" smtClean="0">
                <a:latin typeface="Cambria" panose="02040503050406030204" pitchFamily="18" charset="0"/>
                <a:ea typeface="Cambria" panose="02040503050406030204" pitchFamily="18" charset="0"/>
              </a:rPr>
              <a:t>Les canaux Na+ se referment et les </a:t>
            </a:r>
            <a:r>
              <a:rPr lang="fr-FR" sz="2800" b="1" i="1" cap="none" dirty="0" smtClean="0">
                <a:latin typeface="Cambria" panose="02040503050406030204" pitchFamily="18" charset="0"/>
                <a:ea typeface="Cambria" panose="02040503050406030204" pitchFamily="18" charset="0"/>
              </a:rPr>
              <a:t>canaux K+ voltage dépendants </a:t>
            </a:r>
            <a:r>
              <a:rPr lang="fr-FR" sz="2800" i="1" cap="none" dirty="0" smtClean="0">
                <a:latin typeface="Cambria" panose="02040503050406030204" pitchFamily="18" charset="0"/>
                <a:ea typeface="Cambria" panose="02040503050406030204" pitchFamily="18" charset="0"/>
              </a:rPr>
              <a:t>s’ouvrent à leur tour, aboutissant à un courant sortant de K+. </a:t>
            </a:r>
          </a:p>
          <a:p>
            <a:pPr lvl="1"/>
            <a:r>
              <a:rPr lang="fr-FR" sz="2800" i="1" cap="none" dirty="0" smtClean="0">
                <a:latin typeface="Cambria" panose="02040503050406030204" pitchFamily="18" charset="0"/>
                <a:ea typeface="Cambria" panose="02040503050406030204" pitchFamily="18" charset="0"/>
              </a:rPr>
              <a:t>Le potentiel de membrane se rétabli.</a:t>
            </a:r>
          </a:p>
        </p:txBody>
      </p:sp>
      <p:pic>
        <p:nvPicPr>
          <p:cNvPr id="7" name="Espace réservé du contenu 6" descr="C:\Users\asus\Downloads\04c5d304a3bc88df28a702d69c8280fd0bdc34ed.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322009" y="2136913"/>
            <a:ext cx="5247138" cy="3832700"/>
          </a:xfrm>
          <a:prstGeom prst="rect">
            <a:avLst/>
          </a:prstGeom>
          <a:noFill/>
          <a:ln>
            <a:noFill/>
          </a:ln>
        </p:spPr>
      </p:pic>
      <p:sp>
        <p:nvSpPr>
          <p:cNvPr id="8" name="ZoneTexte 7"/>
          <p:cNvSpPr txBox="1"/>
          <p:nvPr/>
        </p:nvSpPr>
        <p:spPr>
          <a:xfrm>
            <a:off x="3787792" y="950822"/>
            <a:ext cx="4789677" cy="584775"/>
          </a:xfrm>
          <a:prstGeom prst="rect">
            <a:avLst/>
          </a:prstGeom>
          <a:noFill/>
        </p:spPr>
        <p:txBody>
          <a:bodyPr wrap="square" rtlCol="0">
            <a:spAutoFit/>
          </a:bodyPr>
          <a:lstStyle/>
          <a:p>
            <a:pPr algn="ctr"/>
            <a:r>
              <a:rPr lang="fr-FR" sz="3200" b="1" i="1" dirty="0" smtClean="0">
                <a:solidFill>
                  <a:srgbClr val="FF0000"/>
                </a:solidFill>
                <a:latin typeface="Cambria" panose="02040503050406030204" pitchFamily="18" charset="0"/>
                <a:ea typeface="Cambria" panose="02040503050406030204" pitchFamily="18" charset="0"/>
              </a:rPr>
              <a:t>Potentiel d’action</a:t>
            </a:r>
            <a:endParaRPr lang="fr-FR" sz="32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0095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190123" y="1385181"/>
            <a:ext cx="5947372" cy="5202724"/>
          </a:xfrm>
        </p:spPr>
        <p:txBody>
          <a:bodyPr>
            <a:normAutofit/>
          </a:bodyPr>
          <a:lstStyle/>
          <a:p>
            <a:pPr lvl="0"/>
            <a:endParaRPr lang="fr-FR" sz="2400" b="1" i="1" cap="none" dirty="0" smtClean="0">
              <a:latin typeface="Cambria" panose="02040503050406030204" pitchFamily="18" charset="0"/>
              <a:ea typeface="Cambria" panose="02040503050406030204" pitchFamily="18" charset="0"/>
            </a:endParaRPr>
          </a:p>
          <a:p>
            <a:pPr lvl="0">
              <a:buFont typeface="Wingdings" panose="05000000000000000000" pitchFamily="2" charset="2"/>
              <a:buChar char="Ø"/>
            </a:pPr>
            <a:r>
              <a:rPr lang="fr-FR" sz="2400" b="1" i="1" cap="none" dirty="0" smtClean="0">
                <a:latin typeface="Cambria" panose="02040503050406030204" pitchFamily="18" charset="0"/>
                <a:ea typeface="Cambria" panose="02040503050406030204" pitchFamily="18" charset="0"/>
              </a:rPr>
              <a:t>Hyperpolarisation: </a:t>
            </a:r>
            <a:endParaRPr lang="fr-FR" sz="2400" i="1" cap="none" dirty="0" smtClean="0">
              <a:latin typeface="Cambria" panose="02040503050406030204" pitchFamily="18" charset="0"/>
              <a:ea typeface="Cambria" panose="02040503050406030204" pitchFamily="18" charset="0"/>
            </a:endParaRPr>
          </a:p>
          <a:p>
            <a:pPr lvl="1"/>
            <a:r>
              <a:rPr lang="fr-FR" sz="2400" i="1" cap="none" dirty="0" smtClean="0">
                <a:latin typeface="Cambria" panose="02040503050406030204" pitchFamily="18" charset="0"/>
                <a:ea typeface="Cambria" panose="02040503050406030204" pitchFamily="18" charset="0"/>
              </a:rPr>
              <a:t>La conductance du K+ reste élevée un certain temps, ce qui donne une </a:t>
            </a:r>
            <a:r>
              <a:rPr lang="fr-FR" sz="2400" i="1" u="sng" cap="none" dirty="0" err="1" smtClean="0">
                <a:latin typeface="Cambria" panose="02040503050406030204" pitchFamily="18" charset="0"/>
                <a:ea typeface="Cambria" panose="02040503050406030204" pitchFamily="18" charset="0"/>
              </a:rPr>
              <a:t>hyperposivité</a:t>
            </a:r>
            <a:r>
              <a:rPr lang="fr-FR" sz="2400" i="1" cap="none" dirty="0" smtClean="0">
                <a:latin typeface="Cambria" panose="02040503050406030204" pitchFamily="18" charset="0"/>
                <a:ea typeface="Cambria" panose="02040503050406030204" pitchFamily="18" charset="0"/>
              </a:rPr>
              <a:t> à l’extérieur de la MP et une </a:t>
            </a:r>
            <a:r>
              <a:rPr lang="fr-FR" sz="2400" i="1" u="sng" cap="none" dirty="0" err="1" smtClean="0">
                <a:latin typeface="Cambria" panose="02040503050406030204" pitchFamily="18" charset="0"/>
                <a:ea typeface="Cambria" panose="02040503050406030204" pitchFamily="18" charset="0"/>
              </a:rPr>
              <a:t>hypernégativité</a:t>
            </a:r>
            <a:r>
              <a:rPr lang="fr-FR" sz="2400" i="1" cap="none" dirty="0" smtClean="0">
                <a:latin typeface="Cambria" panose="02040503050406030204" pitchFamily="18" charset="0"/>
                <a:ea typeface="Cambria" panose="02040503050406030204" pitchFamily="18" charset="0"/>
              </a:rPr>
              <a:t> à l’intérieur.</a:t>
            </a:r>
          </a:p>
          <a:p>
            <a:pPr lvl="1"/>
            <a:r>
              <a:rPr lang="fr-FR" sz="2400" i="1" cap="none" dirty="0" smtClean="0">
                <a:latin typeface="Cambria" panose="02040503050406030204" pitchFamily="18" charset="0"/>
                <a:ea typeface="Cambria" panose="02040503050406030204" pitchFamily="18" charset="0"/>
              </a:rPr>
              <a:t>Le potentiel de membrane passe en dessous de la valeur de base (-70mV). </a:t>
            </a:r>
          </a:p>
        </p:txBody>
      </p:sp>
      <p:pic>
        <p:nvPicPr>
          <p:cNvPr id="7" name="Espace réservé du contenu 6" descr="C:\Users\asus\Downloads\04c5d304a3bc88df28a702d69c8280fd0bdc34ed.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490976" y="1808922"/>
            <a:ext cx="4948964" cy="3942030"/>
          </a:xfrm>
          <a:prstGeom prst="rect">
            <a:avLst/>
          </a:prstGeom>
          <a:noFill/>
          <a:ln>
            <a:noFill/>
          </a:ln>
        </p:spPr>
      </p:pic>
      <p:sp>
        <p:nvSpPr>
          <p:cNvPr id="8" name="ZoneTexte 7"/>
          <p:cNvSpPr txBox="1"/>
          <p:nvPr/>
        </p:nvSpPr>
        <p:spPr>
          <a:xfrm>
            <a:off x="3787792" y="950822"/>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d’action</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0136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190123" y="1385181"/>
            <a:ext cx="5947372" cy="5202724"/>
          </a:xfrm>
        </p:spPr>
        <p:txBody>
          <a:bodyPr>
            <a:noAutofit/>
          </a:bodyPr>
          <a:lstStyle/>
          <a:p>
            <a:pPr lvl="0">
              <a:buFont typeface="Wingdings" panose="05000000000000000000" pitchFamily="2" charset="2"/>
              <a:buChar char="Ø"/>
            </a:pPr>
            <a:endParaRPr lang="fr-FR" sz="2400" b="1" i="1" cap="none" dirty="0" smtClean="0">
              <a:latin typeface="Cambria" panose="02040503050406030204" pitchFamily="18" charset="0"/>
              <a:ea typeface="Cambria" panose="02040503050406030204" pitchFamily="18" charset="0"/>
            </a:endParaRPr>
          </a:p>
          <a:p>
            <a:pPr lvl="0">
              <a:buFont typeface="Wingdings" panose="05000000000000000000" pitchFamily="2" charset="2"/>
              <a:buChar char="Ø"/>
            </a:pPr>
            <a:r>
              <a:rPr lang="fr-FR" sz="2400" b="1" i="1" cap="none" dirty="0" smtClean="0">
                <a:latin typeface="Cambria" panose="02040503050406030204" pitchFamily="18" charset="0"/>
                <a:ea typeface="Cambria" panose="02040503050406030204" pitchFamily="18" charset="0"/>
              </a:rPr>
              <a:t>Potentiel de repos:</a:t>
            </a:r>
            <a:endParaRPr lang="fr-FR" sz="2400" i="1" cap="none" dirty="0" smtClean="0">
              <a:latin typeface="Cambria" panose="02040503050406030204" pitchFamily="18" charset="0"/>
              <a:ea typeface="Cambria" panose="02040503050406030204" pitchFamily="18" charset="0"/>
            </a:endParaRPr>
          </a:p>
          <a:p>
            <a:pPr lvl="1"/>
            <a:r>
              <a:rPr lang="fr-FR" sz="2400" i="1" cap="none" dirty="0" smtClean="0">
                <a:latin typeface="Cambria" panose="02040503050406030204" pitchFamily="18" charset="0"/>
                <a:ea typeface="Cambria" panose="02040503050406030204" pitchFamily="18" charset="0"/>
              </a:rPr>
              <a:t>La pompe </a:t>
            </a:r>
            <a:r>
              <a:rPr lang="fr-FR" sz="2400" i="1" cap="none" dirty="0" err="1" smtClean="0">
                <a:latin typeface="Cambria" panose="02040503050406030204" pitchFamily="18" charset="0"/>
                <a:ea typeface="Cambria" panose="02040503050406030204" pitchFamily="18" charset="0"/>
              </a:rPr>
              <a:t>Na+K+ATPase</a:t>
            </a:r>
            <a:r>
              <a:rPr lang="fr-FR" sz="2400" i="1" cap="none" dirty="0" smtClean="0">
                <a:latin typeface="Cambria" panose="02040503050406030204" pitchFamily="18" charset="0"/>
                <a:ea typeface="Cambria" panose="02040503050406030204" pitchFamily="18" charset="0"/>
              </a:rPr>
              <a:t> intervient pour rétablir la situation en rejetant le Na+ à l’extérieur et en faisant entrer le K+. </a:t>
            </a:r>
          </a:p>
          <a:p>
            <a:pPr lvl="1"/>
            <a:r>
              <a:rPr lang="fr-FR" sz="2400" i="1" cap="none" dirty="0" smtClean="0">
                <a:latin typeface="Cambria" panose="02040503050406030204" pitchFamily="18" charset="0"/>
                <a:ea typeface="Cambria" panose="02040503050406030204" pitchFamily="18" charset="0"/>
              </a:rPr>
              <a:t>Le potentiel d’action se propage et atteint d’autres canaux voltage-dépendants, l’onde de dépolarisation se déplace donc le long du neurone.</a:t>
            </a:r>
          </a:p>
        </p:txBody>
      </p:sp>
      <p:pic>
        <p:nvPicPr>
          <p:cNvPr id="7" name="Espace réservé du contenu 6" descr="C:\Users\asus\Downloads\04c5d304a3bc88df28a702d69c8280fd0bdc34ed.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490975" y="2047461"/>
            <a:ext cx="5048355" cy="3703491"/>
          </a:xfrm>
          <a:prstGeom prst="rect">
            <a:avLst/>
          </a:prstGeom>
          <a:noFill/>
          <a:ln>
            <a:noFill/>
          </a:ln>
        </p:spPr>
      </p:pic>
      <p:sp>
        <p:nvSpPr>
          <p:cNvPr id="8" name="ZoneTexte 7"/>
          <p:cNvSpPr txBox="1"/>
          <p:nvPr/>
        </p:nvSpPr>
        <p:spPr>
          <a:xfrm>
            <a:off x="3787792" y="950822"/>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d’action</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130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pic>
        <p:nvPicPr>
          <p:cNvPr id="7" name="Espace réservé du contenu 6"/>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913774" y="1134450"/>
            <a:ext cx="10099981" cy="4953800"/>
          </a:xfrm>
        </p:spPr>
      </p:pic>
    </p:spTree>
    <p:extLst>
      <p:ext uri="{BB962C8B-B14F-4D97-AF65-F5344CB8AC3E}">
        <p14:creationId xmlns:p14="http://schemas.microsoft.com/office/powerpoint/2010/main" val="36493417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endParaRPr lang="fr-FR" dirty="0"/>
          </a:p>
        </p:txBody>
      </p:sp>
      <p:sp>
        <p:nvSpPr>
          <p:cNvPr id="3" name="Espace réservé du contenu 2"/>
          <p:cNvSpPr>
            <a:spLocks noGrp="1"/>
          </p:cNvSpPr>
          <p:nvPr>
            <p:ph sz="quarter" idx="13"/>
          </p:nvPr>
        </p:nvSpPr>
        <p:spPr/>
        <p:txBody>
          <a:bodyPr>
            <a:normAutofit/>
          </a:bodyPr>
          <a:lstStyle/>
          <a:p>
            <a:endParaRPr lang="fr-FR" sz="2800" b="1" i="1" cap="none" dirty="0" smtClean="0">
              <a:latin typeface="Cambria" panose="02040503050406030204" pitchFamily="18" charset="0"/>
              <a:ea typeface="Cambria" panose="02040503050406030204" pitchFamily="18" charset="0"/>
            </a:endParaRPr>
          </a:p>
          <a:p>
            <a:r>
              <a:rPr lang="fr-FR" sz="2800" b="1" i="1" cap="none" dirty="0" smtClean="0">
                <a:latin typeface="Cambria" panose="02040503050406030204" pitchFamily="18" charset="0"/>
                <a:ea typeface="Cambria" panose="02040503050406030204" pitchFamily="18" charset="0"/>
              </a:rPr>
              <a:t>Le seuil </a:t>
            </a:r>
          </a:p>
          <a:p>
            <a:r>
              <a:rPr lang="fr-FR" sz="2800" b="1" i="1" cap="none" dirty="0" smtClean="0">
                <a:latin typeface="Cambria" panose="02040503050406030204" pitchFamily="18" charset="0"/>
                <a:ea typeface="Cambria" panose="02040503050406030204" pitchFamily="18" charset="0"/>
              </a:rPr>
              <a:t>La Lois de tout ou rien </a:t>
            </a:r>
          </a:p>
          <a:p>
            <a:r>
              <a:rPr lang="fr-FR" sz="2800" b="1" i="1" cap="none" dirty="0" smtClean="0">
                <a:latin typeface="Cambria" panose="02040503050406030204" pitchFamily="18" charset="0"/>
                <a:ea typeface="Cambria" panose="02040503050406030204" pitchFamily="18" charset="0"/>
              </a:rPr>
              <a:t>La sommation </a:t>
            </a:r>
            <a:endParaRPr lang="fr-FR" sz="2800" b="1" i="1" cap="none" dirty="0">
              <a:latin typeface="Cambria" panose="02040503050406030204" pitchFamily="18" charset="0"/>
              <a:ea typeface="Cambria" panose="02040503050406030204" pitchFamily="18" charset="0"/>
            </a:endParaRPr>
          </a:p>
        </p:txBody>
      </p:sp>
      <p:sp>
        <p:nvSpPr>
          <p:cNvPr id="6" name="ZoneTexte 5"/>
          <p:cNvSpPr txBox="1"/>
          <p:nvPr/>
        </p:nvSpPr>
        <p:spPr>
          <a:xfrm>
            <a:off x="3700535" y="1269157"/>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Lois du potentiel d’action</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876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149" y="14102"/>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endParaRPr lang="fr-FR" dirty="0"/>
          </a:p>
        </p:txBody>
      </p:sp>
      <p:sp>
        <p:nvSpPr>
          <p:cNvPr id="5" name="Espace réservé du contenu 4"/>
          <p:cNvSpPr>
            <a:spLocks noGrp="1"/>
          </p:cNvSpPr>
          <p:nvPr>
            <p:ph sz="quarter" idx="13"/>
          </p:nvPr>
        </p:nvSpPr>
        <p:spPr/>
        <p:txBody>
          <a:bodyPr/>
          <a:lstStyle/>
          <a:p>
            <a:pPr lvl="0"/>
            <a:endParaRPr lang="fr-FR" sz="2400" b="1" i="1" cap="none" dirty="0" smtClean="0">
              <a:latin typeface="Cambria" panose="02040503050406030204" pitchFamily="18" charset="0"/>
              <a:ea typeface="Cambria" panose="02040503050406030204" pitchFamily="18" charset="0"/>
            </a:endParaRPr>
          </a:p>
          <a:p>
            <a:pPr lvl="0"/>
            <a:r>
              <a:rPr lang="fr-FR" sz="2800" b="1" i="1" cap="none" dirty="0" smtClean="0">
                <a:latin typeface="Cambria" panose="02040503050406030204" pitchFamily="18" charset="0"/>
                <a:ea typeface="Cambria" panose="02040503050406030204" pitchFamily="18" charset="0"/>
              </a:rPr>
              <a:t>Seuil: </a:t>
            </a:r>
            <a:r>
              <a:rPr lang="fr-FR" sz="2800" i="1" cap="none" dirty="0">
                <a:latin typeface="Cambria" panose="02040503050406030204" pitchFamily="18" charset="0"/>
                <a:ea typeface="Cambria" panose="02040503050406030204" pitchFamily="18" charset="0"/>
              </a:rPr>
              <a:t>est la valeur minimale de la stimulation en dessous de laquelle aucun potentiel d’action ne peut être démarré</a:t>
            </a:r>
            <a:r>
              <a:rPr lang="fr-FR" sz="2800" b="1" i="1" cap="none" dirty="0">
                <a:latin typeface="Cambria" panose="02040503050406030204" pitchFamily="18" charset="0"/>
                <a:ea typeface="Cambria" panose="02040503050406030204" pitchFamily="18" charset="0"/>
              </a:rPr>
              <a:t> </a:t>
            </a:r>
            <a:endParaRPr lang="fr-FR" sz="2800" i="1" cap="none" dirty="0">
              <a:latin typeface="Cambria" panose="02040503050406030204" pitchFamily="18" charset="0"/>
              <a:ea typeface="Cambria" panose="02040503050406030204" pitchFamily="18" charset="0"/>
            </a:endParaRPr>
          </a:p>
          <a:p>
            <a:endParaRPr lang="fr-FR" dirty="0"/>
          </a:p>
        </p:txBody>
      </p:sp>
      <p:pic>
        <p:nvPicPr>
          <p:cNvPr id="7" name="Picture 5" descr="seuil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172200" y="2393039"/>
            <a:ext cx="5105400" cy="337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3700535" y="1269157"/>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Lois du potentiel d’action</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4221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823240"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587849" y="945698"/>
            <a:ext cx="10363826" cy="5726706"/>
          </a:xfrm>
        </p:spPr>
        <p:txBody>
          <a:bodyPr>
            <a:noAutofit/>
          </a:bodyPr>
          <a:lstStyle/>
          <a:p>
            <a:pPr lvl="0"/>
            <a:endParaRPr lang="fr-FR" sz="2400" b="1" i="1" cap="none" dirty="0" smtClean="0">
              <a:latin typeface="Cambria" panose="02040503050406030204" pitchFamily="18" charset="0"/>
              <a:ea typeface="Cambria" panose="02040503050406030204" pitchFamily="18" charset="0"/>
            </a:endParaRPr>
          </a:p>
          <a:p>
            <a:pPr lvl="0"/>
            <a:endParaRPr lang="fr-FR" sz="2400" b="1" i="1" cap="none" dirty="0">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Loi de tout ou rien </a:t>
            </a:r>
            <a:r>
              <a:rPr lang="fr-FR" sz="2400" i="1" cap="none" dirty="0" smtClean="0">
                <a:latin typeface="Cambria" panose="02040503050406030204" pitchFamily="18" charset="0"/>
                <a:ea typeface="Cambria" panose="02040503050406030204" pitchFamily="18" charset="0"/>
              </a:rPr>
              <a:t>dès que le seuil est atteint la réponse est complète et maximale quel que soit l’intensité de la stimulation.</a:t>
            </a:r>
            <a:r>
              <a:rPr lang="fr-FR" sz="2400" b="1" i="1" cap="none" dirty="0" smtClean="0">
                <a:latin typeface="Cambria" panose="02040503050406030204" pitchFamily="18" charset="0"/>
                <a:ea typeface="Cambria" panose="02040503050406030204" pitchFamily="18" charset="0"/>
              </a:rPr>
              <a:t> </a:t>
            </a:r>
            <a:endParaRPr lang="fr-FR" sz="2400" i="1" cap="none" dirty="0" smtClean="0">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La sommation: </a:t>
            </a:r>
            <a:endParaRPr lang="fr-FR" sz="2400" i="1" cap="none" dirty="0" smtClean="0">
              <a:latin typeface="Cambria" panose="02040503050406030204" pitchFamily="18" charset="0"/>
              <a:ea typeface="Cambria" panose="02040503050406030204" pitchFamily="18" charset="0"/>
            </a:endParaRPr>
          </a:p>
          <a:p>
            <a:pPr lvl="1"/>
            <a:r>
              <a:rPr lang="fr-FR" sz="2400" b="1" i="1" cap="none" dirty="0" smtClean="0">
                <a:latin typeface="Cambria" panose="02040503050406030204" pitchFamily="18" charset="0"/>
                <a:ea typeface="Cambria" panose="02040503050406030204" pitchFamily="18" charset="0"/>
              </a:rPr>
              <a:t>Temporelle: </a:t>
            </a:r>
            <a:r>
              <a:rPr lang="fr-FR" sz="2400" i="1" cap="none" dirty="0" smtClean="0">
                <a:latin typeface="Cambria" panose="02040503050406030204" pitchFamily="18" charset="0"/>
                <a:ea typeface="Cambria" panose="02040503050406030204" pitchFamily="18" charset="0"/>
              </a:rPr>
              <a:t>une stimulation inférieure au seuil </a:t>
            </a:r>
            <a:r>
              <a:rPr lang="fr-FR" sz="2400" i="1" cap="none" dirty="0">
                <a:latin typeface="Cambria" panose="02040503050406030204" pitchFamily="18" charset="0"/>
                <a:ea typeface="Cambria" panose="02040503050406030204" pitchFamily="18" charset="0"/>
              </a:rPr>
              <a:t>(</a:t>
            </a:r>
            <a:r>
              <a:rPr lang="fr-FR" sz="2400" i="1" cap="none" dirty="0" smtClean="0">
                <a:latin typeface="Cambria" panose="02040503050406030204" pitchFamily="18" charset="0"/>
                <a:ea typeface="Cambria" panose="02040503050406030204" pitchFamily="18" charset="0"/>
              </a:rPr>
              <a:t>infraliminaire) peut provoquer une réponse si elle intervient immédiatement après une autre stimulation infraliminaire. </a:t>
            </a:r>
          </a:p>
          <a:p>
            <a:pPr lvl="1"/>
            <a:r>
              <a:rPr lang="fr-FR" sz="2400" b="1" i="1" cap="none" dirty="0" smtClean="0">
                <a:latin typeface="Cambria" panose="02040503050406030204" pitchFamily="18" charset="0"/>
                <a:ea typeface="Cambria" panose="02040503050406030204" pitchFamily="18" charset="0"/>
              </a:rPr>
              <a:t>Spatiale: </a:t>
            </a:r>
            <a:r>
              <a:rPr lang="fr-FR" sz="2400" i="1" cap="none" dirty="0" smtClean="0">
                <a:latin typeface="Cambria" panose="02040503050406030204" pitchFamily="18" charset="0"/>
                <a:ea typeface="Cambria" panose="02040503050406030204" pitchFamily="18" charset="0"/>
              </a:rPr>
              <a:t>deux stimulations infraliminaires appliquées en même temps à proximité l’une de l’autre peuvent provoquer une réponse.</a:t>
            </a:r>
            <a:r>
              <a:rPr lang="fr-FR" sz="2400" b="1" i="1" cap="none" dirty="0" smtClean="0">
                <a:latin typeface="Cambria" panose="02040503050406030204" pitchFamily="18" charset="0"/>
                <a:ea typeface="Cambria" panose="02040503050406030204" pitchFamily="18" charset="0"/>
              </a:rPr>
              <a:t> </a:t>
            </a:r>
            <a:endParaRPr lang="fr-FR" sz="2400" i="1" cap="none" dirty="0">
              <a:latin typeface="Cambria" panose="02040503050406030204" pitchFamily="18" charset="0"/>
              <a:ea typeface="Cambria" panose="02040503050406030204" pitchFamily="18" charset="0"/>
            </a:endParaRPr>
          </a:p>
        </p:txBody>
      </p:sp>
      <p:sp>
        <p:nvSpPr>
          <p:cNvPr id="4" name="ZoneTexte 3"/>
          <p:cNvSpPr txBox="1"/>
          <p:nvPr/>
        </p:nvSpPr>
        <p:spPr>
          <a:xfrm>
            <a:off x="3700535" y="1112714"/>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Lois du potentiel d’action</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2601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1347"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Principales fonction du système nerveux </a:t>
            </a:r>
            <a:r>
              <a:rPr lang="fr-FR" dirty="0"/>
              <a:t/>
            </a:r>
            <a:br>
              <a:rPr lang="fr-FR" dirty="0"/>
            </a:br>
            <a:endParaRPr lang="fr-FR" dirty="0"/>
          </a:p>
        </p:txBody>
      </p:sp>
      <p:sp>
        <p:nvSpPr>
          <p:cNvPr id="3" name="Espace réservé du contenu 2"/>
          <p:cNvSpPr>
            <a:spLocks noGrp="1"/>
          </p:cNvSpPr>
          <p:nvPr>
            <p:ph sz="quarter" idx="13"/>
          </p:nvPr>
        </p:nvSpPr>
        <p:spPr>
          <a:xfrm>
            <a:off x="416459" y="1186004"/>
            <a:ext cx="11470741" cy="5459240"/>
          </a:xfrm>
        </p:spPr>
        <p:txBody>
          <a:bodyPr>
            <a:normAutofit fontScale="92500" lnSpcReduction="20000"/>
          </a:bodyPr>
          <a:lstStyle/>
          <a:p>
            <a:r>
              <a:rPr lang="fr-FR" sz="3000" i="1" cap="none" dirty="0" smtClean="0">
                <a:latin typeface="Cambria" panose="02040503050406030204" pitchFamily="18" charset="0"/>
                <a:ea typeface="Cambria" panose="02040503050406030204" pitchFamily="18" charset="0"/>
              </a:rPr>
              <a:t>Le système nerveux constitue une unité spécialisée qui contrôle, régule et coordonne toutes les fonctions de l’organisme, en assurant trois fonctions essentielles :</a:t>
            </a:r>
          </a:p>
          <a:p>
            <a:pPr lvl="1"/>
            <a:r>
              <a:rPr lang="fr-FR" sz="3000" b="1" i="1" cap="none" dirty="0" smtClean="0">
                <a:latin typeface="Cambria" panose="02040503050406030204" pitchFamily="18" charset="0"/>
                <a:ea typeface="Cambria" panose="02040503050406030204" pitchFamily="18" charset="0"/>
              </a:rPr>
              <a:t>Une fonction sensorielle</a:t>
            </a:r>
            <a:r>
              <a:rPr lang="fr-FR" sz="3000" i="1" cap="none" dirty="0" smtClean="0">
                <a:latin typeface="Cambria" panose="02040503050406030204" pitchFamily="18" charset="0"/>
                <a:ea typeface="Cambria" panose="02040503050406030204" pitchFamily="18" charset="0"/>
              </a:rPr>
              <a:t> : permettant la détection et la réception des stimuli provenant de l’environnement et de l’organisme, la transformation de ces stimuli en signal nerveux et la conduction de ce dernier vers le centre d’intégration.</a:t>
            </a:r>
          </a:p>
          <a:p>
            <a:pPr lvl="1"/>
            <a:r>
              <a:rPr lang="fr-FR" sz="3000" b="1" i="1" cap="none" dirty="0" smtClean="0">
                <a:latin typeface="Cambria" panose="02040503050406030204" pitchFamily="18" charset="0"/>
                <a:ea typeface="Cambria" panose="02040503050406030204" pitchFamily="18" charset="0"/>
              </a:rPr>
              <a:t>Une fonction d’intégration</a:t>
            </a:r>
            <a:r>
              <a:rPr lang="fr-FR" sz="3000" i="1" cap="none" dirty="0" smtClean="0">
                <a:latin typeface="Cambria" panose="02040503050406030204" pitchFamily="18" charset="0"/>
                <a:ea typeface="Cambria" panose="02040503050406030204" pitchFamily="18" charset="0"/>
              </a:rPr>
              <a:t> : permettant l’analyse et l'interprétation des informations sensorielles afférentes et la détermination de l’action à entreprendre.</a:t>
            </a:r>
          </a:p>
          <a:p>
            <a:pPr lvl="1"/>
            <a:r>
              <a:rPr lang="fr-FR" sz="3000" b="1" i="1" cap="none" dirty="0" smtClean="0">
                <a:latin typeface="Cambria" panose="02040503050406030204" pitchFamily="18" charset="0"/>
                <a:ea typeface="Cambria" panose="02040503050406030204" pitchFamily="18" charset="0"/>
              </a:rPr>
              <a:t>Une fonction motrice</a:t>
            </a:r>
            <a:r>
              <a:rPr lang="fr-FR" sz="3000" i="1" cap="none" dirty="0" smtClean="0">
                <a:latin typeface="Cambria" panose="02040503050406030204" pitchFamily="18" charset="0"/>
                <a:ea typeface="Cambria" panose="02040503050406030204" pitchFamily="18" charset="0"/>
              </a:rPr>
              <a:t> : fournissant une réponse adaptée aux organes effecteurs.</a:t>
            </a:r>
          </a:p>
          <a:p>
            <a:endParaRPr lang="fr-FR" dirty="0"/>
          </a:p>
        </p:txBody>
      </p:sp>
    </p:spTree>
    <p:extLst>
      <p:ext uri="{BB962C8B-B14F-4D97-AF65-F5344CB8AC3E}">
        <p14:creationId xmlns:p14="http://schemas.microsoft.com/office/powerpoint/2010/main" val="12748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59042" y="169249"/>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414687" y="2889944"/>
            <a:ext cx="5876783" cy="2812774"/>
          </a:xfrm>
        </p:spPr>
        <p:txBody>
          <a:bodyPr>
            <a:noAutofit/>
          </a:bodyPr>
          <a:lstStyle/>
          <a:p>
            <a:pPr marL="0" indent="0">
              <a:buNone/>
            </a:pPr>
            <a:endParaRPr lang="fr-FR" sz="2800" b="1"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800" b="1" i="1" cap="none" dirty="0" smtClean="0">
                <a:latin typeface="Cambria" panose="02040503050406030204" pitchFamily="18" charset="0"/>
                <a:ea typeface="Cambria" panose="02040503050406030204" pitchFamily="18" charset="0"/>
              </a:rPr>
              <a:t>Période réfractaire absolue </a:t>
            </a:r>
          </a:p>
          <a:p>
            <a:r>
              <a:rPr lang="fr-FR" sz="2800" b="1" i="1" cap="none" dirty="0">
                <a:latin typeface="Cambria" panose="02040503050406030204" pitchFamily="18" charset="0"/>
                <a:ea typeface="Cambria" panose="02040503050406030204" pitchFamily="18" charset="0"/>
              </a:rPr>
              <a:t>Période réfractaire relative </a:t>
            </a:r>
          </a:p>
          <a:p>
            <a:pPr lvl="0"/>
            <a:endParaRPr lang="fr-FR" sz="2800" b="1" i="1" cap="none" dirty="0" smtClean="0">
              <a:latin typeface="Cambria" panose="02040503050406030204" pitchFamily="18" charset="0"/>
              <a:ea typeface="Cambria" panose="02040503050406030204" pitchFamily="18" charset="0"/>
            </a:endParaRPr>
          </a:p>
        </p:txBody>
      </p:sp>
      <p:pic>
        <p:nvPicPr>
          <p:cNvPr id="3" name="Espace réservé du contenu 2"/>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39948" y="1969000"/>
            <a:ext cx="5055475" cy="4250553"/>
          </a:xfrm>
        </p:spPr>
      </p:pic>
      <p:sp>
        <p:nvSpPr>
          <p:cNvPr id="7" name="ZoneTexte 6"/>
          <p:cNvSpPr txBox="1"/>
          <p:nvPr/>
        </p:nvSpPr>
        <p:spPr>
          <a:xfrm>
            <a:off x="3985591" y="1076377"/>
            <a:ext cx="4505265"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Périodes réfractaires </a:t>
            </a:r>
            <a:endParaRPr lang="fr-FR" sz="28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829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59042" y="169249"/>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265601" y="1765426"/>
            <a:ext cx="6989275" cy="4889462"/>
          </a:xfrm>
        </p:spPr>
        <p:txBody>
          <a:bodyPr>
            <a:noAutofit/>
          </a:bodyPr>
          <a:lstStyle/>
          <a:p>
            <a:pPr marL="0" indent="0">
              <a:buNone/>
            </a:pP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pPr>
              <a:buFont typeface="Wingdings" panose="05000000000000000000" pitchFamily="2" charset="2"/>
              <a:buChar char="Ø"/>
            </a:pPr>
            <a:r>
              <a:rPr lang="fr-FR" sz="2400" b="1" i="1" cap="none" dirty="0" smtClean="0">
                <a:latin typeface="Cambria" panose="02040503050406030204" pitchFamily="18" charset="0"/>
                <a:ea typeface="Cambria" panose="02040503050406030204" pitchFamily="18" charset="0"/>
              </a:rPr>
              <a:t>Période réfractaire absolue :</a:t>
            </a:r>
          </a:p>
          <a:p>
            <a:pPr lvl="1"/>
            <a:r>
              <a:rPr lang="fr-FR" sz="2400" i="1" cap="none" dirty="0" smtClean="0">
                <a:latin typeface="Cambria" panose="02040503050406030204" pitchFamily="18" charset="0"/>
                <a:ea typeface="Cambria" panose="02040503050406030204" pitchFamily="18" charset="0"/>
              </a:rPr>
              <a:t>Est la période pendant laquelle aucun autre potentiel d’action ne peut démarrer quel que soit l’intensité de la stimulation. </a:t>
            </a:r>
          </a:p>
          <a:p>
            <a:pPr lvl="1"/>
            <a:r>
              <a:rPr lang="fr-FR" sz="2400" i="1" cap="none" dirty="0" smtClean="0">
                <a:latin typeface="Cambria" panose="02040503050406030204" pitchFamily="18" charset="0"/>
                <a:ea typeface="Cambria" panose="02040503050406030204" pitchFamily="18" charset="0"/>
              </a:rPr>
              <a:t>Correspond au moment où les canaux sodium sont ouverts et</a:t>
            </a:r>
            <a:r>
              <a:rPr lang="fr-FR" sz="2400" i="1" cap="none" dirty="0" smtClean="0">
                <a:solidFill>
                  <a:srgbClr val="FF0000"/>
                </a:solidFill>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coïncide avec presque la totalité du PA. </a:t>
            </a:r>
          </a:p>
          <a:p>
            <a:pPr lvl="0"/>
            <a:endParaRPr lang="fr-FR" sz="2400" b="1" i="1" cap="none" dirty="0" smtClean="0">
              <a:latin typeface="Cambria" panose="02040503050406030204" pitchFamily="18" charset="0"/>
              <a:ea typeface="Cambria" panose="02040503050406030204" pitchFamily="18" charset="0"/>
            </a:endParaRPr>
          </a:p>
        </p:txBody>
      </p:sp>
      <p:pic>
        <p:nvPicPr>
          <p:cNvPr id="3" name="Espace réservé du contenu 2"/>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021094" y="1765426"/>
            <a:ext cx="4995840" cy="4200413"/>
          </a:xfrm>
        </p:spPr>
      </p:pic>
      <p:sp>
        <p:nvSpPr>
          <p:cNvPr id="2" name="ZoneTexte 1"/>
          <p:cNvSpPr txBox="1"/>
          <p:nvPr/>
        </p:nvSpPr>
        <p:spPr>
          <a:xfrm>
            <a:off x="3985591" y="1076377"/>
            <a:ext cx="4505265"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Périodes réfractaires </a:t>
            </a:r>
            <a:endParaRPr lang="fr-FR" sz="28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189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59042" y="169249"/>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188843" y="1920682"/>
            <a:ext cx="6858001" cy="4694449"/>
          </a:xfrm>
        </p:spPr>
        <p:txBody>
          <a:bodyPr>
            <a:noAutofit/>
          </a:bodyPr>
          <a:lstStyle/>
          <a:p>
            <a:pPr marL="0" indent="0">
              <a:buNone/>
            </a:pPr>
            <a:endParaRPr lang="fr-FR" sz="2400" i="1" cap="none" dirty="0" smtClean="0">
              <a:latin typeface="Cambria" panose="02040503050406030204" pitchFamily="18" charset="0"/>
              <a:ea typeface="Cambria" panose="02040503050406030204" pitchFamily="18" charset="0"/>
            </a:endParaRPr>
          </a:p>
          <a:p>
            <a:pPr lvl="0">
              <a:buFont typeface="Wingdings" panose="05000000000000000000" pitchFamily="2" charset="2"/>
              <a:buChar char="Ø"/>
            </a:pPr>
            <a:r>
              <a:rPr lang="fr-FR" sz="2400" b="1" i="1" cap="none" dirty="0" smtClean="0">
                <a:latin typeface="Cambria" panose="02040503050406030204" pitchFamily="18" charset="0"/>
                <a:ea typeface="Cambria" panose="02040503050406030204" pitchFamily="18" charset="0"/>
              </a:rPr>
              <a:t>Période réfractaire relative </a:t>
            </a:r>
          </a:p>
          <a:p>
            <a:pPr lvl="1"/>
            <a:r>
              <a:rPr lang="fr-FR" sz="2400" i="1" cap="none" dirty="0" smtClean="0">
                <a:latin typeface="Cambria" panose="02040503050406030204" pitchFamily="18" charset="0"/>
                <a:ea typeface="Cambria" panose="02040503050406030204" pitchFamily="18" charset="0"/>
              </a:rPr>
              <a:t>Elle commence à la fin de période réfractaire absolue et continue jusqu’à ce que le potentiel de membrane retourne à son niveau de repos. </a:t>
            </a:r>
          </a:p>
          <a:p>
            <a:pPr lvl="1"/>
            <a:r>
              <a:rPr lang="fr-FR" sz="2400" i="1" cap="none" dirty="0" smtClean="0">
                <a:latin typeface="Cambria" panose="02040503050406030204" pitchFamily="18" charset="0"/>
                <a:ea typeface="Cambria" panose="02040503050406030204" pitchFamily="18" charset="0"/>
              </a:rPr>
              <a:t>C’est la période pendant laquelle les potentiels d’action peuvent démarrer mais nécessitent une stimulation plus importante qu’habituellement</a:t>
            </a:r>
            <a:endParaRPr lang="fr-FR" sz="2400" i="1" cap="none" dirty="0">
              <a:latin typeface="Cambria" panose="02040503050406030204" pitchFamily="18" charset="0"/>
              <a:ea typeface="Cambria" panose="02040503050406030204" pitchFamily="18" charset="0"/>
            </a:endParaRPr>
          </a:p>
        </p:txBody>
      </p:sp>
      <p:pic>
        <p:nvPicPr>
          <p:cNvPr id="3" name="Espace réservé du contenu 2"/>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046844" y="2039907"/>
            <a:ext cx="4876570" cy="4100132"/>
          </a:xfrm>
        </p:spPr>
      </p:pic>
      <p:sp>
        <p:nvSpPr>
          <p:cNvPr id="7" name="ZoneTexte 6"/>
          <p:cNvSpPr txBox="1"/>
          <p:nvPr/>
        </p:nvSpPr>
        <p:spPr>
          <a:xfrm>
            <a:off x="3947309" y="1180921"/>
            <a:ext cx="4505265"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Périodes réfractaires </a:t>
            </a:r>
            <a:endParaRPr lang="fr-FR" sz="28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413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130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endParaRPr lang="fr-FR" dirty="0"/>
          </a:p>
        </p:txBody>
      </p:sp>
      <p:sp>
        <p:nvSpPr>
          <p:cNvPr id="6" name="Espace réservé du contenu 5"/>
          <p:cNvSpPr>
            <a:spLocks noGrp="1"/>
          </p:cNvSpPr>
          <p:nvPr>
            <p:ph sz="quarter" idx="13"/>
          </p:nvPr>
        </p:nvSpPr>
        <p:spPr>
          <a:xfrm>
            <a:off x="462867" y="2506000"/>
            <a:ext cx="5775356" cy="3820619"/>
          </a:xfrm>
        </p:spPr>
        <p:txBody>
          <a:bodyPr>
            <a:normAutofit/>
          </a:bodyPr>
          <a:lstStyle/>
          <a:p>
            <a:r>
              <a:rPr lang="fr-FR" sz="2400" b="1" i="1" cap="none" dirty="0" smtClean="0">
                <a:latin typeface="Cambria" panose="02040503050406030204" pitchFamily="18" charset="0"/>
                <a:ea typeface="Cambria" panose="02040503050406030204" pitchFamily="18" charset="0"/>
              </a:rPr>
              <a:t>Remarque </a:t>
            </a:r>
            <a:r>
              <a:rPr lang="fr-FR" sz="2400" i="1" cap="none" dirty="0" smtClean="0">
                <a:latin typeface="Cambria" panose="02040503050406030204" pitchFamily="18" charset="0"/>
                <a:ea typeface="Cambria" panose="02040503050406030204" pitchFamily="18" charset="0"/>
              </a:rPr>
              <a:t>: ce sont ces périodes réfractaires qui expliquent le sens de la propagation de l’influx nerveux, la dépolarisation ne peut pas revenir en arrière puisque la membrane cellulaire n’est plus excitable au niveau de la zone traversée.</a:t>
            </a:r>
          </a:p>
          <a:p>
            <a:endParaRPr lang="fr-FR" dirty="0"/>
          </a:p>
        </p:txBody>
      </p:sp>
      <p:pic>
        <p:nvPicPr>
          <p:cNvPr id="8" name="Espace réservé du contenu 2"/>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238223" y="2090116"/>
            <a:ext cx="5539646" cy="4236503"/>
          </a:xfrm>
        </p:spPr>
      </p:pic>
      <p:sp>
        <p:nvSpPr>
          <p:cNvPr id="7" name="ZoneTexte 6"/>
          <p:cNvSpPr txBox="1"/>
          <p:nvPr/>
        </p:nvSpPr>
        <p:spPr>
          <a:xfrm>
            <a:off x="3985591" y="1175767"/>
            <a:ext cx="4505265"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Périodes réfractaires </a:t>
            </a:r>
            <a:endParaRPr lang="fr-FR" sz="28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506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573515" y="1792783"/>
            <a:ext cx="5521859" cy="4333591"/>
          </a:xfrm>
        </p:spPr>
        <p:txBody>
          <a:bodyPr/>
          <a:lstStyle/>
          <a:p>
            <a:pPr marL="0" indent="0">
              <a:buNone/>
            </a:pPr>
            <a:endParaRPr lang="fr-FR" sz="2400" i="1" cap="none" dirty="0" smtClean="0">
              <a:latin typeface="Cambria" panose="02040503050406030204" pitchFamily="18" charset="0"/>
              <a:ea typeface="Cambria" panose="02040503050406030204" pitchFamily="18" charset="0"/>
            </a:endParaRPr>
          </a:p>
          <a:p>
            <a:pPr marL="0" indent="0">
              <a:buNone/>
            </a:pPr>
            <a:r>
              <a:rPr lang="fr-FR" sz="2400" i="1" cap="none" dirty="0" smtClean="0">
                <a:latin typeface="Cambria" panose="02040503050406030204" pitchFamily="18" charset="0"/>
                <a:ea typeface="Cambria" panose="02040503050406030204" pitchFamily="18" charset="0"/>
              </a:rPr>
              <a:t>Elle se fait de deux manières:</a:t>
            </a:r>
          </a:p>
          <a:p>
            <a:pPr lvl="0"/>
            <a:r>
              <a:rPr lang="fr-FR" sz="2400" b="1" i="1" cap="none" dirty="0" smtClean="0">
                <a:latin typeface="Cambria" panose="02040503050406030204" pitchFamily="18" charset="0"/>
                <a:ea typeface="Cambria" panose="02040503050406030204" pitchFamily="18" charset="0"/>
              </a:rPr>
              <a:t>Conduction de proche en proche </a:t>
            </a:r>
            <a:r>
              <a:rPr lang="fr-FR" sz="2400" i="1" cap="none" dirty="0" smtClean="0">
                <a:latin typeface="Cambria" panose="02040503050406030204" pitchFamily="18" charset="0"/>
                <a:ea typeface="Cambria" panose="02040503050406030204" pitchFamily="18" charset="0"/>
              </a:rPr>
              <a:t>dans les fibres non myélinisées </a:t>
            </a:r>
          </a:p>
          <a:p>
            <a:pPr lvl="0"/>
            <a:r>
              <a:rPr lang="fr-FR" sz="2400" b="1" i="1" cap="none" dirty="0" smtClean="0">
                <a:latin typeface="Cambria" panose="02040503050406030204" pitchFamily="18" charset="0"/>
                <a:ea typeface="Cambria" panose="02040503050406030204" pitchFamily="18" charset="0"/>
              </a:rPr>
              <a:t>Conduction saltatoire </a:t>
            </a:r>
            <a:r>
              <a:rPr lang="fr-FR" sz="2400" i="1" cap="none" dirty="0" smtClean="0">
                <a:latin typeface="Cambria" panose="02040503050406030204" pitchFamily="18" charset="0"/>
                <a:ea typeface="Cambria" panose="02040503050406030204" pitchFamily="18" charset="0"/>
              </a:rPr>
              <a:t>dans les fibres myélinisées</a:t>
            </a:r>
          </a:p>
          <a:p>
            <a:endParaRPr lang="fr-FR" dirty="0"/>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00388" y="1792783"/>
            <a:ext cx="5106508" cy="4266772"/>
          </a:xfrm>
        </p:spPr>
      </p:pic>
      <p:sp>
        <p:nvSpPr>
          <p:cNvPr id="6" name="ZoneTexte 5"/>
          <p:cNvSpPr txBox="1"/>
          <p:nvPr/>
        </p:nvSpPr>
        <p:spPr>
          <a:xfrm>
            <a:off x="3481005" y="1001207"/>
            <a:ext cx="5406887"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Propagation de l’influx nerveux</a:t>
            </a:r>
            <a:r>
              <a:rPr lang="fr-FR" sz="2800" i="1"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63339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p:txBody>
          <a:bodyPr/>
          <a:lstStyle/>
          <a:p>
            <a:pPr lvl="0">
              <a:buFont typeface="Wingdings" panose="05000000000000000000" pitchFamily="2" charset="2"/>
              <a:buChar char="Ø"/>
            </a:pPr>
            <a:r>
              <a:rPr lang="fr-FR" sz="2400" b="1" i="1" cap="none" dirty="0" smtClean="0">
                <a:latin typeface="Cambria" panose="02040503050406030204" pitchFamily="18" charset="0"/>
                <a:ea typeface="Cambria" panose="02040503050406030204" pitchFamily="18" charset="0"/>
              </a:rPr>
              <a:t>Conduction de proche en proche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La dépolarisation est progressif, chaque canal sodique atteint par le PA s’ouvre et contribue à la propagation de l’influx nerveux. </a:t>
            </a:r>
          </a:p>
          <a:p>
            <a:endParaRPr lang="fr-FR" dirty="0"/>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334638" y="1832540"/>
            <a:ext cx="5106508" cy="4266772"/>
          </a:xfrm>
        </p:spPr>
      </p:pic>
      <p:sp>
        <p:nvSpPr>
          <p:cNvPr id="6" name="ZoneTexte 5"/>
          <p:cNvSpPr txBox="1"/>
          <p:nvPr/>
        </p:nvSpPr>
        <p:spPr>
          <a:xfrm>
            <a:off x="3481005" y="1001207"/>
            <a:ext cx="5406887" cy="523220"/>
          </a:xfrm>
          <a:prstGeom prst="rect">
            <a:avLst/>
          </a:prstGeom>
          <a:noFill/>
        </p:spPr>
        <p:txBody>
          <a:bodyPr wrap="square" rtlCol="0">
            <a:spAutoFit/>
          </a:bodyPr>
          <a:lstStyle/>
          <a:p>
            <a:r>
              <a:rPr lang="fr-FR" sz="2800" b="1" i="1" dirty="0">
                <a:solidFill>
                  <a:srgbClr val="FF0000"/>
                </a:solidFill>
                <a:latin typeface="Cambria" panose="02040503050406030204" pitchFamily="18" charset="0"/>
                <a:ea typeface="Cambria" panose="02040503050406030204" pitchFamily="18" charset="0"/>
              </a:rPr>
              <a:t>Propagation de l’influx nerveux</a:t>
            </a:r>
            <a:r>
              <a:rPr lang="fr-FR" sz="2800" i="1"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75459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537301" y="2031322"/>
            <a:ext cx="5558073" cy="4266772"/>
          </a:xfrm>
        </p:spPr>
        <p:txBody>
          <a:bodyPr>
            <a:normAutofit lnSpcReduction="10000"/>
          </a:bodyPr>
          <a:lstStyle/>
          <a:p>
            <a:pPr>
              <a:buFont typeface="Wingdings" panose="05000000000000000000" pitchFamily="2" charset="2"/>
              <a:buChar char="Ø"/>
            </a:pPr>
            <a:r>
              <a:rPr lang="fr-FR" sz="2400" b="1" i="1" cap="none" dirty="0" smtClean="0">
                <a:latin typeface="Cambria" panose="02040503050406030204" pitchFamily="18" charset="0"/>
                <a:ea typeface="Cambria" panose="02040503050406030204" pitchFamily="18" charset="0"/>
              </a:rPr>
              <a:t>Conduction saltatoire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La propagation de l’influx nerveux se fait par la génération de PA à chaque nœud de </a:t>
            </a:r>
            <a:r>
              <a:rPr lang="fr-FR" sz="2400" i="1" cap="none" dirty="0">
                <a:latin typeface="Cambria" panose="02040503050406030204" pitchFamily="18" charset="0"/>
                <a:ea typeface="Cambria" panose="02040503050406030204" pitchFamily="18" charset="0"/>
              </a:rPr>
              <a:t>R</a:t>
            </a:r>
            <a:r>
              <a:rPr lang="fr-FR" sz="2400" i="1" cap="none" dirty="0" smtClean="0">
                <a:latin typeface="Cambria" panose="02040503050406030204" pitchFamily="18" charset="0"/>
                <a:ea typeface="Cambria" panose="02040503050406030204" pitchFamily="18" charset="0"/>
              </a:rPr>
              <a:t>anvier (par saut). </a:t>
            </a:r>
          </a:p>
          <a:p>
            <a:r>
              <a:rPr lang="fr-FR" sz="2400" i="1" cap="none" dirty="0" smtClean="0">
                <a:latin typeface="Cambria" panose="02040503050406030204" pitchFamily="18" charset="0"/>
                <a:ea typeface="Cambria" panose="02040503050406030204" pitchFamily="18" charset="0"/>
              </a:rPr>
              <a:t>Le PA au niveau de chaque nœud crée une dépolarisation qui atteint le nœud suivant.</a:t>
            </a:r>
          </a:p>
          <a:p>
            <a:r>
              <a:rPr lang="fr-FR" sz="2400" i="1" cap="none" dirty="0" smtClean="0">
                <a:latin typeface="Cambria" panose="02040503050406030204" pitchFamily="18" charset="0"/>
                <a:ea typeface="Cambria" panose="02040503050406030204" pitchFamily="18" charset="0"/>
              </a:rPr>
              <a:t>La conduction est alors beaucoup plus rapide et elle est dites </a:t>
            </a:r>
            <a:r>
              <a:rPr lang="fr-FR" sz="2400" b="1" i="1" cap="none" dirty="0" smtClean="0">
                <a:latin typeface="Cambria" panose="02040503050406030204" pitchFamily="18" charset="0"/>
                <a:ea typeface="Cambria" panose="02040503050406030204" pitchFamily="18" charset="0"/>
              </a:rPr>
              <a:t>saltatoire </a:t>
            </a:r>
          </a:p>
          <a:p>
            <a:endParaRPr lang="fr-FR" dirty="0"/>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334638" y="2031322"/>
            <a:ext cx="5106508" cy="4266772"/>
          </a:xfrm>
        </p:spPr>
      </p:pic>
      <p:sp>
        <p:nvSpPr>
          <p:cNvPr id="6" name="ZoneTexte 5"/>
          <p:cNvSpPr txBox="1"/>
          <p:nvPr/>
        </p:nvSpPr>
        <p:spPr>
          <a:xfrm>
            <a:off x="3481005" y="1001207"/>
            <a:ext cx="5406887" cy="523220"/>
          </a:xfrm>
          <a:prstGeom prst="rect">
            <a:avLst/>
          </a:prstGeom>
          <a:noFill/>
        </p:spPr>
        <p:txBody>
          <a:bodyPr wrap="square" rtlCol="0">
            <a:spAutoFit/>
          </a:bodyPr>
          <a:lstStyle/>
          <a:p>
            <a:r>
              <a:rPr lang="fr-FR" sz="2800" b="1" i="1" dirty="0">
                <a:solidFill>
                  <a:srgbClr val="FF0000"/>
                </a:solidFill>
                <a:latin typeface="Cambria" panose="02040503050406030204" pitchFamily="18" charset="0"/>
                <a:ea typeface="Cambria" panose="02040503050406030204" pitchFamily="18" charset="0"/>
              </a:rPr>
              <a:t>Propagation de l’influx nerveux</a:t>
            </a:r>
            <a:r>
              <a:rPr lang="fr-FR" sz="2800" i="1"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30575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170341" y="2163778"/>
            <a:ext cx="5847784" cy="3590979"/>
          </a:xfrm>
        </p:spPr>
        <p:txBody>
          <a:bodyPr>
            <a:normAutofit/>
          </a:bodyPr>
          <a:lstStyle/>
          <a:p>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La transmission d’un influx nerveux véhiculé par un neurone jusqu’à un autre neurone, ou une cellule effectrice (muscle, glande, viscère) a lieu au niveau de structures spécialisées appelées </a:t>
            </a:r>
            <a:r>
              <a:rPr lang="fr-FR" sz="2400" b="1" i="1" cap="none" dirty="0" smtClean="0">
                <a:latin typeface="Cambria" panose="02040503050406030204" pitchFamily="18" charset="0"/>
                <a:ea typeface="Cambria" panose="02040503050406030204" pitchFamily="18" charset="0"/>
              </a:rPr>
              <a:t>synapse.</a:t>
            </a:r>
            <a:endParaRPr lang="fr-FR" sz="2400" i="1" cap="none" dirty="0" smtClean="0">
              <a:latin typeface="Cambria" panose="02040503050406030204" pitchFamily="18" charset="0"/>
              <a:ea typeface="Cambria" panose="02040503050406030204" pitchFamily="18" charset="0"/>
            </a:endParaRPr>
          </a:p>
          <a:p>
            <a:endParaRPr lang="fr-FR" dirty="0"/>
          </a:p>
        </p:txBody>
      </p:sp>
      <p:pic>
        <p:nvPicPr>
          <p:cNvPr id="7" name="Espace réservé du contenu 6"/>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51691" y="2163778"/>
            <a:ext cx="5581873" cy="3501357"/>
          </a:xfrm>
        </p:spPr>
      </p:pic>
      <p:sp>
        <p:nvSpPr>
          <p:cNvPr id="4" name="ZoneTexte 3"/>
          <p:cNvSpPr txBox="1"/>
          <p:nvPr/>
        </p:nvSpPr>
        <p:spPr>
          <a:xfrm>
            <a:off x="2671279" y="956422"/>
            <a:ext cx="7027526"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a:t>
            </a:r>
            <a:r>
              <a:rPr lang="fr-FR" sz="2800" b="1" i="1" dirty="0" smtClean="0">
                <a:solidFill>
                  <a:srgbClr val="FF0000"/>
                </a:solidFill>
                <a:latin typeface="Cambria" panose="02040503050406030204" pitchFamily="18" charset="0"/>
                <a:ea typeface="Cambria" panose="02040503050406030204" pitchFamily="18" charset="0"/>
              </a:rPr>
              <a:t>synaptique</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527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277624" y="2202246"/>
            <a:ext cx="5847784" cy="4185493"/>
          </a:xfrm>
        </p:spPr>
        <p:txBody>
          <a:bodyPr>
            <a:normAutofit/>
          </a:bodyPr>
          <a:lstStyle/>
          <a:p>
            <a:r>
              <a:rPr lang="fr-FR" sz="2400" i="1" cap="none" dirty="0" smtClean="0">
                <a:latin typeface="Cambria" panose="02040503050406030204" pitchFamily="18" charset="0"/>
                <a:ea typeface="Cambria" panose="02040503050406030204" pitchFamily="18" charset="0"/>
              </a:rPr>
              <a:t>La synapse correspond à la mise en contact d’une part d’une terminaison </a:t>
            </a:r>
            <a:r>
              <a:rPr lang="fr-FR" sz="2400" i="1" cap="none" dirty="0" err="1" smtClean="0">
                <a:latin typeface="Cambria" panose="02040503050406030204" pitchFamily="18" charset="0"/>
                <a:ea typeface="Cambria" panose="02040503050406030204" pitchFamily="18" charset="0"/>
              </a:rPr>
              <a:t>axonale</a:t>
            </a:r>
            <a:r>
              <a:rPr lang="fr-FR" sz="2400" i="1" cap="none" dirty="0" smtClean="0">
                <a:latin typeface="Cambria" panose="02040503050406030204" pitchFamily="18" charset="0"/>
                <a:ea typeface="Cambria" panose="02040503050406030204" pitchFamily="18" charset="0"/>
              </a:rPr>
              <a:t> d’un neurone et d’autre part d’une zone dite « active » de la cellule cible. </a:t>
            </a:r>
          </a:p>
          <a:p>
            <a:r>
              <a:rPr lang="fr-FR" sz="2400" i="1" cap="none" dirty="0" smtClean="0">
                <a:latin typeface="Cambria" panose="02040503050406030204" pitchFamily="18" charset="0"/>
                <a:ea typeface="Cambria" panose="02040503050406030204" pitchFamily="18" charset="0"/>
              </a:rPr>
              <a:t>Pour les neurones la zone active est située sur leur soma et leurs dendrites.</a:t>
            </a:r>
          </a:p>
          <a:p>
            <a:endParaRPr lang="fr-FR" dirty="0"/>
          </a:p>
        </p:txBody>
      </p:sp>
      <p:pic>
        <p:nvPicPr>
          <p:cNvPr id="7" name="Espace réservé du contenu 6"/>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032617" y="1888436"/>
            <a:ext cx="6020826" cy="3776700"/>
          </a:xfrm>
        </p:spPr>
      </p:pic>
      <p:sp>
        <p:nvSpPr>
          <p:cNvPr id="4" name="ZoneTexte 3"/>
          <p:cNvSpPr txBox="1"/>
          <p:nvPr/>
        </p:nvSpPr>
        <p:spPr>
          <a:xfrm>
            <a:off x="2671279" y="956422"/>
            <a:ext cx="7027526"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a:t>
            </a:r>
            <a:r>
              <a:rPr lang="fr-FR" sz="2800" b="1" i="1" dirty="0" smtClean="0">
                <a:solidFill>
                  <a:srgbClr val="FF0000"/>
                </a:solidFill>
                <a:latin typeface="Cambria" panose="02040503050406030204" pitchFamily="18" charset="0"/>
                <a:ea typeface="Cambria" panose="02040503050406030204" pitchFamily="18" charset="0"/>
              </a:rPr>
              <a:t>synaptique</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59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443620" y="1859319"/>
            <a:ext cx="5847784" cy="4110273"/>
          </a:xfrm>
        </p:spPr>
        <p:txBody>
          <a:bodyPr>
            <a:normAutofit/>
          </a:bodyPr>
          <a:lstStyle/>
          <a:p>
            <a:pPr marL="0" indent="0">
              <a:buNone/>
            </a:pP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Il existe deux types de synapse : </a:t>
            </a:r>
          </a:p>
          <a:p>
            <a:pPr lvl="1"/>
            <a:r>
              <a:rPr lang="fr-FR" sz="2400" b="1" i="1" cap="none" dirty="0" smtClean="0">
                <a:latin typeface="Cambria" panose="02040503050406030204" pitchFamily="18" charset="0"/>
                <a:ea typeface="Cambria" panose="02040503050406030204" pitchFamily="18" charset="0"/>
              </a:rPr>
              <a:t>Synapse électrique </a:t>
            </a:r>
            <a:r>
              <a:rPr lang="fr-FR" sz="2400" i="1" cap="none" dirty="0" smtClean="0">
                <a:latin typeface="Cambria" panose="02040503050406030204" pitchFamily="18" charset="0"/>
                <a:ea typeface="Cambria" panose="02040503050406030204" pitchFamily="18" charset="0"/>
              </a:rPr>
              <a:t> </a:t>
            </a:r>
          </a:p>
          <a:p>
            <a:pPr lvl="1"/>
            <a:r>
              <a:rPr lang="fr-FR" sz="2400" b="1" i="1" cap="none" dirty="0" smtClean="0">
                <a:latin typeface="Cambria" panose="02040503050406030204" pitchFamily="18" charset="0"/>
                <a:ea typeface="Cambria" panose="02040503050406030204" pitchFamily="18" charset="0"/>
              </a:rPr>
              <a:t>Synapse chimique </a:t>
            </a:r>
            <a:endParaRPr lang="fr-FR" sz="2400" i="1" cap="none" dirty="0" smtClean="0">
              <a:latin typeface="Cambria" panose="02040503050406030204" pitchFamily="18" charset="0"/>
              <a:ea typeface="Cambria" panose="02040503050406030204" pitchFamily="18" charset="0"/>
            </a:endParaRPr>
          </a:p>
          <a:p>
            <a:endParaRPr lang="fr-FR" dirty="0"/>
          </a:p>
        </p:txBody>
      </p:sp>
      <p:pic>
        <p:nvPicPr>
          <p:cNvPr id="7" name="Espace réservé du contenu 6"/>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51691" y="2163778"/>
            <a:ext cx="5581873" cy="3501357"/>
          </a:xfrm>
        </p:spPr>
      </p:pic>
      <p:sp>
        <p:nvSpPr>
          <p:cNvPr id="5" name="ZoneTexte 4"/>
          <p:cNvSpPr txBox="1"/>
          <p:nvPr/>
        </p:nvSpPr>
        <p:spPr>
          <a:xfrm>
            <a:off x="2671279" y="956422"/>
            <a:ext cx="7027526" cy="523220"/>
          </a:xfrm>
          <a:prstGeom prst="rect">
            <a:avLst/>
          </a:prstGeom>
          <a:noFill/>
        </p:spPr>
        <p:txBody>
          <a:bodyPr wrap="square" rtlCol="0">
            <a:spAutoFit/>
          </a:bodyPr>
          <a:lstStyle/>
          <a:p>
            <a:pPr algn="ctr"/>
            <a:r>
              <a:rPr lang="fr-FR" sz="2800" b="1" i="1" dirty="0">
                <a:latin typeface="Cambria" panose="02040503050406030204" pitchFamily="18" charset="0"/>
                <a:ea typeface="Cambria" panose="02040503050406030204" pitchFamily="18" charset="0"/>
              </a:rPr>
              <a:t>Transmission </a:t>
            </a:r>
            <a:r>
              <a:rPr lang="fr-FR" sz="2800" b="1" i="1" dirty="0" smtClean="0">
                <a:latin typeface="Cambria" panose="02040503050406030204" pitchFamily="18" charset="0"/>
                <a:ea typeface="Cambria" panose="02040503050406030204" pitchFamily="18" charset="0"/>
              </a:rPr>
              <a:t>synaptique</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06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913774" y="102469"/>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Mode d’action du système nerveux</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8" name="Espace réservé du contenu 7"/>
          <p:cNvSpPr>
            <a:spLocks noGrp="1"/>
          </p:cNvSpPr>
          <p:nvPr>
            <p:ph sz="quarter" idx="13"/>
          </p:nvPr>
        </p:nvSpPr>
        <p:spPr>
          <a:xfrm>
            <a:off x="913774" y="1470256"/>
            <a:ext cx="5349844" cy="5075975"/>
          </a:xfrm>
        </p:spPr>
        <p:txBody>
          <a:bodyPr>
            <a:noAutofit/>
          </a:bodyPr>
          <a:lstStyle/>
          <a:p>
            <a:r>
              <a:rPr lang="fr-CA" sz="2800" i="1" cap="none" dirty="0" smtClean="0">
                <a:latin typeface="Cambria" panose="02040503050406030204" pitchFamily="18" charset="0"/>
                <a:ea typeface="Cambria" panose="02040503050406030204" pitchFamily="18" charset="0"/>
              </a:rPr>
              <a:t>Réception de l’information</a:t>
            </a:r>
          </a:p>
          <a:p>
            <a:pPr marL="666750" lvl="1" indent="-209550">
              <a:buFontTx/>
              <a:buChar char="•"/>
            </a:pPr>
            <a:r>
              <a:rPr lang="fr-CA" sz="2800" i="1" cap="none" dirty="0" smtClean="0">
                <a:latin typeface="Cambria" panose="02040503050406030204" pitchFamily="18" charset="0"/>
                <a:ea typeface="Cambria" panose="02040503050406030204" pitchFamily="18" charset="0"/>
              </a:rPr>
              <a:t>Milieu interne</a:t>
            </a:r>
          </a:p>
          <a:p>
            <a:pPr marL="666750" lvl="1" indent="-209550">
              <a:buFontTx/>
              <a:buChar char="•"/>
            </a:pPr>
            <a:r>
              <a:rPr lang="fr-CA" sz="2800" i="1" cap="none" dirty="0" smtClean="0">
                <a:latin typeface="Cambria" panose="02040503050406030204" pitchFamily="18" charset="0"/>
                <a:ea typeface="Cambria" panose="02040503050406030204" pitchFamily="18" charset="0"/>
              </a:rPr>
              <a:t>Milieu extérieur</a:t>
            </a:r>
          </a:p>
          <a:p>
            <a:r>
              <a:rPr lang="fr-CA" sz="2800" i="1" cap="none" dirty="0" smtClean="0">
                <a:latin typeface="Cambria" panose="02040503050406030204" pitchFamily="18" charset="0"/>
                <a:ea typeface="Cambria" panose="02040503050406030204" pitchFamily="18" charset="0"/>
              </a:rPr>
              <a:t>2. Intégration</a:t>
            </a:r>
          </a:p>
          <a:p>
            <a:r>
              <a:rPr lang="fr-CA" sz="2800" i="1" cap="none" dirty="0" smtClean="0">
                <a:latin typeface="Cambria" panose="02040503050406030204" pitchFamily="18" charset="0"/>
                <a:ea typeface="Cambria" panose="02040503050406030204" pitchFamily="18" charset="0"/>
              </a:rPr>
              <a:t>3. Action</a:t>
            </a:r>
          </a:p>
          <a:p>
            <a:pPr marL="666750" lvl="1" indent="-209550">
              <a:buFontTx/>
              <a:buChar char="•"/>
            </a:pPr>
            <a:r>
              <a:rPr lang="fr-CA" sz="2800" i="1" cap="none" dirty="0" smtClean="0">
                <a:latin typeface="Cambria" panose="02040503050406030204" pitchFamily="18" charset="0"/>
                <a:ea typeface="Cambria" panose="02040503050406030204" pitchFamily="18" charset="0"/>
              </a:rPr>
              <a:t>Organes végétatifs</a:t>
            </a:r>
          </a:p>
          <a:p>
            <a:pPr marL="666750" lvl="1" indent="-209550">
              <a:buFontTx/>
              <a:buChar char="•"/>
            </a:pPr>
            <a:r>
              <a:rPr lang="fr-CA" sz="2800" i="1" cap="none" dirty="0" smtClean="0">
                <a:latin typeface="Cambria" panose="02040503050406030204" pitchFamily="18" charset="0"/>
                <a:ea typeface="Cambria" panose="02040503050406030204" pitchFamily="18" charset="0"/>
              </a:rPr>
              <a:t>Muscles volontaires          			 </a:t>
            </a:r>
          </a:p>
          <a:p>
            <a:pPr marL="457200" lvl="1" indent="0">
              <a:buNone/>
            </a:pPr>
            <a:r>
              <a:rPr lang="fr-CA" sz="2800" i="1" cap="none" dirty="0" smtClean="0">
                <a:latin typeface="Cambria" panose="02040503050406030204" pitchFamily="18" charset="0"/>
                <a:ea typeface="Cambria" panose="02040503050406030204" pitchFamily="18" charset="0"/>
              </a:rPr>
              <a:t>              Mémorisation </a:t>
            </a:r>
            <a:endParaRPr lang="fr-FR" sz="2800" i="1" cap="none" dirty="0">
              <a:latin typeface="Cambria" panose="02040503050406030204" pitchFamily="18" charset="0"/>
              <a:ea typeface="Cambria" panose="02040503050406030204" pitchFamily="18" charset="0"/>
            </a:endParaRPr>
          </a:p>
        </p:txBody>
      </p:sp>
      <p:pic>
        <p:nvPicPr>
          <p:cNvPr id="10" name="Espace réservé du contenu 9"/>
          <p:cNvPicPr>
            <a:picLocks noGrp="1" noChangeAspect="1"/>
          </p:cNvPicPr>
          <p:nvPr>
            <p:ph sz="quarter" idx="14"/>
          </p:nvPr>
        </p:nvPicPr>
        <p:blipFill>
          <a:blip r:embed="rId2"/>
          <a:stretch>
            <a:fillRect/>
          </a:stretch>
        </p:blipFill>
        <p:spPr>
          <a:xfrm>
            <a:off x="6717832" y="1220607"/>
            <a:ext cx="4367182" cy="5325624"/>
          </a:xfrm>
          <a:prstGeom prst="rect">
            <a:avLst/>
          </a:prstGeom>
        </p:spPr>
      </p:pic>
      <p:sp>
        <p:nvSpPr>
          <p:cNvPr id="22536" name="Espace réservé de la date 17"/>
          <p:cNvSpPr>
            <a:spLocks noGrp="1"/>
          </p:cNvSpPr>
          <p:nvPr>
            <p:ph type="dt" sz="half" idx="10"/>
          </p:nvPr>
        </p:nvSpPr>
        <p:spPr/>
        <p:txBody>
          <a:bodyPr/>
          <a:lstStyle/>
          <a:p>
            <a:pPr>
              <a:defRPr/>
            </a:pPr>
            <a:fld id="{0636BC92-194E-4063-A6BE-5023292C42A6}" type="datetime1">
              <a:rPr lang="fr-FR"/>
              <a:pPr>
                <a:defRPr/>
              </a:pPr>
              <a:t>21/10/2024</a:t>
            </a:fld>
            <a:endParaRPr lang="fr-FR"/>
          </a:p>
        </p:txBody>
      </p:sp>
      <p:sp>
        <p:nvSpPr>
          <p:cNvPr id="22537" name="Espace réservé du numéro de diapositive 18"/>
          <p:cNvSpPr>
            <a:spLocks noGrp="1"/>
          </p:cNvSpPr>
          <p:nvPr>
            <p:ph type="sldNum" sz="quarter" idx="12"/>
          </p:nvPr>
        </p:nvSpPr>
        <p:spPr/>
        <p:txBody>
          <a:bodyPr/>
          <a:lstStyle/>
          <a:p>
            <a:pPr>
              <a:defRPr/>
            </a:pPr>
            <a:fld id="{3BB42CF4-9175-4C20-B2AA-C5F8A76966CF}" type="slidenum">
              <a:rPr lang="fr-FR"/>
              <a:pPr>
                <a:defRPr/>
              </a:pPr>
              <a:t>5</a:t>
            </a:fld>
            <a:endParaRPr lang="fr-FR"/>
          </a:p>
        </p:txBody>
      </p:sp>
      <p:grpSp>
        <p:nvGrpSpPr>
          <p:cNvPr id="9" name="Group 5"/>
          <p:cNvGrpSpPr>
            <a:grpSpLocks/>
          </p:cNvGrpSpPr>
          <p:nvPr/>
        </p:nvGrpSpPr>
        <p:grpSpPr bwMode="auto">
          <a:xfrm>
            <a:off x="358422" y="1747369"/>
            <a:ext cx="1905000" cy="4384697"/>
            <a:chOff x="0" y="1248"/>
            <a:chExt cx="1200" cy="2544"/>
          </a:xfrm>
        </p:grpSpPr>
        <p:sp>
          <p:nvSpPr>
            <p:cNvPr id="11" name="Line 6"/>
            <p:cNvSpPr>
              <a:spLocks noChangeShapeType="1"/>
            </p:cNvSpPr>
            <p:nvPr/>
          </p:nvSpPr>
          <p:spPr bwMode="auto">
            <a:xfrm>
              <a:off x="1200" y="3456"/>
              <a:ext cx="0" cy="336"/>
            </a:xfrm>
            <a:prstGeom prst="line">
              <a:avLst/>
            </a:prstGeom>
            <a:noFill/>
            <a:ln w="57150">
              <a:solidFill>
                <a:srgbClr val="FF3300"/>
              </a:solidFill>
              <a:round/>
              <a:headEnd/>
              <a:tailEnd/>
            </a:ln>
          </p:spPr>
          <p:txBody>
            <a:bodyPr wrap="none" anchor="ctr">
              <a:spAutoFit/>
            </a:bodyPr>
            <a:lstStyle/>
            <a:p>
              <a:endParaRPr lang="fr-FR"/>
            </a:p>
          </p:txBody>
        </p:sp>
        <p:sp>
          <p:nvSpPr>
            <p:cNvPr id="12" name="Line 7"/>
            <p:cNvSpPr>
              <a:spLocks noChangeShapeType="1"/>
            </p:cNvSpPr>
            <p:nvPr/>
          </p:nvSpPr>
          <p:spPr bwMode="auto">
            <a:xfrm flipH="1">
              <a:off x="0" y="3792"/>
              <a:ext cx="1200" cy="0"/>
            </a:xfrm>
            <a:prstGeom prst="line">
              <a:avLst/>
            </a:prstGeom>
            <a:noFill/>
            <a:ln w="57150">
              <a:solidFill>
                <a:srgbClr val="FF3300"/>
              </a:solidFill>
              <a:round/>
              <a:headEnd/>
              <a:tailEnd/>
            </a:ln>
          </p:spPr>
          <p:txBody>
            <a:bodyPr anchor="ctr">
              <a:spAutoFit/>
            </a:bodyPr>
            <a:lstStyle/>
            <a:p>
              <a:endParaRPr lang="fr-FR"/>
            </a:p>
          </p:txBody>
        </p:sp>
        <p:sp>
          <p:nvSpPr>
            <p:cNvPr id="13" name="Line 8"/>
            <p:cNvSpPr>
              <a:spLocks noChangeShapeType="1"/>
            </p:cNvSpPr>
            <p:nvPr/>
          </p:nvSpPr>
          <p:spPr bwMode="auto">
            <a:xfrm flipV="1">
              <a:off x="0" y="1248"/>
              <a:ext cx="0" cy="2544"/>
            </a:xfrm>
            <a:prstGeom prst="line">
              <a:avLst/>
            </a:prstGeom>
            <a:noFill/>
            <a:ln w="57150">
              <a:solidFill>
                <a:srgbClr val="FF3300"/>
              </a:solidFill>
              <a:round/>
              <a:headEnd/>
              <a:tailEnd/>
            </a:ln>
          </p:spPr>
          <p:txBody>
            <a:bodyPr wrap="none" anchor="ctr">
              <a:spAutoFit/>
            </a:bodyPr>
            <a:lstStyle/>
            <a:p>
              <a:endParaRPr lang="fr-FR"/>
            </a:p>
          </p:txBody>
        </p:sp>
        <p:sp>
          <p:nvSpPr>
            <p:cNvPr id="14" name="Line 9"/>
            <p:cNvSpPr>
              <a:spLocks noChangeShapeType="1"/>
            </p:cNvSpPr>
            <p:nvPr/>
          </p:nvSpPr>
          <p:spPr bwMode="auto">
            <a:xfrm>
              <a:off x="0" y="1248"/>
              <a:ext cx="288" cy="0"/>
            </a:xfrm>
            <a:prstGeom prst="line">
              <a:avLst/>
            </a:prstGeom>
            <a:noFill/>
            <a:ln w="57150">
              <a:solidFill>
                <a:srgbClr val="FF3300"/>
              </a:solidFill>
              <a:round/>
              <a:headEnd/>
              <a:tailEnd type="triangle" w="med" len="med"/>
            </a:ln>
          </p:spPr>
          <p:txBody>
            <a:bodyPr wrap="none" anchor="ctr">
              <a:spAutoFit/>
            </a:bodyPr>
            <a:lstStyle/>
            <a:p>
              <a:endParaRPr lang="fr-FR"/>
            </a:p>
          </p:txBody>
        </p:sp>
      </p:grpSp>
      <p:grpSp>
        <p:nvGrpSpPr>
          <p:cNvPr id="15" name="Group 10"/>
          <p:cNvGrpSpPr>
            <a:grpSpLocks/>
          </p:cNvGrpSpPr>
          <p:nvPr/>
        </p:nvGrpSpPr>
        <p:grpSpPr bwMode="auto">
          <a:xfrm>
            <a:off x="1531466" y="3567065"/>
            <a:ext cx="3137276" cy="3186820"/>
            <a:chOff x="912" y="2160"/>
            <a:chExt cx="1584" cy="1968"/>
          </a:xfrm>
        </p:grpSpPr>
        <p:sp>
          <p:nvSpPr>
            <p:cNvPr id="16" name="Freeform 11"/>
            <p:cNvSpPr>
              <a:spLocks/>
            </p:cNvSpPr>
            <p:nvPr/>
          </p:nvSpPr>
          <p:spPr bwMode="auto">
            <a:xfrm>
              <a:off x="912" y="3744"/>
              <a:ext cx="816" cy="384"/>
            </a:xfrm>
            <a:custGeom>
              <a:avLst/>
              <a:gdLst>
                <a:gd name="T0" fmla="*/ 0 w 816"/>
                <a:gd name="T1" fmla="*/ 0 h 384"/>
                <a:gd name="T2" fmla="*/ 0 w 816"/>
                <a:gd name="T3" fmla="*/ 384 h 384"/>
                <a:gd name="T4" fmla="*/ 816 w 816"/>
                <a:gd name="T5" fmla="*/ 384 h 384"/>
                <a:gd name="T6" fmla="*/ 0 60000 65536"/>
                <a:gd name="T7" fmla="*/ 0 60000 65536"/>
                <a:gd name="T8" fmla="*/ 0 60000 65536"/>
                <a:gd name="T9" fmla="*/ 0 w 816"/>
                <a:gd name="T10" fmla="*/ 0 h 384"/>
                <a:gd name="T11" fmla="*/ 816 w 816"/>
                <a:gd name="T12" fmla="*/ 384 h 384"/>
              </a:gdLst>
              <a:ahLst/>
              <a:cxnLst>
                <a:cxn ang="T6">
                  <a:pos x="T0" y="T1"/>
                </a:cxn>
                <a:cxn ang="T7">
                  <a:pos x="T2" y="T3"/>
                </a:cxn>
                <a:cxn ang="T8">
                  <a:pos x="T4" y="T5"/>
                </a:cxn>
              </a:cxnLst>
              <a:rect l="T9" t="T10" r="T11" b="T12"/>
              <a:pathLst>
                <a:path w="816" h="384">
                  <a:moveTo>
                    <a:pt x="0" y="0"/>
                  </a:moveTo>
                  <a:lnTo>
                    <a:pt x="0" y="384"/>
                  </a:lnTo>
                  <a:lnTo>
                    <a:pt x="816" y="384"/>
                  </a:lnTo>
                </a:path>
              </a:pathLst>
            </a:custGeom>
            <a:noFill/>
            <a:ln w="57150" cap="flat" cmpd="sng">
              <a:solidFill>
                <a:srgbClr val="FF0000"/>
              </a:solidFill>
              <a:prstDash val="solid"/>
              <a:round/>
              <a:headEnd type="none" w="med" len="med"/>
              <a:tailEnd type="triangle" w="med" len="med"/>
            </a:ln>
          </p:spPr>
          <p:txBody>
            <a:bodyPr wrap="none" anchor="ctr">
              <a:spAutoFit/>
            </a:bodyPr>
            <a:lstStyle/>
            <a:p>
              <a:endParaRPr lang="fr-FR"/>
            </a:p>
          </p:txBody>
        </p:sp>
        <p:sp>
          <p:nvSpPr>
            <p:cNvPr id="18" name="Freeform 13"/>
            <p:cNvSpPr>
              <a:spLocks/>
            </p:cNvSpPr>
            <p:nvPr/>
          </p:nvSpPr>
          <p:spPr bwMode="auto">
            <a:xfrm>
              <a:off x="1824" y="2160"/>
              <a:ext cx="672" cy="1824"/>
            </a:xfrm>
            <a:custGeom>
              <a:avLst/>
              <a:gdLst>
                <a:gd name="T0" fmla="*/ 672 w 672"/>
                <a:gd name="T1" fmla="*/ 1824 h 1824"/>
                <a:gd name="T2" fmla="*/ 672 w 672"/>
                <a:gd name="T3" fmla="*/ 0 h 1824"/>
                <a:gd name="T4" fmla="*/ 0 w 672"/>
                <a:gd name="T5" fmla="*/ 0 h 1824"/>
                <a:gd name="T6" fmla="*/ 0 60000 65536"/>
                <a:gd name="T7" fmla="*/ 0 60000 65536"/>
                <a:gd name="T8" fmla="*/ 0 60000 65536"/>
                <a:gd name="T9" fmla="*/ 0 w 672"/>
                <a:gd name="T10" fmla="*/ 0 h 1824"/>
                <a:gd name="T11" fmla="*/ 672 w 672"/>
                <a:gd name="T12" fmla="*/ 1824 h 1824"/>
              </a:gdLst>
              <a:ahLst/>
              <a:cxnLst>
                <a:cxn ang="T6">
                  <a:pos x="T0" y="T1"/>
                </a:cxn>
                <a:cxn ang="T7">
                  <a:pos x="T2" y="T3"/>
                </a:cxn>
                <a:cxn ang="T8">
                  <a:pos x="T4" y="T5"/>
                </a:cxn>
              </a:cxnLst>
              <a:rect l="T9" t="T10" r="T11" b="T12"/>
              <a:pathLst>
                <a:path w="672" h="1824">
                  <a:moveTo>
                    <a:pt x="672" y="1824"/>
                  </a:moveTo>
                  <a:lnTo>
                    <a:pt x="672" y="0"/>
                  </a:lnTo>
                  <a:lnTo>
                    <a:pt x="0" y="0"/>
                  </a:lnTo>
                </a:path>
              </a:pathLst>
            </a:custGeom>
            <a:noFill/>
            <a:ln w="57150" cap="flat" cmpd="sng">
              <a:solidFill>
                <a:srgbClr val="FF0000"/>
              </a:solidFill>
              <a:prstDash val="solid"/>
              <a:round/>
              <a:headEnd type="none" w="med" len="med"/>
              <a:tailEnd type="triangle" w="med" len="med"/>
            </a:ln>
          </p:spPr>
          <p:txBody>
            <a:bodyPr wrap="none" anchor="ctr">
              <a:spAutoFit/>
            </a:bodyPr>
            <a:lstStyle/>
            <a:p>
              <a:endParaRPr lang="fr-FR"/>
            </a:p>
          </p:txBody>
        </p:sp>
      </p:grpSp>
    </p:spTree>
    <p:extLst>
      <p:ext uri="{BB962C8B-B14F-4D97-AF65-F5344CB8AC3E}">
        <p14:creationId xmlns:p14="http://schemas.microsoft.com/office/powerpoint/2010/main" val="3275386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443620" y="1859319"/>
            <a:ext cx="5847784" cy="4110273"/>
          </a:xfrm>
        </p:spPr>
        <p:txBody>
          <a:bodyPr>
            <a:normAutofit/>
          </a:bodyPr>
          <a:lstStyle/>
          <a:p>
            <a:r>
              <a:rPr lang="fr-FR" sz="2400" b="1" i="1" cap="none" dirty="0" smtClean="0">
                <a:latin typeface="Cambria" panose="02040503050406030204" pitchFamily="18" charset="0"/>
                <a:ea typeface="Cambria" panose="02040503050406030204" pitchFamily="18" charset="0"/>
              </a:rPr>
              <a:t>Synapse électrique </a:t>
            </a:r>
            <a:r>
              <a:rPr lang="fr-FR" sz="2400" i="1" cap="none" dirty="0" smtClean="0">
                <a:latin typeface="Cambria" panose="02040503050406030204" pitchFamily="18" charset="0"/>
                <a:ea typeface="Cambria" panose="02040503050406030204" pitchFamily="18" charset="0"/>
              </a:rPr>
              <a:t>correspondent à l’accolement de deux neurones</a:t>
            </a:r>
            <a:r>
              <a:rPr lang="fr-FR" sz="2400" b="1"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par des jonctions gap. </a:t>
            </a:r>
          </a:p>
          <a:p>
            <a:r>
              <a:rPr lang="fr-FR" sz="2400" i="1" cap="none" dirty="0" smtClean="0">
                <a:latin typeface="Cambria" panose="02040503050406030204" pitchFamily="18" charset="0"/>
                <a:ea typeface="Cambria" panose="02040503050406030204" pitchFamily="18" charset="0"/>
              </a:rPr>
              <a:t>L’influx nerveux passe directement d’un neurone à l’autre. </a:t>
            </a:r>
          </a:p>
          <a:p>
            <a:r>
              <a:rPr lang="fr-FR" sz="2400" i="1" cap="none" dirty="0" smtClean="0">
                <a:latin typeface="Cambria" panose="02040503050406030204" pitchFamily="18" charset="0"/>
                <a:ea typeface="Cambria" panose="02040503050406030204" pitchFamily="18" charset="0"/>
              </a:rPr>
              <a:t>Ce type de synapse n’existe que peu chez les mammifères. </a:t>
            </a:r>
          </a:p>
          <a:p>
            <a:endParaRPr lang="fr-FR" dirty="0"/>
          </a:p>
        </p:txBody>
      </p:sp>
      <p:sp>
        <p:nvSpPr>
          <p:cNvPr id="5" name="ZoneTexte 4"/>
          <p:cNvSpPr txBox="1"/>
          <p:nvPr/>
        </p:nvSpPr>
        <p:spPr>
          <a:xfrm>
            <a:off x="2671279" y="956422"/>
            <a:ext cx="7027526"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a:t>
            </a:r>
            <a:r>
              <a:rPr lang="fr-FR" sz="2800" b="1" i="1" dirty="0" smtClean="0">
                <a:solidFill>
                  <a:srgbClr val="FF0000"/>
                </a:solidFill>
                <a:latin typeface="Cambria" panose="02040503050406030204" pitchFamily="18" charset="0"/>
                <a:ea typeface="Cambria" panose="02040503050406030204" pitchFamily="18" charset="0"/>
              </a:rPr>
              <a:t>synaptique</a:t>
            </a:r>
            <a:endParaRPr lang="fr-FR" sz="2800" i="1" dirty="0">
              <a:solidFill>
                <a:srgbClr val="FF0000"/>
              </a:solidFill>
              <a:latin typeface="Cambria" panose="02040503050406030204" pitchFamily="18" charset="0"/>
              <a:ea typeface="Cambria" panose="02040503050406030204" pitchFamily="18" charset="0"/>
            </a:endParaRPr>
          </a:p>
        </p:txBody>
      </p:sp>
      <p:pic>
        <p:nvPicPr>
          <p:cNvPr id="6" name="Espace réservé du contenu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775476" y="1596177"/>
            <a:ext cx="4502749" cy="4403690"/>
          </a:xfrm>
        </p:spPr>
      </p:pic>
    </p:spTree>
    <p:extLst>
      <p:ext uri="{BB962C8B-B14F-4D97-AF65-F5344CB8AC3E}">
        <p14:creationId xmlns:p14="http://schemas.microsoft.com/office/powerpoint/2010/main" val="251975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188842" y="1859319"/>
            <a:ext cx="6291404" cy="4664771"/>
          </a:xfrm>
        </p:spPr>
        <p:txBody>
          <a:bodyPr>
            <a:noAutofit/>
          </a:bodyPr>
          <a:lstStyle/>
          <a:p>
            <a:r>
              <a:rPr lang="fr-FR" sz="2400" b="1" i="1" cap="none" dirty="0" smtClean="0">
                <a:latin typeface="Cambria" panose="02040503050406030204" pitchFamily="18" charset="0"/>
                <a:ea typeface="Cambria" panose="02040503050406030204" pitchFamily="18" charset="0"/>
              </a:rPr>
              <a:t>La synapse chimique </a:t>
            </a:r>
            <a:r>
              <a:rPr lang="fr-FR" sz="2400" i="1" cap="none" dirty="0" smtClean="0">
                <a:latin typeface="Cambria" panose="02040503050406030204" pitchFamily="18" charset="0"/>
                <a:ea typeface="Cambria" panose="02040503050406030204" pitchFamily="18" charset="0"/>
              </a:rPr>
              <a:t>est constituée de trois éléments :</a:t>
            </a:r>
          </a:p>
          <a:p>
            <a:pPr lvl="1"/>
            <a:r>
              <a:rPr lang="fr-FR" sz="2400" b="1" i="1" cap="none" dirty="0" smtClean="0">
                <a:latin typeface="Cambria" panose="02040503050406030204" pitchFamily="18" charset="0"/>
                <a:ea typeface="Cambria" panose="02040503050406030204" pitchFamily="18" charset="0"/>
              </a:rPr>
              <a:t>Membrane</a:t>
            </a:r>
            <a:r>
              <a:rPr lang="fr-FR" sz="2400" i="1" cap="none" dirty="0" smtClean="0">
                <a:latin typeface="Cambria" panose="02040503050406030204" pitchFamily="18" charset="0"/>
                <a:ea typeface="Cambria" panose="02040503050406030204" pitchFamily="18" charset="0"/>
              </a:rPr>
              <a:t> </a:t>
            </a:r>
            <a:r>
              <a:rPr lang="fr-FR" sz="2400" b="1" i="1" cap="none" dirty="0" smtClean="0">
                <a:latin typeface="Cambria" panose="02040503050406030204" pitchFamily="18" charset="0"/>
                <a:ea typeface="Cambria" panose="02040503050406030204" pitchFamily="18" charset="0"/>
              </a:rPr>
              <a:t>présynoptique</a:t>
            </a:r>
            <a:r>
              <a:rPr lang="fr-FR" sz="2400" i="1" cap="none" dirty="0" smtClean="0">
                <a:latin typeface="Cambria" panose="02040503050406030204" pitchFamily="18" charset="0"/>
                <a:ea typeface="Cambria" panose="02040503050406030204" pitchFamily="18" charset="0"/>
              </a:rPr>
              <a:t> très riche en vésicules contenant le neurotransmetteur</a:t>
            </a:r>
            <a:r>
              <a:rPr lang="fr-FR" sz="2400" b="1" i="1" cap="none" dirty="0" smtClean="0">
                <a:latin typeface="Cambria" panose="02040503050406030204" pitchFamily="18" charset="0"/>
                <a:ea typeface="Cambria" panose="02040503050406030204" pitchFamily="18" charset="0"/>
              </a:rPr>
              <a:t>.</a:t>
            </a:r>
            <a:endParaRPr lang="fr-FR" sz="2400" i="1" cap="none" dirty="0" smtClean="0">
              <a:latin typeface="Cambria" panose="02040503050406030204" pitchFamily="18" charset="0"/>
              <a:ea typeface="Cambria" panose="02040503050406030204" pitchFamily="18" charset="0"/>
            </a:endParaRPr>
          </a:p>
          <a:p>
            <a:pPr lvl="1"/>
            <a:r>
              <a:rPr lang="fr-FR" sz="2400" b="1" i="1" cap="none" dirty="0" smtClean="0">
                <a:latin typeface="Cambria" panose="02040503050406030204" pitchFamily="18" charset="0"/>
                <a:ea typeface="Cambria" panose="02040503050406030204" pitchFamily="18" charset="0"/>
              </a:rPr>
              <a:t>Fente synaptique</a:t>
            </a:r>
            <a:r>
              <a:rPr lang="fr-FR" sz="2400" i="1" cap="none" dirty="0" smtClean="0">
                <a:latin typeface="Cambria" panose="02040503050406030204" pitchFamily="18" charset="0"/>
                <a:ea typeface="Cambria" panose="02040503050406030204" pitchFamily="18" charset="0"/>
              </a:rPr>
              <a:t> est l’espace entre les deux MP des deux cellules connectées </a:t>
            </a:r>
          </a:p>
          <a:p>
            <a:pPr lvl="1"/>
            <a:r>
              <a:rPr lang="fr-FR" sz="2400" b="1" i="1" cap="none" dirty="0" smtClean="0">
                <a:latin typeface="Cambria" panose="02040503050406030204" pitchFamily="18" charset="0"/>
                <a:ea typeface="Cambria" panose="02040503050406030204" pitchFamily="18" charset="0"/>
              </a:rPr>
              <a:t>Membrane postsynaptique</a:t>
            </a:r>
            <a:r>
              <a:rPr lang="fr-FR" sz="2400" i="1" cap="none" dirty="0" smtClean="0">
                <a:latin typeface="Cambria" panose="02040503050406030204" pitchFamily="18" charset="0"/>
                <a:ea typeface="Cambria" panose="02040503050406030204" pitchFamily="18" charset="0"/>
              </a:rPr>
              <a:t> possédant des protéines réceptrices des neurotransmetteurs.</a:t>
            </a:r>
          </a:p>
        </p:txBody>
      </p:sp>
      <p:pic>
        <p:nvPicPr>
          <p:cNvPr id="7" name="Espace réservé du contenu 6"/>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51691" y="2163778"/>
            <a:ext cx="5581873" cy="3501357"/>
          </a:xfrm>
        </p:spPr>
      </p:pic>
      <p:sp>
        <p:nvSpPr>
          <p:cNvPr id="5" name="ZoneTexte 4"/>
          <p:cNvSpPr txBox="1"/>
          <p:nvPr/>
        </p:nvSpPr>
        <p:spPr>
          <a:xfrm>
            <a:off x="2671279" y="956422"/>
            <a:ext cx="7027526"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a:t>
            </a:r>
            <a:r>
              <a:rPr lang="fr-FR" sz="2800" b="1" i="1" dirty="0" smtClean="0">
                <a:solidFill>
                  <a:srgbClr val="FF0000"/>
                </a:solidFill>
                <a:latin typeface="Cambria" panose="02040503050406030204" pitchFamily="18" charset="0"/>
                <a:ea typeface="Cambria" panose="02040503050406030204" pitchFamily="18" charset="0"/>
              </a:rPr>
              <a:t>synaptique</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501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443620" y="1859319"/>
            <a:ext cx="5847784" cy="4110273"/>
          </a:xfrm>
        </p:spPr>
        <p:txBody>
          <a:bodyPr>
            <a:normAutofit lnSpcReduction="10000"/>
          </a:bodyPr>
          <a:lstStyle/>
          <a:p>
            <a:r>
              <a:rPr lang="fr-FR" sz="2400" i="1" cap="none" dirty="0" smtClean="0">
                <a:latin typeface="Cambria" panose="02040503050406030204" pitchFamily="18" charset="0"/>
                <a:ea typeface="Cambria" panose="02040503050406030204" pitchFamily="18" charset="0"/>
              </a:rPr>
              <a:t>Les synapses chimique sont </a:t>
            </a:r>
            <a:r>
              <a:rPr lang="fr-FR" sz="2400" b="1" i="1" cap="none" dirty="0" smtClean="0">
                <a:latin typeface="Cambria" panose="02040503050406030204" pitchFamily="18" charset="0"/>
                <a:ea typeface="Cambria" panose="02040503050406030204" pitchFamily="18" charset="0"/>
              </a:rPr>
              <a:t>unidirectionnel</a:t>
            </a:r>
            <a:r>
              <a:rPr lang="fr-FR" sz="2400" i="1" cap="none" dirty="0" smtClean="0">
                <a:latin typeface="Cambria" panose="02040503050406030204" pitchFamily="18" charset="0"/>
                <a:ea typeface="Cambria" panose="02040503050406030204" pitchFamily="18" charset="0"/>
              </a:rPr>
              <a:t>, l’influx nerveux passe toujours de l’élément </a:t>
            </a:r>
            <a:r>
              <a:rPr lang="fr-FR" sz="2400" i="1" cap="none" dirty="0" err="1" smtClean="0">
                <a:latin typeface="Cambria" panose="02040503050406030204" pitchFamily="18" charset="0"/>
                <a:ea typeface="Cambria" panose="02040503050406030204" pitchFamily="18" charset="0"/>
              </a:rPr>
              <a:t>présynaptique</a:t>
            </a:r>
            <a:r>
              <a:rPr lang="fr-FR" sz="2400" i="1" cap="none" dirty="0" smtClean="0">
                <a:latin typeface="Cambria" panose="02040503050406030204" pitchFamily="18" charset="0"/>
                <a:ea typeface="Cambria" panose="02040503050406030204" pitchFamily="18" charset="0"/>
              </a:rPr>
              <a:t> à l’élément post synaptique. </a:t>
            </a:r>
          </a:p>
          <a:p>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Elles sont </a:t>
            </a:r>
            <a:r>
              <a:rPr lang="fr-FR" sz="2400" b="1" i="1" cap="none" dirty="0" smtClean="0">
                <a:latin typeface="Cambria" panose="02040503050406030204" pitchFamily="18" charset="0"/>
                <a:ea typeface="Cambria" panose="02040503050406030204" pitchFamily="18" charset="0"/>
              </a:rPr>
              <a:t>fatigables</a:t>
            </a:r>
            <a:r>
              <a:rPr lang="fr-FR" sz="2400" i="1" cap="none" dirty="0" smtClean="0">
                <a:latin typeface="Cambria" panose="02040503050406030204" pitchFamily="18" charset="0"/>
                <a:ea typeface="Cambria" panose="02040503050406030204" pitchFamily="18" charset="0"/>
              </a:rPr>
              <a:t>, c’est-à-dire que les stimulations répétées entrainent la diminution progressive de la réponse postsynaptique. </a:t>
            </a:r>
          </a:p>
          <a:p>
            <a:endParaRPr lang="fr-FR" dirty="0"/>
          </a:p>
        </p:txBody>
      </p:sp>
      <p:pic>
        <p:nvPicPr>
          <p:cNvPr id="7" name="Espace réservé du contenu 6"/>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51691" y="2163778"/>
            <a:ext cx="5581873" cy="3501357"/>
          </a:xfrm>
        </p:spPr>
      </p:pic>
      <p:sp>
        <p:nvSpPr>
          <p:cNvPr id="5" name="ZoneTexte 4"/>
          <p:cNvSpPr txBox="1"/>
          <p:nvPr/>
        </p:nvSpPr>
        <p:spPr>
          <a:xfrm>
            <a:off x="2671279" y="956422"/>
            <a:ext cx="7027526"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a:t>
            </a:r>
            <a:r>
              <a:rPr lang="fr-FR" sz="2800" b="1" i="1" dirty="0" smtClean="0">
                <a:solidFill>
                  <a:srgbClr val="FF0000"/>
                </a:solidFill>
                <a:latin typeface="Cambria" panose="02040503050406030204" pitchFamily="18" charset="0"/>
                <a:ea typeface="Cambria" panose="02040503050406030204" pitchFamily="18" charset="0"/>
              </a:rPr>
              <a:t>synaptique</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58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161518" y="1596177"/>
            <a:ext cx="7270414" cy="5125636"/>
          </a:xfrm>
        </p:spPr>
        <p:txBody>
          <a:bodyPr>
            <a:normAutofit/>
          </a:bodyPr>
          <a:lstStyle/>
          <a:p>
            <a:pPr marL="0" indent="0">
              <a:buNone/>
            </a:pPr>
            <a:r>
              <a:rPr lang="fr-FR" sz="2800" b="1" i="1" cap="none" dirty="0">
                <a:solidFill>
                  <a:schemeClr val="accent1">
                    <a:lumMod val="50000"/>
                  </a:schemeClr>
                </a:solidFill>
                <a:latin typeface="Cambria" panose="02040503050406030204" pitchFamily="18" charset="0"/>
                <a:ea typeface="Cambria" panose="02040503050406030204" pitchFamily="18" charset="0"/>
              </a:rPr>
              <a:t>Fonctionnement d’une synapse chimique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L’arrivée du PA au niveau de la terminaison </a:t>
            </a:r>
            <a:r>
              <a:rPr lang="fr-FR" sz="2400" i="1" cap="none" dirty="0" err="1" smtClean="0">
                <a:latin typeface="Cambria" panose="02040503050406030204" pitchFamily="18" charset="0"/>
                <a:ea typeface="Cambria" panose="02040503050406030204" pitchFamily="18" charset="0"/>
              </a:rPr>
              <a:t>axonale</a:t>
            </a:r>
            <a:r>
              <a:rPr lang="fr-FR" sz="2400" i="1" cap="none" dirty="0" smtClean="0">
                <a:latin typeface="Cambria" panose="02040503050406030204" pitchFamily="18" charset="0"/>
                <a:ea typeface="Cambria" panose="02040503050406030204" pitchFamily="18" charset="0"/>
              </a:rPr>
              <a:t> provoque l’ouverture des </a:t>
            </a:r>
            <a:r>
              <a:rPr lang="fr-FR" sz="2400" b="1" i="1" cap="none" dirty="0" smtClean="0">
                <a:latin typeface="Cambria" panose="02040503050406030204" pitchFamily="18" charset="0"/>
                <a:ea typeface="Cambria" panose="02040503050406030204" pitchFamily="18" charset="0"/>
              </a:rPr>
              <a:t>canaux calcium voltage dépendant </a:t>
            </a:r>
            <a:r>
              <a:rPr lang="fr-FR" sz="2400" i="1" cap="none" dirty="0" smtClean="0">
                <a:latin typeface="Cambria" panose="02040503050406030204" pitchFamily="18" charset="0"/>
                <a:ea typeface="Cambria" panose="02040503050406030204" pitchFamily="18" charset="0"/>
              </a:rPr>
              <a:t>présents à ce niveau. </a:t>
            </a:r>
          </a:p>
          <a:p>
            <a:r>
              <a:rPr lang="fr-FR" sz="2400" i="1" cap="none" dirty="0" smtClean="0">
                <a:latin typeface="Cambria" panose="02040503050406030204" pitchFamily="18" charset="0"/>
                <a:ea typeface="Cambria" panose="02040503050406030204" pitchFamily="18" charset="0"/>
              </a:rPr>
              <a:t>Les ions calcium pénètrent alors à l’intérieure du neurone </a:t>
            </a:r>
            <a:r>
              <a:rPr lang="fr-FR" sz="2400" i="1" cap="none" dirty="0" err="1" smtClean="0">
                <a:latin typeface="Cambria" panose="02040503050406030204" pitchFamily="18" charset="0"/>
                <a:ea typeface="Cambria" panose="02040503050406030204" pitchFamily="18" charset="0"/>
              </a:rPr>
              <a:t>présynaptique</a:t>
            </a:r>
            <a:r>
              <a:rPr lang="fr-FR" sz="2400" i="1" cap="none" dirty="0" smtClean="0">
                <a:latin typeface="Cambria" panose="02040503050406030204" pitchFamily="18" charset="0"/>
                <a:ea typeface="Cambria" panose="02040503050406030204" pitchFamily="18" charset="0"/>
              </a:rPr>
              <a:t> et provoquent l’exocytose du contenu des vésicules (le neurotransmetteur) dans la fente synaptique. </a:t>
            </a:r>
          </a:p>
          <a:p>
            <a:r>
              <a:rPr lang="fr-FR" sz="2400" i="1" cap="none" dirty="0" smtClean="0">
                <a:latin typeface="Cambria" panose="02040503050406030204" pitchFamily="18" charset="0"/>
                <a:ea typeface="Cambria" panose="02040503050406030204" pitchFamily="18" charset="0"/>
              </a:rPr>
              <a:t>Ce sont les canaux calcium qui transforment </a:t>
            </a:r>
            <a:r>
              <a:rPr lang="fr-FR" sz="2400" b="1" i="1" cap="none" dirty="0" smtClean="0">
                <a:latin typeface="Cambria" panose="02040503050406030204" pitchFamily="18" charset="0"/>
                <a:ea typeface="Cambria" panose="02040503050406030204" pitchFamily="18" charset="0"/>
              </a:rPr>
              <a:t>le signal électrique en signal chimique. </a:t>
            </a:r>
          </a:p>
          <a:p>
            <a:endParaRPr lang="fr-FR" dirty="0"/>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354111" y="2010347"/>
            <a:ext cx="4742093" cy="4300815"/>
          </a:xfrm>
        </p:spPr>
      </p:pic>
      <p:sp>
        <p:nvSpPr>
          <p:cNvPr id="6" name="ZoneTexte 5"/>
          <p:cNvSpPr txBox="1"/>
          <p:nvPr/>
        </p:nvSpPr>
        <p:spPr>
          <a:xfrm>
            <a:off x="2671279" y="956422"/>
            <a:ext cx="7027526"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a:t>
            </a:r>
            <a:r>
              <a:rPr lang="fr-FR" sz="2800" b="1" i="1" dirty="0" smtClean="0">
                <a:solidFill>
                  <a:srgbClr val="FF0000"/>
                </a:solidFill>
                <a:latin typeface="Cambria" panose="02040503050406030204" pitchFamily="18" charset="0"/>
                <a:ea typeface="Cambria" panose="02040503050406030204" pitchFamily="18" charset="0"/>
              </a:rPr>
              <a:t>synaptique</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078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972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443620" y="1907960"/>
            <a:ext cx="6708618" cy="4405294"/>
          </a:xfrm>
          <a:ln>
            <a:solidFill>
              <a:schemeClr val="accent1"/>
            </a:solidFill>
          </a:ln>
        </p:spPr>
        <p:txBody>
          <a:bodyPr>
            <a:norm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Fonctionnement d’une synapse chimique </a:t>
            </a:r>
            <a:endParaRPr lang="fr-FR" sz="2400" i="1" cap="none" dirty="0" smtClean="0">
              <a:latin typeface="Cambria" panose="02040503050406030204" pitchFamily="18" charset="0"/>
              <a:ea typeface="Cambria" panose="02040503050406030204" pitchFamily="18" charset="0"/>
            </a:endParaRPr>
          </a:p>
          <a:p>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 neurotransmetteur diffuse à travers la fente synaptique</a:t>
            </a:r>
          </a:p>
          <a:p>
            <a:r>
              <a:rPr lang="fr-FR" sz="2400" i="1" cap="none" dirty="0" smtClean="0">
                <a:latin typeface="Cambria" panose="02040503050406030204" pitchFamily="18" charset="0"/>
                <a:ea typeface="Cambria" panose="02040503050406030204" pitchFamily="18" charset="0"/>
              </a:rPr>
              <a:t>Il se combine avec le </a:t>
            </a:r>
            <a:r>
              <a:rPr lang="fr-FR" sz="2400" b="1" i="1" cap="none" dirty="0" smtClean="0">
                <a:latin typeface="Cambria" panose="02040503050406030204" pitchFamily="18" charset="0"/>
                <a:ea typeface="Cambria" panose="02040503050406030204" pitchFamily="18" charset="0"/>
              </a:rPr>
              <a:t>récepteur de la membrane cellulaire post-synaptique, </a:t>
            </a:r>
            <a:r>
              <a:rPr lang="fr-FR" sz="2400" i="1" cap="none" dirty="0" smtClean="0">
                <a:latin typeface="Cambria" panose="02040503050406030204" pitchFamily="18" charset="0"/>
                <a:ea typeface="Cambria" panose="02040503050406030204" pitchFamily="18" charset="0"/>
              </a:rPr>
              <a:t>provoquant la modification de sa perméabilité à certain ions et la modification de son</a:t>
            </a:r>
            <a:r>
              <a:rPr lang="fr-FR" sz="2400" b="1"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potentiel de membrane.</a:t>
            </a:r>
            <a:endParaRPr lang="fr-FR" sz="2400" b="1" i="1" cap="none" dirty="0">
              <a:latin typeface="Cambria" panose="02040503050406030204" pitchFamily="18" charset="0"/>
              <a:ea typeface="Cambria" panose="02040503050406030204" pitchFamily="18" charset="0"/>
            </a:endParaRPr>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347369" y="2058651"/>
            <a:ext cx="4447277" cy="4033433"/>
          </a:xfrm>
          <a:ln>
            <a:solidFill>
              <a:schemeClr val="accent1"/>
            </a:solidFill>
          </a:ln>
        </p:spPr>
      </p:pic>
      <p:sp>
        <p:nvSpPr>
          <p:cNvPr id="6" name="ZoneTexte 5"/>
          <p:cNvSpPr txBox="1"/>
          <p:nvPr/>
        </p:nvSpPr>
        <p:spPr>
          <a:xfrm>
            <a:off x="2671279" y="956422"/>
            <a:ext cx="7027526"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a:t>
            </a:r>
            <a:r>
              <a:rPr lang="fr-FR" sz="2800" b="1" i="1" dirty="0" smtClean="0">
                <a:solidFill>
                  <a:srgbClr val="FF0000"/>
                </a:solidFill>
                <a:latin typeface="Cambria" panose="02040503050406030204" pitchFamily="18" charset="0"/>
                <a:ea typeface="Cambria" panose="02040503050406030204" pitchFamily="18" charset="0"/>
              </a:rPr>
              <a:t>synaptique</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896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73969" y="1479642"/>
            <a:ext cx="6608933" cy="4998681"/>
          </a:xfrm>
        </p:spPr>
        <p:txBody>
          <a:bodyPr>
            <a:norm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Fonctionnement d’une synapse chimique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a:latin typeface="Cambria" panose="02040503050406030204" pitchFamily="18" charset="0"/>
                <a:ea typeface="Cambria" panose="02040503050406030204" pitchFamily="18" charset="0"/>
              </a:rPr>
              <a:t>Les </a:t>
            </a:r>
            <a:r>
              <a:rPr lang="fr-FR" sz="2400" b="1" i="1" cap="none" dirty="0" err="1">
                <a:latin typeface="Cambria" panose="02040503050406030204" pitchFamily="18" charset="0"/>
                <a:ea typeface="Cambria" panose="02040503050406030204" pitchFamily="18" charset="0"/>
              </a:rPr>
              <a:t>neurotrausmetteurs</a:t>
            </a:r>
            <a:r>
              <a:rPr lang="fr-FR" sz="2400" b="1" i="1" cap="none" dirty="0">
                <a:latin typeface="Cambria" panose="02040503050406030204" pitchFamily="18" charset="0"/>
                <a:ea typeface="Cambria" panose="02040503050406030204" pitchFamily="18" charset="0"/>
              </a:rPr>
              <a:t> stimulateurs </a:t>
            </a:r>
            <a:r>
              <a:rPr lang="fr-FR" sz="2400" i="1" cap="none" dirty="0">
                <a:latin typeface="Cambria" panose="02040503050406030204" pitchFamily="18" charset="0"/>
                <a:ea typeface="Cambria" panose="02040503050406030204" pitchFamily="18" charset="0"/>
              </a:rPr>
              <a:t>dépolarisent la membrane post-synaptique créant ainsi un PA et une réponse cellulaire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Les </a:t>
            </a:r>
            <a:r>
              <a:rPr lang="fr-FR" sz="2400" b="1" i="1" cap="none" dirty="0" smtClean="0">
                <a:latin typeface="Cambria" panose="02040503050406030204" pitchFamily="18" charset="0"/>
                <a:ea typeface="Cambria" panose="02040503050406030204" pitchFamily="18" charset="0"/>
              </a:rPr>
              <a:t>neurotransmetteurs inhibiteurs </a:t>
            </a:r>
            <a:r>
              <a:rPr lang="fr-FR" sz="2400" i="1" cap="none" dirty="0" err="1" smtClean="0">
                <a:latin typeface="Cambria" panose="02040503050406030204" pitchFamily="18" charset="0"/>
                <a:ea typeface="Cambria" panose="02040503050406030204" pitchFamily="18" charset="0"/>
              </a:rPr>
              <a:t>hyperpolarisent</a:t>
            </a:r>
            <a:r>
              <a:rPr lang="fr-FR" sz="2400" i="1" cap="none" dirty="0" smtClean="0">
                <a:latin typeface="Cambria" panose="02040503050406030204" pitchFamily="18" charset="0"/>
                <a:ea typeface="Cambria" panose="02040503050406030204" pitchFamily="18" charset="0"/>
              </a:rPr>
              <a:t> la membrane post-synaptique. </a:t>
            </a:r>
          </a:p>
          <a:p>
            <a:r>
              <a:rPr lang="fr-FR" sz="2400" i="1" cap="none" dirty="0" smtClean="0">
                <a:latin typeface="Cambria" panose="02040503050406030204" pitchFamily="18" charset="0"/>
                <a:ea typeface="Cambria" panose="02040503050406030204" pitchFamily="18" charset="0"/>
              </a:rPr>
              <a:t>Enfin le neurotransmetteur subit une dégradation ou une recapture.</a:t>
            </a:r>
            <a:endParaRPr lang="fr-FR" sz="2400" i="1" cap="none" dirty="0">
              <a:latin typeface="Cambria" panose="02040503050406030204" pitchFamily="18" charset="0"/>
              <a:ea typeface="Cambria" panose="02040503050406030204" pitchFamily="18" charset="0"/>
            </a:endParaRPr>
          </a:p>
        </p:txBody>
      </p:sp>
      <p:sp>
        <p:nvSpPr>
          <p:cNvPr id="6" name="ZoneTexte 5"/>
          <p:cNvSpPr txBox="1"/>
          <p:nvPr/>
        </p:nvSpPr>
        <p:spPr>
          <a:xfrm>
            <a:off x="2671279" y="956422"/>
            <a:ext cx="7027526"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a:t>
            </a:r>
            <a:r>
              <a:rPr lang="fr-FR" sz="2800" b="1" i="1" dirty="0" smtClean="0">
                <a:solidFill>
                  <a:srgbClr val="FF0000"/>
                </a:solidFill>
                <a:latin typeface="Cambria" panose="02040503050406030204" pitchFamily="18" charset="0"/>
                <a:ea typeface="Cambria" panose="02040503050406030204" pitchFamily="18" charset="0"/>
              </a:rPr>
              <a:t>synaptique</a:t>
            </a:r>
            <a:endParaRPr lang="fr-FR" sz="2800" i="1" dirty="0">
              <a:solidFill>
                <a:srgbClr val="FF0000"/>
              </a:solidFill>
              <a:latin typeface="Cambria" panose="02040503050406030204" pitchFamily="18" charset="0"/>
              <a:ea typeface="Cambria" panose="02040503050406030204" pitchFamily="18" charset="0"/>
            </a:endParaRPr>
          </a:p>
        </p:txBody>
      </p:sp>
      <p:pic>
        <p:nvPicPr>
          <p:cNvPr id="7" name="Espace réservé du contenu 6"/>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6297444" y="2102019"/>
            <a:ext cx="5836188" cy="4059411"/>
          </a:xfrm>
        </p:spPr>
      </p:pic>
    </p:spTree>
    <p:extLst>
      <p:ext uri="{BB962C8B-B14F-4D97-AF65-F5344CB8AC3E}">
        <p14:creationId xmlns:p14="http://schemas.microsoft.com/office/powerpoint/2010/main" val="396821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25916" y="1892175"/>
            <a:ext cx="7170344" cy="2585323"/>
          </a:xfrm>
          <a:prstGeom prst="rect">
            <a:avLst/>
          </a:prstGeom>
          <a:noFill/>
          <a:ln w="38100">
            <a:solidFill>
              <a:schemeClr val="accent6">
                <a:lumMod val="75000"/>
              </a:schemeClr>
            </a:solidFill>
          </a:ln>
        </p:spPr>
        <p:txBody>
          <a:bodyPr wrap="square" rtlCol="0">
            <a:spAutoFit/>
          </a:bodyPr>
          <a:lstStyle/>
          <a:p>
            <a:pPr algn="ctr"/>
            <a:r>
              <a:rPr lang="fr-FR" sz="5400" b="1" i="1" dirty="0" smtClean="0">
                <a:solidFill>
                  <a:schemeClr val="accent1">
                    <a:lumMod val="50000"/>
                  </a:schemeClr>
                </a:solidFill>
                <a:latin typeface="Cambria" panose="02040503050406030204" pitchFamily="18" charset="0"/>
                <a:ea typeface="Cambria" panose="02040503050406030204" pitchFamily="18" charset="0"/>
              </a:rPr>
              <a:t>ORGANISATION GÉNÉRALE DU SYSTÈME NERVEUX </a:t>
            </a:r>
            <a:endParaRPr lang="fr-FR" sz="5400" i="1"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87435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central</a:t>
            </a:r>
            <a:r>
              <a:rPr lang="fr-FR" dirty="0"/>
              <a:t/>
            </a:r>
            <a:br>
              <a:rPr lang="fr-FR" dirty="0"/>
            </a:br>
            <a:endParaRPr lang="fr-FR" dirty="0"/>
          </a:p>
        </p:txBody>
      </p:sp>
      <p:pic>
        <p:nvPicPr>
          <p:cNvPr id="7" name="Espace réservé du contenu 6"/>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091349" y="918622"/>
            <a:ext cx="7632736" cy="5740207"/>
          </a:xfrm>
        </p:spPr>
      </p:pic>
    </p:spTree>
    <p:extLst>
      <p:ext uri="{BB962C8B-B14F-4D97-AF65-F5344CB8AC3E}">
        <p14:creationId xmlns:p14="http://schemas.microsoft.com/office/powerpoint/2010/main" val="87306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8375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6" name="Espace réservé du contenu 5"/>
          <p:cNvSpPr>
            <a:spLocks noGrp="1"/>
          </p:cNvSpPr>
          <p:nvPr>
            <p:ph sz="quarter" idx="13"/>
          </p:nvPr>
        </p:nvSpPr>
        <p:spPr>
          <a:xfrm>
            <a:off x="226336" y="1232288"/>
            <a:ext cx="6400495" cy="5625711"/>
          </a:xfrm>
        </p:spPr>
        <p:txBody>
          <a:bodyPr>
            <a:noAutofit/>
          </a:bodyPr>
          <a:lstStyle/>
          <a:p>
            <a:r>
              <a:rPr lang="fr-FR" sz="2400" i="1" cap="none" dirty="0" smtClean="0">
                <a:latin typeface="Cambria" panose="02040503050406030204" pitchFamily="18" charset="0"/>
                <a:ea typeface="Cambria" panose="02040503050406030204" pitchFamily="18" charset="0"/>
              </a:rPr>
              <a:t>L’encéphale est situé dans la cavité crânienne et est séparé de cette dernière par les méninges. </a:t>
            </a:r>
          </a:p>
          <a:p>
            <a:r>
              <a:rPr lang="fr-FR" sz="2400" i="1" cap="none" dirty="0" smtClean="0">
                <a:latin typeface="Cambria" panose="02040503050406030204" pitchFamily="18" charset="0"/>
                <a:ea typeface="Cambria" panose="02040503050406030204" pitchFamily="18" charset="0"/>
              </a:rPr>
              <a:t>Il comprend trois parties :</a:t>
            </a:r>
          </a:p>
          <a:p>
            <a:pPr lvl="0"/>
            <a:r>
              <a:rPr lang="fr-FR" sz="2400" b="1" i="1" cap="none" dirty="0" smtClean="0">
                <a:latin typeface="Cambria" panose="02040503050406030204" pitchFamily="18" charset="0"/>
                <a:ea typeface="Cambria" panose="02040503050406030204" pitchFamily="18" charset="0"/>
              </a:rPr>
              <a:t>Le cerveau</a:t>
            </a:r>
            <a:endParaRPr lang="fr-FR" sz="2400" i="1" cap="none" dirty="0">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Le cervelet</a:t>
            </a:r>
            <a:endParaRPr lang="fr-FR" sz="2400" i="1" cap="none" dirty="0">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Le tronc cérébral</a:t>
            </a:r>
            <a:r>
              <a:rPr lang="fr-FR" sz="2400" i="1" cap="none" dirty="0" smtClean="0">
                <a:latin typeface="Cambria" panose="02040503050406030204" pitchFamily="18" charset="0"/>
                <a:ea typeface="Cambria" panose="02040503050406030204" pitchFamily="18" charset="0"/>
              </a:rPr>
              <a:t> formé de :</a:t>
            </a:r>
          </a:p>
          <a:p>
            <a:pPr lvl="1"/>
            <a:r>
              <a:rPr lang="fr-FR" sz="2400" i="1" cap="none" dirty="0" smtClean="0">
                <a:latin typeface="Cambria" panose="02040503050406030204" pitchFamily="18" charset="0"/>
                <a:ea typeface="Cambria" panose="02040503050406030204" pitchFamily="18" charset="0"/>
              </a:rPr>
              <a:t>Bulbe rachidien.</a:t>
            </a:r>
          </a:p>
          <a:p>
            <a:pPr lvl="1"/>
            <a:r>
              <a:rPr lang="fr-FR" sz="2400" i="1" cap="none" dirty="0" smtClean="0">
                <a:latin typeface="Cambria" panose="02040503050406030204" pitchFamily="18" charset="0"/>
                <a:ea typeface="Cambria" panose="02040503050406030204" pitchFamily="18" charset="0"/>
              </a:rPr>
              <a:t>Pont de </a:t>
            </a:r>
            <a:r>
              <a:rPr lang="fr-FR" sz="2400" i="1" cap="none" dirty="0" err="1" smtClean="0">
                <a:latin typeface="Cambria" panose="02040503050406030204" pitchFamily="18" charset="0"/>
                <a:ea typeface="Cambria" panose="02040503050406030204" pitchFamily="18" charset="0"/>
              </a:rPr>
              <a:t>varole</a:t>
            </a:r>
            <a:r>
              <a:rPr lang="fr-FR" sz="2400" i="1" cap="none" dirty="0" smtClean="0">
                <a:latin typeface="Cambria" panose="02040503050406030204" pitchFamily="18" charset="0"/>
                <a:ea typeface="Cambria" panose="02040503050406030204" pitchFamily="18" charset="0"/>
              </a:rPr>
              <a:t> ou protubérance annulaire.</a:t>
            </a:r>
          </a:p>
          <a:p>
            <a:pPr lvl="1"/>
            <a:r>
              <a:rPr lang="fr-FR" sz="2400" i="1" cap="none" dirty="0" smtClean="0">
                <a:latin typeface="Cambria" panose="02040503050406030204" pitchFamily="18" charset="0"/>
                <a:ea typeface="Cambria" panose="02040503050406030204" pitchFamily="18" charset="0"/>
              </a:rPr>
              <a:t>Mésencéphale ou cerveau moyen.</a:t>
            </a:r>
          </a:p>
          <a:p>
            <a:pPr lvl="1"/>
            <a:r>
              <a:rPr lang="fr-FR" sz="2400" i="1" cap="none" dirty="0" smtClean="0">
                <a:latin typeface="Cambria" panose="02040503050406030204" pitchFamily="18" charset="0"/>
                <a:ea typeface="Cambria" panose="02040503050406030204" pitchFamily="18" charset="0"/>
              </a:rPr>
              <a:t>Diencéphale ou cerveau intermédiaire</a:t>
            </a:r>
          </a:p>
          <a:p>
            <a:endParaRPr lang="fr-FR" sz="2400" dirty="0"/>
          </a:p>
        </p:txBody>
      </p:sp>
      <p:pic>
        <p:nvPicPr>
          <p:cNvPr id="7"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297422" y="1674688"/>
            <a:ext cx="5787512" cy="3903887"/>
          </a:xfrm>
        </p:spPr>
      </p:pic>
    </p:spTree>
    <p:extLst>
      <p:ext uri="{BB962C8B-B14F-4D97-AF65-F5344CB8AC3E}">
        <p14:creationId xmlns:p14="http://schemas.microsoft.com/office/powerpoint/2010/main" val="55412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rainct"/>
          <p:cNvPicPr>
            <a:picLocks noChangeAspect="1" noChangeArrowheads="1"/>
          </p:cNvPicPr>
          <p:nvPr/>
        </p:nvPicPr>
        <p:blipFill>
          <a:blip r:embed="rId2" cstate="print"/>
          <a:srcRect/>
          <a:stretch>
            <a:fillRect/>
          </a:stretch>
        </p:blipFill>
        <p:spPr bwMode="auto">
          <a:xfrm>
            <a:off x="4467225" y="457200"/>
            <a:ext cx="5943600" cy="4979988"/>
          </a:xfrm>
          <a:prstGeom prst="rect">
            <a:avLst/>
          </a:prstGeom>
          <a:noFill/>
          <a:ln w="9525">
            <a:noFill/>
            <a:miter lim="800000"/>
            <a:headEnd/>
            <a:tailEnd/>
          </a:ln>
        </p:spPr>
      </p:pic>
      <p:grpSp>
        <p:nvGrpSpPr>
          <p:cNvPr id="2" name="Group 55"/>
          <p:cNvGrpSpPr>
            <a:grpSpLocks/>
          </p:cNvGrpSpPr>
          <p:nvPr/>
        </p:nvGrpSpPr>
        <p:grpSpPr bwMode="auto">
          <a:xfrm>
            <a:off x="2057400" y="457200"/>
            <a:ext cx="7543800" cy="2362200"/>
            <a:chOff x="336" y="288"/>
            <a:chExt cx="4752" cy="1488"/>
          </a:xfrm>
        </p:grpSpPr>
        <p:sp>
          <p:nvSpPr>
            <p:cNvPr id="12316" name="Text Box 3"/>
            <p:cNvSpPr txBox="1">
              <a:spLocks noChangeArrowheads="1"/>
            </p:cNvSpPr>
            <p:nvPr/>
          </p:nvSpPr>
          <p:spPr bwMode="auto">
            <a:xfrm>
              <a:off x="336" y="288"/>
              <a:ext cx="1296" cy="233"/>
            </a:xfrm>
            <a:prstGeom prst="rect">
              <a:avLst/>
            </a:prstGeom>
            <a:noFill/>
            <a:ln w="28575">
              <a:solidFill>
                <a:schemeClr val="tx1"/>
              </a:solidFill>
              <a:miter lim="800000"/>
              <a:headEnd/>
              <a:tailEnd/>
            </a:ln>
          </p:spPr>
          <p:txBody>
            <a:bodyPr>
              <a:spAutoFit/>
            </a:bodyPr>
            <a:lstStyle/>
            <a:p>
              <a:pPr algn="ctr"/>
              <a:r>
                <a:rPr lang="fr-CA" b="1" i="1" dirty="0">
                  <a:latin typeface="Cambria" panose="02040503050406030204" pitchFamily="18" charset="0"/>
                  <a:ea typeface="Cambria" panose="02040503050406030204" pitchFamily="18" charset="0"/>
                </a:rPr>
                <a:t>Télencéphale</a:t>
              </a:r>
            </a:p>
          </p:txBody>
        </p:sp>
        <p:grpSp>
          <p:nvGrpSpPr>
            <p:cNvPr id="3" name="Group 49"/>
            <p:cNvGrpSpPr>
              <a:grpSpLocks/>
            </p:cNvGrpSpPr>
            <p:nvPr/>
          </p:nvGrpSpPr>
          <p:grpSpPr bwMode="auto">
            <a:xfrm>
              <a:off x="1728" y="480"/>
              <a:ext cx="3360" cy="1296"/>
              <a:chOff x="1728" y="480"/>
              <a:chExt cx="3360" cy="1296"/>
            </a:xfrm>
          </p:grpSpPr>
          <p:sp>
            <p:nvSpPr>
              <p:cNvPr id="12318" name="Line 8"/>
              <p:cNvSpPr>
                <a:spLocks noChangeShapeType="1"/>
              </p:cNvSpPr>
              <p:nvPr/>
            </p:nvSpPr>
            <p:spPr bwMode="auto">
              <a:xfrm>
                <a:off x="1728" y="480"/>
                <a:ext cx="1152" cy="1296"/>
              </a:xfrm>
              <a:prstGeom prst="line">
                <a:avLst/>
              </a:prstGeom>
              <a:noFill/>
              <a:ln w="38100">
                <a:solidFill>
                  <a:schemeClr val="tx1"/>
                </a:solidFill>
                <a:round/>
                <a:headEnd/>
                <a:tailEnd type="triangle" w="med" len="med"/>
              </a:ln>
            </p:spPr>
            <p:txBody>
              <a:bodyPr wrap="none" anchor="ctr">
                <a:spAutoFit/>
              </a:bodyPr>
              <a:lstStyle/>
              <a:p>
                <a:endParaRPr lang="fr-FR"/>
              </a:p>
            </p:txBody>
          </p:sp>
          <p:sp>
            <p:nvSpPr>
              <p:cNvPr id="12319" name="Line 9"/>
              <p:cNvSpPr>
                <a:spLocks noChangeShapeType="1"/>
              </p:cNvSpPr>
              <p:nvPr/>
            </p:nvSpPr>
            <p:spPr bwMode="auto">
              <a:xfrm>
                <a:off x="1728" y="480"/>
                <a:ext cx="3360" cy="960"/>
              </a:xfrm>
              <a:prstGeom prst="line">
                <a:avLst/>
              </a:prstGeom>
              <a:noFill/>
              <a:ln w="38100">
                <a:solidFill>
                  <a:schemeClr val="tx1"/>
                </a:solidFill>
                <a:round/>
                <a:headEnd/>
                <a:tailEnd type="triangle" w="med" len="med"/>
              </a:ln>
            </p:spPr>
            <p:txBody>
              <a:bodyPr wrap="none" anchor="ctr">
                <a:spAutoFit/>
              </a:bodyPr>
              <a:lstStyle/>
              <a:p>
                <a:endParaRPr lang="fr-FR"/>
              </a:p>
            </p:txBody>
          </p:sp>
          <p:sp>
            <p:nvSpPr>
              <p:cNvPr id="12320" name="Line 10"/>
              <p:cNvSpPr>
                <a:spLocks noChangeShapeType="1"/>
              </p:cNvSpPr>
              <p:nvPr/>
            </p:nvSpPr>
            <p:spPr bwMode="auto">
              <a:xfrm>
                <a:off x="1728" y="480"/>
                <a:ext cx="1392" cy="720"/>
              </a:xfrm>
              <a:prstGeom prst="line">
                <a:avLst/>
              </a:prstGeom>
              <a:noFill/>
              <a:ln w="38100">
                <a:solidFill>
                  <a:schemeClr val="tx1"/>
                </a:solidFill>
                <a:round/>
                <a:headEnd/>
                <a:tailEnd type="triangle" w="med" len="med"/>
              </a:ln>
            </p:spPr>
            <p:txBody>
              <a:bodyPr wrap="none" anchor="ctr">
                <a:spAutoFit/>
              </a:bodyPr>
              <a:lstStyle/>
              <a:p>
                <a:endParaRPr lang="fr-FR"/>
              </a:p>
            </p:txBody>
          </p:sp>
          <p:sp>
            <p:nvSpPr>
              <p:cNvPr id="12321" name="Line 11"/>
              <p:cNvSpPr>
                <a:spLocks noChangeShapeType="1"/>
              </p:cNvSpPr>
              <p:nvPr/>
            </p:nvSpPr>
            <p:spPr bwMode="auto">
              <a:xfrm>
                <a:off x="1728" y="480"/>
                <a:ext cx="2304" cy="288"/>
              </a:xfrm>
              <a:prstGeom prst="line">
                <a:avLst/>
              </a:prstGeom>
              <a:noFill/>
              <a:ln w="38100">
                <a:solidFill>
                  <a:schemeClr val="tx1"/>
                </a:solidFill>
                <a:round/>
                <a:headEnd/>
                <a:tailEnd type="triangle" w="med" len="med"/>
              </a:ln>
            </p:spPr>
            <p:txBody>
              <a:bodyPr wrap="none" anchor="ctr">
                <a:spAutoFit/>
              </a:bodyPr>
              <a:lstStyle/>
              <a:p>
                <a:endParaRPr lang="fr-FR"/>
              </a:p>
            </p:txBody>
          </p:sp>
        </p:grpSp>
      </p:grpSp>
      <p:grpSp>
        <p:nvGrpSpPr>
          <p:cNvPr id="4" name="Group 57"/>
          <p:cNvGrpSpPr>
            <a:grpSpLocks/>
          </p:cNvGrpSpPr>
          <p:nvPr/>
        </p:nvGrpSpPr>
        <p:grpSpPr bwMode="auto">
          <a:xfrm>
            <a:off x="1903114" y="2903264"/>
            <a:ext cx="6218238" cy="2192338"/>
            <a:chOff x="240" y="1828"/>
            <a:chExt cx="3917" cy="1381"/>
          </a:xfrm>
        </p:grpSpPr>
        <p:grpSp>
          <p:nvGrpSpPr>
            <p:cNvPr id="5" name="Group 41"/>
            <p:cNvGrpSpPr>
              <a:grpSpLocks/>
            </p:cNvGrpSpPr>
            <p:nvPr/>
          </p:nvGrpSpPr>
          <p:grpSpPr bwMode="auto">
            <a:xfrm>
              <a:off x="240" y="1828"/>
              <a:ext cx="3917" cy="327"/>
              <a:chOff x="240" y="1828"/>
              <a:chExt cx="3917" cy="327"/>
            </a:xfrm>
          </p:grpSpPr>
          <p:sp>
            <p:nvSpPr>
              <p:cNvPr id="12313" name="Oval 20"/>
              <p:cNvSpPr>
                <a:spLocks noChangeArrowheads="1"/>
              </p:cNvSpPr>
              <p:nvPr/>
            </p:nvSpPr>
            <p:spPr bwMode="auto">
              <a:xfrm>
                <a:off x="3744" y="1828"/>
                <a:ext cx="413" cy="327"/>
              </a:xfrm>
              <a:prstGeom prst="ellipse">
                <a:avLst/>
              </a:prstGeom>
              <a:noFill/>
              <a:ln w="38100">
                <a:solidFill>
                  <a:schemeClr val="tx1"/>
                </a:solidFill>
                <a:round/>
                <a:headEnd/>
                <a:tailEnd/>
              </a:ln>
            </p:spPr>
            <p:txBody>
              <a:bodyPr wrap="square" anchor="ctr">
                <a:spAutoFit/>
              </a:bodyPr>
              <a:lstStyle/>
              <a:p>
                <a:endParaRPr lang="fr-FR"/>
              </a:p>
            </p:txBody>
          </p:sp>
          <p:sp>
            <p:nvSpPr>
              <p:cNvPr id="12314" name="Text Box 5"/>
              <p:cNvSpPr txBox="1">
                <a:spLocks noChangeArrowheads="1"/>
              </p:cNvSpPr>
              <p:nvPr/>
            </p:nvSpPr>
            <p:spPr bwMode="auto">
              <a:xfrm>
                <a:off x="240" y="1872"/>
                <a:ext cx="1344" cy="233"/>
              </a:xfrm>
              <a:prstGeom prst="rect">
                <a:avLst/>
              </a:prstGeom>
              <a:noFill/>
              <a:ln w="28575">
                <a:solidFill>
                  <a:schemeClr val="tx1"/>
                </a:solidFill>
                <a:miter lim="800000"/>
                <a:headEnd/>
                <a:tailEnd/>
              </a:ln>
            </p:spPr>
            <p:txBody>
              <a:bodyPr wrap="square">
                <a:spAutoFit/>
              </a:bodyPr>
              <a:lstStyle/>
              <a:p>
                <a:pPr algn="ctr"/>
                <a:r>
                  <a:rPr lang="fr-CA" b="1" i="1" dirty="0">
                    <a:latin typeface="Cambria" panose="02040503050406030204" pitchFamily="18" charset="0"/>
                    <a:ea typeface="Cambria" panose="02040503050406030204" pitchFamily="18" charset="0"/>
                  </a:rPr>
                  <a:t>Mésencéphale</a:t>
                </a:r>
              </a:p>
            </p:txBody>
          </p:sp>
          <p:sp>
            <p:nvSpPr>
              <p:cNvPr id="12315" name="Line 22"/>
              <p:cNvSpPr>
                <a:spLocks noChangeShapeType="1"/>
              </p:cNvSpPr>
              <p:nvPr/>
            </p:nvSpPr>
            <p:spPr bwMode="auto">
              <a:xfrm>
                <a:off x="1584" y="2016"/>
                <a:ext cx="2160" cy="0"/>
              </a:xfrm>
              <a:prstGeom prst="line">
                <a:avLst/>
              </a:prstGeom>
              <a:noFill/>
              <a:ln w="38100">
                <a:solidFill>
                  <a:schemeClr val="tx1"/>
                </a:solidFill>
                <a:round/>
                <a:headEnd/>
                <a:tailEnd type="triangle" w="med" len="med"/>
              </a:ln>
            </p:spPr>
            <p:txBody>
              <a:bodyPr anchor="ctr">
                <a:spAutoFit/>
              </a:bodyPr>
              <a:lstStyle/>
              <a:p>
                <a:endParaRPr lang="fr-FR"/>
              </a:p>
            </p:txBody>
          </p:sp>
        </p:grpSp>
        <p:grpSp>
          <p:nvGrpSpPr>
            <p:cNvPr id="6" name="Group 34"/>
            <p:cNvGrpSpPr>
              <a:grpSpLocks/>
            </p:cNvGrpSpPr>
            <p:nvPr/>
          </p:nvGrpSpPr>
          <p:grpSpPr bwMode="auto">
            <a:xfrm>
              <a:off x="240" y="2352"/>
              <a:ext cx="3710" cy="857"/>
              <a:chOff x="240" y="2352"/>
              <a:chExt cx="3710" cy="857"/>
            </a:xfrm>
          </p:grpSpPr>
          <p:sp>
            <p:nvSpPr>
              <p:cNvPr id="12309" name="Text Box 6"/>
              <p:cNvSpPr txBox="1">
                <a:spLocks noChangeArrowheads="1"/>
              </p:cNvSpPr>
              <p:nvPr/>
            </p:nvSpPr>
            <p:spPr bwMode="auto">
              <a:xfrm>
                <a:off x="240" y="2352"/>
                <a:ext cx="1584" cy="407"/>
              </a:xfrm>
              <a:prstGeom prst="rect">
                <a:avLst/>
              </a:prstGeom>
              <a:noFill/>
              <a:ln w="28575">
                <a:solidFill>
                  <a:schemeClr val="tx1"/>
                </a:solidFill>
                <a:miter lim="800000"/>
                <a:headEnd/>
                <a:tailEnd/>
              </a:ln>
            </p:spPr>
            <p:txBody>
              <a:bodyPr>
                <a:spAutoFit/>
              </a:bodyPr>
              <a:lstStyle/>
              <a:p>
                <a:pPr algn="ctr"/>
                <a:r>
                  <a:rPr lang="fr-CA" b="1" i="1" dirty="0">
                    <a:latin typeface="Cambria" panose="02040503050406030204" pitchFamily="18" charset="0"/>
                    <a:ea typeface="Cambria" panose="02040503050406030204" pitchFamily="18" charset="0"/>
                  </a:rPr>
                  <a:t>Pont de </a:t>
                </a:r>
                <a:r>
                  <a:rPr lang="fr-CA" b="1" i="1" dirty="0" err="1">
                    <a:latin typeface="Cambria" panose="02040503050406030204" pitchFamily="18" charset="0"/>
                    <a:ea typeface="Cambria" panose="02040503050406030204" pitchFamily="18" charset="0"/>
                  </a:rPr>
                  <a:t>Varole</a:t>
                </a:r>
                <a:r>
                  <a:rPr lang="fr-CA" b="1" i="1" dirty="0">
                    <a:latin typeface="Cambria" panose="02040503050406030204" pitchFamily="18" charset="0"/>
                    <a:ea typeface="Cambria" panose="02040503050406030204" pitchFamily="18" charset="0"/>
                  </a:rPr>
                  <a:t> (protubérance)</a:t>
                </a:r>
              </a:p>
            </p:txBody>
          </p:sp>
          <p:sp>
            <p:nvSpPr>
              <p:cNvPr id="12310" name="Text Box 7"/>
              <p:cNvSpPr txBox="1">
                <a:spLocks noChangeArrowheads="1"/>
              </p:cNvSpPr>
              <p:nvPr/>
            </p:nvSpPr>
            <p:spPr bwMode="auto">
              <a:xfrm>
                <a:off x="240" y="2976"/>
                <a:ext cx="1392" cy="233"/>
              </a:xfrm>
              <a:prstGeom prst="rect">
                <a:avLst/>
              </a:prstGeom>
              <a:noFill/>
              <a:ln w="28575">
                <a:solidFill>
                  <a:schemeClr val="tx1"/>
                </a:solidFill>
                <a:miter lim="800000"/>
                <a:headEnd/>
                <a:tailEnd/>
              </a:ln>
            </p:spPr>
            <p:txBody>
              <a:bodyPr>
                <a:spAutoFit/>
              </a:bodyPr>
              <a:lstStyle/>
              <a:p>
                <a:pPr algn="ctr"/>
                <a:r>
                  <a:rPr lang="fr-CA" b="1" i="1" dirty="0">
                    <a:latin typeface="Cambria" panose="02040503050406030204" pitchFamily="18" charset="0"/>
                    <a:ea typeface="Cambria" panose="02040503050406030204" pitchFamily="18" charset="0"/>
                  </a:rPr>
                  <a:t>Bulbe rachidien</a:t>
                </a:r>
              </a:p>
            </p:txBody>
          </p:sp>
          <p:sp>
            <p:nvSpPr>
              <p:cNvPr id="12311" name="Line 25"/>
              <p:cNvSpPr>
                <a:spLocks noChangeShapeType="1"/>
              </p:cNvSpPr>
              <p:nvPr/>
            </p:nvSpPr>
            <p:spPr bwMode="auto">
              <a:xfrm flipV="1">
                <a:off x="1584" y="2352"/>
                <a:ext cx="2256" cy="238"/>
              </a:xfrm>
              <a:prstGeom prst="line">
                <a:avLst/>
              </a:prstGeom>
              <a:noFill/>
              <a:ln w="38100">
                <a:solidFill>
                  <a:schemeClr val="tx1"/>
                </a:solidFill>
                <a:round/>
                <a:headEnd/>
                <a:tailEnd type="triangle" w="med" len="med"/>
              </a:ln>
            </p:spPr>
            <p:txBody>
              <a:bodyPr wrap="square" anchor="ctr">
                <a:spAutoFit/>
              </a:bodyPr>
              <a:lstStyle/>
              <a:p>
                <a:endParaRPr lang="fr-FR"/>
              </a:p>
            </p:txBody>
          </p:sp>
          <p:sp>
            <p:nvSpPr>
              <p:cNvPr id="12312" name="Line 26"/>
              <p:cNvSpPr>
                <a:spLocks noChangeShapeType="1"/>
              </p:cNvSpPr>
              <p:nvPr/>
            </p:nvSpPr>
            <p:spPr bwMode="auto">
              <a:xfrm flipV="1">
                <a:off x="1584" y="2736"/>
                <a:ext cx="2366" cy="401"/>
              </a:xfrm>
              <a:prstGeom prst="line">
                <a:avLst/>
              </a:prstGeom>
              <a:noFill/>
              <a:ln w="38100">
                <a:solidFill>
                  <a:schemeClr val="tx1"/>
                </a:solidFill>
                <a:round/>
                <a:headEnd/>
                <a:tailEnd type="triangle" w="med" len="med"/>
              </a:ln>
            </p:spPr>
            <p:txBody>
              <a:bodyPr wrap="square" anchor="ctr">
                <a:spAutoFit/>
              </a:bodyPr>
              <a:lstStyle/>
              <a:p>
                <a:endParaRPr lang="fr-FR"/>
              </a:p>
            </p:txBody>
          </p:sp>
        </p:grpSp>
      </p:grpSp>
      <p:grpSp>
        <p:nvGrpSpPr>
          <p:cNvPr id="8" name="Group 44"/>
          <p:cNvGrpSpPr>
            <a:grpSpLocks/>
          </p:cNvGrpSpPr>
          <p:nvPr/>
        </p:nvGrpSpPr>
        <p:grpSpPr bwMode="auto">
          <a:xfrm>
            <a:off x="8458200" y="4114801"/>
            <a:ext cx="1447800" cy="2046288"/>
            <a:chOff x="4368" y="2592"/>
            <a:chExt cx="912" cy="1289"/>
          </a:xfrm>
        </p:grpSpPr>
        <p:sp>
          <p:nvSpPr>
            <p:cNvPr id="12299" name="Text Box 42"/>
            <p:cNvSpPr txBox="1">
              <a:spLocks noChangeArrowheads="1"/>
            </p:cNvSpPr>
            <p:nvPr/>
          </p:nvSpPr>
          <p:spPr bwMode="auto">
            <a:xfrm>
              <a:off x="4368" y="3648"/>
              <a:ext cx="912" cy="233"/>
            </a:xfrm>
            <a:prstGeom prst="rect">
              <a:avLst/>
            </a:prstGeom>
            <a:noFill/>
            <a:ln w="28575">
              <a:solidFill>
                <a:schemeClr val="tx1"/>
              </a:solidFill>
              <a:miter lim="800000"/>
              <a:headEnd/>
              <a:tailEnd/>
            </a:ln>
          </p:spPr>
          <p:txBody>
            <a:bodyPr>
              <a:spAutoFit/>
            </a:bodyPr>
            <a:lstStyle/>
            <a:p>
              <a:pPr algn="ctr"/>
              <a:r>
                <a:rPr lang="fr-CA" b="1" i="1" dirty="0">
                  <a:latin typeface="Cambria" panose="02040503050406030204" pitchFamily="18" charset="0"/>
                  <a:ea typeface="Cambria" panose="02040503050406030204" pitchFamily="18" charset="0"/>
                </a:rPr>
                <a:t>Cervelet</a:t>
              </a:r>
            </a:p>
          </p:txBody>
        </p:sp>
        <p:sp>
          <p:nvSpPr>
            <p:cNvPr id="12300" name="Line 43"/>
            <p:cNvSpPr>
              <a:spLocks noChangeShapeType="1"/>
            </p:cNvSpPr>
            <p:nvPr/>
          </p:nvSpPr>
          <p:spPr bwMode="auto">
            <a:xfrm flipV="1">
              <a:off x="4656" y="2592"/>
              <a:ext cx="0" cy="1056"/>
            </a:xfrm>
            <a:prstGeom prst="line">
              <a:avLst/>
            </a:prstGeom>
            <a:noFill/>
            <a:ln w="38100">
              <a:solidFill>
                <a:schemeClr val="tx1"/>
              </a:solidFill>
              <a:round/>
              <a:headEnd/>
              <a:tailEnd type="triangle" w="med" len="med"/>
            </a:ln>
          </p:spPr>
          <p:txBody>
            <a:bodyPr anchor="ctr">
              <a:spAutoFit/>
            </a:bodyPr>
            <a:lstStyle/>
            <a:p>
              <a:endParaRPr lang="fr-FR"/>
            </a:p>
          </p:txBody>
        </p:sp>
      </p:grpSp>
      <p:grpSp>
        <p:nvGrpSpPr>
          <p:cNvPr id="10" name="Group 48"/>
          <p:cNvGrpSpPr>
            <a:grpSpLocks/>
          </p:cNvGrpSpPr>
          <p:nvPr/>
        </p:nvGrpSpPr>
        <p:grpSpPr bwMode="auto">
          <a:xfrm>
            <a:off x="4160540" y="1817481"/>
            <a:ext cx="4160838" cy="1524001"/>
            <a:chOff x="1632" y="1200"/>
            <a:chExt cx="2621" cy="960"/>
          </a:xfrm>
        </p:grpSpPr>
        <p:sp>
          <p:nvSpPr>
            <p:cNvPr id="12297" name="Line 18"/>
            <p:cNvSpPr>
              <a:spLocks noChangeShapeType="1"/>
            </p:cNvSpPr>
            <p:nvPr/>
          </p:nvSpPr>
          <p:spPr bwMode="auto">
            <a:xfrm>
              <a:off x="1632" y="1200"/>
              <a:ext cx="1968" cy="624"/>
            </a:xfrm>
            <a:prstGeom prst="line">
              <a:avLst/>
            </a:prstGeom>
            <a:noFill/>
            <a:ln w="38100">
              <a:solidFill>
                <a:schemeClr val="tx1"/>
              </a:solidFill>
              <a:round/>
              <a:headEnd/>
              <a:tailEnd type="triangle" w="med" len="med"/>
            </a:ln>
          </p:spPr>
          <p:txBody>
            <a:bodyPr wrap="none" anchor="ctr">
              <a:spAutoFit/>
            </a:bodyPr>
            <a:lstStyle/>
            <a:p>
              <a:endParaRPr lang="fr-FR"/>
            </a:p>
          </p:txBody>
        </p:sp>
        <p:sp>
          <p:nvSpPr>
            <p:cNvPr id="12298" name="Freeform 46"/>
            <p:cNvSpPr>
              <a:spLocks/>
            </p:cNvSpPr>
            <p:nvPr/>
          </p:nvSpPr>
          <p:spPr bwMode="auto">
            <a:xfrm>
              <a:off x="3540" y="1597"/>
              <a:ext cx="713" cy="563"/>
            </a:xfrm>
            <a:custGeom>
              <a:avLst/>
              <a:gdLst>
                <a:gd name="T0" fmla="*/ 536 w 864"/>
                <a:gd name="T1" fmla="*/ 288 h 600"/>
                <a:gd name="T2" fmla="*/ 824 w 864"/>
                <a:gd name="T3" fmla="*/ 288 h 600"/>
                <a:gd name="T4" fmla="*/ 776 w 864"/>
                <a:gd name="T5" fmla="*/ 96 h 600"/>
                <a:gd name="T6" fmla="*/ 392 w 864"/>
                <a:gd name="T7" fmla="*/ 0 h 600"/>
                <a:gd name="T8" fmla="*/ 104 w 864"/>
                <a:gd name="T9" fmla="*/ 96 h 600"/>
                <a:gd name="T10" fmla="*/ 152 w 864"/>
                <a:gd name="T11" fmla="*/ 192 h 600"/>
                <a:gd name="T12" fmla="*/ 8 w 864"/>
                <a:gd name="T13" fmla="*/ 480 h 600"/>
                <a:gd name="T14" fmla="*/ 104 w 864"/>
                <a:gd name="T15" fmla="*/ 576 h 600"/>
                <a:gd name="T16" fmla="*/ 296 w 864"/>
                <a:gd name="T17" fmla="*/ 336 h 600"/>
                <a:gd name="T18" fmla="*/ 536 w 864"/>
                <a:gd name="T19" fmla="*/ 288 h 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4"/>
                <a:gd name="T31" fmla="*/ 0 h 600"/>
                <a:gd name="T32" fmla="*/ 864 w 864"/>
                <a:gd name="T33" fmla="*/ 600 h 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4" h="600">
                  <a:moveTo>
                    <a:pt x="536" y="288"/>
                  </a:moveTo>
                  <a:cubicBezTo>
                    <a:pt x="624" y="280"/>
                    <a:pt x="784" y="320"/>
                    <a:pt x="824" y="288"/>
                  </a:cubicBezTo>
                  <a:cubicBezTo>
                    <a:pt x="864" y="256"/>
                    <a:pt x="848" y="144"/>
                    <a:pt x="776" y="96"/>
                  </a:cubicBezTo>
                  <a:cubicBezTo>
                    <a:pt x="704" y="48"/>
                    <a:pt x="504" y="0"/>
                    <a:pt x="392" y="0"/>
                  </a:cubicBezTo>
                  <a:cubicBezTo>
                    <a:pt x="280" y="0"/>
                    <a:pt x="144" y="64"/>
                    <a:pt x="104" y="96"/>
                  </a:cubicBezTo>
                  <a:cubicBezTo>
                    <a:pt x="64" y="128"/>
                    <a:pt x="168" y="128"/>
                    <a:pt x="152" y="192"/>
                  </a:cubicBezTo>
                  <a:cubicBezTo>
                    <a:pt x="136" y="256"/>
                    <a:pt x="16" y="416"/>
                    <a:pt x="8" y="480"/>
                  </a:cubicBezTo>
                  <a:cubicBezTo>
                    <a:pt x="0" y="544"/>
                    <a:pt x="56" y="600"/>
                    <a:pt x="104" y="576"/>
                  </a:cubicBezTo>
                  <a:cubicBezTo>
                    <a:pt x="152" y="552"/>
                    <a:pt x="224" y="384"/>
                    <a:pt x="296" y="336"/>
                  </a:cubicBezTo>
                  <a:cubicBezTo>
                    <a:pt x="368" y="288"/>
                    <a:pt x="448" y="296"/>
                    <a:pt x="536" y="288"/>
                  </a:cubicBezTo>
                  <a:close/>
                </a:path>
              </a:pathLst>
            </a:custGeom>
            <a:noFill/>
            <a:ln w="38100" cap="flat" cmpd="sng">
              <a:solidFill>
                <a:schemeClr val="tx1"/>
              </a:solidFill>
              <a:prstDash val="solid"/>
              <a:round/>
              <a:headEnd/>
              <a:tailEnd/>
            </a:ln>
          </p:spPr>
          <p:txBody>
            <a:bodyPr wrap="square" anchor="ctr">
              <a:spAutoFit/>
            </a:bodyPr>
            <a:lstStyle/>
            <a:p>
              <a:endParaRPr lang="fr-FR"/>
            </a:p>
          </p:txBody>
        </p:sp>
      </p:grpSp>
      <p:sp>
        <p:nvSpPr>
          <p:cNvPr id="34" name="Text Box 4"/>
          <p:cNvSpPr txBox="1">
            <a:spLocks noChangeArrowheads="1"/>
          </p:cNvSpPr>
          <p:nvPr/>
        </p:nvSpPr>
        <p:spPr bwMode="auto">
          <a:xfrm>
            <a:off x="2133302" y="1592782"/>
            <a:ext cx="1981200" cy="369888"/>
          </a:xfrm>
          <a:prstGeom prst="rect">
            <a:avLst/>
          </a:prstGeom>
          <a:noFill/>
          <a:ln w="28575">
            <a:solidFill>
              <a:schemeClr val="tx1"/>
            </a:solidFill>
            <a:miter lim="800000"/>
            <a:headEnd/>
            <a:tailEnd/>
          </a:ln>
        </p:spPr>
        <p:txBody>
          <a:bodyPr>
            <a:spAutoFit/>
          </a:bodyPr>
          <a:lstStyle/>
          <a:p>
            <a:pPr algn="ctr"/>
            <a:r>
              <a:rPr lang="fr-CA" b="1" i="1" dirty="0">
                <a:latin typeface="Cambria" panose="02040503050406030204" pitchFamily="18" charset="0"/>
                <a:ea typeface="Cambria" panose="02040503050406030204" pitchFamily="18" charset="0"/>
              </a:rPr>
              <a:t>Diencéphale</a:t>
            </a:r>
          </a:p>
        </p:txBody>
      </p:sp>
    </p:spTree>
    <p:extLst>
      <p:ext uri="{BB962C8B-B14F-4D97-AF65-F5344CB8AC3E}">
        <p14:creationId xmlns:p14="http://schemas.microsoft.com/office/powerpoint/2010/main" val="975287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009870" y="1747319"/>
            <a:ext cx="8039478" cy="3139321"/>
          </a:xfrm>
          <a:prstGeom prst="rect">
            <a:avLst/>
          </a:prstGeom>
          <a:noFill/>
          <a:ln w="38100">
            <a:solidFill>
              <a:schemeClr val="accent6"/>
            </a:solidFill>
          </a:ln>
        </p:spPr>
        <p:txBody>
          <a:bodyPr wrap="square" rtlCol="0">
            <a:spAutoFit/>
          </a:bodyPr>
          <a:lstStyle/>
          <a:p>
            <a:pPr algn="ctr"/>
            <a:r>
              <a:rPr lang="fr-FR" sz="6000" b="1" i="1" dirty="0" smtClean="0">
                <a:solidFill>
                  <a:schemeClr val="accent1">
                    <a:lumMod val="50000"/>
                  </a:schemeClr>
                </a:solidFill>
                <a:latin typeface="Cambria" panose="02040503050406030204" pitchFamily="18" charset="0"/>
                <a:ea typeface="Cambria" panose="02040503050406030204" pitchFamily="18" charset="0"/>
              </a:rPr>
              <a:t>ORGANISATION GÉNÉRALE DU SYSTÈME NERVEUX </a:t>
            </a:r>
            <a:r>
              <a:rPr lang="fr-FR" i="1" dirty="0">
                <a:solidFill>
                  <a:schemeClr val="accent1">
                    <a:lumMod val="50000"/>
                  </a:schemeClr>
                </a:solidFill>
                <a:latin typeface="Cambria" panose="02040503050406030204" pitchFamily="18" charset="0"/>
                <a:ea typeface="Cambria" panose="02040503050406030204" pitchFamily="18" charset="0"/>
              </a:rPr>
              <a:t/>
            </a:r>
            <a:br>
              <a:rPr lang="fr-FR"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Tree>
    <p:extLst>
      <p:ext uri="{BB962C8B-B14F-4D97-AF65-F5344CB8AC3E}">
        <p14:creationId xmlns:p14="http://schemas.microsoft.com/office/powerpoint/2010/main" val="232614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298383" y="1463040"/>
            <a:ext cx="5924364" cy="5072514"/>
          </a:xfrm>
        </p:spPr>
        <p:txBody>
          <a:bodyPr>
            <a:normAutofit lnSpcReduction="10000"/>
          </a:bodyPr>
          <a:lstStyle/>
          <a:p>
            <a:pPr marL="0" indent="0">
              <a:buNone/>
            </a:pPr>
            <a:r>
              <a:rPr lang="fr-FR" sz="3200" b="1" i="1" cap="none" dirty="0" smtClean="0">
                <a:latin typeface="Cambria" panose="02040503050406030204" pitchFamily="18" charset="0"/>
                <a:ea typeface="Cambria" panose="02040503050406030204" pitchFamily="18" charset="0"/>
              </a:rPr>
              <a:t>Télencéphale</a:t>
            </a:r>
          </a:p>
          <a:p>
            <a:r>
              <a:rPr lang="fr-FR" sz="2400" b="1"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Le cerveau est également appelé télencéphale, constitué de deux hémisphères cérébraux droit et gauche réunis par le corps calleux. </a:t>
            </a:r>
          </a:p>
          <a:p>
            <a:r>
              <a:rPr lang="fr-FR" sz="2400" i="1" cap="none" dirty="0" smtClean="0">
                <a:latin typeface="Cambria" panose="02040503050406030204" pitchFamily="18" charset="0"/>
                <a:ea typeface="Cambria" panose="02040503050406030204" pitchFamily="18" charset="0"/>
              </a:rPr>
              <a:t>Chaque hémisphère présente de nombreux plis dont les plus profonds et les plus constants s'appellent sillons ou scissures. </a:t>
            </a:r>
          </a:p>
          <a:p>
            <a:r>
              <a:rPr lang="fr-FR" sz="2400" i="1" cap="none" dirty="0" smtClean="0">
                <a:latin typeface="Cambria" panose="02040503050406030204" pitchFamily="18" charset="0"/>
                <a:ea typeface="Cambria" panose="02040503050406030204" pitchFamily="18" charset="0"/>
              </a:rPr>
              <a:t>Les sillons délimitent des lobes : le lobe frontal, le lobe pariétal, le lobe temporal, le lobe occipital. </a:t>
            </a:r>
            <a:r>
              <a:rPr lang="fr-FR" sz="2400" b="1" dirty="0"/>
              <a:t> </a:t>
            </a:r>
            <a:endParaRPr lang="fr-FR" sz="2400" dirty="0"/>
          </a:p>
          <a:p>
            <a:endParaRPr lang="fr-FR" b="1" i="1" cap="none" dirty="0">
              <a:latin typeface="Cambria" panose="02040503050406030204" pitchFamily="18" charset="0"/>
              <a:ea typeface="Cambria" panose="02040503050406030204" pitchFamily="18"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6523" y="1814771"/>
            <a:ext cx="5567927" cy="3976428"/>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2475" y="1760827"/>
            <a:ext cx="5969253" cy="4476939"/>
          </a:xfrm>
          <a:prstGeom prst="rect">
            <a:avLst/>
          </a:prstGeom>
        </p:spPr>
      </p:pic>
      <p:sp>
        <p:nvSpPr>
          <p:cNvPr id="7" name="Espace réservé du contenu 6"/>
          <p:cNvSpPr>
            <a:spLocks noGrp="1"/>
          </p:cNvSpPr>
          <p:nvPr>
            <p:ph sz="quarter" idx="14"/>
          </p:nvPr>
        </p:nvSpPr>
        <p:spPr/>
        <p:txBody>
          <a:bodyPr/>
          <a:lstStyle/>
          <a:p>
            <a:endParaRPr lang="fr-FR" dirty="0"/>
          </a:p>
        </p:txBody>
      </p:sp>
    </p:spTree>
    <p:extLst>
      <p:ext uri="{BB962C8B-B14F-4D97-AF65-F5344CB8AC3E}">
        <p14:creationId xmlns:p14="http://schemas.microsoft.com/office/powerpoint/2010/main" val="193800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379379" y="1410511"/>
            <a:ext cx="6157608" cy="5126475"/>
          </a:xfrm>
        </p:spPr>
        <p:txBody>
          <a:bodyPr>
            <a:normAutofit/>
          </a:bodyPr>
          <a:lstStyle/>
          <a:p>
            <a:r>
              <a:rPr lang="fr-FR" b="1" i="1" cap="none" dirty="0" smtClean="0">
                <a:latin typeface="Cambria" panose="02040503050406030204" pitchFamily="18" charset="0"/>
                <a:ea typeface="Cambria" panose="02040503050406030204" pitchFamily="18" charset="0"/>
              </a:rPr>
              <a:t>Le lobe frontal : </a:t>
            </a:r>
            <a:r>
              <a:rPr lang="fr-FR" i="1" cap="none" dirty="0" smtClean="0">
                <a:latin typeface="Cambria" panose="02040503050406030204" pitchFamily="18" charset="0"/>
                <a:ea typeface="Cambria" panose="02040503050406030204" pitchFamily="18" charset="0"/>
              </a:rPr>
              <a:t>contrôle volontaire des muscles squelettiques, processus intellectuels, communication verbale.</a:t>
            </a:r>
          </a:p>
          <a:p>
            <a:r>
              <a:rPr lang="fr-FR" b="1" i="1" cap="none" dirty="0" smtClean="0">
                <a:latin typeface="Cambria" panose="02040503050406030204" pitchFamily="18" charset="0"/>
                <a:ea typeface="Cambria" panose="02040503050406030204" pitchFamily="18" charset="0"/>
              </a:rPr>
              <a:t>Le lobe pariétal : </a:t>
            </a:r>
            <a:r>
              <a:rPr lang="fr-FR" i="1" cap="none" dirty="0" smtClean="0">
                <a:latin typeface="Cambria" panose="02040503050406030204" pitchFamily="18" charset="0"/>
                <a:ea typeface="Cambria" panose="02040503050406030204" pitchFamily="18" charset="0"/>
              </a:rPr>
              <a:t>sensations cutanées et musculaires ; compréhension et élaboration des mots.</a:t>
            </a:r>
          </a:p>
          <a:p>
            <a:r>
              <a:rPr lang="fr-FR" b="1" i="1" cap="none" dirty="0" smtClean="0">
                <a:latin typeface="Cambria" panose="02040503050406030204" pitchFamily="18" charset="0"/>
                <a:ea typeface="Cambria" panose="02040503050406030204" pitchFamily="18" charset="0"/>
              </a:rPr>
              <a:t>Le lobe temporal : </a:t>
            </a:r>
            <a:r>
              <a:rPr lang="fr-FR" i="1" cap="none" dirty="0" smtClean="0">
                <a:latin typeface="Cambria" panose="02040503050406030204" pitchFamily="18" charset="0"/>
                <a:ea typeface="Cambria" panose="02040503050406030204" pitchFamily="18" charset="0"/>
              </a:rPr>
              <a:t>interprétation des sensations auditives ; mémoire auditive et visuelle.</a:t>
            </a:r>
          </a:p>
          <a:p>
            <a:r>
              <a:rPr lang="fr-FR" b="1" i="1" cap="none" dirty="0" smtClean="0">
                <a:latin typeface="Cambria" panose="02040503050406030204" pitchFamily="18" charset="0"/>
                <a:ea typeface="Cambria" panose="02040503050406030204" pitchFamily="18" charset="0"/>
              </a:rPr>
              <a:t>Le lobe occipital : </a:t>
            </a:r>
            <a:r>
              <a:rPr lang="fr-FR" i="1" cap="none" dirty="0" smtClean="0">
                <a:latin typeface="Cambria" panose="02040503050406030204" pitchFamily="18" charset="0"/>
                <a:ea typeface="Cambria" panose="02040503050406030204" pitchFamily="18" charset="0"/>
              </a:rPr>
              <a:t>vision consciente ; intégration des mouvements aux stimuli visuels ; interprétation des stimuli visuels en les comparant aux expériences visuelles passées.</a:t>
            </a:r>
          </a:p>
          <a:p>
            <a:endParaRPr lang="fr-FR" b="1" i="1" cap="none" dirty="0">
              <a:latin typeface="Cambria" panose="02040503050406030204" pitchFamily="18" charset="0"/>
              <a:ea typeface="Cambria" panose="02040503050406030204" pitchFamily="18" charset="0"/>
            </a:endParaRPr>
          </a:p>
        </p:txBody>
      </p:sp>
      <p:pic>
        <p:nvPicPr>
          <p:cNvPr id="8" name="Espace réservé du contenu 7"/>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536987" y="1939046"/>
            <a:ext cx="5343969" cy="3816485"/>
          </a:xfrm>
          <a:prstGeom prst="rect">
            <a:avLst/>
          </a:prstGeom>
          <a:ln>
            <a:solidFill>
              <a:schemeClr val="tx2"/>
            </a:solidFill>
          </a:ln>
        </p:spPr>
      </p:pic>
    </p:spTree>
    <p:extLst>
      <p:ext uri="{BB962C8B-B14F-4D97-AF65-F5344CB8AC3E}">
        <p14:creationId xmlns:p14="http://schemas.microsoft.com/office/powerpoint/2010/main" val="358089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390742" y="1457419"/>
            <a:ext cx="5567413" cy="4472538"/>
          </a:xfrm>
        </p:spPr>
        <p:txBody>
          <a:bodyPr>
            <a:normAutofit/>
          </a:bodyPr>
          <a:lstStyle/>
          <a:p>
            <a:pPr marL="0" lvl="0" indent="0">
              <a:buNone/>
            </a:pPr>
            <a:r>
              <a:rPr lang="fr-FR" sz="3200" b="1" i="1" cap="none" dirty="0" smtClean="0">
                <a:latin typeface="Cambria" panose="02040503050406030204" pitchFamily="18" charset="0"/>
                <a:ea typeface="Cambria" panose="02040503050406030204" pitchFamily="18" charset="0"/>
              </a:rPr>
              <a:t>Diencéphale</a:t>
            </a:r>
          </a:p>
          <a:p>
            <a:pPr marL="0" lvl="0" indent="0">
              <a:buNone/>
            </a:pPr>
            <a:endParaRPr lang="fr-FR" sz="3200" b="1" i="1" cap="none" dirty="0" smtClean="0">
              <a:latin typeface="Cambria" panose="02040503050406030204" pitchFamily="18" charset="0"/>
              <a:ea typeface="Cambria" panose="02040503050406030204" pitchFamily="18" charset="0"/>
            </a:endParaRPr>
          </a:p>
          <a:p>
            <a:pPr marL="0" lvl="0" indent="0">
              <a:buNone/>
            </a:pPr>
            <a:r>
              <a:rPr lang="fr-FR" sz="2800" i="1" cap="none" dirty="0" smtClean="0">
                <a:latin typeface="Cambria" panose="02040503050406030204" pitchFamily="18" charset="0"/>
                <a:ea typeface="Cambria" panose="02040503050406030204" pitchFamily="18" charset="0"/>
              </a:rPr>
              <a:t>Comprend</a:t>
            </a:r>
            <a:r>
              <a:rPr lang="fr-FR" sz="2800" b="1" i="1" cap="none" dirty="0" smtClean="0">
                <a:latin typeface="Cambria" panose="02040503050406030204" pitchFamily="18" charset="0"/>
                <a:ea typeface="Cambria" panose="02040503050406030204" pitchFamily="18" charset="0"/>
              </a:rPr>
              <a:t>:</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Le thalamus  </a:t>
            </a:r>
          </a:p>
          <a:p>
            <a:pPr lvl="1"/>
            <a:r>
              <a:rPr lang="fr-FR" sz="2800" b="1" i="1" cap="none" dirty="0" smtClean="0">
                <a:latin typeface="Cambria" panose="02040503050406030204" pitchFamily="18" charset="0"/>
                <a:ea typeface="Cambria" panose="02040503050406030204" pitchFamily="18" charset="0"/>
              </a:rPr>
              <a:t>L'hypothalamus </a:t>
            </a:r>
            <a:r>
              <a:rPr lang="fr-FR" sz="2800" i="1" cap="none" dirty="0" smtClean="0">
                <a:latin typeface="Cambria" panose="02040503050406030204" pitchFamily="18" charset="0"/>
                <a:ea typeface="Cambria" panose="02040503050406030204" pitchFamily="18" charset="0"/>
              </a:rPr>
              <a:t> </a:t>
            </a:r>
          </a:p>
          <a:p>
            <a:pPr lvl="1"/>
            <a:r>
              <a:rPr lang="fr-FR" sz="2800" b="1" i="1" cap="none" dirty="0" smtClean="0">
                <a:latin typeface="Cambria" panose="02040503050406030204" pitchFamily="18" charset="0"/>
                <a:ea typeface="Cambria" panose="02040503050406030204" pitchFamily="18" charset="0"/>
              </a:rPr>
              <a:t>L'</a:t>
            </a:r>
            <a:r>
              <a:rPr lang="fr-FR" sz="2800" b="1" i="1" cap="none" dirty="0" err="1" smtClean="0">
                <a:latin typeface="Cambria" panose="02040503050406030204" pitchFamily="18" charset="0"/>
                <a:ea typeface="Cambria" panose="02040503050406030204" pitchFamily="18" charset="0"/>
              </a:rPr>
              <a:t>épithalamus</a:t>
            </a:r>
            <a:r>
              <a:rPr lang="fr-FR" sz="2800" b="1" i="1" cap="none" dirty="0" smtClean="0">
                <a:latin typeface="Cambria" panose="02040503050406030204" pitchFamily="18" charset="0"/>
                <a:ea typeface="Cambria" panose="02040503050406030204" pitchFamily="18" charset="0"/>
              </a:rPr>
              <a:t> (épiphyse) </a:t>
            </a:r>
          </a:p>
          <a:p>
            <a:pPr lvl="1"/>
            <a:r>
              <a:rPr lang="fr-FR" sz="2800" b="1" i="1" cap="none" dirty="0" smtClean="0">
                <a:latin typeface="Cambria" panose="02040503050406030204" pitchFamily="18" charset="0"/>
                <a:ea typeface="Cambria" panose="02040503050406030204" pitchFamily="18" charset="0"/>
              </a:rPr>
              <a:t>La neurohypophyse </a:t>
            </a:r>
            <a:r>
              <a:rPr lang="fr-FR" sz="2800" dirty="0" smtClean="0"/>
              <a:t> </a:t>
            </a:r>
          </a:p>
          <a:p>
            <a:endParaRPr lang="fr-FR" dirty="0"/>
          </a:p>
        </p:txBody>
      </p:sp>
      <p:sp>
        <p:nvSpPr>
          <p:cNvPr id="4" name="Espace réservé du contenu 3"/>
          <p:cNvSpPr>
            <a:spLocks noGrp="1"/>
          </p:cNvSpPr>
          <p:nvPr>
            <p:ph sz="quarter" idx="14"/>
          </p:nvPr>
        </p:nvSpPr>
        <p:spPr/>
        <p:txBody>
          <a:bodyPr/>
          <a:lstStyle/>
          <a:p>
            <a:endParaRPr lang="fr-FR" dirty="0"/>
          </a:p>
        </p:txBody>
      </p:sp>
      <p:pic>
        <p:nvPicPr>
          <p:cNvPr id="6" name="Picture 3" descr="brainct"/>
          <p:cNvPicPr>
            <a:picLocks noChangeAspect="1" noChangeArrowheads="1"/>
          </p:cNvPicPr>
          <p:nvPr/>
        </p:nvPicPr>
        <p:blipFill>
          <a:blip r:embed="rId2" cstate="print"/>
          <a:srcRect/>
          <a:stretch>
            <a:fillRect/>
          </a:stretch>
        </p:blipFill>
        <p:spPr bwMode="auto">
          <a:xfrm>
            <a:off x="5958155" y="1270644"/>
            <a:ext cx="5562600" cy="4659313"/>
          </a:xfrm>
          <a:prstGeom prst="rect">
            <a:avLst/>
          </a:prstGeom>
          <a:noFill/>
          <a:ln w="9525">
            <a:solidFill>
              <a:schemeClr val="bg1"/>
            </a:solidFill>
            <a:miter lim="800000"/>
            <a:headEnd/>
            <a:tailEnd/>
          </a:ln>
        </p:spPr>
      </p:pic>
      <p:sp>
        <p:nvSpPr>
          <p:cNvPr id="7" name="Oval 6"/>
          <p:cNvSpPr>
            <a:spLocks noChangeArrowheads="1"/>
          </p:cNvSpPr>
          <p:nvPr/>
        </p:nvSpPr>
        <p:spPr bwMode="auto">
          <a:xfrm>
            <a:off x="9234755" y="3251844"/>
            <a:ext cx="457200" cy="457200"/>
          </a:xfrm>
          <a:prstGeom prst="ellipse">
            <a:avLst/>
          </a:prstGeom>
          <a:noFill/>
          <a:ln w="38100">
            <a:solidFill>
              <a:srgbClr val="FF0000"/>
            </a:solidFill>
            <a:round/>
            <a:headEnd/>
            <a:tailEnd/>
          </a:ln>
        </p:spPr>
        <p:txBody>
          <a:bodyPr wrap="square" anchor="ctr">
            <a:spAutoFit/>
          </a:bodyPr>
          <a:lstStyle/>
          <a:p>
            <a:endParaRPr lang="fr-FR"/>
          </a:p>
        </p:txBody>
      </p:sp>
      <p:sp>
        <p:nvSpPr>
          <p:cNvPr id="8" name="Oval 7"/>
          <p:cNvSpPr>
            <a:spLocks noChangeArrowheads="1"/>
          </p:cNvSpPr>
          <p:nvPr/>
        </p:nvSpPr>
        <p:spPr bwMode="auto">
          <a:xfrm>
            <a:off x="8548955" y="3042294"/>
            <a:ext cx="838200" cy="647700"/>
          </a:xfrm>
          <a:prstGeom prst="ellipse">
            <a:avLst/>
          </a:prstGeom>
          <a:noFill/>
          <a:ln w="38100">
            <a:solidFill>
              <a:srgbClr val="FF0000"/>
            </a:solidFill>
            <a:round/>
            <a:headEnd/>
            <a:tailEnd/>
          </a:ln>
        </p:spPr>
        <p:txBody>
          <a:bodyPr anchor="ctr">
            <a:spAutoFit/>
          </a:bodyPr>
          <a:lstStyle/>
          <a:p>
            <a:pPr algn="ctr"/>
            <a:endParaRPr lang="fr-CA">
              <a:solidFill>
                <a:schemeClr val="accent2"/>
              </a:solidFill>
            </a:endParaRPr>
          </a:p>
        </p:txBody>
      </p:sp>
      <p:sp>
        <p:nvSpPr>
          <p:cNvPr id="9" name="Oval 10"/>
          <p:cNvSpPr>
            <a:spLocks noChangeArrowheads="1"/>
          </p:cNvSpPr>
          <p:nvPr/>
        </p:nvSpPr>
        <p:spPr bwMode="auto">
          <a:xfrm rot="-2515524">
            <a:off x="8253680" y="3582044"/>
            <a:ext cx="685800" cy="381000"/>
          </a:xfrm>
          <a:prstGeom prst="ellipse">
            <a:avLst/>
          </a:prstGeom>
          <a:noFill/>
          <a:ln w="38100">
            <a:solidFill>
              <a:srgbClr val="FF0000"/>
            </a:solidFill>
            <a:round/>
            <a:headEnd/>
            <a:tailEnd/>
          </a:ln>
        </p:spPr>
        <p:txBody>
          <a:bodyPr anchor="ctr">
            <a:spAutoFit/>
          </a:bodyPr>
          <a:lstStyle/>
          <a:p>
            <a:endParaRPr lang="fr-FR"/>
          </a:p>
        </p:txBody>
      </p:sp>
    </p:spTree>
    <p:extLst>
      <p:ext uri="{BB962C8B-B14F-4D97-AF65-F5344CB8AC3E}">
        <p14:creationId xmlns:p14="http://schemas.microsoft.com/office/powerpoint/2010/main" val="58146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8" grpId="0" animBg="1"/>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10274"/>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452387" y="1318662"/>
            <a:ext cx="5717407" cy="5293894"/>
          </a:xfrm>
        </p:spPr>
        <p:txBody>
          <a:bodyPr>
            <a:normAutofit/>
          </a:bodyPr>
          <a:lstStyle/>
          <a:p>
            <a:pPr marL="0" lvl="0" indent="0">
              <a:buNone/>
            </a:pPr>
            <a:r>
              <a:rPr lang="fr-FR" sz="2800" b="1" i="1" cap="none" dirty="0">
                <a:latin typeface="Cambria" panose="02040503050406030204" pitchFamily="18" charset="0"/>
                <a:ea typeface="Cambria" panose="02040503050406030204" pitchFamily="18" charset="0"/>
              </a:rPr>
              <a:t>D</a:t>
            </a:r>
            <a:r>
              <a:rPr lang="fr-FR" sz="2800" b="1" i="1" cap="none" dirty="0" smtClean="0">
                <a:latin typeface="Cambria" panose="02040503050406030204" pitchFamily="18" charset="0"/>
                <a:ea typeface="Cambria" panose="02040503050406030204" pitchFamily="18" charset="0"/>
              </a:rPr>
              <a:t>iencéphale</a:t>
            </a:r>
            <a:endParaRPr lang="fr-FR" sz="2800" i="1" cap="none" dirty="0" smtClean="0">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Le thalamus </a:t>
            </a:r>
          </a:p>
          <a:p>
            <a:r>
              <a:rPr lang="fr-FR" sz="2400" i="1" cap="none" dirty="0">
                <a:latin typeface="Cambria" panose="02040503050406030204" pitchFamily="18" charset="0"/>
                <a:ea typeface="Cambria" panose="02040503050406030204" pitchFamily="18" charset="0"/>
              </a:rPr>
              <a:t>O</a:t>
            </a:r>
            <a:r>
              <a:rPr lang="fr-FR" sz="2400" i="1" cap="none" dirty="0" smtClean="0">
                <a:latin typeface="Cambria" panose="02040503050406030204" pitchFamily="18" charset="0"/>
                <a:ea typeface="Cambria" panose="02040503050406030204" pitchFamily="18" charset="0"/>
              </a:rPr>
              <a:t>rgane pair situé juste au-dessous du ventricule latéral. </a:t>
            </a:r>
          </a:p>
          <a:p>
            <a:r>
              <a:rPr lang="fr-FR" sz="2400" i="1" cap="none" dirty="0" smtClean="0">
                <a:latin typeface="Cambria" panose="02040503050406030204" pitchFamily="18" charset="0"/>
                <a:ea typeface="Cambria" panose="02040503050406030204" pitchFamily="18" charset="0"/>
              </a:rPr>
              <a:t>Véritable carrefour de traitement des informations sensitives et de leur projection vers les aires corticales. </a:t>
            </a:r>
          </a:p>
          <a:p>
            <a:r>
              <a:rPr lang="fr-FR" sz="2400" i="1" cap="none" dirty="0" smtClean="0">
                <a:latin typeface="Cambria" panose="02040503050406030204" pitchFamily="18" charset="0"/>
                <a:ea typeface="Cambria" panose="02040503050406030204" pitchFamily="18" charset="0"/>
              </a:rPr>
              <a:t>Il assure le relais de tous les influx sensoriels, sauf ceux de l'odorat, vers le cortex cérébral.</a:t>
            </a:r>
          </a:p>
          <a:p>
            <a:pPr marL="0" indent="0">
              <a:buNone/>
            </a:pPr>
            <a:endParaRPr lang="fr-FR" i="1" cap="none" dirty="0" smtClean="0">
              <a:latin typeface="Cambria" panose="02040503050406030204" pitchFamily="18" charset="0"/>
              <a:ea typeface="Cambria" panose="02040503050406030204" pitchFamily="18" charset="0"/>
            </a:endParaRPr>
          </a:p>
        </p:txBody>
      </p:sp>
      <p:sp>
        <p:nvSpPr>
          <p:cNvPr id="4" name="Espace réservé du contenu 3"/>
          <p:cNvSpPr>
            <a:spLocks noGrp="1"/>
          </p:cNvSpPr>
          <p:nvPr>
            <p:ph sz="quarter" idx="14"/>
          </p:nvPr>
        </p:nvSpPr>
        <p:spPr/>
        <p:txBody>
          <a:bodyPr/>
          <a:lstStyle/>
          <a:p>
            <a:endParaRPr lang="fr-FR" dirty="0"/>
          </a:p>
        </p:txBody>
      </p:sp>
      <p:pic>
        <p:nvPicPr>
          <p:cNvPr id="6" name="Picture 3" descr="brainct"/>
          <p:cNvPicPr>
            <a:picLocks noChangeAspect="1" noChangeArrowheads="1"/>
          </p:cNvPicPr>
          <p:nvPr/>
        </p:nvPicPr>
        <p:blipFill>
          <a:blip r:embed="rId2" cstate="print"/>
          <a:srcRect/>
          <a:stretch>
            <a:fillRect/>
          </a:stretch>
        </p:blipFill>
        <p:spPr bwMode="auto">
          <a:xfrm>
            <a:off x="6095999" y="1318662"/>
            <a:ext cx="5562600" cy="4659313"/>
          </a:xfrm>
          <a:prstGeom prst="rect">
            <a:avLst/>
          </a:prstGeom>
          <a:noFill/>
          <a:ln w="9525">
            <a:solidFill>
              <a:schemeClr val="bg1"/>
            </a:solidFill>
            <a:miter lim="800000"/>
            <a:headEnd/>
            <a:tailEnd/>
          </a:ln>
        </p:spPr>
      </p:pic>
      <p:sp>
        <p:nvSpPr>
          <p:cNvPr id="8" name="Oval 7"/>
          <p:cNvSpPr>
            <a:spLocks noChangeArrowheads="1"/>
          </p:cNvSpPr>
          <p:nvPr/>
        </p:nvSpPr>
        <p:spPr bwMode="auto">
          <a:xfrm>
            <a:off x="8548954" y="3133095"/>
            <a:ext cx="985463" cy="648843"/>
          </a:xfrm>
          <a:prstGeom prst="ellipse">
            <a:avLst/>
          </a:prstGeom>
          <a:noFill/>
          <a:ln w="57150">
            <a:solidFill>
              <a:srgbClr val="FF0000"/>
            </a:solidFill>
            <a:round/>
            <a:headEnd/>
            <a:tailEnd/>
          </a:ln>
        </p:spPr>
        <p:txBody>
          <a:bodyPr wrap="square" anchor="ctr">
            <a:spAutoFit/>
          </a:bodyPr>
          <a:lstStyle/>
          <a:p>
            <a:pPr algn="ctr"/>
            <a:endParaRPr lang="fr-CA">
              <a:solidFill>
                <a:schemeClr val="accent2"/>
              </a:solidFill>
            </a:endParaRPr>
          </a:p>
        </p:txBody>
      </p:sp>
    </p:spTree>
    <p:extLst>
      <p:ext uri="{BB962C8B-B14F-4D97-AF65-F5344CB8AC3E}">
        <p14:creationId xmlns:p14="http://schemas.microsoft.com/office/powerpoint/2010/main" val="87919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452387" y="1318662"/>
            <a:ext cx="5736657" cy="5419022"/>
          </a:xfrm>
        </p:spPr>
        <p:txBody>
          <a:bodyPr>
            <a:normAutofit/>
          </a:bodyPr>
          <a:lstStyle/>
          <a:p>
            <a:pPr marL="0" lvl="0" indent="0">
              <a:buNone/>
            </a:pPr>
            <a:r>
              <a:rPr lang="fr-FR" sz="3200" b="1" i="1" cap="none" dirty="0">
                <a:latin typeface="Cambria" panose="02040503050406030204" pitchFamily="18" charset="0"/>
                <a:ea typeface="Cambria" panose="02040503050406030204" pitchFamily="18" charset="0"/>
              </a:rPr>
              <a:t>D</a:t>
            </a:r>
            <a:r>
              <a:rPr lang="fr-FR" sz="3200" b="1" i="1" cap="none" dirty="0" smtClean="0">
                <a:latin typeface="Cambria" panose="02040503050406030204" pitchFamily="18" charset="0"/>
                <a:ea typeface="Cambria" panose="02040503050406030204" pitchFamily="18" charset="0"/>
              </a:rPr>
              <a:t>iencéphale</a:t>
            </a:r>
            <a:endParaRPr lang="fr-FR" sz="3200" i="1" cap="none" dirty="0" smtClean="0">
              <a:latin typeface="Cambria" panose="02040503050406030204" pitchFamily="18" charset="0"/>
              <a:ea typeface="Cambria" panose="02040503050406030204" pitchFamily="18" charset="0"/>
            </a:endParaRPr>
          </a:p>
          <a:p>
            <a:r>
              <a:rPr lang="fr-FR" b="1" i="1" cap="none" dirty="0" smtClean="0">
                <a:latin typeface="Cambria" panose="02040503050406030204" pitchFamily="18" charset="0"/>
                <a:ea typeface="Cambria" panose="02040503050406030204" pitchFamily="18" charset="0"/>
              </a:rPr>
              <a:t>L'hypothalamus </a:t>
            </a:r>
            <a:r>
              <a:rPr lang="fr-FR" i="1" cap="none" dirty="0" smtClean="0">
                <a:latin typeface="Cambria" panose="02040503050406030204" pitchFamily="18" charset="0"/>
                <a:ea typeface="Cambria" panose="02040503050406030204" pitchFamily="18" charset="0"/>
              </a:rPr>
              <a:t>impliqué dans de nombreuses régulations</a:t>
            </a:r>
            <a:r>
              <a:rPr lang="fr-FR" b="1" i="1" cap="none" dirty="0" smtClean="0">
                <a:latin typeface="Cambria" panose="02040503050406030204" pitchFamily="18" charset="0"/>
                <a:ea typeface="Cambria" panose="02040503050406030204" pitchFamily="18" charset="0"/>
              </a:rPr>
              <a:t> </a:t>
            </a:r>
            <a:r>
              <a:rPr lang="fr-FR" i="1" cap="none" dirty="0" smtClean="0">
                <a:latin typeface="Cambria" panose="02040503050406030204" pitchFamily="18" charset="0"/>
                <a:ea typeface="Cambria" panose="02040503050406030204" pitchFamily="18" charset="0"/>
              </a:rPr>
              <a:t>de la vie végétative:</a:t>
            </a:r>
          </a:p>
          <a:p>
            <a:pPr lvl="1"/>
            <a:r>
              <a:rPr lang="fr-FR" sz="2000" i="1" cap="none" dirty="0" smtClean="0">
                <a:latin typeface="Cambria" panose="02040503050406030204" pitchFamily="18" charset="0"/>
                <a:ea typeface="Cambria" panose="02040503050406030204" pitchFamily="18" charset="0"/>
              </a:rPr>
              <a:t>la régulation de la température corporelle,</a:t>
            </a:r>
          </a:p>
          <a:p>
            <a:pPr lvl="1"/>
            <a:r>
              <a:rPr lang="fr-FR" sz="2000" i="1" cap="none" dirty="0" smtClean="0">
                <a:latin typeface="Cambria" panose="02040503050406030204" pitchFamily="18" charset="0"/>
                <a:ea typeface="Cambria" panose="02040503050406030204" pitchFamily="18" charset="0"/>
              </a:rPr>
              <a:t>l'équilibre </a:t>
            </a:r>
            <a:r>
              <a:rPr lang="fr-FR" sz="2000" i="1" cap="none" dirty="0" err="1" smtClean="0">
                <a:latin typeface="Cambria" panose="02040503050406030204" pitchFamily="18" charset="0"/>
                <a:ea typeface="Cambria" panose="02040503050406030204" pitchFamily="18" charset="0"/>
              </a:rPr>
              <a:t>hydroéléctrolytique</a:t>
            </a:r>
            <a:r>
              <a:rPr lang="fr-FR" sz="2000" i="1" cap="none" dirty="0" smtClean="0">
                <a:latin typeface="Cambria" panose="02040503050406030204" pitchFamily="18" charset="0"/>
                <a:ea typeface="Cambria" panose="02040503050406030204" pitchFamily="18" charset="0"/>
              </a:rPr>
              <a:t>, </a:t>
            </a:r>
          </a:p>
          <a:p>
            <a:pPr lvl="1"/>
            <a:r>
              <a:rPr lang="fr-FR" sz="2000" i="1" cap="none" dirty="0" smtClean="0">
                <a:latin typeface="Cambria" panose="02040503050406030204" pitchFamily="18" charset="0"/>
                <a:ea typeface="Cambria" panose="02040503050406030204" pitchFamily="18" charset="0"/>
              </a:rPr>
              <a:t>les activités gastro intestinales et la faim, la soif, et les dépenses énergétiques, </a:t>
            </a:r>
          </a:p>
          <a:p>
            <a:pPr lvl="1"/>
            <a:r>
              <a:rPr lang="fr-FR" sz="2000" i="1" cap="none" dirty="0" smtClean="0">
                <a:latin typeface="Cambria" panose="02040503050406030204" pitchFamily="18" charset="0"/>
                <a:ea typeface="Cambria" panose="02040503050406030204" pitchFamily="18" charset="0"/>
              </a:rPr>
              <a:t>le sommeil et l'état de veille, </a:t>
            </a:r>
          </a:p>
          <a:p>
            <a:pPr lvl="1"/>
            <a:r>
              <a:rPr lang="fr-FR" sz="2000" i="1" cap="none" dirty="0" smtClean="0">
                <a:latin typeface="Cambria" panose="02040503050406030204" pitchFamily="18" charset="0"/>
                <a:ea typeface="Cambria" panose="02040503050406030204" pitchFamily="18" charset="0"/>
              </a:rPr>
              <a:t>la réponse sexuelle, les émotions et </a:t>
            </a:r>
          </a:p>
          <a:p>
            <a:pPr lvl="1"/>
            <a:r>
              <a:rPr lang="fr-FR" sz="2000" i="1" cap="none" dirty="0">
                <a:latin typeface="Cambria" panose="02040503050406030204" pitchFamily="18" charset="0"/>
                <a:ea typeface="Cambria" panose="02040503050406030204" pitchFamily="18" charset="0"/>
              </a:rPr>
              <a:t>C</a:t>
            </a:r>
            <a:r>
              <a:rPr lang="fr-FR" sz="2000" i="1" cap="none" dirty="0" smtClean="0">
                <a:latin typeface="Cambria" panose="02040503050406030204" pitchFamily="18" charset="0"/>
                <a:ea typeface="Cambria" panose="02040503050406030204" pitchFamily="18" charset="0"/>
              </a:rPr>
              <a:t>ontrôle des fonctions endocrine par la stimulation de l‘antéhypophyse.</a:t>
            </a:r>
          </a:p>
        </p:txBody>
      </p:sp>
      <p:sp>
        <p:nvSpPr>
          <p:cNvPr id="4" name="Espace réservé du contenu 3"/>
          <p:cNvSpPr>
            <a:spLocks noGrp="1"/>
          </p:cNvSpPr>
          <p:nvPr>
            <p:ph sz="quarter" idx="14"/>
          </p:nvPr>
        </p:nvSpPr>
        <p:spPr/>
        <p:txBody>
          <a:bodyPr/>
          <a:lstStyle/>
          <a:p>
            <a:endParaRPr lang="fr-FR" dirty="0"/>
          </a:p>
        </p:txBody>
      </p:sp>
      <p:pic>
        <p:nvPicPr>
          <p:cNvPr id="6" name="Picture 3" descr="brainct"/>
          <p:cNvPicPr>
            <a:picLocks noChangeAspect="1" noChangeArrowheads="1"/>
          </p:cNvPicPr>
          <p:nvPr/>
        </p:nvPicPr>
        <p:blipFill>
          <a:blip r:embed="rId2" cstate="print"/>
          <a:srcRect/>
          <a:stretch>
            <a:fillRect/>
          </a:stretch>
        </p:blipFill>
        <p:spPr bwMode="auto">
          <a:xfrm>
            <a:off x="6177012" y="1450385"/>
            <a:ext cx="5562600" cy="4659313"/>
          </a:xfrm>
          <a:prstGeom prst="rect">
            <a:avLst/>
          </a:prstGeom>
          <a:noFill/>
          <a:ln w="9525">
            <a:solidFill>
              <a:schemeClr val="bg1"/>
            </a:solidFill>
            <a:miter lim="800000"/>
            <a:headEnd/>
            <a:tailEnd/>
          </a:ln>
        </p:spPr>
      </p:pic>
      <p:sp>
        <p:nvSpPr>
          <p:cNvPr id="7" name="Oval 10"/>
          <p:cNvSpPr>
            <a:spLocks noChangeArrowheads="1"/>
          </p:cNvSpPr>
          <p:nvPr/>
        </p:nvSpPr>
        <p:spPr bwMode="auto">
          <a:xfrm rot="-2515524">
            <a:off x="8313650" y="3760323"/>
            <a:ext cx="822497" cy="535697"/>
          </a:xfrm>
          <a:prstGeom prst="ellipse">
            <a:avLst/>
          </a:prstGeom>
          <a:noFill/>
          <a:ln w="57150">
            <a:solidFill>
              <a:srgbClr val="FF0000"/>
            </a:solidFill>
            <a:round/>
            <a:headEnd/>
            <a:tailEnd/>
          </a:ln>
        </p:spPr>
        <p:txBody>
          <a:bodyPr wrap="square" anchor="ctr">
            <a:spAutoFit/>
          </a:bodyPr>
          <a:lstStyle/>
          <a:p>
            <a:endParaRPr lang="fr-FR"/>
          </a:p>
        </p:txBody>
      </p:sp>
    </p:spTree>
    <p:extLst>
      <p:ext uri="{BB962C8B-B14F-4D97-AF65-F5344CB8AC3E}">
        <p14:creationId xmlns:p14="http://schemas.microsoft.com/office/powerpoint/2010/main" val="81815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452387" y="1318662"/>
            <a:ext cx="5567413" cy="4472538"/>
          </a:xfrm>
        </p:spPr>
        <p:txBody>
          <a:bodyPr>
            <a:normAutofit/>
          </a:bodyPr>
          <a:lstStyle/>
          <a:p>
            <a:pPr marL="0" lvl="0" indent="0">
              <a:buNone/>
            </a:pPr>
            <a:r>
              <a:rPr lang="fr-FR" sz="3200" b="1" i="1" cap="none" dirty="0">
                <a:latin typeface="Cambria" panose="02040503050406030204" pitchFamily="18" charset="0"/>
                <a:ea typeface="Cambria" panose="02040503050406030204" pitchFamily="18" charset="0"/>
              </a:rPr>
              <a:t>D</a:t>
            </a:r>
            <a:r>
              <a:rPr lang="fr-FR" sz="3200" b="1" i="1" cap="none" dirty="0" smtClean="0">
                <a:latin typeface="Cambria" panose="02040503050406030204" pitchFamily="18" charset="0"/>
                <a:ea typeface="Cambria" panose="02040503050406030204" pitchFamily="18" charset="0"/>
              </a:rPr>
              <a:t>iencéphale</a:t>
            </a:r>
            <a:r>
              <a:rPr lang="fr-FR" sz="3200" i="1" cap="none" dirty="0" smtClean="0">
                <a:latin typeface="Cambria" panose="02040503050406030204" pitchFamily="18" charset="0"/>
                <a:ea typeface="Cambria" panose="02040503050406030204" pitchFamily="18" charset="0"/>
              </a:rPr>
              <a:t> </a:t>
            </a:r>
          </a:p>
          <a:p>
            <a:pPr marL="0" lvl="0" indent="0">
              <a:buNone/>
            </a:pPr>
            <a:endParaRPr lang="fr-FR" sz="3200" i="1" cap="none" dirty="0" smtClean="0">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a:t>
            </a:r>
            <a:r>
              <a:rPr lang="fr-FR" sz="2400" b="1" i="1" cap="none" dirty="0" err="1" smtClean="0">
                <a:latin typeface="Cambria" panose="02040503050406030204" pitchFamily="18" charset="0"/>
                <a:ea typeface="Cambria" panose="02040503050406030204" pitchFamily="18" charset="0"/>
              </a:rPr>
              <a:t>épithalamus</a:t>
            </a:r>
            <a:r>
              <a:rPr lang="fr-FR" sz="2400" b="1" i="1" cap="none" dirty="0" smtClean="0">
                <a:latin typeface="Cambria" panose="02040503050406030204" pitchFamily="18" charset="0"/>
                <a:ea typeface="Cambria" panose="02040503050406030204" pitchFamily="18" charset="0"/>
              </a:rPr>
              <a:t> (épiphyse) </a:t>
            </a:r>
            <a:r>
              <a:rPr lang="fr-FR" sz="2400" i="1" cap="none" dirty="0" smtClean="0">
                <a:latin typeface="Cambria" panose="02040503050406030204" pitchFamily="18" charset="0"/>
                <a:ea typeface="Cambria" panose="02040503050406030204" pitchFamily="18" charset="0"/>
              </a:rPr>
              <a:t>d</a:t>
            </a:r>
            <a:r>
              <a:rPr lang="fr-FR" sz="2400" b="1" i="1" cap="none" dirty="0" smtClean="0">
                <a:latin typeface="Cambria" panose="02040503050406030204" pitchFamily="18" charset="0"/>
                <a:ea typeface="Cambria" panose="02040503050406030204" pitchFamily="18" charset="0"/>
              </a:rPr>
              <a:t>’</a:t>
            </a:r>
            <a:r>
              <a:rPr lang="fr-FR" sz="2400" i="1" cap="none" dirty="0" smtClean="0">
                <a:latin typeface="Cambria" panose="02040503050406030204" pitchFamily="18" charset="0"/>
                <a:ea typeface="Cambria" panose="02040503050406030204" pitchFamily="18" charset="0"/>
              </a:rPr>
              <a:t>où émerge la glande pinéale qui secrète la mélatonine hormone influençant le cycle nycthéméral et jouant un rôle dans le déclenchement de la puberté.</a:t>
            </a:r>
          </a:p>
          <a:p>
            <a:pPr marL="0" indent="0">
              <a:buNone/>
            </a:pPr>
            <a:endParaRPr lang="fr-FR" dirty="0"/>
          </a:p>
        </p:txBody>
      </p:sp>
      <p:pic>
        <p:nvPicPr>
          <p:cNvPr id="6" name="Picture 3" descr="brainct"/>
          <p:cNvPicPr>
            <a:picLocks noGrp="1" noChangeAspect="1" noChangeArrowheads="1"/>
          </p:cNvPicPr>
          <p:nvPr>
            <p:ph sz="quarter" idx="14"/>
          </p:nvPr>
        </p:nvPicPr>
        <p:blipFill>
          <a:blip r:embed="rId2" cstate="print"/>
          <a:srcRect/>
          <a:stretch>
            <a:fillRect/>
          </a:stretch>
        </p:blipFill>
        <p:spPr bwMode="auto">
          <a:xfrm>
            <a:off x="6685488" y="2058514"/>
            <a:ext cx="5008011" cy="4195023"/>
          </a:xfrm>
          <a:prstGeom prst="rect">
            <a:avLst/>
          </a:prstGeom>
          <a:noFill/>
          <a:ln w="9525">
            <a:solidFill>
              <a:schemeClr val="bg1"/>
            </a:solidFill>
            <a:miter lim="800000"/>
            <a:headEnd/>
            <a:tailEnd/>
          </a:ln>
        </p:spPr>
      </p:pic>
      <p:sp>
        <p:nvSpPr>
          <p:cNvPr id="7" name="Oval 6"/>
          <p:cNvSpPr>
            <a:spLocks noChangeArrowheads="1"/>
          </p:cNvSpPr>
          <p:nvPr/>
        </p:nvSpPr>
        <p:spPr bwMode="auto">
          <a:xfrm>
            <a:off x="9676544" y="3814410"/>
            <a:ext cx="457200" cy="457200"/>
          </a:xfrm>
          <a:prstGeom prst="ellipse">
            <a:avLst/>
          </a:prstGeom>
          <a:noFill/>
          <a:ln w="38100">
            <a:solidFill>
              <a:srgbClr val="FF0000"/>
            </a:solidFill>
            <a:round/>
            <a:headEnd/>
            <a:tailEnd/>
          </a:ln>
        </p:spPr>
        <p:txBody>
          <a:bodyPr wrap="square" anchor="ctr">
            <a:spAutoFit/>
          </a:bodyPr>
          <a:lstStyle/>
          <a:p>
            <a:endParaRPr lang="fr-FR"/>
          </a:p>
        </p:txBody>
      </p:sp>
    </p:spTree>
    <p:extLst>
      <p:ext uri="{BB962C8B-B14F-4D97-AF65-F5344CB8AC3E}">
        <p14:creationId xmlns:p14="http://schemas.microsoft.com/office/powerpoint/2010/main" val="183380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sz="4000" b="1" i="1" dirty="0">
                <a:solidFill>
                  <a:schemeClr val="accent1">
                    <a:lumMod val="50000"/>
                  </a:schemeClr>
                </a:solidFill>
                <a:latin typeface="Cambria" panose="02040503050406030204" pitchFamily="18" charset="0"/>
                <a:ea typeface="Cambria" panose="02040503050406030204" pitchFamily="18" charset="0"/>
              </a:rPr>
              <a:t>Encéphale</a:t>
            </a:r>
            <a:endParaRPr lang="fr-FR" sz="4000" dirty="0"/>
          </a:p>
        </p:txBody>
      </p:sp>
      <p:sp>
        <p:nvSpPr>
          <p:cNvPr id="3" name="Espace réservé du contenu 2"/>
          <p:cNvSpPr>
            <a:spLocks noGrp="1"/>
          </p:cNvSpPr>
          <p:nvPr>
            <p:ph sz="quarter" idx="13"/>
          </p:nvPr>
        </p:nvSpPr>
        <p:spPr>
          <a:xfrm>
            <a:off x="452387" y="1318662"/>
            <a:ext cx="5567413" cy="4472538"/>
          </a:xfrm>
        </p:spPr>
        <p:txBody>
          <a:bodyPr>
            <a:normAutofit/>
          </a:bodyPr>
          <a:lstStyle/>
          <a:p>
            <a:pPr marL="0" lvl="0" indent="0">
              <a:buNone/>
            </a:pPr>
            <a:r>
              <a:rPr lang="fr-FR" sz="3200" b="1" i="1" cap="none" dirty="0" smtClean="0">
                <a:latin typeface="Cambria" panose="02040503050406030204" pitchFamily="18" charset="0"/>
                <a:ea typeface="Cambria" panose="02040503050406030204" pitchFamily="18" charset="0"/>
              </a:rPr>
              <a:t>Diencéphale</a:t>
            </a:r>
          </a:p>
          <a:p>
            <a:pPr marL="0" lvl="0" indent="0">
              <a:buNone/>
            </a:pPr>
            <a:endParaRPr lang="fr-FR" sz="3200" b="1" i="1" cap="none" dirty="0" smtClean="0">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La neurohypophyse </a:t>
            </a:r>
            <a:r>
              <a:rPr lang="fr-FR" sz="2400" i="1" cap="none" dirty="0" smtClean="0">
                <a:latin typeface="Cambria" panose="02040503050406030204" pitchFamily="18" charset="0"/>
                <a:ea typeface="Cambria" panose="02040503050406030204" pitchFamily="18" charset="0"/>
              </a:rPr>
              <a:t>responsable de la sécrétion de deux </a:t>
            </a:r>
            <a:r>
              <a:rPr lang="fr-FR" sz="2400" i="1" cap="none" dirty="0" err="1" smtClean="0">
                <a:latin typeface="Cambria" panose="02040503050406030204" pitchFamily="18" charset="0"/>
                <a:ea typeface="Cambria" panose="02040503050406030204" pitchFamily="18" charset="0"/>
              </a:rPr>
              <a:t>neurohormones</a:t>
            </a:r>
            <a:r>
              <a:rPr lang="fr-FR" sz="2400" i="1" cap="none" dirty="0" smtClean="0">
                <a:latin typeface="Cambria" panose="02040503050406030204" pitchFamily="18" charset="0"/>
                <a:ea typeface="Cambria" panose="02040503050406030204" pitchFamily="18" charset="0"/>
              </a:rPr>
              <a:t>, l’ADH et l’ocytocine.</a:t>
            </a:r>
          </a:p>
          <a:p>
            <a:r>
              <a:rPr lang="fr-FR" sz="2400" b="1" i="1" cap="none" dirty="0" smtClean="0">
                <a:latin typeface="Cambria" panose="02040503050406030204" pitchFamily="18" charset="0"/>
                <a:ea typeface="Cambria" panose="02040503050406030204" pitchFamily="18" charset="0"/>
              </a:rPr>
              <a:t>Remarque:</a:t>
            </a:r>
            <a:r>
              <a:rPr lang="fr-FR" sz="2400" i="1" cap="none" dirty="0" smtClean="0">
                <a:latin typeface="Cambria" panose="02040503050406030204" pitchFamily="18" charset="0"/>
                <a:ea typeface="Cambria" panose="02040503050406030204" pitchFamily="18" charset="0"/>
              </a:rPr>
              <a:t> l’adénohypophyse n’est pas inclue dans le SNC.</a:t>
            </a:r>
          </a:p>
          <a:p>
            <a:pPr marL="0" indent="0">
              <a:buNone/>
            </a:pPr>
            <a:endParaRPr lang="fr-FR" sz="2400" dirty="0"/>
          </a:p>
          <a:p>
            <a:endParaRPr lang="fr-FR" dirty="0"/>
          </a:p>
        </p:txBody>
      </p:sp>
      <p:pic>
        <p:nvPicPr>
          <p:cNvPr id="5" name="Espace réservé du contenu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6442075" y="1596177"/>
            <a:ext cx="5593364" cy="4195023"/>
          </a:xfrm>
        </p:spPr>
      </p:pic>
    </p:spTree>
    <p:extLst>
      <p:ext uri="{BB962C8B-B14F-4D97-AF65-F5344CB8AC3E}">
        <p14:creationId xmlns:p14="http://schemas.microsoft.com/office/powerpoint/2010/main" val="88444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596766" y="1684422"/>
            <a:ext cx="5423034" cy="4106778"/>
          </a:xfrm>
        </p:spPr>
        <p:txBody>
          <a:bodyPr>
            <a:normAutofit lnSpcReduction="10000"/>
          </a:bodyPr>
          <a:lstStyle/>
          <a:p>
            <a:pPr marL="0" lvl="0" indent="0">
              <a:buNone/>
            </a:pPr>
            <a:r>
              <a:rPr lang="fr-FR" sz="3200" b="1" i="1" cap="none" dirty="0" smtClean="0">
                <a:latin typeface="Cambria" panose="02040503050406030204" pitchFamily="18" charset="0"/>
                <a:ea typeface="Cambria" panose="02040503050406030204" pitchFamily="18" charset="0"/>
              </a:rPr>
              <a:t>Mésencéphale</a:t>
            </a:r>
            <a:endParaRPr lang="fr-FR" sz="32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 mésencéphale, ou cerveau moyen, est un court segment du tronc cérébral, situé entre le diencéphale et le pont. </a:t>
            </a:r>
          </a:p>
          <a:p>
            <a:r>
              <a:rPr lang="fr-FR" sz="2400" i="1" cap="none" dirty="0" smtClean="0">
                <a:latin typeface="Cambria" panose="02040503050406030204" pitchFamily="18" charset="0"/>
                <a:ea typeface="Cambria" panose="02040503050406030204" pitchFamily="18" charset="0"/>
              </a:rPr>
              <a:t>Il comprend les deux </a:t>
            </a:r>
            <a:r>
              <a:rPr lang="fr-FR" sz="2400" i="1" cap="none" dirty="0" err="1" smtClean="0">
                <a:latin typeface="Cambria" panose="02040503050406030204" pitchFamily="18" charset="0"/>
                <a:ea typeface="Cambria" panose="02040503050406030204" pitchFamily="18" charset="0"/>
              </a:rPr>
              <a:t>colliculi</a:t>
            </a:r>
            <a:r>
              <a:rPr lang="fr-FR" sz="2400" i="1" cap="none" dirty="0" smtClean="0">
                <a:latin typeface="Cambria" panose="02040503050406030204" pitchFamily="18" charset="0"/>
                <a:ea typeface="Cambria" panose="02040503050406030204" pitchFamily="18" charset="0"/>
              </a:rPr>
              <a:t> rostraux et les deux </a:t>
            </a:r>
            <a:r>
              <a:rPr lang="fr-FR" sz="2400" i="1" cap="none" dirty="0" err="1" smtClean="0">
                <a:latin typeface="Cambria" panose="02040503050406030204" pitchFamily="18" charset="0"/>
                <a:ea typeface="Cambria" panose="02040503050406030204" pitchFamily="18" charset="0"/>
              </a:rPr>
              <a:t>colliculi</a:t>
            </a:r>
            <a:r>
              <a:rPr lang="fr-FR" sz="2400" i="1" cap="none" dirty="0" smtClean="0">
                <a:latin typeface="Cambria" panose="02040503050406030204" pitchFamily="18" charset="0"/>
                <a:ea typeface="Cambria" panose="02040503050406030204" pitchFamily="18" charset="0"/>
              </a:rPr>
              <a:t> caudaux respectivement impliqués dans le traitement des informations visuelles et auditives.</a:t>
            </a:r>
          </a:p>
          <a:p>
            <a:endParaRPr lang="fr-FR" dirty="0"/>
          </a:p>
        </p:txBody>
      </p:sp>
      <p:pic>
        <p:nvPicPr>
          <p:cNvPr id="8" name="Espace réservé du contenu 7"/>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279305" y="1415325"/>
            <a:ext cx="5678017" cy="4413712"/>
          </a:xfrm>
        </p:spPr>
      </p:pic>
      <p:sp>
        <p:nvSpPr>
          <p:cNvPr id="9" name="Oval 20"/>
          <p:cNvSpPr>
            <a:spLocks noChangeArrowheads="1"/>
          </p:cNvSpPr>
          <p:nvPr/>
        </p:nvSpPr>
        <p:spPr bwMode="auto">
          <a:xfrm>
            <a:off x="8774130" y="3298004"/>
            <a:ext cx="688369" cy="648355"/>
          </a:xfrm>
          <a:prstGeom prst="ellipse">
            <a:avLst/>
          </a:prstGeom>
          <a:noFill/>
          <a:ln w="57150">
            <a:solidFill>
              <a:srgbClr val="FF0000"/>
            </a:solidFill>
            <a:round/>
            <a:headEnd/>
            <a:tailEnd/>
          </a:ln>
        </p:spPr>
        <p:txBody>
          <a:bodyPr wrap="square" anchor="ctr">
            <a:spAutoFit/>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3902" y="1615339"/>
            <a:ext cx="4213698" cy="4213698"/>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0368" y="969362"/>
            <a:ext cx="4965588" cy="4965588"/>
          </a:xfrm>
          <a:prstGeom prst="rect">
            <a:avLst/>
          </a:prstGeom>
        </p:spPr>
      </p:pic>
    </p:spTree>
    <p:extLst>
      <p:ext uri="{BB962C8B-B14F-4D97-AF65-F5344CB8AC3E}">
        <p14:creationId xmlns:p14="http://schemas.microsoft.com/office/powerpoint/2010/main" val="359065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733593" y="1327934"/>
            <a:ext cx="5793769" cy="4982965"/>
          </a:xfrm>
        </p:spPr>
        <p:txBody>
          <a:bodyPr>
            <a:noAutofit/>
          </a:bodyPr>
          <a:lstStyle/>
          <a:p>
            <a:pPr marL="0" lvl="0" indent="0">
              <a:buNone/>
            </a:pPr>
            <a:endParaRPr lang="fr-FR" sz="2800" b="1" i="1" cap="none" dirty="0" smtClean="0">
              <a:latin typeface="Cambria" panose="02040503050406030204" pitchFamily="18" charset="0"/>
              <a:ea typeface="Cambria" panose="02040503050406030204" pitchFamily="18" charset="0"/>
            </a:endParaRPr>
          </a:p>
          <a:p>
            <a:pPr marL="0" lvl="0" indent="0">
              <a:buNone/>
            </a:pPr>
            <a:endParaRPr lang="fr-FR" sz="2800" b="1" i="1" cap="none" dirty="0">
              <a:latin typeface="Cambria" panose="02040503050406030204" pitchFamily="18" charset="0"/>
              <a:ea typeface="Cambria" panose="02040503050406030204" pitchFamily="18" charset="0"/>
            </a:endParaRPr>
          </a:p>
          <a:p>
            <a:pPr marL="0" lvl="0" indent="0">
              <a:buNone/>
            </a:pPr>
            <a:r>
              <a:rPr lang="fr-FR" sz="2800" b="1" i="1" cap="none" dirty="0" smtClean="0">
                <a:latin typeface="Cambria" panose="02040503050406030204" pitchFamily="18" charset="0"/>
                <a:ea typeface="Cambria" panose="02040503050406030204" pitchFamily="18" charset="0"/>
              </a:rPr>
              <a:t>Métencéphale</a:t>
            </a:r>
            <a:r>
              <a:rPr lang="fr-FR" sz="2400" i="1" cap="none" dirty="0" smtClean="0">
                <a:latin typeface="Cambria" panose="02040503050406030204" pitchFamily="18" charset="0"/>
                <a:ea typeface="Cambria" panose="02040503050406030204" pitchFamily="18" charset="0"/>
              </a:rPr>
              <a:t> comprend :</a:t>
            </a:r>
          </a:p>
          <a:p>
            <a:pPr lvl="1"/>
            <a:endParaRPr lang="fr-FR" sz="2400" b="1" i="1" cap="none" dirty="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Le pont </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Le cervelet </a:t>
            </a:r>
            <a:endParaRPr lang="fr-FR" sz="2800" b="1" i="1" cap="none" dirty="0">
              <a:latin typeface="Cambria" panose="02040503050406030204" pitchFamily="18" charset="0"/>
              <a:ea typeface="Cambria" panose="02040503050406030204" pitchFamily="18" charset="0"/>
            </a:endParaRPr>
          </a:p>
        </p:txBody>
      </p:sp>
      <p:pic>
        <p:nvPicPr>
          <p:cNvPr id="5" name="Espace réservé du contenu 7"/>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27362" y="1804099"/>
            <a:ext cx="5396684" cy="4195023"/>
          </a:xfrm>
        </p:spPr>
      </p:pic>
      <p:sp>
        <p:nvSpPr>
          <p:cNvPr id="7" name="Oval 20"/>
          <p:cNvSpPr>
            <a:spLocks noChangeArrowheads="1"/>
          </p:cNvSpPr>
          <p:nvPr/>
        </p:nvSpPr>
        <p:spPr bwMode="auto">
          <a:xfrm>
            <a:off x="8881520" y="4089114"/>
            <a:ext cx="688369" cy="648355"/>
          </a:xfrm>
          <a:prstGeom prst="ellipse">
            <a:avLst/>
          </a:prstGeom>
          <a:noFill/>
          <a:ln w="57150">
            <a:solidFill>
              <a:srgbClr val="FF0000"/>
            </a:solidFill>
            <a:round/>
            <a:headEnd/>
            <a:tailEnd/>
          </a:ln>
        </p:spPr>
        <p:txBody>
          <a:bodyPr wrap="square" anchor="ctr">
            <a:spAutoFit/>
          </a:bodyPr>
          <a:lstStyle/>
          <a:p>
            <a:endParaRPr lang="fr-FR"/>
          </a:p>
        </p:txBody>
      </p:sp>
      <p:sp>
        <p:nvSpPr>
          <p:cNvPr id="8" name="Oval 20"/>
          <p:cNvSpPr>
            <a:spLocks noChangeArrowheads="1"/>
          </p:cNvSpPr>
          <p:nvPr/>
        </p:nvSpPr>
        <p:spPr bwMode="auto">
          <a:xfrm>
            <a:off x="9569889" y="3819417"/>
            <a:ext cx="1344202" cy="1187747"/>
          </a:xfrm>
          <a:prstGeom prst="ellipse">
            <a:avLst/>
          </a:prstGeom>
          <a:noFill/>
          <a:ln w="57150">
            <a:solidFill>
              <a:srgbClr val="FF0000"/>
            </a:solidFill>
            <a:round/>
            <a:headEnd/>
            <a:tailEnd/>
          </a:ln>
        </p:spPr>
        <p:txBody>
          <a:bodyPr wrap="square" anchor="ctr">
            <a:spAutoFit/>
          </a:bodyPr>
          <a:lstStyle/>
          <a:p>
            <a:endParaRPr lang="fr-FR"/>
          </a:p>
        </p:txBody>
      </p:sp>
    </p:spTree>
    <p:extLst>
      <p:ext uri="{BB962C8B-B14F-4D97-AF65-F5344CB8AC3E}">
        <p14:creationId xmlns:p14="http://schemas.microsoft.com/office/powerpoint/2010/main" val="143942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226031" y="1500027"/>
            <a:ext cx="5793769" cy="4982965"/>
          </a:xfrm>
        </p:spPr>
        <p:txBody>
          <a:bodyPr>
            <a:noAutofit/>
          </a:bodyPr>
          <a:lstStyle/>
          <a:p>
            <a:pPr marL="0" lvl="0" indent="0">
              <a:buNone/>
            </a:pPr>
            <a:r>
              <a:rPr lang="fr-FR" sz="2800" b="1" i="1" cap="none" dirty="0" smtClean="0">
                <a:latin typeface="Cambria" panose="02040503050406030204" pitchFamily="18" charset="0"/>
                <a:ea typeface="Cambria" panose="02040503050406030204" pitchFamily="18" charset="0"/>
              </a:rPr>
              <a:t>Métencéphale</a:t>
            </a:r>
            <a:r>
              <a:rPr lang="fr-FR" sz="2400" i="1" cap="none" dirty="0">
                <a:latin typeface="Cambria" panose="02040503050406030204" pitchFamily="18" charset="0"/>
                <a:ea typeface="Cambria" panose="02040503050406030204" pitchFamily="18" charset="0"/>
              </a:rPr>
              <a:t> </a:t>
            </a:r>
            <a:endParaRPr lang="fr-FR" sz="2400" i="1" cap="none" dirty="0" smtClean="0">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Le pont </a:t>
            </a:r>
            <a:endParaRPr lang="fr-FR" sz="2400" i="1" cap="none" dirty="0" smtClean="0">
              <a:latin typeface="Cambria" panose="02040503050406030204" pitchFamily="18" charset="0"/>
              <a:ea typeface="Cambria" panose="02040503050406030204" pitchFamily="18" charset="0"/>
            </a:endParaRPr>
          </a:p>
          <a:p>
            <a:pPr lvl="1"/>
            <a:r>
              <a:rPr lang="fr-FR" sz="2400" i="1" cap="none" dirty="0" smtClean="0">
                <a:latin typeface="Cambria" panose="02040503050406030204" pitchFamily="18" charset="0"/>
                <a:ea typeface="Cambria" panose="02040503050406030204" pitchFamily="18" charset="0"/>
              </a:rPr>
              <a:t>composé de fibres nerveuses qui relaient les influx nerveux d'une région à une autre de l'encéphale.</a:t>
            </a:r>
          </a:p>
          <a:p>
            <a:pPr lvl="1"/>
            <a:r>
              <a:rPr lang="fr-FR" sz="2400" i="1" cap="none" dirty="0" smtClean="0">
                <a:latin typeface="Cambria" panose="02040503050406030204" pitchFamily="18" charset="0"/>
                <a:ea typeface="Cambria" panose="02040503050406030204" pitchFamily="18" charset="0"/>
              </a:rPr>
              <a:t>De nombreux nerfs crâniens prennent naissance à ce niveau. </a:t>
            </a:r>
          </a:p>
          <a:p>
            <a:pPr lvl="1"/>
            <a:r>
              <a:rPr lang="fr-FR" sz="2400" i="1" cap="none" dirty="0" smtClean="0">
                <a:latin typeface="Cambria" panose="02040503050406030204" pitchFamily="18" charset="0"/>
                <a:ea typeface="Cambria" panose="02040503050406030204" pitchFamily="18" charset="0"/>
              </a:rPr>
              <a:t>Le centre apneustique et le centre </a:t>
            </a:r>
            <a:r>
              <a:rPr lang="fr-FR" sz="2400" i="1" cap="none" dirty="0" err="1" smtClean="0">
                <a:latin typeface="Cambria" panose="02040503050406030204" pitchFamily="18" charset="0"/>
                <a:ea typeface="Cambria" panose="02040503050406030204" pitchFamily="18" charset="0"/>
              </a:rPr>
              <a:t>pneumotaxique</a:t>
            </a:r>
            <a:r>
              <a:rPr lang="fr-FR" sz="2400" i="1" cap="none" dirty="0" smtClean="0">
                <a:latin typeface="Cambria" panose="02040503050406030204" pitchFamily="18" charset="0"/>
                <a:ea typeface="Cambria" panose="02040503050406030204" pitchFamily="18" charset="0"/>
              </a:rPr>
              <a:t>, sont situés dans le pont.</a:t>
            </a:r>
          </a:p>
          <a:p>
            <a:endParaRPr lang="fr-FR" sz="2400" dirty="0"/>
          </a:p>
        </p:txBody>
      </p:sp>
      <p:pic>
        <p:nvPicPr>
          <p:cNvPr id="5" name="Espace réservé du contenu 7"/>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27362" y="1804099"/>
            <a:ext cx="5396684" cy="4195023"/>
          </a:xfrm>
        </p:spPr>
      </p:pic>
      <p:sp>
        <p:nvSpPr>
          <p:cNvPr id="7" name="Oval 20"/>
          <p:cNvSpPr>
            <a:spLocks noChangeArrowheads="1"/>
          </p:cNvSpPr>
          <p:nvPr/>
        </p:nvSpPr>
        <p:spPr bwMode="auto">
          <a:xfrm>
            <a:off x="8881520" y="4089114"/>
            <a:ext cx="688369" cy="648355"/>
          </a:xfrm>
          <a:prstGeom prst="ellipse">
            <a:avLst/>
          </a:prstGeom>
          <a:noFill/>
          <a:ln w="57150">
            <a:solidFill>
              <a:srgbClr val="FF0000"/>
            </a:solidFill>
            <a:round/>
            <a:headEnd/>
            <a:tailEnd/>
          </a:ln>
        </p:spPr>
        <p:txBody>
          <a:bodyPr wrap="square" anchor="ctr">
            <a:spAutoFit/>
          </a:bodyPr>
          <a:lstStyle/>
          <a:p>
            <a:endParaRPr lang="fr-FR"/>
          </a:p>
        </p:txBody>
      </p:sp>
    </p:spTree>
    <p:extLst>
      <p:ext uri="{BB962C8B-B14F-4D97-AF65-F5344CB8AC3E}">
        <p14:creationId xmlns:p14="http://schemas.microsoft.com/office/powerpoint/2010/main" val="312171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Organisation générale du système nerveux </a:t>
            </a:r>
            <a:r>
              <a:rPr lang="fr-FR" i="1" dirty="0">
                <a:solidFill>
                  <a:schemeClr val="accent1">
                    <a:lumMod val="50000"/>
                  </a:schemeClr>
                </a:solidFill>
                <a:latin typeface="Cambria" panose="02040503050406030204" pitchFamily="18" charset="0"/>
                <a:ea typeface="Cambria" panose="02040503050406030204" pitchFamily="18" charset="0"/>
              </a:rPr>
              <a:t/>
            </a:r>
            <a:br>
              <a:rPr lang="fr-FR" i="1" dirty="0">
                <a:solidFill>
                  <a:schemeClr val="accent1">
                    <a:lumMod val="50000"/>
                  </a:schemeClr>
                </a:solidFill>
                <a:latin typeface="Cambria" panose="02040503050406030204" pitchFamily="18" charset="0"/>
                <a:ea typeface="Cambria" panose="02040503050406030204" pitchFamily="18" charset="0"/>
              </a:rPr>
            </a:br>
            <a:endParaRPr lang="fr-FR" i="1" dirty="0">
              <a:solidFill>
                <a:schemeClr val="accent1">
                  <a:lumMod val="50000"/>
                </a:schemeClr>
              </a:solidFill>
              <a:latin typeface="Cambria" panose="02040503050406030204" pitchFamily="18" charset="0"/>
              <a:ea typeface="Cambria" panose="02040503050406030204" pitchFamily="18" charset="0"/>
            </a:endParaRPr>
          </a:p>
        </p:txBody>
      </p:sp>
      <p:sp>
        <p:nvSpPr>
          <p:cNvPr id="4" name="Espace réservé du contenu 3"/>
          <p:cNvSpPr>
            <a:spLocks noGrp="1"/>
          </p:cNvSpPr>
          <p:nvPr>
            <p:ph sz="quarter" idx="13"/>
          </p:nvPr>
        </p:nvSpPr>
        <p:spPr>
          <a:xfrm>
            <a:off x="488887" y="1756372"/>
            <a:ext cx="11199137" cy="4825497"/>
          </a:xfrm>
        </p:spPr>
        <p:txBody>
          <a:bodyPr>
            <a:noAutofit/>
          </a:bodyPr>
          <a:lstStyle/>
          <a:p>
            <a:r>
              <a:rPr lang="fr-FR" sz="2800" i="1" cap="none" dirty="0" smtClean="0">
                <a:latin typeface="Cambria" panose="02040503050406030204" pitchFamily="18" charset="0"/>
                <a:ea typeface="Cambria" panose="02040503050406030204" pitchFamily="18" charset="0"/>
              </a:rPr>
              <a:t>Selon des considérations anatomiques et physiologiques on peut subdiviser le système nerveux en :</a:t>
            </a:r>
          </a:p>
          <a:p>
            <a:pPr lvl="0"/>
            <a:r>
              <a:rPr lang="fr-FR" sz="2800" b="1" i="1" cap="none" dirty="0" smtClean="0">
                <a:latin typeface="Cambria" panose="02040503050406030204" pitchFamily="18" charset="0"/>
                <a:ea typeface="Cambria" panose="02040503050406030204" pitchFamily="18" charset="0"/>
              </a:rPr>
              <a:t>Système nerveux central SNC : </a:t>
            </a:r>
            <a:r>
              <a:rPr lang="fr-FR" sz="2800" i="1" cap="none" dirty="0" smtClean="0">
                <a:latin typeface="Cambria" panose="02040503050406030204" pitchFamily="18" charset="0"/>
                <a:ea typeface="Cambria" panose="02040503050406030204" pitchFamily="18" charset="0"/>
              </a:rPr>
              <a:t>partie intégratrice</a:t>
            </a:r>
          </a:p>
          <a:p>
            <a:pPr lvl="0"/>
            <a:endParaRPr lang="fr-FR" sz="2800" i="1" cap="none" dirty="0" smtClean="0">
              <a:latin typeface="Cambria" panose="02040503050406030204" pitchFamily="18" charset="0"/>
              <a:ea typeface="Cambria" panose="02040503050406030204" pitchFamily="18" charset="0"/>
            </a:endParaRPr>
          </a:p>
          <a:p>
            <a:pPr lvl="0"/>
            <a:r>
              <a:rPr lang="fr-FR" sz="2800" b="1" i="1" cap="none" dirty="0" smtClean="0">
                <a:latin typeface="Cambria" panose="02040503050406030204" pitchFamily="18" charset="0"/>
                <a:ea typeface="Cambria" panose="02040503050406030204" pitchFamily="18" charset="0"/>
              </a:rPr>
              <a:t>Système nerveux périphérique SNP : </a:t>
            </a:r>
            <a:r>
              <a:rPr lang="fr-FR" sz="2800" i="1" cap="none" dirty="0" smtClean="0">
                <a:latin typeface="Cambria" panose="02040503050406030204" pitchFamily="18" charset="0"/>
                <a:ea typeface="Cambria" panose="02040503050406030204" pitchFamily="18" charset="0"/>
              </a:rPr>
              <a:t>partie réceptrice et effectrice</a:t>
            </a:r>
          </a:p>
          <a:p>
            <a:pPr lvl="1"/>
            <a:r>
              <a:rPr lang="fr-FR" sz="2800" b="1" i="1" cap="none" dirty="0" smtClean="0">
                <a:latin typeface="Cambria" panose="02040503050406030204" pitchFamily="18" charset="0"/>
                <a:ea typeface="Cambria" panose="02040503050406030204" pitchFamily="18" charset="0"/>
              </a:rPr>
              <a:t>Le système nerveux somatique</a:t>
            </a:r>
            <a:r>
              <a:rPr lang="fr-FR" sz="2800" i="1" cap="none" dirty="0" smtClean="0">
                <a:latin typeface="Cambria" panose="02040503050406030204" pitchFamily="18" charset="0"/>
                <a:ea typeface="Cambria" panose="02040503050406030204" pitchFamily="18" charset="0"/>
              </a:rPr>
              <a:t> </a:t>
            </a:r>
          </a:p>
          <a:p>
            <a:pPr lvl="1"/>
            <a:r>
              <a:rPr lang="fr-FR" sz="2800" b="1" i="1" cap="none" dirty="0" smtClean="0">
                <a:latin typeface="Cambria" panose="02040503050406030204" pitchFamily="18" charset="0"/>
                <a:ea typeface="Cambria" panose="02040503050406030204" pitchFamily="18" charset="0"/>
              </a:rPr>
              <a:t>Le système nerveux autonome</a:t>
            </a:r>
            <a:r>
              <a:rPr lang="fr-FR" sz="2800" i="1" cap="none" dirty="0" smtClean="0">
                <a:latin typeface="Cambria" panose="02040503050406030204" pitchFamily="18" charset="0"/>
                <a:ea typeface="Cambria" panose="02040503050406030204" pitchFamily="18" charset="0"/>
              </a:rPr>
              <a:t> </a:t>
            </a:r>
            <a:endParaRPr lang="fr-FR" sz="2800" i="1" cap="none"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499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226031" y="1500027"/>
            <a:ext cx="5793769" cy="4982965"/>
          </a:xfrm>
        </p:spPr>
        <p:txBody>
          <a:bodyPr>
            <a:normAutofit/>
          </a:bodyPr>
          <a:lstStyle/>
          <a:p>
            <a:pPr marL="0" lvl="0" indent="0">
              <a:buNone/>
            </a:pPr>
            <a:r>
              <a:rPr lang="fr-FR" sz="3200" b="1" i="1" cap="none" dirty="0" smtClean="0">
                <a:latin typeface="Cambria" panose="02040503050406030204" pitchFamily="18" charset="0"/>
                <a:ea typeface="Cambria" panose="02040503050406030204" pitchFamily="18" charset="0"/>
              </a:rPr>
              <a:t>Métencéphale</a:t>
            </a:r>
            <a:r>
              <a:rPr lang="fr-FR" sz="3200" i="1" cap="none" dirty="0">
                <a:latin typeface="Cambria" panose="02040503050406030204" pitchFamily="18" charset="0"/>
                <a:ea typeface="Cambria" panose="02040503050406030204" pitchFamily="18" charset="0"/>
              </a:rPr>
              <a:t> </a:t>
            </a:r>
            <a:endParaRPr lang="fr-FR" sz="3200" i="1" cap="none" dirty="0" smtClean="0">
              <a:latin typeface="Cambria" panose="02040503050406030204" pitchFamily="18" charset="0"/>
              <a:ea typeface="Cambria" panose="02040503050406030204" pitchFamily="18" charset="0"/>
            </a:endParaRPr>
          </a:p>
          <a:p>
            <a:r>
              <a:rPr lang="fr-FR" sz="2800" b="1" i="1" cap="none" dirty="0" smtClean="0">
                <a:latin typeface="Cambria" panose="02040503050406030204" pitchFamily="18" charset="0"/>
                <a:ea typeface="Cambria" panose="02040503050406030204" pitchFamily="18" charset="0"/>
              </a:rPr>
              <a:t>Le cervelet </a:t>
            </a:r>
          </a:p>
          <a:p>
            <a:r>
              <a:rPr lang="fr-FR" sz="2800" i="1" cap="none" dirty="0" smtClean="0">
                <a:latin typeface="Cambria" panose="02040503050406030204" pitchFamily="18" charset="0"/>
                <a:ea typeface="Cambria" panose="02040503050406030204" pitchFamily="18" charset="0"/>
              </a:rPr>
              <a:t>constitué de deux hémisphères </a:t>
            </a:r>
          </a:p>
          <a:p>
            <a:r>
              <a:rPr lang="fr-FR" sz="2800" i="1" cap="none" dirty="0" smtClean="0">
                <a:latin typeface="Cambria" panose="02040503050406030204" pitchFamily="18" charset="0"/>
                <a:ea typeface="Cambria" panose="02040503050406030204" pitchFamily="18" charset="0"/>
              </a:rPr>
              <a:t>responsable de l’équilibre et de la coordination motrice des mouvements complexes </a:t>
            </a:r>
            <a:endParaRPr lang="fr-FR" sz="2800" dirty="0"/>
          </a:p>
        </p:txBody>
      </p:sp>
      <p:pic>
        <p:nvPicPr>
          <p:cNvPr id="5" name="Espace réservé du contenu 7"/>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27362" y="1804099"/>
            <a:ext cx="5396684" cy="4195023"/>
          </a:xfrm>
        </p:spPr>
      </p:pic>
      <p:sp>
        <p:nvSpPr>
          <p:cNvPr id="8" name="Oval 20"/>
          <p:cNvSpPr>
            <a:spLocks noChangeArrowheads="1"/>
          </p:cNvSpPr>
          <p:nvPr/>
        </p:nvSpPr>
        <p:spPr bwMode="auto">
          <a:xfrm>
            <a:off x="9569889" y="3819417"/>
            <a:ext cx="1344202" cy="1187747"/>
          </a:xfrm>
          <a:prstGeom prst="ellipse">
            <a:avLst/>
          </a:prstGeom>
          <a:noFill/>
          <a:ln w="57150">
            <a:solidFill>
              <a:srgbClr val="FF0000"/>
            </a:solidFill>
            <a:round/>
            <a:headEnd/>
            <a:tailEnd/>
          </a:ln>
        </p:spPr>
        <p:txBody>
          <a:bodyPr wrap="square" anchor="ctr">
            <a:spAutoFit/>
          </a:bodyPr>
          <a:lstStyle/>
          <a:p>
            <a:endParaRPr lang="fr-FR"/>
          </a:p>
        </p:txBody>
      </p:sp>
    </p:spTree>
    <p:extLst>
      <p:ext uri="{BB962C8B-B14F-4D97-AF65-F5344CB8AC3E}">
        <p14:creationId xmlns:p14="http://schemas.microsoft.com/office/powerpoint/2010/main" val="253798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226031" y="1500027"/>
            <a:ext cx="6274302" cy="5289879"/>
          </a:xfrm>
          <a:ln>
            <a:noFill/>
          </a:ln>
        </p:spPr>
        <p:txBody>
          <a:bodyPr>
            <a:normAutofit fontScale="92500"/>
          </a:bodyPr>
          <a:lstStyle/>
          <a:p>
            <a:pPr marL="0" lvl="0" indent="0">
              <a:buNone/>
            </a:pPr>
            <a:r>
              <a:rPr lang="fr-FR" sz="3000" b="1" i="1" cap="none" dirty="0" smtClean="0">
                <a:latin typeface="Cambria" panose="02040503050406030204" pitchFamily="18" charset="0"/>
                <a:ea typeface="Cambria" panose="02040503050406030204" pitchFamily="18" charset="0"/>
              </a:rPr>
              <a:t>Myélencéphale: moelle allongée</a:t>
            </a:r>
            <a:endParaRPr lang="fr-FR" sz="30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Rattachée à la moelle épinière et constitue la partie la plus volumineuse du tronc cérébral.</a:t>
            </a:r>
          </a:p>
          <a:p>
            <a:r>
              <a:rPr lang="fr-FR" sz="2400" i="1" cap="none" dirty="0" smtClean="0">
                <a:latin typeface="Cambria" panose="02040503050406030204" pitchFamily="18" charset="0"/>
                <a:ea typeface="Cambria" panose="02040503050406030204" pitchFamily="18" charset="0"/>
              </a:rPr>
              <a:t>Contrôle les fonctions autonomes: </a:t>
            </a:r>
          </a:p>
          <a:p>
            <a:pPr lvl="1"/>
            <a:r>
              <a:rPr lang="fr-FR" sz="2400" i="1" cap="none" dirty="0" smtClean="0">
                <a:latin typeface="Cambria" panose="02040503050406030204" pitchFamily="18" charset="0"/>
                <a:ea typeface="Cambria" panose="02040503050406030204" pitchFamily="18" charset="0"/>
              </a:rPr>
              <a:t>le centre cardiaque, d'où partent des fibres inhibitrices et accélératrices qui innervent le cœur  </a:t>
            </a:r>
          </a:p>
          <a:p>
            <a:pPr lvl="1"/>
            <a:r>
              <a:rPr lang="fr-FR" sz="2400" i="1" cap="none" dirty="0" smtClean="0">
                <a:latin typeface="Cambria" panose="02040503050406030204" pitchFamily="18" charset="0"/>
                <a:ea typeface="Cambria" panose="02040503050406030204" pitchFamily="18" charset="0"/>
              </a:rPr>
              <a:t>le centre vasomoteur, qui est responsable de la contraction des muscles lisses des artérioles </a:t>
            </a:r>
          </a:p>
          <a:p>
            <a:pPr lvl="1"/>
            <a:r>
              <a:rPr lang="fr-FR" sz="2400" i="1" cap="none" dirty="0" smtClean="0">
                <a:latin typeface="Cambria" panose="02040503050406030204" pitchFamily="18" charset="0"/>
                <a:ea typeface="Cambria" panose="02040503050406030204" pitchFamily="18" charset="0"/>
              </a:rPr>
              <a:t> les centres respiratoires, qui contrôlent la fréquence et l’amplitude de la respiration</a:t>
            </a:r>
            <a:r>
              <a:rPr lang="fr-FR" sz="2000" i="1" cap="none" dirty="0" smtClean="0">
                <a:latin typeface="Cambria" panose="02040503050406030204" pitchFamily="18" charset="0"/>
                <a:ea typeface="Cambria" panose="02040503050406030204" pitchFamily="18" charset="0"/>
              </a:rPr>
              <a:t>.</a:t>
            </a:r>
          </a:p>
          <a:p>
            <a:endParaRPr lang="fr-FR" i="1" cap="none" dirty="0">
              <a:latin typeface="Cambria" panose="02040503050406030204" pitchFamily="18" charset="0"/>
              <a:ea typeface="Cambria" panose="02040503050406030204" pitchFamily="18" charset="0"/>
            </a:endParaRPr>
          </a:p>
        </p:txBody>
      </p:sp>
      <p:pic>
        <p:nvPicPr>
          <p:cNvPr id="5" name="Espace réservé du contenu 7"/>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00333" y="1942073"/>
            <a:ext cx="5396684" cy="4195023"/>
          </a:xfrm>
        </p:spPr>
      </p:pic>
      <p:sp>
        <p:nvSpPr>
          <p:cNvPr id="8" name="Oval 20"/>
          <p:cNvSpPr>
            <a:spLocks noChangeArrowheads="1"/>
          </p:cNvSpPr>
          <p:nvPr/>
        </p:nvSpPr>
        <p:spPr bwMode="auto">
          <a:xfrm rot="20825788">
            <a:off x="9323309" y="4887929"/>
            <a:ext cx="632349" cy="1187747"/>
          </a:xfrm>
          <a:prstGeom prst="ellipse">
            <a:avLst/>
          </a:prstGeom>
          <a:noFill/>
          <a:ln w="57150">
            <a:solidFill>
              <a:srgbClr val="FF0000"/>
            </a:solidFill>
            <a:round/>
            <a:headEnd/>
            <a:tailEnd/>
          </a:ln>
        </p:spPr>
        <p:txBody>
          <a:bodyPr wrap="square" anchor="ctr">
            <a:spAutoFit/>
          </a:bodyPr>
          <a:lstStyle/>
          <a:p>
            <a:endParaRPr lang="fr-FR"/>
          </a:p>
        </p:txBody>
      </p:sp>
    </p:spTree>
    <p:extLst>
      <p:ext uri="{BB962C8B-B14F-4D97-AF65-F5344CB8AC3E}">
        <p14:creationId xmlns:p14="http://schemas.microsoft.com/office/powerpoint/2010/main" val="400571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Latéralisation du cerveau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282101" y="1429966"/>
            <a:ext cx="6643993" cy="5155660"/>
          </a:xfrm>
        </p:spPr>
        <p:txBody>
          <a:bodyPr>
            <a:normAutofit lnSpcReduction="10000"/>
          </a:bodyPr>
          <a:lstStyle/>
          <a:p>
            <a:r>
              <a:rPr lang="fr-CA" i="1" cap="none" dirty="0" smtClean="0">
                <a:latin typeface="Cambria" panose="02040503050406030204" pitchFamily="18" charset="0"/>
                <a:ea typeface="Cambria" panose="02040503050406030204" pitchFamily="18" charset="0"/>
              </a:rPr>
              <a:t>Toutes les fibres nerveuses sensorielle et motrices se croisent dans le SNC</a:t>
            </a:r>
          </a:p>
          <a:p>
            <a:pPr marL="381000" indent="-381000">
              <a:buFontTx/>
              <a:buChar char="•"/>
            </a:pPr>
            <a:r>
              <a:rPr lang="fr-CA" b="1" i="1" cap="none" dirty="0" smtClean="0">
                <a:latin typeface="Cambria" panose="02040503050406030204" pitchFamily="18" charset="0"/>
                <a:ea typeface="Cambria" panose="02040503050406030204" pitchFamily="18" charset="0"/>
              </a:rPr>
              <a:t>Hémisphère gauche : </a:t>
            </a:r>
          </a:p>
          <a:p>
            <a:pPr marL="838200" lvl="1" indent="-381000">
              <a:buFontTx/>
              <a:buChar char="•"/>
            </a:pPr>
            <a:r>
              <a:rPr lang="fr-CA" sz="2000" i="1" cap="none" dirty="0" smtClean="0">
                <a:latin typeface="Cambria" panose="02040503050406030204" pitchFamily="18" charset="0"/>
                <a:ea typeface="Cambria" panose="02040503050406030204" pitchFamily="18" charset="0"/>
              </a:rPr>
              <a:t>relié au côté droit du corps</a:t>
            </a:r>
          </a:p>
          <a:p>
            <a:pPr marL="838200" lvl="1" indent="-381000">
              <a:buFontTx/>
              <a:buChar char="•"/>
            </a:pPr>
            <a:r>
              <a:rPr lang="fr-CA" sz="2000" i="1" cap="none" dirty="0" smtClean="0">
                <a:latin typeface="Cambria" panose="02040503050406030204" pitchFamily="18" charset="0"/>
                <a:ea typeface="Cambria" panose="02040503050406030204" pitchFamily="18" charset="0"/>
              </a:rPr>
              <a:t>plus habile que le droit (90% = droitiers)</a:t>
            </a:r>
          </a:p>
          <a:p>
            <a:pPr marL="838200" lvl="1" indent="-381000">
              <a:buFontTx/>
              <a:buChar char="•"/>
            </a:pPr>
            <a:r>
              <a:rPr lang="fr-CA" sz="2000" i="1" cap="none" dirty="0" smtClean="0">
                <a:latin typeface="Cambria" panose="02040503050406030204" pitchFamily="18" charset="0"/>
                <a:ea typeface="Cambria" panose="02040503050406030204" pitchFamily="18" charset="0"/>
              </a:rPr>
              <a:t>Langage parlé (aire de Broca)</a:t>
            </a:r>
          </a:p>
          <a:p>
            <a:pPr marL="838200" lvl="1" indent="-381000">
              <a:buFontTx/>
              <a:buChar char="•"/>
            </a:pPr>
            <a:r>
              <a:rPr lang="fr-CA" sz="2000" i="1" cap="none" dirty="0" smtClean="0">
                <a:latin typeface="Cambria" panose="02040503050406030204" pitchFamily="18" charset="0"/>
                <a:ea typeface="Cambria" panose="02040503050406030204" pitchFamily="18" charset="0"/>
              </a:rPr>
              <a:t>Raisonnement analytique, logique, séquentiel</a:t>
            </a:r>
          </a:p>
          <a:p>
            <a:pPr marL="285750" indent="-285750">
              <a:buFontTx/>
              <a:buChar char="•"/>
            </a:pPr>
            <a:r>
              <a:rPr lang="fr-CA" b="1" i="1" cap="none" dirty="0" smtClean="0">
                <a:latin typeface="Cambria" panose="02040503050406030204" pitchFamily="18" charset="0"/>
                <a:ea typeface="Cambria" panose="02040503050406030204" pitchFamily="18" charset="0"/>
              </a:rPr>
              <a:t>Hémisphère droit : </a:t>
            </a:r>
          </a:p>
          <a:p>
            <a:pPr marL="742950" lvl="1" indent="-285750">
              <a:buFontTx/>
              <a:buChar char="•"/>
            </a:pPr>
            <a:r>
              <a:rPr lang="fr-CA" sz="2000" i="1" cap="none" dirty="0" smtClean="0">
                <a:latin typeface="Cambria" panose="02040503050406030204" pitchFamily="18" charset="0"/>
                <a:ea typeface="Cambria" panose="02040503050406030204" pitchFamily="18" charset="0"/>
              </a:rPr>
              <a:t>relié au côté gauche du corps </a:t>
            </a:r>
          </a:p>
          <a:p>
            <a:pPr marL="742950" lvl="1" indent="-285750">
              <a:buFontTx/>
              <a:buChar char="•"/>
            </a:pPr>
            <a:r>
              <a:rPr lang="fr-CA" sz="2000" i="1" cap="none" dirty="0" smtClean="0">
                <a:latin typeface="Cambria" panose="02040503050406030204" pitchFamily="18" charset="0"/>
                <a:ea typeface="Cambria" panose="02040503050406030204" pitchFamily="18" charset="0"/>
              </a:rPr>
              <a:t>Meilleure perception 3D </a:t>
            </a:r>
          </a:p>
          <a:p>
            <a:pPr marL="742950" lvl="1" indent="-285750">
              <a:buFontTx/>
              <a:buChar char="•"/>
            </a:pPr>
            <a:r>
              <a:rPr lang="fr-CA" sz="2000" i="1" cap="none" dirty="0" smtClean="0">
                <a:latin typeface="Cambria" panose="02040503050406030204" pitchFamily="18" charset="0"/>
                <a:ea typeface="Cambria" panose="02040503050406030204" pitchFamily="18" charset="0"/>
              </a:rPr>
              <a:t>Intuition et créativité </a:t>
            </a:r>
          </a:p>
          <a:p>
            <a:pPr marL="742950" lvl="1" indent="-285750">
              <a:buFontTx/>
              <a:buChar char="•"/>
            </a:pPr>
            <a:r>
              <a:rPr lang="fr-CA" sz="2000" i="1" cap="none" dirty="0" smtClean="0">
                <a:latin typeface="Cambria" panose="02040503050406030204" pitchFamily="18" charset="0"/>
                <a:ea typeface="Cambria" panose="02040503050406030204" pitchFamily="18" charset="0"/>
              </a:rPr>
              <a:t>Sensibilité musicale, artistique</a:t>
            </a:r>
            <a:endParaRPr lang="fr-FR" dirty="0"/>
          </a:p>
        </p:txBody>
      </p:sp>
      <p:pic>
        <p:nvPicPr>
          <p:cNvPr id="7" name="Espace réservé du contenu 6"/>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821037" y="1322823"/>
            <a:ext cx="3203643" cy="5262803"/>
          </a:xfrm>
        </p:spPr>
      </p:pic>
    </p:spTree>
    <p:extLst>
      <p:ext uri="{BB962C8B-B14F-4D97-AF65-F5344CB8AC3E}">
        <p14:creationId xmlns:p14="http://schemas.microsoft.com/office/powerpoint/2010/main" val="311237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23094"/>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Substance grise &amp; substance blanche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212647" y="1456659"/>
            <a:ext cx="6337004" cy="5146159"/>
          </a:xfrm>
        </p:spPr>
        <p:txBody>
          <a:bodyPr>
            <a:normAutofit fontScale="92500" lnSpcReduction="20000"/>
          </a:bodyPr>
          <a:lstStyle/>
          <a:p>
            <a:r>
              <a:rPr lang="fr-FR" sz="2800" i="1" cap="none" dirty="0" smtClean="0">
                <a:latin typeface="Cambria" panose="02040503050406030204" pitchFamily="18" charset="0"/>
                <a:ea typeface="Cambria" panose="02040503050406030204" pitchFamily="18" charset="0"/>
              </a:rPr>
              <a:t>Sur une coupe transversale de l’encéphale on distingue deux régions: </a:t>
            </a:r>
          </a:p>
          <a:p>
            <a:pPr lvl="1"/>
            <a:r>
              <a:rPr lang="fr-FR" sz="2800" b="1" i="1" cap="none" dirty="0" smtClean="0">
                <a:latin typeface="Cambria" panose="02040503050406030204" pitchFamily="18" charset="0"/>
                <a:ea typeface="Cambria" panose="02040503050406030204" pitchFamily="18" charset="0"/>
              </a:rPr>
              <a:t>La substance grise</a:t>
            </a:r>
            <a:r>
              <a:rPr lang="fr-FR" sz="2800" i="1" cap="none" dirty="0" smtClean="0">
                <a:latin typeface="Cambria" panose="02040503050406030204" pitchFamily="18" charset="0"/>
                <a:ea typeface="Cambria" panose="02040503050406030204" pitchFamily="18" charset="0"/>
              </a:rPr>
              <a:t>: composée de corps cellulaires des neurones, </a:t>
            </a:r>
            <a:r>
              <a:rPr lang="fr-FR" sz="2800" i="1" u="sng" cap="none" dirty="0" smtClean="0">
                <a:latin typeface="Cambria" panose="02040503050406030204" pitchFamily="18" charset="0"/>
                <a:ea typeface="Cambria" panose="02040503050406030204" pitchFamily="18" charset="0"/>
              </a:rPr>
              <a:t>lieu de perception et d’intégration des informations</a:t>
            </a:r>
          </a:p>
          <a:p>
            <a:pPr lvl="1"/>
            <a:r>
              <a:rPr lang="fr-FR" sz="2800" b="1" i="1" cap="none" dirty="0" smtClean="0">
                <a:latin typeface="Cambria" panose="02040503050406030204" pitchFamily="18" charset="0"/>
                <a:ea typeface="Cambria" panose="02040503050406030204" pitchFamily="18" charset="0"/>
              </a:rPr>
              <a:t>La substance blanche: </a:t>
            </a:r>
            <a:r>
              <a:rPr lang="fr-FR" sz="2800" i="1" cap="none" dirty="0" smtClean="0">
                <a:latin typeface="Cambria" panose="02040503050406030204" pitchFamily="18" charset="0"/>
                <a:ea typeface="Cambria" panose="02040503050406030204" pitchFamily="18" charset="0"/>
              </a:rPr>
              <a:t>composée de fibres myélinisées, </a:t>
            </a:r>
            <a:r>
              <a:rPr lang="fr-FR" sz="2800" i="1" u="sng" cap="none" dirty="0" smtClean="0">
                <a:latin typeface="Cambria" panose="02040503050406030204" pitchFamily="18" charset="0"/>
                <a:ea typeface="Cambria" panose="02040503050406030204" pitchFamily="18" charset="0"/>
              </a:rPr>
              <a:t>permettant la liaison avec les zones éloignées</a:t>
            </a:r>
          </a:p>
          <a:p>
            <a:r>
              <a:rPr lang="fr-FR" sz="2800" i="1" cap="none" dirty="0" smtClean="0">
                <a:latin typeface="Cambria" panose="02040503050406030204" pitchFamily="18" charset="0"/>
                <a:ea typeface="Cambria" panose="02040503050406030204" pitchFamily="18" charset="0"/>
              </a:rPr>
              <a:t>Au sain de la substance blanche, il existe des groupes cellulaires de substance grise appelés </a:t>
            </a:r>
            <a:r>
              <a:rPr lang="fr-FR" sz="2800" b="1" i="1" cap="none" dirty="0" smtClean="0">
                <a:latin typeface="Cambria" panose="02040503050406030204" pitchFamily="18" charset="0"/>
                <a:ea typeface="Cambria" panose="02040503050406030204" pitchFamily="18" charset="0"/>
              </a:rPr>
              <a:t>noyaux gris centraux   </a:t>
            </a:r>
          </a:p>
          <a:p>
            <a:endParaRPr lang="fr-FR" dirty="0"/>
          </a:p>
        </p:txBody>
      </p:sp>
      <p:pic>
        <p:nvPicPr>
          <p:cNvPr id="7" name="Picture 2" descr="C:\Mes Documents\Images\science\Sysnerveux\Anatomie\cortex.gif"/>
          <p:cNvPicPr>
            <a:picLocks noGrp="1" noChangeAspect="1" noChangeArrowheads="1"/>
          </p:cNvPicPr>
          <p:nvPr>
            <p:ph sz="quarter" idx="14"/>
          </p:nvPr>
        </p:nvPicPr>
        <p:blipFill>
          <a:blip r:embed="rId2" cstate="print"/>
          <a:srcRect/>
          <a:stretch>
            <a:fillRect/>
          </a:stretch>
        </p:blipFill>
        <p:spPr bwMode="auto">
          <a:xfrm>
            <a:off x="6613449" y="2020186"/>
            <a:ext cx="5472955" cy="3749749"/>
          </a:xfrm>
          <a:prstGeom prst="rect">
            <a:avLst/>
          </a:prstGeom>
          <a:noFill/>
          <a:ln w="9525">
            <a:noFill/>
            <a:miter lim="800000"/>
            <a:headEnd/>
            <a:tailEnd/>
          </a:ln>
        </p:spPr>
      </p:pic>
    </p:spTree>
    <p:extLst>
      <p:ext uri="{BB962C8B-B14F-4D97-AF65-F5344CB8AC3E}">
        <p14:creationId xmlns:p14="http://schemas.microsoft.com/office/powerpoint/2010/main" val="260665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 </a:t>
            </a:r>
            <a:r>
              <a:rPr lang="fr-FR" i="1" dirty="0">
                <a:solidFill>
                  <a:schemeClr val="accent1">
                    <a:lumMod val="50000"/>
                  </a:schemeClr>
                </a:solidFill>
                <a:latin typeface="Cambria" panose="02040503050406030204" pitchFamily="18" charset="0"/>
                <a:ea typeface="Cambria" panose="02040503050406030204" pitchFamily="18" charset="0"/>
              </a:rPr>
              <a:t/>
            </a:r>
            <a:br>
              <a:rPr lang="fr-FR" i="1" dirty="0">
                <a:solidFill>
                  <a:schemeClr val="accent1">
                    <a:lumMod val="50000"/>
                  </a:schemeClr>
                </a:solidFill>
                <a:latin typeface="Cambria" panose="02040503050406030204" pitchFamily="18" charset="0"/>
                <a:ea typeface="Cambria" panose="02040503050406030204" pitchFamily="18" charset="0"/>
              </a:rPr>
            </a:br>
            <a:endParaRPr lang="fr-FR" i="1"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184935" y="1325366"/>
            <a:ext cx="6596009" cy="5280917"/>
          </a:xfrm>
        </p:spPr>
        <p:txBody>
          <a:bodyPr>
            <a:noAutofit/>
          </a:bodyPr>
          <a:lstStyle/>
          <a:p>
            <a:r>
              <a:rPr lang="fr-FR" sz="2400" i="1" cap="none" dirty="0" smtClean="0">
                <a:latin typeface="Cambria" panose="02040503050406030204" pitchFamily="18" charset="0"/>
                <a:ea typeface="Cambria" panose="02040503050406030204" pitchFamily="18" charset="0"/>
              </a:rPr>
              <a:t>Selon une carte cérébrale établie par l’anatomiste allemand </a:t>
            </a:r>
            <a:r>
              <a:rPr lang="fr-FR" sz="2400" b="1" i="1" cap="none" dirty="0" smtClean="0">
                <a:latin typeface="Cambria" panose="02040503050406030204" pitchFamily="18" charset="0"/>
                <a:ea typeface="Cambria" panose="02040503050406030204" pitchFamily="18" charset="0"/>
              </a:rPr>
              <a:t>BRODMAN</a:t>
            </a:r>
            <a:r>
              <a:rPr lang="fr-FR" sz="2400" i="1" cap="none" dirty="0" smtClean="0">
                <a:latin typeface="Cambria" panose="02040503050406030204" pitchFamily="18" charset="0"/>
                <a:ea typeface="Cambria" panose="02040503050406030204" pitchFamily="18" charset="0"/>
              </a:rPr>
              <a:t>, l’organisation cellulaire du cortex cérébral change à travers les différentes régions de ce dernier délimitant ainsi des aires corticales distinctes au niveau fonctionnel. </a:t>
            </a:r>
          </a:p>
          <a:p>
            <a:r>
              <a:rPr lang="fr-FR" sz="2400" i="1" cap="none" dirty="0" smtClean="0">
                <a:latin typeface="Cambria" panose="02040503050406030204" pitchFamily="18" charset="0"/>
                <a:ea typeface="Cambria" panose="02040503050406030204" pitchFamily="18" charset="0"/>
              </a:rPr>
              <a:t>Chaque région ayant la même organisation cellulaire a été désignée par un numéro allant de de 1 à 52. </a:t>
            </a:r>
          </a:p>
          <a:p>
            <a:r>
              <a:rPr lang="fr-FR" sz="2400" i="1" cap="none" dirty="0" smtClean="0">
                <a:latin typeface="Cambria" panose="02040503050406030204" pitchFamily="18" charset="0"/>
                <a:ea typeface="Cambria" panose="02040503050406030204" pitchFamily="18" charset="0"/>
              </a:rPr>
              <a:t>Chacune de ces régions assure une fonction particulière. </a:t>
            </a:r>
          </a:p>
        </p:txBody>
      </p:sp>
      <p:pic>
        <p:nvPicPr>
          <p:cNvPr id="10" name="Espace réservé du contenu 9"/>
          <p:cNvPicPr>
            <a:picLocks noGrp="1" noChangeAspect="1"/>
          </p:cNvPicPr>
          <p:nvPr>
            <p:ph sz="quarter" idx="14"/>
          </p:nvPr>
        </p:nvPicPr>
        <p:blipFill>
          <a:blip r:embed="rId3"/>
          <a:stretch>
            <a:fillRect/>
          </a:stretch>
        </p:blipFill>
        <p:spPr>
          <a:xfrm>
            <a:off x="6780945" y="1373528"/>
            <a:ext cx="5145166" cy="4243209"/>
          </a:xfrm>
          <a:prstGeom prst="rect">
            <a:avLst/>
          </a:prstGeom>
          <a:ln>
            <a:solidFill>
              <a:schemeClr val="accent1">
                <a:lumMod val="50000"/>
              </a:schemeClr>
            </a:solidFill>
          </a:ln>
        </p:spPr>
      </p:pic>
    </p:spTree>
    <p:extLst>
      <p:ext uri="{BB962C8B-B14F-4D97-AF65-F5344CB8AC3E}">
        <p14:creationId xmlns:p14="http://schemas.microsoft.com/office/powerpoint/2010/main" val="345604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 </a:t>
            </a:r>
            <a:r>
              <a:rPr lang="fr-FR" i="1" dirty="0">
                <a:solidFill>
                  <a:schemeClr val="accent1">
                    <a:lumMod val="50000"/>
                  </a:schemeClr>
                </a:solidFill>
                <a:latin typeface="Cambria" panose="02040503050406030204" pitchFamily="18" charset="0"/>
                <a:ea typeface="Cambria" panose="02040503050406030204" pitchFamily="18" charset="0"/>
              </a:rPr>
              <a:t/>
            </a:r>
            <a:br>
              <a:rPr lang="fr-FR" i="1" dirty="0">
                <a:solidFill>
                  <a:schemeClr val="accent1">
                    <a:lumMod val="50000"/>
                  </a:schemeClr>
                </a:solidFill>
                <a:latin typeface="Cambria" panose="02040503050406030204" pitchFamily="18" charset="0"/>
                <a:ea typeface="Cambria" panose="02040503050406030204" pitchFamily="18" charset="0"/>
              </a:rPr>
            </a:br>
            <a:endParaRPr lang="fr-FR" i="1"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184935" y="1325366"/>
            <a:ext cx="6596009" cy="5280917"/>
          </a:xfrm>
        </p:spPr>
        <p:txBody>
          <a:bodyPr>
            <a:normAutofit/>
          </a:bodyPr>
          <a:lstStyle/>
          <a:p>
            <a:r>
              <a:rPr lang="fr-FR" sz="2400" i="1" cap="none" dirty="0" smtClean="0">
                <a:latin typeface="Cambria" panose="02040503050406030204" pitchFamily="18" charset="0"/>
                <a:ea typeface="Cambria" panose="02040503050406030204" pitchFamily="18" charset="0"/>
              </a:rPr>
              <a:t>Les aires corticales sont le siège de l’ensemble des fonctions mentales : </a:t>
            </a:r>
          </a:p>
          <a:p>
            <a:pPr lvl="1"/>
            <a:r>
              <a:rPr lang="fr-FR" sz="2400" i="1" cap="none" dirty="0" smtClean="0">
                <a:latin typeface="Cambria" panose="02040503050406030204" pitchFamily="18" charset="0"/>
                <a:ea typeface="Cambria" panose="02040503050406030204" pitchFamily="18" charset="0"/>
              </a:rPr>
              <a:t>la parole, </a:t>
            </a:r>
          </a:p>
          <a:p>
            <a:pPr lvl="1"/>
            <a:r>
              <a:rPr lang="fr-FR" sz="2400" i="1" cap="none" dirty="0" smtClean="0">
                <a:latin typeface="Cambria" panose="02040503050406030204" pitchFamily="18" charset="0"/>
                <a:ea typeface="Cambria" panose="02040503050406030204" pitchFamily="18" charset="0"/>
              </a:rPr>
              <a:t>la mémorisation, </a:t>
            </a:r>
          </a:p>
          <a:p>
            <a:pPr lvl="1"/>
            <a:r>
              <a:rPr lang="fr-FR" sz="2400" i="1" cap="none" dirty="0" smtClean="0">
                <a:latin typeface="Cambria" panose="02040503050406030204" pitchFamily="18" charset="0"/>
                <a:ea typeface="Cambria" panose="02040503050406030204" pitchFamily="18" charset="0"/>
              </a:rPr>
              <a:t>le raisonnement, </a:t>
            </a:r>
          </a:p>
          <a:p>
            <a:pPr lvl="1"/>
            <a:r>
              <a:rPr lang="fr-FR" sz="2400" i="1" cap="none" dirty="0" smtClean="0">
                <a:latin typeface="Cambria" panose="02040503050406030204" pitchFamily="18" charset="0"/>
                <a:ea typeface="Cambria" panose="02040503050406030204" pitchFamily="18" charset="0"/>
              </a:rPr>
              <a:t>la conscience et l’interprétation des sensations,</a:t>
            </a:r>
          </a:p>
          <a:p>
            <a:pPr lvl="1"/>
            <a:r>
              <a:rPr lang="fr-FR" sz="2400" i="1" cap="none" dirty="0" smtClean="0">
                <a:latin typeface="Cambria" panose="02040503050406030204" pitchFamily="18" charset="0"/>
                <a:ea typeface="Cambria" panose="02040503050406030204" pitchFamily="18" charset="0"/>
              </a:rPr>
              <a:t>la communication, </a:t>
            </a:r>
          </a:p>
          <a:p>
            <a:pPr lvl="1"/>
            <a:r>
              <a:rPr lang="fr-FR" sz="2400" i="1" cap="none" dirty="0" smtClean="0">
                <a:latin typeface="Cambria" panose="02040503050406030204" pitchFamily="18" charset="0"/>
                <a:ea typeface="Cambria" panose="02040503050406030204" pitchFamily="18" charset="0"/>
              </a:rPr>
              <a:t>l'accomplissement des mouvements volontaires. </a:t>
            </a:r>
            <a:endParaRPr lang="fr-FR" sz="2400" i="1" cap="none" dirty="0">
              <a:latin typeface="Cambria" panose="02040503050406030204" pitchFamily="18" charset="0"/>
              <a:ea typeface="Cambria" panose="02040503050406030204" pitchFamily="18" charset="0"/>
            </a:endParaRPr>
          </a:p>
        </p:txBody>
      </p:sp>
      <p:pic>
        <p:nvPicPr>
          <p:cNvPr id="6" name="Espace réservé du contenu 9"/>
          <p:cNvPicPr>
            <a:picLocks noGrp="1" noChangeAspect="1"/>
          </p:cNvPicPr>
          <p:nvPr>
            <p:ph sz="quarter" idx="14"/>
          </p:nvPr>
        </p:nvPicPr>
        <p:blipFill>
          <a:blip r:embed="rId3"/>
          <a:stretch>
            <a:fillRect/>
          </a:stretch>
        </p:blipFill>
        <p:spPr>
          <a:xfrm>
            <a:off x="6924734" y="1456329"/>
            <a:ext cx="5081080" cy="4190358"/>
          </a:xfrm>
          <a:prstGeom prst="rect">
            <a:avLst/>
          </a:prstGeom>
          <a:ln>
            <a:solidFill>
              <a:schemeClr val="accent1">
                <a:lumMod val="50000"/>
              </a:schemeClr>
            </a:solidFill>
          </a:ln>
        </p:spPr>
      </p:pic>
    </p:spTree>
    <p:extLst>
      <p:ext uri="{BB962C8B-B14F-4D97-AF65-F5344CB8AC3E}">
        <p14:creationId xmlns:p14="http://schemas.microsoft.com/office/powerpoint/2010/main" val="111006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340467" y="1391056"/>
            <a:ext cx="6361889" cy="5233480"/>
          </a:xfrm>
        </p:spPr>
        <p:txBody>
          <a:bodyPr>
            <a:normAutofit lnSpcReduction="10000"/>
          </a:bodyPr>
          <a:lstStyle/>
          <a:p>
            <a:r>
              <a:rPr lang="fr-FR" sz="2400" i="1" cap="none" dirty="0" smtClean="0">
                <a:latin typeface="Cambria" panose="02040503050406030204" pitchFamily="18" charset="0"/>
                <a:ea typeface="Cambria" panose="02040503050406030204" pitchFamily="18" charset="0"/>
              </a:rPr>
              <a:t>On distingue trois types d'aires fonctionnelles : </a:t>
            </a:r>
          </a:p>
          <a:p>
            <a:pPr lvl="1"/>
            <a:r>
              <a:rPr lang="fr-FR" sz="2400" b="1" i="1" cap="none" dirty="0" smtClean="0">
                <a:latin typeface="Cambria" panose="02040503050406030204" pitchFamily="18" charset="0"/>
                <a:ea typeface="Cambria" panose="02040503050406030204" pitchFamily="18" charset="0"/>
              </a:rPr>
              <a:t>Les aires </a:t>
            </a:r>
            <a:r>
              <a:rPr lang="fr-FR" sz="2400" b="1" i="1" cap="none" smtClean="0">
                <a:latin typeface="Cambria" panose="02040503050406030204" pitchFamily="18" charset="0"/>
                <a:ea typeface="Cambria" panose="02040503050406030204" pitchFamily="18" charset="0"/>
              </a:rPr>
              <a:t>motrices</a:t>
            </a:r>
            <a:r>
              <a:rPr lang="fr-FR" sz="2400" i="1" cap="none" smtClean="0">
                <a:latin typeface="Cambria" panose="02040503050406030204" pitchFamily="18" charset="0"/>
                <a:ea typeface="Cambria" panose="02040503050406030204" pitchFamily="18" charset="0"/>
              </a:rPr>
              <a:t> contrôlent les </a:t>
            </a:r>
            <a:r>
              <a:rPr lang="fr-FR" sz="2400" i="1" cap="none" dirty="0" smtClean="0">
                <a:latin typeface="Cambria" panose="02040503050406030204" pitchFamily="18" charset="0"/>
                <a:ea typeface="Cambria" panose="02040503050406030204" pitchFamily="18" charset="0"/>
              </a:rPr>
              <a:t>mouvements volontaires des muscles squelettiques.  </a:t>
            </a:r>
            <a:r>
              <a:rPr lang="fr-FR" sz="2400" b="1" i="1" cap="none" dirty="0" smtClean="0">
                <a:latin typeface="Cambria" panose="02040503050406030204" pitchFamily="18" charset="0"/>
                <a:ea typeface="Cambria" panose="02040503050406030204" pitchFamily="18" charset="0"/>
              </a:rPr>
              <a:t> </a:t>
            </a:r>
            <a:endParaRPr lang="fr-FR" sz="2400" i="1" cap="none" dirty="0" smtClean="0">
              <a:latin typeface="Cambria" panose="02040503050406030204" pitchFamily="18" charset="0"/>
              <a:ea typeface="Cambria" panose="02040503050406030204" pitchFamily="18" charset="0"/>
            </a:endParaRPr>
          </a:p>
          <a:p>
            <a:pPr lvl="1"/>
            <a:r>
              <a:rPr lang="fr-FR" sz="2400" b="1" i="1" cap="none" dirty="0" smtClean="0">
                <a:latin typeface="Cambria" panose="02040503050406030204" pitchFamily="18" charset="0"/>
                <a:ea typeface="Cambria" panose="02040503050406030204" pitchFamily="18" charset="0"/>
              </a:rPr>
              <a:t>Les aires sensitives </a:t>
            </a:r>
            <a:r>
              <a:rPr lang="fr-FR" sz="2400" i="1" cap="none" dirty="0" smtClean="0">
                <a:latin typeface="Cambria" panose="02040503050406030204" pitchFamily="18" charset="0"/>
                <a:ea typeface="Cambria" panose="02040503050406030204" pitchFamily="18" charset="0"/>
              </a:rPr>
              <a:t>permettent les perceptions sensorielles somatiques et autonomes</a:t>
            </a:r>
            <a:r>
              <a:rPr lang="fr-FR" sz="2400" i="1" cap="none" dirty="0">
                <a:latin typeface="Cambria" panose="02040503050406030204" pitchFamily="18" charset="0"/>
                <a:ea typeface="Cambria" panose="02040503050406030204" pitchFamily="18" charset="0"/>
              </a:rPr>
              <a:t>.</a:t>
            </a:r>
            <a:endParaRPr lang="fr-FR" sz="2400" i="1" cap="none" dirty="0" smtClean="0">
              <a:latin typeface="Cambria" panose="02040503050406030204" pitchFamily="18" charset="0"/>
              <a:ea typeface="Cambria" panose="02040503050406030204" pitchFamily="18" charset="0"/>
            </a:endParaRPr>
          </a:p>
          <a:p>
            <a:pPr lvl="1"/>
            <a:r>
              <a:rPr lang="fr-FR" sz="2400" b="1" i="1" cap="none" dirty="0" smtClean="0">
                <a:latin typeface="Cambria" panose="02040503050406030204" pitchFamily="18" charset="0"/>
                <a:ea typeface="Cambria" panose="02040503050406030204" pitchFamily="18" charset="0"/>
              </a:rPr>
              <a:t>Les aires associatives </a:t>
            </a:r>
            <a:r>
              <a:rPr lang="fr-FR" sz="2400" i="1" cap="none" dirty="0" smtClean="0">
                <a:latin typeface="Cambria" panose="02040503050406030204" pitchFamily="18" charset="0"/>
                <a:ea typeface="Cambria" panose="02040503050406030204" pitchFamily="18" charset="0"/>
              </a:rPr>
              <a:t>intègrent et traitent les diverses informations sensorielles reçues afin d‘élaborer des commandes motrices aux effecteurs musculaires et glandulaires. </a:t>
            </a:r>
          </a:p>
          <a:p>
            <a:endParaRPr lang="fr-FR" i="1" cap="none" dirty="0">
              <a:latin typeface="Cambria" panose="02040503050406030204" pitchFamily="18" charset="0"/>
              <a:ea typeface="Cambria" panose="02040503050406030204" pitchFamily="18" charset="0"/>
            </a:endParaRPr>
          </a:p>
        </p:txBody>
      </p:sp>
      <p:pic>
        <p:nvPicPr>
          <p:cNvPr id="6" name="Espace réservé du contenu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605081" y="1596177"/>
            <a:ext cx="5325691" cy="4502630"/>
          </a:xfrm>
        </p:spPr>
      </p:pic>
    </p:spTree>
    <p:extLst>
      <p:ext uri="{BB962C8B-B14F-4D97-AF65-F5344CB8AC3E}">
        <p14:creationId xmlns:p14="http://schemas.microsoft.com/office/powerpoint/2010/main" val="8074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8" name="Espace réservé du contenu 7"/>
          <p:cNvSpPr>
            <a:spLocks noGrp="1"/>
          </p:cNvSpPr>
          <p:nvPr>
            <p:ph sz="quarter" idx="13"/>
          </p:nvPr>
        </p:nvSpPr>
        <p:spPr>
          <a:xfrm>
            <a:off x="291830" y="1293780"/>
            <a:ext cx="5817140" cy="5330756"/>
          </a:xfrm>
        </p:spPr>
        <p:txBody>
          <a:bodyPr>
            <a:normAutofit/>
          </a:bodyPr>
          <a:lstStyle/>
          <a:p>
            <a:pPr marL="0" indent="0">
              <a:buNone/>
            </a:pPr>
            <a:r>
              <a:rPr lang="fr-FR" sz="2800" b="1" i="1" cap="none" dirty="0" smtClean="0">
                <a:latin typeface="Cambria" panose="02040503050406030204" pitchFamily="18" charset="0"/>
                <a:ea typeface="Cambria" panose="02040503050406030204" pitchFamily="18" charset="0"/>
              </a:rPr>
              <a:t>Aires motrices </a:t>
            </a:r>
          </a:p>
          <a:p>
            <a:r>
              <a:rPr lang="fr-FR" sz="2400" i="1" cap="none" dirty="0" smtClean="0">
                <a:latin typeface="Cambria" panose="02040503050406030204" pitchFamily="18" charset="0"/>
                <a:ea typeface="Cambria" panose="02040503050406030204" pitchFamily="18" charset="0"/>
              </a:rPr>
              <a:t>Sont situées dans la partie postérieure des deux lobes frontaux. On distingue:</a:t>
            </a:r>
          </a:p>
          <a:p>
            <a:endParaRPr lang="fr-FR" sz="2400" i="1" cap="none" dirty="0">
              <a:latin typeface="Cambria" panose="02040503050406030204" pitchFamily="18" charset="0"/>
              <a:ea typeface="Cambria" panose="02040503050406030204" pitchFamily="18" charset="0"/>
            </a:endParaRPr>
          </a:p>
          <a:p>
            <a:pPr lvl="1"/>
            <a:r>
              <a:rPr lang="fr-FR" sz="2200" b="1" i="1" cap="none" dirty="0" smtClean="0">
                <a:latin typeface="Cambria" panose="02040503050406030204" pitchFamily="18" charset="0"/>
                <a:ea typeface="Cambria" panose="02040503050406030204" pitchFamily="18" charset="0"/>
              </a:rPr>
              <a:t>Aire motrice primaire ou aire motrice somatique</a:t>
            </a:r>
          </a:p>
          <a:p>
            <a:pPr lvl="1"/>
            <a:r>
              <a:rPr lang="fr-FR" sz="2200" b="1" i="1" cap="none" dirty="0" smtClean="0">
                <a:latin typeface="Cambria" panose="02040503050406030204" pitchFamily="18" charset="0"/>
                <a:ea typeface="Cambria" panose="02040503050406030204" pitchFamily="18" charset="0"/>
              </a:rPr>
              <a:t>Aire motrice du langage ou aire de Broca</a:t>
            </a:r>
            <a:endParaRPr lang="fr-FR" sz="2200" i="1" cap="none" dirty="0" smtClean="0">
              <a:latin typeface="Cambria" panose="02040503050406030204" pitchFamily="18" charset="0"/>
              <a:ea typeface="Cambria" panose="02040503050406030204" pitchFamily="18" charset="0"/>
            </a:endParaRPr>
          </a:p>
          <a:p>
            <a:endParaRPr lang="fr-FR" dirty="0"/>
          </a:p>
        </p:txBody>
      </p:sp>
      <p:pic>
        <p:nvPicPr>
          <p:cNvPr id="9" name="Espace réservé du contenu 4"/>
          <p:cNvPicPr>
            <a:picLocks noGrp="1" noChangeAspect="1"/>
          </p:cNvPicPr>
          <p:nvPr>
            <p:ph sz="quarter" idx="14"/>
          </p:nvPr>
        </p:nvPicPr>
        <p:blipFill>
          <a:blip r:embed="rId3"/>
          <a:stretch>
            <a:fillRect/>
          </a:stretch>
        </p:blipFill>
        <p:spPr>
          <a:xfrm>
            <a:off x="6108969" y="1848256"/>
            <a:ext cx="5976353" cy="3789466"/>
          </a:xfrm>
          <a:prstGeom prst="rect">
            <a:avLst/>
          </a:prstGeom>
        </p:spPr>
      </p:pic>
    </p:spTree>
    <p:extLst>
      <p:ext uri="{BB962C8B-B14F-4D97-AF65-F5344CB8AC3E}">
        <p14:creationId xmlns:p14="http://schemas.microsoft.com/office/powerpoint/2010/main" val="258374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8" name="Espace réservé du contenu 7"/>
          <p:cNvSpPr>
            <a:spLocks noGrp="1"/>
          </p:cNvSpPr>
          <p:nvPr>
            <p:ph sz="quarter" idx="13"/>
          </p:nvPr>
        </p:nvSpPr>
        <p:spPr>
          <a:xfrm>
            <a:off x="291830" y="1293780"/>
            <a:ext cx="5817140" cy="5330756"/>
          </a:xfrm>
        </p:spPr>
        <p:txBody>
          <a:bodyPr>
            <a:normAutofit/>
          </a:bodyPr>
          <a:lstStyle/>
          <a:p>
            <a:pPr marL="0" indent="0">
              <a:buNone/>
            </a:pPr>
            <a:r>
              <a:rPr lang="fr-FR" sz="2800" b="1" i="1" cap="none" dirty="0" smtClean="0">
                <a:latin typeface="Cambria" panose="02040503050406030204" pitchFamily="18" charset="0"/>
                <a:ea typeface="Cambria" panose="02040503050406030204" pitchFamily="18" charset="0"/>
              </a:rPr>
              <a:t>Aires motrices </a:t>
            </a:r>
          </a:p>
          <a:p>
            <a:r>
              <a:rPr lang="fr-FR" sz="2400" b="1" i="1" cap="none" dirty="0" smtClean="0">
                <a:solidFill>
                  <a:schemeClr val="accent1">
                    <a:lumMod val="50000"/>
                  </a:schemeClr>
                </a:solidFill>
                <a:latin typeface="Cambria" panose="02040503050406030204" pitchFamily="18" charset="0"/>
                <a:ea typeface="Cambria" panose="02040503050406030204" pitchFamily="18" charset="0"/>
              </a:rPr>
              <a:t>Aire motrice primaire ou aire motrice somatique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Elle est située dans le gyrus </a:t>
            </a:r>
            <a:r>
              <a:rPr lang="fr-FR" sz="2400" i="1" cap="none" dirty="0" err="1" smtClean="0">
                <a:latin typeface="Cambria" panose="02040503050406030204" pitchFamily="18" charset="0"/>
                <a:ea typeface="Cambria" panose="02040503050406030204" pitchFamily="18" charset="0"/>
              </a:rPr>
              <a:t>pré-central</a:t>
            </a:r>
            <a:r>
              <a:rPr lang="fr-FR" sz="2400" i="1" cap="none" dirty="0" smtClean="0">
                <a:latin typeface="Cambria" panose="02040503050406030204" pitchFamily="18" charset="0"/>
                <a:ea typeface="Cambria" panose="02040503050406030204" pitchFamily="18" charset="0"/>
              </a:rPr>
              <a:t> (circonvolution frontale ascendante). </a:t>
            </a:r>
          </a:p>
          <a:p>
            <a:r>
              <a:rPr lang="fr-FR" sz="2400" i="1" cap="none" dirty="0" smtClean="0">
                <a:latin typeface="Cambria" panose="02040503050406030204" pitchFamily="18" charset="0"/>
                <a:ea typeface="Cambria" panose="02040503050406030204" pitchFamily="18" charset="0"/>
              </a:rPr>
              <a:t>Elle contrôle les mouvements volontaires des muscles squelettiques. </a:t>
            </a:r>
          </a:p>
          <a:p>
            <a:r>
              <a:rPr lang="fr-FR" sz="2400" i="1" cap="none" dirty="0" smtClean="0">
                <a:latin typeface="Cambria" panose="02040503050406030204" pitchFamily="18" charset="0"/>
                <a:ea typeface="Cambria" panose="02040503050406030204" pitchFamily="18" charset="0"/>
              </a:rPr>
              <a:t>Chaque partie du corps est projetée dans une zone de l'aire motrice primaire.</a:t>
            </a:r>
            <a:endParaRPr lang="fr-FR" dirty="0"/>
          </a:p>
        </p:txBody>
      </p:sp>
      <p:pic>
        <p:nvPicPr>
          <p:cNvPr id="9" name="Espace réservé du contenu 4"/>
          <p:cNvPicPr>
            <a:picLocks noGrp="1" noChangeAspect="1"/>
          </p:cNvPicPr>
          <p:nvPr>
            <p:ph sz="quarter" idx="14"/>
          </p:nvPr>
        </p:nvPicPr>
        <p:blipFill>
          <a:blip r:embed="rId3"/>
          <a:stretch>
            <a:fillRect/>
          </a:stretch>
        </p:blipFill>
        <p:spPr>
          <a:xfrm>
            <a:off x="6108969" y="1848256"/>
            <a:ext cx="5976353" cy="3789466"/>
          </a:xfrm>
          <a:prstGeom prst="rect">
            <a:avLst/>
          </a:prstGeom>
        </p:spPr>
      </p:pic>
    </p:spTree>
    <p:extLst>
      <p:ext uri="{BB962C8B-B14F-4D97-AF65-F5344CB8AC3E}">
        <p14:creationId xmlns:p14="http://schemas.microsoft.com/office/powerpoint/2010/main" val="253069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8" name="Espace réservé du contenu 7"/>
          <p:cNvSpPr>
            <a:spLocks noGrp="1"/>
          </p:cNvSpPr>
          <p:nvPr>
            <p:ph sz="quarter" idx="13"/>
          </p:nvPr>
        </p:nvSpPr>
        <p:spPr>
          <a:xfrm>
            <a:off x="291830" y="1293780"/>
            <a:ext cx="5817140" cy="5330756"/>
          </a:xfrm>
        </p:spPr>
        <p:txBody>
          <a:bodyPr>
            <a:normAutofit/>
          </a:bodyPr>
          <a:lstStyle/>
          <a:p>
            <a:pPr marL="0" indent="0">
              <a:buNone/>
            </a:pPr>
            <a:r>
              <a:rPr lang="fr-FR" sz="2800" b="1" i="1" cap="none" dirty="0" smtClean="0">
                <a:latin typeface="Cambria" panose="02040503050406030204" pitchFamily="18" charset="0"/>
                <a:ea typeface="Cambria" panose="02040503050406030204" pitchFamily="18" charset="0"/>
              </a:rPr>
              <a:t>Aires motrices </a:t>
            </a:r>
          </a:p>
          <a:p>
            <a:r>
              <a:rPr lang="fr-FR" sz="2400" b="1" i="1" cap="none" dirty="0" smtClean="0">
                <a:solidFill>
                  <a:schemeClr val="accent1">
                    <a:lumMod val="50000"/>
                  </a:schemeClr>
                </a:solidFill>
                <a:latin typeface="Cambria" panose="02040503050406030204" pitchFamily="18" charset="0"/>
                <a:ea typeface="Cambria" panose="02040503050406030204" pitchFamily="18" charset="0"/>
              </a:rPr>
              <a:t>Aire motrice du langage ou aire de </a:t>
            </a:r>
            <a:r>
              <a:rPr lang="fr-FR" sz="2400" b="1" i="1" cap="none" dirty="0">
                <a:solidFill>
                  <a:schemeClr val="accent1">
                    <a:lumMod val="50000"/>
                  </a:schemeClr>
                </a:solidFill>
                <a:latin typeface="Cambria" panose="02040503050406030204" pitchFamily="18" charset="0"/>
                <a:ea typeface="Cambria" panose="02040503050406030204" pitchFamily="18" charset="0"/>
              </a:rPr>
              <a:t>B</a:t>
            </a:r>
            <a:r>
              <a:rPr lang="fr-FR" sz="2400" b="1" i="1" cap="none" dirty="0" smtClean="0">
                <a:solidFill>
                  <a:schemeClr val="accent1">
                    <a:lumMod val="50000"/>
                  </a:schemeClr>
                </a:solidFill>
                <a:latin typeface="Cambria" panose="02040503050406030204" pitchFamily="18" charset="0"/>
                <a:ea typeface="Cambria" panose="02040503050406030204" pitchFamily="18" charset="0"/>
              </a:rPr>
              <a:t>roca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Cette aire est un centre moteur du langage qui contrôle les muscles de la langue, de la gorge et des lèvres associés à l'articulation </a:t>
            </a:r>
            <a:endParaRPr lang="fr-FR" sz="2400" i="1" cap="none" dirty="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Active au niveau des deux hémisphères, mais il y a une dominance cérébrale de l'hémisphère gauche </a:t>
            </a:r>
          </a:p>
          <a:p>
            <a:endParaRPr lang="fr-FR" dirty="0"/>
          </a:p>
        </p:txBody>
      </p:sp>
      <p:pic>
        <p:nvPicPr>
          <p:cNvPr id="6" name="Espace réservé du contenu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59166" y="1892182"/>
            <a:ext cx="5004678" cy="4231228"/>
          </a:xfrm>
        </p:spPr>
      </p:pic>
      <p:sp>
        <p:nvSpPr>
          <p:cNvPr id="7" name="Ellipse 6"/>
          <p:cNvSpPr/>
          <p:nvPr/>
        </p:nvSpPr>
        <p:spPr>
          <a:xfrm>
            <a:off x="7597303" y="4124528"/>
            <a:ext cx="515565" cy="5739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9626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Organisation générale du système nerveux</a:t>
            </a:r>
            <a:endParaRPr lang="fr-FR" dirty="0"/>
          </a:p>
        </p:txBody>
      </p:sp>
      <p:sp>
        <p:nvSpPr>
          <p:cNvPr id="5" name="Espace réservé du contenu 4"/>
          <p:cNvSpPr>
            <a:spLocks noGrp="1"/>
          </p:cNvSpPr>
          <p:nvPr>
            <p:ph sz="quarter" idx="13"/>
          </p:nvPr>
        </p:nvSpPr>
        <p:spPr>
          <a:xfrm>
            <a:off x="226337" y="1596177"/>
            <a:ext cx="6246891" cy="5067173"/>
          </a:xfrm>
        </p:spPr>
        <p:txBody>
          <a:bodyPr>
            <a:normAutofit lnSpcReduction="10000"/>
          </a:bodyPr>
          <a:lstStyle/>
          <a:p>
            <a:pPr marL="0" lv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Système nerveux central SNC</a:t>
            </a:r>
            <a:r>
              <a:rPr lang="fr-FR" sz="2400" b="1" i="1" cap="none" dirty="0" smtClean="0">
                <a:latin typeface="Cambria" panose="02040503050406030204" pitchFamily="18" charset="0"/>
                <a:ea typeface="Cambria" panose="02040503050406030204" pitchFamily="18" charset="0"/>
              </a:rPr>
              <a:t>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Ou </a:t>
            </a:r>
            <a:r>
              <a:rPr lang="fr-FR" sz="2400" b="1" i="1" cap="none" dirty="0" smtClean="0">
                <a:latin typeface="Cambria" panose="02040503050406030204" pitchFamily="18" charset="0"/>
                <a:ea typeface="Cambria" panose="02040503050406030204" pitchFamily="18" charset="0"/>
              </a:rPr>
              <a:t>névraxe</a:t>
            </a:r>
            <a:r>
              <a:rPr lang="fr-FR" sz="2400" i="1" cap="none" dirty="0" smtClean="0">
                <a:latin typeface="Cambria" panose="02040503050406030204" pitchFamily="18" charset="0"/>
                <a:ea typeface="Cambria" panose="02040503050406030204" pitchFamily="18" charset="0"/>
              </a:rPr>
              <a:t>, formé de la </a:t>
            </a:r>
            <a:r>
              <a:rPr lang="fr-FR" sz="2400" b="1" i="1" cap="none" dirty="0" smtClean="0">
                <a:latin typeface="Cambria" panose="02040503050406030204" pitchFamily="18" charset="0"/>
                <a:ea typeface="Cambria" panose="02040503050406030204" pitchFamily="18" charset="0"/>
              </a:rPr>
              <a:t>moelle épinière</a:t>
            </a:r>
            <a:r>
              <a:rPr lang="fr-FR" sz="2400" i="1" cap="none" dirty="0" smtClean="0">
                <a:latin typeface="Cambria" panose="02040503050406030204" pitchFamily="18" charset="0"/>
                <a:ea typeface="Cambria" panose="02040503050406030204" pitchFamily="18" charset="0"/>
              </a:rPr>
              <a:t>, logé dans le canal vertébral et de l’</a:t>
            </a:r>
            <a:r>
              <a:rPr lang="fr-FR" sz="2400" b="1" i="1" cap="none" dirty="0" smtClean="0">
                <a:latin typeface="Cambria" panose="02040503050406030204" pitchFamily="18" charset="0"/>
                <a:ea typeface="Cambria" panose="02040503050406030204" pitchFamily="18" charset="0"/>
              </a:rPr>
              <a:t>encéphale</a:t>
            </a:r>
            <a:r>
              <a:rPr lang="fr-FR" sz="2400" i="1" cap="none" dirty="0" smtClean="0">
                <a:latin typeface="Cambria" panose="02040503050406030204" pitchFamily="18" charset="0"/>
                <a:ea typeface="Cambria" panose="02040503050406030204" pitchFamily="18" charset="0"/>
              </a:rPr>
              <a:t>, logé dans la cavité crânienne et comprenant le </a:t>
            </a:r>
            <a:r>
              <a:rPr lang="fr-FR" sz="2400" b="1" i="1" cap="none" dirty="0" smtClean="0">
                <a:latin typeface="Cambria" panose="02040503050406030204" pitchFamily="18" charset="0"/>
                <a:ea typeface="Cambria" panose="02040503050406030204" pitchFamily="18" charset="0"/>
              </a:rPr>
              <a:t>tronc cérébral, le cervelet et le cerveau.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C’est le centre de régulation et d’intégration du système nerveux. </a:t>
            </a:r>
          </a:p>
          <a:p>
            <a:r>
              <a:rPr lang="fr-FR" sz="2400" i="1" cap="none" dirty="0" smtClean="0">
                <a:latin typeface="Cambria" panose="02040503050406030204" pitchFamily="18" charset="0"/>
                <a:ea typeface="Cambria" panose="02040503050406030204" pitchFamily="18" charset="0"/>
              </a:rPr>
              <a:t>Il gère la vie de relation avec le milieu extérieur, analyse et interprète les informations sensorielles reçues, les trie et les compare afin d’élaborer une réponse motrice. </a:t>
            </a:r>
          </a:p>
          <a:p>
            <a:endParaRPr lang="fr-FR" cap="none" dirty="0">
              <a:latin typeface="Cambria" panose="02040503050406030204" pitchFamily="18" charset="0"/>
              <a:ea typeface="Cambria" panose="02040503050406030204" pitchFamily="18" charset="0"/>
            </a:endParaRPr>
          </a:p>
        </p:txBody>
      </p:sp>
      <p:pic>
        <p:nvPicPr>
          <p:cNvPr id="10" name="Espace réservé du contenu 5"/>
          <p:cNvPicPr>
            <a:picLocks noGrp="1" noChangeAspect="1"/>
          </p:cNvPicPr>
          <p:nvPr>
            <p:ph sz="quarter" idx="14"/>
          </p:nvPr>
        </p:nvPicPr>
        <p:blipFill>
          <a:blip r:embed="rId2"/>
          <a:stretch>
            <a:fillRect/>
          </a:stretch>
        </p:blipFill>
        <p:spPr>
          <a:xfrm>
            <a:off x="6971169" y="1313170"/>
            <a:ext cx="3988953" cy="5066505"/>
          </a:xfrm>
          <a:prstGeom prst="rect">
            <a:avLst/>
          </a:prstGeom>
        </p:spPr>
      </p:pic>
      <p:pic>
        <p:nvPicPr>
          <p:cNvPr id="6" name="Espace réservé du contenu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675" y="2145672"/>
            <a:ext cx="5565557" cy="3754170"/>
          </a:xfrm>
          <a:prstGeom prst="rect">
            <a:avLst/>
          </a:prstGeom>
        </p:spPr>
      </p:pic>
    </p:spTree>
    <p:extLst>
      <p:ext uri="{BB962C8B-B14F-4D97-AF65-F5344CB8AC3E}">
        <p14:creationId xmlns:p14="http://schemas.microsoft.com/office/powerpoint/2010/main" val="21896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8" name="Espace réservé du contenu 7"/>
          <p:cNvSpPr>
            <a:spLocks noGrp="1"/>
          </p:cNvSpPr>
          <p:nvPr>
            <p:ph sz="quarter" idx="13"/>
          </p:nvPr>
        </p:nvSpPr>
        <p:spPr>
          <a:xfrm>
            <a:off x="291830" y="1293780"/>
            <a:ext cx="5817140" cy="5330756"/>
          </a:xfrm>
        </p:spPr>
        <p:txBody>
          <a:bodyPr>
            <a:normAutofit fontScale="92500" lnSpcReduction="10000"/>
          </a:bodyPr>
          <a:lstStyle/>
          <a:p>
            <a:pPr marL="0" indent="0">
              <a:buNone/>
            </a:pPr>
            <a:r>
              <a:rPr lang="fr-FR" sz="2800" b="1" i="1" cap="none" dirty="0" smtClean="0">
                <a:latin typeface="Cambria" panose="02040503050406030204" pitchFamily="18" charset="0"/>
                <a:ea typeface="Cambria" panose="02040503050406030204" pitchFamily="18" charset="0"/>
              </a:rPr>
              <a:t>Aires sensitives</a:t>
            </a:r>
          </a:p>
          <a:p>
            <a:r>
              <a:rPr lang="fr-FR" sz="2800" i="1" cap="none" dirty="0" smtClean="0">
                <a:latin typeface="Cambria" panose="02040503050406030204" pitchFamily="18" charset="0"/>
                <a:ea typeface="Cambria" panose="02040503050406030204" pitchFamily="18" charset="0"/>
              </a:rPr>
              <a:t>Sont situées dans les lobes pariétaux, temporaux et occipitaux. </a:t>
            </a:r>
          </a:p>
          <a:p>
            <a:r>
              <a:rPr lang="fr-FR" sz="2800" i="1" cap="none" dirty="0" smtClean="0">
                <a:latin typeface="Cambria" panose="02040503050406030204" pitchFamily="18" charset="0"/>
                <a:ea typeface="Cambria" panose="02040503050406030204" pitchFamily="18" charset="0"/>
              </a:rPr>
              <a:t>Elles permettent les perceptions sensorielles somatiques et autonomes. </a:t>
            </a:r>
          </a:p>
          <a:p>
            <a:r>
              <a:rPr lang="fr-FR" sz="2800" i="1" cap="none" dirty="0" smtClean="0">
                <a:latin typeface="Cambria" panose="02040503050406030204" pitchFamily="18" charset="0"/>
                <a:ea typeface="Cambria" panose="02040503050406030204" pitchFamily="18" charset="0"/>
              </a:rPr>
              <a:t>On distingue :</a:t>
            </a:r>
          </a:p>
          <a:p>
            <a:pPr lvl="1"/>
            <a:r>
              <a:rPr lang="fr-FR" sz="2800" b="1" i="1" cap="none" dirty="0" smtClean="0">
                <a:latin typeface="Cambria" panose="02040503050406030204" pitchFamily="18" charset="0"/>
                <a:ea typeface="Cambria" panose="02040503050406030204" pitchFamily="18" charset="0"/>
              </a:rPr>
              <a:t>Aire </a:t>
            </a:r>
            <a:r>
              <a:rPr lang="fr-FR" sz="2800" b="1" i="1" cap="none" dirty="0" err="1" smtClean="0">
                <a:latin typeface="Cambria" panose="02040503050406030204" pitchFamily="18" charset="0"/>
                <a:ea typeface="Cambria" panose="02040503050406030204" pitchFamily="18" charset="0"/>
              </a:rPr>
              <a:t>somesthésique</a:t>
            </a:r>
            <a:r>
              <a:rPr lang="fr-FR" sz="2800" b="1" i="1" cap="none" dirty="0" smtClean="0">
                <a:latin typeface="Cambria" panose="02040503050406030204" pitchFamily="18" charset="0"/>
                <a:ea typeface="Cambria" panose="02040503050406030204" pitchFamily="18" charset="0"/>
              </a:rPr>
              <a:t> primaire </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Aire pariétale postérieure</a:t>
            </a:r>
            <a:r>
              <a:rPr lang="fr-FR" sz="2800" i="1" cap="none" dirty="0" smtClean="0">
                <a:latin typeface="Cambria" panose="02040503050406030204" pitchFamily="18" charset="0"/>
                <a:ea typeface="Cambria" panose="02040503050406030204" pitchFamily="18" charset="0"/>
              </a:rPr>
              <a:t> </a:t>
            </a:r>
          </a:p>
          <a:p>
            <a:pPr lvl="1"/>
            <a:r>
              <a:rPr lang="fr-FR" sz="2800" b="1" i="1" cap="none" dirty="0" smtClean="0">
                <a:latin typeface="Cambria" panose="02040503050406030204" pitchFamily="18" charset="0"/>
                <a:ea typeface="Cambria" panose="02040503050406030204" pitchFamily="18" charset="0"/>
              </a:rPr>
              <a:t>Aires visuelles </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Aires auditives </a:t>
            </a:r>
            <a:endParaRPr lang="fr-FR" sz="2800" i="1" cap="none" dirty="0" smtClean="0">
              <a:latin typeface="Cambria" panose="02040503050406030204" pitchFamily="18" charset="0"/>
              <a:ea typeface="Cambria" panose="02040503050406030204" pitchFamily="18" charset="0"/>
            </a:endParaRPr>
          </a:p>
          <a:p>
            <a:endParaRPr lang="fr-FR" dirty="0"/>
          </a:p>
        </p:txBody>
      </p:sp>
      <p:pic>
        <p:nvPicPr>
          <p:cNvPr id="9" name="Espace réservé du contenu 4"/>
          <p:cNvPicPr>
            <a:picLocks noGrp="1" noChangeAspect="1"/>
          </p:cNvPicPr>
          <p:nvPr>
            <p:ph sz="quarter" idx="14"/>
          </p:nvPr>
        </p:nvPicPr>
        <p:blipFill>
          <a:blip r:embed="rId2"/>
          <a:stretch>
            <a:fillRect/>
          </a:stretch>
        </p:blipFill>
        <p:spPr>
          <a:xfrm>
            <a:off x="6108969" y="1848256"/>
            <a:ext cx="5976353" cy="3789466"/>
          </a:xfrm>
          <a:prstGeom prst="rect">
            <a:avLst/>
          </a:prstGeom>
        </p:spPr>
      </p:pic>
    </p:spTree>
    <p:extLst>
      <p:ext uri="{BB962C8B-B14F-4D97-AF65-F5344CB8AC3E}">
        <p14:creationId xmlns:p14="http://schemas.microsoft.com/office/powerpoint/2010/main" val="281313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272374" y="1875365"/>
            <a:ext cx="6653720" cy="4865902"/>
          </a:xfrm>
        </p:spPr>
        <p:txBody>
          <a:bodyPr>
            <a:normAutofit fontScale="92500"/>
          </a:bodyPr>
          <a:lstStyle/>
          <a:p>
            <a:pPr marL="0" indent="0">
              <a:buNone/>
            </a:pPr>
            <a:r>
              <a:rPr lang="fr-FR" sz="2600" b="1" i="1" cap="none" dirty="0" smtClean="0">
                <a:solidFill>
                  <a:schemeClr val="accent1">
                    <a:lumMod val="50000"/>
                  </a:schemeClr>
                </a:solidFill>
                <a:latin typeface="Cambria" panose="02040503050406030204" pitchFamily="18" charset="0"/>
                <a:ea typeface="Cambria" panose="02040503050406030204" pitchFamily="18" charset="0"/>
              </a:rPr>
              <a:t>Aire </a:t>
            </a:r>
            <a:r>
              <a:rPr lang="fr-FR" sz="2600" b="1" i="1" cap="none" dirty="0" err="1" smtClean="0">
                <a:solidFill>
                  <a:schemeClr val="accent1">
                    <a:lumMod val="50000"/>
                  </a:schemeClr>
                </a:solidFill>
                <a:latin typeface="Cambria" panose="02040503050406030204" pitchFamily="18" charset="0"/>
                <a:ea typeface="Cambria" panose="02040503050406030204" pitchFamily="18" charset="0"/>
              </a:rPr>
              <a:t>somesthésique</a:t>
            </a:r>
            <a:r>
              <a:rPr lang="fr-FR" sz="2600" b="1" i="1" cap="none" dirty="0" smtClean="0">
                <a:solidFill>
                  <a:schemeClr val="accent1">
                    <a:lumMod val="50000"/>
                  </a:schemeClr>
                </a:solidFill>
                <a:latin typeface="Cambria" panose="02040503050406030204" pitchFamily="18" charset="0"/>
                <a:ea typeface="Cambria" panose="02040503050406030204" pitchFamily="18" charset="0"/>
              </a:rPr>
              <a:t> primaire </a:t>
            </a:r>
            <a:endParaRPr lang="fr-FR" sz="26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Les neurones de cette aire permettent la perception des sensations tactiles, thermiques et douloureuses en provenance des récepteurs sensoriels somatiques de la peau et des muscles squelettiques. </a:t>
            </a:r>
          </a:p>
          <a:p>
            <a:r>
              <a:rPr lang="fr-FR" sz="2400" i="1" cap="none" dirty="0">
                <a:latin typeface="Cambria" panose="02040503050406030204" pitchFamily="18" charset="0"/>
                <a:ea typeface="Cambria" panose="02040503050406030204" pitchFamily="18" charset="0"/>
              </a:rPr>
              <a:t>C</a:t>
            </a:r>
            <a:r>
              <a:rPr lang="fr-FR" sz="2400" i="1" cap="none" dirty="0" smtClean="0">
                <a:latin typeface="Cambria" panose="02040503050406030204" pitchFamily="18" charset="0"/>
                <a:ea typeface="Cambria" panose="02040503050406030204" pitchFamily="18" charset="0"/>
              </a:rPr>
              <a:t>es neurones sont capables de localiser la provenance des stimulus: </a:t>
            </a:r>
            <a:r>
              <a:rPr lang="fr-FR" sz="2400" i="1" u="sng" cap="none" dirty="0" smtClean="0">
                <a:latin typeface="Cambria" panose="02040503050406030204" pitchFamily="18" charset="0"/>
                <a:ea typeface="Cambria" panose="02040503050406030204" pitchFamily="18" charset="0"/>
              </a:rPr>
              <a:t>C'est la </a:t>
            </a:r>
            <a:r>
              <a:rPr lang="fr-FR" sz="2400" b="1" i="1" u="sng" cap="none" dirty="0" smtClean="0">
                <a:latin typeface="Cambria" panose="02040503050406030204" pitchFamily="18" charset="0"/>
                <a:ea typeface="Cambria" panose="02040503050406030204" pitchFamily="18" charset="0"/>
              </a:rPr>
              <a:t>discrimination spatiale</a:t>
            </a:r>
            <a:r>
              <a:rPr lang="fr-FR" sz="2400" i="1" cap="none" dirty="0" smtClean="0">
                <a:latin typeface="Cambria" panose="02040503050406030204" pitchFamily="18" charset="0"/>
                <a:ea typeface="Cambria" panose="02040503050406030204" pitchFamily="18" charset="0"/>
              </a:rPr>
              <a:t>. </a:t>
            </a:r>
          </a:p>
          <a:p>
            <a:r>
              <a:rPr lang="fr-FR" sz="2400" i="1" cap="none" dirty="0" smtClean="0">
                <a:latin typeface="Cambria" panose="02040503050406030204" pitchFamily="18" charset="0"/>
                <a:ea typeface="Cambria" panose="02040503050406030204" pitchFamily="18" charset="0"/>
              </a:rPr>
              <a:t>Comme pour l'aire motrice primaire, le corps est représenté à l'envers dans l'aire </a:t>
            </a:r>
            <a:r>
              <a:rPr lang="fr-FR" sz="2400" i="1" cap="none" dirty="0" err="1" smtClean="0">
                <a:latin typeface="Cambria" panose="02040503050406030204" pitchFamily="18" charset="0"/>
                <a:ea typeface="Cambria" panose="02040503050406030204" pitchFamily="18" charset="0"/>
              </a:rPr>
              <a:t>somesthésique</a:t>
            </a:r>
            <a:r>
              <a:rPr lang="fr-FR" sz="2400" i="1" cap="none" dirty="0" smtClean="0">
                <a:latin typeface="Cambria" panose="02040503050406030204" pitchFamily="18" charset="0"/>
                <a:ea typeface="Cambria" panose="02040503050406030204" pitchFamily="18" charset="0"/>
              </a:rPr>
              <a:t> primaire. </a:t>
            </a:r>
            <a:endParaRPr lang="fr-FR" sz="2400" dirty="0"/>
          </a:p>
        </p:txBody>
      </p:sp>
      <p:sp>
        <p:nvSpPr>
          <p:cNvPr id="5" name="ZoneTexte 4"/>
          <p:cNvSpPr txBox="1"/>
          <p:nvPr/>
        </p:nvSpPr>
        <p:spPr>
          <a:xfrm>
            <a:off x="3696511" y="1352145"/>
            <a:ext cx="4698459"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AIRES SENSITIVES</a:t>
            </a:r>
            <a:endParaRPr lang="fr-FR" sz="2800" b="1" i="1" dirty="0">
              <a:latin typeface="Cambria" panose="02040503050406030204" pitchFamily="18" charset="0"/>
              <a:ea typeface="Cambria" panose="02040503050406030204" pitchFamily="18" charset="0"/>
            </a:endParaRPr>
          </a:p>
        </p:txBody>
      </p:sp>
      <p:pic>
        <p:nvPicPr>
          <p:cNvPr id="6" name="Espace réservé du contenu 5" descr="C:\Users\asus\Downloads\cerveauaires.jpg"/>
          <p:cNvPicPr>
            <a:picLocks noGrp="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7063496" y="2419336"/>
            <a:ext cx="4762500" cy="3381375"/>
          </a:xfrm>
          <a:prstGeom prst="rect">
            <a:avLst/>
          </a:prstGeom>
          <a:noFill/>
          <a:ln>
            <a:noFill/>
          </a:ln>
        </p:spPr>
      </p:pic>
      <p:sp>
        <p:nvSpPr>
          <p:cNvPr id="7" name="Ellipse 6"/>
          <p:cNvSpPr/>
          <p:nvPr/>
        </p:nvSpPr>
        <p:spPr>
          <a:xfrm>
            <a:off x="9961124" y="2295727"/>
            <a:ext cx="865762" cy="8268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Espace réservé du contenu 4"/>
          <p:cNvPicPr>
            <a:picLocks noChangeAspect="1"/>
          </p:cNvPicPr>
          <p:nvPr/>
        </p:nvPicPr>
        <p:blipFill>
          <a:blip r:embed="rId4"/>
          <a:stretch>
            <a:fillRect/>
          </a:stretch>
        </p:blipFill>
        <p:spPr>
          <a:xfrm>
            <a:off x="6935822" y="2204982"/>
            <a:ext cx="5133279" cy="3648292"/>
          </a:xfrm>
          <a:prstGeom prst="rect">
            <a:avLst/>
          </a:prstGeom>
        </p:spPr>
      </p:pic>
    </p:spTree>
    <p:extLst>
      <p:ext uri="{BB962C8B-B14F-4D97-AF65-F5344CB8AC3E}">
        <p14:creationId xmlns:p14="http://schemas.microsoft.com/office/powerpoint/2010/main" val="80591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310658" y="1875365"/>
            <a:ext cx="6654345" cy="4719988"/>
          </a:xfrm>
        </p:spPr>
        <p:txBody>
          <a:bodyPr>
            <a:normAutofit/>
          </a:bodyPr>
          <a:lstStyle/>
          <a:p>
            <a:pPr mar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Aire pariétale postérieure</a:t>
            </a:r>
            <a:r>
              <a:rPr lang="fr-FR" sz="2400" i="1" cap="none" dirty="0" smtClean="0">
                <a:solidFill>
                  <a:schemeClr val="accent1">
                    <a:lumMod val="50000"/>
                  </a:schemeClr>
                </a:solidFill>
                <a:latin typeface="Cambria" panose="02040503050406030204" pitchFamily="18" charset="0"/>
                <a:ea typeface="Cambria" panose="02040503050406030204" pitchFamily="18" charset="0"/>
              </a:rPr>
              <a:t> </a:t>
            </a:r>
          </a:p>
          <a:p>
            <a:r>
              <a:rPr lang="fr-FR" sz="2400" i="1" cap="none" dirty="0" smtClean="0">
                <a:latin typeface="Cambria" panose="02040503050406030204" pitchFamily="18" charset="0"/>
                <a:ea typeface="Cambria" panose="02040503050406030204" pitchFamily="18" charset="0"/>
              </a:rPr>
              <a:t>Elle est située à l'arrière de l'aire </a:t>
            </a:r>
            <a:r>
              <a:rPr lang="fr-FR" sz="2400" i="1" cap="none" dirty="0" err="1" smtClean="0">
                <a:latin typeface="Cambria" panose="02040503050406030204" pitchFamily="18" charset="0"/>
                <a:ea typeface="Cambria" panose="02040503050406030204" pitchFamily="18" charset="0"/>
              </a:rPr>
              <a:t>somesthésique</a:t>
            </a:r>
            <a:r>
              <a:rPr lang="fr-FR" sz="2400" i="1" cap="none" dirty="0" smtClean="0">
                <a:latin typeface="Cambria" panose="02040503050406030204" pitchFamily="18" charset="0"/>
                <a:ea typeface="Cambria" panose="02040503050406030204" pitchFamily="18" charset="0"/>
              </a:rPr>
              <a:t> primaire.</a:t>
            </a:r>
          </a:p>
          <a:p>
            <a:r>
              <a:rPr lang="fr-FR" sz="2400" i="1" cap="none" dirty="0" smtClean="0">
                <a:latin typeface="Cambria" panose="02040503050406030204" pitchFamily="18" charset="0"/>
                <a:ea typeface="Cambria" panose="02040503050406030204" pitchFamily="18" charset="0"/>
              </a:rPr>
              <a:t>C’est </a:t>
            </a:r>
            <a:r>
              <a:rPr lang="fr-FR" sz="2400" i="1" u="sng" cap="none" dirty="0" smtClean="0">
                <a:latin typeface="Cambria" panose="02040503050406030204" pitchFamily="18" charset="0"/>
                <a:ea typeface="Cambria" panose="02040503050406030204" pitchFamily="18" charset="0"/>
              </a:rPr>
              <a:t>l’aire associative tactile </a:t>
            </a:r>
            <a:r>
              <a:rPr lang="fr-FR" sz="2400" i="1" cap="none" dirty="0" smtClean="0">
                <a:latin typeface="Cambria" panose="02040503050406030204" pitchFamily="18" charset="0"/>
                <a:ea typeface="Cambria" panose="02040503050406030204" pitchFamily="18" charset="0"/>
              </a:rPr>
              <a:t>: sa fonction est de traiter et d'analyser les différentes informations sensorielles qui sont acheminées par l'intermédiaire de l'aire </a:t>
            </a:r>
            <a:r>
              <a:rPr lang="fr-FR" sz="2400" i="1" cap="none" dirty="0" err="1" smtClean="0">
                <a:latin typeface="Cambria" panose="02040503050406030204" pitchFamily="18" charset="0"/>
                <a:ea typeface="Cambria" panose="02040503050406030204" pitchFamily="18" charset="0"/>
              </a:rPr>
              <a:t>somesthésique</a:t>
            </a:r>
            <a:r>
              <a:rPr lang="fr-FR" sz="2400" i="1" cap="none" dirty="0" smtClean="0">
                <a:latin typeface="Cambria" panose="02040503050406030204" pitchFamily="18" charset="0"/>
                <a:ea typeface="Cambria" panose="02040503050406030204" pitchFamily="18" charset="0"/>
              </a:rPr>
              <a:t> primaire. </a:t>
            </a:r>
          </a:p>
          <a:p>
            <a:r>
              <a:rPr lang="fr-FR" sz="2400" i="1" cap="none" dirty="0" smtClean="0">
                <a:latin typeface="Cambria" panose="02040503050406030204" pitchFamily="18" charset="0"/>
                <a:ea typeface="Cambria" panose="02040503050406030204" pitchFamily="18" charset="0"/>
              </a:rPr>
              <a:t>Ces informations sont alors traduites en perceptions de taille et de texture. </a:t>
            </a:r>
          </a:p>
          <a:p>
            <a:endParaRPr lang="fr-FR" dirty="0"/>
          </a:p>
        </p:txBody>
      </p:sp>
      <p:sp>
        <p:nvSpPr>
          <p:cNvPr id="5" name="ZoneTexte 4"/>
          <p:cNvSpPr txBox="1"/>
          <p:nvPr/>
        </p:nvSpPr>
        <p:spPr>
          <a:xfrm>
            <a:off x="3696511" y="1352145"/>
            <a:ext cx="4698459"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AIRES SENSITIVES</a:t>
            </a:r>
            <a:endParaRPr lang="fr-FR" sz="2800" b="1" i="1" dirty="0">
              <a:latin typeface="Cambria" panose="02040503050406030204" pitchFamily="18" charset="0"/>
              <a:ea typeface="Cambria" panose="02040503050406030204" pitchFamily="18" charset="0"/>
            </a:endParaRPr>
          </a:p>
        </p:txBody>
      </p:sp>
      <p:pic>
        <p:nvPicPr>
          <p:cNvPr id="6" name="Espace réservé du contenu 5" descr="C:\Users\asus\Downloads\cerveauaires.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209412" y="2446760"/>
            <a:ext cx="4762500" cy="3381375"/>
          </a:xfrm>
          <a:prstGeom prst="rect">
            <a:avLst/>
          </a:prstGeom>
          <a:noFill/>
          <a:ln>
            <a:noFill/>
          </a:ln>
        </p:spPr>
      </p:pic>
    </p:spTree>
    <p:extLst>
      <p:ext uri="{BB962C8B-B14F-4D97-AF65-F5344CB8AC3E}">
        <p14:creationId xmlns:p14="http://schemas.microsoft.com/office/powerpoint/2010/main" val="404470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19455"/>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262647" y="1974715"/>
            <a:ext cx="6682902" cy="4669275"/>
          </a:xfrm>
        </p:spPr>
        <p:txBody>
          <a:bodyPr>
            <a:normAutofit/>
          </a:bodyPr>
          <a:lstStyle/>
          <a:p>
            <a:pPr mar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Aires visuelles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Aire visuelle primaire : e</a:t>
            </a:r>
            <a:r>
              <a:rPr lang="fr-FR" sz="2400" i="1" cap="none" dirty="0" smtClean="0">
                <a:latin typeface="Cambria" panose="02040503050406030204" pitchFamily="18" charset="0"/>
                <a:ea typeface="Cambria" panose="02040503050406030204" pitchFamily="18" charset="0"/>
              </a:rPr>
              <a:t>lle est située à l'extrémité postérieure du lobe occipital. </a:t>
            </a:r>
          </a:p>
          <a:p>
            <a:r>
              <a:rPr lang="fr-FR" sz="2400" i="1" cap="none" dirty="0" smtClean="0">
                <a:latin typeface="Cambria" panose="02040503050406030204" pitchFamily="18" charset="0"/>
                <a:ea typeface="Cambria" panose="02040503050406030204" pitchFamily="18" charset="0"/>
              </a:rPr>
              <a:t>Elle reçoit l'information visuelle en provenance de la rétine.</a:t>
            </a:r>
          </a:p>
          <a:p>
            <a:r>
              <a:rPr lang="fr-FR" sz="2400" i="1" cap="none" dirty="0" smtClean="0">
                <a:latin typeface="Cambria" panose="02040503050406030204" pitchFamily="18" charset="0"/>
                <a:ea typeface="Cambria" panose="02040503050406030204" pitchFamily="18" charset="0"/>
              </a:rPr>
              <a:t>La perception des stimulus visuels est croisée: la partie droite du champ visuel est représentée dans l'aire visuelle gauche et la partie gauche du champ visuel dans l'aire visuelle droite. </a:t>
            </a:r>
          </a:p>
          <a:p>
            <a:pPr marL="0" indent="0">
              <a:buNone/>
            </a:pPr>
            <a:endParaRPr lang="fr-FR" i="1" cap="none" dirty="0" smtClean="0">
              <a:latin typeface="Cambria" panose="02040503050406030204" pitchFamily="18" charset="0"/>
              <a:ea typeface="Cambria" panose="02040503050406030204" pitchFamily="18" charset="0"/>
            </a:endParaRPr>
          </a:p>
          <a:p>
            <a:pPr marL="0" indent="0">
              <a:buNone/>
            </a:pPr>
            <a:endParaRPr lang="fr-FR" i="1" cap="none" dirty="0" smtClean="0">
              <a:latin typeface="Cambria" panose="02040503050406030204" pitchFamily="18" charset="0"/>
              <a:ea typeface="Cambria" panose="02040503050406030204" pitchFamily="18" charset="0"/>
            </a:endParaRPr>
          </a:p>
        </p:txBody>
      </p:sp>
      <p:sp>
        <p:nvSpPr>
          <p:cNvPr id="5" name="ZoneTexte 4"/>
          <p:cNvSpPr txBox="1"/>
          <p:nvPr/>
        </p:nvSpPr>
        <p:spPr>
          <a:xfrm>
            <a:off x="3696511" y="1352145"/>
            <a:ext cx="4698459"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AIRES SENSITIVES</a:t>
            </a:r>
            <a:endParaRPr lang="fr-FR" sz="2800" b="1" i="1" dirty="0">
              <a:latin typeface="Cambria" panose="02040503050406030204" pitchFamily="18" charset="0"/>
              <a:ea typeface="Cambria" panose="02040503050406030204" pitchFamily="18" charset="0"/>
            </a:endParaRPr>
          </a:p>
        </p:txBody>
      </p:sp>
      <p:pic>
        <p:nvPicPr>
          <p:cNvPr id="6" name="Espace réservé du contenu 5" descr="C:\Users\asus\Downloads\cerveauaires.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189957" y="2409824"/>
            <a:ext cx="4762500" cy="3381375"/>
          </a:xfrm>
          <a:prstGeom prst="rect">
            <a:avLst/>
          </a:prstGeom>
          <a:noFill/>
          <a:ln>
            <a:noFill/>
          </a:ln>
        </p:spPr>
      </p:pic>
      <p:sp>
        <p:nvSpPr>
          <p:cNvPr id="8" name="Ellipse 7"/>
          <p:cNvSpPr/>
          <p:nvPr/>
        </p:nvSpPr>
        <p:spPr>
          <a:xfrm>
            <a:off x="10845344" y="3895926"/>
            <a:ext cx="865762" cy="8268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6442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262647" y="1974715"/>
            <a:ext cx="6682902" cy="4669275"/>
          </a:xfrm>
        </p:spPr>
        <p:txBody>
          <a:bodyPr>
            <a:norm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Aires visuelles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pPr marL="0" indent="0">
              <a:buNone/>
            </a:pPr>
            <a:endParaRPr lang="fr-FR" sz="2400" i="1" cap="none" dirty="0" smtClean="0">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Aire visuelle associative</a:t>
            </a:r>
            <a:r>
              <a:rPr lang="fr-FR" sz="2400" i="1" cap="none" dirty="0" smtClean="0">
                <a:latin typeface="Cambria" panose="02040503050406030204" pitchFamily="18" charset="0"/>
                <a:ea typeface="Cambria" panose="02040503050406030204" pitchFamily="18" charset="0"/>
              </a:rPr>
              <a:t> : elle entoure l'aire visuelle primaire et communique avec elle. </a:t>
            </a:r>
          </a:p>
          <a:p>
            <a:r>
              <a:rPr lang="fr-FR" sz="2400" i="1" cap="none" dirty="0" smtClean="0">
                <a:latin typeface="Cambria" panose="02040503050406030204" pitchFamily="18" charset="0"/>
                <a:ea typeface="Cambria" panose="02040503050406030204" pitchFamily="18" charset="0"/>
              </a:rPr>
              <a:t>Son rôle est d'interpréter les stimuli visuels d'après les expériences visuelles antérieures. </a:t>
            </a:r>
          </a:p>
          <a:p>
            <a:r>
              <a:rPr lang="fr-FR" sz="2400" i="1" cap="none" dirty="0" smtClean="0">
                <a:latin typeface="Cambria" panose="02040503050406030204" pitchFamily="18" charset="0"/>
                <a:ea typeface="Cambria" panose="02040503050406030204" pitchFamily="18" charset="0"/>
              </a:rPr>
              <a:t>C'est grâce à elle qu’on peut reconnaître un visage ou un objet. </a:t>
            </a:r>
          </a:p>
          <a:p>
            <a:pPr marL="0" indent="0">
              <a:buNone/>
            </a:pPr>
            <a:endParaRPr lang="fr-FR" i="1" cap="none" dirty="0" smtClean="0">
              <a:latin typeface="Cambria" panose="02040503050406030204" pitchFamily="18" charset="0"/>
              <a:ea typeface="Cambria" panose="02040503050406030204" pitchFamily="18" charset="0"/>
            </a:endParaRPr>
          </a:p>
        </p:txBody>
      </p:sp>
      <p:sp>
        <p:nvSpPr>
          <p:cNvPr id="5" name="ZoneTexte 4"/>
          <p:cNvSpPr txBox="1"/>
          <p:nvPr/>
        </p:nvSpPr>
        <p:spPr>
          <a:xfrm>
            <a:off x="3696511" y="1352145"/>
            <a:ext cx="4698459"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AIRES SENSITIVES</a:t>
            </a:r>
            <a:endParaRPr lang="fr-FR" sz="2800" b="1" i="1" dirty="0">
              <a:latin typeface="Cambria" panose="02040503050406030204" pitchFamily="18" charset="0"/>
              <a:ea typeface="Cambria" panose="02040503050406030204" pitchFamily="18" charset="0"/>
            </a:endParaRPr>
          </a:p>
        </p:txBody>
      </p:sp>
      <p:pic>
        <p:nvPicPr>
          <p:cNvPr id="6" name="Espace réservé du contenu 5" descr="C:\Users\asus\Downloads\cerveauaires.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189957" y="2409824"/>
            <a:ext cx="4762500" cy="3381375"/>
          </a:xfrm>
          <a:prstGeom prst="rect">
            <a:avLst/>
          </a:prstGeom>
          <a:noFill/>
          <a:ln>
            <a:noFill/>
          </a:ln>
        </p:spPr>
      </p:pic>
      <p:sp>
        <p:nvSpPr>
          <p:cNvPr id="7" name="Ellipse 6"/>
          <p:cNvSpPr/>
          <p:nvPr/>
        </p:nvSpPr>
        <p:spPr>
          <a:xfrm>
            <a:off x="11167354" y="3482501"/>
            <a:ext cx="865762" cy="8268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0314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214009" y="2033082"/>
            <a:ext cx="6692629" cy="4435812"/>
          </a:xfrm>
        </p:spPr>
        <p:txBody>
          <a:bodyPr>
            <a:norm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Aires auditives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800" b="1" i="1" cap="none" dirty="0" smtClean="0">
                <a:latin typeface="Cambria" panose="02040503050406030204" pitchFamily="18" charset="0"/>
                <a:ea typeface="Cambria" panose="02040503050406030204" pitchFamily="18" charset="0"/>
              </a:rPr>
              <a:t>Aire auditive primaire : </a:t>
            </a:r>
            <a:r>
              <a:rPr lang="fr-FR" sz="2800" i="1" cap="none" dirty="0" smtClean="0">
                <a:latin typeface="Cambria" panose="02040503050406030204" pitchFamily="18" charset="0"/>
                <a:ea typeface="Cambria" panose="02040503050406030204" pitchFamily="18" charset="0"/>
              </a:rPr>
              <a:t>située dans la partie supérieure du lobe temporal. </a:t>
            </a:r>
          </a:p>
          <a:p>
            <a:r>
              <a:rPr lang="fr-FR" sz="2800" i="1" cap="none" dirty="0" smtClean="0">
                <a:latin typeface="Cambria" panose="02040503050406030204" pitchFamily="18" charset="0"/>
                <a:ea typeface="Cambria" panose="02040503050406030204" pitchFamily="18" charset="0"/>
              </a:rPr>
              <a:t>Son rôle est de percevoir la hauteur, l’intensité et le rythme des sons</a:t>
            </a:r>
            <a:r>
              <a:rPr lang="fr-FR" sz="2800" b="1" i="1" cap="none" dirty="0" smtClean="0">
                <a:latin typeface="Cambria" panose="02040503050406030204" pitchFamily="18" charset="0"/>
                <a:ea typeface="Cambria" panose="02040503050406030204" pitchFamily="18" charset="0"/>
              </a:rPr>
              <a:t> </a:t>
            </a:r>
            <a:r>
              <a:rPr lang="fr-FR" sz="2800" i="1" cap="none" dirty="0" smtClean="0">
                <a:latin typeface="Cambria" panose="02040503050406030204" pitchFamily="18" charset="0"/>
                <a:ea typeface="Cambria" panose="02040503050406030204" pitchFamily="18" charset="0"/>
              </a:rPr>
              <a:t>captés par les récepteurs auditifs de l'oreille interne. </a:t>
            </a:r>
          </a:p>
          <a:p>
            <a:endParaRPr lang="fr-FR" dirty="0"/>
          </a:p>
        </p:txBody>
      </p:sp>
      <p:sp>
        <p:nvSpPr>
          <p:cNvPr id="5" name="ZoneTexte 4"/>
          <p:cNvSpPr txBox="1"/>
          <p:nvPr/>
        </p:nvSpPr>
        <p:spPr>
          <a:xfrm>
            <a:off x="3696511" y="1352145"/>
            <a:ext cx="4698459"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AIRES SENSITIVES</a:t>
            </a:r>
            <a:endParaRPr lang="fr-FR" sz="2800" b="1" i="1" dirty="0">
              <a:latin typeface="Cambria" panose="02040503050406030204" pitchFamily="18" charset="0"/>
              <a:ea typeface="Cambria" panose="02040503050406030204" pitchFamily="18" charset="0"/>
            </a:endParaRPr>
          </a:p>
        </p:txBody>
      </p:sp>
      <p:pic>
        <p:nvPicPr>
          <p:cNvPr id="6" name="Espace réservé du contenu 5" descr="C:\Users\asus\Downloads\cerveauaires.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190768" y="2560300"/>
            <a:ext cx="4762500" cy="3381375"/>
          </a:xfrm>
          <a:prstGeom prst="rect">
            <a:avLst/>
          </a:prstGeom>
          <a:noFill/>
          <a:ln>
            <a:noFill/>
          </a:ln>
        </p:spPr>
      </p:pic>
      <p:sp>
        <p:nvSpPr>
          <p:cNvPr id="7" name="Ellipse 6"/>
          <p:cNvSpPr/>
          <p:nvPr/>
        </p:nvSpPr>
        <p:spPr>
          <a:xfrm rot="20187629">
            <a:off x="9367736" y="3938106"/>
            <a:ext cx="865762" cy="6257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0139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214009" y="2033082"/>
            <a:ext cx="6692629" cy="4435812"/>
          </a:xfrm>
        </p:spPr>
        <p:txBody>
          <a:bodyPr>
            <a:norm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Aires auditives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Aire auditive associative : </a:t>
            </a:r>
            <a:r>
              <a:rPr lang="fr-FR" sz="2400" i="1" cap="none" dirty="0" smtClean="0">
                <a:latin typeface="Cambria" panose="02040503050406030204" pitchFamily="18" charset="0"/>
                <a:ea typeface="Cambria" panose="02040503050406030204" pitchFamily="18" charset="0"/>
              </a:rPr>
              <a:t>située derrière l'aire auditive primaire. </a:t>
            </a:r>
          </a:p>
          <a:p>
            <a:r>
              <a:rPr lang="fr-FR" sz="2400" i="1" cap="none" dirty="0" smtClean="0">
                <a:latin typeface="Cambria" panose="02040503050406030204" pitchFamily="18" charset="0"/>
                <a:ea typeface="Cambria" panose="02040503050406030204" pitchFamily="18" charset="0"/>
              </a:rPr>
              <a:t>Elle permet de définir la nature de l’information auditive et d'interpréter le stimulus sonore </a:t>
            </a:r>
          </a:p>
          <a:p>
            <a:r>
              <a:rPr lang="fr-FR" sz="2400" i="1" cap="none" dirty="0" smtClean="0">
                <a:latin typeface="Cambria" panose="02040503050406030204" pitchFamily="18" charset="0"/>
                <a:ea typeface="Cambria" panose="02040503050406030204" pitchFamily="18" charset="0"/>
              </a:rPr>
              <a:t>les souvenirs des sons sont stockés dans l'aire auditive associative. </a:t>
            </a:r>
          </a:p>
          <a:p>
            <a:endParaRPr lang="fr-FR" dirty="0"/>
          </a:p>
        </p:txBody>
      </p:sp>
      <p:sp>
        <p:nvSpPr>
          <p:cNvPr id="5" name="ZoneTexte 4"/>
          <p:cNvSpPr txBox="1"/>
          <p:nvPr/>
        </p:nvSpPr>
        <p:spPr>
          <a:xfrm>
            <a:off x="3696511" y="1352145"/>
            <a:ext cx="4698459"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AIRES SENSITIVES</a:t>
            </a:r>
            <a:endParaRPr lang="fr-FR" sz="2800" b="1" i="1" dirty="0">
              <a:latin typeface="Cambria" panose="02040503050406030204" pitchFamily="18" charset="0"/>
              <a:ea typeface="Cambria" panose="02040503050406030204" pitchFamily="18" charset="0"/>
            </a:endParaRPr>
          </a:p>
        </p:txBody>
      </p:sp>
      <p:pic>
        <p:nvPicPr>
          <p:cNvPr id="6" name="Espace réservé du contenu 5" descr="C:\Users\asus\Downloads\cerveauaires.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023370" y="2509737"/>
            <a:ext cx="4958269" cy="3503224"/>
          </a:xfrm>
          <a:prstGeom prst="rect">
            <a:avLst/>
          </a:prstGeom>
          <a:noFill/>
          <a:ln>
            <a:noFill/>
          </a:ln>
        </p:spPr>
      </p:pic>
      <p:sp>
        <p:nvSpPr>
          <p:cNvPr id="4" name="Ellipse 3"/>
          <p:cNvSpPr/>
          <p:nvPr/>
        </p:nvSpPr>
        <p:spPr>
          <a:xfrm>
            <a:off x="8725711" y="4134255"/>
            <a:ext cx="865762" cy="8268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4416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8" name="Espace réservé du contenu 7"/>
          <p:cNvSpPr>
            <a:spLocks noGrp="1"/>
          </p:cNvSpPr>
          <p:nvPr>
            <p:ph sz="quarter" idx="13"/>
          </p:nvPr>
        </p:nvSpPr>
        <p:spPr>
          <a:xfrm>
            <a:off x="262647" y="1313234"/>
            <a:ext cx="6858000" cy="5262664"/>
          </a:xfrm>
        </p:spPr>
        <p:txBody>
          <a:bodyPr>
            <a:normAutofit lnSpcReduction="10000"/>
          </a:bodyPr>
          <a:lstStyle/>
          <a:p>
            <a:pPr marL="0" indent="0">
              <a:buNone/>
            </a:pPr>
            <a:r>
              <a:rPr lang="fr-FR" sz="2800" b="1" i="1" cap="none" dirty="0" smtClean="0">
                <a:latin typeface="Cambria" panose="02040503050406030204" pitchFamily="18" charset="0"/>
                <a:ea typeface="Cambria" panose="02040503050406030204" pitchFamily="18" charset="0"/>
              </a:rPr>
              <a:t>Aires associatives</a:t>
            </a:r>
          </a:p>
          <a:p>
            <a:r>
              <a:rPr lang="fr-FR" sz="2400" i="1" cap="none" dirty="0" smtClean="0">
                <a:latin typeface="Cambria" panose="02040503050406030204" pitchFamily="18" charset="0"/>
                <a:ea typeface="Cambria" panose="02040503050406030204" pitchFamily="18" charset="0"/>
              </a:rPr>
              <a:t>Intègrent et traitent les diverses informations sensorielles reçues afin d‘élaborer des commandes motrices et de les envoyer aux effecteurs musculaires et glandulaires. </a:t>
            </a:r>
          </a:p>
          <a:p>
            <a:r>
              <a:rPr lang="fr-FR" sz="2400" i="1" cap="none" dirty="0" smtClean="0">
                <a:latin typeface="Cambria" panose="02040503050406030204" pitchFamily="18" charset="0"/>
                <a:ea typeface="Cambria" panose="02040503050406030204" pitchFamily="18" charset="0"/>
              </a:rPr>
              <a:t>D'une manière générale, une aire associative est située à proximité de l'aire primaire qui lui correspond. </a:t>
            </a:r>
          </a:p>
          <a:p>
            <a:r>
              <a:rPr lang="fr-FR" sz="2400" i="1" cap="none" dirty="0" smtClean="0">
                <a:latin typeface="Cambria" panose="02040503050406030204" pitchFamily="18" charset="0"/>
                <a:ea typeface="Cambria" panose="02040503050406030204" pitchFamily="18" charset="0"/>
              </a:rPr>
              <a:t>L'aire </a:t>
            </a:r>
            <a:r>
              <a:rPr lang="fr-FR" sz="2400" i="1" cap="none" dirty="0" err="1" smtClean="0">
                <a:latin typeface="Cambria" panose="02040503050406030204" pitchFamily="18" charset="0"/>
                <a:ea typeface="Cambria" panose="02040503050406030204" pitchFamily="18" charset="0"/>
              </a:rPr>
              <a:t>somesthésique</a:t>
            </a:r>
            <a:r>
              <a:rPr lang="fr-FR" sz="2400" i="1" cap="none" dirty="0" smtClean="0">
                <a:latin typeface="Cambria" panose="02040503050406030204" pitchFamily="18" charset="0"/>
                <a:ea typeface="Cambria" panose="02040503050406030204" pitchFamily="18" charset="0"/>
              </a:rPr>
              <a:t> primaire et chacune des aires sensitives primaires sont situées près des aires associatives avec lesquelles elles communiquent. </a:t>
            </a:r>
          </a:p>
          <a:p>
            <a:endParaRPr lang="fr-FR" dirty="0"/>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315705" y="2214694"/>
            <a:ext cx="4731799" cy="4000521"/>
          </a:xfrm>
        </p:spPr>
      </p:pic>
    </p:spTree>
    <p:extLst>
      <p:ext uri="{BB962C8B-B14F-4D97-AF65-F5344CB8AC3E}">
        <p14:creationId xmlns:p14="http://schemas.microsoft.com/office/powerpoint/2010/main" val="345866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8" name="Espace réservé du contenu 7"/>
          <p:cNvSpPr>
            <a:spLocks noGrp="1"/>
          </p:cNvSpPr>
          <p:nvPr>
            <p:ph sz="quarter" idx="13"/>
          </p:nvPr>
        </p:nvSpPr>
        <p:spPr>
          <a:xfrm>
            <a:off x="262647" y="1313234"/>
            <a:ext cx="6858000" cy="5262664"/>
          </a:xfrm>
        </p:spPr>
        <p:txBody>
          <a:bodyPr>
            <a:normAutofit lnSpcReduction="10000"/>
          </a:bodyPr>
          <a:lstStyle/>
          <a:p>
            <a:pPr marL="0" indent="0">
              <a:buNone/>
            </a:pPr>
            <a:r>
              <a:rPr lang="fr-FR" sz="2800" b="1" i="1" cap="none" dirty="0" smtClean="0">
                <a:latin typeface="Cambria" panose="02040503050406030204" pitchFamily="18" charset="0"/>
                <a:ea typeface="Cambria" panose="02040503050406030204" pitchFamily="18" charset="0"/>
              </a:rPr>
              <a:t>Aires associatives</a:t>
            </a:r>
          </a:p>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Cortex préfrontal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Situé dans la partie antérieure du lobe frontal, </a:t>
            </a:r>
          </a:p>
          <a:p>
            <a:r>
              <a:rPr lang="fr-FR" sz="2400" i="1" cap="none" dirty="0" smtClean="0">
                <a:latin typeface="Cambria" panose="02040503050406030204" pitchFamily="18" charset="0"/>
                <a:ea typeface="Cambria" panose="02040503050406030204" pitchFamily="18" charset="0"/>
              </a:rPr>
              <a:t>Relié à l'intellect, aux capacités d'apprentissage et à la personnalité</a:t>
            </a:r>
            <a:r>
              <a:rPr lang="fr-FR" sz="2400" b="1"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(il permet la production des idées abstraites, le jugement, le raisonnement, la persévérance, l'anticipation, l'altruisme et la conscience). </a:t>
            </a:r>
          </a:p>
          <a:p>
            <a:r>
              <a:rPr lang="fr-FR" sz="2400" i="1" cap="none" dirty="0" smtClean="0">
                <a:latin typeface="Cambria" panose="02040503050406030204" pitchFamily="18" charset="0"/>
                <a:ea typeface="Cambria" panose="02040503050406030204" pitchFamily="18" charset="0"/>
              </a:rPr>
              <a:t>Il intervient aussi sur l'humeur : il est relié au </a:t>
            </a:r>
            <a:r>
              <a:rPr lang="fr-FR" sz="2400" b="1" i="1" cap="none" dirty="0" smtClean="0">
                <a:latin typeface="Cambria" panose="02040503050406030204" pitchFamily="18" charset="0"/>
                <a:ea typeface="Cambria" panose="02040503050406030204" pitchFamily="18" charset="0"/>
              </a:rPr>
              <a:t>système limbique </a:t>
            </a:r>
            <a:r>
              <a:rPr lang="fr-FR" sz="2400" i="1" cap="none" dirty="0" smtClean="0">
                <a:latin typeface="Cambria" panose="02040503050406030204" pitchFamily="18" charset="0"/>
                <a:ea typeface="Cambria" panose="02040503050406030204" pitchFamily="18" charset="0"/>
              </a:rPr>
              <a:t>qui est le siège des émotions ou </a:t>
            </a:r>
            <a:r>
              <a:rPr lang="fr-FR" sz="2400" b="1" i="1" cap="none" dirty="0" smtClean="0">
                <a:latin typeface="Cambria" panose="02040503050406030204" pitchFamily="18" charset="0"/>
                <a:ea typeface="Cambria" panose="02040503050406030204" pitchFamily="18" charset="0"/>
              </a:rPr>
              <a:t>cerveau émotionnel. </a:t>
            </a:r>
          </a:p>
          <a:p>
            <a:endParaRPr lang="fr-FR" dirty="0"/>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315705" y="2214694"/>
            <a:ext cx="4731799" cy="4000521"/>
          </a:xfrm>
        </p:spPr>
      </p:pic>
      <p:sp>
        <p:nvSpPr>
          <p:cNvPr id="6" name="Ellipse 5"/>
          <p:cNvSpPr/>
          <p:nvPr/>
        </p:nvSpPr>
        <p:spPr>
          <a:xfrm>
            <a:off x="7431931" y="3117715"/>
            <a:ext cx="846307" cy="8268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4419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Moelle épinière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330738" y="1400784"/>
            <a:ext cx="11459185" cy="5330756"/>
          </a:xfrm>
        </p:spPr>
        <p:txBody>
          <a:bodyPr>
            <a:normAutofit/>
          </a:bodyPr>
          <a:lstStyle/>
          <a:p>
            <a:r>
              <a:rPr lang="fr-FR" i="1" cap="none" dirty="0" smtClean="0">
                <a:latin typeface="Cambria" panose="02040503050406030204" pitchFamily="18" charset="0"/>
                <a:ea typeface="Cambria" panose="02040503050406030204" pitchFamily="18" charset="0"/>
              </a:rPr>
              <a:t>La moelle épinière est un long cylindre de tissu nerveux logé dans le canal vertébral</a:t>
            </a:r>
            <a:r>
              <a:rPr lang="fr-FR" i="1" cap="none" dirty="0">
                <a:latin typeface="Cambria" panose="02040503050406030204" pitchFamily="18" charset="0"/>
                <a:ea typeface="Cambria" panose="02040503050406030204" pitchFamily="18" charset="0"/>
              </a:rPr>
              <a:t> </a:t>
            </a:r>
            <a:r>
              <a:rPr lang="fr-FR" i="1" cap="none" dirty="0" smtClean="0">
                <a:latin typeface="Cambria" panose="02040503050406030204" pitchFamily="18" charset="0"/>
                <a:ea typeface="Cambria" panose="02040503050406030204" pitchFamily="18" charset="0"/>
              </a:rPr>
              <a:t>et qui s’étend </a:t>
            </a:r>
            <a:r>
              <a:rPr lang="fr-FR" i="1" cap="none" dirty="0">
                <a:latin typeface="Cambria" panose="02040503050406030204" pitchFamily="18" charset="0"/>
                <a:ea typeface="Cambria" panose="02040503050406030204" pitchFamily="18" charset="0"/>
              </a:rPr>
              <a:t>du foramen magnum à la région sacrale ou lombaire</a:t>
            </a:r>
            <a:endParaRPr lang="fr-FR" i="1" cap="none" dirty="0" smtClean="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Elle fait suite au tronc cérébral et donne implantation aux nerfs spinaux de chaque côté par une double rangée de racines, dorsales (sensitives) et ventrales (motrices). </a:t>
            </a:r>
          </a:p>
          <a:p>
            <a:r>
              <a:rPr lang="fr-FR" i="1" cap="none" dirty="0" smtClean="0">
                <a:latin typeface="Cambria" panose="02040503050406030204" pitchFamily="18" charset="0"/>
                <a:ea typeface="Cambria" panose="02040503050406030204" pitchFamily="18" charset="0"/>
              </a:rPr>
              <a:t>Sur une coupe transversale de la moelle épinière on constate l’existence de:</a:t>
            </a:r>
          </a:p>
          <a:p>
            <a:pPr lvl="1"/>
            <a:r>
              <a:rPr lang="fr-FR" sz="2000" b="1" i="1" cap="none" dirty="0" smtClean="0">
                <a:latin typeface="Cambria" panose="02040503050406030204" pitchFamily="18" charset="0"/>
                <a:ea typeface="Cambria" panose="02040503050406030204" pitchFamily="18" charset="0"/>
              </a:rPr>
              <a:t>canal de l’épendyme</a:t>
            </a:r>
            <a:r>
              <a:rPr lang="fr-FR" sz="2000" i="1" cap="none" dirty="0" smtClean="0">
                <a:latin typeface="Cambria" panose="02040503050406030204" pitchFamily="18" charset="0"/>
                <a:ea typeface="Cambria" panose="02040503050406030204" pitchFamily="18" charset="0"/>
              </a:rPr>
              <a:t> </a:t>
            </a:r>
          </a:p>
          <a:p>
            <a:pPr lvl="1"/>
            <a:r>
              <a:rPr lang="fr-FR" sz="2000" b="1" i="1" cap="none" dirty="0" smtClean="0">
                <a:latin typeface="Cambria" panose="02040503050406030204" pitchFamily="18" charset="0"/>
                <a:ea typeface="Cambria" panose="02040503050406030204" pitchFamily="18" charset="0"/>
              </a:rPr>
              <a:t>substance grise</a:t>
            </a:r>
          </a:p>
          <a:p>
            <a:pPr lvl="1"/>
            <a:r>
              <a:rPr lang="fr-FR" sz="2000" b="1" i="1" cap="none" dirty="0" smtClean="0">
                <a:latin typeface="Cambria" panose="02040503050406030204" pitchFamily="18" charset="0"/>
                <a:ea typeface="Cambria" panose="02040503050406030204" pitchFamily="18" charset="0"/>
              </a:rPr>
              <a:t>substance blanche</a:t>
            </a:r>
            <a:r>
              <a:rPr lang="fr-FR" sz="2000" i="1" cap="none" dirty="0" smtClean="0">
                <a:latin typeface="Cambria" panose="02040503050406030204" pitchFamily="18" charset="0"/>
                <a:ea typeface="Cambria" panose="02040503050406030204" pitchFamily="18" charset="0"/>
              </a:rPr>
              <a:t>. </a:t>
            </a:r>
            <a:endParaRPr lang="fr-FR" sz="2000" i="1" cap="none" dirty="0">
              <a:latin typeface="Cambria" panose="02040503050406030204" pitchFamily="18" charset="0"/>
              <a:ea typeface="Cambria" panose="02040503050406030204" pitchFamily="18" charset="0"/>
            </a:endParaRPr>
          </a:p>
        </p:txBody>
      </p:sp>
      <p:pic>
        <p:nvPicPr>
          <p:cNvPr id="5" name="Espace réservé du contenu 4"/>
          <p:cNvPicPr>
            <a:picLocks noGrp="1" noChangeAspect="1"/>
          </p:cNvPicPr>
          <p:nvPr>
            <p:ph sz="quarter" idx="14"/>
          </p:nvPr>
        </p:nvPicPr>
        <p:blipFill>
          <a:blip r:embed="rId2"/>
          <a:stretch>
            <a:fillRect/>
          </a:stretch>
        </p:blipFill>
        <p:spPr>
          <a:xfrm>
            <a:off x="4035139" y="3628417"/>
            <a:ext cx="6644479" cy="3103123"/>
          </a:xfrm>
          <a:prstGeom prst="rect">
            <a:avLst/>
          </a:prstGeom>
        </p:spPr>
      </p:pic>
    </p:spTree>
    <p:extLst>
      <p:ext uri="{BB962C8B-B14F-4D97-AF65-F5344CB8AC3E}">
        <p14:creationId xmlns:p14="http://schemas.microsoft.com/office/powerpoint/2010/main" val="184805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Organisation générale du système nerveux</a:t>
            </a:r>
            <a:endParaRPr lang="fr-FR" dirty="0"/>
          </a:p>
        </p:txBody>
      </p:sp>
      <p:sp>
        <p:nvSpPr>
          <p:cNvPr id="5" name="Espace réservé du contenu 4"/>
          <p:cNvSpPr>
            <a:spLocks noGrp="1"/>
          </p:cNvSpPr>
          <p:nvPr>
            <p:ph sz="quarter" idx="13"/>
          </p:nvPr>
        </p:nvSpPr>
        <p:spPr>
          <a:xfrm>
            <a:off x="226337" y="1596177"/>
            <a:ext cx="6246891" cy="5067173"/>
          </a:xfrm>
        </p:spPr>
        <p:txBody>
          <a:bodyPr>
            <a:normAutofit/>
          </a:bodyPr>
          <a:lstStyle/>
          <a:p>
            <a:pPr marL="0" lv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Système nerveux périphérique SNP</a:t>
            </a:r>
            <a:r>
              <a:rPr lang="fr-FR" sz="2400" b="1" i="1" cap="none" dirty="0" smtClean="0">
                <a:latin typeface="Cambria" panose="02040503050406030204" pitchFamily="18" charset="0"/>
                <a:ea typeface="Cambria" panose="02040503050406030204" pitchFamily="18" charset="0"/>
              </a:rPr>
              <a:t>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Formé de </a:t>
            </a:r>
            <a:r>
              <a:rPr lang="fr-FR" sz="2400" b="1" i="1" cap="none" dirty="0" smtClean="0">
                <a:latin typeface="Cambria" panose="02040503050406030204" pitchFamily="18" charset="0"/>
                <a:ea typeface="Cambria" panose="02040503050406030204" pitchFamily="18" charset="0"/>
              </a:rPr>
              <a:t>ganglions</a:t>
            </a:r>
            <a:r>
              <a:rPr lang="fr-FR" sz="2400" i="1" cap="none" dirty="0" smtClean="0">
                <a:latin typeface="Cambria" panose="02040503050406030204" pitchFamily="18" charset="0"/>
                <a:ea typeface="Cambria" panose="02040503050406030204" pitchFamily="18" charset="0"/>
              </a:rPr>
              <a:t> et de nerfs périphériques qui irradient de l’encéphale (</a:t>
            </a:r>
            <a:r>
              <a:rPr lang="fr-FR" sz="2400" b="1" i="1" cap="none" dirty="0" smtClean="0">
                <a:latin typeface="Cambria" panose="02040503050406030204" pitchFamily="18" charset="0"/>
                <a:ea typeface="Cambria" panose="02040503050406030204" pitchFamily="18" charset="0"/>
              </a:rPr>
              <a:t>nerfs crâniens</a:t>
            </a:r>
            <a:r>
              <a:rPr lang="fr-FR" sz="2400" i="1" cap="none" dirty="0" smtClean="0">
                <a:latin typeface="Cambria" panose="02040503050406030204" pitchFamily="18" charset="0"/>
                <a:ea typeface="Cambria" panose="02040503050406030204" pitchFamily="18" charset="0"/>
              </a:rPr>
              <a:t>) et de la moelle épinière (</a:t>
            </a:r>
            <a:r>
              <a:rPr lang="fr-FR" sz="2400" b="1" i="1" cap="none" dirty="0" smtClean="0">
                <a:latin typeface="Cambria" panose="02040503050406030204" pitchFamily="18" charset="0"/>
                <a:ea typeface="Cambria" panose="02040503050406030204" pitchFamily="18" charset="0"/>
              </a:rPr>
              <a:t>nerfs rachidiens</a:t>
            </a:r>
            <a:r>
              <a:rPr lang="fr-FR" sz="2400" i="1" cap="none" dirty="0" smtClean="0">
                <a:latin typeface="Cambria" panose="02040503050406030204" pitchFamily="18" charset="0"/>
                <a:ea typeface="Cambria" panose="02040503050406030204" pitchFamily="18" charset="0"/>
              </a:rPr>
              <a:t>) vers tous les points de l'organisme </a:t>
            </a:r>
          </a:p>
          <a:p>
            <a:endParaRPr lang="fr-FR" sz="2400" i="1" cap="none" dirty="0" smtClean="0">
              <a:latin typeface="Cambria" panose="02040503050406030204" pitchFamily="18" charset="0"/>
              <a:ea typeface="Cambria" panose="02040503050406030204" pitchFamily="18" charset="0"/>
            </a:endParaRPr>
          </a:p>
          <a:p>
            <a:pPr fontAlgn="base"/>
            <a:r>
              <a:rPr lang="fr-FR" sz="2400" i="1" cap="none" dirty="0">
                <a:latin typeface="Cambria" panose="02040503050406030204" pitchFamily="18" charset="0"/>
                <a:ea typeface="Cambria" panose="02040503050406030204" pitchFamily="18" charset="0"/>
              </a:rPr>
              <a:t>Ces nerfs sont de véritables lignes de communication qui relient l</a:t>
            </a:r>
            <a:r>
              <a:rPr lang="fr-FR" sz="2400" i="1" cap="none" dirty="0" smtClean="0">
                <a:latin typeface="Cambria" panose="02040503050406030204" pitchFamily="18" charset="0"/>
                <a:ea typeface="Cambria" panose="02040503050406030204" pitchFamily="18" charset="0"/>
              </a:rPr>
              <a:t>e SNC aux récepteurs et aux effecteurs de l’organisme</a:t>
            </a:r>
          </a:p>
          <a:p>
            <a:pPr marL="0" indent="0">
              <a:buNone/>
            </a:pPr>
            <a:endParaRPr lang="fr-FR" cap="none" dirty="0">
              <a:latin typeface="Cambria" panose="02040503050406030204" pitchFamily="18" charset="0"/>
              <a:ea typeface="Cambria" panose="02040503050406030204" pitchFamily="18" charset="0"/>
            </a:endParaRPr>
          </a:p>
        </p:txBody>
      </p:sp>
      <p:pic>
        <p:nvPicPr>
          <p:cNvPr id="8" name="Picture 2" descr="C:\Mes Documents\Images\science\Sysnerveux\snc_snp.gif"/>
          <p:cNvPicPr>
            <a:picLocks noGrp="1"/>
          </p:cNvPicPr>
          <p:nvPr>
            <p:ph sz="quarter" idx="14"/>
          </p:nvPr>
        </p:nvPicPr>
        <p:blipFill>
          <a:blip r:embed="rId2" cstate="print"/>
          <a:srcRect/>
          <a:stretch>
            <a:fillRect/>
          </a:stretch>
        </p:blipFill>
        <p:spPr bwMode="auto">
          <a:xfrm>
            <a:off x="6659176" y="1720159"/>
            <a:ext cx="5046954" cy="4279271"/>
          </a:xfrm>
          <a:prstGeom prst="rect">
            <a:avLst/>
          </a:prstGeom>
          <a:noFill/>
          <a:ln w="9525">
            <a:noFill/>
            <a:miter lim="800000"/>
            <a:headEnd/>
            <a:tailEnd/>
          </a:ln>
        </p:spPr>
      </p:pic>
    </p:spTree>
    <p:extLst>
      <p:ext uri="{BB962C8B-B14F-4D97-AF65-F5344CB8AC3E}">
        <p14:creationId xmlns:p14="http://schemas.microsoft.com/office/powerpoint/2010/main" val="316569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Moelle épinière </a:t>
            </a:r>
            <a:endParaRPr lang="fr-FR" dirty="0"/>
          </a:p>
        </p:txBody>
      </p:sp>
      <p:sp>
        <p:nvSpPr>
          <p:cNvPr id="3" name="Espace réservé du contenu 2"/>
          <p:cNvSpPr>
            <a:spLocks noGrp="1"/>
          </p:cNvSpPr>
          <p:nvPr>
            <p:ph sz="quarter" idx="13"/>
          </p:nvPr>
        </p:nvSpPr>
        <p:spPr>
          <a:xfrm>
            <a:off x="145915" y="1721796"/>
            <a:ext cx="11235447" cy="4636465"/>
          </a:xfrm>
        </p:spPr>
        <p:txBody>
          <a:bodyPr>
            <a:normAutofit/>
          </a:bodyPr>
          <a:lstStyle/>
          <a:p>
            <a:r>
              <a:rPr lang="fr-FR" sz="2400" i="1" cap="none" dirty="0" smtClean="0">
                <a:latin typeface="Cambria" panose="02040503050406030204" pitchFamily="18" charset="0"/>
                <a:ea typeface="Cambria" panose="02040503050406030204" pitchFamily="18" charset="0"/>
              </a:rPr>
              <a:t>La substance grise de la moelle épinière peut être subdivisée selon le rôle joué par ses neurones dans l'innervation des régions somatiques et viscérales de l'organisme : </a:t>
            </a:r>
          </a:p>
          <a:p>
            <a:pPr lvl="1"/>
            <a:r>
              <a:rPr lang="fr-FR" sz="2400" i="1" cap="none" dirty="0" smtClean="0">
                <a:latin typeface="Cambria" panose="02040503050406030204" pitchFamily="18" charset="0"/>
                <a:ea typeface="Cambria" panose="02040503050406030204" pitchFamily="18" charset="0"/>
              </a:rPr>
              <a:t>La zone sensitive somatique </a:t>
            </a:r>
          </a:p>
          <a:p>
            <a:pPr lvl="1"/>
            <a:r>
              <a:rPr lang="fr-FR" sz="2400" i="1" cap="none" dirty="0" smtClean="0">
                <a:latin typeface="Cambria" panose="02040503050406030204" pitchFamily="18" charset="0"/>
                <a:ea typeface="Cambria" panose="02040503050406030204" pitchFamily="18" charset="0"/>
              </a:rPr>
              <a:t>La zone sensitive viscérale </a:t>
            </a:r>
          </a:p>
          <a:p>
            <a:pPr lvl="1"/>
            <a:r>
              <a:rPr lang="fr-FR" sz="2400" i="1" cap="none" dirty="0" smtClean="0">
                <a:latin typeface="Cambria" panose="02040503050406030204" pitchFamily="18" charset="0"/>
                <a:ea typeface="Cambria" panose="02040503050406030204" pitchFamily="18" charset="0"/>
              </a:rPr>
              <a:t>La zone motrice viscérale </a:t>
            </a:r>
          </a:p>
          <a:p>
            <a:pPr lvl="1"/>
            <a:r>
              <a:rPr lang="fr-FR" sz="2400" i="1" cap="none" dirty="0" smtClean="0">
                <a:latin typeface="Cambria" panose="02040503050406030204" pitchFamily="18" charset="0"/>
                <a:ea typeface="Cambria" panose="02040503050406030204" pitchFamily="18" charset="0"/>
              </a:rPr>
              <a:t>La zone motrice somatique </a:t>
            </a:r>
          </a:p>
          <a:p>
            <a:endParaRPr lang="fr-FR" dirty="0"/>
          </a:p>
        </p:txBody>
      </p:sp>
      <p:pic>
        <p:nvPicPr>
          <p:cNvPr id="5" name="Espace réservé du contenu 4"/>
          <p:cNvPicPr>
            <a:picLocks noGrp="1" noChangeAspect="1"/>
          </p:cNvPicPr>
          <p:nvPr>
            <p:ph sz="quarter" idx="14"/>
          </p:nvPr>
        </p:nvPicPr>
        <p:blipFill>
          <a:blip r:embed="rId2"/>
          <a:stretch>
            <a:fillRect/>
          </a:stretch>
        </p:blipFill>
        <p:spPr>
          <a:xfrm>
            <a:off x="4619117" y="3025302"/>
            <a:ext cx="7261723" cy="3254297"/>
          </a:xfrm>
          <a:prstGeom prst="rect">
            <a:avLst/>
          </a:prstGeom>
        </p:spPr>
      </p:pic>
    </p:spTree>
    <p:extLst>
      <p:ext uri="{BB962C8B-B14F-4D97-AF65-F5344CB8AC3E}">
        <p14:creationId xmlns:p14="http://schemas.microsoft.com/office/powerpoint/2010/main" val="13055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75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Moelle épinière </a:t>
            </a:r>
            <a:endParaRPr lang="fr-FR" dirty="0"/>
          </a:p>
        </p:txBody>
      </p:sp>
      <p:sp>
        <p:nvSpPr>
          <p:cNvPr id="3" name="Espace réservé du contenu 2"/>
          <p:cNvSpPr>
            <a:spLocks noGrp="1"/>
          </p:cNvSpPr>
          <p:nvPr>
            <p:ph sz="quarter" idx="13"/>
          </p:nvPr>
        </p:nvSpPr>
        <p:spPr>
          <a:xfrm>
            <a:off x="476655" y="1372442"/>
            <a:ext cx="11410545" cy="4989448"/>
          </a:xfrm>
        </p:spPr>
        <p:txBody>
          <a:bodyPr>
            <a:normAutofit/>
          </a:bodyPr>
          <a:lstStyle/>
          <a:p>
            <a:r>
              <a:rPr lang="fr-CA" sz="2400" i="1" cap="none" dirty="0" smtClean="0">
                <a:latin typeface="Cambria" panose="02040503050406030204" pitchFamily="18" charset="0"/>
                <a:ea typeface="Cambria" panose="02040503050406030204" pitchFamily="18" charset="0"/>
              </a:rPr>
              <a:t>La moelle épinière a deux fonctions principales, elle constitue: </a:t>
            </a:r>
            <a:endParaRPr lang="fr-FR" sz="2400" i="1" cap="none" dirty="0" smtClean="0">
              <a:latin typeface="Cambria" panose="02040503050406030204" pitchFamily="18" charset="0"/>
              <a:ea typeface="Cambria" panose="02040503050406030204" pitchFamily="18" charset="0"/>
            </a:endParaRPr>
          </a:p>
          <a:p>
            <a:pPr lvl="1"/>
            <a:r>
              <a:rPr lang="fr-CA" sz="2400" i="1" cap="none" dirty="0" smtClean="0">
                <a:latin typeface="Cambria" panose="02040503050406030204" pitchFamily="18" charset="0"/>
                <a:ea typeface="Cambria" panose="02040503050406030204" pitchFamily="18" charset="0"/>
              </a:rPr>
              <a:t>Lien entre l’encéphale et tous les organes reliés aux nerfs rachidiens.</a:t>
            </a:r>
            <a:r>
              <a:rPr lang="fr-FR" sz="2400" i="1" cap="none" dirty="0" smtClean="0">
                <a:latin typeface="Cambria" panose="02040503050406030204" pitchFamily="18" charset="0"/>
                <a:ea typeface="Cambria" panose="02040503050406030204" pitchFamily="18" charset="0"/>
              </a:rPr>
              <a:t> </a:t>
            </a:r>
          </a:p>
          <a:p>
            <a:pPr lvl="1"/>
            <a:r>
              <a:rPr lang="fr-CA" sz="2400" i="1" cap="none" dirty="0" smtClean="0">
                <a:latin typeface="Cambria" panose="02040503050406030204" pitchFamily="18" charset="0"/>
                <a:ea typeface="Cambria" panose="02040503050406030204" pitchFamily="18" charset="0"/>
              </a:rPr>
              <a:t>Centre d’intégration de certaines fonctions réflexes simples</a:t>
            </a:r>
            <a:endParaRPr lang="fr-FR" sz="2400" i="1" cap="none" dirty="0">
              <a:latin typeface="Cambria" panose="02040503050406030204" pitchFamily="18" charset="0"/>
              <a:ea typeface="Cambria" panose="02040503050406030204" pitchFamily="18" charset="0"/>
            </a:endParaRPr>
          </a:p>
        </p:txBody>
      </p:sp>
      <p:pic>
        <p:nvPicPr>
          <p:cNvPr id="5" name="Espace réservé du contenu 4"/>
          <p:cNvPicPr>
            <a:picLocks noGrp="1" noChangeAspect="1"/>
          </p:cNvPicPr>
          <p:nvPr>
            <p:ph sz="quarter" idx="14"/>
          </p:nvPr>
        </p:nvPicPr>
        <p:blipFill>
          <a:blip r:embed="rId2"/>
          <a:stretch>
            <a:fillRect/>
          </a:stretch>
        </p:blipFill>
        <p:spPr>
          <a:xfrm>
            <a:off x="2133567" y="3046441"/>
            <a:ext cx="7713255" cy="3602266"/>
          </a:xfrm>
          <a:prstGeom prst="rect">
            <a:avLst/>
          </a:prstGeom>
        </p:spPr>
      </p:pic>
    </p:spTree>
    <p:extLst>
      <p:ext uri="{BB962C8B-B14F-4D97-AF65-F5344CB8AC3E}">
        <p14:creationId xmlns:p14="http://schemas.microsoft.com/office/powerpoint/2010/main" val="77002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149" y="-19455"/>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Moelle épinière </a:t>
            </a:r>
            <a:endParaRPr lang="fr-FR" dirty="0"/>
          </a:p>
        </p:txBody>
      </p:sp>
      <p:pic>
        <p:nvPicPr>
          <p:cNvPr id="6" name="Picture 3"/>
          <p:cNvPicPr>
            <a:picLocks noGrp="1" noChangeAspect="1" noChangeArrowheads="1"/>
          </p:cNvPicPr>
          <p:nvPr>
            <p:ph sz="quarter" idx="13"/>
          </p:nvPr>
        </p:nvPicPr>
        <p:blipFill>
          <a:blip r:embed="rId2" cstate="print"/>
          <a:stretch>
            <a:fillRect/>
          </a:stretch>
        </p:blipFill>
        <p:spPr bwMode="auto">
          <a:xfrm>
            <a:off x="6498077" y="2174753"/>
            <a:ext cx="5559109" cy="3762362"/>
          </a:xfrm>
          <a:prstGeom prst="rect">
            <a:avLst/>
          </a:prstGeom>
          <a:noFill/>
          <a:ln w="28575">
            <a:noFill/>
            <a:miter lim="800000"/>
            <a:headEnd/>
            <a:tailEnd/>
          </a:ln>
        </p:spPr>
      </p:pic>
      <p:sp>
        <p:nvSpPr>
          <p:cNvPr id="2" name="Espace réservé du contenu 1"/>
          <p:cNvSpPr>
            <a:spLocks noGrp="1"/>
          </p:cNvSpPr>
          <p:nvPr>
            <p:ph sz="quarter" idx="14"/>
          </p:nvPr>
        </p:nvSpPr>
        <p:spPr>
          <a:xfrm>
            <a:off x="194553" y="2140085"/>
            <a:ext cx="6303524" cy="4387175"/>
          </a:xfrm>
        </p:spPr>
        <p:txBody>
          <a:bodyPr>
            <a:normAutofit/>
          </a:bodyPr>
          <a:lstStyle/>
          <a:p>
            <a:r>
              <a:rPr lang="fr-FR" sz="2400" i="1" cap="none" dirty="0" smtClean="0">
                <a:latin typeface="Cambria" panose="02040503050406030204" pitchFamily="18" charset="0"/>
                <a:ea typeface="Cambria" panose="02040503050406030204" pitchFamily="18" charset="0"/>
              </a:rPr>
              <a:t>Un réflexe est une réaction motrice inconsciente, involontaire, stéréotypée survenant en réponse à une stimulation. </a:t>
            </a:r>
          </a:p>
          <a:p>
            <a:r>
              <a:rPr lang="fr-FR" sz="2400" i="1" cap="none" dirty="0" smtClean="0">
                <a:latin typeface="Cambria" panose="02040503050406030204" pitchFamily="18" charset="0"/>
                <a:ea typeface="Cambria" panose="02040503050406030204" pitchFamily="18" charset="0"/>
              </a:rPr>
              <a:t>Elle permet l’adaptation de l’organisme, cependant, manque de finesse et de précision.</a:t>
            </a:r>
          </a:p>
          <a:p>
            <a:r>
              <a:rPr lang="fr-FR" sz="2400" i="1" cap="none" dirty="0" smtClean="0">
                <a:latin typeface="Cambria" panose="02040503050406030204" pitchFamily="18" charset="0"/>
                <a:ea typeface="Cambria" panose="02040503050406030204" pitchFamily="18" charset="0"/>
              </a:rPr>
              <a:t>Les caractères physiologiques de cette réponse sont liés à une structure élémentaire fondamentale qui est </a:t>
            </a:r>
            <a:r>
              <a:rPr lang="fr-FR" sz="2400" b="1" i="1" cap="none" dirty="0" smtClean="0">
                <a:latin typeface="Cambria" panose="02040503050406030204" pitchFamily="18" charset="0"/>
                <a:ea typeface="Cambria" panose="02040503050406030204" pitchFamily="18" charset="0"/>
              </a:rPr>
              <a:t>l'arc réflexe</a:t>
            </a:r>
            <a:r>
              <a:rPr lang="fr-FR" sz="2400" i="1" cap="none" dirty="0" smtClean="0">
                <a:latin typeface="Cambria" panose="02040503050406030204" pitchFamily="18" charset="0"/>
                <a:ea typeface="Cambria" panose="02040503050406030204" pitchFamily="18" charset="0"/>
              </a:rPr>
              <a:t>.</a:t>
            </a:r>
          </a:p>
          <a:p>
            <a:endParaRPr lang="fr-FR" dirty="0"/>
          </a:p>
        </p:txBody>
      </p:sp>
      <p:sp>
        <p:nvSpPr>
          <p:cNvPr id="3" name="ZoneTexte 2"/>
          <p:cNvSpPr txBox="1"/>
          <p:nvPr/>
        </p:nvSpPr>
        <p:spPr>
          <a:xfrm>
            <a:off x="3313264" y="1202289"/>
            <a:ext cx="5583676"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RÉFLEXES MÉDULLAIRES </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291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RÉFLEXES MÉDULLAIRES </a:t>
            </a:r>
            <a:endParaRPr lang="fr-FR" i="1" dirty="0">
              <a:solidFill>
                <a:schemeClr val="accent1">
                  <a:lumMod val="50000"/>
                </a:schemeClr>
              </a:solidFill>
              <a:latin typeface="Cambria" panose="02040503050406030204" pitchFamily="18" charset="0"/>
              <a:ea typeface="Cambria" panose="02040503050406030204" pitchFamily="18" charset="0"/>
            </a:endParaRPr>
          </a:p>
        </p:txBody>
      </p:sp>
      <p:sp>
        <p:nvSpPr>
          <p:cNvPr id="2" name="Espace réservé du contenu 1"/>
          <p:cNvSpPr>
            <a:spLocks noGrp="1"/>
          </p:cNvSpPr>
          <p:nvPr>
            <p:ph sz="quarter" idx="14"/>
          </p:nvPr>
        </p:nvSpPr>
        <p:spPr>
          <a:xfrm>
            <a:off x="194553" y="1245141"/>
            <a:ext cx="6750760" cy="5535038"/>
          </a:xfrm>
        </p:spPr>
        <p:txBody>
          <a:bodyPr>
            <a:normAutofit fontScale="77500" lnSpcReduction="20000"/>
          </a:bodyPr>
          <a:lstStyle/>
          <a:p>
            <a:pPr marL="0" indent="0">
              <a:buNone/>
            </a:pPr>
            <a:r>
              <a:rPr lang="fr-FR" sz="3600" b="1" i="1" cap="none" dirty="0" smtClean="0">
                <a:latin typeface="Cambria" panose="02040503050406030204" pitchFamily="18" charset="0"/>
                <a:ea typeface="Cambria" panose="02040503050406030204" pitchFamily="18" charset="0"/>
              </a:rPr>
              <a:t>Organisation de l’arc reflexe</a:t>
            </a:r>
            <a:endParaRPr lang="fr-FR" sz="3600" i="1" cap="none" dirty="0" smtClean="0">
              <a:latin typeface="Cambria" panose="02040503050406030204" pitchFamily="18" charset="0"/>
              <a:ea typeface="Cambria" panose="02040503050406030204" pitchFamily="18" charset="0"/>
            </a:endParaRPr>
          </a:p>
          <a:p>
            <a:r>
              <a:rPr lang="fr-FR" sz="2600" i="1" cap="none" dirty="0" smtClean="0">
                <a:latin typeface="Cambria" panose="02040503050406030204" pitchFamily="18" charset="0"/>
                <a:ea typeface="Cambria" panose="02040503050406030204" pitchFamily="18" charset="0"/>
              </a:rPr>
              <a:t>C’est le support anatomique dont l’intégrité est obligatoire pour toute activité réflexe. L’arc reflexe le plus simple comprend :</a:t>
            </a:r>
          </a:p>
          <a:p>
            <a:pPr lvl="1"/>
            <a:r>
              <a:rPr lang="fr-FR" sz="2600" b="1" i="1" cap="none" dirty="0" smtClean="0">
                <a:latin typeface="Cambria" panose="02040503050406030204" pitchFamily="18" charset="0"/>
                <a:ea typeface="Cambria" panose="02040503050406030204" pitchFamily="18" charset="0"/>
              </a:rPr>
              <a:t>Versant afférent</a:t>
            </a:r>
            <a:r>
              <a:rPr lang="fr-FR" sz="2600" i="1" cap="none" dirty="0" smtClean="0">
                <a:latin typeface="Cambria" panose="02040503050406030204" pitchFamily="18" charset="0"/>
                <a:ea typeface="Cambria" panose="02040503050406030204" pitchFamily="18" charset="0"/>
              </a:rPr>
              <a:t> : constitué d'un récepteur sensoriel, musculaire ou cutané, sur lequel agit une stimulation. Ce récepteur informe les fibres sensitives afférentes, qui véhiculent l'information sensitive jusqu'à la moelle épinière. </a:t>
            </a:r>
          </a:p>
          <a:p>
            <a:pPr lvl="1"/>
            <a:r>
              <a:rPr lang="fr-FR" sz="2600" b="1" i="1" cap="none" dirty="0" smtClean="0">
                <a:latin typeface="Cambria" panose="02040503050406030204" pitchFamily="18" charset="0"/>
                <a:ea typeface="Cambria" panose="02040503050406030204" pitchFamily="18" charset="0"/>
              </a:rPr>
              <a:t>Centre réflexe</a:t>
            </a:r>
            <a:r>
              <a:rPr lang="fr-FR" sz="2600" i="1" cap="none" dirty="0" smtClean="0">
                <a:latin typeface="Cambria" panose="02040503050406030204" pitchFamily="18" charset="0"/>
                <a:ea typeface="Cambria" panose="02040503050406030204" pitchFamily="18" charset="0"/>
              </a:rPr>
              <a:t> : constitué par la moelle épinière, centre d’intégration où il existe des contacts synaptiques plus ou moins complexes entre le versant afférent et le versant efférent</a:t>
            </a:r>
            <a:r>
              <a:rPr lang="fr-FR" sz="2600" b="1" i="1" cap="none" dirty="0" smtClean="0">
                <a:latin typeface="Cambria" panose="02040503050406030204" pitchFamily="18" charset="0"/>
                <a:ea typeface="Cambria" panose="02040503050406030204" pitchFamily="18" charset="0"/>
              </a:rPr>
              <a:t> </a:t>
            </a:r>
            <a:endParaRPr lang="fr-FR" sz="2600" i="1" cap="none" dirty="0" smtClean="0">
              <a:latin typeface="Cambria" panose="02040503050406030204" pitchFamily="18" charset="0"/>
              <a:ea typeface="Cambria" panose="02040503050406030204" pitchFamily="18" charset="0"/>
            </a:endParaRPr>
          </a:p>
          <a:p>
            <a:pPr lvl="1"/>
            <a:r>
              <a:rPr lang="fr-FR" sz="2600" b="1" i="1" cap="none" dirty="0" smtClean="0">
                <a:latin typeface="Cambria" panose="02040503050406030204" pitchFamily="18" charset="0"/>
                <a:ea typeface="Cambria" panose="02040503050406030204" pitchFamily="18" charset="0"/>
              </a:rPr>
              <a:t>Versant efférent</a:t>
            </a:r>
            <a:r>
              <a:rPr lang="fr-FR" sz="2600" i="1" cap="none" dirty="0" smtClean="0">
                <a:latin typeface="Cambria" panose="02040503050406030204" pitchFamily="18" charset="0"/>
                <a:ea typeface="Cambria" panose="02040503050406030204" pitchFamily="18" charset="0"/>
              </a:rPr>
              <a:t> : comprend les motoneurones qui innervent le muscle effecteur.</a:t>
            </a:r>
            <a:endParaRPr lang="fr-FR" dirty="0"/>
          </a:p>
        </p:txBody>
      </p:sp>
      <p:pic>
        <p:nvPicPr>
          <p:cNvPr id="7" name="Espace réservé du contenu 6"/>
          <p:cNvPicPr>
            <a:picLocks noGrp="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6945313" y="2361158"/>
            <a:ext cx="5105400" cy="3400922"/>
          </a:xfrm>
          <a:prstGeom prst="rect">
            <a:avLst/>
          </a:prstGeom>
          <a:noFill/>
          <a:ln>
            <a:noFill/>
          </a:ln>
        </p:spPr>
      </p:pic>
    </p:spTree>
    <p:extLst>
      <p:ext uri="{BB962C8B-B14F-4D97-AF65-F5344CB8AC3E}">
        <p14:creationId xmlns:p14="http://schemas.microsoft.com/office/powerpoint/2010/main" val="49729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RÉFLEXES MÉDULLAIRES </a:t>
            </a:r>
            <a:endParaRPr lang="fr-FR" dirty="0"/>
          </a:p>
        </p:txBody>
      </p:sp>
      <p:sp>
        <p:nvSpPr>
          <p:cNvPr id="3" name="Espace réservé du contenu 2"/>
          <p:cNvSpPr>
            <a:spLocks noGrp="1"/>
          </p:cNvSpPr>
          <p:nvPr>
            <p:ph sz="quarter" idx="13"/>
          </p:nvPr>
        </p:nvSpPr>
        <p:spPr>
          <a:xfrm>
            <a:off x="913774" y="1488332"/>
            <a:ext cx="10363826" cy="5000017"/>
          </a:xfrm>
        </p:spPr>
        <p:txBody>
          <a:bodyPr>
            <a:normAutofit/>
          </a:bodyPr>
          <a:lstStyle/>
          <a:p>
            <a:pPr marL="0" indent="0">
              <a:buNone/>
            </a:pPr>
            <a:endParaRPr lang="fr-FR" sz="3200" b="1" i="1" cap="none" dirty="0" smtClean="0">
              <a:latin typeface="Cambria" panose="02040503050406030204" pitchFamily="18" charset="0"/>
              <a:ea typeface="Cambria" panose="02040503050406030204" pitchFamily="18" charset="0"/>
            </a:endParaRPr>
          </a:p>
          <a:p>
            <a:r>
              <a:rPr lang="fr-FR" sz="2800" i="1" cap="none" dirty="0" smtClean="0">
                <a:latin typeface="Cambria" panose="02040503050406030204" pitchFamily="18" charset="0"/>
                <a:ea typeface="Cambria" panose="02040503050406030204" pitchFamily="18" charset="0"/>
              </a:rPr>
              <a:t>Les réflexes sont généralement classés en : </a:t>
            </a:r>
          </a:p>
          <a:p>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Les réflexes phasiques </a:t>
            </a:r>
          </a:p>
          <a:p>
            <a:pPr lvl="1"/>
            <a:r>
              <a:rPr lang="fr-FR" sz="2800" b="1" i="1" cap="none" dirty="0" smtClean="0">
                <a:latin typeface="Cambria" panose="02040503050406030204" pitchFamily="18" charset="0"/>
                <a:ea typeface="Cambria" panose="02040503050406030204" pitchFamily="18" charset="0"/>
              </a:rPr>
              <a:t>Les réflexes </a:t>
            </a:r>
            <a:r>
              <a:rPr lang="fr-FR" sz="2800" b="1" i="1" cap="none" dirty="0">
                <a:latin typeface="Cambria" panose="02040503050406030204" pitchFamily="18" charset="0"/>
                <a:ea typeface="Cambria" panose="02040503050406030204" pitchFamily="18" charset="0"/>
              </a:rPr>
              <a:t>d'étirement </a:t>
            </a:r>
            <a:r>
              <a:rPr lang="fr-FR" sz="2800" b="1" i="1" cap="none" dirty="0" smtClean="0">
                <a:latin typeface="Cambria" panose="02040503050406030204" pitchFamily="18" charset="0"/>
                <a:ea typeface="Cambria" panose="02040503050406030204" pitchFamily="18" charset="0"/>
              </a:rPr>
              <a:t>( reflexe myotatique)</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Les réflexes de flexion </a:t>
            </a:r>
            <a:endParaRPr lang="fr-FR" sz="2800" i="1" cap="none" dirty="0" smtClean="0">
              <a:latin typeface="Cambria" panose="02040503050406030204" pitchFamily="18" charset="0"/>
              <a:ea typeface="Cambria" panose="02040503050406030204" pitchFamily="18" charset="0"/>
            </a:endParaRPr>
          </a:p>
          <a:p>
            <a:endParaRPr lang="fr-FR" dirty="0"/>
          </a:p>
        </p:txBody>
      </p:sp>
    </p:spTree>
    <p:extLst>
      <p:ext uri="{BB962C8B-B14F-4D97-AF65-F5344CB8AC3E}">
        <p14:creationId xmlns:p14="http://schemas.microsoft.com/office/powerpoint/2010/main" val="305005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RÉFLEXES MÉDULLAIRES </a:t>
            </a:r>
            <a:endParaRPr lang="fr-FR" dirty="0"/>
          </a:p>
        </p:txBody>
      </p:sp>
      <p:sp>
        <p:nvSpPr>
          <p:cNvPr id="3" name="Espace réservé du contenu 2"/>
          <p:cNvSpPr>
            <a:spLocks noGrp="1"/>
          </p:cNvSpPr>
          <p:nvPr>
            <p:ph sz="quarter" idx="13"/>
          </p:nvPr>
        </p:nvSpPr>
        <p:spPr>
          <a:xfrm>
            <a:off x="184826" y="1906621"/>
            <a:ext cx="6726676" cy="4863829"/>
          </a:xfrm>
        </p:spPr>
        <p:txBody>
          <a:bodyPr>
            <a:normAutofit/>
          </a:bodyPr>
          <a:lstStyle/>
          <a:p>
            <a:endParaRPr lang="fr-FR" sz="2800" i="1" cap="none" dirty="0" smtClean="0">
              <a:latin typeface="Cambria" panose="02040503050406030204" pitchFamily="18" charset="0"/>
              <a:ea typeface="Cambria" panose="02040503050406030204" pitchFamily="18" charset="0"/>
            </a:endParaRPr>
          </a:p>
          <a:p>
            <a:r>
              <a:rPr lang="fr-FR" sz="2800" i="1" cap="none" dirty="0" smtClean="0">
                <a:latin typeface="Cambria" panose="02040503050406030204" pitchFamily="18" charset="0"/>
                <a:ea typeface="Cambria" panose="02040503050406030204" pitchFamily="18" charset="0"/>
              </a:rPr>
              <a:t>Ce sont les réflexes tendineux monosynaptique. </a:t>
            </a:r>
          </a:p>
          <a:p>
            <a:r>
              <a:rPr lang="fr-FR" sz="2800" i="1" cap="none" dirty="0" smtClean="0">
                <a:latin typeface="Cambria" panose="02040503050406030204" pitchFamily="18" charset="0"/>
                <a:ea typeface="Cambria" panose="02040503050406030204" pitchFamily="18" charset="0"/>
              </a:rPr>
              <a:t>Ils consistent en une secousse </a:t>
            </a:r>
            <a:r>
              <a:rPr lang="fr-FR" sz="2800" i="1" u="sng" cap="none" dirty="0" smtClean="0">
                <a:latin typeface="Cambria" panose="02040503050406030204" pitchFamily="18" charset="0"/>
                <a:ea typeface="Cambria" panose="02040503050406030204" pitchFamily="18" charset="0"/>
              </a:rPr>
              <a:t>brusque et brève</a:t>
            </a:r>
            <a:r>
              <a:rPr lang="fr-FR" sz="2800" i="1" cap="none" dirty="0" smtClean="0">
                <a:latin typeface="Cambria" panose="02040503050406030204" pitchFamily="18" charset="0"/>
                <a:ea typeface="Cambria" panose="02040503050406030204" pitchFamily="18" charset="0"/>
              </a:rPr>
              <a:t> en réponse à une élongation </a:t>
            </a:r>
            <a:r>
              <a:rPr lang="fr-FR" sz="2800" i="1" u="sng" cap="none" dirty="0" smtClean="0">
                <a:latin typeface="Cambria" panose="02040503050406030204" pitchFamily="18" charset="0"/>
                <a:ea typeface="Cambria" panose="02040503050406030204" pitchFamily="18" charset="0"/>
              </a:rPr>
              <a:t>brusque et brève</a:t>
            </a:r>
            <a:r>
              <a:rPr lang="fr-FR" sz="2800" i="1" cap="none" dirty="0" smtClean="0">
                <a:latin typeface="Cambria" panose="02040503050406030204" pitchFamily="18" charset="0"/>
                <a:ea typeface="Cambria" panose="02040503050406030204" pitchFamily="18" charset="0"/>
              </a:rPr>
              <a:t> du tendon </a:t>
            </a:r>
          </a:p>
          <a:p>
            <a:r>
              <a:rPr lang="fr-FR" sz="2800" i="1" cap="none" dirty="0" smtClean="0">
                <a:latin typeface="Cambria" panose="02040503050406030204" pitchFamily="18" charset="0"/>
                <a:ea typeface="Cambria" panose="02040503050406030204" pitchFamily="18" charset="0"/>
              </a:rPr>
              <a:t>Le réflexe rotulien au niveau de genou</a:t>
            </a:r>
            <a:r>
              <a:rPr lang="fr-FR" sz="2800" i="1" cap="none" dirty="0">
                <a:latin typeface="Cambria" panose="02040503050406030204" pitchFamily="18" charset="0"/>
                <a:ea typeface="Cambria" panose="02040503050406030204" pitchFamily="18" charset="0"/>
              </a:rPr>
              <a:t> </a:t>
            </a:r>
            <a:r>
              <a:rPr lang="fr-FR" sz="2800" i="1" cap="none" dirty="0" smtClean="0">
                <a:latin typeface="Cambria" panose="02040503050406030204" pitchFamily="18" charset="0"/>
                <a:ea typeface="Cambria" panose="02040503050406030204" pitchFamily="18" charset="0"/>
              </a:rPr>
              <a:t>est un reflexe phasique </a:t>
            </a:r>
          </a:p>
          <a:p>
            <a:pPr marL="0" indent="0">
              <a:buNone/>
            </a:pPr>
            <a:endParaRPr lang="fr-FR" dirty="0"/>
          </a:p>
          <a:p>
            <a:endParaRPr lang="fr-FR" dirty="0"/>
          </a:p>
        </p:txBody>
      </p:sp>
      <p:sp>
        <p:nvSpPr>
          <p:cNvPr id="5" name="ZoneTexte 4"/>
          <p:cNvSpPr txBox="1"/>
          <p:nvPr/>
        </p:nvSpPr>
        <p:spPr>
          <a:xfrm flipH="1">
            <a:off x="3526229" y="1196804"/>
            <a:ext cx="52919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LES RÉFLEXES PHASIQUES</a:t>
            </a:r>
            <a:endParaRPr lang="fr-FR" sz="2800" i="1" dirty="0">
              <a:latin typeface="Cambria" panose="02040503050406030204" pitchFamily="18" charset="0"/>
              <a:ea typeface="Cambria" panose="02040503050406030204" pitchFamily="18" charset="0"/>
            </a:endParaRPr>
          </a:p>
        </p:txBody>
      </p:sp>
      <p:pic>
        <p:nvPicPr>
          <p:cNvPr id="6" name="Espace réservé du contenu 5" descr="C:\Users\asus\Downloads\figure4.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911502" y="2671234"/>
            <a:ext cx="5105400" cy="3119966"/>
          </a:xfrm>
          <a:prstGeom prst="rect">
            <a:avLst/>
          </a:prstGeom>
          <a:noFill/>
          <a:ln>
            <a:noFill/>
          </a:ln>
        </p:spPr>
      </p:pic>
    </p:spTree>
    <p:extLst>
      <p:ext uri="{BB962C8B-B14F-4D97-AF65-F5344CB8AC3E}">
        <p14:creationId xmlns:p14="http://schemas.microsoft.com/office/powerpoint/2010/main" val="250497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RÉFLEXES MÉDULLAIRES </a:t>
            </a:r>
            <a:endParaRPr lang="fr-FR" dirty="0"/>
          </a:p>
        </p:txBody>
      </p:sp>
      <p:sp>
        <p:nvSpPr>
          <p:cNvPr id="3" name="Espace réservé du contenu 2"/>
          <p:cNvSpPr>
            <a:spLocks noGrp="1"/>
          </p:cNvSpPr>
          <p:nvPr>
            <p:ph sz="quarter" idx="13"/>
          </p:nvPr>
        </p:nvSpPr>
        <p:spPr>
          <a:xfrm>
            <a:off x="184826" y="1906621"/>
            <a:ext cx="6726676" cy="4863829"/>
          </a:xfrm>
        </p:spPr>
        <p:txBody>
          <a:bodyPr>
            <a:normAutofit/>
          </a:bodyPr>
          <a:lstStyle/>
          <a:p>
            <a:r>
              <a:rPr lang="fr-FR" sz="2400" i="1" cap="none" dirty="0" smtClean="0">
                <a:latin typeface="Cambria" panose="02040503050406030204" pitchFamily="18" charset="0"/>
                <a:ea typeface="Cambria" panose="02040503050406030204" pitchFamily="18" charset="0"/>
              </a:rPr>
              <a:t>C’est une contraction réflexe d'un muscle en réponse à son propre étirement dont le but est de maintenir le muscle à une longueur déterminée. </a:t>
            </a:r>
          </a:p>
          <a:p>
            <a:r>
              <a:rPr lang="fr-FR" sz="2400" i="1" cap="none" dirty="0" smtClean="0">
                <a:latin typeface="Cambria" panose="02040503050406030204" pitchFamily="18" charset="0"/>
                <a:ea typeface="Cambria" panose="02040503050406030204" pitchFamily="18" charset="0"/>
              </a:rPr>
              <a:t>C’est un réflexe </a:t>
            </a:r>
            <a:r>
              <a:rPr lang="fr-FR" sz="2400" i="1" u="sng" cap="none" dirty="0" smtClean="0">
                <a:latin typeface="Cambria" panose="02040503050406030204" pitchFamily="18" charset="0"/>
                <a:ea typeface="Cambria" panose="02040503050406030204" pitchFamily="18" charset="0"/>
              </a:rPr>
              <a:t>proprioceptif monosynaptique </a:t>
            </a:r>
            <a:r>
              <a:rPr lang="fr-FR" sz="2400" i="1" cap="none" dirty="0" smtClean="0">
                <a:latin typeface="Cambria" panose="02040503050406030204" pitchFamily="18" charset="0"/>
                <a:ea typeface="Cambria" panose="02040503050406030204" pitchFamily="18" charset="0"/>
              </a:rPr>
              <a:t>présent au niveau de tous les muscles de l'organisme mais surtout au niveau des </a:t>
            </a:r>
            <a:r>
              <a:rPr lang="fr-FR" sz="2400" b="1" i="1" cap="none" dirty="0" smtClean="0">
                <a:latin typeface="Cambria" panose="02040503050406030204" pitchFamily="18" charset="0"/>
                <a:ea typeface="Cambria" panose="02040503050406030204" pitchFamily="18" charset="0"/>
              </a:rPr>
              <a:t>muscles extenseurs </a:t>
            </a:r>
            <a:r>
              <a:rPr lang="fr-FR" sz="2400" i="1" cap="none" dirty="0" smtClean="0">
                <a:latin typeface="Cambria" panose="02040503050406030204" pitchFamily="18" charset="0"/>
                <a:ea typeface="Cambria" panose="02040503050406030204" pitchFamily="18" charset="0"/>
              </a:rPr>
              <a:t>puisqu'ils sont </a:t>
            </a:r>
            <a:r>
              <a:rPr lang="fr-FR" sz="2400" i="1" cap="none" dirty="0" err="1" smtClean="0">
                <a:latin typeface="Cambria" panose="02040503050406030204" pitchFamily="18" charset="0"/>
                <a:ea typeface="Cambria" panose="02040503050406030204" pitchFamily="18" charset="0"/>
              </a:rPr>
              <a:t>antigravidiques</a:t>
            </a:r>
            <a:r>
              <a:rPr lang="fr-FR" sz="2400" i="1" cap="none" dirty="0" smtClean="0">
                <a:latin typeface="Cambria" panose="02040503050406030204" pitchFamily="18" charset="0"/>
                <a:ea typeface="Cambria" panose="02040503050406030204" pitchFamily="18" charset="0"/>
              </a:rPr>
              <a:t>. </a:t>
            </a:r>
          </a:p>
          <a:p>
            <a:r>
              <a:rPr lang="fr-FR" sz="2400" i="1" cap="none" dirty="0" smtClean="0">
                <a:latin typeface="Cambria" panose="02040503050406030204" pitchFamily="18" charset="0"/>
                <a:ea typeface="Cambria" panose="02040503050406030204" pitchFamily="18" charset="0"/>
              </a:rPr>
              <a:t>Le réflexe myotatique a une finalité posturale.</a:t>
            </a:r>
          </a:p>
          <a:p>
            <a:r>
              <a:rPr lang="fr-FR" sz="2400" i="1" cap="none" dirty="0" smtClean="0">
                <a:latin typeface="Cambria" panose="02040503050406030204" pitchFamily="18" charset="0"/>
                <a:ea typeface="Cambria" panose="02040503050406030204" pitchFamily="18" charset="0"/>
              </a:rPr>
              <a:t>Le </a:t>
            </a:r>
            <a:r>
              <a:rPr lang="fr-FR" sz="2400" i="1" cap="none" dirty="0">
                <a:latin typeface="Cambria" panose="02040503050406030204" pitchFamily="18" charset="0"/>
                <a:ea typeface="Cambria" panose="02040503050406030204" pitchFamily="18" charset="0"/>
              </a:rPr>
              <a:t>réflexe myotatique le plus connu est également le réflexe rotulien, </a:t>
            </a:r>
          </a:p>
          <a:p>
            <a:pPr marL="0" indent="0">
              <a:buNone/>
            </a:pPr>
            <a:endParaRPr lang="fr-FR" dirty="0"/>
          </a:p>
          <a:p>
            <a:endParaRPr lang="fr-FR" dirty="0"/>
          </a:p>
        </p:txBody>
      </p:sp>
      <p:sp>
        <p:nvSpPr>
          <p:cNvPr id="5" name="ZoneTexte 4"/>
          <p:cNvSpPr txBox="1"/>
          <p:nvPr/>
        </p:nvSpPr>
        <p:spPr>
          <a:xfrm flipH="1">
            <a:off x="2714569" y="1196804"/>
            <a:ext cx="7261637"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LES RÉFLEXES D'ÉTIREMENT (MYOTATIQUE) </a:t>
            </a:r>
            <a:endParaRPr lang="fr-FR" sz="2800" i="1" dirty="0">
              <a:latin typeface="Cambria" panose="02040503050406030204" pitchFamily="18" charset="0"/>
              <a:ea typeface="Cambria" panose="02040503050406030204" pitchFamily="18" charset="0"/>
            </a:endParaRPr>
          </a:p>
        </p:txBody>
      </p:sp>
      <p:pic>
        <p:nvPicPr>
          <p:cNvPr id="7" name="Espace réservé du contenu 6"/>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6748022" y="2030468"/>
            <a:ext cx="5323012" cy="3920296"/>
          </a:xfrm>
        </p:spPr>
      </p:pic>
    </p:spTree>
    <p:extLst>
      <p:ext uri="{BB962C8B-B14F-4D97-AF65-F5344CB8AC3E}">
        <p14:creationId xmlns:p14="http://schemas.microsoft.com/office/powerpoint/2010/main" val="114463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1847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RÉFLEXES MÉDULLAIRES </a:t>
            </a:r>
            <a:endParaRPr lang="fr-FR" dirty="0"/>
          </a:p>
        </p:txBody>
      </p:sp>
      <p:sp>
        <p:nvSpPr>
          <p:cNvPr id="3" name="Espace réservé du contenu 2"/>
          <p:cNvSpPr>
            <a:spLocks noGrp="1"/>
          </p:cNvSpPr>
          <p:nvPr>
            <p:ph sz="quarter" idx="13"/>
          </p:nvPr>
        </p:nvSpPr>
        <p:spPr>
          <a:xfrm>
            <a:off x="544529" y="1505781"/>
            <a:ext cx="11281025" cy="5085702"/>
          </a:xfrm>
        </p:spPr>
        <p:txBody>
          <a:bodyPr>
            <a:noAutofit/>
          </a:bodyPr>
          <a:lstStyle/>
          <a:p>
            <a:endParaRPr lang="fr-FR" sz="2400" i="1" cap="none" dirty="0" smtClean="0">
              <a:latin typeface="Cambria" panose="02040503050406030204" pitchFamily="18" charset="0"/>
              <a:ea typeface="Cambria" panose="02040503050406030204" pitchFamily="18" charset="0"/>
            </a:endParaRPr>
          </a:p>
          <a:p>
            <a:r>
              <a:rPr lang="fr-FR" sz="2400" b="1" i="1" u="sng" cap="none" dirty="0" smtClean="0">
                <a:solidFill>
                  <a:schemeClr val="accent1">
                    <a:lumMod val="50000"/>
                  </a:schemeClr>
                </a:solidFill>
                <a:latin typeface="Cambria" panose="02040503050406030204" pitchFamily="18" charset="0"/>
                <a:ea typeface="Cambria" panose="02040503050406030204" pitchFamily="18" charset="0"/>
              </a:rPr>
              <a:t>Remarque: </a:t>
            </a:r>
            <a:r>
              <a:rPr lang="fr-FR" sz="2400" i="1" cap="none" dirty="0" smtClean="0">
                <a:latin typeface="Cambria" panose="02040503050406030204" pitchFamily="18" charset="0"/>
                <a:ea typeface="Cambria" panose="02040503050406030204" pitchFamily="18" charset="0"/>
              </a:rPr>
              <a:t>les réflexes phasiques et les réflexes d’</a:t>
            </a:r>
            <a:r>
              <a:rPr lang="fr-FR" sz="2400" i="1" cap="none" dirty="0">
                <a:latin typeface="Cambria" panose="02040503050406030204" pitchFamily="18" charset="0"/>
                <a:ea typeface="Cambria" panose="02040503050406030204" pitchFamily="18" charset="0"/>
              </a:rPr>
              <a:t>é</a:t>
            </a:r>
            <a:r>
              <a:rPr lang="fr-FR" sz="2400" i="1" cap="none" dirty="0" smtClean="0">
                <a:latin typeface="Cambria" panose="02040503050406030204" pitchFamily="18" charset="0"/>
                <a:ea typeface="Cambria" panose="02040503050406030204" pitchFamily="18" charset="0"/>
              </a:rPr>
              <a:t>tirement diffèrent par la nature du stimulus et la fonction. </a:t>
            </a:r>
          </a:p>
          <a:p>
            <a:pPr lvl="1"/>
            <a:r>
              <a:rPr lang="fr-FR" sz="2400" b="1" i="1" cap="none" dirty="0" smtClean="0">
                <a:latin typeface="Cambria" panose="02040503050406030204" pitchFamily="18" charset="0"/>
                <a:ea typeface="Cambria" panose="02040503050406030204" pitchFamily="18" charset="0"/>
              </a:rPr>
              <a:t>Réflexes phasiques</a:t>
            </a:r>
            <a:r>
              <a:rPr lang="fr-FR" sz="2400" i="1" cap="none" dirty="0" smtClean="0">
                <a:latin typeface="Cambria" panose="02040503050406030204" pitchFamily="18" charset="0"/>
                <a:ea typeface="Cambria" panose="02040503050406030204" pitchFamily="18" charset="0"/>
              </a:rPr>
              <a:t>: sont </a:t>
            </a:r>
            <a:r>
              <a:rPr lang="fr-FR" sz="2400" i="1" cap="none" dirty="0">
                <a:latin typeface="Cambria" panose="02040503050406030204" pitchFamily="18" charset="0"/>
                <a:ea typeface="Cambria" panose="02040503050406030204" pitchFamily="18" charset="0"/>
              </a:rPr>
              <a:t>des réponses </a:t>
            </a:r>
            <a:r>
              <a:rPr lang="fr-FR" sz="2400" i="1" cap="none" dirty="0" smtClean="0">
                <a:latin typeface="Cambria" panose="02040503050406030204" pitchFamily="18" charset="0"/>
                <a:ea typeface="Cambria" panose="02040503050406030204" pitchFamily="18" charset="0"/>
              </a:rPr>
              <a:t>rapide qui se produisent en réponse à un stimulus soudain.</a:t>
            </a:r>
          </a:p>
          <a:p>
            <a:pPr lvl="1"/>
            <a:r>
              <a:rPr lang="fr-FR" sz="2400" b="1" i="1" cap="none" dirty="0" smtClean="0">
                <a:latin typeface="Cambria" panose="02040503050406030204" pitchFamily="18" charset="0"/>
                <a:ea typeface="Cambria" panose="02040503050406030204" pitchFamily="18" charset="0"/>
              </a:rPr>
              <a:t>Réflexes myotatiques</a:t>
            </a:r>
            <a:r>
              <a:rPr lang="fr-FR" sz="2400" i="1" cap="none" dirty="0" smtClean="0">
                <a:latin typeface="Cambria" panose="02040503050406030204" pitchFamily="18" charset="0"/>
                <a:ea typeface="Cambria" panose="02040503050406030204" pitchFamily="18" charset="0"/>
              </a:rPr>
              <a:t>: sont des réponses à l'étirement musculaire visant à maintenir la posture et le tonus musculaire.</a:t>
            </a:r>
            <a:endParaRPr lang="fr-FR" sz="2400" i="1" cap="none"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7612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RÉFLEXES MÉDULLAIRES </a:t>
            </a:r>
            <a:endParaRPr lang="fr-FR" dirty="0"/>
          </a:p>
        </p:txBody>
      </p:sp>
      <p:sp>
        <p:nvSpPr>
          <p:cNvPr id="3" name="Espace réservé du contenu 2"/>
          <p:cNvSpPr>
            <a:spLocks noGrp="1"/>
          </p:cNvSpPr>
          <p:nvPr>
            <p:ph sz="quarter" idx="13"/>
          </p:nvPr>
        </p:nvSpPr>
        <p:spPr>
          <a:xfrm>
            <a:off x="184826" y="1906621"/>
            <a:ext cx="6726676" cy="4863829"/>
          </a:xfrm>
        </p:spPr>
        <p:txBody>
          <a:bodyPr>
            <a:normAutofit lnSpcReduction="10000"/>
          </a:bodyPr>
          <a:lstStyle/>
          <a:p>
            <a:r>
              <a:rPr lang="fr-FR" sz="2800" i="1" cap="none" dirty="0" smtClean="0">
                <a:latin typeface="Cambria" panose="02040503050406030204" pitchFamily="18" charset="0"/>
                <a:ea typeface="Cambria" panose="02040503050406030204" pitchFamily="18" charset="0"/>
              </a:rPr>
              <a:t>Ce sont des réactions de défense ou de retrait affectant les muscles fléchisseurs en réponse à des stimulations généralement douloureuses dites nociceptives (la peau) </a:t>
            </a:r>
            <a:endParaRPr lang="fr-FR" sz="2800" i="1" cap="none" dirty="0">
              <a:latin typeface="Cambria" panose="02040503050406030204" pitchFamily="18" charset="0"/>
              <a:ea typeface="Cambria" panose="02040503050406030204" pitchFamily="18" charset="0"/>
            </a:endParaRPr>
          </a:p>
          <a:p>
            <a:r>
              <a:rPr lang="fr-FR" sz="2800" i="1" cap="none" dirty="0">
                <a:latin typeface="Cambria" panose="02040503050406030204" pitchFamily="18" charset="0"/>
                <a:ea typeface="Cambria" panose="02040503050406030204" pitchFamily="18" charset="0"/>
              </a:rPr>
              <a:t>S</a:t>
            </a:r>
            <a:r>
              <a:rPr lang="fr-FR" sz="2800" i="1" cap="none" dirty="0" smtClean="0">
                <a:latin typeface="Cambria" panose="02040503050406030204" pitchFamily="18" charset="0"/>
                <a:ea typeface="Cambria" panose="02040503050406030204" pitchFamily="18" charset="0"/>
              </a:rPr>
              <a:t>e traduisent par un mouvement de flexion </a:t>
            </a:r>
            <a:r>
              <a:rPr lang="fr-FR" sz="2800" i="1" cap="none" dirty="0" err="1" smtClean="0">
                <a:latin typeface="Cambria" panose="02040503050406030204" pitchFamily="18" charset="0"/>
                <a:ea typeface="Cambria" panose="02040503050406030204" pitchFamily="18" charset="0"/>
              </a:rPr>
              <a:t>ipsilateral</a:t>
            </a:r>
            <a:r>
              <a:rPr lang="fr-FR" sz="2800" i="1" cap="none" dirty="0" smtClean="0">
                <a:latin typeface="Cambria" panose="02040503050406030204" pitchFamily="18" charset="0"/>
                <a:ea typeface="Cambria" panose="02040503050406030204" pitchFamily="18" charset="0"/>
              </a:rPr>
              <a:t>. </a:t>
            </a:r>
          </a:p>
          <a:p>
            <a:r>
              <a:rPr lang="fr-FR" sz="2800" i="1" cap="none" dirty="0" smtClean="0">
                <a:latin typeface="Cambria" panose="02040503050406030204" pitchFamily="18" charset="0"/>
                <a:ea typeface="Cambria" panose="02040503050406030204" pitchFamily="18" charset="0"/>
              </a:rPr>
              <a:t>Ce sont des réflexes </a:t>
            </a:r>
            <a:r>
              <a:rPr lang="fr-FR" sz="2800" i="1" u="sng" cap="none" dirty="0" err="1" smtClean="0">
                <a:latin typeface="Cambria" panose="02040503050406030204" pitchFamily="18" charset="0"/>
                <a:ea typeface="Cambria" panose="02040503050406030204" pitchFamily="18" charset="0"/>
              </a:rPr>
              <a:t>polysynaptiques</a:t>
            </a:r>
            <a:r>
              <a:rPr lang="fr-FR" sz="2800" i="1" u="sng" cap="none" dirty="0" smtClean="0">
                <a:latin typeface="Cambria" panose="02040503050406030204" pitchFamily="18" charset="0"/>
                <a:ea typeface="Cambria" panose="02040503050406030204" pitchFamily="18" charset="0"/>
              </a:rPr>
              <a:t> </a:t>
            </a:r>
            <a:r>
              <a:rPr lang="fr-FR" sz="2800" i="1" cap="none" dirty="0" smtClean="0">
                <a:latin typeface="Cambria" panose="02040503050406030204" pitchFamily="18" charset="0"/>
                <a:ea typeface="Cambria" panose="02040503050406030204" pitchFamily="18" charset="0"/>
              </a:rPr>
              <a:t>faisant intervenir plusieurs </a:t>
            </a:r>
            <a:r>
              <a:rPr lang="fr-FR" sz="2800" i="1" cap="none" dirty="0" err="1" smtClean="0">
                <a:latin typeface="Cambria" panose="02040503050406030204" pitchFamily="18" charset="0"/>
                <a:ea typeface="Cambria" panose="02040503050406030204" pitchFamily="18" charset="0"/>
              </a:rPr>
              <a:t>interneurones</a:t>
            </a:r>
            <a:r>
              <a:rPr lang="fr-FR" sz="2800" i="1" cap="none" dirty="0" smtClean="0">
                <a:latin typeface="Cambria" panose="02040503050406030204" pitchFamily="18" charset="0"/>
                <a:ea typeface="Cambria" panose="02040503050406030204" pitchFamily="18" charset="0"/>
              </a:rPr>
              <a:t> médullaires.</a:t>
            </a:r>
          </a:p>
          <a:p>
            <a:pPr marL="0" indent="0">
              <a:buNone/>
            </a:pPr>
            <a:endParaRPr lang="fr-FR" dirty="0"/>
          </a:p>
          <a:p>
            <a:endParaRPr lang="fr-FR" dirty="0"/>
          </a:p>
        </p:txBody>
      </p:sp>
      <p:sp>
        <p:nvSpPr>
          <p:cNvPr id="5" name="ZoneTexte 4"/>
          <p:cNvSpPr txBox="1"/>
          <p:nvPr/>
        </p:nvSpPr>
        <p:spPr>
          <a:xfrm flipH="1">
            <a:off x="3526229" y="1196804"/>
            <a:ext cx="52919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LES RÉFLEXES DE FLEXION</a:t>
            </a:r>
            <a:endParaRPr lang="fr-FR" sz="2800" i="1" dirty="0">
              <a:latin typeface="Cambria" panose="02040503050406030204" pitchFamily="18" charset="0"/>
              <a:ea typeface="Cambria" panose="02040503050406030204" pitchFamily="18" charset="0"/>
            </a:endParaRPr>
          </a:p>
        </p:txBody>
      </p:sp>
      <p:pic>
        <p:nvPicPr>
          <p:cNvPr id="7" name="Espace réservé du contenu 6" descr="C:\Users\asus\Downloads\figure9_2.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021243" y="2444784"/>
            <a:ext cx="5099928" cy="3424237"/>
          </a:xfrm>
          <a:prstGeom prst="rect">
            <a:avLst/>
          </a:prstGeom>
          <a:noFill/>
          <a:ln>
            <a:noFill/>
          </a:ln>
        </p:spPr>
      </p:pic>
    </p:spTree>
    <p:extLst>
      <p:ext uri="{BB962C8B-B14F-4D97-AF65-F5344CB8AC3E}">
        <p14:creationId xmlns:p14="http://schemas.microsoft.com/office/powerpoint/2010/main" val="169608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12344"/>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RÉFLEXES MÉDULLAIRES </a:t>
            </a:r>
            <a:endParaRPr lang="fr-FR" dirty="0"/>
          </a:p>
        </p:txBody>
      </p:sp>
      <p:sp>
        <p:nvSpPr>
          <p:cNvPr id="3" name="Espace réservé du contenu 2"/>
          <p:cNvSpPr>
            <a:spLocks noGrp="1"/>
          </p:cNvSpPr>
          <p:nvPr>
            <p:ph sz="quarter" idx="13"/>
          </p:nvPr>
        </p:nvSpPr>
        <p:spPr>
          <a:xfrm>
            <a:off x="455487" y="1428112"/>
            <a:ext cx="11281025" cy="5095977"/>
          </a:xfrm>
        </p:spPr>
        <p:txBody>
          <a:bodyPr>
            <a:noAutofit/>
          </a:bodyPr>
          <a:lstStyle/>
          <a:p>
            <a:r>
              <a:rPr lang="fr-FR" sz="2400" i="1" cap="none" dirty="0" smtClean="0">
                <a:latin typeface="Cambria" panose="02040503050406030204" pitchFamily="18" charset="0"/>
                <a:ea typeface="Cambria" panose="02040503050406030204" pitchFamily="18" charset="0"/>
              </a:rPr>
              <a:t>Les réflexes monosynaptiques et </a:t>
            </a:r>
            <a:r>
              <a:rPr lang="fr-FR" sz="2400" i="1" cap="none" dirty="0" err="1" smtClean="0">
                <a:latin typeface="Cambria" panose="02040503050406030204" pitchFamily="18" charset="0"/>
                <a:ea typeface="Cambria" panose="02040503050406030204" pitchFamily="18" charset="0"/>
              </a:rPr>
              <a:t>polysynaptiques</a:t>
            </a:r>
            <a:r>
              <a:rPr lang="fr-FR" sz="2400" i="1" cap="none" dirty="0" smtClean="0">
                <a:latin typeface="Cambria" panose="02040503050406030204" pitchFamily="18" charset="0"/>
                <a:ea typeface="Cambria" panose="02040503050406030204" pitchFamily="18" charset="0"/>
              </a:rPr>
              <a:t> sont deux types de réflexes qui diffèrent par le nombre de synapses impliquées dans le circuit réflexe. </a:t>
            </a:r>
            <a:endParaRPr lang="fr-FR" sz="2400" i="1" cap="none" dirty="0">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Réflexes monosynaptiques</a:t>
            </a:r>
            <a:r>
              <a:rPr lang="fr-FR" sz="2400" i="1" cap="none" dirty="0" smtClean="0">
                <a:latin typeface="Cambria" panose="02040503050406030204" pitchFamily="18" charset="0"/>
                <a:ea typeface="Cambria" panose="02040503050406030204" pitchFamily="18" charset="0"/>
              </a:rPr>
              <a:t>:  impliquent une seule synapse entre un neurone sensitif et un neurone moteur (le réflexe rotulien). Ce type de réflexe est généralement rapide et nécessite peu de temps pour se produire, car il n'y a qu'une seule connexion synaptique. </a:t>
            </a:r>
            <a:endParaRPr lang="fr-FR" sz="2400" i="1" cap="none" dirty="0">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Réflexes </a:t>
            </a:r>
            <a:r>
              <a:rPr lang="fr-FR" sz="2400" b="1" i="1" cap="none" dirty="0" err="1" smtClean="0">
                <a:latin typeface="Cambria" panose="02040503050406030204" pitchFamily="18" charset="0"/>
                <a:ea typeface="Cambria" panose="02040503050406030204" pitchFamily="18" charset="0"/>
              </a:rPr>
              <a:t>polysynaptiques</a:t>
            </a:r>
            <a:r>
              <a:rPr lang="fr-FR" sz="2400" i="1" cap="none" dirty="0" smtClean="0">
                <a:latin typeface="Cambria" panose="02040503050406030204" pitchFamily="18" charset="0"/>
                <a:ea typeface="Cambria" panose="02040503050406030204" pitchFamily="18" charset="0"/>
              </a:rPr>
              <a:t>:  impliquent plusieurs synapses et, par conséquent, plusieurs neurones dans le circuit réflexe. Ces réflexes peuvent inclure des </a:t>
            </a:r>
            <a:r>
              <a:rPr lang="fr-FR" sz="2400" i="1" cap="none" dirty="0" err="1" smtClean="0">
                <a:latin typeface="Cambria" panose="02040503050406030204" pitchFamily="18" charset="0"/>
                <a:ea typeface="Cambria" panose="02040503050406030204" pitchFamily="18" charset="0"/>
              </a:rPr>
              <a:t>interneurones</a:t>
            </a:r>
            <a:r>
              <a:rPr lang="fr-FR" sz="2400" i="1" cap="none" dirty="0" smtClean="0">
                <a:latin typeface="Cambria" panose="02040503050406030204" pitchFamily="18" charset="0"/>
                <a:ea typeface="Cambria" panose="02040503050406030204" pitchFamily="18" charset="0"/>
              </a:rPr>
              <a:t>, ce qui permet une intégration plus complexe des informations (le réflexe de flexion). Ce type de réflexe est généralement plus lent que les réflexes monosynaptiques en raison du nombre accru de synapses</a:t>
            </a:r>
            <a:endParaRPr lang="fr-FR" sz="2400" dirty="0"/>
          </a:p>
        </p:txBody>
      </p:sp>
    </p:spTree>
    <p:extLst>
      <p:ext uri="{BB962C8B-B14F-4D97-AF65-F5344CB8AC3E}">
        <p14:creationId xmlns:p14="http://schemas.microsoft.com/office/powerpoint/2010/main" val="232236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Ronds dans l’eau">
  <a:themeElements>
    <a:clrScheme name="Ronds dans l’eau">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Ronds dans l’eau">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onds dans l’eau">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TM04033925[[fn=Ronds dans l’eau]]</Template>
  <TotalTime>3141</TotalTime>
  <Words>5981</Words>
  <Application>Microsoft Office PowerPoint</Application>
  <PresentationFormat>Grand écran</PresentationFormat>
  <Paragraphs>920</Paragraphs>
  <Slides>134</Slides>
  <Notes>11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134</vt:i4>
      </vt:variant>
    </vt:vector>
  </HeadingPairs>
  <TitlesOfParts>
    <vt:vector size="141" baseType="lpstr">
      <vt:lpstr>Arial</vt:lpstr>
      <vt:lpstr>Calibri</vt:lpstr>
      <vt:lpstr>Cambria</vt:lpstr>
      <vt:lpstr>Times New Roman</vt:lpstr>
      <vt:lpstr>Tw Cen MT</vt:lpstr>
      <vt:lpstr>Wingdings</vt:lpstr>
      <vt:lpstr>Ronds dans l’eau</vt:lpstr>
      <vt:lpstr>NEUROPHYSIOLOGIE </vt:lpstr>
      <vt:lpstr>NEUROPHYSIOLOGIE</vt:lpstr>
      <vt:lpstr>Présentation du système nerveux </vt:lpstr>
      <vt:lpstr>Principales fonction du système nerveux  </vt:lpstr>
      <vt:lpstr>Mode d’action du système nerveux</vt:lpstr>
      <vt:lpstr>Présentation PowerPoint</vt:lpstr>
      <vt:lpstr>Organisation générale du système nerveux  </vt:lpstr>
      <vt:lpstr>Organisation générale du système nerveux</vt:lpstr>
      <vt:lpstr>Organisation générale du système nerveux</vt:lpstr>
      <vt:lpstr>Organisation générale du système nerveux</vt:lpstr>
      <vt:lpstr>Présentation PowerPoint</vt:lpstr>
      <vt:lpstr>Organisation générale du système nerveux</vt:lpstr>
      <vt:lpstr>Présentation PowerPoint</vt:lpstr>
      <vt:lpstr>PHYSIOLOGIE NEURONALE Histoneurophysiologie</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Présentation PowerPoint</vt:lpstr>
      <vt:lpstr>Présentation PowerPoint</vt:lpstr>
      <vt:lpstr>Présentation PowerPoint</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vt:lpstr>
      <vt:lpstr>PHYSIOLOGIE NEURONALE</vt:lpstr>
      <vt:lpstr>PHYSIOLOGIE NEURONALE </vt:lpstr>
      <vt:lpstr>PHYSIOLOGIE NEURONALE </vt:lpstr>
      <vt:lpstr>PHYSIOLOGIE NEURONALE </vt:lpstr>
      <vt:lpstr>PHYSIOLOGIE NEURONALE </vt:lpstr>
      <vt:lpstr>PHYSIOLOGIE NEURONALE</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Présentation PowerPoint</vt:lpstr>
      <vt:lpstr>Système nerveux central </vt:lpstr>
      <vt:lpstr>Encéphale</vt:lpstr>
      <vt:lpstr>Présentation PowerPoint</vt:lpstr>
      <vt:lpstr>Encéphale</vt:lpstr>
      <vt:lpstr>Encéphale</vt:lpstr>
      <vt:lpstr>Encéphale</vt:lpstr>
      <vt:lpstr>Encéphale</vt:lpstr>
      <vt:lpstr>Encéphale</vt:lpstr>
      <vt:lpstr>Encéphale</vt:lpstr>
      <vt:lpstr>Encéphale</vt:lpstr>
      <vt:lpstr>Encéphale</vt:lpstr>
      <vt:lpstr>Encéphale</vt:lpstr>
      <vt:lpstr>Encéphale</vt:lpstr>
      <vt:lpstr>Encéphale</vt:lpstr>
      <vt:lpstr>Encéphale</vt:lpstr>
      <vt:lpstr>Latéralisation du cerveau </vt:lpstr>
      <vt:lpstr>Substance grise &amp; substance blanche </vt:lpstr>
      <vt:lpstr>Les aires corticales  </vt:lpstr>
      <vt:lpstr>Les aires corticales  </vt:lpstr>
      <vt:lpstr>Les aires corticales</vt:lpstr>
      <vt:lpstr>Les aires corticales</vt:lpstr>
      <vt:lpstr>Les aires corticales</vt:lpstr>
      <vt:lpstr>Les aires corticales</vt:lpstr>
      <vt:lpstr>Les aires corticales</vt:lpstr>
      <vt:lpstr>Les aires corticales</vt:lpstr>
      <vt:lpstr>Les aires corticales</vt:lpstr>
      <vt:lpstr>Les aires corticales</vt:lpstr>
      <vt:lpstr>Les aires corticales</vt:lpstr>
      <vt:lpstr>Les aires corticales</vt:lpstr>
      <vt:lpstr>Les aires corticales</vt:lpstr>
      <vt:lpstr>Les aires corticales</vt:lpstr>
      <vt:lpstr>Les aires corticales</vt:lpstr>
      <vt:lpstr>Moelle épinière </vt:lpstr>
      <vt:lpstr>Moelle épinière </vt:lpstr>
      <vt:lpstr>Moelle épinière </vt:lpstr>
      <vt:lpstr>Moelle épinière </vt:lpstr>
      <vt:lpstr>RÉFLEXES MÉDULLAIRES </vt:lpstr>
      <vt:lpstr>RÉFLEXES MÉDULLAIRES </vt:lpstr>
      <vt:lpstr>RÉFLEXES MÉDULLAIRES </vt:lpstr>
      <vt:lpstr>RÉFLEXES MÉDULLAIRES </vt:lpstr>
      <vt:lpstr>RÉFLEXES MÉDULLAIRES </vt:lpstr>
      <vt:lpstr>RÉFLEXES MÉDULLAIRES </vt:lpstr>
      <vt:lpstr>RÉFLEXES MÉDULLAIRES </vt:lpstr>
      <vt:lpstr>Les protections du SNC</vt:lpstr>
      <vt:lpstr>Les méninges </vt:lpstr>
      <vt:lpstr>LIQUIDE CÉPHALORACHIDIEN </vt:lpstr>
      <vt:lpstr>La barrière hémato-encéphalique</vt:lpstr>
      <vt:lpstr>Présentation PowerPoint</vt:lpstr>
      <vt:lpstr>SYSTÈME NERVEUX PÉRIPHÉRIQUE</vt:lpstr>
      <vt:lpstr>SYSTÈME NERVEUX PÉRIPHÉRIQUE</vt:lpstr>
      <vt:lpstr>SNP: nerfs crâniens </vt:lpstr>
      <vt:lpstr>Présentation PowerPoint</vt:lpstr>
      <vt:lpstr>Présentation PowerPoint</vt:lpstr>
      <vt:lpstr>SYSTÈME NERVEUX PÉRIPHÉRIQUE</vt:lpstr>
      <vt:lpstr>SYSTÈME NERVEUX PÉRIPHÉRIQUE</vt:lpstr>
      <vt:lpstr>SYSTÈME NERVEUX PÉRIPHÉRIQUE</vt:lpstr>
      <vt:lpstr>SYSTÈME NERVEUX PÉRIPHÉRIQUE</vt:lpstr>
      <vt:lpstr>SYSTÈME NERVEUX PÉRIPHÉRIQUE</vt:lpstr>
      <vt:lpstr>système nerveux végétatif</vt:lpstr>
      <vt:lpstr>système nerveux végétatif</vt:lpstr>
      <vt:lpstr>système nerveux végétatif</vt:lpstr>
      <vt:lpstr>système nerveux végétatif</vt:lpstr>
      <vt:lpstr>système nerveux végétatif</vt:lpstr>
      <vt:lpstr>système nerveux végétatif</vt:lpstr>
      <vt:lpstr>système nerveux végétatif</vt:lpstr>
      <vt:lpstr>système nerveux végétatif</vt:lpstr>
      <vt:lpstr>système nerveux végétatif</vt:lpstr>
      <vt:lpstr>système nerveux végétatif</vt:lpstr>
      <vt:lpstr>Présentation PowerPoint</vt:lpstr>
      <vt:lpstr>Présentation PowerPoint</vt:lpstr>
      <vt:lpstr>système nerveux végétatif</vt:lpstr>
      <vt:lpstr>système nerveux végétatif</vt:lpstr>
      <vt:lpstr>système nerveux végétatif</vt:lpstr>
      <vt:lpstr>système nerveux végétatif</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NEUROPHYSIOLOGIE</dc:title>
  <dc:creator>asus</dc:creator>
  <cp:lastModifiedBy>asus</cp:lastModifiedBy>
  <cp:revision>378</cp:revision>
  <dcterms:created xsi:type="dcterms:W3CDTF">2023-09-23T14:02:27Z</dcterms:created>
  <dcterms:modified xsi:type="dcterms:W3CDTF">2024-10-21T09:09:51Z</dcterms:modified>
</cp:coreProperties>
</file>