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59" r:id="rId8"/>
    <p:sldId id="272" r:id="rId9"/>
    <p:sldId id="267" r:id="rId10"/>
    <p:sldId id="260" r:id="rId11"/>
    <p:sldId id="262" r:id="rId12"/>
    <p:sldId id="273" r:id="rId13"/>
    <p:sldId id="274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78" autoAdjust="0"/>
    <p:restoredTop sz="86500" autoAdjust="0"/>
  </p:normalViewPr>
  <p:slideViewPr>
    <p:cSldViewPr>
      <p:cViewPr varScale="1">
        <p:scale>
          <a:sx n="70" d="100"/>
          <a:sy n="70" d="100"/>
        </p:scale>
        <p:origin x="15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18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7B4F-4601-42E8-BC97-8C016ABDF384}" type="datetimeFigureOut">
              <a:rPr lang="fr-FR" smtClean="0"/>
              <a:pPr/>
              <a:t>06/12/2024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DA87D-7D3A-48DE-A357-922B003BF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Généralités d’Embryologie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72066" y="5286388"/>
            <a:ext cx="3786214" cy="966782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Dr </a:t>
            </a:r>
            <a:r>
              <a:rPr lang="fr-FR" b="1" dirty="0" err="1" smtClean="0">
                <a:solidFill>
                  <a:schemeClr val="tx1"/>
                </a:solidFill>
              </a:rPr>
              <a:t>Djeffal</a:t>
            </a:r>
            <a:r>
              <a:rPr lang="fr-FR" b="1" dirty="0" smtClean="0">
                <a:solidFill>
                  <a:schemeClr val="tx1"/>
                </a:solidFill>
              </a:rPr>
              <a:t> .S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500042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Institut des Sciences Vétérinaires, Université  </a:t>
            </a:r>
            <a:r>
              <a:rPr lang="fr-FR" sz="2400" b="1" dirty="0" err="1" smtClean="0"/>
              <a:t>Mentouri</a:t>
            </a:r>
            <a:r>
              <a:rPr lang="fr-FR" sz="2400" b="1" dirty="0" smtClean="0"/>
              <a:t> Constantine 1</a:t>
            </a:r>
            <a:endParaRPr lang="ar-M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Terminologie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         </a:t>
            </a:r>
            <a:r>
              <a:rPr lang="fr-FR" b="1" dirty="0" smtClean="0">
                <a:solidFill>
                  <a:srgbClr val="FF0000"/>
                </a:solidFill>
              </a:rPr>
              <a:t>Embryon  </a:t>
            </a:r>
            <a:r>
              <a:rPr lang="fr-FR" dirty="0" smtClean="0">
                <a:solidFill>
                  <a:srgbClr val="FF0000"/>
                </a:solidFill>
              </a:rPr>
              <a:t>                           </a:t>
            </a:r>
            <a:r>
              <a:rPr lang="fr-FR" b="1" dirty="0" smtClean="0">
                <a:solidFill>
                  <a:srgbClr val="FF0000"/>
                </a:solidFill>
              </a:rPr>
              <a:t>Fœtus</a:t>
            </a:r>
            <a:endParaRPr lang="ar-MA" b="1" dirty="0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857224" y="2285992"/>
            <a:ext cx="750099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H="1" flipV="1">
            <a:off x="857224" y="264318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5400000" flipH="1" flipV="1">
            <a:off x="3357554" y="3571876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H="1" flipV="1">
            <a:off x="6536545" y="3964785"/>
            <a:ext cx="357190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28596" y="321468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1</a:t>
            </a:r>
            <a:r>
              <a:rPr lang="fr-FR" sz="2400" b="1" baseline="30000" dirty="0" smtClean="0"/>
              <a:t>er</a:t>
            </a:r>
            <a:r>
              <a:rPr lang="fr-FR" sz="2400" b="1" dirty="0" smtClean="0"/>
              <a:t> Jour fécondation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071934" y="478632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60 jours</a:t>
            </a:r>
            <a:endParaRPr lang="ar-MA" sz="24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5857884" y="557214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Fin de gestation</a:t>
            </a:r>
            <a:endParaRPr lang="ar-M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VUES ET COUPES EN EMBRYOLOGIE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43050"/>
            <a:ext cx="8715404" cy="4525963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Lorsque </a:t>
            </a:r>
            <a:r>
              <a:rPr lang="fr-FR" dirty="0"/>
              <a:t>l'embryon est observé extérieurement, on parle de vues. </a:t>
            </a:r>
            <a:endParaRPr lang="fr-FR" dirty="0" smtClean="0"/>
          </a:p>
          <a:p>
            <a:pPr algn="just"/>
            <a:r>
              <a:rPr lang="fr-FR" dirty="0" smtClean="0"/>
              <a:t>On </a:t>
            </a:r>
            <a:r>
              <a:rPr lang="fr-FR" dirty="0"/>
              <a:t>aura 03 types de vues 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b="1" dirty="0">
                <a:solidFill>
                  <a:srgbClr val="FF0000"/>
                </a:solidFill>
              </a:rPr>
              <a:t>vue dorsale </a:t>
            </a:r>
            <a:r>
              <a:rPr lang="fr-FR" b="1" dirty="0"/>
              <a:t>ou postérieure, </a:t>
            </a:r>
            <a:r>
              <a:rPr lang="fr-FR" b="1" dirty="0">
                <a:solidFill>
                  <a:srgbClr val="FF0000"/>
                </a:solidFill>
              </a:rPr>
              <a:t>vue ventrale </a:t>
            </a:r>
            <a:r>
              <a:rPr lang="fr-FR" b="1" dirty="0"/>
              <a:t>ou antérieure, </a:t>
            </a:r>
            <a:r>
              <a:rPr lang="fr-FR" b="1" dirty="0">
                <a:solidFill>
                  <a:srgbClr val="FF0000"/>
                </a:solidFill>
              </a:rPr>
              <a:t>vue latérale</a:t>
            </a:r>
            <a:r>
              <a:rPr lang="fr-FR" b="1" dirty="0"/>
              <a:t> ou de profil. </a:t>
            </a:r>
            <a:r>
              <a:rPr lang="fr-FR" dirty="0"/>
              <a:t> </a:t>
            </a:r>
            <a:endParaRPr lang="ar-M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VUES ET COUPES EN EMBRYOLOGIE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43050"/>
            <a:ext cx="8715404" cy="4525963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Lorsque </a:t>
            </a:r>
            <a:r>
              <a:rPr lang="fr-FR" dirty="0"/>
              <a:t>l'embryon est observé extérieurement, on parle de vues. </a:t>
            </a:r>
            <a:endParaRPr lang="fr-FR" dirty="0" smtClean="0"/>
          </a:p>
          <a:p>
            <a:pPr algn="just"/>
            <a:r>
              <a:rPr lang="fr-FR" dirty="0" smtClean="0"/>
              <a:t>On </a:t>
            </a:r>
            <a:r>
              <a:rPr lang="fr-FR" dirty="0"/>
              <a:t>aura 03 types de vues 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b="1" dirty="0">
                <a:solidFill>
                  <a:srgbClr val="FF0000"/>
                </a:solidFill>
              </a:rPr>
              <a:t>vue dorsale </a:t>
            </a:r>
            <a:r>
              <a:rPr lang="fr-FR" b="1" dirty="0"/>
              <a:t>ou postérieure, </a:t>
            </a:r>
            <a:r>
              <a:rPr lang="fr-FR" b="1" dirty="0">
                <a:solidFill>
                  <a:srgbClr val="FF0000"/>
                </a:solidFill>
              </a:rPr>
              <a:t>vue ventrale </a:t>
            </a:r>
            <a:r>
              <a:rPr lang="fr-FR" b="1" dirty="0"/>
              <a:t>ou antérieure, </a:t>
            </a:r>
            <a:r>
              <a:rPr lang="fr-FR" b="1" dirty="0">
                <a:solidFill>
                  <a:srgbClr val="FF0000"/>
                </a:solidFill>
              </a:rPr>
              <a:t>vue latérale</a:t>
            </a:r>
            <a:r>
              <a:rPr lang="fr-FR" b="1" dirty="0"/>
              <a:t> ou de profil. </a:t>
            </a:r>
            <a:r>
              <a:rPr lang="fr-FR" dirty="0"/>
              <a:t> </a:t>
            </a:r>
            <a:endParaRPr lang="ar-MA" dirty="0"/>
          </a:p>
        </p:txBody>
      </p:sp>
    </p:spTree>
    <p:extLst>
      <p:ext uri="{BB962C8B-B14F-4D97-AF65-F5344CB8AC3E}">
        <p14:creationId xmlns:p14="http://schemas.microsoft.com/office/powerpoint/2010/main" val="29328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LES VUES </a:t>
            </a:r>
            <a:r>
              <a:rPr lang="fr-FR" b="1" dirty="0" smtClean="0"/>
              <a:t>EN </a:t>
            </a:r>
            <a:r>
              <a:rPr lang="fr-FR" b="1" dirty="0"/>
              <a:t>EMBRYOLOGIE </a:t>
            </a:r>
            <a:endParaRPr lang="ar-M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669" y="1643063"/>
            <a:ext cx="8076037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COUPES EN EMBRYOLOGIE 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Autofit/>
          </a:bodyPr>
          <a:lstStyle/>
          <a:p>
            <a:pPr algn="just"/>
            <a:r>
              <a:rPr lang="fr-FR" dirty="0"/>
              <a:t>Afin d’étudier l’embryon de l’intérieur on doit considérer les plans de </a:t>
            </a:r>
            <a:r>
              <a:rPr lang="fr-FR" dirty="0" smtClean="0"/>
              <a:t>coupes, </a:t>
            </a:r>
            <a:r>
              <a:rPr lang="fr-FR" dirty="0"/>
              <a:t>on décrit aussi 03 types de </a:t>
            </a:r>
            <a:r>
              <a:rPr lang="fr-FR" dirty="0" smtClean="0"/>
              <a:t>coupes: </a:t>
            </a:r>
            <a:r>
              <a:rPr lang="fr-FR" dirty="0"/>
              <a:t>coupe sagittale, coupe transversale, coupe frontale 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</a:rPr>
              <a:t>Coupe </a:t>
            </a:r>
            <a:r>
              <a:rPr lang="fr-FR" dirty="0">
                <a:solidFill>
                  <a:srgbClr val="FF0000"/>
                </a:solidFill>
              </a:rPr>
              <a:t>sagittale </a:t>
            </a:r>
            <a:r>
              <a:rPr lang="fr-FR" dirty="0"/>
              <a:t>: </a:t>
            </a:r>
            <a:r>
              <a:rPr lang="fr-FR" dirty="0" smtClean="0"/>
              <a:t>antéropostérieure </a:t>
            </a:r>
            <a:r>
              <a:rPr lang="fr-FR" dirty="0"/>
              <a:t>qui passe par le plan symétrique bilatéral.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</a:rPr>
              <a:t>Coupes </a:t>
            </a:r>
            <a:r>
              <a:rPr lang="fr-FR" dirty="0" smtClean="0">
                <a:solidFill>
                  <a:srgbClr val="FF0000"/>
                </a:solidFill>
              </a:rPr>
              <a:t>transversales</a:t>
            </a:r>
            <a:r>
              <a:rPr lang="fr-FR" dirty="0" smtClean="0"/>
              <a:t>: perpendiculaires </a:t>
            </a:r>
            <a:r>
              <a:rPr lang="fr-FR" dirty="0"/>
              <a:t>au plan de symétrie bilatérale et sont dorso-ventrales.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</a:rPr>
              <a:t>Coupes </a:t>
            </a:r>
            <a:r>
              <a:rPr lang="fr-FR" dirty="0" smtClean="0">
                <a:solidFill>
                  <a:srgbClr val="FF0000"/>
                </a:solidFill>
              </a:rPr>
              <a:t>frontales</a:t>
            </a:r>
            <a:r>
              <a:rPr lang="fr-FR" dirty="0" smtClean="0"/>
              <a:t>: perpendiculaires </a:t>
            </a:r>
            <a:r>
              <a:rPr lang="fr-FR" dirty="0"/>
              <a:t>au plan symétrie bilatérale et parallèle au front chez les </a:t>
            </a:r>
            <a:r>
              <a:rPr lang="fr-FR" dirty="0" smtClean="0"/>
              <a:t>primates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LES VUES ET COUPES EN EMBRYOLOGIE </a:t>
            </a:r>
            <a:endParaRPr lang="ar-MA" dirty="0"/>
          </a:p>
        </p:txBody>
      </p:sp>
      <p:pic>
        <p:nvPicPr>
          <p:cNvPr id="4" name="il_fi" descr="Afficher l'image d'origin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28801"/>
            <a:ext cx="7786741" cy="35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571472" y="5715016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a: </a:t>
            </a:r>
            <a:r>
              <a:rPr lang="fr-FR" sz="3200" b="1" dirty="0" smtClean="0">
                <a:solidFill>
                  <a:srgbClr val="FF0000"/>
                </a:solidFill>
              </a:rPr>
              <a:t>Transversal </a:t>
            </a:r>
            <a:r>
              <a:rPr lang="fr-FR" sz="3200" b="1" dirty="0" smtClean="0"/>
              <a:t>    , b: </a:t>
            </a:r>
            <a:r>
              <a:rPr lang="fr-FR" sz="3200" b="1" dirty="0" smtClean="0">
                <a:solidFill>
                  <a:srgbClr val="FF0000"/>
                </a:solidFill>
              </a:rPr>
              <a:t>Sagittal</a:t>
            </a:r>
            <a:r>
              <a:rPr lang="fr-FR" sz="3200" b="1" dirty="0" smtClean="0"/>
              <a:t>    , c: </a:t>
            </a:r>
            <a:r>
              <a:rPr lang="fr-FR" sz="3200" b="1" dirty="0" smtClean="0">
                <a:solidFill>
                  <a:srgbClr val="FF0000"/>
                </a:solidFill>
              </a:rPr>
              <a:t>Frontale</a:t>
            </a:r>
            <a:endParaRPr lang="ar-M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LES VUES ET COUPES EN EMBRYOLOGIE </a:t>
            </a:r>
            <a:endParaRPr lang="ar-MA" dirty="0"/>
          </a:p>
        </p:txBody>
      </p:sp>
      <p:pic>
        <p:nvPicPr>
          <p:cNvPr id="4" name="il_fi" descr="Afficher l'image d'origin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714379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80728"/>
          </a:xfrm>
        </p:spPr>
        <p:txBody>
          <a:bodyPr>
            <a:noAutofit/>
          </a:bodyPr>
          <a:lstStyle/>
          <a:p>
            <a:r>
              <a:rPr lang="fr-FR" sz="3600" dirty="0" smtClean="0"/>
              <a:t>Programme d’embryologie A1 Sciences vétérinaires</a:t>
            </a:r>
            <a:endParaRPr lang="ar-M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526946"/>
          </a:xfrm>
        </p:spPr>
        <p:txBody>
          <a:bodyPr>
            <a:noAutofit/>
          </a:bodyPr>
          <a:lstStyle/>
          <a:p>
            <a:r>
              <a:rPr lang="fr-FR" sz="2800" b="1" dirty="0"/>
              <a:t>Partie 1. Embryologie générale </a:t>
            </a:r>
            <a:endParaRPr lang="fr-FR" sz="2800" b="1" dirty="0" smtClean="0"/>
          </a:p>
          <a:p>
            <a:pPr marL="0" indent="0">
              <a:buNone/>
            </a:pPr>
            <a:r>
              <a:rPr lang="fr-FR" sz="2800" dirty="0"/>
              <a:t>Chapitre </a:t>
            </a:r>
            <a:r>
              <a:rPr lang="fr-FR" sz="2800" dirty="0" smtClean="0"/>
              <a:t>I: Gamétogénèse</a:t>
            </a:r>
          </a:p>
          <a:p>
            <a:pPr marL="0" indent="0">
              <a:buNone/>
            </a:pPr>
            <a:r>
              <a:rPr lang="fr-FR" sz="2800" dirty="0"/>
              <a:t>Chapitre </a:t>
            </a:r>
            <a:r>
              <a:rPr lang="fr-FR" sz="2800" dirty="0" smtClean="0"/>
              <a:t>II: </a:t>
            </a:r>
            <a:r>
              <a:rPr lang="fr-FR" sz="2800" dirty="0"/>
              <a:t>Les étapes du développement embryonnaire </a:t>
            </a:r>
            <a:endParaRPr lang="fr-FR" sz="2800" dirty="0" smtClean="0"/>
          </a:p>
          <a:p>
            <a:r>
              <a:rPr lang="fr-FR" sz="2800" b="1" dirty="0"/>
              <a:t>Partie 2. Embryologie spéciale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Formation de l’appareil digestif  (la mise en place du tube digestif primitif)</a:t>
            </a:r>
          </a:p>
          <a:p>
            <a:pPr marL="0" indent="0">
              <a:buNone/>
            </a:pPr>
            <a:r>
              <a:rPr lang="fr-FR" sz="2800" dirty="0" smtClean="0"/>
              <a:t>Formation </a:t>
            </a:r>
            <a:r>
              <a:rPr lang="fr-FR" sz="2800" dirty="0"/>
              <a:t>de l’appareil génital</a:t>
            </a:r>
          </a:p>
          <a:p>
            <a:pPr marL="0" indent="0">
              <a:buNone/>
            </a:pPr>
            <a:r>
              <a:rPr lang="fr-FR" sz="2800" dirty="0" smtClean="0"/>
              <a:t>Formation </a:t>
            </a:r>
            <a:r>
              <a:rPr lang="fr-FR" sz="2800" dirty="0"/>
              <a:t>de l’appareil </a:t>
            </a:r>
            <a:r>
              <a:rPr lang="fr-FR" sz="2800" dirty="0" smtClean="0"/>
              <a:t>urinaire</a:t>
            </a:r>
          </a:p>
          <a:p>
            <a:pPr marL="0" indent="0">
              <a:buNone/>
            </a:pPr>
            <a:r>
              <a:rPr lang="fr-FR" sz="2800" dirty="0" smtClean="0"/>
              <a:t>Formation </a:t>
            </a:r>
            <a:r>
              <a:rPr lang="fr-FR" sz="2800" dirty="0"/>
              <a:t>de l’appareil respiratoire</a:t>
            </a:r>
            <a:endParaRPr lang="ar-M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357174"/>
            <a:ext cx="8229600" cy="1143000"/>
          </a:xfrm>
        </p:spPr>
        <p:txBody>
          <a:bodyPr/>
          <a:lstStyle/>
          <a:p>
            <a:r>
              <a:rPr lang="fr-FR" b="1" dirty="0" smtClean="0"/>
              <a:t>Définitions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fr-FR" sz="14400" b="1" dirty="0" smtClean="0">
                <a:solidFill>
                  <a:srgbClr val="FF0000"/>
                </a:solidFill>
              </a:rPr>
              <a:t>Embryologie</a:t>
            </a:r>
            <a:r>
              <a:rPr lang="fr-FR" sz="14400" b="1" dirty="0" smtClean="0"/>
              <a:t> : </a:t>
            </a:r>
            <a:r>
              <a:rPr lang="fr-FR" sz="14400" dirty="0" smtClean="0"/>
              <a:t>l'étude </a:t>
            </a:r>
            <a:r>
              <a:rPr lang="fr-FR" sz="14400" dirty="0"/>
              <a:t>du développement de l'être </a:t>
            </a:r>
            <a:r>
              <a:rPr lang="fr-FR" sz="14400" dirty="0" smtClean="0"/>
              <a:t>vivant (</a:t>
            </a:r>
            <a:r>
              <a:rPr lang="fr-FR" sz="14400" dirty="0" smtClean="0">
                <a:solidFill>
                  <a:srgbClr val="FF0000"/>
                </a:solidFill>
              </a:rPr>
              <a:t>Ontogenèse</a:t>
            </a:r>
            <a:r>
              <a:rPr lang="fr-FR" sz="14400" dirty="0" smtClean="0"/>
              <a:t>). </a:t>
            </a:r>
          </a:p>
          <a:p>
            <a:pPr algn="just"/>
            <a:endParaRPr lang="fr-FR" sz="12600" b="1" dirty="0" smtClean="0"/>
          </a:p>
          <a:p>
            <a:pPr algn="just"/>
            <a:r>
              <a:rPr lang="fr-FR" sz="14400" dirty="0" smtClean="0"/>
              <a:t>La </a:t>
            </a:r>
            <a:r>
              <a:rPr lang="fr-FR" sz="14400" dirty="0"/>
              <a:t>science qui se consacre à l'étude du développement de l'embryon, c'est-à-dire à la période de la vie comprise entre la fécondation de l'œuf et la naissance</a:t>
            </a:r>
            <a:r>
              <a:rPr lang="fr-FR" sz="14400" dirty="0" smtClean="0"/>
              <a:t>.</a:t>
            </a:r>
            <a:r>
              <a:rPr lang="fr-FR" sz="14400" b="1" dirty="0"/>
              <a:t> </a:t>
            </a:r>
            <a:endParaRPr lang="fr-FR" sz="1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2138" y="260648"/>
            <a:ext cx="8229600" cy="69556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Définitions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2656" y="956210"/>
            <a:ext cx="8229600" cy="54971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L'embryologie </a:t>
            </a:r>
            <a:r>
              <a:rPr lang="fr-FR" dirty="0"/>
              <a:t>est l'étude du développement prénatal. </a:t>
            </a:r>
            <a:r>
              <a:rPr lang="fr-FR" dirty="0" smtClean="0"/>
              <a:t>Il </a:t>
            </a:r>
            <a:r>
              <a:rPr lang="fr-FR" dirty="0"/>
              <a:t>est possible de l'envisager d'un point de vue morphologique, expérimental ou fonctionnel et la diviser en trois périodes :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rgbClr val="FF0000"/>
                </a:solidFill>
              </a:rPr>
              <a:t>1) </a:t>
            </a:r>
            <a:r>
              <a:rPr lang="fr-FR" b="1" dirty="0" smtClean="0">
                <a:solidFill>
                  <a:srgbClr val="FF0000"/>
                </a:solidFill>
              </a:rPr>
              <a:t>Période pré-embryonnaire:</a:t>
            </a:r>
            <a:r>
              <a:rPr lang="fr-FR" b="1" dirty="0" smtClean="0"/>
              <a:t> </a:t>
            </a:r>
            <a:r>
              <a:rPr lang="fr-FR" dirty="0" smtClean="0"/>
              <a:t>comprend </a:t>
            </a:r>
            <a:r>
              <a:rPr lang="fr-FR" dirty="0"/>
              <a:t>l'étude de la formation et de la morphologie des gamètes mâle et femelle.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71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62355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Définitions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6912" y="770300"/>
            <a:ext cx="8712968" cy="5472608"/>
          </a:xfrm>
        </p:spPr>
        <p:txBody>
          <a:bodyPr>
            <a:no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2) Période embryonnaire: </a:t>
            </a:r>
            <a:r>
              <a:rPr lang="fr-FR" dirty="0"/>
              <a:t>s'étend de la fécondation jusqu'à l'origine des ébauches des principaux organes et l'individualisation de l'embryon de ses annexes </a:t>
            </a:r>
            <a:r>
              <a:rPr lang="fr-FR" dirty="0" smtClean="0"/>
              <a:t>extra- </a:t>
            </a:r>
            <a:r>
              <a:rPr lang="fr-FR" dirty="0"/>
              <a:t>embryonnaires. </a:t>
            </a:r>
            <a:r>
              <a:rPr lang="fr-FR" dirty="0" smtClean="0"/>
              <a:t>Elle se </a:t>
            </a:r>
            <a:r>
              <a:rPr lang="fr-FR" dirty="0"/>
              <a:t>déroule durant le premier tiers de la gestation </a:t>
            </a:r>
            <a:r>
              <a:rPr lang="fr-FR" dirty="0" smtClean="0"/>
              <a:t>et </a:t>
            </a:r>
            <a:r>
              <a:rPr lang="fr-FR" dirty="0"/>
              <a:t>peut être subdivisée comme suit : </a:t>
            </a:r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Fécondation: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/>
              <a:t>c'est la fusion du gamète mâle (</a:t>
            </a:r>
            <a:r>
              <a:rPr lang="fr-FR" dirty="0" smtClean="0"/>
              <a:t>spermatozoïde n </a:t>
            </a:r>
            <a:r>
              <a:rPr lang="fr-FR" dirty="0" err="1"/>
              <a:t>chr</a:t>
            </a:r>
            <a:r>
              <a:rPr lang="fr-FR" dirty="0"/>
              <a:t>) et du gamète femelle (l'ovule n </a:t>
            </a:r>
            <a:r>
              <a:rPr lang="fr-FR" dirty="0" err="1"/>
              <a:t>chr</a:t>
            </a:r>
            <a:r>
              <a:rPr lang="fr-FR" dirty="0"/>
              <a:t>) qui aboutit à la formation d'un zygote (2n </a:t>
            </a:r>
            <a:r>
              <a:rPr lang="fr-FR" dirty="0" err="1"/>
              <a:t>chr</a:t>
            </a:r>
            <a:r>
              <a:rPr lang="fr-FR" dirty="0"/>
              <a:t>), lui-même à l'origine d'un nouvel individu. </a:t>
            </a:r>
          </a:p>
        </p:txBody>
      </p:sp>
    </p:spTree>
    <p:extLst>
      <p:ext uri="{BB962C8B-B14F-4D97-AF65-F5344CB8AC3E}">
        <p14:creationId xmlns:p14="http://schemas.microsoft.com/office/powerpoint/2010/main" val="42363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9556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Définitions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2" y="908720"/>
            <a:ext cx="8505158" cy="57606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sz="4100" b="1" dirty="0">
                <a:solidFill>
                  <a:srgbClr val="FF0000"/>
                </a:solidFill>
              </a:rPr>
              <a:t>Segmentation : </a:t>
            </a:r>
            <a:r>
              <a:rPr lang="fr-FR" sz="4100" dirty="0"/>
              <a:t>le passage du zygote de son état unicellulaire à l’état pluricellulaire suite à une série de divisions mitotiques qui donnent, chez les mammifères, des cellules filles appelées blastomères. </a:t>
            </a:r>
            <a:endParaRPr lang="fr-FR" sz="4100" dirty="0" smtClean="0"/>
          </a:p>
          <a:p>
            <a:pPr algn="just"/>
            <a:r>
              <a:rPr lang="fr-FR" sz="4100" b="1" dirty="0" smtClean="0">
                <a:solidFill>
                  <a:srgbClr val="FF0000"/>
                </a:solidFill>
              </a:rPr>
              <a:t>Gastrulation: </a:t>
            </a:r>
            <a:r>
              <a:rPr lang="fr-FR" sz="4100" dirty="0"/>
              <a:t>c'est la mise en place, par différenciation cellulaire de la masse cellulaire interne, des trois feuillets </a:t>
            </a:r>
            <a:r>
              <a:rPr lang="fr-FR" sz="4100" dirty="0" smtClean="0"/>
              <a:t>primordiaux: l'</a:t>
            </a:r>
            <a:r>
              <a:rPr lang="fr-FR" sz="4100" dirty="0" smtClean="0">
                <a:solidFill>
                  <a:srgbClr val="FF0000"/>
                </a:solidFill>
              </a:rPr>
              <a:t>ectoderme</a:t>
            </a:r>
            <a:r>
              <a:rPr lang="fr-FR" sz="4100" dirty="0"/>
              <a:t>, l'</a:t>
            </a:r>
            <a:r>
              <a:rPr lang="fr-FR" sz="4100" dirty="0">
                <a:solidFill>
                  <a:srgbClr val="FF0000"/>
                </a:solidFill>
              </a:rPr>
              <a:t>endoderme</a:t>
            </a:r>
            <a:r>
              <a:rPr lang="fr-FR" sz="4100" dirty="0"/>
              <a:t> et le </a:t>
            </a:r>
            <a:r>
              <a:rPr lang="fr-FR" sz="4100" dirty="0">
                <a:solidFill>
                  <a:srgbClr val="FF0000"/>
                </a:solidFill>
              </a:rPr>
              <a:t>mésoderme</a:t>
            </a:r>
            <a:r>
              <a:rPr lang="fr-FR" sz="4100" dirty="0"/>
              <a:t>. </a:t>
            </a:r>
          </a:p>
          <a:p>
            <a:pPr algn="just"/>
            <a:r>
              <a:rPr lang="fr-FR" sz="4100" dirty="0"/>
              <a:t>La gastrulation est immédiatement suivie de la neurulation ou formation de l'ébauche du système nerveux central. La formation des organes extra-embryonnaires a lieu au même moment. 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56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9556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Définitions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2" y="908720"/>
            <a:ext cx="8505158" cy="5760640"/>
          </a:xfrm>
        </p:spPr>
        <p:txBody>
          <a:bodyPr>
            <a:noAutofit/>
          </a:bodyPr>
          <a:lstStyle/>
          <a:p>
            <a:pPr algn="just"/>
            <a:r>
              <a:rPr lang="fr-FR" sz="2800" b="1" dirty="0" smtClean="0">
                <a:solidFill>
                  <a:srgbClr val="FF0000"/>
                </a:solidFill>
              </a:rPr>
              <a:t>L'individualisation </a:t>
            </a:r>
            <a:r>
              <a:rPr lang="fr-FR" sz="2800" b="1" dirty="0">
                <a:solidFill>
                  <a:srgbClr val="FF0000"/>
                </a:solidFill>
              </a:rPr>
              <a:t>de l'embryon et la formation du corps </a:t>
            </a:r>
            <a:r>
              <a:rPr lang="fr-FR" sz="2800" b="1" dirty="0" smtClean="0">
                <a:solidFill>
                  <a:srgbClr val="FF0000"/>
                </a:solidFill>
              </a:rPr>
              <a:t>: </a:t>
            </a:r>
            <a:r>
              <a:rPr lang="fr-FR" sz="2800" dirty="0" smtClean="0"/>
              <a:t>L'embryon </a:t>
            </a:r>
            <a:r>
              <a:rPr lang="fr-FR" sz="2800" dirty="0"/>
              <a:t>s'individualise de ses organes extra-embryonnaires par la mise en place du cordon ombilical et son corps acquiert progressivement sa forme générale (tête, tronc, ébauche des membres). Il devient possible de reconnaître l’espèce.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FF0000"/>
                </a:solidFill>
              </a:rPr>
              <a:t>3) </a:t>
            </a:r>
            <a:r>
              <a:rPr lang="fr-FR" sz="2800" b="1" dirty="0" smtClean="0">
                <a:solidFill>
                  <a:srgbClr val="FF0000"/>
                </a:solidFill>
              </a:rPr>
              <a:t>Période </a:t>
            </a:r>
            <a:r>
              <a:rPr lang="fr-FR" sz="2800" b="1" dirty="0">
                <a:solidFill>
                  <a:srgbClr val="FF0000"/>
                </a:solidFill>
              </a:rPr>
              <a:t>fœtale </a:t>
            </a:r>
          </a:p>
          <a:p>
            <a:pPr marL="0" indent="0" algn="just">
              <a:buNone/>
            </a:pPr>
            <a:r>
              <a:rPr lang="fr-FR" sz="2800" dirty="0"/>
              <a:t>Les ébauches des principaux organes se mettent en place </a:t>
            </a:r>
            <a:r>
              <a:rPr lang="fr-FR" sz="2800" dirty="0" smtClean="0"/>
              <a:t>et évoluent </a:t>
            </a:r>
            <a:r>
              <a:rPr lang="fr-FR" sz="2800" dirty="0"/>
              <a:t>vers leur forme </a:t>
            </a:r>
            <a:r>
              <a:rPr lang="fr-FR" sz="2800" dirty="0" smtClean="0"/>
              <a:t>définitive (l'organogenèse). </a:t>
            </a:r>
            <a:r>
              <a:rPr lang="fr-FR" sz="2800" dirty="0"/>
              <a:t>Le développement complet des organes extra-embryonnaires </a:t>
            </a:r>
            <a:r>
              <a:rPr lang="fr-FR" sz="2800" dirty="0" smtClean="0"/>
              <a:t>a </a:t>
            </a:r>
            <a:r>
              <a:rPr lang="fr-FR" sz="2800" dirty="0"/>
              <a:t>également lieu durant cette période. Lorsque la forme adulte de l'espèce est reconnaissable dans l'embryon, on parle de fœtus. </a:t>
            </a:r>
            <a:endParaRPr lang="fr-FR" sz="2800" dirty="0" smtClean="0"/>
          </a:p>
          <a:p>
            <a:pPr algn="just"/>
            <a:endParaRPr lang="fr-FR" sz="2800" dirty="0"/>
          </a:p>
          <a:p>
            <a:pPr marL="0" indent="0" algn="just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5647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fr-FR" b="1" dirty="0" smtClean="0"/>
              <a:t>Terminologie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L'embryon :</a:t>
            </a:r>
            <a:r>
              <a:rPr lang="fr-FR" dirty="0" smtClean="0"/>
              <a:t> correspond au stade à partir duquel apparaît une forme d'ensemble reconnaissable.  </a:t>
            </a:r>
          </a:p>
          <a:p>
            <a:pPr algn="just"/>
            <a:r>
              <a:rPr lang="fr-FR" dirty="0" smtClean="0"/>
              <a:t>Ce terme s’utilise pendant les </a:t>
            </a:r>
            <a:r>
              <a:rPr lang="fr-FR" b="1" dirty="0" smtClean="0">
                <a:solidFill>
                  <a:srgbClr val="FF0000"/>
                </a:solidFill>
              </a:rPr>
              <a:t>8 premières semaines </a:t>
            </a:r>
            <a:r>
              <a:rPr lang="fr-FR" dirty="0" smtClean="0"/>
              <a:t>de développement.</a:t>
            </a:r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fœtus :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correspond au stade à partir duquel l'embryon commence à ressembler à être vivant (à partir du </a:t>
            </a:r>
            <a:r>
              <a:rPr lang="fr-FR" dirty="0" smtClean="0">
                <a:solidFill>
                  <a:srgbClr val="FF0000"/>
                </a:solidFill>
              </a:rPr>
              <a:t>60 </a:t>
            </a:r>
            <a:r>
              <a:rPr lang="fr-FR" b="1" baseline="30000" dirty="0" smtClean="0">
                <a:solidFill>
                  <a:srgbClr val="FF0000"/>
                </a:solidFill>
              </a:rPr>
              <a:t>eme</a:t>
            </a:r>
            <a:r>
              <a:rPr lang="fr-FR" dirty="0" smtClean="0">
                <a:solidFill>
                  <a:srgbClr val="FF0000"/>
                </a:solidFill>
              </a:rPr>
              <a:t> jour</a:t>
            </a:r>
            <a:r>
              <a:rPr lang="fr-FR" dirty="0" smtClean="0"/>
              <a:t>).</a:t>
            </a:r>
          </a:p>
          <a:p>
            <a:pPr algn="just"/>
            <a:r>
              <a:rPr lang="fr-FR" dirty="0" smtClean="0"/>
              <a:t>Ce terme s’utilise après la </a:t>
            </a:r>
            <a:r>
              <a:rPr lang="fr-FR" b="1" dirty="0" smtClean="0">
                <a:solidFill>
                  <a:srgbClr val="FF0000"/>
                </a:solidFill>
              </a:rPr>
              <a:t>8</a:t>
            </a:r>
            <a:r>
              <a:rPr lang="fr-FR" b="1" baseline="30000" dirty="0" smtClean="0">
                <a:solidFill>
                  <a:srgbClr val="FF0000"/>
                </a:solidFill>
              </a:rPr>
              <a:t>ème</a:t>
            </a:r>
            <a:r>
              <a:rPr lang="fr-FR" b="1" dirty="0" smtClean="0">
                <a:solidFill>
                  <a:srgbClr val="FF0000"/>
                </a:solidFill>
              </a:rPr>
              <a:t> semaine  </a:t>
            </a:r>
            <a:r>
              <a:rPr lang="fr-FR" dirty="0" smtClean="0"/>
              <a:t>à la fin de gestation.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Terminologie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3114" y="764704"/>
            <a:ext cx="8229600" cy="561662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Zygote</a:t>
            </a:r>
            <a:r>
              <a:rPr lang="fr-FR" b="1" dirty="0" smtClean="0"/>
              <a:t>: </a:t>
            </a:r>
            <a:r>
              <a:rPr lang="fr-FR" dirty="0" smtClean="0"/>
              <a:t>œuf féconde.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Spermatozoïde</a:t>
            </a:r>
            <a:r>
              <a:rPr lang="fr-FR" b="1" dirty="0" smtClean="0"/>
              <a:t> : </a:t>
            </a:r>
            <a:r>
              <a:rPr lang="fr-FR" dirty="0" smtClean="0"/>
              <a:t>gamète male.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Ovule</a:t>
            </a:r>
            <a:r>
              <a:rPr lang="fr-FR" b="1" dirty="0" smtClean="0"/>
              <a:t> : </a:t>
            </a:r>
            <a:r>
              <a:rPr lang="fr-FR" dirty="0" smtClean="0"/>
              <a:t>gamète femelle.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Œuf vierge :  </a:t>
            </a:r>
            <a:r>
              <a:rPr lang="fr-FR" dirty="0" smtClean="0"/>
              <a:t>gamète femelle.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Germe </a:t>
            </a:r>
            <a:r>
              <a:rPr lang="fr-FR" b="1" dirty="0">
                <a:solidFill>
                  <a:srgbClr val="FF0000"/>
                </a:solidFill>
              </a:rPr>
              <a:t>: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correspond aux premiers stades du développement tant que la forme externe est plus ou moins sphérique. </a:t>
            </a:r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Mammifères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  <a:r>
              <a:rPr lang="fr-FR" dirty="0" smtClean="0"/>
              <a:t> vivipares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Oiseaux:</a:t>
            </a:r>
            <a:r>
              <a:rPr lang="fr-FR" b="1" dirty="0" smtClean="0"/>
              <a:t> </a:t>
            </a:r>
            <a:r>
              <a:rPr lang="fr-FR" dirty="0" smtClean="0"/>
              <a:t>ovipares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5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Terminologie</a:t>
            </a: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Gestation</a:t>
            </a:r>
            <a:r>
              <a:rPr lang="fr-FR" b="1" dirty="0" smtClean="0"/>
              <a:t>: </a:t>
            </a:r>
            <a:r>
              <a:rPr lang="fr-FR" dirty="0"/>
              <a:t>g</a:t>
            </a:r>
            <a:r>
              <a:rPr lang="fr-FR" dirty="0" smtClean="0"/>
              <a:t>rossesse (humains).</a:t>
            </a:r>
          </a:p>
          <a:p>
            <a:r>
              <a:rPr lang="fr-FR" b="1" dirty="0">
                <a:solidFill>
                  <a:srgbClr val="FF0000"/>
                </a:solidFill>
              </a:rPr>
              <a:t>Femelle unipare: </a:t>
            </a:r>
            <a:r>
              <a:rPr lang="fr-FR" dirty="0"/>
              <a:t>un conceptus par gestation</a:t>
            </a:r>
          </a:p>
          <a:p>
            <a:r>
              <a:rPr lang="fr-FR" b="1" dirty="0">
                <a:solidFill>
                  <a:srgbClr val="FF0000"/>
                </a:solidFill>
              </a:rPr>
              <a:t>Femelle multipare:</a:t>
            </a:r>
            <a:r>
              <a:rPr lang="fr-FR" dirty="0"/>
              <a:t> plusieurs </a:t>
            </a:r>
            <a:r>
              <a:rPr lang="fr-FR" dirty="0" err="1"/>
              <a:t>concepti</a:t>
            </a:r>
            <a:r>
              <a:rPr lang="fr-FR" dirty="0"/>
              <a:t> par gestation</a:t>
            </a:r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mise bas </a:t>
            </a:r>
            <a:r>
              <a:rPr lang="fr-FR" b="1" dirty="0" smtClean="0"/>
              <a:t>: </a:t>
            </a:r>
            <a:r>
              <a:rPr lang="fr-FR" dirty="0"/>
              <a:t>a</a:t>
            </a:r>
            <a:r>
              <a:rPr lang="fr-FR" dirty="0" smtClean="0"/>
              <a:t>ccouchement (humains).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Ruminants </a:t>
            </a:r>
            <a:r>
              <a:rPr lang="fr-FR" smtClean="0"/>
              <a:t>( Bovins-Ovins-caprins…..).</a:t>
            </a:r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Carnivores</a:t>
            </a:r>
            <a:r>
              <a:rPr lang="fr-FR" dirty="0" smtClean="0"/>
              <a:t> (Chiens-Chats…….)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Primates</a:t>
            </a:r>
            <a:r>
              <a:rPr lang="fr-FR" dirty="0" smtClean="0"/>
              <a:t> (Homme-Singe).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Oiseaux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(volaille-dindes…..)</a:t>
            </a:r>
            <a:endParaRPr lang="ar-MA" dirty="0" smtClean="0"/>
          </a:p>
          <a:p>
            <a:pPr algn="just"/>
            <a:endParaRPr lang="ar-M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674</Words>
  <Application>Microsoft Office PowerPoint</Application>
  <PresentationFormat>Affichage à l'écran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Thème Office</vt:lpstr>
      <vt:lpstr>Généralités d’Embryologie</vt:lpstr>
      <vt:lpstr>Définitions</vt:lpstr>
      <vt:lpstr>Définitions</vt:lpstr>
      <vt:lpstr>Définitions</vt:lpstr>
      <vt:lpstr>Définitions</vt:lpstr>
      <vt:lpstr>Définitions</vt:lpstr>
      <vt:lpstr>Terminologie</vt:lpstr>
      <vt:lpstr>Terminologie</vt:lpstr>
      <vt:lpstr>Terminologie</vt:lpstr>
      <vt:lpstr>Terminologie</vt:lpstr>
      <vt:lpstr>LES VUES ET COUPES EN EMBRYOLOGIE </vt:lpstr>
      <vt:lpstr>LES VUES ET COUPES EN EMBRYOLOGIE </vt:lpstr>
      <vt:lpstr>LES VUES EN EMBRYOLOGIE </vt:lpstr>
      <vt:lpstr>LES COUPES EN EMBRYOLOGIE </vt:lpstr>
      <vt:lpstr>LES VUES ET COUPES EN EMBRYOLOGIE </vt:lpstr>
      <vt:lpstr>LES VUES ET COUPES EN EMBRYOLOGIE </vt:lpstr>
      <vt:lpstr>Programme d’embryologie A1 Sciences vétérinaires</vt:lpstr>
    </vt:vector>
  </TitlesOfParts>
  <Company>qlubicwin7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Généralités Embryologie</dc:title>
  <dc:creator>qlubic7</dc:creator>
  <cp:lastModifiedBy>star</cp:lastModifiedBy>
  <cp:revision>30</cp:revision>
  <dcterms:created xsi:type="dcterms:W3CDTF">2016-09-26T09:08:50Z</dcterms:created>
  <dcterms:modified xsi:type="dcterms:W3CDTF">2024-12-06T18:34:37Z</dcterms:modified>
</cp:coreProperties>
</file>