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1"/>
  </p:notesMasterIdLst>
  <p:sldIdLst>
    <p:sldId id="256" r:id="rId2"/>
    <p:sldId id="258" r:id="rId3"/>
    <p:sldId id="259" r:id="rId4"/>
    <p:sldId id="260" r:id="rId5"/>
    <p:sldId id="261" r:id="rId6"/>
    <p:sldId id="267" r:id="rId7"/>
    <p:sldId id="268" r:id="rId8"/>
    <p:sldId id="270" r:id="rId9"/>
    <p:sldId id="269" r:id="rId10"/>
    <p:sldId id="271" r:id="rId11"/>
    <p:sldId id="287" r:id="rId12"/>
    <p:sldId id="288" r:id="rId13"/>
    <p:sldId id="289" r:id="rId14"/>
    <p:sldId id="290" r:id="rId15"/>
    <p:sldId id="272" r:id="rId16"/>
    <p:sldId id="264" r:id="rId17"/>
    <p:sldId id="273" r:id="rId18"/>
    <p:sldId id="274" r:id="rId19"/>
    <p:sldId id="275" r:id="rId20"/>
    <p:sldId id="276" r:id="rId21"/>
    <p:sldId id="277" r:id="rId22"/>
    <p:sldId id="278" r:id="rId23"/>
    <p:sldId id="279" r:id="rId24"/>
    <p:sldId id="281" r:id="rId25"/>
    <p:sldId id="300" r:id="rId26"/>
    <p:sldId id="301" r:id="rId27"/>
    <p:sldId id="302" r:id="rId28"/>
    <p:sldId id="286" r:id="rId29"/>
    <p:sldId id="283" r:id="rId30"/>
    <p:sldId id="284" r:id="rId31"/>
    <p:sldId id="291" r:id="rId32"/>
    <p:sldId id="303" r:id="rId33"/>
    <p:sldId id="304" r:id="rId34"/>
    <p:sldId id="305" r:id="rId35"/>
    <p:sldId id="292" r:id="rId36"/>
    <p:sldId id="293" r:id="rId37"/>
    <p:sldId id="294" r:id="rId38"/>
    <p:sldId id="297" r:id="rId39"/>
    <p:sldId id="306" r:id="rId40"/>
    <p:sldId id="307" r:id="rId41"/>
    <p:sldId id="299" r:id="rId42"/>
    <p:sldId id="308" r:id="rId43"/>
    <p:sldId id="310" r:id="rId44"/>
    <p:sldId id="351" r:id="rId45"/>
    <p:sldId id="449" r:id="rId46"/>
    <p:sldId id="432" r:id="rId47"/>
    <p:sldId id="436" r:id="rId48"/>
    <p:sldId id="438" r:id="rId49"/>
    <p:sldId id="439" r:id="rId50"/>
    <p:sldId id="441" r:id="rId51"/>
    <p:sldId id="442" r:id="rId52"/>
    <p:sldId id="444" r:id="rId53"/>
    <p:sldId id="446" r:id="rId54"/>
    <p:sldId id="447" r:id="rId55"/>
    <p:sldId id="448" r:id="rId56"/>
    <p:sldId id="311" r:id="rId57"/>
    <p:sldId id="313"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2" r:id="rId92"/>
    <p:sldId id="362" r:id="rId93"/>
    <p:sldId id="363" r:id="rId94"/>
    <p:sldId id="364" r:id="rId95"/>
    <p:sldId id="365" r:id="rId96"/>
    <p:sldId id="366" r:id="rId97"/>
    <p:sldId id="367" r:id="rId98"/>
    <p:sldId id="368" r:id="rId99"/>
    <p:sldId id="370" r:id="rId100"/>
    <p:sldId id="369" r:id="rId101"/>
    <p:sldId id="353" r:id="rId102"/>
    <p:sldId id="354" r:id="rId103"/>
    <p:sldId id="355" r:id="rId104"/>
    <p:sldId id="356" r:id="rId105"/>
    <p:sldId id="357" r:id="rId106"/>
    <p:sldId id="358" r:id="rId107"/>
    <p:sldId id="397" r:id="rId108"/>
    <p:sldId id="371" r:id="rId109"/>
    <p:sldId id="398" r:id="rId110"/>
    <p:sldId id="359" r:id="rId111"/>
    <p:sldId id="360" r:id="rId112"/>
    <p:sldId id="378" r:id="rId113"/>
    <p:sldId id="382" r:id="rId114"/>
    <p:sldId id="379" r:id="rId115"/>
    <p:sldId id="380" r:id="rId116"/>
    <p:sldId id="381" r:id="rId117"/>
    <p:sldId id="372" r:id="rId118"/>
    <p:sldId id="373" r:id="rId119"/>
    <p:sldId id="374" r:id="rId120"/>
    <p:sldId id="375" r:id="rId121"/>
    <p:sldId id="376" r:id="rId122"/>
    <p:sldId id="377"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4"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5FD01-ADC2-479F-B21E-A766D57AB7FC}" type="datetimeFigureOut">
              <a:rPr lang="fr-FR" smtClean="0"/>
              <a:pPr/>
              <a:t>10/12/2024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CBDD3-D334-4410-A44D-2C8801C57664}" type="slidenum">
              <a:rPr lang="fr-FR" smtClean="0"/>
              <a:pPr/>
              <a:t>‹N°›</a:t>
            </a:fld>
            <a:endParaRPr lang="fr-FR"/>
          </a:p>
        </p:txBody>
      </p:sp>
    </p:spTree>
    <p:extLst>
      <p:ext uri="{BB962C8B-B14F-4D97-AF65-F5344CB8AC3E}">
        <p14:creationId xmlns:p14="http://schemas.microsoft.com/office/powerpoint/2010/main" val="199497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2FCBDD3-D334-4410-A44D-2C8801C57664}" type="slidenum">
              <a:rPr lang="fr-FR" smtClean="0"/>
              <a:pPr/>
              <a:t>17</a:t>
            </a:fld>
            <a:endParaRPr lang="fr-FR"/>
          </a:p>
        </p:txBody>
      </p:sp>
    </p:spTree>
    <p:extLst>
      <p:ext uri="{BB962C8B-B14F-4D97-AF65-F5344CB8AC3E}">
        <p14:creationId xmlns:p14="http://schemas.microsoft.com/office/powerpoint/2010/main" val="245492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43EF2A-514C-4832-8F88-A72FB5F8C927}" type="slidenum">
              <a:rPr lang="fr-FR">
                <a:latin typeface="Calibri" panose="020F0502020204030204" pitchFamily="34" charset="0"/>
              </a:rPr>
              <a:pPr eaLnBrk="1" hangingPunct="1"/>
              <a:t>116</a:t>
            </a:fld>
            <a:endParaRPr lang="fr-FR">
              <a:latin typeface="Calibri" panose="020F050202020403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amnios</a:t>
            </a:r>
          </a:p>
        </p:txBody>
      </p:sp>
    </p:spTree>
    <p:extLst>
      <p:ext uri="{BB962C8B-B14F-4D97-AF65-F5344CB8AC3E}">
        <p14:creationId xmlns:p14="http://schemas.microsoft.com/office/powerpoint/2010/main" val="40311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B006D0-959A-4138-8D81-2EE7DB70A6A7}" type="slidenum">
              <a:rPr lang="fr-FR" smtClean="0"/>
              <a:pPr/>
              <a:t>153</a:t>
            </a:fld>
            <a:endParaRPr lang="fr-FR" smtClean="0"/>
          </a:p>
        </p:txBody>
      </p:sp>
    </p:spTree>
    <p:extLst>
      <p:ext uri="{BB962C8B-B14F-4D97-AF65-F5344CB8AC3E}">
        <p14:creationId xmlns:p14="http://schemas.microsoft.com/office/powerpoint/2010/main" val="4160817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4FAC611-F293-4CE7-BE75-F8EFB7DB5A42}" type="datetime1">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2205E2-2732-4A8D-9A3F-D15DFBDD3670}"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0192498-2049-47CB-AE30-2AD68D5F09DB}"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EFA862E-EFF9-430E-BABE-9996E0F26100}"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C849BF0-23B8-4F6F-9A53-B4436327D712}"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6CE8D105-E9EB-4CCB-8BB9-E4EEA6AB7C2D}" type="datetime1">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FAE3AD24-FEF2-45CD-AEFC-80C6C45ED35C}" type="datetime1">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90D30E-5FDC-42F2-8298-CFB27D6261FC}" type="datetime1">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33DE63E-1643-45EC-99BC-C07F3D7F5293}" type="datetime1">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B779276-9A96-4856-8CC0-C72ECC9279E2}" type="datetime1">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05D986-297B-482D-8223-A889E313F9CD}" type="datetime1">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15DD517-7D24-4E3E-8E64-0FACEBE1D2BA}"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A797859-5A2E-4B83-B32F-7DF073FC8205}" type="datetime1">
              <a:rPr lang="en-US" smtClean="0"/>
              <a:pPr/>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D091DD5-C747-46A6-9626-2ECF24A88724}" type="datetime1">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80AF7BF-1807-4D0D-83C0-40347583AAFC}" type="datetime1">
              <a:rPr lang="en-US" smtClean="0"/>
              <a:pPr/>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7B79B8C-FB3E-44AB-AE45-1470ED5F17A4}"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FC45BDD-658F-465D-878E-EEC49DBBEB90}" type="datetime1">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78419F-2E11-4352-8870-DAE9C4857094}" type="datetime1">
              <a:rPr lang="en-US" smtClean="0"/>
              <a:pPr/>
              <a:t>12/10/2024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fr.wikipedia.org/wiki/Placenta" TargetMode="External"/><Relationship Id="rId2" Type="http://schemas.openxmlformats.org/officeDocument/2006/relationships/hyperlink" Target="http://fr.wikipedia.org/wiki/Veine"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fr.wikipedia.org/wiki/Dioxyg%C3%A8ne" TargetMode="External"/><Relationship Id="rId2" Type="http://schemas.openxmlformats.org/officeDocument/2006/relationships/hyperlink" Target="http://fr.wikipedia.org/wiki/Vaisseaux_sanguins" TargetMode="External"/><Relationship Id="rId1" Type="http://schemas.openxmlformats.org/officeDocument/2006/relationships/slideLayout" Target="../slideLayouts/slideLayout2.xml"/><Relationship Id="rId4" Type="http://schemas.openxmlformats.org/officeDocument/2006/relationships/hyperlink" Target="http://fr.wikipedia.org/wiki/Dioxyde_de_carbone" TargetMode="External"/></Relationships>
</file>

<file path=ppt/slides/_rels/slide1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NUL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7638" y="1865014"/>
            <a:ext cx="8689976" cy="1691487"/>
          </a:xfrm>
        </p:spPr>
        <p:txBody>
          <a:bodyPr>
            <a:normAutofit/>
          </a:bodyPr>
          <a:lstStyle/>
          <a:p>
            <a:r>
              <a:rPr lang="fr-FR" sz="3600" b="1" dirty="0" smtClean="0">
                <a:solidFill>
                  <a:srgbClr val="FF0000"/>
                </a:solidFill>
              </a:rPr>
              <a:t>Chapitre 2: Etapes </a:t>
            </a:r>
            <a:r>
              <a:rPr lang="fr-FR" sz="3600" b="1" dirty="0" err="1" smtClean="0">
                <a:solidFill>
                  <a:srgbClr val="FF0000"/>
                </a:solidFill>
              </a:rPr>
              <a:t>dU</a:t>
            </a:r>
            <a:r>
              <a:rPr lang="fr-FR" sz="3600" b="1" dirty="0" smtClean="0">
                <a:solidFill>
                  <a:srgbClr val="FF0000"/>
                </a:solidFill>
              </a:rPr>
              <a:t> développement embryonnaire</a:t>
            </a:r>
            <a:endParaRPr lang="fr-FR" sz="3600" b="1" dirty="0">
              <a:solidFill>
                <a:srgbClr val="FF0000"/>
              </a:solidFill>
            </a:endParaRPr>
          </a:p>
        </p:txBody>
      </p:sp>
      <p:sp>
        <p:nvSpPr>
          <p:cNvPr id="3" name="Sous-titre 2"/>
          <p:cNvSpPr>
            <a:spLocks noGrp="1"/>
          </p:cNvSpPr>
          <p:nvPr>
            <p:ph type="subTitle" idx="1"/>
          </p:nvPr>
        </p:nvSpPr>
        <p:spPr>
          <a:xfrm>
            <a:off x="2819321" y="4782493"/>
            <a:ext cx="8689976" cy="1371599"/>
          </a:xfrm>
        </p:spPr>
        <p:txBody>
          <a:bodyPr>
            <a:normAutofit fontScale="92500" lnSpcReduction="20000"/>
          </a:bodyPr>
          <a:lstStyle/>
          <a:p>
            <a:r>
              <a:rPr lang="fr-FR" sz="2400" b="1" dirty="0" smtClean="0">
                <a:solidFill>
                  <a:schemeClr val="tx1"/>
                </a:solidFill>
              </a:rPr>
              <a:t>Embryologie A1</a:t>
            </a:r>
            <a:endParaRPr lang="fr-FR" sz="2400" b="1" dirty="0">
              <a:solidFill>
                <a:schemeClr val="tx1"/>
              </a:solidFill>
            </a:endParaRPr>
          </a:p>
          <a:p>
            <a:r>
              <a:rPr lang="fr-FR" sz="2400" b="1" dirty="0">
                <a:solidFill>
                  <a:schemeClr val="tx1"/>
                </a:solidFill>
              </a:rPr>
              <a:t>Dr </a:t>
            </a:r>
            <a:r>
              <a:rPr lang="fr-FR" sz="2400" b="1" dirty="0" err="1">
                <a:solidFill>
                  <a:schemeClr val="tx1"/>
                </a:solidFill>
              </a:rPr>
              <a:t>Djeffal</a:t>
            </a:r>
            <a:r>
              <a:rPr lang="fr-FR" sz="2400" b="1" dirty="0">
                <a:solidFill>
                  <a:schemeClr val="tx1"/>
                </a:solidFill>
              </a:rPr>
              <a:t> </a:t>
            </a:r>
            <a:r>
              <a:rPr lang="fr-FR" sz="2400" b="1" dirty="0" smtClean="0">
                <a:solidFill>
                  <a:schemeClr val="tx1"/>
                </a:solidFill>
              </a:rPr>
              <a:t>Samia</a:t>
            </a:r>
          </a:p>
          <a:p>
            <a:r>
              <a:rPr lang="fr-FR" sz="2400" b="1" dirty="0" smtClean="0">
                <a:solidFill>
                  <a:schemeClr val="tx1"/>
                </a:solidFill>
              </a:rPr>
              <a:t>Maître de Conférences A</a:t>
            </a:r>
            <a:endParaRPr lang="fr-FR" sz="2400" b="1" dirty="0">
              <a:solidFill>
                <a:schemeClr val="tx1"/>
              </a:solidFill>
            </a:endParaRPr>
          </a:p>
        </p:txBody>
      </p:sp>
      <p:sp>
        <p:nvSpPr>
          <p:cNvPr id="4" name="Espace réservé du pied de page 3"/>
          <p:cNvSpPr>
            <a:spLocks noGrp="1"/>
          </p:cNvSpPr>
          <p:nvPr>
            <p:ph type="ftr" sz="quarter" idx="11"/>
          </p:nvPr>
        </p:nvSpPr>
        <p:spPr>
          <a:xfrm>
            <a:off x="839416" y="6196142"/>
            <a:ext cx="6672887" cy="365125"/>
          </a:xfrm>
        </p:spPr>
        <p:txBody>
          <a:bodyPr/>
          <a:lstStyle/>
          <a:p>
            <a:pPr algn="r"/>
            <a:r>
              <a:rPr lang="en-US" sz="1800" b="1" dirty="0" smtClean="0"/>
              <a:t>2023-2024</a:t>
            </a:r>
            <a:endParaRPr lang="en-US" sz="1800" b="1" dirty="0"/>
          </a:p>
        </p:txBody>
      </p:sp>
      <p:sp>
        <p:nvSpPr>
          <p:cNvPr id="5" name="Espace réservé du numéro de diapositive 4"/>
          <p:cNvSpPr>
            <a:spLocks noGrp="1"/>
          </p:cNvSpPr>
          <p:nvPr>
            <p:ph type="sldNum" sz="quarter" idx="12"/>
          </p:nvPr>
        </p:nvSpPr>
        <p:spPr>
          <a:xfrm>
            <a:off x="11127189" y="6487659"/>
            <a:ext cx="764215" cy="365125"/>
          </a:xfrm>
        </p:spPr>
        <p:txBody>
          <a:bodyPr/>
          <a:lstStyle/>
          <a:p>
            <a:fld id="{6D22F896-40B5-4ADD-8801-0D06FADFA095}" type="slidenum">
              <a:rPr lang="en-US" smtClean="0"/>
              <a:pPr/>
              <a:t>1</a:t>
            </a:fld>
            <a:endParaRPr lang="en-US" dirty="0"/>
          </a:p>
        </p:txBody>
      </p:sp>
      <p:sp>
        <p:nvSpPr>
          <p:cNvPr id="6" name="ZoneTexte 5"/>
          <p:cNvSpPr txBox="1"/>
          <p:nvPr/>
        </p:nvSpPr>
        <p:spPr>
          <a:xfrm>
            <a:off x="697117" y="597529"/>
            <a:ext cx="10999960" cy="830997"/>
          </a:xfrm>
          <a:prstGeom prst="rect">
            <a:avLst/>
          </a:prstGeom>
          <a:noFill/>
        </p:spPr>
        <p:txBody>
          <a:bodyPr wrap="square" rtlCol="0">
            <a:spAutoFit/>
          </a:bodyPr>
          <a:lstStyle/>
          <a:p>
            <a:pPr algn="ctr"/>
            <a:r>
              <a:rPr lang="fr-FR" sz="2400" b="1" dirty="0" smtClean="0"/>
              <a:t>Institut des Sciences Vétérinaires</a:t>
            </a:r>
          </a:p>
          <a:p>
            <a:pPr algn="ctr"/>
            <a:r>
              <a:rPr lang="fr-FR" sz="2400" b="1" dirty="0" smtClean="0"/>
              <a:t>Université Frères Mentouri,Constantine1</a:t>
            </a:r>
            <a:endParaRPr lang="fr-FR" sz="2400" b="1" dirty="0"/>
          </a:p>
        </p:txBody>
      </p:sp>
    </p:spTree>
    <p:extLst>
      <p:ext uri="{BB962C8B-B14F-4D97-AF65-F5344CB8AC3E}">
        <p14:creationId xmlns:p14="http://schemas.microsoft.com/office/powerpoint/2010/main" val="1991750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eco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620713"/>
            <a:ext cx="8787865" cy="545282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ZoneTexte 2"/>
          <p:cNvSpPr txBox="1">
            <a:spLocks noChangeArrowheads="1"/>
          </p:cNvSpPr>
          <p:nvPr/>
        </p:nvSpPr>
        <p:spPr bwMode="auto">
          <a:xfrm>
            <a:off x="1520792" y="6245444"/>
            <a:ext cx="837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fr-FR" sz="2400" b="1" dirty="0">
                <a:solidFill>
                  <a:srgbClr val="FF0000"/>
                </a:solidFill>
                <a:latin typeface="+mj-lt"/>
              </a:rPr>
              <a:t>Transport des </a:t>
            </a:r>
            <a:r>
              <a:rPr lang="fr-FR" sz="2400" b="1" dirty="0" smtClean="0">
                <a:solidFill>
                  <a:srgbClr val="FF0000"/>
                </a:solidFill>
                <a:latin typeface="+mj-lt"/>
              </a:rPr>
              <a:t>spermatozoïdes </a:t>
            </a:r>
            <a:r>
              <a:rPr lang="fr-FR" sz="2400" b="1" dirty="0">
                <a:solidFill>
                  <a:srgbClr val="FF0000"/>
                </a:solidFill>
                <a:latin typeface="+mj-lt"/>
              </a:rPr>
              <a:t>à travers </a:t>
            </a:r>
            <a:r>
              <a:rPr lang="fr-FR" sz="2400" b="1" dirty="0" smtClean="0">
                <a:solidFill>
                  <a:srgbClr val="FF0000"/>
                </a:solidFill>
                <a:latin typeface="+mj-lt"/>
              </a:rPr>
              <a:t>l’appareil génital♀ </a:t>
            </a:r>
            <a:endParaRPr lang="fr-FR" sz="2400" b="1" dirty="0">
              <a:solidFill>
                <a:srgbClr val="FF0000"/>
              </a:solidFill>
              <a:latin typeface="+mj-lt"/>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362825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1280576" y="6486797"/>
            <a:ext cx="764215" cy="365125"/>
          </a:xfrm>
        </p:spPr>
        <p:txBody>
          <a:bodyPr/>
          <a:lstStyle/>
          <a:p>
            <a:fld id="{6D22F896-40B5-4ADD-8801-0D06FADFA095}" type="slidenum">
              <a:rPr lang="en-US" smtClean="0"/>
              <a:pPr/>
              <a:t>100</a:t>
            </a:fld>
            <a:endParaRPr lang="en-US" dirty="0"/>
          </a:p>
        </p:txBody>
      </p:sp>
      <p:pic>
        <p:nvPicPr>
          <p:cNvPr id="7" name="Picture 5" descr="E17653D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13775" y="260648"/>
            <a:ext cx="9569938" cy="64087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368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913775" y="618517"/>
            <a:ext cx="10364451" cy="1011107"/>
          </a:xfrm>
        </p:spPr>
        <p:txBody>
          <a:bodyPr/>
          <a:lstStyle/>
          <a:p>
            <a:pPr eaLnBrk="1" hangingPunct="1"/>
            <a:r>
              <a:rPr lang="fr-FR" dirty="0" smtClean="0">
                <a:solidFill>
                  <a:srgbClr val="FF0000"/>
                </a:solidFill>
              </a:rPr>
              <a:t>Délimitation de l’embryon</a:t>
            </a:r>
          </a:p>
        </p:txBody>
      </p:sp>
      <p:sp>
        <p:nvSpPr>
          <p:cNvPr id="3075" name="Espace réservé du contenu 2"/>
          <p:cNvSpPr>
            <a:spLocks noGrp="1"/>
          </p:cNvSpPr>
          <p:nvPr>
            <p:ph idx="4294967295"/>
          </p:nvPr>
        </p:nvSpPr>
        <p:spPr>
          <a:xfrm>
            <a:off x="1752458" y="2332037"/>
            <a:ext cx="9627747" cy="4525963"/>
          </a:xfrm>
          <a:prstGeom prst="rect">
            <a:avLst/>
          </a:prstGeom>
        </p:spPr>
        <p:txBody>
          <a:bodyPr/>
          <a:lstStyle/>
          <a:p>
            <a:pPr algn="just" eaLnBrk="1" hangingPunct="1">
              <a:lnSpc>
                <a:spcPct val="150000"/>
              </a:lnSpc>
            </a:pPr>
            <a:r>
              <a:rPr lang="fr-FR" sz="2800" cap="none" dirty="0" smtClean="0"/>
              <a:t>La délimitation correspond à un phénomène complexe d’</a:t>
            </a:r>
            <a:r>
              <a:rPr lang="fr-FR" sz="2800" cap="none" dirty="0" smtClean="0">
                <a:solidFill>
                  <a:srgbClr val="FF0000"/>
                </a:solidFill>
              </a:rPr>
              <a:t>enroulement de l’embryon sur lui-même</a:t>
            </a:r>
            <a:r>
              <a:rPr lang="fr-FR" sz="2800" cap="none" dirty="0" smtClean="0"/>
              <a:t> autour d’un </a:t>
            </a:r>
            <a:r>
              <a:rPr lang="fr-FR" sz="2800" cap="none" dirty="0" smtClean="0">
                <a:solidFill>
                  <a:srgbClr val="FF0000"/>
                </a:solidFill>
              </a:rPr>
              <a:t>axe transversal </a:t>
            </a:r>
            <a:r>
              <a:rPr lang="fr-FR" sz="2800" cap="none" dirty="0" smtClean="0"/>
              <a:t>et </a:t>
            </a:r>
            <a:r>
              <a:rPr lang="fr-FR" sz="2800" cap="none" dirty="0" smtClean="0">
                <a:solidFill>
                  <a:srgbClr val="FF0000"/>
                </a:solidFill>
              </a:rPr>
              <a:t>d’un axe céphalo-caudal</a:t>
            </a:r>
            <a:r>
              <a:rPr lang="fr-FR" sz="2800" cap="none" dirty="0" smtClean="0"/>
              <a:t>.</a:t>
            </a:r>
          </a:p>
          <a:p>
            <a:pPr algn="just" eaLnBrk="1" hangingPunct="1"/>
            <a:r>
              <a:rPr lang="fr-FR" sz="2800" cap="none" dirty="0" smtClean="0"/>
              <a:t>Ce phénomène permet </a:t>
            </a:r>
            <a:r>
              <a:rPr lang="fr-FR" sz="2800" cap="none" dirty="0" smtClean="0">
                <a:solidFill>
                  <a:srgbClr val="FF0000"/>
                </a:solidFill>
              </a:rPr>
              <a:t>l’individualisation de l’embryon</a:t>
            </a:r>
            <a:r>
              <a:rPr lang="fr-FR" sz="2800" cap="none" dirty="0" smtClean="0"/>
              <a:t> par rapport à ses </a:t>
            </a:r>
            <a:r>
              <a:rPr lang="fr-FR" sz="2800" cap="none" dirty="0" smtClean="0">
                <a:solidFill>
                  <a:srgbClr val="FF0000"/>
                </a:solidFill>
              </a:rPr>
              <a:t>annexes  extra-embryonnaires</a:t>
            </a:r>
            <a:r>
              <a:rPr lang="fr-FR" sz="2800" cap="none" dirty="0" smtClean="0"/>
              <a:t>.</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101</a:t>
            </a:fld>
            <a:endParaRPr lang="en-US" dirty="0"/>
          </a:p>
        </p:txBody>
      </p:sp>
    </p:spTree>
    <p:extLst>
      <p:ext uri="{BB962C8B-B14F-4D97-AF65-F5344CB8AC3E}">
        <p14:creationId xmlns:p14="http://schemas.microsoft.com/office/powerpoint/2010/main" val="41726036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52625" y="0"/>
            <a:ext cx="8229600" cy="1143000"/>
          </a:xfrm>
        </p:spPr>
        <p:txBody>
          <a:bodyPr/>
          <a:lstStyle/>
          <a:p>
            <a:pPr eaLnBrk="1" hangingPunct="1"/>
            <a:r>
              <a:rPr lang="fr-FR" dirty="0" smtClean="0">
                <a:solidFill>
                  <a:srgbClr val="FF0000"/>
                </a:solidFill>
              </a:rPr>
              <a:t>Délimitation de l’embryon</a:t>
            </a:r>
            <a:endParaRPr lang="ar-MA" dirty="0" smtClean="0">
              <a:solidFill>
                <a:srgbClr val="FF0000"/>
              </a:solidFill>
            </a:endParaRPr>
          </a:p>
        </p:txBody>
      </p:sp>
      <p:sp>
        <p:nvSpPr>
          <p:cNvPr id="4099" name="Espace réservé du contenu 2"/>
          <p:cNvSpPr>
            <a:spLocks noGrp="1"/>
          </p:cNvSpPr>
          <p:nvPr>
            <p:ph idx="4294967295"/>
          </p:nvPr>
        </p:nvSpPr>
        <p:spPr>
          <a:xfrm>
            <a:off x="1952624" y="1214438"/>
            <a:ext cx="8848159" cy="4525962"/>
          </a:xfrm>
          <a:prstGeom prst="rect">
            <a:avLst/>
          </a:prstGeom>
        </p:spPr>
        <p:txBody>
          <a:bodyPr/>
          <a:lstStyle/>
          <a:p>
            <a:pPr algn="just" eaLnBrk="1" hangingPunct="1">
              <a:lnSpc>
                <a:spcPct val="150000"/>
              </a:lnSpc>
            </a:pPr>
            <a:r>
              <a:rPr lang="fr-FR" sz="2800" cap="none" dirty="0" smtClean="0"/>
              <a:t>La délimitation est induite par </a:t>
            </a:r>
            <a:r>
              <a:rPr lang="fr-FR" sz="2800" cap="none" dirty="0" smtClean="0">
                <a:solidFill>
                  <a:srgbClr val="FF0000"/>
                </a:solidFill>
              </a:rPr>
              <a:t>une croissance différentielle</a:t>
            </a:r>
            <a:r>
              <a:rPr lang="fr-FR" sz="2800" cap="none" dirty="0" smtClean="0"/>
              <a:t> entre la </a:t>
            </a:r>
            <a:r>
              <a:rPr lang="fr-FR" sz="2800" cap="none" dirty="0" smtClean="0">
                <a:solidFill>
                  <a:srgbClr val="FF0000"/>
                </a:solidFill>
              </a:rPr>
              <a:t>cavité amniotique </a:t>
            </a:r>
            <a:r>
              <a:rPr lang="fr-FR" sz="2800" cap="none" dirty="0" smtClean="0"/>
              <a:t>et le </a:t>
            </a:r>
            <a:r>
              <a:rPr lang="fr-FR" sz="2800" cap="none" dirty="0" err="1" smtClean="0"/>
              <a:t>lécithocèle</a:t>
            </a:r>
            <a:r>
              <a:rPr lang="fr-FR" sz="2800" cap="none" dirty="0" smtClean="0"/>
              <a:t> secondaire ou </a:t>
            </a:r>
            <a:r>
              <a:rPr lang="fr-FR" sz="2800" cap="none" dirty="0" smtClean="0">
                <a:solidFill>
                  <a:srgbClr val="FF0000"/>
                </a:solidFill>
              </a:rPr>
              <a:t>sac vitellin</a:t>
            </a:r>
            <a:r>
              <a:rPr lang="fr-FR" sz="2800" cap="none" dirty="0" smtClean="0"/>
              <a:t>.</a:t>
            </a:r>
          </a:p>
          <a:p>
            <a:pPr algn="just" eaLnBrk="1" hangingPunct="1">
              <a:lnSpc>
                <a:spcPct val="150000"/>
              </a:lnSpc>
            </a:pPr>
            <a:r>
              <a:rPr lang="fr-FR" sz="2800" cap="none" dirty="0" smtClean="0"/>
              <a:t>Les bords des différents feuillet se rejoignent à la base du disque, fusionnent et ferment, le </a:t>
            </a:r>
            <a:r>
              <a:rPr lang="fr-FR" sz="2800" cap="none" dirty="0" smtClean="0">
                <a:solidFill>
                  <a:srgbClr val="FF0000"/>
                </a:solidFill>
              </a:rPr>
              <a:t>corps de l’embryon </a:t>
            </a:r>
            <a:r>
              <a:rPr lang="fr-FR" sz="2800" cap="none" dirty="0" smtClean="0"/>
              <a:t>devient </a:t>
            </a:r>
            <a:r>
              <a:rPr lang="fr-FR" sz="2800" cap="none" dirty="0" smtClean="0">
                <a:solidFill>
                  <a:srgbClr val="FF0000"/>
                </a:solidFill>
              </a:rPr>
              <a:t>tridimensionnel </a:t>
            </a:r>
            <a:r>
              <a:rPr lang="fr-FR" sz="2800" cap="none" dirty="0" smtClean="0"/>
              <a:t>(</a:t>
            </a:r>
            <a:r>
              <a:rPr lang="fr-FR" sz="2800" cap="none" dirty="0" smtClean="0">
                <a:solidFill>
                  <a:srgbClr val="FF0000"/>
                </a:solidFill>
              </a:rPr>
              <a:t>l’embryon</a:t>
            </a:r>
            <a:r>
              <a:rPr lang="fr-FR" sz="2800" cap="none" dirty="0" smtClean="0"/>
              <a:t> devient donc un </a:t>
            </a:r>
            <a:r>
              <a:rPr lang="fr-FR" sz="2800" cap="none" dirty="0" smtClean="0">
                <a:solidFill>
                  <a:srgbClr val="FF0000"/>
                </a:solidFill>
              </a:rPr>
              <a:t>cylindre clos</a:t>
            </a:r>
            <a:r>
              <a:rPr lang="fr-FR" sz="2800" cap="none" dirty="0" smtClean="0"/>
              <a:t>)</a:t>
            </a:r>
          </a:p>
          <a:p>
            <a:pPr eaLnBrk="1" hangingPunct="1"/>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102</a:t>
            </a:fld>
            <a:endParaRPr lang="en-US" dirty="0"/>
          </a:p>
        </p:txBody>
      </p:sp>
    </p:spTree>
    <p:extLst>
      <p:ext uri="{BB962C8B-B14F-4D97-AF65-F5344CB8AC3E}">
        <p14:creationId xmlns:p14="http://schemas.microsoft.com/office/powerpoint/2010/main" val="1057146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952625" y="1"/>
            <a:ext cx="8229600" cy="785813"/>
          </a:xfrm>
        </p:spPr>
        <p:txBody>
          <a:bodyPr/>
          <a:lstStyle/>
          <a:p>
            <a:pPr eaLnBrk="1" hangingPunct="1"/>
            <a:r>
              <a:rPr lang="fr-FR" dirty="0" smtClean="0">
                <a:solidFill>
                  <a:srgbClr val="FF0000"/>
                </a:solidFill>
              </a:rPr>
              <a:t>Délimitation de l’embryon</a:t>
            </a:r>
            <a:endParaRPr lang="ar-MA" dirty="0" smtClean="0">
              <a:solidFill>
                <a:srgbClr val="FF0000"/>
              </a:solidFill>
            </a:endParaRPr>
          </a:p>
        </p:txBody>
      </p:sp>
      <p:sp>
        <p:nvSpPr>
          <p:cNvPr id="5123" name="Espace réservé du contenu 2"/>
          <p:cNvSpPr>
            <a:spLocks noGrp="1"/>
          </p:cNvSpPr>
          <p:nvPr>
            <p:ph idx="4294967295"/>
          </p:nvPr>
        </p:nvSpPr>
        <p:spPr>
          <a:xfrm>
            <a:off x="1495425" y="1137908"/>
            <a:ext cx="9144000" cy="4525963"/>
          </a:xfrm>
          <a:prstGeom prst="rect">
            <a:avLst/>
          </a:prstGeom>
        </p:spPr>
        <p:txBody>
          <a:bodyPr/>
          <a:lstStyle/>
          <a:p>
            <a:pPr algn="just" eaLnBrk="1" hangingPunct="1">
              <a:lnSpc>
                <a:spcPct val="150000"/>
              </a:lnSpc>
            </a:pPr>
            <a:r>
              <a:rPr lang="fr-FR" sz="2800" cap="none" dirty="0" smtClean="0"/>
              <a:t>La croissance de la cavité amniotique, la saillie dorsale de la gouttière neurale, le développement du pôle céphalique ainsi que la différenciation du mésoblaste intra-embryonnaire prennent une part active à ce stade du développement.</a:t>
            </a:r>
          </a:p>
          <a:p>
            <a:pPr algn="just" eaLnBrk="1" hangingPunct="1">
              <a:lnSpc>
                <a:spcPct val="150000"/>
              </a:lnSpc>
            </a:pPr>
            <a:r>
              <a:rPr lang="fr-FR" sz="2800" cap="none" dirty="0" smtClean="0"/>
              <a:t>La </a:t>
            </a:r>
            <a:r>
              <a:rPr lang="fr-FR" sz="2800" cap="none" dirty="0" smtClean="0">
                <a:solidFill>
                  <a:srgbClr val="FF0000"/>
                </a:solidFill>
              </a:rPr>
              <a:t>conséquence</a:t>
            </a:r>
            <a:r>
              <a:rPr lang="fr-FR" sz="2800" cap="none" dirty="0" smtClean="0"/>
              <a:t> de cette délimitation, c’est que </a:t>
            </a:r>
            <a:r>
              <a:rPr lang="fr-FR" sz="2800" cap="none" dirty="0" smtClean="0">
                <a:solidFill>
                  <a:srgbClr val="FF0000"/>
                </a:solidFill>
              </a:rPr>
              <a:t>l'ectoblaste</a:t>
            </a:r>
            <a:r>
              <a:rPr lang="fr-FR" sz="2800" cap="none" dirty="0" smtClean="0"/>
              <a:t> </a:t>
            </a:r>
            <a:r>
              <a:rPr lang="fr-FR" sz="2800" cap="none" dirty="0" smtClean="0">
                <a:solidFill>
                  <a:srgbClr val="FF0000"/>
                </a:solidFill>
              </a:rPr>
              <a:t>enveloppe entièrement le corps de l’embryon.  </a:t>
            </a:r>
          </a:p>
          <a:p>
            <a:pPr algn="just" eaLnBrk="1" hangingPunct="1">
              <a:lnSpc>
                <a:spcPct val="150000"/>
              </a:lnSpc>
            </a:pPr>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103</a:t>
            </a:fld>
            <a:endParaRPr lang="en-US" dirty="0"/>
          </a:p>
        </p:txBody>
      </p:sp>
    </p:spTree>
    <p:extLst>
      <p:ext uri="{BB962C8B-B14F-4D97-AF65-F5344CB8AC3E}">
        <p14:creationId xmlns:p14="http://schemas.microsoft.com/office/powerpoint/2010/main" val="38498374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2024063" y="1"/>
            <a:ext cx="8229600" cy="868363"/>
          </a:xfrm>
        </p:spPr>
        <p:txBody>
          <a:bodyPr/>
          <a:lstStyle/>
          <a:p>
            <a:pPr eaLnBrk="1" hangingPunct="1"/>
            <a:r>
              <a:rPr lang="fr-FR" dirty="0" smtClean="0">
                <a:solidFill>
                  <a:srgbClr val="FF0000"/>
                </a:solidFill>
              </a:rPr>
              <a:t>Délimitation de l’embryon</a:t>
            </a:r>
            <a:endParaRPr lang="ar-MA" dirty="0" smtClean="0">
              <a:solidFill>
                <a:srgbClr val="FF0000"/>
              </a:solidFill>
            </a:endParaRPr>
          </a:p>
        </p:txBody>
      </p:sp>
      <p:sp>
        <p:nvSpPr>
          <p:cNvPr id="6147" name="Espace réservé du contenu 2"/>
          <p:cNvSpPr>
            <a:spLocks noGrp="1"/>
          </p:cNvSpPr>
          <p:nvPr>
            <p:ph idx="4294967295"/>
          </p:nvPr>
        </p:nvSpPr>
        <p:spPr>
          <a:xfrm>
            <a:off x="497941" y="857250"/>
            <a:ext cx="10873211" cy="5429250"/>
          </a:xfrm>
          <a:prstGeom prst="rect">
            <a:avLst/>
          </a:prstGeom>
        </p:spPr>
        <p:txBody>
          <a:bodyPr/>
          <a:lstStyle/>
          <a:p>
            <a:pPr algn="just" eaLnBrk="1" hangingPunct="1">
              <a:lnSpc>
                <a:spcPct val="150000"/>
              </a:lnSpc>
            </a:pPr>
            <a:r>
              <a:rPr lang="fr-FR" sz="2800" cap="none" dirty="0" smtClean="0"/>
              <a:t>Vers la fin de la 4</a:t>
            </a:r>
            <a:r>
              <a:rPr lang="fr-FR" sz="2800" cap="none" baseline="30000" dirty="0" smtClean="0"/>
              <a:t>ème</a:t>
            </a:r>
            <a:r>
              <a:rPr lang="fr-FR" sz="2800" cap="none" dirty="0" smtClean="0"/>
              <a:t> semaine du développement embryonnaire, le processus de la délimitation provoque </a:t>
            </a:r>
            <a:r>
              <a:rPr lang="fr-FR" sz="2800" cap="none" dirty="0" smtClean="0">
                <a:solidFill>
                  <a:srgbClr val="FF0000"/>
                </a:solidFill>
              </a:rPr>
              <a:t>l’étranglement du </a:t>
            </a:r>
            <a:r>
              <a:rPr lang="fr-FR" sz="2800" cap="none" dirty="0" err="1" smtClean="0">
                <a:solidFill>
                  <a:srgbClr val="FF0000"/>
                </a:solidFill>
              </a:rPr>
              <a:t>lécithocèle</a:t>
            </a:r>
            <a:r>
              <a:rPr lang="fr-FR" sz="2800" cap="none" dirty="0" smtClean="0">
                <a:solidFill>
                  <a:srgbClr val="FF0000"/>
                </a:solidFill>
              </a:rPr>
              <a:t> secondaire en deux parties </a:t>
            </a:r>
            <a:r>
              <a:rPr lang="fr-FR" sz="2800" cap="none" dirty="0" smtClean="0"/>
              <a:t>:</a:t>
            </a:r>
          </a:p>
          <a:p>
            <a:pPr algn="just" eaLnBrk="1" hangingPunct="1">
              <a:lnSpc>
                <a:spcPct val="150000"/>
              </a:lnSpc>
            </a:pPr>
            <a:r>
              <a:rPr lang="fr-FR" sz="2800" cap="none" dirty="0" smtClean="0"/>
              <a:t>L’une </a:t>
            </a:r>
            <a:r>
              <a:rPr lang="fr-FR" sz="2800" cap="none" dirty="0" smtClean="0">
                <a:solidFill>
                  <a:srgbClr val="FF0000"/>
                </a:solidFill>
              </a:rPr>
              <a:t>incluse dans l’embryon </a:t>
            </a:r>
            <a:r>
              <a:rPr lang="fr-FR" sz="2800" cap="none" dirty="0" smtClean="0"/>
              <a:t>: c’est </a:t>
            </a:r>
            <a:r>
              <a:rPr lang="fr-FR" sz="2800" cap="none" dirty="0" smtClean="0">
                <a:solidFill>
                  <a:srgbClr val="FF0000"/>
                </a:solidFill>
              </a:rPr>
              <a:t>l’ébauche du tube digestif</a:t>
            </a:r>
            <a:r>
              <a:rPr lang="fr-FR" sz="2800" cap="none" dirty="0" smtClean="0"/>
              <a:t>.</a:t>
            </a:r>
          </a:p>
          <a:p>
            <a:pPr algn="just" eaLnBrk="1" hangingPunct="1">
              <a:lnSpc>
                <a:spcPct val="150000"/>
              </a:lnSpc>
            </a:pPr>
            <a:r>
              <a:rPr lang="fr-FR" sz="2800" cap="none" dirty="0" smtClean="0"/>
              <a:t>L’autre </a:t>
            </a:r>
            <a:r>
              <a:rPr lang="fr-FR" sz="2800" cap="none" dirty="0" smtClean="0">
                <a:solidFill>
                  <a:srgbClr val="FF0000"/>
                </a:solidFill>
              </a:rPr>
              <a:t>extérieure à l’embryon </a:t>
            </a:r>
            <a:r>
              <a:rPr lang="fr-FR" sz="2800" cap="none" dirty="0" smtClean="0"/>
              <a:t>: c’est </a:t>
            </a:r>
            <a:r>
              <a:rPr lang="fr-FR" sz="2800" cap="none" dirty="0" smtClean="0">
                <a:solidFill>
                  <a:srgbClr val="FF0000"/>
                </a:solidFill>
              </a:rPr>
              <a:t>la vésicule ombilicale</a:t>
            </a:r>
            <a:r>
              <a:rPr lang="fr-FR" sz="2800" cap="none" dirty="0" smtClean="0"/>
              <a:t>.</a:t>
            </a:r>
          </a:p>
          <a:p>
            <a:pPr algn="just" eaLnBrk="1" hangingPunct="1">
              <a:lnSpc>
                <a:spcPct val="150000"/>
              </a:lnSpc>
            </a:pPr>
            <a:r>
              <a:rPr lang="fr-FR" sz="2800" cap="none" dirty="0" smtClean="0"/>
              <a:t>Ces deux structures communiquent par le canal vitellin (canal ombilical).</a:t>
            </a:r>
          </a:p>
          <a:p>
            <a:pPr eaLnBrk="1" hangingPunct="1"/>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104</a:t>
            </a:fld>
            <a:endParaRPr lang="en-US" dirty="0"/>
          </a:p>
        </p:txBody>
      </p:sp>
    </p:spTree>
    <p:extLst>
      <p:ext uri="{BB962C8B-B14F-4D97-AF65-F5344CB8AC3E}">
        <p14:creationId xmlns:p14="http://schemas.microsoft.com/office/powerpoint/2010/main" val="25929933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52625" y="0"/>
            <a:ext cx="8229600" cy="939800"/>
          </a:xfrm>
        </p:spPr>
        <p:txBody>
          <a:bodyPr/>
          <a:lstStyle/>
          <a:p>
            <a:r>
              <a:rPr lang="fr-FR" dirty="0" smtClean="0">
                <a:solidFill>
                  <a:srgbClr val="FF0000"/>
                </a:solidFill>
              </a:rPr>
              <a:t>Délimitation de l’embryon</a:t>
            </a:r>
            <a:endParaRPr lang="ar-MA" dirty="0" smtClean="0">
              <a:solidFill>
                <a:srgbClr val="FF0000"/>
              </a:solidFill>
            </a:endParaRPr>
          </a:p>
        </p:txBody>
      </p:sp>
      <p:sp>
        <p:nvSpPr>
          <p:cNvPr id="7171" name="Espace réservé du contenu 2"/>
          <p:cNvSpPr>
            <a:spLocks noGrp="1"/>
          </p:cNvSpPr>
          <p:nvPr>
            <p:ph idx="4294967295"/>
          </p:nvPr>
        </p:nvSpPr>
        <p:spPr>
          <a:xfrm>
            <a:off x="1466850" y="1110748"/>
            <a:ext cx="9342988" cy="5244785"/>
          </a:xfrm>
          <a:prstGeom prst="rect">
            <a:avLst/>
          </a:prstGeom>
        </p:spPr>
        <p:txBody>
          <a:bodyPr/>
          <a:lstStyle/>
          <a:p>
            <a:pPr algn="just">
              <a:lnSpc>
                <a:spcPct val="150000"/>
              </a:lnSpc>
            </a:pPr>
            <a:r>
              <a:rPr lang="fr-FR" sz="2800" cap="none" dirty="0" smtClean="0"/>
              <a:t>La délimitation  se fait en deux mouvements:</a:t>
            </a:r>
          </a:p>
          <a:p>
            <a:pPr algn="just">
              <a:lnSpc>
                <a:spcPct val="150000"/>
              </a:lnSpc>
            </a:pPr>
            <a:r>
              <a:rPr lang="fr-FR" sz="2800" cap="none" dirty="0" smtClean="0">
                <a:solidFill>
                  <a:srgbClr val="FF0000"/>
                </a:solidFill>
              </a:rPr>
              <a:t>Plicature transversale: </a:t>
            </a:r>
            <a:r>
              <a:rPr lang="fr-FR" sz="2800" cap="none" dirty="0" smtClean="0"/>
              <a:t>enroulement des bords latéraux du disque incorpore une partie du </a:t>
            </a:r>
            <a:r>
              <a:rPr lang="fr-FR" sz="2800" cap="none" dirty="0" err="1" smtClean="0"/>
              <a:t>lécithocèle</a:t>
            </a:r>
            <a:r>
              <a:rPr lang="fr-FR" sz="2800" cap="none" dirty="0" smtClean="0"/>
              <a:t> qui deviendra intestin moyen.</a:t>
            </a:r>
          </a:p>
          <a:p>
            <a:pPr algn="just">
              <a:lnSpc>
                <a:spcPct val="150000"/>
              </a:lnSpc>
            </a:pPr>
            <a:r>
              <a:rPr lang="fr-FR" sz="2800" cap="none" dirty="0" smtClean="0"/>
              <a:t>Ectoblaste, subit une croissance rapide et un allongement entraînant la saillie de la surface ectoblastique de l’embryon dans la cavité amniotique.</a:t>
            </a:r>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105</a:t>
            </a:fld>
            <a:endParaRPr lang="en-US" dirty="0"/>
          </a:p>
        </p:txBody>
      </p:sp>
    </p:spTree>
    <p:extLst>
      <p:ext uri="{BB962C8B-B14F-4D97-AF65-F5344CB8AC3E}">
        <p14:creationId xmlns:p14="http://schemas.microsoft.com/office/powerpoint/2010/main" val="27302834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913775" y="618517"/>
            <a:ext cx="10364451" cy="947733"/>
          </a:xfrm>
        </p:spPr>
        <p:txBody>
          <a:bodyPr/>
          <a:lstStyle/>
          <a:p>
            <a:r>
              <a:rPr lang="fr-FR" dirty="0" smtClean="0">
                <a:solidFill>
                  <a:srgbClr val="FF0000"/>
                </a:solidFill>
              </a:rPr>
              <a:t>Délimitation de l’embryon</a:t>
            </a:r>
            <a:endParaRPr lang="ar-MA" dirty="0" smtClean="0">
              <a:solidFill>
                <a:srgbClr val="FF0000"/>
              </a:solidFill>
            </a:endParaRPr>
          </a:p>
        </p:txBody>
      </p:sp>
      <p:sp>
        <p:nvSpPr>
          <p:cNvPr id="8195" name="Espace réservé du contenu 2"/>
          <p:cNvSpPr>
            <a:spLocks noGrp="1"/>
          </p:cNvSpPr>
          <p:nvPr>
            <p:ph idx="4294967295"/>
          </p:nvPr>
        </p:nvSpPr>
        <p:spPr>
          <a:xfrm>
            <a:off x="1908772" y="2424067"/>
            <a:ext cx="8229600" cy="4525963"/>
          </a:xfrm>
          <a:prstGeom prst="rect">
            <a:avLst/>
          </a:prstGeom>
        </p:spPr>
        <p:txBody>
          <a:bodyPr/>
          <a:lstStyle/>
          <a:p>
            <a:pPr algn="just"/>
            <a:r>
              <a:rPr lang="fr-FR" sz="2800" cap="none" dirty="0" smtClean="0"/>
              <a:t>Embryon attaché à ses annexes que par un pédoncule, </a:t>
            </a:r>
            <a:r>
              <a:rPr lang="fr-FR" sz="2800" cap="none" dirty="0">
                <a:solidFill>
                  <a:srgbClr val="FF0000"/>
                </a:solidFill>
              </a:rPr>
              <a:t>é</a:t>
            </a:r>
            <a:r>
              <a:rPr lang="fr-FR" sz="2800" cap="none" dirty="0" smtClean="0">
                <a:solidFill>
                  <a:srgbClr val="FF0000"/>
                </a:solidFill>
              </a:rPr>
              <a:t>bauche du cordon ombilical.</a:t>
            </a:r>
          </a:p>
          <a:p>
            <a:pPr algn="just"/>
            <a:r>
              <a:rPr lang="fr-FR" sz="2800" cap="none" dirty="0" smtClean="0">
                <a:solidFill>
                  <a:srgbClr val="FF0000"/>
                </a:solidFill>
              </a:rPr>
              <a:t>Plicature </a:t>
            </a:r>
            <a:r>
              <a:rPr lang="fr-FR" sz="2800" cap="none" dirty="0" err="1" smtClean="0">
                <a:solidFill>
                  <a:srgbClr val="FF0000"/>
                </a:solidFill>
              </a:rPr>
              <a:t>crâniale</a:t>
            </a:r>
            <a:r>
              <a:rPr lang="fr-FR" sz="2800" cap="none" dirty="0" smtClean="0">
                <a:solidFill>
                  <a:srgbClr val="FF0000"/>
                </a:solidFill>
              </a:rPr>
              <a:t>:</a:t>
            </a:r>
          </a:p>
          <a:p>
            <a:pPr algn="just"/>
            <a:r>
              <a:rPr lang="fr-FR" sz="2800" cap="none" dirty="0" smtClean="0"/>
              <a:t>Membrane </a:t>
            </a:r>
            <a:r>
              <a:rPr lang="fr-FR" sz="2800" cap="none" dirty="0" err="1" smtClean="0"/>
              <a:t>oro</a:t>
            </a:r>
            <a:r>
              <a:rPr lang="fr-FR" sz="2800" cap="none" dirty="0" smtClean="0"/>
              <a:t>-pharyngienne et ébauche cardiaque en position ventrale.</a:t>
            </a:r>
          </a:p>
          <a:p>
            <a:pPr algn="just"/>
            <a:r>
              <a:rPr lang="fr-FR" sz="2800" cap="none" dirty="0" smtClean="0"/>
              <a:t>Partie du </a:t>
            </a:r>
            <a:r>
              <a:rPr lang="fr-FR" sz="2800" cap="none" dirty="0" err="1" smtClean="0">
                <a:solidFill>
                  <a:srgbClr val="FF0000"/>
                </a:solidFill>
              </a:rPr>
              <a:t>lécithocèle</a:t>
            </a:r>
            <a:r>
              <a:rPr lang="fr-FR" sz="2800" cap="none" dirty="0" smtClean="0">
                <a:solidFill>
                  <a:srgbClr val="FF0000"/>
                </a:solidFill>
              </a:rPr>
              <a:t> </a:t>
            </a:r>
            <a:r>
              <a:rPr lang="fr-FR" sz="2800" cap="none" dirty="0" smtClean="0"/>
              <a:t>qui</a:t>
            </a:r>
            <a:r>
              <a:rPr lang="fr-FR" sz="2800" cap="none" dirty="0" smtClean="0">
                <a:solidFill>
                  <a:srgbClr val="FF0000"/>
                </a:solidFill>
              </a:rPr>
              <a:t> </a:t>
            </a:r>
            <a:r>
              <a:rPr lang="fr-FR" sz="2800" cap="none" dirty="0" smtClean="0"/>
              <a:t>deviendra</a:t>
            </a:r>
            <a:r>
              <a:rPr lang="fr-FR" sz="2800" cap="none" dirty="0" smtClean="0">
                <a:solidFill>
                  <a:srgbClr val="FF0000"/>
                </a:solidFill>
              </a:rPr>
              <a:t> intestin antérieur.</a:t>
            </a:r>
          </a:p>
          <a:p>
            <a:pPr algn="just"/>
            <a:endParaRPr lang="ar-MA"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106</a:t>
            </a:fld>
            <a:endParaRPr lang="en-US" dirty="0"/>
          </a:p>
        </p:txBody>
      </p:sp>
    </p:spTree>
    <p:extLst>
      <p:ext uri="{BB962C8B-B14F-4D97-AF65-F5344CB8AC3E}">
        <p14:creationId xmlns:p14="http://schemas.microsoft.com/office/powerpoint/2010/main" val="18779087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913775" y="618517"/>
            <a:ext cx="10364451" cy="947733"/>
          </a:xfrm>
        </p:spPr>
        <p:txBody>
          <a:bodyPr/>
          <a:lstStyle/>
          <a:p>
            <a:r>
              <a:rPr lang="fr-FR" dirty="0" smtClean="0">
                <a:solidFill>
                  <a:srgbClr val="FF0000"/>
                </a:solidFill>
              </a:rPr>
              <a:t>Délimitation de l’embryon</a:t>
            </a:r>
            <a:endParaRPr lang="ar-MA" dirty="0" smtClean="0">
              <a:solidFill>
                <a:srgbClr val="FF0000"/>
              </a:solidFill>
            </a:endParaRPr>
          </a:p>
        </p:txBody>
      </p:sp>
      <p:sp>
        <p:nvSpPr>
          <p:cNvPr id="8195" name="Espace réservé du contenu 2"/>
          <p:cNvSpPr>
            <a:spLocks noGrp="1"/>
          </p:cNvSpPr>
          <p:nvPr>
            <p:ph idx="4294967295"/>
          </p:nvPr>
        </p:nvSpPr>
        <p:spPr>
          <a:xfrm>
            <a:off x="1881610" y="1566250"/>
            <a:ext cx="9396615" cy="4525963"/>
          </a:xfrm>
          <a:prstGeom prst="rect">
            <a:avLst/>
          </a:prstGeom>
        </p:spPr>
        <p:txBody>
          <a:bodyPr>
            <a:normAutofit/>
          </a:bodyPr>
          <a:lstStyle/>
          <a:p>
            <a:pPr algn="just"/>
            <a:r>
              <a:rPr lang="fr-FR" sz="2800" cap="none" dirty="0">
                <a:solidFill>
                  <a:srgbClr val="FF0000"/>
                </a:solidFill>
              </a:rPr>
              <a:t>Pli caudal</a:t>
            </a:r>
          </a:p>
          <a:p>
            <a:pPr algn="just"/>
            <a:r>
              <a:rPr lang="fr-FR" sz="2800" cap="none" dirty="0"/>
              <a:t>Il est moins accusé que le pli céphalique. Il correspond également à une croissance différentielle de l'ectoderme par rapport aux tissus sous-jacents. Il repousse </a:t>
            </a:r>
            <a:r>
              <a:rPr lang="fr-FR" sz="2800" cap="none" dirty="0" smtClean="0"/>
              <a:t>vers </a:t>
            </a:r>
            <a:r>
              <a:rPr lang="fr-FR" sz="2800" cap="none" dirty="0"/>
              <a:t>le pôle </a:t>
            </a:r>
            <a:r>
              <a:rPr lang="fr-FR" sz="2800" cap="none" dirty="0" err="1"/>
              <a:t>crânial</a:t>
            </a:r>
            <a:r>
              <a:rPr lang="fr-FR" sz="2800" cap="none" dirty="0"/>
              <a:t> la membrane cloacale et </a:t>
            </a:r>
            <a:r>
              <a:rPr lang="fr-FR" sz="2800" cap="none" dirty="0" smtClean="0"/>
              <a:t>forme </a:t>
            </a:r>
            <a:r>
              <a:rPr lang="fr-FR" sz="2800" cap="none" dirty="0" smtClean="0">
                <a:solidFill>
                  <a:srgbClr val="FF0000"/>
                </a:solidFill>
              </a:rPr>
              <a:t>l’intestin </a:t>
            </a:r>
            <a:r>
              <a:rPr lang="fr-FR" sz="2800" cap="none" dirty="0" smtClean="0">
                <a:solidFill>
                  <a:srgbClr val="FF0000"/>
                </a:solidFill>
              </a:rPr>
              <a:t>postérieur</a:t>
            </a:r>
            <a:r>
              <a:rPr lang="fr-FR" sz="2800" cap="none" dirty="0" smtClean="0"/>
              <a:t> </a:t>
            </a:r>
            <a:r>
              <a:rPr lang="fr-FR" sz="2800" cap="none" dirty="0"/>
              <a:t>ou </a:t>
            </a:r>
            <a:r>
              <a:rPr lang="fr-FR" sz="2800" cap="none" dirty="0" err="1"/>
              <a:t>métentéron</a:t>
            </a:r>
            <a:r>
              <a:rPr lang="fr-FR" sz="2800" cap="none" dirty="0"/>
              <a:t>. Le bord supérieur de ce </a:t>
            </a:r>
            <a:r>
              <a:rPr lang="fr-FR" sz="2800" cap="none" dirty="0" smtClean="0"/>
              <a:t>pli </a:t>
            </a:r>
            <a:r>
              <a:rPr lang="fr-FR" sz="2800" cap="none" dirty="0"/>
              <a:t>ou pli amniotique caudal, rejoint ses correspondants </a:t>
            </a:r>
            <a:r>
              <a:rPr lang="fr-FR" sz="2800" cap="none" dirty="0" err="1"/>
              <a:t>crânial</a:t>
            </a:r>
            <a:r>
              <a:rPr lang="fr-FR" sz="2800" cap="none" dirty="0"/>
              <a:t> et </a:t>
            </a:r>
            <a:r>
              <a:rPr lang="fr-FR" sz="2800" cap="none" dirty="0" smtClean="0"/>
              <a:t>latéraux. </a:t>
            </a:r>
            <a:endParaRPr lang="fr-FR" sz="2800" cap="none" dirty="0"/>
          </a:p>
          <a:p>
            <a:pPr algn="just"/>
            <a:endParaRPr lang="ar-MA" cap="none" dirty="0" smtClean="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107</a:t>
            </a:fld>
            <a:endParaRPr lang="en-US" dirty="0"/>
          </a:p>
        </p:txBody>
      </p:sp>
    </p:spTree>
    <p:extLst>
      <p:ext uri="{BB962C8B-B14F-4D97-AF65-F5344CB8AC3E}">
        <p14:creationId xmlns:p14="http://schemas.microsoft.com/office/powerpoint/2010/main" val="1184376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2372009" y="931183"/>
            <a:ext cx="7930836" cy="4455628"/>
          </a:xfrm>
          <a:prstGeom prst="rect">
            <a:avLst/>
          </a:prstGeom>
        </p:spPr>
      </p:pic>
      <p:sp>
        <p:nvSpPr>
          <p:cNvPr id="5" name="Rectangle 4"/>
          <p:cNvSpPr/>
          <p:nvPr/>
        </p:nvSpPr>
        <p:spPr>
          <a:xfrm>
            <a:off x="2301423" y="5704208"/>
            <a:ext cx="7571047" cy="556114"/>
          </a:xfrm>
          <a:prstGeom prst="rect">
            <a:avLst/>
          </a:prstGeom>
        </p:spPr>
        <p:txBody>
          <a:bodyPr wrap="none">
            <a:spAutoFit/>
          </a:bodyPr>
          <a:lstStyle/>
          <a:p>
            <a:pPr algn="ctr">
              <a:lnSpc>
                <a:spcPct val="115000"/>
              </a:lnSpc>
              <a:spcAft>
                <a:spcPts val="1000"/>
              </a:spcAft>
            </a:pPr>
            <a:r>
              <a:rPr lang="fr-FR" sz="2800" dirty="0">
                <a:latin typeface="+mj-lt"/>
                <a:ea typeface="Calibri" panose="020F0502020204030204" pitchFamily="34" charset="0"/>
                <a:cs typeface="Arial" panose="020B0604020202020204" pitchFamily="34" charset="0"/>
              </a:rPr>
              <a:t>Coupe sagittale d’embryon de porc (Moens, 2021) </a:t>
            </a:r>
            <a:endParaRPr lang="fr-FR" sz="2800" dirty="0">
              <a:effectLst/>
              <a:latin typeface="+mj-lt"/>
              <a:ea typeface="Calibri" panose="020F050202020403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a:xfrm>
            <a:off x="11064552" y="6492875"/>
            <a:ext cx="764215" cy="365125"/>
          </a:xfrm>
        </p:spPr>
        <p:txBody>
          <a:bodyPr/>
          <a:lstStyle/>
          <a:p>
            <a:fld id="{6D22F896-40B5-4ADD-8801-0D06FADFA095}" type="slidenum">
              <a:rPr lang="en-US" smtClean="0"/>
              <a:pPr/>
              <a:t>108</a:t>
            </a:fld>
            <a:endParaRPr lang="en-US" dirty="0"/>
          </a:p>
        </p:txBody>
      </p:sp>
    </p:spTree>
    <p:extLst>
      <p:ext uri="{BB962C8B-B14F-4D97-AF65-F5344CB8AC3E}">
        <p14:creationId xmlns:p14="http://schemas.microsoft.com/office/powerpoint/2010/main" val="16493175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913775" y="618517"/>
            <a:ext cx="10364451" cy="947733"/>
          </a:xfrm>
        </p:spPr>
        <p:txBody>
          <a:bodyPr/>
          <a:lstStyle/>
          <a:p>
            <a:r>
              <a:rPr lang="fr-FR" dirty="0" smtClean="0">
                <a:solidFill>
                  <a:srgbClr val="FF0000"/>
                </a:solidFill>
              </a:rPr>
              <a:t>Délimitation de l’embryon</a:t>
            </a:r>
            <a:endParaRPr lang="ar-MA" dirty="0" smtClean="0">
              <a:solidFill>
                <a:srgbClr val="FF0000"/>
              </a:solidFill>
            </a:endParaRPr>
          </a:p>
        </p:txBody>
      </p:sp>
      <p:sp>
        <p:nvSpPr>
          <p:cNvPr id="8195" name="Espace réservé du contenu 2"/>
          <p:cNvSpPr>
            <a:spLocks noGrp="1"/>
          </p:cNvSpPr>
          <p:nvPr>
            <p:ph idx="4294967295"/>
          </p:nvPr>
        </p:nvSpPr>
        <p:spPr>
          <a:xfrm>
            <a:off x="1881610" y="1566250"/>
            <a:ext cx="9396615" cy="4525963"/>
          </a:xfrm>
          <a:prstGeom prst="rect">
            <a:avLst/>
          </a:prstGeom>
        </p:spPr>
        <p:txBody>
          <a:bodyPr>
            <a:normAutofit/>
          </a:bodyPr>
          <a:lstStyle/>
          <a:p>
            <a:pPr algn="just"/>
            <a:r>
              <a:rPr lang="fr-FR" sz="2800" cap="none" dirty="0">
                <a:solidFill>
                  <a:srgbClr val="FF0000"/>
                </a:solidFill>
              </a:rPr>
              <a:t>Pli latéraux</a:t>
            </a:r>
          </a:p>
          <a:p>
            <a:pPr algn="just"/>
            <a:r>
              <a:rPr lang="fr-FR" sz="2800" cap="none" dirty="0" smtClean="0"/>
              <a:t>Ils </a:t>
            </a:r>
            <a:r>
              <a:rPr lang="fr-FR" sz="2800" cap="none" dirty="0"/>
              <a:t>délimitent latéralement l'embryon de ses annexes en reliant les plis céphalique et caudal </a:t>
            </a:r>
          </a:p>
          <a:p>
            <a:pPr algn="just"/>
            <a:r>
              <a:rPr lang="fr-FR" sz="2800" cap="none" dirty="0" smtClean="0"/>
              <a:t>Leur </a:t>
            </a:r>
            <a:r>
              <a:rPr lang="fr-FR" sz="2800" cap="none" dirty="0"/>
              <a:t>bord </a:t>
            </a:r>
            <a:r>
              <a:rPr lang="fr-FR" sz="2800" cap="none" dirty="0" smtClean="0"/>
              <a:t>supérieur </a:t>
            </a:r>
            <a:r>
              <a:rPr lang="fr-FR" sz="2800" cap="none" dirty="0"/>
              <a:t>ou plis amniotiques latéraux, rejoignent les plis céphalique et caudal pour refermer la cavité amniotique "au dessus" de l'embryon </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109</a:t>
            </a:fld>
            <a:endParaRPr lang="en-US" dirty="0"/>
          </a:p>
        </p:txBody>
      </p:sp>
    </p:spTree>
    <p:extLst>
      <p:ext uri="{BB962C8B-B14F-4D97-AF65-F5344CB8AC3E}">
        <p14:creationId xmlns:p14="http://schemas.microsoft.com/office/powerpoint/2010/main" val="369286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7117" y="320040"/>
            <a:ext cx="9832063" cy="751506"/>
          </a:xfrm>
        </p:spPr>
        <p:txBody>
          <a:bodyPr>
            <a:normAutofit fontScale="90000"/>
          </a:bodyPr>
          <a:lstStyle/>
          <a:p>
            <a:pPr>
              <a:defRPr/>
            </a:pPr>
            <a:r>
              <a:rPr lang="fr-FR" dirty="0"/>
              <a:t>Première semaine du développement embryonnaire</a:t>
            </a:r>
            <a:br>
              <a:rPr lang="fr-FR" dirty="0"/>
            </a:br>
            <a:endParaRPr lang="fr-FR" dirty="0"/>
          </a:p>
        </p:txBody>
      </p:sp>
      <p:sp>
        <p:nvSpPr>
          <p:cNvPr id="3" name="Espace réservé du contenu 2"/>
          <p:cNvSpPr>
            <a:spLocks noGrp="1"/>
          </p:cNvSpPr>
          <p:nvPr>
            <p:ph idx="4294967295"/>
          </p:nvPr>
        </p:nvSpPr>
        <p:spPr>
          <a:xfrm>
            <a:off x="697117" y="1214439"/>
            <a:ext cx="10103667" cy="5241925"/>
          </a:xfrm>
          <a:prstGeom prst="rect">
            <a:avLst/>
          </a:prstGeom>
        </p:spPr>
        <p:txBody>
          <a:bodyPr>
            <a:normAutofit lnSpcReduction="10000"/>
          </a:bodyPr>
          <a:lstStyle/>
          <a:p>
            <a:pPr marL="0" indent="0" algn="just">
              <a:buNone/>
              <a:defRPr/>
            </a:pPr>
            <a:r>
              <a:rPr lang="fr-FR" sz="2600" dirty="0" smtClean="0">
                <a:solidFill>
                  <a:srgbClr val="FF0000"/>
                </a:solidFill>
              </a:rPr>
              <a:t>I.2 Stades </a:t>
            </a:r>
            <a:r>
              <a:rPr lang="fr-FR" sz="2600" dirty="0">
                <a:solidFill>
                  <a:srgbClr val="FF0000"/>
                </a:solidFill>
              </a:rPr>
              <a:t>de la fécondation</a:t>
            </a:r>
          </a:p>
          <a:p>
            <a:pPr algn="just">
              <a:buFont typeface="Wingdings" panose="05000000000000000000" pitchFamily="2" charset="2"/>
              <a:buChar char="§"/>
              <a:defRPr/>
            </a:pPr>
            <a:r>
              <a:rPr lang="fr-FR" sz="2600" cap="none" dirty="0" smtClean="0">
                <a:latin typeface="+mj-lt"/>
              </a:rPr>
              <a:t>U</a:t>
            </a:r>
            <a:r>
              <a:rPr lang="ar-DZ" sz="2600" cap="none" dirty="0" smtClean="0">
                <a:latin typeface="+mj-lt"/>
              </a:rPr>
              <a:t>n </a:t>
            </a:r>
            <a:r>
              <a:rPr lang="ar-DZ" sz="2600" cap="none" dirty="0" err="1" smtClean="0">
                <a:latin typeface="+mj-lt"/>
              </a:rPr>
              <a:t>seul</a:t>
            </a:r>
            <a:r>
              <a:rPr lang="ar-DZ" sz="2600" cap="none" dirty="0" smtClean="0">
                <a:latin typeface="+mj-lt"/>
              </a:rPr>
              <a:t> </a:t>
            </a:r>
            <a:r>
              <a:rPr lang="ar-DZ" sz="2600" cap="none" dirty="0" err="1" smtClean="0">
                <a:latin typeface="+mj-lt"/>
              </a:rPr>
              <a:t>spz</a:t>
            </a:r>
            <a:r>
              <a:rPr lang="ar-DZ" sz="2600" cap="none" dirty="0" smtClean="0">
                <a:latin typeface="+mj-lt"/>
              </a:rPr>
              <a:t> </a:t>
            </a:r>
            <a:r>
              <a:rPr lang="ar-DZ" sz="2600" cap="none" dirty="0" err="1" smtClean="0">
                <a:latin typeface="+mj-lt"/>
              </a:rPr>
              <a:t>est</a:t>
            </a:r>
            <a:r>
              <a:rPr lang="ar-DZ" sz="2600" cap="none" dirty="0" smtClean="0">
                <a:latin typeface="+mj-lt"/>
              </a:rPr>
              <a:t> </a:t>
            </a:r>
            <a:r>
              <a:rPr lang="ar-DZ" sz="2600" cap="none" dirty="0" err="1" smtClean="0">
                <a:latin typeface="+mj-lt"/>
              </a:rPr>
              <a:t>nécessaire</a:t>
            </a:r>
            <a:r>
              <a:rPr lang="ar-DZ" sz="2600" cap="none" dirty="0" smtClean="0">
                <a:latin typeface="+mj-lt"/>
              </a:rPr>
              <a:t> à </a:t>
            </a:r>
            <a:r>
              <a:rPr lang="ar-DZ" sz="2600" cap="none" dirty="0" err="1" smtClean="0">
                <a:latin typeface="+mj-lt"/>
              </a:rPr>
              <a:t>la</a:t>
            </a:r>
            <a:r>
              <a:rPr lang="ar-DZ" sz="2600" cap="none" dirty="0" smtClean="0">
                <a:latin typeface="+mj-lt"/>
              </a:rPr>
              <a:t> </a:t>
            </a:r>
            <a:r>
              <a:rPr lang="ar-DZ" sz="2600" cap="none" dirty="0" err="1" smtClean="0">
                <a:latin typeface="+mj-lt"/>
              </a:rPr>
              <a:t>fécondation,les</a:t>
            </a:r>
            <a:r>
              <a:rPr lang="ar-DZ" sz="2600" cap="none" dirty="0" smtClean="0">
                <a:latin typeface="+mj-lt"/>
              </a:rPr>
              <a:t> </a:t>
            </a:r>
            <a:r>
              <a:rPr lang="ar-DZ" sz="2600" cap="none" dirty="0" err="1" smtClean="0">
                <a:latin typeface="+mj-lt"/>
              </a:rPr>
              <a:t>autres</a:t>
            </a:r>
            <a:r>
              <a:rPr lang="ar-DZ" sz="2600" cap="none" dirty="0" smtClean="0">
                <a:latin typeface="+mj-lt"/>
              </a:rPr>
              <a:t> </a:t>
            </a:r>
            <a:r>
              <a:rPr lang="ar-DZ" sz="2600" cap="none" dirty="0" err="1" smtClean="0">
                <a:latin typeface="+mj-lt"/>
              </a:rPr>
              <a:t>spzs</a:t>
            </a:r>
            <a:r>
              <a:rPr lang="ar-DZ" sz="2600" cap="none" dirty="0" smtClean="0">
                <a:latin typeface="+mj-lt"/>
              </a:rPr>
              <a:t> </a:t>
            </a:r>
            <a:r>
              <a:rPr lang="ar-DZ" sz="2600" cap="none" dirty="0" err="1" smtClean="0">
                <a:latin typeface="+mj-lt"/>
              </a:rPr>
              <a:t>ont</a:t>
            </a:r>
            <a:r>
              <a:rPr lang="ar-DZ" sz="2600" cap="none" dirty="0" smtClean="0">
                <a:latin typeface="+mj-lt"/>
              </a:rPr>
              <a:t> </a:t>
            </a:r>
            <a:r>
              <a:rPr lang="ar-DZ" sz="2600" cap="none" dirty="0" err="1" smtClean="0">
                <a:latin typeface="+mj-lt"/>
              </a:rPr>
              <a:t>un</a:t>
            </a:r>
            <a:r>
              <a:rPr lang="ar-DZ" sz="2600" cap="none" dirty="0" smtClean="0">
                <a:latin typeface="+mj-lt"/>
              </a:rPr>
              <a:t> r</a:t>
            </a:r>
            <a:r>
              <a:rPr lang="fr-FR" sz="2600" cap="none" dirty="0" smtClean="0">
                <a:latin typeface="+mj-lt"/>
              </a:rPr>
              <a:t>ô</a:t>
            </a:r>
            <a:r>
              <a:rPr lang="ar-DZ" sz="2600" cap="none" dirty="0" smtClean="0">
                <a:latin typeface="+mj-lt"/>
              </a:rPr>
              <a:t>le adjuvant  en sécrétant </a:t>
            </a:r>
            <a:r>
              <a:rPr lang="ar-DZ" sz="2600" cap="none" dirty="0" smtClean="0">
                <a:solidFill>
                  <a:srgbClr val="FF0000"/>
                </a:solidFill>
                <a:latin typeface="+mj-lt"/>
              </a:rPr>
              <a:t>l’hyaluronidase </a:t>
            </a:r>
            <a:r>
              <a:rPr lang="ar-DZ" sz="2600" cap="none" dirty="0" smtClean="0">
                <a:latin typeface="+mj-lt"/>
              </a:rPr>
              <a:t>qui aid</a:t>
            </a:r>
            <a:r>
              <a:rPr lang="fr-FR" sz="2600" cap="none" dirty="0" smtClean="0">
                <a:latin typeface="+mj-lt"/>
              </a:rPr>
              <a:t>e</a:t>
            </a:r>
            <a:r>
              <a:rPr lang="ar-DZ" sz="2600" cap="none" dirty="0" smtClean="0">
                <a:latin typeface="+mj-lt"/>
              </a:rPr>
              <a:t>rait à la dispersion des cellules de la corona-radiata:</a:t>
            </a:r>
            <a:r>
              <a:rPr lang="ar-DZ" sz="2600" cap="none" dirty="0" smtClean="0">
                <a:solidFill>
                  <a:srgbClr val="FF0000"/>
                </a:solidFill>
                <a:latin typeface="+mj-lt"/>
              </a:rPr>
              <a:t>réaction acrosomiale.</a:t>
            </a:r>
          </a:p>
          <a:p>
            <a:pPr marL="274320" indent="-274320" algn="just">
              <a:buFont typeface="Wingdings" pitchFamily="2" charset="2"/>
              <a:buChar char="§"/>
              <a:defRPr/>
            </a:pPr>
            <a:r>
              <a:rPr lang="fr-FR" sz="2600" cap="none" dirty="0" smtClean="0">
                <a:latin typeface="+mj-lt"/>
              </a:rPr>
              <a:t>C</a:t>
            </a:r>
            <a:r>
              <a:rPr lang="ar-DZ" sz="2600" cap="none" dirty="0" smtClean="0">
                <a:latin typeface="+mj-lt"/>
              </a:rPr>
              <a:t>ette réaction se produit lorsque le spz capacité</a:t>
            </a:r>
            <a:r>
              <a:rPr lang="fr-FR" sz="2600" cap="none" dirty="0" smtClean="0">
                <a:latin typeface="+mj-lt"/>
              </a:rPr>
              <a:t> </a:t>
            </a:r>
            <a:r>
              <a:rPr lang="ar-DZ" sz="2600" cap="none" dirty="0" smtClean="0">
                <a:latin typeface="+mj-lt"/>
              </a:rPr>
              <a:t>pénètre dans les assises cellulaires péri ovulaire</a:t>
            </a:r>
            <a:r>
              <a:rPr lang="fr-FR" sz="2600" cap="none" dirty="0" smtClean="0">
                <a:latin typeface="+mj-lt"/>
              </a:rPr>
              <a:t>s</a:t>
            </a:r>
            <a:r>
              <a:rPr lang="ar-DZ" sz="2600" cap="none" dirty="0" smtClean="0">
                <a:latin typeface="+mj-lt"/>
              </a:rPr>
              <a:t> = fusion de la membrane plasmique et de la membrane acrosomiale externe su</a:t>
            </a:r>
            <a:r>
              <a:rPr lang="fr-FR" sz="2600" cap="none" dirty="0" smtClean="0">
                <a:latin typeface="+mj-lt"/>
              </a:rPr>
              <a:t>i</a:t>
            </a:r>
            <a:r>
              <a:rPr lang="ar-DZ" sz="2600" cap="none" dirty="0" smtClean="0">
                <a:latin typeface="+mj-lt"/>
              </a:rPr>
              <a:t>vie de l’élimination complète des 2membranes </a:t>
            </a:r>
            <a:r>
              <a:rPr lang="fr-FR" sz="2600" cap="none" dirty="0" smtClean="0">
                <a:latin typeface="+mj-lt"/>
              </a:rPr>
              <a:t>    - L</a:t>
            </a:r>
            <a:r>
              <a:rPr lang="ar-DZ" sz="2600" cap="none" dirty="0" err="1" smtClean="0">
                <a:latin typeface="+mj-lt"/>
              </a:rPr>
              <a:t>ibération</a:t>
            </a:r>
            <a:r>
              <a:rPr lang="ar-DZ" sz="2600" cap="none" dirty="0" smtClean="0">
                <a:latin typeface="+mj-lt"/>
              </a:rPr>
              <a:t> </a:t>
            </a:r>
            <a:r>
              <a:rPr lang="ar-DZ" sz="2600" cap="none" dirty="0" smtClean="0">
                <a:latin typeface="+mj-lt"/>
              </a:rPr>
              <a:t>de </a:t>
            </a:r>
            <a:r>
              <a:rPr lang="fr-FR" sz="2600" cap="none" dirty="0" smtClean="0">
                <a:latin typeface="+mj-lt"/>
              </a:rPr>
              <a:t>l’</a:t>
            </a:r>
            <a:r>
              <a:rPr lang="ar-DZ" sz="2600" cap="none" dirty="0" err="1" smtClean="0">
                <a:latin typeface="+mj-lt"/>
              </a:rPr>
              <a:t>hyaluronidase</a:t>
            </a:r>
            <a:r>
              <a:rPr lang="ar-DZ" sz="2600" cap="none" dirty="0" smtClean="0">
                <a:latin typeface="+mj-lt"/>
              </a:rPr>
              <a:t> </a:t>
            </a:r>
            <a:endParaRPr lang="fr-FR" sz="2600" cap="none" dirty="0" smtClean="0">
              <a:latin typeface="+mj-lt"/>
            </a:endParaRPr>
          </a:p>
          <a:p>
            <a:pPr marL="0" indent="0" algn="just">
              <a:buNone/>
              <a:defRPr/>
            </a:pPr>
            <a:r>
              <a:rPr lang="fr-FR" sz="2600" cap="none" dirty="0" smtClean="0">
                <a:latin typeface="+mj-lt"/>
              </a:rPr>
              <a:t>                           -</a:t>
            </a:r>
            <a:r>
              <a:rPr lang="ar-DZ" sz="2600" cap="none" dirty="0" smtClean="0">
                <a:latin typeface="+mj-lt"/>
              </a:rPr>
              <a:t> </a:t>
            </a:r>
            <a:r>
              <a:rPr lang="fr-FR" sz="2600" cap="none" dirty="0">
                <a:latin typeface="+mj-lt"/>
              </a:rPr>
              <a:t>M</a:t>
            </a:r>
            <a:r>
              <a:rPr lang="ar-DZ" sz="2600" cap="none" dirty="0" err="1" smtClean="0">
                <a:latin typeface="+mj-lt"/>
              </a:rPr>
              <a:t>ise</a:t>
            </a:r>
            <a:r>
              <a:rPr lang="ar-DZ" sz="2600" cap="none" dirty="0" smtClean="0">
                <a:latin typeface="+mj-lt"/>
              </a:rPr>
              <a:t> </a:t>
            </a:r>
            <a:r>
              <a:rPr lang="ar-DZ" sz="2600" cap="none" dirty="0" smtClean="0">
                <a:latin typeface="+mj-lt"/>
              </a:rPr>
              <a:t>à nu de la membrane acrosomiale </a:t>
            </a:r>
            <a:r>
              <a:rPr lang="ar-DZ" sz="2600" cap="none" dirty="0" err="1" smtClean="0">
                <a:latin typeface="+mj-lt"/>
              </a:rPr>
              <a:t>interne</a:t>
            </a:r>
            <a:r>
              <a:rPr lang="ar-DZ" sz="2600" cap="none" dirty="0" smtClean="0">
                <a:latin typeface="+mj-lt"/>
              </a:rPr>
              <a:t>:</a:t>
            </a:r>
            <a:endParaRPr lang="fr-FR" sz="2600" cap="none" dirty="0" smtClean="0">
              <a:latin typeface="+mj-lt"/>
            </a:endParaRPr>
          </a:p>
          <a:p>
            <a:pPr marL="0" indent="0" algn="just">
              <a:buNone/>
              <a:defRPr/>
            </a:pPr>
            <a:r>
              <a:rPr lang="fr-FR" sz="2600" cap="none" dirty="0" smtClean="0">
                <a:latin typeface="+mj-lt"/>
              </a:rPr>
              <a:t>                             </a:t>
            </a:r>
            <a:r>
              <a:rPr lang="ar-DZ" sz="2600" cap="none" dirty="0"/>
              <a:t>acrosine </a:t>
            </a:r>
            <a:r>
              <a:rPr lang="ar-DZ" sz="2600" cap="none" dirty="0" err="1"/>
              <a:t>qui</a:t>
            </a:r>
            <a:r>
              <a:rPr lang="ar-DZ" sz="2600" cap="none" dirty="0"/>
              <a:t> </a:t>
            </a:r>
            <a:r>
              <a:rPr lang="ar-DZ" sz="2600" cap="none" dirty="0" err="1"/>
              <a:t>digère</a:t>
            </a:r>
            <a:r>
              <a:rPr lang="ar-DZ" sz="2600" cap="none" dirty="0"/>
              <a:t> </a:t>
            </a:r>
            <a:r>
              <a:rPr lang="ar-DZ" sz="2600" cap="none" dirty="0" err="1"/>
              <a:t>la</a:t>
            </a:r>
            <a:r>
              <a:rPr lang="ar-DZ" sz="2600" cap="none" dirty="0"/>
              <a:t> </a:t>
            </a:r>
            <a:r>
              <a:rPr lang="ar-DZ" sz="2600" cap="none" dirty="0" err="1"/>
              <a:t>zone</a:t>
            </a:r>
            <a:r>
              <a:rPr lang="ar-DZ" sz="2600" cap="none" dirty="0"/>
              <a:t> </a:t>
            </a:r>
            <a:r>
              <a:rPr lang="ar-DZ" sz="2600" cap="none" dirty="0" err="1"/>
              <a:t>pellucide</a:t>
            </a:r>
            <a:r>
              <a:rPr lang="ar-DZ" sz="2600" cap="none" dirty="0"/>
              <a:t>.</a:t>
            </a:r>
            <a:endParaRPr lang="fr-FR" sz="2600" cap="none" dirty="0"/>
          </a:p>
          <a:p>
            <a:pPr marL="274320" indent="-274320" algn="just">
              <a:buFont typeface="Wingdings" pitchFamily="2" charset="2"/>
              <a:buChar char="§"/>
              <a:defRPr/>
            </a:pPr>
            <a:endParaRPr lang="fr-FR" sz="2600" cap="none" dirty="0">
              <a:latin typeface="+mj-lt"/>
            </a:endParaRPr>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11</a:t>
            </a:fld>
            <a:endParaRPr lang="en-US" dirty="0"/>
          </a:p>
        </p:txBody>
      </p:sp>
      <p:sp>
        <p:nvSpPr>
          <p:cNvPr id="7" name="Accolade ouvrante 6"/>
          <p:cNvSpPr/>
          <p:nvPr/>
        </p:nvSpPr>
        <p:spPr>
          <a:xfrm>
            <a:off x="2783632" y="4725144"/>
            <a:ext cx="432048"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322688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208568" y="6389688"/>
            <a:ext cx="764215" cy="365125"/>
          </a:xfrm>
        </p:spPr>
        <p:txBody>
          <a:bodyPr/>
          <a:lstStyle/>
          <a:p>
            <a:fld id="{6D22F896-40B5-4ADD-8801-0D06FADFA095}" type="slidenum">
              <a:rPr lang="en-US" smtClean="0"/>
              <a:pPr/>
              <a:t>110</a:t>
            </a:fld>
            <a:endParaRPr lang="en-US" dirty="0"/>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7408" y="500064"/>
            <a:ext cx="10873208" cy="6072187"/>
          </a:xfrm>
          <a:prstGeom prst="rect">
            <a:avLst/>
          </a:prstGeom>
          <a:noFill/>
        </p:spPr>
      </p:pic>
    </p:spTree>
    <p:extLst>
      <p:ext uri="{BB962C8B-B14F-4D97-AF65-F5344CB8AC3E}">
        <p14:creationId xmlns:p14="http://schemas.microsoft.com/office/powerpoint/2010/main" val="13926293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97941" y="5715000"/>
            <a:ext cx="10963745" cy="725488"/>
          </a:xfrm>
        </p:spPr>
        <p:txBody>
          <a:bodyPr>
            <a:noAutofit/>
          </a:bodyPr>
          <a:lstStyle/>
          <a:p>
            <a:r>
              <a:rPr lang="fr-FR" sz="2800" cap="none" dirty="0" smtClean="0"/>
              <a:t>Plis latéraux (bords latéraux basculent en direction ventrale) (Moens, 2021)</a:t>
            </a:r>
            <a:endParaRPr lang="fr-FR" sz="2800" cap="none" dirty="0"/>
          </a:p>
        </p:txBody>
      </p:sp>
      <p:pic>
        <p:nvPicPr>
          <p:cNvPr id="10241"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38" y="1023042"/>
            <a:ext cx="6925901" cy="446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6D22F896-40B5-4ADD-8801-0D06FADFA095}" type="slidenum">
              <a:rPr lang="en-US" smtClean="0"/>
              <a:pPr/>
              <a:t>111</a:t>
            </a:fld>
            <a:endParaRPr lang="en-US" dirty="0"/>
          </a:p>
        </p:txBody>
      </p:sp>
    </p:spTree>
    <p:extLst>
      <p:ext uri="{BB962C8B-B14F-4D97-AF65-F5344CB8AC3E}">
        <p14:creationId xmlns:p14="http://schemas.microsoft.com/office/powerpoint/2010/main" val="31877817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2384221" y="939015"/>
            <a:ext cx="7772400" cy="600074"/>
          </a:xfrm>
        </p:spPr>
        <p:txBody>
          <a:bodyPr>
            <a:normAutofit fontScale="90000"/>
          </a:bodyPr>
          <a:lstStyle/>
          <a:p>
            <a:pPr eaLnBrk="1" hangingPunct="1"/>
            <a:r>
              <a:rPr lang="fr-FR" dirty="0" smtClean="0">
                <a:solidFill>
                  <a:srgbClr val="FF0000"/>
                </a:solidFill>
              </a:rPr>
              <a:t>Annexes Embryonnaires</a:t>
            </a:r>
          </a:p>
        </p:txBody>
      </p:sp>
      <p:sp>
        <p:nvSpPr>
          <p:cNvPr id="2" name="ZoneTexte 1"/>
          <p:cNvSpPr txBox="1"/>
          <p:nvPr/>
        </p:nvSpPr>
        <p:spPr>
          <a:xfrm>
            <a:off x="977774" y="2562130"/>
            <a:ext cx="9705315" cy="2608215"/>
          </a:xfrm>
          <a:prstGeom prst="rect">
            <a:avLst/>
          </a:prstGeom>
          <a:noFill/>
        </p:spPr>
        <p:txBody>
          <a:bodyPr wrap="square" rtlCol="0">
            <a:spAutoFit/>
          </a:bodyPr>
          <a:lstStyle/>
          <a:p>
            <a:pPr>
              <a:lnSpc>
                <a:spcPct val="150000"/>
              </a:lnSpc>
            </a:pPr>
            <a:r>
              <a:rPr lang="fr-FR" sz="2800" dirty="0"/>
              <a:t>Lors de sa délimitation, l'embryon s'individualise de l'ensemble des structures destinées à jouer le rôle d'annexes embryonnaires.</a:t>
            </a:r>
          </a:p>
          <a:p>
            <a:pPr>
              <a:lnSpc>
                <a:spcPct val="150000"/>
              </a:lnSpc>
            </a:pPr>
            <a:r>
              <a:rPr lang="fr-FR" sz="2800" dirty="0"/>
              <a:t>• Ces annexes sont des structures extra-embryonnaires sauf pour la partie intra embryonnaire de l’allantoïde à l’origine de la vessie. </a:t>
            </a: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112</a:t>
            </a:fld>
            <a:endParaRPr lang="en-US" dirty="0"/>
          </a:p>
        </p:txBody>
      </p:sp>
    </p:spTree>
    <p:extLst>
      <p:ext uri="{BB962C8B-B14F-4D97-AF65-F5344CB8AC3E}">
        <p14:creationId xmlns:p14="http://schemas.microsoft.com/office/powerpoint/2010/main" val="9618554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66663"/>
          </a:xfrm>
        </p:spPr>
        <p:txBody>
          <a:bodyPr/>
          <a:lstStyle/>
          <a:p>
            <a:r>
              <a:rPr lang="fr-FR" dirty="0">
                <a:solidFill>
                  <a:srgbClr val="FF0000"/>
                </a:solidFill>
              </a:rPr>
              <a:t>Annexes Embryonnaires</a:t>
            </a:r>
            <a:endParaRPr lang="fr-FR" dirty="0"/>
          </a:p>
        </p:txBody>
      </p:sp>
      <p:sp>
        <p:nvSpPr>
          <p:cNvPr id="3" name="Espace réservé du contenu 2"/>
          <p:cNvSpPr>
            <a:spLocks noGrp="1"/>
          </p:cNvSpPr>
          <p:nvPr>
            <p:ph sz="quarter" idx="13"/>
          </p:nvPr>
        </p:nvSpPr>
        <p:spPr>
          <a:xfrm>
            <a:off x="913775" y="1615655"/>
            <a:ext cx="10363826" cy="5083909"/>
          </a:xfrm>
        </p:spPr>
        <p:txBody>
          <a:bodyPr>
            <a:normAutofit/>
          </a:bodyPr>
          <a:lstStyle/>
          <a:p>
            <a:pPr marL="0" indent="0">
              <a:buNone/>
            </a:pPr>
            <a:r>
              <a:rPr lang="fr-FR" sz="2800" cap="none" dirty="0" smtClean="0">
                <a:solidFill>
                  <a:srgbClr val="FF0000"/>
                </a:solidFill>
              </a:rPr>
              <a:t>Définition et identification des annexes embryonnaires</a:t>
            </a:r>
          </a:p>
          <a:p>
            <a:pPr marL="0" indent="0" algn="just">
              <a:buNone/>
            </a:pPr>
            <a:r>
              <a:rPr lang="fr-FR" sz="2800" cap="none" dirty="0"/>
              <a:t>Ce sont des structures ou organes complexes annexés à l’embryon durant sa vie intra-utérine. Elles disparaissent à la </a:t>
            </a:r>
            <a:r>
              <a:rPr lang="fr-FR" sz="2800" cap="none" dirty="0" smtClean="0"/>
              <a:t>naissance.</a:t>
            </a:r>
          </a:p>
          <a:p>
            <a:pPr marL="0" indent="0" algn="just">
              <a:buNone/>
            </a:pPr>
            <a:r>
              <a:rPr lang="fr-FR" sz="2800" cap="none" dirty="0" smtClean="0"/>
              <a:t>Elles </a:t>
            </a:r>
            <a:r>
              <a:rPr lang="fr-FR" sz="2800" cap="none" dirty="0"/>
              <a:t>dérivent toutes en partie de l’ovocyte </a:t>
            </a:r>
            <a:r>
              <a:rPr lang="fr-FR" sz="2800" cap="none" dirty="0" smtClean="0"/>
              <a:t>fécondé; </a:t>
            </a:r>
            <a:r>
              <a:rPr lang="fr-FR" sz="2800" cap="none" dirty="0"/>
              <a:t>la seule structure d’origine maternelle qui intervient dans les annexes sont les caduques basales (participant à l’élaboration du placenta</a:t>
            </a:r>
            <a:r>
              <a:rPr lang="fr-FR" sz="2800" cap="none" dirty="0" smtClean="0"/>
              <a:t>).</a:t>
            </a:r>
          </a:p>
          <a:p>
            <a:pPr marL="0" indent="0" algn="just">
              <a:buNone/>
            </a:pPr>
            <a:r>
              <a:rPr lang="fr-FR" sz="2800" cap="none" dirty="0"/>
              <a:t>Elles ont le même caryotype, même phénotype que l’embryon/ fœtus, ce qui permet de les utiliser à des fins diagnostiques pour déterminer le </a:t>
            </a:r>
            <a:r>
              <a:rPr lang="fr-FR" sz="2800" cap="none" dirty="0" smtClean="0"/>
              <a:t>génotype </a:t>
            </a:r>
            <a:r>
              <a:rPr lang="fr-FR" sz="2800" cap="none" dirty="0"/>
              <a:t>et </a:t>
            </a:r>
            <a:r>
              <a:rPr lang="fr-FR" sz="2800" cap="none" dirty="0" smtClean="0"/>
              <a:t>le caryotype </a:t>
            </a:r>
            <a:r>
              <a:rPr lang="fr-FR" sz="2800" cap="none" dirty="0"/>
              <a:t>de l’embryon. </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a:xfrm>
            <a:off x="11064552" y="6346303"/>
            <a:ext cx="764215" cy="365125"/>
          </a:xfrm>
        </p:spPr>
        <p:txBody>
          <a:bodyPr/>
          <a:lstStyle/>
          <a:p>
            <a:fld id="{6D22F896-40B5-4ADD-8801-0D06FADFA095}" type="slidenum">
              <a:rPr lang="en-US" smtClean="0"/>
              <a:pPr/>
              <a:t>113</a:t>
            </a:fld>
            <a:endParaRPr lang="en-US" dirty="0"/>
          </a:p>
        </p:txBody>
      </p:sp>
    </p:spTree>
    <p:extLst>
      <p:ext uri="{BB962C8B-B14F-4D97-AF65-F5344CB8AC3E}">
        <p14:creationId xmlns:p14="http://schemas.microsoft.com/office/powerpoint/2010/main" val="3192364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916411" y="0"/>
            <a:ext cx="8229600" cy="309797"/>
          </a:xfrm>
        </p:spPr>
        <p:txBody>
          <a:bodyPr>
            <a:normAutofit fontScale="90000"/>
          </a:bodyPr>
          <a:lstStyle/>
          <a:p>
            <a:r>
              <a:rPr lang="fr-FR" dirty="0" smtClean="0">
                <a:solidFill>
                  <a:srgbClr val="FF0000"/>
                </a:solidFill>
              </a:rPr>
              <a:t>rôles</a:t>
            </a:r>
            <a:endParaRPr lang="fr-FR" dirty="0">
              <a:solidFill>
                <a:srgbClr val="FF0000"/>
              </a:solidFill>
            </a:endParaRPr>
          </a:p>
        </p:txBody>
      </p:sp>
      <p:sp>
        <p:nvSpPr>
          <p:cNvPr id="3075" name="Espace réservé du contenu 2"/>
          <p:cNvSpPr>
            <a:spLocks noGrp="1"/>
          </p:cNvSpPr>
          <p:nvPr>
            <p:ph idx="4294967295"/>
          </p:nvPr>
        </p:nvSpPr>
        <p:spPr>
          <a:xfrm>
            <a:off x="1424412" y="309797"/>
            <a:ext cx="9982954" cy="6143625"/>
          </a:xfrm>
          <a:prstGeom prst="rect">
            <a:avLst/>
          </a:prstGeom>
        </p:spPr>
        <p:txBody>
          <a:bodyPr>
            <a:normAutofit lnSpcReduction="10000"/>
          </a:bodyPr>
          <a:lstStyle/>
          <a:p>
            <a:pPr eaLnBrk="1" hangingPunct="1">
              <a:buFont typeface="Wingdings" panose="05000000000000000000" pitchFamily="2" charset="2"/>
              <a:buChar char="q"/>
            </a:pPr>
            <a:r>
              <a:rPr lang="fr-FR" sz="2400" cap="none" dirty="0" smtClean="0"/>
              <a:t>Protection</a:t>
            </a:r>
          </a:p>
          <a:p>
            <a:pPr eaLnBrk="1" hangingPunct="1">
              <a:buFont typeface="Wingdings" panose="05000000000000000000" pitchFamily="2" charset="2"/>
              <a:buChar char="q"/>
            </a:pPr>
            <a:r>
              <a:rPr lang="fr-FR" sz="2400" cap="none" dirty="0" smtClean="0"/>
              <a:t>Nutrition</a:t>
            </a:r>
          </a:p>
          <a:p>
            <a:pPr eaLnBrk="1" hangingPunct="1">
              <a:buFont typeface="Wingdings" panose="05000000000000000000" pitchFamily="2" charset="2"/>
              <a:buChar char="q"/>
            </a:pPr>
            <a:r>
              <a:rPr lang="fr-FR" sz="2400" cap="none" dirty="0" smtClean="0"/>
              <a:t>Respiration</a:t>
            </a:r>
          </a:p>
          <a:p>
            <a:pPr eaLnBrk="1" hangingPunct="1">
              <a:buFont typeface="Wingdings" panose="05000000000000000000" pitchFamily="2" charset="2"/>
              <a:buChar char="q"/>
            </a:pPr>
            <a:r>
              <a:rPr lang="fr-FR" sz="2400" cap="none" dirty="0" smtClean="0"/>
              <a:t>Elimination des déchets métaboliques de l’embryon. </a:t>
            </a:r>
          </a:p>
          <a:p>
            <a:pPr eaLnBrk="1" hangingPunct="1">
              <a:buFont typeface="Wingdings" panose="05000000000000000000" pitchFamily="2" charset="2"/>
              <a:buChar char="q"/>
            </a:pPr>
            <a:r>
              <a:rPr lang="fr-FR" sz="2400" cap="none" dirty="0" smtClean="0"/>
              <a:t>Les annexes comprennent:</a:t>
            </a:r>
          </a:p>
          <a:p>
            <a:pPr eaLnBrk="1" hangingPunct="1">
              <a:buFont typeface="Wingdings" panose="05000000000000000000" pitchFamily="2" charset="2"/>
              <a:buChar char="q"/>
            </a:pPr>
            <a:r>
              <a:rPr lang="fr-FR" sz="2400" cap="none" dirty="0" smtClean="0">
                <a:solidFill>
                  <a:srgbClr val="FF0000"/>
                </a:solidFill>
              </a:rPr>
              <a:t>Cavité amniotique</a:t>
            </a:r>
          </a:p>
          <a:p>
            <a:pPr eaLnBrk="1" hangingPunct="1">
              <a:buFont typeface="Wingdings" panose="05000000000000000000" pitchFamily="2" charset="2"/>
              <a:buChar char="q"/>
            </a:pPr>
            <a:r>
              <a:rPr lang="fr-FR" sz="2400" cap="none" dirty="0" err="1" smtClean="0">
                <a:solidFill>
                  <a:srgbClr val="FF0000"/>
                </a:solidFill>
              </a:rPr>
              <a:t>Lécithocèle</a:t>
            </a:r>
            <a:r>
              <a:rPr lang="fr-FR" sz="2400" cap="none" dirty="0" smtClean="0">
                <a:solidFill>
                  <a:srgbClr val="FF0000"/>
                </a:solidFill>
              </a:rPr>
              <a:t> ou sac vitellin</a:t>
            </a:r>
          </a:p>
          <a:p>
            <a:pPr eaLnBrk="1" hangingPunct="1">
              <a:buFont typeface="Wingdings" panose="05000000000000000000" pitchFamily="2" charset="2"/>
              <a:buChar char="q"/>
            </a:pPr>
            <a:r>
              <a:rPr lang="fr-FR" sz="2400" cap="none" dirty="0" smtClean="0">
                <a:solidFill>
                  <a:srgbClr val="FF0000"/>
                </a:solidFill>
              </a:rPr>
              <a:t>Diverticule allantoïde</a:t>
            </a:r>
          </a:p>
          <a:p>
            <a:pPr eaLnBrk="1" hangingPunct="1">
              <a:buFont typeface="Wingdings" panose="05000000000000000000" pitchFamily="2" charset="2"/>
              <a:buChar char="q"/>
            </a:pPr>
            <a:r>
              <a:rPr lang="fr-FR" sz="2400" cap="none" dirty="0" smtClean="0">
                <a:solidFill>
                  <a:srgbClr val="FF0000"/>
                </a:solidFill>
              </a:rPr>
              <a:t>Chorion</a:t>
            </a:r>
          </a:p>
          <a:p>
            <a:pPr eaLnBrk="1" hangingPunct="1">
              <a:buFont typeface="Wingdings" panose="05000000000000000000" pitchFamily="2" charset="2"/>
              <a:buChar char="q"/>
            </a:pPr>
            <a:r>
              <a:rPr lang="fr-FR" sz="2400" cap="none" dirty="0">
                <a:solidFill>
                  <a:srgbClr val="FF0000"/>
                </a:solidFill>
              </a:rPr>
              <a:t>C</a:t>
            </a:r>
            <a:r>
              <a:rPr lang="fr-FR" sz="2400" cap="none" dirty="0" smtClean="0">
                <a:solidFill>
                  <a:srgbClr val="FF0000"/>
                </a:solidFill>
              </a:rPr>
              <a:t>ordon ombilical</a:t>
            </a:r>
          </a:p>
          <a:p>
            <a:pPr eaLnBrk="1" hangingPunct="1">
              <a:buFont typeface="Wingdings" panose="05000000000000000000" pitchFamily="2" charset="2"/>
              <a:buChar char="q"/>
            </a:pPr>
            <a:r>
              <a:rPr lang="fr-FR" sz="2400" cap="none" dirty="0">
                <a:solidFill>
                  <a:srgbClr val="FF0000"/>
                </a:solidFill>
              </a:rPr>
              <a:t>P</a:t>
            </a:r>
            <a:r>
              <a:rPr lang="fr-FR" sz="2400" cap="none" dirty="0" smtClean="0">
                <a:solidFill>
                  <a:srgbClr val="FF0000"/>
                </a:solidFill>
              </a:rPr>
              <a:t>lacenta</a:t>
            </a:r>
            <a:endParaRPr lang="fr-FR" sz="2400" cap="none" dirty="0">
              <a:solidFill>
                <a:srgbClr val="FF0000"/>
              </a:solidFill>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1154282" y="6398094"/>
            <a:ext cx="764215" cy="365125"/>
          </a:xfrm>
        </p:spPr>
        <p:txBody>
          <a:bodyPr/>
          <a:lstStyle/>
          <a:p>
            <a:fld id="{6D22F896-40B5-4ADD-8801-0D06FADFA095}" type="slidenum">
              <a:rPr lang="en-US" smtClean="0"/>
              <a:pPr/>
              <a:t>114</a:t>
            </a:fld>
            <a:endParaRPr lang="en-US" dirty="0"/>
          </a:p>
        </p:txBody>
      </p:sp>
    </p:spTree>
    <p:extLst>
      <p:ext uri="{BB962C8B-B14F-4D97-AF65-F5344CB8AC3E}">
        <p14:creationId xmlns:p14="http://schemas.microsoft.com/office/powerpoint/2010/main" val="1950911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274639"/>
            <a:ext cx="8229600" cy="439737"/>
          </a:xfrm>
        </p:spPr>
        <p:txBody>
          <a:bodyPr>
            <a:normAutofit fontScale="90000"/>
          </a:bodyPr>
          <a:lstStyle/>
          <a:p>
            <a:pPr eaLnBrk="1" hangingPunct="1"/>
            <a:r>
              <a:rPr lang="fr-FR" smtClean="0">
                <a:solidFill>
                  <a:srgbClr val="FF0000"/>
                </a:solidFill>
              </a:rPr>
              <a:t/>
            </a:r>
            <a:br>
              <a:rPr lang="fr-FR" smtClean="0">
                <a:solidFill>
                  <a:srgbClr val="FF0000"/>
                </a:solidFill>
              </a:rPr>
            </a:br>
            <a:r>
              <a:rPr lang="fr-FR" smtClean="0">
                <a:solidFill>
                  <a:srgbClr val="FF0000"/>
                </a:solidFill>
              </a:rPr>
              <a:t>Cavité Amniotique (3</a:t>
            </a:r>
            <a:r>
              <a:rPr lang="fr-FR" baseline="30000" smtClean="0">
                <a:solidFill>
                  <a:srgbClr val="FF0000"/>
                </a:solidFill>
              </a:rPr>
              <a:t>ème</a:t>
            </a:r>
            <a:r>
              <a:rPr lang="fr-FR" smtClean="0">
                <a:solidFill>
                  <a:srgbClr val="FF0000"/>
                </a:solidFill>
              </a:rPr>
              <a:t> semaine)</a:t>
            </a:r>
            <a:r>
              <a:rPr lang="fr-FR" smtClean="0"/>
              <a:t/>
            </a:r>
            <a:br>
              <a:rPr lang="fr-FR" smtClean="0"/>
            </a:br>
            <a:endParaRPr lang="fr-FR" smtClean="0"/>
          </a:p>
        </p:txBody>
      </p:sp>
      <p:sp>
        <p:nvSpPr>
          <p:cNvPr id="4099" name="Espace réservé du contenu 2"/>
          <p:cNvSpPr>
            <a:spLocks noGrp="1"/>
          </p:cNvSpPr>
          <p:nvPr>
            <p:ph idx="4294967295"/>
          </p:nvPr>
        </p:nvSpPr>
        <p:spPr>
          <a:xfrm>
            <a:off x="516048" y="857250"/>
            <a:ext cx="9694752" cy="5429250"/>
          </a:xfrm>
          <a:prstGeom prst="rect">
            <a:avLst/>
          </a:prstGeom>
        </p:spPr>
        <p:txBody>
          <a:bodyPr/>
          <a:lstStyle/>
          <a:p>
            <a:pPr algn="just" eaLnBrk="1" hangingPunct="1"/>
            <a:r>
              <a:rPr lang="fr-FR" sz="2800" cap="none" dirty="0" smtClean="0"/>
              <a:t>Rôle du liquide amniotique:</a:t>
            </a:r>
          </a:p>
          <a:p>
            <a:pPr algn="just" eaLnBrk="1" hangingPunct="1">
              <a:buFont typeface="Wingdings" panose="05000000000000000000" pitchFamily="2" charset="2"/>
              <a:buChar char="q"/>
            </a:pPr>
            <a:r>
              <a:rPr lang="fr-FR" sz="2800" cap="none" dirty="0" smtClean="0"/>
              <a:t>Croissance externe de l’embryon</a:t>
            </a:r>
          </a:p>
          <a:p>
            <a:pPr algn="just" eaLnBrk="1" hangingPunct="1">
              <a:buFont typeface="Wingdings" panose="05000000000000000000" pitchFamily="2" charset="2"/>
              <a:buChar char="q"/>
            </a:pPr>
            <a:r>
              <a:rPr lang="fr-FR" sz="2800" cap="none" dirty="0" smtClean="0"/>
              <a:t>Empêche l’ adhérence de l ’amnios à l’embryon</a:t>
            </a:r>
          </a:p>
          <a:p>
            <a:pPr algn="just" eaLnBrk="1" hangingPunct="1">
              <a:buFont typeface="Wingdings" panose="05000000000000000000" pitchFamily="2" charset="2"/>
              <a:buChar char="q"/>
            </a:pPr>
            <a:r>
              <a:rPr lang="fr-FR" sz="2800" cap="none" dirty="0" smtClean="0"/>
              <a:t>Protège l’embryon de certains traumatismes</a:t>
            </a:r>
          </a:p>
          <a:p>
            <a:pPr algn="just" eaLnBrk="1" hangingPunct="1">
              <a:buFont typeface="Wingdings" panose="05000000000000000000" pitchFamily="2" charset="2"/>
              <a:buChar char="q"/>
            </a:pPr>
            <a:r>
              <a:rPr lang="fr-FR" sz="2800" cap="none" dirty="0" smtClean="0"/>
              <a:t>Permet au fœtus de se mouvoir librement( développement ostéo-musculaire).</a:t>
            </a:r>
          </a:p>
          <a:p>
            <a:pPr algn="just" eaLnBrk="1" hangingPunct="1">
              <a:buFont typeface="Wingdings" panose="05000000000000000000" pitchFamily="2" charset="2"/>
              <a:buChar char="q"/>
            </a:pPr>
            <a:r>
              <a:rPr lang="fr-FR" sz="2800" cap="none" dirty="0" smtClean="0"/>
              <a:t>Au moment de mise bas         lubrification des voies génitales de la mère et facilite l’expulsion du fœtus.</a:t>
            </a:r>
          </a:p>
        </p:txBody>
      </p:sp>
      <p:sp>
        <p:nvSpPr>
          <p:cNvPr id="4" name="Flèche droite 3"/>
          <p:cNvSpPr/>
          <p:nvPr/>
        </p:nvSpPr>
        <p:spPr>
          <a:xfrm>
            <a:off x="4667676" y="4855770"/>
            <a:ext cx="4286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115</a:t>
            </a:fld>
            <a:endParaRPr lang="en-US" dirty="0"/>
          </a:p>
        </p:txBody>
      </p:sp>
    </p:spTree>
    <p:extLst>
      <p:ext uri="{BB962C8B-B14F-4D97-AF65-F5344CB8AC3E}">
        <p14:creationId xmlns:p14="http://schemas.microsoft.com/office/powerpoint/2010/main" val="14019419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mnios_chor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1357313"/>
            <a:ext cx="6572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ZoneTexte 2"/>
          <p:cNvSpPr txBox="1">
            <a:spLocks noChangeArrowheads="1"/>
          </p:cNvSpPr>
          <p:nvPr/>
        </p:nvSpPr>
        <p:spPr bwMode="auto">
          <a:xfrm>
            <a:off x="4238625" y="5857875"/>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atin typeface="Calibri" panose="020F0502020204030204" pitchFamily="34" charset="0"/>
              </a:rPr>
              <a:t>Membrane amniotique</a:t>
            </a:r>
          </a:p>
        </p:txBody>
      </p:sp>
      <p:sp>
        <p:nvSpPr>
          <p:cNvPr id="5124" name="Rectangle 4"/>
          <p:cNvSpPr>
            <a:spLocks noChangeArrowheads="1"/>
          </p:cNvSpPr>
          <p:nvPr/>
        </p:nvSpPr>
        <p:spPr bwMode="auto">
          <a:xfrm>
            <a:off x="3810000" y="285750"/>
            <a:ext cx="578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4400">
                <a:solidFill>
                  <a:srgbClr val="FF0000"/>
                </a:solidFill>
                <a:latin typeface="Calibri" panose="020F0502020204030204" pitchFamily="34" charset="0"/>
              </a:rPr>
              <a:t>Cavité Amniotique</a:t>
            </a:r>
            <a:endParaRPr lang="fr-FR" sz="4400">
              <a:latin typeface="Calibri" panose="020F0502020204030204" pitchFamily="34" charset="0"/>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116</a:t>
            </a:fld>
            <a:endParaRPr lang="en-US" dirty="0"/>
          </a:p>
        </p:txBody>
      </p:sp>
    </p:spTree>
    <p:extLst>
      <p:ext uri="{BB962C8B-B14F-4D97-AF65-F5344CB8AC3E}">
        <p14:creationId xmlns:p14="http://schemas.microsoft.com/office/powerpoint/2010/main" val="30300503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981200" y="274639"/>
            <a:ext cx="8229600" cy="439737"/>
          </a:xfrm>
        </p:spPr>
        <p:txBody>
          <a:bodyPr>
            <a:normAutofit fontScale="90000"/>
          </a:bodyPr>
          <a:lstStyle/>
          <a:p>
            <a:pPr eaLnBrk="1" hangingPunct="1"/>
            <a:r>
              <a:rPr lang="fr-FR" smtClean="0">
                <a:solidFill>
                  <a:srgbClr val="FF0000"/>
                </a:solidFill>
              </a:rPr>
              <a:t/>
            </a:r>
            <a:br>
              <a:rPr lang="fr-FR" smtClean="0">
                <a:solidFill>
                  <a:srgbClr val="FF0000"/>
                </a:solidFill>
              </a:rPr>
            </a:br>
            <a:r>
              <a:rPr lang="fr-FR" smtClean="0">
                <a:solidFill>
                  <a:srgbClr val="FF0000"/>
                </a:solidFill>
              </a:rPr>
              <a:t>Cavité Amniotique</a:t>
            </a:r>
            <a:r>
              <a:rPr lang="fr-FR" smtClean="0"/>
              <a:t/>
            </a:r>
            <a:br>
              <a:rPr lang="fr-FR" smtClean="0"/>
            </a:br>
            <a:endParaRPr lang="fr-FR" smtClean="0"/>
          </a:p>
        </p:txBody>
      </p:sp>
      <p:sp>
        <p:nvSpPr>
          <p:cNvPr id="6147" name="Espace réservé du contenu 2"/>
          <p:cNvSpPr>
            <a:spLocks noGrp="1"/>
          </p:cNvSpPr>
          <p:nvPr>
            <p:ph idx="4294967295"/>
          </p:nvPr>
        </p:nvSpPr>
        <p:spPr>
          <a:xfrm>
            <a:off x="1981200" y="857250"/>
            <a:ext cx="8229600" cy="5429250"/>
          </a:xfrm>
          <a:prstGeom prst="rect">
            <a:avLst/>
          </a:prstGeom>
        </p:spPr>
        <p:txBody>
          <a:bodyPr/>
          <a:lstStyle/>
          <a:p>
            <a:pPr eaLnBrk="1" hangingPunct="1"/>
            <a:endParaRPr lang="fr-FR" dirty="0" smtClean="0"/>
          </a:p>
          <a:p>
            <a:pPr algn="just" eaLnBrk="1" hangingPunct="1"/>
            <a:r>
              <a:rPr lang="fr-FR" sz="2800" cap="none" dirty="0" smtClean="0"/>
              <a:t>Aminogène</a:t>
            </a:r>
          </a:p>
          <a:p>
            <a:pPr algn="just" eaLnBrk="1" hangingPunct="1">
              <a:buFont typeface="Wingdings" panose="05000000000000000000" pitchFamily="2" charset="2"/>
              <a:buChar char="q"/>
            </a:pPr>
            <a:r>
              <a:rPr lang="fr-FR" sz="2800" cap="none" dirty="0" smtClean="0"/>
              <a:t>Plissement: lapin, ongulés et tous les carnivores</a:t>
            </a:r>
          </a:p>
          <a:p>
            <a:pPr algn="just" eaLnBrk="1" hangingPunct="1">
              <a:buFont typeface="Wingdings" panose="05000000000000000000" pitchFamily="2" charset="2"/>
              <a:buChar char="q"/>
            </a:pPr>
            <a:endParaRPr lang="fr-FR" sz="2800" cap="none" dirty="0" smtClean="0"/>
          </a:p>
          <a:p>
            <a:pPr algn="just" eaLnBrk="1" hangingPunct="1">
              <a:buFont typeface="Wingdings" panose="05000000000000000000" pitchFamily="2" charset="2"/>
              <a:buChar char="q"/>
            </a:pPr>
            <a:r>
              <a:rPr lang="fr-FR" sz="2800" cap="none" dirty="0" smtClean="0"/>
              <a:t>Cavitation: insectivores et primates</a:t>
            </a:r>
          </a:p>
          <a:p>
            <a:pPr algn="just" eaLnBrk="1" hangingPunct="1">
              <a:buFont typeface="Wingdings" panose="05000000000000000000" pitchFamily="2" charset="2"/>
              <a:buChar char="q"/>
            </a:pPr>
            <a:endParaRPr lang="fr-FR" sz="2800" cap="none" dirty="0" smtClean="0"/>
          </a:p>
          <a:p>
            <a:pPr algn="just" eaLnBrk="1" hangingPunct="1">
              <a:buFont typeface="Wingdings" panose="05000000000000000000" pitchFamily="2" charset="2"/>
              <a:buChar char="q"/>
            </a:pPr>
            <a:r>
              <a:rPr lang="fr-FR" sz="2800" cap="none" dirty="0" smtClean="0"/>
              <a:t>Enfoncement: rongeurs</a:t>
            </a:r>
          </a:p>
          <a:p>
            <a:pPr algn="just" eaLnBrk="1" hangingPunct="1">
              <a:buFont typeface="Wingdings" panose="05000000000000000000" pitchFamily="2" charset="2"/>
              <a:buChar char="q"/>
            </a:pPr>
            <a:endParaRPr lang="fr-FR"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117</a:t>
            </a:fld>
            <a:endParaRPr lang="en-US" dirty="0"/>
          </a:p>
        </p:txBody>
      </p:sp>
    </p:spTree>
    <p:extLst>
      <p:ext uri="{BB962C8B-B14F-4D97-AF65-F5344CB8AC3E}">
        <p14:creationId xmlns:p14="http://schemas.microsoft.com/office/powerpoint/2010/main" val="11118894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582612"/>
          </a:xfrm>
        </p:spPr>
        <p:txBody>
          <a:bodyPr>
            <a:normAutofit fontScale="90000"/>
          </a:bodyPr>
          <a:lstStyle/>
          <a:p>
            <a:pPr eaLnBrk="1" hangingPunct="1"/>
            <a:r>
              <a:rPr lang="fr-FR" smtClean="0">
                <a:solidFill>
                  <a:srgbClr val="FF0000"/>
                </a:solidFill>
              </a:rPr>
              <a:t>Lécithocèle (4</a:t>
            </a:r>
            <a:r>
              <a:rPr lang="fr-FR" baseline="30000" smtClean="0">
                <a:solidFill>
                  <a:srgbClr val="FF0000"/>
                </a:solidFill>
              </a:rPr>
              <a:t>ème</a:t>
            </a:r>
            <a:r>
              <a:rPr lang="fr-FR" smtClean="0">
                <a:solidFill>
                  <a:srgbClr val="FF0000"/>
                </a:solidFill>
              </a:rPr>
              <a:t> semaine)</a:t>
            </a:r>
          </a:p>
        </p:txBody>
      </p:sp>
      <p:sp>
        <p:nvSpPr>
          <p:cNvPr id="7171" name="Espace réservé du contenu 2"/>
          <p:cNvSpPr>
            <a:spLocks noGrp="1"/>
          </p:cNvSpPr>
          <p:nvPr>
            <p:ph idx="4294967295"/>
          </p:nvPr>
        </p:nvSpPr>
        <p:spPr>
          <a:xfrm>
            <a:off x="1981199" y="928689"/>
            <a:ext cx="9082135" cy="5197475"/>
          </a:xfrm>
          <a:prstGeom prst="rect">
            <a:avLst/>
          </a:prstGeom>
        </p:spPr>
        <p:txBody>
          <a:bodyPr/>
          <a:lstStyle/>
          <a:p>
            <a:pPr eaLnBrk="1" hangingPunct="1"/>
            <a:endParaRPr lang="fr-FR" dirty="0" smtClean="0"/>
          </a:p>
          <a:p>
            <a:pPr algn="just" eaLnBrk="1" hangingPunct="1"/>
            <a:r>
              <a:rPr lang="fr-FR" sz="2800" cap="none" dirty="0" smtClean="0"/>
              <a:t>Sa partie </a:t>
            </a:r>
            <a:r>
              <a:rPr lang="fr-FR" sz="2800" cap="none" dirty="0" err="1" smtClean="0"/>
              <a:t>ant</a:t>
            </a:r>
            <a:r>
              <a:rPr lang="fr-FR" sz="2800" cap="none" dirty="0" smtClean="0"/>
              <a:t>         intestin primitif: épithélium de la trachée, des bronches, des poumons et du tube digestif.</a:t>
            </a:r>
          </a:p>
          <a:p>
            <a:pPr algn="just" eaLnBrk="1" hangingPunct="1"/>
            <a:endParaRPr lang="fr-FR" sz="2800" cap="none" dirty="0" smtClean="0"/>
          </a:p>
          <a:p>
            <a:pPr algn="just" eaLnBrk="1" hangingPunct="1"/>
            <a:r>
              <a:rPr lang="fr-FR" sz="2800" cap="none" dirty="0" smtClean="0"/>
              <a:t>Sa partie post          se réduit de + en + et disparaît au 4</a:t>
            </a:r>
            <a:r>
              <a:rPr lang="fr-FR" sz="2800" cap="none" baseline="30000" dirty="0" smtClean="0"/>
              <a:t>ème</a:t>
            </a:r>
            <a:r>
              <a:rPr lang="fr-FR" sz="2800" cap="none" dirty="0" smtClean="0"/>
              <a:t> mois (assure par son réseau sanguin les premiers échanges entre l’embryon et le milieu utérin)</a:t>
            </a:r>
          </a:p>
        </p:txBody>
      </p:sp>
      <p:sp>
        <p:nvSpPr>
          <p:cNvPr id="4" name="Flèche droite 3"/>
          <p:cNvSpPr/>
          <p:nvPr/>
        </p:nvSpPr>
        <p:spPr>
          <a:xfrm flipV="1">
            <a:off x="4595813" y="1714500"/>
            <a:ext cx="1008282" cy="340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p:cNvSpPr/>
          <p:nvPr/>
        </p:nvSpPr>
        <p:spPr>
          <a:xfrm flipV="1">
            <a:off x="4713507" y="3348832"/>
            <a:ext cx="790999" cy="344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                  </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118</a:t>
            </a:fld>
            <a:endParaRPr lang="en-US" dirty="0"/>
          </a:p>
        </p:txBody>
      </p:sp>
    </p:spTree>
    <p:extLst>
      <p:ext uri="{BB962C8B-B14F-4D97-AF65-F5344CB8AC3E}">
        <p14:creationId xmlns:p14="http://schemas.microsoft.com/office/powerpoint/2010/main" val="9429201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981200" y="274639"/>
            <a:ext cx="8229600" cy="1282557"/>
          </a:xfrm>
        </p:spPr>
        <p:txBody>
          <a:bodyPr>
            <a:normAutofit fontScale="90000"/>
          </a:bodyPr>
          <a:lstStyle/>
          <a:p>
            <a:pPr eaLnBrk="1" hangingPunct="1"/>
            <a:r>
              <a:rPr lang="fr-FR" dirty="0" smtClean="0">
                <a:solidFill>
                  <a:srgbClr val="FF0000"/>
                </a:solidFill>
              </a:rPr>
              <a:t/>
            </a:r>
            <a:br>
              <a:rPr lang="fr-FR" dirty="0" smtClean="0">
                <a:solidFill>
                  <a:srgbClr val="FF0000"/>
                </a:solidFill>
              </a:rPr>
            </a:br>
            <a:r>
              <a:rPr lang="fr-FR" dirty="0" smtClean="0">
                <a:solidFill>
                  <a:srgbClr val="FF0000"/>
                </a:solidFill>
              </a:rPr>
              <a:t/>
            </a:r>
            <a:br>
              <a:rPr lang="fr-FR" dirty="0" smtClean="0">
                <a:solidFill>
                  <a:srgbClr val="FF0000"/>
                </a:solidFill>
              </a:rPr>
            </a:br>
            <a:r>
              <a:rPr lang="fr-FR" dirty="0" smtClean="0">
                <a:solidFill>
                  <a:srgbClr val="FF0000"/>
                </a:solidFill>
              </a:rPr>
              <a:t>Diverticule allantoïde (3</a:t>
            </a:r>
            <a:r>
              <a:rPr lang="fr-FR" baseline="30000" dirty="0" smtClean="0">
                <a:solidFill>
                  <a:srgbClr val="FF0000"/>
                </a:solidFill>
              </a:rPr>
              <a:t>ème</a:t>
            </a:r>
            <a:r>
              <a:rPr lang="fr-FR" dirty="0" smtClean="0">
                <a:solidFill>
                  <a:srgbClr val="FF0000"/>
                </a:solidFill>
              </a:rPr>
              <a:t> semaine)</a:t>
            </a:r>
            <a:r>
              <a:rPr lang="fr-FR" dirty="0" smtClean="0"/>
              <a:t/>
            </a:r>
            <a:br>
              <a:rPr lang="fr-FR" dirty="0" smtClean="0"/>
            </a:br>
            <a:endParaRPr lang="fr-FR" dirty="0" smtClean="0">
              <a:solidFill>
                <a:srgbClr val="FF0000"/>
              </a:solidFill>
            </a:endParaRPr>
          </a:p>
        </p:txBody>
      </p:sp>
      <p:sp>
        <p:nvSpPr>
          <p:cNvPr id="8195" name="Espace réservé du contenu 2"/>
          <p:cNvSpPr>
            <a:spLocks noGrp="1"/>
          </p:cNvSpPr>
          <p:nvPr>
            <p:ph idx="4294967295"/>
          </p:nvPr>
        </p:nvSpPr>
        <p:spPr>
          <a:xfrm>
            <a:off x="1166388" y="2143126"/>
            <a:ext cx="9859224" cy="4554538"/>
          </a:xfrm>
          <a:prstGeom prst="rect">
            <a:avLst/>
          </a:prstGeom>
        </p:spPr>
        <p:txBody>
          <a:bodyPr/>
          <a:lstStyle/>
          <a:p>
            <a:pPr eaLnBrk="1" hangingPunct="1"/>
            <a:endParaRPr lang="fr-FR" dirty="0" smtClean="0"/>
          </a:p>
          <a:p>
            <a:pPr algn="just" eaLnBrk="1" hangingPunct="1"/>
            <a:r>
              <a:rPr lang="fr-FR" sz="2800" cap="none" dirty="0" smtClean="0"/>
              <a:t>Chez les amniotes: son feuillet mésodermique est le lieu d’apparition du système vasculaire allantoïdien (ses vaisseaux sanguins deviennent les artères et la veine ombilicale).</a:t>
            </a:r>
          </a:p>
          <a:p>
            <a:pPr algn="just" eaLnBrk="1" hangingPunct="1"/>
            <a:r>
              <a:rPr lang="fr-FR" sz="2800" cap="none" dirty="0" smtClean="0"/>
              <a:t>Chez les oiseaux et les reptiles: réservoir d’eau et de déchets urinaires.</a:t>
            </a:r>
          </a:p>
          <a:p>
            <a:pPr algn="just" eaLnBrk="1" hangingPunct="1"/>
            <a:endParaRPr lang="fr-FR"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119</a:t>
            </a:fld>
            <a:endParaRPr lang="en-US" dirty="0"/>
          </a:p>
        </p:txBody>
      </p:sp>
    </p:spTree>
    <p:extLst>
      <p:ext uri="{BB962C8B-B14F-4D97-AF65-F5344CB8AC3E}">
        <p14:creationId xmlns:p14="http://schemas.microsoft.com/office/powerpoint/2010/main" val="166062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eco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620714"/>
            <a:ext cx="7786688"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ZoneTexte 2"/>
          <p:cNvSpPr txBox="1">
            <a:spLocks noChangeArrowheads="1"/>
          </p:cNvSpPr>
          <p:nvPr/>
        </p:nvSpPr>
        <p:spPr bwMode="auto">
          <a:xfrm>
            <a:off x="2095500" y="62118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fr-FR" sz="1800" b="1" dirty="0">
                <a:solidFill>
                  <a:srgbClr val="FF0000"/>
                </a:solidFill>
              </a:rPr>
              <a:t>Ovocyte </a:t>
            </a:r>
            <a:r>
              <a:rPr lang="fr-FR" sz="1800" b="1" dirty="0" smtClean="0">
                <a:solidFill>
                  <a:srgbClr val="FF0000"/>
                </a:solidFill>
              </a:rPr>
              <a:t>entouré </a:t>
            </a:r>
            <a:r>
              <a:rPr lang="fr-FR" sz="1800" b="1" dirty="0">
                <a:solidFill>
                  <a:srgbClr val="FF0000"/>
                </a:solidFill>
              </a:rPr>
              <a:t>de cellule de la corona </a:t>
            </a:r>
            <a:r>
              <a:rPr lang="fr-FR" sz="1800" b="1" dirty="0" err="1">
                <a:solidFill>
                  <a:srgbClr val="FF0000"/>
                </a:solidFill>
              </a:rPr>
              <a:t>radiata</a:t>
            </a:r>
            <a:r>
              <a:rPr lang="fr-FR" sz="1800" b="1" dirty="0">
                <a:solidFill>
                  <a:srgbClr val="FF0000"/>
                </a:solidFill>
              </a:rPr>
              <a:t> et des spermatozoïdes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8194585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738313" y="1"/>
            <a:ext cx="8229600" cy="511175"/>
          </a:xfrm>
        </p:spPr>
        <p:txBody>
          <a:bodyPr>
            <a:normAutofit fontScale="90000"/>
          </a:bodyPr>
          <a:lstStyle/>
          <a:p>
            <a:pPr eaLnBrk="1" hangingPunct="1"/>
            <a:r>
              <a:rPr lang="fr-FR" dirty="0" smtClean="0">
                <a:solidFill>
                  <a:srgbClr val="FF0000"/>
                </a:solidFill>
              </a:rPr>
              <a:t>Cordon ombilical</a:t>
            </a:r>
          </a:p>
        </p:txBody>
      </p:sp>
      <p:sp>
        <p:nvSpPr>
          <p:cNvPr id="9219" name="Espace réservé du contenu 2"/>
          <p:cNvSpPr>
            <a:spLocks noGrp="1"/>
          </p:cNvSpPr>
          <p:nvPr>
            <p:ph idx="4294967295"/>
          </p:nvPr>
        </p:nvSpPr>
        <p:spPr>
          <a:xfrm>
            <a:off x="1628115" y="934630"/>
            <a:ext cx="8686800" cy="6357937"/>
          </a:xfrm>
          <a:prstGeom prst="rect">
            <a:avLst/>
          </a:prstGeom>
        </p:spPr>
        <p:txBody>
          <a:bodyPr/>
          <a:lstStyle/>
          <a:p>
            <a:pPr algn="just" eaLnBrk="1" hangingPunct="1"/>
            <a:r>
              <a:rPr lang="fr-FR" sz="2800" cap="none" dirty="0" smtClean="0"/>
              <a:t>Observé que chez les animaux placentaires</a:t>
            </a:r>
          </a:p>
          <a:p>
            <a:pPr algn="just" eaLnBrk="1" hangingPunct="1"/>
            <a:r>
              <a:rPr lang="fr-FR" sz="2800" cap="none" dirty="0" smtClean="0"/>
              <a:t>Dans un stade précoce: anneau très large et court, comprend :</a:t>
            </a:r>
          </a:p>
          <a:p>
            <a:pPr algn="just" eaLnBrk="1" hangingPunct="1">
              <a:buFont typeface="Wingdings" panose="05000000000000000000" pitchFamily="2" charset="2"/>
              <a:buChar char="q"/>
            </a:pPr>
            <a:r>
              <a:rPr lang="fr-FR" sz="2800" cap="none" dirty="0" smtClean="0"/>
              <a:t>le pédicule vitellin</a:t>
            </a:r>
          </a:p>
          <a:p>
            <a:pPr algn="just" eaLnBrk="1" hangingPunct="1">
              <a:buFont typeface="Wingdings" panose="05000000000000000000" pitchFamily="2" charset="2"/>
              <a:buChar char="q"/>
            </a:pPr>
            <a:r>
              <a:rPr lang="fr-FR" sz="2800" cap="none" dirty="0" smtClean="0"/>
              <a:t>le pédicule embryonnaire avec  l’allantoïde et les vaisseaux ombilicaux (2 artères et une veine).</a:t>
            </a:r>
          </a:p>
          <a:p>
            <a:pPr algn="just" eaLnBrk="1" hangingPunct="1">
              <a:buFont typeface="Wingdings" panose="05000000000000000000" pitchFamily="2" charset="2"/>
              <a:buChar char="q"/>
            </a:pPr>
            <a:r>
              <a:rPr lang="fr-FR" sz="2800" cap="none" dirty="0" smtClean="0"/>
              <a:t>le cœlome ombilical.</a:t>
            </a:r>
          </a:p>
          <a:p>
            <a:pPr algn="just" eaLnBrk="1" hangingPunct="1"/>
            <a:r>
              <a:rPr lang="fr-FR" sz="2800" cap="none" dirty="0" smtClean="0"/>
              <a:t>au 3</a:t>
            </a:r>
            <a:r>
              <a:rPr lang="fr-FR" sz="2800" cap="none" baseline="30000" dirty="0" smtClean="0"/>
              <a:t>ème</a:t>
            </a:r>
            <a:r>
              <a:rPr lang="fr-FR" sz="2800" cap="none" dirty="0" smtClean="0"/>
              <a:t> mois, de nombreux éléments dégénèrent et ne restent finalement que le pédicule embryonnaire + vaisseaux ombilicaux.</a:t>
            </a:r>
            <a:r>
              <a:rPr lang="fr-FR" sz="2800" cap="none" baseline="30000" dirty="0" smtClean="0"/>
              <a:t>  </a:t>
            </a:r>
            <a:endParaRPr lang="fr-FR" sz="2800" cap="none" dirty="0" smtClean="0"/>
          </a:p>
        </p:txBody>
      </p:sp>
      <p:sp>
        <p:nvSpPr>
          <p:cNvPr id="2" name="Espace réservé du pied de page 1"/>
          <p:cNvSpPr>
            <a:spLocks noGrp="1"/>
          </p:cNvSpPr>
          <p:nvPr>
            <p:ph type="ftr" sz="quarter" idx="11"/>
          </p:nvPr>
        </p:nvSpPr>
        <p:spPr>
          <a:xfrm>
            <a:off x="913774" y="6143644"/>
            <a:ext cx="6672887" cy="104756"/>
          </a:xfrm>
        </p:spPr>
        <p:txBody>
          <a:bodyPr/>
          <a:lstStyle/>
          <a:p>
            <a:r>
              <a:rPr lang="en-US" dirty="0" smtClean="0"/>
              <a:t>n</a:t>
            </a:r>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120</a:t>
            </a:fld>
            <a:endParaRPr lang="en-US" dirty="0"/>
          </a:p>
        </p:txBody>
      </p:sp>
    </p:spTree>
    <p:extLst>
      <p:ext uri="{BB962C8B-B14F-4D97-AF65-F5344CB8AC3E}">
        <p14:creationId xmlns:p14="http://schemas.microsoft.com/office/powerpoint/2010/main" val="20154220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rdon_13s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1214438"/>
            <a:ext cx="86852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667000" y="428625"/>
            <a:ext cx="7215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4400">
                <a:solidFill>
                  <a:srgbClr val="FF0000"/>
                </a:solidFill>
              </a:rPr>
              <a:t>Cordon ombilical</a:t>
            </a:r>
            <a:endParaRPr lang="fr-FR" sz="4400"/>
          </a:p>
        </p:txBody>
      </p:sp>
      <p:sp>
        <p:nvSpPr>
          <p:cNvPr id="10244" name="ZoneTexte 3"/>
          <p:cNvSpPr txBox="1">
            <a:spLocks noChangeArrowheads="1"/>
          </p:cNvSpPr>
          <p:nvPr/>
        </p:nvSpPr>
        <p:spPr bwMode="auto">
          <a:xfrm>
            <a:off x="1881188" y="5857876"/>
            <a:ext cx="850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t>Gelé de Wharton: tissu élastique et résistant protégeant les vaisseaux ombilicaux d’éventuelle pression.</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121</a:t>
            </a:fld>
            <a:endParaRPr lang="en-US" dirty="0"/>
          </a:p>
        </p:txBody>
      </p:sp>
    </p:spTree>
    <p:extLst>
      <p:ext uri="{BB962C8B-B14F-4D97-AF65-F5344CB8AC3E}">
        <p14:creationId xmlns:p14="http://schemas.microsoft.com/office/powerpoint/2010/main" val="2630849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981200" y="274639"/>
            <a:ext cx="8229600" cy="511175"/>
          </a:xfrm>
        </p:spPr>
        <p:txBody>
          <a:bodyPr>
            <a:normAutofit fontScale="90000"/>
          </a:bodyPr>
          <a:lstStyle/>
          <a:p>
            <a:pPr eaLnBrk="1" hangingPunct="1"/>
            <a:r>
              <a:rPr lang="fr-FR" smtClean="0">
                <a:solidFill>
                  <a:srgbClr val="FF0000"/>
                </a:solidFill>
              </a:rPr>
              <a:t>Chorion</a:t>
            </a:r>
          </a:p>
        </p:txBody>
      </p:sp>
      <p:sp>
        <p:nvSpPr>
          <p:cNvPr id="11267" name="Espace réservé du contenu 2"/>
          <p:cNvSpPr>
            <a:spLocks noGrp="1"/>
          </p:cNvSpPr>
          <p:nvPr>
            <p:ph idx="4294967295"/>
          </p:nvPr>
        </p:nvSpPr>
        <p:spPr>
          <a:xfrm>
            <a:off x="1981200" y="928689"/>
            <a:ext cx="9163616" cy="5500687"/>
          </a:xfrm>
          <a:prstGeom prst="rect">
            <a:avLst/>
          </a:prstGeom>
        </p:spPr>
        <p:txBody>
          <a:bodyPr/>
          <a:lstStyle/>
          <a:p>
            <a:pPr eaLnBrk="1" hangingPunct="1"/>
            <a:endParaRPr lang="fr-FR" dirty="0" smtClean="0"/>
          </a:p>
          <a:p>
            <a:pPr eaLnBrk="1" hangingPunct="1"/>
            <a:r>
              <a:rPr lang="fr-FR" sz="2800" cap="none" dirty="0" smtClean="0"/>
              <a:t>La membrane la plus externe, formée par: </a:t>
            </a:r>
            <a:r>
              <a:rPr lang="fr-FR" sz="2800" cap="none" dirty="0" err="1" smtClean="0"/>
              <a:t>syncytiotrophoblaste</a:t>
            </a:r>
            <a:r>
              <a:rPr lang="fr-FR" sz="2800" cap="none" dirty="0" smtClean="0"/>
              <a:t>+ </a:t>
            </a:r>
            <a:r>
              <a:rPr lang="fr-FR" sz="2800" cap="none" dirty="0" err="1" smtClean="0"/>
              <a:t>cytotrophoblaste</a:t>
            </a:r>
            <a:r>
              <a:rPr lang="fr-FR" sz="2800" cap="none" dirty="0" smtClean="0"/>
              <a:t> et le mésenchyme extra embryonnaire.</a:t>
            </a:r>
          </a:p>
          <a:p>
            <a:pPr eaLnBrk="1" hangingPunct="1"/>
            <a:endParaRPr lang="fr-FR" sz="2800" cap="none" dirty="0" smtClean="0"/>
          </a:p>
          <a:p>
            <a:pPr eaLnBrk="1" hangingPunct="1"/>
            <a:r>
              <a:rPr lang="fr-FR" sz="2800" cap="none" dirty="0" smtClean="0"/>
              <a:t>Chez les mammifères          participe à la formation du placenta.</a:t>
            </a:r>
          </a:p>
        </p:txBody>
      </p:sp>
      <p:sp>
        <p:nvSpPr>
          <p:cNvPr id="4" name="Flèche droite 3"/>
          <p:cNvSpPr/>
          <p:nvPr/>
        </p:nvSpPr>
        <p:spPr>
          <a:xfrm>
            <a:off x="5345554" y="3875732"/>
            <a:ext cx="64293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122</a:t>
            </a:fld>
            <a:endParaRPr lang="en-US" dirty="0"/>
          </a:p>
        </p:txBody>
      </p:sp>
    </p:spTree>
    <p:extLst>
      <p:ext uri="{BB962C8B-B14F-4D97-AF65-F5344CB8AC3E}">
        <p14:creationId xmlns:p14="http://schemas.microsoft.com/office/powerpoint/2010/main" val="34216502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881188" y="428625"/>
            <a:ext cx="8229600" cy="725488"/>
          </a:xfrm>
        </p:spPr>
        <p:txBody>
          <a:bodyPr/>
          <a:lstStyle/>
          <a:p>
            <a:pPr eaLnBrk="1" hangingPunct="1"/>
            <a:r>
              <a:rPr lang="fr-FR" smtClean="0">
                <a:solidFill>
                  <a:srgbClr val="FF0000"/>
                </a:solidFill>
              </a:rPr>
              <a:t>Placenta</a:t>
            </a:r>
          </a:p>
        </p:txBody>
      </p:sp>
      <p:sp>
        <p:nvSpPr>
          <p:cNvPr id="3075" name="Espace réservé du contenu 2"/>
          <p:cNvSpPr>
            <a:spLocks noGrp="1"/>
          </p:cNvSpPr>
          <p:nvPr>
            <p:ph idx="4294967295"/>
          </p:nvPr>
        </p:nvSpPr>
        <p:spPr>
          <a:xfrm>
            <a:off x="805758" y="1285875"/>
            <a:ext cx="10194202" cy="4840288"/>
          </a:xfrm>
          <a:prstGeom prst="rect">
            <a:avLst/>
          </a:prstGeom>
        </p:spPr>
        <p:txBody>
          <a:bodyPr/>
          <a:lstStyle/>
          <a:p>
            <a:pPr algn="just" eaLnBrk="1" hangingPunct="1"/>
            <a:r>
              <a:rPr lang="fr-FR" sz="2800" cap="none" dirty="0" smtClean="0"/>
              <a:t>Par son intermédiaire, le fœtus emprunte à l’organisme les matériaux dont il a besoin.</a:t>
            </a:r>
          </a:p>
          <a:p>
            <a:pPr algn="just" eaLnBrk="1" hangingPunct="1"/>
            <a:r>
              <a:rPr lang="fr-FR" sz="2800" cap="none" dirty="0" smtClean="0"/>
              <a:t>Morphologiquement: partie d’origine fœtale(trophoblaste)+partie d’origine maternelle (muqueuse utérine).</a:t>
            </a:r>
          </a:p>
          <a:p>
            <a:pPr algn="just" eaLnBrk="1" hangingPunct="1"/>
            <a:r>
              <a:rPr lang="fr-FR" sz="2800" cap="none" dirty="0" smtClean="0"/>
              <a:t>Glande endocrine capable d’élaborer des hormones diverses.</a:t>
            </a:r>
          </a:p>
          <a:p>
            <a:pPr algn="just" eaLnBrk="1" hangingPunct="1"/>
            <a:r>
              <a:rPr lang="fr-FR" sz="2800" cap="none" dirty="0" smtClean="0"/>
              <a:t>L’embryon possède des villosités fortement vascularisées qui s’imbriquent dans des cryptes utérines.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123</a:t>
            </a:fld>
            <a:endParaRPr lang="en-US" dirty="0"/>
          </a:p>
        </p:txBody>
      </p:sp>
    </p:spTree>
    <p:extLst>
      <p:ext uri="{BB962C8B-B14F-4D97-AF65-F5344CB8AC3E}">
        <p14:creationId xmlns:p14="http://schemas.microsoft.com/office/powerpoint/2010/main" val="637177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f3ka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09751" y="928689"/>
            <a:ext cx="4786313" cy="4643437"/>
          </a:xfrm>
          <a:prstGeom prst="rect">
            <a:avLst/>
          </a:prstGeom>
          <a:noFill/>
          <a:ln w="38100">
            <a:solidFill>
              <a:srgbClr val="000000"/>
            </a:solidFill>
            <a:miter lim="800000"/>
            <a:headEnd/>
            <a:tailEnd/>
          </a:ln>
        </p:spPr>
      </p:pic>
      <p:sp>
        <p:nvSpPr>
          <p:cNvPr id="4099" name="Rectangle 4"/>
          <p:cNvSpPr>
            <a:spLocks noChangeArrowheads="1"/>
          </p:cNvSpPr>
          <p:nvPr/>
        </p:nvSpPr>
        <p:spPr bwMode="auto">
          <a:xfrm>
            <a:off x="6596063" y="1643063"/>
            <a:ext cx="37147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a:t>1: Chorion</a:t>
            </a:r>
          </a:p>
          <a:p>
            <a:pPr eaLnBrk="1" hangingPunct="1"/>
            <a:r>
              <a:rPr lang="fr-FR" sz="2400"/>
              <a:t>2:Septa</a:t>
            </a:r>
          </a:p>
          <a:p>
            <a:pPr eaLnBrk="1" hangingPunct="1"/>
            <a:r>
              <a:rPr lang="fr-FR" sz="2400"/>
              <a:t>3: Syncythiotrophoblaste</a:t>
            </a:r>
          </a:p>
          <a:p>
            <a:pPr eaLnBrk="1" hangingPunct="1"/>
            <a:r>
              <a:rPr lang="fr-FR" sz="2400"/>
              <a:t>4: Cytotrophoblaste</a:t>
            </a:r>
          </a:p>
          <a:p>
            <a:pPr eaLnBrk="1" hangingPunct="1"/>
            <a:r>
              <a:rPr lang="fr-FR" sz="2400"/>
              <a:t>5: Mésenchyme</a:t>
            </a:r>
          </a:p>
          <a:p>
            <a:pPr eaLnBrk="1" hangingPunct="1"/>
            <a:r>
              <a:rPr lang="fr-FR" sz="2400"/>
              <a:t>A: Muqueuse utérine</a:t>
            </a:r>
          </a:p>
          <a:p>
            <a:pPr eaLnBrk="1" hangingPunct="1"/>
            <a:r>
              <a:rPr lang="fr-FR" sz="2400"/>
              <a:t>B:Tissu choriofœtal</a:t>
            </a:r>
          </a:p>
        </p:txBody>
      </p:sp>
      <p:sp>
        <p:nvSpPr>
          <p:cNvPr id="4100" name="Rectangle 5"/>
          <p:cNvSpPr>
            <a:spLocks noChangeArrowheads="1"/>
          </p:cNvSpPr>
          <p:nvPr/>
        </p:nvSpPr>
        <p:spPr bwMode="auto">
          <a:xfrm>
            <a:off x="1809750" y="6000750"/>
            <a:ext cx="8001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4400">
                <a:solidFill>
                  <a:srgbClr val="FF0000"/>
                </a:solidFill>
              </a:rPr>
              <a:t>Structure du placenta</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124</a:t>
            </a:fld>
            <a:endParaRPr lang="en-US" dirty="0"/>
          </a:p>
        </p:txBody>
      </p:sp>
    </p:spTree>
    <p:extLst>
      <p:ext uri="{BB962C8B-B14F-4D97-AF65-F5344CB8AC3E}">
        <p14:creationId xmlns:p14="http://schemas.microsoft.com/office/powerpoint/2010/main" val="20354134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acenta_13sa_f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23950"/>
            <a:ext cx="76200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125</a:t>
            </a:fld>
            <a:endParaRPr lang="en-US" dirty="0"/>
          </a:p>
        </p:txBody>
      </p:sp>
    </p:spTree>
    <p:extLst>
      <p:ext uri="{BB962C8B-B14F-4D97-AF65-F5344CB8AC3E}">
        <p14:creationId xmlns:p14="http://schemas.microsoft.com/office/powerpoint/2010/main" val="22319249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lacenta_13sa_f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571500"/>
            <a:ext cx="7353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ZoneTexte 2"/>
          <p:cNvSpPr txBox="1">
            <a:spLocks noChangeArrowheads="1"/>
          </p:cNvSpPr>
          <p:nvPr/>
        </p:nvSpPr>
        <p:spPr bwMode="auto">
          <a:xfrm>
            <a:off x="2452689" y="5214939"/>
            <a:ext cx="6715125" cy="769441"/>
          </a:xfrm>
          <a:prstGeom prst="rect">
            <a:avLst/>
          </a:prstGeom>
          <a:noFill/>
          <a:ln w="9525">
            <a:noFill/>
            <a:miter lim="800000"/>
            <a:headEnd/>
            <a:tailEnd/>
          </a:ln>
        </p:spPr>
        <p:txBody>
          <a:bodyPr>
            <a:spAutoFit/>
          </a:bodyPr>
          <a:lstStyle/>
          <a:p>
            <a:pPr algn="ctr">
              <a:defRPr/>
            </a:pPr>
            <a:r>
              <a:rPr lang="fr-FR" sz="4400" dirty="0">
                <a:solidFill>
                  <a:srgbClr val="FF0000"/>
                </a:solidFill>
                <a:cs typeface="Arial" charset="0"/>
              </a:rPr>
              <a:t>Placenta chevelu de villosités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126</a:t>
            </a:fld>
            <a:endParaRPr lang="en-US" dirty="0"/>
          </a:p>
        </p:txBody>
      </p:sp>
    </p:spTree>
    <p:extLst>
      <p:ext uri="{BB962C8B-B14F-4D97-AF65-F5344CB8AC3E}">
        <p14:creationId xmlns:p14="http://schemas.microsoft.com/office/powerpoint/2010/main" val="4686381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582612"/>
          </a:xfrm>
        </p:spPr>
        <p:txBody>
          <a:bodyPr>
            <a:normAutofit fontScale="90000"/>
          </a:bodyPr>
          <a:lstStyle/>
          <a:p>
            <a:pPr eaLnBrk="1" hangingPunct="1"/>
            <a:r>
              <a:rPr lang="fr-FR" dirty="0" smtClean="0">
                <a:solidFill>
                  <a:srgbClr val="FF0000"/>
                </a:solidFill>
              </a:rPr>
              <a:t>Types de </a:t>
            </a:r>
            <a:r>
              <a:rPr lang="fr-FR" dirty="0" err="1" smtClean="0">
                <a:solidFill>
                  <a:srgbClr val="FF0000"/>
                </a:solidFill>
              </a:rPr>
              <a:t>placentaS</a:t>
            </a:r>
            <a:endParaRPr lang="fr-FR" dirty="0" smtClean="0">
              <a:solidFill>
                <a:srgbClr val="FF0000"/>
              </a:solidFill>
            </a:endParaRPr>
          </a:p>
        </p:txBody>
      </p:sp>
      <p:sp>
        <p:nvSpPr>
          <p:cNvPr id="7171" name="Espace réservé du contenu 2"/>
          <p:cNvSpPr>
            <a:spLocks noGrp="1"/>
          </p:cNvSpPr>
          <p:nvPr>
            <p:ph idx="4294967295"/>
          </p:nvPr>
        </p:nvSpPr>
        <p:spPr>
          <a:xfrm>
            <a:off x="1981200" y="1000125"/>
            <a:ext cx="8229600" cy="5126038"/>
          </a:xfrm>
          <a:prstGeom prst="rect">
            <a:avLst/>
          </a:prstGeom>
        </p:spPr>
        <p:txBody>
          <a:bodyPr/>
          <a:lstStyle/>
          <a:p>
            <a:pPr eaLnBrk="1" hangingPunct="1">
              <a:buFont typeface="Arial" panose="020B0604020202020204" pitchFamily="34" charset="0"/>
              <a:buNone/>
            </a:pPr>
            <a:r>
              <a:rPr lang="fr-FR" dirty="0" smtClean="0"/>
              <a:t>I- Selon la disposition des villosités :</a:t>
            </a:r>
          </a:p>
          <a:p>
            <a:pPr eaLnBrk="1" hangingPunct="1">
              <a:buFont typeface="Wingdings" panose="05000000000000000000" pitchFamily="2" charset="2"/>
              <a:buChar char="q"/>
            </a:pPr>
            <a:r>
              <a:rPr lang="fr-FR" dirty="0" smtClean="0"/>
              <a:t>Placenta Diffus (Jument)</a:t>
            </a:r>
          </a:p>
          <a:p>
            <a:pPr eaLnBrk="1" hangingPunct="1">
              <a:buFont typeface="Wingdings" panose="05000000000000000000" pitchFamily="2" charset="2"/>
              <a:buChar char="q"/>
            </a:pPr>
            <a:endParaRPr lang="fr-FR" dirty="0" smtClean="0"/>
          </a:p>
          <a:p>
            <a:pPr eaLnBrk="1" hangingPunct="1">
              <a:buFont typeface="Wingdings" panose="05000000000000000000" pitchFamily="2" charset="2"/>
              <a:buChar char="q"/>
            </a:pPr>
            <a:endParaRPr lang="fr-FR" dirty="0" smtClean="0"/>
          </a:p>
          <a:p>
            <a:pPr eaLnBrk="1" hangingPunct="1">
              <a:buFont typeface="Wingdings" panose="05000000000000000000" pitchFamily="2" charset="2"/>
              <a:buChar char="q"/>
            </a:pPr>
            <a:endParaRPr lang="fr-FR" dirty="0" smtClean="0"/>
          </a:p>
        </p:txBody>
      </p:sp>
      <p:pic>
        <p:nvPicPr>
          <p:cNvPr id="7172" name="Picture 2" descr="pf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9" y="2500314"/>
            <a:ext cx="7273925" cy="39385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127</a:t>
            </a:fld>
            <a:endParaRPr lang="en-US" dirty="0"/>
          </a:p>
        </p:txBody>
      </p:sp>
    </p:spTree>
    <p:extLst>
      <p:ext uri="{BB962C8B-B14F-4D97-AF65-F5344CB8AC3E}">
        <p14:creationId xmlns:p14="http://schemas.microsoft.com/office/powerpoint/2010/main" val="36798204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ctrTitle"/>
          </p:nvPr>
        </p:nvSpPr>
        <p:spPr>
          <a:xfrm>
            <a:off x="2095500" y="1"/>
            <a:ext cx="7772400" cy="785813"/>
          </a:xfrm>
        </p:spPr>
        <p:txBody>
          <a:bodyPr/>
          <a:lstStyle/>
          <a:p>
            <a:r>
              <a:rPr lang="fr-FR" smtClean="0">
                <a:solidFill>
                  <a:srgbClr val="FF0000"/>
                </a:solidFill>
              </a:rPr>
              <a:t>Types de placenta</a:t>
            </a:r>
            <a:endParaRPr lang="fr-FR" smtClean="0"/>
          </a:p>
        </p:txBody>
      </p:sp>
      <p:sp>
        <p:nvSpPr>
          <p:cNvPr id="8195" name="Sous-titre 2"/>
          <p:cNvSpPr>
            <a:spLocks noGrp="1"/>
          </p:cNvSpPr>
          <p:nvPr>
            <p:ph type="subTitle" idx="1"/>
          </p:nvPr>
        </p:nvSpPr>
        <p:spPr>
          <a:xfrm>
            <a:off x="2095500" y="1000126"/>
            <a:ext cx="7715250" cy="5857875"/>
          </a:xfrm>
        </p:spPr>
        <p:txBody>
          <a:bodyPr/>
          <a:lstStyle/>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endParaRPr lang="fr-FR" smtClean="0">
              <a:solidFill>
                <a:srgbClr val="FF0000"/>
              </a:solidFill>
            </a:endParaRPr>
          </a:p>
          <a:p>
            <a:r>
              <a:rPr lang="fr-FR" b="1" smtClean="0">
                <a:solidFill>
                  <a:srgbClr val="FF0000"/>
                </a:solidFill>
              </a:rPr>
              <a:t>Placenta bi discoïde</a:t>
            </a:r>
          </a:p>
          <a:p>
            <a:endParaRPr lang="fr-FR" smtClean="0">
              <a:solidFill>
                <a:srgbClr val="FF0000"/>
              </a:solidFill>
            </a:endParaRPr>
          </a:p>
        </p:txBody>
      </p:sp>
      <p:pic>
        <p:nvPicPr>
          <p:cNvPr id="8196" name="Picture 5" descr="primat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1285875"/>
            <a:ext cx="6143625" cy="48910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452689" y="571500"/>
            <a:ext cx="7572375" cy="1570038"/>
          </a:xfrm>
          <a:prstGeom prst="rect">
            <a:avLst/>
          </a:prstGeom>
          <a:noFill/>
        </p:spPr>
        <p:txBody>
          <a:bodyPr>
            <a:spAutoFit/>
          </a:bodyPr>
          <a:lstStyle/>
          <a:p>
            <a:pPr>
              <a:defRPr/>
            </a:pPr>
            <a:r>
              <a:rPr lang="fr-FR" sz="3200" dirty="0">
                <a:latin typeface="+mj-lt"/>
                <a:cs typeface="Arial" charset="0"/>
              </a:rPr>
              <a:t>Placenta </a:t>
            </a:r>
            <a:r>
              <a:rPr lang="fr-FR" sz="3200" dirty="0" smtClean="0">
                <a:latin typeface="+mj-lt"/>
                <a:cs typeface="Arial" charset="0"/>
              </a:rPr>
              <a:t>discoïdal </a:t>
            </a:r>
            <a:r>
              <a:rPr lang="fr-FR" sz="3200" dirty="0">
                <a:latin typeface="+mj-lt"/>
                <a:cs typeface="Arial" charset="0"/>
              </a:rPr>
              <a:t>(Rogneurs et primates)</a:t>
            </a:r>
          </a:p>
          <a:p>
            <a:pPr>
              <a:defRPr/>
            </a:pPr>
            <a:endParaRPr lang="fr-FR" sz="3200" dirty="0">
              <a:latin typeface="+mj-lt"/>
              <a:cs typeface="Arial" charset="0"/>
            </a:endParaRPr>
          </a:p>
          <a:p>
            <a:pPr>
              <a:defRPr/>
            </a:pPr>
            <a:endParaRPr lang="fr-FR" sz="3200" dirty="0">
              <a:latin typeface="+mj-lt"/>
              <a:cs typeface="Arial" charset="0"/>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128</a:t>
            </a:fld>
            <a:endParaRPr lang="en-US" dirty="0"/>
          </a:p>
        </p:txBody>
      </p:sp>
    </p:spTree>
    <p:extLst>
      <p:ext uri="{BB962C8B-B14F-4D97-AF65-F5344CB8AC3E}">
        <p14:creationId xmlns:p14="http://schemas.microsoft.com/office/powerpoint/2010/main" val="31068683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imat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908050"/>
            <a:ext cx="6624637" cy="50101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Rectangle 2"/>
          <p:cNvSpPr>
            <a:spLocks noChangeArrowheads="1"/>
          </p:cNvSpPr>
          <p:nvPr/>
        </p:nvSpPr>
        <p:spPr bwMode="auto">
          <a:xfrm>
            <a:off x="4210836" y="6088064"/>
            <a:ext cx="3579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3200" b="1" dirty="0">
                <a:solidFill>
                  <a:srgbClr val="FF0000"/>
                </a:solidFill>
                <a:latin typeface="+mj-lt"/>
              </a:rPr>
              <a:t>Placenta bi discoïde</a:t>
            </a: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129</a:t>
            </a:fld>
            <a:endParaRPr lang="en-US" dirty="0"/>
          </a:p>
        </p:txBody>
      </p:sp>
    </p:spTree>
    <p:extLst>
      <p:ext uri="{BB962C8B-B14F-4D97-AF65-F5344CB8AC3E}">
        <p14:creationId xmlns:p14="http://schemas.microsoft.com/office/powerpoint/2010/main" val="40152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781" y="0"/>
            <a:ext cx="10411484" cy="894382"/>
          </a:xfrm>
        </p:spPr>
        <p:txBody>
          <a:bodyPr>
            <a:normAutofit fontScale="90000"/>
          </a:bodyPr>
          <a:lstStyle/>
          <a:p>
            <a:pPr>
              <a:defRPr/>
            </a:pPr>
            <a:r>
              <a:rPr lang="fr-FR" dirty="0"/>
              <a:t>Première semaine du développement embryonnaire</a:t>
            </a:r>
            <a:br>
              <a:rPr lang="fr-FR" dirty="0"/>
            </a:br>
            <a:endParaRPr lang="fr-FR" dirty="0"/>
          </a:p>
        </p:txBody>
      </p:sp>
      <p:sp>
        <p:nvSpPr>
          <p:cNvPr id="23555" name="Espace réservé du contenu 2"/>
          <p:cNvSpPr>
            <a:spLocks noGrp="1"/>
          </p:cNvSpPr>
          <p:nvPr>
            <p:ph idx="4294967295"/>
          </p:nvPr>
        </p:nvSpPr>
        <p:spPr>
          <a:xfrm>
            <a:off x="679010" y="928688"/>
            <a:ext cx="10891319" cy="5313362"/>
          </a:xfrm>
          <a:prstGeom prst="rect">
            <a:avLst/>
          </a:prstGeom>
        </p:spPr>
        <p:txBody>
          <a:bodyPr/>
          <a:lstStyle/>
          <a:p>
            <a:pPr algn="just"/>
            <a:r>
              <a:rPr lang="fr-FR" sz="2600" dirty="0">
                <a:solidFill>
                  <a:srgbClr val="FF0000"/>
                </a:solidFill>
              </a:rPr>
              <a:t>I.2Stades de la fécondation</a:t>
            </a:r>
          </a:p>
          <a:p>
            <a:pPr algn="just" eaLnBrk="1" hangingPunct="1"/>
            <a:r>
              <a:rPr lang="fr-FR" sz="2600" cap="none" dirty="0" smtClean="0">
                <a:latin typeface="+mj-lt"/>
              </a:rPr>
              <a:t>S</a:t>
            </a:r>
            <a:r>
              <a:rPr lang="ar-DZ" sz="2600" cap="none" dirty="0" smtClean="0">
                <a:latin typeface="+mj-lt"/>
              </a:rPr>
              <a:t>pz en contact avec l’enveloppe externe de l’ovocyte ou pellucide,ils adhèrent par un récepteur à une glycoprot</a:t>
            </a:r>
            <a:r>
              <a:rPr lang="fr-FR" sz="2600" cap="none" dirty="0" smtClean="0">
                <a:latin typeface="+mj-lt"/>
              </a:rPr>
              <a:t>é</a:t>
            </a:r>
            <a:r>
              <a:rPr lang="ar-DZ" sz="2600" cap="none" dirty="0" smtClean="0">
                <a:latin typeface="+mj-lt"/>
              </a:rPr>
              <a:t>ine de la pellucide:</a:t>
            </a:r>
            <a:r>
              <a:rPr lang="fr-FR" sz="2600" cap="none" dirty="0" smtClean="0">
                <a:latin typeface="+mj-lt"/>
              </a:rPr>
              <a:t> </a:t>
            </a:r>
            <a:r>
              <a:rPr lang="ar-DZ" sz="2600" cap="none" dirty="0" smtClean="0">
                <a:solidFill>
                  <a:srgbClr val="FF0000"/>
                </a:solidFill>
                <a:latin typeface="+mj-lt"/>
              </a:rPr>
              <a:t>zp3</a:t>
            </a:r>
          </a:p>
          <a:p>
            <a:pPr algn="just" eaLnBrk="1" hangingPunct="1"/>
            <a:r>
              <a:rPr lang="fr-FR" sz="2600" cap="none" dirty="0" smtClean="0">
                <a:latin typeface="+mj-lt"/>
              </a:rPr>
              <a:t>T</a:t>
            </a:r>
            <a:r>
              <a:rPr lang="ar-DZ" sz="2600" cap="none" dirty="0" err="1" smtClean="0">
                <a:latin typeface="+mj-lt"/>
              </a:rPr>
              <a:t>raversée</a:t>
            </a:r>
            <a:r>
              <a:rPr lang="ar-DZ" sz="2600" cap="none" dirty="0" smtClean="0">
                <a:latin typeface="+mj-lt"/>
              </a:rPr>
              <a:t> </a:t>
            </a:r>
            <a:r>
              <a:rPr lang="ar-DZ" sz="2600" cap="none" dirty="0" err="1" smtClean="0">
                <a:latin typeface="+mj-lt"/>
              </a:rPr>
              <a:t>de</a:t>
            </a:r>
            <a:r>
              <a:rPr lang="ar-DZ" sz="2600" cap="none" dirty="0" smtClean="0">
                <a:latin typeface="+mj-lt"/>
              </a:rPr>
              <a:t> </a:t>
            </a:r>
            <a:r>
              <a:rPr lang="ar-DZ" sz="2600" cap="none" dirty="0" err="1" smtClean="0">
                <a:latin typeface="+mj-lt"/>
              </a:rPr>
              <a:t>la</a:t>
            </a:r>
            <a:r>
              <a:rPr lang="ar-DZ" sz="2600" cap="none" dirty="0" smtClean="0">
                <a:latin typeface="+mj-lt"/>
              </a:rPr>
              <a:t> </a:t>
            </a:r>
            <a:r>
              <a:rPr lang="ar-DZ" sz="2600" cap="none" dirty="0" err="1" smtClean="0">
                <a:latin typeface="+mj-lt"/>
              </a:rPr>
              <a:t>zone</a:t>
            </a:r>
            <a:r>
              <a:rPr lang="ar-DZ" sz="2600" cap="none" dirty="0" smtClean="0">
                <a:latin typeface="+mj-lt"/>
              </a:rPr>
              <a:t> </a:t>
            </a:r>
            <a:r>
              <a:rPr lang="ar-DZ" sz="2600" cap="none" dirty="0" err="1" smtClean="0">
                <a:latin typeface="+mj-lt"/>
              </a:rPr>
              <a:t>pellucide</a:t>
            </a:r>
            <a:r>
              <a:rPr lang="ar-DZ" sz="2600" cap="none" dirty="0" smtClean="0">
                <a:latin typeface="+mj-lt"/>
              </a:rPr>
              <a:t> </a:t>
            </a:r>
            <a:r>
              <a:rPr lang="ar-DZ" sz="2600" cap="none" dirty="0" err="1" smtClean="0">
                <a:latin typeface="+mj-lt"/>
              </a:rPr>
              <a:t>se</a:t>
            </a:r>
            <a:r>
              <a:rPr lang="ar-DZ" sz="2600" cap="none" dirty="0" smtClean="0">
                <a:latin typeface="+mj-lt"/>
              </a:rPr>
              <a:t> </a:t>
            </a:r>
            <a:r>
              <a:rPr lang="ar-DZ" sz="2600" cap="none" dirty="0" err="1" smtClean="0">
                <a:latin typeface="+mj-lt"/>
              </a:rPr>
              <a:t>fait</a:t>
            </a:r>
            <a:r>
              <a:rPr lang="ar-DZ" sz="2600" cap="none" dirty="0" smtClean="0">
                <a:latin typeface="+mj-lt"/>
              </a:rPr>
              <a:t> </a:t>
            </a:r>
            <a:r>
              <a:rPr lang="ar-DZ" sz="2600" cap="none" dirty="0" err="1" smtClean="0">
                <a:latin typeface="+mj-lt"/>
              </a:rPr>
              <a:t>obliquement</a:t>
            </a:r>
            <a:r>
              <a:rPr lang="ar-DZ" sz="2600" cap="none" dirty="0" smtClean="0">
                <a:latin typeface="+mj-lt"/>
              </a:rPr>
              <a:t>  </a:t>
            </a:r>
            <a:r>
              <a:rPr lang="ar-DZ" sz="2600" cap="none" dirty="0" err="1" smtClean="0">
                <a:latin typeface="+mj-lt"/>
              </a:rPr>
              <a:t>et</a:t>
            </a:r>
            <a:r>
              <a:rPr lang="ar-DZ" sz="2600" cap="none" dirty="0" smtClean="0">
                <a:latin typeface="+mj-lt"/>
              </a:rPr>
              <a:t> </a:t>
            </a:r>
            <a:r>
              <a:rPr lang="ar-DZ" sz="2600" cap="none" dirty="0" err="1" smtClean="0">
                <a:latin typeface="+mj-lt"/>
              </a:rPr>
              <a:t>par</a:t>
            </a:r>
            <a:r>
              <a:rPr lang="ar-DZ" sz="2600" cap="none" dirty="0" smtClean="0">
                <a:latin typeface="+mj-lt"/>
              </a:rPr>
              <a:t> </a:t>
            </a:r>
            <a:r>
              <a:rPr lang="ar-DZ" sz="2600" cap="none" dirty="0" err="1" smtClean="0">
                <a:latin typeface="+mj-lt"/>
              </a:rPr>
              <a:t>la</a:t>
            </a:r>
            <a:r>
              <a:rPr lang="ar-DZ" sz="2600" cap="none" dirty="0" smtClean="0">
                <a:latin typeface="+mj-lt"/>
              </a:rPr>
              <a:t> </a:t>
            </a:r>
            <a:r>
              <a:rPr lang="ar-DZ" sz="2600" cap="none" dirty="0" err="1" smtClean="0">
                <a:latin typeface="+mj-lt"/>
              </a:rPr>
              <a:t>digestion</a:t>
            </a:r>
            <a:r>
              <a:rPr lang="ar-DZ" sz="2600" cap="none" dirty="0" smtClean="0">
                <a:latin typeface="+mj-lt"/>
              </a:rPr>
              <a:t> </a:t>
            </a:r>
            <a:r>
              <a:rPr lang="ar-DZ" sz="2600" cap="none" dirty="0" err="1" smtClean="0">
                <a:latin typeface="+mj-lt"/>
              </a:rPr>
              <a:t>de</a:t>
            </a:r>
            <a:r>
              <a:rPr lang="ar-DZ" sz="2600" cap="none" dirty="0" smtClean="0">
                <a:latin typeface="+mj-lt"/>
              </a:rPr>
              <a:t> </a:t>
            </a:r>
            <a:r>
              <a:rPr lang="ar-DZ" sz="2600" cap="none" dirty="0" err="1" smtClean="0">
                <a:latin typeface="+mj-lt"/>
              </a:rPr>
              <a:t>la</a:t>
            </a:r>
            <a:r>
              <a:rPr lang="ar-DZ" sz="2600" cap="none" dirty="0" smtClean="0">
                <a:latin typeface="+mj-lt"/>
              </a:rPr>
              <a:t> </a:t>
            </a:r>
            <a:r>
              <a:rPr lang="ar-DZ" sz="2600" cap="none" dirty="0" err="1" smtClean="0">
                <a:latin typeface="+mj-lt"/>
              </a:rPr>
              <a:t>zone</a:t>
            </a:r>
            <a:r>
              <a:rPr lang="ar-DZ" sz="2600" cap="none" dirty="0" smtClean="0">
                <a:latin typeface="+mj-lt"/>
              </a:rPr>
              <a:t> </a:t>
            </a:r>
            <a:r>
              <a:rPr lang="ar-DZ" sz="2600" cap="none" dirty="0" err="1" smtClean="0">
                <a:latin typeface="+mj-lt"/>
              </a:rPr>
              <a:t>pellucide</a:t>
            </a:r>
            <a:r>
              <a:rPr lang="ar-DZ" sz="2600" cap="none" dirty="0" smtClean="0">
                <a:latin typeface="+mj-lt"/>
              </a:rPr>
              <a:t> </a:t>
            </a:r>
            <a:r>
              <a:rPr lang="ar-DZ" sz="2600" cap="none" dirty="0" err="1" smtClean="0">
                <a:latin typeface="+mj-lt"/>
              </a:rPr>
              <a:t>par</a:t>
            </a:r>
            <a:r>
              <a:rPr lang="ar-DZ" sz="2600" cap="none" dirty="0" smtClean="0">
                <a:latin typeface="+mj-lt"/>
              </a:rPr>
              <a:t> </a:t>
            </a:r>
            <a:r>
              <a:rPr lang="ar-DZ" sz="2600" cap="none" dirty="0" err="1" smtClean="0">
                <a:latin typeface="+mj-lt"/>
              </a:rPr>
              <a:t>l’acrosine</a:t>
            </a:r>
            <a:r>
              <a:rPr lang="ar-DZ" sz="2600" cap="none" dirty="0" smtClean="0">
                <a:latin typeface="+mj-lt"/>
              </a:rPr>
              <a:t>.</a:t>
            </a:r>
            <a:endParaRPr lang="ar-DZ" sz="2600" cap="none" dirty="0" smtClean="0">
              <a:solidFill>
                <a:srgbClr val="FF0000"/>
              </a:solidFill>
              <a:latin typeface="+mj-lt"/>
            </a:endParaRPr>
          </a:p>
          <a:p>
            <a:pPr algn="just" eaLnBrk="1" hangingPunct="1"/>
            <a:r>
              <a:rPr lang="fr-FR" sz="2600" cap="none" dirty="0" smtClean="0">
                <a:latin typeface="+mj-lt"/>
              </a:rPr>
              <a:t>P</a:t>
            </a:r>
            <a:r>
              <a:rPr lang="ar-DZ" sz="2600" cap="none" dirty="0" smtClean="0">
                <a:latin typeface="+mj-lt"/>
              </a:rPr>
              <a:t>énétration du spermatozoide entra</a:t>
            </a:r>
            <a:r>
              <a:rPr lang="fr-FR" sz="2600" cap="none" dirty="0" smtClean="0">
                <a:latin typeface="+mj-lt"/>
              </a:rPr>
              <a:t>î</a:t>
            </a:r>
            <a:r>
              <a:rPr lang="ar-DZ" sz="2600" cap="none" dirty="0" smtClean="0">
                <a:latin typeface="+mj-lt"/>
              </a:rPr>
              <a:t>ne une modification potentielle de </a:t>
            </a:r>
            <a:r>
              <a:rPr lang="fr-FR" sz="2600" cap="none" dirty="0" smtClean="0">
                <a:latin typeface="+mj-lt"/>
              </a:rPr>
              <a:t>la </a:t>
            </a:r>
            <a:r>
              <a:rPr lang="ar-DZ" sz="2600" cap="none" dirty="0" smtClean="0">
                <a:latin typeface="+mj-lt"/>
              </a:rPr>
              <a:t>membrane de l’ovocyte qui devien</a:t>
            </a:r>
            <a:r>
              <a:rPr lang="fr-FR" sz="2600" cap="none" dirty="0" smtClean="0">
                <a:latin typeface="+mj-lt"/>
              </a:rPr>
              <a:t>t</a:t>
            </a:r>
            <a:r>
              <a:rPr lang="ar-DZ" sz="2600" cap="none" dirty="0" smtClean="0">
                <a:latin typeface="+mj-lt"/>
              </a:rPr>
              <a:t> imperméable </a:t>
            </a:r>
            <a:r>
              <a:rPr lang="fr-FR" sz="2600" cap="none" dirty="0" smtClean="0">
                <a:latin typeface="+mj-lt"/>
              </a:rPr>
              <a:t>à</a:t>
            </a:r>
            <a:r>
              <a:rPr lang="ar-DZ" sz="2600" cap="none" dirty="0" smtClean="0">
                <a:latin typeface="+mj-lt"/>
              </a:rPr>
              <a:t> la pénétration d’autres spzs par exocytose des granules corticaux: </a:t>
            </a:r>
            <a:r>
              <a:rPr lang="ar-DZ" sz="2600" cap="none" dirty="0" smtClean="0">
                <a:solidFill>
                  <a:srgbClr val="FF0000"/>
                </a:solidFill>
                <a:latin typeface="+mj-lt"/>
              </a:rPr>
              <a:t>réaction corticale</a:t>
            </a:r>
            <a:endParaRPr lang="fr-FR" sz="2600" cap="none" dirty="0" smtClean="0">
              <a:latin typeface="+mj-lt"/>
            </a:endParaRP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15888326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ctrTitle"/>
          </p:nvPr>
        </p:nvSpPr>
        <p:spPr>
          <a:xfrm>
            <a:off x="2024063" y="0"/>
            <a:ext cx="7772400" cy="857250"/>
          </a:xfrm>
        </p:spPr>
        <p:txBody>
          <a:bodyPr/>
          <a:lstStyle/>
          <a:p>
            <a:r>
              <a:rPr lang="fr-FR" smtClean="0">
                <a:solidFill>
                  <a:srgbClr val="FF0000"/>
                </a:solidFill>
              </a:rPr>
              <a:t>Types de placenta</a:t>
            </a:r>
            <a:endParaRPr lang="fr-FR" smtClean="0"/>
          </a:p>
        </p:txBody>
      </p:sp>
      <p:sp>
        <p:nvSpPr>
          <p:cNvPr id="3" name="Sous-titre 2"/>
          <p:cNvSpPr>
            <a:spLocks noGrp="1"/>
          </p:cNvSpPr>
          <p:nvPr>
            <p:ph type="subTitle" idx="1"/>
          </p:nvPr>
        </p:nvSpPr>
        <p:spPr>
          <a:xfrm>
            <a:off x="2238375" y="928688"/>
            <a:ext cx="7715250" cy="5429250"/>
          </a:xfrm>
        </p:spPr>
        <p:txBody>
          <a:bodyPr>
            <a:normAutofit lnSpcReduction="10000"/>
          </a:bodyPr>
          <a:lstStyle/>
          <a:p>
            <a:pPr>
              <a:buFont typeface="Arial" charset="0"/>
              <a:buNone/>
              <a:defRPr/>
            </a:pPr>
            <a:r>
              <a:rPr lang="fr-FR" sz="3200" dirty="0" smtClean="0">
                <a:solidFill>
                  <a:schemeClr val="tx1"/>
                </a:solidFill>
              </a:rPr>
              <a:t>Placenta Cotylédonaire (Ruminants)</a:t>
            </a:r>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b="1" dirty="0" smtClean="0">
              <a:solidFill>
                <a:srgbClr val="FF0000"/>
              </a:solidFill>
            </a:endParaRPr>
          </a:p>
          <a:p>
            <a:pPr>
              <a:buFont typeface="Arial" charset="0"/>
              <a:buNone/>
              <a:defRPr/>
            </a:pPr>
            <a:r>
              <a:rPr lang="fr-FR" sz="3200" b="1" dirty="0" smtClean="0">
                <a:solidFill>
                  <a:srgbClr val="FF0000"/>
                </a:solidFill>
              </a:rPr>
              <a:t>Placentation </a:t>
            </a:r>
            <a:r>
              <a:rPr lang="fr-FR" sz="3200" b="1" dirty="0" smtClean="0">
                <a:solidFill>
                  <a:srgbClr val="FF0000"/>
                </a:solidFill>
              </a:rPr>
              <a:t>cotylédonaire</a:t>
            </a:r>
          </a:p>
          <a:p>
            <a:pPr>
              <a:buFont typeface="Arial" charset="0"/>
              <a:buNone/>
              <a:defRPr/>
            </a:pPr>
            <a:endParaRPr lang="fr-FR" b="1" dirty="0" smtClean="0"/>
          </a:p>
          <a:p>
            <a:pPr>
              <a:buFont typeface="Arial" charset="0"/>
              <a:buNone/>
              <a:defRPr/>
            </a:pPr>
            <a:endParaRPr lang="fr-FR" dirty="0"/>
          </a:p>
        </p:txBody>
      </p:sp>
      <p:pic>
        <p:nvPicPr>
          <p:cNvPr id="10244" name="Picture 2" descr="rumi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169" y="1700808"/>
            <a:ext cx="6697662" cy="37147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6D22F896-40B5-4ADD-8801-0D06FADFA095}" type="slidenum">
              <a:rPr lang="en-US" smtClean="0"/>
              <a:pPr/>
              <a:t>130</a:t>
            </a:fld>
            <a:endParaRPr lang="en-US" dirty="0"/>
          </a:p>
        </p:txBody>
      </p:sp>
    </p:spTree>
    <p:extLst>
      <p:ext uri="{BB962C8B-B14F-4D97-AF65-F5344CB8AC3E}">
        <p14:creationId xmlns:p14="http://schemas.microsoft.com/office/powerpoint/2010/main" val="368884608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lacenta_face_maternel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333375"/>
            <a:ext cx="5986462"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2876" y="5857875"/>
            <a:ext cx="4760913" cy="584200"/>
          </a:xfrm>
          <a:prstGeom prst="rect">
            <a:avLst/>
          </a:prstGeom>
        </p:spPr>
        <p:txBody>
          <a:bodyPr wrap="none">
            <a:spAutoFit/>
          </a:bodyPr>
          <a:lstStyle/>
          <a:p>
            <a:pPr algn="ctr">
              <a:defRPr/>
            </a:pPr>
            <a:r>
              <a:rPr lang="fr-FR" sz="3200" b="1" dirty="0">
                <a:solidFill>
                  <a:srgbClr val="FF0000"/>
                </a:solidFill>
                <a:latin typeface="+mj-lt"/>
                <a:cs typeface="Arial" charset="0"/>
              </a:rPr>
              <a:t>Placentation cotylédonaire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131</a:t>
            </a:fld>
            <a:endParaRPr lang="en-US" dirty="0"/>
          </a:p>
        </p:txBody>
      </p:sp>
    </p:spTree>
    <p:extLst>
      <p:ext uri="{BB962C8B-B14F-4D97-AF65-F5344CB8AC3E}">
        <p14:creationId xmlns:p14="http://schemas.microsoft.com/office/powerpoint/2010/main" val="38686764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ctrTitle"/>
          </p:nvPr>
        </p:nvSpPr>
        <p:spPr>
          <a:xfrm>
            <a:off x="2095500" y="285750"/>
            <a:ext cx="7772400" cy="571500"/>
          </a:xfrm>
        </p:spPr>
        <p:txBody>
          <a:bodyPr>
            <a:normAutofit fontScale="90000"/>
          </a:bodyPr>
          <a:lstStyle/>
          <a:p>
            <a:r>
              <a:rPr lang="fr-FR" smtClean="0">
                <a:solidFill>
                  <a:srgbClr val="FF0000"/>
                </a:solidFill>
              </a:rPr>
              <a:t>Types de placenta</a:t>
            </a:r>
            <a:endParaRPr lang="fr-FR" smtClean="0"/>
          </a:p>
        </p:txBody>
      </p:sp>
      <p:sp>
        <p:nvSpPr>
          <p:cNvPr id="3" name="Sous-titre 2"/>
          <p:cNvSpPr>
            <a:spLocks noGrp="1"/>
          </p:cNvSpPr>
          <p:nvPr>
            <p:ph type="subTitle" idx="1"/>
          </p:nvPr>
        </p:nvSpPr>
        <p:spPr>
          <a:xfrm>
            <a:off x="2238375" y="928688"/>
            <a:ext cx="7715250" cy="5929312"/>
          </a:xfrm>
        </p:spPr>
        <p:txBody>
          <a:bodyPr/>
          <a:lstStyle/>
          <a:p>
            <a:pPr>
              <a:buFont typeface="Arial" charset="0"/>
              <a:buNone/>
              <a:defRPr/>
            </a:pPr>
            <a:r>
              <a:rPr lang="fr-FR" sz="3200" dirty="0" smtClean="0">
                <a:solidFill>
                  <a:schemeClr val="tx1"/>
                </a:solidFill>
              </a:rPr>
              <a:t>Placenta Zonaire (Carnivores)</a:t>
            </a:r>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endParaRPr lang="fr-FR" dirty="0" smtClean="0"/>
          </a:p>
          <a:p>
            <a:pPr>
              <a:buFont typeface="Arial" charset="0"/>
              <a:buNone/>
              <a:defRPr/>
            </a:pPr>
            <a:r>
              <a:rPr lang="fr-FR" sz="3200" b="1" dirty="0" smtClean="0">
                <a:solidFill>
                  <a:srgbClr val="FF0000"/>
                </a:solidFill>
              </a:rPr>
              <a:t>Placentation Zonaire</a:t>
            </a:r>
          </a:p>
          <a:p>
            <a:pPr>
              <a:buFont typeface="Arial" charset="0"/>
              <a:buNone/>
              <a:defRPr/>
            </a:pPr>
            <a:endParaRPr lang="fr-FR" dirty="0" smtClean="0"/>
          </a:p>
          <a:p>
            <a:pPr>
              <a:buFont typeface="Arial" charset="0"/>
              <a:buNone/>
              <a:defRPr/>
            </a:pPr>
            <a:endParaRPr lang="fr-FR" dirty="0"/>
          </a:p>
        </p:txBody>
      </p:sp>
      <p:pic>
        <p:nvPicPr>
          <p:cNvPr id="12292" name="Picture 2" descr="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33" y="1793875"/>
            <a:ext cx="7956550" cy="4089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6D22F896-40B5-4ADD-8801-0D06FADFA095}" type="slidenum">
              <a:rPr lang="en-US" smtClean="0"/>
              <a:pPr/>
              <a:t>132</a:t>
            </a:fld>
            <a:endParaRPr lang="en-US" dirty="0"/>
          </a:p>
        </p:txBody>
      </p:sp>
    </p:spTree>
    <p:extLst>
      <p:ext uri="{BB962C8B-B14F-4D97-AF65-F5344CB8AC3E}">
        <p14:creationId xmlns:p14="http://schemas.microsoft.com/office/powerpoint/2010/main" val="183064105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981200" y="274639"/>
            <a:ext cx="8229600" cy="725487"/>
          </a:xfrm>
        </p:spPr>
        <p:txBody>
          <a:bodyPr/>
          <a:lstStyle/>
          <a:p>
            <a:pPr eaLnBrk="1" hangingPunct="1"/>
            <a:r>
              <a:rPr lang="fr-FR" smtClean="0">
                <a:solidFill>
                  <a:srgbClr val="FF0000"/>
                </a:solidFill>
              </a:rPr>
              <a:t>Types de placenta</a:t>
            </a:r>
            <a:endParaRPr lang="fr-FR" smtClean="0"/>
          </a:p>
        </p:txBody>
      </p:sp>
      <p:sp>
        <p:nvSpPr>
          <p:cNvPr id="13315" name="Espace réservé du contenu 2"/>
          <p:cNvSpPr>
            <a:spLocks noGrp="1"/>
          </p:cNvSpPr>
          <p:nvPr>
            <p:ph idx="4294967295"/>
          </p:nvPr>
        </p:nvSpPr>
        <p:spPr>
          <a:xfrm>
            <a:off x="1981199" y="1214438"/>
            <a:ext cx="8864851" cy="5072062"/>
          </a:xfrm>
          <a:prstGeom prst="rect">
            <a:avLst/>
          </a:prstGeom>
        </p:spPr>
        <p:txBody>
          <a:bodyPr/>
          <a:lstStyle/>
          <a:p>
            <a:pPr algn="just" eaLnBrk="1" hangingPunct="1"/>
            <a:r>
              <a:rPr lang="fr-FR" sz="2800" cap="none" dirty="0" smtClean="0"/>
              <a:t>Selon la pénétration dans le tissu maternel</a:t>
            </a:r>
          </a:p>
          <a:p>
            <a:pPr algn="just" eaLnBrk="1" hangingPunct="1">
              <a:buFont typeface="Wingdings" panose="05000000000000000000" pitchFamily="2" charset="2"/>
              <a:buChar char="q"/>
            </a:pPr>
            <a:r>
              <a:rPr lang="fr-FR" sz="2800" cap="none" dirty="0" smtClean="0"/>
              <a:t>Placenta </a:t>
            </a:r>
            <a:r>
              <a:rPr lang="fr-FR" sz="2800" cap="none" dirty="0" err="1" smtClean="0"/>
              <a:t>épithélio</a:t>
            </a:r>
            <a:r>
              <a:rPr lang="fr-FR" sz="2800" cap="none" dirty="0" smtClean="0"/>
              <a:t>-chorial (</a:t>
            </a:r>
            <a:r>
              <a:rPr lang="fr-FR" sz="2800" cap="none" dirty="0" err="1" smtClean="0"/>
              <a:t>implantion</a:t>
            </a:r>
            <a:r>
              <a:rPr lang="fr-FR" sz="2800" cap="none" dirty="0" smtClean="0"/>
              <a:t> tardive: équidés)</a:t>
            </a:r>
          </a:p>
          <a:p>
            <a:pPr algn="just" eaLnBrk="1" hangingPunct="1">
              <a:buFont typeface="Wingdings" panose="05000000000000000000" pitchFamily="2" charset="2"/>
              <a:buChar char="q"/>
            </a:pPr>
            <a:r>
              <a:rPr lang="fr-FR" sz="2800" cap="none" dirty="0" smtClean="0"/>
              <a:t>Placenta </a:t>
            </a:r>
            <a:r>
              <a:rPr lang="fr-FR" sz="2800" cap="none" dirty="0" err="1" smtClean="0"/>
              <a:t>conjonctivo</a:t>
            </a:r>
            <a:r>
              <a:rPr lang="fr-FR" sz="2800" cap="none" dirty="0" smtClean="0"/>
              <a:t>-chorial (ruminants)</a:t>
            </a:r>
          </a:p>
          <a:p>
            <a:pPr algn="just" eaLnBrk="1" hangingPunct="1">
              <a:buFont typeface="Wingdings" panose="05000000000000000000" pitchFamily="2" charset="2"/>
              <a:buChar char="q"/>
            </a:pPr>
            <a:r>
              <a:rPr lang="fr-FR" sz="2800" cap="none" dirty="0" smtClean="0"/>
              <a:t>Placenta </a:t>
            </a:r>
            <a:r>
              <a:rPr lang="fr-FR" sz="2800" cap="none" dirty="0" err="1" smtClean="0"/>
              <a:t>endothélio</a:t>
            </a:r>
            <a:r>
              <a:rPr lang="fr-FR" sz="2800" cap="none" dirty="0" smtClean="0"/>
              <a:t>-chorial (carnivores)</a:t>
            </a:r>
          </a:p>
          <a:p>
            <a:pPr algn="just" eaLnBrk="1" hangingPunct="1">
              <a:buFont typeface="Wingdings" panose="05000000000000000000" pitchFamily="2" charset="2"/>
              <a:buChar char="q"/>
            </a:pPr>
            <a:r>
              <a:rPr lang="fr-FR" sz="2800" cap="none" dirty="0" smtClean="0"/>
              <a:t>Placenta </a:t>
            </a:r>
            <a:r>
              <a:rPr lang="fr-FR" sz="2800" cap="none" dirty="0" err="1" smtClean="0"/>
              <a:t>hémo</a:t>
            </a:r>
            <a:r>
              <a:rPr lang="fr-FR" sz="2800" cap="none" dirty="0" smtClean="0"/>
              <a:t>-chorial (rongeurs et primates)</a:t>
            </a:r>
          </a:p>
          <a:p>
            <a:pPr algn="just" eaLnBrk="1" hangingPunct="1">
              <a:buFont typeface="Wingdings" panose="05000000000000000000" pitchFamily="2" charset="2"/>
              <a:buChar char="q"/>
            </a:pPr>
            <a:endParaRPr lang="fr-FR" sz="2800" cap="none" dirty="0" smtClean="0"/>
          </a:p>
        </p:txBody>
      </p:sp>
      <p:sp>
        <p:nvSpPr>
          <p:cNvPr id="3" name="Espace réservé du numéro de diapositive 2"/>
          <p:cNvSpPr>
            <a:spLocks noGrp="1"/>
          </p:cNvSpPr>
          <p:nvPr>
            <p:ph type="sldNum" sz="quarter" idx="12"/>
          </p:nvPr>
        </p:nvSpPr>
        <p:spPr>
          <a:xfrm>
            <a:off x="10920536" y="6165304"/>
            <a:ext cx="764215" cy="365125"/>
          </a:xfrm>
        </p:spPr>
        <p:txBody>
          <a:bodyPr/>
          <a:lstStyle/>
          <a:p>
            <a:fld id="{6D22F896-40B5-4ADD-8801-0D06FADFA095}" type="slidenum">
              <a:rPr lang="en-US" smtClean="0"/>
              <a:pPr/>
              <a:t>133</a:t>
            </a:fld>
            <a:endParaRPr lang="en-US" dirty="0"/>
          </a:p>
        </p:txBody>
      </p:sp>
    </p:spTree>
    <p:extLst>
      <p:ext uri="{BB962C8B-B14F-4D97-AF65-F5344CB8AC3E}">
        <p14:creationId xmlns:p14="http://schemas.microsoft.com/office/powerpoint/2010/main" val="372814736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981200" y="274639"/>
            <a:ext cx="8229600" cy="725487"/>
          </a:xfrm>
        </p:spPr>
        <p:txBody>
          <a:bodyPr/>
          <a:lstStyle/>
          <a:p>
            <a:pPr eaLnBrk="1" hangingPunct="1"/>
            <a:r>
              <a:rPr lang="fr-FR" smtClean="0">
                <a:solidFill>
                  <a:srgbClr val="FF0000"/>
                </a:solidFill>
              </a:rPr>
              <a:t>Types de placenta</a:t>
            </a:r>
            <a:endParaRPr lang="fr-FR" smtClean="0"/>
          </a:p>
        </p:txBody>
      </p:sp>
      <p:sp>
        <p:nvSpPr>
          <p:cNvPr id="14339" name="Espace réservé du contenu 2"/>
          <p:cNvSpPr>
            <a:spLocks noGrp="1"/>
          </p:cNvSpPr>
          <p:nvPr>
            <p:ph idx="4294967295"/>
          </p:nvPr>
        </p:nvSpPr>
        <p:spPr>
          <a:xfrm>
            <a:off x="1981200" y="1214439"/>
            <a:ext cx="8229600" cy="4911725"/>
          </a:xfrm>
          <a:prstGeom prst="rect">
            <a:avLst/>
          </a:prstGeom>
        </p:spPr>
        <p:txBody>
          <a:bodyPr/>
          <a:lstStyle/>
          <a:p>
            <a:pPr algn="just" eaLnBrk="1" hangingPunct="1"/>
            <a:r>
              <a:rPr lang="fr-FR" sz="2800" cap="none" dirty="0" smtClean="0"/>
              <a:t>A la parturition</a:t>
            </a:r>
          </a:p>
          <a:p>
            <a:pPr algn="just" eaLnBrk="1" hangingPunct="1">
              <a:buFont typeface="Wingdings" panose="05000000000000000000" pitchFamily="2" charset="2"/>
              <a:buChar char="q"/>
            </a:pPr>
            <a:r>
              <a:rPr lang="fr-FR" sz="2800" cap="none" dirty="0" smtClean="0"/>
              <a:t>Mammifères </a:t>
            </a:r>
            <a:r>
              <a:rPr lang="fr-FR" sz="2800" cap="none" dirty="0" err="1" smtClean="0"/>
              <a:t>adécidués</a:t>
            </a:r>
            <a:r>
              <a:rPr lang="fr-FR" sz="2800" cap="none" dirty="0" smtClean="0"/>
              <a:t> (placenta </a:t>
            </a:r>
            <a:r>
              <a:rPr lang="fr-FR" sz="2800" cap="none" dirty="0" err="1" smtClean="0"/>
              <a:t>épithélio</a:t>
            </a:r>
            <a:r>
              <a:rPr lang="fr-FR" sz="2800" cap="none" dirty="0" smtClean="0"/>
              <a:t>-chorial et placenta </a:t>
            </a:r>
            <a:r>
              <a:rPr lang="fr-FR" sz="2800" cap="none" dirty="0" err="1" smtClean="0"/>
              <a:t>conjoctivo</a:t>
            </a:r>
            <a:r>
              <a:rPr lang="fr-FR" sz="2800" cap="none" dirty="0" smtClean="0"/>
              <a:t>-chorial)</a:t>
            </a:r>
          </a:p>
          <a:p>
            <a:pPr algn="just" eaLnBrk="1" hangingPunct="1">
              <a:buFont typeface="Wingdings" panose="05000000000000000000" pitchFamily="2" charset="2"/>
              <a:buChar char="q"/>
            </a:pPr>
            <a:r>
              <a:rPr lang="fr-FR" sz="2800" cap="none" dirty="0" smtClean="0"/>
              <a:t>Mammifères </a:t>
            </a:r>
            <a:r>
              <a:rPr lang="fr-FR" sz="2800" cap="none" dirty="0" err="1" smtClean="0"/>
              <a:t>décidués</a:t>
            </a:r>
            <a:r>
              <a:rPr lang="fr-FR" sz="2800" cap="none" dirty="0" smtClean="0"/>
              <a:t> (placenta </a:t>
            </a:r>
            <a:r>
              <a:rPr lang="fr-FR" sz="2800" cap="none" dirty="0" err="1" smtClean="0"/>
              <a:t>endothélio</a:t>
            </a:r>
            <a:r>
              <a:rPr lang="fr-FR" sz="2800" cap="none" dirty="0" smtClean="0"/>
              <a:t>-chorial et </a:t>
            </a:r>
            <a:r>
              <a:rPr lang="fr-FR" sz="2800" cap="none" dirty="0" err="1" smtClean="0"/>
              <a:t>hémo</a:t>
            </a:r>
            <a:r>
              <a:rPr lang="fr-FR" sz="2800" cap="none" dirty="0" smtClean="0"/>
              <a:t>-chorial)</a:t>
            </a:r>
          </a:p>
          <a:p>
            <a:pPr algn="just" eaLnBrk="1" hangingPunct="1">
              <a:buFont typeface="Wingdings" panose="05000000000000000000" pitchFamily="2" charset="2"/>
              <a:buChar char="q"/>
            </a:pPr>
            <a:r>
              <a:rPr lang="fr-FR" sz="2800" cap="none" dirty="0" smtClean="0"/>
              <a:t>Mammifères </a:t>
            </a:r>
            <a:r>
              <a:rPr lang="fr-FR" sz="2800" cap="none" dirty="0" err="1" smtClean="0"/>
              <a:t>contracidués</a:t>
            </a:r>
            <a:r>
              <a:rPr lang="fr-FR" sz="2800" cap="none" dirty="0" smtClean="0"/>
              <a:t> (marsupiaux)</a:t>
            </a:r>
          </a:p>
          <a:p>
            <a:pPr algn="just" eaLnBrk="1" hangingPunct="1">
              <a:buFont typeface="Wingdings" panose="05000000000000000000" pitchFamily="2" charset="2"/>
              <a:buChar char="q"/>
            </a:pPr>
            <a:endParaRPr lang="fr-FR" sz="2800" cap="none" dirty="0" smtClean="0"/>
          </a:p>
          <a:p>
            <a:pPr algn="just" eaLnBrk="1" hangingPunct="1">
              <a:buFont typeface="Wingdings" panose="05000000000000000000" pitchFamily="2" charset="2"/>
              <a:buChar char="q"/>
            </a:pPr>
            <a:endParaRPr lang="fr-FR"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134</a:t>
            </a:fld>
            <a:endParaRPr lang="en-US" dirty="0"/>
          </a:p>
        </p:txBody>
      </p:sp>
    </p:spTree>
    <p:extLst>
      <p:ext uri="{BB962C8B-B14F-4D97-AF65-F5344CB8AC3E}">
        <p14:creationId xmlns:p14="http://schemas.microsoft.com/office/powerpoint/2010/main" val="186178743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981200" y="274639"/>
            <a:ext cx="8229600" cy="796925"/>
          </a:xfrm>
        </p:spPr>
        <p:txBody>
          <a:bodyPr/>
          <a:lstStyle/>
          <a:p>
            <a:pPr eaLnBrk="1" hangingPunct="1"/>
            <a:r>
              <a:rPr lang="fr-FR" smtClean="0">
                <a:solidFill>
                  <a:srgbClr val="FF0000"/>
                </a:solidFill>
              </a:rPr>
              <a:t>Rôles du Placenta</a:t>
            </a:r>
          </a:p>
        </p:txBody>
      </p:sp>
      <p:sp>
        <p:nvSpPr>
          <p:cNvPr id="15363" name="Espace réservé du contenu 2"/>
          <p:cNvSpPr>
            <a:spLocks noGrp="1"/>
          </p:cNvSpPr>
          <p:nvPr>
            <p:ph idx="4294967295"/>
          </p:nvPr>
        </p:nvSpPr>
        <p:spPr>
          <a:xfrm>
            <a:off x="1981200" y="1143000"/>
            <a:ext cx="9226990" cy="5214938"/>
          </a:xfrm>
          <a:prstGeom prst="rect">
            <a:avLst/>
          </a:prstGeom>
        </p:spPr>
        <p:txBody>
          <a:bodyPr/>
          <a:lstStyle/>
          <a:p>
            <a:pPr eaLnBrk="1" hangingPunct="1">
              <a:buFont typeface="Wingdings" panose="05000000000000000000" pitchFamily="2" charset="2"/>
              <a:buChar char="q"/>
            </a:pPr>
            <a:r>
              <a:rPr lang="fr-FR" sz="2800" cap="none" dirty="0" smtClean="0"/>
              <a:t>Fixation du fœtus</a:t>
            </a:r>
          </a:p>
          <a:p>
            <a:pPr eaLnBrk="1" hangingPunct="1">
              <a:buFont typeface="Wingdings" panose="05000000000000000000" pitchFamily="2" charset="2"/>
              <a:buChar char="q"/>
            </a:pPr>
            <a:r>
              <a:rPr lang="fr-FR" sz="2800" cap="none" dirty="0" smtClean="0"/>
              <a:t>Perméabilité placentaire</a:t>
            </a:r>
          </a:p>
          <a:p>
            <a:pPr eaLnBrk="1" hangingPunct="1">
              <a:buFont typeface="Wingdings" panose="05000000000000000000" pitchFamily="2" charset="2"/>
              <a:buChar char="q"/>
            </a:pPr>
            <a:r>
              <a:rPr lang="fr-FR" sz="2800" cap="none" dirty="0" smtClean="0"/>
              <a:t>Protection</a:t>
            </a:r>
          </a:p>
          <a:p>
            <a:pPr eaLnBrk="1" hangingPunct="1">
              <a:buFont typeface="Wingdings" panose="05000000000000000000" pitchFamily="2" charset="2"/>
              <a:buChar char="q"/>
            </a:pPr>
            <a:r>
              <a:rPr lang="fr-FR" sz="2800" cap="none" dirty="0" smtClean="0"/>
              <a:t>Glande endocrine (hormones stéroïdes: progestérone, hormone protéique: HCG, HPL, GNRH , ACTH)</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135</a:t>
            </a:fld>
            <a:endParaRPr lang="en-US" dirty="0"/>
          </a:p>
        </p:txBody>
      </p:sp>
    </p:spTree>
    <p:extLst>
      <p:ext uri="{BB962C8B-B14F-4D97-AF65-F5344CB8AC3E}">
        <p14:creationId xmlns:p14="http://schemas.microsoft.com/office/powerpoint/2010/main" val="27199735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981200" y="274639"/>
            <a:ext cx="8229600" cy="796925"/>
          </a:xfrm>
        </p:spPr>
        <p:txBody>
          <a:bodyPr/>
          <a:lstStyle/>
          <a:p>
            <a:pPr eaLnBrk="1" hangingPunct="1"/>
            <a:r>
              <a:rPr lang="fr-FR" smtClean="0">
                <a:solidFill>
                  <a:srgbClr val="FF0000"/>
                </a:solidFill>
              </a:rPr>
              <a:t>Anomalies Annexielles</a:t>
            </a:r>
          </a:p>
        </p:txBody>
      </p:sp>
      <p:sp>
        <p:nvSpPr>
          <p:cNvPr id="16387" name="Espace réservé du contenu 2"/>
          <p:cNvSpPr>
            <a:spLocks noGrp="1"/>
          </p:cNvSpPr>
          <p:nvPr>
            <p:ph idx="4294967295"/>
          </p:nvPr>
        </p:nvSpPr>
        <p:spPr>
          <a:xfrm>
            <a:off x="1276539" y="1571626"/>
            <a:ext cx="8905686" cy="5286375"/>
          </a:xfrm>
          <a:prstGeom prst="rect">
            <a:avLst/>
          </a:prstGeom>
        </p:spPr>
        <p:txBody>
          <a:bodyPr/>
          <a:lstStyle/>
          <a:p>
            <a:pPr eaLnBrk="1" hangingPunct="1">
              <a:buFont typeface="Wingdings" panose="05000000000000000000" pitchFamily="2" charset="2"/>
              <a:buChar char="q"/>
            </a:pPr>
            <a:r>
              <a:rPr lang="fr-FR" sz="2800" cap="none" dirty="0" smtClean="0"/>
              <a:t>Cavité amniotique: hydramnios (malformations fœtales et  gestations prolongées).</a:t>
            </a:r>
          </a:p>
          <a:p>
            <a:pPr eaLnBrk="1" hangingPunct="1">
              <a:buFont typeface="Wingdings" panose="05000000000000000000" pitchFamily="2" charset="2"/>
              <a:buChar char="q"/>
            </a:pPr>
            <a:r>
              <a:rPr lang="fr-FR" sz="2800" cap="none" dirty="0" smtClean="0"/>
              <a:t>Placenta: prævia (source d’hémorragies)</a:t>
            </a:r>
          </a:p>
          <a:p>
            <a:pPr eaLnBrk="1" hangingPunct="1">
              <a:buFont typeface="Wingdings" panose="05000000000000000000" pitchFamily="2" charset="2"/>
              <a:buChar char="q"/>
            </a:pPr>
            <a:r>
              <a:rPr lang="fr-FR" sz="2800" cap="none" dirty="0" smtClean="0"/>
              <a:t>Mauvaise qualité du placenta par insuffisance de ses fonctions endocrines)</a:t>
            </a:r>
          </a:p>
          <a:p>
            <a:pPr eaLnBrk="1" hangingPunct="1">
              <a:buFont typeface="Wingdings" panose="05000000000000000000" pitchFamily="2" charset="2"/>
              <a:buChar char="q"/>
            </a:pPr>
            <a:r>
              <a:rPr lang="fr-FR" sz="2800" cap="none" dirty="0" smtClean="0"/>
              <a:t>Rétention placentaire</a:t>
            </a:r>
          </a:p>
          <a:p>
            <a:pPr eaLnBrk="1" hangingPunct="1">
              <a:buFont typeface="Wingdings" panose="05000000000000000000" pitchFamily="2" charset="2"/>
              <a:buChar char="q"/>
            </a:pPr>
            <a:r>
              <a:rPr lang="fr-FR" sz="2800" cap="none" dirty="0" smtClean="0"/>
              <a:t>Cordon ombilical (trop long ou trop court).</a:t>
            </a:r>
            <a:r>
              <a:rPr lang="fr-FR" dirty="0" smtClean="0"/>
              <a:t>		</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136</a:t>
            </a:fld>
            <a:endParaRPr lang="en-US" dirty="0"/>
          </a:p>
        </p:txBody>
      </p:sp>
    </p:spTree>
    <p:extLst>
      <p:ext uri="{BB962C8B-B14F-4D97-AF65-F5344CB8AC3E}">
        <p14:creationId xmlns:p14="http://schemas.microsoft.com/office/powerpoint/2010/main" val="351122629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p:txBody>
          <a:bodyPr/>
          <a:lstStyle/>
          <a:p>
            <a:r>
              <a:rPr lang="fr-FR" dirty="0">
                <a:solidFill>
                  <a:srgbClr val="FF0000"/>
                </a:solidFill>
              </a:rPr>
              <a:t>La circulation fœto-maternelle</a:t>
            </a:r>
            <a:endParaRPr lang="fr-FR" dirty="0" smtClean="0">
              <a:solidFill>
                <a:srgbClr val="FF0000"/>
              </a:solidFill>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137</a:t>
            </a:fld>
            <a:endParaRPr lang="en-US" dirty="0"/>
          </a:p>
        </p:txBody>
      </p:sp>
    </p:spTree>
    <p:extLst>
      <p:ext uri="{BB962C8B-B14F-4D97-AF65-F5344CB8AC3E}">
        <p14:creationId xmlns:p14="http://schemas.microsoft.com/office/powerpoint/2010/main" val="40692307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199" y="0"/>
            <a:ext cx="8229600" cy="630709"/>
          </a:xfrm>
        </p:spPr>
        <p:txBody>
          <a:bodyPr/>
          <a:lstStyle/>
          <a:p>
            <a:pPr eaLnBrk="1" hangingPunct="1"/>
            <a:r>
              <a:rPr lang="fr-FR" dirty="0" smtClean="0">
                <a:solidFill>
                  <a:srgbClr val="FF0000"/>
                </a:solidFill>
              </a:rPr>
              <a:t>Généralités</a:t>
            </a:r>
          </a:p>
        </p:txBody>
      </p:sp>
      <p:sp>
        <p:nvSpPr>
          <p:cNvPr id="4099" name="Espace réservé du contenu 2"/>
          <p:cNvSpPr>
            <a:spLocks noGrp="1"/>
          </p:cNvSpPr>
          <p:nvPr>
            <p:ph idx="4294967295"/>
          </p:nvPr>
        </p:nvSpPr>
        <p:spPr>
          <a:xfrm>
            <a:off x="618652" y="553536"/>
            <a:ext cx="11178013" cy="4911725"/>
          </a:xfrm>
          <a:prstGeom prst="rect">
            <a:avLst/>
          </a:prstGeom>
        </p:spPr>
        <p:txBody>
          <a:bodyPr>
            <a:normAutofit fontScale="85000" lnSpcReduction="20000"/>
          </a:bodyPr>
          <a:lstStyle/>
          <a:p>
            <a:pPr algn="just">
              <a:lnSpc>
                <a:spcPct val="150000"/>
              </a:lnSpc>
            </a:pPr>
            <a:r>
              <a:rPr lang="fr-FR" sz="2800" cap="none" dirty="0" smtClean="0"/>
              <a:t>La </a:t>
            </a:r>
            <a:r>
              <a:rPr lang="fr-FR" sz="2800" cap="none" dirty="0" smtClean="0">
                <a:solidFill>
                  <a:srgbClr val="FF0000"/>
                </a:solidFill>
              </a:rPr>
              <a:t>circulation fœtale </a:t>
            </a:r>
            <a:r>
              <a:rPr lang="fr-FR" sz="2800" cap="none" dirty="0" smtClean="0"/>
              <a:t>est transitoirement adaptée à la </a:t>
            </a:r>
            <a:r>
              <a:rPr lang="fr-FR" sz="2800" cap="none" dirty="0" smtClean="0">
                <a:solidFill>
                  <a:srgbClr val="FF0000"/>
                </a:solidFill>
              </a:rPr>
              <a:t>vie in utéro</a:t>
            </a:r>
            <a:r>
              <a:rPr lang="fr-FR" sz="2800" cap="none" dirty="0" smtClean="0"/>
              <a:t>.</a:t>
            </a:r>
          </a:p>
          <a:p>
            <a:pPr algn="just">
              <a:lnSpc>
                <a:spcPct val="150000"/>
              </a:lnSpc>
            </a:pPr>
            <a:r>
              <a:rPr lang="fr-FR" sz="2800" cap="none" dirty="0" smtClean="0"/>
              <a:t>Les </a:t>
            </a:r>
            <a:r>
              <a:rPr lang="fr-FR" sz="2800" cap="none" dirty="0" smtClean="0">
                <a:solidFill>
                  <a:srgbClr val="FF0000"/>
                </a:solidFill>
              </a:rPr>
              <a:t>échanges gazeux </a:t>
            </a:r>
            <a:r>
              <a:rPr lang="fr-FR" sz="2800" cap="none" dirty="0" smtClean="0"/>
              <a:t>et des </a:t>
            </a:r>
            <a:r>
              <a:rPr lang="fr-FR" sz="2800" cap="none" dirty="0" smtClean="0">
                <a:solidFill>
                  <a:srgbClr val="FF0000"/>
                </a:solidFill>
              </a:rPr>
              <a:t>nutriments</a:t>
            </a:r>
            <a:r>
              <a:rPr lang="fr-FR" sz="2800" cap="none" dirty="0" smtClean="0"/>
              <a:t> s’effectuent via le système </a:t>
            </a:r>
            <a:r>
              <a:rPr lang="fr-FR" sz="2800" cap="none" dirty="0" smtClean="0">
                <a:solidFill>
                  <a:srgbClr val="FF0000"/>
                </a:solidFill>
              </a:rPr>
              <a:t>placentaire</a:t>
            </a:r>
            <a:r>
              <a:rPr lang="fr-FR" sz="2800" cap="none" dirty="0" smtClean="0"/>
              <a:t>, ce qui nécessite un certain nombre de modifications de son système circulatoire dans l’attente de la mise en route d’une ventilation pulmonaire.</a:t>
            </a:r>
          </a:p>
          <a:p>
            <a:pPr algn="just" eaLnBrk="1" hangingPunct="1">
              <a:lnSpc>
                <a:spcPct val="150000"/>
              </a:lnSpc>
            </a:pPr>
            <a:r>
              <a:rPr lang="fr-FR" sz="2800" cap="none" dirty="0" smtClean="0"/>
              <a:t>circulation placentaire : deux circulations, </a:t>
            </a:r>
            <a:r>
              <a:rPr lang="fr-FR" sz="2800" cap="none" dirty="0" smtClean="0">
                <a:solidFill>
                  <a:srgbClr val="FF0000"/>
                </a:solidFill>
              </a:rPr>
              <a:t>fœtale</a:t>
            </a:r>
            <a:r>
              <a:rPr lang="fr-FR" sz="2800" cap="none" dirty="0" smtClean="0"/>
              <a:t> et </a:t>
            </a:r>
            <a:r>
              <a:rPr lang="fr-FR" sz="2800" cap="none" dirty="0" smtClean="0">
                <a:solidFill>
                  <a:srgbClr val="FF0000"/>
                </a:solidFill>
              </a:rPr>
              <a:t>maternelle</a:t>
            </a:r>
            <a:r>
              <a:rPr lang="fr-FR" sz="2800" cap="none" dirty="0" smtClean="0"/>
              <a:t>, situées de chaque côté du placenta. </a:t>
            </a:r>
          </a:p>
          <a:p>
            <a:pPr eaLnBrk="1" hangingPunct="1">
              <a:lnSpc>
                <a:spcPct val="150000"/>
              </a:lnSpc>
            </a:pPr>
            <a:r>
              <a:rPr lang="fr-FR" sz="2800" dirty="0" smtClean="0">
                <a:solidFill>
                  <a:srgbClr val="FF3300"/>
                </a:solidFill>
              </a:rPr>
              <a:t>la </a:t>
            </a:r>
            <a:r>
              <a:rPr lang="fr-FR" sz="2800" dirty="0">
                <a:solidFill>
                  <a:srgbClr val="FF3300"/>
                </a:solidFill>
              </a:rPr>
              <a:t>circulation fœtale</a:t>
            </a:r>
          </a:p>
          <a:p>
            <a:pPr eaLnBrk="1" hangingPunct="1">
              <a:lnSpc>
                <a:spcPct val="150000"/>
              </a:lnSpc>
            </a:pPr>
            <a:r>
              <a:rPr lang="fr-FR" sz="2800" dirty="0">
                <a:solidFill>
                  <a:srgbClr val="FF3300"/>
                </a:solidFill>
              </a:rPr>
              <a:t>la circulation maternelle</a:t>
            </a:r>
            <a:br>
              <a:rPr lang="fr-FR" sz="2800" dirty="0">
                <a:solidFill>
                  <a:srgbClr val="FF3300"/>
                </a:solidFill>
              </a:rPr>
            </a:br>
            <a:endParaRPr lang="fr-FR" sz="2800" dirty="0">
              <a:solidFill>
                <a:srgbClr val="FF3300"/>
              </a:solidFill>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138</a:t>
            </a:fld>
            <a:endParaRPr lang="en-US" dirty="0"/>
          </a:p>
        </p:txBody>
      </p:sp>
    </p:spTree>
    <p:extLst>
      <p:ext uri="{BB962C8B-B14F-4D97-AF65-F5344CB8AC3E}">
        <p14:creationId xmlns:p14="http://schemas.microsoft.com/office/powerpoint/2010/main" val="36222812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258433" y="274639"/>
            <a:ext cx="9705314" cy="706437"/>
          </a:xfrm>
        </p:spPr>
        <p:txBody>
          <a:bodyPr>
            <a:normAutofit fontScale="90000"/>
          </a:bodyPr>
          <a:lstStyle/>
          <a:p>
            <a:r>
              <a:rPr lang="fr-FR" dirty="0" smtClean="0">
                <a:solidFill>
                  <a:srgbClr val="FF0000"/>
                </a:solidFill>
              </a:rPr>
              <a:t>Structure et développement des villosités placentaires</a:t>
            </a:r>
            <a:endParaRPr lang="fr-FR" dirty="0" smtClean="0"/>
          </a:p>
        </p:txBody>
      </p:sp>
      <p:sp>
        <p:nvSpPr>
          <p:cNvPr id="10243" name="Espace réservé du contenu 2"/>
          <p:cNvSpPr>
            <a:spLocks noGrp="1"/>
          </p:cNvSpPr>
          <p:nvPr>
            <p:ph idx="4294967295"/>
          </p:nvPr>
        </p:nvSpPr>
        <p:spPr>
          <a:xfrm>
            <a:off x="389299" y="1115494"/>
            <a:ext cx="11199137" cy="5661025"/>
          </a:xfrm>
          <a:prstGeom prst="rect">
            <a:avLst/>
          </a:prstGeom>
        </p:spPr>
        <p:txBody>
          <a:bodyPr>
            <a:normAutofit fontScale="92500"/>
          </a:bodyPr>
          <a:lstStyle/>
          <a:p>
            <a:pPr algn="just">
              <a:lnSpc>
                <a:spcPct val="150000"/>
              </a:lnSpc>
            </a:pPr>
            <a:r>
              <a:rPr lang="fr-FR" sz="2800" cap="none" dirty="0"/>
              <a:t>On distingue la </a:t>
            </a:r>
            <a:r>
              <a:rPr lang="fr-FR" sz="2800" cap="none" dirty="0">
                <a:solidFill>
                  <a:srgbClr val="FF0000"/>
                </a:solidFill>
              </a:rPr>
              <a:t>muqueuse utérine </a:t>
            </a:r>
            <a:r>
              <a:rPr lang="fr-FR" sz="2800" cap="none" dirty="0"/>
              <a:t>et le</a:t>
            </a:r>
            <a:r>
              <a:rPr lang="fr-FR" sz="2800" cap="none" dirty="0">
                <a:solidFill>
                  <a:srgbClr val="FF0000"/>
                </a:solidFill>
              </a:rPr>
              <a:t> placenta </a:t>
            </a:r>
            <a:r>
              <a:rPr lang="fr-FR" sz="2800" cap="none" dirty="0"/>
              <a:t>proprement dit, avec la plaque basale, la plaque choriale et entre les deux, la </a:t>
            </a:r>
            <a:r>
              <a:rPr lang="fr-FR" sz="2800" cap="none" dirty="0">
                <a:solidFill>
                  <a:srgbClr val="FF0000"/>
                </a:solidFill>
              </a:rPr>
              <a:t>chambre </a:t>
            </a:r>
            <a:r>
              <a:rPr lang="fr-FR" sz="2800" cap="none" dirty="0" err="1">
                <a:solidFill>
                  <a:srgbClr val="FF0000"/>
                </a:solidFill>
              </a:rPr>
              <a:t>intervilleuse</a:t>
            </a:r>
            <a:r>
              <a:rPr lang="fr-FR" sz="2800" cap="none" dirty="0"/>
              <a:t> et les </a:t>
            </a:r>
            <a:r>
              <a:rPr lang="fr-FR" sz="2800" cap="none" dirty="0">
                <a:solidFill>
                  <a:srgbClr val="FF0000"/>
                </a:solidFill>
              </a:rPr>
              <a:t>villosités choriales</a:t>
            </a:r>
            <a:r>
              <a:rPr lang="fr-FR" sz="2800" cap="none" dirty="0" smtClean="0"/>
              <a:t>. Les </a:t>
            </a:r>
            <a:r>
              <a:rPr lang="fr-FR" sz="2800" cap="none" dirty="0"/>
              <a:t>villosités choriales partent de la plaque </a:t>
            </a:r>
            <a:r>
              <a:rPr lang="fr-FR" sz="2800" cap="none" dirty="0" smtClean="0"/>
              <a:t>choriale</a:t>
            </a:r>
          </a:p>
          <a:p>
            <a:pPr algn="just">
              <a:lnSpc>
                <a:spcPct val="150000"/>
              </a:lnSpc>
            </a:pPr>
            <a:r>
              <a:rPr lang="fr-FR" sz="2800" cap="none" dirty="0" smtClean="0"/>
              <a:t>Le sang </a:t>
            </a:r>
            <a:r>
              <a:rPr lang="fr-FR" sz="2800" cap="none" dirty="0"/>
              <a:t>maternel →artères utérines - artères spiralées- chambre inter villeuse</a:t>
            </a:r>
            <a:r>
              <a:rPr lang="fr-FR" sz="2800" cap="none" dirty="0" smtClean="0"/>
              <a:t>.</a:t>
            </a:r>
          </a:p>
          <a:p>
            <a:pPr algn="just">
              <a:lnSpc>
                <a:spcPct val="150000"/>
              </a:lnSpc>
            </a:pPr>
            <a:r>
              <a:rPr lang="fr-FR" sz="2800" cap="none" dirty="0" smtClean="0"/>
              <a:t>Le </a:t>
            </a:r>
            <a:r>
              <a:rPr lang="fr-FR" sz="2800" cap="none" dirty="0"/>
              <a:t>sang dans la chambre inter villeuse est changé 2-3 fois par minute.</a:t>
            </a:r>
          </a:p>
          <a:p>
            <a:pPr algn="just">
              <a:lnSpc>
                <a:spcPct val="150000"/>
              </a:lnSpc>
            </a:pPr>
            <a:r>
              <a:rPr lang="fr-FR" sz="2800" cap="none" dirty="0"/>
              <a:t>La circulation utérine subit des modifications considérables au cours de la grossesse pour satisfaire aux nécessités métaboliques croissantes du fœtus.</a:t>
            </a:r>
            <a:br>
              <a:rPr lang="fr-FR" sz="2800" cap="none" dirty="0"/>
            </a:br>
            <a:endParaRPr lang="fr-FR" sz="2800" cap="none" dirty="0"/>
          </a:p>
          <a:p>
            <a:pPr algn="just">
              <a:lnSpc>
                <a:spcPct val="150000"/>
              </a:lnSpc>
            </a:pPr>
            <a:endParaRPr lang="fr-FR"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139</a:t>
            </a:fld>
            <a:endParaRPr lang="en-US" dirty="0"/>
          </a:p>
        </p:txBody>
      </p:sp>
    </p:spTree>
    <p:extLst>
      <p:ext uri="{BB962C8B-B14F-4D97-AF65-F5344CB8AC3E}">
        <p14:creationId xmlns:p14="http://schemas.microsoft.com/office/powerpoint/2010/main" val="252452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01647"/>
            <a:ext cx="10364451" cy="585594"/>
          </a:xfrm>
        </p:spPr>
        <p:txBody>
          <a:bodyPr>
            <a:normAutofit fontScale="90000"/>
          </a:bodyPr>
          <a:lstStyle/>
          <a:p>
            <a:r>
              <a:rPr lang="fr-FR" dirty="0"/>
              <a:t>Première semaine du développement </a:t>
            </a:r>
            <a:r>
              <a:rPr lang="fr-FR" dirty="0" smtClean="0"/>
              <a:t>embryonnaire</a:t>
            </a:r>
            <a:r>
              <a:rPr lang="fr-FR" dirty="0"/>
              <a:t/>
            </a:r>
            <a:br>
              <a:rPr lang="fr-FR" dirty="0"/>
            </a:br>
            <a:endParaRPr lang="fr-FR" dirty="0"/>
          </a:p>
        </p:txBody>
      </p:sp>
      <p:sp>
        <p:nvSpPr>
          <p:cNvPr id="3" name="Espace réservé du contenu 2"/>
          <p:cNvSpPr>
            <a:spLocks noGrp="1"/>
          </p:cNvSpPr>
          <p:nvPr>
            <p:ph sz="quarter" idx="13"/>
          </p:nvPr>
        </p:nvSpPr>
        <p:spPr>
          <a:xfrm>
            <a:off x="913774" y="1303700"/>
            <a:ext cx="10363826" cy="5296276"/>
          </a:xfrm>
        </p:spPr>
        <p:txBody>
          <a:bodyPr>
            <a:normAutofit lnSpcReduction="10000"/>
          </a:bodyPr>
          <a:lstStyle/>
          <a:p>
            <a:pPr marL="0" indent="0" algn="just">
              <a:buNone/>
            </a:pPr>
            <a:r>
              <a:rPr lang="fr-FR" sz="2600" dirty="0" smtClean="0">
                <a:solidFill>
                  <a:srgbClr val="FF0000"/>
                </a:solidFill>
              </a:rPr>
              <a:t>I.2Stades </a:t>
            </a:r>
            <a:r>
              <a:rPr lang="fr-FR" sz="2600" dirty="0">
                <a:solidFill>
                  <a:srgbClr val="FF0000"/>
                </a:solidFill>
              </a:rPr>
              <a:t>de la fécondation</a:t>
            </a:r>
          </a:p>
          <a:p>
            <a:pPr marL="0" indent="0" algn="just">
              <a:buNone/>
            </a:pPr>
            <a:r>
              <a:rPr lang="fr-FR" sz="2600" dirty="0" smtClean="0">
                <a:solidFill>
                  <a:srgbClr val="FF0000"/>
                </a:solidFill>
              </a:rPr>
              <a:t>I.2.1 </a:t>
            </a:r>
            <a:r>
              <a:rPr lang="fr-FR" sz="2600" dirty="0">
                <a:solidFill>
                  <a:srgbClr val="FF0000"/>
                </a:solidFill>
              </a:rPr>
              <a:t>Pénétration du spermatozoïde</a:t>
            </a:r>
          </a:p>
          <a:p>
            <a:pPr algn="just">
              <a:lnSpc>
                <a:spcPct val="150000"/>
              </a:lnSpc>
            </a:pPr>
            <a:r>
              <a:rPr lang="fr-FR" sz="2600" cap="none" dirty="0" smtClean="0"/>
              <a:t>Dès la pénétration, le spermatozoïde laisse sa membrane protoplasmique à la surface de l’ovocyte qui achève sa deuxième division de maturation et ses chromosomes se rassemblent dans un noyau d’aspect vésiculaire : le pronucléus femelle. </a:t>
            </a:r>
          </a:p>
          <a:p>
            <a:pPr algn="just">
              <a:lnSpc>
                <a:spcPct val="150000"/>
              </a:lnSpc>
            </a:pPr>
            <a:r>
              <a:rPr lang="fr-FR" sz="2600" cap="none" dirty="0" smtClean="0"/>
              <a:t>En se rapprochant du pronucléus femelle, le spermatozoïde perd sa queue et grossit son noyau et devient pronucléus mâle, morphologiquement identique au pronucléus femelle.</a:t>
            </a:r>
          </a:p>
          <a:p>
            <a:pPr>
              <a:lnSpc>
                <a:spcPct val="150000"/>
              </a:lnSpc>
            </a:pPr>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1298849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981200" y="274639"/>
            <a:ext cx="8229600" cy="706437"/>
          </a:xfrm>
        </p:spPr>
        <p:txBody>
          <a:bodyPr>
            <a:normAutofit fontScale="90000"/>
          </a:bodyPr>
          <a:lstStyle/>
          <a:p>
            <a:r>
              <a:rPr lang="fr-FR" smtClean="0">
                <a:solidFill>
                  <a:srgbClr val="FF0000"/>
                </a:solidFill>
              </a:rPr>
              <a:t>Structure et développement des villosités placentaires</a:t>
            </a:r>
            <a:endParaRPr lang="fr-FR" smtClean="0"/>
          </a:p>
        </p:txBody>
      </p:sp>
      <p:sp>
        <p:nvSpPr>
          <p:cNvPr id="10243" name="Espace réservé du contenu 2"/>
          <p:cNvSpPr>
            <a:spLocks noGrp="1"/>
          </p:cNvSpPr>
          <p:nvPr>
            <p:ph idx="4294967295"/>
          </p:nvPr>
        </p:nvSpPr>
        <p:spPr>
          <a:xfrm>
            <a:off x="597529" y="1196976"/>
            <a:ext cx="11027121" cy="5661025"/>
          </a:xfrm>
          <a:prstGeom prst="rect">
            <a:avLst/>
          </a:prstGeom>
        </p:spPr>
        <p:txBody>
          <a:bodyPr/>
          <a:lstStyle/>
          <a:p>
            <a:pPr algn="just">
              <a:lnSpc>
                <a:spcPct val="150000"/>
              </a:lnSpc>
            </a:pPr>
            <a:r>
              <a:rPr lang="fr-FR" sz="2800" cap="none" dirty="0">
                <a:solidFill>
                  <a:srgbClr val="FF0000"/>
                </a:solidFill>
              </a:rPr>
              <a:t>V</a:t>
            </a:r>
            <a:r>
              <a:rPr lang="fr-FR" sz="2800" cap="none" dirty="0" smtClean="0">
                <a:solidFill>
                  <a:srgbClr val="FF0000"/>
                </a:solidFill>
              </a:rPr>
              <a:t>illosités primaires</a:t>
            </a:r>
            <a:r>
              <a:rPr lang="fr-FR" sz="2800" cap="none" dirty="0" smtClean="0"/>
              <a:t>: cordons </a:t>
            </a:r>
            <a:r>
              <a:rPr lang="fr-FR" sz="2800" cap="none" dirty="0" err="1" smtClean="0"/>
              <a:t>cytotrophoblastiques</a:t>
            </a:r>
            <a:r>
              <a:rPr lang="fr-FR" sz="2800" cap="none" dirty="0" smtClean="0"/>
              <a:t> poussent dans les travées du </a:t>
            </a:r>
            <a:r>
              <a:rPr lang="fr-FR" sz="2800" cap="none" dirty="0" err="1" smtClean="0"/>
              <a:t>syncythiotrophoblaste</a:t>
            </a:r>
            <a:r>
              <a:rPr lang="fr-FR" sz="2800" cap="none" dirty="0" smtClean="0"/>
              <a:t>.</a:t>
            </a:r>
          </a:p>
          <a:p>
            <a:pPr algn="just">
              <a:lnSpc>
                <a:spcPct val="150000"/>
              </a:lnSpc>
            </a:pPr>
            <a:r>
              <a:rPr lang="fr-FR" sz="2800" cap="none" dirty="0">
                <a:solidFill>
                  <a:srgbClr val="FF0000"/>
                </a:solidFill>
              </a:rPr>
              <a:t>V</a:t>
            </a:r>
            <a:r>
              <a:rPr lang="fr-FR" sz="2800" cap="none" dirty="0" smtClean="0">
                <a:solidFill>
                  <a:srgbClr val="FF0000"/>
                </a:solidFill>
              </a:rPr>
              <a:t>illosités secondaires</a:t>
            </a:r>
            <a:r>
              <a:rPr lang="fr-FR" sz="2800" cap="none" dirty="0" smtClean="0"/>
              <a:t>: tissu mésenchymateux s’enfonce dans le </a:t>
            </a:r>
            <a:r>
              <a:rPr lang="fr-FR" sz="2800" cap="none" dirty="0" err="1" smtClean="0"/>
              <a:t>cytotrophoblaste</a:t>
            </a:r>
            <a:r>
              <a:rPr lang="fr-FR" sz="2800" cap="none" dirty="0" smtClean="0"/>
              <a:t>.</a:t>
            </a:r>
          </a:p>
          <a:p>
            <a:pPr algn="just">
              <a:lnSpc>
                <a:spcPct val="150000"/>
              </a:lnSpc>
            </a:pPr>
            <a:r>
              <a:rPr lang="fr-FR" sz="2800" cap="none" dirty="0">
                <a:solidFill>
                  <a:srgbClr val="FF0000"/>
                </a:solidFill>
              </a:rPr>
              <a:t>V</a:t>
            </a:r>
            <a:r>
              <a:rPr lang="fr-FR" sz="2800" cap="none" dirty="0" smtClean="0">
                <a:solidFill>
                  <a:srgbClr val="FF0000"/>
                </a:solidFill>
              </a:rPr>
              <a:t>illosités tertiaires</a:t>
            </a:r>
            <a:r>
              <a:rPr lang="fr-FR" sz="2800" cap="none" dirty="0" smtClean="0"/>
              <a:t>: îlots sanguins au centre du mésenchyme.</a:t>
            </a:r>
          </a:p>
          <a:p>
            <a:pPr algn="just">
              <a:lnSpc>
                <a:spcPct val="150000"/>
              </a:lnSpc>
            </a:pPr>
            <a:r>
              <a:rPr lang="fr-FR" sz="2800" cap="none" dirty="0">
                <a:solidFill>
                  <a:srgbClr val="FF0000"/>
                </a:solidFill>
              </a:rPr>
              <a:t>V</a:t>
            </a:r>
            <a:r>
              <a:rPr lang="fr-FR" sz="2800" cap="none" dirty="0" smtClean="0">
                <a:solidFill>
                  <a:srgbClr val="FF0000"/>
                </a:solidFill>
              </a:rPr>
              <a:t>illosités arboriformes</a:t>
            </a:r>
            <a:r>
              <a:rPr lang="fr-FR" sz="2800" cap="none" dirty="0" smtClean="0"/>
              <a:t>: villosités libres(branches), villosités crampons (troncs)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140</a:t>
            </a:fld>
            <a:endParaRPr lang="en-US" dirty="0"/>
          </a:p>
        </p:txBody>
      </p:sp>
    </p:spTree>
    <p:extLst>
      <p:ext uri="{BB962C8B-B14F-4D97-AF65-F5344CB8AC3E}">
        <p14:creationId xmlns:p14="http://schemas.microsoft.com/office/powerpoint/2010/main" val="349356833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ctrTitle"/>
          </p:nvPr>
        </p:nvSpPr>
        <p:spPr>
          <a:xfrm>
            <a:off x="651851" y="2"/>
            <a:ext cx="10909424" cy="923452"/>
          </a:xfrm>
        </p:spPr>
        <p:txBody>
          <a:bodyPr>
            <a:normAutofit fontScale="90000"/>
          </a:bodyPr>
          <a:lstStyle/>
          <a:p>
            <a:pPr eaLnBrk="1" hangingPunct="1"/>
            <a:r>
              <a:rPr lang="fr-FR" sz="3600" dirty="0">
                <a:solidFill>
                  <a:srgbClr val="FF0000"/>
                </a:solidFill>
              </a:rPr>
              <a:t>Structure et développement des villosités placentaires</a:t>
            </a:r>
          </a:p>
        </p:txBody>
      </p:sp>
      <p:sp>
        <p:nvSpPr>
          <p:cNvPr id="3" name="Sous-titre 2"/>
          <p:cNvSpPr>
            <a:spLocks noGrp="1"/>
          </p:cNvSpPr>
          <p:nvPr>
            <p:ph type="subTitle" idx="1"/>
          </p:nvPr>
        </p:nvSpPr>
        <p:spPr>
          <a:xfrm>
            <a:off x="479376" y="1357314"/>
            <a:ext cx="10801200" cy="4591965"/>
          </a:xfrm>
        </p:spPr>
        <p:txBody>
          <a:bodyPr rtlCol="0">
            <a:normAutofit fontScale="25000" lnSpcReduction="20000"/>
          </a:bodyPr>
          <a:lstStyle/>
          <a:p>
            <a:pPr>
              <a:defRPr/>
            </a:pPr>
            <a:r>
              <a:rPr lang="fr-FR" b="1" dirty="0" smtClean="0"/>
              <a:t>0</a:t>
            </a:r>
            <a:br>
              <a:rPr lang="fr-FR" b="1" dirty="0" smtClean="0"/>
            </a:br>
            <a:r>
              <a:rPr lang="fr-FR" b="1" dirty="0" smtClean="0"/>
              <a:t/>
            </a:r>
            <a:br>
              <a:rPr lang="fr-FR" b="1" dirty="0" smtClean="0"/>
            </a:br>
            <a:endParaRPr lang="fr-FR" b="1" dirty="0" smtClean="0"/>
          </a:p>
          <a:p>
            <a:pPr>
              <a:defRPr/>
            </a:pPr>
            <a:endParaRPr lang="fr-FR" sz="2400" b="1" dirty="0"/>
          </a:p>
          <a:p>
            <a:pPr>
              <a:defRPr/>
            </a:pPr>
            <a:endParaRPr lang="fr-FR" sz="2400" b="1" dirty="0"/>
          </a:p>
          <a:p>
            <a:pPr>
              <a:defRPr/>
            </a:pPr>
            <a:endParaRPr lang="fr-FR" sz="2400" b="1" dirty="0"/>
          </a:p>
          <a:p>
            <a:pPr algn="l">
              <a:defRPr/>
            </a:pPr>
            <a:endParaRPr lang="fr-FR" sz="1800" dirty="0"/>
          </a:p>
          <a:p>
            <a:pPr algn="l">
              <a:defRPr/>
            </a:pPr>
            <a:endParaRPr lang="fr-FR" sz="1800" dirty="0"/>
          </a:p>
          <a:p>
            <a:pPr algn="l">
              <a:defRPr/>
            </a:pPr>
            <a:endParaRPr lang="fr-FR" sz="1800" dirty="0"/>
          </a:p>
          <a:p>
            <a:pPr algn="l">
              <a:defRPr/>
            </a:pPr>
            <a:endParaRPr lang="fr-FR" sz="1800" dirty="0"/>
          </a:p>
          <a:p>
            <a:pPr algn="l">
              <a:defRPr/>
            </a:pPr>
            <a:endParaRPr lang="fr-FR" sz="1800" dirty="0"/>
          </a:p>
          <a:p>
            <a:pPr algn="l">
              <a:defRPr/>
            </a:pPr>
            <a:endParaRPr lang="fr-FR" sz="1800" dirty="0"/>
          </a:p>
          <a:p>
            <a:pPr algn="l">
              <a:defRPr/>
            </a:pPr>
            <a:endParaRPr lang="fr-FR" sz="1800" dirty="0"/>
          </a:p>
          <a:p>
            <a:pPr algn="l">
              <a:defRPr/>
            </a:pPr>
            <a:endParaRPr lang="fr-FR" sz="1800" dirty="0"/>
          </a:p>
          <a:p>
            <a:pPr algn="l">
              <a:defRPr/>
            </a:pPr>
            <a:r>
              <a:rPr lang="fr-FR" sz="8000" dirty="0">
                <a:solidFill>
                  <a:schemeClr val="tx1"/>
                </a:solidFill>
              </a:rPr>
              <a:t>0</a:t>
            </a:r>
            <a:r>
              <a:rPr lang="fr-FR" sz="8000" b="1" dirty="0">
                <a:solidFill>
                  <a:schemeClr val="tx1"/>
                </a:solidFill>
              </a:rPr>
              <a:t>: </a:t>
            </a:r>
            <a:r>
              <a:rPr lang="fr-FR" sz="8000" dirty="0">
                <a:solidFill>
                  <a:schemeClr val="tx1"/>
                </a:solidFill>
              </a:rPr>
              <a:t>stade lacunaire</a:t>
            </a:r>
            <a:br>
              <a:rPr lang="fr-FR" sz="8000" dirty="0">
                <a:solidFill>
                  <a:schemeClr val="tx1"/>
                </a:solidFill>
              </a:rPr>
            </a:br>
            <a:r>
              <a:rPr lang="fr-FR" sz="8000" dirty="0">
                <a:solidFill>
                  <a:schemeClr val="tx1"/>
                </a:solidFill>
              </a:rPr>
              <a:t>1:villosité primaire</a:t>
            </a:r>
            <a:br>
              <a:rPr lang="fr-FR" sz="8000" dirty="0">
                <a:solidFill>
                  <a:schemeClr val="tx1"/>
                </a:solidFill>
              </a:rPr>
            </a:br>
            <a:r>
              <a:rPr lang="fr-FR" sz="8000" dirty="0">
                <a:solidFill>
                  <a:schemeClr val="tx1"/>
                </a:solidFill>
              </a:rPr>
              <a:t>2:villosité secondaire</a:t>
            </a:r>
            <a:br>
              <a:rPr lang="fr-FR" sz="8000" dirty="0">
                <a:solidFill>
                  <a:schemeClr val="tx1"/>
                </a:solidFill>
              </a:rPr>
            </a:br>
            <a:r>
              <a:rPr lang="fr-FR" sz="8000" dirty="0">
                <a:solidFill>
                  <a:schemeClr val="tx1"/>
                </a:solidFill>
              </a:rPr>
              <a:t>3:villosité tertiaire</a:t>
            </a:r>
            <a:br>
              <a:rPr lang="fr-FR" sz="8000" dirty="0">
                <a:solidFill>
                  <a:schemeClr val="tx1"/>
                </a:solidFill>
              </a:rPr>
            </a:br>
            <a:r>
              <a:rPr lang="fr-FR" sz="8000" dirty="0">
                <a:solidFill>
                  <a:schemeClr val="tx1"/>
                </a:solidFill>
              </a:rPr>
              <a:t>4:villosité à terme et coque cytotrophoblastique</a:t>
            </a:r>
          </a:p>
          <a:p>
            <a:pPr>
              <a:defRPr/>
            </a:pPr>
            <a:r>
              <a:rPr lang="fr-FR" sz="9600" b="1" dirty="0" smtClean="0">
                <a:solidFill>
                  <a:schemeClr val="tx1"/>
                </a:solidFill>
              </a:rPr>
              <a:t>Représentation </a:t>
            </a:r>
            <a:r>
              <a:rPr lang="fr-FR" sz="9600" b="1" dirty="0">
                <a:solidFill>
                  <a:schemeClr val="tx1"/>
                </a:solidFill>
              </a:rPr>
              <a:t>schématique de l'évolution chronologique du placenta (de gauche à droite: stade lacunaire, villosités terminales)</a:t>
            </a:r>
          </a:p>
        </p:txBody>
      </p:sp>
      <p:pic>
        <p:nvPicPr>
          <p:cNvPr id="11268" name="Picture 2" descr="C:\Users\STAR\Pictures\villosités choria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19" y="923454"/>
            <a:ext cx="7429500" cy="308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a:xfrm>
            <a:off x="11179167" y="6241863"/>
            <a:ext cx="764215" cy="365125"/>
          </a:xfrm>
        </p:spPr>
        <p:txBody>
          <a:bodyPr/>
          <a:lstStyle/>
          <a:p>
            <a:fld id="{6D22F896-40B5-4ADD-8801-0D06FADFA095}" type="slidenum">
              <a:rPr lang="en-US" smtClean="0"/>
              <a:pPr/>
              <a:t>141</a:t>
            </a:fld>
            <a:endParaRPr lang="en-US" dirty="0"/>
          </a:p>
        </p:txBody>
      </p:sp>
    </p:spTree>
    <p:extLst>
      <p:ext uri="{BB962C8B-B14F-4D97-AF65-F5344CB8AC3E}">
        <p14:creationId xmlns:p14="http://schemas.microsoft.com/office/powerpoint/2010/main" val="21911100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37441" y="211265"/>
            <a:ext cx="8229600" cy="796925"/>
          </a:xfrm>
        </p:spPr>
        <p:txBody>
          <a:bodyPr>
            <a:normAutofit fontScale="90000"/>
          </a:bodyPr>
          <a:lstStyle/>
          <a:p>
            <a:r>
              <a:rPr lang="fr-FR" dirty="0">
                <a:solidFill>
                  <a:srgbClr val="FF0000"/>
                </a:solidFill>
              </a:rPr>
              <a:t>Structure et développement des villosités placentaires</a:t>
            </a:r>
            <a:endParaRPr lang="fr-FR" dirty="0" smtClean="0">
              <a:solidFill>
                <a:srgbClr val="FF0000"/>
              </a:solidFill>
            </a:endParaRPr>
          </a:p>
        </p:txBody>
      </p:sp>
      <p:sp>
        <p:nvSpPr>
          <p:cNvPr id="7171" name="Espace réservé du contenu 2"/>
          <p:cNvSpPr>
            <a:spLocks noGrp="1"/>
          </p:cNvSpPr>
          <p:nvPr>
            <p:ph idx="4294967295"/>
          </p:nvPr>
        </p:nvSpPr>
        <p:spPr>
          <a:xfrm>
            <a:off x="832919" y="1205242"/>
            <a:ext cx="10945639" cy="5440001"/>
          </a:xfrm>
          <a:prstGeom prst="rect">
            <a:avLst/>
          </a:prstGeom>
        </p:spPr>
        <p:txBody>
          <a:bodyPr>
            <a:normAutofit/>
          </a:bodyPr>
          <a:lstStyle/>
          <a:p>
            <a:pPr marL="0" indent="0" eaLnBrk="1" hangingPunct="1">
              <a:lnSpc>
                <a:spcPct val="80000"/>
              </a:lnSpc>
              <a:buNone/>
            </a:pPr>
            <a:endParaRPr lang="fr-FR" sz="28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905604" y="1556792"/>
            <a:ext cx="8537417" cy="4315248"/>
          </a:xfrm>
          <a:prstGeom prst="rect">
            <a:avLst/>
          </a:prstGeom>
          <a:noFill/>
          <a:ln>
            <a:noFill/>
          </a:ln>
        </p:spPr>
      </p:pic>
      <p:sp>
        <p:nvSpPr>
          <p:cNvPr id="2" name="Espace réservé du pied de page 1"/>
          <p:cNvSpPr>
            <a:spLocks noGrp="1"/>
          </p:cNvSpPr>
          <p:nvPr>
            <p:ph type="ftr" sz="quarter" idx="11"/>
          </p:nvPr>
        </p:nvSpPr>
        <p:spPr>
          <a:xfrm>
            <a:off x="3770134" y="6080852"/>
            <a:ext cx="6672887" cy="365125"/>
          </a:xfrm>
        </p:spPr>
        <p:txBody>
          <a:bodyPr/>
          <a:lstStyle/>
          <a:p>
            <a:pPr algn="ctr"/>
            <a:r>
              <a:rPr lang="en-US" sz="2800" b="1" dirty="0" err="1" smtClean="0"/>
              <a:t>Villositées</a:t>
            </a:r>
            <a:r>
              <a:rPr lang="en-US" sz="2800" b="1" dirty="0" smtClean="0"/>
              <a:t> </a:t>
            </a:r>
            <a:r>
              <a:rPr lang="en-US" sz="2800" b="1" dirty="0" err="1" smtClean="0"/>
              <a:t>choriales</a:t>
            </a:r>
            <a:endParaRPr lang="en-US" sz="2800" b="1" dirty="0"/>
          </a:p>
        </p:txBody>
      </p:sp>
      <p:sp>
        <p:nvSpPr>
          <p:cNvPr id="3" name="Espace réservé du numéro de diapositive 2"/>
          <p:cNvSpPr>
            <a:spLocks noGrp="1"/>
          </p:cNvSpPr>
          <p:nvPr>
            <p:ph type="sldNum" sz="quarter" idx="12"/>
          </p:nvPr>
        </p:nvSpPr>
        <p:spPr>
          <a:xfrm>
            <a:off x="11250383" y="6507733"/>
            <a:ext cx="764215" cy="365125"/>
          </a:xfrm>
        </p:spPr>
        <p:txBody>
          <a:bodyPr/>
          <a:lstStyle/>
          <a:p>
            <a:fld id="{6D22F896-40B5-4ADD-8801-0D06FADFA095}" type="slidenum">
              <a:rPr lang="en-US" smtClean="0"/>
              <a:pPr/>
              <a:t>142</a:t>
            </a:fld>
            <a:endParaRPr lang="en-US" dirty="0"/>
          </a:p>
        </p:txBody>
      </p:sp>
    </p:spTree>
    <p:extLst>
      <p:ext uri="{BB962C8B-B14F-4D97-AF65-F5344CB8AC3E}">
        <p14:creationId xmlns:p14="http://schemas.microsoft.com/office/powerpoint/2010/main" val="220797660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37441" y="211265"/>
            <a:ext cx="8229600" cy="796925"/>
          </a:xfrm>
        </p:spPr>
        <p:txBody>
          <a:bodyPr/>
          <a:lstStyle/>
          <a:p>
            <a:pPr eaLnBrk="1" hangingPunct="1"/>
            <a:r>
              <a:rPr lang="fr-FR" dirty="0" smtClean="0">
                <a:solidFill>
                  <a:srgbClr val="FF0000"/>
                </a:solidFill>
              </a:rPr>
              <a:t>Versant fœtal</a:t>
            </a:r>
          </a:p>
        </p:txBody>
      </p:sp>
      <p:sp>
        <p:nvSpPr>
          <p:cNvPr id="7171" name="Espace réservé du contenu 2"/>
          <p:cNvSpPr>
            <a:spLocks noGrp="1"/>
          </p:cNvSpPr>
          <p:nvPr>
            <p:ph idx="4294967295"/>
          </p:nvPr>
        </p:nvSpPr>
        <p:spPr>
          <a:xfrm>
            <a:off x="832919" y="1205242"/>
            <a:ext cx="10945639" cy="5440001"/>
          </a:xfrm>
          <a:prstGeom prst="rect">
            <a:avLst/>
          </a:prstGeom>
        </p:spPr>
        <p:txBody>
          <a:bodyPr>
            <a:normAutofit fontScale="62500" lnSpcReduction="20000"/>
          </a:bodyPr>
          <a:lstStyle/>
          <a:p>
            <a:pPr eaLnBrk="1" hangingPunct="1">
              <a:lnSpc>
                <a:spcPct val="80000"/>
              </a:lnSpc>
            </a:pPr>
            <a:endParaRPr lang="fr-FR" sz="2800" dirty="0"/>
          </a:p>
          <a:p>
            <a:pPr algn="just" eaLnBrk="1" hangingPunct="1">
              <a:lnSpc>
                <a:spcPct val="150000"/>
              </a:lnSpc>
            </a:pPr>
            <a:r>
              <a:rPr lang="fr-FR" sz="4000" cap="none" dirty="0" smtClean="0"/>
              <a:t>Le sang de la chambre inter villeuse passe dans le réseau capillaire des villosités choriales et est drainé par </a:t>
            </a:r>
            <a:r>
              <a:rPr lang="fr-FR" sz="4000" cap="none" dirty="0" smtClean="0">
                <a:solidFill>
                  <a:srgbClr val="FF3300"/>
                </a:solidFill>
              </a:rPr>
              <a:t>la veine ombilicale</a:t>
            </a:r>
            <a:r>
              <a:rPr lang="fr-FR" sz="4000" cap="none" dirty="0" smtClean="0"/>
              <a:t> qui se dirige vers le fœtus. </a:t>
            </a:r>
          </a:p>
          <a:p>
            <a:pPr algn="just" eaLnBrk="1" hangingPunct="1">
              <a:lnSpc>
                <a:spcPct val="150000"/>
              </a:lnSpc>
            </a:pPr>
            <a:r>
              <a:rPr lang="fr-FR" sz="4000" cap="none" dirty="0" smtClean="0"/>
              <a:t>En sens inverse, le sang qui revient du fœtus par les </a:t>
            </a:r>
            <a:r>
              <a:rPr lang="fr-FR" sz="4000" cap="none" dirty="0" smtClean="0">
                <a:solidFill>
                  <a:srgbClr val="FF3300"/>
                </a:solidFill>
              </a:rPr>
              <a:t>artères ombilicales</a:t>
            </a:r>
            <a:r>
              <a:rPr lang="fr-FR" sz="4000" cap="none" dirty="0" smtClean="0"/>
              <a:t> passe par les capillaires des villosités choriales puis dans la chambre inter villeuse et est repris par les veines utéro-placentaires qui se jettent dans les veines utérines. </a:t>
            </a:r>
            <a:br>
              <a:rPr lang="fr-FR" sz="4000" cap="none" dirty="0" smtClean="0"/>
            </a:br>
            <a:r>
              <a:rPr lang="fr-FR" sz="4000" cap="none" dirty="0" smtClean="0"/>
              <a:t/>
            </a:r>
            <a:br>
              <a:rPr lang="fr-FR" sz="4000" cap="none" dirty="0" smtClean="0"/>
            </a:br>
            <a:endParaRPr lang="fr-FR" sz="4000" cap="none"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143</a:t>
            </a:fld>
            <a:endParaRPr lang="en-US" dirty="0"/>
          </a:p>
        </p:txBody>
      </p:sp>
    </p:spTree>
    <p:extLst>
      <p:ext uri="{BB962C8B-B14F-4D97-AF65-F5344CB8AC3E}">
        <p14:creationId xmlns:p14="http://schemas.microsoft.com/office/powerpoint/2010/main" val="40602070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438400" y="5949951"/>
            <a:ext cx="8229600" cy="582613"/>
          </a:xfrm>
        </p:spPr>
        <p:txBody>
          <a:bodyPr>
            <a:normAutofit fontScale="90000"/>
          </a:bodyPr>
          <a:lstStyle/>
          <a:p>
            <a:pPr eaLnBrk="1" hangingPunct="1"/>
            <a:r>
              <a:rPr lang="fr-FR" sz="4000">
                <a:solidFill>
                  <a:srgbClr val="FF3300"/>
                </a:solidFill>
              </a:rPr>
              <a:t>Fœtus fixé au placenta</a:t>
            </a:r>
          </a:p>
        </p:txBody>
      </p:sp>
      <p:pic>
        <p:nvPicPr>
          <p:cNvPr id="8195" name="Picture 2" descr="C:\Users\STAR\Desktop\untitled.bm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87712" y="404812"/>
            <a:ext cx="5832623" cy="5400451"/>
          </a:xfrm>
          <a:prstGeom prst="rect">
            <a:avLst/>
          </a:prstGeom>
          <a:noFill/>
        </p:spPr>
      </p:pic>
      <p:sp>
        <p:nvSpPr>
          <p:cNvPr id="3" name="Espace réservé du numéro de diapositive 2"/>
          <p:cNvSpPr>
            <a:spLocks noGrp="1"/>
          </p:cNvSpPr>
          <p:nvPr>
            <p:ph type="sldNum" sz="quarter" idx="12"/>
          </p:nvPr>
        </p:nvSpPr>
        <p:spPr/>
        <p:txBody>
          <a:bodyPr/>
          <a:lstStyle/>
          <a:p>
            <a:fld id="{6D22F896-40B5-4ADD-8801-0D06FADFA095}" type="slidenum">
              <a:rPr lang="en-US" smtClean="0"/>
              <a:pPr/>
              <a:t>144</a:t>
            </a:fld>
            <a:endParaRPr lang="en-US" dirty="0"/>
          </a:p>
        </p:txBody>
      </p:sp>
    </p:spTree>
    <p:extLst>
      <p:ext uri="{BB962C8B-B14F-4D97-AF65-F5344CB8AC3E}">
        <p14:creationId xmlns:p14="http://schemas.microsoft.com/office/powerpoint/2010/main" val="25709455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2626" y="714376"/>
            <a:ext cx="8329613" cy="785813"/>
          </a:xfrm>
        </p:spPr>
        <p:txBody>
          <a:bodyPr rtlCol="0">
            <a:normAutofit fontScale="90000"/>
          </a:bodyPr>
          <a:lstStyle/>
          <a:p>
            <a:pPr>
              <a:defRPr/>
            </a:pPr>
            <a:r>
              <a:rPr lang="fr-FR" sz="3100" dirty="0">
                <a:solidFill>
                  <a:srgbClr val="FF0000"/>
                </a:solidFill>
              </a:rPr>
              <a:t>Mais le placenta ne fait pas tout le tour </a:t>
            </a:r>
            <a:br>
              <a:rPr lang="fr-FR" sz="3100" dirty="0">
                <a:solidFill>
                  <a:srgbClr val="FF0000"/>
                </a:solidFill>
              </a:rPr>
            </a:br>
            <a:r>
              <a:rPr lang="fr-FR" sz="3100" dirty="0">
                <a:solidFill>
                  <a:srgbClr val="FF0000"/>
                </a:solidFill>
              </a:rPr>
              <a:t>de l’embryon!</a:t>
            </a:r>
            <a:r>
              <a:rPr lang="fr-FR" dirty="0" smtClean="0"/>
              <a:t/>
            </a:r>
            <a:br>
              <a:rPr lang="fr-FR" dirty="0" smtClean="0"/>
            </a:br>
            <a:r>
              <a:rPr lang="fr-FR" dirty="0" smtClean="0"/>
              <a:t/>
            </a:r>
            <a:br>
              <a:rPr lang="fr-FR" dirty="0" smtClean="0"/>
            </a:br>
            <a:r>
              <a:rPr lang="fr-FR" dirty="0" smtClean="0"/>
              <a:t> </a:t>
            </a:r>
          </a:p>
        </p:txBody>
      </p:sp>
      <p:pic>
        <p:nvPicPr>
          <p:cNvPr id="9219" name="Espace réservé du contenu 4" descr="tempimage1"/>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81314" y="1636713"/>
            <a:ext cx="5857875" cy="4864100"/>
          </a:xfrm>
          <a:prstGeom prst="rect">
            <a:avLst/>
          </a:prstGeom>
        </p:spPr>
      </p:pic>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145</a:t>
            </a:fld>
            <a:endParaRPr lang="en-US" dirty="0"/>
          </a:p>
        </p:txBody>
      </p:sp>
    </p:spTree>
    <p:extLst>
      <p:ext uri="{BB962C8B-B14F-4D97-AF65-F5344CB8AC3E}">
        <p14:creationId xmlns:p14="http://schemas.microsoft.com/office/powerpoint/2010/main" val="33197552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981200" y="274639"/>
            <a:ext cx="8229600" cy="796925"/>
          </a:xfrm>
        </p:spPr>
        <p:txBody>
          <a:bodyPr/>
          <a:lstStyle/>
          <a:p>
            <a:pPr eaLnBrk="1" hangingPunct="1"/>
            <a:r>
              <a:rPr lang="fr-FR">
                <a:solidFill>
                  <a:srgbClr val="FF0000"/>
                </a:solidFill>
              </a:rPr>
              <a:t>Echanges fœto-maternels</a:t>
            </a:r>
          </a:p>
        </p:txBody>
      </p:sp>
      <p:sp>
        <p:nvSpPr>
          <p:cNvPr id="13315" name="Espace réservé du contenu 2"/>
          <p:cNvSpPr>
            <a:spLocks noGrp="1"/>
          </p:cNvSpPr>
          <p:nvPr>
            <p:ph idx="4294967295"/>
          </p:nvPr>
        </p:nvSpPr>
        <p:spPr>
          <a:xfrm>
            <a:off x="2024063" y="1874838"/>
            <a:ext cx="8229600" cy="4983162"/>
          </a:xfrm>
          <a:prstGeom prst="rect">
            <a:avLst/>
          </a:prstGeom>
        </p:spPr>
        <p:txBody>
          <a:bodyPr/>
          <a:lstStyle/>
          <a:p>
            <a:pPr eaLnBrk="1" hangingPunct="1"/>
            <a:r>
              <a:rPr lang="fr-FR" b="1" dirty="0" smtClean="0">
                <a:solidFill>
                  <a:srgbClr val="FF0000"/>
                </a:solidFill>
              </a:rPr>
              <a:t>1- </a:t>
            </a:r>
            <a:r>
              <a:rPr lang="fr-FR" sz="2800" dirty="0">
                <a:solidFill>
                  <a:srgbClr val="FF0000"/>
                </a:solidFill>
              </a:rPr>
              <a:t>transport passif (sans apport énergétique)</a:t>
            </a:r>
            <a:endParaRPr lang="fr-FR" sz="2800" dirty="0"/>
          </a:p>
          <a:p>
            <a:pPr eaLnBrk="1" hangingPunct="1"/>
            <a:r>
              <a:rPr lang="fr-FR" sz="2800" dirty="0" smtClean="0"/>
              <a:t>A</a:t>
            </a:r>
            <a:r>
              <a:rPr lang="fr-FR" dirty="0" smtClean="0"/>
              <a:t>: </a:t>
            </a:r>
            <a:r>
              <a:rPr lang="fr-FR" sz="2800" cap="none" dirty="0" smtClean="0"/>
              <a:t>Diffusion simple (petites molécules: eau, urée)</a:t>
            </a:r>
          </a:p>
          <a:p>
            <a:pPr eaLnBrk="1" hangingPunct="1"/>
            <a:r>
              <a:rPr lang="fr-FR" sz="2800" cap="none" dirty="0" smtClean="0"/>
              <a:t>b: Osmose (</a:t>
            </a:r>
            <a:r>
              <a:rPr lang="fr-FR" sz="2800" cap="none" dirty="0" err="1" smtClean="0"/>
              <a:t>aquaporine</a:t>
            </a:r>
            <a:r>
              <a:rPr lang="fr-FR" sz="2800" cap="none" dirty="0" smtClean="0"/>
              <a:t>)</a:t>
            </a:r>
          </a:p>
          <a:p>
            <a:pPr eaLnBrk="1" hangingPunct="1"/>
            <a:r>
              <a:rPr lang="fr-FR" sz="2800" cap="none" dirty="0" smtClean="0"/>
              <a:t>c: Transport facilité (O</a:t>
            </a:r>
            <a:r>
              <a:rPr lang="fr-FR" sz="2800" cap="none" baseline="-25000" dirty="0" smtClean="0"/>
              <a:t>2</a:t>
            </a:r>
            <a:r>
              <a:rPr lang="fr-FR" sz="2800" cap="none" dirty="0" smtClean="0"/>
              <a:t>,glucose)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146</a:t>
            </a:fld>
            <a:endParaRPr lang="en-US" dirty="0"/>
          </a:p>
        </p:txBody>
      </p:sp>
    </p:spTree>
    <p:extLst>
      <p:ext uri="{BB962C8B-B14F-4D97-AF65-F5344CB8AC3E}">
        <p14:creationId xmlns:p14="http://schemas.microsoft.com/office/powerpoint/2010/main" val="279328798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54050"/>
          </a:xfrm>
        </p:spPr>
        <p:txBody>
          <a:bodyPr rtlCol="0">
            <a:normAutofit/>
          </a:bodyPr>
          <a:lstStyle/>
          <a:p>
            <a:pPr>
              <a:defRPr/>
            </a:pPr>
            <a:r>
              <a:rPr lang="fr-FR" dirty="0" smtClean="0">
                <a:solidFill>
                  <a:srgbClr val="FF0000"/>
                </a:solidFill>
              </a:rPr>
              <a:t>Echanges Fœto-maternels</a:t>
            </a:r>
          </a:p>
        </p:txBody>
      </p:sp>
      <p:sp>
        <p:nvSpPr>
          <p:cNvPr id="12291" name="Espace réservé du contenu 2"/>
          <p:cNvSpPr>
            <a:spLocks noGrp="1"/>
          </p:cNvSpPr>
          <p:nvPr>
            <p:ph idx="4294967295"/>
          </p:nvPr>
        </p:nvSpPr>
        <p:spPr>
          <a:xfrm>
            <a:off x="2024062" y="1571626"/>
            <a:ext cx="8785775" cy="4983163"/>
          </a:xfrm>
          <a:prstGeom prst="rect">
            <a:avLst/>
          </a:prstGeom>
        </p:spPr>
        <p:txBody>
          <a:bodyPr/>
          <a:lstStyle/>
          <a:p>
            <a:pPr eaLnBrk="1" hangingPunct="1">
              <a:lnSpc>
                <a:spcPct val="150000"/>
              </a:lnSpc>
              <a:defRPr/>
            </a:pPr>
            <a:r>
              <a:rPr lang="fr-FR" sz="2800" dirty="0" smtClean="0">
                <a:solidFill>
                  <a:srgbClr val="FF0000"/>
                </a:solidFill>
              </a:rPr>
              <a:t>Transport actif:</a:t>
            </a:r>
          </a:p>
          <a:p>
            <a:pPr marL="0" indent="0">
              <a:lnSpc>
                <a:spcPct val="200000"/>
              </a:lnSpc>
              <a:buNone/>
              <a:defRPr/>
            </a:pPr>
            <a:r>
              <a:rPr lang="fr-FR" sz="2800" cap="none" dirty="0" smtClean="0"/>
              <a:t>Contre le gradient de la concentration avec consommation d’énergie </a:t>
            </a:r>
            <a:r>
              <a:rPr lang="fr-FR" sz="2800" dirty="0" smtClean="0"/>
              <a:t>: Fer ,calcium.</a:t>
            </a:r>
          </a:p>
          <a:p>
            <a:pPr eaLnBrk="1" hangingPunct="1">
              <a:lnSpc>
                <a:spcPct val="200000"/>
              </a:lnSpc>
              <a:defRPr/>
            </a:pPr>
            <a:endParaRPr lang="fr-FR" dirty="0" smtClean="0"/>
          </a:p>
          <a:p>
            <a:pPr eaLnBrk="1" hangingPunct="1">
              <a:lnSpc>
                <a:spcPct val="200000"/>
              </a:lnSpc>
              <a:defRPr/>
            </a:pPr>
            <a:endParaRPr lang="fr-FR" dirty="0" smtClean="0"/>
          </a:p>
          <a:p>
            <a:pPr eaLnBrk="1" hangingPunct="1">
              <a:defRPr/>
            </a:pPr>
            <a:endParaRPr lang="fr-FR" dirty="0" smtClean="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147</a:t>
            </a:fld>
            <a:endParaRPr lang="en-US" dirty="0"/>
          </a:p>
        </p:txBody>
      </p:sp>
    </p:spTree>
    <p:extLst>
      <p:ext uri="{BB962C8B-B14F-4D97-AF65-F5344CB8AC3E}">
        <p14:creationId xmlns:p14="http://schemas.microsoft.com/office/powerpoint/2010/main" val="18228410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981200" y="274638"/>
            <a:ext cx="8229600" cy="868362"/>
          </a:xfrm>
        </p:spPr>
        <p:txBody>
          <a:bodyPr/>
          <a:lstStyle/>
          <a:p>
            <a:pPr eaLnBrk="1" hangingPunct="1"/>
            <a:r>
              <a:rPr lang="fr-FR" smtClean="0">
                <a:solidFill>
                  <a:srgbClr val="FF0000"/>
                </a:solidFill>
              </a:rPr>
              <a:t>Echanges Fœto-maternels</a:t>
            </a:r>
          </a:p>
        </p:txBody>
      </p:sp>
      <p:sp>
        <p:nvSpPr>
          <p:cNvPr id="15363" name="Espace réservé du contenu 2"/>
          <p:cNvSpPr>
            <a:spLocks noGrp="1"/>
          </p:cNvSpPr>
          <p:nvPr>
            <p:ph idx="4294967295"/>
          </p:nvPr>
        </p:nvSpPr>
        <p:spPr>
          <a:xfrm>
            <a:off x="1981200" y="1143001"/>
            <a:ext cx="9435220" cy="4983163"/>
          </a:xfrm>
          <a:prstGeom prst="rect">
            <a:avLst/>
          </a:prstGeom>
        </p:spPr>
        <p:txBody>
          <a:bodyPr>
            <a:noAutofit/>
          </a:bodyPr>
          <a:lstStyle/>
          <a:p>
            <a:pPr algn="just" eaLnBrk="1" hangingPunct="1">
              <a:lnSpc>
                <a:spcPct val="150000"/>
              </a:lnSpc>
            </a:pPr>
            <a:r>
              <a:rPr lang="fr-FR" sz="2800" b="1" cap="none" dirty="0" smtClean="0"/>
              <a:t>L‘eau </a:t>
            </a:r>
            <a:r>
              <a:rPr lang="fr-FR" sz="2800" cap="none" dirty="0" smtClean="0"/>
              <a:t>traverse le placenta par diffusion dans le sens d'un gradient osmolaire. Les échanges d'eau augmentent avec la grossesse jusqu'à 35 semaines (3,5 litres/jour)</a:t>
            </a:r>
          </a:p>
          <a:p>
            <a:pPr algn="just" eaLnBrk="1" hangingPunct="1">
              <a:lnSpc>
                <a:spcPct val="150000"/>
              </a:lnSpc>
            </a:pPr>
            <a:r>
              <a:rPr lang="fr-FR" sz="2800" b="1" cap="none" dirty="0" smtClean="0"/>
              <a:t>Les électrolytes </a:t>
            </a:r>
            <a:r>
              <a:rPr lang="fr-FR" sz="2800" cap="none" dirty="0" smtClean="0"/>
              <a:t>suivent les mouvements de l'eau  </a:t>
            </a:r>
          </a:p>
          <a:p>
            <a:pPr algn="just" eaLnBrk="1" hangingPunct="1">
              <a:lnSpc>
                <a:spcPct val="150000"/>
              </a:lnSpc>
            </a:pPr>
            <a:r>
              <a:rPr lang="fr-FR" sz="2800" b="1" cap="none" dirty="0" smtClean="0"/>
              <a:t>Le fer </a:t>
            </a:r>
            <a:r>
              <a:rPr lang="fr-FR" sz="2800" cap="none" dirty="0" smtClean="0"/>
              <a:t>et </a:t>
            </a:r>
            <a:r>
              <a:rPr lang="fr-FR" sz="2800" b="1" cap="none" dirty="0" smtClean="0"/>
              <a:t>le calcium </a:t>
            </a:r>
            <a:r>
              <a:rPr lang="fr-FR" sz="2800" cap="none" dirty="0" smtClean="0"/>
              <a:t>ne passent que dans le sens mère-enfant..</a:t>
            </a:r>
            <a:endParaRPr lang="fr-FR" sz="2800" cap="none"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148</a:t>
            </a:fld>
            <a:endParaRPr lang="en-US" dirty="0"/>
          </a:p>
        </p:txBody>
      </p:sp>
    </p:spTree>
    <p:extLst>
      <p:ext uri="{BB962C8B-B14F-4D97-AF65-F5344CB8AC3E}">
        <p14:creationId xmlns:p14="http://schemas.microsoft.com/office/powerpoint/2010/main" val="336290877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952625" y="0"/>
            <a:ext cx="8229600" cy="1143000"/>
          </a:xfrm>
        </p:spPr>
        <p:txBody>
          <a:bodyPr/>
          <a:lstStyle/>
          <a:p>
            <a:pPr eaLnBrk="1" hangingPunct="1"/>
            <a:r>
              <a:rPr lang="fr-FR" dirty="0" smtClean="0">
                <a:solidFill>
                  <a:srgbClr val="FF0000"/>
                </a:solidFill>
              </a:rPr>
              <a:t>Echanges Fœto-maternels</a:t>
            </a:r>
            <a:endParaRPr lang="fr-FR" dirty="0" smtClean="0"/>
          </a:p>
        </p:txBody>
      </p:sp>
      <p:sp>
        <p:nvSpPr>
          <p:cNvPr id="16387" name="Espace réservé du contenu 2"/>
          <p:cNvSpPr>
            <a:spLocks noGrp="1"/>
          </p:cNvSpPr>
          <p:nvPr>
            <p:ph idx="4294967295"/>
          </p:nvPr>
        </p:nvSpPr>
        <p:spPr>
          <a:xfrm>
            <a:off x="979378" y="1297899"/>
            <a:ext cx="10176094" cy="4525962"/>
          </a:xfrm>
          <a:prstGeom prst="rect">
            <a:avLst/>
          </a:prstGeom>
        </p:spPr>
        <p:txBody>
          <a:bodyPr>
            <a:noAutofit/>
          </a:bodyPr>
          <a:lstStyle/>
          <a:p>
            <a:pPr algn="just">
              <a:lnSpc>
                <a:spcPct val="170000"/>
              </a:lnSpc>
            </a:pPr>
            <a:r>
              <a:rPr lang="fr-FR" sz="2800" b="1" cap="none" dirty="0" smtClean="0"/>
              <a:t>LE GLUCOSE </a:t>
            </a:r>
            <a:r>
              <a:rPr lang="fr-FR" sz="2800" cap="none" dirty="0" smtClean="0"/>
              <a:t>est la principale source d'énergie du fœtus et passe par transport facilité. La glycémie fœtale est égale aux 2/3 de la glycémie maternelle, aussi est-elle fonction de cette dernière. Le placenta est capable de synthétiser et de stocker du glycogène au niveau du trophoblaste afin d'assurer les besoins locaux en  glucose par glycogénolyse.</a:t>
            </a:r>
            <a:endParaRPr lang="fr-FR" sz="2800" cap="none"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149</a:t>
            </a:fld>
            <a:endParaRPr lang="en-US" dirty="0"/>
          </a:p>
        </p:txBody>
      </p:sp>
    </p:spTree>
    <p:extLst>
      <p:ext uri="{BB962C8B-B14F-4D97-AF65-F5344CB8AC3E}">
        <p14:creationId xmlns:p14="http://schemas.microsoft.com/office/powerpoint/2010/main" val="235682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enetration d'un spz dans l'ov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357188"/>
            <a:ext cx="7643812" cy="5664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ZoneTexte 2"/>
          <p:cNvSpPr txBox="1">
            <a:spLocks noChangeArrowheads="1"/>
          </p:cNvSpPr>
          <p:nvPr/>
        </p:nvSpPr>
        <p:spPr bwMode="auto">
          <a:xfrm>
            <a:off x="2452689" y="6027738"/>
            <a:ext cx="7286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fr-FR" sz="2400" dirty="0">
                <a:solidFill>
                  <a:srgbClr val="FF0000"/>
                </a:solidFill>
                <a:latin typeface="+mj-lt"/>
              </a:rPr>
              <a:t>Pénétration d’un spermatozoïde à travers la zone pellucide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9821920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952625" y="1"/>
            <a:ext cx="8229600" cy="796925"/>
          </a:xfrm>
        </p:spPr>
        <p:txBody>
          <a:bodyPr/>
          <a:lstStyle/>
          <a:p>
            <a:pPr eaLnBrk="1" hangingPunct="1"/>
            <a:r>
              <a:rPr lang="fr-FR" smtClean="0">
                <a:solidFill>
                  <a:srgbClr val="FF0000"/>
                </a:solidFill>
              </a:rPr>
              <a:t>Echanges fœto-maternels</a:t>
            </a:r>
          </a:p>
        </p:txBody>
      </p:sp>
      <p:sp>
        <p:nvSpPr>
          <p:cNvPr id="17411" name="Espace réservé du contenu 2"/>
          <p:cNvSpPr>
            <a:spLocks noGrp="1"/>
          </p:cNvSpPr>
          <p:nvPr>
            <p:ph idx="4294967295"/>
          </p:nvPr>
        </p:nvSpPr>
        <p:spPr>
          <a:xfrm>
            <a:off x="1240324" y="1000126"/>
            <a:ext cx="10130828" cy="5857875"/>
          </a:xfrm>
          <a:prstGeom prst="rect">
            <a:avLst/>
          </a:prstGeom>
        </p:spPr>
        <p:txBody>
          <a:bodyPr>
            <a:normAutofit/>
          </a:bodyPr>
          <a:lstStyle/>
          <a:p>
            <a:pPr eaLnBrk="1" hangingPunct="1">
              <a:lnSpc>
                <a:spcPct val="150000"/>
              </a:lnSpc>
            </a:pPr>
            <a:r>
              <a:rPr lang="fr-FR" sz="2800" b="1" dirty="0">
                <a:solidFill>
                  <a:srgbClr val="FF0000"/>
                </a:solidFill>
              </a:rPr>
              <a:t>transport actif</a:t>
            </a:r>
            <a:endParaRPr lang="fr-FR" sz="2800" dirty="0"/>
          </a:p>
          <a:p>
            <a:pPr eaLnBrk="1" hangingPunct="1">
              <a:lnSpc>
                <a:spcPct val="150000"/>
              </a:lnSpc>
            </a:pPr>
            <a:r>
              <a:rPr lang="fr-FR" sz="2800" cap="none" dirty="0" smtClean="0"/>
              <a:t>Transfert à travers les membranes cellulaires contre un gradient de concentration avec apport d'énergie (na+/k+ ou ca++).</a:t>
            </a:r>
          </a:p>
          <a:p>
            <a:pPr eaLnBrk="1" hangingPunct="1">
              <a:lnSpc>
                <a:spcPct val="150000"/>
              </a:lnSpc>
            </a:pPr>
            <a:r>
              <a:rPr lang="fr-FR" sz="2800" b="1" cap="none" dirty="0" smtClean="0">
                <a:solidFill>
                  <a:srgbClr val="FF0000"/>
                </a:solidFill>
              </a:rPr>
              <a:t>Transport vésiculaire (endocytose/exocytose)</a:t>
            </a:r>
          </a:p>
          <a:p>
            <a:pPr eaLnBrk="1" hangingPunct="1">
              <a:lnSpc>
                <a:spcPct val="150000"/>
              </a:lnSpc>
            </a:pPr>
            <a:r>
              <a:rPr lang="fr-FR" sz="2800" cap="none" dirty="0" smtClean="0"/>
              <a:t>Les macromolécules sont captées par les microvillosités et absorbées dans les cellules ou rejetées (immunoglobulines). </a:t>
            </a:r>
            <a:endParaRPr lang="fr-FR" sz="2800" cap="none"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150</a:t>
            </a:fld>
            <a:endParaRPr lang="en-US" dirty="0"/>
          </a:p>
        </p:txBody>
      </p:sp>
    </p:spTree>
    <p:extLst>
      <p:ext uri="{BB962C8B-B14F-4D97-AF65-F5344CB8AC3E}">
        <p14:creationId xmlns:p14="http://schemas.microsoft.com/office/powerpoint/2010/main" val="38508128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913774" y="84363"/>
            <a:ext cx="10364451" cy="1596177"/>
          </a:xfrm>
        </p:spPr>
        <p:txBody>
          <a:bodyPr/>
          <a:lstStyle/>
          <a:p>
            <a:pPr eaLnBrk="1" hangingPunct="1"/>
            <a:r>
              <a:rPr lang="fr-FR" smtClean="0">
                <a:solidFill>
                  <a:srgbClr val="FF0000"/>
                </a:solidFill>
              </a:rPr>
              <a:t>Echanges Fœto-maternels</a:t>
            </a:r>
            <a:endParaRPr lang="fr-FR" smtClean="0"/>
          </a:p>
        </p:txBody>
      </p:sp>
      <p:sp>
        <p:nvSpPr>
          <p:cNvPr id="18435" name="Espace réservé du contenu 2"/>
          <p:cNvSpPr>
            <a:spLocks noGrp="1"/>
          </p:cNvSpPr>
          <p:nvPr>
            <p:ph idx="4294967295"/>
          </p:nvPr>
        </p:nvSpPr>
        <p:spPr>
          <a:xfrm>
            <a:off x="1013989" y="1600201"/>
            <a:ext cx="10456752" cy="4525963"/>
          </a:xfrm>
          <a:prstGeom prst="rect">
            <a:avLst/>
          </a:prstGeom>
        </p:spPr>
        <p:txBody>
          <a:bodyPr>
            <a:normAutofit/>
          </a:bodyPr>
          <a:lstStyle/>
          <a:p>
            <a:pPr algn="just" eaLnBrk="1" hangingPunct="1"/>
            <a:r>
              <a:rPr lang="fr-FR" sz="2800" b="1" dirty="0"/>
              <a:t>Les protéines </a:t>
            </a:r>
            <a:r>
              <a:rPr lang="fr-FR" sz="2800" cap="none" dirty="0" smtClean="0"/>
              <a:t>ne passent pas la barrière placentaire, elles sont trop grosses. les peptides et les acides aminés, en revanche, passent par transport actif et permettent ainsi au fœtus d'assurer sa propre synthèse protéique.</a:t>
            </a:r>
          </a:p>
          <a:p>
            <a:pPr algn="just" eaLnBrk="1" hangingPunct="1"/>
            <a:r>
              <a:rPr lang="fr-FR" sz="2800" b="1" dirty="0" smtClean="0"/>
              <a:t>Les </a:t>
            </a:r>
            <a:r>
              <a:rPr lang="fr-FR" sz="2800" b="1" dirty="0"/>
              <a:t>acides aminés</a:t>
            </a:r>
            <a:r>
              <a:rPr lang="fr-FR" sz="2800" dirty="0"/>
              <a:t>, </a:t>
            </a:r>
            <a:r>
              <a:rPr lang="fr-FR" sz="2800" cap="none" dirty="0" smtClean="0"/>
              <a:t>précurseurs de la synthèse protéique fœtale ,proviennent de la dégradation des protéines maternelles. </a:t>
            </a:r>
            <a:endParaRPr lang="fr-FR" sz="2800" cap="none"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151</a:t>
            </a:fld>
            <a:endParaRPr lang="en-US" dirty="0"/>
          </a:p>
        </p:txBody>
      </p:sp>
    </p:spTree>
    <p:extLst>
      <p:ext uri="{BB962C8B-B14F-4D97-AF65-F5344CB8AC3E}">
        <p14:creationId xmlns:p14="http://schemas.microsoft.com/office/powerpoint/2010/main" val="282109448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981200" y="274638"/>
            <a:ext cx="8229600" cy="868362"/>
          </a:xfrm>
        </p:spPr>
        <p:txBody>
          <a:bodyPr/>
          <a:lstStyle/>
          <a:p>
            <a:pPr eaLnBrk="1" hangingPunct="1"/>
            <a:r>
              <a:rPr lang="fr-FR" smtClean="0">
                <a:solidFill>
                  <a:srgbClr val="FF0000"/>
                </a:solidFill>
              </a:rPr>
              <a:t>Echanges Fœto-maternels</a:t>
            </a:r>
            <a:endParaRPr lang="fr-FR" smtClean="0"/>
          </a:p>
        </p:txBody>
      </p:sp>
      <p:sp>
        <p:nvSpPr>
          <p:cNvPr id="19459" name="Espace réservé du contenu 2"/>
          <p:cNvSpPr>
            <a:spLocks noGrp="1"/>
          </p:cNvSpPr>
          <p:nvPr>
            <p:ph idx="4294967295"/>
          </p:nvPr>
        </p:nvSpPr>
        <p:spPr>
          <a:xfrm>
            <a:off x="1981200" y="1628776"/>
            <a:ext cx="9027814" cy="4525963"/>
          </a:xfrm>
          <a:prstGeom prst="rect">
            <a:avLst/>
          </a:prstGeom>
        </p:spPr>
        <p:txBody>
          <a:bodyPr/>
          <a:lstStyle/>
          <a:p>
            <a:pPr algn="just" eaLnBrk="1" hangingPunct="1"/>
            <a:r>
              <a:rPr lang="fr-FR" sz="2800" b="1" dirty="0"/>
              <a:t>Les lipides et les triglycérides </a:t>
            </a:r>
            <a:r>
              <a:rPr lang="fr-FR" sz="2800" cap="none" dirty="0" smtClean="0"/>
              <a:t>sont dégradés au niveau du placenta qui synthétise de nouvelles molécules lipidiques.</a:t>
            </a:r>
          </a:p>
          <a:p>
            <a:pPr algn="just" eaLnBrk="1" hangingPunct="1"/>
            <a:r>
              <a:rPr lang="fr-FR" sz="2800" b="1" dirty="0" smtClean="0"/>
              <a:t>Le </a:t>
            </a:r>
            <a:r>
              <a:rPr lang="fr-FR" sz="2800" b="1" dirty="0"/>
              <a:t>cholestérol </a:t>
            </a:r>
            <a:r>
              <a:rPr lang="fr-FR" sz="2800" cap="none" dirty="0" smtClean="0"/>
              <a:t>passe facilement la membrane placentaire ainsi que ses dérivés (en particulier les hormones stéroïdes).</a:t>
            </a:r>
          </a:p>
          <a:p>
            <a:pPr algn="just" eaLnBrk="1" hangingPunct="1"/>
            <a:endParaRPr lang="fr-FR" sz="2800"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152</a:t>
            </a:fld>
            <a:endParaRPr lang="en-US" dirty="0"/>
          </a:p>
        </p:txBody>
      </p:sp>
    </p:spTree>
    <p:extLst>
      <p:ext uri="{BB962C8B-B14F-4D97-AF65-F5344CB8AC3E}">
        <p14:creationId xmlns:p14="http://schemas.microsoft.com/office/powerpoint/2010/main" val="293061129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952625" y="1"/>
            <a:ext cx="8229600" cy="500063"/>
          </a:xfrm>
        </p:spPr>
        <p:txBody>
          <a:bodyPr>
            <a:normAutofit fontScale="90000"/>
          </a:bodyPr>
          <a:lstStyle/>
          <a:p>
            <a:pPr eaLnBrk="1" hangingPunct="1"/>
            <a:r>
              <a:rPr lang="fr-FR" smtClean="0">
                <a:solidFill>
                  <a:srgbClr val="FF0000"/>
                </a:solidFill>
              </a:rPr>
              <a:t>Echanges Fœto-maternels</a:t>
            </a:r>
            <a:endParaRPr lang="fr-FR" smtClean="0"/>
          </a:p>
        </p:txBody>
      </p:sp>
      <p:sp>
        <p:nvSpPr>
          <p:cNvPr id="20483" name="Espace réservé du contenu 2"/>
          <p:cNvSpPr>
            <a:spLocks noGrp="1"/>
          </p:cNvSpPr>
          <p:nvPr>
            <p:ph idx="4294967295"/>
          </p:nvPr>
        </p:nvSpPr>
        <p:spPr>
          <a:xfrm>
            <a:off x="588475" y="571501"/>
            <a:ext cx="10882266" cy="5953125"/>
          </a:xfrm>
          <a:prstGeom prst="rect">
            <a:avLst/>
          </a:prstGeom>
        </p:spPr>
        <p:txBody>
          <a:bodyPr>
            <a:normAutofit/>
          </a:bodyPr>
          <a:lstStyle/>
          <a:p>
            <a:pPr algn="just" eaLnBrk="1" hangingPunct="1">
              <a:lnSpc>
                <a:spcPct val="150000"/>
              </a:lnSpc>
            </a:pPr>
            <a:r>
              <a:rPr lang="fr-FR" sz="2800" b="1" cap="none" dirty="0" smtClean="0"/>
              <a:t>LES VITAMINES HYDROSOLUBLES </a:t>
            </a:r>
            <a:r>
              <a:rPr lang="fr-FR" sz="2800" cap="none" dirty="0" smtClean="0"/>
              <a:t>traversent facilement la membrane placentaire, en revanche le taux des </a:t>
            </a:r>
            <a:r>
              <a:rPr lang="fr-FR" sz="2800" b="1" cap="none" dirty="0" smtClean="0"/>
              <a:t>VITAMINES LIPOSOLUBLES (A,D,E,K) </a:t>
            </a:r>
            <a:r>
              <a:rPr lang="fr-FR" sz="2800" cap="none" dirty="0" smtClean="0"/>
              <a:t>est très bas dans la circulation fœtale. La vitamine k joue un rôle capital dans la coagulation sanguine .</a:t>
            </a:r>
          </a:p>
          <a:p>
            <a:pPr algn="just" eaLnBrk="1" hangingPunct="1">
              <a:lnSpc>
                <a:spcPct val="150000"/>
              </a:lnSpc>
            </a:pPr>
            <a:r>
              <a:rPr lang="fr-FR" sz="2800" dirty="0" smtClean="0"/>
              <a:t> </a:t>
            </a:r>
            <a:r>
              <a:rPr lang="fr-FR" sz="2800" cap="none" dirty="0"/>
              <a:t>L</a:t>
            </a:r>
            <a:r>
              <a:rPr lang="fr-FR" sz="2800" cap="none" dirty="0" smtClean="0"/>
              <a:t>es transferts placentaires concernent également l'élimination des déchets du métabolisme fœtal qui sont rejetés dans le sang maternel puis éliminés (urée, acide urique, créatinine).</a:t>
            </a:r>
            <a:endParaRPr lang="fr-FR" sz="2800" cap="none" dirty="0"/>
          </a:p>
        </p:txBody>
      </p:sp>
      <p:sp>
        <p:nvSpPr>
          <p:cNvPr id="2048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F77F14-7602-4AB7-9DBC-71E40F83FADB}" type="slidenum">
              <a:rPr lang="fr-FR" sz="1200">
                <a:solidFill>
                  <a:srgbClr val="898989"/>
                </a:solidFill>
              </a:rPr>
              <a:pPr>
                <a:spcBef>
                  <a:spcPct val="0"/>
                </a:spcBef>
                <a:buFontTx/>
                <a:buNone/>
              </a:pPr>
              <a:t>153</a:t>
            </a:fld>
            <a:endParaRPr lang="fr-FR" sz="1200">
              <a:solidFill>
                <a:srgbClr val="898989"/>
              </a:solidFill>
            </a:endParaRPr>
          </a:p>
        </p:txBody>
      </p:sp>
      <p:sp>
        <p:nvSpPr>
          <p:cNvPr id="2" name="Espace réservé du pied de page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977463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4411" y="5921375"/>
            <a:ext cx="8229600" cy="654050"/>
          </a:xfrm>
        </p:spPr>
        <p:txBody>
          <a:bodyPr rtlCol="0">
            <a:normAutofit/>
          </a:bodyPr>
          <a:lstStyle/>
          <a:p>
            <a:pPr>
              <a:defRPr/>
            </a:pPr>
            <a:r>
              <a:rPr lang="fr-FR" dirty="0" smtClean="0"/>
              <a:t>Physiologie placentaire </a:t>
            </a:r>
          </a:p>
        </p:txBody>
      </p:sp>
      <p:pic>
        <p:nvPicPr>
          <p:cNvPr id="2253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81439" y="1143001"/>
            <a:ext cx="4643437" cy="4429125"/>
          </a:xfrm>
          <a:prstGeom prst="rect">
            <a:avLst/>
          </a:prstGeom>
          <a:noFill/>
        </p:spPr>
      </p:pic>
      <p:sp>
        <p:nvSpPr>
          <p:cNvPr id="4" name="Espace réservé du numéro de diapositive 3"/>
          <p:cNvSpPr>
            <a:spLocks noGrp="1"/>
          </p:cNvSpPr>
          <p:nvPr>
            <p:ph type="sldNum" sz="quarter" idx="12"/>
          </p:nvPr>
        </p:nvSpPr>
        <p:spPr/>
        <p:txBody>
          <a:bodyPr/>
          <a:lstStyle/>
          <a:p>
            <a:fld id="{6D22F896-40B5-4ADD-8801-0D06FADFA095}" type="slidenum">
              <a:rPr lang="en-US" smtClean="0"/>
              <a:pPr/>
              <a:t>154</a:t>
            </a:fld>
            <a:endParaRPr lang="en-US" dirty="0"/>
          </a:p>
        </p:txBody>
      </p:sp>
    </p:spTree>
    <p:extLst>
      <p:ext uri="{BB962C8B-B14F-4D97-AF65-F5344CB8AC3E}">
        <p14:creationId xmlns:p14="http://schemas.microsoft.com/office/powerpoint/2010/main" val="367714470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015010" y="847065"/>
            <a:ext cx="8229600" cy="654050"/>
          </a:xfrm>
        </p:spPr>
        <p:txBody>
          <a:bodyPr/>
          <a:lstStyle/>
          <a:p>
            <a:pPr eaLnBrk="1" hangingPunct="1"/>
            <a:r>
              <a:rPr lang="fr-FR" smtClean="0">
                <a:solidFill>
                  <a:srgbClr val="FF0000"/>
                </a:solidFill>
              </a:rPr>
              <a:t>Circulation Fœtale</a:t>
            </a:r>
            <a:endParaRPr lang="fr-FR" smtClean="0"/>
          </a:p>
        </p:txBody>
      </p:sp>
      <p:sp>
        <p:nvSpPr>
          <p:cNvPr id="23555" name="Espace réservé du contenu 2"/>
          <p:cNvSpPr>
            <a:spLocks noGrp="1"/>
          </p:cNvSpPr>
          <p:nvPr>
            <p:ph idx="4294967295"/>
          </p:nvPr>
        </p:nvSpPr>
        <p:spPr>
          <a:xfrm>
            <a:off x="1523999" y="1643063"/>
            <a:ext cx="9593655" cy="4525962"/>
          </a:xfrm>
          <a:prstGeom prst="rect">
            <a:avLst/>
          </a:prstGeom>
        </p:spPr>
        <p:txBody>
          <a:bodyPr>
            <a:normAutofit/>
          </a:bodyPr>
          <a:lstStyle/>
          <a:p>
            <a:pPr algn="just" eaLnBrk="1" hangingPunct="1">
              <a:lnSpc>
                <a:spcPct val="150000"/>
              </a:lnSpc>
            </a:pPr>
            <a:r>
              <a:rPr lang="fr-FR" sz="2800" cap="none" dirty="0" smtClean="0"/>
              <a:t>Le placenta, qui </a:t>
            </a:r>
            <a:r>
              <a:rPr lang="fr-FR" sz="2800" b="1" cap="none" dirty="0" smtClean="0"/>
              <a:t>joue le rôle de </a:t>
            </a:r>
            <a:r>
              <a:rPr lang="fr-FR" sz="2800" cap="none" dirty="0" smtClean="0"/>
              <a:t>«poumon fœtal» est 15 fois moins efficace (à poids tissulaire équivalent) que le poumon réel.</a:t>
            </a:r>
          </a:p>
          <a:p>
            <a:pPr algn="just" eaLnBrk="1" hangingPunct="1">
              <a:lnSpc>
                <a:spcPct val="150000"/>
              </a:lnSpc>
            </a:pPr>
            <a:r>
              <a:rPr lang="fr-FR" sz="2800" cap="none" dirty="0" smtClean="0"/>
              <a:t> La fonction respiratoire du placenta permet l'apport d'oxygène au fœtus et l'évacuation du dioxyde de carbone fœtal.</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155</a:t>
            </a:fld>
            <a:endParaRPr lang="en-US" dirty="0"/>
          </a:p>
        </p:txBody>
      </p:sp>
    </p:spTree>
    <p:extLst>
      <p:ext uri="{BB962C8B-B14F-4D97-AF65-F5344CB8AC3E}">
        <p14:creationId xmlns:p14="http://schemas.microsoft.com/office/powerpoint/2010/main" val="202320058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024063" y="1"/>
            <a:ext cx="8229600" cy="868363"/>
          </a:xfrm>
        </p:spPr>
        <p:txBody>
          <a:bodyPr/>
          <a:lstStyle/>
          <a:p>
            <a:pPr eaLnBrk="1" hangingPunct="1"/>
            <a:r>
              <a:rPr lang="fr-FR" smtClean="0">
                <a:solidFill>
                  <a:srgbClr val="FF3300"/>
                </a:solidFill>
              </a:rPr>
              <a:t>Circulation Fœtale</a:t>
            </a:r>
          </a:p>
        </p:txBody>
      </p:sp>
      <p:sp>
        <p:nvSpPr>
          <p:cNvPr id="24579" name="Espace réservé du contenu 2"/>
          <p:cNvSpPr>
            <a:spLocks noGrp="1"/>
          </p:cNvSpPr>
          <p:nvPr>
            <p:ph idx="4294967295"/>
          </p:nvPr>
        </p:nvSpPr>
        <p:spPr>
          <a:xfrm>
            <a:off x="1140737" y="1383341"/>
            <a:ext cx="9112926" cy="4525962"/>
          </a:xfrm>
          <a:prstGeom prst="rect">
            <a:avLst/>
          </a:prstGeom>
        </p:spPr>
        <p:txBody>
          <a:bodyPr>
            <a:noAutofit/>
          </a:bodyPr>
          <a:lstStyle/>
          <a:p>
            <a:pPr algn="just" eaLnBrk="1" hangingPunct="1">
              <a:lnSpc>
                <a:spcPct val="150000"/>
              </a:lnSpc>
            </a:pPr>
            <a:r>
              <a:rPr lang="fr-FR" sz="2800" cap="none" dirty="0" smtClean="0"/>
              <a:t>La </a:t>
            </a:r>
            <a:r>
              <a:rPr lang="fr-FR" sz="2800" b="1" cap="none" dirty="0" smtClean="0"/>
              <a:t>veine ombilicale</a:t>
            </a:r>
            <a:r>
              <a:rPr lang="fr-FR" sz="2800" cap="none" dirty="0" smtClean="0"/>
              <a:t> est une </a:t>
            </a:r>
            <a:r>
              <a:rPr lang="fr-FR" sz="2800" cap="none" dirty="0" smtClean="0">
                <a:solidFill>
                  <a:srgbClr val="FF0000"/>
                </a:solidFill>
                <a:hlinkClick r:id="rId2" tooltip="Veine"/>
              </a:rPr>
              <a:t>veine</a:t>
            </a:r>
            <a:r>
              <a:rPr lang="fr-FR" sz="2800" cap="none" dirty="0" smtClean="0"/>
              <a:t> véhiculant du sang oxygéné du </a:t>
            </a:r>
            <a:r>
              <a:rPr lang="fr-FR" sz="2800" cap="none" dirty="0" smtClean="0">
                <a:hlinkClick r:id="rId3" tooltip="Placenta"/>
              </a:rPr>
              <a:t>placenta</a:t>
            </a:r>
            <a:r>
              <a:rPr lang="fr-FR" sz="2800" cap="none" dirty="0" smtClean="0"/>
              <a:t> vers le fœtus (foie). </a:t>
            </a:r>
          </a:p>
          <a:p>
            <a:pPr algn="just" eaLnBrk="1" hangingPunct="1">
              <a:lnSpc>
                <a:spcPct val="150000"/>
              </a:lnSpc>
            </a:pPr>
            <a:r>
              <a:rPr lang="fr-FR" sz="2800" cap="none" dirty="0" smtClean="0"/>
              <a:t>le sang O2 du </a:t>
            </a:r>
            <a:r>
              <a:rPr lang="fr-FR" sz="2800" cap="none" dirty="0" smtClean="0">
                <a:solidFill>
                  <a:srgbClr val="FF0000"/>
                </a:solidFill>
              </a:rPr>
              <a:t>placenta</a:t>
            </a:r>
            <a:r>
              <a:rPr lang="fr-FR" sz="2800" cap="none" dirty="0" smtClean="0"/>
              <a:t> se rend au </a:t>
            </a:r>
            <a:r>
              <a:rPr lang="fr-FR" sz="2800" cap="none" dirty="0" smtClean="0">
                <a:solidFill>
                  <a:srgbClr val="FF0000"/>
                </a:solidFill>
              </a:rPr>
              <a:t>foie</a:t>
            </a:r>
            <a:r>
              <a:rPr lang="fr-FR" sz="2800" cap="none" dirty="0" smtClean="0"/>
              <a:t> par la veine ombilicale puis à la </a:t>
            </a:r>
            <a:r>
              <a:rPr lang="fr-FR" sz="2800" cap="none" dirty="0" smtClean="0">
                <a:solidFill>
                  <a:srgbClr val="0070C0"/>
                </a:solidFill>
              </a:rPr>
              <a:t>veine cave inférieure </a:t>
            </a:r>
            <a:r>
              <a:rPr lang="fr-FR" sz="2800" cap="none" dirty="0" smtClean="0"/>
              <a:t>pour pénétrer dans </a:t>
            </a:r>
            <a:r>
              <a:rPr lang="fr-FR" sz="2800" cap="none" dirty="0" smtClean="0">
                <a:solidFill>
                  <a:srgbClr val="FF0000"/>
                </a:solidFill>
              </a:rPr>
              <a:t>l’oreillette gauche </a:t>
            </a:r>
            <a:r>
              <a:rPr lang="fr-FR" sz="2800" cap="none" dirty="0" smtClean="0"/>
              <a:t>puis dans </a:t>
            </a:r>
            <a:r>
              <a:rPr lang="fr-FR" sz="2800" cap="none" dirty="0" smtClean="0">
                <a:solidFill>
                  <a:srgbClr val="FF0000"/>
                </a:solidFill>
              </a:rPr>
              <a:t>ventricule gauche </a:t>
            </a:r>
            <a:r>
              <a:rPr lang="fr-FR" sz="2800" cap="none" dirty="0" smtClean="0"/>
              <a:t>et</a:t>
            </a:r>
            <a:r>
              <a:rPr lang="fr-FR" sz="2800" cap="none" dirty="0" smtClean="0">
                <a:solidFill>
                  <a:srgbClr val="FF0000"/>
                </a:solidFill>
              </a:rPr>
              <a:t> </a:t>
            </a:r>
            <a:r>
              <a:rPr lang="fr-FR" sz="2800" cap="none" dirty="0" smtClean="0"/>
              <a:t>est enfin éjecté dans </a:t>
            </a:r>
            <a:r>
              <a:rPr lang="fr-FR" sz="2800" cap="none" dirty="0" smtClean="0">
                <a:solidFill>
                  <a:srgbClr val="FF0000"/>
                </a:solidFill>
              </a:rPr>
              <a:t>l’arc aortique</a:t>
            </a:r>
            <a:r>
              <a:rPr lang="fr-FR" sz="2800" cap="none" dirty="0" smtClean="0"/>
              <a:t>.</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156</a:t>
            </a:fld>
            <a:endParaRPr lang="en-US" dirty="0"/>
          </a:p>
        </p:txBody>
      </p:sp>
    </p:spTree>
    <p:extLst>
      <p:ext uri="{BB962C8B-B14F-4D97-AF65-F5344CB8AC3E}">
        <p14:creationId xmlns:p14="http://schemas.microsoft.com/office/powerpoint/2010/main" val="11554928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881188" y="0"/>
            <a:ext cx="8229600" cy="725488"/>
          </a:xfrm>
        </p:spPr>
        <p:txBody>
          <a:bodyPr/>
          <a:lstStyle/>
          <a:p>
            <a:pPr eaLnBrk="1" hangingPunct="1"/>
            <a:r>
              <a:rPr lang="fr-FR">
                <a:solidFill>
                  <a:srgbClr val="FF3300"/>
                </a:solidFill>
              </a:rPr>
              <a:t>Circulation Fœtale</a:t>
            </a:r>
            <a:endParaRPr lang="fr-FR"/>
          </a:p>
        </p:txBody>
      </p:sp>
      <p:sp>
        <p:nvSpPr>
          <p:cNvPr id="25603" name="Espace réservé du contenu 2"/>
          <p:cNvSpPr>
            <a:spLocks noGrp="1"/>
          </p:cNvSpPr>
          <p:nvPr>
            <p:ph idx="4294967295"/>
          </p:nvPr>
        </p:nvSpPr>
        <p:spPr>
          <a:xfrm>
            <a:off x="443621" y="1433561"/>
            <a:ext cx="10999960" cy="4525963"/>
          </a:xfrm>
          <a:prstGeom prst="rect">
            <a:avLst/>
          </a:prstGeom>
        </p:spPr>
        <p:txBody>
          <a:bodyPr>
            <a:noAutofit/>
          </a:bodyPr>
          <a:lstStyle/>
          <a:p>
            <a:pPr algn="just" eaLnBrk="1" hangingPunct="1">
              <a:lnSpc>
                <a:spcPct val="150000"/>
              </a:lnSpc>
            </a:pPr>
            <a:r>
              <a:rPr lang="fr-FR" sz="2800" cap="none" dirty="0" smtClean="0"/>
              <a:t>Les </a:t>
            </a:r>
            <a:r>
              <a:rPr lang="fr-FR" sz="2800" b="1" cap="none" dirty="0" smtClean="0"/>
              <a:t>artères ombilicales</a:t>
            </a:r>
            <a:r>
              <a:rPr lang="fr-FR" sz="2800" cap="none" dirty="0" smtClean="0"/>
              <a:t> sont des </a:t>
            </a:r>
            <a:r>
              <a:rPr lang="fr-FR" sz="2800" cap="none" dirty="0" smtClean="0">
                <a:hlinkClick r:id="rId2" tooltip="Vaisseaux sanguins"/>
              </a:rPr>
              <a:t>vaisseaux  sanguins</a:t>
            </a:r>
            <a:r>
              <a:rPr lang="fr-FR" sz="2800" cap="none" dirty="0" smtClean="0"/>
              <a:t> véhiculant du sang appauvri en </a:t>
            </a:r>
            <a:r>
              <a:rPr lang="fr-FR" sz="2800" cap="none" dirty="0" smtClean="0">
                <a:hlinkClick r:id="rId3" tooltip="Dioxygène"/>
              </a:rPr>
              <a:t>dioxygène</a:t>
            </a:r>
            <a:r>
              <a:rPr lang="fr-FR" sz="2800" cap="none" dirty="0" smtClean="0"/>
              <a:t> et chargé  en </a:t>
            </a:r>
            <a:r>
              <a:rPr lang="fr-FR" sz="2800" cap="none" dirty="0" smtClean="0">
                <a:hlinkClick r:id="rId4" tooltip="Dioxyde de carbone"/>
              </a:rPr>
              <a:t>dioxyde de carbone</a:t>
            </a:r>
            <a:r>
              <a:rPr lang="fr-FR" sz="2800" cap="none" dirty="0" smtClean="0"/>
              <a:t>. </a:t>
            </a:r>
          </a:p>
          <a:p>
            <a:pPr algn="just" eaLnBrk="1" hangingPunct="1">
              <a:lnSpc>
                <a:spcPct val="150000"/>
              </a:lnSpc>
            </a:pPr>
            <a:r>
              <a:rPr lang="fr-FR" sz="2800" cap="none" dirty="0" smtClean="0"/>
              <a:t>Le sang CO</a:t>
            </a:r>
            <a:r>
              <a:rPr lang="fr-FR" sz="2800" cap="none" baseline="-25000" dirty="0" smtClean="0"/>
              <a:t>2</a:t>
            </a:r>
            <a:r>
              <a:rPr lang="fr-FR" sz="2800" cap="none" dirty="0" smtClean="0"/>
              <a:t> chez le fœtus est rassemblé dans la </a:t>
            </a:r>
            <a:r>
              <a:rPr lang="fr-FR" sz="2800" cap="none" dirty="0" smtClean="0">
                <a:solidFill>
                  <a:srgbClr val="0070C0"/>
                </a:solidFill>
              </a:rPr>
              <a:t>veine cave supérieure </a:t>
            </a:r>
            <a:r>
              <a:rPr lang="fr-FR" sz="2800" cap="none" dirty="0" smtClean="0"/>
              <a:t>puis croise le courant sanguin principal dans </a:t>
            </a:r>
            <a:r>
              <a:rPr lang="fr-FR" sz="2800" cap="none" dirty="0" smtClean="0">
                <a:solidFill>
                  <a:srgbClr val="FF0000"/>
                </a:solidFill>
              </a:rPr>
              <a:t>l’oreillette droite </a:t>
            </a:r>
            <a:r>
              <a:rPr lang="fr-FR" sz="2800" cap="none" dirty="0" smtClean="0"/>
              <a:t>,il est éjecté dans </a:t>
            </a:r>
            <a:r>
              <a:rPr lang="fr-FR" sz="2800" cap="none" dirty="0" smtClean="0">
                <a:solidFill>
                  <a:srgbClr val="FF0000"/>
                </a:solidFill>
              </a:rPr>
              <a:t>l’aorte descendante </a:t>
            </a:r>
            <a:r>
              <a:rPr lang="fr-FR" sz="2800" cap="none" dirty="0" smtClean="0"/>
              <a:t>par le </a:t>
            </a:r>
            <a:r>
              <a:rPr lang="fr-FR" sz="2800" cap="none" dirty="0" smtClean="0">
                <a:solidFill>
                  <a:srgbClr val="0070C0"/>
                </a:solidFill>
              </a:rPr>
              <a:t>canal artériel </a:t>
            </a:r>
            <a:r>
              <a:rPr lang="fr-FR" sz="2800" cap="none" dirty="0" smtClean="0"/>
              <a:t>et envoyé au </a:t>
            </a:r>
            <a:r>
              <a:rPr lang="fr-FR" sz="2800" cap="none" dirty="0" smtClean="0">
                <a:solidFill>
                  <a:srgbClr val="FF0000"/>
                </a:solidFill>
              </a:rPr>
              <a:t>placenta</a:t>
            </a:r>
            <a:r>
              <a:rPr lang="fr-FR" sz="2800" cap="none" dirty="0" smtClean="0"/>
              <a:t> par </a:t>
            </a:r>
            <a:r>
              <a:rPr lang="fr-FR" sz="2800" cap="none" dirty="0" smtClean="0">
                <a:solidFill>
                  <a:srgbClr val="0070C0"/>
                </a:solidFill>
              </a:rPr>
              <a:t>les artères ombilicales</a:t>
            </a:r>
            <a:r>
              <a:rPr lang="fr-FR" sz="2800" cap="none" dirty="0" smtClean="0"/>
              <a:t>.</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157</a:t>
            </a:fld>
            <a:endParaRPr lang="en-US" dirty="0"/>
          </a:p>
        </p:txBody>
      </p:sp>
    </p:spTree>
    <p:extLst>
      <p:ext uri="{BB962C8B-B14F-4D97-AF65-F5344CB8AC3E}">
        <p14:creationId xmlns:p14="http://schemas.microsoft.com/office/powerpoint/2010/main" val="150838102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981200" y="274639"/>
            <a:ext cx="8229600" cy="561975"/>
          </a:xfrm>
        </p:spPr>
        <p:txBody>
          <a:bodyPr>
            <a:normAutofit fontScale="90000"/>
          </a:bodyPr>
          <a:lstStyle/>
          <a:p>
            <a:pPr eaLnBrk="1" hangingPunct="1"/>
            <a:r>
              <a:rPr lang="fr-FR" sz="4000">
                <a:solidFill>
                  <a:srgbClr val="FF3300"/>
                </a:solidFill>
              </a:rPr>
              <a:t>Circulation Foetale</a:t>
            </a:r>
          </a:p>
        </p:txBody>
      </p:sp>
      <p:pic>
        <p:nvPicPr>
          <p:cNvPr id="26627" name="Picture 4" descr="tempimage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071814" y="1125538"/>
            <a:ext cx="6264275" cy="5327650"/>
          </a:xfrm>
          <a:prstGeom prst="rect">
            <a:avLst/>
          </a:prstGeom>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158</a:t>
            </a:fld>
            <a:endParaRPr lang="en-US" dirty="0"/>
          </a:p>
        </p:txBody>
      </p:sp>
    </p:spTree>
    <p:extLst>
      <p:ext uri="{BB962C8B-B14F-4D97-AF65-F5344CB8AC3E}">
        <p14:creationId xmlns:p14="http://schemas.microsoft.com/office/powerpoint/2010/main" val="15676516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4294967295"/>
          </p:nvPr>
        </p:nvSpPr>
        <p:spPr>
          <a:xfrm>
            <a:off x="1981200" y="2857501"/>
            <a:ext cx="8229600" cy="1285875"/>
          </a:xfrm>
          <a:prstGeom prst="rect">
            <a:avLst/>
          </a:prstGeom>
        </p:spPr>
        <p:txBody>
          <a:bodyPr/>
          <a:lstStyle/>
          <a:p>
            <a:pPr algn="ctr" eaLnBrk="1" hangingPunct="1">
              <a:buFont typeface="Arial" panose="020B0604020202020204" pitchFamily="34" charset="0"/>
              <a:buNone/>
            </a:pPr>
            <a:r>
              <a:rPr lang="fr-FR" sz="5400">
                <a:solidFill>
                  <a:srgbClr val="FF0000"/>
                </a:solidFill>
              </a:rPr>
              <a:t>LES GEMELLITES</a:t>
            </a:r>
            <a:endParaRPr lang="ar-MA" sz="5400">
              <a:solidFill>
                <a:srgbClr val="FF0000"/>
              </a:solidFill>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159</a:t>
            </a:fld>
            <a:endParaRPr lang="en-US" dirty="0"/>
          </a:p>
        </p:txBody>
      </p:sp>
    </p:spTree>
    <p:extLst>
      <p:ext uri="{BB962C8B-B14F-4D97-AF65-F5344CB8AC3E}">
        <p14:creationId xmlns:p14="http://schemas.microsoft.com/office/powerpoint/2010/main" val="146487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273" y="-1"/>
            <a:ext cx="10364451" cy="887241"/>
          </a:xfrm>
        </p:spPr>
        <p:txBody>
          <a:bodyPr>
            <a:normAutofit fontScale="90000"/>
          </a:bodyPr>
          <a:lstStyle/>
          <a:p>
            <a:r>
              <a:rPr lang="fr-FR" dirty="0"/>
              <a:t>Première semaine du développement embryonnaire</a:t>
            </a:r>
            <a:br>
              <a:rPr lang="fr-FR" dirty="0"/>
            </a:br>
            <a:endParaRPr lang="fr-FR" dirty="0"/>
          </a:p>
        </p:txBody>
      </p:sp>
      <p:sp>
        <p:nvSpPr>
          <p:cNvPr id="3" name="Espace réservé du contenu 2"/>
          <p:cNvSpPr>
            <a:spLocks noGrp="1"/>
          </p:cNvSpPr>
          <p:nvPr>
            <p:ph sz="quarter" idx="13"/>
          </p:nvPr>
        </p:nvSpPr>
        <p:spPr>
          <a:xfrm>
            <a:off x="560848" y="464585"/>
            <a:ext cx="11011300" cy="6215348"/>
          </a:xfrm>
        </p:spPr>
        <p:txBody>
          <a:bodyPr>
            <a:normAutofit fontScale="85000" lnSpcReduction="10000"/>
          </a:bodyPr>
          <a:lstStyle/>
          <a:p>
            <a:pPr marL="0" indent="0" algn="just">
              <a:buNone/>
            </a:pPr>
            <a:r>
              <a:rPr lang="fr-FR" sz="3100" dirty="0" smtClean="0">
                <a:solidFill>
                  <a:srgbClr val="FF0000"/>
                </a:solidFill>
              </a:rPr>
              <a:t>I.2 Stades </a:t>
            </a:r>
            <a:r>
              <a:rPr lang="fr-FR" sz="3100" dirty="0">
                <a:solidFill>
                  <a:srgbClr val="FF0000"/>
                </a:solidFill>
              </a:rPr>
              <a:t>de la fécondation</a:t>
            </a:r>
          </a:p>
          <a:p>
            <a:pPr marL="0" indent="0" algn="just">
              <a:buNone/>
            </a:pPr>
            <a:r>
              <a:rPr lang="fr-FR" sz="2800" dirty="0" smtClean="0">
                <a:solidFill>
                  <a:srgbClr val="FF0000"/>
                </a:solidFill>
              </a:rPr>
              <a:t>I.2.2 </a:t>
            </a:r>
            <a:r>
              <a:rPr lang="fr-FR" sz="2800" dirty="0">
                <a:solidFill>
                  <a:srgbClr val="FF0000"/>
                </a:solidFill>
              </a:rPr>
              <a:t>Amphimixie</a:t>
            </a:r>
          </a:p>
          <a:p>
            <a:pPr algn="just">
              <a:lnSpc>
                <a:spcPct val="150000"/>
              </a:lnSpc>
            </a:pPr>
            <a:r>
              <a:rPr lang="fr-FR" sz="2800" cap="none" dirty="0" smtClean="0"/>
              <a:t>le pronucléus mâle effectue une rotation qui amène le centriole proximal orienté vers le centre de l’œuf. Avant de fusionner, les deux pronucléus gagnent le centre de l’ovule, leurs membranes disparaissent et </a:t>
            </a:r>
            <a:r>
              <a:rPr lang="fr-FR" sz="2800" cap="none" dirty="0" smtClean="0">
                <a:solidFill>
                  <a:srgbClr val="FF0000"/>
                </a:solidFill>
              </a:rPr>
              <a:t>leurs chromosomes se condensent</a:t>
            </a:r>
            <a:r>
              <a:rPr lang="fr-FR" sz="2800" cap="none" dirty="0" smtClean="0"/>
              <a:t>: c’est l’</a:t>
            </a:r>
            <a:r>
              <a:rPr lang="fr-FR" sz="2800" cap="none" dirty="0" smtClean="0">
                <a:solidFill>
                  <a:srgbClr val="FF0000"/>
                </a:solidFill>
              </a:rPr>
              <a:t>amphimixie</a:t>
            </a:r>
            <a:r>
              <a:rPr lang="fr-FR" sz="2800" cap="none" dirty="0" smtClean="0"/>
              <a:t>.</a:t>
            </a:r>
          </a:p>
          <a:p>
            <a:pPr algn="just">
              <a:lnSpc>
                <a:spcPct val="150000"/>
              </a:lnSpc>
            </a:pPr>
            <a:r>
              <a:rPr lang="fr-FR" sz="2800" cap="none" dirty="0" smtClean="0"/>
              <a:t>les n chromosomes maternels et les n chromosomes paternels se mettent en place sur le fuseau puis se clivent au niveau du centromère.</a:t>
            </a:r>
          </a:p>
          <a:p>
            <a:pPr algn="just">
              <a:lnSpc>
                <a:spcPct val="150000"/>
              </a:lnSpc>
            </a:pPr>
            <a:r>
              <a:rPr lang="fr-FR" sz="2800" cap="none" dirty="0" smtClean="0"/>
              <a:t>comme une mitose, les demi-chromosomes migrent vers les pôles opposés de la cellule. Un profond sillon apparaît à la surface de la cellule et divise le cytoplasme en deux: chaque cellule aura donc un </a:t>
            </a:r>
            <a:r>
              <a:rPr lang="fr-FR" sz="2800" cap="none" dirty="0" smtClean="0">
                <a:solidFill>
                  <a:srgbClr val="FF0000"/>
                </a:solidFill>
              </a:rPr>
              <a:t>nombre diploïde de chromosome </a:t>
            </a:r>
            <a:r>
              <a:rPr lang="fr-FR" sz="2800" cap="none" dirty="0" smtClean="0"/>
              <a:t>et un capital normal d’ADN.</a:t>
            </a:r>
          </a:p>
          <a:p>
            <a:pPr>
              <a:lnSpc>
                <a:spcPct val="150000"/>
              </a:lnSpc>
            </a:pPr>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3569852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725487"/>
          </a:xfrm>
        </p:spPr>
        <p:txBody>
          <a:bodyPr rtlCol="0">
            <a:normAutofit/>
          </a:bodyPr>
          <a:lstStyle/>
          <a:p>
            <a:pPr>
              <a:defRPr/>
            </a:pPr>
            <a:r>
              <a:rPr lang="fr-FR" dirty="0" smtClean="0"/>
              <a:t>GEMELLITES</a:t>
            </a:r>
            <a:endParaRPr lang="ar-MA" dirty="0"/>
          </a:p>
        </p:txBody>
      </p:sp>
      <p:sp>
        <p:nvSpPr>
          <p:cNvPr id="3075" name="Espace réservé du contenu 2"/>
          <p:cNvSpPr>
            <a:spLocks noGrp="1"/>
          </p:cNvSpPr>
          <p:nvPr>
            <p:ph idx="4294967295"/>
          </p:nvPr>
        </p:nvSpPr>
        <p:spPr>
          <a:xfrm>
            <a:off x="1981200" y="1071563"/>
            <a:ext cx="8229600" cy="5429250"/>
          </a:xfrm>
          <a:prstGeom prst="rect">
            <a:avLst/>
          </a:prstGeom>
        </p:spPr>
        <p:txBody>
          <a:bodyPr/>
          <a:lstStyle/>
          <a:p>
            <a:pPr eaLnBrk="1" hangingPunct="1">
              <a:lnSpc>
                <a:spcPct val="150000"/>
              </a:lnSpc>
            </a:pPr>
            <a:r>
              <a:rPr lang="fr-FR" smtClean="0">
                <a:solidFill>
                  <a:srgbClr val="FF0000"/>
                </a:solidFill>
              </a:rPr>
              <a:t>Définition: </a:t>
            </a:r>
            <a:r>
              <a:rPr lang="fr-FR" smtClean="0"/>
              <a:t>le développement </a:t>
            </a:r>
            <a:r>
              <a:rPr lang="fr-FR" smtClean="0">
                <a:solidFill>
                  <a:srgbClr val="FF0000"/>
                </a:solidFill>
              </a:rPr>
              <a:t>simultanée de 2 fœtus</a:t>
            </a:r>
            <a:r>
              <a:rPr lang="fr-FR" smtClean="0"/>
              <a:t> dans la cavité utérine.</a:t>
            </a:r>
          </a:p>
          <a:p>
            <a:pPr eaLnBrk="1" hangingPunct="1">
              <a:lnSpc>
                <a:spcPct val="150000"/>
              </a:lnSpc>
            </a:pPr>
            <a:r>
              <a:rPr lang="fr-FR" smtClean="0"/>
              <a:t>Intérêt: études </a:t>
            </a:r>
            <a:r>
              <a:rPr lang="fr-FR" smtClean="0">
                <a:solidFill>
                  <a:srgbClr val="FF0000"/>
                </a:solidFill>
              </a:rPr>
              <a:t>génétique</a:t>
            </a:r>
            <a:r>
              <a:rPr lang="fr-FR" smtClean="0"/>
              <a:t> et </a:t>
            </a:r>
            <a:r>
              <a:rPr lang="fr-FR" smtClean="0">
                <a:solidFill>
                  <a:srgbClr val="FF0000"/>
                </a:solidFill>
              </a:rPr>
              <a:t>greffes</a:t>
            </a:r>
            <a:r>
              <a:rPr lang="fr-FR" smtClean="0"/>
              <a:t> d’organes.</a:t>
            </a:r>
          </a:p>
          <a:p>
            <a:pPr eaLnBrk="1" hangingPunct="1">
              <a:lnSpc>
                <a:spcPct val="150000"/>
              </a:lnSpc>
            </a:pPr>
            <a:r>
              <a:rPr lang="fr-FR" smtClean="0"/>
              <a:t>Types: </a:t>
            </a:r>
          </a:p>
          <a:p>
            <a:pPr eaLnBrk="1" hangingPunct="1">
              <a:lnSpc>
                <a:spcPct val="150000"/>
              </a:lnSpc>
            </a:pPr>
            <a:r>
              <a:rPr lang="fr-FR" smtClean="0">
                <a:solidFill>
                  <a:srgbClr val="FF0000"/>
                </a:solidFill>
              </a:rPr>
              <a:t>vrais</a:t>
            </a:r>
            <a:r>
              <a:rPr lang="fr-FR" smtClean="0"/>
              <a:t> jumeaux.</a:t>
            </a:r>
          </a:p>
          <a:p>
            <a:pPr eaLnBrk="1" hangingPunct="1">
              <a:lnSpc>
                <a:spcPct val="150000"/>
              </a:lnSpc>
            </a:pPr>
            <a:r>
              <a:rPr lang="fr-FR" smtClean="0">
                <a:solidFill>
                  <a:srgbClr val="FF0000"/>
                </a:solidFill>
              </a:rPr>
              <a:t>Faux</a:t>
            </a:r>
            <a:r>
              <a:rPr lang="fr-FR" smtClean="0"/>
              <a:t> jumeaux.</a:t>
            </a:r>
            <a:endParaRPr lang="ar-MA" smtClean="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160</a:t>
            </a:fld>
            <a:endParaRPr lang="en-US" dirty="0"/>
          </a:p>
        </p:txBody>
      </p:sp>
    </p:spTree>
    <p:extLst>
      <p:ext uri="{BB962C8B-B14F-4D97-AF65-F5344CB8AC3E}">
        <p14:creationId xmlns:p14="http://schemas.microsoft.com/office/powerpoint/2010/main" val="239752468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274638"/>
            <a:ext cx="8229600" cy="939800"/>
          </a:xfrm>
        </p:spPr>
        <p:txBody>
          <a:bodyPr/>
          <a:lstStyle/>
          <a:p>
            <a:pPr eaLnBrk="1" hangingPunct="1"/>
            <a:r>
              <a:rPr lang="fr-FR" smtClean="0"/>
              <a:t>Facteurs étiologiques</a:t>
            </a:r>
            <a:endParaRPr lang="ar-MA" smtClean="0"/>
          </a:p>
        </p:txBody>
      </p:sp>
      <p:sp>
        <p:nvSpPr>
          <p:cNvPr id="4099" name="Espace réservé du contenu 2"/>
          <p:cNvSpPr>
            <a:spLocks noGrp="1"/>
          </p:cNvSpPr>
          <p:nvPr>
            <p:ph idx="4294967295"/>
          </p:nvPr>
        </p:nvSpPr>
        <p:spPr>
          <a:xfrm>
            <a:off x="1981199" y="1052514"/>
            <a:ext cx="9181723" cy="5805487"/>
          </a:xfrm>
          <a:prstGeom prst="rect">
            <a:avLst/>
          </a:prstGeom>
        </p:spPr>
        <p:txBody>
          <a:bodyPr/>
          <a:lstStyle/>
          <a:p>
            <a:pPr eaLnBrk="1" hangingPunct="1"/>
            <a:r>
              <a:rPr lang="fr-FR" dirty="0" smtClean="0">
                <a:solidFill>
                  <a:srgbClr val="FF0000"/>
                </a:solidFill>
              </a:rPr>
              <a:t>Facteurs génétiques</a:t>
            </a:r>
          </a:p>
          <a:p>
            <a:pPr eaLnBrk="1" hangingPunct="1">
              <a:buFont typeface="Wingdings" panose="05000000000000000000" pitchFamily="2" charset="2"/>
              <a:buChar char="Ø"/>
            </a:pPr>
            <a:r>
              <a:rPr lang="fr-FR" dirty="0" smtClean="0"/>
              <a:t>Races.</a:t>
            </a:r>
          </a:p>
          <a:p>
            <a:pPr eaLnBrk="1" hangingPunct="1">
              <a:buFont typeface="Wingdings" panose="05000000000000000000" pitchFamily="2" charset="2"/>
              <a:buChar char="Ø"/>
            </a:pPr>
            <a:r>
              <a:rPr lang="fr-FR" dirty="0" smtClean="0"/>
              <a:t>Régions.</a:t>
            </a:r>
          </a:p>
          <a:p>
            <a:pPr eaLnBrk="1" hangingPunct="1">
              <a:buFont typeface="Wingdings" panose="05000000000000000000" pitchFamily="2" charset="2"/>
              <a:buChar char="Ø"/>
            </a:pPr>
            <a:r>
              <a:rPr lang="fr-FR" dirty="0" smtClean="0"/>
              <a:t>Familles.</a:t>
            </a:r>
          </a:p>
          <a:p>
            <a:pPr eaLnBrk="1" hangingPunct="1"/>
            <a:r>
              <a:rPr lang="fr-FR" dirty="0" smtClean="0">
                <a:solidFill>
                  <a:srgbClr val="FF0000"/>
                </a:solidFill>
              </a:rPr>
              <a:t>Facteurs hormonaux</a:t>
            </a:r>
          </a:p>
          <a:p>
            <a:pPr eaLnBrk="1" hangingPunct="1">
              <a:buFont typeface="Arial" panose="020B0604020202020204" pitchFamily="34" charset="0"/>
              <a:buNone/>
            </a:pPr>
            <a:r>
              <a:rPr lang="fr-FR" dirty="0" smtClean="0"/>
              <a:t>Hyperactivité gonadotrope (FSH et LH)                   stimulation ovarienne excessive .</a:t>
            </a:r>
          </a:p>
          <a:p>
            <a:pPr eaLnBrk="1" hangingPunct="1"/>
            <a:r>
              <a:rPr lang="fr-FR" dirty="0" smtClean="0">
                <a:solidFill>
                  <a:srgbClr val="FF0000"/>
                </a:solidFill>
              </a:rPr>
              <a:t>Facteurs nutritionnels</a:t>
            </a:r>
          </a:p>
          <a:p>
            <a:pPr eaLnBrk="1" hangingPunct="1">
              <a:buFont typeface="Arial" panose="020B0604020202020204" pitchFamily="34" charset="0"/>
              <a:buNone/>
            </a:pPr>
            <a:r>
              <a:rPr lang="fr-FR" dirty="0" smtClean="0"/>
              <a:t>Produits laitiers (IGF)</a:t>
            </a:r>
          </a:p>
          <a:p>
            <a:pPr eaLnBrk="1" hangingPunct="1"/>
            <a:r>
              <a:rPr lang="fr-FR" dirty="0" smtClean="0">
                <a:solidFill>
                  <a:srgbClr val="FF0000"/>
                </a:solidFill>
              </a:rPr>
              <a:t>Luminosité </a:t>
            </a:r>
            <a:r>
              <a:rPr lang="fr-FR" dirty="0" smtClean="0"/>
              <a:t>(janvier et avril)</a:t>
            </a:r>
          </a:p>
          <a:p>
            <a:pPr eaLnBrk="1" hangingPunct="1">
              <a:buFont typeface="Arial" panose="020B0604020202020204" pitchFamily="34" charset="0"/>
              <a:buNone/>
            </a:pPr>
            <a:endParaRPr lang="fr-FR" dirty="0" smtClean="0">
              <a:solidFill>
                <a:srgbClr val="FF0000"/>
              </a:solidFill>
            </a:endParaRPr>
          </a:p>
          <a:p>
            <a:pPr eaLnBrk="1" hangingPunct="1">
              <a:buFont typeface="Arial" panose="020B0604020202020204" pitchFamily="34" charset="0"/>
              <a:buNone/>
            </a:pPr>
            <a:endParaRPr lang="fr-FR" dirty="0" smtClean="0">
              <a:solidFill>
                <a:srgbClr val="FF0000"/>
              </a:solidFill>
            </a:endParaRPr>
          </a:p>
          <a:p>
            <a:pPr eaLnBrk="1" hangingPunct="1">
              <a:buFont typeface="Arial" panose="020B0604020202020204" pitchFamily="34" charset="0"/>
              <a:buNone/>
            </a:pPr>
            <a:endParaRPr lang="fr-FR" dirty="0" smtClean="0">
              <a:solidFill>
                <a:srgbClr val="FF0000"/>
              </a:solidFill>
            </a:endParaRPr>
          </a:p>
          <a:p>
            <a:pPr eaLnBrk="1" hangingPunct="1">
              <a:buFont typeface="Arial" panose="020B0604020202020204" pitchFamily="34" charset="0"/>
              <a:buNone/>
            </a:pPr>
            <a:endParaRPr lang="ar-MA" dirty="0" smtClean="0"/>
          </a:p>
        </p:txBody>
      </p:sp>
      <p:sp>
        <p:nvSpPr>
          <p:cNvPr id="5" name="Flèche droite 4"/>
          <p:cNvSpPr/>
          <p:nvPr/>
        </p:nvSpPr>
        <p:spPr>
          <a:xfrm>
            <a:off x="7041647" y="3679032"/>
            <a:ext cx="571500"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161</a:t>
            </a:fld>
            <a:endParaRPr lang="en-US" dirty="0"/>
          </a:p>
        </p:txBody>
      </p:sp>
    </p:spTree>
    <p:extLst>
      <p:ext uri="{BB962C8B-B14F-4D97-AF65-F5344CB8AC3E}">
        <p14:creationId xmlns:p14="http://schemas.microsoft.com/office/powerpoint/2010/main" val="204079164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511175"/>
          </a:xfrm>
        </p:spPr>
        <p:txBody>
          <a:bodyPr rtlCol="0">
            <a:normAutofit fontScale="90000"/>
          </a:bodyPr>
          <a:lstStyle/>
          <a:p>
            <a:pPr>
              <a:defRPr/>
            </a:pPr>
            <a:r>
              <a:rPr lang="fr-FR" dirty="0" smtClean="0"/>
              <a:t>Faux Jumeaux</a:t>
            </a:r>
            <a:endParaRPr lang="ar-MA" dirty="0"/>
          </a:p>
        </p:txBody>
      </p:sp>
      <p:sp>
        <p:nvSpPr>
          <p:cNvPr id="3" name="Espace réservé du contenu 2"/>
          <p:cNvSpPr>
            <a:spLocks noGrp="1"/>
          </p:cNvSpPr>
          <p:nvPr>
            <p:ph idx="4294967295"/>
          </p:nvPr>
        </p:nvSpPr>
        <p:spPr>
          <a:xfrm>
            <a:off x="1981200" y="1071563"/>
            <a:ext cx="8229600" cy="5357812"/>
          </a:xfrm>
          <a:prstGeom prst="rect">
            <a:avLst/>
          </a:prstGeom>
        </p:spPr>
        <p:txBody>
          <a:bodyPr rtlCol="0">
            <a:normAutofit/>
          </a:bodyPr>
          <a:lstStyle/>
          <a:p>
            <a:pPr>
              <a:defRPr/>
            </a:pPr>
            <a:r>
              <a:rPr lang="fr-FR" dirty="0" smtClean="0">
                <a:solidFill>
                  <a:srgbClr val="FF0000"/>
                </a:solidFill>
              </a:rPr>
              <a:t>Dizygotes</a:t>
            </a:r>
            <a:r>
              <a:rPr lang="fr-FR" dirty="0" smtClean="0"/>
              <a:t> ou </a:t>
            </a:r>
            <a:r>
              <a:rPr lang="fr-FR" dirty="0" smtClean="0">
                <a:solidFill>
                  <a:srgbClr val="FF0000"/>
                </a:solidFill>
              </a:rPr>
              <a:t>bi-ovulaires</a:t>
            </a:r>
            <a:r>
              <a:rPr lang="fr-FR" dirty="0" smtClean="0"/>
              <a:t>.</a:t>
            </a:r>
          </a:p>
          <a:p>
            <a:pPr>
              <a:defRPr/>
            </a:pPr>
            <a:r>
              <a:rPr lang="fr-FR" dirty="0" smtClean="0"/>
              <a:t>2/3 des jumeaux.</a:t>
            </a:r>
          </a:p>
          <a:p>
            <a:pPr>
              <a:defRPr/>
            </a:pPr>
            <a:r>
              <a:rPr lang="fr-FR" dirty="0" smtClean="0"/>
              <a:t>2 ovocytes distincts fécondés par un spermatozoïde différent.</a:t>
            </a:r>
          </a:p>
          <a:p>
            <a:pPr>
              <a:defRPr/>
            </a:pPr>
            <a:r>
              <a:rPr lang="fr-FR" dirty="0" smtClean="0"/>
              <a:t>Caractéristiques:</a:t>
            </a:r>
          </a:p>
          <a:p>
            <a:pPr>
              <a:buFont typeface="Wingdings" pitchFamily="2" charset="2"/>
              <a:buChar char="Ø"/>
              <a:defRPr/>
            </a:pPr>
            <a:r>
              <a:rPr lang="fr-FR" dirty="0" smtClean="0"/>
              <a:t>Peuvent être ou non de </a:t>
            </a:r>
            <a:r>
              <a:rPr lang="fr-FR" dirty="0" smtClean="0">
                <a:solidFill>
                  <a:srgbClr val="FF0000"/>
                </a:solidFill>
              </a:rPr>
              <a:t>sexe </a:t>
            </a:r>
            <a:r>
              <a:rPr lang="fr-FR" dirty="0" smtClean="0"/>
              <a:t>différent.</a:t>
            </a:r>
          </a:p>
          <a:p>
            <a:pPr>
              <a:buFont typeface="Wingdings" pitchFamily="2" charset="2"/>
              <a:buChar char="Ø"/>
              <a:defRPr/>
            </a:pPr>
            <a:r>
              <a:rPr lang="fr-FR" dirty="0" smtClean="0">
                <a:solidFill>
                  <a:srgbClr val="FF0000"/>
                </a:solidFill>
              </a:rPr>
              <a:t>Physiquement </a:t>
            </a:r>
            <a:r>
              <a:rPr lang="fr-FR" dirty="0" smtClean="0"/>
              <a:t>différents.</a:t>
            </a:r>
          </a:p>
          <a:p>
            <a:pPr>
              <a:buFont typeface="Wingdings" pitchFamily="2" charset="2"/>
              <a:buChar char="Ø"/>
              <a:defRPr/>
            </a:pPr>
            <a:r>
              <a:rPr lang="fr-FR" dirty="0" smtClean="0">
                <a:solidFill>
                  <a:srgbClr val="FF0000"/>
                </a:solidFill>
              </a:rPr>
              <a:t>Groupes sanguins </a:t>
            </a:r>
            <a:r>
              <a:rPr lang="fr-FR" dirty="0" smtClean="0"/>
              <a:t>peuvent être différents ou identiques.</a:t>
            </a:r>
          </a:p>
          <a:p>
            <a:pPr>
              <a:buFont typeface="Wingdings" pitchFamily="2" charset="2"/>
              <a:buChar char="Ø"/>
              <a:defRPr/>
            </a:pPr>
            <a:r>
              <a:rPr lang="fr-FR" dirty="0" smtClean="0">
                <a:solidFill>
                  <a:srgbClr val="FF0000"/>
                </a:solidFill>
              </a:rPr>
              <a:t>Pas de tolérance </a:t>
            </a:r>
            <a:r>
              <a:rPr lang="fr-FR" dirty="0" smtClean="0"/>
              <a:t>aux </a:t>
            </a:r>
            <a:r>
              <a:rPr lang="fr-FR" dirty="0" smtClean="0">
                <a:solidFill>
                  <a:srgbClr val="FF0000"/>
                </a:solidFill>
              </a:rPr>
              <a:t>greffes colisées</a:t>
            </a:r>
            <a:r>
              <a:rPr lang="fr-FR" dirty="0" smtClean="0"/>
              <a:t>.</a:t>
            </a:r>
          </a:p>
          <a:p>
            <a:pPr>
              <a:defRPr/>
            </a:pPr>
            <a:endParaRPr lang="ar-MA"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162</a:t>
            </a:fld>
            <a:endParaRPr lang="en-US" dirty="0"/>
          </a:p>
        </p:txBody>
      </p:sp>
    </p:spTree>
    <p:extLst>
      <p:ext uri="{BB962C8B-B14F-4D97-AF65-F5344CB8AC3E}">
        <p14:creationId xmlns:p14="http://schemas.microsoft.com/office/powerpoint/2010/main" val="118211596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981200" y="274638"/>
            <a:ext cx="8229600" cy="939800"/>
          </a:xfrm>
        </p:spPr>
        <p:txBody>
          <a:bodyPr/>
          <a:lstStyle/>
          <a:p>
            <a:pPr eaLnBrk="1" hangingPunct="1"/>
            <a:r>
              <a:rPr lang="fr-FR" smtClean="0"/>
              <a:t>Faux Jumeaux</a:t>
            </a:r>
            <a:endParaRPr lang="ar-MA" smtClean="0"/>
          </a:p>
        </p:txBody>
      </p:sp>
      <p:sp>
        <p:nvSpPr>
          <p:cNvPr id="3" name="Espace réservé du contenu 2"/>
          <p:cNvSpPr>
            <a:spLocks noGrp="1"/>
          </p:cNvSpPr>
          <p:nvPr>
            <p:ph idx="4294967295"/>
          </p:nvPr>
        </p:nvSpPr>
        <p:spPr>
          <a:xfrm>
            <a:off x="1981200" y="1600201"/>
            <a:ext cx="8229600" cy="4525963"/>
          </a:xfrm>
          <a:prstGeom prst="rect">
            <a:avLst/>
          </a:prstGeom>
        </p:spPr>
        <p:txBody>
          <a:bodyPr rtlCol="0">
            <a:normAutofit/>
          </a:bodyPr>
          <a:lstStyle/>
          <a:p>
            <a:pPr>
              <a:defRPr/>
            </a:pPr>
            <a:r>
              <a:rPr lang="fr-FR" dirty="0" smtClean="0"/>
              <a:t>Mécanisme</a:t>
            </a:r>
          </a:p>
          <a:p>
            <a:pPr>
              <a:defRPr/>
            </a:pPr>
            <a:r>
              <a:rPr lang="fr-FR" dirty="0" smtClean="0">
                <a:solidFill>
                  <a:srgbClr val="FF0000"/>
                </a:solidFill>
              </a:rPr>
              <a:t>Super ovulation</a:t>
            </a:r>
            <a:r>
              <a:rPr lang="fr-FR" dirty="0" smtClean="0"/>
              <a:t>                  dans le même cycle ,2 ovocytes sont émis en même temps  par l’ovaire.</a:t>
            </a:r>
          </a:p>
          <a:p>
            <a:pPr>
              <a:defRPr/>
            </a:pPr>
            <a:r>
              <a:rPr lang="fr-FR" dirty="0" smtClean="0"/>
              <a:t>Chacune des 2 ovocytes est </a:t>
            </a:r>
            <a:r>
              <a:rPr lang="fr-FR" dirty="0" smtClean="0">
                <a:solidFill>
                  <a:srgbClr val="FF0000"/>
                </a:solidFill>
              </a:rPr>
              <a:t>fécondé </a:t>
            </a:r>
            <a:r>
              <a:rPr lang="fr-FR" dirty="0" smtClean="0"/>
              <a:t>par un </a:t>
            </a:r>
            <a:r>
              <a:rPr lang="fr-FR" dirty="0" smtClean="0">
                <a:solidFill>
                  <a:srgbClr val="FF0000"/>
                </a:solidFill>
              </a:rPr>
              <a:t>SPZ différent</a:t>
            </a:r>
            <a:r>
              <a:rPr lang="fr-FR" dirty="0" smtClean="0"/>
              <a:t>.</a:t>
            </a:r>
          </a:p>
          <a:p>
            <a:pPr>
              <a:defRPr/>
            </a:pPr>
            <a:r>
              <a:rPr lang="fr-FR" dirty="0" smtClean="0"/>
              <a:t>2 œufs indépendantes, s’implantent séparément et développent des membranes indépendantes: </a:t>
            </a:r>
            <a:r>
              <a:rPr lang="fr-FR" dirty="0" smtClean="0">
                <a:solidFill>
                  <a:srgbClr val="FF0000"/>
                </a:solidFill>
              </a:rPr>
              <a:t>di choriaux di amniotiques</a:t>
            </a:r>
            <a:r>
              <a:rPr lang="fr-FR" dirty="0" smtClean="0"/>
              <a:t>.</a:t>
            </a:r>
          </a:p>
          <a:p>
            <a:pPr>
              <a:defRPr/>
            </a:pPr>
            <a:endParaRPr lang="ar-MA" dirty="0"/>
          </a:p>
        </p:txBody>
      </p:sp>
      <p:sp>
        <p:nvSpPr>
          <p:cNvPr id="5" name="Flèche droite 4"/>
          <p:cNvSpPr/>
          <p:nvPr/>
        </p:nvSpPr>
        <p:spPr>
          <a:xfrm>
            <a:off x="4488304" y="2161233"/>
            <a:ext cx="928687"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MA"/>
          </a:p>
        </p:txBody>
      </p:sp>
      <p:sp>
        <p:nvSpPr>
          <p:cNvPr id="2" name="Espace réservé du pied de page 1"/>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163</a:t>
            </a:fld>
            <a:endParaRPr lang="en-US" dirty="0"/>
          </a:p>
        </p:txBody>
      </p:sp>
    </p:spTree>
    <p:extLst>
      <p:ext uri="{BB962C8B-B14F-4D97-AF65-F5344CB8AC3E}">
        <p14:creationId xmlns:p14="http://schemas.microsoft.com/office/powerpoint/2010/main" val="307567270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9"/>
            <a:ext cx="8229600" cy="796925"/>
          </a:xfrm>
        </p:spPr>
        <p:txBody>
          <a:bodyPr/>
          <a:lstStyle/>
          <a:p>
            <a:pPr eaLnBrk="1" hangingPunct="1"/>
            <a:r>
              <a:rPr lang="fr-FR" smtClean="0"/>
              <a:t>Vrais Jumeaux</a:t>
            </a:r>
            <a:endParaRPr lang="ar-MA" smtClean="0"/>
          </a:p>
        </p:txBody>
      </p:sp>
      <p:sp>
        <p:nvSpPr>
          <p:cNvPr id="7171" name="Espace réservé du contenu 2"/>
          <p:cNvSpPr>
            <a:spLocks noGrp="1"/>
          </p:cNvSpPr>
          <p:nvPr>
            <p:ph idx="4294967295"/>
          </p:nvPr>
        </p:nvSpPr>
        <p:spPr>
          <a:xfrm>
            <a:off x="1981200" y="1285875"/>
            <a:ext cx="8229600" cy="4840288"/>
          </a:xfrm>
          <a:prstGeom prst="rect">
            <a:avLst/>
          </a:prstGeom>
        </p:spPr>
        <p:txBody>
          <a:bodyPr/>
          <a:lstStyle/>
          <a:p>
            <a:pPr eaLnBrk="1" hangingPunct="1"/>
            <a:r>
              <a:rPr lang="fr-FR" smtClean="0">
                <a:solidFill>
                  <a:srgbClr val="FF0000"/>
                </a:solidFill>
              </a:rPr>
              <a:t>Monozygotes </a:t>
            </a:r>
            <a:r>
              <a:rPr lang="fr-FR" smtClean="0"/>
              <a:t>ou </a:t>
            </a:r>
            <a:r>
              <a:rPr lang="fr-FR" smtClean="0">
                <a:solidFill>
                  <a:srgbClr val="FF0000"/>
                </a:solidFill>
              </a:rPr>
              <a:t>uniovulaires</a:t>
            </a:r>
            <a:r>
              <a:rPr lang="fr-FR" smtClean="0"/>
              <a:t>.</a:t>
            </a:r>
          </a:p>
          <a:p>
            <a:pPr eaLnBrk="1" hangingPunct="1"/>
            <a:r>
              <a:rPr lang="fr-FR" smtClean="0">
                <a:solidFill>
                  <a:srgbClr val="FF0000"/>
                </a:solidFill>
              </a:rPr>
              <a:t>1/3</a:t>
            </a:r>
            <a:r>
              <a:rPr lang="fr-FR" smtClean="0"/>
              <a:t> des jumeaux.</a:t>
            </a:r>
          </a:p>
          <a:p>
            <a:pPr eaLnBrk="1" hangingPunct="1"/>
            <a:r>
              <a:rPr lang="fr-FR" smtClean="0"/>
              <a:t>Proviennent de la </a:t>
            </a:r>
            <a:r>
              <a:rPr lang="fr-FR" smtClean="0">
                <a:solidFill>
                  <a:srgbClr val="FF0000"/>
                </a:solidFill>
              </a:rPr>
              <a:t>division d’un œuf unique </a:t>
            </a:r>
            <a:r>
              <a:rPr lang="fr-FR" smtClean="0"/>
              <a:t>au niveau de différents stades:</a:t>
            </a:r>
          </a:p>
          <a:p>
            <a:pPr eaLnBrk="1" hangingPunct="1">
              <a:buFont typeface="Wingdings" panose="05000000000000000000" pitchFamily="2" charset="2"/>
              <a:buChar char="Ø"/>
            </a:pPr>
            <a:r>
              <a:rPr lang="fr-FR" smtClean="0"/>
              <a:t>Séparation au </a:t>
            </a:r>
            <a:r>
              <a:rPr lang="fr-FR" smtClean="0">
                <a:solidFill>
                  <a:srgbClr val="FF0000"/>
                </a:solidFill>
              </a:rPr>
              <a:t>stade 2 blastomères</a:t>
            </a:r>
            <a:r>
              <a:rPr lang="fr-FR" smtClean="0"/>
              <a:t>.</a:t>
            </a:r>
          </a:p>
          <a:p>
            <a:pPr eaLnBrk="1" hangingPunct="1">
              <a:buFont typeface="Wingdings" panose="05000000000000000000" pitchFamily="2" charset="2"/>
              <a:buChar char="Ø"/>
            </a:pPr>
            <a:r>
              <a:rPr lang="fr-FR" smtClean="0"/>
              <a:t>Séparation au </a:t>
            </a:r>
            <a:r>
              <a:rPr lang="fr-FR" smtClean="0">
                <a:solidFill>
                  <a:srgbClr val="FF0000"/>
                </a:solidFill>
              </a:rPr>
              <a:t>stade de bouton embryonnaire</a:t>
            </a:r>
            <a:r>
              <a:rPr lang="fr-FR" smtClean="0"/>
              <a:t>.</a:t>
            </a:r>
          </a:p>
          <a:p>
            <a:pPr eaLnBrk="1" hangingPunct="1">
              <a:buFont typeface="Wingdings" panose="05000000000000000000" pitchFamily="2" charset="2"/>
              <a:buChar char="Ø"/>
            </a:pPr>
            <a:r>
              <a:rPr lang="fr-FR" smtClean="0"/>
              <a:t>Séparation au </a:t>
            </a:r>
            <a:r>
              <a:rPr lang="fr-FR" smtClean="0">
                <a:solidFill>
                  <a:srgbClr val="FF0000"/>
                </a:solidFill>
              </a:rPr>
              <a:t>stade de disque embryonnaire</a:t>
            </a:r>
            <a:r>
              <a:rPr lang="fr-FR" smtClean="0"/>
              <a:t>.</a:t>
            </a:r>
          </a:p>
          <a:p>
            <a:pPr eaLnBrk="1" hangingPunct="1">
              <a:buFont typeface="Wingdings" panose="05000000000000000000" pitchFamily="2" charset="2"/>
              <a:buChar char="Ø"/>
            </a:pPr>
            <a:endParaRPr lang="ar-MA"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164</a:t>
            </a:fld>
            <a:endParaRPr lang="en-US" dirty="0"/>
          </a:p>
        </p:txBody>
      </p:sp>
    </p:spTree>
    <p:extLst>
      <p:ext uri="{BB962C8B-B14F-4D97-AF65-F5344CB8AC3E}">
        <p14:creationId xmlns:p14="http://schemas.microsoft.com/office/powerpoint/2010/main" val="124733415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981200" y="274638"/>
            <a:ext cx="8229600" cy="939800"/>
          </a:xfrm>
        </p:spPr>
        <p:txBody>
          <a:bodyPr/>
          <a:lstStyle/>
          <a:p>
            <a:pPr eaLnBrk="1" hangingPunct="1"/>
            <a:r>
              <a:rPr lang="fr-FR" smtClean="0"/>
              <a:t>Vrais Jumeaux</a:t>
            </a:r>
            <a:endParaRPr lang="ar-MA" smtClean="0"/>
          </a:p>
        </p:txBody>
      </p:sp>
      <p:sp>
        <p:nvSpPr>
          <p:cNvPr id="8195" name="Espace réservé du contenu 2"/>
          <p:cNvSpPr>
            <a:spLocks noGrp="1"/>
          </p:cNvSpPr>
          <p:nvPr>
            <p:ph idx="4294967295"/>
          </p:nvPr>
        </p:nvSpPr>
        <p:spPr>
          <a:xfrm>
            <a:off x="1981200" y="1600201"/>
            <a:ext cx="8229600" cy="4525963"/>
          </a:xfrm>
          <a:prstGeom prst="rect">
            <a:avLst/>
          </a:prstGeom>
        </p:spPr>
        <p:txBody>
          <a:bodyPr/>
          <a:lstStyle/>
          <a:p>
            <a:pPr eaLnBrk="1" hangingPunct="1"/>
            <a:r>
              <a:rPr lang="fr-FR" dirty="0" smtClean="0"/>
              <a:t>Caractéristiques</a:t>
            </a:r>
          </a:p>
          <a:p>
            <a:pPr eaLnBrk="1" hangingPunct="1"/>
            <a:r>
              <a:rPr lang="fr-FR" dirty="0" smtClean="0"/>
              <a:t>Leurs </a:t>
            </a:r>
            <a:r>
              <a:rPr lang="fr-FR" dirty="0" smtClean="0">
                <a:solidFill>
                  <a:srgbClr val="FF0000"/>
                </a:solidFill>
              </a:rPr>
              <a:t>ressemblances morphologiques</a:t>
            </a:r>
            <a:r>
              <a:rPr lang="fr-FR" dirty="0" smtClean="0"/>
              <a:t>.</a:t>
            </a:r>
          </a:p>
          <a:p>
            <a:pPr eaLnBrk="1" hangingPunct="1"/>
            <a:r>
              <a:rPr lang="fr-FR" dirty="0" smtClean="0"/>
              <a:t>Leurs </a:t>
            </a:r>
            <a:r>
              <a:rPr lang="fr-FR" dirty="0" smtClean="0">
                <a:solidFill>
                  <a:srgbClr val="FF0000"/>
                </a:solidFill>
              </a:rPr>
              <a:t>sexes identiques</a:t>
            </a:r>
            <a:r>
              <a:rPr lang="fr-FR" dirty="0" smtClean="0"/>
              <a:t>.</a:t>
            </a:r>
          </a:p>
          <a:p>
            <a:pPr eaLnBrk="1" hangingPunct="1"/>
            <a:r>
              <a:rPr lang="fr-FR" dirty="0" smtClean="0"/>
              <a:t>Leurs </a:t>
            </a:r>
            <a:r>
              <a:rPr lang="fr-FR" dirty="0" smtClean="0">
                <a:solidFill>
                  <a:srgbClr val="FF0000"/>
                </a:solidFill>
              </a:rPr>
              <a:t>groupes sanguins identiques</a:t>
            </a:r>
            <a:r>
              <a:rPr lang="fr-FR" dirty="0" smtClean="0"/>
              <a:t>.</a:t>
            </a:r>
          </a:p>
          <a:p>
            <a:pPr eaLnBrk="1" hangingPunct="1"/>
            <a:r>
              <a:rPr lang="fr-FR" dirty="0" smtClean="0"/>
              <a:t>Leur </a:t>
            </a:r>
            <a:r>
              <a:rPr lang="fr-FR" dirty="0" smtClean="0">
                <a:solidFill>
                  <a:srgbClr val="FF0000"/>
                </a:solidFill>
              </a:rPr>
              <a:t>tolérance aux greffes</a:t>
            </a:r>
            <a:r>
              <a:rPr lang="fr-FR" dirty="0" smtClean="0"/>
              <a:t>.</a:t>
            </a:r>
            <a:endParaRPr lang="ar-MA"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165</a:t>
            </a:fld>
            <a:endParaRPr lang="en-US" dirty="0"/>
          </a:p>
        </p:txBody>
      </p:sp>
    </p:spTree>
    <p:extLst>
      <p:ext uri="{BB962C8B-B14F-4D97-AF65-F5344CB8AC3E}">
        <p14:creationId xmlns:p14="http://schemas.microsoft.com/office/powerpoint/2010/main" val="48160018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981200" y="274638"/>
            <a:ext cx="8229600" cy="868362"/>
          </a:xfrm>
        </p:spPr>
        <p:txBody>
          <a:bodyPr/>
          <a:lstStyle/>
          <a:p>
            <a:pPr eaLnBrk="1" hangingPunct="1"/>
            <a:r>
              <a:rPr lang="fr-FR" smtClean="0"/>
              <a:t>Vrais Jumeaux</a:t>
            </a:r>
            <a:endParaRPr lang="ar-MA" smtClean="0"/>
          </a:p>
        </p:txBody>
      </p:sp>
      <p:sp>
        <p:nvSpPr>
          <p:cNvPr id="9219" name="Espace réservé du contenu 2"/>
          <p:cNvSpPr>
            <a:spLocks noGrp="1"/>
          </p:cNvSpPr>
          <p:nvPr>
            <p:ph idx="4294967295"/>
          </p:nvPr>
        </p:nvSpPr>
        <p:spPr>
          <a:xfrm>
            <a:off x="1809750" y="1500188"/>
            <a:ext cx="8401050" cy="4525962"/>
          </a:xfrm>
          <a:prstGeom prst="rect">
            <a:avLst/>
          </a:prstGeom>
        </p:spPr>
        <p:txBody>
          <a:bodyPr/>
          <a:lstStyle/>
          <a:p>
            <a:pPr eaLnBrk="1" hangingPunct="1">
              <a:buFont typeface="Wingdings" panose="05000000000000000000" pitchFamily="2" charset="2"/>
              <a:buChar char="Ø"/>
            </a:pPr>
            <a:r>
              <a:rPr lang="fr-FR" dirty="0" smtClean="0"/>
              <a:t>Séparation au stade 2 blastomères: </a:t>
            </a:r>
            <a:r>
              <a:rPr lang="fr-FR" dirty="0" smtClean="0">
                <a:solidFill>
                  <a:srgbClr val="FF0000"/>
                </a:solidFill>
              </a:rPr>
              <a:t>di choriaux </a:t>
            </a:r>
            <a:r>
              <a:rPr lang="fr-FR" dirty="0" err="1" smtClean="0">
                <a:solidFill>
                  <a:srgbClr val="FF0000"/>
                </a:solidFill>
              </a:rPr>
              <a:t>diamniotiqueS</a:t>
            </a:r>
            <a:r>
              <a:rPr lang="fr-FR" dirty="0" smtClean="0"/>
              <a:t>.</a:t>
            </a:r>
          </a:p>
          <a:p>
            <a:pPr eaLnBrk="1" hangingPunct="1">
              <a:buFont typeface="Wingdings" panose="05000000000000000000" pitchFamily="2" charset="2"/>
              <a:buChar char="Ø"/>
            </a:pPr>
            <a:r>
              <a:rPr lang="fr-FR" dirty="0" smtClean="0"/>
              <a:t>Séparation au stade de bouton embryonnaire: </a:t>
            </a:r>
            <a:r>
              <a:rPr lang="fr-FR" dirty="0" smtClean="0">
                <a:solidFill>
                  <a:srgbClr val="FF0000"/>
                </a:solidFill>
              </a:rPr>
              <a:t>mono choriaux di </a:t>
            </a:r>
            <a:r>
              <a:rPr lang="fr-FR" dirty="0" err="1" smtClean="0">
                <a:solidFill>
                  <a:srgbClr val="FF0000"/>
                </a:solidFill>
              </a:rPr>
              <a:t>amniotiqueS</a:t>
            </a:r>
            <a:r>
              <a:rPr lang="fr-FR" dirty="0" smtClean="0"/>
              <a:t>.</a:t>
            </a:r>
          </a:p>
          <a:p>
            <a:pPr eaLnBrk="1" hangingPunct="1">
              <a:buFont typeface="Wingdings" panose="05000000000000000000" pitchFamily="2" charset="2"/>
              <a:buChar char="Ø"/>
            </a:pPr>
            <a:r>
              <a:rPr lang="fr-FR" dirty="0" smtClean="0"/>
              <a:t>Séparation au stade de disque embryonnaire: </a:t>
            </a:r>
            <a:r>
              <a:rPr lang="fr-FR" dirty="0" smtClean="0">
                <a:solidFill>
                  <a:srgbClr val="FF0000"/>
                </a:solidFill>
              </a:rPr>
              <a:t>mono choriaux  mono </a:t>
            </a:r>
            <a:r>
              <a:rPr lang="fr-FR" dirty="0" err="1" smtClean="0">
                <a:solidFill>
                  <a:srgbClr val="FF0000"/>
                </a:solidFill>
              </a:rPr>
              <a:t>amniotiqueS</a:t>
            </a:r>
            <a:r>
              <a:rPr lang="fr-FR" dirty="0" smtClean="0"/>
              <a:t>.</a:t>
            </a:r>
            <a:endParaRPr lang="ar-MA"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166</a:t>
            </a:fld>
            <a:endParaRPr lang="en-US" dirty="0"/>
          </a:p>
        </p:txBody>
      </p:sp>
    </p:spTree>
    <p:extLst>
      <p:ext uri="{BB962C8B-B14F-4D97-AF65-F5344CB8AC3E}">
        <p14:creationId xmlns:p14="http://schemas.microsoft.com/office/powerpoint/2010/main" val="208687183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7BD6B7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476251"/>
            <a:ext cx="7072313" cy="60245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Espace réservé du pied de page 3"/>
          <p:cNvSpPr>
            <a:spLocks noGrp="1"/>
          </p:cNvSpPr>
          <p:nvPr>
            <p:ph type="ftr" sz="quarter" idx="11"/>
          </p:nvPr>
        </p:nvSpPr>
        <p:spPr bwMode="auto">
          <a:xfrm>
            <a:off x="8953500" y="6215064"/>
            <a:ext cx="1500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endParaRPr lang="fr-FR" sz="160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6D22F896-40B5-4ADD-8801-0D06FADFA095}" type="slidenum">
              <a:rPr lang="en-US" smtClean="0"/>
              <a:pPr/>
              <a:t>167</a:t>
            </a:fld>
            <a:endParaRPr lang="en-US" dirty="0"/>
          </a:p>
        </p:txBody>
      </p:sp>
    </p:spTree>
    <p:extLst>
      <p:ext uri="{BB962C8B-B14F-4D97-AF65-F5344CB8AC3E}">
        <p14:creationId xmlns:p14="http://schemas.microsoft.com/office/powerpoint/2010/main" val="312317415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rossesse_gemellaire_placent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52689" y="476250"/>
            <a:ext cx="7286625"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Espace réservé du pied de page 3"/>
          <p:cNvSpPr>
            <a:spLocks noGrp="1"/>
          </p:cNvSpPr>
          <p:nvPr>
            <p:ph type="ftr" sz="quarter" idx="11"/>
          </p:nvPr>
        </p:nvSpPr>
        <p:spPr bwMode="auto">
          <a:xfrm>
            <a:off x="8882063" y="6215064"/>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endParaRPr lang="fr-FR" sz="160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6D22F896-40B5-4ADD-8801-0D06FADFA095}" type="slidenum">
              <a:rPr lang="en-US" smtClean="0"/>
              <a:pPr/>
              <a:t>168</a:t>
            </a:fld>
            <a:endParaRPr lang="en-US" dirty="0"/>
          </a:p>
        </p:txBody>
      </p:sp>
    </p:spTree>
    <p:extLst>
      <p:ext uri="{BB962C8B-B14F-4D97-AF65-F5344CB8AC3E}">
        <p14:creationId xmlns:p14="http://schemas.microsoft.com/office/powerpoint/2010/main" val="157647103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841347" y="276651"/>
            <a:ext cx="10364451" cy="1596177"/>
          </a:xfrm>
        </p:spPr>
        <p:txBody>
          <a:bodyPr/>
          <a:lstStyle/>
          <a:p>
            <a:r>
              <a:rPr lang="fr-FR" dirty="0" smtClean="0"/>
              <a:t>Conséquences de la gémellarité</a:t>
            </a:r>
          </a:p>
        </p:txBody>
      </p:sp>
      <p:sp>
        <p:nvSpPr>
          <p:cNvPr id="12291" name="Espace réservé du contenu 2"/>
          <p:cNvSpPr>
            <a:spLocks noGrp="1"/>
          </p:cNvSpPr>
          <p:nvPr>
            <p:ph idx="4294967295"/>
          </p:nvPr>
        </p:nvSpPr>
        <p:spPr>
          <a:xfrm>
            <a:off x="1265976" y="1636730"/>
            <a:ext cx="10050856" cy="4525963"/>
          </a:xfrm>
          <a:prstGeom prst="rect">
            <a:avLst/>
          </a:prstGeom>
        </p:spPr>
        <p:txBody>
          <a:bodyPr/>
          <a:lstStyle/>
          <a:p>
            <a:r>
              <a:rPr lang="fr-FR" dirty="0" smtClean="0"/>
              <a:t>Connexion </a:t>
            </a:r>
            <a:r>
              <a:rPr lang="fr-FR" dirty="0" err="1" smtClean="0"/>
              <a:t>dES</a:t>
            </a:r>
            <a:r>
              <a:rPr lang="fr-FR" dirty="0" smtClean="0"/>
              <a:t> </a:t>
            </a:r>
            <a:r>
              <a:rPr lang="fr-FR" dirty="0" err="1" smtClean="0"/>
              <a:t>systèmeS</a:t>
            </a:r>
            <a:r>
              <a:rPr lang="fr-FR" dirty="0" smtClean="0"/>
              <a:t> </a:t>
            </a:r>
            <a:r>
              <a:rPr lang="fr-FR" dirty="0" err="1" smtClean="0"/>
              <a:t>vasculaireS</a:t>
            </a:r>
            <a:r>
              <a:rPr lang="fr-FR" dirty="0" smtClean="0"/>
              <a:t> extra-</a:t>
            </a:r>
            <a:r>
              <a:rPr lang="fr-FR" smtClean="0"/>
              <a:t>embryonnaireS               </a:t>
            </a:r>
            <a:r>
              <a:rPr lang="fr-FR" dirty="0" smtClean="0"/>
              <a:t>troubles de la vascularisation entre les jumeaux.</a:t>
            </a:r>
          </a:p>
          <a:p>
            <a:r>
              <a:rPr lang="fr-FR" dirty="0" smtClean="0"/>
              <a:t>Déficit vasculaire                     retard de développement</a:t>
            </a:r>
          </a:p>
          <a:p>
            <a:r>
              <a:rPr lang="fr-FR" dirty="0" smtClean="0"/>
              <a:t>prématurité</a:t>
            </a:r>
          </a:p>
        </p:txBody>
      </p:sp>
      <p:sp>
        <p:nvSpPr>
          <p:cNvPr id="4" name="Espace réservé du pied de page 3"/>
          <p:cNvSpPr>
            <a:spLocks noGrp="1"/>
          </p:cNvSpPr>
          <p:nvPr>
            <p:ph type="ftr" sz="quarter" idx="11"/>
          </p:nvPr>
        </p:nvSpPr>
        <p:spPr/>
        <p:txBody>
          <a:bodyPr/>
          <a:lstStyle/>
          <a:p>
            <a:pPr>
              <a:defRPr/>
            </a:pPr>
            <a:endParaRPr lang="fr-FR"/>
          </a:p>
        </p:txBody>
      </p:sp>
      <p:sp>
        <p:nvSpPr>
          <p:cNvPr id="5" name="Flèche droite 4"/>
          <p:cNvSpPr/>
          <p:nvPr/>
        </p:nvSpPr>
        <p:spPr>
          <a:xfrm>
            <a:off x="8596330" y="1735500"/>
            <a:ext cx="785818" cy="360363"/>
          </a:xfrm>
          <a:prstGeom prst="rightArrow">
            <a:avLst>
              <a:gd name="adj1" fmla="val 656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 name="Flèche droite 5"/>
          <p:cNvSpPr/>
          <p:nvPr/>
        </p:nvSpPr>
        <p:spPr>
          <a:xfrm>
            <a:off x="3836877" y="2606944"/>
            <a:ext cx="1201738" cy="331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 name="Espace réservé du numéro de diapositive 1"/>
          <p:cNvSpPr>
            <a:spLocks noGrp="1"/>
          </p:cNvSpPr>
          <p:nvPr>
            <p:ph type="sldNum" sz="quarter" idx="12"/>
          </p:nvPr>
        </p:nvSpPr>
        <p:spPr/>
        <p:txBody>
          <a:bodyPr/>
          <a:lstStyle/>
          <a:p>
            <a:fld id="{6D22F896-40B5-4ADD-8801-0D06FADFA095}" type="slidenum">
              <a:rPr lang="en-US" smtClean="0"/>
              <a:pPr/>
              <a:t>169</a:t>
            </a:fld>
            <a:endParaRPr lang="en-US" dirty="0"/>
          </a:p>
        </p:txBody>
      </p:sp>
    </p:spTree>
    <p:extLst>
      <p:ext uri="{BB962C8B-B14F-4D97-AF65-F5344CB8AC3E}">
        <p14:creationId xmlns:p14="http://schemas.microsoft.com/office/powerpoint/2010/main" val="186263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794A5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77" y="476251"/>
            <a:ext cx="7729086" cy="56372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5" name="ZoneTexte 2"/>
          <p:cNvSpPr txBox="1">
            <a:spLocks noChangeArrowheads="1"/>
          </p:cNvSpPr>
          <p:nvPr/>
        </p:nvSpPr>
        <p:spPr bwMode="auto">
          <a:xfrm>
            <a:off x="2685448" y="6286501"/>
            <a:ext cx="619661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fr-FR" sz="2400" b="1" dirty="0">
                <a:solidFill>
                  <a:srgbClr val="FF0000"/>
                </a:solidFill>
                <a:latin typeface="+mj-lt"/>
              </a:rPr>
              <a:t>Etapes de la fécondations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104759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2804" y="139905"/>
            <a:ext cx="8229600" cy="548158"/>
          </a:xfrm>
        </p:spPr>
        <p:txBody>
          <a:bodyPr>
            <a:normAutofit fontScale="90000"/>
          </a:bodyPr>
          <a:lstStyle/>
          <a:p>
            <a:r>
              <a:rPr lang="fr-FR" dirty="0" smtClean="0">
                <a:solidFill>
                  <a:srgbClr val="FF0000"/>
                </a:solidFill>
              </a:rPr>
              <a:t>I.3 segmentation</a:t>
            </a:r>
          </a:p>
        </p:txBody>
      </p:sp>
      <p:sp>
        <p:nvSpPr>
          <p:cNvPr id="4099" name="Espace réservé du contenu 2"/>
          <p:cNvSpPr>
            <a:spLocks noGrp="1"/>
          </p:cNvSpPr>
          <p:nvPr>
            <p:ph idx="4294967295"/>
          </p:nvPr>
        </p:nvSpPr>
        <p:spPr>
          <a:xfrm>
            <a:off x="579802" y="688063"/>
            <a:ext cx="11225917" cy="6286500"/>
          </a:xfrm>
          <a:prstGeom prst="rect">
            <a:avLst/>
          </a:prstGeom>
        </p:spPr>
        <p:txBody>
          <a:bodyPr/>
          <a:lstStyle/>
          <a:p>
            <a:pPr algn="just"/>
            <a:r>
              <a:rPr lang="fr-FR" sz="2600" cap="none" dirty="0"/>
              <a:t>La segmentation est la première étape du développement embryonnaire constituant la pré </a:t>
            </a:r>
            <a:r>
              <a:rPr lang="fr-FR" sz="2600" cap="none" dirty="0" smtClean="0"/>
              <a:t>morphogénèse </a:t>
            </a:r>
            <a:r>
              <a:rPr lang="fr-FR" sz="2600" cap="none" dirty="0"/>
              <a:t>,</a:t>
            </a:r>
            <a:r>
              <a:rPr lang="fr-FR" sz="2600" cap="none" dirty="0" smtClean="0"/>
              <a:t> </a:t>
            </a:r>
            <a:r>
              <a:rPr lang="fr-FR" sz="2600" cap="none" dirty="0"/>
              <a:t>elle suit immédiatement la fécondation. Elle permet le </a:t>
            </a:r>
            <a:r>
              <a:rPr lang="fr-FR" sz="2600" cap="none" dirty="0">
                <a:solidFill>
                  <a:srgbClr val="FF0000"/>
                </a:solidFill>
              </a:rPr>
              <a:t>passage</a:t>
            </a:r>
            <a:r>
              <a:rPr lang="fr-FR" sz="2600" cap="none" dirty="0"/>
              <a:t> de </a:t>
            </a:r>
            <a:r>
              <a:rPr lang="fr-FR" sz="2600" cap="none" dirty="0">
                <a:solidFill>
                  <a:srgbClr val="FF0000"/>
                </a:solidFill>
              </a:rPr>
              <a:t>l’état</a:t>
            </a:r>
            <a:r>
              <a:rPr lang="fr-FR" sz="2600" cap="none" dirty="0"/>
              <a:t> </a:t>
            </a:r>
            <a:r>
              <a:rPr lang="fr-FR" sz="2600" cap="none" dirty="0">
                <a:solidFill>
                  <a:srgbClr val="FF0000"/>
                </a:solidFill>
              </a:rPr>
              <a:t>unicellulaire</a:t>
            </a:r>
            <a:r>
              <a:rPr lang="fr-FR" sz="2600" cap="none" dirty="0"/>
              <a:t> à </a:t>
            </a:r>
            <a:r>
              <a:rPr lang="fr-FR" sz="2600" cap="none" dirty="0">
                <a:solidFill>
                  <a:srgbClr val="FF0000"/>
                </a:solidFill>
              </a:rPr>
              <a:t>l’état pluricellulaire</a:t>
            </a:r>
            <a:r>
              <a:rPr lang="fr-FR" sz="2600" cap="none" dirty="0"/>
              <a:t>. La segmentation correspond aux </a:t>
            </a:r>
            <a:r>
              <a:rPr lang="fr-FR" sz="2600" cap="none" dirty="0">
                <a:solidFill>
                  <a:srgbClr val="FF0000"/>
                </a:solidFill>
              </a:rPr>
              <a:t>premières mitoses </a:t>
            </a:r>
            <a:r>
              <a:rPr lang="fr-FR" sz="2600" cap="none" dirty="0"/>
              <a:t>du zygote en cellules filles appelées </a:t>
            </a:r>
            <a:r>
              <a:rPr lang="fr-FR" sz="2600" cap="none" dirty="0">
                <a:solidFill>
                  <a:srgbClr val="FF0000"/>
                </a:solidFill>
              </a:rPr>
              <a:t>blastomères.</a:t>
            </a:r>
          </a:p>
          <a:p>
            <a:pPr algn="just"/>
            <a:r>
              <a:rPr lang="fr-FR" sz="2600" cap="none" dirty="0"/>
              <a:t>Le germe passe par les stades 2, 4</a:t>
            </a:r>
            <a:r>
              <a:rPr lang="fr-FR" sz="2600" cap="none" dirty="0" smtClean="0"/>
              <a:t>, 8</a:t>
            </a:r>
            <a:r>
              <a:rPr lang="fr-FR" sz="2600" cap="none" dirty="0"/>
              <a:t>, </a:t>
            </a:r>
            <a:r>
              <a:rPr lang="fr-FR" sz="2600" cap="none" dirty="0" smtClean="0"/>
              <a:t>16</a:t>
            </a:r>
            <a:r>
              <a:rPr lang="fr-FR" sz="2600" cap="none" dirty="0"/>
              <a:t>, 32 </a:t>
            </a:r>
            <a:r>
              <a:rPr lang="fr-FR" sz="2600" cap="none" dirty="0" smtClean="0"/>
              <a:t>blastomères, jusqu’à </a:t>
            </a:r>
            <a:r>
              <a:rPr lang="fr-FR" sz="2600" cap="none" dirty="0"/>
              <a:t>un certain nombre variable de cellules selon l’espèce animale (stade 8 cellules chez la </a:t>
            </a:r>
            <a:r>
              <a:rPr lang="fr-FR" sz="2600" cap="none" dirty="0" smtClean="0"/>
              <a:t>souris). </a:t>
            </a:r>
          </a:p>
          <a:p>
            <a:pPr algn="just"/>
            <a:r>
              <a:rPr lang="fr-FR" sz="2600" cap="none" dirty="0" smtClean="0"/>
              <a:t>Ces </a:t>
            </a:r>
            <a:r>
              <a:rPr lang="fr-FR" sz="2600" cap="none" dirty="0"/>
              <a:t>cellules restent groupées et le germe prend l’aspect d’une petite </a:t>
            </a:r>
            <a:r>
              <a:rPr lang="fr-FR" sz="2600" cap="none" dirty="0" smtClean="0"/>
              <a:t>mûre </a:t>
            </a:r>
            <a:r>
              <a:rPr lang="fr-FR" sz="2600" cap="none" dirty="0"/>
              <a:t>appelée </a:t>
            </a:r>
            <a:r>
              <a:rPr lang="fr-FR" sz="2600" cap="none" dirty="0">
                <a:solidFill>
                  <a:srgbClr val="FF0000"/>
                </a:solidFill>
              </a:rPr>
              <a:t>morula</a:t>
            </a:r>
            <a:r>
              <a:rPr lang="fr-FR" sz="2600" cap="none" dirty="0"/>
              <a:t>. Cette dernière se creuse d’une cavité interne, la cavité de segmentation ou le blastocœle ; le germe devient une </a:t>
            </a:r>
            <a:r>
              <a:rPr lang="fr-FR" sz="2600" cap="none" dirty="0">
                <a:solidFill>
                  <a:srgbClr val="FF0000"/>
                </a:solidFill>
              </a:rPr>
              <a:t>blastula</a:t>
            </a:r>
            <a:r>
              <a:rPr lang="fr-FR" sz="2600" cap="none" dirty="0"/>
              <a:t> qui marque la fin de la segmentation.</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1014222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850400" y="4024"/>
            <a:ext cx="10364451" cy="1596177"/>
          </a:xfrm>
        </p:spPr>
        <p:txBody>
          <a:bodyPr/>
          <a:lstStyle/>
          <a:p>
            <a:r>
              <a:rPr lang="fr-FR" dirty="0" smtClean="0">
                <a:solidFill>
                  <a:srgbClr val="FF0000"/>
                </a:solidFill>
              </a:rPr>
              <a:t>segmentation</a:t>
            </a:r>
            <a:endParaRPr lang="fr-FR" dirty="0" smtClean="0"/>
          </a:p>
        </p:txBody>
      </p:sp>
      <p:pic>
        <p:nvPicPr>
          <p:cNvPr id="5123" name="Espace réservé du contenu 3"/>
          <p:cNvPicPr>
            <a:picLocks noGrp="1"/>
          </p:cNvPicPr>
          <p:nvPr>
            <p:ph idx="4294967295"/>
          </p:nvPr>
        </p:nvPicPr>
        <p:blipFill>
          <a:blip r:embed="rId2">
            <a:extLst>
              <a:ext uri="{28A0092B-C50C-407E-A947-70E740481C1C}">
                <a14:useLocalDpi xmlns:a14="http://schemas.microsoft.com/office/drawing/2010/main" val="0"/>
              </a:ext>
            </a:extLst>
          </a:blip>
          <a:srcRect l="13066" t="16000" r="46790" b="10281"/>
          <a:stretch>
            <a:fillRect/>
          </a:stretch>
        </p:blipFill>
        <p:spPr>
          <a:xfrm>
            <a:off x="2238375" y="1600201"/>
            <a:ext cx="7786688" cy="4525963"/>
          </a:xfrm>
          <a:prstGeom prst="rect">
            <a:avLst/>
          </a:prstGeom>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2117870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231" y="618517"/>
            <a:ext cx="11069996" cy="766663"/>
          </a:xfrm>
        </p:spPr>
        <p:txBody>
          <a:bodyPr>
            <a:normAutofit/>
          </a:bodyPr>
          <a:lstStyle/>
          <a:p>
            <a:r>
              <a:rPr lang="fr-FR" sz="3200" dirty="0" smtClean="0"/>
              <a:t>Généralités</a:t>
            </a:r>
            <a:endParaRPr lang="fr-FR" sz="3200" dirty="0"/>
          </a:p>
        </p:txBody>
      </p:sp>
      <p:sp>
        <p:nvSpPr>
          <p:cNvPr id="3" name="Espace réservé du contenu 2"/>
          <p:cNvSpPr>
            <a:spLocks noGrp="1"/>
          </p:cNvSpPr>
          <p:nvPr>
            <p:ph sz="quarter" idx="13"/>
          </p:nvPr>
        </p:nvSpPr>
        <p:spPr>
          <a:xfrm>
            <a:off x="651224" y="1660922"/>
            <a:ext cx="10363826" cy="5197078"/>
          </a:xfrm>
        </p:spPr>
        <p:txBody>
          <a:bodyPr>
            <a:normAutofit/>
          </a:bodyPr>
          <a:lstStyle/>
          <a:p>
            <a:pPr algn="just">
              <a:lnSpc>
                <a:spcPct val="150000"/>
              </a:lnSpc>
            </a:pPr>
            <a:r>
              <a:rPr lang="fr-FR" sz="2800" cap="none" dirty="0" smtClean="0"/>
              <a:t>Le </a:t>
            </a:r>
            <a:r>
              <a:rPr lang="fr-FR" sz="2800" cap="none" dirty="0"/>
              <a:t>développement d'un individu depuis la fécondation jusqu'à sa mort s'appelle l'</a:t>
            </a:r>
            <a:r>
              <a:rPr lang="fr-FR" sz="2800" cap="none" dirty="0">
                <a:solidFill>
                  <a:srgbClr val="FF0000"/>
                </a:solidFill>
              </a:rPr>
              <a:t>ontogenèse</a:t>
            </a:r>
            <a:r>
              <a:rPr lang="fr-FR" sz="2800" cap="none" dirty="0"/>
              <a:t>. On l'oppose à la phylogenèse ou évolution de l'espèce au cours du temps. L'ontogenèse est divisée par la naissance (ou l'éclosion) en une période prénatale caractérisée par des changements rapides et très marqués et une période postnatale où les changements sont plus lents.</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558856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404814"/>
            <a:ext cx="5761038" cy="57610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7" name="ZoneTexte 2"/>
          <p:cNvSpPr txBox="1">
            <a:spLocks noChangeArrowheads="1"/>
          </p:cNvSpPr>
          <p:nvPr/>
        </p:nvSpPr>
        <p:spPr bwMode="auto">
          <a:xfrm>
            <a:off x="4238625" y="6286500"/>
            <a:ext cx="3500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Stade 2 blastomères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71274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y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908050"/>
            <a:ext cx="8532813" cy="48085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5" name="ZoneTexte 2"/>
          <p:cNvSpPr txBox="1">
            <a:spLocks noChangeArrowheads="1"/>
          </p:cNvSpPr>
          <p:nvPr/>
        </p:nvSpPr>
        <p:spPr bwMode="auto">
          <a:xfrm>
            <a:off x="2809874" y="6000750"/>
            <a:ext cx="6930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Division de l’ovocyte après fécondation(2blastomères)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735058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404813"/>
            <a:ext cx="5903913" cy="59039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ZoneTexte 2"/>
          <p:cNvSpPr txBox="1">
            <a:spLocks noChangeArrowheads="1"/>
          </p:cNvSpPr>
          <p:nvPr/>
        </p:nvSpPr>
        <p:spPr bwMode="auto">
          <a:xfrm>
            <a:off x="4024314" y="6396335"/>
            <a:ext cx="378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Stade 4 blastomères</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3726891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ay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4" y="1123951"/>
            <a:ext cx="8066087" cy="4537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ZoneTexte 2"/>
          <p:cNvSpPr txBox="1">
            <a:spLocks noChangeArrowheads="1"/>
          </p:cNvSpPr>
          <p:nvPr/>
        </p:nvSpPr>
        <p:spPr bwMode="auto">
          <a:xfrm>
            <a:off x="3452813" y="5857875"/>
            <a:ext cx="485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Stade Morula</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87667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62868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908050"/>
            <a:ext cx="7061200" cy="5257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ZoneTexte 2"/>
          <p:cNvSpPr txBox="1">
            <a:spLocks noChangeArrowheads="1"/>
          </p:cNvSpPr>
          <p:nvPr/>
        </p:nvSpPr>
        <p:spPr bwMode="auto">
          <a:xfrm>
            <a:off x="3095626" y="6286500"/>
            <a:ext cx="7395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dirty="0">
                <a:latin typeface="+mj-lt"/>
              </a:rPr>
              <a:t>Stade </a:t>
            </a:r>
            <a:r>
              <a:rPr lang="fr-FR" sz="2400" dirty="0" smtClean="0">
                <a:latin typeface="+mj-lt"/>
              </a:rPr>
              <a:t>morula(trophoblaste </a:t>
            </a:r>
            <a:r>
              <a:rPr lang="fr-FR" sz="2400" dirty="0">
                <a:latin typeface="+mj-lt"/>
              </a:rPr>
              <a:t>et bouton embryonnaire)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899381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881188" y="285751"/>
            <a:ext cx="8229600" cy="868363"/>
          </a:xfrm>
        </p:spPr>
        <p:txBody>
          <a:bodyPr>
            <a:normAutofit fontScale="90000"/>
          </a:bodyPr>
          <a:lstStyle/>
          <a:p>
            <a:r>
              <a:rPr lang="fr-FR" dirty="0" smtClean="0">
                <a:solidFill>
                  <a:srgbClr val="FF0000"/>
                </a:solidFill>
              </a:rPr>
              <a:t>I.3.1 </a:t>
            </a:r>
            <a:r>
              <a:rPr lang="fr-FR" cap="none" dirty="0" smtClean="0">
                <a:solidFill>
                  <a:srgbClr val="FF0000"/>
                </a:solidFill>
              </a:rPr>
              <a:t>DIFFÉRENTS TYPES DE SEGMENTATION</a:t>
            </a:r>
            <a:endParaRPr lang="fr-FR" cap="none" dirty="0" smtClean="0"/>
          </a:p>
        </p:txBody>
      </p:sp>
      <p:sp>
        <p:nvSpPr>
          <p:cNvPr id="11267" name="Espace réservé du contenu 2"/>
          <p:cNvSpPr>
            <a:spLocks noGrp="1"/>
          </p:cNvSpPr>
          <p:nvPr>
            <p:ph idx="4294967295"/>
          </p:nvPr>
        </p:nvSpPr>
        <p:spPr>
          <a:xfrm>
            <a:off x="814812" y="1222218"/>
            <a:ext cx="10692142" cy="5260063"/>
          </a:xfrm>
          <a:prstGeom prst="rect">
            <a:avLst/>
          </a:prstGeom>
        </p:spPr>
        <p:txBody>
          <a:bodyPr>
            <a:normAutofit lnSpcReduction="10000"/>
          </a:bodyPr>
          <a:lstStyle/>
          <a:p>
            <a:pPr algn="just">
              <a:lnSpc>
                <a:spcPct val="150000"/>
              </a:lnSpc>
            </a:pPr>
            <a:r>
              <a:rPr lang="fr-FR" sz="2400" cap="none" dirty="0" smtClean="0"/>
              <a:t>La segmentation est conditionnée par la </a:t>
            </a:r>
            <a:r>
              <a:rPr lang="fr-FR" sz="2400" cap="none" dirty="0" smtClean="0">
                <a:solidFill>
                  <a:srgbClr val="FF0000"/>
                </a:solidFill>
              </a:rPr>
              <a:t>quantité</a:t>
            </a:r>
            <a:r>
              <a:rPr lang="fr-FR" sz="2400" cap="none" dirty="0" smtClean="0"/>
              <a:t> et la </a:t>
            </a:r>
            <a:r>
              <a:rPr lang="fr-FR" sz="2400" cap="none" dirty="0" smtClean="0">
                <a:solidFill>
                  <a:srgbClr val="FF0000"/>
                </a:solidFill>
              </a:rPr>
              <a:t>distribution</a:t>
            </a:r>
            <a:r>
              <a:rPr lang="fr-FR" sz="2400" cap="none" dirty="0" smtClean="0"/>
              <a:t> du </a:t>
            </a:r>
            <a:r>
              <a:rPr lang="fr-FR" sz="2400" cap="none" dirty="0" smtClean="0">
                <a:solidFill>
                  <a:srgbClr val="FF0000"/>
                </a:solidFill>
              </a:rPr>
              <a:t>vitellus</a:t>
            </a:r>
            <a:r>
              <a:rPr lang="fr-FR" sz="2400" cap="none" dirty="0" smtClean="0"/>
              <a:t> dans le zygote. La charge vitelline constitue une entrave aux plans de division.</a:t>
            </a:r>
          </a:p>
          <a:p>
            <a:pPr algn="just">
              <a:lnSpc>
                <a:spcPct val="150000"/>
              </a:lnSpc>
            </a:pPr>
            <a:r>
              <a:rPr lang="fr-FR" sz="2400" cap="none" dirty="0" smtClean="0"/>
              <a:t>Selon la richesse des œufs en vitellus, on distingue 2 types de segmentation : la </a:t>
            </a:r>
            <a:r>
              <a:rPr lang="fr-FR" sz="2400" b="1" cap="none" dirty="0" smtClean="0"/>
              <a:t>segmentation totale</a:t>
            </a:r>
            <a:r>
              <a:rPr lang="fr-FR" sz="2400" cap="none" dirty="0" smtClean="0"/>
              <a:t> ou holoblastique et la </a:t>
            </a:r>
            <a:r>
              <a:rPr lang="fr-FR" sz="2400" b="1" cap="none" dirty="0" smtClean="0"/>
              <a:t>segmentation partielle</a:t>
            </a:r>
            <a:r>
              <a:rPr lang="fr-FR" sz="2400" cap="none" dirty="0" smtClean="0"/>
              <a:t> ou </a:t>
            </a:r>
            <a:r>
              <a:rPr lang="fr-FR" sz="2400" cap="none" dirty="0" err="1" smtClean="0"/>
              <a:t>méroblastique</a:t>
            </a:r>
            <a:r>
              <a:rPr lang="fr-FR" sz="2400" cap="none" dirty="0" smtClean="0"/>
              <a:t>.</a:t>
            </a:r>
          </a:p>
          <a:p>
            <a:pPr algn="just">
              <a:lnSpc>
                <a:spcPct val="150000"/>
              </a:lnSpc>
              <a:buFont typeface="Wingdings" panose="05000000000000000000" pitchFamily="2" charset="2"/>
              <a:buChar char="Ø"/>
            </a:pPr>
            <a:r>
              <a:rPr lang="fr-FR" sz="2400" b="1" cap="none" dirty="0" smtClean="0"/>
              <a:t>Segmentation totale: </a:t>
            </a:r>
            <a:r>
              <a:rPr lang="fr-FR" sz="2400" cap="none" dirty="0" smtClean="0"/>
              <a:t>division affectant la totalité du volume de l’œuf fécondé (œufs </a:t>
            </a:r>
            <a:r>
              <a:rPr lang="fr-FR" sz="2400" b="1" cap="none" dirty="0" smtClean="0"/>
              <a:t>alécithes,</a:t>
            </a:r>
            <a:r>
              <a:rPr lang="fr-FR" sz="2400" cap="none" dirty="0" smtClean="0"/>
              <a:t> </a:t>
            </a:r>
            <a:r>
              <a:rPr lang="fr-FR" sz="2400" b="1" cap="none" dirty="0" smtClean="0"/>
              <a:t>oligolécithes</a:t>
            </a:r>
            <a:r>
              <a:rPr lang="fr-FR" sz="2400" cap="none" dirty="0" smtClean="0"/>
              <a:t> et </a:t>
            </a:r>
            <a:r>
              <a:rPr lang="fr-FR" sz="2400" b="1" cap="none" dirty="0" err="1" smtClean="0"/>
              <a:t>mésolécithes</a:t>
            </a:r>
            <a:r>
              <a:rPr lang="fr-FR" sz="2400" b="1" cap="none" dirty="0" smtClean="0"/>
              <a:t>-</a:t>
            </a:r>
            <a:r>
              <a:rPr lang="fr-FR" sz="2400" b="1" cap="none" dirty="0" err="1" smtClean="0"/>
              <a:t>hétérolécithes</a:t>
            </a:r>
            <a:r>
              <a:rPr lang="fr-FR" sz="2400" b="1" cap="none" dirty="0" smtClean="0"/>
              <a:t>)</a:t>
            </a:r>
            <a:r>
              <a:rPr lang="fr-FR" sz="2400" cap="none" dirty="0" smtClean="0"/>
              <a:t>.</a:t>
            </a:r>
          </a:p>
          <a:p>
            <a:pPr algn="just">
              <a:lnSpc>
                <a:spcPct val="150000"/>
              </a:lnSpc>
              <a:buFont typeface="Wingdings" panose="05000000000000000000" pitchFamily="2" charset="2"/>
              <a:buChar char="Ø"/>
            </a:pPr>
            <a:r>
              <a:rPr lang="fr-FR" sz="2400" b="1" cap="none" dirty="0" smtClean="0"/>
              <a:t>Segmentation partielle: </a:t>
            </a:r>
            <a:r>
              <a:rPr lang="fr-FR" sz="2400" cap="none" dirty="0" smtClean="0"/>
              <a:t>portion limitée du cytoplasme de l’œuf, elle se segmente (œufs </a:t>
            </a:r>
            <a:r>
              <a:rPr lang="fr-FR" sz="2400" b="1" cap="none" dirty="0" err="1" smtClean="0"/>
              <a:t>mégalécithes</a:t>
            </a:r>
            <a:r>
              <a:rPr lang="fr-FR" sz="2400" b="1" cap="none" dirty="0" smtClean="0"/>
              <a:t>-télolécithes</a:t>
            </a:r>
            <a:r>
              <a:rPr lang="fr-FR" sz="2400" cap="none" dirty="0" smtClean="0"/>
              <a:t> et </a:t>
            </a:r>
            <a:r>
              <a:rPr lang="fr-FR" sz="2400" b="1" cap="none" dirty="0" err="1" smtClean="0"/>
              <a:t>mégalécithes</a:t>
            </a:r>
            <a:r>
              <a:rPr lang="fr-FR" sz="2400" b="1" cap="none" dirty="0" smtClean="0"/>
              <a:t>-</a:t>
            </a:r>
            <a:r>
              <a:rPr lang="fr-FR" sz="2400" b="1" cap="none" dirty="0" err="1" smtClean="0"/>
              <a:t>centrolécithe</a:t>
            </a:r>
            <a:r>
              <a:rPr lang="fr-FR" sz="2400" b="1" cap="none" dirty="0" smtClean="0"/>
              <a:t>).</a:t>
            </a:r>
            <a:endParaRPr lang="fr-FR" sz="2400" cap="none" dirty="0" smtClean="0"/>
          </a:p>
          <a:p>
            <a:pPr algn="just">
              <a:lnSpc>
                <a:spcPct val="150000"/>
              </a:lnSpc>
              <a:buFont typeface="Wingdings" panose="05000000000000000000" pitchFamily="2" charset="2"/>
              <a:buChar char="Ø"/>
            </a:pPr>
            <a:endParaRPr lang="fr-FR"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0992544" y="6465270"/>
            <a:ext cx="764215" cy="365125"/>
          </a:xfrm>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1076269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024063" y="357188"/>
            <a:ext cx="8229600" cy="785812"/>
          </a:xfrm>
        </p:spPr>
        <p:txBody>
          <a:bodyPr>
            <a:normAutofit fontScale="90000"/>
          </a:bodyPr>
          <a:lstStyle/>
          <a:p>
            <a:r>
              <a:rPr lang="fr-FR" dirty="0" smtClean="0">
                <a:solidFill>
                  <a:srgbClr val="FF0000"/>
                </a:solidFill>
              </a:rPr>
              <a:t>I.3.1.1 </a:t>
            </a:r>
            <a:r>
              <a:rPr lang="fr-FR" dirty="0">
                <a:solidFill>
                  <a:srgbClr val="FF0000"/>
                </a:solidFill>
              </a:rPr>
              <a:t>Segmentation </a:t>
            </a:r>
            <a:r>
              <a:rPr lang="fr-FR" dirty="0" smtClean="0">
                <a:solidFill>
                  <a:srgbClr val="FF0000"/>
                </a:solidFill>
              </a:rPr>
              <a:t>chez le mammifères</a:t>
            </a:r>
          </a:p>
        </p:txBody>
      </p:sp>
      <p:sp>
        <p:nvSpPr>
          <p:cNvPr id="4099" name="Espace réservé du contenu 2"/>
          <p:cNvSpPr>
            <a:spLocks noGrp="1"/>
          </p:cNvSpPr>
          <p:nvPr>
            <p:ph idx="4294967295"/>
          </p:nvPr>
        </p:nvSpPr>
        <p:spPr>
          <a:xfrm>
            <a:off x="616017" y="1143000"/>
            <a:ext cx="10963175" cy="6286500"/>
          </a:xfrm>
          <a:prstGeom prst="rect">
            <a:avLst/>
          </a:prstGeom>
        </p:spPr>
        <p:txBody>
          <a:bodyPr>
            <a:normAutofit/>
          </a:bodyPr>
          <a:lstStyle/>
          <a:p>
            <a:pPr algn="just"/>
            <a:r>
              <a:rPr lang="fr-FR" sz="2600" cap="none" dirty="0"/>
              <a:t>Les œufs des mammifères sont alécithes. La segmentation a lieu pendant la première semaine du développement embryonnaire en même temps que la migration tubaire</a:t>
            </a:r>
            <a:r>
              <a:rPr lang="fr-FR" sz="2600" cap="none" dirty="0" smtClean="0"/>
              <a:t>.</a:t>
            </a:r>
          </a:p>
          <a:p>
            <a:pPr algn="just"/>
            <a:r>
              <a:rPr lang="fr-FR" sz="2600" cap="none" dirty="0"/>
              <a:t> La </a:t>
            </a:r>
            <a:r>
              <a:rPr lang="fr-FR" sz="2600" cap="none" dirty="0">
                <a:solidFill>
                  <a:srgbClr val="FF0000"/>
                </a:solidFill>
              </a:rPr>
              <a:t>segmentation </a:t>
            </a:r>
            <a:r>
              <a:rPr lang="fr-FR" sz="2600" cap="none" dirty="0"/>
              <a:t>au niveau de l'œuf est </a:t>
            </a:r>
            <a:r>
              <a:rPr lang="fr-FR" sz="2600" cap="none" dirty="0" smtClean="0">
                <a:solidFill>
                  <a:srgbClr val="FF0000"/>
                </a:solidFill>
              </a:rPr>
              <a:t>totale</a:t>
            </a:r>
            <a:r>
              <a:rPr lang="fr-FR" sz="2600" cap="none" dirty="0" smtClean="0"/>
              <a:t> </a:t>
            </a:r>
            <a:r>
              <a:rPr lang="fr-FR" sz="2600" cap="none" dirty="0"/>
              <a:t>et elle est à peu près synchrone, car les différentes parties de l'œuf se segmentent au même rythme. Toutes ces divisions sont caractérisées par l'absence d'accroissement. </a:t>
            </a:r>
            <a:endParaRPr lang="fr-FR" sz="2600" cap="none" dirty="0" smtClean="0"/>
          </a:p>
          <a:p>
            <a:pPr algn="just"/>
            <a:r>
              <a:rPr lang="fr-FR" sz="2600" cap="none" dirty="0" smtClean="0"/>
              <a:t>Suite à des </a:t>
            </a:r>
            <a:r>
              <a:rPr lang="fr-FR" sz="2600" cap="none" dirty="0"/>
              <a:t>mitoses accompagnées de cloisonnement du cytoplasme (cytodiérèses), </a:t>
            </a:r>
            <a:r>
              <a:rPr lang="fr-FR" sz="2600" cap="none" dirty="0" smtClean="0"/>
              <a:t>le </a:t>
            </a:r>
            <a:r>
              <a:rPr lang="fr-FR" sz="2600" cap="none" dirty="0"/>
              <a:t>germe se compartimente en </a:t>
            </a:r>
            <a:r>
              <a:rPr lang="fr-FR" sz="2600" cap="none" dirty="0" smtClean="0"/>
              <a:t>éléments </a:t>
            </a:r>
            <a:r>
              <a:rPr lang="fr-FR" sz="2600" cap="none" dirty="0"/>
              <a:t>cellulaires appelés </a:t>
            </a:r>
            <a:r>
              <a:rPr lang="fr-FR" sz="2600" cap="none" dirty="0" smtClean="0">
                <a:solidFill>
                  <a:srgbClr val="FF0000"/>
                </a:solidFill>
              </a:rPr>
              <a:t>blastomères.</a:t>
            </a:r>
            <a:r>
              <a:rPr lang="fr-FR" sz="2600" cap="none" dirty="0" smtClean="0"/>
              <a:t> </a:t>
            </a:r>
            <a:r>
              <a:rPr lang="fr-FR" sz="2600" cap="none" dirty="0"/>
              <a:t>Au début </a:t>
            </a:r>
            <a:r>
              <a:rPr lang="fr-FR" sz="2600" cap="none" dirty="0" smtClean="0"/>
              <a:t>ovoïdes </a:t>
            </a:r>
            <a:r>
              <a:rPr lang="fr-FR" sz="2600" cap="none" dirty="0"/>
              <a:t>et ne s'accolent à leurs voisins que sur une surface restreinte, après deviennent sphériques (</a:t>
            </a:r>
            <a:r>
              <a:rPr lang="fr-FR" sz="2600" cap="none" dirty="0" smtClean="0">
                <a:solidFill>
                  <a:srgbClr val="FF0000"/>
                </a:solidFill>
              </a:rPr>
              <a:t>morula</a:t>
            </a:r>
            <a:r>
              <a:rPr lang="fr-FR" sz="2600" cap="none" dirty="0" smtClean="0"/>
              <a:t>).Elle </a:t>
            </a:r>
            <a:r>
              <a:rPr lang="fr-FR" sz="2600" cap="none" dirty="0"/>
              <a:t>se produit au stade </a:t>
            </a:r>
            <a:r>
              <a:rPr lang="fr-FR" sz="2600" cap="none" dirty="0" smtClean="0">
                <a:solidFill>
                  <a:srgbClr val="FF0000"/>
                </a:solidFill>
              </a:rPr>
              <a:t>16 </a:t>
            </a:r>
            <a:r>
              <a:rPr lang="fr-FR" sz="2600" cap="none" dirty="0">
                <a:solidFill>
                  <a:srgbClr val="FF0000"/>
                </a:solidFill>
              </a:rPr>
              <a:t>cellules </a:t>
            </a:r>
            <a:r>
              <a:rPr lang="fr-FR" sz="2600" cap="none" dirty="0"/>
              <a:t>chez la </a:t>
            </a:r>
            <a:r>
              <a:rPr lang="fr-FR" sz="2600" cap="none" dirty="0">
                <a:solidFill>
                  <a:srgbClr val="FF0000"/>
                </a:solidFill>
              </a:rPr>
              <a:t>brebis</a:t>
            </a:r>
            <a:r>
              <a:rPr lang="fr-FR" sz="2600" cap="none" dirty="0"/>
              <a:t> et </a:t>
            </a:r>
            <a:r>
              <a:rPr lang="fr-FR" sz="2600" cap="none" dirty="0">
                <a:solidFill>
                  <a:srgbClr val="FF0000"/>
                </a:solidFill>
              </a:rPr>
              <a:t>32 cellules </a:t>
            </a:r>
            <a:r>
              <a:rPr lang="fr-FR" sz="2600" cap="none" dirty="0"/>
              <a:t>chez la </a:t>
            </a:r>
            <a:r>
              <a:rPr lang="fr-FR" sz="2600" cap="none" dirty="0" smtClean="0">
                <a:solidFill>
                  <a:srgbClr val="FF0000"/>
                </a:solidFill>
              </a:rPr>
              <a:t>vache</a:t>
            </a:r>
            <a:r>
              <a:rPr lang="fr-FR" sz="2600" cap="none" dirty="0" smtClean="0"/>
              <a:t>.</a:t>
            </a:r>
          </a:p>
          <a:p>
            <a:pPr algn="just"/>
            <a:endParaRPr lang="fr-FR" sz="2600" cap="none" dirty="0" smtClean="0">
              <a:solidFill>
                <a:srgbClr val="FF0000"/>
              </a:solidFill>
            </a:endParaRPr>
          </a:p>
        </p:txBody>
      </p:sp>
      <p:sp>
        <p:nvSpPr>
          <p:cNvPr id="2" name="Espace réservé du pied de page 1"/>
          <p:cNvSpPr>
            <a:spLocks noGrp="1"/>
          </p:cNvSpPr>
          <p:nvPr>
            <p:ph type="ftr" sz="quarter" idx="11"/>
          </p:nvPr>
        </p:nvSpPr>
        <p:spPr>
          <a:xfrm>
            <a:off x="6384032" y="6473824"/>
            <a:ext cx="6672887" cy="365125"/>
          </a:xfrm>
        </p:spPr>
        <p:txBody>
          <a:bodyPr/>
          <a:lstStyle/>
          <a:p>
            <a:r>
              <a:rPr lang="en-US" dirty="0" smtClean="0"/>
              <a:t> </a:t>
            </a:r>
            <a:endParaRPr lang="en-US" dirty="0"/>
          </a:p>
        </p:txBody>
      </p:sp>
      <p:sp>
        <p:nvSpPr>
          <p:cNvPr id="3" name="Espace réservé du numéro de diapositive 2"/>
          <p:cNvSpPr>
            <a:spLocks noGrp="1"/>
          </p:cNvSpPr>
          <p:nvPr>
            <p:ph type="sldNum" sz="quarter" idx="12"/>
          </p:nvPr>
        </p:nvSpPr>
        <p:spPr>
          <a:xfrm>
            <a:off x="10992544" y="6473823"/>
            <a:ext cx="764215" cy="365125"/>
          </a:xfrm>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2966621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881188" y="285751"/>
            <a:ext cx="8229600" cy="868363"/>
          </a:xfrm>
        </p:spPr>
        <p:txBody>
          <a:bodyPr>
            <a:normAutofit fontScale="90000"/>
          </a:bodyPr>
          <a:lstStyle/>
          <a:p>
            <a:r>
              <a:rPr lang="fr-FR" dirty="0">
                <a:solidFill>
                  <a:srgbClr val="FF0000"/>
                </a:solidFill>
              </a:rPr>
              <a:t>I.3.1.1 Segmentation </a:t>
            </a:r>
            <a:r>
              <a:rPr lang="fr-FR">
                <a:solidFill>
                  <a:srgbClr val="FF0000"/>
                </a:solidFill>
              </a:rPr>
              <a:t>chez </a:t>
            </a:r>
            <a:r>
              <a:rPr lang="fr-FR" smtClean="0">
                <a:solidFill>
                  <a:srgbClr val="FF0000"/>
                </a:solidFill>
              </a:rPr>
              <a:t>les </a:t>
            </a:r>
            <a:r>
              <a:rPr lang="fr-FR" dirty="0">
                <a:solidFill>
                  <a:srgbClr val="FF0000"/>
                </a:solidFill>
              </a:rPr>
              <a:t>mammifères</a:t>
            </a:r>
            <a:endParaRPr lang="fr-FR" dirty="0" smtClean="0"/>
          </a:p>
        </p:txBody>
      </p:sp>
      <p:sp>
        <p:nvSpPr>
          <p:cNvPr id="11267" name="Espace réservé du contenu 2"/>
          <p:cNvSpPr>
            <a:spLocks noGrp="1"/>
          </p:cNvSpPr>
          <p:nvPr>
            <p:ph idx="4294967295"/>
          </p:nvPr>
        </p:nvSpPr>
        <p:spPr>
          <a:xfrm>
            <a:off x="860079" y="1428751"/>
            <a:ext cx="10311897" cy="4525963"/>
          </a:xfrm>
          <a:prstGeom prst="rect">
            <a:avLst/>
          </a:prstGeom>
        </p:spPr>
        <p:txBody>
          <a:bodyPr>
            <a:normAutofit/>
          </a:bodyPr>
          <a:lstStyle/>
          <a:p>
            <a:pPr algn="just"/>
            <a:r>
              <a:rPr lang="fr-FR" sz="2600" cap="none" dirty="0"/>
              <a:t>Au stade 8 cellules : les blastomères établissent entre elles des </a:t>
            </a:r>
            <a:r>
              <a:rPr lang="fr-FR" sz="2600" cap="none" dirty="0" smtClean="0"/>
              <a:t>contacts </a:t>
            </a:r>
            <a:r>
              <a:rPr lang="fr-FR" sz="2600" cap="none" dirty="0"/>
              <a:t>étroits (polarité)à la surface externe (</a:t>
            </a:r>
            <a:r>
              <a:rPr lang="fr-FR" sz="2600" cap="none" dirty="0" err="1">
                <a:solidFill>
                  <a:srgbClr val="FF0000"/>
                </a:solidFill>
              </a:rPr>
              <a:t>micromères</a:t>
            </a:r>
            <a:r>
              <a:rPr lang="fr-FR" sz="2600" cap="none" dirty="0"/>
              <a:t>),des cellules non polaires (</a:t>
            </a:r>
            <a:r>
              <a:rPr lang="fr-FR" sz="2600" cap="none" dirty="0" err="1">
                <a:solidFill>
                  <a:srgbClr val="FF0000"/>
                </a:solidFill>
              </a:rPr>
              <a:t>macromères</a:t>
            </a:r>
            <a:r>
              <a:rPr lang="fr-FR" sz="2600" cap="none" dirty="0"/>
              <a:t>) </a:t>
            </a:r>
            <a:r>
              <a:rPr lang="fr-FR" sz="2600" cap="none" dirty="0" smtClean="0"/>
              <a:t>formeront </a:t>
            </a:r>
            <a:r>
              <a:rPr lang="fr-FR" sz="2600" cap="none" dirty="0">
                <a:solidFill>
                  <a:srgbClr val="FF0000"/>
                </a:solidFill>
              </a:rPr>
              <a:t>le</a:t>
            </a:r>
            <a:r>
              <a:rPr lang="fr-FR" sz="2600" cap="none" dirty="0"/>
              <a:t> </a:t>
            </a:r>
            <a:r>
              <a:rPr lang="fr-FR" sz="2600" cap="none" dirty="0">
                <a:solidFill>
                  <a:srgbClr val="FF0000"/>
                </a:solidFill>
              </a:rPr>
              <a:t>bouton embryonnaire.</a:t>
            </a:r>
            <a:endParaRPr lang="fr-FR" sz="2600" cap="none" dirty="0" smtClean="0">
              <a:solidFill>
                <a:srgbClr val="FF0000"/>
              </a:solidFill>
            </a:endParaRPr>
          </a:p>
          <a:p>
            <a:pPr algn="just"/>
            <a:r>
              <a:rPr lang="fr-FR" sz="2600" cap="none" dirty="0" err="1" smtClean="0">
                <a:solidFill>
                  <a:srgbClr val="FF0000"/>
                </a:solidFill>
              </a:rPr>
              <a:t>Micromère</a:t>
            </a:r>
            <a:r>
              <a:rPr lang="fr-FR" sz="2600" cap="none" dirty="0" smtClean="0">
                <a:solidFill>
                  <a:srgbClr val="FF0000"/>
                </a:solidFill>
              </a:rPr>
              <a:t>           trophoblaste</a:t>
            </a:r>
          </a:p>
          <a:p>
            <a:pPr algn="just"/>
            <a:r>
              <a:rPr lang="fr-FR" sz="2600" cap="none" dirty="0" err="1" smtClean="0">
                <a:solidFill>
                  <a:srgbClr val="FF0000"/>
                </a:solidFill>
              </a:rPr>
              <a:t>Macromère</a:t>
            </a:r>
            <a:r>
              <a:rPr lang="fr-FR" sz="2600" cap="none" dirty="0" smtClean="0">
                <a:solidFill>
                  <a:srgbClr val="FF0000"/>
                </a:solidFill>
              </a:rPr>
              <a:t>                embryon proprement dit</a:t>
            </a:r>
          </a:p>
          <a:p>
            <a:pPr algn="just"/>
            <a:r>
              <a:rPr lang="fr-FR" sz="2600" cap="none" dirty="0" smtClean="0"/>
              <a:t>mitoses se succèdent + afflux liquidien  à travers la zone pellucide, morula devient </a:t>
            </a:r>
            <a:r>
              <a:rPr lang="fr-FR" sz="2600" cap="none" dirty="0" smtClean="0">
                <a:solidFill>
                  <a:srgbClr val="FF0000"/>
                </a:solidFill>
              </a:rPr>
              <a:t>blastocyste</a:t>
            </a:r>
            <a:r>
              <a:rPr lang="fr-FR" sz="2600" cap="none" dirty="0" smtClean="0"/>
              <a:t> (paroi et des couches de cellules de trophoblaste)	</a:t>
            </a:r>
          </a:p>
          <a:p>
            <a:endParaRPr lang="fr-FR" cap="none" dirty="0" smtClean="0"/>
          </a:p>
        </p:txBody>
      </p:sp>
      <p:sp>
        <p:nvSpPr>
          <p:cNvPr id="4" name="Flèche droite 3"/>
          <p:cNvSpPr/>
          <p:nvPr/>
        </p:nvSpPr>
        <p:spPr>
          <a:xfrm>
            <a:off x="2856127" y="3254745"/>
            <a:ext cx="5715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p:cNvSpPr/>
          <p:nvPr/>
        </p:nvSpPr>
        <p:spPr>
          <a:xfrm>
            <a:off x="2856127" y="3784291"/>
            <a:ext cx="11430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1387251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y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052514"/>
            <a:ext cx="8388350" cy="47196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5" name="ZoneTexte 2"/>
          <p:cNvSpPr txBox="1">
            <a:spLocks noChangeArrowheads="1"/>
          </p:cNvSpPr>
          <p:nvPr/>
        </p:nvSpPr>
        <p:spPr bwMode="auto">
          <a:xfrm>
            <a:off x="4095751" y="5857875"/>
            <a:ext cx="3643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Eclosion du blastocyste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1808997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125538"/>
            <a:ext cx="7632700" cy="4292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ZoneTexte 2"/>
          <p:cNvSpPr txBox="1">
            <a:spLocks noChangeArrowheads="1"/>
          </p:cNvSpPr>
          <p:nvPr/>
        </p:nvSpPr>
        <p:spPr bwMode="auto">
          <a:xfrm>
            <a:off x="3524251" y="5572125"/>
            <a:ext cx="590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dirty="0">
                <a:latin typeface="+mj-lt"/>
              </a:rPr>
              <a:t>Stade </a:t>
            </a:r>
            <a:r>
              <a:rPr lang="fr-FR" sz="2400" dirty="0" err="1" smtClean="0">
                <a:latin typeface="+mj-lt"/>
              </a:rPr>
              <a:t>blastocyste</a:t>
            </a:r>
            <a:r>
              <a:rPr lang="fr-FR" sz="2400" dirty="0" smtClean="0">
                <a:latin typeface="+mj-lt"/>
              </a:rPr>
              <a:t> </a:t>
            </a:r>
            <a:r>
              <a:rPr lang="fr-FR" sz="2400" dirty="0">
                <a:latin typeface="+mj-lt"/>
              </a:rPr>
              <a:t>avec bouton embryonnaire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201516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159" y="120576"/>
            <a:ext cx="10364451" cy="694235"/>
          </a:xfrm>
        </p:spPr>
        <p:txBody>
          <a:bodyPr/>
          <a:lstStyle/>
          <a:p>
            <a:r>
              <a:rPr lang="fr-FR" dirty="0"/>
              <a:t>Généralités</a:t>
            </a:r>
          </a:p>
        </p:txBody>
      </p:sp>
      <p:sp>
        <p:nvSpPr>
          <p:cNvPr id="3" name="Espace réservé du contenu 2"/>
          <p:cNvSpPr>
            <a:spLocks noGrp="1"/>
          </p:cNvSpPr>
          <p:nvPr>
            <p:ph sz="quarter" idx="13"/>
          </p:nvPr>
        </p:nvSpPr>
        <p:spPr>
          <a:xfrm>
            <a:off x="443619" y="1027178"/>
            <a:ext cx="11235349" cy="5418889"/>
          </a:xfrm>
        </p:spPr>
        <p:txBody>
          <a:bodyPr>
            <a:normAutofit lnSpcReduction="10000"/>
          </a:bodyPr>
          <a:lstStyle/>
          <a:p>
            <a:pPr algn="just"/>
            <a:r>
              <a:rPr lang="fr-FR" sz="2600" cap="none" dirty="0"/>
              <a:t>L</a:t>
            </a:r>
            <a:r>
              <a:rPr lang="fr-FR" sz="2600" cap="none" dirty="0" smtClean="0"/>
              <a:t>e développement d'un organisme en société de cellules durant la vie embryonnaire implique plusieurs </a:t>
            </a:r>
            <a:r>
              <a:rPr lang="fr-FR" sz="2600" cap="none" dirty="0" smtClean="0">
                <a:solidFill>
                  <a:srgbClr val="FF0000"/>
                </a:solidFill>
              </a:rPr>
              <a:t>mécanismes de croissance  </a:t>
            </a:r>
            <a:r>
              <a:rPr lang="fr-FR" sz="2600" cap="none" dirty="0" smtClean="0"/>
              <a:t>de l’embryon </a:t>
            </a:r>
            <a:r>
              <a:rPr lang="fr-FR" sz="2600" cap="none" dirty="0"/>
              <a:t>:</a:t>
            </a:r>
            <a:endParaRPr lang="fr-FR" sz="2600" cap="none" dirty="0" smtClean="0"/>
          </a:p>
          <a:p>
            <a:pPr marL="0" indent="0" algn="just">
              <a:buNone/>
            </a:pPr>
            <a:r>
              <a:rPr lang="fr-FR" sz="2600" cap="none" dirty="0" smtClean="0"/>
              <a:t>-</a:t>
            </a:r>
            <a:r>
              <a:rPr lang="fr-FR" sz="2600" cap="none" dirty="0" err="1" smtClean="0">
                <a:solidFill>
                  <a:srgbClr val="FF0000"/>
                </a:solidFill>
              </a:rPr>
              <a:t>Auxétique</a:t>
            </a:r>
            <a:r>
              <a:rPr lang="fr-FR" sz="2600" cap="none" dirty="0" smtClean="0"/>
              <a:t> : augmentation de la taille des cellules</a:t>
            </a:r>
          </a:p>
          <a:p>
            <a:pPr marL="0" indent="0" algn="just">
              <a:buNone/>
            </a:pPr>
            <a:r>
              <a:rPr lang="fr-FR" sz="2600" cap="none" dirty="0" smtClean="0"/>
              <a:t>-</a:t>
            </a:r>
            <a:r>
              <a:rPr lang="fr-FR" sz="2600" cap="none" dirty="0" smtClean="0">
                <a:solidFill>
                  <a:srgbClr val="FF0000"/>
                </a:solidFill>
              </a:rPr>
              <a:t>Multiplicative</a:t>
            </a:r>
            <a:r>
              <a:rPr lang="fr-FR" sz="2600" cap="none" dirty="0" smtClean="0"/>
              <a:t> : augmentation du nombre des cellules</a:t>
            </a:r>
          </a:p>
          <a:p>
            <a:pPr marL="0" indent="0" algn="just">
              <a:buNone/>
            </a:pPr>
            <a:r>
              <a:rPr lang="fr-FR" sz="2600" cap="none" dirty="0" smtClean="0"/>
              <a:t>-</a:t>
            </a:r>
            <a:r>
              <a:rPr lang="fr-FR" sz="2600" cap="none" dirty="0" err="1" smtClean="0">
                <a:solidFill>
                  <a:srgbClr val="FF0000"/>
                </a:solidFill>
              </a:rPr>
              <a:t>Accrétionnaire</a:t>
            </a:r>
            <a:r>
              <a:rPr lang="fr-FR" sz="2600" cap="none" dirty="0" smtClean="0"/>
              <a:t> : augmentation de la quantité du matériel acellulaire</a:t>
            </a:r>
          </a:p>
          <a:p>
            <a:pPr algn="just"/>
            <a:r>
              <a:rPr lang="fr-FR" sz="2600" cap="none" dirty="0"/>
              <a:t>R</a:t>
            </a:r>
            <a:r>
              <a:rPr lang="fr-FR" sz="2600" cap="none" dirty="0" smtClean="0"/>
              <a:t>apidement, les cellules embryonnaires s'organisent et se polarisent ; ces cellules embryonnaires bougent, changent de forme, s'agrègent, se différencient ou meurent. </a:t>
            </a:r>
          </a:p>
          <a:p>
            <a:pPr algn="just"/>
            <a:r>
              <a:rPr lang="fr-FR" sz="2600" cap="none" dirty="0"/>
              <a:t>D</a:t>
            </a:r>
            <a:r>
              <a:rPr lang="fr-FR" sz="2600" cap="none" dirty="0" smtClean="0"/>
              <a:t>ans le cas du développement direct, la fin de la période embryonnaire signe la fin de l'organogenèse. </a:t>
            </a:r>
          </a:p>
          <a:p>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1639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549275"/>
            <a:ext cx="7200900" cy="5568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3" name="ZoneTexte 2"/>
          <p:cNvSpPr txBox="1">
            <a:spLocks noChangeArrowheads="1"/>
          </p:cNvSpPr>
          <p:nvPr/>
        </p:nvSpPr>
        <p:spPr bwMode="auto">
          <a:xfrm>
            <a:off x="2723950" y="6286500"/>
            <a:ext cx="5943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dirty="0">
                <a:latin typeface="+mj-lt"/>
              </a:rPr>
              <a:t>Stade </a:t>
            </a:r>
            <a:r>
              <a:rPr lang="fr-FR" sz="2400" dirty="0" err="1" smtClean="0">
                <a:latin typeface="+mj-lt"/>
              </a:rPr>
              <a:t>blastocyste</a:t>
            </a:r>
            <a:r>
              <a:rPr lang="fr-FR" sz="2400" dirty="0" smtClean="0">
                <a:latin typeface="+mj-lt"/>
              </a:rPr>
              <a:t> </a:t>
            </a:r>
            <a:r>
              <a:rPr lang="fr-FR" sz="2400" dirty="0">
                <a:latin typeface="+mj-lt"/>
              </a:rPr>
              <a:t>avec bouton embryonnaire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3512292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981200" y="274639"/>
            <a:ext cx="8229600" cy="1011237"/>
          </a:xfrm>
        </p:spPr>
        <p:txBody>
          <a:bodyPr/>
          <a:lstStyle/>
          <a:p>
            <a:r>
              <a:rPr lang="fr-FR" smtClean="0">
                <a:solidFill>
                  <a:srgbClr val="FF0000"/>
                </a:solidFill>
              </a:rPr>
              <a:t>Stade Blastocyste</a:t>
            </a:r>
          </a:p>
        </p:txBody>
      </p:sp>
      <p:sp>
        <p:nvSpPr>
          <p:cNvPr id="18435" name="Espace réservé du contenu 4"/>
          <p:cNvSpPr>
            <a:spLocks noGrp="1"/>
          </p:cNvSpPr>
          <p:nvPr>
            <p:ph idx="4294967295"/>
          </p:nvPr>
        </p:nvSpPr>
        <p:spPr>
          <a:xfrm>
            <a:off x="1981200" y="1600201"/>
            <a:ext cx="8229600" cy="4525963"/>
          </a:xfrm>
          <a:prstGeom prst="rect">
            <a:avLst/>
          </a:prstGeom>
        </p:spPr>
        <p:txBody>
          <a:bodyPr/>
          <a:lstStyle/>
          <a:p>
            <a:endParaRPr lang="fr-FR" smtClean="0"/>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val="0"/>
              </a:ext>
            </a:extLst>
          </a:blip>
          <a:srcRect l="12332" t="24632" r="46198" b="13474"/>
          <a:stretch>
            <a:fillRect/>
          </a:stretch>
        </p:blipFill>
        <p:spPr bwMode="auto">
          <a:xfrm>
            <a:off x="1952625" y="1500188"/>
            <a:ext cx="8358188"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619625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2804" y="112745"/>
            <a:ext cx="8229600" cy="785812"/>
          </a:xfrm>
        </p:spPr>
        <p:txBody>
          <a:bodyPr>
            <a:normAutofit fontScale="90000"/>
          </a:bodyPr>
          <a:lstStyle/>
          <a:p>
            <a:r>
              <a:rPr lang="fr-FR" dirty="0" smtClean="0">
                <a:solidFill>
                  <a:srgbClr val="FF0000"/>
                </a:solidFill>
              </a:rPr>
              <a:t>1.3.1.2 Segmentation chez  les Oiseaux</a:t>
            </a:r>
          </a:p>
        </p:txBody>
      </p:sp>
      <p:sp>
        <p:nvSpPr>
          <p:cNvPr id="4099" name="Espace réservé du contenu 2"/>
          <p:cNvSpPr>
            <a:spLocks noGrp="1"/>
          </p:cNvSpPr>
          <p:nvPr>
            <p:ph idx="4294967295"/>
          </p:nvPr>
        </p:nvSpPr>
        <p:spPr>
          <a:xfrm>
            <a:off x="616016" y="1004935"/>
            <a:ext cx="10963175" cy="4997513"/>
          </a:xfrm>
          <a:prstGeom prst="rect">
            <a:avLst/>
          </a:prstGeom>
        </p:spPr>
        <p:txBody>
          <a:bodyPr>
            <a:normAutofit fontScale="92500" lnSpcReduction="10000"/>
          </a:bodyPr>
          <a:lstStyle/>
          <a:p>
            <a:pPr algn="just"/>
            <a:endParaRPr lang="fr-FR" sz="2600" cap="none" dirty="0" smtClean="0"/>
          </a:p>
          <a:p>
            <a:pPr algn="just"/>
            <a:r>
              <a:rPr lang="fr-FR" sz="2600" cap="none" dirty="0" smtClean="0"/>
              <a:t>La </a:t>
            </a:r>
            <a:r>
              <a:rPr lang="fr-FR" sz="2600" cap="none" dirty="0"/>
              <a:t>segmentation commence </a:t>
            </a:r>
            <a:r>
              <a:rPr lang="fr-FR" sz="2600" cap="none" dirty="0">
                <a:solidFill>
                  <a:srgbClr val="FF0000"/>
                </a:solidFill>
              </a:rPr>
              <a:t>5 heures après la fécondation</a:t>
            </a:r>
            <a:r>
              <a:rPr lang="fr-FR" sz="2600" cap="none" dirty="0"/>
              <a:t>, elle se produit dans l’oviducte et dure près de 24 heures, elle est achevée avant la ponte</a:t>
            </a:r>
            <a:r>
              <a:rPr lang="fr-FR" sz="2600" cap="none" dirty="0" smtClean="0"/>
              <a:t>.</a:t>
            </a:r>
          </a:p>
          <a:p>
            <a:pPr algn="just"/>
            <a:endParaRPr lang="fr-FR" sz="2600" cap="none" dirty="0" smtClean="0"/>
          </a:p>
          <a:p>
            <a:pPr algn="just"/>
            <a:r>
              <a:rPr lang="fr-FR" sz="2600" cap="none" dirty="0" smtClean="0"/>
              <a:t> </a:t>
            </a:r>
            <a:r>
              <a:rPr lang="fr-FR" sz="2600" cap="none" dirty="0"/>
              <a:t>L’œuf d’oiseaux est </a:t>
            </a:r>
            <a:r>
              <a:rPr lang="fr-FR" sz="2600" cap="none" dirty="0" err="1"/>
              <a:t>mégalécithe-téloécithe</a:t>
            </a:r>
            <a:r>
              <a:rPr lang="fr-FR" sz="2600" cap="none" dirty="0"/>
              <a:t> dont seul le cytoplasme actif contenant le noyau est affecté par la segmentation (</a:t>
            </a:r>
            <a:r>
              <a:rPr lang="fr-FR" sz="2600" cap="none" dirty="0">
                <a:solidFill>
                  <a:srgbClr val="FF0000"/>
                </a:solidFill>
              </a:rPr>
              <a:t>segmentation discoïdale</a:t>
            </a:r>
            <a:r>
              <a:rPr lang="fr-FR" sz="2600" cap="none" dirty="0" smtClean="0"/>
              <a:t>).</a:t>
            </a:r>
          </a:p>
          <a:p>
            <a:pPr algn="just"/>
            <a:endParaRPr lang="fr-FR" sz="2600" cap="none" dirty="0" smtClean="0"/>
          </a:p>
          <a:p>
            <a:pPr algn="just"/>
            <a:r>
              <a:rPr lang="fr-FR" sz="2600" cap="none" dirty="0"/>
              <a:t>La segmentation se termine au </a:t>
            </a:r>
            <a:r>
              <a:rPr lang="fr-FR" sz="2600" cap="none" dirty="0">
                <a:solidFill>
                  <a:srgbClr val="FF0000"/>
                </a:solidFill>
              </a:rPr>
              <a:t>moment de la ponte</a:t>
            </a:r>
            <a:r>
              <a:rPr lang="fr-FR" sz="2600" cap="none" dirty="0"/>
              <a:t>. Elle est assez semblable à celle des mammifères. Les </a:t>
            </a:r>
            <a:r>
              <a:rPr lang="fr-FR" sz="2600" cap="none" dirty="0">
                <a:solidFill>
                  <a:srgbClr val="FF0000"/>
                </a:solidFill>
              </a:rPr>
              <a:t>premières segmentations cellulaires </a:t>
            </a:r>
            <a:r>
              <a:rPr lang="fr-FR" sz="2600" cap="none" dirty="0"/>
              <a:t>se produisent chez la poule à l'intérieur même de l'oviducte pendant la formation de l'œuf</a:t>
            </a:r>
            <a:r>
              <a:rPr lang="fr-FR" sz="2600" cap="none" dirty="0" smtClean="0"/>
              <a:t>.</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3649429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2804" y="112745"/>
            <a:ext cx="8229600" cy="785812"/>
          </a:xfrm>
        </p:spPr>
        <p:txBody>
          <a:bodyPr>
            <a:normAutofit fontScale="90000"/>
          </a:bodyPr>
          <a:lstStyle/>
          <a:p>
            <a:r>
              <a:rPr lang="fr-FR" dirty="0">
                <a:solidFill>
                  <a:srgbClr val="FF0000"/>
                </a:solidFill>
              </a:rPr>
              <a:t>1.3.1.2 Segmentation </a:t>
            </a:r>
            <a:r>
              <a:rPr lang="fr-FR" dirty="0" smtClean="0">
                <a:solidFill>
                  <a:srgbClr val="FF0000"/>
                </a:solidFill>
              </a:rPr>
              <a:t>chez  les Oiseaux</a:t>
            </a:r>
          </a:p>
        </p:txBody>
      </p:sp>
      <p:sp>
        <p:nvSpPr>
          <p:cNvPr id="4099" name="Espace réservé du contenu 2"/>
          <p:cNvSpPr>
            <a:spLocks noGrp="1"/>
          </p:cNvSpPr>
          <p:nvPr>
            <p:ph idx="4294967295"/>
          </p:nvPr>
        </p:nvSpPr>
        <p:spPr>
          <a:xfrm>
            <a:off x="616016" y="898557"/>
            <a:ext cx="10963175" cy="6286500"/>
          </a:xfrm>
          <a:prstGeom prst="rect">
            <a:avLst/>
          </a:prstGeom>
        </p:spPr>
        <p:txBody>
          <a:bodyPr>
            <a:normAutofit/>
          </a:bodyPr>
          <a:lstStyle/>
          <a:p>
            <a:pPr algn="just"/>
            <a:r>
              <a:rPr lang="fr-FR" sz="2600" cap="none" dirty="0" smtClean="0"/>
              <a:t>La </a:t>
            </a:r>
            <a:r>
              <a:rPr lang="fr-FR" sz="2600" cap="none" dirty="0"/>
              <a:t>fusion des </a:t>
            </a:r>
            <a:r>
              <a:rPr lang="fr-FR" sz="2600" cap="none" dirty="0" err="1"/>
              <a:t>pronucleï</a:t>
            </a:r>
            <a:r>
              <a:rPr lang="fr-FR" sz="2600" cap="none" dirty="0"/>
              <a:t> mâle et femelle intervient 3 heures environ après l’ovulation ; elle est suivie de la </a:t>
            </a:r>
            <a:r>
              <a:rPr lang="fr-FR" sz="2600" cap="none" dirty="0">
                <a:solidFill>
                  <a:srgbClr val="FF0000"/>
                </a:solidFill>
              </a:rPr>
              <a:t>première division une heure plus tard</a:t>
            </a:r>
            <a:r>
              <a:rPr lang="fr-FR" sz="2600" cap="none" dirty="0"/>
              <a:t>, lorsque l'œuf est dans l'isthme, </a:t>
            </a:r>
            <a:r>
              <a:rPr lang="fr-FR" sz="2600" cap="none" dirty="0">
                <a:solidFill>
                  <a:srgbClr val="FF0000"/>
                </a:solidFill>
              </a:rPr>
              <a:t>un premier sillon de clivage </a:t>
            </a:r>
            <a:r>
              <a:rPr lang="fr-FR" sz="2600" cap="none" dirty="0"/>
              <a:t>apparait à la surface de cicatricule, suivie </a:t>
            </a:r>
            <a:r>
              <a:rPr lang="fr-FR" sz="2600" cap="none" dirty="0">
                <a:solidFill>
                  <a:srgbClr val="FF0000"/>
                </a:solidFill>
              </a:rPr>
              <a:t>20 minutes plus tard </a:t>
            </a:r>
            <a:r>
              <a:rPr lang="fr-FR" sz="2600" cap="none" dirty="0"/>
              <a:t>par un </a:t>
            </a:r>
            <a:r>
              <a:rPr lang="fr-FR" sz="2600" cap="none" dirty="0">
                <a:solidFill>
                  <a:srgbClr val="FF0000"/>
                </a:solidFill>
              </a:rPr>
              <a:t>deuxième sillon</a:t>
            </a:r>
            <a:r>
              <a:rPr lang="fr-FR" sz="2600" cap="none" dirty="0"/>
              <a:t>, avant que l'œuf ne pénètre dans l'utérus au stade 8 cellules</a:t>
            </a:r>
            <a:r>
              <a:rPr lang="fr-FR" sz="2600" cap="none" dirty="0" smtClean="0"/>
              <a:t>.</a:t>
            </a:r>
          </a:p>
          <a:p>
            <a:pPr algn="just"/>
            <a:endParaRPr lang="fr-FR" sz="2600" cap="none" dirty="0" smtClean="0"/>
          </a:p>
          <a:p>
            <a:pPr algn="just"/>
            <a:r>
              <a:rPr lang="fr-FR" sz="2600" cap="none" dirty="0"/>
              <a:t>Les </a:t>
            </a:r>
            <a:r>
              <a:rPr lang="fr-FR" sz="2600" cap="none" dirty="0">
                <a:solidFill>
                  <a:srgbClr val="FF0000"/>
                </a:solidFill>
              </a:rPr>
              <a:t>divisions sont verticales </a:t>
            </a:r>
            <a:r>
              <a:rPr lang="fr-FR" sz="2600" cap="none" dirty="0"/>
              <a:t>jusqu'au stade </a:t>
            </a:r>
            <a:r>
              <a:rPr lang="fr-FR" sz="2600" cap="none" dirty="0" smtClean="0">
                <a:solidFill>
                  <a:srgbClr val="FF0000"/>
                </a:solidFill>
              </a:rPr>
              <a:t>32 cellules </a:t>
            </a:r>
            <a:r>
              <a:rPr lang="fr-FR" sz="2600" cap="none" dirty="0"/>
              <a:t>puis deviennent parallèles à la surface et </a:t>
            </a:r>
            <a:r>
              <a:rPr lang="fr-FR" sz="2600" cap="none" dirty="0" smtClean="0"/>
              <a:t>donneront </a:t>
            </a:r>
            <a:r>
              <a:rPr lang="fr-FR" sz="2600" cap="none" dirty="0"/>
              <a:t>un blastodisque constitué d’une </a:t>
            </a:r>
            <a:r>
              <a:rPr lang="fr-FR" sz="2600" cap="none" dirty="0">
                <a:solidFill>
                  <a:srgbClr val="FF0000"/>
                </a:solidFill>
              </a:rPr>
              <a:t>zone centrale </a:t>
            </a:r>
            <a:r>
              <a:rPr lang="fr-FR" sz="2600" cap="none" dirty="0"/>
              <a:t>de </a:t>
            </a:r>
            <a:r>
              <a:rPr lang="fr-FR" sz="2600" cap="none" dirty="0">
                <a:solidFill>
                  <a:srgbClr val="FF0000"/>
                </a:solidFill>
              </a:rPr>
              <a:t>blastomères de petites de taille</a:t>
            </a:r>
            <a:r>
              <a:rPr lang="fr-FR" sz="2600" cap="none" dirty="0"/>
              <a:t>, entourée de </a:t>
            </a:r>
            <a:r>
              <a:rPr lang="fr-FR" sz="2600" cap="none" dirty="0">
                <a:solidFill>
                  <a:srgbClr val="FF0000"/>
                </a:solidFill>
              </a:rPr>
              <a:t>blastomères plus grands </a:t>
            </a:r>
            <a:r>
              <a:rPr lang="fr-FR" sz="2600" cap="none" dirty="0"/>
              <a:t>et incomplètement individualisés. Les mitoses des blastomères centraux aboutissant à la mise en place d’assises cellulaires (figure 4)</a:t>
            </a:r>
            <a:endParaRPr lang="fr-FR" sz="26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1581907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2"/>
          <p:cNvSpPr txBox="1">
            <a:spLocks noChangeArrowheads="1"/>
          </p:cNvSpPr>
          <p:nvPr/>
        </p:nvSpPr>
        <p:spPr bwMode="auto">
          <a:xfrm>
            <a:off x="3474033" y="5862968"/>
            <a:ext cx="6032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mj-lt"/>
              </a:rPr>
              <a:t>Segmentation </a:t>
            </a:r>
            <a:r>
              <a:rPr lang="fr-FR" sz="2400" dirty="0" smtClean="0">
                <a:latin typeface="+mj-lt"/>
              </a:rPr>
              <a:t>chez les oiseaux</a:t>
            </a:r>
            <a:endParaRPr lang="fr-FR" sz="2400" dirty="0">
              <a:latin typeface="+mj-l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53820" y="-1301566"/>
            <a:ext cx="4377095" cy="9008200"/>
          </a:xfrm>
          <a:prstGeom prst="rect">
            <a:avLst/>
          </a:prstGeom>
        </p:spPr>
      </p:pic>
      <p:sp>
        <p:nvSpPr>
          <p:cNvPr id="2" name="Espace réservé du pied de page 1"/>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a:xfrm>
            <a:off x="11064552" y="6324633"/>
            <a:ext cx="764215" cy="365125"/>
          </a:xfrm>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4068352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881187" y="0"/>
            <a:ext cx="8910543" cy="1143000"/>
          </a:xfrm>
        </p:spPr>
        <p:txBody>
          <a:bodyPr/>
          <a:lstStyle/>
          <a:p>
            <a:r>
              <a:rPr lang="fr-FR" dirty="0" smtClean="0">
                <a:solidFill>
                  <a:srgbClr val="FF0000"/>
                </a:solidFill>
              </a:rPr>
              <a:t>1.4 Migration  tubaire</a:t>
            </a:r>
          </a:p>
        </p:txBody>
      </p:sp>
      <p:sp>
        <p:nvSpPr>
          <p:cNvPr id="16387" name="Espace réservé du contenu 2"/>
          <p:cNvSpPr>
            <a:spLocks noGrp="1"/>
          </p:cNvSpPr>
          <p:nvPr>
            <p:ph idx="4294967295"/>
          </p:nvPr>
        </p:nvSpPr>
        <p:spPr>
          <a:xfrm>
            <a:off x="604648" y="1460862"/>
            <a:ext cx="10847986" cy="5286375"/>
          </a:xfrm>
          <a:prstGeom prst="rect">
            <a:avLst/>
          </a:prstGeom>
        </p:spPr>
        <p:txBody>
          <a:bodyPr>
            <a:normAutofit/>
          </a:bodyPr>
          <a:lstStyle/>
          <a:p>
            <a:pPr algn="just"/>
            <a:r>
              <a:rPr lang="fr-FR" sz="2800" cap="none" dirty="0" smtClean="0"/>
              <a:t>L’œuf se segmente et migre du </a:t>
            </a:r>
            <a:r>
              <a:rPr lang="fr-FR" sz="2800" cap="none" dirty="0" smtClean="0">
                <a:solidFill>
                  <a:srgbClr val="FF0000"/>
                </a:solidFill>
              </a:rPr>
              <a:t>1/3 externe de la trompe</a:t>
            </a:r>
            <a:r>
              <a:rPr lang="fr-FR" sz="2800" cap="none" dirty="0" smtClean="0"/>
              <a:t> vers la </a:t>
            </a:r>
            <a:r>
              <a:rPr lang="fr-FR" sz="2800" cap="none" dirty="0" smtClean="0">
                <a:solidFill>
                  <a:srgbClr val="FF0000"/>
                </a:solidFill>
              </a:rPr>
              <a:t>cavité utérine</a:t>
            </a:r>
            <a:r>
              <a:rPr lang="fr-FR" sz="2800" cap="none" dirty="0" smtClean="0"/>
              <a:t>.</a:t>
            </a:r>
          </a:p>
          <a:p>
            <a:pPr algn="just"/>
            <a:r>
              <a:rPr lang="fr-FR" sz="2800" cap="none" dirty="0" smtClean="0"/>
              <a:t>Cette migration est favorisée par:</a:t>
            </a:r>
          </a:p>
          <a:p>
            <a:pPr algn="just">
              <a:buFont typeface="Wingdings" panose="05000000000000000000" pitchFamily="2" charset="2"/>
              <a:buChar char="Ø"/>
            </a:pPr>
            <a:r>
              <a:rPr lang="fr-FR" sz="2800" cap="none" dirty="0" smtClean="0"/>
              <a:t>Battement des cils de l’épithélium tubaire</a:t>
            </a:r>
          </a:p>
          <a:p>
            <a:pPr algn="just">
              <a:buFont typeface="Wingdings" panose="05000000000000000000" pitchFamily="2" charset="2"/>
              <a:buChar char="Ø"/>
            </a:pPr>
            <a:r>
              <a:rPr lang="fr-FR" sz="2800" cap="none" dirty="0" smtClean="0"/>
              <a:t>Flux du liquide péritonéal</a:t>
            </a:r>
          </a:p>
          <a:p>
            <a:pPr algn="just">
              <a:buFont typeface="Wingdings" panose="05000000000000000000" pitchFamily="2" charset="2"/>
              <a:buChar char="Ø"/>
            </a:pPr>
            <a:r>
              <a:rPr lang="fr-FR" sz="2800" cap="none" dirty="0" smtClean="0"/>
              <a:t>Mouvements péristaltiques de la musculeuse de la trompe</a:t>
            </a:r>
          </a:p>
          <a:p>
            <a:pPr algn="just">
              <a:buFont typeface="Wingdings" panose="05000000000000000000" pitchFamily="2" charset="2"/>
              <a:buChar char="Ø"/>
            </a:pPr>
            <a:r>
              <a:rPr lang="fr-FR" sz="2800" cap="none" dirty="0" smtClean="0"/>
              <a:t>Blastocyste survit grâce au </a:t>
            </a:r>
            <a:r>
              <a:rPr lang="fr-FR" sz="2800" cap="none" dirty="0" smtClean="0">
                <a:solidFill>
                  <a:srgbClr val="FF0000"/>
                </a:solidFill>
              </a:rPr>
              <a:t>lait utérin </a:t>
            </a:r>
            <a:r>
              <a:rPr lang="fr-FR" sz="2800" cap="none" dirty="0" smtClean="0"/>
              <a:t>( </a:t>
            </a:r>
            <a:r>
              <a:rPr lang="fr-FR" sz="2800" cap="none" dirty="0" err="1" smtClean="0"/>
              <a:t>gluthation</a:t>
            </a:r>
            <a:r>
              <a:rPr lang="fr-FR" sz="2800" cap="none" dirty="0" smtClean="0"/>
              <a:t>+ vit b12 et de l’acide folique).</a:t>
            </a:r>
          </a:p>
          <a:p>
            <a:pPr algn="just"/>
            <a:endParaRPr lang="fr-FR"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505943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593726"/>
            <a:ext cx="7345362" cy="5457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1" name="ZoneTexte 2"/>
          <p:cNvSpPr txBox="1">
            <a:spLocks noChangeArrowheads="1"/>
          </p:cNvSpPr>
          <p:nvPr/>
        </p:nvSpPr>
        <p:spPr bwMode="auto">
          <a:xfrm>
            <a:off x="3881439" y="6143625"/>
            <a:ext cx="385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atin typeface="Calibri" panose="020F0502020204030204" pitchFamily="34" charset="0"/>
              </a:rPr>
              <a:t>Segmentation et descente tubaire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2587681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981200" y="274639"/>
            <a:ext cx="8229600" cy="725487"/>
          </a:xfrm>
        </p:spPr>
        <p:txBody>
          <a:bodyPr/>
          <a:lstStyle/>
          <a:p>
            <a:r>
              <a:rPr lang="fr-FR" smtClean="0">
                <a:solidFill>
                  <a:srgbClr val="FF0000"/>
                </a:solidFill>
              </a:rPr>
              <a:t>Migration tubaire</a:t>
            </a:r>
          </a:p>
        </p:txBody>
      </p:sp>
      <p:sp>
        <p:nvSpPr>
          <p:cNvPr id="19459" name="Espace réservé du contenu 2"/>
          <p:cNvSpPr>
            <a:spLocks noGrp="1"/>
          </p:cNvSpPr>
          <p:nvPr>
            <p:ph idx="4294967295"/>
          </p:nvPr>
        </p:nvSpPr>
        <p:spPr>
          <a:xfrm>
            <a:off x="1981200" y="1600201"/>
            <a:ext cx="8229600" cy="4525963"/>
          </a:xfrm>
          <a:prstGeom prst="rect">
            <a:avLst/>
          </a:prstGeom>
        </p:spPr>
        <p:txBody>
          <a:bodyPr/>
          <a:lstStyle/>
          <a:p>
            <a:endParaRPr lang="fr-FR" smtClean="0"/>
          </a:p>
        </p:txBody>
      </p:sp>
      <p:pic>
        <p:nvPicPr>
          <p:cNvPr id="19460" name="Image 4"/>
          <p:cNvPicPr>
            <a:picLocks noChangeAspect="1" noChangeArrowheads="1"/>
          </p:cNvPicPr>
          <p:nvPr/>
        </p:nvPicPr>
        <p:blipFill>
          <a:blip r:embed="rId2">
            <a:extLst>
              <a:ext uri="{28A0092B-C50C-407E-A947-70E740481C1C}">
                <a14:useLocalDpi xmlns:a14="http://schemas.microsoft.com/office/drawing/2010/main" val="0"/>
              </a:ext>
            </a:extLst>
          </a:blip>
          <a:srcRect l="1923" t="2151" r="1649" b="6989"/>
          <a:stretch>
            <a:fillRect/>
          </a:stretch>
        </p:blipFill>
        <p:spPr bwMode="auto">
          <a:xfrm>
            <a:off x="2095500" y="1571625"/>
            <a:ext cx="7429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619017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952625" y="0"/>
            <a:ext cx="8229600" cy="724277"/>
          </a:xfrm>
        </p:spPr>
        <p:txBody>
          <a:bodyPr/>
          <a:lstStyle/>
          <a:p>
            <a:r>
              <a:rPr lang="fr-FR" dirty="0" smtClean="0">
                <a:solidFill>
                  <a:srgbClr val="FF0000"/>
                </a:solidFill>
              </a:rPr>
              <a:t>1.5 Pré- implantation</a:t>
            </a:r>
          </a:p>
        </p:txBody>
      </p:sp>
      <p:sp>
        <p:nvSpPr>
          <p:cNvPr id="20483" name="Espace réservé du contenu 2"/>
          <p:cNvSpPr>
            <a:spLocks noGrp="1"/>
          </p:cNvSpPr>
          <p:nvPr>
            <p:ph idx="4294967295"/>
          </p:nvPr>
        </p:nvSpPr>
        <p:spPr>
          <a:xfrm>
            <a:off x="404483" y="543208"/>
            <a:ext cx="11325884" cy="6929438"/>
          </a:xfrm>
          <a:prstGeom prst="rect">
            <a:avLst/>
          </a:prstGeom>
        </p:spPr>
        <p:txBody>
          <a:bodyPr/>
          <a:lstStyle/>
          <a:p>
            <a:pPr algn="just">
              <a:lnSpc>
                <a:spcPct val="150000"/>
              </a:lnSpc>
            </a:pPr>
            <a:r>
              <a:rPr lang="fr-FR" sz="2400" cap="none" dirty="0" smtClean="0"/>
              <a:t>L'œuf, pour pouvoir s'implanter dans la muqueuse utérine, doit avoir atteint un stade de développement précis. L'implantation nécessite en effet une coopération étroite entre l'œuf et l’utérus et exige de ces deux partenaires un certain degré de maturité.  </a:t>
            </a:r>
          </a:p>
          <a:p>
            <a:pPr algn="just">
              <a:lnSpc>
                <a:spcPct val="150000"/>
              </a:lnSpc>
            </a:pPr>
            <a:r>
              <a:rPr lang="fr-FR" sz="2400" cap="none" dirty="0" smtClean="0"/>
              <a:t>L'implantation est toujours précédée d'une période plus au moins longue dite </a:t>
            </a:r>
            <a:r>
              <a:rPr lang="fr-FR" sz="2400" cap="none" dirty="0" smtClean="0">
                <a:solidFill>
                  <a:srgbClr val="FF0000"/>
                </a:solidFill>
              </a:rPr>
              <a:t>pré- implantation </a:t>
            </a:r>
            <a:r>
              <a:rPr lang="fr-FR" sz="2400" cap="none" dirty="0" smtClean="0"/>
              <a:t>dans laquelle le </a:t>
            </a:r>
            <a:r>
              <a:rPr lang="fr-FR" sz="2400" cap="none" dirty="0" smtClean="0">
                <a:solidFill>
                  <a:srgbClr val="FF0000"/>
                </a:solidFill>
              </a:rPr>
              <a:t>blastocyste reste libre </a:t>
            </a:r>
            <a:r>
              <a:rPr lang="fr-FR" sz="2400" cap="none" dirty="0" smtClean="0"/>
              <a:t>dans la </a:t>
            </a:r>
            <a:r>
              <a:rPr lang="fr-FR" sz="2400" cap="none" dirty="0" smtClean="0">
                <a:solidFill>
                  <a:srgbClr val="FF0000"/>
                </a:solidFill>
              </a:rPr>
              <a:t>lumière utérine </a:t>
            </a:r>
            <a:r>
              <a:rPr lang="fr-FR" sz="2400" cap="none" dirty="0" smtClean="0"/>
              <a:t>et se </a:t>
            </a:r>
            <a:r>
              <a:rPr lang="fr-FR" sz="2400" cap="none" dirty="0" smtClean="0">
                <a:solidFill>
                  <a:srgbClr val="FF0000"/>
                </a:solidFill>
              </a:rPr>
              <a:t>nourrit</a:t>
            </a:r>
            <a:r>
              <a:rPr lang="fr-FR" sz="2400" cap="none" dirty="0" smtClean="0"/>
              <a:t> de la sécrétion des glandes utérines (</a:t>
            </a:r>
            <a:r>
              <a:rPr lang="fr-FR" sz="2400" cap="none" dirty="0" smtClean="0">
                <a:solidFill>
                  <a:srgbClr val="FF0000"/>
                </a:solidFill>
              </a:rPr>
              <a:t>lait utérin</a:t>
            </a:r>
            <a:r>
              <a:rPr lang="fr-FR" sz="2400" cap="none" dirty="0" smtClean="0"/>
              <a:t>) qui sont pleines activités. </a:t>
            </a:r>
          </a:p>
          <a:p>
            <a:pPr algn="just"/>
            <a:r>
              <a:rPr lang="fr-FR" sz="2400" cap="none" dirty="0" smtClean="0"/>
              <a:t>cette période de pré- implantation est de:   </a:t>
            </a:r>
          </a:p>
          <a:p>
            <a:pPr algn="just"/>
            <a:r>
              <a:rPr lang="fr-FR" sz="2400" cap="none" dirty="0" smtClean="0"/>
              <a:t> 2 j chez la femme </a:t>
            </a:r>
          </a:p>
          <a:p>
            <a:pPr algn="just"/>
            <a:r>
              <a:rPr lang="fr-FR" sz="2400" cap="none" dirty="0" smtClean="0"/>
              <a:t>15 à 20 j chez la chienne </a:t>
            </a:r>
          </a:p>
          <a:p>
            <a:pPr algn="just"/>
            <a:r>
              <a:rPr lang="fr-FR" sz="2400" cap="none" dirty="0" smtClean="0"/>
              <a:t>30 à .35 j chez la vache </a:t>
            </a:r>
          </a:p>
          <a:p>
            <a:pPr algn="just"/>
            <a:r>
              <a:rPr lang="fr-FR" sz="2400" cap="none" dirty="0" smtClean="0"/>
              <a:t>40 à 45j chez la jument.  </a:t>
            </a:r>
          </a:p>
          <a:p>
            <a:pPr marL="0" indent="0" algn="just">
              <a:lnSpc>
                <a:spcPct val="150000"/>
              </a:lnSpc>
              <a:buNone/>
            </a:pPr>
            <a:endParaRPr lang="fr-FR" dirty="0"/>
          </a:p>
          <a:p>
            <a:pPr>
              <a:lnSpc>
                <a:spcPct val="150000"/>
              </a:lnSpc>
            </a:pPr>
            <a:endParaRPr lang="fr-FR"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1717050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81480" y="0"/>
            <a:ext cx="11660862" cy="928688"/>
          </a:xfrm>
        </p:spPr>
        <p:txBody>
          <a:bodyPr>
            <a:normAutofit fontScale="90000"/>
          </a:bodyPr>
          <a:lstStyle/>
          <a:p>
            <a:r>
              <a:rPr lang="fr-FR" dirty="0" smtClean="0">
                <a:solidFill>
                  <a:srgbClr val="FF0000"/>
                </a:solidFill>
              </a:rPr>
              <a:t>2. Deuxième semaine du développement embryonnaire</a:t>
            </a:r>
            <a:br>
              <a:rPr lang="fr-FR" dirty="0" smtClean="0">
                <a:solidFill>
                  <a:srgbClr val="FF0000"/>
                </a:solidFill>
              </a:rPr>
            </a:br>
            <a:r>
              <a:rPr lang="fr-FR" dirty="0" smtClean="0">
                <a:solidFill>
                  <a:srgbClr val="FF0000"/>
                </a:solidFill>
              </a:rPr>
              <a:t>2.1Implantation</a:t>
            </a:r>
          </a:p>
        </p:txBody>
      </p:sp>
      <p:sp>
        <p:nvSpPr>
          <p:cNvPr id="21507" name="Espace réservé du contenu 2"/>
          <p:cNvSpPr>
            <a:spLocks noGrp="1"/>
          </p:cNvSpPr>
          <p:nvPr>
            <p:ph idx="4294967295"/>
          </p:nvPr>
        </p:nvSpPr>
        <p:spPr>
          <a:xfrm>
            <a:off x="425513" y="928689"/>
            <a:ext cx="11416420" cy="6929437"/>
          </a:xfrm>
          <a:prstGeom prst="rect">
            <a:avLst/>
          </a:prstGeom>
        </p:spPr>
        <p:txBody>
          <a:bodyPr>
            <a:normAutofit/>
          </a:bodyPr>
          <a:lstStyle/>
          <a:p>
            <a:pPr algn="just"/>
            <a:r>
              <a:rPr lang="fr-FR" sz="2400" cap="none" dirty="0" smtClean="0"/>
              <a:t>Le lieu de l'implantation au niveau de l'utérus varie selon les espèces, elle est dite : centrale, excentrique et interstitielle.</a:t>
            </a:r>
          </a:p>
          <a:p>
            <a:pPr algn="just"/>
            <a:r>
              <a:rPr lang="fr-FR" sz="2400" cap="none" dirty="0" smtClean="0">
                <a:solidFill>
                  <a:srgbClr val="FF0000"/>
                </a:solidFill>
              </a:rPr>
              <a:t>Centrale</a:t>
            </a:r>
            <a:r>
              <a:rPr lang="fr-FR" sz="2400" cap="none" dirty="0" smtClean="0"/>
              <a:t> </a:t>
            </a:r>
            <a:r>
              <a:rPr lang="fr-FR" sz="2400" cap="none" dirty="0"/>
              <a:t>: l’endomètre n'est pas attaqué par le trophoblaste ou l'est tardivement. </a:t>
            </a:r>
            <a:r>
              <a:rPr lang="fr-FR" sz="2400" cap="none" dirty="0" smtClean="0"/>
              <a:t> </a:t>
            </a:r>
            <a:r>
              <a:rPr lang="fr-FR" sz="2400" cap="none" dirty="0"/>
              <a:t>Le blastocyste, assez longtemps libre dans la lumière utérine, s'accroît jusqu'à entrer en contact avec tout le pourtour de la cavité avant de s'y </a:t>
            </a:r>
            <a:r>
              <a:rPr lang="fr-FR" sz="2400" cap="none" dirty="0" smtClean="0"/>
              <a:t>fixer ( </a:t>
            </a:r>
            <a:r>
              <a:rPr lang="fr-FR" sz="2400" cap="none" dirty="0">
                <a:solidFill>
                  <a:srgbClr val="FF0000"/>
                </a:solidFill>
              </a:rPr>
              <a:t>carnivores</a:t>
            </a:r>
            <a:r>
              <a:rPr lang="fr-FR" sz="2400" cap="none" dirty="0"/>
              <a:t>, </a:t>
            </a:r>
            <a:r>
              <a:rPr lang="fr-FR" sz="2400" cap="none" dirty="0" smtClean="0">
                <a:solidFill>
                  <a:srgbClr val="FF0000"/>
                </a:solidFill>
              </a:rPr>
              <a:t>ongulés</a:t>
            </a:r>
            <a:r>
              <a:rPr lang="fr-FR" sz="2400" cap="none" dirty="0"/>
              <a:t>, </a:t>
            </a:r>
            <a:r>
              <a:rPr lang="fr-FR" sz="2400" cap="none" dirty="0" smtClean="0">
                <a:solidFill>
                  <a:srgbClr val="FF0000"/>
                </a:solidFill>
              </a:rPr>
              <a:t>lapin</a:t>
            </a:r>
            <a:r>
              <a:rPr lang="fr-FR" sz="2400" cap="none" dirty="0" smtClean="0"/>
              <a:t>). </a:t>
            </a:r>
            <a:endParaRPr lang="fr-FR" sz="2400" cap="none" dirty="0"/>
          </a:p>
          <a:p>
            <a:pPr algn="just"/>
            <a:r>
              <a:rPr lang="fr-FR" sz="2400" cap="none" dirty="0"/>
              <a:t> </a:t>
            </a:r>
            <a:r>
              <a:rPr lang="fr-FR" sz="2400" cap="none" dirty="0">
                <a:solidFill>
                  <a:srgbClr val="FF0000"/>
                </a:solidFill>
              </a:rPr>
              <a:t>E</a:t>
            </a:r>
            <a:r>
              <a:rPr lang="fr-FR" sz="2400" cap="none" dirty="0" smtClean="0">
                <a:solidFill>
                  <a:srgbClr val="FF0000"/>
                </a:solidFill>
              </a:rPr>
              <a:t>xcentrique</a:t>
            </a:r>
            <a:r>
              <a:rPr lang="fr-FR" sz="2400" cap="none" dirty="0" smtClean="0"/>
              <a:t> </a:t>
            </a:r>
            <a:r>
              <a:rPr lang="fr-FR" sz="2400" cap="none" dirty="0"/>
              <a:t>: le blastocyste s'insinue entre les plis très développés de la   muqueuse utérine et grandit à l'abri de deux d'entre -eux. Les bords de la cavité qui l'abrite se soudent ultérieurement et </a:t>
            </a:r>
            <a:r>
              <a:rPr lang="fr-FR" sz="2400" cap="none" dirty="0" smtClean="0"/>
              <a:t>forment </a:t>
            </a:r>
            <a:r>
              <a:rPr lang="fr-FR" sz="2400" cap="none" dirty="0"/>
              <a:t>une chambre close isolée de la lumière </a:t>
            </a:r>
            <a:r>
              <a:rPr lang="fr-FR" sz="2400" cap="none" dirty="0" smtClean="0"/>
              <a:t>utérine, c’est le </a:t>
            </a:r>
            <a:r>
              <a:rPr lang="fr-FR" sz="2400" cap="none" dirty="0"/>
              <a:t>cas de certains rongeurs (</a:t>
            </a:r>
            <a:r>
              <a:rPr lang="fr-FR" sz="2400" cap="none" dirty="0" smtClean="0">
                <a:solidFill>
                  <a:srgbClr val="FF0000"/>
                </a:solidFill>
              </a:rPr>
              <a:t>souris</a:t>
            </a:r>
            <a:r>
              <a:rPr lang="fr-FR" sz="2400" cap="none" dirty="0" smtClean="0"/>
              <a:t> et </a:t>
            </a:r>
            <a:r>
              <a:rPr lang="fr-FR" sz="2400" cap="none" dirty="0" smtClean="0">
                <a:solidFill>
                  <a:srgbClr val="FF0000"/>
                </a:solidFill>
              </a:rPr>
              <a:t>ratte</a:t>
            </a:r>
            <a:r>
              <a:rPr lang="fr-FR" sz="2400" cap="none" dirty="0" smtClean="0"/>
              <a:t>).  </a:t>
            </a:r>
            <a:endParaRPr lang="fr-FR" sz="2400" cap="none" dirty="0"/>
          </a:p>
          <a:p>
            <a:pPr algn="just"/>
            <a:r>
              <a:rPr lang="fr-FR" sz="2400" cap="none" dirty="0" smtClean="0">
                <a:solidFill>
                  <a:srgbClr val="FF0000"/>
                </a:solidFill>
              </a:rPr>
              <a:t>Interstitielle</a:t>
            </a:r>
            <a:r>
              <a:rPr lang="fr-FR" sz="2400" cap="none" dirty="0" smtClean="0"/>
              <a:t> </a:t>
            </a:r>
            <a:r>
              <a:rPr lang="fr-FR" sz="2400" cap="none" dirty="0"/>
              <a:t>: blastocyste se fixe précocement à l'endomètre et s'y </a:t>
            </a:r>
            <a:r>
              <a:rPr lang="fr-FR" sz="2400" cap="none" dirty="0" smtClean="0"/>
              <a:t>introduit en  </a:t>
            </a:r>
            <a:r>
              <a:rPr lang="fr-FR" sz="2400" cap="none" dirty="0"/>
              <a:t>érodant  sa  surface,  la  muqueuse  se  referme  sur  lui  et  le  trophoblaste  se  modifie  considérablement durant la </a:t>
            </a:r>
            <a:r>
              <a:rPr lang="fr-FR" sz="2400" cap="none" dirty="0" smtClean="0"/>
              <a:t>croissance(</a:t>
            </a:r>
            <a:r>
              <a:rPr lang="fr-FR" sz="2400" cap="none" dirty="0" smtClean="0">
                <a:solidFill>
                  <a:srgbClr val="FF0000"/>
                </a:solidFill>
              </a:rPr>
              <a:t>primates</a:t>
            </a:r>
            <a:r>
              <a:rPr lang="fr-FR" sz="2400" cap="none" dirty="0" smtClean="0"/>
              <a:t>, </a:t>
            </a:r>
            <a:r>
              <a:rPr lang="fr-FR" sz="2400" cap="none" dirty="0" smtClean="0">
                <a:solidFill>
                  <a:srgbClr val="FF0000"/>
                </a:solidFill>
              </a:rPr>
              <a:t>cobayes</a:t>
            </a:r>
            <a:r>
              <a:rPr lang="fr-FR" sz="2400" cap="none" dirty="0" smtClean="0"/>
              <a:t>). </a:t>
            </a:r>
            <a:endParaRPr lang="fr-FR" sz="2400" cap="none" dirty="0"/>
          </a:p>
          <a:p>
            <a:endParaRPr lang="fr-FR" sz="2400" cap="none" dirty="0" smtClean="0"/>
          </a:p>
        </p:txBody>
      </p:sp>
      <p:sp>
        <p:nvSpPr>
          <p:cNvPr id="2" name="Espace réservé du pied de page 1"/>
          <p:cNvSpPr>
            <a:spLocks noGrp="1"/>
          </p:cNvSpPr>
          <p:nvPr>
            <p:ph type="ftr" sz="quarter" idx="11"/>
          </p:nvPr>
        </p:nvSpPr>
        <p:spPr>
          <a:xfrm>
            <a:off x="9885758" y="6492875"/>
            <a:ext cx="6672887" cy="365125"/>
          </a:xfrm>
        </p:spPr>
        <p:txBody>
          <a:bodyPr/>
          <a:lstStyle/>
          <a:p>
            <a:r>
              <a:rPr lang="en-US" dirty="0" smtClean="0"/>
              <a:t>39</a:t>
            </a:r>
            <a:endParaRPr lang="en-US" dirty="0"/>
          </a:p>
        </p:txBody>
      </p:sp>
    </p:spTree>
    <p:extLst>
      <p:ext uri="{BB962C8B-B14F-4D97-AF65-F5344CB8AC3E}">
        <p14:creationId xmlns:p14="http://schemas.microsoft.com/office/powerpoint/2010/main" val="332984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3240" y="174898"/>
            <a:ext cx="10364451" cy="386418"/>
          </a:xfrm>
        </p:spPr>
        <p:txBody>
          <a:bodyPr>
            <a:normAutofit fontScale="90000"/>
          </a:bodyPr>
          <a:lstStyle/>
          <a:p>
            <a:r>
              <a:rPr lang="fr-FR" dirty="0"/>
              <a:t>Généralités</a:t>
            </a:r>
          </a:p>
        </p:txBody>
      </p:sp>
      <p:sp>
        <p:nvSpPr>
          <p:cNvPr id="3" name="Espace réservé du contenu 2"/>
          <p:cNvSpPr>
            <a:spLocks noGrp="1"/>
          </p:cNvSpPr>
          <p:nvPr>
            <p:ph sz="quarter" idx="13"/>
          </p:nvPr>
        </p:nvSpPr>
        <p:spPr>
          <a:xfrm>
            <a:off x="651850" y="561316"/>
            <a:ext cx="11126707" cy="5884751"/>
          </a:xfrm>
        </p:spPr>
        <p:txBody>
          <a:bodyPr>
            <a:normAutofit lnSpcReduction="10000"/>
          </a:bodyPr>
          <a:lstStyle/>
          <a:p>
            <a:pPr algn="just"/>
            <a:r>
              <a:rPr lang="fr-FR" sz="2600" cap="none" dirty="0" smtClean="0"/>
              <a:t>Le développement embryonnaire est décomposé en plusieurs étapes qui sont facilement identifiables en fonction des changements morphologiques que subissent les embryons :</a:t>
            </a:r>
          </a:p>
          <a:p>
            <a:pPr algn="just"/>
            <a:r>
              <a:rPr lang="fr-FR" sz="2600" cap="none" dirty="0" smtClean="0">
                <a:solidFill>
                  <a:srgbClr val="FF0000"/>
                </a:solidFill>
              </a:rPr>
              <a:t>Fécondation: </a:t>
            </a:r>
            <a:r>
              <a:rPr lang="fr-FR" sz="2600" cap="none" dirty="0" smtClean="0"/>
              <a:t>fusion du spermatozoïde et de l'ovule qui aboutit à la formation d'un zygote, lui-même à l'origine d'un nouvel individu. </a:t>
            </a:r>
          </a:p>
          <a:p>
            <a:pPr algn="just"/>
            <a:r>
              <a:rPr lang="fr-FR" sz="2600" cap="none" dirty="0" smtClean="0">
                <a:solidFill>
                  <a:srgbClr val="FF0000"/>
                </a:solidFill>
              </a:rPr>
              <a:t>Segmentation: </a:t>
            </a:r>
            <a:r>
              <a:rPr lang="fr-FR" sz="2600" cap="none" dirty="0" smtClean="0"/>
              <a:t>cycles rapides de division cellulaire, formation d'une blastula</a:t>
            </a:r>
          </a:p>
          <a:p>
            <a:pPr algn="just"/>
            <a:r>
              <a:rPr lang="fr-FR" sz="2600" cap="none" dirty="0" smtClean="0">
                <a:solidFill>
                  <a:srgbClr val="FF0000"/>
                </a:solidFill>
              </a:rPr>
              <a:t>Gastrulation: </a:t>
            </a:r>
            <a:r>
              <a:rPr lang="fr-FR" sz="2600" cap="none" dirty="0" smtClean="0"/>
              <a:t>mise en place des 3 feuillets fondamentaux: ectoblaste, mésoblaste et endoblaste.</a:t>
            </a:r>
          </a:p>
          <a:p>
            <a:pPr lvl="0" algn="just"/>
            <a:r>
              <a:rPr lang="fr-FR" sz="2600" cap="none" dirty="0">
                <a:solidFill>
                  <a:srgbClr val="FF0000"/>
                </a:solidFill>
              </a:rPr>
              <a:t>O</a:t>
            </a:r>
            <a:r>
              <a:rPr lang="fr-FR" sz="2600" cap="none" dirty="0" smtClean="0">
                <a:solidFill>
                  <a:srgbClr val="FF0000"/>
                </a:solidFill>
              </a:rPr>
              <a:t>rganogenèse</a:t>
            </a:r>
            <a:r>
              <a:rPr lang="fr-FR" sz="2600" b="1" cap="none" dirty="0" smtClean="0"/>
              <a:t> </a:t>
            </a:r>
            <a:r>
              <a:rPr lang="fr-FR" sz="2600" cap="none" dirty="0" smtClean="0"/>
              <a:t>: formation des structures corporelles et des organes, qui nécessite une division cellulaire (prolifération) et une différenciation cellulaire (spécialisation). Elle débute par la </a:t>
            </a:r>
            <a:r>
              <a:rPr lang="fr-FR" sz="2600" b="1" cap="none" dirty="0" err="1" smtClean="0"/>
              <a:t>neurulation</a:t>
            </a:r>
            <a:r>
              <a:rPr lang="fr-FR" sz="2600" b="1" cap="none" dirty="0" smtClean="0"/>
              <a:t>,</a:t>
            </a:r>
            <a:r>
              <a:rPr lang="fr-FR" sz="2600" cap="none" dirty="0" smtClean="0"/>
              <a:t> la différenciation des organes est progressive.</a:t>
            </a:r>
          </a:p>
          <a:p>
            <a:pPr lvl="0" algn="just"/>
            <a:endParaRPr lang="fr-FR" sz="2600" cap="none" dirty="0" smtClean="0"/>
          </a:p>
          <a:p>
            <a:pPr algn="just"/>
            <a:endParaRPr lang="fr-FR" dirty="0"/>
          </a:p>
          <a:p>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511328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81480" y="0"/>
            <a:ext cx="11660862" cy="928688"/>
          </a:xfrm>
        </p:spPr>
        <p:txBody>
          <a:bodyPr>
            <a:normAutofit/>
          </a:bodyPr>
          <a:lstStyle/>
          <a:p>
            <a:r>
              <a:rPr lang="fr-FR" dirty="0" smtClean="0">
                <a:solidFill>
                  <a:srgbClr val="FF0000"/>
                </a:solidFill>
              </a:rPr>
              <a:t>2.2mécanisme </a:t>
            </a:r>
            <a:r>
              <a:rPr lang="fr-FR" dirty="0">
                <a:solidFill>
                  <a:srgbClr val="FF0000"/>
                </a:solidFill>
              </a:rPr>
              <a:t>de </a:t>
            </a:r>
            <a:r>
              <a:rPr lang="fr-FR" dirty="0" smtClean="0">
                <a:solidFill>
                  <a:srgbClr val="FF0000"/>
                </a:solidFill>
              </a:rPr>
              <a:t>l’Implantation</a:t>
            </a:r>
          </a:p>
        </p:txBody>
      </p:sp>
      <p:sp>
        <p:nvSpPr>
          <p:cNvPr id="21507" name="Espace réservé du contenu 2"/>
          <p:cNvSpPr>
            <a:spLocks noGrp="1"/>
          </p:cNvSpPr>
          <p:nvPr>
            <p:ph idx="4294967295"/>
          </p:nvPr>
        </p:nvSpPr>
        <p:spPr>
          <a:xfrm>
            <a:off x="679010" y="1354201"/>
            <a:ext cx="11171976" cy="6929437"/>
          </a:xfrm>
          <a:prstGeom prst="rect">
            <a:avLst/>
          </a:prstGeom>
        </p:spPr>
        <p:txBody>
          <a:bodyPr/>
          <a:lstStyle/>
          <a:p>
            <a:pPr marL="0" indent="0" algn="just">
              <a:buNone/>
            </a:pPr>
            <a:r>
              <a:rPr lang="fr-FR" sz="2800" cap="none" dirty="0" smtClean="0">
                <a:solidFill>
                  <a:srgbClr val="FF0000"/>
                </a:solidFill>
              </a:rPr>
              <a:t>Rôle de l'œuf dans l'implantation </a:t>
            </a:r>
          </a:p>
          <a:p>
            <a:pPr algn="just"/>
            <a:r>
              <a:rPr lang="fr-FR" sz="2800" cap="none" dirty="0"/>
              <a:t>R</a:t>
            </a:r>
            <a:r>
              <a:rPr lang="fr-FR" sz="2800" cap="none" dirty="0" smtClean="0"/>
              <a:t>upture de la membrane pellucide</a:t>
            </a:r>
          </a:p>
          <a:p>
            <a:pPr algn="just"/>
            <a:r>
              <a:rPr lang="fr-FR" sz="2800" cap="none" dirty="0">
                <a:solidFill>
                  <a:srgbClr val="FF0000"/>
                </a:solidFill>
              </a:rPr>
              <a:t>A</a:t>
            </a:r>
            <a:r>
              <a:rPr lang="fr-FR" sz="2800" cap="none" dirty="0" smtClean="0">
                <a:solidFill>
                  <a:srgbClr val="FF0000"/>
                </a:solidFill>
              </a:rPr>
              <a:t>gressivité du blastocyste</a:t>
            </a:r>
            <a:r>
              <a:rPr lang="fr-FR" sz="2800" cap="none" dirty="0" smtClean="0"/>
              <a:t>: s’allonge et se hérisse de </a:t>
            </a:r>
            <a:r>
              <a:rPr lang="fr-FR" sz="2800" cap="none" dirty="0" err="1" smtClean="0"/>
              <a:t>micro-villosités</a:t>
            </a:r>
            <a:r>
              <a:rPr lang="fr-FR" sz="2800" cap="none" dirty="0" smtClean="0"/>
              <a:t> diffuse et transitoire qui disparaîtront lors de la fixation.</a:t>
            </a:r>
          </a:p>
          <a:p>
            <a:pPr algn="just"/>
            <a:r>
              <a:rPr lang="fr-FR" sz="2800" cap="none" dirty="0"/>
              <a:t>E</a:t>
            </a:r>
            <a:r>
              <a:rPr lang="fr-FR" sz="2800" cap="none" dirty="0" smtClean="0"/>
              <a:t>pithélium utérin forme des complexes </a:t>
            </a:r>
            <a:r>
              <a:rPr lang="fr-FR" sz="2800" cap="none" dirty="0" err="1" smtClean="0"/>
              <a:t>jonctionnels</a:t>
            </a:r>
            <a:r>
              <a:rPr lang="fr-FR" sz="2800" cap="none" dirty="0" smtClean="0"/>
              <a:t> responsables d’une adhésion plus solide lors de la disparition des </a:t>
            </a:r>
            <a:r>
              <a:rPr lang="fr-FR" sz="2800" cap="none" dirty="0" err="1" smtClean="0"/>
              <a:t>micro-villosités</a:t>
            </a:r>
            <a:r>
              <a:rPr lang="fr-FR" sz="2800" cap="none" dirty="0" smtClean="0"/>
              <a:t>, d’où le collage du blastocyste (</a:t>
            </a:r>
            <a:r>
              <a:rPr lang="fr-FR" sz="2800" cap="none" dirty="0" err="1" smtClean="0">
                <a:solidFill>
                  <a:srgbClr val="FF0000"/>
                </a:solidFill>
              </a:rPr>
              <a:t>muccopolysacharides</a:t>
            </a:r>
            <a:r>
              <a:rPr lang="fr-FR" sz="2800" dirty="0" smtClean="0">
                <a:solidFill>
                  <a:srgbClr val="FF0000"/>
                </a:solidFill>
              </a:rPr>
              <a:t>)</a:t>
            </a:r>
            <a:r>
              <a:rPr lang="fr-FR" sz="2800" dirty="0" smtClean="0"/>
              <a:t> .</a:t>
            </a:r>
          </a:p>
          <a:p>
            <a:pPr marL="0" indent="0">
              <a:buNone/>
            </a:pPr>
            <a:endParaRPr lang="fr-FR" sz="2400" dirty="0" smtClean="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4190049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952625" y="0"/>
            <a:ext cx="8229600" cy="1143000"/>
          </a:xfrm>
        </p:spPr>
        <p:txBody>
          <a:bodyPr/>
          <a:lstStyle/>
          <a:p>
            <a:r>
              <a:rPr lang="fr-FR" dirty="0" smtClean="0">
                <a:solidFill>
                  <a:srgbClr val="FF0000"/>
                </a:solidFill>
              </a:rPr>
              <a:t>2.2 mécanisme </a:t>
            </a:r>
            <a:r>
              <a:rPr lang="fr-FR" dirty="0">
                <a:solidFill>
                  <a:srgbClr val="FF0000"/>
                </a:solidFill>
              </a:rPr>
              <a:t>de l’Implantation</a:t>
            </a:r>
            <a:endParaRPr lang="fr-FR" dirty="0" smtClean="0"/>
          </a:p>
        </p:txBody>
      </p:sp>
      <p:sp>
        <p:nvSpPr>
          <p:cNvPr id="22531" name="Espace réservé du contenu 2"/>
          <p:cNvSpPr>
            <a:spLocks noGrp="1"/>
          </p:cNvSpPr>
          <p:nvPr>
            <p:ph idx="4294967295"/>
          </p:nvPr>
        </p:nvSpPr>
        <p:spPr>
          <a:xfrm>
            <a:off x="624689" y="1417576"/>
            <a:ext cx="11054281" cy="5715000"/>
          </a:xfrm>
          <a:prstGeom prst="rect">
            <a:avLst/>
          </a:prstGeom>
        </p:spPr>
        <p:txBody>
          <a:bodyPr/>
          <a:lstStyle/>
          <a:p>
            <a:pPr marL="0" indent="0" algn="just">
              <a:buNone/>
            </a:pPr>
            <a:r>
              <a:rPr lang="fr-FR" sz="2800" dirty="0">
                <a:solidFill>
                  <a:srgbClr val="FF0000"/>
                </a:solidFill>
              </a:rPr>
              <a:t>Rôle de l’utérus </a:t>
            </a:r>
          </a:p>
          <a:p>
            <a:pPr algn="just"/>
            <a:r>
              <a:rPr lang="fr-FR" sz="2400" cap="none" dirty="0" smtClean="0"/>
              <a:t>Coopération étroite entre l’œuf et l’utérus</a:t>
            </a:r>
          </a:p>
          <a:p>
            <a:pPr algn="just"/>
            <a:r>
              <a:rPr lang="fr-FR" sz="2400" cap="none" dirty="0" smtClean="0">
                <a:solidFill>
                  <a:srgbClr val="FF0000"/>
                </a:solidFill>
              </a:rPr>
              <a:t>Rôle de l’utérus</a:t>
            </a:r>
            <a:r>
              <a:rPr lang="fr-FR" sz="2400" cap="none" dirty="0" smtClean="0"/>
              <a:t>: concordance entre l’âge de l’œuf et le stade de développement de l’utérus dans le cycle, grâce à la </a:t>
            </a:r>
            <a:r>
              <a:rPr lang="fr-FR" sz="2400" cap="none" dirty="0" smtClean="0">
                <a:solidFill>
                  <a:srgbClr val="FF0000"/>
                </a:solidFill>
              </a:rPr>
              <a:t>fenêtre d’implantation </a:t>
            </a:r>
            <a:r>
              <a:rPr lang="fr-FR" sz="2400" cap="none" dirty="0" smtClean="0"/>
              <a:t>(protéine d’adhésion).</a:t>
            </a:r>
          </a:p>
          <a:p>
            <a:pPr algn="just"/>
            <a:r>
              <a:rPr lang="fr-FR" sz="2400" cap="none" dirty="0" smtClean="0"/>
              <a:t>Contrôle endocrinien: HCG , </a:t>
            </a:r>
            <a:r>
              <a:rPr lang="fr-FR" sz="2400" cap="none" dirty="0"/>
              <a:t>p</a:t>
            </a:r>
            <a:r>
              <a:rPr lang="fr-FR" sz="2400" cap="none" dirty="0" smtClean="0"/>
              <a:t>rogestérone(sa teneur augmente de</a:t>
            </a:r>
            <a:r>
              <a:rPr lang="fr-FR" sz="2400" cap="none" dirty="0"/>
              <a:t> 19,5 µg / g à 54,1 µg / </a:t>
            </a:r>
            <a:r>
              <a:rPr lang="fr-FR" sz="2400" cap="none" dirty="0" smtClean="0"/>
              <a:t>g).  C’est l’hormone principale de l’implantation et de toute la gestation, l’œstrogène agit en synergie avec lui.</a:t>
            </a:r>
          </a:p>
          <a:p>
            <a:endParaRPr lang="fr-FR" dirty="0" smtClean="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3961857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841972" y="0"/>
            <a:ext cx="10076507" cy="1143000"/>
          </a:xfrm>
        </p:spPr>
        <p:txBody>
          <a:bodyPr/>
          <a:lstStyle/>
          <a:p>
            <a:r>
              <a:rPr lang="fr-FR" dirty="0" smtClean="0">
                <a:solidFill>
                  <a:srgbClr val="FF0000"/>
                </a:solidFill>
              </a:rPr>
              <a:t>2.3 Contrôle </a:t>
            </a:r>
            <a:r>
              <a:rPr lang="fr-FR" dirty="0">
                <a:solidFill>
                  <a:srgbClr val="FF0000"/>
                </a:solidFill>
              </a:rPr>
              <a:t>endocrinien dans l'implantation </a:t>
            </a:r>
            <a:endParaRPr lang="fr-FR" dirty="0" smtClean="0"/>
          </a:p>
        </p:txBody>
      </p:sp>
      <p:sp>
        <p:nvSpPr>
          <p:cNvPr id="22531" name="Espace réservé du contenu 2"/>
          <p:cNvSpPr>
            <a:spLocks noGrp="1"/>
          </p:cNvSpPr>
          <p:nvPr>
            <p:ph idx="4294967295"/>
          </p:nvPr>
        </p:nvSpPr>
        <p:spPr>
          <a:xfrm>
            <a:off x="624689" y="1417576"/>
            <a:ext cx="11054281" cy="5715000"/>
          </a:xfrm>
          <a:prstGeom prst="rect">
            <a:avLst/>
          </a:prstGeom>
        </p:spPr>
        <p:txBody>
          <a:bodyPr/>
          <a:lstStyle/>
          <a:p>
            <a:pPr marL="0" indent="0" algn="just">
              <a:buNone/>
            </a:pPr>
            <a:r>
              <a:rPr lang="fr-FR" sz="2800" dirty="0">
                <a:solidFill>
                  <a:srgbClr val="FF0000"/>
                </a:solidFill>
              </a:rPr>
              <a:t>Évolution du corps jaune </a:t>
            </a:r>
            <a:endParaRPr lang="fr-FR" sz="2800" dirty="0" smtClean="0">
              <a:solidFill>
                <a:srgbClr val="FF0000"/>
              </a:solidFill>
            </a:endParaRPr>
          </a:p>
          <a:p>
            <a:pPr marL="0" indent="0" algn="just">
              <a:buNone/>
            </a:pPr>
            <a:r>
              <a:rPr lang="fr-FR" sz="2400" cap="none" dirty="0"/>
              <a:t>Le trophoblaste rudimentaire (précurseur du placenta) secrète l'hormone chorionique gonadotrophine HCG (c’est une hormone polypeptidique) qui </a:t>
            </a:r>
            <a:r>
              <a:rPr lang="fr-FR" sz="2400" cap="none" dirty="0" smtClean="0"/>
              <a:t>provoque:  </a:t>
            </a:r>
            <a:endParaRPr lang="fr-FR" sz="2400" cap="none" dirty="0"/>
          </a:p>
          <a:p>
            <a:pPr algn="just">
              <a:buFont typeface="Wingdings" panose="05000000000000000000" pitchFamily="2" charset="2"/>
              <a:buChar char="Ø"/>
            </a:pPr>
            <a:r>
              <a:rPr lang="fr-FR" sz="2400" cap="none" dirty="0" smtClean="0"/>
              <a:t>Le </a:t>
            </a:r>
            <a:r>
              <a:rPr lang="fr-FR" sz="2400" cap="none" dirty="0"/>
              <a:t>maintien du corps </a:t>
            </a:r>
            <a:r>
              <a:rPr lang="fr-FR" sz="2400" cap="none" dirty="0" smtClean="0"/>
              <a:t>jaune, </a:t>
            </a:r>
            <a:r>
              <a:rPr lang="fr-FR" sz="2400" cap="none" dirty="0"/>
              <a:t>on peut voir cela grâce à la taille des cellules du corps jaune qui </a:t>
            </a:r>
            <a:r>
              <a:rPr lang="fr-FR" sz="2400" cap="none" dirty="0" smtClean="0"/>
              <a:t>sont celles </a:t>
            </a:r>
            <a:r>
              <a:rPr lang="fr-FR" sz="2400" cap="none" dirty="0"/>
              <a:t>sont multipliées par deux </a:t>
            </a:r>
            <a:r>
              <a:rPr lang="fr-FR" sz="2400" cap="none" dirty="0" smtClean="0"/>
              <a:t> </a:t>
            </a:r>
            <a:endParaRPr lang="fr-FR" sz="2400" cap="none" dirty="0"/>
          </a:p>
          <a:p>
            <a:pPr algn="just">
              <a:buFont typeface="Wingdings" panose="05000000000000000000" pitchFamily="2" charset="2"/>
              <a:buChar char="Ø"/>
            </a:pPr>
            <a:r>
              <a:rPr lang="fr-FR" sz="2400" cap="none" dirty="0" smtClean="0"/>
              <a:t>Assure </a:t>
            </a:r>
            <a:r>
              <a:rPr lang="fr-FR" sz="2400" cap="none" dirty="0"/>
              <a:t>l'interruption des cycles </a:t>
            </a:r>
            <a:r>
              <a:rPr lang="fr-FR" sz="2400" cap="none" dirty="0" smtClean="0"/>
              <a:t> </a:t>
            </a:r>
            <a:endParaRPr lang="fr-FR" sz="2400" cap="none" dirty="0"/>
          </a:p>
          <a:p>
            <a:pPr algn="just">
              <a:buFont typeface="Wingdings" panose="05000000000000000000" pitchFamily="2" charset="2"/>
              <a:buChar char="Ø"/>
            </a:pPr>
            <a:r>
              <a:rPr lang="fr-FR" sz="2400" cap="none" dirty="0"/>
              <a:t>M</a:t>
            </a:r>
            <a:r>
              <a:rPr lang="fr-FR" sz="2400" cap="none" dirty="0" smtClean="0"/>
              <a:t>odifie </a:t>
            </a:r>
            <a:r>
              <a:rPr lang="fr-FR" sz="2400" cap="none" dirty="0"/>
              <a:t>la réaction immunitaire de l'utérus vis-à-vis de l'embryon, ainsi l'utérus maternel se comporte comme si l'embryon n'était pas un corps </a:t>
            </a:r>
            <a:r>
              <a:rPr lang="fr-FR" sz="2400" cap="none" dirty="0" smtClean="0"/>
              <a:t>étranger </a:t>
            </a:r>
            <a:endParaRPr lang="fr-FR" sz="2400" cap="none" dirty="0"/>
          </a:p>
          <a:p>
            <a:endParaRPr lang="fr-FR"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42</a:t>
            </a:fld>
            <a:endParaRPr lang="en-US" dirty="0"/>
          </a:p>
        </p:txBody>
      </p:sp>
    </p:spTree>
    <p:extLst>
      <p:ext uri="{BB962C8B-B14F-4D97-AF65-F5344CB8AC3E}">
        <p14:creationId xmlns:p14="http://schemas.microsoft.com/office/powerpoint/2010/main" val="3292367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624689" y="0"/>
            <a:ext cx="10438646" cy="1143000"/>
          </a:xfrm>
        </p:spPr>
        <p:txBody>
          <a:bodyPr/>
          <a:lstStyle/>
          <a:p>
            <a:r>
              <a:rPr lang="fr-FR" dirty="0" smtClean="0">
                <a:solidFill>
                  <a:srgbClr val="FF0000"/>
                </a:solidFill>
              </a:rPr>
              <a:t>2.4 Anomalies </a:t>
            </a:r>
            <a:r>
              <a:rPr lang="fr-FR" dirty="0">
                <a:solidFill>
                  <a:srgbClr val="FF0000"/>
                </a:solidFill>
              </a:rPr>
              <a:t>de l’implantation</a:t>
            </a:r>
            <a:endParaRPr lang="fr-FR" dirty="0" smtClean="0"/>
          </a:p>
        </p:txBody>
      </p:sp>
      <p:sp>
        <p:nvSpPr>
          <p:cNvPr id="22531" name="Espace réservé du contenu 2"/>
          <p:cNvSpPr>
            <a:spLocks noGrp="1"/>
          </p:cNvSpPr>
          <p:nvPr>
            <p:ph idx="4294967295"/>
          </p:nvPr>
        </p:nvSpPr>
        <p:spPr>
          <a:xfrm>
            <a:off x="624689" y="1417576"/>
            <a:ext cx="11054281" cy="5715000"/>
          </a:xfrm>
          <a:prstGeom prst="rect">
            <a:avLst/>
          </a:prstGeom>
        </p:spPr>
        <p:txBody>
          <a:bodyPr/>
          <a:lstStyle/>
          <a:p>
            <a:pPr marL="0" indent="0" algn="just">
              <a:buNone/>
            </a:pPr>
            <a:r>
              <a:rPr lang="fr-FR" sz="2800" dirty="0">
                <a:solidFill>
                  <a:srgbClr val="FF0000"/>
                </a:solidFill>
              </a:rPr>
              <a:t>-</a:t>
            </a:r>
            <a:r>
              <a:rPr lang="fr-FR" sz="2800" dirty="0" smtClean="0">
                <a:solidFill>
                  <a:srgbClr val="FF0000"/>
                </a:solidFill>
              </a:rPr>
              <a:t>Implantation </a:t>
            </a:r>
            <a:r>
              <a:rPr lang="fr-FR" sz="2800" dirty="0">
                <a:solidFill>
                  <a:srgbClr val="FF0000"/>
                </a:solidFill>
              </a:rPr>
              <a:t>ectopique </a:t>
            </a:r>
            <a:endParaRPr lang="fr-FR" sz="2800" dirty="0" smtClean="0">
              <a:solidFill>
                <a:srgbClr val="FF0000"/>
              </a:solidFill>
            </a:endParaRPr>
          </a:p>
          <a:p>
            <a:pPr algn="just">
              <a:buFontTx/>
              <a:buChar char="-"/>
            </a:pPr>
            <a:r>
              <a:rPr lang="fr-FR" sz="2400" cap="none" dirty="0" smtClean="0"/>
              <a:t>L'œuf </a:t>
            </a:r>
            <a:r>
              <a:rPr lang="fr-FR" sz="2400" cap="none" dirty="0"/>
              <a:t>au stade de blastocyste peut s'arrêter en un point quelconque de son trajet. Il peut alors   dégénérer ou s'implanter, déterminant ainsi une grossesse extra-utérine (le plus souvent dans l'ampoule, rarement dans le segment interstitiel). </a:t>
            </a:r>
            <a:endParaRPr lang="fr-FR" sz="2400" cap="none" dirty="0" smtClean="0"/>
          </a:p>
          <a:p>
            <a:pPr algn="just">
              <a:buFontTx/>
              <a:buChar char="-"/>
            </a:pPr>
            <a:r>
              <a:rPr lang="fr-FR" sz="2800" dirty="0" smtClean="0">
                <a:solidFill>
                  <a:srgbClr val="FF0000"/>
                </a:solidFill>
              </a:rPr>
              <a:t>Implantation </a:t>
            </a:r>
            <a:r>
              <a:rPr lang="fr-FR" sz="2800" dirty="0">
                <a:solidFill>
                  <a:srgbClr val="FF0000"/>
                </a:solidFill>
              </a:rPr>
              <a:t>cervicale ou implantation basse </a:t>
            </a:r>
            <a:endParaRPr lang="fr-FR" sz="2800" dirty="0" smtClean="0">
              <a:solidFill>
                <a:srgbClr val="FF0000"/>
              </a:solidFill>
            </a:endParaRPr>
          </a:p>
          <a:p>
            <a:pPr marL="0" indent="0" algn="just">
              <a:buNone/>
            </a:pPr>
            <a:r>
              <a:rPr lang="fr-FR" sz="2400" cap="none" dirty="0" smtClean="0"/>
              <a:t>Dans le segment inférieur de l’utérus, formation d'un placenta prævia, source d'hémorragies graves à la fin de la grossesse ou au moment de la naissance. </a:t>
            </a:r>
          </a:p>
          <a:p>
            <a:pPr marL="0" indent="0" algn="just">
              <a:buNone/>
            </a:pPr>
            <a:r>
              <a:rPr lang="fr-FR" sz="2400" dirty="0">
                <a:solidFill>
                  <a:srgbClr val="FF0000"/>
                </a:solidFill>
              </a:rPr>
              <a:t>Implantation en dehors de l'utérus </a:t>
            </a:r>
          </a:p>
          <a:p>
            <a:pPr marL="0" indent="0" algn="just">
              <a:buNone/>
            </a:pPr>
            <a:r>
              <a:rPr lang="fr-FR" sz="2400" cap="none" dirty="0"/>
              <a:t>Donne lieu à une grossesse extra-utérine, rupture de la trompe : hémorragies internes. </a:t>
            </a:r>
            <a:endParaRPr lang="fr-FR" sz="24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0914755" y="6246923"/>
            <a:ext cx="764215" cy="365125"/>
          </a:xfrm>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3338601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65020"/>
            <a:ext cx="10364451" cy="974893"/>
          </a:xfrm>
        </p:spPr>
        <p:txBody>
          <a:bodyPr>
            <a:normAutofit fontScale="90000"/>
          </a:bodyPr>
          <a:lstStyle/>
          <a:p>
            <a:r>
              <a:rPr lang="fr-FR" dirty="0">
                <a:solidFill>
                  <a:srgbClr val="FF0000"/>
                </a:solidFill>
              </a:rPr>
              <a:t>Deuxième semaine du développement embryonnaire</a:t>
            </a:r>
            <a:br>
              <a:rPr lang="fr-FR" dirty="0">
                <a:solidFill>
                  <a:srgbClr val="FF0000"/>
                </a:solidFill>
              </a:rPr>
            </a:br>
            <a:r>
              <a:rPr lang="fr-FR" dirty="0" smtClean="0">
                <a:solidFill>
                  <a:srgbClr val="FF0000"/>
                </a:solidFill>
              </a:rPr>
              <a:t>2.5.Pré gastrulation</a:t>
            </a:r>
            <a:endParaRPr lang="fr-FR" dirty="0">
              <a:solidFill>
                <a:srgbClr val="FF0000"/>
              </a:solidFill>
            </a:endParaRPr>
          </a:p>
        </p:txBody>
      </p:sp>
      <p:sp>
        <p:nvSpPr>
          <p:cNvPr id="3" name="Espace réservé du contenu 2"/>
          <p:cNvSpPr>
            <a:spLocks noGrp="1"/>
          </p:cNvSpPr>
          <p:nvPr>
            <p:ph sz="quarter" idx="13"/>
          </p:nvPr>
        </p:nvSpPr>
        <p:spPr>
          <a:xfrm>
            <a:off x="913149" y="1497960"/>
            <a:ext cx="10363826" cy="4413953"/>
          </a:xfrm>
        </p:spPr>
        <p:txBody>
          <a:bodyPr>
            <a:normAutofit/>
          </a:bodyPr>
          <a:lstStyle/>
          <a:p>
            <a:pPr algn="just"/>
            <a:r>
              <a:rPr lang="fr-FR" sz="2800" cap="none" dirty="0" smtClean="0"/>
              <a:t>Une étape intermédiaire entre la segmentation et la gastrulation caractérise les </a:t>
            </a:r>
            <a:r>
              <a:rPr lang="fr-FR" sz="2800" cap="none" dirty="0" smtClean="0">
                <a:solidFill>
                  <a:srgbClr val="FF0000"/>
                </a:solidFill>
              </a:rPr>
              <a:t>espèces </a:t>
            </a:r>
            <a:r>
              <a:rPr lang="fr-FR" sz="2800" cap="none" dirty="0" smtClean="0"/>
              <a:t>qui développent des </a:t>
            </a:r>
            <a:r>
              <a:rPr lang="fr-FR" sz="2800" cap="none" dirty="0" smtClean="0">
                <a:solidFill>
                  <a:srgbClr val="FF0000"/>
                </a:solidFill>
              </a:rPr>
              <a:t>annexes embryonnaires</a:t>
            </a:r>
            <a:r>
              <a:rPr lang="fr-FR" sz="2800" cap="none" dirty="0" smtClean="0"/>
              <a:t>, les amniotes (oiseaux et mammifères), c’est la pré gastrulation.</a:t>
            </a:r>
          </a:p>
          <a:p>
            <a:pPr algn="just"/>
            <a:endParaRPr lang="fr-FR" sz="2800" cap="none" dirty="0" smtClean="0"/>
          </a:p>
          <a:p>
            <a:pPr algn="just"/>
            <a:r>
              <a:rPr lang="fr-FR" sz="2800" cap="none" dirty="0" smtClean="0"/>
              <a:t>La </a:t>
            </a:r>
            <a:r>
              <a:rPr lang="fr-FR" sz="2800" b="1" cap="none" dirty="0" smtClean="0">
                <a:solidFill>
                  <a:srgbClr val="FF0000"/>
                </a:solidFill>
              </a:rPr>
              <a:t>pré gastrulation</a:t>
            </a:r>
            <a:r>
              <a:rPr lang="fr-FR" sz="2800" cap="none" dirty="0" smtClean="0">
                <a:solidFill>
                  <a:srgbClr val="FF0000"/>
                </a:solidFill>
              </a:rPr>
              <a:t> </a:t>
            </a:r>
            <a:r>
              <a:rPr lang="fr-FR" sz="2800" cap="none" dirty="0" smtClean="0"/>
              <a:t>permet la mise en place de </a:t>
            </a:r>
            <a:r>
              <a:rPr lang="fr-FR" sz="2800" b="1" cap="none" dirty="0" smtClean="0">
                <a:solidFill>
                  <a:srgbClr val="FF0000"/>
                </a:solidFill>
              </a:rPr>
              <a:t>deux feuillets embryonnaires</a:t>
            </a:r>
            <a:r>
              <a:rPr lang="fr-FR" sz="2800" cap="none" dirty="0" smtClean="0"/>
              <a:t> : l’</a:t>
            </a:r>
            <a:r>
              <a:rPr lang="fr-FR" sz="2800" b="1" cap="none" dirty="0" smtClean="0">
                <a:solidFill>
                  <a:srgbClr val="FF0000"/>
                </a:solidFill>
              </a:rPr>
              <a:t>ectoblaste</a:t>
            </a:r>
            <a:r>
              <a:rPr lang="fr-FR" sz="2800" cap="none" dirty="0" smtClean="0"/>
              <a:t> et l’</a:t>
            </a:r>
            <a:r>
              <a:rPr lang="fr-FR" sz="2800" b="1" cap="none" dirty="0" smtClean="0">
                <a:solidFill>
                  <a:srgbClr val="FF0000"/>
                </a:solidFill>
              </a:rPr>
              <a:t>endoblaste</a:t>
            </a:r>
            <a:r>
              <a:rPr lang="fr-FR" sz="2800" cap="none" dirty="0" smtClean="0">
                <a:solidFill>
                  <a:srgbClr val="FF0000"/>
                </a:solidFill>
              </a:rPr>
              <a:t> </a:t>
            </a:r>
            <a:r>
              <a:rPr lang="fr-FR" sz="2800" cap="none" dirty="0" smtClean="0"/>
              <a:t>: le germe est </a:t>
            </a:r>
            <a:r>
              <a:rPr lang="fr-FR" sz="2800" b="1" cap="none" dirty="0" smtClean="0"/>
              <a:t>didermique.</a:t>
            </a:r>
            <a:endParaRPr lang="fr-FR" sz="2800" cap="none" dirty="0" smtClean="0"/>
          </a:p>
          <a:p>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val="2059268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85269" y="310705"/>
            <a:ext cx="97992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dirty="0">
                <a:solidFill>
                  <a:srgbClr val="FF0000"/>
                </a:solidFill>
                <a:latin typeface="+mj-lt"/>
              </a:rPr>
              <a:t>Deuxième semaine du développement embryonnaire</a:t>
            </a:r>
            <a:br>
              <a:rPr lang="fr-FR" dirty="0">
                <a:solidFill>
                  <a:srgbClr val="FF0000"/>
                </a:solidFill>
                <a:latin typeface="+mj-lt"/>
              </a:rPr>
            </a:br>
            <a:r>
              <a:rPr lang="fr-FR" dirty="0" smtClean="0">
                <a:solidFill>
                  <a:srgbClr val="FF0000"/>
                </a:solidFill>
                <a:latin typeface="+mj-lt"/>
              </a:rPr>
              <a:t>2.5.Pré </a:t>
            </a:r>
            <a:r>
              <a:rPr lang="fr-FR" dirty="0">
                <a:solidFill>
                  <a:srgbClr val="FF0000"/>
                </a:solidFill>
                <a:latin typeface="+mj-lt"/>
              </a:rPr>
              <a:t>gastrulation</a:t>
            </a:r>
            <a:endParaRPr lang="fr-FR" dirty="0">
              <a:solidFill>
                <a:srgbClr val="FF33CC"/>
              </a:solidFill>
              <a:latin typeface="+mj-l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924175"/>
            <a:ext cx="778033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Line 4"/>
          <p:cNvSpPr>
            <a:spLocks noChangeShapeType="1"/>
          </p:cNvSpPr>
          <p:nvPr/>
        </p:nvSpPr>
        <p:spPr bwMode="auto">
          <a:xfrm>
            <a:off x="4295776" y="4076700"/>
            <a:ext cx="2303463"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245" name="Rectangle 5"/>
          <p:cNvSpPr>
            <a:spLocks noChangeArrowheads="1"/>
          </p:cNvSpPr>
          <p:nvPr/>
        </p:nvSpPr>
        <p:spPr bwMode="auto">
          <a:xfrm>
            <a:off x="2566989" y="4868863"/>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000">
              <a:cs typeface="Times New Roman" panose="02020603050405020304" pitchFamily="18" charset="0"/>
            </a:endParaRPr>
          </a:p>
          <a:p>
            <a:pPr>
              <a:spcBef>
                <a:spcPct val="0"/>
              </a:spcBef>
              <a:buFontTx/>
              <a:buNone/>
            </a:pPr>
            <a:r>
              <a:rPr lang="fr-FR" sz="1800">
                <a:solidFill>
                  <a:srgbClr val="FF5050"/>
                </a:solidFill>
                <a:cs typeface="Times New Roman" panose="02020603050405020304" pitchFamily="18" charset="0"/>
              </a:rPr>
              <a:t>Bouton Σaire</a:t>
            </a:r>
            <a:endParaRPr lang="fr-FR" sz="1800">
              <a:solidFill>
                <a:srgbClr val="FF5050"/>
              </a:solidFill>
              <a:latin typeface="Arial" panose="020B0604020202020204" pitchFamily="34" charset="0"/>
            </a:endParaRPr>
          </a:p>
        </p:txBody>
      </p:sp>
      <p:sp>
        <p:nvSpPr>
          <p:cNvPr id="10246" name="Rectangle 6"/>
          <p:cNvSpPr>
            <a:spLocks noChangeArrowheads="1"/>
          </p:cNvSpPr>
          <p:nvPr/>
        </p:nvSpPr>
        <p:spPr bwMode="auto">
          <a:xfrm>
            <a:off x="6600826" y="4941888"/>
            <a:ext cx="29511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000">
              <a:cs typeface="Times New Roman" panose="02020603050405020304" pitchFamily="18" charset="0"/>
            </a:endParaRPr>
          </a:p>
          <a:p>
            <a:pPr>
              <a:spcBef>
                <a:spcPct val="0"/>
              </a:spcBef>
              <a:buFontTx/>
              <a:buNone/>
            </a:pPr>
            <a:r>
              <a:rPr lang="fr-FR" sz="1800">
                <a:solidFill>
                  <a:srgbClr val="FF5050"/>
                </a:solidFill>
                <a:cs typeface="Times New Roman" panose="02020603050405020304" pitchFamily="18" charset="0"/>
              </a:rPr>
              <a:t>Germe didermique</a:t>
            </a:r>
            <a:endParaRPr lang="fr-FR" sz="1800">
              <a:solidFill>
                <a:srgbClr val="FF5050"/>
              </a:solidFill>
              <a:latin typeface="Arial" panose="020B0604020202020204" pitchFamily="34" charset="0"/>
            </a:endParaRPr>
          </a:p>
        </p:txBody>
      </p:sp>
      <p:sp>
        <p:nvSpPr>
          <p:cNvPr id="10247" name="Rectangle 7"/>
          <p:cNvSpPr>
            <a:spLocks noChangeArrowheads="1"/>
          </p:cNvSpPr>
          <p:nvPr/>
        </p:nvSpPr>
        <p:spPr bwMode="auto">
          <a:xfrm>
            <a:off x="4367213" y="3500438"/>
            <a:ext cx="2133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000">
              <a:cs typeface="Times New Roman" panose="02020603050405020304" pitchFamily="18" charset="0"/>
            </a:endParaRPr>
          </a:p>
          <a:p>
            <a:pPr>
              <a:spcBef>
                <a:spcPct val="0"/>
              </a:spcBef>
              <a:buFontTx/>
              <a:buNone/>
            </a:pPr>
            <a:r>
              <a:rPr lang="fr-FR" sz="1400">
                <a:cs typeface="Times New Roman" panose="02020603050405020304" pitchFamily="18" charset="0"/>
              </a:rPr>
              <a:t>  </a:t>
            </a:r>
            <a:r>
              <a:rPr lang="fr-FR" sz="1400">
                <a:solidFill>
                  <a:srgbClr val="FF3399"/>
                </a:solidFill>
                <a:cs typeface="Times New Roman" panose="02020603050405020304" pitchFamily="18" charset="0"/>
              </a:rPr>
              <a:t> Pré-gastrulation</a:t>
            </a:r>
            <a:endParaRPr lang="fr-FR" sz="1400">
              <a:solidFill>
                <a:srgbClr val="FF3399"/>
              </a:solidFill>
              <a:latin typeface="Arial" panose="020B0604020202020204" pitchFamily="34" charset="0"/>
            </a:endParaRPr>
          </a:p>
        </p:txBody>
      </p:sp>
      <p:sp>
        <p:nvSpPr>
          <p:cNvPr id="10248" name="Rectangle 8"/>
          <p:cNvSpPr>
            <a:spLocks noChangeArrowheads="1"/>
          </p:cNvSpPr>
          <p:nvPr/>
        </p:nvSpPr>
        <p:spPr bwMode="auto">
          <a:xfrm>
            <a:off x="4727575" y="4076700"/>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000">
              <a:cs typeface="Times New Roman" panose="02020603050405020304" pitchFamily="18" charset="0"/>
            </a:endParaRPr>
          </a:p>
          <a:p>
            <a:pPr>
              <a:spcBef>
                <a:spcPct val="0"/>
              </a:spcBef>
              <a:buFontTx/>
              <a:buNone/>
            </a:pPr>
            <a:r>
              <a:rPr lang="fr-FR" sz="1400">
                <a:solidFill>
                  <a:srgbClr val="FF3399"/>
                </a:solidFill>
                <a:cs typeface="Times New Roman" panose="02020603050405020304" pitchFamily="18" charset="0"/>
              </a:rPr>
              <a:t>7</a:t>
            </a:r>
            <a:r>
              <a:rPr lang="fr-FR" sz="1400" baseline="30000">
                <a:solidFill>
                  <a:srgbClr val="FF3399"/>
                </a:solidFill>
                <a:cs typeface="Times New Roman" panose="02020603050405020304" pitchFamily="18" charset="0"/>
              </a:rPr>
              <a:t>ème</a:t>
            </a:r>
            <a:r>
              <a:rPr lang="fr-FR" sz="1400">
                <a:solidFill>
                  <a:srgbClr val="FF3399"/>
                </a:solidFill>
                <a:cs typeface="Times New Roman" panose="02020603050405020304" pitchFamily="18" charset="0"/>
              </a:rPr>
              <a:t> jour</a:t>
            </a:r>
            <a:endParaRPr lang="fr-FR" sz="1400">
              <a:solidFill>
                <a:srgbClr val="FF3399"/>
              </a:solidFill>
              <a:latin typeface="Arial" panose="020B0604020202020204" pitchFamily="34" charset="0"/>
            </a:endParaRPr>
          </a:p>
        </p:txBody>
      </p:sp>
      <p:sp>
        <p:nvSpPr>
          <p:cNvPr id="10249" name="Line 9"/>
          <p:cNvSpPr>
            <a:spLocks noChangeShapeType="1"/>
          </p:cNvSpPr>
          <p:nvPr/>
        </p:nvSpPr>
        <p:spPr bwMode="auto">
          <a:xfrm>
            <a:off x="8183563" y="3860800"/>
            <a:ext cx="800100" cy="0"/>
          </a:xfrm>
          <a:prstGeom prst="line">
            <a:avLst/>
          </a:prstGeom>
          <a:noFill/>
          <a:ln w="1905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0250" name="Rectangle 10"/>
          <p:cNvSpPr>
            <a:spLocks noChangeArrowheads="1"/>
          </p:cNvSpPr>
          <p:nvPr/>
        </p:nvSpPr>
        <p:spPr bwMode="auto">
          <a:xfrm>
            <a:off x="9182100" y="3573463"/>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000">
              <a:cs typeface="Times New Roman" panose="02020603050405020304" pitchFamily="18" charset="0"/>
            </a:endParaRPr>
          </a:p>
          <a:p>
            <a:pPr>
              <a:spcBef>
                <a:spcPct val="0"/>
              </a:spcBef>
              <a:buFontTx/>
              <a:buNone/>
            </a:pPr>
            <a:r>
              <a:rPr lang="fr-FR" sz="1400">
                <a:solidFill>
                  <a:srgbClr val="FF3399"/>
                </a:solidFill>
                <a:cs typeface="Times New Roman" panose="02020603050405020304" pitchFamily="18" charset="0"/>
              </a:rPr>
              <a:t>Éctophylle</a:t>
            </a:r>
            <a:endParaRPr lang="fr-FR" sz="1400">
              <a:solidFill>
                <a:srgbClr val="FF3399"/>
              </a:solidFill>
              <a:latin typeface="Arial" panose="020B0604020202020204" pitchFamily="34" charset="0"/>
            </a:endParaRPr>
          </a:p>
        </p:txBody>
      </p:sp>
      <p:sp>
        <p:nvSpPr>
          <p:cNvPr id="10251" name="Line 11"/>
          <p:cNvSpPr>
            <a:spLocks noChangeShapeType="1"/>
          </p:cNvSpPr>
          <p:nvPr/>
        </p:nvSpPr>
        <p:spPr bwMode="auto">
          <a:xfrm>
            <a:off x="8183563" y="4292600"/>
            <a:ext cx="800100" cy="0"/>
          </a:xfrm>
          <a:prstGeom prst="line">
            <a:avLst/>
          </a:prstGeom>
          <a:noFill/>
          <a:ln w="127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0252" name="Rectangle 12"/>
          <p:cNvSpPr>
            <a:spLocks noChangeArrowheads="1"/>
          </p:cNvSpPr>
          <p:nvPr/>
        </p:nvSpPr>
        <p:spPr bwMode="auto">
          <a:xfrm>
            <a:off x="9191625" y="4149725"/>
            <a:ext cx="1257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400">
                <a:solidFill>
                  <a:srgbClr val="FF3399"/>
                </a:solidFill>
                <a:cs typeface="Times New Roman" panose="02020603050405020304" pitchFamily="18" charset="0"/>
              </a:rPr>
              <a:t>Entophylle</a:t>
            </a:r>
            <a:endParaRPr lang="fr-FR" sz="1400">
              <a:solidFill>
                <a:srgbClr val="FF3399"/>
              </a:solidFill>
              <a:latin typeface="Arial" panose="020B0604020202020204" pitchFamily="34" charset="0"/>
            </a:endParaRPr>
          </a:p>
        </p:txBody>
      </p:sp>
      <p:sp>
        <p:nvSpPr>
          <p:cNvPr id="10253" name="Rectangle 13"/>
          <p:cNvSpPr>
            <a:spLocks noChangeArrowheads="1"/>
          </p:cNvSpPr>
          <p:nvPr/>
        </p:nvSpPr>
        <p:spPr bwMode="auto">
          <a:xfrm>
            <a:off x="1524001" y="23346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10254" name="Rectangle 14"/>
          <p:cNvSpPr>
            <a:spLocks noChangeArrowheads="1"/>
          </p:cNvSpPr>
          <p:nvPr/>
        </p:nvSpPr>
        <p:spPr bwMode="auto">
          <a:xfrm>
            <a:off x="1524001" y="23346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10255" name="ZoneTexte 14"/>
          <p:cNvSpPr txBox="1">
            <a:spLocks noChangeArrowheads="1"/>
          </p:cNvSpPr>
          <p:nvPr/>
        </p:nvSpPr>
        <p:spPr bwMode="auto">
          <a:xfrm>
            <a:off x="1412875" y="1498253"/>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dirty="0">
                <a:solidFill>
                  <a:srgbClr val="FF0000"/>
                </a:solidFill>
              </a:rPr>
              <a:t>Transformation du bouton embryonnaire en disque embryonnaire didermique</a:t>
            </a:r>
          </a:p>
        </p:txBody>
      </p:sp>
      <p:sp>
        <p:nvSpPr>
          <p:cNvPr id="16" name="Espace réservé du numéro de diapositive 4"/>
          <p:cNvSpPr>
            <a:spLocks noGrp="1"/>
          </p:cNvSpPr>
          <p:nvPr>
            <p:ph type="sldNum" sz="quarter" idx="12"/>
          </p:nvPr>
        </p:nvSpPr>
        <p:spPr>
          <a:xfrm>
            <a:off x="10514011" y="5883275"/>
            <a:ext cx="764215" cy="365125"/>
          </a:xfrm>
        </p:spPr>
        <p:txBody>
          <a:bodyPr/>
          <a:lstStyle/>
          <a:p>
            <a:r>
              <a:rPr lang="en-US" dirty="0" smtClean="0"/>
              <a:t>45</a:t>
            </a:r>
            <a:endParaRPr lang="en-US" dirty="0"/>
          </a:p>
        </p:txBody>
      </p:sp>
    </p:spTree>
    <p:extLst>
      <p:ext uri="{BB962C8B-B14F-4D97-AF65-F5344CB8AC3E}">
        <p14:creationId xmlns:p14="http://schemas.microsoft.com/office/powerpoint/2010/main" val="2310822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347" y="129630"/>
            <a:ext cx="10364451" cy="938679"/>
          </a:xfrm>
        </p:spPr>
        <p:txBody>
          <a:bodyPr>
            <a:normAutofit fontScale="90000"/>
          </a:bodyPr>
          <a:lstStyle/>
          <a:p>
            <a:r>
              <a:rPr lang="fr-FR" dirty="0">
                <a:solidFill>
                  <a:srgbClr val="FF0000"/>
                </a:solidFill>
              </a:rPr>
              <a:t>Deuxième semaine du développement embryonnaire</a:t>
            </a:r>
            <a:br>
              <a:rPr lang="fr-FR" dirty="0">
                <a:solidFill>
                  <a:srgbClr val="FF0000"/>
                </a:solidFill>
              </a:rPr>
            </a:br>
            <a:r>
              <a:rPr lang="fr-FR" dirty="0" smtClean="0">
                <a:solidFill>
                  <a:srgbClr val="FF0000"/>
                </a:solidFill>
              </a:rPr>
              <a:t>2.5.Pré </a:t>
            </a:r>
            <a:r>
              <a:rPr lang="fr-FR" dirty="0">
                <a:solidFill>
                  <a:srgbClr val="FF0000"/>
                </a:solidFill>
              </a:rPr>
              <a:t>gastrulation</a:t>
            </a:r>
            <a:endParaRPr lang="fr-FR" dirty="0"/>
          </a:p>
        </p:txBody>
      </p:sp>
      <p:sp>
        <p:nvSpPr>
          <p:cNvPr id="3" name="Espace réservé du contenu 2"/>
          <p:cNvSpPr>
            <a:spLocks noGrp="1"/>
          </p:cNvSpPr>
          <p:nvPr>
            <p:ph sz="quarter" idx="13"/>
          </p:nvPr>
        </p:nvSpPr>
        <p:spPr>
          <a:xfrm>
            <a:off x="841347" y="972858"/>
            <a:ext cx="10363826" cy="3424107"/>
          </a:xfrm>
        </p:spPr>
        <p:txBody>
          <a:bodyPr>
            <a:noAutofit/>
          </a:bodyPr>
          <a:lstStyle/>
          <a:p>
            <a:pPr algn="just"/>
            <a:endParaRPr lang="fr-FR" sz="2400" dirty="0" smtClean="0"/>
          </a:p>
          <a:p>
            <a:pPr algn="just"/>
            <a:r>
              <a:rPr lang="fr-FR" sz="2400" dirty="0" smtClean="0"/>
              <a:t>Se </a:t>
            </a:r>
            <a:r>
              <a:rPr lang="fr-FR" sz="2400" dirty="0"/>
              <a:t>déroule dans </a:t>
            </a:r>
            <a:r>
              <a:rPr lang="fr-FR" sz="2400" dirty="0">
                <a:solidFill>
                  <a:srgbClr val="FF0000"/>
                </a:solidFill>
              </a:rPr>
              <a:t>l'espèce humaine </a:t>
            </a:r>
            <a:r>
              <a:rPr lang="fr-FR" sz="2400" dirty="0"/>
              <a:t>du </a:t>
            </a:r>
            <a:r>
              <a:rPr lang="fr-FR" sz="2400" dirty="0">
                <a:solidFill>
                  <a:srgbClr val="FF0000"/>
                </a:solidFill>
              </a:rPr>
              <a:t>7ème au 14ème </a:t>
            </a:r>
            <a:r>
              <a:rPr lang="fr-FR" sz="2400" dirty="0" smtClean="0">
                <a:solidFill>
                  <a:srgbClr val="FF0000"/>
                </a:solidFill>
              </a:rPr>
              <a:t>jours</a:t>
            </a:r>
            <a:r>
              <a:rPr lang="fr-FR" sz="2400" dirty="0">
                <a:solidFill>
                  <a:srgbClr val="FF0000"/>
                </a:solidFill>
              </a:rPr>
              <a:t>,</a:t>
            </a:r>
            <a:r>
              <a:rPr lang="fr-FR" sz="2400" dirty="0" smtClean="0"/>
              <a:t> </a:t>
            </a:r>
            <a:r>
              <a:rPr lang="fr-FR" sz="2400" dirty="0"/>
              <a:t>En même </a:t>
            </a:r>
            <a:r>
              <a:rPr lang="fr-FR" sz="2400" dirty="0" smtClean="0"/>
              <a:t>temps qu’intervient </a:t>
            </a:r>
            <a:r>
              <a:rPr lang="fr-FR" sz="2400" dirty="0"/>
              <a:t>la </a:t>
            </a:r>
            <a:r>
              <a:rPr lang="fr-FR" sz="2400" dirty="0" smtClean="0">
                <a:solidFill>
                  <a:srgbClr val="FF0000"/>
                </a:solidFill>
              </a:rPr>
              <a:t>nidation</a:t>
            </a:r>
            <a:r>
              <a:rPr lang="fr-FR" sz="2400" dirty="0" smtClean="0"/>
              <a:t> du </a:t>
            </a:r>
            <a:r>
              <a:rPr lang="fr-FR" sz="2400" dirty="0"/>
              <a:t>fait de l’évolution du </a:t>
            </a:r>
            <a:r>
              <a:rPr lang="fr-FR" sz="2400" dirty="0" smtClean="0"/>
              <a:t>trophoblaste.</a:t>
            </a:r>
          </a:p>
          <a:p>
            <a:pPr algn="just"/>
            <a:r>
              <a:rPr lang="fr-FR" sz="2400" dirty="0" smtClean="0"/>
              <a:t> </a:t>
            </a:r>
            <a:r>
              <a:rPr lang="fr-FR" sz="2400" dirty="0"/>
              <a:t>le reste du blastocyste, en </a:t>
            </a:r>
            <a:r>
              <a:rPr lang="fr-FR" sz="2400" dirty="0" smtClean="0"/>
              <a:t>dedans </a:t>
            </a:r>
            <a:r>
              <a:rPr lang="fr-FR" sz="2400" dirty="0"/>
              <a:t>du </a:t>
            </a:r>
            <a:r>
              <a:rPr lang="fr-FR" sz="2400" dirty="0" err="1"/>
              <a:t>cytotrophoblaste</a:t>
            </a:r>
            <a:r>
              <a:rPr lang="fr-FR" sz="2400" dirty="0"/>
              <a:t>, va progressivement se modifier au cours de la 2ème </a:t>
            </a:r>
            <a:r>
              <a:rPr lang="fr-FR" sz="2400" dirty="0" smtClean="0"/>
              <a:t>semaine, on aura </a:t>
            </a:r>
            <a:r>
              <a:rPr lang="fr-FR" sz="2400" dirty="0"/>
              <a:t>:</a:t>
            </a:r>
          </a:p>
          <a:p>
            <a:pPr algn="just"/>
            <a:r>
              <a:rPr lang="fr-FR" sz="2400" dirty="0" smtClean="0"/>
              <a:t>formation </a:t>
            </a:r>
            <a:r>
              <a:rPr lang="fr-FR" sz="2400" dirty="0"/>
              <a:t>de la cavité amniotique</a:t>
            </a:r>
          </a:p>
          <a:p>
            <a:pPr algn="just"/>
            <a:r>
              <a:rPr lang="fr-FR" sz="2400" dirty="0" smtClean="0"/>
              <a:t>formation </a:t>
            </a:r>
            <a:r>
              <a:rPr lang="fr-FR" sz="2400" dirty="0"/>
              <a:t>du mésenchyme extra-embryonnaire et du </a:t>
            </a:r>
            <a:r>
              <a:rPr lang="fr-FR" sz="2400" dirty="0" err="1"/>
              <a:t>lécithocèle</a:t>
            </a:r>
            <a:r>
              <a:rPr lang="fr-FR" sz="2400" dirty="0"/>
              <a:t> primaire </a:t>
            </a:r>
          </a:p>
          <a:p>
            <a:pPr algn="just"/>
            <a:r>
              <a:rPr lang="fr-FR" sz="2400" dirty="0" smtClean="0"/>
              <a:t>évolution </a:t>
            </a:r>
            <a:r>
              <a:rPr lang="fr-FR" sz="2400" dirty="0"/>
              <a:t>du mésenchyme extra-embryonnaire (apparition du cœlome externe) </a:t>
            </a:r>
            <a:r>
              <a:rPr lang="fr-FR" sz="2400" dirty="0" smtClean="0"/>
              <a:t>et constitution </a:t>
            </a:r>
            <a:r>
              <a:rPr lang="fr-FR" sz="2400" dirty="0"/>
              <a:t>du </a:t>
            </a:r>
            <a:r>
              <a:rPr lang="fr-FR" sz="2400" dirty="0" err="1"/>
              <a:t>lécithocèle</a:t>
            </a:r>
            <a:r>
              <a:rPr lang="fr-FR" sz="2400" dirty="0"/>
              <a:t> secondaire.</a:t>
            </a:r>
          </a:p>
          <a:p>
            <a:pPr algn="just"/>
            <a:endParaRPr lang="fr-FR" sz="2400" dirty="0"/>
          </a:p>
        </p:txBody>
      </p:sp>
      <p:sp>
        <p:nvSpPr>
          <p:cNvPr id="5" name="Espace réservé du numéro de diapositive 4"/>
          <p:cNvSpPr>
            <a:spLocks noGrp="1"/>
          </p:cNvSpPr>
          <p:nvPr>
            <p:ph type="sldNum" sz="quarter" idx="12"/>
          </p:nvPr>
        </p:nvSpPr>
        <p:spPr>
          <a:xfrm>
            <a:off x="10921417" y="6326895"/>
            <a:ext cx="764215" cy="365125"/>
          </a:xfrm>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val="3857134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1919289" y="1989139"/>
            <a:ext cx="2447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dirty="0">
                <a:solidFill>
                  <a:srgbClr val="6600FF"/>
                </a:solidFill>
              </a:rPr>
              <a:t>Blastocyste</a:t>
            </a:r>
          </a:p>
        </p:txBody>
      </p:sp>
      <p:sp>
        <p:nvSpPr>
          <p:cNvPr id="12294" name="Line 6"/>
          <p:cNvSpPr>
            <a:spLocks noChangeShapeType="1"/>
          </p:cNvSpPr>
          <p:nvPr/>
        </p:nvSpPr>
        <p:spPr bwMode="auto">
          <a:xfrm>
            <a:off x="4440239" y="2349500"/>
            <a:ext cx="2016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296" name="Text Box 8"/>
          <p:cNvSpPr txBox="1">
            <a:spLocks noChangeArrowheads="1"/>
          </p:cNvSpPr>
          <p:nvPr/>
        </p:nvSpPr>
        <p:spPr bwMode="auto">
          <a:xfrm>
            <a:off x="4440238" y="1844675"/>
            <a:ext cx="187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sz="1600">
                <a:solidFill>
                  <a:srgbClr val="008000"/>
                </a:solidFill>
              </a:rPr>
              <a:t>6J Se fixe, </a:t>
            </a:r>
            <a:endParaRPr lang="fr-FR" sz="1600"/>
          </a:p>
        </p:txBody>
      </p:sp>
      <p:sp>
        <p:nvSpPr>
          <p:cNvPr id="12297" name="Text Box 9"/>
          <p:cNvSpPr txBox="1">
            <a:spLocks noChangeArrowheads="1"/>
          </p:cNvSpPr>
          <p:nvPr/>
        </p:nvSpPr>
        <p:spPr bwMode="auto">
          <a:xfrm>
            <a:off x="4511676" y="2349500"/>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008000"/>
                </a:solidFill>
              </a:rPr>
              <a:t>7</a:t>
            </a:r>
            <a:r>
              <a:rPr lang="fr-FR" sz="1800" baseline="30000">
                <a:solidFill>
                  <a:srgbClr val="008000"/>
                </a:solidFill>
              </a:rPr>
              <a:t>ème</a:t>
            </a:r>
            <a:r>
              <a:rPr lang="fr-FR" sz="1800">
                <a:solidFill>
                  <a:srgbClr val="008000"/>
                </a:solidFill>
              </a:rPr>
              <a:t> J. trophoblaste</a:t>
            </a:r>
            <a:endParaRPr lang="fr-FR" sz="1800"/>
          </a:p>
        </p:txBody>
      </p:sp>
      <p:sp>
        <p:nvSpPr>
          <p:cNvPr id="12299" name="Text Box 11"/>
          <p:cNvSpPr txBox="1">
            <a:spLocks noChangeArrowheads="1"/>
          </p:cNvSpPr>
          <p:nvPr/>
        </p:nvSpPr>
        <p:spPr bwMode="auto">
          <a:xfrm>
            <a:off x="6667501" y="1989139"/>
            <a:ext cx="335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000">
                <a:solidFill>
                  <a:srgbClr val="333300"/>
                </a:solidFill>
              </a:rPr>
              <a:t>Epithélium de revêtement de l’endomètre</a:t>
            </a:r>
          </a:p>
        </p:txBody>
      </p:sp>
      <p:sp>
        <p:nvSpPr>
          <p:cNvPr id="12300" name="AutoShape 12"/>
          <p:cNvSpPr>
            <a:spLocks noChangeArrowheads="1"/>
          </p:cNvSpPr>
          <p:nvPr/>
        </p:nvSpPr>
        <p:spPr bwMode="auto">
          <a:xfrm>
            <a:off x="3575050" y="2565400"/>
            <a:ext cx="865188" cy="2592388"/>
          </a:xfrm>
          <a:prstGeom prst="curvedRightArrow">
            <a:avLst>
              <a:gd name="adj1" fmla="val 40298"/>
              <a:gd name="adj2" fmla="val 77308"/>
              <a:gd name="adj3" fmla="val 40074"/>
            </a:avLst>
          </a:prstGeom>
          <a:solidFill>
            <a:srgbClr val="FF0000"/>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12301" name="Text Box 13"/>
          <p:cNvSpPr txBox="1">
            <a:spLocks noChangeArrowheads="1"/>
          </p:cNvSpPr>
          <p:nvPr/>
        </p:nvSpPr>
        <p:spPr bwMode="auto">
          <a:xfrm rot="-5400000">
            <a:off x="2559845" y="3652045"/>
            <a:ext cx="1101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FF5050"/>
                </a:solidFill>
              </a:rPr>
              <a:t>Se </a:t>
            </a:r>
            <a:r>
              <a:rPr lang="fr-FR" sz="1800">
                <a:solidFill>
                  <a:srgbClr val="FF5050"/>
                </a:solidFill>
                <a:latin typeface="Arial" panose="020B0604020202020204" pitchFamily="34" charset="0"/>
              </a:rPr>
              <a:t>≠cie</a:t>
            </a:r>
            <a:r>
              <a:rPr lang="fr-FR" sz="1800"/>
              <a:t> </a:t>
            </a:r>
          </a:p>
        </p:txBody>
      </p:sp>
      <p:sp>
        <p:nvSpPr>
          <p:cNvPr id="12303" name="AutoShape 15"/>
          <p:cNvSpPr>
            <a:spLocks/>
          </p:cNvSpPr>
          <p:nvPr/>
        </p:nvSpPr>
        <p:spPr bwMode="auto">
          <a:xfrm>
            <a:off x="4727576" y="3573464"/>
            <a:ext cx="504825" cy="2447925"/>
          </a:xfrm>
          <a:prstGeom prst="leftBrace">
            <a:avLst>
              <a:gd name="adj1" fmla="val 40409"/>
              <a:gd name="adj2" fmla="val 50000"/>
            </a:avLst>
          </a:pr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12304" name="Text Box 16"/>
          <p:cNvSpPr txBox="1">
            <a:spLocks noChangeArrowheads="1"/>
          </p:cNvSpPr>
          <p:nvPr/>
        </p:nvSpPr>
        <p:spPr bwMode="auto">
          <a:xfrm>
            <a:off x="5232400" y="3789363"/>
            <a:ext cx="522128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fr-FR" sz="2800" dirty="0" err="1">
                <a:solidFill>
                  <a:srgbClr val="FF5050"/>
                </a:solidFill>
              </a:rPr>
              <a:t>Cytoptrophoblaste</a:t>
            </a:r>
            <a:r>
              <a:rPr lang="fr-FR" sz="2800" dirty="0"/>
              <a:t> : </a:t>
            </a:r>
            <a:r>
              <a:rPr lang="fr-FR" sz="1800" dirty="0">
                <a:solidFill>
                  <a:srgbClr val="6600FF"/>
                </a:solidFill>
              </a:rPr>
              <a:t>couche interne cellulaire(Langhans)</a:t>
            </a:r>
            <a:endParaRPr lang="fr-FR" sz="2800" dirty="0">
              <a:solidFill>
                <a:srgbClr val="6600FF"/>
              </a:solidFill>
            </a:endParaRPr>
          </a:p>
          <a:p>
            <a:pPr eaLnBrk="1" hangingPunct="1">
              <a:spcBef>
                <a:spcPct val="0"/>
              </a:spcBef>
              <a:buFontTx/>
              <a:buChar char="•"/>
            </a:pPr>
            <a:endParaRPr lang="fr-FR" sz="2800" dirty="0">
              <a:solidFill>
                <a:srgbClr val="6600FF"/>
              </a:solidFill>
            </a:endParaRPr>
          </a:p>
          <a:p>
            <a:pPr eaLnBrk="1" hangingPunct="1">
              <a:spcBef>
                <a:spcPct val="0"/>
              </a:spcBef>
              <a:buFontTx/>
              <a:buChar char="•"/>
            </a:pPr>
            <a:r>
              <a:rPr lang="fr-FR" sz="2800" dirty="0" err="1">
                <a:solidFill>
                  <a:srgbClr val="FF5050"/>
                </a:solidFill>
              </a:rPr>
              <a:t>Syncytiotrophoblaste</a:t>
            </a:r>
            <a:r>
              <a:rPr lang="fr-FR" sz="2800" dirty="0"/>
              <a:t> : </a:t>
            </a:r>
            <a:r>
              <a:rPr lang="fr-FR" sz="1800" dirty="0">
                <a:solidFill>
                  <a:srgbClr val="6600FF"/>
                </a:solidFill>
              </a:rPr>
              <a:t>couche externe</a:t>
            </a:r>
            <a:r>
              <a:rPr lang="fr-FR" sz="2800" dirty="0">
                <a:solidFill>
                  <a:srgbClr val="6600FF"/>
                </a:solidFill>
              </a:rPr>
              <a:t> </a:t>
            </a:r>
            <a:r>
              <a:rPr lang="fr-FR" sz="1800" dirty="0" err="1">
                <a:solidFill>
                  <a:srgbClr val="6600FF"/>
                </a:solidFill>
              </a:rPr>
              <a:t>syncytiale</a:t>
            </a:r>
            <a:r>
              <a:rPr lang="fr-FR" sz="1800" dirty="0">
                <a:solidFill>
                  <a:srgbClr val="6600FF"/>
                </a:solidFill>
              </a:rPr>
              <a:t>(activité enzymatique protéolytique),accentué du </a:t>
            </a:r>
            <a:r>
              <a:rPr lang="fr-FR" sz="1800" dirty="0" smtClean="0">
                <a:solidFill>
                  <a:srgbClr val="6600FF"/>
                </a:solidFill>
              </a:rPr>
              <a:t>côté </a:t>
            </a:r>
            <a:r>
              <a:rPr lang="fr-FR" sz="1800" dirty="0">
                <a:solidFill>
                  <a:srgbClr val="6600FF"/>
                </a:solidFill>
              </a:rPr>
              <a:t>du bouton embryonnaire</a:t>
            </a:r>
          </a:p>
        </p:txBody>
      </p:sp>
      <p:sp>
        <p:nvSpPr>
          <p:cNvPr id="11" name="Espace réservé du contenu 2"/>
          <p:cNvSpPr txBox="1">
            <a:spLocks/>
          </p:cNvSpPr>
          <p:nvPr/>
        </p:nvSpPr>
        <p:spPr>
          <a:xfrm>
            <a:off x="1195936" y="1122362"/>
            <a:ext cx="10231925" cy="31146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fr-FR" dirty="0" smtClean="0">
                <a:solidFill>
                  <a:srgbClr val="FF0000"/>
                </a:solidFill>
              </a:rPr>
              <a:t>Nidation: </a:t>
            </a:r>
            <a:r>
              <a:rPr lang="fr-FR" dirty="0" smtClean="0"/>
              <a:t>Enfoncement et recouvrement de l’embryon par la muqueuse utérine</a:t>
            </a:r>
          </a:p>
          <a:p>
            <a:r>
              <a:rPr lang="fr-FR" dirty="0" smtClean="0"/>
              <a:t>6-13J chez l’homme.</a:t>
            </a:r>
          </a:p>
          <a:p>
            <a:endParaRPr lang="fr-FR" dirty="0" smtClean="0"/>
          </a:p>
          <a:p>
            <a:endParaRPr lang="fr-FR" dirty="0" smtClean="0"/>
          </a:p>
        </p:txBody>
      </p:sp>
      <p:sp>
        <p:nvSpPr>
          <p:cNvPr id="2" name="Rectangle 1"/>
          <p:cNvSpPr/>
          <p:nvPr/>
        </p:nvSpPr>
        <p:spPr>
          <a:xfrm>
            <a:off x="1371224" y="36148"/>
            <a:ext cx="10592553" cy="1077218"/>
          </a:xfrm>
          <a:prstGeom prst="rect">
            <a:avLst/>
          </a:prstGeom>
        </p:spPr>
        <p:txBody>
          <a:bodyPr wrap="square">
            <a:spAutoFit/>
          </a:bodyPr>
          <a:lstStyle/>
          <a:p>
            <a:pPr algn="ctr"/>
            <a:r>
              <a:rPr lang="fr-FR" sz="3200" dirty="0">
                <a:solidFill>
                  <a:srgbClr val="FF0000"/>
                </a:solidFill>
              </a:rPr>
              <a:t>Deuxième semaine du développement embryonnaire</a:t>
            </a:r>
            <a:br>
              <a:rPr lang="fr-FR" sz="3200" dirty="0">
                <a:solidFill>
                  <a:srgbClr val="FF0000"/>
                </a:solidFill>
              </a:rPr>
            </a:br>
            <a:r>
              <a:rPr lang="fr-FR" sz="3200" dirty="0" smtClean="0">
                <a:solidFill>
                  <a:srgbClr val="FF0000"/>
                </a:solidFill>
              </a:rPr>
              <a:t>2.5.Pré </a:t>
            </a:r>
            <a:r>
              <a:rPr lang="fr-FR" sz="3200" dirty="0">
                <a:solidFill>
                  <a:srgbClr val="FF0000"/>
                </a:solidFill>
              </a:rPr>
              <a:t>gastrulation</a:t>
            </a:r>
            <a:endParaRPr lang="fr-FR" sz="3200" dirty="0"/>
          </a:p>
        </p:txBody>
      </p:sp>
      <p:sp>
        <p:nvSpPr>
          <p:cNvPr id="13" name="Espace réservé du numéro de diapositive 4"/>
          <p:cNvSpPr>
            <a:spLocks noGrp="1"/>
          </p:cNvSpPr>
          <p:nvPr>
            <p:ph type="sldNum" sz="quarter" idx="12"/>
          </p:nvPr>
        </p:nvSpPr>
        <p:spPr>
          <a:xfrm>
            <a:off x="10966684" y="6282353"/>
            <a:ext cx="764215" cy="365125"/>
          </a:xfrm>
        </p:spPr>
        <p:txBody>
          <a:bodyPr/>
          <a:lstStyle/>
          <a:p>
            <a:r>
              <a:rPr lang="en-US" dirty="0" smtClean="0"/>
              <a:t>47</a:t>
            </a:r>
            <a:endParaRPr lang="en-US" dirty="0"/>
          </a:p>
        </p:txBody>
      </p:sp>
    </p:spTree>
    <p:extLst>
      <p:ext uri="{BB962C8B-B14F-4D97-AF65-F5344CB8AC3E}">
        <p14:creationId xmlns:p14="http://schemas.microsoft.com/office/powerpoint/2010/main" val="1619282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anim calcmode="lin" valueType="num">
                                      <p:cBhvr>
                                        <p:cTn id="9" dur="500" fill="hold"/>
                                        <p:tgtEl>
                                          <p:spTgt spid="12293"/>
                                        </p:tgtEl>
                                        <p:attrNameLst>
                                          <p:attrName>style.rotation</p:attrName>
                                        </p:attrNameLst>
                                      </p:cBhvr>
                                      <p:tavLst>
                                        <p:tav tm="0">
                                          <p:val>
                                            <p:fltVal val="360"/>
                                          </p:val>
                                        </p:tav>
                                        <p:tav tm="100000">
                                          <p:val>
                                            <p:fltVal val="0"/>
                                          </p:val>
                                        </p:tav>
                                      </p:tavLst>
                                    </p:anim>
                                    <p:animEffect transition="in" filter="fade">
                                      <p:cBhvr>
                                        <p:cTn id="10" dur="500"/>
                                        <p:tgtEl>
                                          <p:spTgt spid="12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297"/>
                                        </p:tgtEl>
                                        <p:attrNameLst>
                                          <p:attrName>style.visibility</p:attrName>
                                        </p:attrNameLst>
                                      </p:cBhvr>
                                      <p:to>
                                        <p:strVal val="visible"/>
                                      </p:to>
                                    </p:set>
                                    <p:animEffect transition="in" filter="diamond(in)">
                                      <p:cBhvr>
                                        <p:cTn id="18" dur="2000"/>
                                        <p:tgtEl>
                                          <p:spTgt spid="12297"/>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296"/>
                                        </p:tgtEl>
                                        <p:attrNameLst>
                                          <p:attrName>style.visibility</p:attrName>
                                        </p:attrNameLst>
                                      </p:cBhvr>
                                      <p:to>
                                        <p:strVal val="visible"/>
                                      </p:to>
                                    </p:set>
                                    <p:animEffect transition="in" filter="diamond(in)">
                                      <p:cBhvr>
                                        <p:cTn id="21" dur="2000"/>
                                        <p:tgtEl>
                                          <p:spTgt spid="122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12299"/>
                                        </p:tgtEl>
                                        <p:attrNameLst>
                                          <p:attrName>style.visibility</p:attrName>
                                        </p:attrNameLst>
                                      </p:cBhvr>
                                      <p:to>
                                        <p:strVal val="visible"/>
                                      </p:to>
                                    </p:set>
                                    <p:set>
                                      <p:cBhvr>
                                        <p:cTn id="26" dur="455" fill="hold">
                                          <p:stCondLst>
                                            <p:cond delay="0"/>
                                          </p:stCondLst>
                                        </p:cTn>
                                        <p:tgtEl>
                                          <p:spTgt spid="12299"/>
                                        </p:tgtEl>
                                        <p:attrNameLst>
                                          <p:attrName>style.rotation</p:attrName>
                                        </p:attrNameLst>
                                      </p:cBhvr>
                                      <p:to>
                                        <p:strVal val="-45.0"/>
                                      </p:to>
                                    </p:set>
                                    <p:anim calcmode="lin" valueType="num">
                                      <p:cBhvr>
                                        <p:cTn id="27" dur="455" fill="hold">
                                          <p:stCondLst>
                                            <p:cond delay="455"/>
                                          </p:stCondLst>
                                        </p:cTn>
                                        <p:tgtEl>
                                          <p:spTgt spid="12299"/>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2299"/>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2299"/>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2299"/>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12301"/>
                                        </p:tgtEl>
                                        <p:attrNameLst>
                                          <p:attrName>style.visibility</p:attrName>
                                        </p:attrNameLst>
                                      </p:cBhvr>
                                      <p:to>
                                        <p:strVal val="visible"/>
                                      </p:to>
                                    </p:set>
                                    <p:animEffect transition="in" filter="fade">
                                      <p:cBhvr>
                                        <p:cTn id="35" dur="770" decel="100000"/>
                                        <p:tgtEl>
                                          <p:spTgt spid="12301"/>
                                        </p:tgtEl>
                                      </p:cBhvr>
                                    </p:animEffect>
                                    <p:animScale>
                                      <p:cBhvr>
                                        <p:cTn id="36" dur="770" decel="100000"/>
                                        <p:tgtEl>
                                          <p:spTgt spid="12301"/>
                                        </p:tgtEl>
                                      </p:cBhvr>
                                      <p:from x="10000" y="10000"/>
                                      <p:to x="200000" y="450000"/>
                                    </p:animScale>
                                    <p:animScale>
                                      <p:cBhvr>
                                        <p:cTn id="37" dur="1230" accel="100000" fill="hold">
                                          <p:stCondLst>
                                            <p:cond delay="770"/>
                                          </p:stCondLst>
                                        </p:cTn>
                                        <p:tgtEl>
                                          <p:spTgt spid="12301"/>
                                        </p:tgtEl>
                                      </p:cBhvr>
                                      <p:from x="200000" y="450000"/>
                                      <p:to x="100000" y="100000"/>
                                    </p:animScale>
                                    <p:set>
                                      <p:cBhvr>
                                        <p:cTn id="38" dur="770" fill="hold"/>
                                        <p:tgtEl>
                                          <p:spTgt spid="12301"/>
                                        </p:tgtEl>
                                        <p:attrNameLst>
                                          <p:attrName>ppt_x</p:attrName>
                                        </p:attrNameLst>
                                      </p:cBhvr>
                                      <p:to>
                                        <p:strVal val="(0.5)"/>
                                      </p:to>
                                    </p:set>
                                    <p:anim from="(0.5)" to="(#ppt_x)" calcmode="lin" valueType="num">
                                      <p:cBhvr>
                                        <p:cTn id="39" dur="1230" accel="100000" fill="hold">
                                          <p:stCondLst>
                                            <p:cond delay="770"/>
                                          </p:stCondLst>
                                        </p:cTn>
                                        <p:tgtEl>
                                          <p:spTgt spid="12301"/>
                                        </p:tgtEl>
                                        <p:attrNameLst>
                                          <p:attrName>ppt_x</p:attrName>
                                        </p:attrNameLst>
                                      </p:cBhvr>
                                    </p:anim>
                                    <p:set>
                                      <p:cBhvr>
                                        <p:cTn id="40" dur="770" fill="hold"/>
                                        <p:tgtEl>
                                          <p:spTgt spid="12301"/>
                                        </p:tgtEl>
                                        <p:attrNameLst>
                                          <p:attrName>ppt_y</p:attrName>
                                        </p:attrNameLst>
                                      </p:cBhvr>
                                      <p:to>
                                        <p:strVal val="(#ppt_y+0.4)"/>
                                      </p:to>
                                    </p:set>
                                    <p:anim from="(#ppt_y+0.4)" to="(#ppt_y)" calcmode="lin" valueType="num">
                                      <p:cBhvr>
                                        <p:cTn id="41" dur="1230" accel="100000" fill="hold">
                                          <p:stCondLst>
                                            <p:cond delay="770"/>
                                          </p:stCondLst>
                                        </p:cTn>
                                        <p:tgtEl>
                                          <p:spTgt spid="12301"/>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12300"/>
                                        </p:tgtEl>
                                        <p:attrNameLst>
                                          <p:attrName>style.visibility</p:attrName>
                                        </p:attrNameLst>
                                      </p:cBhvr>
                                      <p:to>
                                        <p:strVal val="visible"/>
                                      </p:to>
                                    </p:set>
                                    <p:animEffect transition="in" filter="fade">
                                      <p:cBhvr>
                                        <p:cTn id="44" dur="770" decel="100000"/>
                                        <p:tgtEl>
                                          <p:spTgt spid="12300"/>
                                        </p:tgtEl>
                                      </p:cBhvr>
                                    </p:animEffect>
                                    <p:animScale>
                                      <p:cBhvr>
                                        <p:cTn id="45" dur="770" decel="100000"/>
                                        <p:tgtEl>
                                          <p:spTgt spid="12300"/>
                                        </p:tgtEl>
                                      </p:cBhvr>
                                      <p:from x="10000" y="10000"/>
                                      <p:to x="200000" y="450000"/>
                                    </p:animScale>
                                    <p:animScale>
                                      <p:cBhvr>
                                        <p:cTn id="46" dur="1230" accel="100000" fill="hold">
                                          <p:stCondLst>
                                            <p:cond delay="770"/>
                                          </p:stCondLst>
                                        </p:cTn>
                                        <p:tgtEl>
                                          <p:spTgt spid="12300"/>
                                        </p:tgtEl>
                                      </p:cBhvr>
                                      <p:from x="200000" y="450000"/>
                                      <p:to x="100000" y="100000"/>
                                    </p:animScale>
                                    <p:set>
                                      <p:cBhvr>
                                        <p:cTn id="47" dur="770" fill="hold"/>
                                        <p:tgtEl>
                                          <p:spTgt spid="12300"/>
                                        </p:tgtEl>
                                        <p:attrNameLst>
                                          <p:attrName>ppt_x</p:attrName>
                                        </p:attrNameLst>
                                      </p:cBhvr>
                                      <p:to>
                                        <p:strVal val="(0.5)"/>
                                      </p:to>
                                    </p:set>
                                    <p:anim from="(0.5)" to="(#ppt_x)" calcmode="lin" valueType="num">
                                      <p:cBhvr>
                                        <p:cTn id="48" dur="1230" accel="100000" fill="hold">
                                          <p:stCondLst>
                                            <p:cond delay="770"/>
                                          </p:stCondLst>
                                        </p:cTn>
                                        <p:tgtEl>
                                          <p:spTgt spid="12300"/>
                                        </p:tgtEl>
                                        <p:attrNameLst>
                                          <p:attrName>ppt_x</p:attrName>
                                        </p:attrNameLst>
                                      </p:cBhvr>
                                    </p:anim>
                                    <p:set>
                                      <p:cBhvr>
                                        <p:cTn id="49" dur="770" fill="hold"/>
                                        <p:tgtEl>
                                          <p:spTgt spid="12300"/>
                                        </p:tgtEl>
                                        <p:attrNameLst>
                                          <p:attrName>ppt_y</p:attrName>
                                        </p:attrNameLst>
                                      </p:cBhvr>
                                      <p:to>
                                        <p:strVal val="(#ppt_y+0.4)"/>
                                      </p:to>
                                    </p:set>
                                    <p:anim from="(#ppt_y+0.4)" to="(#ppt_y)" calcmode="lin" valueType="num">
                                      <p:cBhvr>
                                        <p:cTn id="50" dur="1230" accel="100000" fill="hold">
                                          <p:stCondLst>
                                            <p:cond delay="770"/>
                                          </p:stCondLst>
                                        </p:cTn>
                                        <p:tgtEl>
                                          <p:spTgt spid="1230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2303"/>
                                        </p:tgtEl>
                                        <p:attrNameLst>
                                          <p:attrName>style.visibility</p:attrName>
                                        </p:attrNameLst>
                                      </p:cBhvr>
                                      <p:to>
                                        <p:strVal val="visible"/>
                                      </p:to>
                                    </p:set>
                                    <p:anim calcmode="lin" valueType="num">
                                      <p:cBhvr additive="base">
                                        <p:cTn id="55" dur="5000" fill="hold"/>
                                        <p:tgtEl>
                                          <p:spTgt spid="12303"/>
                                        </p:tgtEl>
                                        <p:attrNameLst>
                                          <p:attrName>ppt_x</p:attrName>
                                        </p:attrNameLst>
                                      </p:cBhvr>
                                      <p:tavLst>
                                        <p:tav tm="0">
                                          <p:val>
                                            <p:strVal val="#ppt_x"/>
                                          </p:val>
                                        </p:tav>
                                        <p:tav tm="100000">
                                          <p:val>
                                            <p:strVal val="#ppt_x"/>
                                          </p:val>
                                        </p:tav>
                                      </p:tavLst>
                                    </p:anim>
                                    <p:anim calcmode="lin" valueType="num">
                                      <p:cBhvr additive="base">
                                        <p:cTn id="56" dur="5000" fill="hold"/>
                                        <p:tgtEl>
                                          <p:spTgt spid="12303"/>
                                        </p:tgtEl>
                                        <p:attrNameLst>
                                          <p:attrName>ppt_y</p:attrName>
                                        </p:attrNameLst>
                                      </p:cBhvr>
                                      <p:tavLst>
                                        <p:tav tm="0">
                                          <p:val>
                                            <p:strVal val="1+#ppt_h/2"/>
                                          </p:val>
                                        </p:tav>
                                        <p:tav tm="100000">
                                          <p:val>
                                            <p:strVal val="#ppt_y"/>
                                          </p:val>
                                        </p:tav>
                                      </p:tavLst>
                                    </p:anim>
                                  </p:childTnLst>
                                </p:cTn>
                              </p:par>
                              <p:par>
                                <p:cTn id="57" presetID="7" presetClass="entr" presetSubtype="4" fill="hold" grpId="0" nodeType="withEffect">
                                  <p:stCondLst>
                                    <p:cond delay="0"/>
                                  </p:stCondLst>
                                  <p:childTnLst>
                                    <p:set>
                                      <p:cBhvr>
                                        <p:cTn id="58" dur="1" fill="hold">
                                          <p:stCondLst>
                                            <p:cond delay="0"/>
                                          </p:stCondLst>
                                        </p:cTn>
                                        <p:tgtEl>
                                          <p:spTgt spid="12304"/>
                                        </p:tgtEl>
                                        <p:attrNameLst>
                                          <p:attrName>style.visibility</p:attrName>
                                        </p:attrNameLst>
                                      </p:cBhvr>
                                      <p:to>
                                        <p:strVal val="visible"/>
                                      </p:to>
                                    </p:set>
                                    <p:anim calcmode="lin" valueType="num">
                                      <p:cBhvr additive="base">
                                        <p:cTn id="59" dur="5000" fill="hold"/>
                                        <p:tgtEl>
                                          <p:spTgt spid="12304"/>
                                        </p:tgtEl>
                                        <p:attrNameLst>
                                          <p:attrName>ppt_x</p:attrName>
                                        </p:attrNameLst>
                                      </p:cBhvr>
                                      <p:tavLst>
                                        <p:tav tm="0">
                                          <p:val>
                                            <p:strVal val="#ppt_x"/>
                                          </p:val>
                                        </p:tav>
                                        <p:tav tm="100000">
                                          <p:val>
                                            <p:strVal val="#ppt_x"/>
                                          </p:val>
                                        </p:tav>
                                      </p:tavLst>
                                    </p:anim>
                                    <p:anim calcmode="lin" valueType="num">
                                      <p:cBhvr additive="base">
                                        <p:cTn id="60" dur="5000" fill="hold"/>
                                        <p:tgtEl>
                                          <p:spTgt spid="1230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Effect transition="in" filter="box(in)">
                                      <p:cBhvr>
                                        <p:cTn id="65" dur="500"/>
                                        <p:tgtEl>
                                          <p:spTgt spid="11">
                                            <p:txEl>
                                              <p:pRg st="0" end="0"/>
                                            </p:txEl>
                                          </p:spTgt>
                                        </p:tgtEl>
                                      </p:cBhvr>
                                    </p:animEffect>
                                  </p:childTnLst>
                                </p:cTn>
                              </p:par>
                              <p:par>
                                <p:cTn id="66" presetID="4" presetClass="entr" presetSubtype="16" fill="hold" nodeType="withEffect">
                                  <p:stCondLst>
                                    <p:cond delay="0"/>
                                  </p:stCondLst>
                                  <p:childTnLst>
                                    <p:set>
                                      <p:cBhvr>
                                        <p:cTn id="67" dur="1" fill="hold">
                                          <p:stCondLst>
                                            <p:cond delay="0"/>
                                          </p:stCondLst>
                                        </p:cTn>
                                        <p:tgtEl>
                                          <p:spTgt spid="11">
                                            <p:txEl>
                                              <p:pRg st="1" end="1"/>
                                            </p:txEl>
                                          </p:spTgt>
                                        </p:tgtEl>
                                        <p:attrNameLst>
                                          <p:attrName>style.visibility</p:attrName>
                                        </p:attrNameLst>
                                      </p:cBhvr>
                                      <p:to>
                                        <p:strVal val="visible"/>
                                      </p:to>
                                    </p:set>
                                    <p:animEffect transition="in" filter="box(in)">
                                      <p:cBhvr>
                                        <p:cTn id="6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animBg="1"/>
      <p:bldP spid="12296" grpId="0"/>
      <p:bldP spid="12297" grpId="0"/>
      <p:bldP spid="12299" grpId="0"/>
      <p:bldP spid="12300" grpId="0" animBg="1"/>
      <p:bldP spid="12301" grpId="0"/>
      <p:bldP spid="12303" grpId="0" animBg="1"/>
      <p:bldP spid="123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774826" y="333376"/>
            <a:ext cx="8372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solidFill>
                  <a:srgbClr val="FF3399"/>
                </a:solidFill>
              </a:rPr>
              <a:t>9</a:t>
            </a:r>
            <a:r>
              <a:rPr lang="fr-FR" baseline="30000">
                <a:solidFill>
                  <a:srgbClr val="FF3399"/>
                </a:solidFill>
              </a:rPr>
              <a:t>ème</a:t>
            </a:r>
            <a:r>
              <a:rPr lang="fr-FR">
                <a:solidFill>
                  <a:srgbClr val="FF3399"/>
                </a:solidFill>
              </a:rPr>
              <a:t> jour</a:t>
            </a:r>
          </a:p>
          <a:p>
            <a:pPr eaLnBrk="1" hangingPunct="1">
              <a:spcBef>
                <a:spcPct val="0"/>
              </a:spcBef>
              <a:buFontTx/>
              <a:buNone/>
            </a:pPr>
            <a:endParaRPr lang="fr-FR"/>
          </a:p>
          <a:p>
            <a:pPr algn="just" eaLnBrk="1" hangingPunct="1">
              <a:spcBef>
                <a:spcPct val="0"/>
              </a:spcBef>
              <a:buFontTx/>
              <a:buNone/>
            </a:pPr>
            <a:r>
              <a:rPr lang="fr-FR">
                <a:solidFill>
                  <a:srgbClr val="6600FF"/>
                </a:solidFill>
              </a:rPr>
              <a:t>Apparition de lacunes syncytiales dans le syncytiotrophoblaste</a:t>
            </a:r>
          </a:p>
        </p:txBody>
      </p:sp>
      <p:sp>
        <p:nvSpPr>
          <p:cNvPr id="15365" name="Text Box 5"/>
          <p:cNvSpPr txBox="1">
            <a:spLocks noChangeArrowheads="1"/>
          </p:cNvSpPr>
          <p:nvPr/>
        </p:nvSpPr>
        <p:spPr bwMode="auto">
          <a:xfrm>
            <a:off x="1738314" y="2500313"/>
            <a:ext cx="8301037" cy="4032250"/>
          </a:xfrm>
          <a:prstGeom prst="rect">
            <a:avLst/>
          </a:prstGeom>
          <a:noFill/>
          <a:ln w="9525">
            <a:noFill/>
            <a:miter lim="800000"/>
            <a:headEnd/>
            <a:tailEnd/>
          </a:ln>
        </p:spPr>
        <p:txBody>
          <a:bodyPr>
            <a:spAutoFit/>
          </a:bodyPr>
          <a:lstStyle/>
          <a:p>
            <a:pPr eaLnBrk="1" hangingPunct="1">
              <a:defRPr/>
            </a:pPr>
            <a:r>
              <a:rPr lang="fr-FR" sz="3200" dirty="0">
                <a:solidFill>
                  <a:srgbClr val="FF3399"/>
                </a:solidFill>
                <a:latin typeface="Calibri" pitchFamily="34" charset="0"/>
                <a:cs typeface="Arial" charset="0"/>
              </a:rPr>
              <a:t>10</a:t>
            </a:r>
            <a:r>
              <a:rPr lang="fr-FR" sz="3200" baseline="30000" dirty="0">
                <a:solidFill>
                  <a:srgbClr val="FF3399"/>
                </a:solidFill>
                <a:latin typeface="Calibri" pitchFamily="34" charset="0"/>
                <a:cs typeface="Arial" charset="0"/>
              </a:rPr>
              <a:t>ème</a:t>
            </a:r>
            <a:r>
              <a:rPr lang="fr-FR" sz="3200" dirty="0">
                <a:solidFill>
                  <a:srgbClr val="FF3399"/>
                </a:solidFill>
                <a:latin typeface="Calibri" pitchFamily="34" charset="0"/>
                <a:cs typeface="Arial" charset="0"/>
              </a:rPr>
              <a:t> jour</a:t>
            </a:r>
          </a:p>
          <a:p>
            <a:pPr eaLnBrk="1" hangingPunct="1">
              <a:defRPr/>
            </a:pPr>
            <a:r>
              <a:rPr lang="fr-FR" sz="3200" dirty="0" err="1">
                <a:solidFill>
                  <a:schemeClr val="tx2">
                    <a:lumMod val="60000"/>
                    <a:lumOff val="40000"/>
                  </a:schemeClr>
                </a:solidFill>
                <a:latin typeface="Calibri" pitchFamily="34" charset="0"/>
                <a:cs typeface="Arial" charset="0"/>
              </a:rPr>
              <a:t>Cytotrophoblaste</a:t>
            </a:r>
            <a:r>
              <a:rPr lang="fr-FR" sz="3200" dirty="0">
                <a:solidFill>
                  <a:schemeClr val="tx2">
                    <a:lumMod val="60000"/>
                    <a:lumOff val="40000"/>
                  </a:schemeClr>
                </a:solidFill>
                <a:latin typeface="Calibri" pitchFamily="34" charset="0"/>
                <a:cs typeface="Arial" charset="0"/>
              </a:rPr>
              <a:t> se multiplient par mitose, l’œuf s’agrandit et s’enfonce plus profondément dans les tissus maternels. </a:t>
            </a:r>
          </a:p>
          <a:p>
            <a:pPr algn="just" eaLnBrk="1" hangingPunct="1">
              <a:defRPr/>
            </a:pPr>
            <a:r>
              <a:rPr lang="fr-FR" sz="3200" dirty="0">
                <a:solidFill>
                  <a:srgbClr val="6600FF"/>
                </a:solidFill>
                <a:latin typeface="Calibri" pitchFamily="34" charset="0"/>
                <a:cs typeface="Arial" charset="0"/>
              </a:rPr>
              <a:t>Nidation totale du </a:t>
            </a:r>
            <a:r>
              <a:rPr lang="fr-FR" sz="3200" dirty="0" err="1">
                <a:solidFill>
                  <a:srgbClr val="6600FF"/>
                </a:solidFill>
                <a:latin typeface="Calibri" pitchFamily="34" charset="0"/>
                <a:cs typeface="Arial" charset="0"/>
              </a:rPr>
              <a:t>blastocyste</a:t>
            </a:r>
            <a:r>
              <a:rPr lang="fr-FR" sz="3200" dirty="0">
                <a:solidFill>
                  <a:srgbClr val="6600FF"/>
                </a:solidFill>
                <a:latin typeface="Calibri" pitchFamily="34" charset="0"/>
                <a:cs typeface="Arial" charset="0"/>
              </a:rPr>
              <a:t>,</a:t>
            </a:r>
          </a:p>
          <a:p>
            <a:pPr algn="just" eaLnBrk="1" hangingPunct="1">
              <a:defRPr/>
            </a:pPr>
            <a:r>
              <a:rPr lang="fr-FR" sz="3200" dirty="0">
                <a:solidFill>
                  <a:srgbClr val="6600FF"/>
                </a:solidFill>
                <a:latin typeface="Calibri" pitchFamily="34" charset="0"/>
                <a:cs typeface="Arial" charset="0"/>
              </a:rPr>
              <a:t>Sa taille = 0.4 mm</a:t>
            </a:r>
          </a:p>
          <a:p>
            <a:pPr algn="just" eaLnBrk="1" hangingPunct="1">
              <a:defRPr/>
            </a:pPr>
            <a:r>
              <a:rPr lang="fr-FR" sz="3200" dirty="0">
                <a:solidFill>
                  <a:srgbClr val="6600FF"/>
                </a:solidFill>
                <a:latin typeface="Calibri" pitchFamily="34" charset="0"/>
                <a:cs typeface="Arial" charset="0"/>
              </a:rPr>
              <a:t>Cicatrisation de l’orifice d’entrée par un caillot de fibrine.</a:t>
            </a:r>
          </a:p>
        </p:txBody>
      </p:sp>
      <p:sp>
        <p:nvSpPr>
          <p:cNvPr id="4" name="Espace réservé du numéro de diapositive 4"/>
          <p:cNvSpPr>
            <a:spLocks noGrp="1"/>
          </p:cNvSpPr>
          <p:nvPr>
            <p:ph type="sldNum" sz="quarter" idx="12"/>
          </p:nvPr>
        </p:nvSpPr>
        <p:spPr>
          <a:xfrm>
            <a:off x="10514011" y="5883275"/>
            <a:ext cx="764215" cy="365125"/>
          </a:xfrm>
        </p:spPr>
        <p:txBody>
          <a:bodyPr/>
          <a:lstStyle/>
          <a:p>
            <a:r>
              <a:rPr lang="en-US" dirty="0" smtClean="0"/>
              <a:t>48</a:t>
            </a:r>
            <a:endParaRPr lang="en-US" dirty="0"/>
          </a:p>
        </p:txBody>
      </p:sp>
    </p:spTree>
    <p:extLst>
      <p:ext uri="{BB962C8B-B14F-4D97-AF65-F5344CB8AC3E}">
        <p14:creationId xmlns:p14="http://schemas.microsoft.com/office/powerpoint/2010/main" val="43067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770" decel="100000"/>
                                        <p:tgtEl>
                                          <p:spTgt spid="15364">
                                            <p:txEl>
                                              <p:pRg st="0" end="0"/>
                                            </p:txEl>
                                          </p:spTgt>
                                        </p:tgtEl>
                                      </p:cBhvr>
                                    </p:animEffect>
                                    <p:animScale>
                                      <p:cBhvr>
                                        <p:cTn id="8" dur="770" decel="100000"/>
                                        <p:tgtEl>
                                          <p:spTgt spid="15364">
                                            <p:txEl>
                                              <p:pRg st="0" end="0"/>
                                            </p:txEl>
                                          </p:spTgt>
                                        </p:tgtEl>
                                      </p:cBhvr>
                                      <p:from x="10000" y="10000"/>
                                      <p:to x="200000" y="450000"/>
                                    </p:animScale>
                                    <p:animScale>
                                      <p:cBhvr>
                                        <p:cTn id="9" dur="1230" accel="100000" fill="hold">
                                          <p:stCondLst>
                                            <p:cond delay="770"/>
                                          </p:stCondLst>
                                        </p:cTn>
                                        <p:tgtEl>
                                          <p:spTgt spid="15364">
                                            <p:txEl>
                                              <p:pRg st="0" end="0"/>
                                            </p:txEl>
                                          </p:spTgt>
                                        </p:tgtEl>
                                      </p:cBhvr>
                                      <p:from x="200000" y="450000"/>
                                      <p:to x="100000" y="100000"/>
                                    </p:animScale>
                                    <p:set>
                                      <p:cBhvr>
                                        <p:cTn id="10" dur="770" fill="hold"/>
                                        <p:tgtEl>
                                          <p:spTgt spid="15364">
                                            <p:txEl>
                                              <p:pRg st="0" end="0"/>
                                            </p:txEl>
                                          </p:spTgt>
                                        </p:tgtEl>
                                        <p:attrNameLst>
                                          <p:attrName>ppt_x</p:attrName>
                                        </p:attrNameLst>
                                      </p:cBhvr>
                                      <p:to>
                                        <p:strVal val="(0.5)"/>
                                      </p:to>
                                    </p:set>
                                    <p:anim from="(0.5)" to="(#ppt_x)" calcmode="lin" valueType="num">
                                      <p:cBhvr>
                                        <p:cTn id="11" dur="1230" accel="100000" fill="hold">
                                          <p:stCondLst>
                                            <p:cond delay="770"/>
                                          </p:stCondLst>
                                        </p:cTn>
                                        <p:tgtEl>
                                          <p:spTgt spid="15364">
                                            <p:txEl>
                                              <p:pRg st="0" end="0"/>
                                            </p:txEl>
                                          </p:spTgt>
                                        </p:tgtEl>
                                        <p:attrNameLst>
                                          <p:attrName>ppt_x</p:attrName>
                                        </p:attrNameLst>
                                      </p:cBhvr>
                                    </p:anim>
                                    <p:set>
                                      <p:cBhvr>
                                        <p:cTn id="12" dur="770" fill="hold"/>
                                        <p:tgtEl>
                                          <p:spTgt spid="1536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5364">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5364">
                                            <p:txEl>
                                              <p:pRg st="2" end="2"/>
                                            </p:txEl>
                                          </p:spTgt>
                                        </p:tgtEl>
                                        <p:attrNameLst>
                                          <p:attrName>style.visibility</p:attrName>
                                        </p:attrNameLst>
                                      </p:cBhvr>
                                      <p:to>
                                        <p:strVal val="visible"/>
                                      </p:to>
                                    </p:set>
                                    <p:animEffect transition="in" filter="fade">
                                      <p:cBhvr>
                                        <p:cTn id="18" dur="1000"/>
                                        <p:tgtEl>
                                          <p:spTgt spid="15364">
                                            <p:txEl>
                                              <p:pRg st="2" end="2"/>
                                            </p:txEl>
                                          </p:spTgt>
                                        </p:tgtEl>
                                      </p:cBhvr>
                                    </p:animEffect>
                                    <p:anim calcmode="lin" valueType="num">
                                      <p:cBhvr>
                                        <p:cTn id="19"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5365">
                                            <p:txEl>
                                              <p:pRg st="0" end="0"/>
                                            </p:txEl>
                                          </p:spTgt>
                                        </p:tgtEl>
                                        <p:attrNameLst>
                                          <p:attrName>style.visibility</p:attrName>
                                        </p:attrNameLst>
                                      </p:cBhvr>
                                      <p:to>
                                        <p:strVal val="visible"/>
                                      </p:to>
                                    </p:set>
                                    <p:animEffect transition="in" filter="diamond(in)">
                                      <p:cBhvr>
                                        <p:cTn id="25" dur="2000"/>
                                        <p:tgtEl>
                                          <p:spTgt spid="1536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5365">
                                            <p:txEl>
                                              <p:pRg st="1" end="1"/>
                                            </p:txEl>
                                          </p:spTgt>
                                        </p:tgtEl>
                                        <p:attrNameLst>
                                          <p:attrName>style.visibility</p:attrName>
                                        </p:attrNameLst>
                                      </p:cBhvr>
                                      <p:to>
                                        <p:strVal val="visible"/>
                                      </p:to>
                                    </p:set>
                                    <p:animEffect transition="in" filter="diamond(in)">
                                      <p:cBhvr>
                                        <p:cTn id="30" dur="2000"/>
                                        <p:tgtEl>
                                          <p:spTgt spid="15365">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5365">
                                            <p:txEl>
                                              <p:pRg st="2" end="2"/>
                                            </p:txEl>
                                          </p:spTgt>
                                        </p:tgtEl>
                                        <p:attrNameLst>
                                          <p:attrName>style.visibility</p:attrName>
                                        </p:attrNameLst>
                                      </p:cBhvr>
                                      <p:to>
                                        <p:strVal val="visible"/>
                                      </p:to>
                                    </p:set>
                                    <p:anim calcmode="lin" valueType="num">
                                      <p:cBhvr>
                                        <p:cTn id="35" dur="500" fill="hold"/>
                                        <p:tgtEl>
                                          <p:spTgt spid="1536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5365">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15365">
                                            <p:txEl>
                                              <p:pRg st="2" end="2"/>
                                            </p:txEl>
                                          </p:spTgt>
                                        </p:tgtEl>
                                        <p:attrNameLst>
                                          <p:attrName>style.rotation</p:attrName>
                                        </p:attrNameLst>
                                      </p:cBhvr>
                                      <p:tavLst>
                                        <p:tav tm="0">
                                          <p:val>
                                            <p:fltVal val="360"/>
                                          </p:val>
                                        </p:tav>
                                        <p:tav tm="100000">
                                          <p:val>
                                            <p:fltVal val="0"/>
                                          </p:val>
                                        </p:tav>
                                      </p:tavLst>
                                    </p:anim>
                                    <p:animEffect transition="in" filter="fade">
                                      <p:cBhvr>
                                        <p:cTn id="38" dur="500"/>
                                        <p:tgtEl>
                                          <p:spTgt spid="15365">
                                            <p:txEl>
                                              <p:pRg st="2" end="2"/>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5365">
                                            <p:txEl>
                                              <p:pRg st="3" end="3"/>
                                            </p:txEl>
                                          </p:spTgt>
                                        </p:tgtEl>
                                        <p:attrNameLst>
                                          <p:attrName>style.visibility</p:attrName>
                                        </p:attrNameLst>
                                      </p:cBhvr>
                                      <p:to>
                                        <p:strVal val="visible"/>
                                      </p:to>
                                    </p:set>
                                    <p:anim calcmode="lin" valueType="num">
                                      <p:cBhvr>
                                        <p:cTn id="41" dur="500" fill="hold"/>
                                        <p:tgtEl>
                                          <p:spTgt spid="15365">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5365">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15365">
                                            <p:txEl>
                                              <p:pRg st="3" end="3"/>
                                            </p:txEl>
                                          </p:spTgt>
                                        </p:tgtEl>
                                        <p:attrNameLst>
                                          <p:attrName>style.rotation</p:attrName>
                                        </p:attrNameLst>
                                      </p:cBhvr>
                                      <p:tavLst>
                                        <p:tav tm="0">
                                          <p:val>
                                            <p:fltVal val="360"/>
                                          </p:val>
                                        </p:tav>
                                        <p:tav tm="100000">
                                          <p:val>
                                            <p:fltVal val="0"/>
                                          </p:val>
                                        </p:tav>
                                      </p:tavLst>
                                    </p:anim>
                                    <p:animEffect transition="in" filter="fade">
                                      <p:cBhvr>
                                        <p:cTn id="44" dur="500"/>
                                        <p:tgtEl>
                                          <p:spTgt spid="15365">
                                            <p:txEl>
                                              <p:pRg st="3" end="3"/>
                                            </p:txEl>
                                          </p:spTgt>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15365">
                                            <p:txEl>
                                              <p:pRg st="4" end="4"/>
                                            </p:txEl>
                                          </p:spTgt>
                                        </p:tgtEl>
                                        <p:attrNameLst>
                                          <p:attrName>style.visibility</p:attrName>
                                        </p:attrNameLst>
                                      </p:cBhvr>
                                      <p:to>
                                        <p:strVal val="visible"/>
                                      </p:to>
                                    </p:set>
                                    <p:anim calcmode="lin" valueType="num">
                                      <p:cBhvr>
                                        <p:cTn id="47" dur="500" fill="hold"/>
                                        <p:tgtEl>
                                          <p:spTgt spid="1536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536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536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981076"/>
            <a:ext cx="7720012"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3"/>
          <p:cNvSpPr>
            <a:spLocks noChangeShapeType="1"/>
          </p:cNvSpPr>
          <p:nvPr/>
        </p:nvSpPr>
        <p:spPr bwMode="auto">
          <a:xfrm>
            <a:off x="4727576" y="3284538"/>
            <a:ext cx="73025" cy="252095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8196" name="Line 4"/>
          <p:cNvSpPr>
            <a:spLocks noChangeShapeType="1"/>
          </p:cNvSpPr>
          <p:nvPr/>
        </p:nvSpPr>
        <p:spPr bwMode="auto">
          <a:xfrm>
            <a:off x="4800600" y="5805488"/>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197" name="Text Box 5"/>
          <p:cNvSpPr txBox="1">
            <a:spLocks noChangeArrowheads="1"/>
          </p:cNvSpPr>
          <p:nvPr/>
        </p:nvSpPr>
        <p:spPr bwMode="auto">
          <a:xfrm>
            <a:off x="6600826" y="5661025"/>
            <a:ext cx="369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Travée cytotrophoblastique</a:t>
            </a:r>
          </a:p>
        </p:txBody>
      </p:sp>
      <p:sp>
        <p:nvSpPr>
          <p:cNvPr id="8198" name="Line 6"/>
          <p:cNvSpPr>
            <a:spLocks noChangeShapeType="1"/>
          </p:cNvSpPr>
          <p:nvPr/>
        </p:nvSpPr>
        <p:spPr bwMode="auto">
          <a:xfrm>
            <a:off x="3792538" y="4221164"/>
            <a:ext cx="0" cy="20161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8199" name="Line 7"/>
          <p:cNvSpPr>
            <a:spLocks noChangeShapeType="1"/>
          </p:cNvSpPr>
          <p:nvPr/>
        </p:nvSpPr>
        <p:spPr bwMode="auto">
          <a:xfrm>
            <a:off x="3792538" y="6237288"/>
            <a:ext cx="2374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00" name="Text Box 8"/>
          <p:cNvSpPr txBox="1">
            <a:spLocks noChangeArrowheads="1"/>
          </p:cNvSpPr>
          <p:nvPr/>
        </p:nvSpPr>
        <p:spPr bwMode="auto">
          <a:xfrm>
            <a:off x="6672263" y="6021388"/>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Passage du sg. Mat. Dans L.S.</a:t>
            </a:r>
          </a:p>
          <a:p>
            <a:pPr eaLnBrk="1" hangingPunct="1">
              <a:spcBef>
                <a:spcPct val="0"/>
              </a:spcBef>
              <a:buFontTx/>
              <a:buNone/>
            </a:pPr>
            <a:r>
              <a:rPr lang="fr-FR" sz="1600">
                <a:solidFill>
                  <a:srgbClr val="FF0066"/>
                </a:solidFill>
              </a:rPr>
              <a:t>LS: Lacunes syncytiales</a:t>
            </a:r>
          </a:p>
        </p:txBody>
      </p:sp>
      <p:sp>
        <p:nvSpPr>
          <p:cNvPr id="44041" name="Text Box 9"/>
          <p:cNvSpPr txBox="1">
            <a:spLocks noChangeArrowheads="1"/>
          </p:cNvSpPr>
          <p:nvPr/>
        </p:nvSpPr>
        <p:spPr bwMode="auto">
          <a:xfrm>
            <a:off x="2619375" y="188914"/>
            <a:ext cx="7437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66"/>
                </a:solidFill>
              </a:rPr>
              <a:t>Embryon humain de 13 j</a:t>
            </a:r>
          </a:p>
        </p:txBody>
      </p:sp>
      <p:sp>
        <p:nvSpPr>
          <p:cNvPr id="10" name="Espace réservé du numéro de diapositive 4"/>
          <p:cNvSpPr>
            <a:spLocks noGrp="1"/>
          </p:cNvSpPr>
          <p:nvPr>
            <p:ph type="sldNum" sz="quarter" idx="12"/>
          </p:nvPr>
        </p:nvSpPr>
        <p:spPr>
          <a:xfrm>
            <a:off x="11247342" y="6423025"/>
            <a:ext cx="764215" cy="365125"/>
          </a:xfrm>
        </p:spPr>
        <p:txBody>
          <a:bodyPr/>
          <a:lstStyle/>
          <a:p>
            <a:r>
              <a:rPr lang="en-US" dirty="0" smtClean="0"/>
              <a:t>49</a:t>
            </a:r>
            <a:endParaRPr lang="en-US" dirty="0"/>
          </a:p>
        </p:txBody>
      </p:sp>
    </p:spTree>
    <p:extLst>
      <p:ext uri="{BB962C8B-B14F-4D97-AF65-F5344CB8AC3E}">
        <p14:creationId xmlns:p14="http://schemas.microsoft.com/office/powerpoint/2010/main" val="2042498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770" decel="100000"/>
                                        <p:tgtEl>
                                          <p:spTgt spid="44041"/>
                                        </p:tgtEl>
                                      </p:cBhvr>
                                    </p:animEffect>
                                    <p:animScale>
                                      <p:cBhvr>
                                        <p:cTn id="8" dur="770" decel="100000"/>
                                        <p:tgtEl>
                                          <p:spTgt spid="44041"/>
                                        </p:tgtEl>
                                      </p:cBhvr>
                                      <p:from x="10000" y="10000"/>
                                      <p:to x="200000" y="450000"/>
                                    </p:animScale>
                                    <p:animScale>
                                      <p:cBhvr>
                                        <p:cTn id="9" dur="1230" accel="100000" fill="hold">
                                          <p:stCondLst>
                                            <p:cond delay="770"/>
                                          </p:stCondLst>
                                        </p:cTn>
                                        <p:tgtEl>
                                          <p:spTgt spid="44041"/>
                                        </p:tgtEl>
                                      </p:cBhvr>
                                      <p:from x="200000" y="450000"/>
                                      <p:to x="100000" y="100000"/>
                                    </p:animScale>
                                    <p:set>
                                      <p:cBhvr>
                                        <p:cTn id="10" dur="770" fill="hold"/>
                                        <p:tgtEl>
                                          <p:spTgt spid="44041"/>
                                        </p:tgtEl>
                                        <p:attrNameLst>
                                          <p:attrName>ppt_x</p:attrName>
                                        </p:attrNameLst>
                                      </p:cBhvr>
                                      <p:to>
                                        <p:strVal val="(0.5)"/>
                                      </p:to>
                                    </p:set>
                                    <p:anim from="(0.5)" to="(#ppt_x)" calcmode="lin" valueType="num">
                                      <p:cBhvr>
                                        <p:cTn id="11" dur="1230" accel="100000" fill="hold">
                                          <p:stCondLst>
                                            <p:cond delay="770"/>
                                          </p:stCondLst>
                                        </p:cTn>
                                        <p:tgtEl>
                                          <p:spTgt spid="44041"/>
                                        </p:tgtEl>
                                        <p:attrNameLst>
                                          <p:attrName>ppt_x</p:attrName>
                                        </p:attrNameLst>
                                      </p:cBhvr>
                                    </p:anim>
                                    <p:set>
                                      <p:cBhvr>
                                        <p:cTn id="12" dur="770" fill="hold"/>
                                        <p:tgtEl>
                                          <p:spTgt spid="44041"/>
                                        </p:tgtEl>
                                        <p:attrNameLst>
                                          <p:attrName>ppt_y</p:attrName>
                                        </p:attrNameLst>
                                      </p:cBhvr>
                                      <p:to>
                                        <p:strVal val="(#ppt_y+0.4)"/>
                                      </p:to>
                                    </p:set>
                                    <p:anim from="(#ppt_y+0.4)" to="(#ppt_y)" calcmode="lin" valueType="num">
                                      <p:cBhvr>
                                        <p:cTn id="13" dur="1230" accel="100000" fill="hold">
                                          <p:stCondLst>
                                            <p:cond delay="770"/>
                                          </p:stCondLst>
                                        </p:cTn>
                                        <p:tgtEl>
                                          <p:spTgt spid="440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02470"/>
            <a:ext cx="10364451" cy="911519"/>
          </a:xfrm>
        </p:spPr>
        <p:txBody>
          <a:bodyPr>
            <a:normAutofit fontScale="90000"/>
          </a:bodyPr>
          <a:lstStyle/>
          <a:p>
            <a:r>
              <a:rPr lang="fr-FR" dirty="0"/>
              <a:t>Première semaine du développement embryonnaire </a:t>
            </a:r>
          </a:p>
        </p:txBody>
      </p:sp>
      <p:sp>
        <p:nvSpPr>
          <p:cNvPr id="3" name="Espace réservé du contenu 2"/>
          <p:cNvSpPr>
            <a:spLocks noGrp="1"/>
          </p:cNvSpPr>
          <p:nvPr>
            <p:ph sz="quarter" idx="13"/>
          </p:nvPr>
        </p:nvSpPr>
        <p:spPr>
          <a:xfrm>
            <a:off x="913774" y="1013989"/>
            <a:ext cx="10363826" cy="5468291"/>
          </a:xfrm>
        </p:spPr>
        <p:txBody>
          <a:bodyPr>
            <a:normAutofit/>
          </a:bodyPr>
          <a:lstStyle/>
          <a:p>
            <a:pPr marL="571500" indent="-571500" algn="ctr">
              <a:buAutoNum type="romanUcParenR"/>
            </a:pPr>
            <a:r>
              <a:rPr lang="fr-FR" sz="2800" dirty="0" smtClean="0">
                <a:solidFill>
                  <a:srgbClr val="FF0000"/>
                </a:solidFill>
              </a:rPr>
              <a:t>Fécondation </a:t>
            </a:r>
          </a:p>
          <a:p>
            <a:pPr marL="0" indent="0" algn="just">
              <a:buNone/>
            </a:pPr>
            <a:r>
              <a:rPr lang="fr-FR" sz="2800" cap="none" dirty="0" smtClean="0"/>
              <a:t>Processus par lequel les cellules sexuées haploïdes ou gamètes (gamètes mâles: </a:t>
            </a:r>
            <a:r>
              <a:rPr lang="fr-FR" sz="2800" cap="none" dirty="0" smtClean="0">
                <a:solidFill>
                  <a:srgbClr val="FF0000"/>
                </a:solidFill>
              </a:rPr>
              <a:t>spermatozoïdes</a:t>
            </a:r>
            <a:r>
              <a:rPr lang="fr-FR" sz="2800" cap="none" dirty="0" smtClean="0"/>
              <a:t> et gamètes femelles : </a:t>
            </a:r>
            <a:r>
              <a:rPr lang="fr-FR" sz="2800" cap="none" dirty="0" smtClean="0">
                <a:solidFill>
                  <a:srgbClr val="FF0000"/>
                </a:solidFill>
              </a:rPr>
              <a:t>ovocytes</a:t>
            </a:r>
            <a:r>
              <a:rPr lang="fr-FR" sz="2800" cap="none" dirty="0" smtClean="0"/>
              <a:t> ou </a:t>
            </a:r>
            <a:r>
              <a:rPr lang="fr-FR" sz="2800" cap="none" dirty="0" smtClean="0">
                <a:solidFill>
                  <a:srgbClr val="FF0000"/>
                </a:solidFill>
              </a:rPr>
              <a:t>ovules</a:t>
            </a:r>
            <a:r>
              <a:rPr lang="fr-FR" sz="2800" cap="none" dirty="0" smtClean="0"/>
              <a:t>), </a:t>
            </a:r>
            <a:r>
              <a:rPr lang="fr-FR" sz="2800" cap="none" dirty="0" smtClean="0">
                <a:solidFill>
                  <a:srgbClr val="FF0000"/>
                </a:solidFill>
              </a:rPr>
              <a:t>fusionnent</a:t>
            </a:r>
            <a:r>
              <a:rPr lang="fr-FR" sz="2800" cap="none" dirty="0" smtClean="0"/>
              <a:t> pour donner une cellule "souche", ou </a:t>
            </a:r>
            <a:r>
              <a:rPr lang="fr-FR" sz="2800" cap="none" dirty="0" smtClean="0">
                <a:solidFill>
                  <a:srgbClr val="FF0000"/>
                </a:solidFill>
              </a:rPr>
              <a:t>zygote</a:t>
            </a:r>
            <a:r>
              <a:rPr lang="fr-FR" sz="2800" cap="none" dirty="0" smtClean="0"/>
              <a:t>, </a:t>
            </a:r>
            <a:r>
              <a:rPr lang="fr-FR" sz="2800" cap="none" dirty="0" smtClean="0">
                <a:solidFill>
                  <a:srgbClr val="FF0000"/>
                </a:solidFill>
              </a:rPr>
              <a:t>diploïde</a:t>
            </a:r>
            <a:r>
              <a:rPr lang="fr-FR" sz="2800" cap="none" dirty="0" smtClean="0"/>
              <a:t> et totipotente, en fonction de leur stade.</a:t>
            </a:r>
          </a:p>
          <a:p>
            <a:pPr marL="0" indent="0" algn="just">
              <a:buNone/>
            </a:pPr>
            <a:r>
              <a:rPr lang="fr-FR" sz="2800" cap="none" dirty="0" smtClean="0"/>
              <a:t>Elle a lieu dans le </a:t>
            </a:r>
            <a:r>
              <a:rPr lang="fr-FR" sz="2800" cap="none" dirty="0" smtClean="0">
                <a:solidFill>
                  <a:srgbClr val="FF0000"/>
                </a:solidFill>
              </a:rPr>
              <a:t>1/3 externe de la trompe utérine </a:t>
            </a:r>
            <a:r>
              <a:rPr lang="fr-FR" sz="2800" cap="none" dirty="0" smtClean="0"/>
              <a:t>(c'est-à-dire dans </a:t>
            </a:r>
            <a:r>
              <a:rPr lang="fr-FR" sz="2800" cap="none" dirty="0" smtClean="0">
                <a:solidFill>
                  <a:srgbClr val="FF0000"/>
                </a:solidFill>
              </a:rPr>
              <a:t>l'ampoule tubaire</a:t>
            </a:r>
            <a:r>
              <a:rPr lang="fr-FR" sz="2800" cap="none" dirty="0" smtClean="0"/>
              <a:t>) et comporte 2 étapes essentielles:</a:t>
            </a:r>
          </a:p>
          <a:p>
            <a:pPr algn="just">
              <a:buFont typeface="Wingdings" panose="05000000000000000000" pitchFamily="2" charset="2"/>
              <a:buChar char="Ø"/>
            </a:pPr>
            <a:r>
              <a:rPr lang="fr-FR" sz="2800" cap="none" dirty="0" smtClean="0"/>
              <a:t> </a:t>
            </a:r>
            <a:r>
              <a:rPr lang="fr-FR" sz="2800" cap="none" dirty="0">
                <a:solidFill>
                  <a:srgbClr val="FF0000"/>
                </a:solidFill>
              </a:rPr>
              <a:t>P</a:t>
            </a:r>
            <a:r>
              <a:rPr lang="fr-FR" sz="2800" cap="none" dirty="0" smtClean="0">
                <a:solidFill>
                  <a:srgbClr val="FF0000"/>
                </a:solidFill>
              </a:rPr>
              <a:t>énétration du spermatozoïde </a:t>
            </a:r>
            <a:r>
              <a:rPr lang="fr-FR" sz="2800" cap="none" dirty="0" smtClean="0"/>
              <a:t>dans l’ovule.</a:t>
            </a:r>
          </a:p>
          <a:p>
            <a:pPr algn="just">
              <a:buFont typeface="Wingdings" panose="05000000000000000000" pitchFamily="2" charset="2"/>
              <a:buChar char="Ø"/>
            </a:pPr>
            <a:r>
              <a:rPr lang="fr-FR" sz="2800" cap="none" dirty="0" smtClean="0">
                <a:solidFill>
                  <a:srgbClr val="FF0000"/>
                </a:solidFill>
              </a:rPr>
              <a:t> L’amphimixie ou fusion des 2 noyaux mâle et femelle</a:t>
            </a:r>
            <a:r>
              <a:rPr lang="fr-FR" sz="2800" cap="none" dirty="0" smtClean="0"/>
              <a:t>.</a:t>
            </a:r>
          </a:p>
          <a:p>
            <a:pPr marL="0" indent="0" algn="ctr">
              <a:buNone/>
            </a:pPr>
            <a:endParaRPr lang="fr-FR" sz="2800" dirty="0">
              <a:solidFill>
                <a:srgbClr val="FF0000"/>
              </a:solidFill>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425071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881313" y="500063"/>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solidFill>
                  <a:srgbClr val="FF0000"/>
                </a:solidFill>
              </a:rPr>
              <a:t>Formation de la cavité amniotique</a:t>
            </a:r>
          </a:p>
        </p:txBody>
      </p:sp>
      <p:sp>
        <p:nvSpPr>
          <p:cNvPr id="4" name="ZoneTexte 3"/>
          <p:cNvSpPr txBox="1"/>
          <p:nvPr/>
        </p:nvSpPr>
        <p:spPr>
          <a:xfrm>
            <a:off x="1524001" y="2143126"/>
            <a:ext cx="6715125" cy="1077913"/>
          </a:xfrm>
          <a:prstGeom prst="rect">
            <a:avLst/>
          </a:prstGeom>
          <a:noFill/>
        </p:spPr>
        <p:txBody>
          <a:bodyPr>
            <a:spAutoFit/>
          </a:bodyPr>
          <a:lstStyle/>
          <a:p>
            <a:pPr eaLnBrk="1" hangingPunct="1">
              <a:defRPr/>
            </a:pPr>
            <a:r>
              <a:rPr lang="fr-FR" sz="3200" dirty="0">
                <a:latin typeface="+mj-lt"/>
                <a:cs typeface="Arial" charset="0"/>
              </a:rPr>
              <a:t>Cellule ectoblastiques vont </a:t>
            </a:r>
            <a:r>
              <a:rPr lang="fr-FR" sz="3200" dirty="0" smtClean="0">
                <a:latin typeface="+mj-lt"/>
                <a:cs typeface="Arial" charset="0"/>
              </a:rPr>
              <a:t>développer </a:t>
            </a:r>
            <a:r>
              <a:rPr lang="fr-FR" sz="3200" dirty="0">
                <a:latin typeface="+mj-lt"/>
                <a:cs typeface="Arial" charset="0"/>
              </a:rPr>
              <a:t>des petites vacuoles</a:t>
            </a:r>
          </a:p>
        </p:txBody>
      </p:sp>
      <p:sp>
        <p:nvSpPr>
          <p:cNvPr id="5" name="Flèche courbée vers la gauche 4"/>
          <p:cNvSpPr/>
          <p:nvPr/>
        </p:nvSpPr>
        <p:spPr>
          <a:xfrm>
            <a:off x="7953375" y="2500314"/>
            <a:ext cx="571500" cy="15001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6" name="ZoneTexte 5"/>
          <p:cNvSpPr txBox="1"/>
          <p:nvPr/>
        </p:nvSpPr>
        <p:spPr>
          <a:xfrm>
            <a:off x="8667750" y="2643188"/>
            <a:ext cx="2000250" cy="584200"/>
          </a:xfrm>
          <a:prstGeom prst="rect">
            <a:avLst/>
          </a:prstGeom>
          <a:noFill/>
        </p:spPr>
        <p:txBody>
          <a:bodyPr>
            <a:spAutoFit/>
          </a:bodyPr>
          <a:lstStyle/>
          <a:p>
            <a:pPr eaLnBrk="1" hangingPunct="1">
              <a:defRPr/>
            </a:pPr>
            <a:r>
              <a:rPr lang="fr-FR" sz="3200" dirty="0">
                <a:latin typeface="+mj-lt"/>
                <a:cs typeface="Arial" charset="0"/>
              </a:rPr>
              <a:t>fusionnées</a:t>
            </a:r>
          </a:p>
        </p:txBody>
      </p:sp>
      <p:sp>
        <p:nvSpPr>
          <p:cNvPr id="7" name="ZoneTexte 6"/>
          <p:cNvSpPr txBox="1"/>
          <p:nvPr/>
        </p:nvSpPr>
        <p:spPr>
          <a:xfrm>
            <a:off x="3810001" y="3714751"/>
            <a:ext cx="4429125" cy="2062103"/>
          </a:xfrm>
          <a:prstGeom prst="rect">
            <a:avLst/>
          </a:prstGeom>
          <a:noFill/>
        </p:spPr>
        <p:txBody>
          <a:bodyPr>
            <a:spAutoFit/>
          </a:bodyPr>
          <a:lstStyle/>
          <a:p>
            <a:pPr eaLnBrk="1" hangingPunct="1">
              <a:defRPr/>
            </a:pPr>
            <a:r>
              <a:rPr lang="fr-FR" sz="3200" dirty="0">
                <a:solidFill>
                  <a:srgbClr val="FF0000"/>
                </a:solidFill>
                <a:latin typeface="+mj-lt"/>
                <a:cs typeface="Arial" charset="0"/>
              </a:rPr>
              <a:t>         Cavité Amniotique</a:t>
            </a:r>
          </a:p>
          <a:p>
            <a:pPr eaLnBrk="1" hangingPunct="1">
              <a:defRPr/>
            </a:pPr>
            <a:r>
              <a:rPr lang="fr-FR" sz="2400" dirty="0">
                <a:solidFill>
                  <a:srgbClr val="FF0000"/>
                </a:solidFill>
                <a:latin typeface="+mj-lt"/>
                <a:cs typeface="Arial" charset="0"/>
              </a:rPr>
              <a:t>              plancher: ectoblaste</a:t>
            </a:r>
          </a:p>
          <a:p>
            <a:pPr eaLnBrk="1" hangingPunct="1">
              <a:defRPr/>
            </a:pPr>
            <a:r>
              <a:rPr lang="fr-FR" sz="2400" dirty="0">
                <a:solidFill>
                  <a:srgbClr val="FF0000"/>
                </a:solidFill>
                <a:latin typeface="+mj-lt"/>
                <a:cs typeface="Arial" charset="0"/>
              </a:rPr>
              <a:t>              Plafond: </a:t>
            </a:r>
            <a:r>
              <a:rPr lang="fr-FR" sz="2400" dirty="0" err="1">
                <a:solidFill>
                  <a:srgbClr val="FF0000"/>
                </a:solidFill>
                <a:latin typeface="+mj-lt"/>
                <a:cs typeface="Arial" charset="0"/>
              </a:rPr>
              <a:t>aminoblastes</a:t>
            </a:r>
            <a:endParaRPr lang="fr-FR" sz="2400" dirty="0">
              <a:solidFill>
                <a:srgbClr val="FF0000"/>
              </a:solidFill>
              <a:latin typeface="+mj-lt"/>
              <a:cs typeface="Arial" charset="0"/>
            </a:endParaRPr>
          </a:p>
          <a:p>
            <a:pPr eaLnBrk="1" hangingPunct="1">
              <a:defRPr/>
            </a:pPr>
            <a:r>
              <a:rPr lang="fr-FR" sz="2400" dirty="0">
                <a:solidFill>
                  <a:srgbClr val="FF0000"/>
                </a:solidFill>
                <a:latin typeface="+mj-lt"/>
                <a:cs typeface="Arial" charset="0"/>
              </a:rPr>
              <a:t>              </a:t>
            </a:r>
            <a:r>
              <a:rPr lang="fr-FR" sz="2400" dirty="0">
                <a:solidFill>
                  <a:srgbClr val="FF0000"/>
                </a:solidFill>
                <a:latin typeface="Arial" charset="0"/>
                <a:cs typeface="Arial" charset="0"/>
              </a:rPr>
              <a:t>(</a:t>
            </a:r>
            <a:r>
              <a:rPr lang="fr-FR" sz="2400" dirty="0">
                <a:solidFill>
                  <a:srgbClr val="FF0000"/>
                </a:solidFill>
                <a:latin typeface="+mj-lt"/>
                <a:cs typeface="Arial" charset="0"/>
              </a:rPr>
              <a:t>cellules larges et aplaties)</a:t>
            </a:r>
          </a:p>
        </p:txBody>
      </p:sp>
      <p:sp>
        <p:nvSpPr>
          <p:cNvPr id="8" name="Espace réservé du numéro de diapositive 4"/>
          <p:cNvSpPr>
            <a:spLocks noGrp="1"/>
          </p:cNvSpPr>
          <p:nvPr>
            <p:ph type="sldNum" sz="quarter" idx="12"/>
          </p:nvPr>
        </p:nvSpPr>
        <p:spPr>
          <a:xfrm>
            <a:off x="10858042" y="6308788"/>
            <a:ext cx="764215" cy="365125"/>
          </a:xfrm>
        </p:spPr>
        <p:txBody>
          <a:bodyPr/>
          <a:lstStyle/>
          <a:p>
            <a:r>
              <a:rPr lang="en-US" dirty="0" smtClean="0"/>
              <a:t>50</a:t>
            </a:r>
            <a:endParaRPr lang="en-US" dirty="0"/>
          </a:p>
        </p:txBody>
      </p:sp>
    </p:spTree>
    <p:extLst>
      <p:ext uri="{BB962C8B-B14F-4D97-AF65-F5344CB8AC3E}">
        <p14:creationId xmlns:p14="http://schemas.microsoft.com/office/powerpoint/2010/main" val="2195561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24189" y="1500189"/>
            <a:ext cx="6427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3300"/>
                </a:solidFill>
              </a:rPr>
              <a:t>Cytotrophoblaste</a:t>
            </a:r>
          </a:p>
        </p:txBody>
      </p:sp>
      <p:sp>
        <p:nvSpPr>
          <p:cNvPr id="23557" name="Line 5"/>
          <p:cNvSpPr>
            <a:spLocks noChangeShapeType="1"/>
          </p:cNvSpPr>
          <p:nvPr/>
        </p:nvSpPr>
        <p:spPr bwMode="auto">
          <a:xfrm flipH="1">
            <a:off x="5667375" y="2143126"/>
            <a:ext cx="46038" cy="11541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558" name="Rectangle 6"/>
          <p:cNvSpPr>
            <a:spLocks noChangeArrowheads="1"/>
          </p:cNvSpPr>
          <p:nvPr/>
        </p:nvSpPr>
        <p:spPr bwMode="auto">
          <a:xfrm rot="-5400000">
            <a:off x="5151438" y="2301876"/>
            <a:ext cx="2232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0000FF"/>
                </a:solidFill>
              </a:rPr>
              <a:t>Se </a:t>
            </a:r>
            <a:r>
              <a:rPr lang="en-US">
                <a:solidFill>
                  <a:srgbClr val="0000FF"/>
                </a:solidFill>
              </a:rPr>
              <a:t>÷</a:t>
            </a:r>
          </a:p>
        </p:txBody>
      </p:sp>
      <p:sp>
        <p:nvSpPr>
          <p:cNvPr id="23559" name="Text Box 7"/>
          <p:cNvSpPr txBox="1">
            <a:spLocks noChangeArrowheads="1"/>
          </p:cNvSpPr>
          <p:nvPr/>
        </p:nvSpPr>
        <p:spPr bwMode="auto">
          <a:xfrm>
            <a:off x="2309813" y="3284539"/>
            <a:ext cx="6881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3300"/>
                </a:solidFill>
              </a:rPr>
              <a:t>             Mésenchyme(</a:t>
            </a:r>
            <a:r>
              <a:rPr lang="fr-FR" sz="2400">
                <a:solidFill>
                  <a:srgbClr val="FF3300"/>
                </a:solidFill>
              </a:rPr>
              <a:t>ȼ étoilées anastomosées)</a:t>
            </a:r>
          </a:p>
          <a:p>
            <a:pPr algn="ctr" eaLnBrk="1" hangingPunct="1">
              <a:spcBef>
                <a:spcPct val="0"/>
              </a:spcBef>
              <a:buFontTx/>
              <a:buNone/>
            </a:pPr>
            <a:r>
              <a:rPr lang="fr-FR" sz="2400">
                <a:solidFill>
                  <a:srgbClr val="FF3300"/>
                </a:solidFill>
              </a:rPr>
              <a:t>        1</a:t>
            </a:r>
            <a:r>
              <a:rPr lang="fr-FR" sz="2400" baseline="30000">
                <a:solidFill>
                  <a:srgbClr val="FF3300"/>
                </a:solidFill>
              </a:rPr>
              <a:t>ére</a:t>
            </a:r>
            <a:r>
              <a:rPr lang="fr-FR" sz="2400">
                <a:solidFill>
                  <a:srgbClr val="FF3300"/>
                </a:solidFill>
              </a:rPr>
              <a:t> formées          </a:t>
            </a:r>
            <a:r>
              <a:rPr lang="fr-FR">
                <a:solidFill>
                  <a:srgbClr val="FF3300"/>
                </a:solidFill>
              </a:rPr>
              <a:t>membrane de Heuser</a:t>
            </a:r>
          </a:p>
          <a:p>
            <a:pPr algn="ctr" eaLnBrk="1" hangingPunct="1">
              <a:spcBef>
                <a:spcPct val="0"/>
              </a:spcBef>
              <a:buFontTx/>
              <a:buNone/>
            </a:pPr>
            <a:r>
              <a:rPr lang="fr-FR">
                <a:solidFill>
                  <a:srgbClr val="FF3300"/>
                </a:solidFill>
              </a:rPr>
              <a:t> </a:t>
            </a:r>
          </a:p>
        </p:txBody>
      </p:sp>
      <p:sp>
        <p:nvSpPr>
          <p:cNvPr id="23561" name="Rectangle 9"/>
          <p:cNvSpPr>
            <a:spLocks noChangeArrowheads="1"/>
          </p:cNvSpPr>
          <p:nvPr/>
        </p:nvSpPr>
        <p:spPr bwMode="auto">
          <a:xfrm rot="-5400000">
            <a:off x="4379913" y="2144713"/>
            <a:ext cx="1489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0000FF"/>
                </a:solidFill>
              </a:rPr>
              <a:t>10</a:t>
            </a:r>
            <a:r>
              <a:rPr lang="fr-FR" baseline="30000">
                <a:solidFill>
                  <a:srgbClr val="0000FF"/>
                </a:solidFill>
              </a:rPr>
              <a:t>ème</a:t>
            </a:r>
            <a:r>
              <a:rPr lang="fr-FR">
                <a:solidFill>
                  <a:srgbClr val="0000FF"/>
                </a:solidFill>
              </a:rPr>
              <a:t> j.</a:t>
            </a:r>
          </a:p>
        </p:txBody>
      </p:sp>
      <p:sp>
        <p:nvSpPr>
          <p:cNvPr id="23562" name="Line 10"/>
          <p:cNvSpPr>
            <a:spLocks noChangeShapeType="1"/>
          </p:cNvSpPr>
          <p:nvPr/>
        </p:nvSpPr>
        <p:spPr bwMode="auto">
          <a:xfrm>
            <a:off x="5667375" y="4214814"/>
            <a:ext cx="0" cy="13684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563" name="Rectangle 11"/>
          <p:cNvSpPr>
            <a:spLocks noChangeArrowheads="1"/>
          </p:cNvSpPr>
          <p:nvPr/>
        </p:nvSpPr>
        <p:spPr bwMode="auto">
          <a:xfrm rot="-5400000">
            <a:off x="5588794" y="4436269"/>
            <a:ext cx="15001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0000FF"/>
                </a:solidFill>
              </a:rPr>
              <a:t>13</a:t>
            </a:r>
            <a:r>
              <a:rPr lang="fr-FR" baseline="30000">
                <a:solidFill>
                  <a:srgbClr val="0000FF"/>
                </a:solidFill>
              </a:rPr>
              <a:t>ème</a:t>
            </a:r>
            <a:r>
              <a:rPr lang="fr-FR">
                <a:solidFill>
                  <a:srgbClr val="0000FF"/>
                </a:solidFill>
              </a:rPr>
              <a:t> j.</a:t>
            </a:r>
          </a:p>
        </p:txBody>
      </p:sp>
      <p:sp>
        <p:nvSpPr>
          <p:cNvPr id="23564" name="Text Box 12"/>
          <p:cNvSpPr txBox="1">
            <a:spLocks noChangeArrowheads="1"/>
          </p:cNvSpPr>
          <p:nvPr/>
        </p:nvSpPr>
        <p:spPr bwMode="auto">
          <a:xfrm>
            <a:off x="2279651" y="5445125"/>
            <a:ext cx="7940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dirty="0">
                <a:solidFill>
                  <a:srgbClr val="FF3300"/>
                </a:solidFill>
              </a:rPr>
              <a:t>Mésenchyme occupe l’espace entre </a:t>
            </a:r>
            <a:r>
              <a:rPr lang="fr-FR" dirty="0" err="1">
                <a:solidFill>
                  <a:srgbClr val="FF3300"/>
                </a:solidFill>
              </a:rPr>
              <a:t>amnioblastes</a:t>
            </a:r>
            <a:r>
              <a:rPr lang="fr-FR" dirty="0">
                <a:solidFill>
                  <a:srgbClr val="FF3300"/>
                </a:solidFill>
              </a:rPr>
              <a:t> et </a:t>
            </a:r>
            <a:r>
              <a:rPr lang="fr-FR" dirty="0" err="1" smtClean="0">
                <a:solidFill>
                  <a:srgbClr val="FF3300"/>
                </a:solidFill>
              </a:rPr>
              <a:t>cytotrophoblastes</a:t>
            </a:r>
            <a:r>
              <a:rPr lang="fr-FR" dirty="0" smtClean="0">
                <a:solidFill>
                  <a:srgbClr val="FF3300"/>
                </a:solidFill>
              </a:rPr>
              <a:t> </a:t>
            </a:r>
            <a:endParaRPr lang="fr-FR" dirty="0">
              <a:solidFill>
                <a:srgbClr val="FF3300"/>
              </a:solidFill>
            </a:endParaRPr>
          </a:p>
        </p:txBody>
      </p:sp>
      <p:sp>
        <p:nvSpPr>
          <p:cNvPr id="12298" name="Rectangle 9"/>
          <p:cNvSpPr>
            <a:spLocks noChangeArrowheads="1"/>
          </p:cNvSpPr>
          <p:nvPr/>
        </p:nvSpPr>
        <p:spPr bwMode="auto">
          <a:xfrm>
            <a:off x="1881188" y="0"/>
            <a:ext cx="8286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fr-FR" dirty="0">
                <a:solidFill>
                  <a:srgbClr val="FF0000"/>
                </a:solidFill>
              </a:rPr>
              <a:t>Formation du </a:t>
            </a:r>
            <a:r>
              <a:rPr lang="fr-FR" dirty="0" smtClean="0">
                <a:solidFill>
                  <a:srgbClr val="FF0000"/>
                </a:solidFill>
              </a:rPr>
              <a:t>mésenchyme </a:t>
            </a:r>
            <a:r>
              <a:rPr lang="fr-FR" dirty="0">
                <a:solidFill>
                  <a:srgbClr val="FF0000"/>
                </a:solidFill>
              </a:rPr>
              <a:t>extra-embryonnaire, la </a:t>
            </a:r>
            <a:r>
              <a:rPr lang="fr-FR" dirty="0" smtClean="0">
                <a:solidFill>
                  <a:srgbClr val="FF0000"/>
                </a:solidFill>
              </a:rPr>
              <a:t>membrane </a:t>
            </a:r>
            <a:r>
              <a:rPr lang="fr-FR" dirty="0">
                <a:solidFill>
                  <a:srgbClr val="FF0000"/>
                </a:solidFill>
              </a:rPr>
              <a:t>de </a:t>
            </a:r>
            <a:r>
              <a:rPr lang="fr-FR" dirty="0" err="1">
                <a:solidFill>
                  <a:srgbClr val="FF0000"/>
                </a:solidFill>
              </a:rPr>
              <a:t>Heuser</a:t>
            </a:r>
            <a:r>
              <a:rPr lang="fr-FR" dirty="0">
                <a:solidFill>
                  <a:srgbClr val="FF0000"/>
                </a:solidFill>
              </a:rPr>
              <a:t> et </a:t>
            </a:r>
            <a:r>
              <a:rPr lang="fr-FR" dirty="0" err="1">
                <a:solidFill>
                  <a:srgbClr val="FF0000"/>
                </a:solidFill>
              </a:rPr>
              <a:t>lécithocèle</a:t>
            </a:r>
            <a:r>
              <a:rPr lang="fr-FR" dirty="0">
                <a:solidFill>
                  <a:srgbClr val="FF0000"/>
                </a:solidFill>
              </a:rPr>
              <a:t> primaire</a:t>
            </a:r>
          </a:p>
        </p:txBody>
      </p:sp>
      <p:cxnSp>
        <p:nvCxnSpPr>
          <p:cNvPr id="12" name="Connecteur droit avec flèche 11"/>
          <p:cNvCxnSpPr/>
          <p:nvPr/>
        </p:nvCxnSpPr>
        <p:spPr>
          <a:xfrm>
            <a:off x="4810126" y="4143375"/>
            <a:ext cx="428625"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Espace réservé du numéro de diapositive 4"/>
          <p:cNvSpPr>
            <a:spLocks noGrp="1"/>
          </p:cNvSpPr>
          <p:nvPr>
            <p:ph type="sldNum" sz="quarter" idx="12"/>
          </p:nvPr>
        </p:nvSpPr>
        <p:spPr>
          <a:xfrm>
            <a:off x="10984792" y="6329362"/>
            <a:ext cx="764215" cy="365125"/>
          </a:xfrm>
        </p:spPr>
        <p:txBody>
          <a:bodyPr/>
          <a:lstStyle/>
          <a:p>
            <a:r>
              <a:rPr lang="en-US" dirty="0" smtClean="0"/>
              <a:t>51</a:t>
            </a:r>
            <a:endParaRPr lang="en-US" dirty="0"/>
          </a:p>
        </p:txBody>
      </p:sp>
    </p:spTree>
    <p:extLst>
      <p:ext uri="{BB962C8B-B14F-4D97-AF65-F5344CB8AC3E}">
        <p14:creationId xmlns:p14="http://schemas.microsoft.com/office/powerpoint/2010/main" val="221820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770" decel="100000"/>
                                        <p:tgtEl>
                                          <p:spTgt spid="23557"/>
                                        </p:tgtEl>
                                      </p:cBhvr>
                                    </p:animEffect>
                                    <p:animScale>
                                      <p:cBhvr>
                                        <p:cTn id="8" dur="770" decel="100000"/>
                                        <p:tgtEl>
                                          <p:spTgt spid="23557"/>
                                        </p:tgtEl>
                                      </p:cBhvr>
                                      <p:from x="10000" y="10000"/>
                                      <p:to x="200000" y="450000"/>
                                    </p:animScale>
                                    <p:animScale>
                                      <p:cBhvr>
                                        <p:cTn id="9" dur="1230" accel="100000" fill="hold">
                                          <p:stCondLst>
                                            <p:cond delay="770"/>
                                          </p:stCondLst>
                                        </p:cTn>
                                        <p:tgtEl>
                                          <p:spTgt spid="23557"/>
                                        </p:tgtEl>
                                      </p:cBhvr>
                                      <p:from x="200000" y="450000"/>
                                      <p:to x="100000" y="100000"/>
                                    </p:animScale>
                                    <p:set>
                                      <p:cBhvr>
                                        <p:cTn id="10" dur="770" fill="hold"/>
                                        <p:tgtEl>
                                          <p:spTgt spid="23557"/>
                                        </p:tgtEl>
                                        <p:attrNameLst>
                                          <p:attrName>ppt_x</p:attrName>
                                        </p:attrNameLst>
                                      </p:cBhvr>
                                      <p:to>
                                        <p:strVal val="(0.5)"/>
                                      </p:to>
                                    </p:set>
                                    <p:anim from="(0.5)" to="(#ppt_x)" calcmode="lin" valueType="num">
                                      <p:cBhvr>
                                        <p:cTn id="11" dur="1230" accel="100000" fill="hold">
                                          <p:stCondLst>
                                            <p:cond delay="770"/>
                                          </p:stCondLst>
                                        </p:cTn>
                                        <p:tgtEl>
                                          <p:spTgt spid="23557"/>
                                        </p:tgtEl>
                                        <p:attrNameLst>
                                          <p:attrName>ppt_x</p:attrName>
                                        </p:attrNameLst>
                                      </p:cBhvr>
                                    </p:anim>
                                    <p:set>
                                      <p:cBhvr>
                                        <p:cTn id="12" dur="770" fill="hold"/>
                                        <p:tgtEl>
                                          <p:spTgt spid="23557"/>
                                        </p:tgtEl>
                                        <p:attrNameLst>
                                          <p:attrName>ppt_y</p:attrName>
                                        </p:attrNameLst>
                                      </p:cBhvr>
                                      <p:to>
                                        <p:strVal val="(#ppt_y+0.4)"/>
                                      </p:to>
                                    </p:set>
                                    <p:anim from="(#ppt_y+0.4)" to="(#ppt_y)" calcmode="lin" valueType="num">
                                      <p:cBhvr>
                                        <p:cTn id="13" dur="1230" accel="100000" fill="hold">
                                          <p:stCondLst>
                                            <p:cond delay="770"/>
                                          </p:stCondLst>
                                        </p:cTn>
                                        <p:tgtEl>
                                          <p:spTgt spid="2355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3561"/>
                                        </p:tgtEl>
                                        <p:attrNameLst>
                                          <p:attrName>style.visibility</p:attrName>
                                        </p:attrNameLst>
                                      </p:cBhvr>
                                      <p:to>
                                        <p:strVal val="visible"/>
                                      </p:to>
                                    </p:set>
                                    <p:animEffect transition="in" filter="fade">
                                      <p:cBhvr>
                                        <p:cTn id="16" dur="770" decel="100000"/>
                                        <p:tgtEl>
                                          <p:spTgt spid="23561"/>
                                        </p:tgtEl>
                                      </p:cBhvr>
                                    </p:animEffect>
                                    <p:animScale>
                                      <p:cBhvr>
                                        <p:cTn id="17" dur="770" decel="100000"/>
                                        <p:tgtEl>
                                          <p:spTgt spid="23561"/>
                                        </p:tgtEl>
                                      </p:cBhvr>
                                      <p:from x="10000" y="10000"/>
                                      <p:to x="200000" y="450000"/>
                                    </p:animScale>
                                    <p:animScale>
                                      <p:cBhvr>
                                        <p:cTn id="18" dur="1230" accel="100000" fill="hold">
                                          <p:stCondLst>
                                            <p:cond delay="770"/>
                                          </p:stCondLst>
                                        </p:cTn>
                                        <p:tgtEl>
                                          <p:spTgt spid="23561"/>
                                        </p:tgtEl>
                                      </p:cBhvr>
                                      <p:from x="200000" y="450000"/>
                                      <p:to x="100000" y="100000"/>
                                    </p:animScale>
                                    <p:set>
                                      <p:cBhvr>
                                        <p:cTn id="19" dur="770" fill="hold"/>
                                        <p:tgtEl>
                                          <p:spTgt spid="23561"/>
                                        </p:tgtEl>
                                        <p:attrNameLst>
                                          <p:attrName>ppt_x</p:attrName>
                                        </p:attrNameLst>
                                      </p:cBhvr>
                                      <p:to>
                                        <p:strVal val="(0.5)"/>
                                      </p:to>
                                    </p:set>
                                    <p:anim from="(0.5)" to="(#ppt_x)" calcmode="lin" valueType="num">
                                      <p:cBhvr>
                                        <p:cTn id="20" dur="1230" accel="100000" fill="hold">
                                          <p:stCondLst>
                                            <p:cond delay="770"/>
                                          </p:stCondLst>
                                        </p:cTn>
                                        <p:tgtEl>
                                          <p:spTgt spid="23561"/>
                                        </p:tgtEl>
                                        <p:attrNameLst>
                                          <p:attrName>ppt_x</p:attrName>
                                        </p:attrNameLst>
                                      </p:cBhvr>
                                    </p:anim>
                                    <p:set>
                                      <p:cBhvr>
                                        <p:cTn id="21" dur="770" fill="hold"/>
                                        <p:tgtEl>
                                          <p:spTgt spid="23561"/>
                                        </p:tgtEl>
                                        <p:attrNameLst>
                                          <p:attrName>ppt_y</p:attrName>
                                        </p:attrNameLst>
                                      </p:cBhvr>
                                      <p:to>
                                        <p:strVal val="(#ppt_y+0.4)"/>
                                      </p:to>
                                    </p:set>
                                    <p:anim from="(#ppt_y+0.4)" to="(#ppt_y)" calcmode="lin" valueType="num">
                                      <p:cBhvr>
                                        <p:cTn id="22" dur="1230" accel="100000" fill="hold">
                                          <p:stCondLst>
                                            <p:cond delay="770"/>
                                          </p:stCondLst>
                                        </p:cTn>
                                        <p:tgtEl>
                                          <p:spTgt spid="23561"/>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3558"/>
                                        </p:tgtEl>
                                        <p:attrNameLst>
                                          <p:attrName>style.visibility</p:attrName>
                                        </p:attrNameLst>
                                      </p:cBhvr>
                                      <p:to>
                                        <p:strVal val="visible"/>
                                      </p:to>
                                    </p:set>
                                    <p:animEffect transition="in" filter="fade">
                                      <p:cBhvr>
                                        <p:cTn id="25" dur="770" decel="100000"/>
                                        <p:tgtEl>
                                          <p:spTgt spid="23558"/>
                                        </p:tgtEl>
                                      </p:cBhvr>
                                    </p:animEffect>
                                    <p:animScale>
                                      <p:cBhvr>
                                        <p:cTn id="26" dur="770" decel="100000"/>
                                        <p:tgtEl>
                                          <p:spTgt spid="23558"/>
                                        </p:tgtEl>
                                      </p:cBhvr>
                                      <p:from x="10000" y="10000"/>
                                      <p:to x="200000" y="450000"/>
                                    </p:animScale>
                                    <p:animScale>
                                      <p:cBhvr>
                                        <p:cTn id="27" dur="1230" accel="100000" fill="hold">
                                          <p:stCondLst>
                                            <p:cond delay="770"/>
                                          </p:stCondLst>
                                        </p:cTn>
                                        <p:tgtEl>
                                          <p:spTgt spid="23558"/>
                                        </p:tgtEl>
                                      </p:cBhvr>
                                      <p:from x="200000" y="450000"/>
                                      <p:to x="100000" y="100000"/>
                                    </p:animScale>
                                    <p:set>
                                      <p:cBhvr>
                                        <p:cTn id="28" dur="770" fill="hold"/>
                                        <p:tgtEl>
                                          <p:spTgt spid="23558"/>
                                        </p:tgtEl>
                                        <p:attrNameLst>
                                          <p:attrName>ppt_x</p:attrName>
                                        </p:attrNameLst>
                                      </p:cBhvr>
                                      <p:to>
                                        <p:strVal val="(0.5)"/>
                                      </p:to>
                                    </p:set>
                                    <p:anim from="(0.5)" to="(#ppt_x)" calcmode="lin" valueType="num">
                                      <p:cBhvr>
                                        <p:cTn id="29" dur="1230" accel="100000" fill="hold">
                                          <p:stCondLst>
                                            <p:cond delay="770"/>
                                          </p:stCondLst>
                                        </p:cTn>
                                        <p:tgtEl>
                                          <p:spTgt spid="23558"/>
                                        </p:tgtEl>
                                        <p:attrNameLst>
                                          <p:attrName>ppt_x</p:attrName>
                                        </p:attrNameLst>
                                      </p:cBhvr>
                                    </p:anim>
                                    <p:set>
                                      <p:cBhvr>
                                        <p:cTn id="30" dur="770" fill="hold"/>
                                        <p:tgtEl>
                                          <p:spTgt spid="23558"/>
                                        </p:tgtEl>
                                        <p:attrNameLst>
                                          <p:attrName>ppt_y</p:attrName>
                                        </p:attrNameLst>
                                      </p:cBhvr>
                                      <p:to>
                                        <p:strVal val="(#ppt_y+0.4)"/>
                                      </p:to>
                                    </p:set>
                                    <p:anim from="(#ppt_y+0.4)" to="(#ppt_y)" calcmode="lin" valueType="num">
                                      <p:cBhvr>
                                        <p:cTn id="31" dur="1230" accel="100000" fill="hold">
                                          <p:stCondLst>
                                            <p:cond delay="770"/>
                                          </p:stCondLst>
                                        </p:cTn>
                                        <p:tgtEl>
                                          <p:spTgt spid="2355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3559"/>
                                        </p:tgtEl>
                                        <p:attrNameLst>
                                          <p:attrName>style.visibility</p:attrName>
                                        </p:attrNameLst>
                                      </p:cBhvr>
                                      <p:to>
                                        <p:strVal val="visible"/>
                                      </p:to>
                                    </p:set>
                                    <p:anim calcmode="lin" valueType="num">
                                      <p:cBhvr>
                                        <p:cTn id="36" dur="500" fill="hold"/>
                                        <p:tgtEl>
                                          <p:spTgt spid="23559"/>
                                        </p:tgtEl>
                                        <p:attrNameLst>
                                          <p:attrName>ppt_w</p:attrName>
                                        </p:attrNameLst>
                                      </p:cBhvr>
                                      <p:tavLst>
                                        <p:tav tm="0">
                                          <p:val>
                                            <p:fltVal val="0"/>
                                          </p:val>
                                        </p:tav>
                                        <p:tav tm="100000">
                                          <p:val>
                                            <p:strVal val="#ppt_w"/>
                                          </p:val>
                                        </p:tav>
                                      </p:tavLst>
                                    </p:anim>
                                    <p:anim calcmode="lin" valueType="num">
                                      <p:cBhvr>
                                        <p:cTn id="37" dur="500" fill="hold"/>
                                        <p:tgtEl>
                                          <p:spTgt spid="23559"/>
                                        </p:tgtEl>
                                        <p:attrNameLst>
                                          <p:attrName>ppt_h</p:attrName>
                                        </p:attrNameLst>
                                      </p:cBhvr>
                                      <p:tavLst>
                                        <p:tav tm="0">
                                          <p:val>
                                            <p:fltVal val="0"/>
                                          </p:val>
                                        </p:tav>
                                        <p:tav tm="100000">
                                          <p:val>
                                            <p:strVal val="#ppt_h"/>
                                          </p:val>
                                        </p:tav>
                                      </p:tavLst>
                                    </p:anim>
                                    <p:anim calcmode="lin" valueType="num">
                                      <p:cBhvr>
                                        <p:cTn id="38" dur="500" fill="hold"/>
                                        <p:tgtEl>
                                          <p:spTgt spid="23559"/>
                                        </p:tgtEl>
                                        <p:attrNameLst>
                                          <p:attrName>style.rotation</p:attrName>
                                        </p:attrNameLst>
                                      </p:cBhvr>
                                      <p:tavLst>
                                        <p:tav tm="0">
                                          <p:val>
                                            <p:fltVal val="360"/>
                                          </p:val>
                                        </p:tav>
                                        <p:tav tm="100000">
                                          <p:val>
                                            <p:fltVal val="0"/>
                                          </p:val>
                                        </p:tav>
                                      </p:tavLst>
                                    </p:anim>
                                    <p:animEffect transition="in" filter="fade">
                                      <p:cBhvr>
                                        <p:cTn id="39" dur="500"/>
                                        <p:tgtEl>
                                          <p:spTgt spid="2355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3563"/>
                                        </p:tgtEl>
                                        <p:attrNameLst>
                                          <p:attrName>style.visibility</p:attrName>
                                        </p:attrNameLst>
                                      </p:cBhvr>
                                      <p:to>
                                        <p:strVal val="visible"/>
                                      </p:to>
                                    </p:set>
                                    <p:animEffect transition="in" filter="wheel(4)">
                                      <p:cBhvr>
                                        <p:cTn id="44" dur="2000"/>
                                        <p:tgtEl>
                                          <p:spTgt spid="23563"/>
                                        </p:tgtEl>
                                      </p:cBhvr>
                                    </p:animEffect>
                                  </p:childTnLst>
                                </p:cTn>
                              </p:par>
                              <p:par>
                                <p:cTn id="45" presetID="21" presetClass="entr" presetSubtype="4" fill="hold" grpId="0" nodeType="withEffect">
                                  <p:stCondLst>
                                    <p:cond delay="0"/>
                                  </p:stCondLst>
                                  <p:childTnLst>
                                    <p:set>
                                      <p:cBhvr>
                                        <p:cTn id="46" dur="1" fill="hold">
                                          <p:stCondLst>
                                            <p:cond delay="0"/>
                                          </p:stCondLst>
                                        </p:cTn>
                                        <p:tgtEl>
                                          <p:spTgt spid="23562"/>
                                        </p:tgtEl>
                                        <p:attrNameLst>
                                          <p:attrName>style.visibility</p:attrName>
                                        </p:attrNameLst>
                                      </p:cBhvr>
                                      <p:to>
                                        <p:strVal val="visible"/>
                                      </p:to>
                                    </p:set>
                                    <p:animEffect transition="in" filter="wheel(4)">
                                      <p:cBhvr>
                                        <p:cTn id="47" dur="2000"/>
                                        <p:tgtEl>
                                          <p:spTgt spid="235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3564"/>
                                        </p:tgtEl>
                                        <p:attrNameLst>
                                          <p:attrName>style.visibility</p:attrName>
                                        </p:attrNameLst>
                                      </p:cBhvr>
                                      <p:to>
                                        <p:strVal val="visible"/>
                                      </p:to>
                                    </p:set>
                                    <p:anim calcmode="discrete" valueType="clr">
                                      <p:cBhvr override="childStyle">
                                        <p:cTn id="52" dur="80"/>
                                        <p:tgtEl>
                                          <p:spTgt spid="23564"/>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3564"/>
                                        </p:tgtEl>
                                        <p:attrNameLst>
                                          <p:attrName>fillcolor</p:attrName>
                                        </p:attrNameLst>
                                      </p:cBhvr>
                                      <p:tavLst>
                                        <p:tav tm="0">
                                          <p:val>
                                            <p:clrVal>
                                              <a:schemeClr val="accent2"/>
                                            </p:clrVal>
                                          </p:val>
                                        </p:tav>
                                        <p:tav tm="50000">
                                          <p:val>
                                            <p:clrVal>
                                              <a:schemeClr val="hlink"/>
                                            </p:clrVal>
                                          </p:val>
                                        </p:tav>
                                      </p:tavLst>
                                    </p:anim>
                                    <p:set>
                                      <p:cBhvr>
                                        <p:cTn id="54" dur="80"/>
                                        <p:tgtEl>
                                          <p:spTgt spid="235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p:bldP spid="23561" grpId="0"/>
      <p:bldP spid="23562" grpId="0" animBg="1"/>
      <p:bldP spid="23563" grpId="0"/>
      <p:bldP spid="2356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285875"/>
            <a:ext cx="7859713"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5087939" y="32131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L.S.</a:t>
            </a:r>
          </a:p>
        </p:txBody>
      </p:sp>
      <p:sp>
        <p:nvSpPr>
          <p:cNvPr id="14340" name="Text Box 6"/>
          <p:cNvSpPr txBox="1">
            <a:spLocks noChangeArrowheads="1"/>
          </p:cNvSpPr>
          <p:nvPr/>
        </p:nvSpPr>
        <p:spPr bwMode="auto">
          <a:xfrm>
            <a:off x="5232400" y="50133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a:solidFill>
                  <a:srgbClr val="FF0066"/>
                </a:solidFill>
              </a:rPr>
              <a:t>L.I</a:t>
            </a:r>
            <a:r>
              <a:rPr lang="fr-FR" sz="2400" baseline="30000">
                <a:solidFill>
                  <a:srgbClr val="FF0066"/>
                </a:solidFill>
              </a:rPr>
              <a:t>aire</a:t>
            </a:r>
            <a:r>
              <a:rPr lang="fr-FR" sz="2400"/>
              <a:t> </a:t>
            </a:r>
          </a:p>
        </p:txBody>
      </p:sp>
      <p:sp>
        <p:nvSpPr>
          <p:cNvPr id="14341" name="Line 7"/>
          <p:cNvSpPr>
            <a:spLocks noChangeShapeType="1"/>
          </p:cNvSpPr>
          <p:nvPr/>
        </p:nvSpPr>
        <p:spPr bwMode="auto">
          <a:xfrm flipH="1">
            <a:off x="6311900" y="5734050"/>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342" name="Text Box 8"/>
          <p:cNvSpPr txBox="1">
            <a:spLocks noChangeArrowheads="1"/>
          </p:cNvSpPr>
          <p:nvPr/>
        </p:nvSpPr>
        <p:spPr bwMode="auto">
          <a:xfrm>
            <a:off x="7896225" y="5516563"/>
            <a:ext cx="254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Membrane de Heuser</a:t>
            </a:r>
          </a:p>
        </p:txBody>
      </p:sp>
      <p:sp>
        <p:nvSpPr>
          <p:cNvPr id="14343" name="Line 9"/>
          <p:cNvSpPr>
            <a:spLocks noChangeShapeType="1"/>
          </p:cNvSpPr>
          <p:nvPr/>
        </p:nvSpPr>
        <p:spPr bwMode="auto">
          <a:xfrm>
            <a:off x="6743701" y="5084763"/>
            <a:ext cx="100806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4344" name="Text Box 10"/>
          <p:cNvSpPr txBox="1">
            <a:spLocks noChangeArrowheads="1"/>
          </p:cNvSpPr>
          <p:nvPr/>
        </p:nvSpPr>
        <p:spPr bwMode="auto">
          <a:xfrm>
            <a:off x="7896225" y="4868863"/>
            <a:ext cx="1963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Mésenchyme</a:t>
            </a:r>
          </a:p>
        </p:txBody>
      </p:sp>
      <p:sp>
        <p:nvSpPr>
          <p:cNvPr id="14345" name="Line 11"/>
          <p:cNvSpPr>
            <a:spLocks noChangeShapeType="1"/>
          </p:cNvSpPr>
          <p:nvPr/>
        </p:nvSpPr>
        <p:spPr bwMode="auto">
          <a:xfrm flipH="1">
            <a:off x="5880100" y="6308725"/>
            <a:ext cx="1511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346" name="Text Box 12"/>
          <p:cNvSpPr txBox="1">
            <a:spLocks noChangeArrowheads="1"/>
          </p:cNvSpPr>
          <p:nvPr/>
        </p:nvSpPr>
        <p:spPr bwMode="auto">
          <a:xfrm>
            <a:off x="7839076" y="6092825"/>
            <a:ext cx="282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Caillot de fibrine</a:t>
            </a:r>
          </a:p>
        </p:txBody>
      </p:sp>
      <p:sp>
        <p:nvSpPr>
          <p:cNvPr id="16397" name="Text Box 13"/>
          <p:cNvSpPr txBox="1">
            <a:spLocks noChangeArrowheads="1"/>
          </p:cNvSpPr>
          <p:nvPr/>
        </p:nvSpPr>
        <p:spPr bwMode="auto">
          <a:xfrm>
            <a:off x="2738438" y="6461126"/>
            <a:ext cx="758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000">
                <a:solidFill>
                  <a:srgbClr val="FF0066"/>
                </a:solidFill>
              </a:rPr>
              <a:t>Embryon humain de 10 jours</a:t>
            </a:r>
          </a:p>
        </p:txBody>
      </p:sp>
      <p:sp>
        <p:nvSpPr>
          <p:cNvPr id="14348" name="AutoShape 14"/>
          <p:cNvSpPr>
            <a:spLocks/>
          </p:cNvSpPr>
          <p:nvPr/>
        </p:nvSpPr>
        <p:spPr bwMode="auto">
          <a:xfrm>
            <a:off x="2351088" y="1628776"/>
            <a:ext cx="215900" cy="3313113"/>
          </a:xfrm>
          <a:prstGeom prst="leftBrace">
            <a:avLst>
              <a:gd name="adj1" fmla="val 127880"/>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14349" name="Text Box 16"/>
          <p:cNvSpPr txBox="1">
            <a:spLocks noChangeArrowheads="1"/>
          </p:cNvSpPr>
          <p:nvPr/>
        </p:nvSpPr>
        <p:spPr bwMode="auto">
          <a:xfrm>
            <a:off x="1827213" y="3284539"/>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p>
        </p:txBody>
      </p:sp>
      <p:sp>
        <p:nvSpPr>
          <p:cNvPr id="14350" name="Rectangle 18"/>
          <p:cNvSpPr>
            <a:spLocks noChangeArrowheads="1"/>
          </p:cNvSpPr>
          <p:nvPr/>
        </p:nvSpPr>
        <p:spPr bwMode="auto">
          <a:xfrm rot="5400000">
            <a:off x="1524000" y="28527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800">
                <a:solidFill>
                  <a:srgbClr val="FF0066"/>
                </a:solidFill>
              </a:rPr>
              <a:t>C.F.E.</a:t>
            </a:r>
          </a:p>
        </p:txBody>
      </p:sp>
      <p:sp>
        <p:nvSpPr>
          <p:cNvPr id="14351" name="ZoneTexte 14"/>
          <p:cNvSpPr txBox="1">
            <a:spLocks noChangeArrowheads="1"/>
          </p:cNvSpPr>
          <p:nvPr/>
        </p:nvSpPr>
        <p:spPr bwMode="auto">
          <a:xfrm>
            <a:off x="1524000" y="28575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solidFill>
                  <a:srgbClr val="FF0000"/>
                </a:solidFill>
              </a:rPr>
              <a:t> Formation du mésenchyme ,membrane de Heseur et lécithocele I</a:t>
            </a:r>
            <a:r>
              <a:rPr lang="fr-FR" baseline="30000">
                <a:solidFill>
                  <a:srgbClr val="FF0000"/>
                </a:solidFill>
              </a:rPr>
              <a:t>aire</a:t>
            </a:r>
          </a:p>
        </p:txBody>
      </p:sp>
      <p:sp>
        <p:nvSpPr>
          <p:cNvPr id="16" name="Espace réservé du numéro de diapositive 4"/>
          <p:cNvSpPr>
            <a:spLocks noGrp="1"/>
          </p:cNvSpPr>
          <p:nvPr>
            <p:ph type="sldNum" sz="quarter" idx="12"/>
          </p:nvPr>
        </p:nvSpPr>
        <p:spPr>
          <a:xfrm>
            <a:off x="11021005" y="6429375"/>
            <a:ext cx="764215" cy="365125"/>
          </a:xfrm>
        </p:spPr>
        <p:txBody>
          <a:bodyPr/>
          <a:lstStyle/>
          <a:p>
            <a:r>
              <a:rPr lang="en-US" dirty="0" smtClean="0"/>
              <a:t>52</a:t>
            </a:r>
            <a:endParaRPr lang="en-US" dirty="0"/>
          </a:p>
        </p:txBody>
      </p:sp>
    </p:spTree>
    <p:extLst>
      <p:ext uri="{BB962C8B-B14F-4D97-AF65-F5344CB8AC3E}">
        <p14:creationId xmlns:p14="http://schemas.microsoft.com/office/powerpoint/2010/main" val="126899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6397"/>
                                        </p:tgtEl>
                                        <p:attrNameLst>
                                          <p:attrName>style.visibility</p:attrName>
                                        </p:attrNameLst>
                                      </p:cBhvr>
                                      <p:to>
                                        <p:strVal val="visible"/>
                                      </p:to>
                                    </p:set>
                                    <p:set>
                                      <p:cBhvr>
                                        <p:cTn id="7" dur="455" fill="hold">
                                          <p:stCondLst>
                                            <p:cond delay="0"/>
                                          </p:stCondLst>
                                        </p:cTn>
                                        <p:tgtEl>
                                          <p:spTgt spid="16397"/>
                                        </p:tgtEl>
                                        <p:attrNameLst>
                                          <p:attrName>style.rotation</p:attrName>
                                        </p:attrNameLst>
                                      </p:cBhvr>
                                      <p:to>
                                        <p:strVal val="-45.0"/>
                                      </p:to>
                                    </p:set>
                                    <p:anim calcmode="lin" valueType="num">
                                      <p:cBhvr>
                                        <p:cTn id="8" dur="455" fill="hold">
                                          <p:stCondLst>
                                            <p:cond delay="455"/>
                                          </p:stCondLst>
                                        </p:cTn>
                                        <p:tgtEl>
                                          <p:spTgt spid="1639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39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39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39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476251"/>
            <a:ext cx="7240588"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5159376" y="4724400"/>
            <a:ext cx="1820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Mésenchyme</a:t>
            </a:r>
          </a:p>
        </p:txBody>
      </p:sp>
      <p:sp>
        <p:nvSpPr>
          <p:cNvPr id="32774" name="Line 6"/>
          <p:cNvSpPr>
            <a:spLocks noChangeShapeType="1"/>
          </p:cNvSpPr>
          <p:nvPr/>
        </p:nvSpPr>
        <p:spPr bwMode="auto">
          <a:xfrm flipH="1">
            <a:off x="5519739" y="3500438"/>
            <a:ext cx="302418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775" name="Text Box 7"/>
          <p:cNvSpPr txBox="1">
            <a:spLocks noChangeArrowheads="1"/>
          </p:cNvSpPr>
          <p:nvPr/>
        </p:nvSpPr>
        <p:spPr bwMode="auto">
          <a:xfrm>
            <a:off x="8832851" y="3284539"/>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000">
                <a:solidFill>
                  <a:srgbClr val="FF0066"/>
                </a:solidFill>
              </a:rPr>
              <a:t>L. II</a:t>
            </a:r>
            <a:r>
              <a:rPr lang="fr-FR" sz="2000" baseline="30000">
                <a:solidFill>
                  <a:srgbClr val="FF0066"/>
                </a:solidFill>
              </a:rPr>
              <a:t>aire</a:t>
            </a:r>
          </a:p>
        </p:txBody>
      </p:sp>
      <p:sp>
        <p:nvSpPr>
          <p:cNvPr id="32776" name="Line 8"/>
          <p:cNvSpPr>
            <a:spLocks noChangeShapeType="1"/>
          </p:cNvSpPr>
          <p:nvPr/>
        </p:nvSpPr>
        <p:spPr bwMode="auto">
          <a:xfrm flipH="1">
            <a:off x="5087939" y="4437063"/>
            <a:ext cx="3455987"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777" name="Text Box 9"/>
          <p:cNvSpPr txBox="1">
            <a:spLocks noChangeArrowheads="1"/>
          </p:cNvSpPr>
          <p:nvPr/>
        </p:nvSpPr>
        <p:spPr bwMode="auto">
          <a:xfrm>
            <a:off x="8832850" y="4149725"/>
            <a:ext cx="1531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FF0066"/>
                </a:solidFill>
              </a:rPr>
              <a:t>Reliquat L. I</a:t>
            </a:r>
            <a:r>
              <a:rPr lang="fr-FR" sz="1800" baseline="30000">
                <a:solidFill>
                  <a:srgbClr val="FF0066"/>
                </a:solidFill>
              </a:rPr>
              <a:t>aire</a:t>
            </a:r>
          </a:p>
        </p:txBody>
      </p:sp>
      <p:sp>
        <p:nvSpPr>
          <p:cNvPr id="32778" name="Text Box 10"/>
          <p:cNvSpPr txBox="1">
            <a:spLocks noChangeArrowheads="1"/>
          </p:cNvSpPr>
          <p:nvPr/>
        </p:nvSpPr>
        <p:spPr bwMode="auto">
          <a:xfrm>
            <a:off x="2351089" y="6096000"/>
            <a:ext cx="6861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FF0066"/>
                </a:solidFill>
              </a:rPr>
              <a:t>Embryon humain de 14j.</a:t>
            </a:r>
          </a:p>
        </p:txBody>
      </p:sp>
      <p:sp>
        <p:nvSpPr>
          <p:cNvPr id="32783" name="Text Box 15"/>
          <p:cNvSpPr txBox="1">
            <a:spLocks noChangeArrowheads="1"/>
          </p:cNvSpPr>
          <p:nvPr/>
        </p:nvSpPr>
        <p:spPr bwMode="auto">
          <a:xfrm>
            <a:off x="1992314" y="1"/>
            <a:ext cx="8675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solidFill>
                  <a:srgbClr val="FF0000"/>
                </a:solidFill>
              </a:rPr>
              <a:t>Ébauchage du coelome externe et condensation du mésenchyme. </a:t>
            </a:r>
          </a:p>
        </p:txBody>
      </p:sp>
      <p:sp>
        <p:nvSpPr>
          <p:cNvPr id="10" name="Espace réservé du numéro de diapositive 4"/>
          <p:cNvSpPr>
            <a:spLocks noGrp="1"/>
          </p:cNvSpPr>
          <p:nvPr>
            <p:ph type="sldNum" sz="quarter" idx="12"/>
          </p:nvPr>
        </p:nvSpPr>
        <p:spPr>
          <a:xfrm>
            <a:off x="10740348" y="6492875"/>
            <a:ext cx="764215" cy="365125"/>
          </a:xfrm>
        </p:spPr>
        <p:txBody>
          <a:bodyPr/>
          <a:lstStyle/>
          <a:p>
            <a:r>
              <a:rPr lang="en-US" dirty="0" smtClean="0"/>
              <a:t>53</a:t>
            </a:r>
            <a:endParaRPr lang="en-US" dirty="0"/>
          </a:p>
        </p:txBody>
      </p:sp>
    </p:spTree>
    <p:extLst>
      <p:ext uri="{BB962C8B-B14F-4D97-AF65-F5344CB8AC3E}">
        <p14:creationId xmlns:p14="http://schemas.microsoft.com/office/powerpoint/2010/main" val="820297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2783"/>
                                        </p:tgtEl>
                                        <p:attrNameLst>
                                          <p:attrName>style.visibility</p:attrName>
                                        </p:attrNameLst>
                                      </p:cBhvr>
                                      <p:to>
                                        <p:strVal val="visible"/>
                                      </p:to>
                                    </p:set>
                                    <p:animEffect transition="in" filter="fade">
                                      <p:cBhvr>
                                        <p:cTn id="7" dur="2000"/>
                                        <p:tgtEl>
                                          <p:spTgt spid="32783"/>
                                        </p:tgtEl>
                                      </p:cBhvr>
                                    </p:animEffect>
                                    <p:anim calcmode="lin" valueType="num">
                                      <p:cBhvr>
                                        <p:cTn id="8" dur="2000" fill="hold"/>
                                        <p:tgtEl>
                                          <p:spTgt spid="32783"/>
                                        </p:tgtEl>
                                        <p:attrNameLst>
                                          <p:attrName>ppt_w</p:attrName>
                                        </p:attrNameLst>
                                      </p:cBhvr>
                                      <p:tavLst>
                                        <p:tav tm="0" fmla="#ppt_w*sin(2.5*pi*$)">
                                          <p:val>
                                            <p:fltVal val="0"/>
                                          </p:val>
                                        </p:tav>
                                        <p:tav tm="100000">
                                          <p:val>
                                            <p:fltVal val="1"/>
                                          </p:val>
                                        </p:tav>
                                      </p:tavLst>
                                    </p:anim>
                                    <p:anim calcmode="lin" valueType="num">
                                      <p:cBhvr>
                                        <p:cTn id="9" dur="2000" fill="hold"/>
                                        <p:tgtEl>
                                          <p:spTgt spid="3278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wheel(4)">
                                      <p:cBhvr>
                                        <p:cTn id="14" dur="2000"/>
                                        <p:tgtEl>
                                          <p:spTgt spid="3277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2774"/>
                                        </p:tgtEl>
                                        <p:attrNameLst>
                                          <p:attrName>style.visibility</p:attrName>
                                        </p:attrNameLst>
                                      </p:cBhvr>
                                      <p:to>
                                        <p:strVal val="visible"/>
                                      </p:to>
                                    </p:set>
                                    <p:anim calcmode="lin" valueType="num">
                                      <p:cBhvr>
                                        <p:cTn id="19" dur="1000" fill="hold"/>
                                        <p:tgtEl>
                                          <p:spTgt spid="32774"/>
                                        </p:tgtEl>
                                        <p:attrNameLst>
                                          <p:attrName>ppt_w</p:attrName>
                                        </p:attrNameLst>
                                      </p:cBhvr>
                                      <p:tavLst>
                                        <p:tav tm="0">
                                          <p:val>
                                            <p:strVal val="#ppt_w*0.70"/>
                                          </p:val>
                                        </p:tav>
                                        <p:tav tm="100000">
                                          <p:val>
                                            <p:strVal val="#ppt_w"/>
                                          </p:val>
                                        </p:tav>
                                      </p:tavLst>
                                    </p:anim>
                                    <p:anim calcmode="lin" valueType="num">
                                      <p:cBhvr>
                                        <p:cTn id="20" dur="1000" fill="hold"/>
                                        <p:tgtEl>
                                          <p:spTgt spid="32774"/>
                                        </p:tgtEl>
                                        <p:attrNameLst>
                                          <p:attrName>ppt_h</p:attrName>
                                        </p:attrNameLst>
                                      </p:cBhvr>
                                      <p:tavLst>
                                        <p:tav tm="0">
                                          <p:val>
                                            <p:strVal val="#ppt_h"/>
                                          </p:val>
                                        </p:tav>
                                        <p:tav tm="100000">
                                          <p:val>
                                            <p:strVal val="#ppt_h"/>
                                          </p:val>
                                        </p:tav>
                                      </p:tavLst>
                                    </p:anim>
                                    <p:animEffect transition="in" filter="fade">
                                      <p:cBhvr>
                                        <p:cTn id="21" dur="1000"/>
                                        <p:tgtEl>
                                          <p:spTgt spid="3277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2775"/>
                                        </p:tgtEl>
                                        <p:attrNameLst>
                                          <p:attrName>style.visibility</p:attrName>
                                        </p:attrNameLst>
                                      </p:cBhvr>
                                      <p:to>
                                        <p:strVal val="visible"/>
                                      </p:to>
                                    </p:set>
                                    <p:anim calcmode="lin" valueType="num">
                                      <p:cBhvr>
                                        <p:cTn id="24" dur="1000" fill="hold"/>
                                        <p:tgtEl>
                                          <p:spTgt spid="32775"/>
                                        </p:tgtEl>
                                        <p:attrNameLst>
                                          <p:attrName>ppt_w</p:attrName>
                                        </p:attrNameLst>
                                      </p:cBhvr>
                                      <p:tavLst>
                                        <p:tav tm="0">
                                          <p:val>
                                            <p:strVal val="#ppt_w*0.70"/>
                                          </p:val>
                                        </p:tav>
                                        <p:tav tm="100000">
                                          <p:val>
                                            <p:strVal val="#ppt_w"/>
                                          </p:val>
                                        </p:tav>
                                      </p:tavLst>
                                    </p:anim>
                                    <p:anim calcmode="lin" valueType="num">
                                      <p:cBhvr>
                                        <p:cTn id="25" dur="1000" fill="hold"/>
                                        <p:tgtEl>
                                          <p:spTgt spid="32775"/>
                                        </p:tgtEl>
                                        <p:attrNameLst>
                                          <p:attrName>ppt_h</p:attrName>
                                        </p:attrNameLst>
                                      </p:cBhvr>
                                      <p:tavLst>
                                        <p:tav tm="0">
                                          <p:val>
                                            <p:strVal val="#ppt_h"/>
                                          </p:val>
                                        </p:tav>
                                        <p:tav tm="100000">
                                          <p:val>
                                            <p:strVal val="#ppt_h"/>
                                          </p:val>
                                        </p:tav>
                                      </p:tavLst>
                                    </p:anim>
                                    <p:animEffect transition="in" filter="fade">
                                      <p:cBhvr>
                                        <p:cTn id="26" dur="1000"/>
                                        <p:tgtEl>
                                          <p:spTgt spid="3277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32776"/>
                                        </p:tgtEl>
                                        <p:attrNameLst>
                                          <p:attrName>style.visibility</p:attrName>
                                        </p:attrNameLst>
                                      </p:cBhvr>
                                      <p:to>
                                        <p:strVal val="visible"/>
                                      </p:to>
                                    </p:set>
                                    <p:animEffect transition="in" filter="wheel(4)">
                                      <p:cBhvr>
                                        <p:cTn id="31" dur="2000"/>
                                        <p:tgtEl>
                                          <p:spTgt spid="32776"/>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32777"/>
                                        </p:tgtEl>
                                        <p:attrNameLst>
                                          <p:attrName>style.visibility</p:attrName>
                                        </p:attrNameLst>
                                      </p:cBhvr>
                                      <p:to>
                                        <p:strVal val="visible"/>
                                      </p:to>
                                    </p:set>
                                    <p:animEffect transition="in" filter="wheel(4)">
                                      <p:cBhvr>
                                        <p:cTn id="34" dur="2000"/>
                                        <p:tgtEl>
                                          <p:spTgt spid="327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32773"/>
                                        </p:tgtEl>
                                        <p:attrNameLst>
                                          <p:attrName>style.visibility</p:attrName>
                                        </p:attrNameLst>
                                      </p:cBhvr>
                                      <p:to>
                                        <p:strVal val="visible"/>
                                      </p:to>
                                    </p:set>
                                    <p:animEffect transition="in" filter="fade">
                                      <p:cBhvr>
                                        <p:cTn id="39" dur="770" decel="100000"/>
                                        <p:tgtEl>
                                          <p:spTgt spid="32773"/>
                                        </p:tgtEl>
                                      </p:cBhvr>
                                    </p:animEffect>
                                    <p:animScale>
                                      <p:cBhvr>
                                        <p:cTn id="40" dur="770" decel="100000"/>
                                        <p:tgtEl>
                                          <p:spTgt spid="32773"/>
                                        </p:tgtEl>
                                      </p:cBhvr>
                                      <p:from x="10000" y="10000"/>
                                      <p:to x="200000" y="450000"/>
                                    </p:animScale>
                                    <p:animScale>
                                      <p:cBhvr>
                                        <p:cTn id="41" dur="1230" accel="100000" fill="hold">
                                          <p:stCondLst>
                                            <p:cond delay="770"/>
                                          </p:stCondLst>
                                        </p:cTn>
                                        <p:tgtEl>
                                          <p:spTgt spid="32773"/>
                                        </p:tgtEl>
                                      </p:cBhvr>
                                      <p:from x="200000" y="450000"/>
                                      <p:to x="100000" y="100000"/>
                                    </p:animScale>
                                    <p:set>
                                      <p:cBhvr>
                                        <p:cTn id="42" dur="770" fill="hold"/>
                                        <p:tgtEl>
                                          <p:spTgt spid="32773"/>
                                        </p:tgtEl>
                                        <p:attrNameLst>
                                          <p:attrName>ppt_x</p:attrName>
                                        </p:attrNameLst>
                                      </p:cBhvr>
                                      <p:to>
                                        <p:strVal val="(0.5)"/>
                                      </p:to>
                                    </p:set>
                                    <p:anim from="(0.5)" to="(#ppt_x)" calcmode="lin" valueType="num">
                                      <p:cBhvr>
                                        <p:cTn id="43" dur="1230" accel="100000" fill="hold">
                                          <p:stCondLst>
                                            <p:cond delay="770"/>
                                          </p:stCondLst>
                                        </p:cTn>
                                        <p:tgtEl>
                                          <p:spTgt spid="32773"/>
                                        </p:tgtEl>
                                        <p:attrNameLst>
                                          <p:attrName>ppt_x</p:attrName>
                                        </p:attrNameLst>
                                      </p:cBhvr>
                                    </p:anim>
                                    <p:set>
                                      <p:cBhvr>
                                        <p:cTn id="44" dur="770" fill="hold"/>
                                        <p:tgtEl>
                                          <p:spTgt spid="32773"/>
                                        </p:tgtEl>
                                        <p:attrNameLst>
                                          <p:attrName>ppt_y</p:attrName>
                                        </p:attrNameLst>
                                      </p:cBhvr>
                                      <p:to>
                                        <p:strVal val="(#ppt_y+0.4)"/>
                                      </p:to>
                                    </p:set>
                                    <p:anim from="(#ppt_y+0.4)" to="(#ppt_y)" calcmode="lin" valueType="num">
                                      <p:cBhvr>
                                        <p:cTn id="45" dur="1230" accel="100000" fill="hold">
                                          <p:stCondLst>
                                            <p:cond delay="770"/>
                                          </p:stCondLst>
                                        </p:cTn>
                                        <p:tgtEl>
                                          <p:spTgt spid="32773"/>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5" presetClass="entr" presetSubtype="0" fill="hold" grpId="0" nodeType="clickEffect">
                                  <p:stCondLst>
                                    <p:cond delay="0"/>
                                  </p:stCondLst>
                                  <p:iterate type="lt">
                                    <p:tmPct val="10000"/>
                                  </p:iterate>
                                  <p:childTnLst>
                                    <p:set>
                                      <p:cBhvr>
                                        <p:cTn id="49" dur="1" fill="hold">
                                          <p:stCondLst>
                                            <p:cond delay="0"/>
                                          </p:stCondLst>
                                        </p:cTn>
                                        <p:tgtEl>
                                          <p:spTgt spid="32778"/>
                                        </p:tgtEl>
                                        <p:attrNameLst>
                                          <p:attrName>style.visibility</p:attrName>
                                        </p:attrNameLst>
                                      </p:cBhvr>
                                      <p:to>
                                        <p:strVal val="visible"/>
                                      </p:to>
                                    </p:set>
                                    <p:animEffect transition="in" filter="fade">
                                      <p:cBhvr>
                                        <p:cTn id="50" dur="2000"/>
                                        <p:tgtEl>
                                          <p:spTgt spid="32778"/>
                                        </p:tgtEl>
                                      </p:cBhvr>
                                    </p:animEffect>
                                    <p:anim calcmode="lin" valueType="num">
                                      <p:cBhvr>
                                        <p:cTn id="51" dur="2000" fill="hold"/>
                                        <p:tgtEl>
                                          <p:spTgt spid="32778"/>
                                        </p:tgtEl>
                                        <p:attrNameLst>
                                          <p:attrName>ppt_w</p:attrName>
                                        </p:attrNameLst>
                                      </p:cBhvr>
                                      <p:tavLst>
                                        <p:tav tm="0" fmla="#ppt_w*sin(2.5*pi*$)">
                                          <p:val>
                                            <p:fltVal val="0"/>
                                          </p:val>
                                        </p:tav>
                                        <p:tav tm="100000">
                                          <p:val>
                                            <p:fltVal val="1"/>
                                          </p:val>
                                        </p:tav>
                                      </p:tavLst>
                                    </p:anim>
                                    <p:anim calcmode="lin" valueType="num">
                                      <p:cBhvr>
                                        <p:cTn id="52" dur="2000" fill="hold"/>
                                        <p:tgtEl>
                                          <p:spTgt spid="327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animBg="1"/>
      <p:bldP spid="32775" grpId="0"/>
      <p:bldP spid="32776" grpId="0" animBg="1"/>
      <p:bldP spid="32777" grpId="0"/>
      <p:bldP spid="32778" grpId="0"/>
      <p:bldP spid="3278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1500188"/>
            <a:ext cx="6650037"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Line 6"/>
          <p:cNvSpPr>
            <a:spLocks noChangeShapeType="1"/>
          </p:cNvSpPr>
          <p:nvPr/>
        </p:nvSpPr>
        <p:spPr bwMode="auto">
          <a:xfrm flipH="1" flipV="1">
            <a:off x="6600825" y="2781300"/>
            <a:ext cx="2566988" cy="4603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799" name="Text Box 7"/>
          <p:cNvSpPr txBox="1">
            <a:spLocks noChangeArrowheads="1"/>
          </p:cNvSpPr>
          <p:nvPr/>
        </p:nvSpPr>
        <p:spPr bwMode="auto">
          <a:xfrm>
            <a:off x="9167814" y="2565400"/>
            <a:ext cx="1500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Mésenchyme. E.E.</a:t>
            </a:r>
          </a:p>
        </p:txBody>
      </p:sp>
      <p:sp>
        <p:nvSpPr>
          <p:cNvPr id="33800" name="Line 8"/>
          <p:cNvSpPr>
            <a:spLocks noChangeShapeType="1"/>
          </p:cNvSpPr>
          <p:nvPr/>
        </p:nvSpPr>
        <p:spPr bwMode="auto">
          <a:xfrm flipH="1">
            <a:off x="6240463" y="1916113"/>
            <a:ext cx="316865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1" name="Text Box 9"/>
          <p:cNvSpPr txBox="1">
            <a:spLocks noChangeArrowheads="1"/>
          </p:cNvSpPr>
          <p:nvPr/>
        </p:nvSpPr>
        <p:spPr bwMode="auto">
          <a:xfrm>
            <a:off x="9551988" y="1628776"/>
            <a:ext cx="741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FF0066"/>
                </a:solidFill>
              </a:rPr>
              <a:t>L.C.</a:t>
            </a:r>
          </a:p>
        </p:txBody>
      </p:sp>
      <p:sp>
        <p:nvSpPr>
          <p:cNvPr id="33802" name="Line 10"/>
          <p:cNvSpPr>
            <a:spLocks noChangeShapeType="1"/>
          </p:cNvSpPr>
          <p:nvPr/>
        </p:nvSpPr>
        <p:spPr bwMode="auto">
          <a:xfrm flipH="1">
            <a:off x="7464426" y="4437063"/>
            <a:ext cx="1800225"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4" name="Text Box 12"/>
          <p:cNvSpPr txBox="1">
            <a:spLocks noChangeArrowheads="1"/>
          </p:cNvSpPr>
          <p:nvPr/>
        </p:nvSpPr>
        <p:spPr bwMode="auto">
          <a:xfrm>
            <a:off x="9382126" y="4149726"/>
            <a:ext cx="128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800">
                <a:solidFill>
                  <a:srgbClr val="FF0066"/>
                </a:solidFill>
              </a:rPr>
              <a:t>Cœlome externe</a:t>
            </a:r>
          </a:p>
        </p:txBody>
      </p:sp>
      <p:sp>
        <p:nvSpPr>
          <p:cNvPr id="33805" name="Line 13"/>
          <p:cNvSpPr>
            <a:spLocks noChangeShapeType="1"/>
          </p:cNvSpPr>
          <p:nvPr/>
        </p:nvSpPr>
        <p:spPr bwMode="auto">
          <a:xfrm flipH="1">
            <a:off x="6527800" y="3500438"/>
            <a:ext cx="2808288"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6" name="Text Box 14"/>
          <p:cNvSpPr txBox="1">
            <a:spLocks noChangeArrowheads="1"/>
          </p:cNvSpPr>
          <p:nvPr/>
        </p:nvSpPr>
        <p:spPr bwMode="auto">
          <a:xfrm>
            <a:off x="9480550" y="3213100"/>
            <a:ext cx="1187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1600">
                <a:solidFill>
                  <a:srgbClr val="FF0066"/>
                </a:solidFill>
              </a:rPr>
              <a:t>Ectoblaste</a:t>
            </a:r>
          </a:p>
        </p:txBody>
      </p:sp>
      <p:sp>
        <p:nvSpPr>
          <p:cNvPr id="20491" name="Rectangle 12"/>
          <p:cNvSpPr>
            <a:spLocks noChangeArrowheads="1"/>
          </p:cNvSpPr>
          <p:nvPr/>
        </p:nvSpPr>
        <p:spPr bwMode="auto">
          <a:xfrm>
            <a:off x="2166938" y="285751"/>
            <a:ext cx="7643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solidFill>
                  <a:srgbClr val="FF0000"/>
                </a:solidFill>
              </a:rPr>
              <a:t>Ébauchage du coelome externe et condensation du mésenchyme</a:t>
            </a:r>
            <a:r>
              <a:rPr lang="fr-FR" sz="1800">
                <a:solidFill>
                  <a:srgbClr val="FF0000"/>
                </a:solidFill>
              </a:rPr>
              <a:t>. </a:t>
            </a:r>
          </a:p>
        </p:txBody>
      </p:sp>
      <p:sp>
        <p:nvSpPr>
          <p:cNvPr id="13" name="Accolade ouvrante 12"/>
          <p:cNvSpPr/>
          <p:nvPr/>
        </p:nvSpPr>
        <p:spPr>
          <a:xfrm>
            <a:off x="2309814" y="2286001"/>
            <a:ext cx="1500187" cy="22145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14" name="ZoneTexte 13"/>
          <p:cNvSpPr txBox="1"/>
          <p:nvPr/>
        </p:nvSpPr>
        <p:spPr>
          <a:xfrm>
            <a:off x="1524000" y="3214689"/>
            <a:ext cx="1143000" cy="307975"/>
          </a:xfrm>
          <a:prstGeom prst="rect">
            <a:avLst/>
          </a:prstGeom>
          <a:noFill/>
        </p:spPr>
        <p:txBody>
          <a:bodyPr>
            <a:spAutoFit/>
          </a:bodyPr>
          <a:lstStyle/>
          <a:p>
            <a:pPr eaLnBrk="1" hangingPunct="1">
              <a:defRPr/>
            </a:pPr>
            <a:r>
              <a:rPr lang="fr-FR" sz="1400" dirty="0">
                <a:solidFill>
                  <a:srgbClr val="FF0000"/>
                </a:solidFill>
                <a:cs typeface="Arial" charset="0"/>
              </a:rPr>
              <a:t>Chorion</a:t>
            </a:r>
          </a:p>
        </p:txBody>
      </p:sp>
      <p:sp>
        <p:nvSpPr>
          <p:cNvPr id="15" name="ZoneTexte 14"/>
          <p:cNvSpPr txBox="1"/>
          <p:nvPr/>
        </p:nvSpPr>
        <p:spPr>
          <a:xfrm>
            <a:off x="4881564" y="4429126"/>
            <a:ext cx="2071687" cy="307975"/>
          </a:xfrm>
          <a:prstGeom prst="rect">
            <a:avLst/>
          </a:prstGeom>
          <a:noFill/>
        </p:spPr>
        <p:txBody>
          <a:bodyPr>
            <a:spAutoFit/>
          </a:bodyPr>
          <a:lstStyle/>
          <a:p>
            <a:pPr eaLnBrk="1" hangingPunct="1">
              <a:defRPr/>
            </a:pPr>
            <a:r>
              <a:rPr lang="fr-FR" sz="1400" dirty="0" err="1">
                <a:solidFill>
                  <a:srgbClr val="FF0000"/>
                </a:solidFill>
                <a:cs typeface="Arial" charset="0"/>
              </a:rPr>
              <a:t>Splanchnopleure</a:t>
            </a:r>
            <a:endParaRPr lang="fr-FR" sz="1400" dirty="0">
              <a:solidFill>
                <a:srgbClr val="FF0000"/>
              </a:solidFill>
              <a:cs typeface="Arial" charset="0"/>
            </a:endParaRPr>
          </a:p>
        </p:txBody>
      </p:sp>
      <p:sp>
        <p:nvSpPr>
          <p:cNvPr id="16" name="Rectangle 15"/>
          <p:cNvSpPr/>
          <p:nvPr/>
        </p:nvSpPr>
        <p:spPr>
          <a:xfrm>
            <a:off x="5595938" y="2928939"/>
            <a:ext cx="1212850" cy="307975"/>
          </a:xfrm>
          <a:prstGeom prst="rect">
            <a:avLst/>
          </a:prstGeom>
        </p:spPr>
        <p:txBody>
          <a:bodyPr wrap="none">
            <a:spAutoFit/>
          </a:bodyPr>
          <a:lstStyle/>
          <a:p>
            <a:pPr eaLnBrk="1" hangingPunct="1">
              <a:defRPr/>
            </a:pPr>
            <a:r>
              <a:rPr lang="fr-FR" sz="1400" dirty="0" err="1">
                <a:solidFill>
                  <a:srgbClr val="FF0000"/>
                </a:solidFill>
                <a:cs typeface="Arial" charset="0"/>
              </a:rPr>
              <a:t>Somatopleure</a:t>
            </a:r>
            <a:endParaRPr lang="fr-FR" sz="1400" dirty="0">
              <a:solidFill>
                <a:srgbClr val="FF0000"/>
              </a:solidFill>
              <a:cs typeface="Arial" charset="0"/>
            </a:endParaRPr>
          </a:p>
        </p:txBody>
      </p:sp>
      <p:sp>
        <p:nvSpPr>
          <p:cNvPr id="17" name="Espace réservé du numéro de diapositive 4"/>
          <p:cNvSpPr>
            <a:spLocks noGrp="1"/>
          </p:cNvSpPr>
          <p:nvPr>
            <p:ph type="sldNum" sz="quarter" idx="12"/>
          </p:nvPr>
        </p:nvSpPr>
        <p:spPr>
          <a:xfrm>
            <a:off x="10930471" y="6266538"/>
            <a:ext cx="764215" cy="365125"/>
          </a:xfrm>
        </p:spPr>
        <p:txBody>
          <a:bodyPr/>
          <a:lstStyle/>
          <a:p>
            <a:r>
              <a:rPr lang="en-US" dirty="0" smtClean="0"/>
              <a:t>54</a:t>
            </a:r>
            <a:endParaRPr lang="en-US" dirty="0"/>
          </a:p>
        </p:txBody>
      </p:sp>
    </p:spTree>
    <p:extLst>
      <p:ext uri="{BB962C8B-B14F-4D97-AF65-F5344CB8AC3E}">
        <p14:creationId xmlns:p14="http://schemas.microsoft.com/office/powerpoint/2010/main" val="414780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770" decel="100000"/>
                                        <p:tgtEl>
                                          <p:spTgt spid="33796"/>
                                        </p:tgtEl>
                                      </p:cBhvr>
                                    </p:animEffect>
                                    <p:animScale>
                                      <p:cBhvr>
                                        <p:cTn id="8" dur="770" decel="100000"/>
                                        <p:tgtEl>
                                          <p:spTgt spid="33796"/>
                                        </p:tgtEl>
                                      </p:cBhvr>
                                      <p:from x="10000" y="10000"/>
                                      <p:to x="200000" y="450000"/>
                                    </p:animScale>
                                    <p:animScale>
                                      <p:cBhvr>
                                        <p:cTn id="9" dur="1230" accel="100000" fill="hold">
                                          <p:stCondLst>
                                            <p:cond delay="770"/>
                                          </p:stCondLst>
                                        </p:cTn>
                                        <p:tgtEl>
                                          <p:spTgt spid="33796"/>
                                        </p:tgtEl>
                                      </p:cBhvr>
                                      <p:from x="200000" y="450000"/>
                                      <p:to x="100000" y="100000"/>
                                    </p:animScale>
                                    <p:set>
                                      <p:cBhvr>
                                        <p:cTn id="10" dur="770" fill="hold"/>
                                        <p:tgtEl>
                                          <p:spTgt spid="33796"/>
                                        </p:tgtEl>
                                        <p:attrNameLst>
                                          <p:attrName>ppt_x</p:attrName>
                                        </p:attrNameLst>
                                      </p:cBhvr>
                                      <p:to>
                                        <p:strVal val="(0.5)"/>
                                      </p:to>
                                    </p:set>
                                    <p:anim from="(0.5)" to="(#ppt_x)" calcmode="lin" valueType="num">
                                      <p:cBhvr>
                                        <p:cTn id="11" dur="1230" accel="100000" fill="hold">
                                          <p:stCondLst>
                                            <p:cond delay="770"/>
                                          </p:stCondLst>
                                        </p:cTn>
                                        <p:tgtEl>
                                          <p:spTgt spid="33796"/>
                                        </p:tgtEl>
                                        <p:attrNameLst>
                                          <p:attrName>ppt_x</p:attrName>
                                        </p:attrNameLst>
                                      </p:cBhvr>
                                    </p:anim>
                                    <p:set>
                                      <p:cBhvr>
                                        <p:cTn id="12" dur="770" fill="hold"/>
                                        <p:tgtEl>
                                          <p:spTgt spid="33796"/>
                                        </p:tgtEl>
                                        <p:attrNameLst>
                                          <p:attrName>ppt_y</p:attrName>
                                        </p:attrNameLst>
                                      </p:cBhvr>
                                      <p:to>
                                        <p:strVal val="(#ppt_y+0.4)"/>
                                      </p:to>
                                    </p:set>
                                    <p:anim from="(#ppt_y+0.4)" to="(#ppt_y)" calcmode="lin" valueType="num">
                                      <p:cBhvr>
                                        <p:cTn id="13" dur="1230" accel="100000" fill="hold">
                                          <p:stCondLst>
                                            <p:cond delay="770"/>
                                          </p:stCondLst>
                                        </p:cTn>
                                        <p:tgtEl>
                                          <p:spTgt spid="3379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diamond(in)">
                                      <p:cBhvr>
                                        <p:cTn id="18" dur="2000"/>
                                        <p:tgtEl>
                                          <p:spTgt spid="33800"/>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3801"/>
                                        </p:tgtEl>
                                        <p:attrNameLst>
                                          <p:attrName>style.visibility</p:attrName>
                                        </p:attrNameLst>
                                      </p:cBhvr>
                                      <p:to>
                                        <p:strVal val="visible"/>
                                      </p:to>
                                    </p:set>
                                    <p:animEffect transition="in" filter="diamond(in)">
                                      <p:cBhvr>
                                        <p:cTn id="21" dur="2000"/>
                                        <p:tgtEl>
                                          <p:spTgt spid="338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8"/>
                                        </p:tgtEl>
                                        <p:attrNameLst>
                                          <p:attrName>style.visibility</p:attrName>
                                        </p:attrNameLst>
                                      </p:cBhvr>
                                      <p:to>
                                        <p:strVal val="visible"/>
                                      </p:to>
                                    </p:set>
                                    <p:animEffect transition="in" filter="fade">
                                      <p:cBhvr>
                                        <p:cTn id="26" dur="1000"/>
                                        <p:tgtEl>
                                          <p:spTgt spid="33798"/>
                                        </p:tgtEl>
                                      </p:cBhvr>
                                    </p:animEffect>
                                    <p:anim calcmode="lin" valueType="num">
                                      <p:cBhvr>
                                        <p:cTn id="27" dur="1000" fill="hold"/>
                                        <p:tgtEl>
                                          <p:spTgt spid="33798"/>
                                        </p:tgtEl>
                                        <p:attrNameLst>
                                          <p:attrName>ppt_x</p:attrName>
                                        </p:attrNameLst>
                                      </p:cBhvr>
                                      <p:tavLst>
                                        <p:tav tm="0">
                                          <p:val>
                                            <p:strVal val="#ppt_x"/>
                                          </p:val>
                                        </p:tav>
                                        <p:tav tm="100000">
                                          <p:val>
                                            <p:strVal val="#ppt_x"/>
                                          </p:val>
                                        </p:tav>
                                      </p:tavLst>
                                    </p:anim>
                                    <p:anim calcmode="lin" valueType="num">
                                      <p:cBhvr>
                                        <p:cTn id="28" dur="1000" fill="hold"/>
                                        <p:tgtEl>
                                          <p:spTgt spid="3379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799"/>
                                        </p:tgtEl>
                                        <p:attrNameLst>
                                          <p:attrName>style.visibility</p:attrName>
                                        </p:attrNameLst>
                                      </p:cBhvr>
                                      <p:to>
                                        <p:strVal val="visible"/>
                                      </p:to>
                                    </p:set>
                                    <p:animEffect transition="in" filter="fade">
                                      <p:cBhvr>
                                        <p:cTn id="31" dur="1000"/>
                                        <p:tgtEl>
                                          <p:spTgt spid="33799"/>
                                        </p:tgtEl>
                                      </p:cBhvr>
                                    </p:animEffect>
                                    <p:anim calcmode="lin" valueType="num">
                                      <p:cBhvr>
                                        <p:cTn id="32" dur="1000" fill="hold"/>
                                        <p:tgtEl>
                                          <p:spTgt spid="33799"/>
                                        </p:tgtEl>
                                        <p:attrNameLst>
                                          <p:attrName>ppt_x</p:attrName>
                                        </p:attrNameLst>
                                      </p:cBhvr>
                                      <p:tavLst>
                                        <p:tav tm="0">
                                          <p:val>
                                            <p:strVal val="#ppt_x"/>
                                          </p:val>
                                        </p:tav>
                                        <p:tav tm="100000">
                                          <p:val>
                                            <p:strVal val="#ppt_x"/>
                                          </p:val>
                                        </p:tav>
                                      </p:tavLst>
                                    </p:anim>
                                    <p:anim calcmode="lin" valueType="num">
                                      <p:cBhvr>
                                        <p:cTn id="33" dur="1000" fill="hold"/>
                                        <p:tgtEl>
                                          <p:spTgt spid="3379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33805"/>
                                        </p:tgtEl>
                                        <p:attrNameLst>
                                          <p:attrName>style.visibility</p:attrName>
                                        </p:attrNameLst>
                                      </p:cBhvr>
                                      <p:to>
                                        <p:strVal val="visible"/>
                                      </p:to>
                                    </p:set>
                                    <p:anim calcmode="lin" valueType="num">
                                      <p:cBhvr>
                                        <p:cTn id="38" dur="500" fill="hold"/>
                                        <p:tgtEl>
                                          <p:spTgt spid="33805"/>
                                        </p:tgtEl>
                                        <p:attrNameLst>
                                          <p:attrName>ppt_w</p:attrName>
                                        </p:attrNameLst>
                                      </p:cBhvr>
                                      <p:tavLst>
                                        <p:tav tm="0">
                                          <p:val>
                                            <p:fltVal val="0"/>
                                          </p:val>
                                        </p:tav>
                                        <p:tav tm="100000">
                                          <p:val>
                                            <p:strVal val="#ppt_w"/>
                                          </p:val>
                                        </p:tav>
                                      </p:tavLst>
                                    </p:anim>
                                    <p:anim calcmode="lin" valueType="num">
                                      <p:cBhvr>
                                        <p:cTn id="39" dur="500" fill="hold"/>
                                        <p:tgtEl>
                                          <p:spTgt spid="33805"/>
                                        </p:tgtEl>
                                        <p:attrNameLst>
                                          <p:attrName>ppt_h</p:attrName>
                                        </p:attrNameLst>
                                      </p:cBhvr>
                                      <p:tavLst>
                                        <p:tav tm="0">
                                          <p:val>
                                            <p:fltVal val="0"/>
                                          </p:val>
                                        </p:tav>
                                        <p:tav tm="100000">
                                          <p:val>
                                            <p:strVal val="#ppt_h"/>
                                          </p:val>
                                        </p:tav>
                                      </p:tavLst>
                                    </p:anim>
                                    <p:anim calcmode="lin" valueType="num">
                                      <p:cBhvr>
                                        <p:cTn id="40" dur="500" fill="hold"/>
                                        <p:tgtEl>
                                          <p:spTgt spid="33805"/>
                                        </p:tgtEl>
                                        <p:attrNameLst>
                                          <p:attrName>style.rotation</p:attrName>
                                        </p:attrNameLst>
                                      </p:cBhvr>
                                      <p:tavLst>
                                        <p:tav tm="0">
                                          <p:val>
                                            <p:fltVal val="360"/>
                                          </p:val>
                                        </p:tav>
                                        <p:tav tm="100000">
                                          <p:val>
                                            <p:fltVal val="0"/>
                                          </p:val>
                                        </p:tav>
                                      </p:tavLst>
                                    </p:anim>
                                    <p:animEffect transition="in" filter="fade">
                                      <p:cBhvr>
                                        <p:cTn id="41" dur="500"/>
                                        <p:tgtEl>
                                          <p:spTgt spid="33805"/>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33806"/>
                                        </p:tgtEl>
                                        <p:attrNameLst>
                                          <p:attrName>style.visibility</p:attrName>
                                        </p:attrNameLst>
                                      </p:cBhvr>
                                      <p:to>
                                        <p:strVal val="visible"/>
                                      </p:to>
                                    </p:set>
                                    <p:anim calcmode="lin" valueType="num">
                                      <p:cBhvr>
                                        <p:cTn id="44" dur="500" fill="hold"/>
                                        <p:tgtEl>
                                          <p:spTgt spid="33806"/>
                                        </p:tgtEl>
                                        <p:attrNameLst>
                                          <p:attrName>ppt_w</p:attrName>
                                        </p:attrNameLst>
                                      </p:cBhvr>
                                      <p:tavLst>
                                        <p:tav tm="0">
                                          <p:val>
                                            <p:fltVal val="0"/>
                                          </p:val>
                                        </p:tav>
                                        <p:tav tm="100000">
                                          <p:val>
                                            <p:strVal val="#ppt_w"/>
                                          </p:val>
                                        </p:tav>
                                      </p:tavLst>
                                    </p:anim>
                                    <p:anim calcmode="lin" valueType="num">
                                      <p:cBhvr>
                                        <p:cTn id="45" dur="500" fill="hold"/>
                                        <p:tgtEl>
                                          <p:spTgt spid="33806"/>
                                        </p:tgtEl>
                                        <p:attrNameLst>
                                          <p:attrName>ppt_h</p:attrName>
                                        </p:attrNameLst>
                                      </p:cBhvr>
                                      <p:tavLst>
                                        <p:tav tm="0">
                                          <p:val>
                                            <p:fltVal val="0"/>
                                          </p:val>
                                        </p:tav>
                                        <p:tav tm="100000">
                                          <p:val>
                                            <p:strVal val="#ppt_h"/>
                                          </p:val>
                                        </p:tav>
                                      </p:tavLst>
                                    </p:anim>
                                    <p:anim calcmode="lin" valueType="num">
                                      <p:cBhvr>
                                        <p:cTn id="46" dur="500" fill="hold"/>
                                        <p:tgtEl>
                                          <p:spTgt spid="33806"/>
                                        </p:tgtEl>
                                        <p:attrNameLst>
                                          <p:attrName>style.rotation</p:attrName>
                                        </p:attrNameLst>
                                      </p:cBhvr>
                                      <p:tavLst>
                                        <p:tav tm="0">
                                          <p:val>
                                            <p:fltVal val="360"/>
                                          </p:val>
                                        </p:tav>
                                        <p:tav tm="100000">
                                          <p:val>
                                            <p:fltVal val="0"/>
                                          </p:val>
                                        </p:tav>
                                      </p:tavLst>
                                    </p:anim>
                                    <p:animEffect transition="in" filter="fade">
                                      <p:cBhvr>
                                        <p:cTn id="47" dur="500"/>
                                        <p:tgtEl>
                                          <p:spTgt spid="338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802"/>
                                        </p:tgtEl>
                                        <p:attrNameLst>
                                          <p:attrName>style.visibility</p:attrName>
                                        </p:attrNameLst>
                                      </p:cBhvr>
                                      <p:to>
                                        <p:strVal val="visible"/>
                                      </p:to>
                                    </p:set>
                                    <p:animEffect transition="in" filter="blinds(horizontal)">
                                      <p:cBhvr>
                                        <p:cTn id="52" dur="500"/>
                                        <p:tgtEl>
                                          <p:spTgt spid="3380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blinds(horizontal)">
                                      <p:cBhvr>
                                        <p:cTn id="55"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p:bldP spid="33800" grpId="0" animBg="1"/>
      <p:bldP spid="33801" grpId="0"/>
      <p:bldP spid="33802" grpId="0" animBg="1"/>
      <p:bldP spid="33804" grpId="0"/>
      <p:bldP spid="33805" grpId="0" animBg="1"/>
      <p:bldP spid="3380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640013" y="692150"/>
            <a:ext cx="7004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solidFill>
                  <a:srgbClr val="FF0066"/>
                </a:solidFill>
              </a:rPr>
              <a:t>La condensation du mésenchyme</a:t>
            </a:r>
          </a:p>
        </p:txBody>
      </p:sp>
      <p:sp>
        <p:nvSpPr>
          <p:cNvPr id="49156" name="Line 4"/>
          <p:cNvSpPr>
            <a:spLocks noChangeShapeType="1"/>
          </p:cNvSpPr>
          <p:nvPr/>
        </p:nvSpPr>
        <p:spPr bwMode="auto">
          <a:xfrm>
            <a:off x="5880100" y="1268414"/>
            <a:ext cx="0" cy="1368425"/>
          </a:xfrm>
          <a:prstGeom prst="line">
            <a:avLst/>
          </a:prstGeom>
          <a:noFill/>
          <a:ln w="57150">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57" name="Rectangle 5"/>
          <p:cNvSpPr>
            <a:spLocks noChangeArrowheads="1"/>
          </p:cNvSpPr>
          <p:nvPr/>
        </p:nvSpPr>
        <p:spPr bwMode="auto">
          <a:xfrm rot="-5400000">
            <a:off x="5003007" y="1643857"/>
            <a:ext cx="2376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600">
                <a:solidFill>
                  <a:srgbClr val="33CC33"/>
                </a:solidFill>
              </a:rPr>
              <a:t>Fournit</a:t>
            </a:r>
          </a:p>
        </p:txBody>
      </p:sp>
      <p:sp>
        <p:nvSpPr>
          <p:cNvPr id="49158" name="Line 6"/>
          <p:cNvSpPr>
            <a:spLocks noChangeShapeType="1"/>
          </p:cNvSpPr>
          <p:nvPr/>
        </p:nvSpPr>
        <p:spPr bwMode="auto">
          <a:xfrm>
            <a:off x="2351088" y="2708275"/>
            <a:ext cx="5903912" cy="0"/>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59" name="Line 7"/>
          <p:cNvSpPr>
            <a:spLocks noChangeShapeType="1"/>
          </p:cNvSpPr>
          <p:nvPr/>
        </p:nvSpPr>
        <p:spPr bwMode="auto">
          <a:xfrm>
            <a:off x="2351088" y="2693989"/>
            <a:ext cx="0" cy="503237"/>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0" name="Text Box 8"/>
          <p:cNvSpPr txBox="1">
            <a:spLocks noChangeArrowheads="1"/>
          </p:cNvSpPr>
          <p:nvPr/>
        </p:nvSpPr>
        <p:spPr bwMode="auto">
          <a:xfrm>
            <a:off x="1524001" y="3213101"/>
            <a:ext cx="2938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000">
                <a:solidFill>
                  <a:srgbClr val="FF3399"/>
                </a:solidFill>
              </a:rPr>
              <a:t>Coelome externe</a:t>
            </a:r>
            <a:endParaRPr lang="el-GR" sz="2000">
              <a:solidFill>
                <a:srgbClr val="FF3399"/>
              </a:solidFill>
            </a:endParaRPr>
          </a:p>
        </p:txBody>
      </p:sp>
      <p:sp>
        <p:nvSpPr>
          <p:cNvPr id="49161" name="Line 9"/>
          <p:cNvSpPr>
            <a:spLocks noChangeShapeType="1"/>
          </p:cNvSpPr>
          <p:nvPr/>
        </p:nvSpPr>
        <p:spPr bwMode="auto">
          <a:xfrm>
            <a:off x="7535863" y="3860800"/>
            <a:ext cx="0" cy="2089150"/>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2" name="Line 10"/>
          <p:cNvSpPr>
            <a:spLocks noChangeShapeType="1"/>
          </p:cNvSpPr>
          <p:nvPr/>
        </p:nvSpPr>
        <p:spPr bwMode="auto">
          <a:xfrm flipH="1">
            <a:off x="2208213" y="3860800"/>
            <a:ext cx="6481762" cy="0"/>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3" name="Line 11"/>
          <p:cNvSpPr>
            <a:spLocks noChangeShapeType="1"/>
          </p:cNvSpPr>
          <p:nvPr/>
        </p:nvSpPr>
        <p:spPr bwMode="auto">
          <a:xfrm>
            <a:off x="8255000" y="2693989"/>
            <a:ext cx="0" cy="1150937"/>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4" name="Line 12"/>
          <p:cNvSpPr>
            <a:spLocks noChangeShapeType="1"/>
          </p:cNvSpPr>
          <p:nvPr/>
        </p:nvSpPr>
        <p:spPr bwMode="auto">
          <a:xfrm>
            <a:off x="2208213" y="3846514"/>
            <a:ext cx="0" cy="2160587"/>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5" name="Text Box 13"/>
          <p:cNvSpPr txBox="1">
            <a:spLocks noChangeArrowheads="1"/>
          </p:cNvSpPr>
          <p:nvPr/>
        </p:nvSpPr>
        <p:spPr bwMode="auto">
          <a:xfrm>
            <a:off x="1827213" y="5949951"/>
            <a:ext cx="866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000">
                <a:solidFill>
                  <a:srgbClr val="0000FF"/>
                </a:solidFill>
              </a:rPr>
              <a:t>Lame choriale       </a:t>
            </a:r>
            <a:r>
              <a:rPr lang="fr-FR" sz="2000">
                <a:solidFill>
                  <a:srgbClr val="FF0000"/>
                </a:solidFill>
              </a:rPr>
              <a:t>Pédicule de fixation</a:t>
            </a:r>
            <a:r>
              <a:rPr lang="fr-FR" sz="2000">
                <a:solidFill>
                  <a:srgbClr val="0000FF"/>
                </a:solidFill>
              </a:rPr>
              <a:t>    </a:t>
            </a:r>
            <a:r>
              <a:rPr lang="fr-FR" sz="2000">
                <a:solidFill>
                  <a:schemeClr val="tx2"/>
                </a:solidFill>
              </a:rPr>
              <a:t>splanchnopleure E.</a:t>
            </a:r>
            <a:r>
              <a:rPr lang="el-GR" sz="2000">
                <a:solidFill>
                  <a:schemeClr val="tx2"/>
                </a:solidFill>
              </a:rPr>
              <a:t>Σ</a:t>
            </a:r>
            <a:r>
              <a:rPr lang="fr-FR" sz="2000">
                <a:solidFill>
                  <a:schemeClr val="tx2"/>
                </a:solidFill>
              </a:rPr>
              <a:t>aire</a:t>
            </a:r>
            <a:endParaRPr lang="el-GR" sz="2000">
              <a:solidFill>
                <a:schemeClr val="tx2"/>
              </a:solidFill>
            </a:endParaRPr>
          </a:p>
        </p:txBody>
      </p:sp>
      <p:sp>
        <p:nvSpPr>
          <p:cNvPr id="49166" name="Line 14"/>
          <p:cNvSpPr>
            <a:spLocks noChangeShapeType="1"/>
          </p:cNvSpPr>
          <p:nvPr/>
        </p:nvSpPr>
        <p:spPr bwMode="auto">
          <a:xfrm>
            <a:off x="8688388" y="3860801"/>
            <a:ext cx="0" cy="504825"/>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7" name="Line 15"/>
          <p:cNvSpPr>
            <a:spLocks noChangeShapeType="1"/>
          </p:cNvSpPr>
          <p:nvPr/>
        </p:nvSpPr>
        <p:spPr bwMode="auto">
          <a:xfrm>
            <a:off x="5303838" y="3860800"/>
            <a:ext cx="0" cy="2160588"/>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68" name="Rectangle 16"/>
          <p:cNvSpPr>
            <a:spLocks noChangeArrowheads="1"/>
          </p:cNvSpPr>
          <p:nvPr/>
        </p:nvSpPr>
        <p:spPr bwMode="auto">
          <a:xfrm rot="-5400000">
            <a:off x="4845844" y="1432719"/>
            <a:ext cx="1296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600">
                <a:solidFill>
                  <a:srgbClr val="00CC66"/>
                </a:solidFill>
              </a:rPr>
              <a:t>15</a:t>
            </a:r>
            <a:r>
              <a:rPr lang="fr-FR" sz="1600" baseline="30000">
                <a:solidFill>
                  <a:srgbClr val="00CC66"/>
                </a:solidFill>
              </a:rPr>
              <a:t>ème</a:t>
            </a:r>
            <a:r>
              <a:rPr lang="fr-FR" sz="1600">
                <a:solidFill>
                  <a:srgbClr val="00CC66"/>
                </a:solidFill>
              </a:rPr>
              <a:t> J.</a:t>
            </a:r>
          </a:p>
        </p:txBody>
      </p:sp>
      <p:sp>
        <p:nvSpPr>
          <p:cNvPr id="21520" name="Text Box 17"/>
          <p:cNvSpPr txBox="1">
            <a:spLocks noChangeArrowheads="1"/>
          </p:cNvSpPr>
          <p:nvPr/>
        </p:nvSpPr>
        <p:spPr bwMode="auto">
          <a:xfrm>
            <a:off x="7535864" y="4294188"/>
            <a:ext cx="2808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1800"/>
          </a:p>
        </p:txBody>
      </p:sp>
      <p:sp>
        <p:nvSpPr>
          <p:cNvPr id="49170" name="Text Box 18"/>
          <p:cNvSpPr txBox="1">
            <a:spLocks noChangeArrowheads="1"/>
          </p:cNvSpPr>
          <p:nvPr/>
        </p:nvSpPr>
        <p:spPr bwMode="auto">
          <a:xfrm>
            <a:off x="7824788" y="4581526"/>
            <a:ext cx="2843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000">
                <a:solidFill>
                  <a:srgbClr val="00B050"/>
                </a:solidFill>
              </a:rPr>
              <a:t>Somatopleure E.</a:t>
            </a:r>
            <a:r>
              <a:rPr lang="el-GR" sz="2000">
                <a:solidFill>
                  <a:srgbClr val="00B050"/>
                </a:solidFill>
              </a:rPr>
              <a:t>Σ</a:t>
            </a:r>
            <a:r>
              <a:rPr lang="fr-FR" sz="2000">
                <a:solidFill>
                  <a:srgbClr val="00B050"/>
                </a:solidFill>
              </a:rPr>
              <a:t>aire</a:t>
            </a:r>
            <a:endParaRPr lang="el-GR" sz="2000">
              <a:solidFill>
                <a:srgbClr val="00B050"/>
              </a:solidFill>
            </a:endParaRPr>
          </a:p>
        </p:txBody>
      </p:sp>
      <p:sp>
        <p:nvSpPr>
          <p:cNvPr id="18" name="Espace réservé du numéro de diapositive 4"/>
          <p:cNvSpPr>
            <a:spLocks noGrp="1"/>
          </p:cNvSpPr>
          <p:nvPr>
            <p:ph type="sldNum" sz="quarter" idx="12"/>
          </p:nvPr>
        </p:nvSpPr>
        <p:spPr>
          <a:xfrm>
            <a:off x="10668000" y="6492875"/>
            <a:ext cx="764215" cy="365125"/>
          </a:xfrm>
        </p:spPr>
        <p:txBody>
          <a:bodyPr/>
          <a:lstStyle/>
          <a:p>
            <a:r>
              <a:rPr lang="en-US" dirty="0" smtClean="0"/>
              <a:t>55</a:t>
            </a:r>
            <a:endParaRPr lang="en-US" dirty="0"/>
          </a:p>
        </p:txBody>
      </p:sp>
    </p:spTree>
    <p:extLst>
      <p:ext uri="{BB962C8B-B14F-4D97-AF65-F5344CB8AC3E}">
        <p14:creationId xmlns:p14="http://schemas.microsoft.com/office/powerpoint/2010/main" val="274913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amond(in)">
                                      <p:cBhvr>
                                        <p:cTn id="7" dur="20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fade">
                                      <p:cBhvr>
                                        <p:cTn id="12" dur="770" decel="100000"/>
                                        <p:tgtEl>
                                          <p:spTgt spid="49156"/>
                                        </p:tgtEl>
                                      </p:cBhvr>
                                    </p:animEffect>
                                    <p:animScale>
                                      <p:cBhvr>
                                        <p:cTn id="13" dur="770" decel="100000"/>
                                        <p:tgtEl>
                                          <p:spTgt spid="49156"/>
                                        </p:tgtEl>
                                      </p:cBhvr>
                                      <p:from x="10000" y="10000"/>
                                      <p:to x="200000" y="450000"/>
                                    </p:animScale>
                                    <p:animScale>
                                      <p:cBhvr>
                                        <p:cTn id="14" dur="1230" accel="100000" fill="hold">
                                          <p:stCondLst>
                                            <p:cond delay="770"/>
                                          </p:stCondLst>
                                        </p:cTn>
                                        <p:tgtEl>
                                          <p:spTgt spid="49156"/>
                                        </p:tgtEl>
                                      </p:cBhvr>
                                      <p:from x="200000" y="450000"/>
                                      <p:to x="100000" y="100000"/>
                                    </p:animScale>
                                    <p:set>
                                      <p:cBhvr>
                                        <p:cTn id="15" dur="770" fill="hold"/>
                                        <p:tgtEl>
                                          <p:spTgt spid="49156"/>
                                        </p:tgtEl>
                                        <p:attrNameLst>
                                          <p:attrName>ppt_x</p:attrName>
                                        </p:attrNameLst>
                                      </p:cBhvr>
                                      <p:to>
                                        <p:strVal val="(0.5)"/>
                                      </p:to>
                                    </p:set>
                                    <p:anim from="(0.5)" to="(#ppt_x)" calcmode="lin" valueType="num">
                                      <p:cBhvr>
                                        <p:cTn id="16" dur="1230" accel="100000" fill="hold">
                                          <p:stCondLst>
                                            <p:cond delay="770"/>
                                          </p:stCondLst>
                                        </p:cTn>
                                        <p:tgtEl>
                                          <p:spTgt spid="49156"/>
                                        </p:tgtEl>
                                        <p:attrNameLst>
                                          <p:attrName>ppt_x</p:attrName>
                                        </p:attrNameLst>
                                      </p:cBhvr>
                                    </p:anim>
                                    <p:set>
                                      <p:cBhvr>
                                        <p:cTn id="17" dur="770" fill="hold"/>
                                        <p:tgtEl>
                                          <p:spTgt spid="49156"/>
                                        </p:tgtEl>
                                        <p:attrNameLst>
                                          <p:attrName>ppt_y</p:attrName>
                                        </p:attrNameLst>
                                      </p:cBhvr>
                                      <p:to>
                                        <p:strVal val="(#ppt_y+0.4)"/>
                                      </p:to>
                                    </p:set>
                                    <p:anim from="(#ppt_y+0.4)" to="(#ppt_y)" calcmode="lin" valueType="num">
                                      <p:cBhvr>
                                        <p:cTn id="18" dur="1230" accel="100000" fill="hold">
                                          <p:stCondLst>
                                            <p:cond delay="770"/>
                                          </p:stCondLst>
                                        </p:cTn>
                                        <p:tgtEl>
                                          <p:spTgt spid="49156"/>
                                        </p:tgtEl>
                                        <p:attrNameLst>
                                          <p:attrName>ppt_y</p:attrName>
                                        </p:attrNameLst>
                                      </p:cBhvr>
                                    </p:anim>
                                  </p:childTnLst>
                                </p:cTn>
                              </p:par>
                              <p:par>
                                <p:cTn id="19" presetID="51" presetClass="entr" presetSubtype="0" fill="hold" grpId="0" nodeType="withEffect">
                                  <p:stCondLst>
                                    <p:cond delay="0"/>
                                  </p:stCondLst>
                                  <p:childTnLst>
                                    <p:set>
                                      <p:cBhvr>
                                        <p:cTn id="20" dur="1" fill="hold">
                                          <p:stCondLst>
                                            <p:cond delay="0"/>
                                          </p:stCondLst>
                                        </p:cTn>
                                        <p:tgtEl>
                                          <p:spTgt spid="49168"/>
                                        </p:tgtEl>
                                        <p:attrNameLst>
                                          <p:attrName>style.visibility</p:attrName>
                                        </p:attrNameLst>
                                      </p:cBhvr>
                                      <p:to>
                                        <p:strVal val="visible"/>
                                      </p:to>
                                    </p:set>
                                    <p:animEffect transition="in" filter="fade">
                                      <p:cBhvr>
                                        <p:cTn id="21" dur="770" decel="100000"/>
                                        <p:tgtEl>
                                          <p:spTgt spid="49168"/>
                                        </p:tgtEl>
                                      </p:cBhvr>
                                    </p:animEffect>
                                    <p:animScale>
                                      <p:cBhvr>
                                        <p:cTn id="22" dur="770" decel="100000"/>
                                        <p:tgtEl>
                                          <p:spTgt spid="49168"/>
                                        </p:tgtEl>
                                      </p:cBhvr>
                                      <p:from x="10000" y="10000"/>
                                      <p:to x="200000" y="450000"/>
                                    </p:animScale>
                                    <p:animScale>
                                      <p:cBhvr>
                                        <p:cTn id="23" dur="1230" accel="100000" fill="hold">
                                          <p:stCondLst>
                                            <p:cond delay="770"/>
                                          </p:stCondLst>
                                        </p:cTn>
                                        <p:tgtEl>
                                          <p:spTgt spid="49168"/>
                                        </p:tgtEl>
                                      </p:cBhvr>
                                      <p:from x="200000" y="450000"/>
                                      <p:to x="100000" y="100000"/>
                                    </p:animScale>
                                    <p:set>
                                      <p:cBhvr>
                                        <p:cTn id="24" dur="770" fill="hold"/>
                                        <p:tgtEl>
                                          <p:spTgt spid="49168"/>
                                        </p:tgtEl>
                                        <p:attrNameLst>
                                          <p:attrName>ppt_x</p:attrName>
                                        </p:attrNameLst>
                                      </p:cBhvr>
                                      <p:to>
                                        <p:strVal val="(0.5)"/>
                                      </p:to>
                                    </p:set>
                                    <p:anim from="(0.5)" to="(#ppt_x)" calcmode="lin" valueType="num">
                                      <p:cBhvr>
                                        <p:cTn id="25" dur="1230" accel="100000" fill="hold">
                                          <p:stCondLst>
                                            <p:cond delay="770"/>
                                          </p:stCondLst>
                                        </p:cTn>
                                        <p:tgtEl>
                                          <p:spTgt spid="49168"/>
                                        </p:tgtEl>
                                        <p:attrNameLst>
                                          <p:attrName>ppt_x</p:attrName>
                                        </p:attrNameLst>
                                      </p:cBhvr>
                                    </p:anim>
                                    <p:set>
                                      <p:cBhvr>
                                        <p:cTn id="26" dur="770" fill="hold"/>
                                        <p:tgtEl>
                                          <p:spTgt spid="49168"/>
                                        </p:tgtEl>
                                        <p:attrNameLst>
                                          <p:attrName>ppt_y</p:attrName>
                                        </p:attrNameLst>
                                      </p:cBhvr>
                                      <p:to>
                                        <p:strVal val="(#ppt_y+0.4)"/>
                                      </p:to>
                                    </p:set>
                                    <p:anim from="(#ppt_y+0.4)" to="(#ppt_y)" calcmode="lin" valueType="num">
                                      <p:cBhvr>
                                        <p:cTn id="27" dur="1230" accel="100000" fill="hold">
                                          <p:stCondLst>
                                            <p:cond delay="770"/>
                                          </p:stCondLst>
                                        </p:cTn>
                                        <p:tgtEl>
                                          <p:spTgt spid="49168"/>
                                        </p:tgtEl>
                                        <p:attrNameLst>
                                          <p:attrName>ppt_y</p:attrName>
                                        </p:attrNameLst>
                                      </p:cBhvr>
                                    </p:anim>
                                  </p:childTnLst>
                                </p:cTn>
                              </p:par>
                              <p:par>
                                <p:cTn id="28" presetID="51" presetClass="entr" presetSubtype="0" fill="hold" grpId="0" nodeType="withEffect">
                                  <p:stCondLst>
                                    <p:cond delay="0"/>
                                  </p:stCondLst>
                                  <p:childTnLst>
                                    <p:set>
                                      <p:cBhvr>
                                        <p:cTn id="29" dur="1" fill="hold">
                                          <p:stCondLst>
                                            <p:cond delay="0"/>
                                          </p:stCondLst>
                                        </p:cTn>
                                        <p:tgtEl>
                                          <p:spTgt spid="49157"/>
                                        </p:tgtEl>
                                        <p:attrNameLst>
                                          <p:attrName>style.visibility</p:attrName>
                                        </p:attrNameLst>
                                      </p:cBhvr>
                                      <p:to>
                                        <p:strVal val="visible"/>
                                      </p:to>
                                    </p:set>
                                    <p:animEffect transition="in" filter="fade">
                                      <p:cBhvr>
                                        <p:cTn id="30" dur="770" decel="100000"/>
                                        <p:tgtEl>
                                          <p:spTgt spid="49157"/>
                                        </p:tgtEl>
                                      </p:cBhvr>
                                    </p:animEffect>
                                    <p:animScale>
                                      <p:cBhvr>
                                        <p:cTn id="31" dur="770" decel="100000"/>
                                        <p:tgtEl>
                                          <p:spTgt spid="49157"/>
                                        </p:tgtEl>
                                      </p:cBhvr>
                                      <p:from x="10000" y="10000"/>
                                      <p:to x="200000" y="450000"/>
                                    </p:animScale>
                                    <p:animScale>
                                      <p:cBhvr>
                                        <p:cTn id="32" dur="1230" accel="100000" fill="hold">
                                          <p:stCondLst>
                                            <p:cond delay="770"/>
                                          </p:stCondLst>
                                        </p:cTn>
                                        <p:tgtEl>
                                          <p:spTgt spid="49157"/>
                                        </p:tgtEl>
                                      </p:cBhvr>
                                      <p:from x="200000" y="450000"/>
                                      <p:to x="100000" y="100000"/>
                                    </p:animScale>
                                    <p:set>
                                      <p:cBhvr>
                                        <p:cTn id="33" dur="770" fill="hold"/>
                                        <p:tgtEl>
                                          <p:spTgt spid="49157"/>
                                        </p:tgtEl>
                                        <p:attrNameLst>
                                          <p:attrName>ppt_x</p:attrName>
                                        </p:attrNameLst>
                                      </p:cBhvr>
                                      <p:to>
                                        <p:strVal val="(0.5)"/>
                                      </p:to>
                                    </p:set>
                                    <p:anim from="(0.5)" to="(#ppt_x)" calcmode="lin" valueType="num">
                                      <p:cBhvr>
                                        <p:cTn id="34" dur="1230" accel="100000" fill="hold">
                                          <p:stCondLst>
                                            <p:cond delay="770"/>
                                          </p:stCondLst>
                                        </p:cTn>
                                        <p:tgtEl>
                                          <p:spTgt spid="49157"/>
                                        </p:tgtEl>
                                        <p:attrNameLst>
                                          <p:attrName>ppt_x</p:attrName>
                                        </p:attrNameLst>
                                      </p:cBhvr>
                                    </p:anim>
                                    <p:set>
                                      <p:cBhvr>
                                        <p:cTn id="35" dur="770" fill="hold"/>
                                        <p:tgtEl>
                                          <p:spTgt spid="49157"/>
                                        </p:tgtEl>
                                        <p:attrNameLst>
                                          <p:attrName>ppt_y</p:attrName>
                                        </p:attrNameLst>
                                      </p:cBhvr>
                                      <p:to>
                                        <p:strVal val="(#ppt_y+0.4)"/>
                                      </p:to>
                                    </p:set>
                                    <p:anim from="(#ppt_y+0.4)" to="(#ppt_y)" calcmode="lin" valueType="num">
                                      <p:cBhvr>
                                        <p:cTn id="36" dur="1230" accel="100000" fill="hold">
                                          <p:stCondLst>
                                            <p:cond delay="770"/>
                                          </p:stCondLst>
                                        </p:cTn>
                                        <p:tgtEl>
                                          <p:spTgt spid="49157"/>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49158"/>
                                        </p:tgtEl>
                                        <p:attrNameLst>
                                          <p:attrName>style.visibility</p:attrName>
                                        </p:attrNameLst>
                                      </p:cBhvr>
                                      <p:to>
                                        <p:strVal val="visible"/>
                                      </p:to>
                                    </p:set>
                                    <p:anim calcmode="lin" valueType="num">
                                      <p:cBhvr>
                                        <p:cTn id="41" dur="500" fill="hold"/>
                                        <p:tgtEl>
                                          <p:spTgt spid="49158"/>
                                        </p:tgtEl>
                                        <p:attrNameLst>
                                          <p:attrName>ppt_w</p:attrName>
                                        </p:attrNameLst>
                                      </p:cBhvr>
                                      <p:tavLst>
                                        <p:tav tm="0">
                                          <p:val>
                                            <p:fltVal val="0"/>
                                          </p:val>
                                        </p:tav>
                                        <p:tav tm="100000">
                                          <p:val>
                                            <p:strVal val="#ppt_w"/>
                                          </p:val>
                                        </p:tav>
                                      </p:tavLst>
                                    </p:anim>
                                    <p:anim calcmode="lin" valueType="num">
                                      <p:cBhvr>
                                        <p:cTn id="42" dur="500" fill="hold"/>
                                        <p:tgtEl>
                                          <p:spTgt spid="49158"/>
                                        </p:tgtEl>
                                        <p:attrNameLst>
                                          <p:attrName>ppt_h</p:attrName>
                                        </p:attrNameLst>
                                      </p:cBhvr>
                                      <p:tavLst>
                                        <p:tav tm="0">
                                          <p:val>
                                            <p:fltVal val="0"/>
                                          </p:val>
                                        </p:tav>
                                        <p:tav tm="100000">
                                          <p:val>
                                            <p:strVal val="#ppt_h"/>
                                          </p:val>
                                        </p:tav>
                                      </p:tavLst>
                                    </p:anim>
                                    <p:anim calcmode="lin" valueType="num">
                                      <p:cBhvr>
                                        <p:cTn id="43" dur="500" fill="hold"/>
                                        <p:tgtEl>
                                          <p:spTgt spid="49158"/>
                                        </p:tgtEl>
                                        <p:attrNameLst>
                                          <p:attrName>style.rotation</p:attrName>
                                        </p:attrNameLst>
                                      </p:cBhvr>
                                      <p:tavLst>
                                        <p:tav tm="0">
                                          <p:val>
                                            <p:fltVal val="360"/>
                                          </p:val>
                                        </p:tav>
                                        <p:tav tm="100000">
                                          <p:val>
                                            <p:fltVal val="0"/>
                                          </p:val>
                                        </p:tav>
                                      </p:tavLst>
                                    </p:anim>
                                    <p:animEffect transition="in" filter="fade">
                                      <p:cBhvr>
                                        <p:cTn id="44" dur="500"/>
                                        <p:tgtEl>
                                          <p:spTgt spid="4915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49159"/>
                                        </p:tgtEl>
                                        <p:attrNameLst>
                                          <p:attrName>style.visibility</p:attrName>
                                        </p:attrNameLst>
                                      </p:cBhvr>
                                      <p:to>
                                        <p:strVal val="visible"/>
                                      </p:to>
                                    </p:set>
                                    <p:anim calcmode="lin" valueType="num">
                                      <p:cBhvr>
                                        <p:cTn id="47" dur="500" fill="hold"/>
                                        <p:tgtEl>
                                          <p:spTgt spid="49159"/>
                                        </p:tgtEl>
                                        <p:attrNameLst>
                                          <p:attrName>ppt_w</p:attrName>
                                        </p:attrNameLst>
                                      </p:cBhvr>
                                      <p:tavLst>
                                        <p:tav tm="0">
                                          <p:val>
                                            <p:fltVal val="0"/>
                                          </p:val>
                                        </p:tav>
                                        <p:tav tm="100000">
                                          <p:val>
                                            <p:strVal val="#ppt_w"/>
                                          </p:val>
                                        </p:tav>
                                      </p:tavLst>
                                    </p:anim>
                                    <p:anim calcmode="lin" valueType="num">
                                      <p:cBhvr>
                                        <p:cTn id="48" dur="500" fill="hold"/>
                                        <p:tgtEl>
                                          <p:spTgt spid="49159"/>
                                        </p:tgtEl>
                                        <p:attrNameLst>
                                          <p:attrName>ppt_h</p:attrName>
                                        </p:attrNameLst>
                                      </p:cBhvr>
                                      <p:tavLst>
                                        <p:tav tm="0">
                                          <p:val>
                                            <p:fltVal val="0"/>
                                          </p:val>
                                        </p:tav>
                                        <p:tav tm="100000">
                                          <p:val>
                                            <p:strVal val="#ppt_h"/>
                                          </p:val>
                                        </p:tav>
                                      </p:tavLst>
                                    </p:anim>
                                    <p:anim calcmode="lin" valueType="num">
                                      <p:cBhvr>
                                        <p:cTn id="49" dur="500" fill="hold"/>
                                        <p:tgtEl>
                                          <p:spTgt spid="49159"/>
                                        </p:tgtEl>
                                        <p:attrNameLst>
                                          <p:attrName>style.rotation</p:attrName>
                                        </p:attrNameLst>
                                      </p:cBhvr>
                                      <p:tavLst>
                                        <p:tav tm="0">
                                          <p:val>
                                            <p:fltVal val="360"/>
                                          </p:val>
                                        </p:tav>
                                        <p:tav tm="100000">
                                          <p:val>
                                            <p:fltVal val="0"/>
                                          </p:val>
                                        </p:tav>
                                      </p:tavLst>
                                    </p:anim>
                                    <p:animEffect transition="in" filter="fade">
                                      <p:cBhvr>
                                        <p:cTn id="50" dur="500"/>
                                        <p:tgtEl>
                                          <p:spTgt spid="49159"/>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9160"/>
                                        </p:tgtEl>
                                        <p:attrNameLst>
                                          <p:attrName>style.visibility</p:attrName>
                                        </p:attrNameLst>
                                      </p:cBhvr>
                                      <p:to>
                                        <p:strVal val="visible"/>
                                      </p:to>
                                    </p:set>
                                    <p:anim calcmode="lin" valueType="num">
                                      <p:cBhvr>
                                        <p:cTn id="53" dur="500" fill="hold"/>
                                        <p:tgtEl>
                                          <p:spTgt spid="49160"/>
                                        </p:tgtEl>
                                        <p:attrNameLst>
                                          <p:attrName>ppt_w</p:attrName>
                                        </p:attrNameLst>
                                      </p:cBhvr>
                                      <p:tavLst>
                                        <p:tav tm="0">
                                          <p:val>
                                            <p:fltVal val="0"/>
                                          </p:val>
                                        </p:tav>
                                        <p:tav tm="100000">
                                          <p:val>
                                            <p:strVal val="#ppt_w"/>
                                          </p:val>
                                        </p:tav>
                                      </p:tavLst>
                                    </p:anim>
                                    <p:anim calcmode="lin" valueType="num">
                                      <p:cBhvr>
                                        <p:cTn id="54" dur="500" fill="hold"/>
                                        <p:tgtEl>
                                          <p:spTgt spid="49160"/>
                                        </p:tgtEl>
                                        <p:attrNameLst>
                                          <p:attrName>ppt_h</p:attrName>
                                        </p:attrNameLst>
                                      </p:cBhvr>
                                      <p:tavLst>
                                        <p:tav tm="0">
                                          <p:val>
                                            <p:fltVal val="0"/>
                                          </p:val>
                                        </p:tav>
                                        <p:tav tm="100000">
                                          <p:val>
                                            <p:strVal val="#ppt_h"/>
                                          </p:val>
                                        </p:tav>
                                      </p:tavLst>
                                    </p:anim>
                                    <p:anim calcmode="lin" valueType="num">
                                      <p:cBhvr>
                                        <p:cTn id="55" dur="500" fill="hold"/>
                                        <p:tgtEl>
                                          <p:spTgt spid="49160"/>
                                        </p:tgtEl>
                                        <p:attrNameLst>
                                          <p:attrName>style.rotation</p:attrName>
                                        </p:attrNameLst>
                                      </p:cBhvr>
                                      <p:tavLst>
                                        <p:tav tm="0">
                                          <p:val>
                                            <p:fltVal val="360"/>
                                          </p:val>
                                        </p:tav>
                                        <p:tav tm="100000">
                                          <p:val>
                                            <p:fltVal val="0"/>
                                          </p:val>
                                        </p:tav>
                                      </p:tavLst>
                                    </p:anim>
                                    <p:animEffect transition="in" filter="fade">
                                      <p:cBhvr>
                                        <p:cTn id="56" dur="500"/>
                                        <p:tgtEl>
                                          <p:spTgt spid="491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grpId="0" nodeType="clickEffect">
                                  <p:stCondLst>
                                    <p:cond delay="0"/>
                                  </p:stCondLst>
                                  <p:childTnLst>
                                    <p:set>
                                      <p:cBhvr>
                                        <p:cTn id="60" dur="1" fill="hold">
                                          <p:stCondLst>
                                            <p:cond delay="0"/>
                                          </p:stCondLst>
                                        </p:cTn>
                                        <p:tgtEl>
                                          <p:spTgt spid="49163"/>
                                        </p:tgtEl>
                                        <p:attrNameLst>
                                          <p:attrName>style.visibility</p:attrName>
                                        </p:attrNameLst>
                                      </p:cBhvr>
                                      <p:to>
                                        <p:strVal val="visible"/>
                                      </p:to>
                                    </p:set>
                                    <p:animEffect transition="in" filter="wheel(4)">
                                      <p:cBhvr>
                                        <p:cTn id="61" dur="2000"/>
                                        <p:tgtEl>
                                          <p:spTgt spid="49163"/>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49162"/>
                                        </p:tgtEl>
                                        <p:attrNameLst>
                                          <p:attrName>style.visibility</p:attrName>
                                        </p:attrNameLst>
                                      </p:cBhvr>
                                      <p:to>
                                        <p:strVal val="visible"/>
                                      </p:to>
                                    </p:set>
                                    <p:animEffect transition="in" filter="wheel(4)">
                                      <p:cBhvr>
                                        <p:cTn id="64" dur="2000"/>
                                        <p:tgtEl>
                                          <p:spTgt spid="49162"/>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49164"/>
                                        </p:tgtEl>
                                        <p:attrNameLst>
                                          <p:attrName>style.visibility</p:attrName>
                                        </p:attrNameLst>
                                      </p:cBhvr>
                                      <p:to>
                                        <p:strVal val="visible"/>
                                      </p:to>
                                    </p:set>
                                    <p:animEffect transition="in" filter="wheel(4)">
                                      <p:cBhvr>
                                        <p:cTn id="67" dur="2000"/>
                                        <p:tgtEl>
                                          <p:spTgt spid="49164"/>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49167"/>
                                        </p:tgtEl>
                                        <p:attrNameLst>
                                          <p:attrName>style.visibility</p:attrName>
                                        </p:attrNameLst>
                                      </p:cBhvr>
                                      <p:to>
                                        <p:strVal val="visible"/>
                                      </p:to>
                                    </p:set>
                                    <p:animEffect transition="in" filter="wheel(4)">
                                      <p:cBhvr>
                                        <p:cTn id="70" dur="2000"/>
                                        <p:tgtEl>
                                          <p:spTgt spid="49167"/>
                                        </p:tgtEl>
                                      </p:cBhvr>
                                    </p:animEffect>
                                  </p:childTnLst>
                                </p:cTn>
                              </p:par>
                              <p:par>
                                <p:cTn id="71" presetID="21" presetClass="entr" presetSubtype="4" fill="hold" grpId="0" nodeType="withEffect">
                                  <p:stCondLst>
                                    <p:cond delay="0"/>
                                  </p:stCondLst>
                                  <p:childTnLst>
                                    <p:set>
                                      <p:cBhvr>
                                        <p:cTn id="72" dur="1" fill="hold">
                                          <p:stCondLst>
                                            <p:cond delay="0"/>
                                          </p:stCondLst>
                                        </p:cTn>
                                        <p:tgtEl>
                                          <p:spTgt spid="49161"/>
                                        </p:tgtEl>
                                        <p:attrNameLst>
                                          <p:attrName>style.visibility</p:attrName>
                                        </p:attrNameLst>
                                      </p:cBhvr>
                                      <p:to>
                                        <p:strVal val="visible"/>
                                      </p:to>
                                    </p:set>
                                    <p:animEffect transition="in" filter="wheel(4)">
                                      <p:cBhvr>
                                        <p:cTn id="73" dur="2000"/>
                                        <p:tgtEl>
                                          <p:spTgt spid="49161"/>
                                        </p:tgtEl>
                                      </p:cBhvr>
                                    </p:animEffect>
                                  </p:childTnLst>
                                </p:cTn>
                              </p:par>
                              <p:par>
                                <p:cTn id="74" presetID="21" presetClass="entr" presetSubtype="4" fill="hold" grpId="0" nodeType="withEffect">
                                  <p:stCondLst>
                                    <p:cond delay="0"/>
                                  </p:stCondLst>
                                  <p:childTnLst>
                                    <p:set>
                                      <p:cBhvr>
                                        <p:cTn id="75" dur="1" fill="hold">
                                          <p:stCondLst>
                                            <p:cond delay="0"/>
                                          </p:stCondLst>
                                        </p:cTn>
                                        <p:tgtEl>
                                          <p:spTgt spid="49166"/>
                                        </p:tgtEl>
                                        <p:attrNameLst>
                                          <p:attrName>style.visibility</p:attrName>
                                        </p:attrNameLst>
                                      </p:cBhvr>
                                      <p:to>
                                        <p:strVal val="visible"/>
                                      </p:to>
                                    </p:set>
                                    <p:animEffect transition="in" filter="wheel(4)">
                                      <p:cBhvr>
                                        <p:cTn id="76" dur="2000"/>
                                        <p:tgtEl>
                                          <p:spTgt spid="4916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grpId="0" nodeType="clickEffect">
                                  <p:stCondLst>
                                    <p:cond delay="0"/>
                                  </p:stCondLst>
                                  <p:childTnLst>
                                    <p:set>
                                      <p:cBhvr>
                                        <p:cTn id="80" dur="1" fill="hold">
                                          <p:stCondLst>
                                            <p:cond delay="0"/>
                                          </p:stCondLst>
                                        </p:cTn>
                                        <p:tgtEl>
                                          <p:spTgt spid="49170"/>
                                        </p:tgtEl>
                                        <p:attrNameLst>
                                          <p:attrName>style.visibility</p:attrName>
                                        </p:attrNameLst>
                                      </p:cBhvr>
                                      <p:to>
                                        <p:strVal val="visible"/>
                                      </p:to>
                                    </p:set>
                                    <p:animEffect transition="in" filter="wheel(4)">
                                      <p:cBhvr>
                                        <p:cTn id="81" dur="2000"/>
                                        <p:tgtEl>
                                          <p:spTgt spid="4917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5" presetClass="entr" presetSubtype="0" fill="hold" grpId="0" nodeType="clickEffect">
                                  <p:stCondLst>
                                    <p:cond delay="0"/>
                                  </p:stCondLst>
                                  <p:iterate type="lt">
                                    <p:tmPct val="10000"/>
                                  </p:iterate>
                                  <p:childTnLst>
                                    <p:set>
                                      <p:cBhvr>
                                        <p:cTn id="85" dur="1" fill="hold">
                                          <p:stCondLst>
                                            <p:cond delay="0"/>
                                          </p:stCondLst>
                                        </p:cTn>
                                        <p:tgtEl>
                                          <p:spTgt spid="49165"/>
                                        </p:tgtEl>
                                        <p:attrNameLst>
                                          <p:attrName>style.visibility</p:attrName>
                                        </p:attrNameLst>
                                      </p:cBhvr>
                                      <p:to>
                                        <p:strVal val="visible"/>
                                      </p:to>
                                    </p:set>
                                    <p:animEffect transition="in" filter="fade">
                                      <p:cBhvr>
                                        <p:cTn id="86" dur="2000"/>
                                        <p:tgtEl>
                                          <p:spTgt spid="49165"/>
                                        </p:tgtEl>
                                      </p:cBhvr>
                                    </p:animEffect>
                                    <p:anim calcmode="lin" valueType="num">
                                      <p:cBhvr>
                                        <p:cTn id="87" dur="2000" fill="hold"/>
                                        <p:tgtEl>
                                          <p:spTgt spid="49165"/>
                                        </p:tgtEl>
                                        <p:attrNameLst>
                                          <p:attrName>ppt_w</p:attrName>
                                        </p:attrNameLst>
                                      </p:cBhvr>
                                      <p:tavLst>
                                        <p:tav tm="0" fmla="#ppt_w*sin(2.5*pi*$)">
                                          <p:val>
                                            <p:fltVal val="0"/>
                                          </p:val>
                                        </p:tav>
                                        <p:tav tm="100000">
                                          <p:val>
                                            <p:fltVal val="1"/>
                                          </p:val>
                                        </p:tav>
                                      </p:tavLst>
                                    </p:anim>
                                    <p:anim calcmode="lin" valueType="num">
                                      <p:cBhvr>
                                        <p:cTn id="88" dur="2000" fill="hold"/>
                                        <p:tgtEl>
                                          <p:spTgt spid="491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animBg="1"/>
      <p:bldP spid="49157" grpId="0"/>
      <p:bldP spid="49158" grpId="0" animBg="1"/>
      <p:bldP spid="49159" grpId="0" animBg="1"/>
      <p:bldP spid="49160" grpId="0"/>
      <p:bldP spid="49161" grpId="0" animBg="1"/>
      <p:bldP spid="49162" grpId="0" animBg="1"/>
      <p:bldP spid="49163" grpId="0" animBg="1"/>
      <p:bldP spid="49164" grpId="0" animBg="1"/>
      <p:bldP spid="49165" grpId="0"/>
      <p:bldP spid="49166" grpId="0" animBg="1"/>
      <p:bldP spid="49167" grpId="0" animBg="1"/>
      <p:bldP spid="49168" grpId="0"/>
      <p:bldP spid="491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81480" y="0"/>
            <a:ext cx="11660862" cy="928688"/>
          </a:xfrm>
        </p:spPr>
        <p:txBody>
          <a:bodyPr>
            <a:normAutofit fontScale="90000"/>
          </a:bodyPr>
          <a:lstStyle/>
          <a:p>
            <a:r>
              <a:rPr lang="fr-FR" dirty="0" smtClean="0">
                <a:solidFill>
                  <a:srgbClr val="FF0000"/>
                </a:solidFill>
              </a:rPr>
              <a:t>3. </a:t>
            </a:r>
            <a:r>
              <a:rPr lang="fr-FR" dirty="0">
                <a:solidFill>
                  <a:srgbClr val="FF0000"/>
                </a:solidFill>
              </a:rPr>
              <a:t>Troisième semaine du développement embryonnaire</a:t>
            </a:r>
            <a:r>
              <a:rPr lang="fr-FR" dirty="0" smtClean="0">
                <a:solidFill>
                  <a:srgbClr val="FF0000"/>
                </a:solidFill>
              </a:rPr>
              <a:t/>
            </a:r>
            <a:br>
              <a:rPr lang="fr-FR" dirty="0" smtClean="0">
                <a:solidFill>
                  <a:srgbClr val="FF0000"/>
                </a:solidFill>
              </a:rPr>
            </a:br>
            <a:endParaRPr lang="fr-FR" dirty="0" smtClean="0">
              <a:solidFill>
                <a:srgbClr val="FF0000"/>
              </a:solidFill>
            </a:endParaRPr>
          </a:p>
        </p:txBody>
      </p:sp>
      <p:sp>
        <p:nvSpPr>
          <p:cNvPr id="21507" name="Espace réservé du contenu 2"/>
          <p:cNvSpPr>
            <a:spLocks noGrp="1"/>
          </p:cNvSpPr>
          <p:nvPr>
            <p:ph idx="4294967295"/>
          </p:nvPr>
        </p:nvSpPr>
        <p:spPr>
          <a:xfrm>
            <a:off x="425513" y="928689"/>
            <a:ext cx="11416420" cy="6929437"/>
          </a:xfrm>
          <a:prstGeom prst="rect">
            <a:avLst/>
          </a:prstGeom>
        </p:spPr>
        <p:txBody>
          <a:bodyPr>
            <a:normAutofit/>
          </a:bodyPr>
          <a:lstStyle/>
          <a:p>
            <a:pPr algn="just"/>
            <a:r>
              <a:rPr lang="fr-FR" sz="3200" dirty="0">
                <a:solidFill>
                  <a:srgbClr val="FF0000"/>
                </a:solidFill>
              </a:rPr>
              <a:t>3.1Gastrulation</a:t>
            </a:r>
            <a:endParaRPr lang="fr-FR" sz="3200" cap="none" dirty="0" smtClean="0"/>
          </a:p>
          <a:p>
            <a:pPr algn="just"/>
            <a:r>
              <a:rPr lang="fr-FR" sz="2400" cap="none" dirty="0" smtClean="0"/>
              <a:t>La </a:t>
            </a:r>
            <a:r>
              <a:rPr lang="fr-FR" sz="2400" cap="none" dirty="0"/>
              <a:t>gastrulation </a:t>
            </a:r>
            <a:r>
              <a:rPr lang="fr-FR" sz="2400" cap="none" dirty="0" smtClean="0"/>
              <a:t>débute </a:t>
            </a:r>
            <a:r>
              <a:rPr lang="fr-FR" sz="2400" cap="none" dirty="0"/>
              <a:t>au cours de l'implantation chez les rongeurs et les primates (espèces à implantation précoce) et durant la période préimplantatoire chez nos mammifères domestiques (espèces à implantation tardive). </a:t>
            </a:r>
            <a:endParaRPr lang="fr-FR" sz="2400" cap="none" dirty="0" smtClean="0"/>
          </a:p>
          <a:p>
            <a:pPr marL="0" indent="0" algn="just">
              <a:buNone/>
            </a:pPr>
            <a:r>
              <a:rPr lang="fr-FR" sz="2400" cap="none" dirty="0" smtClean="0"/>
              <a:t> </a:t>
            </a:r>
            <a:endParaRPr lang="fr-FR" sz="2400" cap="none" dirty="0"/>
          </a:p>
          <a:p>
            <a:pPr marL="0" indent="0">
              <a:buNone/>
            </a:pPr>
            <a:r>
              <a:rPr lang="fr-FR" sz="3200" dirty="0" smtClean="0">
                <a:solidFill>
                  <a:srgbClr val="FF0000"/>
                </a:solidFill>
              </a:rPr>
              <a:t>3.2 Formation </a:t>
            </a:r>
            <a:r>
              <a:rPr lang="fr-FR" sz="3200" dirty="0">
                <a:solidFill>
                  <a:srgbClr val="FF0000"/>
                </a:solidFill>
              </a:rPr>
              <a:t>et évolution du disque embryonnaire</a:t>
            </a:r>
          </a:p>
          <a:p>
            <a:pPr algn="just"/>
            <a:r>
              <a:rPr lang="fr-FR" sz="2400" cap="none" dirty="0" smtClean="0"/>
              <a:t> La </a:t>
            </a:r>
            <a:r>
              <a:rPr lang="fr-FR" sz="2400" cap="none" dirty="0"/>
              <a:t>gastrulation met en place les </a:t>
            </a:r>
            <a:r>
              <a:rPr lang="fr-FR" sz="2400" cap="none" dirty="0">
                <a:solidFill>
                  <a:srgbClr val="FF0000"/>
                </a:solidFill>
              </a:rPr>
              <a:t>trois feuillets fondamentaux </a:t>
            </a:r>
            <a:r>
              <a:rPr lang="fr-FR" sz="2400" cap="none" dirty="0"/>
              <a:t>de l'embryon: l'</a:t>
            </a:r>
            <a:r>
              <a:rPr lang="fr-FR" sz="2400" cap="none" dirty="0">
                <a:solidFill>
                  <a:srgbClr val="FF0000"/>
                </a:solidFill>
              </a:rPr>
              <a:t>ectoblaste</a:t>
            </a:r>
            <a:r>
              <a:rPr lang="fr-FR" sz="2400" cap="none" dirty="0"/>
              <a:t> (feuillet externe qui recouvre </a:t>
            </a:r>
            <a:r>
              <a:rPr lang="fr-FR" sz="2400" cap="none" dirty="0" smtClean="0"/>
              <a:t>l'embryon </a:t>
            </a:r>
            <a:r>
              <a:rPr lang="fr-FR" sz="2400" cap="none" dirty="0"/>
              <a:t>et dont dérive le tissu nerveux), le </a:t>
            </a:r>
            <a:r>
              <a:rPr lang="fr-FR" sz="2400" cap="none" dirty="0">
                <a:solidFill>
                  <a:srgbClr val="FF0000"/>
                </a:solidFill>
              </a:rPr>
              <a:t>mésoblaste</a:t>
            </a:r>
            <a:r>
              <a:rPr lang="fr-FR" sz="2400" cap="none" dirty="0"/>
              <a:t> (feuillet intermédiaire) et l'</a:t>
            </a:r>
            <a:r>
              <a:rPr lang="fr-FR" sz="2400" cap="none" dirty="0">
                <a:solidFill>
                  <a:srgbClr val="FF0000"/>
                </a:solidFill>
              </a:rPr>
              <a:t>endoblaste</a:t>
            </a:r>
            <a:r>
              <a:rPr lang="fr-FR" sz="2400" cap="none" dirty="0"/>
              <a:t> (feuillet interne dont dérivent l'appareil digestif et ses glandes annexes). Leur agencement préfigure l'organisation de l'embryon. Ces feuillets se prolongent et se combinent pour former plusieurs annexes </a:t>
            </a:r>
            <a:r>
              <a:rPr lang="fr-FR" sz="2400" cap="none" dirty="0" smtClean="0"/>
              <a:t>embryonnaires.</a:t>
            </a:r>
            <a:endParaRPr lang="fr-FR" sz="2400" cap="none" dirty="0"/>
          </a:p>
          <a:p>
            <a:endParaRPr lang="fr-FR" sz="2400" cap="none" dirty="0"/>
          </a:p>
          <a:p>
            <a:endParaRPr lang="fr-FR" sz="24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1077718" y="6485299"/>
            <a:ext cx="764215" cy="372701"/>
          </a:xfrm>
        </p:spPr>
        <p:txBody>
          <a:bodyPr/>
          <a:lstStyle/>
          <a:p>
            <a:fld id="{6D22F896-40B5-4ADD-8801-0D06FADFA095}" type="slidenum">
              <a:rPr lang="en-US" smtClean="0"/>
              <a:pPr/>
              <a:t>56</a:t>
            </a:fld>
            <a:endParaRPr lang="en-US" dirty="0"/>
          </a:p>
        </p:txBody>
      </p:sp>
    </p:spTree>
    <p:extLst>
      <p:ext uri="{BB962C8B-B14F-4D97-AF65-F5344CB8AC3E}">
        <p14:creationId xmlns:p14="http://schemas.microsoft.com/office/powerpoint/2010/main" val="4076109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81480" y="0"/>
            <a:ext cx="11660862" cy="724277"/>
          </a:xfrm>
        </p:spPr>
        <p:txBody>
          <a:bodyPr>
            <a:normAutofit fontScale="90000"/>
          </a:bodyPr>
          <a:lstStyle/>
          <a:p>
            <a:r>
              <a:rPr lang="fr-FR" dirty="0" smtClean="0">
                <a:solidFill>
                  <a:srgbClr val="FF0000"/>
                </a:solidFill>
              </a:rPr>
              <a:t>3. </a:t>
            </a:r>
            <a:r>
              <a:rPr lang="fr-FR" dirty="0">
                <a:solidFill>
                  <a:srgbClr val="FF0000"/>
                </a:solidFill>
              </a:rPr>
              <a:t>Troisième semaine du développement embryonnaire</a:t>
            </a:r>
            <a:r>
              <a:rPr lang="fr-FR" dirty="0" smtClean="0">
                <a:solidFill>
                  <a:srgbClr val="FF0000"/>
                </a:solidFill>
              </a:rPr>
              <a:t/>
            </a:r>
            <a:br>
              <a:rPr lang="fr-FR" dirty="0" smtClean="0">
                <a:solidFill>
                  <a:srgbClr val="FF0000"/>
                </a:solidFill>
              </a:rPr>
            </a:br>
            <a:r>
              <a:rPr lang="fr-FR" dirty="0" smtClean="0">
                <a:solidFill>
                  <a:srgbClr val="FF0000"/>
                </a:solidFill>
              </a:rPr>
              <a:t>3.1Gastrulation</a:t>
            </a:r>
          </a:p>
        </p:txBody>
      </p:sp>
      <p:sp>
        <p:nvSpPr>
          <p:cNvPr id="21507" name="Espace réservé du contenu 2"/>
          <p:cNvSpPr>
            <a:spLocks noGrp="1"/>
          </p:cNvSpPr>
          <p:nvPr>
            <p:ph idx="4294967295"/>
          </p:nvPr>
        </p:nvSpPr>
        <p:spPr>
          <a:xfrm>
            <a:off x="769544" y="1019224"/>
            <a:ext cx="10809838" cy="6929437"/>
          </a:xfrm>
          <a:prstGeom prst="rect">
            <a:avLst/>
          </a:prstGeom>
        </p:spPr>
        <p:txBody>
          <a:bodyPr>
            <a:normAutofit/>
          </a:bodyPr>
          <a:lstStyle/>
          <a:p>
            <a:pPr marL="0" indent="0">
              <a:buNone/>
            </a:pPr>
            <a:r>
              <a:rPr lang="fr-FR" sz="3200" dirty="0" smtClean="0">
                <a:solidFill>
                  <a:srgbClr val="FF0000"/>
                </a:solidFill>
              </a:rPr>
              <a:t>3.2 1Principales </a:t>
            </a:r>
            <a:r>
              <a:rPr lang="fr-FR" sz="3200" dirty="0">
                <a:solidFill>
                  <a:srgbClr val="FF0000"/>
                </a:solidFill>
              </a:rPr>
              <a:t>étapes de la gastrulation </a:t>
            </a:r>
          </a:p>
          <a:p>
            <a:pPr algn="just">
              <a:buFont typeface="Wingdings" panose="05000000000000000000" pitchFamily="2" charset="2"/>
              <a:buChar char="Ø"/>
            </a:pPr>
            <a:r>
              <a:rPr lang="fr-FR" sz="2400" cap="none" dirty="0" smtClean="0">
                <a:solidFill>
                  <a:srgbClr val="FF0000"/>
                </a:solidFill>
              </a:rPr>
              <a:t>Première </a:t>
            </a:r>
            <a:r>
              <a:rPr lang="fr-FR" sz="2400" cap="none" dirty="0">
                <a:solidFill>
                  <a:srgbClr val="FF0000"/>
                </a:solidFill>
              </a:rPr>
              <a:t>étape : apparition de la ligne primitive et du nœud de </a:t>
            </a:r>
            <a:r>
              <a:rPr lang="fr-FR" sz="2400" cap="none" dirty="0" err="1">
                <a:solidFill>
                  <a:srgbClr val="FF0000"/>
                </a:solidFill>
              </a:rPr>
              <a:t>Hensen</a:t>
            </a:r>
            <a:endParaRPr lang="fr-FR" sz="2400" cap="none" dirty="0">
              <a:solidFill>
                <a:srgbClr val="FF0000"/>
              </a:solidFill>
            </a:endParaRPr>
          </a:p>
          <a:p>
            <a:pPr algn="just"/>
            <a:r>
              <a:rPr lang="fr-FR" sz="2400" cap="none" dirty="0"/>
              <a:t>Elle se caractérise par l'apparition de la ligne primitive et du nœud de </a:t>
            </a:r>
            <a:r>
              <a:rPr lang="fr-FR" sz="2400" cap="none" dirty="0" err="1" smtClean="0"/>
              <a:t>Hensen</a:t>
            </a:r>
            <a:r>
              <a:rPr lang="fr-FR" sz="2400" cap="none" dirty="0" smtClean="0"/>
              <a:t>. D'abord </a:t>
            </a:r>
            <a:r>
              <a:rPr lang="fr-FR" sz="2400" cap="none" dirty="0"/>
              <a:t>circulaire, le disque embryonnaire devient bientôt ovalaire et s'allonge selon l'axe du futur embryon. Puis apparaît à sa partie caudale une petite tâche qui résulte d'une prolifération des cellules de l'ectoblaste et qui s'invagine entre l'entoblaste et les cellules restantes de l'ectoblaste</a:t>
            </a:r>
            <a:r>
              <a:rPr lang="fr-FR" sz="2400" cap="none" dirty="0" smtClean="0"/>
              <a:t>. </a:t>
            </a:r>
            <a:r>
              <a:rPr lang="fr-FR" sz="2400" cap="none" dirty="0"/>
              <a:t>Cette tâche s'allonge jusque vers le milieu de l'ébauche embryonnaire, elle constitue ainsi la ligne primitive. </a:t>
            </a:r>
            <a:endParaRPr lang="fr-FR" sz="2400" cap="none" dirty="0" smtClean="0"/>
          </a:p>
          <a:p>
            <a:pPr algn="just"/>
            <a:r>
              <a:rPr lang="fr-FR" sz="2400" cap="none" dirty="0"/>
              <a:t>Vers le 17ème jour son extrémité craniale s'épaissit alors et forme un centre très actif de multiplication cellulaire qui produit une sorte de nodosité le </a:t>
            </a:r>
            <a:r>
              <a:rPr lang="fr-FR" sz="2400" cap="none" dirty="0">
                <a:solidFill>
                  <a:srgbClr val="FF0000"/>
                </a:solidFill>
              </a:rPr>
              <a:t>nœud de </a:t>
            </a:r>
            <a:r>
              <a:rPr lang="fr-FR" sz="2400" cap="none" dirty="0" err="1">
                <a:solidFill>
                  <a:srgbClr val="FF0000"/>
                </a:solidFill>
              </a:rPr>
              <a:t>Hensen</a:t>
            </a:r>
            <a:endParaRPr lang="fr-FR" sz="2400" cap="none" dirty="0">
              <a:solidFill>
                <a:srgbClr val="FF0000"/>
              </a:solidFill>
            </a:endParaRPr>
          </a:p>
          <a:p>
            <a:pPr algn="just"/>
            <a:endParaRPr lang="fr-FR" sz="2400" cap="none" dirty="0"/>
          </a:p>
          <a:p>
            <a:pPr algn="just"/>
            <a:endParaRPr lang="fr-FR" sz="2400" cap="none" dirty="0"/>
          </a:p>
          <a:p>
            <a:endParaRPr lang="fr-FR" sz="24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0815167" y="6248400"/>
            <a:ext cx="764215" cy="365125"/>
          </a:xfrm>
        </p:spPr>
        <p:txBody>
          <a:bodyPr/>
          <a:lstStyle/>
          <a:p>
            <a:fld id="{6D22F896-40B5-4ADD-8801-0D06FADFA095}" type="slidenum">
              <a:rPr lang="en-US" smtClean="0"/>
              <a:pPr/>
              <a:t>57</a:t>
            </a:fld>
            <a:endParaRPr lang="en-US" dirty="0"/>
          </a:p>
        </p:txBody>
      </p:sp>
    </p:spTree>
    <p:extLst>
      <p:ext uri="{BB962C8B-B14F-4D97-AF65-F5344CB8AC3E}">
        <p14:creationId xmlns:p14="http://schemas.microsoft.com/office/powerpoint/2010/main" val="889627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81480" y="0"/>
            <a:ext cx="11660862" cy="928688"/>
          </a:xfrm>
        </p:spPr>
        <p:txBody>
          <a:bodyPr>
            <a:normAutofit fontScale="90000"/>
          </a:bodyPr>
          <a:lstStyle/>
          <a:p>
            <a:r>
              <a:rPr lang="fr-FR" dirty="0" smtClean="0">
                <a:solidFill>
                  <a:srgbClr val="FF0000"/>
                </a:solidFill>
              </a:rPr>
              <a:t>3. </a:t>
            </a:r>
            <a:r>
              <a:rPr lang="fr-FR" dirty="0">
                <a:solidFill>
                  <a:srgbClr val="FF0000"/>
                </a:solidFill>
              </a:rPr>
              <a:t>Troisième semaine du développement embryonnaire</a:t>
            </a:r>
            <a:r>
              <a:rPr lang="fr-FR" dirty="0" smtClean="0">
                <a:solidFill>
                  <a:srgbClr val="FF0000"/>
                </a:solidFill>
              </a:rPr>
              <a:t/>
            </a:r>
            <a:br>
              <a:rPr lang="fr-FR" dirty="0" smtClean="0">
                <a:solidFill>
                  <a:srgbClr val="FF0000"/>
                </a:solidFill>
              </a:rPr>
            </a:br>
            <a:r>
              <a:rPr lang="fr-FR" dirty="0" smtClean="0">
                <a:solidFill>
                  <a:srgbClr val="FF0000"/>
                </a:solidFill>
              </a:rPr>
              <a:t>3.1Gastrulation</a:t>
            </a:r>
          </a:p>
        </p:txBody>
      </p:sp>
      <p:sp>
        <p:nvSpPr>
          <p:cNvPr id="21507" name="Espace réservé du contenu 2"/>
          <p:cNvSpPr>
            <a:spLocks noGrp="1"/>
          </p:cNvSpPr>
          <p:nvPr>
            <p:ph idx="4294967295"/>
          </p:nvPr>
        </p:nvSpPr>
        <p:spPr>
          <a:xfrm>
            <a:off x="425513" y="928689"/>
            <a:ext cx="11416420" cy="6929437"/>
          </a:xfrm>
          <a:prstGeom prst="rect">
            <a:avLst/>
          </a:prstGeom>
        </p:spPr>
        <p:txBody>
          <a:bodyPr>
            <a:normAutofit/>
          </a:bodyPr>
          <a:lstStyle/>
          <a:p>
            <a:pPr marL="0" indent="0">
              <a:buNone/>
            </a:pPr>
            <a:r>
              <a:rPr lang="fr-FR" sz="3200" dirty="0" smtClean="0">
                <a:solidFill>
                  <a:srgbClr val="FF0000"/>
                </a:solidFill>
              </a:rPr>
              <a:t>3.2 1Principales </a:t>
            </a:r>
            <a:r>
              <a:rPr lang="fr-FR" sz="3200" dirty="0">
                <a:solidFill>
                  <a:srgbClr val="FF0000"/>
                </a:solidFill>
              </a:rPr>
              <a:t>étapes de la gastrulation </a:t>
            </a:r>
            <a:endParaRPr lang="fr-FR" sz="3200" dirty="0" smtClean="0">
              <a:solidFill>
                <a:srgbClr val="FF0000"/>
              </a:solidFill>
            </a:endParaRPr>
          </a:p>
          <a:p>
            <a:pPr algn="just">
              <a:buFont typeface="Wingdings" panose="05000000000000000000" pitchFamily="2" charset="2"/>
              <a:buChar char="Ø"/>
            </a:pPr>
            <a:r>
              <a:rPr lang="fr-FR" sz="2400" cap="none" dirty="0" smtClean="0">
                <a:solidFill>
                  <a:srgbClr val="FF0000"/>
                </a:solidFill>
              </a:rPr>
              <a:t>Première </a:t>
            </a:r>
            <a:r>
              <a:rPr lang="fr-FR" sz="2400" cap="none" dirty="0">
                <a:solidFill>
                  <a:srgbClr val="FF0000"/>
                </a:solidFill>
              </a:rPr>
              <a:t>étape : apparition de la ligne primitive et du nœud de </a:t>
            </a:r>
            <a:r>
              <a:rPr lang="fr-FR" sz="2400" cap="none" dirty="0" err="1">
                <a:solidFill>
                  <a:srgbClr val="FF0000"/>
                </a:solidFill>
              </a:rPr>
              <a:t>Hensen</a:t>
            </a:r>
            <a:endParaRPr lang="fr-FR" sz="2400" cap="none" dirty="0">
              <a:solidFill>
                <a:srgbClr val="FF0000"/>
              </a:solidFill>
            </a:endParaRPr>
          </a:p>
          <a:p>
            <a:endParaRPr lang="fr-FR" sz="2400" cap="none" dirty="0" smtClean="0"/>
          </a:p>
          <a:p>
            <a:endParaRPr lang="fr-FR" sz="2400" cap="none" dirty="0" smtClean="0"/>
          </a:p>
        </p:txBody>
      </p:sp>
      <p:pic>
        <p:nvPicPr>
          <p:cNvPr id="2" name="Image 1"/>
          <p:cNvPicPr>
            <a:picLocks noChangeAspect="1"/>
          </p:cNvPicPr>
          <p:nvPr/>
        </p:nvPicPr>
        <p:blipFill>
          <a:blip r:embed="rId2"/>
          <a:stretch>
            <a:fillRect/>
          </a:stretch>
        </p:blipFill>
        <p:spPr>
          <a:xfrm>
            <a:off x="2649648" y="2053663"/>
            <a:ext cx="6599976" cy="3401198"/>
          </a:xfrm>
          <a:prstGeom prst="rect">
            <a:avLst/>
          </a:prstGeom>
        </p:spPr>
      </p:pic>
      <p:sp>
        <p:nvSpPr>
          <p:cNvPr id="3" name="Rectangle 2"/>
          <p:cNvSpPr/>
          <p:nvPr/>
        </p:nvSpPr>
        <p:spPr>
          <a:xfrm>
            <a:off x="2378044" y="5797604"/>
            <a:ext cx="6096000" cy="463397"/>
          </a:xfrm>
          <a:prstGeom prst="rect">
            <a:avLst/>
          </a:prstGeom>
        </p:spPr>
        <p:txBody>
          <a:bodyPr>
            <a:spAutoFit/>
          </a:bodyPr>
          <a:lstStyle/>
          <a:p>
            <a:pPr marL="457200" algn="ctr">
              <a:lnSpc>
                <a:spcPct val="150000"/>
              </a:lnSpc>
              <a:spcAft>
                <a:spcPts val="1000"/>
              </a:spcAft>
              <a:tabLst>
                <a:tab pos="885190" algn="l"/>
              </a:tabLst>
            </a:pPr>
            <a:r>
              <a:rPr lang="fr-FR" smtClean="0">
                <a:latin typeface="Times New Roman" panose="02020603050405020304" pitchFamily="18" charset="0"/>
                <a:ea typeface="Calibri" panose="020F0502020204030204" pitchFamily="34" charset="0"/>
                <a:cs typeface="Arial" panose="020B0604020202020204" pitchFamily="34" charset="0"/>
              </a:rPr>
              <a:t>Formation </a:t>
            </a:r>
            <a:r>
              <a:rPr lang="fr-FR" dirty="0">
                <a:latin typeface="Times New Roman" panose="02020603050405020304" pitchFamily="18" charset="0"/>
                <a:ea typeface="Calibri" panose="020F0502020204030204" pitchFamily="34" charset="0"/>
                <a:cs typeface="Arial" panose="020B0604020202020204" pitchFamily="34" charset="0"/>
              </a:rPr>
              <a:t>de la ligne primitive et le noud de </a:t>
            </a:r>
            <a:r>
              <a:rPr lang="fr-FR" dirty="0" err="1">
                <a:latin typeface="Times New Roman" panose="02020603050405020304" pitchFamily="18" charset="0"/>
                <a:ea typeface="Calibri" panose="020F0502020204030204" pitchFamily="34" charset="0"/>
                <a:cs typeface="Arial" panose="020B0604020202020204" pitchFamily="34" charset="0"/>
              </a:rPr>
              <a:t>Hensen</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58</a:t>
            </a:fld>
            <a:endParaRPr lang="en-US" dirty="0"/>
          </a:p>
        </p:txBody>
      </p:sp>
    </p:spTree>
    <p:extLst>
      <p:ext uri="{BB962C8B-B14F-4D97-AF65-F5344CB8AC3E}">
        <p14:creationId xmlns:p14="http://schemas.microsoft.com/office/powerpoint/2010/main" val="824139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1"/>
          <p:cNvSpPr txBox="1">
            <a:spLocks noChangeArrowheads="1"/>
          </p:cNvSpPr>
          <p:nvPr/>
        </p:nvSpPr>
        <p:spPr bwMode="auto">
          <a:xfrm>
            <a:off x="941561" y="2640012"/>
            <a:ext cx="380222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dirty="0" smtClean="0"/>
              <a:t>Ligne primitive </a:t>
            </a:r>
            <a:r>
              <a:rPr lang="fr-FR" dirty="0"/>
              <a:t>et Nœud de </a:t>
            </a:r>
            <a:r>
              <a:rPr lang="fr-FR" dirty="0" err="1"/>
              <a:t>Hensen</a:t>
            </a:r>
            <a:r>
              <a:rPr lang="fr-FR" dirty="0"/>
              <a:t>:</a:t>
            </a:r>
          </a:p>
        </p:txBody>
      </p:sp>
      <p:sp>
        <p:nvSpPr>
          <p:cNvPr id="3" name="Accolade ouvrante 2"/>
          <p:cNvSpPr/>
          <p:nvPr/>
        </p:nvSpPr>
        <p:spPr>
          <a:xfrm>
            <a:off x="4667250" y="857250"/>
            <a:ext cx="928688" cy="4643438"/>
          </a:xfrm>
          <a:prstGeom prst="lef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fr-FR"/>
          </a:p>
        </p:txBody>
      </p:sp>
      <p:sp>
        <p:nvSpPr>
          <p:cNvPr id="26628" name="ZoneTexte 3"/>
          <p:cNvSpPr txBox="1">
            <a:spLocks noChangeArrowheads="1"/>
          </p:cNvSpPr>
          <p:nvPr/>
        </p:nvSpPr>
        <p:spPr bwMode="auto">
          <a:xfrm>
            <a:off x="5667376" y="642938"/>
            <a:ext cx="4214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t>Orientation de l’axe de l’embryon</a:t>
            </a:r>
          </a:p>
        </p:txBody>
      </p:sp>
      <p:sp>
        <p:nvSpPr>
          <p:cNvPr id="26629" name="ZoneTexte 4"/>
          <p:cNvSpPr txBox="1">
            <a:spLocks noChangeArrowheads="1"/>
          </p:cNvSpPr>
          <p:nvPr/>
        </p:nvSpPr>
        <p:spPr bwMode="auto">
          <a:xfrm>
            <a:off x="5453064" y="2786063"/>
            <a:ext cx="37861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t>Sa direction cranio-caudale</a:t>
            </a:r>
          </a:p>
        </p:txBody>
      </p:sp>
      <p:sp>
        <p:nvSpPr>
          <p:cNvPr id="26630" name="ZoneTexte 5"/>
          <p:cNvSpPr txBox="1">
            <a:spLocks noChangeArrowheads="1"/>
          </p:cNvSpPr>
          <p:nvPr/>
        </p:nvSpPr>
        <p:spPr bwMode="auto">
          <a:xfrm>
            <a:off x="5667376" y="5072063"/>
            <a:ext cx="414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t>Sa symétrie bilatérale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val="23086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7651" y="320040"/>
            <a:ext cx="11036175" cy="372979"/>
          </a:xfrm>
        </p:spPr>
        <p:txBody>
          <a:bodyPr>
            <a:noAutofit/>
          </a:bodyPr>
          <a:lstStyle/>
          <a:p>
            <a:pPr>
              <a:defRPr/>
            </a:pPr>
            <a:r>
              <a:rPr lang="fr-FR" sz="2800" dirty="0"/>
              <a:t>Première semaine du développement embryonnaire </a:t>
            </a:r>
            <a:r>
              <a:rPr lang="fr-FR" sz="2800" dirty="0" smtClean="0"/>
              <a:t/>
            </a:r>
            <a:br>
              <a:rPr lang="fr-FR" sz="2800" dirty="0" smtClean="0"/>
            </a:br>
            <a:endParaRPr lang="fr-FR" sz="2800" dirty="0"/>
          </a:p>
        </p:txBody>
      </p:sp>
      <p:sp>
        <p:nvSpPr>
          <p:cNvPr id="12291" name="Espace réservé du contenu 2"/>
          <p:cNvSpPr>
            <a:spLocks noGrp="1"/>
          </p:cNvSpPr>
          <p:nvPr>
            <p:ph idx="4294967295"/>
          </p:nvPr>
        </p:nvSpPr>
        <p:spPr>
          <a:xfrm>
            <a:off x="530152" y="1057655"/>
            <a:ext cx="11112604" cy="4846638"/>
          </a:xfrm>
          <a:prstGeom prst="rect">
            <a:avLst/>
          </a:prstGeom>
        </p:spPr>
        <p:txBody>
          <a:bodyPr>
            <a:normAutofit fontScale="92500" lnSpcReduction="20000"/>
          </a:bodyPr>
          <a:lstStyle/>
          <a:p>
            <a:pPr marL="0" indent="0" algn="just">
              <a:buNone/>
            </a:pPr>
            <a:r>
              <a:rPr lang="fr-FR" sz="2400" dirty="0" smtClean="0">
                <a:solidFill>
                  <a:srgbClr val="FF0000"/>
                </a:solidFill>
              </a:rPr>
              <a:t>1.1Transit des </a:t>
            </a:r>
            <a:r>
              <a:rPr lang="fr-FR" sz="2400" dirty="0">
                <a:solidFill>
                  <a:srgbClr val="FF0000"/>
                </a:solidFill>
              </a:rPr>
              <a:t>spermatozoïdes dans les voies génitales </a:t>
            </a:r>
            <a:r>
              <a:rPr lang="fr-FR" sz="2400" dirty="0" err="1" smtClean="0">
                <a:solidFill>
                  <a:srgbClr val="FF0000"/>
                </a:solidFill>
              </a:rPr>
              <a:t>femelleS</a:t>
            </a:r>
            <a:r>
              <a:rPr lang="fr-FR" sz="2400" dirty="0" smtClean="0">
                <a:solidFill>
                  <a:srgbClr val="FF0000"/>
                </a:solidFill>
              </a:rPr>
              <a:t>:</a:t>
            </a:r>
            <a:endParaRPr lang="fr-FR" sz="2600" dirty="0" smtClean="0">
              <a:solidFill>
                <a:srgbClr val="FF0000"/>
              </a:solidFill>
              <a:latin typeface="+mj-lt"/>
            </a:endParaRPr>
          </a:p>
          <a:p>
            <a:pPr marL="0" indent="0" algn="just">
              <a:buNone/>
            </a:pPr>
            <a:r>
              <a:rPr lang="fr-FR" sz="2400" dirty="0" smtClean="0">
                <a:solidFill>
                  <a:srgbClr val="FF0000"/>
                </a:solidFill>
                <a:latin typeface="+mj-lt"/>
              </a:rPr>
              <a:t>Espèces où </a:t>
            </a:r>
            <a:r>
              <a:rPr lang="fr-FR" sz="2400" dirty="0">
                <a:solidFill>
                  <a:srgbClr val="FF0000"/>
                </a:solidFill>
                <a:latin typeface="+mj-lt"/>
              </a:rPr>
              <a:t>le sperme est déposé dans le </a:t>
            </a:r>
            <a:r>
              <a:rPr lang="fr-FR" sz="2400" dirty="0" smtClean="0">
                <a:solidFill>
                  <a:srgbClr val="FF0000"/>
                </a:solidFill>
                <a:latin typeface="+mj-lt"/>
              </a:rPr>
              <a:t>vagin</a:t>
            </a:r>
          </a:p>
          <a:p>
            <a:pPr algn="just"/>
            <a:r>
              <a:rPr lang="fr-FR" sz="2600" dirty="0" smtClean="0">
                <a:latin typeface="+mj-lt"/>
              </a:rPr>
              <a:t>L</a:t>
            </a:r>
            <a:r>
              <a:rPr lang="ar-DZ" sz="2600" cap="none" dirty="0" smtClean="0">
                <a:latin typeface="+mj-lt"/>
              </a:rPr>
              <a:t>es spermatozoides traversent le </a:t>
            </a:r>
            <a:r>
              <a:rPr lang="ar-DZ" sz="2600" cap="none" dirty="0" smtClean="0">
                <a:solidFill>
                  <a:srgbClr val="FF0000"/>
                </a:solidFill>
                <a:latin typeface="+mj-lt"/>
              </a:rPr>
              <a:t>vagin</a:t>
            </a:r>
            <a:r>
              <a:rPr lang="ar-DZ" sz="2600" cap="none" dirty="0" smtClean="0">
                <a:latin typeface="+mj-lt"/>
              </a:rPr>
              <a:t> ensuite le </a:t>
            </a:r>
            <a:r>
              <a:rPr lang="ar-DZ" sz="2600" cap="none" dirty="0" smtClean="0">
                <a:solidFill>
                  <a:srgbClr val="FF0000"/>
                </a:solidFill>
                <a:latin typeface="+mj-lt"/>
              </a:rPr>
              <a:t>col du cervix</a:t>
            </a:r>
            <a:r>
              <a:rPr lang="ar-DZ" sz="2600" cap="none" dirty="0" smtClean="0">
                <a:latin typeface="+mj-lt"/>
              </a:rPr>
              <a:t>(ce</a:t>
            </a:r>
            <a:r>
              <a:rPr lang="fr-FR" sz="2600" cap="none" dirty="0" err="1" smtClean="0">
                <a:latin typeface="+mj-lt"/>
              </a:rPr>
              <a:t>ux</a:t>
            </a:r>
            <a:r>
              <a:rPr lang="ar-DZ" sz="2600" cap="none" dirty="0" smtClean="0">
                <a:latin typeface="+mj-lt"/>
              </a:rPr>
              <a:t> qui ne traverse</a:t>
            </a:r>
            <a:r>
              <a:rPr lang="fr-FR" sz="2600" cap="none" dirty="0" smtClean="0">
                <a:latin typeface="+mj-lt"/>
              </a:rPr>
              <a:t>nt</a:t>
            </a:r>
            <a:r>
              <a:rPr lang="ar-DZ" sz="2600" cap="none" dirty="0" smtClean="0">
                <a:latin typeface="+mj-lt"/>
              </a:rPr>
              <a:t> pas sont détruits par le </a:t>
            </a:r>
            <a:r>
              <a:rPr lang="fr-FR" sz="2600" cap="none" dirty="0" err="1" smtClean="0">
                <a:latin typeface="+mj-lt"/>
              </a:rPr>
              <a:t>P</a:t>
            </a:r>
            <a:r>
              <a:rPr lang="ar-DZ" sz="2600" cap="none" dirty="0" smtClean="0">
                <a:latin typeface="+mj-lt"/>
              </a:rPr>
              <a:t>h acide vaginal) gr</a:t>
            </a:r>
            <a:r>
              <a:rPr lang="fr-FR" sz="2600" cap="none" dirty="0" smtClean="0">
                <a:latin typeface="+mj-lt"/>
              </a:rPr>
              <a:t>â</a:t>
            </a:r>
            <a:r>
              <a:rPr lang="ar-DZ" sz="2600" cap="none" dirty="0" smtClean="0">
                <a:latin typeface="+mj-lt"/>
              </a:rPr>
              <a:t>ce aux contractions vaginal</a:t>
            </a:r>
            <a:r>
              <a:rPr lang="fr-FR" sz="2600" cap="none" dirty="0" smtClean="0">
                <a:latin typeface="+mj-lt"/>
              </a:rPr>
              <a:t>es</a:t>
            </a:r>
            <a:r>
              <a:rPr lang="ar-DZ" sz="2600" cap="none" dirty="0" smtClean="0">
                <a:latin typeface="+mj-lt"/>
              </a:rPr>
              <a:t> et </a:t>
            </a:r>
            <a:r>
              <a:rPr lang="fr-FR" sz="2600" cap="none" dirty="0" smtClean="0">
                <a:latin typeface="+mj-lt"/>
              </a:rPr>
              <a:t>à </a:t>
            </a:r>
            <a:r>
              <a:rPr lang="ar-DZ" sz="2600" cap="none" dirty="0" smtClean="0">
                <a:latin typeface="+mj-lt"/>
              </a:rPr>
              <a:t>leur mobilité.</a:t>
            </a:r>
          </a:p>
          <a:p>
            <a:pPr algn="just" eaLnBrk="1" hangingPunct="1"/>
            <a:r>
              <a:rPr lang="fr-FR" sz="2600" cap="none" dirty="0" smtClean="0">
                <a:latin typeface="+mj-lt"/>
              </a:rPr>
              <a:t>A</a:t>
            </a:r>
            <a:r>
              <a:rPr lang="ar-DZ" sz="2600" cap="none" dirty="0" smtClean="0">
                <a:latin typeface="+mj-lt"/>
              </a:rPr>
              <a:t>u </a:t>
            </a:r>
            <a:r>
              <a:rPr lang="ar-DZ" sz="2600" cap="none" dirty="0" err="1" smtClean="0">
                <a:latin typeface="+mj-lt"/>
              </a:rPr>
              <a:t>niveau</a:t>
            </a:r>
            <a:r>
              <a:rPr lang="ar-DZ" sz="2600" cap="none" dirty="0" smtClean="0">
                <a:latin typeface="+mj-lt"/>
              </a:rPr>
              <a:t> </a:t>
            </a:r>
            <a:r>
              <a:rPr lang="ar-DZ" sz="2600" cap="none" dirty="0" err="1" smtClean="0">
                <a:latin typeface="+mj-lt"/>
              </a:rPr>
              <a:t>du</a:t>
            </a:r>
            <a:r>
              <a:rPr lang="ar-DZ" sz="2600" cap="none" dirty="0" smtClean="0">
                <a:latin typeface="+mj-lt"/>
              </a:rPr>
              <a:t> </a:t>
            </a:r>
            <a:r>
              <a:rPr lang="ar-DZ" sz="2600" cap="none" dirty="0" err="1" smtClean="0">
                <a:latin typeface="+mj-lt"/>
              </a:rPr>
              <a:t>col</a:t>
            </a:r>
            <a:r>
              <a:rPr lang="ar-DZ" sz="2600" cap="none" dirty="0" smtClean="0">
                <a:latin typeface="+mj-lt"/>
              </a:rPr>
              <a:t> </a:t>
            </a:r>
            <a:r>
              <a:rPr lang="ar-DZ" sz="2600" cap="none" dirty="0" err="1" smtClean="0">
                <a:latin typeface="+mj-lt"/>
              </a:rPr>
              <a:t>de</a:t>
            </a:r>
            <a:r>
              <a:rPr lang="ar-DZ" sz="2600" cap="none" dirty="0" smtClean="0">
                <a:latin typeface="+mj-lt"/>
              </a:rPr>
              <a:t> </a:t>
            </a:r>
            <a:r>
              <a:rPr lang="ar-DZ" sz="2600" cap="none" dirty="0" err="1" smtClean="0">
                <a:latin typeface="+mj-lt"/>
              </a:rPr>
              <a:t>l’utérus</a:t>
            </a:r>
            <a:r>
              <a:rPr lang="ar-DZ" sz="2600" cap="none" dirty="0" smtClean="0">
                <a:latin typeface="+mj-lt"/>
              </a:rPr>
              <a:t>:</a:t>
            </a:r>
            <a:r>
              <a:rPr lang="fr-FR" sz="2600" cap="none" dirty="0" smtClean="0">
                <a:latin typeface="+mj-lt"/>
              </a:rPr>
              <a:t> </a:t>
            </a:r>
            <a:r>
              <a:rPr lang="ar-DZ" sz="2600" cap="none" dirty="0" smtClean="0">
                <a:latin typeface="+mj-lt"/>
              </a:rPr>
              <a:t>s</a:t>
            </a:r>
            <a:r>
              <a:rPr lang="fr-FR" sz="2600" cap="none" dirty="0" smtClean="0">
                <a:latin typeface="+mj-lt"/>
              </a:rPr>
              <a:t>é</a:t>
            </a:r>
            <a:r>
              <a:rPr lang="ar-DZ" sz="2600" cap="none" dirty="0" smtClean="0">
                <a:latin typeface="+mj-lt"/>
              </a:rPr>
              <a:t>crétion d’une  glaire =</a:t>
            </a:r>
            <a:r>
              <a:rPr lang="fr-FR" sz="2600" cap="none" dirty="0" smtClean="0">
                <a:latin typeface="+mj-lt"/>
              </a:rPr>
              <a:t> </a:t>
            </a:r>
            <a:r>
              <a:rPr lang="ar-DZ" sz="2600" cap="none" dirty="0" smtClean="0">
                <a:solidFill>
                  <a:srgbClr val="FF0000"/>
                </a:solidFill>
                <a:latin typeface="+mj-lt"/>
              </a:rPr>
              <a:t>glycoprot</a:t>
            </a:r>
            <a:r>
              <a:rPr lang="fr-FR" sz="2600" cap="none" dirty="0" smtClean="0">
                <a:solidFill>
                  <a:srgbClr val="FF0000"/>
                </a:solidFill>
                <a:latin typeface="+mj-lt"/>
              </a:rPr>
              <a:t>é</a:t>
            </a:r>
            <a:r>
              <a:rPr lang="ar-DZ" sz="2600" cap="none" dirty="0" smtClean="0">
                <a:solidFill>
                  <a:srgbClr val="FF0000"/>
                </a:solidFill>
                <a:latin typeface="+mj-lt"/>
              </a:rPr>
              <a:t>ine+sucre+eau</a:t>
            </a:r>
          </a:p>
          <a:p>
            <a:pPr algn="just" eaLnBrk="1" hangingPunct="1">
              <a:buFont typeface="Wingdings" panose="05000000000000000000" pitchFamily="2" charset="2"/>
              <a:buChar char="v"/>
            </a:pPr>
            <a:r>
              <a:rPr lang="ar-DZ" sz="2600" cap="none" dirty="0" err="1" smtClean="0">
                <a:latin typeface="+mj-lt"/>
              </a:rPr>
              <a:t>protège</a:t>
            </a:r>
            <a:r>
              <a:rPr lang="ar-DZ" sz="2600" cap="none" dirty="0" smtClean="0">
                <a:latin typeface="+mj-lt"/>
              </a:rPr>
              <a:t> </a:t>
            </a:r>
            <a:r>
              <a:rPr lang="ar-DZ" sz="2600" cap="none" dirty="0" err="1" smtClean="0">
                <a:latin typeface="+mj-lt"/>
              </a:rPr>
              <a:t>les</a:t>
            </a:r>
            <a:r>
              <a:rPr lang="ar-DZ" sz="2600" cap="none" dirty="0" smtClean="0">
                <a:latin typeface="+mj-lt"/>
              </a:rPr>
              <a:t> </a:t>
            </a:r>
            <a:r>
              <a:rPr lang="ar-DZ" sz="2600" cap="none" dirty="0" err="1" smtClean="0">
                <a:latin typeface="+mj-lt"/>
              </a:rPr>
              <a:t>spz</a:t>
            </a:r>
            <a:r>
              <a:rPr lang="ar-DZ" sz="2600" cap="none" dirty="0" smtClean="0">
                <a:latin typeface="+mj-lt"/>
              </a:rPr>
              <a:t> </a:t>
            </a:r>
            <a:r>
              <a:rPr lang="ar-DZ" sz="2600" cap="none" dirty="0" err="1" smtClean="0">
                <a:latin typeface="+mj-lt"/>
              </a:rPr>
              <a:t>par</a:t>
            </a:r>
            <a:r>
              <a:rPr lang="ar-DZ" sz="2600" cap="none" dirty="0" smtClean="0">
                <a:latin typeface="+mj-lt"/>
              </a:rPr>
              <a:t> </a:t>
            </a:r>
            <a:r>
              <a:rPr lang="ar-DZ" sz="2600" cap="none" dirty="0" err="1" smtClean="0">
                <a:latin typeface="+mj-lt"/>
              </a:rPr>
              <a:t>son</a:t>
            </a:r>
            <a:r>
              <a:rPr lang="ar-DZ" sz="2600" cap="none" dirty="0" smtClean="0">
                <a:latin typeface="+mj-lt"/>
              </a:rPr>
              <a:t> </a:t>
            </a:r>
            <a:r>
              <a:rPr lang="fr-FR" sz="2600" cap="none" dirty="0" smtClean="0">
                <a:latin typeface="+mj-lt"/>
              </a:rPr>
              <a:t>P</a:t>
            </a:r>
            <a:r>
              <a:rPr lang="ar-DZ" sz="2600" cap="none" dirty="0" smtClean="0">
                <a:latin typeface="+mj-lt"/>
              </a:rPr>
              <a:t>h </a:t>
            </a:r>
            <a:r>
              <a:rPr lang="ar-DZ" sz="2600" cap="none" dirty="0" err="1" smtClean="0">
                <a:latin typeface="+mj-lt"/>
              </a:rPr>
              <a:t>basique</a:t>
            </a:r>
            <a:endParaRPr lang="ar-DZ" sz="2600" cap="none" dirty="0" smtClean="0">
              <a:latin typeface="+mj-lt"/>
            </a:endParaRPr>
          </a:p>
          <a:p>
            <a:pPr algn="just" eaLnBrk="1" hangingPunct="1">
              <a:buFont typeface="Wingdings" panose="05000000000000000000" pitchFamily="2" charset="2"/>
              <a:buChar char="v"/>
            </a:pPr>
            <a:r>
              <a:rPr lang="ar-DZ" sz="2600" cap="none" dirty="0" smtClean="0">
                <a:latin typeface="+mj-lt"/>
              </a:rPr>
              <a:t> apport énergétique</a:t>
            </a:r>
          </a:p>
          <a:p>
            <a:pPr algn="just" eaLnBrk="1" hangingPunct="1">
              <a:buFont typeface="Wingdings" panose="05000000000000000000" pitchFamily="2" charset="2"/>
              <a:buChar char="v"/>
            </a:pPr>
            <a:r>
              <a:rPr lang="ar-DZ" sz="2600" cap="none" dirty="0" smtClean="0">
                <a:latin typeface="+mj-lt"/>
              </a:rPr>
              <a:t>r</a:t>
            </a:r>
            <a:r>
              <a:rPr lang="fr-FR" sz="2600" cap="none" dirty="0" smtClean="0">
                <a:latin typeface="+mj-lt"/>
              </a:rPr>
              <a:t>ô</a:t>
            </a:r>
            <a:r>
              <a:rPr lang="ar-DZ" sz="2600" cap="none" dirty="0" err="1" smtClean="0">
                <a:latin typeface="+mj-lt"/>
              </a:rPr>
              <a:t>le</a:t>
            </a:r>
            <a:r>
              <a:rPr lang="ar-DZ" sz="2600" cap="none" dirty="0" smtClean="0">
                <a:latin typeface="+mj-lt"/>
              </a:rPr>
              <a:t> </a:t>
            </a:r>
            <a:r>
              <a:rPr lang="ar-DZ" sz="2600" cap="none" dirty="0" err="1" smtClean="0">
                <a:latin typeface="+mj-lt"/>
              </a:rPr>
              <a:t>antibactérien</a:t>
            </a:r>
            <a:r>
              <a:rPr lang="ar-DZ" sz="2600" cap="none" dirty="0" smtClean="0">
                <a:latin typeface="+mj-lt"/>
              </a:rPr>
              <a:t> </a:t>
            </a:r>
            <a:r>
              <a:rPr lang="ar-DZ" sz="2600" cap="none" dirty="0" err="1" smtClean="0">
                <a:latin typeface="+mj-lt"/>
              </a:rPr>
              <a:t>et</a:t>
            </a:r>
            <a:r>
              <a:rPr lang="ar-DZ" sz="2600" cap="none" dirty="0" smtClean="0">
                <a:latin typeface="+mj-lt"/>
              </a:rPr>
              <a:t> </a:t>
            </a:r>
            <a:r>
              <a:rPr lang="ar-DZ" sz="2600" cap="none" dirty="0" err="1" smtClean="0">
                <a:latin typeface="+mj-lt"/>
              </a:rPr>
              <a:t>anti</a:t>
            </a:r>
            <a:r>
              <a:rPr lang="ar-DZ" sz="2600" cap="none" dirty="0" smtClean="0">
                <a:latin typeface="+mj-lt"/>
              </a:rPr>
              <a:t> </a:t>
            </a:r>
            <a:r>
              <a:rPr lang="ar-DZ" sz="2600" cap="none" dirty="0" err="1" smtClean="0">
                <a:latin typeface="+mj-lt"/>
              </a:rPr>
              <a:t>viral</a:t>
            </a:r>
            <a:endParaRPr lang="ar-DZ" sz="2600" cap="none" dirty="0" smtClean="0">
              <a:latin typeface="+mj-lt"/>
            </a:endParaRPr>
          </a:p>
          <a:p>
            <a:pPr algn="just" eaLnBrk="1" hangingPunct="1">
              <a:buFont typeface="Wingdings" panose="05000000000000000000" pitchFamily="2" charset="2"/>
              <a:buChar char="v"/>
            </a:pPr>
            <a:r>
              <a:rPr lang="fr-FR" sz="2600" cap="none" dirty="0" smtClean="0">
                <a:latin typeface="+mj-lt"/>
              </a:rPr>
              <a:t>é</a:t>
            </a:r>
            <a:r>
              <a:rPr lang="ar-DZ" sz="2600" cap="none" dirty="0" err="1" smtClean="0">
                <a:latin typeface="+mj-lt"/>
              </a:rPr>
              <a:t>limine</a:t>
            </a:r>
            <a:r>
              <a:rPr lang="ar-DZ" sz="2600" cap="none" dirty="0" smtClean="0">
                <a:latin typeface="+mj-lt"/>
              </a:rPr>
              <a:t> </a:t>
            </a:r>
            <a:r>
              <a:rPr lang="ar-DZ" sz="2600" cap="none" dirty="0" err="1" smtClean="0">
                <a:latin typeface="+mj-lt"/>
              </a:rPr>
              <a:t>le</a:t>
            </a:r>
            <a:r>
              <a:rPr lang="ar-DZ" sz="2600" cap="none" dirty="0" smtClean="0">
                <a:latin typeface="+mj-lt"/>
              </a:rPr>
              <a:t> </a:t>
            </a:r>
            <a:r>
              <a:rPr lang="ar-DZ" sz="2600" cap="none" dirty="0" err="1" smtClean="0">
                <a:latin typeface="+mj-lt"/>
              </a:rPr>
              <a:t>plasma</a:t>
            </a:r>
            <a:r>
              <a:rPr lang="ar-DZ" sz="2600" cap="none" dirty="0" smtClean="0">
                <a:latin typeface="+mj-lt"/>
              </a:rPr>
              <a:t> </a:t>
            </a:r>
            <a:r>
              <a:rPr lang="ar-DZ" sz="2600" cap="none" dirty="0" err="1" smtClean="0">
                <a:latin typeface="+mj-lt"/>
              </a:rPr>
              <a:t>séminal</a:t>
            </a:r>
            <a:endParaRPr lang="fr-FR" sz="2600" cap="none" dirty="0" smtClean="0">
              <a:latin typeface="+mj-lt"/>
            </a:endParaRP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5235743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802" y="214314"/>
            <a:ext cx="11615596" cy="584775"/>
          </a:xfrm>
          <a:prstGeom prst="rect">
            <a:avLst/>
          </a:prstGeom>
          <a:noFill/>
        </p:spPr>
        <p:txBody>
          <a:bodyPr wrap="square">
            <a:spAutoFit/>
          </a:bodyPr>
          <a:lstStyle/>
          <a:p>
            <a:pPr algn="ctr">
              <a:defRPr/>
            </a:pPr>
            <a:r>
              <a:rPr lang="fr-FR" sz="3200" dirty="0">
                <a:solidFill>
                  <a:srgbClr val="FF0000"/>
                </a:solidFill>
                <a:latin typeface="+mj-lt"/>
                <a:cs typeface="Arial" charset="0"/>
              </a:rPr>
              <a:t>3.2 1Principales étapes de la gastrulation </a:t>
            </a:r>
          </a:p>
        </p:txBody>
      </p:sp>
      <p:sp>
        <p:nvSpPr>
          <p:cNvPr id="3" name="ZoneTexte 2"/>
          <p:cNvSpPr txBox="1"/>
          <p:nvPr/>
        </p:nvSpPr>
        <p:spPr>
          <a:xfrm>
            <a:off x="425513" y="799089"/>
            <a:ext cx="11525061" cy="6494085"/>
          </a:xfrm>
          <a:prstGeom prst="rect">
            <a:avLst/>
          </a:prstGeom>
          <a:noFill/>
        </p:spPr>
        <p:txBody>
          <a:bodyPr wrap="square">
            <a:spAutoFit/>
          </a:bodyPr>
          <a:lstStyle/>
          <a:p>
            <a:pPr algn="just">
              <a:lnSpc>
                <a:spcPct val="150000"/>
              </a:lnSpc>
              <a:buFont typeface="Wingdings" pitchFamily="2" charset="2"/>
              <a:buChar char="Ø"/>
              <a:defRPr/>
            </a:pPr>
            <a:r>
              <a:rPr lang="fr-FR" sz="3200" dirty="0" smtClean="0">
                <a:solidFill>
                  <a:srgbClr val="FF0000"/>
                </a:solidFill>
                <a:latin typeface="+mj-lt"/>
              </a:rPr>
              <a:t>Deuxième </a:t>
            </a:r>
            <a:r>
              <a:rPr lang="fr-FR" sz="3200" dirty="0">
                <a:solidFill>
                  <a:srgbClr val="FF0000"/>
                </a:solidFill>
                <a:latin typeface="+mj-lt"/>
              </a:rPr>
              <a:t>étape : formation du mésoblaste, du processus chordal et mise en place du diverticule </a:t>
            </a:r>
            <a:r>
              <a:rPr lang="fr-FR" sz="3200" dirty="0" smtClean="0">
                <a:solidFill>
                  <a:srgbClr val="FF0000"/>
                </a:solidFill>
                <a:latin typeface="+mj-lt"/>
              </a:rPr>
              <a:t>allantoïde</a:t>
            </a:r>
          </a:p>
          <a:p>
            <a:pPr algn="just">
              <a:lnSpc>
                <a:spcPct val="150000"/>
              </a:lnSpc>
              <a:buFont typeface="Wingdings" pitchFamily="2" charset="2"/>
              <a:buChar char="Ø"/>
              <a:defRPr/>
            </a:pPr>
            <a:r>
              <a:rPr lang="fr-FR" sz="3200" dirty="0" smtClean="0">
                <a:latin typeface="+mj-lt"/>
                <a:cs typeface="Arial" charset="0"/>
              </a:rPr>
              <a:t>Ectoblaste développent </a:t>
            </a:r>
            <a:r>
              <a:rPr lang="fr-FR" sz="3200" dirty="0">
                <a:latin typeface="+mj-lt"/>
                <a:cs typeface="Arial" charset="0"/>
              </a:rPr>
              <a:t>des </a:t>
            </a:r>
            <a:r>
              <a:rPr lang="fr-FR" sz="3200" dirty="0" smtClean="0">
                <a:latin typeface="+mj-lt"/>
                <a:cs typeface="Arial" charset="0"/>
              </a:rPr>
              <a:t>pseudopodes </a:t>
            </a:r>
            <a:r>
              <a:rPr lang="fr-FR" sz="3200" dirty="0">
                <a:latin typeface="+mj-lt"/>
                <a:cs typeface="Arial" charset="0"/>
              </a:rPr>
              <a:t>m</a:t>
            </a:r>
            <a:r>
              <a:rPr lang="fr-FR" sz="3200" dirty="0" smtClean="0">
                <a:latin typeface="+mj-lt"/>
                <a:cs typeface="Arial" charset="0"/>
              </a:rPr>
              <a:t>igrants </a:t>
            </a:r>
            <a:r>
              <a:rPr lang="fr-FR" sz="3200" dirty="0">
                <a:latin typeface="+mj-lt"/>
                <a:cs typeface="Arial" charset="0"/>
              </a:rPr>
              <a:t>au travers de la ligne </a:t>
            </a:r>
            <a:r>
              <a:rPr lang="fr-FR" sz="3200" dirty="0" smtClean="0">
                <a:latin typeface="+mj-lt"/>
                <a:cs typeface="Arial" charset="0"/>
              </a:rPr>
              <a:t>primitive            mésoblaste, sépare </a:t>
            </a:r>
            <a:r>
              <a:rPr lang="fr-FR" sz="3200" dirty="0">
                <a:latin typeface="+mj-lt"/>
                <a:cs typeface="Arial" charset="0"/>
              </a:rPr>
              <a:t>l’</a:t>
            </a:r>
            <a:r>
              <a:rPr lang="fr-FR" sz="3200" dirty="0" err="1">
                <a:latin typeface="+mj-lt"/>
                <a:cs typeface="Arial" charset="0"/>
              </a:rPr>
              <a:t>éctoblaste</a:t>
            </a:r>
            <a:r>
              <a:rPr lang="fr-FR" sz="3200" dirty="0">
                <a:latin typeface="+mj-lt"/>
                <a:cs typeface="Arial" charset="0"/>
              </a:rPr>
              <a:t> de l’endoblaste sauf en deux endroits: </a:t>
            </a:r>
            <a:r>
              <a:rPr lang="fr-FR" sz="3200" dirty="0">
                <a:solidFill>
                  <a:srgbClr val="FF0000"/>
                </a:solidFill>
                <a:latin typeface="+mj-lt"/>
                <a:cs typeface="Arial" charset="0"/>
              </a:rPr>
              <a:t>membrane pharyngienne </a:t>
            </a:r>
            <a:r>
              <a:rPr lang="fr-FR" sz="3200" dirty="0">
                <a:latin typeface="+mj-lt"/>
                <a:cs typeface="Arial" charset="0"/>
              </a:rPr>
              <a:t>et </a:t>
            </a:r>
            <a:r>
              <a:rPr lang="fr-FR" sz="3200" dirty="0" smtClean="0">
                <a:latin typeface="+mj-lt"/>
                <a:cs typeface="Arial" charset="0"/>
              </a:rPr>
              <a:t> </a:t>
            </a:r>
            <a:r>
              <a:rPr lang="fr-FR" sz="3200" dirty="0" smtClean="0">
                <a:solidFill>
                  <a:srgbClr val="FF0000"/>
                </a:solidFill>
                <a:latin typeface="+mj-lt"/>
                <a:cs typeface="Arial" charset="0"/>
              </a:rPr>
              <a:t>membrane </a:t>
            </a:r>
            <a:r>
              <a:rPr lang="fr-FR" sz="3200" dirty="0" err="1" smtClean="0">
                <a:solidFill>
                  <a:srgbClr val="FF0000"/>
                </a:solidFill>
                <a:latin typeface="+mj-lt"/>
                <a:cs typeface="Arial" charset="0"/>
              </a:rPr>
              <a:t>cloacle</a:t>
            </a:r>
            <a:r>
              <a:rPr lang="fr-FR" sz="3200" dirty="0" smtClean="0">
                <a:solidFill>
                  <a:srgbClr val="FF0000"/>
                </a:solidFill>
                <a:latin typeface="+mj-lt"/>
                <a:cs typeface="Arial" charset="0"/>
              </a:rPr>
              <a:t> </a:t>
            </a:r>
            <a:r>
              <a:rPr lang="fr-FR" sz="3200" dirty="0" smtClean="0">
                <a:latin typeface="+mj-lt"/>
                <a:cs typeface="Arial" charset="0"/>
              </a:rPr>
              <a:t>Des </a:t>
            </a:r>
            <a:r>
              <a:rPr lang="fr-FR" sz="3200" dirty="0">
                <a:latin typeface="+mj-lt"/>
                <a:cs typeface="Arial" charset="0"/>
              </a:rPr>
              <a:t>cellules mésoblastiques vont migrer au </a:t>
            </a:r>
            <a:r>
              <a:rPr lang="fr-FR" sz="3200" dirty="0" smtClean="0">
                <a:latin typeface="+mj-lt"/>
                <a:cs typeface="Arial" charset="0"/>
              </a:rPr>
              <a:t>delà </a:t>
            </a:r>
            <a:r>
              <a:rPr lang="fr-FR" sz="3200" dirty="0">
                <a:latin typeface="+mj-lt"/>
                <a:cs typeface="Arial" charset="0"/>
              </a:rPr>
              <a:t>de ces membranes et forment: </a:t>
            </a:r>
            <a:r>
              <a:rPr lang="fr-FR" sz="3200" dirty="0">
                <a:solidFill>
                  <a:srgbClr val="FF0000"/>
                </a:solidFill>
                <a:latin typeface="+mj-lt"/>
                <a:cs typeface="Arial" charset="0"/>
              </a:rPr>
              <a:t>l’ébauche de la circulation sanguine du future cordon ombilical et l’ébauche cardiaque </a:t>
            </a:r>
            <a:r>
              <a:rPr lang="fr-FR" sz="3200" dirty="0" err="1">
                <a:solidFill>
                  <a:srgbClr val="FF0000"/>
                </a:solidFill>
                <a:latin typeface="+mj-lt"/>
                <a:cs typeface="Arial" charset="0"/>
              </a:rPr>
              <a:t>primitve</a:t>
            </a:r>
            <a:r>
              <a:rPr lang="fr-FR" sz="3200" dirty="0">
                <a:solidFill>
                  <a:srgbClr val="FF0000"/>
                </a:solidFill>
                <a:latin typeface="+mj-lt"/>
                <a:cs typeface="Arial" charset="0"/>
              </a:rPr>
              <a:t>.</a:t>
            </a:r>
          </a:p>
          <a:p>
            <a:pPr eaLnBrk="1" hangingPunct="1">
              <a:defRPr/>
            </a:pPr>
            <a:endParaRPr lang="ar-MA" sz="3200" dirty="0">
              <a:latin typeface="+mj-lt"/>
              <a:cs typeface="Arial" charset="0"/>
            </a:endParaRPr>
          </a:p>
        </p:txBody>
      </p:sp>
      <p:sp>
        <p:nvSpPr>
          <p:cNvPr id="4" name="Flèche droite 3"/>
          <p:cNvSpPr/>
          <p:nvPr/>
        </p:nvSpPr>
        <p:spPr>
          <a:xfrm>
            <a:off x="3001410" y="3378218"/>
            <a:ext cx="9286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ar-MA"/>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24124406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606" y="571500"/>
            <a:ext cx="7149714" cy="584775"/>
          </a:xfrm>
          <a:prstGeom prst="rect">
            <a:avLst/>
          </a:prstGeom>
        </p:spPr>
        <p:txBody>
          <a:bodyPr wrap="none">
            <a:spAutoFit/>
          </a:bodyPr>
          <a:lstStyle/>
          <a:p>
            <a:pPr algn="ctr">
              <a:defRPr/>
            </a:pPr>
            <a:r>
              <a:rPr lang="fr-FR" sz="3200" dirty="0">
                <a:solidFill>
                  <a:srgbClr val="FF0000"/>
                </a:solidFill>
                <a:cs typeface="Arial" charset="0"/>
              </a:rPr>
              <a:t>3.2 1Principales étapes de la gastrulation </a:t>
            </a:r>
          </a:p>
        </p:txBody>
      </p:sp>
      <p:sp>
        <p:nvSpPr>
          <p:cNvPr id="3" name="ZoneTexte 2"/>
          <p:cNvSpPr txBox="1"/>
          <p:nvPr/>
        </p:nvSpPr>
        <p:spPr>
          <a:xfrm>
            <a:off x="1079987" y="1790041"/>
            <a:ext cx="10320951" cy="3785652"/>
          </a:xfrm>
          <a:prstGeom prst="rect">
            <a:avLst/>
          </a:prstGeom>
          <a:noFill/>
        </p:spPr>
        <p:txBody>
          <a:bodyPr wrap="square">
            <a:spAutoFit/>
          </a:bodyPr>
          <a:lstStyle/>
          <a:p>
            <a:pPr algn="just">
              <a:lnSpc>
                <a:spcPct val="150000"/>
              </a:lnSpc>
              <a:defRPr/>
            </a:pPr>
            <a:r>
              <a:rPr lang="fr-FR" sz="3200" dirty="0">
                <a:solidFill>
                  <a:srgbClr val="FF0000"/>
                </a:solidFill>
                <a:latin typeface="+mj-lt"/>
                <a:cs typeface="Arial" charset="0"/>
              </a:rPr>
              <a:t>Formation du </a:t>
            </a:r>
            <a:r>
              <a:rPr lang="fr-FR" sz="3200" dirty="0" smtClean="0">
                <a:solidFill>
                  <a:srgbClr val="FF0000"/>
                </a:solidFill>
                <a:latin typeface="+mj-lt"/>
                <a:cs typeface="Arial" charset="0"/>
              </a:rPr>
              <a:t>diverticule </a:t>
            </a:r>
            <a:r>
              <a:rPr lang="fr-FR" sz="3200" dirty="0">
                <a:solidFill>
                  <a:srgbClr val="FF0000"/>
                </a:solidFill>
                <a:latin typeface="+mj-lt"/>
                <a:cs typeface="Arial" charset="0"/>
              </a:rPr>
              <a:t>allantoïde</a:t>
            </a:r>
            <a:endParaRPr lang="fr-FR" sz="3200" dirty="0" smtClean="0">
              <a:latin typeface="+mj-lt"/>
              <a:cs typeface="Arial" charset="0"/>
            </a:endParaRPr>
          </a:p>
          <a:p>
            <a:pPr algn="just" eaLnBrk="1" hangingPunct="1">
              <a:lnSpc>
                <a:spcPct val="150000"/>
              </a:lnSpc>
              <a:defRPr/>
            </a:pPr>
            <a:r>
              <a:rPr lang="fr-FR" sz="3200" dirty="0" smtClean="0">
                <a:latin typeface="+mj-lt"/>
                <a:cs typeface="Arial" charset="0"/>
              </a:rPr>
              <a:t>Invagination </a:t>
            </a:r>
            <a:r>
              <a:rPr lang="fr-FR" sz="3200" dirty="0">
                <a:latin typeface="+mj-lt"/>
                <a:cs typeface="Arial" charset="0"/>
              </a:rPr>
              <a:t>en doigt de gant, en arrière de la membrane cloacale qui s’engage dans le pédicule.</a:t>
            </a:r>
          </a:p>
          <a:p>
            <a:pPr algn="just" eaLnBrk="1" hangingPunct="1">
              <a:lnSpc>
                <a:spcPct val="150000"/>
              </a:lnSpc>
              <a:defRPr/>
            </a:pPr>
            <a:r>
              <a:rPr lang="fr-FR" sz="3200" dirty="0">
                <a:latin typeface="+mj-lt"/>
                <a:cs typeface="Arial" charset="0"/>
              </a:rPr>
              <a:t>Participe au </a:t>
            </a:r>
            <a:r>
              <a:rPr lang="fr-FR" sz="3200" dirty="0">
                <a:solidFill>
                  <a:srgbClr val="FF0000"/>
                </a:solidFill>
                <a:latin typeface="+mj-lt"/>
                <a:cs typeface="Arial" charset="0"/>
              </a:rPr>
              <a:t>développement de la vessie et la formation précoce  du sang chez l’homme.</a:t>
            </a:r>
            <a:endParaRPr lang="ar-MA" sz="3200" dirty="0">
              <a:solidFill>
                <a:srgbClr val="FF0000"/>
              </a:solidFill>
              <a:latin typeface="+mj-lt"/>
              <a:cs typeface="Arial" charset="0"/>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61</a:t>
            </a:fld>
            <a:endParaRPr lang="en-US" dirty="0"/>
          </a:p>
        </p:txBody>
      </p:sp>
    </p:spTree>
    <p:extLst>
      <p:ext uri="{BB962C8B-B14F-4D97-AF65-F5344CB8AC3E}">
        <p14:creationId xmlns:p14="http://schemas.microsoft.com/office/powerpoint/2010/main" val="3192496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576641" y="2327873"/>
            <a:ext cx="871378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sz="3600" b="1" dirty="0">
                <a:solidFill>
                  <a:srgbClr val="FF3300"/>
                </a:solidFill>
                <a:latin typeface="+mj-lt"/>
              </a:rPr>
              <a:t>Quels sont les phénomènes des 17</a:t>
            </a:r>
            <a:r>
              <a:rPr lang="fr-FR" sz="3600" b="1" baseline="30000" dirty="0">
                <a:solidFill>
                  <a:srgbClr val="FF3300"/>
                </a:solidFill>
                <a:latin typeface="+mj-lt"/>
              </a:rPr>
              <a:t>ème</a:t>
            </a:r>
            <a:r>
              <a:rPr lang="fr-FR" sz="3600" b="1" dirty="0">
                <a:solidFill>
                  <a:srgbClr val="FF3300"/>
                </a:solidFill>
                <a:latin typeface="+mj-lt"/>
              </a:rPr>
              <a:t> et 18</a:t>
            </a:r>
            <a:r>
              <a:rPr lang="fr-FR" sz="3600" b="1" baseline="30000" dirty="0">
                <a:solidFill>
                  <a:srgbClr val="FF3300"/>
                </a:solidFill>
                <a:latin typeface="+mj-lt"/>
              </a:rPr>
              <a:t>ème</a:t>
            </a:r>
            <a:r>
              <a:rPr lang="fr-FR" sz="3600" b="1" dirty="0">
                <a:solidFill>
                  <a:srgbClr val="FF3300"/>
                </a:solidFill>
                <a:latin typeface="+mj-lt"/>
              </a:rPr>
              <a:t> jours?</a:t>
            </a:r>
          </a:p>
          <a:p>
            <a:pPr algn="just" eaLnBrk="1" hangingPunct="1">
              <a:spcBef>
                <a:spcPct val="0"/>
              </a:spcBef>
              <a:buFontTx/>
              <a:buNone/>
            </a:pPr>
            <a:endParaRPr lang="fr-FR" sz="4400" b="1" dirty="0">
              <a:solidFill>
                <a:srgbClr val="FF3300"/>
              </a:solidFill>
            </a:endParaRPr>
          </a:p>
          <a:p>
            <a:pPr algn="just" eaLnBrk="1" hangingPunct="1">
              <a:spcBef>
                <a:spcPct val="0"/>
              </a:spcBef>
              <a:buFontTx/>
              <a:buNone/>
            </a:pPr>
            <a:r>
              <a:rPr lang="fr-FR" sz="4400" b="1" dirty="0">
                <a:solidFill>
                  <a:srgbClr val="0000CC"/>
                </a:solidFill>
                <a:latin typeface="+mn-lt"/>
              </a:rPr>
              <a:t>C’est la mise en place du </a:t>
            </a:r>
            <a:r>
              <a:rPr lang="fr-FR" sz="4400" b="1" dirty="0" err="1">
                <a:solidFill>
                  <a:srgbClr val="0000CC"/>
                </a:solidFill>
                <a:latin typeface="+mn-lt"/>
              </a:rPr>
              <a:t>chordo</a:t>
            </a:r>
            <a:r>
              <a:rPr lang="fr-FR" sz="4400" b="1" dirty="0">
                <a:solidFill>
                  <a:srgbClr val="0000CC"/>
                </a:solidFill>
                <a:latin typeface="+mn-lt"/>
              </a:rPr>
              <a:t>-mésoblaste.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62</a:t>
            </a:fld>
            <a:endParaRPr lang="en-US" dirty="0"/>
          </a:p>
        </p:txBody>
      </p:sp>
    </p:spTree>
    <p:extLst>
      <p:ext uri="{BB962C8B-B14F-4D97-AF65-F5344CB8AC3E}">
        <p14:creationId xmlns:p14="http://schemas.microsoft.com/office/powerpoint/2010/main" val="20076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Effect transition="in" filter="wipe(down)">
                                      <p:cBhvr>
                                        <p:cTn id="13" dur="580">
                                          <p:stCondLst>
                                            <p:cond delay="0"/>
                                          </p:stCondLst>
                                        </p:cTn>
                                        <p:tgtEl>
                                          <p:spTgt spid="13316">
                                            <p:txEl>
                                              <p:pRg st="2" end="2"/>
                                            </p:txEl>
                                          </p:spTgt>
                                        </p:tgtEl>
                                      </p:cBhvr>
                                    </p:animEffect>
                                    <p:anim calcmode="lin" valueType="num">
                                      <p:cBhvr>
                                        <p:cTn id="14" dur="1822" tmFilter="0,0; 0.14,0.36; 0.43,0.73; 0.71,0.91; 1.0,1.0">
                                          <p:stCondLst>
                                            <p:cond delay="0"/>
                                          </p:stCondLst>
                                        </p:cTn>
                                        <p:tgtEl>
                                          <p:spTgt spid="13316">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316">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316">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316">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316">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3316">
                                            <p:txEl>
                                              <p:pRg st="2" end="2"/>
                                            </p:txEl>
                                          </p:spTgt>
                                        </p:tgtEl>
                                      </p:cBhvr>
                                      <p:to x="100000" y="60000"/>
                                    </p:animScale>
                                    <p:animScale>
                                      <p:cBhvr>
                                        <p:cTn id="20" dur="166" decel="50000">
                                          <p:stCondLst>
                                            <p:cond delay="676"/>
                                          </p:stCondLst>
                                        </p:cTn>
                                        <p:tgtEl>
                                          <p:spTgt spid="13316">
                                            <p:txEl>
                                              <p:pRg st="2" end="2"/>
                                            </p:txEl>
                                          </p:spTgt>
                                        </p:tgtEl>
                                      </p:cBhvr>
                                      <p:to x="100000" y="100000"/>
                                    </p:animScale>
                                    <p:animScale>
                                      <p:cBhvr>
                                        <p:cTn id="21" dur="26">
                                          <p:stCondLst>
                                            <p:cond delay="1312"/>
                                          </p:stCondLst>
                                        </p:cTn>
                                        <p:tgtEl>
                                          <p:spTgt spid="13316">
                                            <p:txEl>
                                              <p:pRg st="2" end="2"/>
                                            </p:txEl>
                                          </p:spTgt>
                                        </p:tgtEl>
                                      </p:cBhvr>
                                      <p:to x="100000" y="80000"/>
                                    </p:animScale>
                                    <p:animScale>
                                      <p:cBhvr>
                                        <p:cTn id="22" dur="166" decel="50000">
                                          <p:stCondLst>
                                            <p:cond delay="1338"/>
                                          </p:stCondLst>
                                        </p:cTn>
                                        <p:tgtEl>
                                          <p:spTgt spid="13316">
                                            <p:txEl>
                                              <p:pRg st="2" end="2"/>
                                            </p:txEl>
                                          </p:spTgt>
                                        </p:tgtEl>
                                      </p:cBhvr>
                                      <p:to x="100000" y="100000"/>
                                    </p:animScale>
                                    <p:animScale>
                                      <p:cBhvr>
                                        <p:cTn id="23" dur="26">
                                          <p:stCondLst>
                                            <p:cond delay="1642"/>
                                          </p:stCondLst>
                                        </p:cTn>
                                        <p:tgtEl>
                                          <p:spTgt spid="13316">
                                            <p:txEl>
                                              <p:pRg st="2" end="2"/>
                                            </p:txEl>
                                          </p:spTgt>
                                        </p:tgtEl>
                                      </p:cBhvr>
                                      <p:to x="100000" y="90000"/>
                                    </p:animScale>
                                    <p:animScale>
                                      <p:cBhvr>
                                        <p:cTn id="24" dur="166" decel="50000">
                                          <p:stCondLst>
                                            <p:cond delay="1668"/>
                                          </p:stCondLst>
                                        </p:cTn>
                                        <p:tgtEl>
                                          <p:spTgt spid="13316">
                                            <p:txEl>
                                              <p:pRg st="2" end="2"/>
                                            </p:txEl>
                                          </p:spTgt>
                                        </p:tgtEl>
                                      </p:cBhvr>
                                      <p:to x="100000" y="100000"/>
                                    </p:animScale>
                                    <p:animScale>
                                      <p:cBhvr>
                                        <p:cTn id="25" dur="26">
                                          <p:stCondLst>
                                            <p:cond delay="1808"/>
                                          </p:stCondLst>
                                        </p:cTn>
                                        <p:tgtEl>
                                          <p:spTgt spid="13316">
                                            <p:txEl>
                                              <p:pRg st="2" end="2"/>
                                            </p:txEl>
                                          </p:spTgt>
                                        </p:tgtEl>
                                      </p:cBhvr>
                                      <p:to x="100000" y="95000"/>
                                    </p:animScale>
                                    <p:animScale>
                                      <p:cBhvr>
                                        <p:cTn id="26" dur="166" decel="50000">
                                          <p:stCondLst>
                                            <p:cond delay="1834"/>
                                          </p:stCondLst>
                                        </p:cTn>
                                        <p:tgtEl>
                                          <p:spTgt spid="1331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TAR\Desktop\h2ia1_astad7_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4" y="1785939"/>
            <a:ext cx="52863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ZoneTexte 2"/>
          <p:cNvSpPr txBox="1">
            <a:spLocks noChangeArrowheads="1"/>
          </p:cNvSpPr>
          <p:nvPr/>
        </p:nvSpPr>
        <p:spPr bwMode="auto">
          <a:xfrm>
            <a:off x="3238501" y="5572126"/>
            <a:ext cx="5929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a:t>1: </a:t>
            </a:r>
            <a:r>
              <a:rPr lang="fr-FR" sz="2400"/>
              <a:t>processus notochordal</a:t>
            </a:r>
          </a:p>
          <a:p>
            <a:pPr eaLnBrk="1" hangingPunct="1">
              <a:spcBef>
                <a:spcPct val="0"/>
              </a:spcBef>
              <a:buFontTx/>
              <a:buNone/>
            </a:pPr>
            <a:r>
              <a:rPr lang="fr-FR" sz="2400" b="1"/>
              <a:t>3</a:t>
            </a:r>
            <a:r>
              <a:rPr lang="fr-FR" sz="2400"/>
              <a:t>:entoblaste embryonnaire</a:t>
            </a:r>
          </a:p>
        </p:txBody>
      </p:sp>
      <p:sp>
        <p:nvSpPr>
          <p:cNvPr id="30724" name="ZoneTexte 3"/>
          <p:cNvSpPr txBox="1">
            <a:spLocks noChangeArrowheads="1"/>
          </p:cNvSpPr>
          <p:nvPr/>
        </p:nvSpPr>
        <p:spPr bwMode="auto">
          <a:xfrm>
            <a:off x="2738438" y="428625"/>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Processus notochordal </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63</a:t>
            </a:fld>
            <a:endParaRPr lang="en-US" dirty="0"/>
          </a:p>
        </p:txBody>
      </p:sp>
    </p:spTree>
    <p:extLst>
      <p:ext uri="{BB962C8B-B14F-4D97-AF65-F5344CB8AC3E}">
        <p14:creationId xmlns:p14="http://schemas.microsoft.com/office/powerpoint/2010/main" val="2568144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R\Desktop\h2ia4_cstad7_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4" y="1714501"/>
            <a:ext cx="46434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a:spLocks noChangeArrowheads="1"/>
          </p:cNvSpPr>
          <p:nvPr/>
        </p:nvSpPr>
        <p:spPr bwMode="auto">
          <a:xfrm>
            <a:off x="2881313" y="4919664"/>
            <a:ext cx="62865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sz="2400" b="1"/>
          </a:p>
          <a:p>
            <a:pPr eaLnBrk="1" hangingPunct="1">
              <a:spcBef>
                <a:spcPct val="0"/>
              </a:spcBef>
              <a:buFontTx/>
              <a:buNone/>
            </a:pPr>
            <a:r>
              <a:rPr lang="fr-FR" sz="2400" b="1"/>
              <a:t>1: </a:t>
            </a:r>
            <a:r>
              <a:rPr lang="fr-FR" sz="2400"/>
              <a:t>processus notochordal</a:t>
            </a:r>
          </a:p>
          <a:p>
            <a:pPr eaLnBrk="1" hangingPunct="1">
              <a:spcBef>
                <a:spcPct val="0"/>
              </a:spcBef>
              <a:buFontTx/>
              <a:buNone/>
            </a:pPr>
            <a:r>
              <a:rPr lang="fr-FR" sz="2400" b="1"/>
              <a:t>3</a:t>
            </a:r>
            <a:r>
              <a:rPr lang="fr-FR" sz="2400"/>
              <a:t>:entoblaste embryonnaire </a:t>
            </a:r>
          </a:p>
          <a:p>
            <a:pPr eaLnBrk="1" hangingPunct="1">
              <a:spcBef>
                <a:spcPct val="0"/>
              </a:spcBef>
              <a:buFontTx/>
              <a:buNone/>
            </a:pPr>
            <a:r>
              <a:rPr lang="fr-FR" sz="2400"/>
              <a:t>6: MEE</a:t>
            </a:r>
            <a:br>
              <a:rPr lang="fr-FR" sz="2400"/>
            </a:br>
            <a:endParaRPr lang="fr-FR" sz="2400"/>
          </a:p>
        </p:txBody>
      </p:sp>
      <p:sp>
        <p:nvSpPr>
          <p:cNvPr id="4" name="Rectangle 3"/>
          <p:cNvSpPr>
            <a:spLocks noChangeArrowheads="1"/>
          </p:cNvSpPr>
          <p:nvPr/>
        </p:nvSpPr>
        <p:spPr bwMode="auto">
          <a:xfrm>
            <a:off x="4024313" y="500063"/>
            <a:ext cx="4043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Processus notochordal </a:t>
            </a:r>
          </a:p>
        </p:txBody>
      </p:sp>
      <p:sp>
        <p:nvSpPr>
          <p:cNvPr id="2" name="Espace réservé du pied de page 1"/>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a:xfrm>
            <a:off x="11130851" y="6248400"/>
            <a:ext cx="764215" cy="365125"/>
          </a:xfrm>
        </p:spPr>
        <p:txBody>
          <a:bodyPr/>
          <a:lstStyle/>
          <a:p>
            <a:fld id="{6D22F896-40B5-4ADD-8801-0D06FADFA095}" type="slidenum">
              <a:rPr lang="en-US" smtClean="0"/>
              <a:pPr/>
              <a:t>64</a:t>
            </a:fld>
            <a:endParaRPr lang="en-US" dirty="0"/>
          </a:p>
        </p:txBody>
      </p:sp>
    </p:spTree>
    <p:extLst>
      <p:ext uri="{BB962C8B-B14F-4D97-AF65-F5344CB8AC3E}">
        <p14:creationId xmlns:p14="http://schemas.microsoft.com/office/powerpoint/2010/main" val="64168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C:\Users\STAR\Desktop\h2ia3_astad7_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1143001"/>
            <a:ext cx="528637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a:spLocks noChangeArrowheads="1"/>
          </p:cNvSpPr>
          <p:nvPr/>
        </p:nvSpPr>
        <p:spPr bwMode="auto">
          <a:xfrm>
            <a:off x="3095625" y="4179888"/>
            <a:ext cx="5715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a:t>1: </a:t>
            </a:r>
            <a:r>
              <a:rPr lang="fr-FR" sz="2400"/>
              <a:t>processus notochordal</a:t>
            </a:r>
            <a:br>
              <a:rPr lang="fr-FR" sz="2400"/>
            </a:br>
            <a:r>
              <a:rPr lang="fr-FR" sz="2400" b="1"/>
              <a:t>2 :</a:t>
            </a:r>
            <a:r>
              <a:rPr lang="fr-FR" sz="2400"/>
              <a:t>noeud primitif</a:t>
            </a:r>
            <a:br>
              <a:rPr lang="fr-FR" sz="2400"/>
            </a:br>
            <a:r>
              <a:rPr lang="fr-FR" sz="2400" b="1"/>
              <a:t>3</a:t>
            </a:r>
            <a:r>
              <a:rPr lang="fr-FR" sz="2400"/>
              <a:t>:entoblaste embryonnaire</a:t>
            </a:r>
            <a:r>
              <a:rPr lang="fr-FR" sz="2400" b="1"/>
              <a:t/>
            </a:r>
            <a:br>
              <a:rPr lang="fr-FR" sz="2400" b="1"/>
            </a:br>
            <a:r>
              <a:rPr lang="fr-FR" sz="2400" b="1"/>
              <a:t>4</a:t>
            </a:r>
            <a:r>
              <a:rPr lang="fr-FR" sz="2400"/>
              <a:t>: cavité amniotique</a:t>
            </a:r>
            <a:r>
              <a:rPr lang="fr-FR" sz="2400" b="1"/>
              <a:t> </a:t>
            </a:r>
          </a:p>
          <a:p>
            <a:pPr eaLnBrk="1" hangingPunct="1">
              <a:spcBef>
                <a:spcPct val="0"/>
              </a:spcBef>
              <a:buFontTx/>
              <a:buNone/>
            </a:pPr>
            <a:r>
              <a:rPr lang="fr-FR" sz="2400" b="1"/>
              <a:t>5: </a:t>
            </a:r>
            <a:r>
              <a:rPr lang="fr-FR" sz="2400"/>
              <a:t>pédicule embryonnaire</a:t>
            </a:r>
          </a:p>
          <a:p>
            <a:pPr eaLnBrk="1" hangingPunct="1">
              <a:spcBef>
                <a:spcPct val="0"/>
              </a:spcBef>
              <a:buFontTx/>
              <a:buNone/>
            </a:pPr>
            <a:r>
              <a:rPr lang="fr-FR" sz="2400"/>
              <a:t>6: MEE</a:t>
            </a:r>
          </a:p>
          <a:p>
            <a:pPr eaLnBrk="1" hangingPunct="1">
              <a:spcBef>
                <a:spcPct val="0"/>
              </a:spcBef>
              <a:buFontTx/>
              <a:buNone/>
            </a:pPr>
            <a:r>
              <a:rPr lang="fr-FR" sz="2400"/>
              <a:t>7: allantoïde</a:t>
            </a:r>
          </a:p>
        </p:txBody>
      </p:sp>
      <p:sp>
        <p:nvSpPr>
          <p:cNvPr id="5" name="Rectangle 4"/>
          <p:cNvSpPr>
            <a:spLocks noChangeArrowheads="1"/>
          </p:cNvSpPr>
          <p:nvPr/>
        </p:nvSpPr>
        <p:spPr bwMode="auto">
          <a:xfrm>
            <a:off x="3738563" y="428625"/>
            <a:ext cx="400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Canal chordal</a:t>
            </a:r>
          </a:p>
        </p:txBody>
      </p:sp>
      <p:sp>
        <p:nvSpPr>
          <p:cNvPr id="3" name="Espace réservé du numéro de diapositive 2"/>
          <p:cNvSpPr>
            <a:spLocks noGrp="1"/>
          </p:cNvSpPr>
          <p:nvPr>
            <p:ph type="sldNum" sz="quarter" idx="12"/>
          </p:nvPr>
        </p:nvSpPr>
        <p:spPr>
          <a:xfrm>
            <a:off x="11352584" y="6508362"/>
            <a:ext cx="764215" cy="365125"/>
          </a:xfrm>
        </p:spPr>
        <p:txBody>
          <a:bodyPr/>
          <a:lstStyle/>
          <a:p>
            <a:fld id="{6D22F896-40B5-4ADD-8801-0D06FADFA095}" type="slidenum">
              <a:rPr lang="en-US" smtClean="0"/>
              <a:pPr/>
              <a:t>65</a:t>
            </a:fld>
            <a:endParaRPr lang="en-US" dirty="0"/>
          </a:p>
        </p:txBody>
      </p:sp>
    </p:spTree>
    <p:extLst>
      <p:ext uri="{BB962C8B-B14F-4D97-AF65-F5344CB8AC3E}">
        <p14:creationId xmlns:p14="http://schemas.microsoft.com/office/powerpoint/2010/main" val="362084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ox(in)">
                                      <p:cBhvr>
                                        <p:cTn id="12" dur="500"/>
                                        <p:tgtEl>
                                          <p:spTgt spid="522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ox(in)">
                                      <p:cBhvr>
                                        <p:cTn id="20" dur="500"/>
                                        <p:tgtEl>
                                          <p:spTgt spid="4">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ox(in)">
                                      <p:cBhvr>
                                        <p:cTn id="23" dur="500"/>
                                        <p:tgtEl>
                                          <p:spTgt spid="4">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ox(in)">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855640" y="3569650"/>
            <a:ext cx="5143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dirty="0"/>
              <a:t>1: </a:t>
            </a:r>
            <a:r>
              <a:rPr lang="fr-FR" sz="2400" dirty="0"/>
              <a:t>processus </a:t>
            </a:r>
            <a:r>
              <a:rPr lang="fr-FR" sz="2400" dirty="0" err="1"/>
              <a:t>notochordal</a:t>
            </a:r>
            <a:endParaRPr lang="fr-FR" sz="2400" dirty="0"/>
          </a:p>
          <a:p>
            <a:pPr eaLnBrk="1" hangingPunct="1">
              <a:spcBef>
                <a:spcPct val="0"/>
              </a:spcBef>
              <a:buFontTx/>
              <a:buNone/>
            </a:pPr>
            <a:r>
              <a:rPr lang="fr-FR" sz="2400" b="1" dirty="0"/>
              <a:t>2 :</a:t>
            </a:r>
            <a:r>
              <a:rPr lang="fr-FR" sz="2400" dirty="0" err="1"/>
              <a:t>noeud</a:t>
            </a:r>
            <a:r>
              <a:rPr lang="fr-FR" sz="2400" dirty="0"/>
              <a:t> primitif</a:t>
            </a:r>
          </a:p>
          <a:p>
            <a:pPr eaLnBrk="1" hangingPunct="1">
              <a:spcBef>
                <a:spcPct val="0"/>
              </a:spcBef>
              <a:buFontTx/>
              <a:buNone/>
            </a:pPr>
            <a:r>
              <a:rPr lang="fr-FR" sz="2400" b="1" dirty="0"/>
              <a:t>3</a:t>
            </a:r>
            <a:r>
              <a:rPr lang="fr-FR" sz="2400" dirty="0"/>
              <a:t>:</a:t>
            </a:r>
            <a:r>
              <a:rPr lang="fr-FR" sz="2400" dirty="0" err="1"/>
              <a:t>entoblaste</a:t>
            </a:r>
            <a:r>
              <a:rPr lang="fr-FR" sz="2400" dirty="0"/>
              <a:t> embryonnaire</a:t>
            </a:r>
          </a:p>
          <a:p>
            <a:pPr eaLnBrk="1" hangingPunct="1">
              <a:spcBef>
                <a:spcPct val="0"/>
              </a:spcBef>
              <a:buFontTx/>
              <a:buNone/>
            </a:pPr>
            <a:r>
              <a:rPr lang="fr-FR" sz="2400" b="1" dirty="0"/>
              <a:t>4</a:t>
            </a:r>
            <a:r>
              <a:rPr lang="fr-FR" sz="2400" dirty="0"/>
              <a:t>: cavité amniotique</a:t>
            </a:r>
            <a:r>
              <a:rPr lang="fr-FR" sz="2400" b="1" dirty="0"/>
              <a:t> </a:t>
            </a:r>
          </a:p>
          <a:p>
            <a:pPr eaLnBrk="1" hangingPunct="1">
              <a:spcBef>
                <a:spcPct val="0"/>
              </a:spcBef>
              <a:buFontTx/>
              <a:buNone/>
            </a:pPr>
            <a:r>
              <a:rPr lang="fr-FR" sz="2400" b="1" dirty="0"/>
              <a:t>5: </a:t>
            </a:r>
            <a:r>
              <a:rPr lang="fr-FR" sz="2400" dirty="0"/>
              <a:t>pédicule embryonnaire</a:t>
            </a:r>
          </a:p>
          <a:p>
            <a:pPr eaLnBrk="1" hangingPunct="1">
              <a:spcBef>
                <a:spcPct val="0"/>
              </a:spcBef>
              <a:buFontTx/>
              <a:buNone/>
            </a:pPr>
            <a:r>
              <a:rPr lang="fr-FR" sz="2400" b="1" dirty="0"/>
              <a:t>7</a:t>
            </a:r>
            <a:r>
              <a:rPr lang="fr-FR" sz="2400" dirty="0"/>
              <a:t>: allantoïde</a:t>
            </a:r>
          </a:p>
          <a:p>
            <a:pPr eaLnBrk="1" hangingPunct="1">
              <a:spcBef>
                <a:spcPct val="0"/>
              </a:spcBef>
              <a:buFontTx/>
              <a:buNone/>
            </a:pPr>
            <a:r>
              <a:rPr lang="fr-FR" sz="2400" b="1" dirty="0"/>
              <a:t>9</a:t>
            </a:r>
            <a:r>
              <a:rPr lang="fr-FR" sz="2400" dirty="0"/>
              <a:t>: membrane cloacale</a:t>
            </a:r>
          </a:p>
          <a:p>
            <a:pPr eaLnBrk="1" hangingPunct="1">
              <a:spcBef>
                <a:spcPct val="0"/>
              </a:spcBef>
              <a:buFontTx/>
              <a:buNone/>
            </a:pPr>
            <a:r>
              <a:rPr lang="fr-FR" sz="2400" b="1" dirty="0"/>
              <a:t>10:</a:t>
            </a:r>
            <a:r>
              <a:rPr lang="fr-FR" sz="2400" dirty="0"/>
              <a:t> </a:t>
            </a:r>
            <a:r>
              <a:rPr lang="fr-FR" sz="2400" dirty="0" smtClean="0"/>
              <a:t>aorte </a:t>
            </a:r>
            <a:r>
              <a:rPr lang="fr-FR" sz="2400" b="1" dirty="0"/>
              <a:t/>
            </a:r>
            <a:br>
              <a:rPr lang="fr-FR" sz="2400" b="1" dirty="0"/>
            </a:br>
            <a:r>
              <a:rPr lang="fr-FR" sz="2400" b="1" dirty="0"/>
              <a:t>11:</a:t>
            </a:r>
            <a:r>
              <a:rPr lang="fr-FR" sz="2400" dirty="0"/>
              <a:t> veines ombilicales</a:t>
            </a:r>
          </a:p>
          <a:p>
            <a:pPr eaLnBrk="1" hangingPunct="1">
              <a:spcBef>
                <a:spcPct val="0"/>
              </a:spcBef>
              <a:buFontTx/>
              <a:buNone/>
            </a:pPr>
            <a:endParaRPr lang="fr-FR" sz="2400" dirty="0"/>
          </a:p>
        </p:txBody>
      </p:sp>
      <p:sp>
        <p:nvSpPr>
          <p:cNvPr id="5" name="ZoneTexte 4"/>
          <p:cNvSpPr txBox="1">
            <a:spLocks noChangeArrowheads="1"/>
          </p:cNvSpPr>
          <p:nvPr/>
        </p:nvSpPr>
        <p:spPr bwMode="auto">
          <a:xfrm>
            <a:off x="2524126" y="0"/>
            <a:ext cx="7643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solidFill>
                  <a:srgbClr val="FF0000"/>
                </a:solidFill>
              </a:rPr>
              <a:t>Formation du canal neurentérique</a:t>
            </a:r>
          </a:p>
        </p:txBody>
      </p:sp>
      <p:sp>
        <p:nvSpPr>
          <p:cNvPr id="3" name="Espace réservé du numéro de diapositive 2"/>
          <p:cNvSpPr>
            <a:spLocks noGrp="1"/>
          </p:cNvSpPr>
          <p:nvPr>
            <p:ph type="sldNum" sz="quarter" idx="12"/>
          </p:nvPr>
        </p:nvSpPr>
        <p:spPr>
          <a:xfrm>
            <a:off x="11136560" y="6309320"/>
            <a:ext cx="764215" cy="365125"/>
          </a:xfrm>
        </p:spPr>
        <p:txBody>
          <a:bodyPr/>
          <a:lstStyle/>
          <a:p>
            <a:fld id="{6D22F896-40B5-4ADD-8801-0D06FADFA095}" type="slidenum">
              <a:rPr lang="en-US" smtClean="0"/>
              <a:pPr/>
              <a:t>66</a:t>
            </a:fld>
            <a:endParaRPr lang="en-US" dirty="0"/>
          </a:p>
        </p:txBody>
      </p:sp>
      <p:pic>
        <p:nvPicPr>
          <p:cNvPr id="7" name="Picture 2" descr="C:\Users\STAR\Desktop\h2ib1_astad8_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785813"/>
            <a:ext cx="4857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77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5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5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500"/>
                                        <p:tgtEl>
                                          <p:spTgt spid="4">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ox(in)">
                                      <p:cBhvr>
                                        <p:cTn id="24" dur="500"/>
                                        <p:tgtEl>
                                          <p:spTgt spid="4">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ox(in)">
                                      <p:cBhvr>
                                        <p:cTn id="30" dur="500"/>
                                        <p:tgtEl>
                                          <p:spTgt spid="4">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ox(in)">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3595688" y="4929189"/>
            <a:ext cx="5357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dirty="0"/>
              <a:t>1: </a:t>
            </a:r>
            <a:r>
              <a:rPr lang="fr-FR" sz="2400" dirty="0"/>
              <a:t>processus </a:t>
            </a:r>
            <a:r>
              <a:rPr lang="fr-FR" sz="2400" dirty="0" err="1"/>
              <a:t>notochordal</a:t>
            </a:r>
            <a:endParaRPr lang="fr-FR" sz="2400" dirty="0"/>
          </a:p>
          <a:p>
            <a:pPr eaLnBrk="1" hangingPunct="1">
              <a:spcBef>
                <a:spcPct val="0"/>
              </a:spcBef>
              <a:buFontTx/>
              <a:buNone/>
            </a:pPr>
            <a:r>
              <a:rPr lang="fr-FR" sz="2400" b="1" dirty="0"/>
              <a:t>4</a:t>
            </a:r>
            <a:r>
              <a:rPr lang="fr-FR" sz="2400" dirty="0"/>
              <a:t>: cavité amniotique</a:t>
            </a:r>
          </a:p>
          <a:p>
            <a:pPr eaLnBrk="1" hangingPunct="1">
              <a:spcBef>
                <a:spcPct val="0"/>
              </a:spcBef>
              <a:buFontTx/>
              <a:buNone/>
            </a:pPr>
            <a:r>
              <a:rPr lang="fr-FR" sz="2400" b="1" dirty="0"/>
              <a:t>6: </a:t>
            </a:r>
            <a:r>
              <a:rPr lang="fr-FR" sz="2400" dirty="0"/>
              <a:t>mésoblaste </a:t>
            </a:r>
            <a:r>
              <a:rPr lang="fr-FR" sz="2400" dirty="0" smtClean="0"/>
              <a:t>intra embryonnaire</a:t>
            </a:r>
            <a:endParaRPr lang="fr-FR" sz="2400" dirty="0"/>
          </a:p>
          <a:p>
            <a:pPr eaLnBrk="1" hangingPunct="1">
              <a:spcBef>
                <a:spcPct val="0"/>
              </a:spcBef>
              <a:buFontTx/>
              <a:buNone/>
            </a:pPr>
            <a:r>
              <a:rPr lang="fr-FR" sz="2400" b="1" dirty="0"/>
              <a:t>8:</a:t>
            </a:r>
            <a:r>
              <a:rPr lang="fr-FR" sz="2400" dirty="0"/>
              <a:t> membrane bucco-pharyngienne</a:t>
            </a:r>
          </a:p>
          <a:p>
            <a:pPr eaLnBrk="1" hangingPunct="1">
              <a:spcBef>
                <a:spcPct val="0"/>
              </a:spcBef>
              <a:buFontTx/>
              <a:buNone/>
            </a:pPr>
            <a:r>
              <a:rPr lang="fr-FR" sz="2400" b="1" dirty="0"/>
              <a:t> </a:t>
            </a:r>
          </a:p>
        </p:txBody>
      </p:sp>
      <p:sp>
        <p:nvSpPr>
          <p:cNvPr id="4" name="ZoneTexte 3"/>
          <p:cNvSpPr txBox="1">
            <a:spLocks noChangeArrowheads="1"/>
          </p:cNvSpPr>
          <p:nvPr/>
        </p:nvSpPr>
        <p:spPr bwMode="auto">
          <a:xfrm>
            <a:off x="3810001" y="214313"/>
            <a:ext cx="414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Gouttière renversé</a:t>
            </a:r>
          </a:p>
        </p:txBody>
      </p:sp>
      <p:sp>
        <p:nvSpPr>
          <p:cNvPr id="5" name="Espace réservé du numéro de diapositive 4"/>
          <p:cNvSpPr>
            <a:spLocks noGrp="1"/>
          </p:cNvSpPr>
          <p:nvPr>
            <p:ph type="sldNum" sz="quarter" idx="12"/>
          </p:nvPr>
        </p:nvSpPr>
        <p:spPr>
          <a:xfrm>
            <a:off x="11136560" y="6381328"/>
            <a:ext cx="764215" cy="365125"/>
          </a:xfrm>
        </p:spPr>
        <p:txBody>
          <a:bodyPr/>
          <a:lstStyle/>
          <a:p>
            <a:fld id="{6D22F896-40B5-4ADD-8801-0D06FADFA095}" type="slidenum">
              <a:rPr lang="en-US" smtClean="0"/>
              <a:pPr/>
              <a:t>67</a:t>
            </a:fld>
            <a:endParaRPr lang="en-US" dirty="0"/>
          </a:p>
        </p:txBody>
      </p:sp>
      <p:pic>
        <p:nvPicPr>
          <p:cNvPr id="7" name="Picture 2" descr="C:\Users\STAR\Desktop\h2ib2_cstad8_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109" y="1149351"/>
            <a:ext cx="5500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8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452688" y="3500438"/>
            <a:ext cx="685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a:t>1: </a:t>
            </a:r>
            <a:r>
              <a:rPr lang="fr-FR" sz="2400"/>
              <a:t>notochorde </a:t>
            </a:r>
            <a:br>
              <a:rPr lang="fr-FR" sz="2400"/>
            </a:br>
            <a:r>
              <a:rPr lang="fr-FR" sz="2400" b="1"/>
              <a:t>2: </a:t>
            </a:r>
            <a:r>
              <a:rPr lang="fr-FR" sz="2400"/>
              <a:t>entoblaste embryonnaire </a:t>
            </a:r>
            <a:r>
              <a:rPr lang="fr-FR" sz="2400" b="1"/>
              <a:t/>
            </a:r>
            <a:br>
              <a:rPr lang="fr-FR" sz="2400" b="1"/>
            </a:br>
            <a:r>
              <a:rPr lang="fr-FR" sz="2400" b="1"/>
              <a:t>3: </a:t>
            </a:r>
            <a:r>
              <a:rPr lang="fr-FR" sz="2400"/>
              <a:t>cavité amniotique </a:t>
            </a:r>
            <a:r>
              <a:rPr lang="fr-FR" sz="2400" b="1"/>
              <a:t/>
            </a:r>
            <a:br>
              <a:rPr lang="fr-FR" sz="2400" b="1"/>
            </a:br>
            <a:r>
              <a:rPr lang="fr-FR" sz="2400" b="1"/>
              <a:t>5: </a:t>
            </a:r>
            <a:r>
              <a:rPr lang="fr-FR" sz="2400"/>
              <a:t>pédicule embryonnaire </a:t>
            </a:r>
            <a:r>
              <a:rPr lang="fr-FR" sz="2400" b="1"/>
              <a:t/>
            </a:r>
            <a:br>
              <a:rPr lang="fr-FR" sz="2400" b="1"/>
            </a:br>
            <a:r>
              <a:rPr lang="fr-FR" sz="2400" b="1"/>
              <a:t>7: </a:t>
            </a:r>
            <a:r>
              <a:rPr lang="fr-FR" sz="2400"/>
              <a:t>plaque préchordale</a:t>
            </a:r>
          </a:p>
          <a:p>
            <a:pPr eaLnBrk="1" hangingPunct="1">
              <a:spcBef>
                <a:spcPct val="0"/>
              </a:spcBef>
              <a:buFontTx/>
              <a:buNone/>
            </a:pPr>
            <a:r>
              <a:rPr lang="fr-FR" sz="2400" b="1"/>
              <a:t>8:</a:t>
            </a:r>
            <a:r>
              <a:rPr lang="fr-FR" sz="2400"/>
              <a:t> membrane bucco-pharyngienne</a:t>
            </a:r>
          </a:p>
          <a:p>
            <a:pPr eaLnBrk="1" hangingPunct="1">
              <a:spcBef>
                <a:spcPct val="0"/>
              </a:spcBef>
              <a:buFontTx/>
              <a:buNone/>
            </a:pPr>
            <a:r>
              <a:rPr lang="fr-FR" sz="2400" b="1"/>
              <a:t>9</a:t>
            </a:r>
            <a:r>
              <a:rPr lang="fr-FR" sz="2400"/>
              <a:t>: membrane cloacale</a:t>
            </a:r>
          </a:p>
          <a:p>
            <a:pPr eaLnBrk="1" hangingPunct="1">
              <a:spcBef>
                <a:spcPct val="0"/>
              </a:spcBef>
              <a:buFontTx/>
              <a:buNone/>
            </a:pPr>
            <a:r>
              <a:rPr lang="fr-FR" sz="2400" b="1"/>
              <a:t>12: </a:t>
            </a:r>
            <a:r>
              <a:rPr lang="fr-FR" sz="2400"/>
              <a:t>ébauche cardiaque </a:t>
            </a:r>
            <a:r>
              <a:rPr lang="fr-FR" sz="2400" b="1"/>
              <a:t/>
            </a:r>
            <a:br>
              <a:rPr lang="fr-FR" sz="2400" b="1"/>
            </a:br>
            <a:r>
              <a:rPr lang="fr-FR" sz="2400" b="1"/>
              <a:t>13: </a:t>
            </a:r>
            <a:r>
              <a:rPr lang="fr-FR" sz="2400"/>
              <a:t>allantoïde</a:t>
            </a:r>
          </a:p>
        </p:txBody>
      </p:sp>
      <p:sp>
        <p:nvSpPr>
          <p:cNvPr id="5" name="ZoneTexte 4"/>
          <p:cNvSpPr txBox="1">
            <a:spLocks noChangeArrowheads="1"/>
          </p:cNvSpPr>
          <p:nvPr/>
        </p:nvSpPr>
        <p:spPr bwMode="auto">
          <a:xfrm>
            <a:off x="3452814" y="0"/>
            <a:ext cx="492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Plaque chordale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1136560" y="6381328"/>
            <a:ext cx="764215" cy="365125"/>
          </a:xfrm>
        </p:spPr>
        <p:txBody>
          <a:bodyPr/>
          <a:lstStyle/>
          <a:p>
            <a:fld id="{6D22F896-40B5-4ADD-8801-0D06FADFA095}" type="slidenum">
              <a:rPr lang="en-US" smtClean="0"/>
              <a:pPr/>
              <a:t>68</a:t>
            </a:fld>
            <a:endParaRPr lang="en-US" dirty="0"/>
          </a:p>
        </p:txBody>
      </p:sp>
      <p:pic>
        <p:nvPicPr>
          <p:cNvPr id="7" name="Picture 2" descr="C:\Users\STAR\Desktop\h2ic1_astad9_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571500"/>
            <a:ext cx="4857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676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5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5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a:spLocks noChangeArrowheads="1"/>
          </p:cNvSpPr>
          <p:nvPr/>
        </p:nvSpPr>
        <p:spPr bwMode="auto">
          <a:xfrm>
            <a:off x="3024188" y="3929064"/>
            <a:ext cx="478631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b="1" dirty="0"/>
              <a:t>1: </a:t>
            </a:r>
            <a:r>
              <a:rPr lang="fr-FR" sz="2400" dirty="0"/>
              <a:t>notochorde </a:t>
            </a:r>
            <a:br>
              <a:rPr lang="fr-FR" sz="2400" dirty="0"/>
            </a:br>
            <a:r>
              <a:rPr lang="fr-FR" sz="2400" b="1" dirty="0"/>
              <a:t>2: </a:t>
            </a:r>
            <a:r>
              <a:rPr lang="fr-FR" sz="2400" dirty="0" err="1"/>
              <a:t>entoblaste</a:t>
            </a:r>
            <a:r>
              <a:rPr lang="fr-FR" sz="2400" dirty="0"/>
              <a:t> embryonnaire </a:t>
            </a:r>
          </a:p>
          <a:p>
            <a:pPr eaLnBrk="1" hangingPunct="1">
              <a:spcBef>
                <a:spcPct val="0"/>
              </a:spcBef>
              <a:buFontTx/>
              <a:buNone/>
            </a:pPr>
            <a:r>
              <a:rPr lang="fr-FR" sz="2400" b="1" dirty="0"/>
              <a:t>4: </a:t>
            </a:r>
            <a:r>
              <a:rPr lang="fr-FR" sz="2400" dirty="0"/>
              <a:t>tube </a:t>
            </a:r>
            <a:r>
              <a:rPr lang="fr-FR" sz="2400" dirty="0" smtClean="0"/>
              <a:t>neural</a:t>
            </a:r>
            <a:endParaRPr lang="fr-FR" sz="2400" dirty="0"/>
          </a:p>
          <a:p>
            <a:pPr eaLnBrk="1" hangingPunct="1">
              <a:spcBef>
                <a:spcPct val="0"/>
              </a:spcBef>
              <a:buFontTx/>
              <a:buNone/>
            </a:pPr>
            <a:r>
              <a:rPr lang="fr-FR" sz="2400" b="1" dirty="0"/>
              <a:t>6: </a:t>
            </a:r>
            <a:r>
              <a:rPr lang="fr-FR" sz="2400" dirty="0"/>
              <a:t>mésoblaste </a:t>
            </a:r>
            <a:r>
              <a:rPr lang="fr-FR" sz="2400" dirty="0" smtClean="0"/>
              <a:t>intra embryonnaire</a:t>
            </a:r>
            <a:endParaRPr lang="fr-FR" sz="2400" dirty="0"/>
          </a:p>
          <a:p>
            <a:pPr eaLnBrk="1" hangingPunct="1">
              <a:spcBef>
                <a:spcPct val="0"/>
              </a:spcBef>
              <a:buFontTx/>
              <a:buNone/>
            </a:pPr>
            <a:r>
              <a:rPr lang="fr-FR" sz="2400" b="1" dirty="0"/>
              <a:t>10:</a:t>
            </a:r>
            <a:r>
              <a:rPr lang="fr-FR" sz="2400" dirty="0"/>
              <a:t> </a:t>
            </a:r>
            <a:r>
              <a:rPr lang="fr-FR" sz="2400" dirty="0" smtClean="0"/>
              <a:t>aorte </a:t>
            </a:r>
            <a:r>
              <a:rPr lang="fr-FR" sz="2400" b="1" dirty="0"/>
              <a:t/>
            </a:r>
            <a:br>
              <a:rPr lang="fr-FR" sz="2400" b="1" dirty="0"/>
            </a:br>
            <a:r>
              <a:rPr lang="fr-FR" sz="2400" b="1" dirty="0"/>
              <a:t>11:</a:t>
            </a:r>
            <a:r>
              <a:rPr lang="fr-FR" sz="2400" dirty="0"/>
              <a:t> veines ombilicales</a:t>
            </a:r>
          </a:p>
          <a:p>
            <a:pPr eaLnBrk="1" hangingPunct="1">
              <a:spcBef>
                <a:spcPct val="0"/>
              </a:spcBef>
              <a:buFontTx/>
              <a:buNone/>
            </a:pPr>
            <a:endParaRPr lang="fr-FR" sz="1800" dirty="0"/>
          </a:p>
        </p:txBody>
      </p:sp>
      <p:sp>
        <p:nvSpPr>
          <p:cNvPr id="6" name="ZoneTexte 5"/>
          <p:cNvSpPr txBox="1">
            <a:spLocks noChangeArrowheads="1"/>
          </p:cNvSpPr>
          <p:nvPr/>
        </p:nvSpPr>
        <p:spPr bwMode="auto">
          <a:xfrm>
            <a:off x="2667000" y="214313"/>
            <a:ext cx="5786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solidFill>
                  <a:srgbClr val="FF0000"/>
                </a:solidFill>
              </a:rPr>
              <a:t>Notochorde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a:xfrm>
            <a:off x="11136560" y="6332538"/>
            <a:ext cx="764215" cy="365125"/>
          </a:xfrm>
        </p:spPr>
        <p:txBody>
          <a:bodyPr/>
          <a:lstStyle/>
          <a:p>
            <a:fld id="{6D22F896-40B5-4ADD-8801-0D06FADFA095}" type="slidenum">
              <a:rPr lang="en-US" smtClean="0"/>
              <a:pPr/>
              <a:t>69</a:t>
            </a:fld>
            <a:endParaRPr lang="en-US" dirty="0"/>
          </a:p>
        </p:txBody>
      </p:sp>
      <p:pic>
        <p:nvPicPr>
          <p:cNvPr id="7" name="Picture 2" descr="C:\Users\STAR\Desktop\h2ic2_cstad9_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1013698"/>
            <a:ext cx="592931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38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ox(in)">
                                      <p:cBhvr>
                                        <p:cTn id="18" dur="500"/>
                                        <p:tgtEl>
                                          <p:spTgt spid="5">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ox(in)">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637" y="320040"/>
            <a:ext cx="10722542" cy="661737"/>
          </a:xfrm>
        </p:spPr>
        <p:txBody>
          <a:bodyPr>
            <a:normAutofit fontScale="90000"/>
          </a:bodyPr>
          <a:lstStyle/>
          <a:p>
            <a:pPr>
              <a:defRPr/>
            </a:pPr>
            <a:r>
              <a:rPr lang="fr-FR" dirty="0"/>
              <a:t>Première semaine du développement embryonnaire </a:t>
            </a:r>
            <a:br>
              <a:rPr lang="fr-FR" dirty="0"/>
            </a:br>
            <a:endParaRPr lang="fr-FR" dirty="0"/>
          </a:p>
        </p:txBody>
      </p:sp>
      <p:sp>
        <p:nvSpPr>
          <p:cNvPr id="13315" name="Espace réservé du contenu 2"/>
          <p:cNvSpPr>
            <a:spLocks noGrp="1"/>
          </p:cNvSpPr>
          <p:nvPr>
            <p:ph idx="4294967295"/>
          </p:nvPr>
        </p:nvSpPr>
        <p:spPr>
          <a:xfrm>
            <a:off x="844673" y="1094200"/>
            <a:ext cx="9820120" cy="4534291"/>
          </a:xfrm>
          <a:prstGeom prst="rect">
            <a:avLst/>
          </a:prstGeom>
        </p:spPr>
        <p:txBody>
          <a:bodyPr/>
          <a:lstStyle/>
          <a:p>
            <a:pPr marL="0" indent="0">
              <a:buNone/>
            </a:pPr>
            <a:r>
              <a:rPr lang="fr-FR" sz="2600" dirty="0">
                <a:solidFill>
                  <a:srgbClr val="FF0000"/>
                </a:solidFill>
                <a:latin typeface="+mj-lt"/>
              </a:rPr>
              <a:t> 1.1Transport des spermatozoïdes dans les voies génitales </a:t>
            </a:r>
            <a:r>
              <a:rPr lang="fr-FR" sz="2600" dirty="0" err="1" smtClean="0">
                <a:solidFill>
                  <a:srgbClr val="FF0000"/>
                </a:solidFill>
                <a:latin typeface="+mj-lt"/>
              </a:rPr>
              <a:t>femelleS</a:t>
            </a:r>
            <a:r>
              <a:rPr lang="fr-FR" sz="2600" dirty="0" smtClean="0">
                <a:solidFill>
                  <a:srgbClr val="FF0000"/>
                </a:solidFill>
                <a:latin typeface="+mj-lt"/>
              </a:rPr>
              <a:t>:</a:t>
            </a:r>
            <a:endParaRPr lang="fr-FR" sz="2600" dirty="0">
              <a:solidFill>
                <a:srgbClr val="FF0000"/>
              </a:solidFill>
              <a:latin typeface="+mj-lt"/>
            </a:endParaRPr>
          </a:p>
          <a:p>
            <a:pPr marL="0" indent="0">
              <a:buNone/>
            </a:pPr>
            <a:r>
              <a:rPr lang="fr-FR" sz="2600" dirty="0" smtClean="0">
                <a:solidFill>
                  <a:srgbClr val="FF0000"/>
                </a:solidFill>
                <a:latin typeface="+mj-lt"/>
              </a:rPr>
              <a:t>Espèces où </a:t>
            </a:r>
            <a:r>
              <a:rPr lang="fr-FR" sz="2600" dirty="0">
                <a:solidFill>
                  <a:srgbClr val="FF0000"/>
                </a:solidFill>
                <a:latin typeface="+mj-lt"/>
              </a:rPr>
              <a:t>le sperme est déposé </a:t>
            </a:r>
            <a:r>
              <a:rPr lang="fr-FR" sz="2600" dirty="0" smtClean="0">
                <a:solidFill>
                  <a:srgbClr val="FF0000"/>
                </a:solidFill>
                <a:latin typeface="+mj-lt"/>
              </a:rPr>
              <a:t>dans L’UTERUS</a:t>
            </a:r>
            <a:endParaRPr lang="fr-FR" sz="2600" dirty="0" smtClean="0">
              <a:latin typeface="+mj-lt"/>
            </a:endParaRPr>
          </a:p>
          <a:p>
            <a:pPr eaLnBrk="1" hangingPunct="1"/>
            <a:r>
              <a:rPr lang="fr-FR" sz="2600" cap="none" dirty="0" smtClean="0">
                <a:latin typeface="+mj-lt"/>
              </a:rPr>
              <a:t>S</a:t>
            </a:r>
            <a:r>
              <a:rPr lang="ar-DZ" sz="2600" cap="none" dirty="0" err="1" smtClean="0">
                <a:latin typeface="+mj-lt"/>
              </a:rPr>
              <a:t>ous</a:t>
            </a:r>
            <a:r>
              <a:rPr lang="ar-DZ" sz="2600" cap="none" dirty="0" smtClean="0">
                <a:latin typeface="+mj-lt"/>
              </a:rPr>
              <a:t> </a:t>
            </a:r>
            <a:r>
              <a:rPr lang="ar-DZ" sz="2600" cap="none" dirty="0" err="1" smtClean="0">
                <a:latin typeface="+mj-lt"/>
              </a:rPr>
              <a:t>l’influence</a:t>
            </a:r>
            <a:r>
              <a:rPr lang="ar-DZ" sz="2600" cap="none" dirty="0" smtClean="0">
                <a:latin typeface="+mj-lt"/>
              </a:rPr>
              <a:t> </a:t>
            </a:r>
            <a:r>
              <a:rPr lang="ar-DZ" sz="2600" cap="none" dirty="0" err="1" smtClean="0">
                <a:latin typeface="+mj-lt"/>
              </a:rPr>
              <a:t>des</a:t>
            </a:r>
            <a:r>
              <a:rPr lang="ar-DZ" sz="2600" cap="none" dirty="0" smtClean="0">
                <a:latin typeface="+mj-lt"/>
              </a:rPr>
              <a:t> </a:t>
            </a:r>
            <a:r>
              <a:rPr lang="ar-DZ" sz="2600" cap="none" dirty="0" err="1" smtClean="0">
                <a:latin typeface="+mj-lt"/>
              </a:rPr>
              <a:t>relaxations</a:t>
            </a:r>
            <a:r>
              <a:rPr lang="ar-DZ" sz="2600" cap="none" dirty="0" smtClean="0">
                <a:latin typeface="+mj-lt"/>
              </a:rPr>
              <a:t>  </a:t>
            </a:r>
            <a:r>
              <a:rPr lang="ar-DZ" sz="2600" cap="none" dirty="0" err="1" smtClean="0">
                <a:latin typeface="+mj-lt"/>
              </a:rPr>
              <a:t>spasmodiques</a:t>
            </a:r>
            <a:r>
              <a:rPr lang="ar-DZ" sz="2600" cap="none" dirty="0" smtClean="0">
                <a:latin typeface="+mj-lt"/>
              </a:rPr>
              <a:t> </a:t>
            </a:r>
            <a:r>
              <a:rPr lang="ar-DZ" sz="2600" cap="none" dirty="0" err="1" smtClean="0">
                <a:latin typeface="+mj-lt"/>
              </a:rPr>
              <a:t>du</a:t>
            </a:r>
            <a:r>
              <a:rPr lang="ar-DZ" sz="2600" cap="none" dirty="0" smtClean="0">
                <a:latin typeface="+mj-lt"/>
              </a:rPr>
              <a:t> </a:t>
            </a:r>
            <a:r>
              <a:rPr lang="ar-DZ" sz="2600" cap="none" dirty="0" err="1" smtClean="0">
                <a:latin typeface="+mj-lt"/>
              </a:rPr>
              <a:t>col</a:t>
            </a:r>
            <a:r>
              <a:rPr lang="fr-FR" sz="2600" cap="none" dirty="0" smtClean="0">
                <a:latin typeface="+mj-lt"/>
              </a:rPr>
              <a:t> (</a:t>
            </a:r>
            <a:r>
              <a:rPr lang="ar-DZ" sz="2600" cap="none" dirty="0" err="1" smtClean="0">
                <a:latin typeface="+mj-lt"/>
              </a:rPr>
              <a:t>oestrogènes</a:t>
            </a:r>
            <a:r>
              <a:rPr lang="ar-DZ" sz="2600" cap="none" dirty="0" smtClean="0">
                <a:latin typeface="+mj-lt"/>
              </a:rPr>
              <a:t> </a:t>
            </a:r>
            <a:r>
              <a:rPr lang="fr-FR" sz="2600" cap="none" dirty="0" smtClean="0">
                <a:latin typeface="+mj-lt"/>
              </a:rPr>
              <a:t>)</a:t>
            </a:r>
            <a:r>
              <a:rPr lang="ar-DZ" sz="2600" cap="none" dirty="0" smtClean="0">
                <a:latin typeface="+mj-lt"/>
              </a:rPr>
              <a:t> +</a:t>
            </a:r>
            <a:r>
              <a:rPr lang="ar-DZ" sz="2600" cap="none" dirty="0" err="1" smtClean="0">
                <a:latin typeface="+mj-lt"/>
              </a:rPr>
              <a:t>mucus</a:t>
            </a:r>
            <a:r>
              <a:rPr lang="ar-DZ" sz="2600" cap="none" dirty="0" smtClean="0">
                <a:latin typeface="+mj-lt"/>
              </a:rPr>
              <a:t> </a:t>
            </a:r>
            <a:r>
              <a:rPr lang="ar-DZ" sz="2600" cap="none" dirty="0" err="1" smtClean="0">
                <a:latin typeface="+mj-lt"/>
              </a:rPr>
              <a:t>cervical</a:t>
            </a:r>
            <a:r>
              <a:rPr lang="ar-DZ" sz="2600" cap="none" dirty="0" smtClean="0">
                <a:latin typeface="+mj-lt"/>
              </a:rPr>
              <a:t>     </a:t>
            </a:r>
            <a:r>
              <a:rPr lang="fr-FR" sz="2600" cap="none" dirty="0" smtClean="0">
                <a:latin typeface="+mj-lt"/>
              </a:rPr>
              <a:t>    </a:t>
            </a:r>
            <a:r>
              <a:rPr lang="ar-DZ" sz="2600" cap="none" dirty="0" smtClean="0">
                <a:latin typeface="+mj-lt"/>
              </a:rPr>
              <a:t> </a:t>
            </a:r>
            <a:r>
              <a:rPr lang="fr-FR" sz="2600" cap="none" dirty="0" smtClean="0">
                <a:latin typeface="+mj-lt"/>
              </a:rPr>
              <a:t>       </a:t>
            </a:r>
            <a:r>
              <a:rPr lang="ar-DZ" sz="2600" cap="none" dirty="0" smtClean="0">
                <a:latin typeface="+mj-lt"/>
              </a:rPr>
              <a:t>pénétration du pénis dans l</a:t>
            </a:r>
            <a:r>
              <a:rPr lang="fr-FR" sz="2600" cap="none" dirty="0" smtClean="0">
                <a:latin typeface="+mj-lt"/>
              </a:rPr>
              <a:t>e vagin</a:t>
            </a:r>
          </a:p>
          <a:p>
            <a:pPr eaLnBrk="1" hangingPunct="1"/>
            <a:r>
              <a:rPr lang="fr-FR" sz="2600" cap="none" dirty="0" smtClean="0">
                <a:latin typeface="+mj-lt"/>
                <a:cs typeface="Tahoma" panose="020B0604030504040204" pitchFamily="34" charset="0"/>
              </a:rPr>
              <a:t>Dépôt des </a:t>
            </a:r>
            <a:r>
              <a:rPr lang="fr-FR" sz="2600" cap="none" dirty="0" err="1" smtClean="0">
                <a:latin typeface="+mj-lt"/>
                <a:cs typeface="Tahoma" panose="020B0604030504040204" pitchFamily="34" charset="0"/>
              </a:rPr>
              <a:t>spz</a:t>
            </a:r>
            <a:r>
              <a:rPr lang="fr-FR" sz="2600" cap="none" dirty="0" smtClean="0">
                <a:latin typeface="+mj-lt"/>
                <a:cs typeface="Tahoma" panose="020B0604030504040204" pitchFamily="34" charset="0"/>
              </a:rPr>
              <a:t> dans l’utérus.</a:t>
            </a:r>
            <a:endParaRPr lang="ar-DZ" sz="2600" cap="none" dirty="0" smtClean="0">
              <a:latin typeface="+mj-lt"/>
            </a:endParaRPr>
          </a:p>
          <a:p>
            <a:pPr eaLnBrk="1" hangingPunct="1"/>
            <a:r>
              <a:rPr lang="fr-FR" sz="2600" cap="none" dirty="0" smtClean="0">
                <a:latin typeface="+mj-lt"/>
              </a:rPr>
              <a:t>R</a:t>
            </a:r>
            <a:r>
              <a:rPr lang="ar-DZ" sz="2600" cap="none" dirty="0" err="1" smtClean="0">
                <a:latin typeface="+mj-lt"/>
              </a:rPr>
              <a:t>emontée</a:t>
            </a:r>
            <a:r>
              <a:rPr lang="ar-DZ" sz="2600" cap="none" dirty="0" smtClean="0">
                <a:latin typeface="+mj-lt"/>
              </a:rPr>
              <a:t> </a:t>
            </a:r>
            <a:r>
              <a:rPr lang="ar-DZ" sz="2600" cap="none" dirty="0" err="1" smtClean="0">
                <a:latin typeface="+mj-lt"/>
              </a:rPr>
              <a:t>des</a:t>
            </a:r>
            <a:r>
              <a:rPr lang="ar-DZ" sz="2600" cap="none" dirty="0" smtClean="0">
                <a:latin typeface="+mj-lt"/>
              </a:rPr>
              <a:t> </a:t>
            </a:r>
            <a:r>
              <a:rPr lang="ar-DZ" sz="2600" cap="none" dirty="0" err="1" smtClean="0">
                <a:latin typeface="+mj-lt"/>
              </a:rPr>
              <a:t>spz</a:t>
            </a:r>
            <a:r>
              <a:rPr lang="ar-DZ" sz="2600" cap="none" dirty="0" smtClean="0">
                <a:latin typeface="+mj-lt"/>
              </a:rPr>
              <a:t> </a:t>
            </a:r>
            <a:r>
              <a:rPr lang="ar-DZ" sz="2600" cap="none" dirty="0" err="1" smtClean="0">
                <a:latin typeface="+mj-lt"/>
              </a:rPr>
              <a:t>suite</a:t>
            </a:r>
            <a:r>
              <a:rPr lang="ar-DZ" sz="2600" cap="none" dirty="0" smtClean="0">
                <a:latin typeface="+mj-lt"/>
              </a:rPr>
              <a:t>  </a:t>
            </a:r>
            <a:r>
              <a:rPr lang="ar-DZ" sz="2600" cap="none" dirty="0" err="1" smtClean="0">
                <a:latin typeface="+mj-lt"/>
              </a:rPr>
              <a:t>aux</a:t>
            </a:r>
            <a:r>
              <a:rPr lang="ar-DZ" sz="2600" cap="none" dirty="0" smtClean="0">
                <a:latin typeface="+mj-lt"/>
              </a:rPr>
              <a:t> </a:t>
            </a:r>
            <a:r>
              <a:rPr lang="ar-DZ" sz="2600" cap="none" dirty="0" err="1" smtClean="0">
                <a:latin typeface="+mj-lt"/>
              </a:rPr>
              <a:t>contractions</a:t>
            </a:r>
            <a:r>
              <a:rPr lang="ar-DZ" sz="2600" cap="none" dirty="0" smtClean="0">
                <a:latin typeface="+mj-lt"/>
              </a:rPr>
              <a:t> </a:t>
            </a:r>
            <a:r>
              <a:rPr lang="ar-DZ" sz="2600" cap="none" dirty="0" err="1" smtClean="0">
                <a:latin typeface="+mj-lt"/>
              </a:rPr>
              <a:t>utérines</a:t>
            </a:r>
            <a:r>
              <a:rPr lang="ar-DZ" sz="2600" cap="none" dirty="0" smtClean="0">
                <a:latin typeface="+mj-lt"/>
              </a:rPr>
              <a:t>.</a:t>
            </a:r>
            <a:endParaRPr lang="fr-FR" sz="2600" cap="none" dirty="0" smtClean="0">
              <a:latin typeface="+mj-lt"/>
            </a:endParaRPr>
          </a:p>
        </p:txBody>
      </p:sp>
      <p:sp>
        <p:nvSpPr>
          <p:cNvPr id="4" name="Flèche droite 3"/>
          <p:cNvSpPr/>
          <p:nvPr/>
        </p:nvSpPr>
        <p:spPr>
          <a:xfrm>
            <a:off x="3398957" y="3496098"/>
            <a:ext cx="1303699" cy="29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Espace réservé du pied de page 2"/>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49160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381250" y="2500313"/>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sz="2400">
                <a:solidFill>
                  <a:srgbClr val="FF0000"/>
                </a:solidFill>
              </a:rPr>
              <a:t>Notochorde</a:t>
            </a:r>
            <a:r>
              <a:rPr lang="fr-FR" sz="1800"/>
              <a:t> </a:t>
            </a:r>
          </a:p>
        </p:txBody>
      </p:sp>
      <p:sp>
        <p:nvSpPr>
          <p:cNvPr id="3" name="Accolade ouvrante 2"/>
          <p:cNvSpPr/>
          <p:nvPr/>
        </p:nvSpPr>
        <p:spPr>
          <a:xfrm>
            <a:off x="4095751" y="857250"/>
            <a:ext cx="1071563" cy="3786188"/>
          </a:xfrm>
          <a:prstGeom prst="lef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fr-FR"/>
          </a:p>
        </p:txBody>
      </p:sp>
      <p:sp>
        <p:nvSpPr>
          <p:cNvPr id="4" name="ZoneTexte 3"/>
          <p:cNvSpPr txBox="1">
            <a:spLocks noChangeArrowheads="1"/>
          </p:cNvSpPr>
          <p:nvPr/>
        </p:nvSpPr>
        <p:spPr bwMode="auto">
          <a:xfrm>
            <a:off x="5381626" y="785813"/>
            <a:ext cx="4500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sz="2400"/>
              <a:t> </a:t>
            </a:r>
            <a:r>
              <a:rPr lang="fr-FR" sz="2400" smtClean="0"/>
              <a:t>L’axe </a:t>
            </a:r>
            <a:r>
              <a:rPr lang="fr-FR" sz="2400"/>
              <a:t>longitudinal primordial de l’embryon</a:t>
            </a:r>
          </a:p>
        </p:txBody>
      </p:sp>
      <p:sp>
        <p:nvSpPr>
          <p:cNvPr id="5" name="ZoneTexte 4"/>
          <p:cNvSpPr txBox="1">
            <a:spLocks noChangeArrowheads="1"/>
          </p:cNvSpPr>
          <p:nvPr/>
        </p:nvSpPr>
        <p:spPr bwMode="auto">
          <a:xfrm>
            <a:off x="5453064" y="2428876"/>
            <a:ext cx="350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sz="2400" dirty="0"/>
              <a:t> Emplacement des </a:t>
            </a:r>
            <a:r>
              <a:rPr lang="fr-FR" sz="2400" dirty="0" smtClean="0"/>
              <a:t>futurs </a:t>
            </a:r>
            <a:r>
              <a:rPr lang="fr-FR" sz="2400" dirty="0"/>
              <a:t>corps vertébraux</a:t>
            </a:r>
          </a:p>
        </p:txBody>
      </p:sp>
      <p:sp>
        <p:nvSpPr>
          <p:cNvPr id="7" name="ZoneTexte 6"/>
          <p:cNvSpPr txBox="1">
            <a:spLocks noChangeArrowheads="1"/>
          </p:cNvSpPr>
          <p:nvPr/>
        </p:nvSpPr>
        <p:spPr bwMode="auto">
          <a:xfrm>
            <a:off x="5453064" y="3643313"/>
            <a:ext cx="357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sz="2400"/>
              <a:t> Inducteur de l’ectoblaste  dans la différenciation de la plaque neurale</a:t>
            </a:r>
          </a:p>
        </p:txBody>
      </p:sp>
      <p:sp>
        <p:nvSpPr>
          <p:cNvPr id="8" name="Espace réservé du numéro de diapositive 7"/>
          <p:cNvSpPr>
            <a:spLocks noGrp="1"/>
          </p:cNvSpPr>
          <p:nvPr>
            <p:ph type="sldNum" sz="quarter" idx="12"/>
          </p:nvPr>
        </p:nvSpPr>
        <p:spPr>
          <a:xfrm>
            <a:off x="11136560" y="6381328"/>
            <a:ext cx="764215" cy="365125"/>
          </a:xfrm>
        </p:spPr>
        <p:txBody>
          <a:bodyPr/>
          <a:lstStyle/>
          <a:p>
            <a:fld id="{6D22F896-40B5-4ADD-8801-0D06FADFA095}" type="slidenum">
              <a:rPr lang="en-US" smtClean="0"/>
              <a:pPr/>
              <a:t>70</a:t>
            </a:fld>
            <a:endParaRPr lang="en-US" dirty="0"/>
          </a:p>
        </p:txBody>
      </p:sp>
    </p:spTree>
    <p:extLst>
      <p:ext uri="{BB962C8B-B14F-4D97-AF65-F5344CB8AC3E}">
        <p14:creationId xmlns:p14="http://schemas.microsoft.com/office/powerpoint/2010/main" val="544986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heckerboard(across)">
                                      <p:cBhvr>
                                        <p:cTn id="22" dur="500"/>
                                        <p:tgtEl>
                                          <p:spTgt spid="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25924" y="75462"/>
            <a:ext cx="11090495" cy="582612"/>
          </a:xfrm>
        </p:spPr>
        <p:txBody>
          <a:bodyPr>
            <a:normAutofit fontScale="90000"/>
          </a:bodyPr>
          <a:lstStyle/>
          <a:p>
            <a:r>
              <a:rPr lang="fr-FR" dirty="0">
                <a:solidFill>
                  <a:srgbClr val="FF0000"/>
                </a:solidFill>
                <a:latin typeface="Calibri" panose="020F0502020204030204" pitchFamily="34" charset="0"/>
                <a:cs typeface="Calibri" panose="020F0502020204030204" pitchFamily="34" charset="0"/>
              </a:rPr>
              <a:t>IV. </a:t>
            </a:r>
            <a:r>
              <a:rPr lang="fr-FR" dirty="0">
                <a:solidFill>
                  <a:srgbClr val="FF0000"/>
                </a:solidFill>
                <a:cs typeface="Calibri" panose="020F0502020204030204" pitchFamily="34" charset="0"/>
              </a:rPr>
              <a:t>Quatrième semaine du développement embryonnaire</a:t>
            </a:r>
            <a:endParaRPr lang="ar-MA" dirty="0" smtClean="0"/>
          </a:p>
        </p:txBody>
      </p:sp>
      <p:sp>
        <p:nvSpPr>
          <p:cNvPr id="3075" name="Espace réservé du contenu 2"/>
          <p:cNvSpPr>
            <a:spLocks noGrp="1"/>
          </p:cNvSpPr>
          <p:nvPr>
            <p:ph idx="4294967295"/>
          </p:nvPr>
        </p:nvSpPr>
        <p:spPr>
          <a:xfrm>
            <a:off x="496430" y="784822"/>
            <a:ext cx="11162923" cy="5932849"/>
          </a:xfrm>
          <a:prstGeom prst="rect">
            <a:avLst/>
          </a:prstGeom>
        </p:spPr>
        <p:txBody>
          <a:bodyPr>
            <a:normAutofit lnSpcReduction="10000"/>
          </a:bodyPr>
          <a:lstStyle/>
          <a:p>
            <a:pPr marL="0" indent="0" algn="just">
              <a:lnSpc>
                <a:spcPct val="150000"/>
              </a:lnSpc>
              <a:buNone/>
            </a:pPr>
            <a:r>
              <a:rPr lang="fr-FR" sz="3200" dirty="0">
                <a:solidFill>
                  <a:srgbClr val="FF0000"/>
                </a:solidFill>
              </a:rPr>
              <a:t>IV. 1 Neurulation</a:t>
            </a:r>
            <a:endParaRPr lang="fr-FR" sz="3200" dirty="0" smtClean="0">
              <a:solidFill>
                <a:srgbClr val="FF0000"/>
              </a:solidFill>
            </a:endParaRPr>
          </a:p>
          <a:p>
            <a:pPr algn="just">
              <a:lnSpc>
                <a:spcPct val="150000"/>
              </a:lnSpc>
            </a:pPr>
            <a:r>
              <a:rPr lang="fr-FR" sz="2800" cap="none" dirty="0" smtClean="0"/>
              <a:t>Est </a:t>
            </a:r>
            <a:r>
              <a:rPr lang="fr-FR" sz="2800" cap="none" dirty="0"/>
              <a:t>un processus morphogénétique durant lequel la plaque neurale forme le </a:t>
            </a:r>
            <a:r>
              <a:rPr lang="fr-FR" sz="2800" cap="none" dirty="0">
                <a:solidFill>
                  <a:srgbClr val="FF0000"/>
                </a:solidFill>
              </a:rPr>
              <a:t>tube neural </a:t>
            </a:r>
            <a:r>
              <a:rPr lang="fr-FR" sz="2800" cap="none" dirty="0"/>
              <a:t>donnant ainsi au </a:t>
            </a:r>
            <a:r>
              <a:rPr lang="fr-FR" sz="2800" cap="none" dirty="0">
                <a:solidFill>
                  <a:srgbClr val="FF0000"/>
                </a:solidFill>
              </a:rPr>
              <a:t>système nerveux </a:t>
            </a:r>
            <a:r>
              <a:rPr lang="fr-FR" sz="2800" cap="none" dirty="0"/>
              <a:t>sa forme et sa position finale dans l’axe dorsal de </a:t>
            </a:r>
            <a:r>
              <a:rPr lang="fr-FR" sz="2800" cap="none" dirty="0" smtClean="0"/>
              <a:t>l’embryon. Aussi, c’est la </a:t>
            </a:r>
            <a:r>
              <a:rPr lang="fr-FR" sz="2800" cap="none" dirty="0">
                <a:solidFill>
                  <a:srgbClr val="FF0000"/>
                </a:solidFill>
              </a:rPr>
              <a:t>transformation de l'ectoderme médian </a:t>
            </a:r>
            <a:r>
              <a:rPr lang="fr-FR" sz="2800" cap="none" dirty="0"/>
              <a:t>en un </a:t>
            </a:r>
            <a:r>
              <a:rPr lang="fr-FR" sz="2800" cap="none" dirty="0">
                <a:solidFill>
                  <a:srgbClr val="FF0000"/>
                </a:solidFill>
              </a:rPr>
              <a:t>tube neural </a:t>
            </a:r>
            <a:r>
              <a:rPr lang="fr-FR" sz="2800" cap="none" dirty="0"/>
              <a:t>(</a:t>
            </a:r>
            <a:r>
              <a:rPr lang="fr-FR" sz="2800" cap="none" dirty="0" err="1"/>
              <a:t>snc</a:t>
            </a:r>
            <a:r>
              <a:rPr lang="fr-FR" sz="2800" cap="none" dirty="0"/>
              <a:t>), flanqué de </a:t>
            </a:r>
            <a:r>
              <a:rPr lang="fr-FR" sz="2800" cap="none" dirty="0">
                <a:solidFill>
                  <a:srgbClr val="FF0000"/>
                </a:solidFill>
              </a:rPr>
              <a:t>crêtes neurales </a:t>
            </a:r>
            <a:r>
              <a:rPr lang="fr-FR" sz="2800" cap="none" dirty="0"/>
              <a:t>(à l'origine de l'essentiel du </a:t>
            </a:r>
            <a:r>
              <a:rPr lang="fr-FR" sz="2800" cap="none" dirty="0">
                <a:solidFill>
                  <a:srgbClr val="FF0000"/>
                </a:solidFill>
              </a:rPr>
              <a:t>système nerveux périphérique</a:t>
            </a:r>
            <a:r>
              <a:rPr lang="fr-FR" sz="2800" cap="none" dirty="0"/>
              <a:t>(</a:t>
            </a:r>
            <a:r>
              <a:rPr lang="fr-FR" sz="2800" cap="none" dirty="0" err="1"/>
              <a:t>snp</a:t>
            </a:r>
            <a:r>
              <a:rPr lang="fr-FR" sz="2800" cap="none" dirty="0"/>
              <a:t>).</a:t>
            </a:r>
          </a:p>
          <a:p>
            <a:pPr algn="just" eaLnBrk="1" hangingPunct="1">
              <a:lnSpc>
                <a:spcPct val="150000"/>
              </a:lnSpc>
            </a:pPr>
            <a:r>
              <a:rPr lang="fr-FR" sz="2800" cap="none" dirty="0" smtClean="0"/>
              <a:t> La neurulation comporte 3 stades de formation :  la </a:t>
            </a:r>
            <a:r>
              <a:rPr lang="fr-FR" sz="2800" cap="none" dirty="0" smtClean="0">
                <a:solidFill>
                  <a:srgbClr val="FF0000"/>
                </a:solidFill>
              </a:rPr>
              <a:t>plaque</a:t>
            </a:r>
            <a:r>
              <a:rPr lang="fr-FR" sz="2800" cap="none" dirty="0" smtClean="0"/>
              <a:t>, la </a:t>
            </a:r>
            <a:r>
              <a:rPr lang="fr-FR" sz="2800" cap="none" dirty="0" smtClean="0">
                <a:solidFill>
                  <a:srgbClr val="FF0000"/>
                </a:solidFill>
              </a:rPr>
              <a:t>gouttière</a:t>
            </a:r>
            <a:r>
              <a:rPr lang="fr-FR" sz="2800" cap="none" dirty="0" smtClean="0"/>
              <a:t> et le </a:t>
            </a:r>
            <a:r>
              <a:rPr lang="fr-FR" sz="2800" cap="none" dirty="0" smtClean="0">
                <a:solidFill>
                  <a:srgbClr val="FF0000"/>
                </a:solidFill>
              </a:rPr>
              <a:t>tube neural</a:t>
            </a:r>
          </a:p>
          <a:p>
            <a:pPr algn="just" eaLnBrk="1" hangingPunct="1">
              <a:buFontTx/>
              <a:buNone/>
            </a:pPr>
            <a:r>
              <a:rPr lang="fr-FR" sz="2800" cap="none" dirty="0" smtClean="0"/>
              <a:t> </a:t>
            </a:r>
          </a:p>
          <a:p>
            <a:pPr eaLnBrk="1" hangingPunct="1"/>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71</a:t>
            </a:fld>
            <a:endParaRPr lang="en-US" dirty="0"/>
          </a:p>
        </p:txBody>
      </p:sp>
    </p:spTree>
    <p:extLst>
      <p:ext uri="{BB962C8B-B14F-4D97-AF65-F5344CB8AC3E}">
        <p14:creationId xmlns:p14="http://schemas.microsoft.com/office/powerpoint/2010/main" val="950055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398352" y="1000125"/>
            <a:ext cx="11018068"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None/>
            </a:pPr>
            <a:r>
              <a:rPr lang="fr-FR" dirty="0">
                <a:solidFill>
                  <a:srgbClr val="FF0000"/>
                </a:solidFill>
                <a:latin typeface="+mj-lt"/>
                <a:cs typeface="Calibri" panose="020F0502020204030204" pitchFamily="34" charset="0"/>
              </a:rPr>
              <a:t>IV.1.1 Mécanisme de la neurulation</a:t>
            </a:r>
            <a:endParaRPr lang="fr-FR" dirty="0" smtClean="0">
              <a:solidFill>
                <a:srgbClr val="FF0000"/>
              </a:solidFill>
              <a:latin typeface="+mj-lt"/>
              <a:cs typeface="Calibri" panose="020F0502020204030204" pitchFamily="34" charset="0"/>
            </a:endParaRPr>
          </a:p>
          <a:p>
            <a:pPr algn="just" eaLnBrk="1" hangingPunct="1">
              <a:lnSpc>
                <a:spcPct val="150000"/>
              </a:lnSpc>
              <a:spcBef>
                <a:spcPct val="0"/>
              </a:spcBef>
              <a:buFontTx/>
              <a:buNone/>
            </a:pPr>
            <a:r>
              <a:rPr lang="fr-FR" dirty="0" smtClean="0">
                <a:latin typeface="Calibri" panose="020F0502020204030204" pitchFamily="34" charset="0"/>
                <a:cs typeface="Calibri" panose="020F0502020204030204" pitchFamily="34" charset="0"/>
              </a:rPr>
              <a:t>Elle </a:t>
            </a:r>
            <a:r>
              <a:rPr lang="fr-FR" dirty="0">
                <a:latin typeface="Calibri" panose="020F0502020204030204" pitchFamily="34" charset="0"/>
                <a:cs typeface="Calibri" panose="020F0502020204030204" pitchFamily="34" charset="0"/>
              </a:rPr>
              <a:t>se déroule  vers la 4 </a:t>
            </a:r>
            <a:r>
              <a:rPr lang="fr-FR" dirty="0" err="1">
                <a:latin typeface="Calibri" panose="020F0502020204030204" pitchFamily="34" charset="0"/>
                <a:cs typeface="Calibri" panose="020F0502020204030204" pitchFamily="34" charset="0"/>
              </a:rPr>
              <a:t>ème</a:t>
            </a:r>
            <a:r>
              <a:rPr lang="fr-FR" dirty="0">
                <a:latin typeface="Calibri" panose="020F0502020204030204" pitchFamily="34" charset="0"/>
                <a:cs typeface="Calibri" panose="020F0502020204030204" pitchFamily="34" charset="0"/>
              </a:rPr>
              <a:t> semaine.</a:t>
            </a:r>
          </a:p>
          <a:p>
            <a:pPr algn="just" eaLnBrk="1" hangingPunct="1">
              <a:lnSpc>
                <a:spcPct val="150000"/>
              </a:lnSpc>
              <a:spcBef>
                <a:spcPct val="0"/>
              </a:spcBef>
              <a:buFontTx/>
              <a:buNone/>
            </a:pPr>
            <a:r>
              <a:rPr lang="fr-FR" dirty="0">
                <a:latin typeface="Calibri" panose="020F0502020204030204" pitchFamily="34" charset="0"/>
                <a:cs typeface="Calibri" panose="020F0502020204030204" pitchFamily="34" charset="0"/>
              </a:rPr>
              <a:t>Disque </a:t>
            </a:r>
            <a:r>
              <a:rPr lang="fr-FR" dirty="0" smtClean="0">
                <a:latin typeface="Calibri" panose="020F0502020204030204" pitchFamily="34" charset="0"/>
                <a:cs typeface="Calibri" panose="020F0502020204030204" pitchFamily="34" charset="0"/>
              </a:rPr>
              <a:t>embryonnaire </a:t>
            </a:r>
            <a:r>
              <a:rPr lang="fr-FR" dirty="0">
                <a:latin typeface="Calibri" panose="020F0502020204030204" pitchFamily="34" charset="0"/>
                <a:cs typeface="Calibri" panose="020F0502020204030204" pitchFamily="34" charset="0"/>
              </a:rPr>
              <a:t>ovoïde (vue dorsale): </a:t>
            </a:r>
            <a:r>
              <a:rPr lang="fr-FR" dirty="0">
                <a:solidFill>
                  <a:srgbClr val="FF0000"/>
                </a:solidFill>
                <a:latin typeface="Calibri" panose="020F0502020204030204" pitchFamily="34" charset="0"/>
                <a:cs typeface="Calibri" panose="020F0502020204030204" pitchFamily="34" charset="0"/>
              </a:rPr>
              <a:t>l’extrémité large </a:t>
            </a:r>
            <a:r>
              <a:rPr lang="fr-FR" dirty="0">
                <a:latin typeface="Calibri" panose="020F0502020204030204" pitchFamily="34" charset="0"/>
                <a:cs typeface="Calibri" panose="020F0502020204030204" pitchFamily="34" charset="0"/>
              </a:rPr>
              <a:t>représente la région </a:t>
            </a:r>
            <a:r>
              <a:rPr lang="fr-FR" dirty="0">
                <a:solidFill>
                  <a:srgbClr val="FF0000"/>
                </a:solidFill>
                <a:latin typeface="Calibri" panose="020F0502020204030204" pitchFamily="34" charset="0"/>
                <a:cs typeface="Calibri" panose="020F0502020204030204" pitchFamily="34" charset="0"/>
              </a:rPr>
              <a:t>céphalique </a:t>
            </a:r>
            <a:r>
              <a:rPr lang="fr-FR" dirty="0">
                <a:latin typeface="Calibri" panose="020F0502020204030204" pitchFamily="34" charset="0"/>
                <a:cs typeface="Calibri" panose="020F0502020204030204" pitchFamily="34" charset="0"/>
              </a:rPr>
              <a:t>et </a:t>
            </a:r>
            <a:r>
              <a:rPr lang="fr-FR" dirty="0" smtClean="0">
                <a:latin typeface="Calibri" panose="020F0502020204030204" pitchFamily="34" charset="0"/>
                <a:cs typeface="Calibri" panose="020F0502020204030204" pitchFamily="34" charset="0"/>
              </a:rPr>
              <a:t>l’</a:t>
            </a:r>
            <a:r>
              <a:rPr lang="fr-FR" dirty="0" smtClean="0">
                <a:solidFill>
                  <a:srgbClr val="FF0000"/>
                </a:solidFill>
                <a:latin typeface="Calibri" panose="020F0502020204030204" pitchFamily="34" charset="0"/>
                <a:cs typeface="Calibri" panose="020F0502020204030204" pitchFamily="34" charset="0"/>
              </a:rPr>
              <a:t>étroite,</a:t>
            </a:r>
            <a:r>
              <a:rPr lang="fr-FR" dirty="0" smtClean="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la région </a:t>
            </a:r>
            <a:r>
              <a:rPr lang="fr-FR" dirty="0">
                <a:solidFill>
                  <a:srgbClr val="FF0000"/>
                </a:solidFill>
                <a:latin typeface="Calibri" panose="020F0502020204030204" pitchFamily="34" charset="0"/>
                <a:cs typeface="Calibri" panose="020F0502020204030204" pitchFamily="34" charset="0"/>
              </a:rPr>
              <a:t>caudale </a:t>
            </a:r>
            <a:r>
              <a:rPr lang="fr-FR" dirty="0">
                <a:latin typeface="Calibri" panose="020F0502020204030204" pitchFamily="34" charset="0"/>
                <a:cs typeface="Calibri" panose="020F0502020204030204" pitchFamily="34" charset="0"/>
              </a:rPr>
              <a:t>.</a:t>
            </a:r>
          </a:p>
          <a:p>
            <a:pPr algn="just" eaLnBrk="1" hangingPunct="1">
              <a:lnSpc>
                <a:spcPct val="150000"/>
              </a:lnSpc>
              <a:spcBef>
                <a:spcPct val="0"/>
              </a:spcBef>
              <a:buFontTx/>
              <a:buNone/>
            </a:pPr>
            <a:r>
              <a:rPr lang="fr-FR" dirty="0">
                <a:latin typeface="Calibri" panose="020F0502020204030204" pitchFamily="34" charset="0"/>
                <a:cs typeface="Calibri" panose="020F0502020204030204" pitchFamily="34" charset="0"/>
              </a:rPr>
              <a:t>L’</a:t>
            </a:r>
            <a:r>
              <a:rPr lang="fr-FR" dirty="0" err="1">
                <a:latin typeface="Calibri" panose="020F0502020204030204" pitchFamily="34" charset="0"/>
                <a:cs typeface="Calibri" panose="020F0502020204030204" pitchFamily="34" charset="0"/>
              </a:rPr>
              <a:t>éctoblaste</a:t>
            </a:r>
            <a:r>
              <a:rPr lang="fr-FR" dirty="0">
                <a:latin typeface="Calibri" panose="020F0502020204030204" pitchFamily="34" charset="0"/>
                <a:cs typeface="Calibri" panose="020F0502020204030204" pitchFamily="34" charset="0"/>
              </a:rPr>
              <a:t> secondaire s’épaissit et forme une plaque neurale, puis ses bords se </a:t>
            </a:r>
            <a:r>
              <a:rPr lang="fr-FR" dirty="0" smtClean="0">
                <a:latin typeface="Calibri" panose="020F0502020204030204" pitchFamily="34" charset="0"/>
                <a:cs typeface="Calibri" panose="020F0502020204030204" pitchFamily="34" charset="0"/>
              </a:rPr>
              <a:t>soulèvent </a:t>
            </a:r>
            <a:r>
              <a:rPr lang="fr-FR" dirty="0">
                <a:latin typeface="Calibri" panose="020F0502020204030204" pitchFamily="34" charset="0"/>
                <a:cs typeface="Calibri" panose="020F0502020204030204" pitchFamily="34" charset="0"/>
              </a:rPr>
              <a:t>et constitue la gouttière neurale.</a:t>
            </a:r>
          </a:p>
          <a:p>
            <a:pPr eaLnBrk="1" hangingPunct="1">
              <a:lnSpc>
                <a:spcPct val="150000"/>
              </a:lnSpc>
              <a:spcBef>
                <a:spcPct val="0"/>
              </a:spcBef>
              <a:buFontTx/>
              <a:buNone/>
            </a:pPr>
            <a:endParaRPr lang="fr-FR" dirty="0">
              <a:latin typeface="Calibri" panose="020F0502020204030204" pitchFamily="34" charset="0"/>
              <a:cs typeface="Calibri" panose="020F0502020204030204" pitchFamily="34" charset="0"/>
            </a:endParaRPr>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fr-FR" sz="1800" dirty="0"/>
          </a:p>
        </p:txBody>
      </p:sp>
      <p:sp>
        <p:nvSpPr>
          <p:cNvPr id="4099" name="ZoneTexte 5"/>
          <p:cNvSpPr txBox="1">
            <a:spLocks noChangeArrowheads="1"/>
          </p:cNvSpPr>
          <p:nvPr/>
        </p:nvSpPr>
        <p:spPr bwMode="auto">
          <a:xfrm>
            <a:off x="814812" y="0"/>
            <a:ext cx="10511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dirty="0">
                <a:solidFill>
                  <a:srgbClr val="FF0000"/>
                </a:solidFill>
                <a:latin typeface="+mj-lt"/>
                <a:cs typeface="Calibri" panose="020F0502020204030204" pitchFamily="34" charset="0"/>
              </a:rPr>
              <a:t>IV. Quatrième semaine du développement embryonnaire</a:t>
            </a:r>
            <a:endParaRPr lang="ar-MA" dirty="0">
              <a:solidFill>
                <a:srgbClr val="FF0000"/>
              </a:solidFill>
              <a:latin typeface="+mj-lt"/>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72</a:t>
            </a:fld>
            <a:endParaRPr lang="en-US" dirty="0"/>
          </a:p>
        </p:txBody>
      </p:sp>
    </p:spTree>
    <p:extLst>
      <p:ext uri="{BB962C8B-B14F-4D97-AF65-F5344CB8AC3E}">
        <p14:creationId xmlns:p14="http://schemas.microsoft.com/office/powerpoint/2010/main" val="780059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432219" y="265663"/>
            <a:ext cx="9637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dirty="0">
                <a:solidFill>
                  <a:srgbClr val="FF0000"/>
                </a:solidFill>
                <a:latin typeface="+mj-lt"/>
                <a:cs typeface="Calibri" panose="020F0502020204030204" pitchFamily="34" charset="0"/>
              </a:rPr>
              <a:t>IV. Quatrième semaine du développement embryonnaire</a:t>
            </a:r>
            <a:endParaRPr lang="ar-MA" dirty="0">
              <a:solidFill>
                <a:srgbClr val="FF0000"/>
              </a:solidFill>
              <a:latin typeface="+mj-lt"/>
            </a:endParaRPr>
          </a:p>
        </p:txBody>
      </p:sp>
      <p:sp>
        <p:nvSpPr>
          <p:cNvPr id="5123" name="ZoneTexte 2"/>
          <p:cNvSpPr txBox="1">
            <a:spLocks noChangeArrowheads="1"/>
          </p:cNvSpPr>
          <p:nvPr/>
        </p:nvSpPr>
        <p:spPr bwMode="auto">
          <a:xfrm>
            <a:off x="522058" y="1199852"/>
            <a:ext cx="10547286"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None/>
            </a:pPr>
            <a:r>
              <a:rPr lang="fr-FR" sz="2800" dirty="0">
                <a:solidFill>
                  <a:srgbClr val="FF0000"/>
                </a:solidFill>
                <a:latin typeface="+mj-lt"/>
                <a:cs typeface="Calibri" panose="020F0502020204030204" pitchFamily="34" charset="0"/>
              </a:rPr>
              <a:t>IV.1.1 Mécanisme de la neurulation</a:t>
            </a:r>
          </a:p>
          <a:p>
            <a:pPr algn="just" eaLnBrk="1" hangingPunct="1">
              <a:lnSpc>
                <a:spcPct val="150000"/>
              </a:lnSpc>
              <a:spcBef>
                <a:spcPct val="0"/>
              </a:spcBef>
              <a:buFontTx/>
              <a:buNone/>
            </a:pPr>
            <a:r>
              <a:rPr lang="fr-FR" dirty="0" smtClean="0">
                <a:latin typeface="Calibri" panose="020F0502020204030204" pitchFamily="34" charset="0"/>
                <a:cs typeface="Calibri" panose="020F0502020204030204" pitchFamily="34" charset="0"/>
              </a:rPr>
              <a:t>Au </a:t>
            </a:r>
            <a:r>
              <a:rPr lang="fr-FR" dirty="0">
                <a:latin typeface="Calibri" panose="020F0502020204030204" pitchFamily="34" charset="0"/>
                <a:cs typeface="Calibri" panose="020F0502020204030204" pitchFamily="34" charset="0"/>
              </a:rPr>
              <a:t>25j, les bords de la gouttière se </a:t>
            </a:r>
            <a:r>
              <a:rPr lang="fr-FR" dirty="0" smtClean="0">
                <a:latin typeface="Calibri" panose="020F0502020204030204" pitchFamily="34" charset="0"/>
                <a:cs typeface="Calibri" panose="020F0502020204030204" pitchFamily="34" charset="0"/>
              </a:rPr>
              <a:t>rapprochent </a:t>
            </a:r>
            <a:r>
              <a:rPr lang="fr-FR" dirty="0">
                <a:latin typeface="Calibri" panose="020F0502020204030204" pitchFamily="34" charset="0"/>
                <a:cs typeface="Calibri" panose="020F0502020204030204" pitchFamily="34" charset="0"/>
              </a:rPr>
              <a:t>et se soudent (formant plus tard la nuque) .</a:t>
            </a:r>
          </a:p>
          <a:p>
            <a:pPr algn="just" eaLnBrk="1" hangingPunct="1">
              <a:lnSpc>
                <a:spcPct val="150000"/>
              </a:lnSpc>
              <a:spcBef>
                <a:spcPct val="0"/>
              </a:spcBef>
              <a:buFontTx/>
              <a:buNone/>
            </a:pPr>
            <a:r>
              <a:rPr lang="fr-FR" dirty="0" smtClean="0">
                <a:latin typeface="Calibri" panose="020F0502020204030204" pitchFamily="34" charset="0"/>
                <a:cs typeface="Calibri" panose="020F0502020204030204" pitchFamily="34" charset="0"/>
              </a:rPr>
              <a:t>Au </a:t>
            </a:r>
            <a:r>
              <a:rPr lang="fr-FR" dirty="0">
                <a:latin typeface="Calibri" panose="020F0502020204030204" pitchFamily="34" charset="0"/>
                <a:cs typeface="Calibri" panose="020F0502020204030204" pitchFamily="34" charset="0"/>
              </a:rPr>
              <a:t>moment de la fermeture de la gouttière neurale, deux bandelettes longitudinales se détachent </a:t>
            </a:r>
            <a:r>
              <a:rPr lang="fr-FR" dirty="0" smtClean="0">
                <a:latin typeface="Calibri" panose="020F0502020204030204" pitchFamily="34" charset="0"/>
                <a:cs typeface="Calibri" panose="020F0502020204030204" pitchFamily="34" charset="0"/>
              </a:rPr>
              <a:t>de </a:t>
            </a:r>
            <a:r>
              <a:rPr lang="fr-FR" dirty="0">
                <a:latin typeface="Calibri" panose="020F0502020204030204" pitchFamily="34" charset="0"/>
                <a:cs typeface="Calibri" panose="020F0502020204030204" pitchFamily="34" charset="0"/>
              </a:rPr>
              <a:t>ses bords et forment les </a:t>
            </a:r>
            <a:r>
              <a:rPr lang="fr-FR" dirty="0">
                <a:solidFill>
                  <a:srgbClr val="FF0000"/>
                </a:solidFill>
                <a:latin typeface="Calibri" panose="020F0502020204030204" pitchFamily="34" charset="0"/>
                <a:cs typeface="Calibri" panose="020F0502020204030204" pitchFamily="34" charset="0"/>
              </a:rPr>
              <a:t>crêtes neurales </a:t>
            </a:r>
            <a:r>
              <a:rPr lang="fr-FR" dirty="0">
                <a:latin typeface="Calibri" panose="020F0502020204030204" pitchFamily="34" charset="0"/>
                <a:cs typeface="Calibri" panose="020F0502020204030204" pitchFamily="34" charset="0"/>
              </a:rPr>
              <a:t>(ganglions).</a:t>
            </a:r>
          </a:p>
          <a:p>
            <a:pPr algn="just" eaLnBrk="1" hangingPunct="1">
              <a:lnSpc>
                <a:spcPct val="150000"/>
              </a:lnSpc>
              <a:spcBef>
                <a:spcPct val="0"/>
              </a:spcBef>
              <a:buFontTx/>
              <a:buNone/>
            </a:pPr>
            <a:endParaRPr lang="fr-FR" sz="1800" dirty="0"/>
          </a:p>
          <a:p>
            <a:pPr algn="just" eaLnBrk="1" hangingPunct="1">
              <a:lnSpc>
                <a:spcPct val="150000"/>
              </a:lnSpc>
              <a:spcBef>
                <a:spcPct val="0"/>
              </a:spcBef>
              <a:buFontTx/>
              <a:buNone/>
            </a:pPr>
            <a:endParaRPr lang="fr-FR" sz="1800" dirty="0"/>
          </a:p>
          <a:p>
            <a:pPr algn="just" eaLnBrk="1" hangingPunct="1">
              <a:lnSpc>
                <a:spcPct val="150000"/>
              </a:lnSpc>
              <a:spcBef>
                <a:spcPct val="0"/>
              </a:spcBef>
              <a:buFontTx/>
              <a:buNone/>
            </a:pPr>
            <a:endParaRPr lang="fr-FR" sz="1800" dirty="0"/>
          </a:p>
          <a:p>
            <a:pPr algn="just" eaLnBrk="1" hangingPunct="1">
              <a:lnSpc>
                <a:spcPct val="150000"/>
              </a:lnSpc>
              <a:spcBef>
                <a:spcPct val="0"/>
              </a:spcBef>
              <a:buFontTx/>
              <a:buNone/>
            </a:pPr>
            <a:endParaRPr lang="fr-FR" sz="1800" dirty="0"/>
          </a:p>
          <a:p>
            <a:pPr eaLnBrk="1" hangingPunct="1">
              <a:spcBef>
                <a:spcPct val="0"/>
              </a:spcBef>
              <a:buFontTx/>
              <a:buNone/>
            </a:pPr>
            <a:endParaRPr lang="fr-FR" sz="1800" dirty="0"/>
          </a:p>
          <a:p>
            <a:pPr eaLnBrk="1" hangingPunct="1">
              <a:spcBef>
                <a:spcPct val="0"/>
              </a:spcBef>
              <a:buFontTx/>
              <a:buNone/>
            </a:pPr>
            <a:endParaRPr lang="ar-MA" sz="1800"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73</a:t>
            </a:fld>
            <a:endParaRPr lang="en-US" dirty="0"/>
          </a:p>
        </p:txBody>
      </p:sp>
    </p:spTree>
    <p:extLst>
      <p:ext uri="{BB962C8B-B14F-4D97-AF65-F5344CB8AC3E}">
        <p14:creationId xmlns:p14="http://schemas.microsoft.com/office/powerpoint/2010/main" val="3042547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74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714376"/>
            <a:ext cx="678656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0707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75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928689"/>
            <a:ext cx="796265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38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76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071563"/>
            <a:ext cx="692943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353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4238626" y="5715000"/>
            <a:ext cx="427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solidFill>
                  <a:srgbClr val="FF0000"/>
                </a:solidFill>
                <a:latin typeface="Calibri" panose="020F0502020204030204" pitchFamily="34" charset="0"/>
                <a:cs typeface="Calibri" panose="020F0502020204030204" pitchFamily="34" charset="0"/>
              </a:rPr>
              <a:t>Etapes de la Neurulation</a:t>
            </a:r>
            <a:endParaRPr lang="ar-MA">
              <a:solidFill>
                <a:srgbClr val="FF0000"/>
              </a:solidFill>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77</a:t>
            </a:fld>
            <a:endParaRPr lang="en-US" dirty="0"/>
          </a:p>
        </p:txBody>
      </p:sp>
      <p:pic>
        <p:nvPicPr>
          <p:cNvPr id="6"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692696"/>
            <a:ext cx="7715250" cy="5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1540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571500"/>
            <a:ext cx="8286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4238626" y="6000750"/>
            <a:ext cx="4069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dirty="0">
                <a:solidFill>
                  <a:srgbClr val="FF0000"/>
                </a:solidFill>
                <a:latin typeface="Calibri" panose="020F0502020204030204" pitchFamily="34" charset="0"/>
                <a:cs typeface="Calibri" panose="020F0502020204030204" pitchFamily="34" charset="0"/>
              </a:rPr>
              <a:t>Etape de la </a:t>
            </a:r>
            <a:r>
              <a:rPr lang="fr-FR" dirty="0" err="1">
                <a:solidFill>
                  <a:srgbClr val="FF0000"/>
                </a:solidFill>
                <a:latin typeface="Calibri" panose="020F0502020204030204" pitchFamily="34" charset="0"/>
                <a:cs typeface="Calibri" panose="020F0502020204030204" pitchFamily="34" charset="0"/>
              </a:rPr>
              <a:t>n</a:t>
            </a:r>
            <a:r>
              <a:rPr lang="fr-FR" dirty="0" err="1" smtClean="0">
                <a:solidFill>
                  <a:srgbClr val="FF0000"/>
                </a:solidFill>
                <a:latin typeface="Calibri" panose="020F0502020204030204" pitchFamily="34" charset="0"/>
                <a:cs typeface="Calibri" panose="020F0502020204030204" pitchFamily="34" charset="0"/>
              </a:rPr>
              <a:t>eurulation</a:t>
            </a:r>
            <a:endParaRPr lang="ar-MA" dirty="0">
              <a:solidFill>
                <a:srgbClr val="FF0000"/>
              </a:solidFill>
              <a:latin typeface="Calibri" panose="020F0502020204030204" pitchFamily="34" charset="0"/>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15339911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66222" y="-108640"/>
            <a:ext cx="120243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4000" dirty="0">
                <a:solidFill>
                  <a:srgbClr val="FF0000"/>
                </a:solidFill>
                <a:latin typeface="Calibri" panose="020F0502020204030204" pitchFamily="34" charset="0"/>
                <a:cs typeface="Calibri" panose="020F0502020204030204" pitchFamily="34" charset="0"/>
              </a:rPr>
              <a:t>IV. Quatrième semaine du développement embryonnaire</a:t>
            </a:r>
          </a:p>
          <a:p>
            <a:pPr algn="ctr" eaLnBrk="1" hangingPunct="1">
              <a:spcBef>
                <a:spcPct val="0"/>
              </a:spcBef>
              <a:buFontTx/>
              <a:buNone/>
            </a:pPr>
            <a:r>
              <a:rPr lang="fr-FR" sz="4000" dirty="0" smtClean="0">
                <a:solidFill>
                  <a:srgbClr val="FF0000"/>
                </a:solidFill>
                <a:latin typeface="Calibri" panose="020F0502020204030204" pitchFamily="34" charset="0"/>
                <a:cs typeface="Calibri" panose="020F0502020204030204" pitchFamily="34" charset="0"/>
              </a:rPr>
              <a:t>Neurulation</a:t>
            </a:r>
            <a:endParaRPr lang="ar-MA" sz="4000" dirty="0">
              <a:solidFill>
                <a:srgbClr val="FF0000"/>
              </a:solidFill>
              <a:latin typeface="Calibri" panose="020F0502020204030204" pitchFamily="34" charset="0"/>
            </a:endParaRPr>
          </a:p>
        </p:txBody>
      </p:sp>
      <p:sp>
        <p:nvSpPr>
          <p:cNvPr id="11267" name="ZoneTexte 2"/>
          <p:cNvSpPr txBox="1">
            <a:spLocks noChangeArrowheads="1"/>
          </p:cNvSpPr>
          <p:nvPr/>
        </p:nvSpPr>
        <p:spPr bwMode="auto">
          <a:xfrm>
            <a:off x="606581" y="1071801"/>
            <a:ext cx="1115386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fr-FR" dirty="0">
                <a:latin typeface="+mj-lt"/>
              </a:rPr>
              <a:t>Vers la fin on à la formation d’un tube neurale avec deux pores:</a:t>
            </a:r>
          </a:p>
          <a:p>
            <a:pPr algn="just" eaLnBrk="1" hangingPunct="1">
              <a:lnSpc>
                <a:spcPct val="150000"/>
              </a:lnSpc>
              <a:spcBef>
                <a:spcPct val="0"/>
              </a:spcBef>
              <a:buFontTx/>
              <a:buNone/>
            </a:pPr>
            <a:r>
              <a:rPr lang="fr-FR" dirty="0" err="1">
                <a:latin typeface="+mj-lt"/>
              </a:rPr>
              <a:t>Neuropore</a:t>
            </a:r>
            <a:r>
              <a:rPr lang="fr-FR" dirty="0">
                <a:latin typeface="+mj-lt"/>
              </a:rPr>
              <a:t> antérieur : céphalique qui se ferme en premier</a:t>
            </a:r>
          </a:p>
          <a:p>
            <a:pPr algn="just" eaLnBrk="1" hangingPunct="1">
              <a:lnSpc>
                <a:spcPct val="150000"/>
              </a:lnSpc>
              <a:spcBef>
                <a:spcPct val="0"/>
              </a:spcBef>
              <a:buFontTx/>
              <a:buNone/>
            </a:pPr>
            <a:r>
              <a:rPr lang="fr-FR" dirty="0" err="1">
                <a:latin typeface="+mj-lt"/>
              </a:rPr>
              <a:t>Neuropore</a:t>
            </a:r>
            <a:r>
              <a:rPr lang="fr-FR" dirty="0">
                <a:latin typeface="+mj-lt"/>
              </a:rPr>
              <a:t> postérieur: caudale qui se ferme par la suite. Défaut de fermeture de tube neurale pathologie</a:t>
            </a:r>
            <a:r>
              <a:rPr lang="fr-FR" dirty="0" smtClean="0">
                <a:latin typeface="+mj-lt"/>
              </a:rPr>
              <a:t>: </a:t>
            </a:r>
            <a:r>
              <a:rPr lang="fr-FR" dirty="0" smtClean="0">
                <a:solidFill>
                  <a:srgbClr val="FF0000"/>
                </a:solidFill>
                <a:latin typeface="+mj-lt"/>
              </a:rPr>
              <a:t>Spina </a:t>
            </a:r>
            <a:r>
              <a:rPr lang="fr-FR" dirty="0">
                <a:solidFill>
                  <a:srgbClr val="FF0000"/>
                </a:solidFill>
                <a:latin typeface="+mj-lt"/>
              </a:rPr>
              <a:t>Bifida</a:t>
            </a:r>
            <a:r>
              <a:rPr lang="fr-FR" dirty="0">
                <a:latin typeface="+mj-lt"/>
              </a:rPr>
              <a:t>.</a:t>
            </a:r>
          </a:p>
          <a:p>
            <a:pPr algn="just" eaLnBrk="1" hangingPunct="1">
              <a:lnSpc>
                <a:spcPct val="150000"/>
              </a:lnSpc>
              <a:spcBef>
                <a:spcPct val="0"/>
              </a:spcBef>
              <a:buFontTx/>
              <a:buNone/>
            </a:pPr>
            <a:r>
              <a:rPr lang="fr-FR" dirty="0">
                <a:latin typeface="+mj-lt"/>
              </a:rPr>
              <a:t>Absence de fermeture du </a:t>
            </a:r>
            <a:r>
              <a:rPr lang="fr-FR" dirty="0" err="1">
                <a:latin typeface="+mj-lt"/>
              </a:rPr>
              <a:t>neuropore</a:t>
            </a:r>
            <a:r>
              <a:rPr lang="fr-FR" dirty="0">
                <a:latin typeface="+mj-lt"/>
              </a:rPr>
              <a:t> </a:t>
            </a:r>
            <a:r>
              <a:rPr lang="fr-FR" dirty="0" smtClean="0">
                <a:latin typeface="+mj-lt"/>
              </a:rPr>
              <a:t>antérieur: </a:t>
            </a:r>
            <a:r>
              <a:rPr lang="fr-FR" dirty="0" smtClean="0">
                <a:solidFill>
                  <a:srgbClr val="FF0000"/>
                </a:solidFill>
                <a:latin typeface="+mj-lt"/>
              </a:rPr>
              <a:t>L’anencéphalie </a:t>
            </a:r>
            <a:r>
              <a:rPr lang="fr-FR" dirty="0">
                <a:latin typeface="+mj-lt"/>
              </a:rPr>
              <a:t>(absence totale ou partielle de voûte crânienne et de cuir chevelu, le cerveau étant absent ou réduit à une masse de taille réduite). </a:t>
            </a:r>
          </a:p>
          <a:p>
            <a:pPr algn="just" eaLnBrk="1" hangingPunct="1">
              <a:lnSpc>
                <a:spcPct val="150000"/>
              </a:lnSpc>
              <a:spcBef>
                <a:spcPct val="0"/>
              </a:spcBef>
              <a:buFontTx/>
              <a:buNone/>
            </a:pPr>
            <a:endParaRPr lang="fr-FR" dirty="0">
              <a:latin typeface="+mj-lt"/>
            </a:endParaRPr>
          </a:p>
          <a:p>
            <a:pPr eaLnBrk="1" hangingPunct="1">
              <a:lnSpc>
                <a:spcPct val="150000"/>
              </a:lnSpc>
              <a:spcBef>
                <a:spcPct val="0"/>
              </a:spcBef>
              <a:buFontTx/>
              <a:buNone/>
            </a:pPr>
            <a:endParaRPr lang="ar-MA" dirty="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val="1798106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79" y="429678"/>
            <a:ext cx="8116019" cy="52562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3" name="ZoneTexte 2"/>
          <p:cNvSpPr txBox="1">
            <a:spLocks noChangeArrowheads="1"/>
          </p:cNvSpPr>
          <p:nvPr/>
        </p:nvSpPr>
        <p:spPr bwMode="auto">
          <a:xfrm>
            <a:off x="1771048" y="5952006"/>
            <a:ext cx="7748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fr-FR" sz="2400" b="1" dirty="0">
                <a:solidFill>
                  <a:srgbClr val="FF0000"/>
                </a:solidFill>
                <a:latin typeface="+mj-lt"/>
              </a:rPr>
              <a:t>Spermatozoïdes traversant le col de l’utérus, </a:t>
            </a:r>
            <a:r>
              <a:rPr lang="fr-FR" sz="2400" b="1" dirty="0" smtClean="0">
                <a:solidFill>
                  <a:srgbClr val="FF0000"/>
                </a:solidFill>
                <a:latin typeface="+mj-lt"/>
              </a:rPr>
              <a:t> </a:t>
            </a:r>
            <a:r>
              <a:rPr lang="fr-FR" sz="2400" b="1" dirty="0">
                <a:solidFill>
                  <a:srgbClr val="FF0000"/>
                </a:solidFill>
                <a:latin typeface="+mj-lt"/>
              </a:rPr>
              <a:t>glaire cervicale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3303559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94BBA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413" y="23158450"/>
            <a:ext cx="4106862"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ZoneTexte 3"/>
          <p:cNvSpPr txBox="1">
            <a:spLocks noChangeArrowheads="1"/>
          </p:cNvSpPr>
          <p:nvPr/>
        </p:nvSpPr>
        <p:spPr bwMode="auto">
          <a:xfrm>
            <a:off x="3667126" y="5857876"/>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sz="2400"/>
              <a:t>Tube neural (neuropore céphalique)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80</a:t>
            </a:fld>
            <a:endParaRPr lang="en-US" dirty="0"/>
          </a:p>
        </p:txBody>
      </p:sp>
      <p:pic>
        <p:nvPicPr>
          <p:cNvPr id="7" name="Picture 5" descr="Photo 2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981075"/>
            <a:ext cx="8066087" cy="4546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897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ZoneTexte 2"/>
          <p:cNvSpPr txBox="1">
            <a:spLocks noChangeArrowheads="1"/>
          </p:cNvSpPr>
          <p:nvPr/>
        </p:nvSpPr>
        <p:spPr bwMode="auto">
          <a:xfrm>
            <a:off x="2738439" y="6000751"/>
            <a:ext cx="6429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sz="2400" dirty="0"/>
              <a:t>Tube neural (</a:t>
            </a:r>
            <a:r>
              <a:rPr lang="fr-FR" sz="2400" dirty="0" err="1"/>
              <a:t>neuropore</a:t>
            </a:r>
            <a:r>
              <a:rPr lang="fr-FR" sz="2400" dirty="0"/>
              <a:t> céphalique et </a:t>
            </a:r>
            <a:r>
              <a:rPr lang="fr-FR" sz="2400" dirty="0" smtClean="0"/>
              <a:t>caudal)</a:t>
            </a:r>
            <a:endParaRPr lang="fr-FR" sz="2400"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81</a:t>
            </a:fld>
            <a:endParaRPr lang="en-US" dirty="0"/>
          </a:p>
        </p:txBody>
      </p:sp>
      <p:pic>
        <p:nvPicPr>
          <p:cNvPr id="6" name="Picture 4" descr="Photo 2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125539"/>
            <a:ext cx="7848600" cy="44021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159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82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6" y="785813"/>
            <a:ext cx="6500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2760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597529" y="1"/>
            <a:ext cx="110904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dirty="0">
                <a:solidFill>
                  <a:srgbClr val="FF0000"/>
                </a:solidFill>
              </a:rPr>
              <a:t>IV. Quatrième semaine du développement embryonnaire</a:t>
            </a:r>
          </a:p>
          <a:p>
            <a:pPr algn="ctr" eaLnBrk="1" hangingPunct="1">
              <a:spcBef>
                <a:spcPct val="0"/>
              </a:spcBef>
              <a:buFontTx/>
              <a:buNone/>
            </a:pPr>
            <a:r>
              <a:rPr lang="fr-FR" dirty="0" smtClean="0">
                <a:solidFill>
                  <a:srgbClr val="FF0000"/>
                </a:solidFill>
              </a:rPr>
              <a:t>Développement </a:t>
            </a:r>
            <a:r>
              <a:rPr lang="fr-FR" dirty="0">
                <a:solidFill>
                  <a:srgbClr val="FF0000"/>
                </a:solidFill>
              </a:rPr>
              <a:t>du </a:t>
            </a:r>
            <a:r>
              <a:rPr lang="fr-FR" dirty="0" smtClean="0">
                <a:solidFill>
                  <a:srgbClr val="FF0000"/>
                </a:solidFill>
              </a:rPr>
              <a:t>mésoblaste</a:t>
            </a:r>
            <a:endParaRPr lang="ar-MA" dirty="0">
              <a:solidFill>
                <a:srgbClr val="FF0000"/>
              </a:solidFill>
            </a:endParaRPr>
          </a:p>
        </p:txBody>
      </p:sp>
      <p:sp>
        <p:nvSpPr>
          <p:cNvPr id="15363" name="ZoneTexte 2"/>
          <p:cNvSpPr txBox="1">
            <a:spLocks noChangeArrowheads="1"/>
          </p:cNvSpPr>
          <p:nvPr/>
        </p:nvSpPr>
        <p:spPr bwMode="auto">
          <a:xfrm>
            <a:off x="1113577" y="1143000"/>
            <a:ext cx="1041148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fr-FR" sz="2800" dirty="0" smtClean="0"/>
              <a:t>Formation </a:t>
            </a:r>
            <a:r>
              <a:rPr lang="fr-FR" sz="2800" dirty="0"/>
              <a:t>du mésoblaste para axial, le mésoblaste intermédiaire et le mésoblaste latéral.</a:t>
            </a:r>
          </a:p>
          <a:p>
            <a:pPr algn="just" eaLnBrk="1" hangingPunct="1">
              <a:lnSpc>
                <a:spcPct val="150000"/>
              </a:lnSpc>
              <a:spcBef>
                <a:spcPct val="0"/>
              </a:spcBef>
              <a:buFontTx/>
              <a:buNone/>
            </a:pPr>
            <a:r>
              <a:rPr lang="fr-FR" sz="2800" dirty="0"/>
              <a:t>                                                         </a:t>
            </a:r>
            <a:r>
              <a:rPr lang="fr-FR" sz="2800" dirty="0" err="1"/>
              <a:t>Sclérotome</a:t>
            </a:r>
            <a:endParaRPr lang="fr-FR" sz="2800" dirty="0"/>
          </a:p>
          <a:p>
            <a:pPr algn="just" eaLnBrk="1" hangingPunct="1">
              <a:lnSpc>
                <a:spcPct val="150000"/>
              </a:lnSpc>
              <a:spcBef>
                <a:spcPct val="0"/>
              </a:spcBef>
              <a:buFontTx/>
              <a:buNone/>
            </a:pPr>
            <a:r>
              <a:rPr lang="fr-FR" sz="2800" dirty="0"/>
              <a:t>M. </a:t>
            </a:r>
            <a:r>
              <a:rPr lang="fr-FR" sz="2800" dirty="0" smtClean="0"/>
              <a:t>para </a:t>
            </a:r>
            <a:r>
              <a:rPr lang="fr-FR" sz="2800" dirty="0"/>
              <a:t>axial      </a:t>
            </a:r>
            <a:r>
              <a:rPr lang="fr-FR" sz="2800" dirty="0" smtClean="0"/>
              <a:t>                              </a:t>
            </a:r>
            <a:r>
              <a:rPr lang="fr-FR" sz="2800" dirty="0" err="1" smtClean="0"/>
              <a:t>Myotome</a:t>
            </a:r>
            <a:endParaRPr lang="fr-FR" sz="2800" dirty="0"/>
          </a:p>
          <a:p>
            <a:pPr algn="just" eaLnBrk="1" hangingPunct="1">
              <a:lnSpc>
                <a:spcPct val="150000"/>
              </a:lnSpc>
              <a:spcBef>
                <a:spcPct val="0"/>
              </a:spcBef>
              <a:buFontTx/>
              <a:buNone/>
            </a:pPr>
            <a:r>
              <a:rPr lang="fr-FR" sz="2800" dirty="0"/>
              <a:t>                                                        </a:t>
            </a:r>
            <a:r>
              <a:rPr lang="fr-FR" sz="2800" dirty="0" smtClean="0"/>
              <a:t> </a:t>
            </a:r>
            <a:r>
              <a:rPr lang="fr-FR" sz="2800" dirty="0" err="1"/>
              <a:t>Dermatome</a:t>
            </a:r>
            <a:endParaRPr lang="fr-FR" sz="2800" dirty="0"/>
          </a:p>
          <a:p>
            <a:pPr algn="just" eaLnBrk="1" hangingPunct="1">
              <a:lnSpc>
                <a:spcPct val="150000"/>
              </a:lnSpc>
              <a:spcBef>
                <a:spcPct val="0"/>
              </a:spcBef>
              <a:buFontTx/>
              <a:buNone/>
            </a:pPr>
            <a:r>
              <a:rPr lang="fr-FR" sz="2800" dirty="0"/>
              <a:t>M. </a:t>
            </a:r>
            <a:r>
              <a:rPr lang="fr-FR" sz="2800" dirty="0" smtClean="0"/>
              <a:t>intermédiaire             </a:t>
            </a:r>
            <a:r>
              <a:rPr lang="fr-FR" sz="2800" dirty="0" err="1"/>
              <a:t>Néphrotome</a:t>
            </a:r>
            <a:r>
              <a:rPr lang="fr-FR" sz="2800" dirty="0"/>
              <a:t> et cordon </a:t>
            </a:r>
            <a:r>
              <a:rPr lang="fr-FR" sz="2800" dirty="0" err="1"/>
              <a:t>néphrogène</a:t>
            </a:r>
            <a:r>
              <a:rPr lang="fr-FR" sz="2800" dirty="0"/>
              <a:t>.</a:t>
            </a:r>
          </a:p>
          <a:p>
            <a:pPr algn="just" eaLnBrk="1" hangingPunct="1">
              <a:lnSpc>
                <a:spcPct val="150000"/>
              </a:lnSpc>
              <a:spcBef>
                <a:spcPct val="0"/>
              </a:spcBef>
              <a:buFontTx/>
              <a:buNone/>
            </a:pPr>
            <a:r>
              <a:rPr lang="fr-FR" sz="2800" dirty="0"/>
              <a:t>M. </a:t>
            </a:r>
            <a:r>
              <a:rPr lang="fr-FR" sz="2800" dirty="0" smtClean="0"/>
              <a:t>latéral             </a:t>
            </a:r>
            <a:r>
              <a:rPr lang="fr-FR" sz="2800" dirty="0"/>
              <a:t>M. </a:t>
            </a:r>
            <a:r>
              <a:rPr lang="fr-FR" sz="2800" dirty="0" smtClean="0"/>
              <a:t>viscéral </a:t>
            </a:r>
            <a:r>
              <a:rPr lang="fr-FR" sz="2800" dirty="0"/>
              <a:t>et M. </a:t>
            </a:r>
            <a:r>
              <a:rPr lang="fr-FR" sz="2800" dirty="0" smtClean="0"/>
              <a:t>pariétal</a:t>
            </a:r>
            <a:r>
              <a:rPr lang="fr-FR" sz="2800" dirty="0"/>
              <a:t>.</a:t>
            </a:r>
          </a:p>
          <a:p>
            <a:pPr eaLnBrk="1" hangingPunct="1">
              <a:spcBef>
                <a:spcPct val="0"/>
              </a:spcBef>
              <a:buFontTx/>
              <a:buNone/>
            </a:pPr>
            <a:endParaRPr lang="ar-MA" sz="2800" dirty="0"/>
          </a:p>
        </p:txBody>
      </p:sp>
      <p:sp>
        <p:nvSpPr>
          <p:cNvPr id="4" name="Flèche droite 3"/>
          <p:cNvSpPr/>
          <p:nvPr/>
        </p:nvSpPr>
        <p:spPr>
          <a:xfrm>
            <a:off x="3738563" y="3309580"/>
            <a:ext cx="7143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ar-MA"/>
          </a:p>
        </p:txBody>
      </p:sp>
      <p:sp>
        <p:nvSpPr>
          <p:cNvPr id="5" name="Accolade ouvrante 4"/>
          <p:cNvSpPr/>
          <p:nvPr/>
        </p:nvSpPr>
        <p:spPr>
          <a:xfrm>
            <a:off x="6238876" y="2773798"/>
            <a:ext cx="357188" cy="13998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ar-MA"/>
          </a:p>
        </p:txBody>
      </p:sp>
      <p:sp>
        <p:nvSpPr>
          <p:cNvPr id="15366" name="ZoneTexte 5"/>
          <p:cNvSpPr txBox="1">
            <a:spLocks noChangeArrowheads="1"/>
          </p:cNvSpPr>
          <p:nvPr/>
        </p:nvSpPr>
        <p:spPr bwMode="auto">
          <a:xfrm>
            <a:off x="4810126" y="326945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sz="2400" dirty="0">
                <a:solidFill>
                  <a:srgbClr val="FF0000"/>
                </a:solidFill>
              </a:rPr>
              <a:t>Somites</a:t>
            </a:r>
            <a:endParaRPr lang="ar-MA" sz="2400" dirty="0">
              <a:solidFill>
                <a:srgbClr val="FF0000"/>
              </a:solidFill>
            </a:endParaRPr>
          </a:p>
        </p:txBody>
      </p:sp>
      <p:sp>
        <p:nvSpPr>
          <p:cNvPr id="7" name="Flèche droite 6"/>
          <p:cNvSpPr/>
          <p:nvPr/>
        </p:nvSpPr>
        <p:spPr>
          <a:xfrm>
            <a:off x="3855410" y="4701490"/>
            <a:ext cx="846075" cy="275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ar-MA"/>
          </a:p>
        </p:txBody>
      </p:sp>
      <p:sp>
        <p:nvSpPr>
          <p:cNvPr id="8" name="Flèche droite 7"/>
          <p:cNvSpPr/>
          <p:nvPr/>
        </p:nvSpPr>
        <p:spPr>
          <a:xfrm>
            <a:off x="3141035" y="5267419"/>
            <a:ext cx="7143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ar-MA"/>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83</a:t>
            </a:fld>
            <a:endParaRPr lang="en-US" dirty="0"/>
          </a:p>
        </p:txBody>
      </p:sp>
    </p:spTree>
    <p:extLst>
      <p:ext uri="{BB962C8B-B14F-4D97-AF65-F5344CB8AC3E}">
        <p14:creationId xmlns:p14="http://schemas.microsoft.com/office/powerpoint/2010/main" val="8417981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2"/>
          <p:cNvSpPr txBox="1">
            <a:spLocks noChangeArrowheads="1"/>
          </p:cNvSpPr>
          <p:nvPr/>
        </p:nvSpPr>
        <p:spPr bwMode="auto">
          <a:xfrm>
            <a:off x="1952625" y="285751"/>
            <a:ext cx="8286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solidFill>
                  <a:srgbClr val="FF0000"/>
                </a:solidFill>
              </a:rPr>
              <a:t>Développement du mésoblaste et du cœlome intra embryonnaire</a:t>
            </a:r>
            <a:endParaRPr lang="ar-MA">
              <a:solidFill>
                <a:srgbClr val="FF0000"/>
              </a:solidFill>
            </a:endParaRP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84</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1695451"/>
            <a:ext cx="771525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065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952626" y="285751"/>
            <a:ext cx="7929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solidFill>
                  <a:srgbClr val="FF0000"/>
                </a:solidFill>
              </a:rPr>
              <a:t>Développement du mésoblaste et du cœlome intra embryonnaire</a:t>
            </a:r>
            <a:endParaRPr lang="ar-MA">
              <a:solidFill>
                <a:srgbClr val="FF0000"/>
              </a:solidFill>
            </a:endParaRP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85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428751"/>
            <a:ext cx="750093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5377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86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714376"/>
            <a:ext cx="7572375"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7811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87</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642938"/>
            <a:ext cx="735806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322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D22F896-40B5-4ADD-8801-0D06FADFA095}" type="slidenum">
              <a:rPr lang="en-US" smtClean="0"/>
              <a:pPr/>
              <a:t>88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714375"/>
            <a:ext cx="7786688"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0459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136560" y="6492875"/>
            <a:ext cx="764215" cy="365125"/>
          </a:xfrm>
        </p:spPr>
        <p:txBody>
          <a:bodyPr/>
          <a:lstStyle/>
          <a:p>
            <a:fld id="{6D22F896-40B5-4ADD-8801-0D06FADFA095}" type="slidenum">
              <a:rPr lang="en-US" smtClean="0"/>
              <a:pPr/>
              <a:t>89</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714375"/>
            <a:ext cx="83581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48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259" y="320040"/>
            <a:ext cx="10915047" cy="623236"/>
          </a:xfrm>
        </p:spPr>
        <p:txBody>
          <a:bodyPr>
            <a:normAutofit fontScale="90000"/>
          </a:bodyPr>
          <a:lstStyle/>
          <a:p>
            <a:pPr>
              <a:defRPr/>
            </a:pPr>
            <a:r>
              <a:rPr lang="fr-FR" dirty="0"/>
              <a:t>Première semaine du développement embryonnaire </a:t>
            </a:r>
            <a:br>
              <a:rPr lang="fr-FR" dirty="0"/>
            </a:br>
            <a:endParaRPr lang="fr-FR" dirty="0"/>
          </a:p>
        </p:txBody>
      </p:sp>
      <p:sp>
        <p:nvSpPr>
          <p:cNvPr id="14339" name="Espace réservé du contenu 2"/>
          <p:cNvSpPr>
            <a:spLocks noGrp="1"/>
          </p:cNvSpPr>
          <p:nvPr>
            <p:ph idx="4294967295"/>
          </p:nvPr>
        </p:nvSpPr>
        <p:spPr>
          <a:xfrm>
            <a:off x="1010653" y="1065932"/>
            <a:ext cx="10077650" cy="4442673"/>
          </a:xfrm>
          <a:prstGeom prst="rect">
            <a:avLst/>
          </a:prstGeom>
        </p:spPr>
        <p:txBody>
          <a:bodyPr>
            <a:normAutofit fontScale="92500"/>
          </a:bodyPr>
          <a:lstStyle/>
          <a:p>
            <a:pPr marL="0" indent="0" algn="just">
              <a:buNone/>
            </a:pPr>
            <a:r>
              <a:rPr lang="fr-FR" sz="2600" dirty="0">
                <a:solidFill>
                  <a:srgbClr val="FF0000"/>
                </a:solidFill>
              </a:rPr>
              <a:t> </a:t>
            </a:r>
            <a:r>
              <a:rPr lang="fr-FR" sz="2600" dirty="0" smtClean="0">
                <a:solidFill>
                  <a:srgbClr val="FF0000"/>
                </a:solidFill>
              </a:rPr>
              <a:t>1.1Transport </a:t>
            </a:r>
            <a:r>
              <a:rPr lang="fr-FR" sz="2600" dirty="0">
                <a:solidFill>
                  <a:srgbClr val="FF0000"/>
                </a:solidFill>
              </a:rPr>
              <a:t>des spermatozoïdes dans les voies génitales </a:t>
            </a:r>
            <a:r>
              <a:rPr lang="fr-FR" sz="2600" dirty="0" err="1" smtClean="0">
                <a:solidFill>
                  <a:srgbClr val="FF0000"/>
                </a:solidFill>
              </a:rPr>
              <a:t>femelleS</a:t>
            </a:r>
            <a:r>
              <a:rPr lang="fr-FR" sz="2600" dirty="0" smtClean="0">
                <a:solidFill>
                  <a:srgbClr val="FF0000"/>
                </a:solidFill>
              </a:rPr>
              <a:t>:</a:t>
            </a:r>
          </a:p>
          <a:p>
            <a:pPr marL="0" indent="0" algn="just">
              <a:buNone/>
            </a:pPr>
            <a:r>
              <a:rPr lang="fr-FR" sz="2600" dirty="0" smtClean="0">
                <a:solidFill>
                  <a:srgbClr val="FF0000"/>
                </a:solidFill>
                <a:latin typeface="+mj-lt"/>
              </a:rPr>
              <a:t>Traversée des trompes</a:t>
            </a:r>
          </a:p>
          <a:p>
            <a:pPr algn="just" eaLnBrk="1" hangingPunct="1"/>
            <a:r>
              <a:rPr lang="fr-FR" sz="2600" cap="none" dirty="0">
                <a:latin typeface="+mj-lt"/>
              </a:rPr>
              <a:t>J</a:t>
            </a:r>
            <a:r>
              <a:rPr lang="fr-FR" sz="2600" cap="none" dirty="0" smtClean="0">
                <a:latin typeface="+mj-lt"/>
              </a:rPr>
              <a:t>onction utéro-tubaire difficile à franchir.</a:t>
            </a:r>
            <a:endParaRPr lang="ar-DZ" sz="2600" cap="none" dirty="0" smtClean="0">
              <a:latin typeface="+mj-lt"/>
            </a:endParaRPr>
          </a:p>
          <a:p>
            <a:pPr algn="just" eaLnBrk="1" hangingPunct="1"/>
            <a:r>
              <a:rPr lang="fr-FR" sz="2600" cap="none" dirty="0" smtClean="0">
                <a:latin typeface="+mj-lt"/>
              </a:rPr>
              <a:t>G</a:t>
            </a:r>
            <a:r>
              <a:rPr lang="ar-DZ" sz="2600" cap="none" dirty="0" smtClean="0">
                <a:latin typeface="+mj-lt"/>
              </a:rPr>
              <a:t>r</a:t>
            </a:r>
            <a:r>
              <a:rPr lang="fr-FR" sz="2600" cap="none" dirty="0" smtClean="0">
                <a:latin typeface="+mj-lt"/>
              </a:rPr>
              <a:t>â</a:t>
            </a:r>
            <a:r>
              <a:rPr lang="ar-DZ" sz="2600" cap="none" dirty="0" err="1" smtClean="0">
                <a:latin typeface="+mj-lt"/>
              </a:rPr>
              <a:t>ce</a:t>
            </a:r>
            <a:r>
              <a:rPr lang="ar-DZ" sz="2600" cap="none" dirty="0" smtClean="0">
                <a:latin typeface="+mj-lt"/>
              </a:rPr>
              <a:t> à </a:t>
            </a:r>
            <a:r>
              <a:rPr lang="ar-DZ" sz="2600" cap="none" dirty="0" err="1" smtClean="0">
                <a:latin typeface="+mj-lt"/>
              </a:rPr>
              <a:t>leur</a:t>
            </a:r>
            <a:r>
              <a:rPr lang="ar-DZ" sz="2600" cap="none" dirty="0" smtClean="0">
                <a:latin typeface="+mj-lt"/>
              </a:rPr>
              <a:t> </a:t>
            </a:r>
            <a:r>
              <a:rPr lang="ar-DZ" sz="2600" cap="none" dirty="0" err="1" smtClean="0">
                <a:latin typeface="+mj-lt"/>
              </a:rPr>
              <a:t>mobilité</a:t>
            </a:r>
            <a:r>
              <a:rPr lang="fr-FR" sz="2600" cap="none" dirty="0" smtClean="0">
                <a:latin typeface="+mj-lt"/>
              </a:rPr>
              <a:t>,</a:t>
            </a:r>
            <a:r>
              <a:rPr lang="ar-DZ" sz="2600" cap="none" dirty="0" smtClean="0">
                <a:latin typeface="+mj-lt"/>
              </a:rPr>
              <a:t> </a:t>
            </a:r>
            <a:r>
              <a:rPr lang="ar-DZ" sz="2600" cap="none" dirty="0" err="1" smtClean="0">
                <a:latin typeface="+mj-lt"/>
              </a:rPr>
              <a:t>les</a:t>
            </a:r>
            <a:r>
              <a:rPr lang="ar-DZ" sz="2600" cap="none" dirty="0" smtClean="0">
                <a:latin typeface="+mj-lt"/>
              </a:rPr>
              <a:t> </a:t>
            </a:r>
            <a:r>
              <a:rPr lang="ar-DZ" sz="2600" cap="none" dirty="0" err="1" smtClean="0">
                <a:latin typeface="+mj-lt"/>
              </a:rPr>
              <a:t>spermatozoides</a:t>
            </a:r>
            <a:r>
              <a:rPr lang="ar-DZ" sz="2600" cap="none" dirty="0" smtClean="0">
                <a:latin typeface="+mj-lt"/>
              </a:rPr>
              <a:t> </a:t>
            </a:r>
            <a:r>
              <a:rPr lang="ar-DZ" sz="2600" cap="none" dirty="0" err="1" smtClean="0">
                <a:latin typeface="+mj-lt"/>
              </a:rPr>
              <a:t>passeraient</a:t>
            </a:r>
            <a:r>
              <a:rPr lang="ar-DZ" sz="2600" cap="none" dirty="0" smtClean="0">
                <a:latin typeface="+mj-lt"/>
              </a:rPr>
              <a:t> </a:t>
            </a:r>
            <a:r>
              <a:rPr lang="fr-FR" sz="2600" cap="none" dirty="0" smtClean="0">
                <a:latin typeface="+mj-lt"/>
              </a:rPr>
              <a:t>l</a:t>
            </a:r>
            <a:r>
              <a:rPr lang="ar-DZ" sz="2600" cap="none" dirty="0" smtClean="0">
                <a:latin typeface="+mj-lt"/>
              </a:rPr>
              <a:t>’isthme </a:t>
            </a:r>
            <a:r>
              <a:rPr lang="fr-FR" sz="2600" cap="none" dirty="0" smtClean="0">
                <a:latin typeface="+mj-lt"/>
              </a:rPr>
              <a:t>qui </a:t>
            </a:r>
            <a:r>
              <a:rPr lang="ar-DZ" sz="2600" cap="none" dirty="0" smtClean="0">
                <a:latin typeface="+mj-lt"/>
              </a:rPr>
              <a:t>contient une substance visqueuse:</a:t>
            </a:r>
            <a:r>
              <a:rPr lang="fr-FR" sz="2600" cap="none" dirty="0" smtClean="0">
                <a:latin typeface="+mj-lt"/>
              </a:rPr>
              <a:t> </a:t>
            </a:r>
            <a:r>
              <a:rPr lang="ar-DZ" sz="2600" cap="none" dirty="0" err="1" smtClean="0">
                <a:latin typeface="+mj-lt"/>
              </a:rPr>
              <a:t>les</a:t>
            </a:r>
            <a:r>
              <a:rPr lang="ar-DZ" sz="2600" cap="none" dirty="0" smtClean="0">
                <a:latin typeface="+mj-lt"/>
              </a:rPr>
              <a:t> </a:t>
            </a:r>
            <a:r>
              <a:rPr lang="ar-DZ" sz="2600" cap="none" dirty="0" err="1" smtClean="0">
                <a:latin typeface="+mj-lt"/>
              </a:rPr>
              <a:t>spz</a:t>
            </a:r>
            <a:r>
              <a:rPr lang="ar-DZ" sz="2600" cap="none" dirty="0" smtClean="0">
                <a:latin typeface="+mj-lt"/>
              </a:rPr>
              <a:t> </a:t>
            </a:r>
            <a:r>
              <a:rPr lang="ar-DZ" sz="2600" cap="none" dirty="0" err="1" smtClean="0">
                <a:latin typeface="+mj-lt"/>
              </a:rPr>
              <a:t>s’agglutinent</a:t>
            </a:r>
            <a:r>
              <a:rPr lang="ar-DZ" sz="2600" cap="none" dirty="0" smtClean="0">
                <a:latin typeface="+mj-lt"/>
              </a:rPr>
              <a:t> </a:t>
            </a:r>
            <a:r>
              <a:rPr lang="ar-DZ" sz="2600" cap="none" dirty="0" err="1" smtClean="0">
                <a:latin typeface="+mj-lt"/>
              </a:rPr>
              <a:t>par</a:t>
            </a:r>
            <a:r>
              <a:rPr lang="ar-DZ" sz="2600" cap="none" dirty="0" smtClean="0">
                <a:latin typeface="+mj-lt"/>
              </a:rPr>
              <a:t> </a:t>
            </a:r>
            <a:r>
              <a:rPr lang="ar-DZ" sz="2600" cap="none" dirty="0" err="1" smtClean="0">
                <a:latin typeface="+mj-lt"/>
              </a:rPr>
              <a:t>la</a:t>
            </a:r>
            <a:r>
              <a:rPr lang="ar-DZ" sz="2600" cap="none" dirty="0" smtClean="0">
                <a:latin typeface="+mj-lt"/>
              </a:rPr>
              <a:t> t</a:t>
            </a:r>
            <a:r>
              <a:rPr lang="fr-FR" sz="2600" cap="none" dirty="0" smtClean="0">
                <a:latin typeface="+mj-lt"/>
              </a:rPr>
              <a:t>ê</a:t>
            </a:r>
            <a:r>
              <a:rPr lang="ar-DZ" sz="2600" cap="none" dirty="0" smtClean="0">
                <a:latin typeface="+mj-lt"/>
              </a:rPr>
              <a:t>te et achève</a:t>
            </a:r>
            <a:r>
              <a:rPr lang="fr-FR" sz="2600" cap="none" dirty="0" smtClean="0">
                <a:latin typeface="+mj-lt"/>
              </a:rPr>
              <a:t>nt</a:t>
            </a:r>
            <a:r>
              <a:rPr lang="ar-DZ" sz="2600" cap="none" dirty="0" smtClean="0">
                <a:latin typeface="+mj-lt"/>
              </a:rPr>
              <a:t> la capacitation.</a:t>
            </a:r>
          </a:p>
          <a:p>
            <a:pPr algn="just" eaLnBrk="1" hangingPunct="1"/>
            <a:r>
              <a:rPr lang="ar-DZ" sz="2600" cap="none" dirty="0" err="1" smtClean="0">
                <a:latin typeface="+mj-lt"/>
              </a:rPr>
              <a:t>les</a:t>
            </a:r>
            <a:r>
              <a:rPr lang="ar-DZ" sz="2600" cap="none" dirty="0" smtClean="0">
                <a:latin typeface="+mj-lt"/>
              </a:rPr>
              <a:t> </a:t>
            </a:r>
            <a:r>
              <a:rPr lang="ar-DZ" sz="2600" cap="none" dirty="0" err="1" smtClean="0">
                <a:latin typeface="+mj-lt"/>
              </a:rPr>
              <a:t>spz</a:t>
            </a:r>
            <a:r>
              <a:rPr lang="ar-DZ" sz="2600" cap="none" dirty="0" smtClean="0">
                <a:latin typeface="+mj-lt"/>
              </a:rPr>
              <a:t> </a:t>
            </a:r>
            <a:r>
              <a:rPr lang="ar-DZ" sz="2600" cap="none" dirty="0" err="1" smtClean="0">
                <a:latin typeface="+mj-lt"/>
              </a:rPr>
              <a:t>poursuivraient</a:t>
            </a:r>
            <a:r>
              <a:rPr lang="ar-DZ" sz="2600" cap="none" dirty="0" smtClean="0">
                <a:latin typeface="+mj-lt"/>
              </a:rPr>
              <a:t> </a:t>
            </a:r>
            <a:r>
              <a:rPr lang="ar-DZ" sz="2600" cap="none" dirty="0" err="1" smtClean="0">
                <a:latin typeface="+mj-lt"/>
              </a:rPr>
              <a:t>leur</a:t>
            </a:r>
            <a:r>
              <a:rPr lang="ar-DZ" sz="2600" cap="none" dirty="0" smtClean="0">
                <a:latin typeface="+mj-lt"/>
              </a:rPr>
              <a:t> </a:t>
            </a:r>
            <a:r>
              <a:rPr lang="ar-DZ" sz="2600" cap="none" dirty="0" err="1" smtClean="0">
                <a:latin typeface="+mj-lt"/>
              </a:rPr>
              <a:t>progression</a:t>
            </a:r>
            <a:r>
              <a:rPr lang="ar-DZ" sz="2600" cap="none" dirty="0" smtClean="0">
                <a:latin typeface="+mj-lt"/>
              </a:rPr>
              <a:t> </a:t>
            </a:r>
            <a:r>
              <a:rPr lang="ar-DZ" sz="2600" cap="none" dirty="0" err="1" smtClean="0">
                <a:latin typeface="+mj-lt"/>
              </a:rPr>
              <a:t>dans</a:t>
            </a:r>
            <a:r>
              <a:rPr lang="ar-DZ" sz="2600" cap="none" dirty="0" smtClean="0">
                <a:latin typeface="+mj-lt"/>
              </a:rPr>
              <a:t> </a:t>
            </a:r>
            <a:r>
              <a:rPr lang="ar-DZ" sz="2600" cap="none" dirty="0" err="1" smtClean="0">
                <a:latin typeface="+mj-lt"/>
              </a:rPr>
              <a:t>les</a:t>
            </a:r>
            <a:r>
              <a:rPr lang="ar-DZ" sz="2600" cap="none" dirty="0" smtClean="0">
                <a:latin typeface="+mj-lt"/>
              </a:rPr>
              <a:t> </a:t>
            </a:r>
            <a:r>
              <a:rPr lang="ar-DZ" sz="2600" cap="none" dirty="0" err="1" smtClean="0">
                <a:latin typeface="+mj-lt"/>
              </a:rPr>
              <a:t>trompes</a:t>
            </a:r>
            <a:r>
              <a:rPr lang="ar-DZ" sz="2600" cap="none" dirty="0" smtClean="0">
                <a:latin typeface="+mj-lt"/>
              </a:rPr>
              <a:t> (</a:t>
            </a:r>
            <a:r>
              <a:rPr lang="ar-DZ" sz="2600" cap="none" dirty="0" err="1" smtClean="0">
                <a:latin typeface="+mj-lt"/>
              </a:rPr>
              <a:t>contractions</a:t>
            </a:r>
            <a:r>
              <a:rPr lang="ar-DZ" sz="2600" cap="none" dirty="0" smtClean="0">
                <a:latin typeface="+mj-lt"/>
              </a:rPr>
              <a:t> </a:t>
            </a:r>
            <a:r>
              <a:rPr lang="ar-DZ" sz="2600" cap="none" dirty="0" err="1" smtClean="0">
                <a:latin typeface="+mj-lt"/>
              </a:rPr>
              <a:t>et</a:t>
            </a:r>
            <a:r>
              <a:rPr lang="ar-DZ" sz="2600" cap="none" dirty="0" smtClean="0">
                <a:latin typeface="+mj-lt"/>
              </a:rPr>
              <a:t> </a:t>
            </a:r>
            <a:r>
              <a:rPr lang="ar-DZ" sz="2600" cap="none" dirty="0" err="1" smtClean="0">
                <a:latin typeface="+mj-lt"/>
              </a:rPr>
              <a:t>mouvements</a:t>
            </a:r>
            <a:r>
              <a:rPr lang="ar-DZ" sz="2600" cap="none" dirty="0" smtClean="0">
                <a:latin typeface="+mj-lt"/>
              </a:rPr>
              <a:t> </a:t>
            </a:r>
            <a:r>
              <a:rPr lang="ar-DZ" sz="2600" cap="none" dirty="0" err="1" smtClean="0">
                <a:latin typeface="+mj-lt"/>
              </a:rPr>
              <a:t>ciliaires</a:t>
            </a:r>
            <a:r>
              <a:rPr lang="ar-DZ" sz="2600" cap="none" dirty="0" smtClean="0">
                <a:latin typeface="+mj-lt"/>
              </a:rPr>
              <a:t>(</a:t>
            </a:r>
          </a:p>
          <a:p>
            <a:pPr eaLnBrk="1" hangingPunct="1"/>
            <a:endParaRPr lang="fr-FR" sz="2400" cap="none"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8974209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z="3200" dirty="0">
                <a:solidFill>
                  <a:srgbClr val="FF0000"/>
                </a:solidFill>
              </a:rPr>
              <a:t>Développement du cœlome intra embryonnaire</a:t>
            </a:r>
            <a:endParaRPr lang="ar-MA" sz="3200" dirty="0"/>
          </a:p>
        </p:txBody>
      </p:sp>
      <p:sp>
        <p:nvSpPr>
          <p:cNvPr id="22531" name="Espace réservé du contenu 2"/>
          <p:cNvSpPr>
            <a:spLocks noGrp="1"/>
          </p:cNvSpPr>
          <p:nvPr>
            <p:ph idx="4294967295"/>
          </p:nvPr>
        </p:nvSpPr>
        <p:spPr>
          <a:xfrm>
            <a:off x="1524000" y="2127564"/>
            <a:ext cx="9754225" cy="3684275"/>
          </a:xfrm>
          <a:prstGeom prst="rect">
            <a:avLst/>
          </a:prstGeom>
        </p:spPr>
        <p:txBody>
          <a:bodyPr/>
          <a:lstStyle/>
          <a:p>
            <a:pPr algn="just">
              <a:lnSpc>
                <a:spcPct val="150000"/>
              </a:lnSpc>
            </a:pPr>
            <a:r>
              <a:rPr lang="fr-FR" sz="2800" cap="none" dirty="0" smtClean="0"/>
              <a:t>le cœlome intra embryonnaire est la fusion des espaces isolés  dans le mésoblaste latéral                    </a:t>
            </a:r>
            <a:r>
              <a:rPr lang="fr-FR" sz="2800" cap="none" dirty="0" smtClean="0">
                <a:solidFill>
                  <a:srgbClr val="FF0000"/>
                </a:solidFill>
              </a:rPr>
              <a:t>cavité pleuro- </a:t>
            </a:r>
            <a:r>
              <a:rPr lang="fr-FR" sz="2800" cap="none" dirty="0" err="1" smtClean="0">
                <a:solidFill>
                  <a:srgbClr val="FF0000"/>
                </a:solidFill>
              </a:rPr>
              <a:t>péricardo</a:t>
            </a:r>
            <a:r>
              <a:rPr lang="fr-FR" sz="2800" cap="none" dirty="0" smtClean="0">
                <a:solidFill>
                  <a:srgbClr val="FF0000"/>
                </a:solidFill>
              </a:rPr>
              <a:t>- péritonéale.</a:t>
            </a:r>
          </a:p>
          <a:p>
            <a:pPr algn="just">
              <a:lnSpc>
                <a:spcPct val="150000"/>
              </a:lnSpc>
            </a:pPr>
            <a:r>
              <a:rPr lang="fr-FR" sz="2800" cap="none" dirty="0" smtClean="0"/>
              <a:t>2</a:t>
            </a:r>
            <a:r>
              <a:rPr lang="fr-FR" sz="2800" cap="none" baseline="30000" dirty="0" smtClean="0"/>
              <a:t>ème</a:t>
            </a:r>
            <a:r>
              <a:rPr lang="fr-FR" sz="2800" cap="none" dirty="0" smtClean="0"/>
              <a:t> mois, il se subdivise en plusieurs cavités: </a:t>
            </a:r>
            <a:r>
              <a:rPr lang="fr-FR" sz="2800" cap="none" dirty="0" smtClean="0">
                <a:solidFill>
                  <a:srgbClr val="FF0000"/>
                </a:solidFill>
              </a:rPr>
              <a:t>cavité péricardique, cavités pleurales et cavité péritonéale.</a:t>
            </a:r>
            <a:endParaRPr lang="ar-MA" sz="2800" cap="none" dirty="0" smtClean="0">
              <a:solidFill>
                <a:srgbClr val="FF0000"/>
              </a:solidFill>
            </a:endParaRPr>
          </a:p>
        </p:txBody>
      </p:sp>
      <p:sp>
        <p:nvSpPr>
          <p:cNvPr id="4" name="Flèche droite 3"/>
          <p:cNvSpPr/>
          <p:nvPr/>
        </p:nvSpPr>
        <p:spPr>
          <a:xfrm>
            <a:off x="5785166" y="3055687"/>
            <a:ext cx="1520982"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ar-MA"/>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90</a:t>
            </a:fld>
            <a:endParaRPr lang="en-US" dirty="0"/>
          </a:p>
        </p:txBody>
      </p:sp>
    </p:spTree>
    <p:extLst>
      <p:ext uri="{BB962C8B-B14F-4D97-AF65-F5344CB8AC3E}">
        <p14:creationId xmlns:p14="http://schemas.microsoft.com/office/powerpoint/2010/main" val="40652607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2040723" y="513134"/>
            <a:ext cx="9420964" cy="401266"/>
          </a:xfrm>
        </p:spPr>
        <p:txBody>
          <a:bodyPr>
            <a:normAutofit fontScale="90000"/>
          </a:bodyPr>
          <a:lstStyle/>
          <a:p>
            <a:r>
              <a:rPr lang="fr-FR" dirty="0">
                <a:solidFill>
                  <a:srgbClr val="FF0000"/>
                </a:solidFill>
              </a:rPr>
              <a:t>IV1.2 Différenciation des feuillets </a:t>
            </a:r>
            <a:endParaRPr lang="fr-FR" dirty="0" smtClean="0">
              <a:solidFill>
                <a:srgbClr val="FF0000"/>
              </a:solidFill>
            </a:endParaRPr>
          </a:p>
        </p:txBody>
      </p:sp>
      <p:sp>
        <p:nvSpPr>
          <p:cNvPr id="4" name="Rectangle 3"/>
          <p:cNvSpPr/>
          <p:nvPr/>
        </p:nvSpPr>
        <p:spPr>
          <a:xfrm>
            <a:off x="1457609" y="1683185"/>
            <a:ext cx="10004078" cy="3970318"/>
          </a:xfrm>
          <a:prstGeom prst="rect">
            <a:avLst/>
          </a:prstGeom>
        </p:spPr>
        <p:txBody>
          <a:bodyPr wrap="square">
            <a:spAutoFit/>
          </a:bodyPr>
          <a:lstStyle/>
          <a:p>
            <a:pPr algn="just">
              <a:lnSpc>
                <a:spcPct val="150000"/>
              </a:lnSpc>
            </a:pPr>
            <a:r>
              <a:rPr lang="fr-FR" sz="2800" dirty="0"/>
              <a:t>Le début de l'organogenèse est marqué par l'apparition, à partir de chacun des </a:t>
            </a:r>
            <a:r>
              <a:rPr lang="fr-FR" sz="2800" dirty="0">
                <a:solidFill>
                  <a:srgbClr val="FF0000"/>
                </a:solidFill>
              </a:rPr>
              <a:t>trois feuillets embryonnaires</a:t>
            </a:r>
            <a:r>
              <a:rPr lang="fr-FR" sz="2800" dirty="0"/>
              <a:t>, des </a:t>
            </a:r>
            <a:r>
              <a:rPr lang="fr-FR" sz="2800" dirty="0">
                <a:solidFill>
                  <a:srgbClr val="FF0000"/>
                </a:solidFill>
              </a:rPr>
              <a:t>ébauches des organes </a:t>
            </a:r>
            <a:r>
              <a:rPr lang="fr-FR" sz="2800" dirty="0" smtClean="0"/>
              <a:t>(différenciation des feuillets). </a:t>
            </a:r>
          </a:p>
          <a:p>
            <a:pPr algn="just">
              <a:lnSpc>
                <a:spcPct val="150000"/>
              </a:lnSpc>
            </a:pPr>
            <a:r>
              <a:rPr lang="fr-FR" sz="2800" dirty="0" smtClean="0"/>
              <a:t>La </a:t>
            </a:r>
            <a:r>
              <a:rPr lang="fr-FR" sz="2800" dirty="0"/>
              <a:t>période embryonnaire </a:t>
            </a:r>
            <a:r>
              <a:rPr lang="fr-FR" sz="2800" dirty="0" smtClean="0"/>
              <a:t>s’étend </a:t>
            </a:r>
            <a:r>
              <a:rPr lang="fr-FR" sz="2800" dirty="0"/>
              <a:t>de la </a:t>
            </a:r>
            <a:r>
              <a:rPr lang="fr-FR" sz="2800" dirty="0" smtClean="0">
                <a:solidFill>
                  <a:srgbClr val="FF0000"/>
                </a:solidFill>
              </a:rPr>
              <a:t>4ème </a:t>
            </a:r>
            <a:r>
              <a:rPr lang="fr-FR" sz="2800" dirty="0">
                <a:solidFill>
                  <a:srgbClr val="FF0000"/>
                </a:solidFill>
              </a:rPr>
              <a:t>semaine </a:t>
            </a:r>
            <a:r>
              <a:rPr lang="fr-FR" sz="2800" dirty="0" smtClean="0"/>
              <a:t>à </a:t>
            </a:r>
            <a:r>
              <a:rPr lang="fr-FR" sz="2800" dirty="0"/>
              <a:t>la </a:t>
            </a:r>
            <a:r>
              <a:rPr lang="fr-FR" sz="2800" dirty="0">
                <a:solidFill>
                  <a:srgbClr val="FF0000"/>
                </a:solidFill>
              </a:rPr>
              <a:t>8ème </a:t>
            </a:r>
            <a:r>
              <a:rPr lang="fr-FR" sz="2800" dirty="0" smtClean="0">
                <a:solidFill>
                  <a:srgbClr val="FF0000"/>
                </a:solidFill>
              </a:rPr>
              <a:t>semaine</a:t>
            </a:r>
            <a:r>
              <a:rPr lang="fr-FR" sz="2800" dirty="0" smtClean="0"/>
              <a:t>. </a:t>
            </a:r>
            <a:r>
              <a:rPr lang="fr-FR" sz="2800" dirty="0"/>
              <a:t>Ainsi, à la fin du deuxième mois, les principales formes extérieures sont reconnaissables.</a:t>
            </a:r>
            <a:endParaRPr lang="ar-MA" sz="2800" dirty="0">
              <a:solidFill>
                <a:srgbClr val="FF0000"/>
              </a:solidFill>
            </a:endParaRP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91</a:t>
            </a:fld>
            <a:endParaRPr lang="en-US" dirty="0"/>
          </a:p>
        </p:txBody>
      </p:sp>
    </p:spTree>
    <p:extLst>
      <p:ext uri="{BB962C8B-B14F-4D97-AF65-F5344CB8AC3E}">
        <p14:creationId xmlns:p14="http://schemas.microsoft.com/office/powerpoint/2010/main" val="20362833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913775" y="618517"/>
            <a:ext cx="10364451" cy="802877"/>
          </a:xfrm>
        </p:spPr>
        <p:txBody>
          <a:bodyPr/>
          <a:lstStyle/>
          <a:p>
            <a:r>
              <a:rPr lang="fr-FR" dirty="0">
                <a:solidFill>
                  <a:srgbClr val="FF0000"/>
                </a:solidFill>
              </a:rPr>
              <a:t>IV1.2 Différenciation des feuillets </a:t>
            </a:r>
            <a:endParaRPr lang="ar-MA" dirty="0" smtClean="0"/>
          </a:p>
        </p:txBody>
      </p:sp>
      <p:sp>
        <p:nvSpPr>
          <p:cNvPr id="12291" name="Espace réservé du contenu 2"/>
          <p:cNvSpPr>
            <a:spLocks noGrp="1"/>
          </p:cNvSpPr>
          <p:nvPr>
            <p:ph idx="4294967295"/>
          </p:nvPr>
        </p:nvSpPr>
        <p:spPr>
          <a:xfrm>
            <a:off x="1800130" y="1589652"/>
            <a:ext cx="8229600" cy="4525963"/>
          </a:xfrm>
          <a:prstGeom prst="rect">
            <a:avLst/>
          </a:prstGeom>
        </p:spPr>
        <p:txBody>
          <a:bodyPr>
            <a:normAutofit/>
          </a:bodyPr>
          <a:lstStyle/>
          <a:p>
            <a:pPr algn="just"/>
            <a:r>
              <a:rPr lang="fr-FR" sz="2800" cap="none" dirty="0" smtClean="0">
                <a:solidFill>
                  <a:srgbClr val="FF0000"/>
                </a:solidFill>
              </a:rPr>
              <a:t>Ectoderme</a:t>
            </a:r>
          </a:p>
          <a:p>
            <a:pPr algn="just"/>
            <a:r>
              <a:rPr lang="fr-FR" sz="2800" cap="none" dirty="0" smtClean="0"/>
              <a:t>Est le siège d'un épaississement appelé les </a:t>
            </a:r>
            <a:r>
              <a:rPr lang="fr-FR" sz="2800" cap="none" dirty="0" err="1" smtClean="0">
                <a:solidFill>
                  <a:srgbClr val="FF0000"/>
                </a:solidFill>
              </a:rPr>
              <a:t>placodes</a:t>
            </a:r>
            <a:r>
              <a:rPr lang="fr-FR" sz="2800" cap="none" dirty="0" smtClean="0">
                <a:solidFill>
                  <a:srgbClr val="FF0000"/>
                </a:solidFill>
              </a:rPr>
              <a:t> sensorielles.</a:t>
            </a:r>
            <a:r>
              <a:rPr lang="fr-FR" sz="2800" cap="none" dirty="0" smtClean="0"/>
              <a:t> </a:t>
            </a:r>
          </a:p>
          <a:p>
            <a:pPr algn="just"/>
            <a:r>
              <a:rPr lang="fr-FR" sz="2800" cap="none" dirty="0" smtClean="0"/>
              <a:t>la </a:t>
            </a:r>
            <a:r>
              <a:rPr lang="fr-FR" sz="2800" cap="none" dirty="0" err="1" smtClean="0"/>
              <a:t>placode</a:t>
            </a:r>
            <a:r>
              <a:rPr lang="fr-FR" sz="2800" cap="none" dirty="0" smtClean="0"/>
              <a:t> olfactive est à l'origine de l'épithélium du nez.</a:t>
            </a:r>
          </a:p>
          <a:p>
            <a:pPr algn="just"/>
            <a:r>
              <a:rPr lang="fr-FR" sz="2800" cap="none" dirty="0" smtClean="0"/>
              <a:t>la cristallinienne est à l'origine du cristallin.</a:t>
            </a:r>
          </a:p>
          <a:p>
            <a:pPr algn="just"/>
            <a:r>
              <a:rPr lang="fr-FR" sz="2800" cap="none" dirty="0" smtClean="0"/>
              <a:t>l’auditive est à l'origine de l'oreille interne.</a:t>
            </a:r>
          </a:p>
        </p:txBody>
      </p:sp>
      <p:sp>
        <p:nvSpPr>
          <p:cNvPr id="3" name="Espace réservé du numéro de diapositive 2"/>
          <p:cNvSpPr>
            <a:spLocks noGrp="1"/>
          </p:cNvSpPr>
          <p:nvPr>
            <p:ph type="sldNum" sz="quarter" idx="12"/>
          </p:nvPr>
        </p:nvSpPr>
        <p:spPr>
          <a:xfrm>
            <a:off x="10992544" y="6309320"/>
            <a:ext cx="764215" cy="365125"/>
          </a:xfrm>
        </p:spPr>
        <p:txBody>
          <a:bodyPr/>
          <a:lstStyle/>
          <a:p>
            <a:fld id="{6D22F896-40B5-4ADD-8801-0D06FADFA095}" type="slidenum">
              <a:rPr lang="en-US" smtClean="0"/>
              <a:pPr/>
              <a:t>92</a:t>
            </a:fld>
            <a:endParaRPr lang="en-US" dirty="0"/>
          </a:p>
        </p:txBody>
      </p:sp>
    </p:spTree>
    <p:extLst>
      <p:ext uri="{BB962C8B-B14F-4D97-AF65-F5344CB8AC3E}">
        <p14:creationId xmlns:p14="http://schemas.microsoft.com/office/powerpoint/2010/main" val="1186225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913775" y="618518"/>
            <a:ext cx="10364451" cy="920572"/>
          </a:xfrm>
        </p:spPr>
        <p:txBody>
          <a:bodyPr/>
          <a:lstStyle/>
          <a:p>
            <a:r>
              <a:rPr lang="fr-FR" dirty="0">
                <a:solidFill>
                  <a:srgbClr val="FF0000"/>
                </a:solidFill>
              </a:rPr>
              <a:t>IV1.2 Différenciation des feuillets </a:t>
            </a:r>
            <a:endParaRPr lang="ar-MA" dirty="0" smtClean="0"/>
          </a:p>
        </p:txBody>
      </p:sp>
      <p:sp>
        <p:nvSpPr>
          <p:cNvPr id="13315" name="Espace réservé du contenu 2"/>
          <p:cNvSpPr>
            <a:spLocks noGrp="1"/>
          </p:cNvSpPr>
          <p:nvPr>
            <p:ph idx="4294967295"/>
          </p:nvPr>
        </p:nvSpPr>
        <p:spPr>
          <a:xfrm>
            <a:off x="1691489" y="1989500"/>
            <a:ext cx="8229600" cy="4525963"/>
          </a:xfrm>
          <a:prstGeom prst="rect">
            <a:avLst/>
          </a:prstGeom>
        </p:spPr>
        <p:txBody>
          <a:bodyPr/>
          <a:lstStyle/>
          <a:p>
            <a:r>
              <a:rPr lang="fr-FR" sz="2800" cap="none" dirty="0" smtClean="0">
                <a:latin typeface="+mj-lt"/>
              </a:rPr>
              <a:t>L’</a:t>
            </a:r>
            <a:r>
              <a:rPr lang="fr-FR" sz="2800" cap="none" dirty="0" smtClean="0">
                <a:solidFill>
                  <a:srgbClr val="FF0000"/>
                </a:solidFill>
                <a:latin typeface="+mj-lt"/>
              </a:rPr>
              <a:t>ectoderme</a:t>
            </a:r>
            <a:r>
              <a:rPr lang="fr-FR" sz="2800" cap="none" dirty="0" smtClean="0">
                <a:latin typeface="+mj-lt"/>
              </a:rPr>
              <a:t> donnera aussi :</a:t>
            </a:r>
          </a:p>
          <a:p>
            <a:r>
              <a:rPr lang="fr-FR" sz="2800" cap="none" dirty="0" smtClean="0">
                <a:latin typeface="+mj-lt"/>
              </a:rPr>
              <a:t>L’épithélium de la cavité buccale, les cellules glandulaires, des glandes salivaires et de la partie caudale du canal anal.</a:t>
            </a:r>
          </a:p>
          <a:p>
            <a:r>
              <a:rPr lang="fr-FR" sz="2800" cap="none" dirty="0" smtClean="0">
                <a:latin typeface="+mj-lt"/>
              </a:rPr>
              <a:t>L’émail des dents.</a:t>
            </a:r>
          </a:p>
          <a:p>
            <a:r>
              <a:rPr lang="fr-FR" sz="2800" cap="none" dirty="0" smtClean="0">
                <a:latin typeface="+mj-lt"/>
              </a:rPr>
              <a:t>L’épithélium de la glande pituitaire.</a:t>
            </a:r>
          </a:p>
          <a:p>
            <a:r>
              <a:rPr lang="fr-FR" sz="2800" cap="none" dirty="0" smtClean="0">
                <a:latin typeface="+mj-lt"/>
              </a:rPr>
              <a:t>La cornée.</a:t>
            </a:r>
            <a:endParaRPr lang="ar-MA" sz="2800" cap="none" dirty="0" smtClean="0">
              <a:latin typeface="+mj-lt"/>
            </a:endParaRPr>
          </a:p>
          <a:p>
            <a:endParaRPr lang="ar-MA"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93</a:t>
            </a:fld>
            <a:endParaRPr lang="en-US" dirty="0"/>
          </a:p>
        </p:txBody>
      </p:sp>
    </p:spTree>
    <p:extLst>
      <p:ext uri="{BB962C8B-B14F-4D97-AF65-F5344CB8AC3E}">
        <p14:creationId xmlns:p14="http://schemas.microsoft.com/office/powerpoint/2010/main" val="22362328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913775" y="618518"/>
            <a:ext cx="10364451" cy="1065428"/>
          </a:xfrm>
        </p:spPr>
        <p:txBody>
          <a:bodyPr/>
          <a:lstStyle/>
          <a:p>
            <a:r>
              <a:rPr lang="fr-FR" dirty="0">
                <a:solidFill>
                  <a:srgbClr val="FF0000"/>
                </a:solidFill>
              </a:rPr>
              <a:t>IV1.2 Différenciation des feuillets </a:t>
            </a:r>
            <a:endParaRPr lang="ar-MA" dirty="0" smtClean="0"/>
          </a:p>
        </p:txBody>
      </p:sp>
      <p:sp>
        <p:nvSpPr>
          <p:cNvPr id="14339" name="Espace réservé du contenu 2"/>
          <p:cNvSpPr>
            <a:spLocks noGrp="1"/>
          </p:cNvSpPr>
          <p:nvPr>
            <p:ph idx="4294967295"/>
          </p:nvPr>
        </p:nvSpPr>
        <p:spPr>
          <a:xfrm>
            <a:off x="1050202" y="2214694"/>
            <a:ext cx="9995025" cy="4525963"/>
          </a:xfrm>
          <a:prstGeom prst="rect">
            <a:avLst/>
          </a:prstGeom>
        </p:spPr>
        <p:txBody>
          <a:bodyPr>
            <a:noAutofit/>
          </a:bodyPr>
          <a:lstStyle/>
          <a:p>
            <a:pPr algn="just"/>
            <a:r>
              <a:rPr lang="fr-FR" sz="2800" cap="none" dirty="0" smtClean="0"/>
              <a:t>Les dérivés de l'</a:t>
            </a:r>
            <a:r>
              <a:rPr lang="fr-FR" sz="2800" cap="none" dirty="0" smtClean="0">
                <a:solidFill>
                  <a:srgbClr val="FF0000"/>
                </a:solidFill>
              </a:rPr>
              <a:t>endoderme </a:t>
            </a:r>
            <a:r>
              <a:rPr lang="fr-FR" sz="2800" cap="none" dirty="0" smtClean="0"/>
              <a:t>à l’origine de :</a:t>
            </a:r>
          </a:p>
          <a:p>
            <a:pPr algn="just"/>
            <a:r>
              <a:rPr lang="fr-FR" sz="2800" cap="none" dirty="0" smtClean="0"/>
              <a:t>Parenchyme des certaines glandes: thyroïde, parathyroïdes,  foie et pancréas).</a:t>
            </a:r>
          </a:p>
          <a:p>
            <a:pPr algn="just"/>
            <a:r>
              <a:rPr lang="fr-FR" sz="2800" cap="none" dirty="0" smtClean="0"/>
              <a:t>L’épithélium de revêtement de l’appareil respiratoire (trachée, bronches, bronchioles et alvéoles pulmonaires).</a:t>
            </a:r>
          </a:p>
          <a:p>
            <a:pPr algn="just"/>
            <a:r>
              <a:rPr lang="fr-FR" sz="2800" cap="none" dirty="0" smtClean="0"/>
              <a:t>Le revêtement du tube digestif du pharynx jusqu'au rectum.</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94</a:t>
            </a:fld>
            <a:endParaRPr lang="en-US" dirty="0"/>
          </a:p>
        </p:txBody>
      </p:sp>
    </p:spTree>
    <p:extLst>
      <p:ext uri="{BB962C8B-B14F-4D97-AF65-F5344CB8AC3E}">
        <p14:creationId xmlns:p14="http://schemas.microsoft.com/office/powerpoint/2010/main" val="8386351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651224" y="537036"/>
            <a:ext cx="10364451" cy="1002053"/>
          </a:xfrm>
        </p:spPr>
        <p:txBody>
          <a:bodyPr/>
          <a:lstStyle/>
          <a:p>
            <a:r>
              <a:rPr lang="fr-FR" dirty="0">
                <a:solidFill>
                  <a:srgbClr val="FF0000"/>
                </a:solidFill>
              </a:rPr>
              <a:t>IV1.2 Différenciation des feuillets </a:t>
            </a:r>
            <a:endParaRPr lang="ar-MA" dirty="0" smtClean="0"/>
          </a:p>
        </p:txBody>
      </p:sp>
      <p:sp>
        <p:nvSpPr>
          <p:cNvPr id="15363" name="Espace réservé du contenu 2"/>
          <p:cNvSpPr>
            <a:spLocks noGrp="1"/>
          </p:cNvSpPr>
          <p:nvPr>
            <p:ph idx="4294967295"/>
          </p:nvPr>
        </p:nvSpPr>
        <p:spPr>
          <a:xfrm>
            <a:off x="1545219" y="1705447"/>
            <a:ext cx="8229600" cy="4525963"/>
          </a:xfrm>
          <a:prstGeom prst="rect">
            <a:avLst/>
          </a:prstGeom>
        </p:spPr>
        <p:txBody>
          <a:bodyPr>
            <a:normAutofit/>
          </a:bodyPr>
          <a:lstStyle/>
          <a:p>
            <a:pPr algn="just">
              <a:lnSpc>
                <a:spcPct val="150000"/>
              </a:lnSpc>
            </a:pPr>
            <a:r>
              <a:rPr lang="fr-FR" sz="2800" cap="none" dirty="0" smtClean="0"/>
              <a:t>Les dérivés du </a:t>
            </a:r>
            <a:r>
              <a:rPr lang="fr-FR" sz="2800" cap="none" dirty="0" smtClean="0">
                <a:solidFill>
                  <a:srgbClr val="FF0000"/>
                </a:solidFill>
              </a:rPr>
              <a:t>mésoderme</a:t>
            </a:r>
          </a:p>
          <a:p>
            <a:pPr algn="just">
              <a:lnSpc>
                <a:spcPct val="150000"/>
              </a:lnSpc>
            </a:pPr>
            <a:r>
              <a:rPr lang="fr-FR" sz="2800" cap="none" dirty="0" smtClean="0"/>
              <a:t>Le mésoderme intermédiaire donne :</a:t>
            </a:r>
          </a:p>
          <a:p>
            <a:pPr algn="just">
              <a:lnSpc>
                <a:spcPct val="150000"/>
              </a:lnSpc>
            </a:pPr>
            <a:r>
              <a:rPr lang="fr-FR" sz="2800" cap="none" dirty="0" smtClean="0"/>
              <a:t>Les reins: les gonades; une grande partie des voies excrétrices des tractus génitaux.</a:t>
            </a:r>
          </a:p>
          <a:p>
            <a:pPr algn="just">
              <a:lnSpc>
                <a:spcPct val="150000"/>
              </a:lnSpc>
            </a:pPr>
            <a:r>
              <a:rPr lang="fr-FR" sz="2800" cap="none" dirty="0" smtClean="0"/>
              <a:t>La </a:t>
            </a:r>
            <a:r>
              <a:rPr lang="fr-FR" sz="2800" cap="none" dirty="0" err="1" smtClean="0"/>
              <a:t>cortico</a:t>
            </a:r>
            <a:r>
              <a:rPr lang="fr-FR" sz="2800" cap="none" dirty="0" smtClean="0"/>
              <a:t> surrénale.</a:t>
            </a:r>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95</a:t>
            </a:fld>
            <a:endParaRPr lang="en-US" dirty="0"/>
          </a:p>
        </p:txBody>
      </p:sp>
    </p:spTree>
    <p:extLst>
      <p:ext uri="{BB962C8B-B14F-4D97-AF65-F5344CB8AC3E}">
        <p14:creationId xmlns:p14="http://schemas.microsoft.com/office/powerpoint/2010/main" val="37912928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2024063" y="0"/>
            <a:ext cx="8229600" cy="1143000"/>
          </a:xfrm>
        </p:spPr>
        <p:txBody>
          <a:bodyPr/>
          <a:lstStyle/>
          <a:p>
            <a:r>
              <a:rPr lang="fr-FR" dirty="0">
                <a:solidFill>
                  <a:srgbClr val="FF0000"/>
                </a:solidFill>
              </a:rPr>
              <a:t>IV1.2 Différenciation des feuillets </a:t>
            </a:r>
            <a:endParaRPr lang="ar-MA" dirty="0" smtClean="0"/>
          </a:p>
        </p:txBody>
      </p:sp>
      <p:sp>
        <p:nvSpPr>
          <p:cNvPr id="16387" name="Espace réservé du contenu 2"/>
          <p:cNvSpPr>
            <a:spLocks noGrp="1"/>
          </p:cNvSpPr>
          <p:nvPr>
            <p:ph idx="4294967295"/>
          </p:nvPr>
        </p:nvSpPr>
        <p:spPr>
          <a:xfrm>
            <a:off x="1863080" y="1298891"/>
            <a:ext cx="9589553" cy="4525963"/>
          </a:xfrm>
          <a:prstGeom prst="rect">
            <a:avLst/>
          </a:prstGeom>
        </p:spPr>
        <p:txBody>
          <a:bodyPr>
            <a:noAutofit/>
          </a:bodyPr>
          <a:lstStyle/>
          <a:p>
            <a:pPr algn="just"/>
            <a:r>
              <a:rPr lang="fr-FR" sz="2800" cap="none" dirty="0" smtClean="0"/>
              <a:t>Le </a:t>
            </a:r>
            <a:r>
              <a:rPr lang="fr-FR" sz="2800" cap="none" dirty="0" smtClean="0">
                <a:solidFill>
                  <a:srgbClr val="FF0000"/>
                </a:solidFill>
              </a:rPr>
              <a:t>mésoderme latéral</a:t>
            </a:r>
          </a:p>
          <a:p>
            <a:pPr algn="just"/>
            <a:r>
              <a:rPr lang="fr-FR" sz="2800" cap="none" dirty="0" smtClean="0"/>
              <a:t>La </a:t>
            </a:r>
            <a:r>
              <a:rPr lang="fr-FR" sz="2800" cap="none" dirty="0" err="1" smtClean="0">
                <a:solidFill>
                  <a:srgbClr val="FF0000"/>
                </a:solidFill>
              </a:rPr>
              <a:t>somatopleure</a:t>
            </a:r>
            <a:r>
              <a:rPr lang="fr-FR" sz="2800" cap="none" dirty="0" smtClean="0">
                <a:solidFill>
                  <a:srgbClr val="FF0000"/>
                </a:solidFill>
              </a:rPr>
              <a:t> embryonnaire </a:t>
            </a:r>
            <a:r>
              <a:rPr lang="fr-FR" sz="2800" cap="none" dirty="0" smtClean="0"/>
              <a:t>qui double l'ectoderme, donne :</a:t>
            </a:r>
          </a:p>
          <a:p>
            <a:pPr algn="just"/>
            <a:r>
              <a:rPr lang="fr-FR" sz="2800" cap="none" dirty="0" smtClean="0"/>
              <a:t>Le derme et hypoderme des parois latérales et ventrales du corps.</a:t>
            </a:r>
          </a:p>
          <a:p>
            <a:pPr algn="just"/>
            <a:r>
              <a:rPr lang="fr-FR" sz="2800" cap="none" dirty="0" smtClean="0"/>
              <a:t>Le feuillet pariétal du péricarde, de la plèvre et du péritoine.</a:t>
            </a:r>
          </a:p>
          <a:p>
            <a:pPr algn="just"/>
            <a:r>
              <a:rPr lang="fr-FR" sz="2800" cap="none" dirty="0" smtClean="0"/>
              <a:t>Des épaississements qui constituent les centres mésenchymateux des bourgeons de membres.</a:t>
            </a:r>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96</a:t>
            </a:fld>
            <a:endParaRPr lang="en-US" dirty="0"/>
          </a:p>
        </p:txBody>
      </p:sp>
    </p:spTree>
    <p:extLst>
      <p:ext uri="{BB962C8B-B14F-4D97-AF65-F5344CB8AC3E}">
        <p14:creationId xmlns:p14="http://schemas.microsoft.com/office/powerpoint/2010/main" val="17760997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952625" y="0"/>
            <a:ext cx="8229600" cy="1143000"/>
          </a:xfrm>
        </p:spPr>
        <p:txBody>
          <a:bodyPr/>
          <a:lstStyle/>
          <a:p>
            <a:r>
              <a:rPr lang="fr-FR" dirty="0">
                <a:solidFill>
                  <a:srgbClr val="FF0000"/>
                </a:solidFill>
              </a:rPr>
              <a:t>IV1.2 Différenciation des feuillets </a:t>
            </a:r>
            <a:endParaRPr lang="ar-MA" dirty="0" smtClean="0"/>
          </a:p>
        </p:txBody>
      </p:sp>
      <p:sp>
        <p:nvSpPr>
          <p:cNvPr id="17411" name="Espace réservé du contenu 2"/>
          <p:cNvSpPr>
            <a:spLocks noGrp="1"/>
          </p:cNvSpPr>
          <p:nvPr>
            <p:ph idx="4294967295"/>
          </p:nvPr>
        </p:nvSpPr>
        <p:spPr>
          <a:xfrm>
            <a:off x="1609584" y="1425639"/>
            <a:ext cx="9254574" cy="4525963"/>
          </a:xfrm>
          <a:prstGeom prst="rect">
            <a:avLst/>
          </a:prstGeom>
        </p:spPr>
        <p:txBody>
          <a:bodyPr>
            <a:noAutofit/>
          </a:bodyPr>
          <a:lstStyle/>
          <a:p>
            <a:pPr algn="just">
              <a:lnSpc>
                <a:spcPct val="150000"/>
              </a:lnSpc>
            </a:pPr>
            <a:r>
              <a:rPr lang="fr-FR" sz="2800" cap="none" dirty="0" smtClean="0">
                <a:solidFill>
                  <a:srgbClr val="FF0000"/>
                </a:solidFill>
              </a:rPr>
              <a:t>La </a:t>
            </a:r>
            <a:r>
              <a:rPr lang="fr-FR" sz="2800" cap="none" dirty="0" err="1" smtClean="0">
                <a:solidFill>
                  <a:srgbClr val="FF0000"/>
                </a:solidFill>
              </a:rPr>
              <a:t>splanchnopleure</a:t>
            </a:r>
            <a:r>
              <a:rPr lang="fr-FR" sz="2800" cap="none" dirty="0" smtClean="0">
                <a:solidFill>
                  <a:srgbClr val="FF0000"/>
                </a:solidFill>
              </a:rPr>
              <a:t> embryonnaire </a:t>
            </a:r>
            <a:r>
              <a:rPr lang="fr-FR" sz="2800" cap="none" dirty="0" smtClean="0"/>
              <a:t>donne:</a:t>
            </a:r>
          </a:p>
          <a:p>
            <a:pPr algn="just">
              <a:lnSpc>
                <a:spcPct val="150000"/>
              </a:lnSpc>
            </a:pPr>
            <a:r>
              <a:rPr lang="fr-FR" sz="2800" cap="none" dirty="0" smtClean="0"/>
              <a:t>Le tissu conjonctif des parois du tube digestif</a:t>
            </a:r>
          </a:p>
          <a:p>
            <a:pPr algn="just">
              <a:lnSpc>
                <a:spcPct val="150000"/>
              </a:lnSpc>
            </a:pPr>
            <a:r>
              <a:rPr lang="fr-FR" sz="2800" cap="none" dirty="0" smtClean="0"/>
              <a:t>Le feuillet viscéral du péricarde, de la plèvre et du péritoine.</a:t>
            </a:r>
          </a:p>
          <a:p>
            <a:pPr algn="just">
              <a:lnSpc>
                <a:spcPct val="150000"/>
              </a:lnSpc>
            </a:pPr>
            <a:r>
              <a:rPr lang="fr-FR" sz="2800" cap="none" dirty="0" smtClean="0"/>
              <a:t>Le tissu conjonctif des glandes annexes du tube digestif (foie et pancréas).</a:t>
            </a:r>
          </a:p>
          <a:p>
            <a:pPr algn="just">
              <a:lnSpc>
                <a:spcPct val="150000"/>
              </a:lnSpc>
            </a:pPr>
            <a:r>
              <a:rPr lang="fr-FR" sz="2800" cap="none" dirty="0" smtClean="0"/>
              <a:t>L’endocarde et le myocarde.</a:t>
            </a:r>
          </a:p>
          <a:p>
            <a:pPr algn="just">
              <a:lnSpc>
                <a:spcPct val="150000"/>
              </a:lnSpc>
            </a:pPr>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97</a:t>
            </a:fld>
            <a:endParaRPr lang="en-US" dirty="0"/>
          </a:p>
        </p:txBody>
      </p:sp>
    </p:spTree>
    <p:extLst>
      <p:ext uri="{BB962C8B-B14F-4D97-AF65-F5344CB8AC3E}">
        <p14:creationId xmlns:p14="http://schemas.microsoft.com/office/powerpoint/2010/main" val="38293964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dirty="0">
                <a:solidFill>
                  <a:srgbClr val="FF0000"/>
                </a:solidFill>
              </a:rPr>
              <a:t>IV1.2 Différenciation des feuillets </a:t>
            </a:r>
            <a:endParaRPr lang="ar-MA" dirty="0" smtClean="0"/>
          </a:p>
        </p:txBody>
      </p:sp>
      <p:sp>
        <p:nvSpPr>
          <p:cNvPr id="18435" name="Espace réservé du contenu 2"/>
          <p:cNvSpPr>
            <a:spLocks noGrp="1"/>
          </p:cNvSpPr>
          <p:nvPr>
            <p:ph idx="4294967295"/>
          </p:nvPr>
        </p:nvSpPr>
        <p:spPr>
          <a:xfrm>
            <a:off x="1637168" y="2034767"/>
            <a:ext cx="8229600" cy="4525963"/>
          </a:xfrm>
          <a:prstGeom prst="rect">
            <a:avLst/>
          </a:prstGeom>
        </p:spPr>
        <p:txBody>
          <a:bodyPr>
            <a:normAutofit/>
          </a:bodyPr>
          <a:lstStyle/>
          <a:p>
            <a:r>
              <a:rPr lang="fr-FR" sz="2800" cap="none" dirty="0" smtClean="0"/>
              <a:t>Le </a:t>
            </a:r>
            <a:r>
              <a:rPr lang="fr-FR" sz="2800" cap="none" dirty="0" smtClean="0">
                <a:solidFill>
                  <a:srgbClr val="FF0000"/>
                </a:solidFill>
              </a:rPr>
              <a:t>mésoderme </a:t>
            </a:r>
            <a:r>
              <a:rPr lang="fr-FR" sz="2800" cap="none" dirty="0" err="1" smtClean="0">
                <a:solidFill>
                  <a:srgbClr val="FF0000"/>
                </a:solidFill>
              </a:rPr>
              <a:t>somitique</a:t>
            </a:r>
            <a:r>
              <a:rPr lang="fr-FR" sz="2800" cap="none" dirty="0" smtClean="0">
                <a:solidFill>
                  <a:srgbClr val="FF0000"/>
                </a:solidFill>
              </a:rPr>
              <a:t> </a:t>
            </a:r>
            <a:r>
              <a:rPr lang="fr-FR" sz="2800" cap="none" dirty="0" smtClean="0"/>
              <a:t>:</a:t>
            </a:r>
          </a:p>
          <a:p>
            <a:r>
              <a:rPr lang="fr-FR" sz="2800" cap="none" dirty="0" err="1" smtClean="0">
                <a:solidFill>
                  <a:srgbClr val="FF0000"/>
                </a:solidFill>
              </a:rPr>
              <a:t>Dermatome</a:t>
            </a:r>
            <a:r>
              <a:rPr lang="fr-FR" sz="2800" cap="none" dirty="0" smtClean="0"/>
              <a:t>.</a:t>
            </a:r>
          </a:p>
          <a:p>
            <a:r>
              <a:rPr lang="fr-FR" sz="2800" cap="none" dirty="0" err="1">
                <a:solidFill>
                  <a:srgbClr val="FF0000"/>
                </a:solidFill>
              </a:rPr>
              <a:t>M</a:t>
            </a:r>
            <a:r>
              <a:rPr lang="fr-FR" sz="2800" cap="none" dirty="0" err="1" smtClean="0">
                <a:solidFill>
                  <a:srgbClr val="FF0000"/>
                </a:solidFill>
              </a:rPr>
              <a:t>yotome</a:t>
            </a:r>
            <a:r>
              <a:rPr lang="fr-FR" sz="2800" cap="none" dirty="0" smtClean="0"/>
              <a:t>.</a:t>
            </a:r>
          </a:p>
          <a:p>
            <a:r>
              <a:rPr lang="fr-FR" sz="2800" cap="none" dirty="0" smtClean="0">
                <a:solidFill>
                  <a:srgbClr val="FF0000"/>
                </a:solidFill>
              </a:rPr>
              <a:t> </a:t>
            </a:r>
            <a:r>
              <a:rPr lang="fr-FR" sz="2800" cap="none" dirty="0" err="1" smtClean="0">
                <a:solidFill>
                  <a:srgbClr val="FF0000"/>
                </a:solidFill>
              </a:rPr>
              <a:t>Sclérotome</a:t>
            </a:r>
            <a:r>
              <a:rPr lang="fr-FR" sz="2800" cap="none" dirty="0" smtClean="0"/>
              <a:t>.</a:t>
            </a:r>
          </a:p>
          <a:p>
            <a:r>
              <a:rPr lang="fr-FR" sz="2800" cap="none" dirty="0" smtClean="0"/>
              <a:t>les dérivés de la </a:t>
            </a:r>
            <a:r>
              <a:rPr lang="fr-FR" sz="2800" cap="none" dirty="0" smtClean="0">
                <a:solidFill>
                  <a:srgbClr val="FF0000"/>
                </a:solidFill>
              </a:rPr>
              <a:t>chorde</a:t>
            </a:r>
          </a:p>
          <a:p>
            <a:r>
              <a:rPr lang="fr-FR" sz="2800" cap="none" dirty="0" smtClean="0"/>
              <a:t>Ne donne qu'un seul dérivé: le noyau pulpaire du </a:t>
            </a:r>
            <a:r>
              <a:rPr lang="fr-FR" sz="2800" cap="none" dirty="0" smtClean="0">
                <a:solidFill>
                  <a:srgbClr val="FF0000"/>
                </a:solidFill>
              </a:rPr>
              <a:t>disque intervertébral</a:t>
            </a:r>
            <a:r>
              <a:rPr lang="fr-FR" sz="2800" cap="none" dirty="0" smtClean="0"/>
              <a:t>.</a:t>
            </a:r>
          </a:p>
          <a:p>
            <a:endParaRPr lang="ar-MA" sz="2800" cap="none" dirty="0" smtClean="0"/>
          </a:p>
        </p:txBody>
      </p:sp>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pPr/>
              <a:t>98</a:t>
            </a:fld>
            <a:endParaRPr lang="en-US" dirty="0"/>
          </a:p>
        </p:txBody>
      </p:sp>
    </p:spTree>
    <p:extLst>
      <p:ext uri="{BB962C8B-B14F-4D97-AF65-F5344CB8AC3E}">
        <p14:creationId xmlns:p14="http://schemas.microsoft.com/office/powerpoint/2010/main" val="37640934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732706" y="211111"/>
            <a:ext cx="10364451" cy="639915"/>
          </a:xfrm>
        </p:spPr>
        <p:txBody>
          <a:bodyPr/>
          <a:lstStyle/>
          <a:p>
            <a:r>
              <a:rPr lang="fr-FR" dirty="0">
                <a:solidFill>
                  <a:srgbClr val="FF0000"/>
                </a:solidFill>
              </a:rPr>
              <a:t>IV1.2 Différenciation des feuillets </a:t>
            </a:r>
            <a:endParaRPr lang="ar-MA" dirty="0" smtClean="0"/>
          </a:p>
        </p:txBody>
      </p:sp>
      <p:graphicFrame>
        <p:nvGraphicFramePr>
          <p:cNvPr id="3" name="Tableau 2"/>
          <p:cNvGraphicFramePr>
            <a:graphicFrameLocks noGrp="1"/>
          </p:cNvGraphicFramePr>
          <p:nvPr>
            <p:extLst>
              <p:ext uri="{D42A27DB-BD31-4B8C-83A1-F6EECF244321}">
                <p14:modId xmlns:p14="http://schemas.microsoft.com/office/powerpoint/2010/main" val="3822868302"/>
              </p:ext>
            </p:extLst>
          </p:nvPr>
        </p:nvGraphicFramePr>
        <p:xfrm>
          <a:off x="651851" y="1692999"/>
          <a:ext cx="10800784" cy="4914835"/>
        </p:xfrm>
        <a:graphic>
          <a:graphicData uri="http://schemas.openxmlformats.org/drawingml/2006/table">
            <a:tbl>
              <a:tblPr firstRow="1" firstCol="1" bandRow="1"/>
              <a:tblGrid>
                <a:gridCol w="2610675"/>
                <a:gridCol w="8190109"/>
              </a:tblGrid>
              <a:tr h="597528">
                <a:tc>
                  <a:txBody>
                    <a:bodyPr/>
                    <a:lstStyle/>
                    <a:p>
                      <a:pPr algn="just">
                        <a:lnSpc>
                          <a:spcPct val="150000"/>
                        </a:lnSpc>
                        <a:spcAft>
                          <a:spcPts val="1000"/>
                        </a:spcAft>
                      </a:pPr>
                      <a:r>
                        <a:rPr lang="fr-FR" sz="1800" b="1" dirty="0">
                          <a:effectLst/>
                          <a:latin typeface="+mj-lt"/>
                          <a:ea typeface="Calibri" panose="020F0502020204030204" pitchFamily="34" charset="0"/>
                          <a:cs typeface="Arial" panose="020B0604020202020204" pitchFamily="34" charset="0"/>
                        </a:rPr>
                        <a:t>Feuillets</a:t>
                      </a:r>
                      <a:endParaRPr lang="fr-FR" sz="1800" dirty="0">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fr-FR" sz="1800" b="1" dirty="0">
                          <a:effectLst/>
                          <a:latin typeface="+mj-lt"/>
                          <a:ea typeface="Calibri" panose="020F0502020204030204" pitchFamily="34" charset="0"/>
                          <a:cs typeface="Arial" panose="020B0604020202020204" pitchFamily="34" charset="0"/>
                        </a:rPr>
                        <a:t>Organes</a:t>
                      </a:r>
                      <a:endParaRPr lang="fr-FR" sz="1800" dirty="0">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538">
                <a:tc>
                  <a:txBody>
                    <a:bodyPr/>
                    <a:lstStyle/>
                    <a:p>
                      <a:pPr>
                        <a:lnSpc>
                          <a:spcPct val="150000"/>
                        </a:lnSpc>
                        <a:spcAft>
                          <a:spcPts val="0"/>
                        </a:spcAft>
                      </a:pPr>
                      <a:r>
                        <a:rPr lang="fr-FR" sz="1800" b="1" dirty="0">
                          <a:solidFill>
                            <a:srgbClr val="000000"/>
                          </a:solidFill>
                          <a:effectLst/>
                          <a:latin typeface="+mj-lt"/>
                          <a:ea typeface="Calibri" panose="020F0502020204030204" pitchFamily="34" charset="0"/>
                          <a:cs typeface="Arial" panose="020B0604020202020204" pitchFamily="34" charset="0"/>
                        </a:rPr>
                        <a:t>Ectoblaste </a:t>
                      </a:r>
                      <a:endParaRPr lang="fr-FR" sz="1800" dirty="0">
                        <a:solidFill>
                          <a:srgbClr val="000000"/>
                        </a:solidFill>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1800" dirty="0">
                          <a:solidFill>
                            <a:srgbClr val="000000"/>
                          </a:solidFill>
                          <a:effectLst/>
                          <a:latin typeface="+mj-lt"/>
                          <a:ea typeface="Calibri" panose="020F0502020204030204" pitchFamily="34" charset="0"/>
                          <a:cs typeface="Arial" panose="020B0604020202020204" pitchFamily="34" charset="0"/>
                        </a:rPr>
                        <a:t>Système nerveux central - Système nerveux périphérique - Epithélium sensoriel - Hypophyse- Epiderme, </a:t>
                      </a:r>
                      <a:r>
                        <a:rPr lang="fr-FR" sz="1800" dirty="0" smtClean="0">
                          <a:solidFill>
                            <a:srgbClr val="000000"/>
                          </a:solidFill>
                          <a:effectLst/>
                          <a:latin typeface="+mj-lt"/>
                          <a:ea typeface="Calibri" panose="020F0502020204030204" pitchFamily="34" charset="0"/>
                          <a:cs typeface="Arial" panose="020B0604020202020204" pitchFamily="34" charset="0"/>
                        </a:rPr>
                        <a:t>Phanères </a:t>
                      </a:r>
                      <a:r>
                        <a:rPr lang="fr-FR" sz="1800" dirty="0">
                          <a:solidFill>
                            <a:srgbClr val="000000"/>
                          </a:solidFill>
                          <a:effectLst/>
                          <a:latin typeface="+mj-lt"/>
                          <a:ea typeface="Calibri" panose="020F0502020204030204" pitchFamily="34" charset="0"/>
                          <a:cs typeface="Arial" panose="020B0604020202020204" pitchFamily="34" charset="0"/>
                        </a:rPr>
                        <a:t>- Glandes sous-cutanées - Glande mammaire - Email des dents - Médullo-surrénale </a:t>
                      </a: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114">
                <a:tc>
                  <a:txBody>
                    <a:bodyPr/>
                    <a:lstStyle/>
                    <a:p>
                      <a:pPr>
                        <a:lnSpc>
                          <a:spcPct val="150000"/>
                        </a:lnSpc>
                        <a:spcAft>
                          <a:spcPts val="0"/>
                        </a:spcAft>
                      </a:pPr>
                      <a:r>
                        <a:rPr lang="fr-FR" sz="1800" b="1">
                          <a:solidFill>
                            <a:srgbClr val="000000"/>
                          </a:solidFill>
                          <a:effectLst/>
                          <a:latin typeface="+mj-lt"/>
                          <a:ea typeface="Calibri" panose="020F0502020204030204" pitchFamily="34" charset="0"/>
                          <a:cs typeface="Arial" panose="020B0604020202020204" pitchFamily="34" charset="0"/>
                        </a:rPr>
                        <a:t>Mésoblaste </a:t>
                      </a:r>
                      <a:endParaRPr lang="fr-FR" sz="1800">
                        <a:solidFill>
                          <a:srgbClr val="000000"/>
                        </a:solidFill>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1800" dirty="0">
                          <a:solidFill>
                            <a:srgbClr val="000000"/>
                          </a:solidFill>
                          <a:effectLst/>
                          <a:latin typeface="+mj-lt"/>
                          <a:ea typeface="Calibri" panose="020F0502020204030204" pitchFamily="34" charset="0"/>
                          <a:cs typeface="Arial" panose="020B0604020202020204" pitchFamily="34" charset="0"/>
                        </a:rPr>
                        <a:t>Squelette (os, cartilage) - Tissu conjonctif - Muscles (striés, lisses) - Système cardio-vasculaire et lymphatique, </a:t>
                      </a:r>
                      <a:r>
                        <a:rPr lang="fr-FR" sz="1800" dirty="0" smtClean="0">
                          <a:solidFill>
                            <a:srgbClr val="000000"/>
                          </a:solidFill>
                          <a:effectLst/>
                          <a:latin typeface="+mj-lt"/>
                          <a:ea typeface="Calibri" panose="020F0502020204030204" pitchFamily="34" charset="0"/>
                          <a:cs typeface="Arial" panose="020B0604020202020204" pitchFamily="34" charset="0"/>
                        </a:rPr>
                        <a:t>Cellules </a:t>
                      </a:r>
                      <a:r>
                        <a:rPr lang="fr-FR" sz="1800" dirty="0">
                          <a:solidFill>
                            <a:srgbClr val="000000"/>
                          </a:solidFill>
                          <a:effectLst/>
                          <a:latin typeface="+mj-lt"/>
                          <a:ea typeface="Calibri" panose="020F0502020204030204" pitchFamily="34" charset="0"/>
                          <a:cs typeface="Arial" panose="020B0604020202020204" pitchFamily="34" charset="0"/>
                        </a:rPr>
                        <a:t>sanguines- Reins, </a:t>
                      </a:r>
                      <a:r>
                        <a:rPr lang="fr-FR" sz="1800" dirty="0" smtClean="0">
                          <a:solidFill>
                            <a:srgbClr val="000000"/>
                          </a:solidFill>
                          <a:effectLst/>
                          <a:latin typeface="+mj-lt"/>
                          <a:ea typeface="Calibri" panose="020F0502020204030204" pitchFamily="34" charset="0"/>
                          <a:cs typeface="Arial" panose="020B0604020202020204" pitchFamily="34" charset="0"/>
                        </a:rPr>
                        <a:t>Voies </a:t>
                      </a:r>
                      <a:r>
                        <a:rPr lang="fr-FR" sz="1800" dirty="0">
                          <a:solidFill>
                            <a:srgbClr val="000000"/>
                          </a:solidFill>
                          <a:effectLst/>
                          <a:latin typeface="+mj-lt"/>
                          <a:ea typeface="Calibri" panose="020F0502020204030204" pitchFamily="34" charset="0"/>
                          <a:cs typeface="Arial" panose="020B0604020202020204" pitchFamily="34" charset="0"/>
                        </a:rPr>
                        <a:t>urinaires hautes - Appareil génital (gonades, voies génitales) - Péricarde, </a:t>
                      </a:r>
                      <a:r>
                        <a:rPr lang="fr-FR" sz="1800" dirty="0" smtClean="0">
                          <a:solidFill>
                            <a:srgbClr val="000000"/>
                          </a:solidFill>
                          <a:effectLst/>
                          <a:latin typeface="+mj-lt"/>
                          <a:ea typeface="Calibri" panose="020F0502020204030204" pitchFamily="34" charset="0"/>
                          <a:cs typeface="Arial" panose="020B0604020202020204" pitchFamily="34" charset="0"/>
                        </a:rPr>
                        <a:t>Plèvre</a:t>
                      </a:r>
                      <a:r>
                        <a:rPr lang="fr-FR" sz="1800" dirty="0">
                          <a:solidFill>
                            <a:srgbClr val="000000"/>
                          </a:solidFill>
                          <a:effectLst/>
                          <a:latin typeface="+mj-lt"/>
                          <a:ea typeface="Calibri" panose="020F0502020204030204" pitchFamily="34" charset="0"/>
                          <a:cs typeface="Arial" panose="020B0604020202020204" pitchFamily="34" charset="0"/>
                        </a:rPr>
                        <a:t>, </a:t>
                      </a:r>
                      <a:r>
                        <a:rPr lang="fr-FR" sz="1800" dirty="0" smtClean="0">
                          <a:solidFill>
                            <a:srgbClr val="000000"/>
                          </a:solidFill>
                          <a:effectLst/>
                          <a:latin typeface="+mj-lt"/>
                          <a:ea typeface="Calibri" panose="020F0502020204030204" pitchFamily="34" charset="0"/>
                          <a:cs typeface="Arial" panose="020B0604020202020204" pitchFamily="34" charset="0"/>
                        </a:rPr>
                        <a:t>Péritoine </a:t>
                      </a:r>
                      <a:r>
                        <a:rPr lang="fr-FR" sz="1800" dirty="0">
                          <a:solidFill>
                            <a:srgbClr val="000000"/>
                          </a:solidFill>
                          <a:effectLst/>
                          <a:latin typeface="+mj-lt"/>
                          <a:ea typeface="Calibri" panose="020F0502020204030204" pitchFamily="34" charset="0"/>
                          <a:cs typeface="Arial" panose="020B0604020202020204" pitchFamily="34" charset="0"/>
                        </a:rPr>
                        <a:t>- Rate - </a:t>
                      </a:r>
                      <a:r>
                        <a:rPr lang="fr-FR" sz="1800" dirty="0" err="1">
                          <a:solidFill>
                            <a:srgbClr val="000000"/>
                          </a:solidFill>
                          <a:effectLst/>
                          <a:latin typeface="+mj-lt"/>
                          <a:ea typeface="Calibri" panose="020F0502020204030204" pitchFamily="34" charset="0"/>
                          <a:cs typeface="Arial" panose="020B0604020202020204" pitchFamily="34" charset="0"/>
                        </a:rPr>
                        <a:t>Cortico-surrénale</a:t>
                      </a:r>
                      <a:r>
                        <a:rPr lang="fr-FR" sz="1800" dirty="0">
                          <a:solidFill>
                            <a:srgbClr val="000000"/>
                          </a:solidFill>
                          <a:effectLst/>
                          <a:latin typeface="+mj-lt"/>
                          <a:ea typeface="Calibri" panose="020F0502020204030204" pitchFamily="34" charset="0"/>
                          <a:cs typeface="Arial" panose="020B0604020202020204" pitchFamily="34" charset="0"/>
                        </a:rPr>
                        <a:t> </a:t>
                      </a: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849">
                <a:tc>
                  <a:txBody>
                    <a:bodyPr/>
                    <a:lstStyle/>
                    <a:p>
                      <a:pPr>
                        <a:lnSpc>
                          <a:spcPct val="150000"/>
                        </a:lnSpc>
                        <a:spcAft>
                          <a:spcPts val="0"/>
                        </a:spcAft>
                      </a:pPr>
                      <a:r>
                        <a:rPr lang="fr-FR" sz="1800" b="1">
                          <a:solidFill>
                            <a:srgbClr val="000000"/>
                          </a:solidFill>
                          <a:effectLst/>
                          <a:latin typeface="+mj-lt"/>
                          <a:ea typeface="Calibri" panose="020F0502020204030204" pitchFamily="34" charset="0"/>
                          <a:cs typeface="Arial" panose="020B0604020202020204" pitchFamily="34" charset="0"/>
                        </a:rPr>
                        <a:t>Endoblaste </a:t>
                      </a:r>
                      <a:endParaRPr lang="fr-FR" sz="1800">
                        <a:solidFill>
                          <a:srgbClr val="000000"/>
                        </a:solidFill>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1800" dirty="0">
                          <a:solidFill>
                            <a:srgbClr val="000000"/>
                          </a:solidFill>
                          <a:effectLst/>
                          <a:latin typeface="+mj-lt"/>
                          <a:ea typeface="Calibri" panose="020F0502020204030204" pitchFamily="34" charset="0"/>
                          <a:cs typeface="Arial" panose="020B0604020202020204" pitchFamily="34" charset="0"/>
                        </a:rPr>
                        <a:t>Tube digestif (épithélium) - Foie, pancréas - Appareil respiratoire (épithélium) - Oreille moyenne, trompe d'Eustache - Thyroïde, </a:t>
                      </a:r>
                      <a:r>
                        <a:rPr lang="fr-FR" sz="1800" dirty="0" smtClean="0">
                          <a:solidFill>
                            <a:srgbClr val="000000"/>
                          </a:solidFill>
                          <a:effectLst/>
                          <a:latin typeface="+mj-lt"/>
                          <a:ea typeface="Calibri" panose="020F0502020204030204" pitchFamily="34" charset="0"/>
                          <a:cs typeface="Arial" panose="020B0604020202020204" pitchFamily="34" charset="0"/>
                        </a:rPr>
                        <a:t>Parathyroïdes </a:t>
                      </a:r>
                      <a:r>
                        <a:rPr lang="fr-FR" sz="1800" dirty="0">
                          <a:solidFill>
                            <a:srgbClr val="000000"/>
                          </a:solidFill>
                          <a:effectLst/>
                          <a:latin typeface="+mj-lt"/>
                          <a:ea typeface="Calibri" panose="020F0502020204030204" pitchFamily="34" charset="0"/>
                          <a:cs typeface="Arial" panose="020B0604020202020204" pitchFamily="34" charset="0"/>
                        </a:rPr>
                        <a:t>(parenchyme) - Thymus, </a:t>
                      </a:r>
                      <a:r>
                        <a:rPr lang="fr-FR" sz="1800" dirty="0" smtClean="0">
                          <a:solidFill>
                            <a:srgbClr val="000000"/>
                          </a:solidFill>
                          <a:effectLst/>
                          <a:latin typeface="+mj-lt"/>
                          <a:ea typeface="Calibri" panose="020F0502020204030204" pitchFamily="34" charset="0"/>
                          <a:cs typeface="Arial" panose="020B0604020202020204" pitchFamily="34" charset="0"/>
                        </a:rPr>
                        <a:t>Amygdales </a:t>
                      </a:r>
                      <a:r>
                        <a:rPr lang="fr-FR" sz="1800" dirty="0">
                          <a:solidFill>
                            <a:srgbClr val="000000"/>
                          </a:solidFill>
                          <a:effectLst/>
                          <a:latin typeface="+mj-lt"/>
                          <a:ea typeface="Calibri" panose="020F0502020204030204" pitchFamily="34" charset="0"/>
                          <a:cs typeface="Arial" panose="020B0604020202020204" pitchFamily="34" charset="0"/>
                        </a:rPr>
                        <a:t>(parenchyme) - Vessie, </a:t>
                      </a:r>
                      <a:r>
                        <a:rPr lang="fr-FR" sz="1800" dirty="0" smtClean="0">
                          <a:solidFill>
                            <a:srgbClr val="000000"/>
                          </a:solidFill>
                          <a:effectLst/>
                          <a:latin typeface="+mj-lt"/>
                          <a:ea typeface="Calibri" panose="020F0502020204030204" pitchFamily="34" charset="0"/>
                          <a:cs typeface="Arial" panose="020B0604020202020204" pitchFamily="34" charset="0"/>
                        </a:rPr>
                        <a:t>Urètre </a:t>
                      </a:r>
                      <a:r>
                        <a:rPr lang="fr-FR" sz="1800" dirty="0">
                          <a:solidFill>
                            <a:srgbClr val="000000"/>
                          </a:solidFill>
                          <a:effectLst/>
                          <a:latin typeface="+mj-lt"/>
                          <a:ea typeface="Calibri" panose="020F0502020204030204" pitchFamily="34" charset="0"/>
                          <a:cs typeface="Arial" panose="020B0604020202020204" pitchFamily="34" charset="0"/>
                        </a:rPr>
                        <a:t>(épithélium) </a:t>
                      </a:r>
                      <a:endParaRPr lang="fr-FR" sz="1800" dirty="0" smtClean="0">
                        <a:solidFill>
                          <a:srgbClr val="000000"/>
                        </a:solidFill>
                        <a:effectLst/>
                        <a:latin typeface="+mj-lt"/>
                        <a:ea typeface="Calibri" panose="020F0502020204030204" pitchFamily="34" charset="0"/>
                        <a:cs typeface="Arial" panose="020B0604020202020204" pitchFamily="34" charset="0"/>
                      </a:endParaRPr>
                    </a:p>
                  </a:txBody>
                  <a:tcPr marL="65851" marR="65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827050" y="1012520"/>
            <a:ext cx="723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31913" algn="l"/>
              </a:tabLst>
              <a:defRPr>
                <a:solidFill>
                  <a:schemeClr val="tx1"/>
                </a:solidFill>
                <a:latin typeface="Arial" panose="020B0604020202020204" pitchFamily="34" charset="0"/>
              </a:defRPr>
            </a:lvl1pPr>
            <a:lvl2pPr eaLnBrk="0" fontAlgn="base" hangingPunct="0">
              <a:spcBef>
                <a:spcPct val="0"/>
              </a:spcBef>
              <a:spcAft>
                <a:spcPct val="0"/>
              </a:spcAft>
              <a:tabLst>
                <a:tab pos="1331913" algn="l"/>
              </a:tabLst>
              <a:defRPr>
                <a:solidFill>
                  <a:schemeClr val="tx1"/>
                </a:solidFill>
                <a:latin typeface="Arial" panose="020B0604020202020204" pitchFamily="34" charset="0"/>
              </a:defRPr>
            </a:lvl2pPr>
            <a:lvl3pPr eaLnBrk="0" fontAlgn="base" hangingPunct="0">
              <a:spcBef>
                <a:spcPct val="0"/>
              </a:spcBef>
              <a:spcAft>
                <a:spcPct val="0"/>
              </a:spcAft>
              <a:tabLst>
                <a:tab pos="1331913" algn="l"/>
              </a:tabLst>
              <a:defRPr>
                <a:solidFill>
                  <a:schemeClr val="tx1"/>
                </a:solidFill>
                <a:latin typeface="Arial" panose="020B0604020202020204" pitchFamily="34" charset="0"/>
              </a:defRPr>
            </a:lvl3pPr>
            <a:lvl4pPr eaLnBrk="0" fontAlgn="base" hangingPunct="0">
              <a:spcBef>
                <a:spcPct val="0"/>
              </a:spcBef>
              <a:spcAft>
                <a:spcPct val="0"/>
              </a:spcAft>
              <a:tabLst>
                <a:tab pos="1331913" algn="l"/>
              </a:tabLst>
              <a:defRPr>
                <a:solidFill>
                  <a:schemeClr val="tx1"/>
                </a:solidFill>
                <a:latin typeface="Arial" panose="020B0604020202020204" pitchFamily="34" charset="0"/>
              </a:defRPr>
            </a:lvl4pPr>
            <a:lvl5pPr eaLnBrk="0" fontAlgn="base" hangingPunct="0">
              <a:spcBef>
                <a:spcPct val="0"/>
              </a:spcBef>
              <a:spcAft>
                <a:spcPct val="0"/>
              </a:spcAft>
              <a:tabLst>
                <a:tab pos="1331913" algn="l"/>
              </a:tabLst>
              <a:defRPr>
                <a:solidFill>
                  <a:schemeClr val="tx1"/>
                </a:solidFill>
                <a:latin typeface="Arial" panose="020B0604020202020204" pitchFamily="34" charset="0"/>
              </a:defRPr>
            </a:lvl5pPr>
            <a:lvl6pPr eaLnBrk="0" fontAlgn="base" hangingPunct="0">
              <a:spcBef>
                <a:spcPct val="0"/>
              </a:spcBef>
              <a:spcAft>
                <a:spcPct val="0"/>
              </a:spcAft>
              <a:tabLst>
                <a:tab pos="1331913" algn="l"/>
              </a:tabLst>
              <a:defRPr>
                <a:solidFill>
                  <a:schemeClr val="tx1"/>
                </a:solidFill>
                <a:latin typeface="Arial" panose="020B0604020202020204" pitchFamily="34" charset="0"/>
              </a:defRPr>
            </a:lvl6pPr>
            <a:lvl7pPr eaLnBrk="0" fontAlgn="base" hangingPunct="0">
              <a:spcBef>
                <a:spcPct val="0"/>
              </a:spcBef>
              <a:spcAft>
                <a:spcPct val="0"/>
              </a:spcAft>
              <a:tabLst>
                <a:tab pos="1331913" algn="l"/>
              </a:tabLst>
              <a:defRPr>
                <a:solidFill>
                  <a:schemeClr val="tx1"/>
                </a:solidFill>
                <a:latin typeface="Arial" panose="020B0604020202020204" pitchFamily="34" charset="0"/>
              </a:defRPr>
            </a:lvl7pPr>
            <a:lvl8pPr eaLnBrk="0" fontAlgn="base" hangingPunct="0">
              <a:spcBef>
                <a:spcPct val="0"/>
              </a:spcBef>
              <a:spcAft>
                <a:spcPct val="0"/>
              </a:spcAft>
              <a:tabLst>
                <a:tab pos="1331913" algn="l"/>
              </a:tabLst>
              <a:defRPr>
                <a:solidFill>
                  <a:schemeClr val="tx1"/>
                </a:solidFill>
                <a:latin typeface="Arial" panose="020B0604020202020204" pitchFamily="34" charset="0"/>
              </a:defRPr>
            </a:lvl8pPr>
            <a:lvl9pPr eaLnBrk="0" fontAlgn="base" hangingPunct="0">
              <a:spcBef>
                <a:spcPct val="0"/>
              </a:spcBef>
              <a:spcAft>
                <a:spcPct val="0"/>
              </a:spcAft>
              <a:tabLst>
                <a:tab pos="1331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31913" algn="l"/>
              </a:tabLst>
            </a:pPr>
            <a:r>
              <a:rPr kumimoji="0" lang="fr-FR" sz="24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Tableau1 : Principaux dérivés des feuillets embryonnaires</a:t>
            </a:r>
            <a:endParaRPr kumimoji="0" lang="fr-FR" sz="2400" b="0" i="0" u="none" strike="noStrike" cap="none" normalizeH="0" baseline="0" dirty="0" smtClean="0">
              <a:ln>
                <a:noFill/>
              </a:ln>
              <a:solidFill>
                <a:schemeClr val="tx1"/>
              </a:solidFill>
              <a:effectLst/>
              <a:latin typeface="+mj-lt"/>
            </a:endParaRPr>
          </a:p>
        </p:txBody>
      </p:sp>
      <p:sp>
        <p:nvSpPr>
          <p:cNvPr id="2" name="Espace réservé du pied de page 1"/>
          <p:cNvSpPr>
            <a:spLocks noGrp="1"/>
          </p:cNvSpPr>
          <p:nvPr>
            <p:ph type="ftr" sz="quarter" idx="11"/>
          </p:nvPr>
        </p:nvSpPr>
        <p:spPr>
          <a:xfrm>
            <a:off x="913774" y="5883275"/>
            <a:ext cx="6672887" cy="188931"/>
          </a:xfrm>
        </p:spPr>
        <p:txBody>
          <a:bodyPr/>
          <a:lstStyle/>
          <a:p>
            <a:endParaRPr lang="en-US" dirty="0"/>
          </a:p>
        </p:txBody>
      </p:sp>
      <p:sp>
        <p:nvSpPr>
          <p:cNvPr id="5" name="Espace réservé du numéro de diapositive 4"/>
          <p:cNvSpPr>
            <a:spLocks noGrp="1"/>
          </p:cNvSpPr>
          <p:nvPr>
            <p:ph type="sldNum" sz="quarter" idx="12"/>
          </p:nvPr>
        </p:nvSpPr>
        <p:spPr>
          <a:xfrm>
            <a:off x="11280576" y="6492875"/>
            <a:ext cx="764215" cy="365125"/>
          </a:xfrm>
        </p:spPr>
        <p:txBody>
          <a:bodyPr/>
          <a:lstStyle/>
          <a:p>
            <a:fld id="{6D22F896-40B5-4ADD-8801-0D06FADFA095}" type="slidenum">
              <a:rPr lang="en-US" smtClean="0"/>
              <a:pPr/>
              <a:t>99</a:t>
            </a:fld>
            <a:endParaRPr lang="en-US" dirty="0"/>
          </a:p>
        </p:txBody>
      </p:sp>
    </p:spTree>
    <p:extLst>
      <p:ext uri="{BB962C8B-B14F-4D97-AF65-F5344CB8AC3E}">
        <p14:creationId xmlns:p14="http://schemas.microsoft.com/office/powerpoint/2010/main" val="212215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6708</Words>
  <Application>Microsoft Office PowerPoint</Application>
  <PresentationFormat>Grand écran</PresentationFormat>
  <Paragraphs>905</Paragraphs>
  <Slides>169</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169</vt:i4>
      </vt:variant>
    </vt:vector>
  </HeadingPairs>
  <TitlesOfParts>
    <vt:vector size="177" baseType="lpstr">
      <vt:lpstr>Arial</vt:lpstr>
      <vt:lpstr>Calibri</vt:lpstr>
      <vt:lpstr>Tahoma</vt:lpstr>
      <vt:lpstr>Times New Roman</vt:lpstr>
      <vt:lpstr>Trebuchet MS</vt:lpstr>
      <vt:lpstr>Tw Cen MT</vt:lpstr>
      <vt:lpstr>Wingdings</vt:lpstr>
      <vt:lpstr>Ronds dans l’eau</vt:lpstr>
      <vt:lpstr>Chapitre 2: Etapes dU développement embryonnaire</vt:lpstr>
      <vt:lpstr>Généralités</vt:lpstr>
      <vt:lpstr>Généralités</vt:lpstr>
      <vt:lpstr>Généralités</vt:lpstr>
      <vt:lpstr>Première semaine du développement embryonnaire </vt:lpstr>
      <vt:lpstr>Première semaine du développement embryonnaire  </vt:lpstr>
      <vt:lpstr>Première semaine du développement embryonnaire  </vt:lpstr>
      <vt:lpstr>Présentation PowerPoint</vt:lpstr>
      <vt:lpstr>Première semaine du développement embryonnaire  </vt:lpstr>
      <vt:lpstr>Présentation PowerPoint</vt:lpstr>
      <vt:lpstr>Première semaine du développement embryonnaire </vt:lpstr>
      <vt:lpstr>Présentation PowerPoint</vt:lpstr>
      <vt:lpstr>Première semaine du développement embryonnaire </vt:lpstr>
      <vt:lpstr>Première semaine du développement embryonnaire </vt:lpstr>
      <vt:lpstr>Présentation PowerPoint</vt:lpstr>
      <vt:lpstr>Première semaine du développement embryonnaire </vt:lpstr>
      <vt:lpstr>Présentation PowerPoint</vt:lpstr>
      <vt:lpstr>I.3 segmentation</vt:lpstr>
      <vt:lpstr>segmentation</vt:lpstr>
      <vt:lpstr>Présentation PowerPoint</vt:lpstr>
      <vt:lpstr>Présentation PowerPoint</vt:lpstr>
      <vt:lpstr>Présentation PowerPoint</vt:lpstr>
      <vt:lpstr>Présentation PowerPoint</vt:lpstr>
      <vt:lpstr>Présentation PowerPoint</vt:lpstr>
      <vt:lpstr>I.3.1 DIFFÉRENTS TYPES DE SEGMENTATION</vt:lpstr>
      <vt:lpstr>I.3.1.1 Segmentation chez le mammifères</vt:lpstr>
      <vt:lpstr>I.3.1.1 Segmentation chez les mammifères</vt:lpstr>
      <vt:lpstr>Présentation PowerPoint</vt:lpstr>
      <vt:lpstr>Présentation PowerPoint</vt:lpstr>
      <vt:lpstr>Présentation PowerPoint</vt:lpstr>
      <vt:lpstr>Stade Blastocyste</vt:lpstr>
      <vt:lpstr>1.3.1.2 Segmentation chez  les Oiseaux</vt:lpstr>
      <vt:lpstr>1.3.1.2 Segmentation chez  les Oiseaux</vt:lpstr>
      <vt:lpstr>Présentation PowerPoint</vt:lpstr>
      <vt:lpstr>1.4 Migration  tubaire</vt:lpstr>
      <vt:lpstr>Présentation PowerPoint</vt:lpstr>
      <vt:lpstr>Migration tubaire</vt:lpstr>
      <vt:lpstr>1.5 Pré- implantation</vt:lpstr>
      <vt:lpstr>2. Deuxième semaine du développement embryonnaire 2.1Implantation</vt:lpstr>
      <vt:lpstr>2.2mécanisme de l’Implantation</vt:lpstr>
      <vt:lpstr>2.2 mécanisme de l’Implantation</vt:lpstr>
      <vt:lpstr>2.3 Contrôle endocrinien dans l'implantation </vt:lpstr>
      <vt:lpstr>2.4 Anomalies de l’implantation</vt:lpstr>
      <vt:lpstr>Deuxième semaine du développement embryonnaire 2.5.Pré gastrulation</vt:lpstr>
      <vt:lpstr>Présentation PowerPoint</vt:lpstr>
      <vt:lpstr>Deuxième semaine du développement embryonnaire 2.5.Pré gastrulation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Troisième semaine du développement embryonnaire </vt:lpstr>
      <vt:lpstr>3. Troisième semaine du développement embryonnaire 3.1Gastrulation</vt:lpstr>
      <vt:lpstr>3. Troisième semaine du développement embryonnaire 3.1Gastrulation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Quatrième semaine du développement embryonnaire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Développement du cœlome intra embryonnaire</vt:lpstr>
      <vt:lpstr>IV1.2 Différenciation des feuillets </vt:lpstr>
      <vt:lpstr>IV1.2 Différenciation des feuillets </vt:lpstr>
      <vt:lpstr>IV1.2 Différenciation des feuillets </vt:lpstr>
      <vt:lpstr>IV1.2 Différenciation des feuillets </vt:lpstr>
      <vt:lpstr>IV1.2 Différenciation des feuillets </vt:lpstr>
      <vt:lpstr>IV1.2 Différenciation des feuillets </vt:lpstr>
      <vt:lpstr>IV1.2 Différenciation des feuillets </vt:lpstr>
      <vt:lpstr>IV1.2 Différenciation des feuillets </vt:lpstr>
      <vt:lpstr>IV1.2 Différenciation des feuillets </vt:lpstr>
      <vt:lpstr>Présentation PowerPoint</vt:lpstr>
      <vt:lpstr>Délimitation de l’embryon</vt:lpstr>
      <vt:lpstr>Délimitation de l’embryon</vt:lpstr>
      <vt:lpstr>Délimitation de l’embryon</vt:lpstr>
      <vt:lpstr>Délimitation de l’embryon</vt:lpstr>
      <vt:lpstr>Délimitation de l’embryon</vt:lpstr>
      <vt:lpstr>Délimitation de l’embryon</vt:lpstr>
      <vt:lpstr>Délimitation de l’embryon</vt:lpstr>
      <vt:lpstr>Présentation PowerPoint</vt:lpstr>
      <vt:lpstr>Délimitation de l’embryon</vt:lpstr>
      <vt:lpstr>Présentation PowerPoint</vt:lpstr>
      <vt:lpstr>Plis latéraux (bords latéraux basculent en direction ventrale) (Moens, 2021)</vt:lpstr>
      <vt:lpstr>Annexes Embryonnaires</vt:lpstr>
      <vt:lpstr>Annexes Embryonnaires</vt:lpstr>
      <vt:lpstr>rôles</vt:lpstr>
      <vt:lpstr> Cavité Amniotique (3ème semaine) </vt:lpstr>
      <vt:lpstr>Présentation PowerPoint</vt:lpstr>
      <vt:lpstr> Cavité Amniotique </vt:lpstr>
      <vt:lpstr>Lécithocèle (4ème semaine)</vt:lpstr>
      <vt:lpstr>  Diverticule allantoïde (3ème semaine) </vt:lpstr>
      <vt:lpstr>Cordon ombilical</vt:lpstr>
      <vt:lpstr>Présentation PowerPoint</vt:lpstr>
      <vt:lpstr>Chorion</vt:lpstr>
      <vt:lpstr>Placenta</vt:lpstr>
      <vt:lpstr>Présentation PowerPoint</vt:lpstr>
      <vt:lpstr>Présentation PowerPoint</vt:lpstr>
      <vt:lpstr>Présentation PowerPoint</vt:lpstr>
      <vt:lpstr>Types de placentaS</vt:lpstr>
      <vt:lpstr>Types de placenta</vt:lpstr>
      <vt:lpstr>Présentation PowerPoint</vt:lpstr>
      <vt:lpstr>Types de placenta</vt:lpstr>
      <vt:lpstr>Présentation PowerPoint</vt:lpstr>
      <vt:lpstr>Types de placenta</vt:lpstr>
      <vt:lpstr>Types de placenta</vt:lpstr>
      <vt:lpstr>Types de placenta</vt:lpstr>
      <vt:lpstr>Rôles du Placenta</vt:lpstr>
      <vt:lpstr>Anomalies Annexielles</vt:lpstr>
      <vt:lpstr>La circulation fœto-maternelle</vt:lpstr>
      <vt:lpstr>Généralités</vt:lpstr>
      <vt:lpstr>Structure et développement des villosités placentaires</vt:lpstr>
      <vt:lpstr>Structure et développement des villosités placentaires</vt:lpstr>
      <vt:lpstr>Structure et développement des villosités placentaires</vt:lpstr>
      <vt:lpstr>Structure et développement des villosités placentaires</vt:lpstr>
      <vt:lpstr>Versant fœtal</vt:lpstr>
      <vt:lpstr>Fœtus fixé au placenta</vt:lpstr>
      <vt:lpstr>Mais le placenta ne fait pas tout le tour  de l’embryon!   </vt:lpstr>
      <vt:lpstr>Echanges fœto-maternels</vt:lpstr>
      <vt:lpstr>Echanges Fœto-maternels</vt:lpstr>
      <vt:lpstr>Echanges Fœto-maternels</vt:lpstr>
      <vt:lpstr>Echanges Fœto-maternels</vt:lpstr>
      <vt:lpstr>Echanges fœto-maternels</vt:lpstr>
      <vt:lpstr>Echanges Fœto-maternels</vt:lpstr>
      <vt:lpstr>Echanges Fœto-maternels</vt:lpstr>
      <vt:lpstr>Echanges Fœto-maternels</vt:lpstr>
      <vt:lpstr>Physiologie placentaire </vt:lpstr>
      <vt:lpstr>Circulation Fœtale</vt:lpstr>
      <vt:lpstr>Circulation Fœtale</vt:lpstr>
      <vt:lpstr>Circulation Fœtale</vt:lpstr>
      <vt:lpstr>Circulation Foetale</vt:lpstr>
      <vt:lpstr>Présentation PowerPoint</vt:lpstr>
      <vt:lpstr>GEMELLITES</vt:lpstr>
      <vt:lpstr>Facteurs étiologiques</vt:lpstr>
      <vt:lpstr>Faux Jumeaux</vt:lpstr>
      <vt:lpstr>Faux Jumeaux</vt:lpstr>
      <vt:lpstr>Vrais Jumeaux</vt:lpstr>
      <vt:lpstr>Vrais Jumeaux</vt:lpstr>
      <vt:lpstr>Vrais Jumeaux</vt:lpstr>
      <vt:lpstr>Présentation PowerPoint</vt:lpstr>
      <vt:lpstr>Présentation PowerPoint</vt:lpstr>
      <vt:lpstr>Conséquences de la gémellarité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 Etapes dU développement embryonnaire</dc:title>
  <dc:creator>USER</dc:creator>
  <cp:lastModifiedBy>star</cp:lastModifiedBy>
  <cp:revision>21</cp:revision>
  <dcterms:modified xsi:type="dcterms:W3CDTF">2024-12-10T13:12:22Z</dcterms:modified>
</cp:coreProperties>
</file>