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6" r:id="rId2"/>
    <p:sldId id="267" r:id="rId3"/>
    <p:sldId id="276" r:id="rId4"/>
    <p:sldId id="277" r:id="rId5"/>
    <p:sldId id="278" r:id="rId6"/>
    <p:sldId id="279" r:id="rId7"/>
    <p:sldId id="280" r:id="rId8"/>
    <p:sldId id="281" r:id="rId9"/>
    <p:sldId id="282" r:id="rId10"/>
    <p:sldId id="273" r:id="rId11"/>
    <p:sldId id="283" r:id="rId12"/>
    <p:sldId id="284" r:id="rId13"/>
    <p:sldId id="291" r:id="rId14"/>
    <p:sldId id="292" r:id="rId15"/>
    <p:sldId id="293" r:id="rId16"/>
    <p:sldId id="285" r:id="rId17"/>
    <p:sldId id="307" r:id="rId18"/>
    <p:sldId id="306" r:id="rId19"/>
    <p:sldId id="295" r:id="rId20"/>
    <p:sldId id="296" r:id="rId21"/>
    <p:sldId id="287" r:id="rId22"/>
    <p:sldId id="289" r:id="rId23"/>
    <p:sldId id="290" r:id="rId24"/>
    <p:sldId id="297" r:id="rId25"/>
    <p:sldId id="304" r:id="rId26"/>
    <p:sldId id="298" r:id="rId27"/>
    <p:sldId id="299" r:id="rId28"/>
    <p:sldId id="300" r:id="rId29"/>
    <p:sldId id="305" r:id="rId30"/>
    <p:sldId id="301" r:id="rId31"/>
    <p:sldId id="302" r:id="rId32"/>
    <p:sldId id="303" r:id="rId33"/>
    <p:sldId id="308" r:id="rId34"/>
    <p:sldId id="309" r:id="rId35"/>
    <p:sldId id="310" r:id="rId36"/>
    <p:sldId id="311" r:id="rId37"/>
    <p:sldId id="312" r:id="rId38"/>
    <p:sldId id="313" r:id="rId39"/>
    <p:sldId id="314" r:id="rId40"/>
    <p:sldId id="316" r:id="rId41"/>
    <p:sldId id="315"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7" r:id="rId61"/>
    <p:sldId id="338" r:id="rId62"/>
    <p:sldId id="342" r:id="rId63"/>
    <p:sldId id="339" r:id="rId64"/>
    <p:sldId id="341" r:id="rId65"/>
    <p:sldId id="336" r:id="rId6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0" d="100"/>
          <a:sy n="70" d="100"/>
        </p:scale>
        <p:origin x="508" y="52"/>
      </p:cViewPr>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51DD0D-29CA-46D1-859C-5C32E104029A}" type="datetime1">
              <a:rPr lang="fr-FR" smtClean="0"/>
              <a:t>06/12/2024</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EA21AD-3BA7-4B49-9DF1-2171993A8011}" type="slidenum">
              <a:rPr lang="fr-FR" smtClean="0"/>
              <a:t>‹N°›</a:t>
            </a:fld>
            <a:endParaRPr lang="fr-FR" dirty="0"/>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65E1F-861A-45B0-916B-9788F2325C04}" type="datetime1">
              <a:rPr lang="fr-FR" noProof="0" smtClean="0"/>
              <a:pPr/>
              <a:t>06/12/2024</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669046-D62F-49D8-96B7-3C014DC234D7}" type="slidenum">
              <a:rPr lang="fr-FR" noProof="0" smtClean="0"/>
              <a:t>‹N°›</a:t>
            </a:fld>
            <a:endParaRPr lang="fr-FR" noProof="0" dirty="0"/>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a:t>
            </a:fld>
            <a:endParaRPr lang="fr-FR" dirty="0"/>
          </a:p>
        </p:txBody>
      </p:sp>
    </p:spTree>
    <p:extLst>
      <p:ext uri="{BB962C8B-B14F-4D97-AF65-F5344CB8AC3E}">
        <p14:creationId xmlns:p14="http://schemas.microsoft.com/office/powerpoint/2010/main" val="417296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10</a:t>
            </a:fld>
            <a:endParaRPr lang="fr-FR" dirty="0"/>
          </a:p>
        </p:txBody>
      </p:sp>
    </p:spTree>
    <p:extLst>
      <p:ext uri="{BB962C8B-B14F-4D97-AF65-F5344CB8AC3E}">
        <p14:creationId xmlns:p14="http://schemas.microsoft.com/office/powerpoint/2010/main" val="168248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11</a:t>
            </a:fld>
            <a:endParaRPr lang="fr-FR" dirty="0"/>
          </a:p>
        </p:txBody>
      </p:sp>
    </p:spTree>
    <p:extLst>
      <p:ext uri="{BB962C8B-B14F-4D97-AF65-F5344CB8AC3E}">
        <p14:creationId xmlns:p14="http://schemas.microsoft.com/office/powerpoint/2010/main" val="239877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12</a:t>
            </a:fld>
            <a:endParaRPr lang="fr-FR" dirty="0"/>
          </a:p>
        </p:txBody>
      </p:sp>
    </p:spTree>
    <p:extLst>
      <p:ext uri="{BB962C8B-B14F-4D97-AF65-F5344CB8AC3E}">
        <p14:creationId xmlns:p14="http://schemas.microsoft.com/office/powerpoint/2010/main" val="350913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13</a:t>
            </a:fld>
            <a:endParaRPr lang="fr-FR" dirty="0"/>
          </a:p>
        </p:txBody>
      </p:sp>
    </p:spTree>
    <p:extLst>
      <p:ext uri="{BB962C8B-B14F-4D97-AF65-F5344CB8AC3E}">
        <p14:creationId xmlns:p14="http://schemas.microsoft.com/office/powerpoint/2010/main" val="238299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14</a:t>
            </a:fld>
            <a:endParaRPr lang="fr-FR" dirty="0"/>
          </a:p>
        </p:txBody>
      </p:sp>
    </p:spTree>
    <p:extLst>
      <p:ext uri="{BB962C8B-B14F-4D97-AF65-F5344CB8AC3E}">
        <p14:creationId xmlns:p14="http://schemas.microsoft.com/office/powerpoint/2010/main" val="520225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15</a:t>
            </a:fld>
            <a:endParaRPr lang="fr-FR" dirty="0"/>
          </a:p>
        </p:txBody>
      </p:sp>
    </p:spTree>
    <p:extLst>
      <p:ext uri="{BB962C8B-B14F-4D97-AF65-F5344CB8AC3E}">
        <p14:creationId xmlns:p14="http://schemas.microsoft.com/office/powerpoint/2010/main" val="245585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16</a:t>
            </a:fld>
            <a:endParaRPr lang="fr-FR" dirty="0"/>
          </a:p>
        </p:txBody>
      </p:sp>
    </p:spTree>
    <p:extLst>
      <p:ext uri="{BB962C8B-B14F-4D97-AF65-F5344CB8AC3E}">
        <p14:creationId xmlns:p14="http://schemas.microsoft.com/office/powerpoint/2010/main" val="2718933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17</a:t>
            </a:fld>
            <a:endParaRPr lang="fr-FR" dirty="0"/>
          </a:p>
        </p:txBody>
      </p:sp>
    </p:spTree>
    <p:extLst>
      <p:ext uri="{BB962C8B-B14F-4D97-AF65-F5344CB8AC3E}">
        <p14:creationId xmlns:p14="http://schemas.microsoft.com/office/powerpoint/2010/main" val="246133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18</a:t>
            </a:fld>
            <a:endParaRPr lang="fr-FR" dirty="0"/>
          </a:p>
        </p:txBody>
      </p:sp>
    </p:spTree>
    <p:extLst>
      <p:ext uri="{BB962C8B-B14F-4D97-AF65-F5344CB8AC3E}">
        <p14:creationId xmlns:p14="http://schemas.microsoft.com/office/powerpoint/2010/main" val="392972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20</a:t>
            </a:fld>
            <a:endParaRPr lang="fr-FR" dirty="0"/>
          </a:p>
        </p:txBody>
      </p:sp>
    </p:spTree>
    <p:extLst>
      <p:ext uri="{BB962C8B-B14F-4D97-AF65-F5344CB8AC3E}">
        <p14:creationId xmlns:p14="http://schemas.microsoft.com/office/powerpoint/2010/main" val="145754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a:t>
            </a:fld>
            <a:endParaRPr lang="fr-FR" dirty="0"/>
          </a:p>
        </p:txBody>
      </p:sp>
    </p:spTree>
    <p:extLst>
      <p:ext uri="{BB962C8B-B14F-4D97-AF65-F5344CB8AC3E}">
        <p14:creationId xmlns:p14="http://schemas.microsoft.com/office/powerpoint/2010/main" val="221423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21</a:t>
            </a:fld>
            <a:endParaRPr lang="fr-FR" dirty="0"/>
          </a:p>
        </p:txBody>
      </p:sp>
    </p:spTree>
    <p:extLst>
      <p:ext uri="{BB962C8B-B14F-4D97-AF65-F5344CB8AC3E}">
        <p14:creationId xmlns:p14="http://schemas.microsoft.com/office/powerpoint/2010/main" val="1553000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22</a:t>
            </a:fld>
            <a:endParaRPr lang="fr-FR" dirty="0"/>
          </a:p>
        </p:txBody>
      </p:sp>
    </p:spTree>
    <p:extLst>
      <p:ext uri="{BB962C8B-B14F-4D97-AF65-F5344CB8AC3E}">
        <p14:creationId xmlns:p14="http://schemas.microsoft.com/office/powerpoint/2010/main" val="359670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23</a:t>
            </a:fld>
            <a:endParaRPr lang="fr-FR" dirty="0"/>
          </a:p>
        </p:txBody>
      </p:sp>
    </p:spTree>
    <p:extLst>
      <p:ext uri="{BB962C8B-B14F-4D97-AF65-F5344CB8AC3E}">
        <p14:creationId xmlns:p14="http://schemas.microsoft.com/office/powerpoint/2010/main" val="338692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26</a:t>
            </a:fld>
            <a:endParaRPr lang="fr-FR" dirty="0"/>
          </a:p>
        </p:txBody>
      </p:sp>
    </p:spTree>
    <p:extLst>
      <p:ext uri="{BB962C8B-B14F-4D97-AF65-F5344CB8AC3E}">
        <p14:creationId xmlns:p14="http://schemas.microsoft.com/office/powerpoint/2010/main" val="349150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27</a:t>
            </a:fld>
            <a:endParaRPr lang="fr-FR" dirty="0"/>
          </a:p>
        </p:txBody>
      </p:sp>
    </p:spTree>
    <p:extLst>
      <p:ext uri="{BB962C8B-B14F-4D97-AF65-F5344CB8AC3E}">
        <p14:creationId xmlns:p14="http://schemas.microsoft.com/office/powerpoint/2010/main" val="152738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28</a:t>
            </a:fld>
            <a:endParaRPr lang="fr-FR" dirty="0"/>
          </a:p>
        </p:txBody>
      </p:sp>
    </p:spTree>
    <p:extLst>
      <p:ext uri="{BB962C8B-B14F-4D97-AF65-F5344CB8AC3E}">
        <p14:creationId xmlns:p14="http://schemas.microsoft.com/office/powerpoint/2010/main" val="1050304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29</a:t>
            </a:fld>
            <a:endParaRPr lang="fr-FR" dirty="0"/>
          </a:p>
        </p:txBody>
      </p:sp>
    </p:spTree>
    <p:extLst>
      <p:ext uri="{BB962C8B-B14F-4D97-AF65-F5344CB8AC3E}">
        <p14:creationId xmlns:p14="http://schemas.microsoft.com/office/powerpoint/2010/main" val="137324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30</a:t>
            </a:fld>
            <a:endParaRPr lang="fr-FR" dirty="0"/>
          </a:p>
        </p:txBody>
      </p:sp>
    </p:spTree>
    <p:extLst>
      <p:ext uri="{BB962C8B-B14F-4D97-AF65-F5344CB8AC3E}">
        <p14:creationId xmlns:p14="http://schemas.microsoft.com/office/powerpoint/2010/main" val="414850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31</a:t>
            </a:fld>
            <a:endParaRPr lang="fr-FR" dirty="0"/>
          </a:p>
        </p:txBody>
      </p:sp>
    </p:spTree>
    <p:extLst>
      <p:ext uri="{BB962C8B-B14F-4D97-AF65-F5344CB8AC3E}">
        <p14:creationId xmlns:p14="http://schemas.microsoft.com/office/powerpoint/2010/main" val="2498423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32</a:t>
            </a:fld>
            <a:endParaRPr lang="fr-FR" dirty="0"/>
          </a:p>
        </p:txBody>
      </p:sp>
    </p:spTree>
    <p:extLst>
      <p:ext uri="{BB962C8B-B14F-4D97-AF65-F5344CB8AC3E}">
        <p14:creationId xmlns:p14="http://schemas.microsoft.com/office/powerpoint/2010/main" val="5449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a:t>
            </a:fld>
            <a:endParaRPr lang="fr-FR" dirty="0"/>
          </a:p>
        </p:txBody>
      </p:sp>
    </p:spTree>
    <p:extLst>
      <p:ext uri="{BB962C8B-B14F-4D97-AF65-F5344CB8AC3E}">
        <p14:creationId xmlns:p14="http://schemas.microsoft.com/office/powerpoint/2010/main" val="47267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33</a:t>
            </a:fld>
            <a:endParaRPr lang="fr-FR" dirty="0"/>
          </a:p>
        </p:txBody>
      </p:sp>
    </p:spTree>
    <p:extLst>
      <p:ext uri="{BB962C8B-B14F-4D97-AF65-F5344CB8AC3E}">
        <p14:creationId xmlns:p14="http://schemas.microsoft.com/office/powerpoint/2010/main" val="2179142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34</a:t>
            </a:fld>
            <a:endParaRPr lang="fr-FR" dirty="0"/>
          </a:p>
        </p:txBody>
      </p:sp>
    </p:spTree>
    <p:extLst>
      <p:ext uri="{BB962C8B-B14F-4D97-AF65-F5344CB8AC3E}">
        <p14:creationId xmlns:p14="http://schemas.microsoft.com/office/powerpoint/2010/main" val="3458230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35</a:t>
            </a:fld>
            <a:endParaRPr lang="fr-FR" dirty="0"/>
          </a:p>
        </p:txBody>
      </p:sp>
    </p:spTree>
    <p:extLst>
      <p:ext uri="{BB962C8B-B14F-4D97-AF65-F5344CB8AC3E}">
        <p14:creationId xmlns:p14="http://schemas.microsoft.com/office/powerpoint/2010/main" val="233489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36</a:t>
            </a:fld>
            <a:endParaRPr lang="fr-FR" dirty="0"/>
          </a:p>
        </p:txBody>
      </p:sp>
    </p:spTree>
    <p:extLst>
      <p:ext uri="{BB962C8B-B14F-4D97-AF65-F5344CB8AC3E}">
        <p14:creationId xmlns:p14="http://schemas.microsoft.com/office/powerpoint/2010/main" val="2568699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37</a:t>
            </a:fld>
            <a:endParaRPr lang="fr-FR" dirty="0"/>
          </a:p>
        </p:txBody>
      </p:sp>
    </p:spTree>
    <p:extLst>
      <p:ext uri="{BB962C8B-B14F-4D97-AF65-F5344CB8AC3E}">
        <p14:creationId xmlns:p14="http://schemas.microsoft.com/office/powerpoint/2010/main" val="3585112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38</a:t>
            </a:fld>
            <a:endParaRPr lang="fr-FR" dirty="0"/>
          </a:p>
        </p:txBody>
      </p:sp>
    </p:spTree>
    <p:extLst>
      <p:ext uri="{BB962C8B-B14F-4D97-AF65-F5344CB8AC3E}">
        <p14:creationId xmlns:p14="http://schemas.microsoft.com/office/powerpoint/2010/main" val="4053974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C94DAC-8F6C-4159-92D6-FF40D2DE5B25}" type="slidenum">
              <a:rPr lang="fr-FR"/>
              <a:pPr/>
              <a:t>41</a:t>
            </a:fld>
            <a:endParaRPr lang="fr-FR"/>
          </a:p>
        </p:txBody>
      </p:sp>
    </p:spTree>
    <p:extLst>
      <p:ext uri="{BB962C8B-B14F-4D97-AF65-F5344CB8AC3E}">
        <p14:creationId xmlns:p14="http://schemas.microsoft.com/office/powerpoint/2010/main" val="265637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4</a:t>
            </a:fld>
            <a:endParaRPr lang="fr-FR" dirty="0"/>
          </a:p>
        </p:txBody>
      </p:sp>
    </p:spTree>
    <p:extLst>
      <p:ext uri="{BB962C8B-B14F-4D97-AF65-F5344CB8AC3E}">
        <p14:creationId xmlns:p14="http://schemas.microsoft.com/office/powerpoint/2010/main" val="239155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5</a:t>
            </a:fld>
            <a:endParaRPr lang="fr-FR" dirty="0"/>
          </a:p>
        </p:txBody>
      </p:sp>
    </p:spTree>
    <p:extLst>
      <p:ext uri="{BB962C8B-B14F-4D97-AF65-F5344CB8AC3E}">
        <p14:creationId xmlns:p14="http://schemas.microsoft.com/office/powerpoint/2010/main" val="313556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6</a:t>
            </a:fld>
            <a:endParaRPr lang="fr-FR" dirty="0"/>
          </a:p>
        </p:txBody>
      </p:sp>
    </p:spTree>
    <p:extLst>
      <p:ext uri="{BB962C8B-B14F-4D97-AF65-F5344CB8AC3E}">
        <p14:creationId xmlns:p14="http://schemas.microsoft.com/office/powerpoint/2010/main" val="279532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7</a:t>
            </a:fld>
            <a:endParaRPr lang="fr-FR" dirty="0"/>
          </a:p>
        </p:txBody>
      </p:sp>
    </p:spTree>
    <p:extLst>
      <p:ext uri="{BB962C8B-B14F-4D97-AF65-F5344CB8AC3E}">
        <p14:creationId xmlns:p14="http://schemas.microsoft.com/office/powerpoint/2010/main" val="238398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8</a:t>
            </a:fld>
            <a:endParaRPr lang="fr-FR" dirty="0"/>
          </a:p>
        </p:txBody>
      </p:sp>
    </p:spTree>
    <p:extLst>
      <p:ext uri="{BB962C8B-B14F-4D97-AF65-F5344CB8AC3E}">
        <p14:creationId xmlns:p14="http://schemas.microsoft.com/office/powerpoint/2010/main" val="73887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F669046-D62F-49D8-96B7-3C014DC234D7}" type="slidenum">
              <a:rPr lang="fr-FR" smtClean="0"/>
              <a:t>9</a:t>
            </a:fld>
            <a:endParaRPr lang="fr-FR" dirty="0"/>
          </a:p>
        </p:txBody>
      </p:sp>
    </p:spTree>
    <p:extLst>
      <p:ext uri="{BB962C8B-B14F-4D97-AF65-F5344CB8AC3E}">
        <p14:creationId xmlns:p14="http://schemas.microsoft.com/office/powerpoint/2010/main" val="284094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e 103" descr="Groupe de fleurs sur toute la largeur au bas de la diapositive"/>
          <p:cNvGrpSpPr/>
          <p:nvPr/>
        </p:nvGrpSpPr>
        <p:grpSpPr bwMode="gray">
          <a:xfrm>
            <a:off x="286013" y="4191000"/>
            <a:ext cx="11616798" cy="2513417"/>
            <a:chOff x="286013" y="4191000"/>
            <a:chExt cx="11616798" cy="2513417"/>
          </a:xfrm>
        </p:grpSpPr>
        <p:sp>
          <p:nvSpPr>
            <p:cNvPr id="8" name="Forme libre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 name="Lig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 name="Forme libre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11" name="Groupe 10"/>
            <p:cNvGrpSpPr/>
            <p:nvPr/>
          </p:nvGrpSpPr>
          <p:grpSpPr bwMode="gray">
            <a:xfrm rot="20793512">
              <a:off x="445930" y="5452235"/>
              <a:ext cx="365582" cy="421970"/>
              <a:chOff x="1457010" y="1673260"/>
              <a:chExt cx="617538" cy="712788"/>
            </a:xfrm>
          </p:grpSpPr>
          <p:sp>
            <p:nvSpPr>
              <p:cNvPr id="12" name="Forme libre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13" name="Forme libre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4" name="Forme libre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15" name="Forme libre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7" name="Forme libre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8" name="Forme libre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9" name="Forme libre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nvGrpSpPr>
            <p:cNvPr id="20" name="Groupe 19"/>
            <p:cNvGrpSpPr/>
            <p:nvPr/>
          </p:nvGrpSpPr>
          <p:grpSpPr bwMode="gray">
            <a:xfrm>
              <a:off x="749894" y="5783561"/>
              <a:ext cx="325521" cy="364355"/>
              <a:chOff x="2114915" y="2460535"/>
              <a:chExt cx="452438" cy="506413"/>
            </a:xfrm>
          </p:grpSpPr>
          <p:sp>
            <p:nvSpPr>
              <p:cNvPr id="21" name="Forme libre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23" name="Forme libre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4" name="Forme libre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 name="Forme libre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 name="Forme libre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 name="Forme libre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 name="Forme libre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 name="Forme libre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 name="Forme libre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 name="Lig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 name="Forme libre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 name="Forme libre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 name="Forme libre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 name="Forme libre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 name="Forme libre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 name="Forme libre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8" name="Ovale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Ovale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Ovale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41" name="Groupe 40"/>
            <p:cNvGrpSpPr/>
            <p:nvPr/>
          </p:nvGrpSpPr>
          <p:grpSpPr bwMode="gray">
            <a:xfrm>
              <a:off x="803704" y="4858573"/>
              <a:ext cx="1154448" cy="1149586"/>
              <a:chOff x="4277517" y="3752400"/>
              <a:chExt cx="1154448" cy="1149586"/>
            </a:xfrm>
          </p:grpSpPr>
          <p:sp>
            <p:nvSpPr>
              <p:cNvPr id="42" name="Forme libre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3" name="Forme libre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4" name="Forme libre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5" name="Forme libre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6" name="Forme libre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sp>
          <p:nvSpPr>
            <p:cNvPr id="47" name="Forme libre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8" name="Forme libre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9" name="Forme libre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0" name="Forme libre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1" name="Forme libre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2" name="Ovale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Forme libre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4" name="Lig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5" name="Forme libre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56" name="Groupe 55"/>
            <p:cNvGrpSpPr/>
            <p:nvPr/>
          </p:nvGrpSpPr>
          <p:grpSpPr bwMode="gray">
            <a:xfrm rot="806488" flipH="1">
              <a:off x="11377312" y="5452235"/>
              <a:ext cx="365582" cy="421970"/>
              <a:chOff x="1457010" y="1673260"/>
              <a:chExt cx="617538" cy="712788"/>
            </a:xfrm>
          </p:grpSpPr>
          <p:sp>
            <p:nvSpPr>
              <p:cNvPr id="57" name="Forme libre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58" name="Forme libre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59" name="Forme libre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60" name="Forme libre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1" name="Forme libre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2" name="Forme libre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3" name="Forme libre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4" name="Forme libre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nvGrpSpPr>
            <p:cNvPr id="65" name="Groupe 64"/>
            <p:cNvGrpSpPr/>
            <p:nvPr/>
          </p:nvGrpSpPr>
          <p:grpSpPr bwMode="gray">
            <a:xfrm flipH="1">
              <a:off x="11113409" y="5783561"/>
              <a:ext cx="325521" cy="364355"/>
              <a:chOff x="2114915" y="2460535"/>
              <a:chExt cx="452438" cy="506413"/>
            </a:xfrm>
          </p:grpSpPr>
          <p:sp>
            <p:nvSpPr>
              <p:cNvPr id="66" name="Forme libre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7" name="Forme libre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68" name="Forme libre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9" name="Forme libre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0" name="Forme libre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1" name="Forme libre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2" name="Forme libre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3" name="Forme libre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4" name="Forme libre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5" name="Forme libre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6" name="Lig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7" name="Forme libre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8" name="Forme libre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79" name="Forme libre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0" name="Forme libre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1" name="Forme libre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2" name="Forme libre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3" name="Ovale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4" name="Ovale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5" name="Ovale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6" name="Groupe 85"/>
            <p:cNvGrpSpPr/>
            <p:nvPr/>
          </p:nvGrpSpPr>
          <p:grpSpPr bwMode="gray">
            <a:xfrm flipH="1">
              <a:off x="10230672" y="4858573"/>
              <a:ext cx="1154448" cy="1149586"/>
              <a:chOff x="4277517" y="3752400"/>
              <a:chExt cx="1154448" cy="1149586"/>
            </a:xfrm>
          </p:grpSpPr>
          <p:sp>
            <p:nvSpPr>
              <p:cNvPr id="87" name="Forme libre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8" name="Forme libre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9" name="Forme libre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0" name="Forme libre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1" name="Forme libre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sp>
          <p:nvSpPr>
            <p:cNvPr id="92" name="Forme libre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3" name="Forme libre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4" name="Forme libre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5" name="Forme libre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6" name="Forme libre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97" name="Ovale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98" name="Groupe 97"/>
            <p:cNvGrpSpPr/>
            <p:nvPr/>
          </p:nvGrpSpPr>
          <p:grpSpPr bwMode="gray">
            <a:xfrm>
              <a:off x="4803790" y="5319186"/>
              <a:ext cx="2690707" cy="1385231"/>
              <a:chOff x="5184534" y="1125344"/>
              <a:chExt cx="2690707" cy="1385231"/>
            </a:xfrm>
          </p:grpSpPr>
          <p:sp>
            <p:nvSpPr>
              <p:cNvPr id="99" name="Forme libre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0" name="Forme libre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1" name="Forme libre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2" name="Forme libre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103" name="Forme libre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grpSp>
      <p:sp>
        <p:nvSpPr>
          <p:cNvPr id="2" name="Titre 1"/>
          <p:cNvSpPr>
            <a:spLocks noGrp="1"/>
          </p:cNvSpPr>
          <p:nvPr>
            <p:ph type="ctrTitle"/>
          </p:nvPr>
        </p:nvSpPr>
        <p:spPr>
          <a:xfrm>
            <a:off x="1524000" y="1005840"/>
            <a:ext cx="9144000" cy="2651760"/>
          </a:xfrm>
        </p:spPr>
        <p:txBody>
          <a:bodyPr rtlCol="0"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1524000" y="3719568"/>
            <a:ext cx="9144000" cy="1082939"/>
          </a:xfrm>
        </p:spPr>
        <p:txBody>
          <a:bodyPr rtlCol="0"/>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Modifiez le style des sous-titres du masque</a:t>
            </a:r>
            <a:endParaRPr lang="fr-FR" noProof="0" dirty="0"/>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smtClean="0"/>
              <a:t>1/3/2023</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22080" y="567651"/>
            <a:ext cx="1645920" cy="5452149"/>
          </a:xfrm>
        </p:spPr>
        <p:txBody>
          <a:bodyPr vert="eaVert" rtlCol="0"/>
          <a:lstStyle>
            <a:lvl1pPr>
              <a:defRPr/>
            </a:lvl1pPr>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524000" y="567652"/>
            <a:ext cx="7315200" cy="5452148"/>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smtClean="0"/>
              <a:t>1/3/2023</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smtClean="0"/>
              <a:t>1/3/2023</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grpSp>
        <p:nvGrpSpPr>
          <p:cNvPr id="84" name="Groupe 83" descr="Groupe de fleurs sur le côté gauche de la diapositive"/>
          <p:cNvGrpSpPr/>
          <p:nvPr/>
        </p:nvGrpSpPr>
        <p:grpSpPr bwMode="gray">
          <a:xfrm>
            <a:off x="-111192" y="56187"/>
            <a:ext cx="1187090" cy="6801813"/>
            <a:chOff x="-111192" y="56187"/>
            <a:chExt cx="1187090" cy="6801813"/>
          </a:xfrm>
        </p:grpSpPr>
        <p:sp>
          <p:nvSpPr>
            <p:cNvPr id="7" name="Forme libre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8" name="Ovale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9" name="Groupe 8"/>
            <p:cNvGrpSpPr/>
            <p:nvPr/>
          </p:nvGrpSpPr>
          <p:grpSpPr bwMode="gray">
            <a:xfrm rot="21351673">
              <a:off x="188910" y="3285460"/>
              <a:ext cx="886988" cy="656333"/>
              <a:chOff x="452438" y="3540125"/>
              <a:chExt cx="750888" cy="555625"/>
            </a:xfrm>
          </p:grpSpPr>
          <p:sp>
            <p:nvSpPr>
              <p:cNvPr id="10" name="Forme libre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1" name="Forme libre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2" name="Forme libre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noAutofit/>
            </a:bodyPr>
            <a:lstStyle/>
            <a:p>
              <a:pPr rtl="0"/>
              <a:endParaRPr lang="fr-FR" noProof="0" dirty="0"/>
            </a:p>
          </p:txBody>
        </p:sp>
        <p:sp>
          <p:nvSpPr>
            <p:cNvPr id="14" name="Forme libre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5" name="Forme libre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7" name="Forme libre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8" name="Ovale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9" name="Forme libre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20" name="Forme libre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Forme libre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3" name="Groupe 22"/>
            <p:cNvGrpSpPr/>
            <p:nvPr/>
          </p:nvGrpSpPr>
          <p:grpSpPr bwMode="gray">
            <a:xfrm rot="399179" flipH="1">
              <a:off x="322913" y="912037"/>
              <a:ext cx="740803" cy="743600"/>
              <a:chOff x="2051052" y="5522596"/>
              <a:chExt cx="892175" cy="895542"/>
            </a:xfrm>
          </p:grpSpPr>
          <p:sp>
            <p:nvSpPr>
              <p:cNvPr id="24" name="Forme libre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 name="Lig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 name="Forme libre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 name="Forme libre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 name="Forme libre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 name="Ovale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0" name="Forme libre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 name="Forme libre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Forme libre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33" name="Groupe 32"/>
            <p:cNvGrpSpPr/>
            <p:nvPr/>
          </p:nvGrpSpPr>
          <p:grpSpPr bwMode="gray">
            <a:xfrm rot="16304340" flipH="1">
              <a:off x="178634" y="4276817"/>
              <a:ext cx="888787" cy="885044"/>
              <a:chOff x="4277517" y="3752400"/>
              <a:chExt cx="1154448" cy="1149586"/>
            </a:xfrm>
          </p:grpSpPr>
          <p:sp>
            <p:nvSpPr>
              <p:cNvPr id="34" name="Forme libre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 name="Forme libre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 name="Forme libre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 name="Forme libre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8" name="Forme libre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grpSp>
      <p:grpSp>
        <p:nvGrpSpPr>
          <p:cNvPr id="83" name="Groupe 82" descr="Groupe de fleurs sur le côté droit de la diapositive"/>
          <p:cNvGrpSpPr/>
          <p:nvPr/>
        </p:nvGrpSpPr>
        <p:grpSpPr bwMode="gray">
          <a:xfrm>
            <a:off x="10666412" y="2618021"/>
            <a:ext cx="1376735" cy="4239979"/>
            <a:chOff x="10666412" y="2618021"/>
            <a:chExt cx="1376735" cy="4239979"/>
          </a:xfrm>
        </p:grpSpPr>
        <p:sp>
          <p:nvSpPr>
            <p:cNvPr id="82" name="Forme libre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0" name="Forme libre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1" name="Forme libre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43" name="Forme libre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4" name="Lig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5" name="Forme libre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sp>
          <p:nvSpPr>
            <p:cNvPr id="46" name="Forme libre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7" name="Forme libre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8" name="Forme libre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9" name="Forme libre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0" name="Forme libre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1" name="Forme libre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2" name="Lig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3" name="Forme libre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4" name="Forme libre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5" name="Forme libre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6" name="Forme libre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7" name="Forme libre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8" name="Forme libre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59" name="Groupe 58"/>
            <p:cNvGrpSpPr/>
            <p:nvPr/>
          </p:nvGrpSpPr>
          <p:grpSpPr bwMode="gray">
            <a:xfrm rot="21311827">
              <a:off x="11197677" y="5664822"/>
              <a:ext cx="407354" cy="408816"/>
              <a:chOff x="11057071" y="5480091"/>
              <a:chExt cx="473402" cy="475102"/>
            </a:xfrm>
          </p:grpSpPr>
          <p:sp>
            <p:nvSpPr>
              <p:cNvPr id="65" name="Forme libre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6" name="Forme libre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7" name="Forme libre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grpSp>
          <p:nvGrpSpPr>
            <p:cNvPr id="60" name="Groupe 59"/>
            <p:cNvGrpSpPr/>
            <p:nvPr/>
          </p:nvGrpSpPr>
          <p:grpSpPr bwMode="gray">
            <a:xfrm rot="21311827">
              <a:off x="10666412" y="5053297"/>
              <a:ext cx="643645" cy="641225"/>
              <a:chOff x="10472909" y="4641517"/>
              <a:chExt cx="895542" cy="892175"/>
            </a:xfrm>
          </p:grpSpPr>
          <p:sp>
            <p:nvSpPr>
              <p:cNvPr id="61" name="Forme libre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2" name="Forme libre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3" name="Forme libre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4" name="Ovale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sp>
        <p:nvSpPr>
          <p:cNvPr id="2" name="Titre 1"/>
          <p:cNvSpPr>
            <a:spLocks noGrp="1"/>
          </p:cNvSpPr>
          <p:nvPr>
            <p:ph type="title"/>
          </p:nvPr>
        </p:nvSpPr>
        <p:spPr>
          <a:xfrm>
            <a:off x="1524000" y="1709738"/>
            <a:ext cx="9144000" cy="2862262"/>
          </a:xfrm>
        </p:spPr>
        <p:txBody>
          <a:bodyPr rtlCol="0" anchor="b">
            <a:normAutofit/>
          </a:bodyPr>
          <a:lstStyle>
            <a:lvl1pPr>
              <a:defRPr sz="520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524000" y="4589463"/>
            <a:ext cx="9144000" cy="1280160"/>
          </a:xfrm>
        </p:spPr>
        <p:txBody>
          <a:bodyPr rtlCol="0"/>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noProof="0" smtClean="0"/>
              <a:t>Modifiez les styles du texte du masque</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52400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7888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smtClean="0"/>
              <a:t>1/3/2023</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52400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152400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27888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627888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smtClean="0"/>
              <a:t>1/3/2023</a:t>
            </a:r>
            <a:endParaRPr lang="fr-FR" noProof="0" dirty="0"/>
          </a:p>
        </p:txBody>
      </p:sp>
      <p:sp>
        <p:nvSpPr>
          <p:cNvPr id="7" name="Espace réservé de la date 6"/>
          <p:cNvSpPr>
            <a:spLocks noGrp="1"/>
          </p:cNvSpPr>
          <p:nvPr>
            <p:ph type="dt" sz="half" idx="10"/>
          </p:nvPr>
        </p:nvSpPr>
        <p:spPr/>
        <p:txBody>
          <a:bodyPr rtlCol="0"/>
          <a:lstStyle>
            <a:lvl1pPr>
              <a:defRPr/>
            </a:lvl1pPr>
          </a:lstStyle>
          <a:p>
            <a:endParaRPr lang="fr-FR" noProof="0" dirty="0"/>
          </a:p>
        </p:txBody>
      </p:sp>
      <p:sp>
        <p:nvSpPr>
          <p:cNvPr id="9" name="Espace réservé du numéro de diapositive 8"/>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smtClean="0"/>
              <a:t>1/3/2023</a:t>
            </a:r>
            <a:endParaRPr lang="fr-FR" noProof="0" dirty="0"/>
          </a:p>
        </p:txBody>
      </p:sp>
      <p:sp>
        <p:nvSpPr>
          <p:cNvPr id="3" name="Espace réservé de la date 2"/>
          <p:cNvSpPr>
            <a:spLocks noGrp="1"/>
          </p:cNvSpPr>
          <p:nvPr>
            <p:ph type="dt" sz="half" idx="10"/>
          </p:nvPr>
        </p:nvSpPr>
        <p:spPr/>
        <p:txBody>
          <a:bodyPr rtlCol="0"/>
          <a:lstStyle>
            <a:lvl1pPr>
              <a:defRPr/>
            </a:lvl1pPr>
          </a:lstStyle>
          <a:p>
            <a:endParaRPr lang="fr-FR" noProof="0" dirty="0"/>
          </a:p>
        </p:txBody>
      </p:sp>
      <p:sp>
        <p:nvSpPr>
          <p:cNvPr id="5" name="Espace réservé du numéro de diapositive 4"/>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smtClean="0"/>
              <a:t>1/3/2023</a:t>
            </a:r>
            <a:endParaRPr lang="fr-FR" noProof="0" dirty="0"/>
          </a:p>
        </p:txBody>
      </p:sp>
      <p:sp>
        <p:nvSpPr>
          <p:cNvPr id="2" name="Espace réservé de la date 1"/>
          <p:cNvSpPr>
            <a:spLocks noGrp="1"/>
          </p:cNvSpPr>
          <p:nvPr>
            <p:ph type="dt" sz="half" idx="10"/>
          </p:nvPr>
        </p:nvSpPr>
        <p:spPr/>
        <p:txBody>
          <a:bodyPr rtlCol="0"/>
          <a:lstStyle>
            <a:lvl1pPr>
              <a:defRPr/>
            </a:lvl1pPr>
          </a:lstStyle>
          <a:p>
            <a:endParaRPr lang="fr-FR" noProof="0" dirty="0"/>
          </a:p>
        </p:txBody>
      </p:sp>
      <p:sp>
        <p:nvSpPr>
          <p:cNvPr id="4" name="Espace réservé du numéro de diapositive 3"/>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e 7"/>
          <p:cNvGrpSpPr/>
          <p:nvPr/>
        </p:nvGrpSpPr>
        <p:grpSpPr>
          <a:xfrm>
            <a:off x="11123612" y="4051301"/>
            <a:ext cx="965215" cy="2807461"/>
            <a:chOff x="11123612" y="4051301"/>
            <a:chExt cx="965215" cy="2807461"/>
          </a:xfrm>
        </p:grpSpPr>
        <p:sp>
          <p:nvSpPr>
            <p:cNvPr id="9" name="Forme libre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 name="Lig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1" name="Forme libre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2" name="Forme libre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4" name="Forme libre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5" name="Forme libre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7" name="Forme libre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2" name="Titre 1"/>
          <p:cNvSpPr>
            <a:spLocks noGrp="1"/>
          </p:cNvSpPr>
          <p:nvPr>
            <p:ph type="title"/>
          </p:nvPr>
        </p:nvSpPr>
        <p:spPr>
          <a:xfrm>
            <a:off x="7699248" y="1996440"/>
            <a:ext cx="3200400" cy="2194560"/>
          </a:xfrm>
        </p:spPr>
        <p:txBody>
          <a:bodyPr rtlCol="0" anchor="b">
            <a:normAutofit/>
          </a:bodyPr>
          <a:lstStyle>
            <a:lvl1pPr>
              <a:defRPr sz="3400"/>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838200" y="838200"/>
            <a:ext cx="6400800" cy="51816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7697724" y="4258426"/>
            <a:ext cx="3203448" cy="1761373"/>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
        <p:nvSpPr>
          <p:cNvPr id="6" name="Espace réservé du pied de page 5"/>
          <p:cNvSpPr>
            <a:spLocks noGrp="1"/>
          </p:cNvSpPr>
          <p:nvPr>
            <p:ph type="ftr" sz="quarter" idx="11"/>
          </p:nvPr>
        </p:nvSpPr>
        <p:spPr/>
        <p:txBody>
          <a:bodyPr rtlCol="0"/>
          <a:lstStyle/>
          <a:p>
            <a:pPr rtl="0"/>
            <a:r>
              <a:rPr lang="fr-FR" noProof="0" smtClean="0"/>
              <a:t>1/3/2023</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e 7"/>
          <p:cNvGrpSpPr/>
          <p:nvPr/>
        </p:nvGrpSpPr>
        <p:grpSpPr>
          <a:xfrm>
            <a:off x="11123612" y="4051301"/>
            <a:ext cx="965215" cy="2807461"/>
            <a:chOff x="11123612" y="4051301"/>
            <a:chExt cx="965215" cy="2807461"/>
          </a:xfrm>
        </p:grpSpPr>
        <p:sp>
          <p:nvSpPr>
            <p:cNvPr id="9" name="Forme libre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 name="Lig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1" name="Forme libre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2" name="Forme libre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4" name="Forme libre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5" name="Forme libre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7" name="Forme libre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2" name="Titre 1"/>
          <p:cNvSpPr>
            <a:spLocks noGrp="1"/>
          </p:cNvSpPr>
          <p:nvPr>
            <p:ph type="title"/>
          </p:nvPr>
        </p:nvSpPr>
        <p:spPr>
          <a:xfrm>
            <a:off x="7699248" y="1993392"/>
            <a:ext cx="3200400" cy="2194560"/>
          </a:xfrm>
        </p:spPr>
        <p:txBody>
          <a:bodyPr rtlCol="0" anchor="b">
            <a:normAutofit/>
          </a:bodyPr>
          <a:lstStyle>
            <a:lvl1pPr>
              <a:defRPr sz="3400"/>
            </a:lvl1pPr>
          </a:lstStyle>
          <a:p>
            <a:pPr rtl="0"/>
            <a:r>
              <a:rPr lang="fr-FR" noProof="0" smtClean="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7699248" y="4255008"/>
            <a:ext cx="3200400" cy="1764792"/>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
        <p:nvSpPr>
          <p:cNvPr id="6" name="Espace réservé du pied de page 5"/>
          <p:cNvSpPr>
            <a:spLocks noGrp="1"/>
          </p:cNvSpPr>
          <p:nvPr>
            <p:ph type="ftr" sz="quarter" idx="11"/>
          </p:nvPr>
        </p:nvSpPr>
        <p:spPr/>
        <p:txBody>
          <a:bodyPr rtlCol="0"/>
          <a:lstStyle/>
          <a:p>
            <a:pPr rtl="0"/>
            <a:r>
              <a:rPr lang="fr-FR" noProof="0" smtClean="0"/>
              <a:t>1/3/2023</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484FD59D-33F1-4A76-843D-E67207CAFE54}" type="slidenum">
              <a:rPr lang="fr-FR" noProof="0" smtClean="0"/>
              <a:t>‹N°›</a:t>
            </a:fld>
            <a:endParaRPr lang="fr-FR" noProof="0" dirty="0"/>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e 62" descr="Fleur unique sur le côté droit de la diapositive"/>
          <p:cNvGrpSpPr/>
          <p:nvPr userDrawn="1"/>
        </p:nvGrpSpPr>
        <p:grpSpPr bwMode="gray">
          <a:xfrm>
            <a:off x="11123612" y="4051301"/>
            <a:ext cx="965215" cy="2807461"/>
            <a:chOff x="11123612" y="4051301"/>
            <a:chExt cx="965215" cy="2807461"/>
          </a:xfrm>
        </p:grpSpPr>
        <p:sp>
          <p:nvSpPr>
            <p:cNvPr id="38" name="Forme libre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9" name="Lig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0" name="Forme libre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1" name="Forme libre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2" name="Forme libre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3" name="Forme libre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6" name="Forme libre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7" name="Forme libre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8" name="Forme libre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grpSp>
        <p:nvGrpSpPr>
          <p:cNvPr id="62" name="Groupe 61" descr="Groupe de fleurs sur le côté gauche de la diapositive"/>
          <p:cNvGrpSpPr/>
          <p:nvPr userDrawn="1"/>
        </p:nvGrpSpPr>
        <p:grpSpPr bwMode="gray">
          <a:xfrm>
            <a:off x="44450" y="1370013"/>
            <a:ext cx="1198563" cy="5487987"/>
            <a:chOff x="44450" y="1370013"/>
            <a:chExt cx="1198563" cy="5487987"/>
          </a:xfrm>
        </p:grpSpPr>
        <p:sp>
          <p:nvSpPr>
            <p:cNvPr id="9" name="Forme libre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0" name="Lig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1" name="Forme libre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2" name="Forme libre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4" name="Forme libre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5" name="Forme libre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7" name="Lig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8" name="Forme libre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9" name="Forme libre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0" name="Forme libre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1" name="Forme libre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3" name="Forme libre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4" name="Forme libre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 name="Forme libre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 name="Lig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 name="Forme libre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28" name="Groupe 27"/>
            <p:cNvGrpSpPr/>
            <p:nvPr userDrawn="1"/>
          </p:nvGrpSpPr>
          <p:grpSpPr bwMode="gray">
            <a:xfrm rot="21049918">
              <a:off x="516851" y="3319634"/>
              <a:ext cx="682233" cy="504823"/>
              <a:chOff x="452438" y="3540125"/>
              <a:chExt cx="750888" cy="555625"/>
            </a:xfrm>
          </p:grpSpPr>
          <p:sp>
            <p:nvSpPr>
              <p:cNvPr id="29" name="Forme libre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 name="Forme libre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31" name="Ovale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 name="Forme libre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 name="Forme libre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 name="Forme libre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 name="Forme libre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 name="Forme libre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 name="Forme libre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4" name="Ovale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45" name="Forme libre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grpSp>
          <p:nvGrpSpPr>
            <p:cNvPr id="49" name="Groupe 48"/>
            <p:cNvGrpSpPr/>
            <p:nvPr userDrawn="1"/>
          </p:nvGrpSpPr>
          <p:grpSpPr bwMode="gray">
            <a:xfrm>
              <a:off x="603252" y="4833897"/>
              <a:ext cx="607348" cy="609642"/>
              <a:chOff x="2051052" y="5522596"/>
              <a:chExt cx="892175" cy="895542"/>
            </a:xfrm>
          </p:grpSpPr>
          <p:sp>
            <p:nvSpPr>
              <p:cNvPr id="50" name="Forme libre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1" name="Lig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2" name="Forme libre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3" name="Forme libre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4" name="Forme libre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5" name="Ovale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nvGrpSpPr>
            <p:cNvPr id="56" name="Groupe 55"/>
            <p:cNvGrpSpPr/>
            <p:nvPr userDrawn="1"/>
          </p:nvGrpSpPr>
          <p:grpSpPr bwMode="gray">
            <a:xfrm rot="19876682">
              <a:off x="80098" y="1916305"/>
              <a:ext cx="878030" cy="874332"/>
              <a:chOff x="4277517" y="3752400"/>
              <a:chExt cx="1154448" cy="1149586"/>
            </a:xfrm>
          </p:grpSpPr>
          <p:sp>
            <p:nvSpPr>
              <p:cNvPr id="57" name="Forme libre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8" name="Forme libre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59" name="Forme libre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0" name="Forme libre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61" name="Forme libre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fr-FR" noProof="0" dirty="0"/>
              </a:p>
            </p:txBody>
          </p:sp>
        </p:grpSp>
      </p:grpSp>
      <p:sp>
        <p:nvSpPr>
          <p:cNvPr id="2" name="Espace réservé du titre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pPr rtl="0"/>
            <a:r>
              <a:rPr lang="fr-FR" noProof="0" smtClean="0"/>
              <a:t>1/3/2023</a:t>
            </a:r>
            <a:endParaRPr lang="fr-FR" noProof="0" dirty="0"/>
          </a:p>
        </p:txBody>
      </p:sp>
      <p:sp>
        <p:nvSpPr>
          <p:cNvPr id="4" name="Espace réservé de la date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endParaRPr lang="fr-FR" noProof="0" dirty="0"/>
          </a:p>
        </p:txBody>
      </p:sp>
      <p:sp>
        <p:nvSpPr>
          <p:cNvPr id="6" name="Espace réservé du numéro de diapositive 5"/>
          <p:cNvSpPr>
            <a:spLocks noGrp="1"/>
          </p:cNvSpPr>
          <p:nvPr>
            <p:ph type="sldNum" sz="quarter" idx="4"/>
          </p:nvPr>
        </p:nvSpPr>
        <p:spPr>
          <a:xfrm>
            <a:off x="11688547" y="6400800"/>
            <a:ext cx="471600" cy="202416"/>
          </a:xfrm>
          <a:prstGeom prst="rect">
            <a:avLst/>
          </a:prstGeom>
        </p:spPr>
        <p:txBody>
          <a:bodyPr vert="horz" lIns="91440" tIns="45720" rIns="91440" bIns="45720" rtlCol="0" anchor="ctr"/>
          <a:lstStyle>
            <a:lvl1pPr algn="l">
              <a:defRPr sz="1100">
                <a:solidFill>
                  <a:schemeClr val="tx1"/>
                </a:solidFill>
              </a:defRPr>
            </a:lvl1pPr>
          </a:lstStyle>
          <a:p>
            <a:pPr rtl="0"/>
            <a:fld id="{484FD59D-33F1-4A76-843D-E67207CAFE54}" type="slidenum">
              <a:rPr lang="fr-FR" noProof="0" smtClean="0"/>
              <a:pPr rtl="0"/>
              <a:t>‹N°›</a:t>
            </a:fld>
            <a:endParaRPr lang="fr-FR" noProof="0" dirty="0"/>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smtClean="0"/>
              <a:t>Gamétogénèse</a:t>
            </a:r>
            <a:endParaRPr lang="fr-FR" dirty="0"/>
          </a:p>
        </p:txBody>
      </p:sp>
      <p:sp>
        <p:nvSpPr>
          <p:cNvPr id="3" name="Sous-titre 2"/>
          <p:cNvSpPr>
            <a:spLocks noGrp="1"/>
          </p:cNvSpPr>
          <p:nvPr>
            <p:ph type="subTitle" idx="1"/>
          </p:nvPr>
        </p:nvSpPr>
        <p:spPr>
          <a:xfrm>
            <a:off x="1831817" y="587069"/>
            <a:ext cx="9144000" cy="1082939"/>
          </a:xfrm>
        </p:spPr>
        <p:txBody>
          <a:bodyPr rtlCol="0"/>
          <a:lstStyle/>
          <a:p>
            <a:pPr rtl="0"/>
            <a:r>
              <a:rPr lang="fr-FR" dirty="0" smtClean="0"/>
              <a:t>Institut des Sciences Vétérinaires </a:t>
            </a:r>
            <a:r>
              <a:rPr lang="fr-FR" dirty="0" err="1" smtClean="0"/>
              <a:t>Elkhroub</a:t>
            </a:r>
            <a:endParaRPr lang="fr-FR" dirty="0" smtClean="0"/>
          </a:p>
          <a:p>
            <a:pPr rtl="0"/>
            <a:r>
              <a:rPr lang="fr-FR" dirty="0" smtClean="0"/>
              <a:t>Université </a:t>
            </a:r>
            <a:r>
              <a:rPr lang="fr-FR" dirty="0" err="1" smtClean="0"/>
              <a:t>Mentouri</a:t>
            </a:r>
            <a:r>
              <a:rPr lang="fr-FR" dirty="0" smtClean="0"/>
              <a:t> Constantine 1</a:t>
            </a:r>
            <a:endParaRPr lang="fr-FR" dirty="0"/>
          </a:p>
        </p:txBody>
      </p:sp>
      <p:sp>
        <p:nvSpPr>
          <p:cNvPr id="4" name="Sous-titre 2"/>
          <p:cNvSpPr txBox="1">
            <a:spLocks/>
          </p:cNvSpPr>
          <p:nvPr/>
        </p:nvSpPr>
        <p:spPr>
          <a:xfrm>
            <a:off x="1676400" y="4216000"/>
            <a:ext cx="9144000" cy="1082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SzPct val="90000"/>
              <a:buFont typeface="Arial" panose="020B0604020202020204" pitchFamily="34" charset="0"/>
              <a:buNone/>
              <a:defRPr sz="2400" kern="1200">
                <a:solidFill>
                  <a:schemeClr val="tx1"/>
                </a:solidFill>
                <a:effectLst>
                  <a:outerShdw blurRad="50800" algn="ctr" rotWithShape="0">
                    <a:prstClr val="black">
                      <a:alpha val="35000"/>
                    </a:prstClr>
                  </a:outerShdw>
                </a:effectLst>
                <a:latin typeface="+mn-lt"/>
                <a:ea typeface="+mn-ea"/>
                <a:cs typeface="+mn-cs"/>
              </a:defRPr>
            </a:lvl1pPr>
            <a:lvl2pPr marL="457200" indent="0" algn="ctr" defTabSz="914400" rtl="0" eaLnBrk="1" latinLnBrk="0" hangingPunct="1">
              <a:lnSpc>
                <a:spcPct val="90000"/>
              </a:lnSpc>
              <a:spcBef>
                <a:spcPts val="10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90000"/>
              <a:buFont typeface="Arial" panose="020B0604020202020204" pitchFamily="34" charset="0"/>
              <a:buNone/>
              <a:defRPr sz="1600" kern="1200">
                <a:solidFill>
                  <a:schemeClr val="tx1"/>
                </a:solidFill>
                <a:latin typeface="+mn-lt"/>
                <a:ea typeface="+mn-ea"/>
                <a:cs typeface="+mn-cs"/>
              </a:defRPr>
            </a:lvl9pPr>
          </a:lstStyle>
          <a:p>
            <a:r>
              <a:rPr lang="fr-FR" dirty="0" smtClean="0"/>
              <a:t>Embryologie A1</a:t>
            </a:r>
          </a:p>
          <a:p>
            <a:r>
              <a:rPr lang="fr-FR" dirty="0" smtClean="0"/>
              <a:t>Dr </a:t>
            </a:r>
            <a:r>
              <a:rPr lang="fr-FR" dirty="0" err="1" smtClean="0"/>
              <a:t>Djeffal</a:t>
            </a:r>
            <a:r>
              <a:rPr lang="fr-FR" dirty="0" smtClean="0"/>
              <a:t> S</a:t>
            </a:r>
            <a:endParaRPr lang="fr-FR" dirty="0"/>
          </a:p>
        </p:txBody>
      </p:sp>
    </p:spTree>
    <p:extLst>
      <p:ext uri="{BB962C8B-B14F-4D97-AF65-F5344CB8AC3E}">
        <p14:creationId xmlns:p14="http://schemas.microsoft.com/office/powerpoint/2010/main" val="3266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043" y="541369"/>
            <a:ext cx="750093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4" name="Espace réservé du numéro de diapositive 3"/>
          <p:cNvSpPr>
            <a:spLocks noGrp="1"/>
          </p:cNvSpPr>
          <p:nvPr>
            <p:ph type="sldNum" sz="quarter" idx="12"/>
          </p:nvPr>
        </p:nvSpPr>
        <p:spPr/>
        <p:txBody>
          <a:bodyPr/>
          <a:lstStyle/>
          <a:p>
            <a:pPr rtl="0"/>
            <a:fld id="{484FD59D-33F1-4A76-843D-E67207CAFE54}" type="slidenum">
              <a:rPr lang="fr-FR" noProof="0" smtClean="0"/>
              <a:t>10</a:t>
            </a:fld>
            <a:endParaRPr lang="fr-FR" noProof="0" dirty="0"/>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smtClean="0"/>
              <a:t>1.3</a:t>
            </a:r>
            <a:r>
              <a:rPr lang="fr-FR" dirty="0"/>
              <a:t>	</a:t>
            </a:r>
            <a:r>
              <a:rPr lang="fr-FR" dirty="0" smtClean="0"/>
              <a:t>Définition</a:t>
            </a:r>
            <a:endParaRPr lang="fr-FR" dirty="0"/>
          </a:p>
        </p:txBody>
      </p:sp>
      <p:sp>
        <p:nvSpPr>
          <p:cNvPr id="3" name="Espace réservé du contenu 2"/>
          <p:cNvSpPr>
            <a:spLocks noGrp="1"/>
          </p:cNvSpPr>
          <p:nvPr>
            <p:ph idx="1"/>
          </p:nvPr>
        </p:nvSpPr>
        <p:spPr>
          <a:xfrm>
            <a:off x="1524000" y="1846501"/>
            <a:ext cx="9144000" cy="4128785"/>
          </a:xfrm>
        </p:spPr>
        <p:txBody>
          <a:bodyPr rtlCol="0">
            <a:noAutofit/>
          </a:bodyPr>
          <a:lstStyle/>
          <a:p>
            <a:pPr marL="45720" indent="0" algn="just">
              <a:lnSpc>
                <a:spcPct val="150000"/>
              </a:lnSpc>
              <a:buNone/>
            </a:pPr>
            <a:r>
              <a:rPr lang="fr-FR" sz="2400" dirty="0" smtClean="0"/>
              <a:t>La </a:t>
            </a:r>
            <a:r>
              <a:rPr lang="fr-FR" sz="2400" dirty="0"/>
              <a:t>spermatogénèse est un </a:t>
            </a:r>
            <a:r>
              <a:rPr lang="fr-FR" sz="2400" dirty="0">
                <a:solidFill>
                  <a:srgbClr val="FF0000"/>
                </a:solidFill>
              </a:rPr>
              <a:t>processus biologique </a:t>
            </a:r>
            <a:r>
              <a:rPr lang="fr-FR" sz="2400" dirty="0"/>
              <a:t>dont le but est de </a:t>
            </a:r>
            <a:r>
              <a:rPr lang="fr-FR" sz="2400" dirty="0">
                <a:solidFill>
                  <a:srgbClr val="FF0000"/>
                </a:solidFill>
              </a:rPr>
              <a:t>produire les gamètes mâles</a:t>
            </a:r>
            <a:r>
              <a:rPr lang="fr-FR" sz="2400" dirty="0"/>
              <a:t>,</a:t>
            </a:r>
            <a:r>
              <a:rPr lang="fr-FR" sz="2400" dirty="0">
                <a:solidFill>
                  <a:srgbClr val="FF0000"/>
                </a:solidFill>
              </a:rPr>
              <a:t> les spermatozoïdes</a:t>
            </a:r>
            <a:r>
              <a:rPr lang="fr-FR" sz="2400" dirty="0"/>
              <a:t>. </a:t>
            </a:r>
            <a:endParaRPr lang="fr-FR" sz="2400" dirty="0" smtClean="0"/>
          </a:p>
          <a:p>
            <a:pPr marL="45720" indent="0" algn="just">
              <a:lnSpc>
                <a:spcPct val="150000"/>
              </a:lnSpc>
              <a:buNone/>
            </a:pPr>
            <a:r>
              <a:rPr lang="fr-FR" sz="2400" dirty="0" smtClean="0"/>
              <a:t>Ce </a:t>
            </a:r>
            <a:r>
              <a:rPr lang="fr-FR" sz="2400" dirty="0"/>
              <a:t>processus, continu au cours de la vie sexuelle. Aussi, c’est l’ensemble des phénomènes de division et de différenciation aboutissant à la formation du spermatozoïde, cellule germinale </a:t>
            </a:r>
            <a:r>
              <a:rPr lang="fr-FR" sz="2400" dirty="0" smtClean="0"/>
              <a:t>mature. </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11</a:t>
            </a:fld>
            <a:endParaRPr lang="fr-FR" noProof="0" dirty="0"/>
          </a:p>
        </p:txBody>
      </p:sp>
    </p:spTree>
    <p:extLst>
      <p:ext uri="{BB962C8B-B14F-4D97-AF65-F5344CB8AC3E}">
        <p14:creationId xmlns:p14="http://schemas.microsoft.com/office/powerpoint/2010/main" val="15297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a:stretch>
            <a:fillRect/>
          </a:stretch>
        </p:blipFill>
        <p:spPr>
          <a:xfrm>
            <a:off x="1991762" y="950614"/>
            <a:ext cx="8338242" cy="4879818"/>
          </a:xfrm>
          <a:prstGeom prst="rect">
            <a:avLst/>
          </a:prstGeom>
        </p:spPr>
      </p:pic>
      <p:sp>
        <p:nvSpPr>
          <p:cNvPr id="5" name="Rectangle 4"/>
          <p:cNvSpPr/>
          <p:nvPr/>
        </p:nvSpPr>
        <p:spPr>
          <a:xfrm>
            <a:off x="3393581" y="5981659"/>
            <a:ext cx="4970271" cy="456792"/>
          </a:xfrm>
          <a:prstGeom prst="rect">
            <a:avLst/>
          </a:prstGeom>
        </p:spPr>
        <p:txBody>
          <a:bodyPr wrap="none">
            <a:spAutoFit/>
          </a:bodyPr>
          <a:lstStyle/>
          <a:p>
            <a:pPr algn="ct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rPr>
              <a:t>Figure </a:t>
            </a:r>
            <a:r>
              <a:rPr lang="fr-FR" dirty="0" smtClean="0">
                <a:solidFill>
                  <a:srgbClr val="000000"/>
                </a:solidFill>
                <a:latin typeface="Times New Roman" panose="02020603050405020304" pitchFamily="18" charset="0"/>
                <a:ea typeface="Times New Roman" panose="02020603050405020304" pitchFamily="18" charset="0"/>
              </a:rPr>
              <a:t>2</a:t>
            </a:r>
            <a:r>
              <a:rPr lang="fr-FR" dirty="0">
                <a:solidFill>
                  <a:srgbClr val="000000"/>
                </a:solidFill>
                <a:latin typeface="Times New Roman" panose="02020603050405020304" pitchFamily="18" charset="0"/>
                <a:ea typeface="Times New Roman" panose="02020603050405020304" pitchFamily="18" charset="0"/>
              </a:rPr>
              <a:t> : Différentes cellules de la spermatogénèse</a:t>
            </a:r>
            <a:endParaRPr lang="fr-FR" dirty="0">
              <a:solidFill>
                <a:srgbClr val="000000"/>
              </a:solidFill>
              <a:effectLst/>
              <a:latin typeface="Tahoma" panose="020B0604030504040204" pitchFamily="34" charset="0"/>
              <a:ea typeface="Times New Roman" panose="02020603050405020304" pitchFamily="18" charset="0"/>
            </a:endParaRPr>
          </a:p>
        </p:txBody>
      </p:sp>
      <p:sp>
        <p:nvSpPr>
          <p:cNvPr id="6" name="Espace réservé du pied de page 5"/>
          <p:cNvSpPr>
            <a:spLocks noGrp="1"/>
          </p:cNvSpPr>
          <p:nvPr>
            <p:ph type="ftr" sz="quarter" idx="11"/>
          </p:nvPr>
        </p:nvSpPr>
        <p:spPr/>
        <p:txBody>
          <a:bodyPr/>
          <a:lstStyle/>
          <a:p>
            <a:pPr rtl="0"/>
            <a:r>
              <a:rPr lang="fr-FR" noProof="0" smtClean="0"/>
              <a:t>1/3/2023</a:t>
            </a:r>
            <a:endParaRPr lang="fr-FR" noProof="0" dirty="0"/>
          </a:p>
        </p:txBody>
      </p:sp>
      <p:sp>
        <p:nvSpPr>
          <p:cNvPr id="7" name="Espace réservé du numéro de diapositive 6"/>
          <p:cNvSpPr>
            <a:spLocks noGrp="1"/>
          </p:cNvSpPr>
          <p:nvPr>
            <p:ph type="sldNum" sz="quarter" idx="12"/>
          </p:nvPr>
        </p:nvSpPr>
        <p:spPr/>
        <p:txBody>
          <a:bodyPr/>
          <a:lstStyle/>
          <a:p>
            <a:pPr rtl="0"/>
            <a:fld id="{484FD59D-33F1-4A76-843D-E67207CAFE54}" type="slidenum">
              <a:rPr lang="fr-FR" noProof="0" smtClean="0"/>
              <a:t>12</a:t>
            </a:fld>
            <a:endParaRPr lang="fr-FR" noProof="0" dirty="0"/>
          </a:p>
        </p:txBody>
      </p:sp>
    </p:spTree>
    <p:extLst>
      <p:ext uri="{BB962C8B-B14F-4D97-AF65-F5344CB8AC3E}">
        <p14:creationId xmlns:p14="http://schemas.microsoft.com/office/powerpoint/2010/main" val="27268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754" y="248782"/>
            <a:ext cx="10444681" cy="878136"/>
          </a:xfrm>
        </p:spPr>
        <p:txBody>
          <a:bodyPr rtlCol="0">
            <a:normAutofit fontScale="90000"/>
          </a:bodyPr>
          <a:lstStyle/>
          <a:p>
            <a:r>
              <a:rPr lang="fr-FR" dirty="0" smtClean="0"/>
              <a:t>1.4 Composantes </a:t>
            </a:r>
            <a:r>
              <a:rPr lang="fr-FR" dirty="0"/>
              <a:t>du gamétocyte mâle (spermatozoïde)</a:t>
            </a:r>
          </a:p>
        </p:txBody>
      </p:sp>
      <p:sp>
        <p:nvSpPr>
          <p:cNvPr id="3" name="Espace réservé du contenu 2"/>
          <p:cNvSpPr>
            <a:spLocks noGrp="1"/>
          </p:cNvSpPr>
          <p:nvPr>
            <p:ph idx="1"/>
          </p:nvPr>
        </p:nvSpPr>
        <p:spPr>
          <a:xfrm>
            <a:off x="1524000" y="1294645"/>
            <a:ext cx="9144000" cy="4916031"/>
          </a:xfrm>
        </p:spPr>
        <p:txBody>
          <a:bodyPr rtlCol="0">
            <a:normAutofit/>
          </a:bodyPr>
          <a:lstStyle/>
          <a:p>
            <a:pPr marL="45720" indent="0" algn="just">
              <a:lnSpc>
                <a:spcPct val="150000"/>
              </a:lnSpc>
              <a:buNone/>
            </a:pPr>
            <a:r>
              <a:rPr lang="fr-FR" dirty="0" smtClean="0"/>
              <a:t>Le </a:t>
            </a:r>
            <a:r>
              <a:rPr lang="fr-FR" dirty="0"/>
              <a:t>gamète mâle ou spermatozoïde est une cellule </a:t>
            </a:r>
            <a:r>
              <a:rPr lang="fr-FR" dirty="0" err="1"/>
              <a:t>monoflagellée</a:t>
            </a:r>
            <a:r>
              <a:rPr lang="fr-FR" dirty="0"/>
              <a:t> de 50 à 70 µ de longueur, de forme très allongée, pauvre en cytoplasme comportant plusieurs segments (figure 3) : </a:t>
            </a:r>
            <a:endParaRPr lang="fr-FR" dirty="0" smtClean="0"/>
          </a:p>
          <a:p>
            <a:pPr marL="45720" indent="0" algn="just">
              <a:lnSpc>
                <a:spcPct val="150000"/>
              </a:lnSpc>
              <a:buNone/>
            </a:pPr>
            <a:r>
              <a:rPr lang="fr-FR" dirty="0"/>
              <a:t>-</a:t>
            </a:r>
            <a:r>
              <a:rPr lang="fr-FR" dirty="0">
                <a:solidFill>
                  <a:srgbClr val="FF0000"/>
                </a:solidFill>
              </a:rPr>
              <a:t>Tête</a:t>
            </a:r>
            <a:r>
              <a:rPr lang="fr-FR" dirty="0" smtClean="0"/>
              <a:t>: de </a:t>
            </a:r>
            <a:r>
              <a:rPr lang="fr-FR" dirty="0"/>
              <a:t>forme et de taille variable suivant l'espèce. Elliptique chez l'étalon et les carnivores, en forme de raquette chez les ruminants et le porc</a:t>
            </a:r>
            <a:r>
              <a:rPr lang="fr-FR" dirty="0" smtClean="0"/>
              <a:t>.</a:t>
            </a:r>
          </a:p>
          <a:p>
            <a:pPr marL="45720" indent="0" algn="just">
              <a:lnSpc>
                <a:spcPct val="150000"/>
              </a:lnSpc>
              <a:buNone/>
            </a:pPr>
            <a:r>
              <a:rPr lang="fr-FR" dirty="0"/>
              <a:t>Son volume est presque entièrement occupé par un </a:t>
            </a:r>
            <a:r>
              <a:rPr lang="fr-FR" dirty="0">
                <a:solidFill>
                  <a:srgbClr val="FF0000"/>
                </a:solidFill>
              </a:rPr>
              <a:t>noyau haploïde </a:t>
            </a:r>
            <a:r>
              <a:rPr lang="fr-FR" dirty="0"/>
              <a:t>contenant le complément paternel et elle est coiffée par </a:t>
            </a:r>
            <a:r>
              <a:rPr lang="fr-FR" dirty="0" smtClean="0">
                <a:solidFill>
                  <a:srgbClr val="FF0000"/>
                </a:solidFill>
              </a:rPr>
              <a:t>l'acrosome</a:t>
            </a:r>
            <a:r>
              <a:rPr lang="fr-FR" dirty="0"/>
              <a:t> </a:t>
            </a:r>
            <a:r>
              <a:rPr lang="fr-FR" dirty="0" smtClean="0"/>
              <a:t>(une </a:t>
            </a:r>
            <a:r>
              <a:rPr lang="fr-FR" dirty="0"/>
              <a:t>membrane acrosomiale interne </a:t>
            </a:r>
            <a:r>
              <a:rPr lang="fr-FR" dirty="0" smtClean="0"/>
              <a:t>et </a:t>
            </a:r>
            <a:r>
              <a:rPr lang="fr-FR" dirty="0"/>
              <a:t>une membrane acrosomiale </a:t>
            </a:r>
            <a:r>
              <a:rPr lang="fr-FR" dirty="0" smtClean="0"/>
              <a:t>externe)</a:t>
            </a:r>
          </a:p>
          <a:p>
            <a:pPr marL="45720" indent="0" algn="just">
              <a:lnSpc>
                <a:spcPct val="150000"/>
              </a:lnSpc>
              <a:buNone/>
            </a:pPr>
            <a:r>
              <a:rPr lang="fr-FR" dirty="0"/>
              <a:t>-</a:t>
            </a:r>
            <a:r>
              <a:rPr lang="fr-FR" dirty="0">
                <a:solidFill>
                  <a:srgbClr val="FF0000"/>
                </a:solidFill>
              </a:rPr>
              <a:t>Le col ou le </a:t>
            </a:r>
            <a:r>
              <a:rPr lang="fr-FR" dirty="0" smtClean="0">
                <a:solidFill>
                  <a:srgbClr val="FF0000"/>
                </a:solidFill>
              </a:rPr>
              <a:t>collet</a:t>
            </a:r>
            <a:r>
              <a:rPr lang="fr-FR" dirty="0" smtClean="0"/>
              <a:t>: c'est </a:t>
            </a:r>
            <a:r>
              <a:rPr lang="fr-FR" dirty="0"/>
              <a:t>la partie rétrécie qui fait suite à la tête. </a:t>
            </a:r>
            <a:endParaRPr lang="fr-FR" dirty="0" smtClean="0"/>
          </a:p>
          <a:p>
            <a:pPr marL="45720" indent="0" algn="just">
              <a:lnSpc>
                <a:spcPct val="15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13</a:t>
            </a:fld>
            <a:endParaRPr lang="fr-FR" noProof="0" dirty="0"/>
          </a:p>
        </p:txBody>
      </p:sp>
    </p:spTree>
    <p:extLst>
      <p:ext uri="{BB962C8B-B14F-4D97-AF65-F5344CB8AC3E}">
        <p14:creationId xmlns:p14="http://schemas.microsoft.com/office/powerpoint/2010/main" val="175269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754" y="248782"/>
            <a:ext cx="10444681" cy="878136"/>
          </a:xfrm>
        </p:spPr>
        <p:txBody>
          <a:bodyPr rtlCol="0">
            <a:normAutofit fontScale="90000"/>
          </a:bodyPr>
          <a:lstStyle/>
          <a:p>
            <a:r>
              <a:rPr lang="fr-FR" dirty="0" smtClean="0"/>
              <a:t>1.4 Composantes </a:t>
            </a:r>
            <a:r>
              <a:rPr lang="fr-FR" dirty="0"/>
              <a:t>du gamétocyte mâle (spermatozoïde)</a:t>
            </a:r>
          </a:p>
        </p:txBody>
      </p:sp>
      <p:sp>
        <p:nvSpPr>
          <p:cNvPr id="3" name="Espace réservé du contenu 2"/>
          <p:cNvSpPr>
            <a:spLocks noGrp="1"/>
          </p:cNvSpPr>
          <p:nvPr>
            <p:ph idx="1"/>
          </p:nvPr>
        </p:nvSpPr>
        <p:spPr>
          <a:xfrm>
            <a:off x="1523999" y="1294645"/>
            <a:ext cx="9394479" cy="4916031"/>
          </a:xfrm>
        </p:spPr>
        <p:txBody>
          <a:bodyPr rtlCol="0">
            <a:normAutofit fontScale="92500"/>
          </a:bodyPr>
          <a:lstStyle/>
          <a:p>
            <a:pPr marL="45720" indent="0" algn="just">
              <a:lnSpc>
                <a:spcPct val="150000"/>
              </a:lnSpc>
              <a:buNone/>
            </a:pPr>
            <a:r>
              <a:rPr lang="fr-FR" dirty="0" smtClean="0"/>
              <a:t>-</a:t>
            </a:r>
            <a:r>
              <a:rPr lang="fr-FR" dirty="0">
                <a:solidFill>
                  <a:srgbClr val="FF0000"/>
                </a:solidFill>
              </a:rPr>
              <a:t>La queue ou flagelle </a:t>
            </a:r>
            <a:r>
              <a:rPr lang="fr-FR" dirty="0"/>
              <a:t>: elle est parcourue sur toute sa longueur par les filaments caractéristiques des structures flagellaires . </a:t>
            </a:r>
            <a:r>
              <a:rPr lang="fr-FR" dirty="0" smtClean="0"/>
              <a:t>Elle </a:t>
            </a:r>
            <a:r>
              <a:rPr lang="fr-FR" dirty="0"/>
              <a:t>se divise en trois parties : </a:t>
            </a:r>
          </a:p>
          <a:p>
            <a:pPr marL="45720" indent="0" algn="just">
              <a:lnSpc>
                <a:spcPct val="150000"/>
              </a:lnSpc>
              <a:buNone/>
            </a:pPr>
            <a:r>
              <a:rPr lang="fr-FR" dirty="0"/>
              <a:t> - la pièce intermédiaire : </a:t>
            </a:r>
            <a:r>
              <a:rPr lang="fr-FR" dirty="0" smtClean="0"/>
              <a:t>chargées </a:t>
            </a:r>
            <a:r>
              <a:rPr lang="fr-FR" dirty="0"/>
              <a:t>de fournir l'énergie nécessaire à la mobilité de la cellule. </a:t>
            </a:r>
          </a:p>
          <a:p>
            <a:pPr marL="45720" indent="0" algn="just">
              <a:lnSpc>
                <a:spcPct val="150000"/>
              </a:lnSpc>
              <a:buNone/>
            </a:pPr>
            <a:r>
              <a:rPr lang="fr-FR" dirty="0"/>
              <a:t> - la pièce </a:t>
            </a:r>
            <a:r>
              <a:rPr lang="fr-FR" dirty="0" smtClean="0"/>
              <a:t>principale: </a:t>
            </a:r>
            <a:r>
              <a:rPr lang="fr-FR" dirty="0"/>
              <a:t>elle fait suite à la pièce </a:t>
            </a:r>
            <a:r>
              <a:rPr lang="fr-FR" dirty="0" smtClean="0"/>
              <a:t>intermédiaire et contient la matérielle micro tubulaire renforcée par deux des grosses fibres longitudinales de la pièce intermédiaire. </a:t>
            </a:r>
          </a:p>
          <a:p>
            <a:pPr marL="45720" indent="0" algn="just">
              <a:lnSpc>
                <a:spcPct val="150000"/>
              </a:lnSpc>
              <a:buNone/>
            </a:pPr>
            <a:r>
              <a:rPr lang="fr-FR" dirty="0" smtClean="0"/>
              <a:t> - la pièce terminale : les microtubules perdent leur disposition symétrique et sont entourés par la seule membrane plasmique. </a:t>
            </a: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14</a:t>
            </a:fld>
            <a:endParaRPr lang="fr-FR" noProof="0" dirty="0"/>
          </a:p>
        </p:txBody>
      </p:sp>
    </p:spTree>
    <p:extLst>
      <p:ext uri="{BB962C8B-B14F-4D97-AF65-F5344CB8AC3E}">
        <p14:creationId xmlns:p14="http://schemas.microsoft.com/office/powerpoint/2010/main" val="1645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9673" y="6226103"/>
            <a:ext cx="6756978" cy="369332"/>
          </a:xfrm>
          <a:prstGeom prst="rect">
            <a:avLst/>
          </a:prstGeom>
        </p:spPr>
        <p:txBody>
          <a:bodyPr wrap="none">
            <a:spAutoFit/>
          </a:bodyPr>
          <a:lstStyle/>
          <a:p>
            <a:r>
              <a:rPr lang="fr-FR" dirty="0">
                <a:solidFill>
                  <a:srgbClr val="000000"/>
                </a:solidFill>
                <a:latin typeface="Times New Roman" panose="02020603050405020304" pitchFamily="18" charset="0"/>
                <a:ea typeface="Times New Roman" panose="02020603050405020304" pitchFamily="18" charset="0"/>
              </a:rPr>
              <a:t>Figure </a:t>
            </a:r>
            <a:r>
              <a:rPr lang="fr-FR" dirty="0" smtClean="0">
                <a:solidFill>
                  <a:srgbClr val="000000"/>
                </a:solidFill>
                <a:latin typeface="Times New Roman" panose="02020603050405020304" pitchFamily="18" charset="0"/>
                <a:ea typeface="Times New Roman" panose="02020603050405020304" pitchFamily="18" charset="0"/>
              </a:rPr>
              <a:t>3</a:t>
            </a:r>
            <a:r>
              <a:rPr lang="fr-FR" dirty="0">
                <a:solidFill>
                  <a:srgbClr val="000000"/>
                </a:solidFill>
                <a:latin typeface="Times New Roman" panose="02020603050405020304" pitchFamily="18" charset="0"/>
                <a:ea typeface="Times New Roman" panose="02020603050405020304" pitchFamily="18" charset="0"/>
              </a:rPr>
              <a:t> : </a:t>
            </a:r>
            <a:r>
              <a:rPr lang="fr-FR" dirty="0"/>
              <a:t>Structure d’un spermatozoïde humain (</a:t>
            </a:r>
            <a:r>
              <a:rPr lang="fr-FR" dirty="0" err="1"/>
              <a:t>Moenz</a:t>
            </a:r>
            <a:r>
              <a:rPr lang="fr-FR" dirty="0"/>
              <a:t>, 2020)</a:t>
            </a:r>
          </a:p>
        </p:txBody>
      </p:sp>
      <p:pic>
        <p:nvPicPr>
          <p:cNvPr id="6" name="Espace réservé du contenu 5"/>
          <p:cNvPicPr>
            <a:picLocks noGrp="1"/>
          </p:cNvPicPr>
          <p:nvPr>
            <p:ph idx="1"/>
          </p:nvPr>
        </p:nvPicPr>
        <p:blipFill>
          <a:blip r:embed="rId3"/>
          <a:stretch>
            <a:fillRect/>
          </a:stretch>
        </p:blipFill>
        <p:spPr>
          <a:xfrm>
            <a:off x="2480650" y="434566"/>
            <a:ext cx="7106970" cy="5580472"/>
          </a:xfrm>
          <a:prstGeom prst="rect">
            <a:avLst/>
          </a:prstGeom>
        </p:spPr>
      </p:pic>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7" name="Espace réservé du numéro de diapositive 6"/>
          <p:cNvSpPr>
            <a:spLocks noGrp="1"/>
          </p:cNvSpPr>
          <p:nvPr>
            <p:ph type="sldNum" sz="quarter" idx="12"/>
          </p:nvPr>
        </p:nvSpPr>
        <p:spPr/>
        <p:txBody>
          <a:bodyPr/>
          <a:lstStyle/>
          <a:p>
            <a:pPr rtl="0"/>
            <a:fld id="{484FD59D-33F1-4A76-843D-E67207CAFE54}" type="slidenum">
              <a:rPr lang="fr-FR" noProof="0" smtClean="0"/>
              <a:t>15</a:t>
            </a:fld>
            <a:endParaRPr lang="fr-FR" noProof="0" dirty="0"/>
          </a:p>
        </p:txBody>
      </p:sp>
    </p:spTree>
    <p:extLst>
      <p:ext uri="{BB962C8B-B14F-4D97-AF65-F5344CB8AC3E}">
        <p14:creationId xmlns:p14="http://schemas.microsoft.com/office/powerpoint/2010/main" val="164893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smtClean="0"/>
              <a:t>1.1</a:t>
            </a:r>
            <a:r>
              <a:rPr lang="fr-FR" dirty="0"/>
              <a:t>	Déroulement de la spermatogénèse</a:t>
            </a:r>
          </a:p>
        </p:txBody>
      </p:sp>
      <p:sp>
        <p:nvSpPr>
          <p:cNvPr id="3" name="Espace réservé du contenu 2"/>
          <p:cNvSpPr>
            <a:spLocks noGrp="1"/>
          </p:cNvSpPr>
          <p:nvPr>
            <p:ph idx="1"/>
          </p:nvPr>
        </p:nvSpPr>
        <p:spPr>
          <a:xfrm>
            <a:off x="1524000" y="1846502"/>
            <a:ext cx="9557442" cy="4355122"/>
          </a:xfrm>
        </p:spPr>
        <p:txBody>
          <a:bodyPr rtlCol="0">
            <a:normAutofit/>
          </a:bodyPr>
          <a:lstStyle/>
          <a:p>
            <a:pPr algn="just">
              <a:lnSpc>
                <a:spcPct val="150000"/>
              </a:lnSpc>
            </a:pPr>
            <a:r>
              <a:rPr lang="fr-FR" b="1" dirty="0" smtClean="0"/>
              <a:t> </a:t>
            </a:r>
            <a:r>
              <a:rPr lang="fr-FR" sz="2400" dirty="0" smtClean="0"/>
              <a:t>La </a:t>
            </a:r>
            <a:r>
              <a:rPr lang="fr-FR" sz="2400" dirty="0"/>
              <a:t>spermatogénèse se déroule dans l'appareil génital mâle et au niveau des tubes séminifères du testicule. </a:t>
            </a:r>
            <a:endParaRPr lang="fr-FR" sz="2400" dirty="0" smtClean="0"/>
          </a:p>
          <a:p>
            <a:pPr algn="just">
              <a:lnSpc>
                <a:spcPct val="150000"/>
              </a:lnSpc>
            </a:pPr>
            <a:r>
              <a:rPr lang="fr-FR" sz="2400" dirty="0" smtClean="0"/>
              <a:t>Elle </a:t>
            </a:r>
            <a:r>
              <a:rPr lang="fr-FR" sz="2400" dirty="0"/>
              <a:t>comprend quatre </a:t>
            </a:r>
            <a:r>
              <a:rPr lang="fr-FR" sz="2400" dirty="0" smtClean="0"/>
              <a:t>étapes: </a:t>
            </a:r>
            <a:r>
              <a:rPr lang="fr-FR" sz="2400" dirty="0"/>
              <a:t>la </a:t>
            </a:r>
            <a:r>
              <a:rPr lang="fr-FR" sz="2400" dirty="0">
                <a:solidFill>
                  <a:srgbClr val="FF0000"/>
                </a:solidFill>
              </a:rPr>
              <a:t>multiplication</a:t>
            </a:r>
            <a:r>
              <a:rPr lang="fr-FR" sz="2400" dirty="0"/>
              <a:t>, l’</a:t>
            </a:r>
            <a:r>
              <a:rPr lang="fr-FR" sz="2400" dirty="0">
                <a:solidFill>
                  <a:srgbClr val="FF0000"/>
                </a:solidFill>
              </a:rPr>
              <a:t>accroissement</a:t>
            </a:r>
            <a:r>
              <a:rPr lang="fr-FR" sz="2400" dirty="0"/>
              <a:t>, la </a:t>
            </a:r>
            <a:r>
              <a:rPr lang="fr-FR" sz="2400" dirty="0">
                <a:solidFill>
                  <a:srgbClr val="FF0000"/>
                </a:solidFill>
              </a:rPr>
              <a:t>maturation</a:t>
            </a:r>
            <a:r>
              <a:rPr lang="fr-FR" sz="2400" dirty="0"/>
              <a:t> et la </a:t>
            </a:r>
            <a:r>
              <a:rPr lang="fr-FR" sz="2400" dirty="0">
                <a:solidFill>
                  <a:srgbClr val="FF0000"/>
                </a:solidFill>
              </a:rPr>
              <a:t>différenciation</a:t>
            </a:r>
            <a:r>
              <a:rPr lang="fr-FR" sz="2400" dirty="0"/>
              <a:t>. </a:t>
            </a:r>
            <a:endParaRPr lang="fr-FR" sz="2400" dirty="0" smtClean="0"/>
          </a:p>
          <a:p>
            <a:pPr algn="just">
              <a:lnSpc>
                <a:spcPct val="150000"/>
              </a:lnSpc>
            </a:pPr>
            <a:r>
              <a:rPr lang="fr-FR" sz="2400" dirty="0" smtClean="0"/>
              <a:t>La </a:t>
            </a:r>
            <a:r>
              <a:rPr lang="fr-FR" sz="2400" dirty="0"/>
              <a:t>succession de ces étapes constitue le cycle </a:t>
            </a:r>
            <a:r>
              <a:rPr lang="fr-FR" sz="2400" dirty="0" smtClean="0"/>
              <a:t>spermatogenétique.</a:t>
            </a:r>
            <a:r>
              <a:rPr lang="fr-FR" sz="2400" b="1" dirty="0" smtClean="0"/>
              <a:t> </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16</a:t>
            </a:fld>
            <a:endParaRPr lang="fr-FR" noProof="0" dirty="0"/>
          </a:p>
        </p:txBody>
      </p:sp>
    </p:spTree>
    <p:extLst>
      <p:ext uri="{BB962C8B-B14F-4D97-AF65-F5344CB8AC3E}">
        <p14:creationId xmlns:p14="http://schemas.microsoft.com/office/powerpoint/2010/main" val="33596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277" y="203514"/>
            <a:ext cx="9943723" cy="475496"/>
          </a:xfrm>
        </p:spPr>
        <p:txBody>
          <a:bodyPr rtlCol="0">
            <a:normAutofit fontScale="90000"/>
          </a:bodyPr>
          <a:lstStyle/>
          <a:p>
            <a:r>
              <a:rPr lang="fr-FR" dirty="0" smtClean="0"/>
              <a:t>Lieu de déroulement de la spermatogénèse: testicule</a:t>
            </a:r>
            <a:endParaRPr lang="fr-FR" dirty="0"/>
          </a:p>
        </p:txBody>
      </p:sp>
      <p:sp>
        <p:nvSpPr>
          <p:cNvPr id="3" name="Espace réservé du contenu 2"/>
          <p:cNvSpPr>
            <a:spLocks noGrp="1"/>
          </p:cNvSpPr>
          <p:nvPr>
            <p:ph idx="1"/>
          </p:nvPr>
        </p:nvSpPr>
        <p:spPr>
          <a:xfrm>
            <a:off x="1110558" y="832514"/>
            <a:ext cx="10133846" cy="6025486"/>
          </a:xfrm>
        </p:spPr>
        <p:txBody>
          <a:bodyPr rtlCol="0">
            <a:normAutofit fontScale="77500" lnSpcReduction="20000"/>
          </a:bodyPr>
          <a:lstStyle/>
          <a:p>
            <a:pPr algn="just">
              <a:lnSpc>
                <a:spcPct val="150000"/>
              </a:lnSpc>
            </a:pPr>
            <a:r>
              <a:rPr lang="fr-FR" sz="2400" dirty="0" smtClean="0"/>
              <a:t>C’est </a:t>
            </a:r>
            <a:r>
              <a:rPr lang="fr-FR" sz="2400" dirty="0"/>
              <a:t>une glande ovoïde, logée dans un sac cutané, le scrotum ; elle est recouverte par une enveloppe conjonctive, </a:t>
            </a:r>
            <a:r>
              <a:rPr lang="fr-FR" sz="2400" dirty="0">
                <a:solidFill>
                  <a:srgbClr val="FF0000"/>
                </a:solidFill>
              </a:rPr>
              <a:t>l’albuginée</a:t>
            </a:r>
            <a:r>
              <a:rPr lang="fr-FR" sz="2400" dirty="0"/>
              <a:t>, partent des cloisons conjonctives grêles qui divisent l’organe en </a:t>
            </a:r>
            <a:r>
              <a:rPr lang="fr-FR" sz="2400" dirty="0" smtClean="0">
                <a:solidFill>
                  <a:srgbClr val="FF0000"/>
                </a:solidFill>
              </a:rPr>
              <a:t>lobules</a:t>
            </a:r>
            <a:r>
              <a:rPr lang="fr-FR" sz="2400" dirty="0" smtClean="0"/>
              <a:t>, chaque </a:t>
            </a:r>
            <a:r>
              <a:rPr lang="fr-FR" sz="2400" dirty="0"/>
              <a:t>lobules contient un à trois </a:t>
            </a:r>
            <a:r>
              <a:rPr lang="fr-FR" sz="2400" dirty="0">
                <a:solidFill>
                  <a:srgbClr val="FF0000"/>
                </a:solidFill>
              </a:rPr>
              <a:t>tubes séminifères </a:t>
            </a:r>
            <a:r>
              <a:rPr lang="fr-FR" sz="2400" dirty="0"/>
              <a:t>qui sont le </a:t>
            </a:r>
            <a:r>
              <a:rPr lang="fr-FR" sz="2400" dirty="0">
                <a:solidFill>
                  <a:srgbClr val="FF0000"/>
                </a:solidFill>
              </a:rPr>
              <a:t>siège de la spermatogénèse </a:t>
            </a:r>
            <a:r>
              <a:rPr lang="fr-FR" sz="2400" dirty="0"/>
              <a:t>entre les tubes séminifères est localisé le </a:t>
            </a:r>
            <a:r>
              <a:rPr lang="fr-FR" sz="2400" dirty="0">
                <a:solidFill>
                  <a:srgbClr val="FF0000"/>
                </a:solidFill>
              </a:rPr>
              <a:t>tissu interstitiel</a:t>
            </a:r>
            <a:r>
              <a:rPr lang="fr-FR" sz="2400" dirty="0"/>
              <a:t>.</a:t>
            </a:r>
          </a:p>
          <a:p>
            <a:pPr algn="just">
              <a:lnSpc>
                <a:spcPct val="150000"/>
              </a:lnSpc>
            </a:pPr>
            <a:r>
              <a:rPr lang="fr-FR" sz="2400" dirty="0" smtClean="0"/>
              <a:t>Les </a:t>
            </a:r>
            <a:r>
              <a:rPr lang="fr-FR" sz="2400" dirty="0"/>
              <a:t>tubes séminifères </a:t>
            </a:r>
            <a:r>
              <a:rPr lang="fr-FR" sz="2400" dirty="0" smtClean="0"/>
              <a:t>sont </a:t>
            </a:r>
            <a:r>
              <a:rPr lang="fr-FR" sz="2400" dirty="0"/>
              <a:t>très contournés assurent la fonction exocrine. Dans ces tubes, on trouve les différentes couches de </a:t>
            </a:r>
            <a:r>
              <a:rPr lang="fr-FR" sz="2400" dirty="0">
                <a:solidFill>
                  <a:srgbClr val="FF0000"/>
                </a:solidFill>
              </a:rPr>
              <a:t>cellules germinales </a:t>
            </a:r>
            <a:r>
              <a:rPr lang="fr-FR" sz="2400" dirty="0" smtClean="0"/>
              <a:t>(depuis </a:t>
            </a:r>
            <a:r>
              <a:rPr lang="fr-FR" sz="2400" dirty="0"/>
              <a:t>la spermatogonie située contre la membrane basale jusqu’aux spermatozoïdes libérés dans la </a:t>
            </a:r>
            <a:r>
              <a:rPr lang="fr-FR" sz="2400" dirty="0" smtClean="0"/>
              <a:t>lumière).</a:t>
            </a:r>
          </a:p>
          <a:p>
            <a:pPr algn="just">
              <a:lnSpc>
                <a:spcPct val="150000"/>
              </a:lnSpc>
            </a:pPr>
            <a:r>
              <a:rPr lang="fr-FR" sz="2400" dirty="0"/>
              <a:t>Les cloisons convergent et fusionnent au pôle supérieur, formant un massif conjonctif épais : le </a:t>
            </a:r>
            <a:r>
              <a:rPr lang="fr-FR" sz="2400" dirty="0" err="1">
                <a:solidFill>
                  <a:srgbClr val="FF0000"/>
                </a:solidFill>
              </a:rPr>
              <a:t>médiastinum</a:t>
            </a:r>
            <a:r>
              <a:rPr lang="fr-FR" sz="2400" dirty="0">
                <a:solidFill>
                  <a:srgbClr val="FF0000"/>
                </a:solidFill>
              </a:rPr>
              <a:t> </a:t>
            </a:r>
            <a:r>
              <a:rPr lang="fr-FR" sz="2400" dirty="0" err="1">
                <a:solidFill>
                  <a:srgbClr val="FF0000"/>
                </a:solidFill>
              </a:rPr>
              <a:t>testis</a:t>
            </a:r>
            <a:r>
              <a:rPr lang="fr-FR" sz="2400" dirty="0">
                <a:solidFill>
                  <a:srgbClr val="FF0000"/>
                </a:solidFill>
              </a:rPr>
              <a:t> </a:t>
            </a:r>
            <a:r>
              <a:rPr lang="fr-FR" sz="2400" dirty="0"/>
              <a:t>(anciennement </a:t>
            </a:r>
            <a:r>
              <a:rPr lang="fr-FR" sz="2400" dirty="0">
                <a:solidFill>
                  <a:srgbClr val="FF0000"/>
                </a:solidFill>
              </a:rPr>
              <a:t>corps d’</a:t>
            </a:r>
            <a:r>
              <a:rPr lang="fr-FR" sz="2400" dirty="0" err="1">
                <a:solidFill>
                  <a:srgbClr val="FF0000"/>
                </a:solidFill>
              </a:rPr>
              <a:t>Highmore</a:t>
            </a:r>
            <a:r>
              <a:rPr lang="fr-FR" sz="2400" dirty="0"/>
              <a:t>). Il loge, outre de nombreux vaisseaux, un réseau de conduits excréteurs anastomosés : le </a:t>
            </a:r>
            <a:r>
              <a:rPr lang="fr-FR" sz="2400" dirty="0" err="1">
                <a:solidFill>
                  <a:srgbClr val="FF0000"/>
                </a:solidFill>
              </a:rPr>
              <a:t>rete</a:t>
            </a:r>
            <a:r>
              <a:rPr lang="fr-FR" sz="2400" dirty="0">
                <a:solidFill>
                  <a:srgbClr val="FF0000"/>
                </a:solidFill>
              </a:rPr>
              <a:t> </a:t>
            </a:r>
            <a:r>
              <a:rPr lang="fr-FR" sz="2400" dirty="0" err="1">
                <a:solidFill>
                  <a:srgbClr val="FF0000"/>
                </a:solidFill>
              </a:rPr>
              <a:t>testis</a:t>
            </a:r>
            <a:r>
              <a:rPr lang="fr-FR" sz="2400" dirty="0"/>
              <a:t>. Celui-ci collecte les tubes droits qui proviennent des tubes séminifères et émet d’autre part les canalicules efférents qui pénètrent dans l’épididyme (figure </a:t>
            </a:r>
            <a:r>
              <a:rPr lang="fr-FR" sz="2400" dirty="0" smtClean="0"/>
              <a:t>4).</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17</a:t>
            </a:fld>
            <a:endParaRPr lang="fr-FR" noProof="0" dirty="0"/>
          </a:p>
        </p:txBody>
      </p:sp>
    </p:spTree>
    <p:extLst>
      <p:ext uri="{BB962C8B-B14F-4D97-AF65-F5344CB8AC3E}">
        <p14:creationId xmlns:p14="http://schemas.microsoft.com/office/powerpoint/2010/main" val="334284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3053" y="158247"/>
            <a:ext cx="9144000" cy="878136"/>
          </a:xfrm>
        </p:spPr>
        <p:txBody>
          <a:bodyPr rtlCol="0"/>
          <a:lstStyle/>
          <a:p>
            <a:r>
              <a:rPr lang="fr-FR" dirty="0" smtClean="0"/>
              <a:t>1.1</a:t>
            </a:r>
            <a:r>
              <a:rPr lang="fr-FR" dirty="0"/>
              <a:t>	Déroulement de la spermatogénèse</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18</a:t>
            </a:fld>
            <a:endParaRPr lang="fr-FR" noProof="0" dirty="0"/>
          </a:p>
        </p:txBody>
      </p:sp>
      <p:pic>
        <p:nvPicPr>
          <p:cNvPr id="9" name="Espace réservé du contenu 8"/>
          <p:cNvPicPr>
            <a:picLocks noGrp="1" noChangeAspect="1"/>
          </p:cNvPicPr>
          <p:nvPr>
            <p:ph idx="1"/>
          </p:nvPr>
        </p:nvPicPr>
        <p:blipFill>
          <a:blip r:embed="rId3"/>
          <a:stretch>
            <a:fillRect/>
          </a:stretch>
        </p:blipFill>
        <p:spPr>
          <a:xfrm>
            <a:off x="1702052" y="1087014"/>
            <a:ext cx="8292974" cy="4744016"/>
          </a:xfrm>
          <a:prstGeom prst="rect">
            <a:avLst/>
          </a:prstGeom>
        </p:spPr>
      </p:pic>
      <p:sp>
        <p:nvSpPr>
          <p:cNvPr id="10" name="Rectangle 9"/>
          <p:cNvSpPr/>
          <p:nvPr/>
        </p:nvSpPr>
        <p:spPr>
          <a:xfrm>
            <a:off x="3178548" y="5994177"/>
            <a:ext cx="4929555" cy="507831"/>
          </a:xfrm>
          <a:prstGeom prst="rect">
            <a:avLst/>
          </a:prstGeom>
        </p:spPr>
        <p:txBody>
          <a:bodyPr wrap="none">
            <a:spAutoFit/>
          </a:bodyPr>
          <a:lstStyle/>
          <a:p>
            <a:pPr algn="ctr">
              <a:lnSpc>
                <a:spcPct val="150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Figure </a:t>
            </a:r>
            <a:r>
              <a:rPr lang="fr-FR" dirty="0" smtClean="0">
                <a:latin typeface="Times New Roman" panose="02020603050405020304" pitchFamily="18" charset="0"/>
                <a:ea typeface="Calibri" panose="020F0502020204030204" pitchFamily="34" charset="0"/>
                <a:cs typeface="Times New Roman" panose="02020603050405020304" pitchFamily="18" charset="0"/>
              </a:rPr>
              <a:t>4</a:t>
            </a:r>
            <a:r>
              <a:rPr lang="fr-FR" dirty="0">
                <a:latin typeface="Times New Roman" panose="02020603050405020304" pitchFamily="18" charset="0"/>
                <a:ea typeface="Calibri" panose="020F0502020204030204" pitchFamily="34" charset="0"/>
                <a:cs typeface="Times New Roman" panose="02020603050405020304" pitchFamily="18" charset="0"/>
              </a:rPr>
              <a:t> : Histologie des testicules (OPHYS, 2015)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7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1952625" y="0"/>
            <a:ext cx="8229600" cy="571500"/>
          </a:xfrm>
        </p:spPr>
        <p:txBody>
          <a:bodyPr>
            <a:normAutofit/>
          </a:bodyPr>
          <a:lstStyle/>
          <a:p>
            <a:r>
              <a:rPr lang="fr-FR" sz="3200" dirty="0" smtClean="0"/>
              <a:t>Etapes de la spermatogénèse</a:t>
            </a:r>
          </a:p>
        </p:txBody>
      </p:sp>
      <p:sp>
        <p:nvSpPr>
          <p:cNvPr id="50179" name="Espace réservé du contenu 2"/>
          <p:cNvSpPr>
            <a:spLocks noGrp="1"/>
          </p:cNvSpPr>
          <p:nvPr>
            <p:ph idx="1"/>
          </p:nvPr>
        </p:nvSpPr>
        <p:spPr>
          <a:xfrm>
            <a:off x="808037" y="642937"/>
            <a:ext cx="9858375" cy="6143625"/>
          </a:xfrm>
        </p:spPr>
        <p:txBody>
          <a:bodyPr>
            <a:normAutofit fontScale="92500" lnSpcReduction="20000"/>
          </a:bodyPr>
          <a:lstStyle/>
          <a:p>
            <a:pPr marL="45720" indent="0">
              <a:buNone/>
            </a:pPr>
            <a:r>
              <a:rPr lang="fr-FR" dirty="0" smtClean="0"/>
              <a:t>                                             spermatogonie (2N </a:t>
            </a:r>
            <a:r>
              <a:rPr lang="fr-FR" dirty="0" err="1" smtClean="0"/>
              <a:t>ch</a:t>
            </a:r>
            <a:r>
              <a:rPr lang="fr-FR" dirty="0" smtClean="0"/>
              <a:t>)</a:t>
            </a:r>
          </a:p>
          <a:p>
            <a:endParaRPr lang="fr-FR" dirty="0" smtClean="0"/>
          </a:p>
          <a:p>
            <a:pPr marL="45720" indent="0">
              <a:buNone/>
            </a:pPr>
            <a:r>
              <a:rPr lang="fr-FR" dirty="0" smtClean="0"/>
              <a:t>                                                                                    Mitose</a:t>
            </a:r>
            <a:endParaRPr lang="fr-FR" dirty="0"/>
          </a:p>
          <a:p>
            <a:pPr marL="45720" indent="0">
              <a:buNone/>
            </a:pPr>
            <a:r>
              <a:rPr lang="fr-FR" dirty="0" smtClean="0"/>
              <a:t>                                                                                    </a:t>
            </a:r>
            <a:r>
              <a:rPr lang="fr-FR" sz="1600" dirty="0" smtClean="0">
                <a:solidFill>
                  <a:srgbClr val="FF0000"/>
                </a:solidFill>
              </a:rPr>
              <a:t>(</a:t>
            </a:r>
            <a:r>
              <a:rPr lang="fr-FR" sz="1600" dirty="0">
                <a:solidFill>
                  <a:srgbClr val="FF0000"/>
                </a:solidFill>
              </a:rPr>
              <a:t>division équationnelle)</a:t>
            </a:r>
          </a:p>
          <a:p>
            <a:pPr marL="45720" indent="0">
              <a:buNone/>
            </a:pPr>
            <a:r>
              <a:rPr lang="fr-FR" dirty="0" smtClean="0"/>
              <a:t>                                                                                             </a:t>
            </a:r>
            <a:r>
              <a:rPr lang="fr-FR" sz="2400" dirty="0" err="1" smtClean="0"/>
              <a:t>SpermatocyteI</a:t>
            </a:r>
            <a:r>
              <a:rPr lang="fr-FR" sz="2400" dirty="0" smtClean="0"/>
              <a:t> </a:t>
            </a:r>
            <a:r>
              <a:rPr lang="fr-FR" sz="2400" dirty="0"/>
              <a:t>(2Nch)</a:t>
            </a:r>
          </a:p>
          <a:p>
            <a:pPr marL="45720" indent="0">
              <a:buNone/>
            </a:pPr>
            <a:r>
              <a:rPr lang="fr-FR" dirty="0" smtClean="0"/>
              <a:t>                             </a:t>
            </a:r>
          </a:p>
          <a:p>
            <a:r>
              <a:rPr lang="fr-FR" dirty="0" smtClean="0"/>
              <a:t>                                                                                              </a:t>
            </a:r>
            <a:r>
              <a:rPr lang="fr-FR" sz="2400" dirty="0" err="1" smtClean="0"/>
              <a:t>SpermatocyteI</a:t>
            </a:r>
            <a:r>
              <a:rPr lang="fr-FR" sz="2400" dirty="0" smtClean="0"/>
              <a:t> </a:t>
            </a:r>
            <a:r>
              <a:rPr lang="fr-FR" sz="2400" dirty="0"/>
              <a:t>(2Nch)</a:t>
            </a:r>
          </a:p>
          <a:p>
            <a:r>
              <a:rPr lang="fr-FR" dirty="0" smtClean="0"/>
              <a:t>                                                                                               </a:t>
            </a:r>
            <a:r>
              <a:rPr lang="fr-FR" sz="1600" dirty="0" smtClean="0">
                <a:solidFill>
                  <a:srgbClr val="FF0000"/>
                </a:solidFill>
              </a:rPr>
              <a:t>Méiose </a:t>
            </a:r>
            <a:r>
              <a:rPr lang="fr-FR" sz="1600" dirty="0">
                <a:solidFill>
                  <a:srgbClr val="FF0000"/>
                </a:solidFill>
              </a:rPr>
              <a:t>1 (division réductionnelle</a:t>
            </a:r>
            <a:r>
              <a:rPr lang="fr-FR" sz="1600" dirty="0" smtClean="0">
                <a:solidFill>
                  <a:srgbClr val="FF0000"/>
                </a:solidFill>
              </a:rPr>
              <a:t>)</a:t>
            </a:r>
          </a:p>
          <a:p>
            <a:pPr marL="45720" indent="0">
              <a:buNone/>
            </a:pPr>
            <a:r>
              <a:rPr lang="fr-FR" dirty="0" smtClean="0"/>
              <a:t>                                                                                                   </a:t>
            </a:r>
            <a:r>
              <a:rPr lang="fr-FR" dirty="0" err="1" smtClean="0"/>
              <a:t>s</a:t>
            </a:r>
            <a:r>
              <a:rPr lang="fr-FR" sz="2400" dirty="0" err="1" smtClean="0"/>
              <a:t>permatocyteII</a:t>
            </a:r>
            <a:r>
              <a:rPr lang="fr-FR" sz="2400" dirty="0" smtClean="0"/>
              <a:t>(</a:t>
            </a:r>
            <a:r>
              <a:rPr lang="fr-FR" sz="2400" dirty="0" err="1" smtClean="0"/>
              <a:t>Nch</a:t>
            </a:r>
            <a:r>
              <a:rPr lang="fr-FR" sz="2400" dirty="0" smtClean="0"/>
              <a:t>)</a:t>
            </a:r>
          </a:p>
          <a:p>
            <a:pPr marL="45720" indent="0">
              <a:buNone/>
            </a:pPr>
            <a:r>
              <a:rPr lang="fr-FR" sz="1400" b="1" dirty="0" smtClean="0"/>
              <a:t> </a:t>
            </a:r>
            <a:r>
              <a:rPr lang="fr-FR" sz="1400" b="1" dirty="0" err="1" smtClean="0"/>
              <a:t>Matration</a:t>
            </a:r>
            <a:r>
              <a:rPr lang="fr-FR" sz="1400" b="1" dirty="0" smtClean="0"/>
              <a:t>                          </a:t>
            </a:r>
            <a:r>
              <a:rPr lang="fr-FR" sz="1400" b="1" dirty="0"/>
              <a:t>n                                                                                                     </a:t>
            </a:r>
            <a:r>
              <a:rPr lang="fr-FR" sz="1600" dirty="0" err="1">
                <a:solidFill>
                  <a:srgbClr val="FF0000"/>
                </a:solidFill>
              </a:rPr>
              <a:t>Meiose</a:t>
            </a:r>
            <a:r>
              <a:rPr lang="fr-FR" sz="1600" dirty="0">
                <a:solidFill>
                  <a:srgbClr val="FF0000"/>
                </a:solidFill>
              </a:rPr>
              <a:t> 2</a:t>
            </a:r>
          </a:p>
          <a:p>
            <a:r>
              <a:rPr lang="fr-FR" sz="2400" dirty="0"/>
              <a:t>                                                                                        Spermatide (</a:t>
            </a:r>
            <a:r>
              <a:rPr lang="fr-FR" sz="2400" dirty="0" err="1"/>
              <a:t>Nch</a:t>
            </a:r>
            <a:r>
              <a:rPr lang="fr-FR" sz="2400" dirty="0"/>
              <a:t>)</a:t>
            </a:r>
          </a:p>
          <a:p>
            <a:r>
              <a:rPr lang="fr-FR" sz="2400" dirty="0"/>
              <a:t>                                                                                        </a:t>
            </a:r>
            <a:r>
              <a:rPr lang="fr-FR" sz="2400" dirty="0" err="1"/>
              <a:t>Spermatozoide</a:t>
            </a:r>
            <a:r>
              <a:rPr lang="fr-FR" sz="2400" dirty="0"/>
              <a:t> </a:t>
            </a:r>
            <a:r>
              <a:rPr lang="fr-FR" sz="2400" dirty="0" err="1"/>
              <a:t>Nch</a:t>
            </a:r>
            <a:r>
              <a:rPr lang="fr-FR" sz="2400" dirty="0"/>
              <a:t>        </a:t>
            </a:r>
          </a:p>
          <a:p>
            <a:pPr marL="45720" indent="0">
              <a:buNone/>
            </a:pPr>
            <a:r>
              <a:rPr lang="fr-FR" sz="2400" dirty="0" smtClean="0"/>
              <a:t> </a:t>
            </a:r>
            <a:r>
              <a:rPr lang="fr-FR" sz="1600" dirty="0" smtClean="0"/>
              <a:t> </a:t>
            </a:r>
            <a:r>
              <a:rPr lang="fr-FR" sz="1600" dirty="0"/>
              <a:t>Différenciation                                                                                       </a:t>
            </a:r>
          </a:p>
          <a:p>
            <a:r>
              <a:rPr lang="fr-FR" sz="2400" dirty="0"/>
              <a:t>                                                                                           </a:t>
            </a:r>
          </a:p>
          <a:p>
            <a:endParaRPr lang="fr-FR" sz="2400" dirty="0"/>
          </a:p>
          <a:p>
            <a:endParaRPr lang="fr-FR" sz="2400" dirty="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4" name="Ellipse 3"/>
          <p:cNvSpPr/>
          <p:nvPr/>
        </p:nvSpPr>
        <p:spPr>
          <a:xfrm>
            <a:off x="5238750" y="892177"/>
            <a:ext cx="642938"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6" name="Connecteur droit avec flèche 5"/>
          <p:cNvCxnSpPr/>
          <p:nvPr/>
        </p:nvCxnSpPr>
        <p:spPr>
          <a:xfrm rot="5400000">
            <a:off x="5346700" y="1508517"/>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667375" y="1643063"/>
            <a:ext cx="642938"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Ellipse 9"/>
          <p:cNvSpPr/>
          <p:nvPr/>
        </p:nvSpPr>
        <p:spPr>
          <a:xfrm>
            <a:off x="4738689" y="1643063"/>
            <a:ext cx="642937"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2" name="Connecteur droit avec flèche 11"/>
          <p:cNvCxnSpPr/>
          <p:nvPr/>
        </p:nvCxnSpPr>
        <p:spPr>
          <a:xfrm rot="5400000">
            <a:off x="4417219" y="2178844"/>
            <a:ext cx="285750"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5345907" y="2178845"/>
            <a:ext cx="2143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a:off x="5810251" y="2286001"/>
            <a:ext cx="214312"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flipH="1">
            <a:off x="6310313" y="2143126"/>
            <a:ext cx="214313"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6453189" y="2428876"/>
            <a:ext cx="642937"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2" name="Ellipse 21"/>
          <p:cNvSpPr/>
          <p:nvPr/>
        </p:nvSpPr>
        <p:spPr>
          <a:xfrm>
            <a:off x="5667375" y="2428876"/>
            <a:ext cx="642938"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3" name="Ellipse 22"/>
          <p:cNvSpPr/>
          <p:nvPr/>
        </p:nvSpPr>
        <p:spPr>
          <a:xfrm>
            <a:off x="4881564" y="2428876"/>
            <a:ext cx="642937"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4" name="Ellipse 23"/>
          <p:cNvSpPr/>
          <p:nvPr/>
        </p:nvSpPr>
        <p:spPr>
          <a:xfrm>
            <a:off x="3881439" y="2357438"/>
            <a:ext cx="642937"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26" name="Connecteur droit avec flèche 25"/>
          <p:cNvCxnSpPr/>
          <p:nvPr/>
        </p:nvCxnSpPr>
        <p:spPr>
          <a:xfrm>
            <a:off x="6381749" y="1294998"/>
            <a:ext cx="1" cy="678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Accolade ouvrante 26"/>
          <p:cNvSpPr/>
          <p:nvPr/>
        </p:nvSpPr>
        <p:spPr>
          <a:xfrm>
            <a:off x="2809876" y="857251"/>
            <a:ext cx="500063" cy="16430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50194" name="ZoneTexte 27"/>
          <p:cNvSpPr txBox="1">
            <a:spLocks noChangeArrowheads="1"/>
          </p:cNvSpPr>
          <p:nvPr/>
        </p:nvSpPr>
        <p:spPr bwMode="auto">
          <a:xfrm>
            <a:off x="1524000" y="1571626"/>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fr-FR" sz="1400" b="1">
                <a:latin typeface="Arial" panose="020B0604020202020204" pitchFamily="34" charset="0"/>
              </a:rPr>
              <a:t>Multiplication</a:t>
            </a:r>
          </a:p>
        </p:txBody>
      </p:sp>
      <p:sp>
        <p:nvSpPr>
          <p:cNvPr id="29" name="Ellipse 28"/>
          <p:cNvSpPr/>
          <p:nvPr/>
        </p:nvSpPr>
        <p:spPr>
          <a:xfrm>
            <a:off x="3095626" y="3071814"/>
            <a:ext cx="1000125"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0" name="Ellipse 29"/>
          <p:cNvSpPr/>
          <p:nvPr/>
        </p:nvSpPr>
        <p:spPr>
          <a:xfrm>
            <a:off x="4167189" y="3143250"/>
            <a:ext cx="1000125"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1" name="Ellipse 30"/>
          <p:cNvSpPr/>
          <p:nvPr/>
        </p:nvSpPr>
        <p:spPr>
          <a:xfrm>
            <a:off x="5238751" y="3071814"/>
            <a:ext cx="1000125"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2" name="Ellipse 31"/>
          <p:cNvSpPr/>
          <p:nvPr/>
        </p:nvSpPr>
        <p:spPr>
          <a:xfrm>
            <a:off x="6381751" y="3143250"/>
            <a:ext cx="1000125"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34" name="Connecteur droit avec flèche 33"/>
          <p:cNvCxnSpPr/>
          <p:nvPr/>
        </p:nvCxnSpPr>
        <p:spPr>
          <a:xfrm rot="5400000" flipH="1" flipV="1">
            <a:off x="10416380" y="3201194"/>
            <a:ext cx="285750" cy="2143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Accolade ouvrante 34"/>
          <p:cNvSpPr/>
          <p:nvPr/>
        </p:nvSpPr>
        <p:spPr>
          <a:xfrm>
            <a:off x="2881313" y="2786064"/>
            <a:ext cx="214312" cy="9286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50201" name="ZoneTexte 35"/>
          <p:cNvSpPr txBox="1">
            <a:spLocks noChangeArrowheads="1"/>
          </p:cNvSpPr>
          <p:nvPr/>
        </p:nvSpPr>
        <p:spPr bwMode="auto">
          <a:xfrm>
            <a:off x="1524000" y="3000376"/>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fr-FR" sz="1400" b="1">
                <a:latin typeface="Arial" panose="020B0604020202020204" pitchFamily="34" charset="0"/>
              </a:rPr>
              <a:t>Accroissement</a:t>
            </a:r>
          </a:p>
        </p:txBody>
      </p:sp>
      <p:cxnSp>
        <p:nvCxnSpPr>
          <p:cNvPr id="37" name="Connecteur droit avec flèche 36"/>
          <p:cNvCxnSpPr/>
          <p:nvPr/>
        </p:nvCxnSpPr>
        <p:spPr>
          <a:xfrm rot="5400000">
            <a:off x="7025482" y="4356894"/>
            <a:ext cx="100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2381250" y="4214813"/>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9" name="Ellipse 38"/>
          <p:cNvSpPr/>
          <p:nvPr/>
        </p:nvSpPr>
        <p:spPr>
          <a:xfrm>
            <a:off x="3024189" y="4214813"/>
            <a:ext cx="64293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0" name="Ellipse 39"/>
          <p:cNvSpPr/>
          <p:nvPr/>
        </p:nvSpPr>
        <p:spPr>
          <a:xfrm>
            <a:off x="3667125" y="4143375"/>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1" name="Ellipse 40"/>
          <p:cNvSpPr/>
          <p:nvPr/>
        </p:nvSpPr>
        <p:spPr>
          <a:xfrm>
            <a:off x="4310064" y="4143375"/>
            <a:ext cx="642937"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2" name="Ellipse 41"/>
          <p:cNvSpPr/>
          <p:nvPr/>
        </p:nvSpPr>
        <p:spPr>
          <a:xfrm>
            <a:off x="4953000" y="4143375"/>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3" name="Ellipse 42"/>
          <p:cNvSpPr/>
          <p:nvPr/>
        </p:nvSpPr>
        <p:spPr>
          <a:xfrm>
            <a:off x="5667375" y="4143375"/>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4" name="Ellipse 43"/>
          <p:cNvSpPr/>
          <p:nvPr/>
        </p:nvSpPr>
        <p:spPr>
          <a:xfrm>
            <a:off x="6238875" y="4143375"/>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5" name="Ellipse 44"/>
          <p:cNvSpPr/>
          <p:nvPr/>
        </p:nvSpPr>
        <p:spPr>
          <a:xfrm>
            <a:off x="6810375" y="4143375"/>
            <a:ext cx="6429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cxnSp>
        <p:nvCxnSpPr>
          <p:cNvPr id="47" name="Connecteur droit avec flèche 46"/>
          <p:cNvCxnSpPr/>
          <p:nvPr/>
        </p:nvCxnSpPr>
        <p:spPr>
          <a:xfrm rot="10800000" flipV="1">
            <a:off x="3024188" y="3786188"/>
            <a:ext cx="285750"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3595689" y="3786189"/>
            <a:ext cx="276225" cy="20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rot="5400000">
            <a:off x="4060032" y="3893344"/>
            <a:ext cx="2857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4667250" y="3857625"/>
            <a:ext cx="406400" cy="29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rot="5400000">
            <a:off x="5310188" y="3857626"/>
            <a:ext cx="285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16200000" flipH="1">
            <a:off x="5917407" y="3821907"/>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rot="16200000" flipH="1">
            <a:off x="7203282" y="3893345"/>
            <a:ext cx="28575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rot="10800000" flipV="1">
            <a:off x="6667500" y="3857626"/>
            <a:ext cx="2857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rot="5400000">
            <a:off x="7483712" y="5665789"/>
            <a:ext cx="500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Ellipse 67"/>
          <p:cNvSpPr/>
          <p:nvPr/>
        </p:nvSpPr>
        <p:spPr>
          <a:xfrm>
            <a:off x="7024689"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9" name="Ellipse 68"/>
          <p:cNvSpPr/>
          <p:nvPr/>
        </p:nvSpPr>
        <p:spPr>
          <a:xfrm>
            <a:off x="4238625"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0" name="Ellipse 69"/>
          <p:cNvSpPr/>
          <p:nvPr/>
        </p:nvSpPr>
        <p:spPr>
          <a:xfrm>
            <a:off x="3881439"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1" name="Ellipse 70"/>
          <p:cNvSpPr/>
          <p:nvPr/>
        </p:nvSpPr>
        <p:spPr>
          <a:xfrm>
            <a:off x="3524250"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2" name="Ellipse 71"/>
          <p:cNvSpPr/>
          <p:nvPr/>
        </p:nvSpPr>
        <p:spPr>
          <a:xfrm>
            <a:off x="316706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3" name="Ellipse 72"/>
          <p:cNvSpPr/>
          <p:nvPr/>
        </p:nvSpPr>
        <p:spPr>
          <a:xfrm>
            <a:off x="288131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4" name="Ellipse 73"/>
          <p:cNvSpPr/>
          <p:nvPr/>
        </p:nvSpPr>
        <p:spPr>
          <a:xfrm>
            <a:off x="259556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5" name="Ellipse 74"/>
          <p:cNvSpPr/>
          <p:nvPr/>
        </p:nvSpPr>
        <p:spPr>
          <a:xfrm>
            <a:off x="230981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6" name="Ellipse 75"/>
          <p:cNvSpPr/>
          <p:nvPr/>
        </p:nvSpPr>
        <p:spPr>
          <a:xfrm>
            <a:off x="7381875"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7" name="Ellipse 76"/>
          <p:cNvSpPr/>
          <p:nvPr/>
        </p:nvSpPr>
        <p:spPr>
          <a:xfrm>
            <a:off x="6667500"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8" name="Ellipse 77"/>
          <p:cNvSpPr/>
          <p:nvPr/>
        </p:nvSpPr>
        <p:spPr>
          <a:xfrm>
            <a:off x="6381750"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9" name="Ellipse 78"/>
          <p:cNvSpPr/>
          <p:nvPr/>
        </p:nvSpPr>
        <p:spPr>
          <a:xfrm>
            <a:off x="602456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0" name="Ellipse 79"/>
          <p:cNvSpPr/>
          <p:nvPr/>
        </p:nvSpPr>
        <p:spPr>
          <a:xfrm>
            <a:off x="5667375"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1" name="Ellipse 80"/>
          <p:cNvSpPr/>
          <p:nvPr/>
        </p:nvSpPr>
        <p:spPr>
          <a:xfrm>
            <a:off x="5310189"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2" name="Ellipse 81"/>
          <p:cNvSpPr/>
          <p:nvPr/>
        </p:nvSpPr>
        <p:spPr>
          <a:xfrm>
            <a:off x="4953000" y="4857750"/>
            <a:ext cx="357188"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3" name="Ellipse 82"/>
          <p:cNvSpPr/>
          <p:nvPr/>
        </p:nvSpPr>
        <p:spPr>
          <a:xfrm>
            <a:off x="4595814" y="4857750"/>
            <a:ext cx="357187"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85" name="Connecteur droit avec flèche 84"/>
          <p:cNvCxnSpPr>
            <a:endCxn id="75" idx="0"/>
          </p:cNvCxnSpPr>
          <p:nvPr/>
        </p:nvCxnSpPr>
        <p:spPr>
          <a:xfrm rot="5400000">
            <a:off x="2435226" y="4695826"/>
            <a:ext cx="214312" cy="109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rot="16200000" flipH="1">
            <a:off x="2620169" y="4761706"/>
            <a:ext cx="184150" cy="90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rot="5400000">
            <a:off x="3024189" y="4714876"/>
            <a:ext cx="142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endCxn id="72" idx="0"/>
          </p:cNvCxnSpPr>
          <p:nvPr/>
        </p:nvCxnSpPr>
        <p:spPr>
          <a:xfrm rot="16200000" flipH="1">
            <a:off x="3220245" y="4733132"/>
            <a:ext cx="214312"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rot="5400000">
            <a:off x="3791744" y="4661694"/>
            <a:ext cx="71438"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40" idx="4"/>
            <a:endCxn id="70" idx="0"/>
          </p:cNvCxnSpPr>
          <p:nvPr/>
        </p:nvCxnSpPr>
        <p:spPr>
          <a:xfrm rot="16200000" flipH="1">
            <a:off x="3952082" y="4750594"/>
            <a:ext cx="142875"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a:stCxn id="41" idx="3"/>
          </p:cNvCxnSpPr>
          <p:nvPr/>
        </p:nvCxnSpPr>
        <p:spPr>
          <a:xfrm rot="5400000">
            <a:off x="4243388" y="4697413"/>
            <a:ext cx="227012" cy="93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stCxn id="41" idx="4"/>
            <a:endCxn id="83" idx="0"/>
          </p:cNvCxnSpPr>
          <p:nvPr/>
        </p:nvCxnSpPr>
        <p:spPr>
          <a:xfrm rot="16200000" flipH="1">
            <a:off x="4630739" y="4714876"/>
            <a:ext cx="142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a:stCxn id="42" idx="4"/>
            <a:endCxn id="82" idx="0"/>
          </p:cNvCxnSpPr>
          <p:nvPr/>
        </p:nvCxnSpPr>
        <p:spPr>
          <a:xfrm rot="5400000">
            <a:off x="5130801" y="4714876"/>
            <a:ext cx="142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a:stCxn id="42" idx="4"/>
            <a:endCxn id="81" idx="1"/>
          </p:cNvCxnSpPr>
          <p:nvPr/>
        </p:nvCxnSpPr>
        <p:spPr>
          <a:xfrm rot="16200000" flipH="1">
            <a:off x="5226050" y="4762500"/>
            <a:ext cx="184150"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a:stCxn id="43" idx="4"/>
            <a:endCxn id="80" idx="0"/>
          </p:cNvCxnSpPr>
          <p:nvPr/>
        </p:nvCxnSpPr>
        <p:spPr>
          <a:xfrm rot="5400000">
            <a:off x="5845176" y="4714876"/>
            <a:ext cx="142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a:stCxn id="43" idx="4"/>
            <a:endCxn id="79" idx="0"/>
          </p:cNvCxnSpPr>
          <p:nvPr/>
        </p:nvCxnSpPr>
        <p:spPr>
          <a:xfrm rot="16200000" flipH="1">
            <a:off x="6024563" y="4678363"/>
            <a:ext cx="14287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stCxn id="44" idx="4"/>
            <a:endCxn id="78" idx="1"/>
          </p:cNvCxnSpPr>
          <p:nvPr/>
        </p:nvCxnSpPr>
        <p:spPr>
          <a:xfrm rot="5400000">
            <a:off x="6405563" y="4743450"/>
            <a:ext cx="184150" cy="12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a:stCxn id="44" idx="5"/>
            <a:endCxn id="77" idx="0"/>
          </p:cNvCxnSpPr>
          <p:nvPr/>
        </p:nvCxnSpPr>
        <p:spPr>
          <a:xfrm rot="16200000" flipH="1">
            <a:off x="6704013" y="4714875"/>
            <a:ext cx="227012" cy="58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a:endCxn id="68" idx="1"/>
          </p:cNvCxnSpPr>
          <p:nvPr/>
        </p:nvCxnSpPr>
        <p:spPr>
          <a:xfrm rot="5400000">
            <a:off x="7030245" y="4690270"/>
            <a:ext cx="255587"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a:stCxn id="45" idx="5"/>
          </p:cNvCxnSpPr>
          <p:nvPr/>
        </p:nvCxnSpPr>
        <p:spPr>
          <a:xfrm rot="16200000" flipH="1">
            <a:off x="7364413" y="4625976"/>
            <a:ext cx="155575" cy="16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 name="Ellipse 142"/>
          <p:cNvSpPr/>
          <p:nvPr/>
        </p:nvSpPr>
        <p:spPr>
          <a:xfrm>
            <a:off x="2738439"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45" name="Ellipse 144"/>
          <p:cNvSpPr/>
          <p:nvPr/>
        </p:nvSpPr>
        <p:spPr>
          <a:xfrm>
            <a:off x="2452689"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49" name="Ellipse 148"/>
          <p:cNvSpPr/>
          <p:nvPr/>
        </p:nvSpPr>
        <p:spPr>
          <a:xfrm>
            <a:off x="3309939"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0" name="Ellipse 149"/>
          <p:cNvSpPr/>
          <p:nvPr/>
        </p:nvSpPr>
        <p:spPr>
          <a:xfrm>
            <a:off x="3667126"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2" name="Ellipse 151"/>
          <p:cNvSpPr/>
          <p:nvPr/>
        </p:nvSpPr>
        <p:spPr>
          <a:xfrm>
            <a:off x="4667251"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54" name="Ellipse 153"/>
          <p:cNvSpPr/>
          <p:nvPr/>
        </p:nvSpPr>
        <p:spPr>
          <a:xfrm>
            <a:off x="5024439"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55" name="Ellipse 154"/>
          <p:cNvSpPr/>
          <p:nvPr/>
        </p:nvSpPr>
        <p:spPr>
          <a:xfrm>
            <a:off x="4024314"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7" name="Ellipse 156"/>
          <p:cNvSpPr/>
          <p:nvPr/>
        </p:nvSpPr>
        <p:spPr>
          <a:xfrm>
            <a:off x="4381501"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0" name="Ellipse 159"/>
          <p:cNvSpPr/>
          <p:nvPr/>
        </p:nvSpPr>
        <p:spPr>
          <a:xfrm>
            <a:off x="7453314"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1" name="Ellipse 160"/>
          <p:cNvSpPr/>
          <p:nvPr/>
        </p:nvSpPr>
        <p:spPr>
          <a:xfrm>
            <a:off x="7167564"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4" name="Ellipse 163"/>
          <p:cNvSpPr/>
          <p:nvPr/>
        </p:nvSpPr>
        <p:spPr>
          <a:xfrm>
            <a:off x="5453064"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66" name="Ellipse 165"/>
          <p:cNvSpPr/>
          <p:nvPr/>
        </p:nvSpPr>
        <p:spPr>
          <a:xfrm>
            <a:off x="6810376"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70" name="Ellipse 169"/>
          <p:cNvSpPr/>
          <p:nvPr/>
        </p:nvSpPr>
        <p:spPr>
          <a:xfrm>
            <a:off x="6524626"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71" name="Ellipse 170"/>
          <p:cNvSpPr/>
          <p:nvPr/>
        </p:nvSpPr>
        <p:spPr>
          <a:xfrm>
            <a:off x="6167439"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73" name="Ellipse 172"/>
          <p:cNvSpPr/>
          <p:nvPr/>
        </p:nvSpPr>
        <p:spPr>
          <a:xfrm>
            <a:off x="5810251"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75" name="Ellipse 174"/>
          <p:cNvSpPr/>
          <p:nvPr/>
        </p:nvSpPr>
        <p:spPr>
          <a:xfrm>
            <a:off x="3095626" y="5286376"/>
            <a:ext cx="142875"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79" name="Connecteur droit avec flèche 178"/>
          <p:cNvCxnSpPr/>
          <p:nvPr/>
        </p:nvCxnSpPr>
        <p:spPr>
          <a:xfrm rot="5400000" flipH="1" flipV="1">
            <a:off x="291703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1" name="Connecteur droit avec flèche 180"/>
          <p:cNvCxnSpPr/>
          <p:nvPr/>
        </p:nvCxnSpPr>
        <p:spPr>
          <a:xfrm rot="5400000" flipH="1" flipV="1">
            <a:off x="3131344" y="5750719"/>
            <a:ext cx="2857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2" name="Connecteur droit avec flèche 181"/>
          <p:cNvCxnSpPr/>
          <p:nvPr/>
        </p:nvCxnSpPr>
        <p:spPr>
          <a:xfrm rot="5400000" flipH="1" flipV="1">
            <a:off x="2631282" y="5750719"/>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3" name="Connecteur droit avec flèche 182"/>
          <p:cNvCxnSpPr/>
          <p:nvPr/>
        </p:nvCxnSpPr>
        <p:spPr>
          <a:xfrm rot="5400000" flipH="1" flipV="1">
            <a:off x="2274094" y="5750719"/>
            <a:ext cx="2857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7" name="Connecteur droit avec flèche 186"/>
          <p:cNvCxnSpPr/>
          <p:nvPr/>
        </p:nvCxnSpPr>
        <p:spPr>
          <a:xfrm rot="5400000" flipH="1" flipV="1">
            <a:off x="348853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9" name="Connecteur droit avec flèche 188"/>
          <p:cNvCxnSpPr/>
          <p:nvPr/>
        </p:nvCxnSpPr>
        <p:spPr>
          <a:xfrm rot="5400000" flipH="1" flipV="1">
            <a:off x="3917157"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1" name="Connecteur droit avec flèche 190"/>
          <p:cNvCxnSpPr/>
          <p:nvPr/>
        </p:nvCxnSpPr>
        <p:spPr>
          <a:xfrm rot="5400000" flipH="1" flipV="1">
            <a:off x="434578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2" name="Connecteur droit avec flèche 191"/>
          <p:cNvCxnSpPr/>
          <p:nvPr/>
        </p:nvCxnSpPr>
        <p:spPr>
          <a:xfrm rot="5400000" flipH="1" flipV="1">
            <a:off x="463153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3" name="Connecteur droit avec flèche 192"/>
          <p:cNvCxnSpPr/>
          <p:nvPr/>
        </p:nvCxnSpPr>
        <p:spPr>
          <a:xfrm rot="5400000" flipH="1" flipV="1">
            <a:off x="4917282" y="5607844"/>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5" name="Connecteur droit avec flèche 194"/>
          <p:cNvCxnSpPr/>
          <p:nvPr/>
        </p:nvCxnSpPr>
        <p:spPr>
          <a:xfrm rot="5400000" flipH="1" flipV="1">
            <a:off x="5631657"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6" name="Connecteur droit avec flèche 195"/>
          <p:cNvCxnSpPr/>
          <p:nvPr/>
        </p:nvCxnSpPr>
        <p:spPr>
          <a:xfrm rot="5400000" flipH="1" flipV="1">
            <a:off x="5988844" y="5607844"/>
            <a:ext cx="2857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8" name="Connecteur droit avec flèche 197"/>
          <p:cNvCxnSpPr/>
          <p:nvPr/>
        </p:nvCxnSpPr>
        <p:spPr>
          <a:xfrm rot="5400000" flipH="1" flipV="1">
            <a:off x="6346032" y="5607844"/>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9" name="Connecteur droit avec flèche 198"/>
          <p:cNvCxnSpPr/>
          <p:nvPr/>
        </p:nvCxnSpPr>
        <p:spPr>
          <a:xfrm rot="5400000" flipH="1" flipV="1">
            <a:off x="663178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1" name="Connecteur droit avec flèche 200"/>
          <p:cNvCxnSpPr/>
          <p:nvPr/>
        </p:nvCxnSpPr>
        <p:spPr>
          <a:xfrm rot="5400000" flipH="1" flipV="1">
            <a:off x="6934201" y="5643563"/>
            <a:ext cx="2857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3" name="Connecteur droit avec flèche 202"/>
          <p:cNvCxnSpPr/>
          <p:nvPr/>
        </p:nvCxnSpPr>
        <p:spPr>
          <a:xfrm rot="5400000" flipH="1" flipV="1">
            <a:off x="5203032" y="5679282"/>
            <a:ext cx="285750"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6" name="Connecteur droit avec flèche 205"/>
          <p:cNvCxnSpPr/>
          <p:nvPr/>
        </p:nvCxnSpPr>
        <p:spPr>
          <a:xfrm rot="5400000" flipH="1" flipV="1">
            <a:off x="7308057" y="5666583"/>
            <a:ext cx="2857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0" name="Accolade ouvrante 209"/>
          <p:cNvSpPr/>
          <p:nvPr/>
        </p:nvSpPr>
        <p:spPr>
          <a:xfrm>
            <a:off x="2166938" y="4214813"/>
            <a:ext cx="285750" cy="1143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217" name="Connecteur droit 216"/>
          <p:cNvCxnSpPr>
            <a:stCxn id="32" idx="0"/>
            <a:endCxn id="32" idx="4"/>
          </p:cNvCxnSpPr>
          <p:nvPr/>
        </p:nvCxnSpPr>
        <p:spPr>
          <a:xfrm rot="16200000" flipH="1">
            <a:off x="6560345" y="3464720"/>
            <a:ext cx="644525" cy="1587"/>
          </a:xfrm>
          <a:prstGeom prst="line">
            <a:avLst/>
          </a:prstGeom>
        </p:spPr>
        <p:style>
          <a:lnRef idx="3">
            <a:schemeClr val="dk1"/>
          </a:lnRef>
          <a:fillRef idx="0">
            <a:schemeClr val="dk1"/>
          </a:fillRef>
          <a:effectRef idx="2">
            <a:schemeClr val="dk1"/>
          </a:effectRef>
          <a:fontRef idx="minor">
            <a:schemeClr val="tx1"/>
          </a:fontRef>
        </p:style>
      </p:cxnSp>
      <p:cxnSp>
        <p:nvCxnSpPr>
          <p:cNvPr id="221" name="Connecteur droit 220"/>
          <p:cNvCxnSpPr>
            <a:stCxn id="31" idx="0"/>
            <a:endCxn id="31" idx="4"/>
          </p:cNvCxnSpPr>
          <p:nvPr/>
        </p:nvCxnSpPr>
        <p:spPr>
          <a:xfrm rot="16200000" flipH="1">
            <a:off x="5415757" y="3393282"/>
            <a:ext cx="644525" cy="1588"/>
          </a:xfrm>
          <a:prstGeom prst="line">
            <a:avLst/>
          </a:prstGeom>
        </p:spPr>
        <p:style>
          <a:lnRef idx="3">
            <a:schemeClr val="dk1"/>
          </a:lnRef>
          <a:fillRef idx="0">
            <a:schemeClr val="dk1"/>
          </a:fillRef>
          <a:effectRef idx="2">
            <a:schemeClr val="dk1"/>
          </a:effectRef>
          <a:fontRef idx="minor">
            <a:schemeClr val="tx1"/>
          </a:fontRef>
        </p:style>
      </p:cxnSp>
      <p:cxnSp>
        <p:nvCxnSpPr>
          <p:cNvPr id="224" name="Connecteur droit 223"/>
          <p:cNvCxnSpPr>
            <a:stCxn id="30" idx="0"/>
            <a:endCxn id="30" idx="4"/>
          </p:cNvCxnSpPr>
          <p:nvPr/>
        </p:nvCxnSpPr>
        <p:spPr>
          <a:xfrm rot="16200000" flipH="1">
            <a:off x="4344195" y="3464720"/>
            <a:ext cx="644525" cy="1587"/>
          </a:xfrm>
          <a:prstGeom prst="line">
            <a:avLst/>
          </a:prstGeom>
        </p:spPr>
        <p:style>
          <a:lnRef idx="3">
            <a:schemeClr val="dk1"/>
          </a:lnRef>
          <a:fillRef idx="0">
            <a:schemeClr val="dk1"/>
          </a:fillRef>
          <a:effectRef idx="2">
            <a:schemeClr val="dk1"/>
          </a:effectRef>
          <a:fontRef idx="minor">
            <a:schemeClr val="tx1"/>
          </a:fontRef>
        </p:style>
      </p:cxnSp>
      <p:cxnSp>
        <p:nvCxnSpPr>
          <p:cNvPr id="226" name="Connecteur droit 225"/>
          <p:cNvCxnSpPr>
            <a:stCxn id="29" idx="0"/>
            <a:endCxn id="29" idx="4"/>
          </p:cNvCxnSpPr>
          <p:nvPr/>
        </p:nvCxnSpPr>
        <p:spPr>
          <a:xfrm rot="16200000" flipH="1">
            <a:off x="3272632" y="3393282"/>
            <a:ext cx="644525" cy="1588"/>
          </a:xfrm>
          <a:prstGeom prst="line">
            <a:avLst/>
          </a:prstGeom>
        </p:spPr>
        <p:style>
          <a:lnRef idx="3">
            <a:schemeClr val="dk1"/>
          </a:lnRef>
          <a:fillRef idx="0">
            <a:schemeClr val="dk1"/>
          </a:fillRef>
          <a:effectRef idx="2">
            <a:schemeClr val="dk1"/>
          </a:effectRef>
          <a:fontRef idx="minor">
            <a:schemeClr val="tx1"/>
          </a:fontRef>
        </p:style>
      </p:cxnSp>
      <p:cxnSp>
        <p:nvCxnSpPr>
          <p:cNvPr id="229" name="Connecteur droit 228"/>
          <p:cNvCxnSpPr>
            <a:stCxn id="45" idx="0"/>
            <a:endCxn id="45" idx="4"/>
          </p:cNvCxnSpPr>
          <p:nvPr/>
        </p:nvCxnSpPr>
        <p:spPr>
          <a:xfrm rot="16200000" flipH="1">
            <a:off x="6846094" y="4429919"/>
            <a:ext cx="571500" cy="1588"/>
          </a:xfrm>
          <a:prstGeom prst="line">
            <a:avLst/>
          </a:prstGeom>
        </p:spPr>
        <p:style>
          <a:lnRef idx="2">
            <a:schemeClr val="dk1"/>
          </a:lnRef>
          <a:fillRef idx="0">
            <a:schemeClr val="dk1"/>
          </a:fillRef>
          <a:effectRef idx="1">
            <a:schemeClr val="dk1"/>
          </a:effectRef>
          <a:fontRef idx="minor">
            <a:schemeClr val="tx1"/>
          </a:fontRef>
        </p:style>
      </p:cxnSp>
      <p:cxnSp>
        <p:nvCxnSpPr>
          <p:cNvPr id="231" name="Connecteur droit 230"/>
          <p:cNvCxnSpPr>
            <a:stCxn id="44" idx="0"/>
            <a:endCxn id="44" idx="4"/>
          </p:cNvCxnSpPr>
          <p:nvPr/>
        </p:nvCxnSpPr>
        <p:spPr>
          <a:xfrm rot="16200000" flipH="1">
            <a:off x="6274594" y="4429919"/>
            <a:ext cx="571500" cy="1588"/>
          </a:xfrm>
          <a:prstGeom prst="line">
            <a:avLst/>
          </a:prstGeom>
        </p:spPr>
        <p:style>
          <a:lnRef idx="2">
            <a:schemeClr val="dk1"/>
          </a:lnRef>
          <a:fillRef idx="0">
            <a:schemeClr val="dk1"/>
          </a:fillRef>
          <a:effectRef idx="1">
            <a:schemeClr val="dk1"/>
          </a:effectRef>
          <a:fontRef idx="minor">
            <a:schemeClr val="tx1"/>
          </a:fontRef>
        </p:style>
      </p:cxnSp>
      <p:cxnSp>
        <p:nvCxnSpPr>
          <p:cNvPr id="233" name="Connecteur droit 232"/>
          <p:cNvCxnSpPr>
            <a:stCxn id="43" idx="0"/>
            <a:endCxn id="43" idx="4"/>
          </p:cNvCxnSpPr>
          <p:nvPr/>
        </p:nvCxnSpPr>
        <p:spPr>
          <a:xfrm rot="16200000" flipH="1">
            <a:off x="5703094" y="4429919"/>
            <a:ext cx="571500" cy="1588"/>
          </a:xfrm>
          <a:prstGeom prst="line">
            <a:avLst/>
          </a:prstGeom>
        </p:spPr>
        <p:style>
          <a:lnRef idx="2">
            <a:schemeClr val="dk1"/>
          </a:lnRef>
          <a:fillRef idx="0">
            <a:schemeClr val="dk1"/>
          </a:fillRef>
          <a:effectRef idx="1">
            <a:schemeClr val="dk1"/>
          </a:effectRef>
          <a:fontRef idx="minor">
            <a:schemeClr val="tx1"/>
          </a:fontRef>
        </p:style>
      </p:cxnSp>
      <p:cxnSp>
        <p:nvCxnSpPr>
          <p:cNvPr id="239" name="Connecteur droit 238"/>
          <p:cNvCxnSpPr>
            <a:stCxn id="42" idx="0"/>
            <a:endCxn id="42" idx="4"/>
          </p:cNvCxnSpPr>
          <p:nvPr/>
        </p:nvCxnSpPr>
        <p:spPr>
          <a:xfrm rot="16200000" flipH="1">
            <a:off x="4988719" y="4429919"/>
            <a:ext cx="571500" cy="1588"/>
          </a:xfrm>
          <a:prstGeom prst="line">
            <a:avLst/>
          </a:prstGeom>
        </p:spPr>
        <p:style>
          <a:lnRef idx="2">
            <a:schemeClr val="dk1"/>
          </a:lnRef>
          <a:fillRef idx="0">
            <a:schemeClr val="dk1"/>
          </a:fillRef>
          <a:effectRef idx="1">
            <a:schemeClr val="dk1"/>
          </a:effectRef>
          <a:fontRef idx="minor">
            <a:schemeClr val="tx1"/>
          </a:fontRef>
        </p:style>
      </p:cxnSp>
      <p:cxnSp>
        <p:nvCxnSpPr>
          <p:cNvPr id="246" name="Connecteur droit 245"/>
          <p:cNvCxnSpPr>
            <a:endCxn id="41" idx="4"/>
          </p:cNvCxnSpPr>
          <p:nvPr/>
        </p:nvCxnSpPr>
        <p:spPr>
          <a:xfrm rot="16200000" flipH="1">
            <a:off x="4328320" y="4412457"/>
            <a:ext cx="569912" cy="34925"/>
          </a:xfrm>
          <a:prstGeom prst="line">
            <a:avLst/>
          </a:prstGeom>
        </p:spPr>
        <p:style>
          <a:lnRef idx="2">
            <a:schemeClr val="dk1"/>
          </a:lnRef>
          <a:fillRef idx="0">
            <a:schemeClr val="dk1"/>
          </a:fillRef>
          <a:effectRef idx="1">
            <a:schemeClr val="dk1"/>
          </a:effectRef>
          <a:fontRef idx="minor">
            <a:schemeClr val="tx1"/>
          </a:fontRef>
        </p:style>
      </p:cxnSp>
      <p:cxnSp>
        <p:nvCxnSpPr>
          <p:cNvPr id="249" name="Connecteur droit 248"/>
          <p:cNvCxnSpPr>
            <a:endCxn id="40" idx="4"/>
          </p:cNvCxnSpPr>
          <p:nvPr/>
        </p:nvCxnSpPr>
        <p:spPr>
          <a:xfrm rot="16200000" flipH="1">
            <a:off x="3684588" y="4411663"/>
            <a:ext cx="571500" cy="34925"/>
          </a:xfrm>
          <a:prstGeom prst="line">
            <a:avLst/>
          </a:prstGeom>
        </p:spPr>
        <p:style>
          <a:lnRef idx="2">
            <a:schemeClr val="dk1"/>
          </a:lnRef>
          <a:fillRef idx="0">
            <a:schemeClr val="dk1"/>
          </a:fillRef>
          <a:effectRef idx="1">
            <a:schemeClr val="dk1"/>
          </a:effectRef>
          <a:fontRef idx="minor">
            <a:schemeClr val="tx1"/>
          </a:fontRef>
        </p:style>
      </p:cxnSp>
      <p:cxnSp>
        <p:nvCxnSpPr>
          <p:cNvPr id="251" name="Connecteur droit 250"/>
          <p:cNvCxnSpPr>
            <a:stCxn id="39" idx="0"/>
            <a:endCxn id="39" idx="4"/>
          </p:cNvCxnSpPr>
          <p:nvPr/>
        </p:nvCxnSpPr>
        <p:spPr>
          <a:xfrm rot="16200000" flipH="1">
            <a:off x="3059907" y="4501357"/>
            <a:ext cx="571500" cy="1587"/>
          </a:xfrm>
          <a:prstGeom prst="line">
            <a:avLst/>
          </a:prstGeom>
        </p:spPr>
        <p:style>
          <a:lnRef idx="2">
            <a:schemeClr val="dk1"/>
          </a:lnRef>
          <a:fillRef idx="0">
            <a:schemeClr val="dk1"/>
          </a:fillRef>
          <a:effectRef idx="1">
            <a:schemeClr val="dk1"/>
          </a:effectRef>
          <a:fontRef idx="minor">
            <a:schemeClr val="tx1"/>
          </a:fontRef>
        </p:style>
      </p:cxnSp>
      <p:cxnSp>
        <p:nvCxnSpPr>
          <p:cNvPr id="253" name="Connecteur droit 252"/>
          <p:cNvCxnSpPr>
            <a:stCxn id="38" idx="0"/>
            <a:endCxn id="38" idx="4"/>
          </p:cNvCxnSpPr>
          <p:nvPr/>
        </p:nvCxnSpPr>
        <p:spPr>
          <a:xfrm rot="16200000" flipH="1">
            <a:off x="2416969" y="4501356"/>
            <a:ext cx="571500" cy="1588"/>
          </a:xfrm>
          <a:prstGeom prst="line">
            <a:avLst/>
          </a:prstGeom>
        </p:spPr>
        <p:style>
          <a:lnRef idx="2">
            <a:schemeClr val="dk1"/>
          </a:lnRef>
          <a:fillRef idx="0">
            <a:schemeClr val="dk1"/>
          </a:fillRef>
          <a:effectRef idx="1">
            <a:schemeClr val="dk1"/>
          </a:effectRef>
          <a:fontRef idx="minor">
            <a:schemeClr val="tx1"/>
          </a:fontRef>
        </p:style>
      </p:cxnSp>
      <p:sp>
        <p:nvSpPr>
          <p:cNvPr id="254" name="Accolade ouvrante 253"/>
          <p:cNvSpPr/>
          <p:nvPr/>
        </p:nvSpPr>
        <p:spPr>
          <a:xfrm>
            <a:off x="2007362" y="5383591"/>
            <a:ext cx="142875" cy="10715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5029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49C88D-8D96-4E55-9DE5-8FE47EFE8561}" type="slidenum">
              <a:rPr lang="fr-BE" smtClean="0">
                <a:solidFill>
                  <a:srgbClr val="045C75"/>
                </a:solidFill>
                <a:latin typeface="Constantia" panose="02030602050306030303" pitchFamily="18" charset="0"/>
              </a:rPr>
              <a:pPr/>
              <a:t>19</a:t>
            </a:fld>
            <a:endParaRPr lang="fr-BE" smtClean="0">
              <a:solidFill>
                <a:srgbClr val="045C75"/>
              </a:solidFill>
              <a:latin typeface="Constantia" panose="02030602050306030303" pitchFamily="18" charset="0"/>
            </a:endParaRPr>
          </a:p>
        </p:txBody>
      </p:sp>
      <p:sp>
        <p:nvSpPr>
          <p:cNvPr id="5" name="Espace réservé du pied de page 4"/>
          <p:cNvSpPr>
            <a:spLocks noGrp="1"/>
          </p:cNvSpPr>
          <p:nvPr>
            <p:ph type="ftr" sz="quarter" idx="11"/>
          </p:nvPr>
        </p:nvSpPr>
        <p:spPr/>
        <p:txBody>
          <a:bodyPr/>
          <a:lstStyle/>
          <a:p>
            <a:pPr rtl="0"/>
            <a:r>
              <a:rPr lang="fr-FR" noProof="0" dirty="0" smtClean="0"/>
              <a:t>1/3/2023</a:t>
            </a:r>
            <a:endParaRPr lang="fr-FR" noProof="0" dirty="0"/>
          </a:p>
        </p:txBody>
      </p:sp>
    </p:spTree>
    <p:extLst>
      <p:ext uri="{BB962C8B-B14F-4D97-AF65-F5344CB8AC3E}">
        <p14:creationId xmlns:p14="http://schemas.microsoft.com/office/powerpoint/2010/main" val="25888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5893" y="149193"/>
            <a:ext cx="9144000" cy="674672"/>
          </a:xfrm>
        </p:spPr>
        <p:txBody>
          <a:bodyPr rtlCol="0"/>
          <a:lstStyle/>
          <a:p>
            <a:pPr rtl="0"/>
            <a:r>
              <a:rPr lang="fr-FR" dirty="0" smtClean="0"/>
              <a:t>I. Définition</a:t>
            </a:r>
            <a:endParaRPr lang="fr-FR" dirty="0"/>
          </a:p>
        </p:txBody>
      </p:sp>
      <p:sp>
        <p:nvSpPr>
          <p:cNvPr id="3" name="Espace réservé du contenu 2"/>
          <p:cNvSpPr>
            <a:spLocks noGrp="1"/>
          </p:cNvSpPr>
          <p:nvPr>
            <p:ph idx="1"/>
          </p:nvPr>
        </p:nvSpPr>
        <p:spPr>
          <a:xfrm>
            <a:off x="1294646" y="1321805"/>
            <a:ext cx="10221362" cy="5776111"/>
          </a:xfrm>
        </p:spPr>
        <p:txBody>
          <a:bodyPr rtlCol="0">
            <a:normAutofit lnSpcReduction="10000"/>
          </a:bodyPr>
          <a:lstStyle/>
          <a:p>
            <a:pPr algn="just">
              <a:lnSpc>
                <a:spcPct val="160000"/>
              </a:lnSpc>
            </a:pPr>
            <a:r>
              <a:rPr lang="fr-FR" dirty="0"/>
              <a:t>La gamétogénèse ou </a:t>
            </a:r>
            <a:r>
              <a:rPr lang="fr-FR" dirty="0">
                <a:solidFill>
                  <a:srgbClr val="FF0000"/>
                </a:solidFill>
              </a:rPr>
              <a:t>élaboration des gamètes </a:t>
            </a:r>
            <a:r>
              <a:rPr lang="fr-FR" dirty="0"/>
              <a:t>a lieu dans des </a:t>
            </a:r>
            <a:r>
              <a:rPr lang="fr-FR" dirty="0">
                <a:solidFill>
                  <a:srgbClr val="FF0000"/>
                </a:solidFill>
              </a:rPr>
              <a:t>organes reproducteurs</a:t>
            </a:r>
            <a:r>
              <a:rPr lang="fr-FR" dirty="0"/>
              <a:t>, les </a:t>
            </a:r>
            <a:r>
              <a:rPr lang="fr-FR" dirty="0">
                <a:solidFill>
                  <a:srgbClr val="FF0000"/>
                </a:solidFill>
              </a:rPr>
              <a:t>glandes génitales </a:t>
            </a:r>
            <a:r>
              <a:rPr lang="fr-FR" dirty="0"/>
              <a:t>ou </a:t>
            </a:r>
            <a:r>
              <a:rPr lang="fr-FR" dirty="0">
                <a:solidFill>
                  <a:srgbClr val="FF0000"/>
                </a:solidFill>
              </a:rPr>
              <a:t>gonades</a:t>
            </a:r>
            <a:r>
              <a:rPr lang="fr-FR" dirty="0"/>
              <a:t> (mâles ou </a:t>
            </a:r>
            <a:r>
              <a:rPr lang="fr-FR" dirty="0">
                <a:solidFill>
                  <a:srgbClr val="FF0000"/>
                </a:solidFill>
              </a:rPr>
              <a:t>testicules </a:t>
            </a:r>
            <a:r>
              <a:rPr lang="fr-FR" dirty="0"/>
              <a:t>et femelles ou </a:t>
            </a:r>
            <a:r>
              <a:rPr lang="fr-FR" dirty="0">
                <a:solidFill>
                  <a:srgbClr val="FF0000"/>
                </a:solidFill>
              </a:rPr>
              <a:t>ovaires</a:t>
            </a:r>
            <a:r>
              <a:rPr lang="fr-FR" dirty="0"/>
              <a:t>).</a:t>
            </a:r>
          </a:p>
          <a:p>
            <a:pPr algn="just">
              <a:lnSpc>
                <a:spcPct val="160000"/>
              </a:lnSpc>
            </a:pPr>
            <a:r>
              <a:rPr lang="fr-FR" dirty="0"/>
              <a:t>Les gamètes proviennent de cellules souches, gonocytes ou cellules germinales primordiales, pendant le développement embryonnaire de l’individu. Ces gonocytes se séparent très tôt de trois feuillets fondamentaux de l’embryon ; ils constituent :</a:t>
            </a:r>
          </a:p>
          <a:p>
            <a:pPr marL="45720" indent="0" algn="just">
              <a:lnSpc>
                <a:spcPct val="160000"/>
              </a:lnSpc>
              <a:buNone/>
            </a:pPr>
            <a:r>
              <a:rPr lang="fr-FR" dirty="0" smtClean="0"/>
              <a:t>-  Le </a:t>
            </a:r>
            <a:r>
              <a:rPr lang="fr-FR" dirty="0"/>
              <a:t>Germen : à l’origine des gamètes ;</a:t>
            </a:r>
          </a:p>
          <a:p>
            <a:pPr marL="45720" indent="0" algn="just">
              <a:lnSpc>
                <a:spcPct val="160000"/>
              </a:lnSpc>
              <a:buNone/>
            </a:pPr>
            <a:r>
              <a:rPr lang="fr-FR" dirty="0"/>
              <a:t>- Le Soma : constitué par le reste des cellules embryonnaires, à l’origine de </a:t>
            </a:r>
            <a:r>
              <a:rPr lang="fr-FR" dirty="0" smtClean="0"/>
              <a:t>l’organisme; </a:t>
            </a:r>
            <a:r>
              <a:rPr lang="fr-FR" dirty="0"/>
              <a:t>elles sont appelées cellules somatique.</a:t>
            </a:r>
          </a:p>
          <a:p>
            <a:pPr algn="just">
              <a:lnSpc>
                <a:spcPct val="160000"/>
              </a:lnSpc>
            </a:pPr>
            <a:r>
              <a:rPr lang="fr-FR" dirty="0"/>
              <a:t> </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a:t>
            </a:fld>
            <a:endParaRPr lang="fr-FR" noProof="0" dirty="0"/>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692779"/>
          </a:xfrm>
        </p:spPr>
        <p:txBody>
          <a:bodyPr rtlCol="0"/>
          <a:lstStyle/>
          <a:p>
            <a:r>
              <a:rPr lang="fr-FR" dirty="0" smtClean="0"/>
              <a:t>1.2</a:t>
            </a:r>
            <a:r>
              <a:rPr lang="fr-FR" dirty="0"/>
              <a:t>	</a:t>
            </a:r>
            <a:r>
              <a:rPr lang="fr-FR" dirty="0" smtClean="0"/>
              <a:t>Etapes de la spermatogénèse</a:t>
            </a:r>
            <a:endParaRPr lang="fr-FR" dirty="0"/>
          </a:p>
        </p:txBody>
      </p:sp>
      <p:pic>
        <p:nvPicPr>
          <p:cNvPr id="4" name="Espace réservé du contenu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8098" y="1421394"/>
            <a:ext cx="7405735" cy="5078994"/>
          </a:xfrm>
          <a:prstGeom prst="rect">
            <a:avLst/>
          </a:prstGeom>
          <a:noFill/>
          <a:ln>
            <a:noFill/>
          </a:ln>
        </p:spPr>
      </p:pic>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20</a:t>
            </a:fld>
            <a:endParaRPr lang="fr-FR" noProof="0" dirty="0"/>
          </a:p>
        </p:txBody>
      </p:sp>
    </p:spTree>
    <p:extLst>
      <p:ext uri="{BB962C8B-B14F-4D97-AF65-F5344CB8AC3E}">
        <p14:creationId xmlns:p14="http://schemas.microsoft.com/office/powerpoint/2010/main" val="6861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a:t>	</a:t>
            </a:r>
            <a:r>
              <a:rPr lang="fr-FR" dirty="0" smtClean="0"/>
              <a:t>Spermiogénèse</a:t>
            </a:r>
            <a:endParaRPr lang="fr-FR" dirty="0"/>
          </a:p>
        </p:txBody>
      </p:sp>
      <p:sp>
        <p:nvSpPr>
          <p:cNvPr id="3" name="Espace réservé du contenu 2"/>
          <p:cNvSpPr>
            <a:spLocks noGrp="1"/>
          </p:cNvSpPr>
          <p:nvPr>
            <p:ph idx="1"/>
          </p:nvPr>
        </p:nvSpPr>
        <p:spPr>
          <a:xfrm>
            <a:off x="1524000" y="1846502"/>
            <a:ext cx="9421640" cy="3567470"/>
          </a:xfrm>
        </p:spPr>
        <p:txBody>
          <a:bodyPr rtlCol="0">
            <a:noAutofit/>
          </a:bodyPr>
          <a:lstStyle/>
          <a:p>
            <a:pPr marL="45720" indent="0" algn="just">
              <a:lnSpc>
                <a:spcPct val="150000"/>
              </a:lnSpc>
              <a:buNone/>
            </a:pPr>
            <a:r>
              <a:rPr lang="fr-FR" sz="2400" dirty="0" smtClean="0"/>
              <a:t>Cette </a:t>
            </a:r>
            <a:r>
              <a:rPr lang="fr-FR" sz="2400" dirty="0"/>
              <a:t>phase ne comporte pas de division mais une </a:t>
            </a:r>
            <a:r>
              <a:rPr lang="fr-FR" sz="2400" dirty="0">
                <a:solidFill>
                  <a:srgbClr val="FF0000"/>
                </a:solidFill>
              </a:rPr>
              <a:t>différenciation des spermatides en spermatozoïdes</a:t>
            </a:r>
            <a:r>
              <a:rPr lang="fr-FR" sz="2400" dirty="0"/>
              <a:t> (mise en place de l'acrosome, du flagelle), qui seront libérés dans la lumière du tube séminifère.</a:t>
            </a:r>
          </a:p>
          <a:p>
            <a:pPr marL="45720" indent="0" algn="just">
              <a:lnSpc>
                <a:spcPct val="150000"/>
              </a:lnSpc>
              <a:buNone/>
            </a:pPr>
            <a:r>
              <a:rPr lang="fr-FR" sz="2400" dirty="0"/>
              <a:t>La spermatide se transforme en spermatozoïdes à la suite de modification morphologique, Ces transformations vont intéresser à la fois le noyau et le cytoplasme de la </a:t>
            </a:r>
            <a:r>
              <a:rPr lang="fr-FR" sz="2400" dirty="0" smtClean="0"/>
              <a:t>spermatide.</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21</a:t>
            </a:fld>
            <a:endParaRPr lang="fr-FR" noProof="0" dirty="0"/>
          </a:p>
        </p:txBody>
      </p:sp>
    </p:spTree>
    <p:extLst>
      <p:ext uri="{BB962C8B-B14F-4D97-AF65-F5344CB8AC3E}">
        <p14:creationId xmlns:p14="http://schemas.microsoft.com/office/powerpoint/2010/main" val="31835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0625" y="158247"/>
            <a:ext cx="9144000" cy="878136"/>
          </a:xfrm>
        </p:spPr>
        <p:txBody>
          <a:bodyPr rtlCol="0"/>
          <a:lstStyle/>
          <a:p>
            <a:r>
              <a:rPr lang="fr-FR" dirty="0"/>
              <a:t>	</a:t>
            </a:r>
            <a:r>
              <a:rPr lang="fr-FR" dirty="0" smtClean="0"/>
              <a:t>Spermiogénèse</a:t>
            </a:r>
            <a:endParaRPr lang="fr-FR" dirty="0"/>
          </a:p>
        </p:txBody>
      </p:sp>
      <p:sp>
        <p:nvSpPr>
          <p:cNvPr id="3" name="Espace réservé du contenu 2"/>
          <p:cNvSpPr>
            <a:spLocks noGrp="1"/>
          </p:cNvSpPr>
          <p:nvPr>
            <p:ph idx="1"/>
          </p:nvPr>
        </p:nvSpPr>
        <p:spPr>
          <a:xfrm>
            <a:off x="1524000" y="1312752"/>
            <a:ext cx="9144000" cy="5088048"/>
          </a:xfrm>
        </p:spPr>
        <p:txBody>
          <a:bodyPr rtlCol="0">
            <a:normAutofit lnSpcReduction="10000"/>
          </a:bodyPr>
          <a:lstStyle/>
          <a:p>
            <a:pPr marL="45720" indent="0" algn="just">
              <a:lnSpc>
                <a:spcPct val="150000"/>
              </a:lnSpc>
              <a:buNone/>
            </a:pPr>
            <a:r>
              <a:rPr lang="fr-FR" dirty="0"/>
              <a:t>	</a:t>
            </a:r>
            <a:r>
              <a:rPr lang="fr-FR" dirty="0" smtClean="0">
                <a:solidFill>
                  <a:srgbClr val="FF0000"/>
                </a:solidFill>
              </a:rPr>
              <a:t>Formation </a:t>
            </a:r>
            <a:r>
              <a:rPr lang="fr-FR" dirty="0">
                <a:solidFill>
                  <a:srgbClr val="FF0000"/>
                </a:solidFill>
              </a:rPr>
              <a:t>de l'acrosome  </a:t>
            </a:r>
          </a:p>
          <a:p>
            <a:pPr marL="45720" indent="0" algn="just">
              <a:lnSpc>
                <a:spcPct val="150000"/>
              </a:lnSpc>
              <a:buNone/>
            </a:pPr>
            <a:r>
              <a:rPr lang="fr-FR" sz="2400" dirty="0"/>
              <a:t>L'appareil de Golgi fournit de nombreuses vésicules qui confluent pour donner une vésicule unique dans laquelle apparaît peu à peu une masse granuleuse, dense : la vésicule </a:t>
            </a:r>
            <a:r>
              <a:rPr lang="fr-FR" sz="2400" dirty="0" err="1"/>
              <a:t>proacrosomique</a:t>
            </a:r>
            <a:r>
              <a:rPr lang="fr-FR" sz="2400" dirty="0"/>
              <a:t>. Cette dernière, d'abord proche des centrioles, rejoint le noyau (au niveau du </a:t>
            </a:r>
            <a:r>
              <a:rPr lang="fr-FR" sz="2400" dirty="0" smtClean="0"/>
              <a:t>pôle </a:t>
            </a:r>
            <a:r>
              <a:rPr lang="fr-FR" sz="2400" dirty="0"/>
              <a:t>antérieur du futur spermatozoïde) et s'étale, en une cape </a:t>
            </a:r>
            <a:r>
              <a:rPr lang="fr-FR" sz="2400" dirty="0" err="1"/>
              <a:t>acrosomique</a:t>
            </a:r>
            <a:r>
              <a:rPr lang="fr-FR" sz="2400" dirty="0"/>
              <a:t>. Son contenu devient par la suite homogène ; on parle alors d'acrosome.</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22</a:t>
            </a:fld>
            <a:endParaRPr lang="fr-FR" noProof="0" dirty="0"/>
          </a:p>
        </p:txBody>
      </p:sp>
    </p:spTree>
    <p:extLst>
      <p:ext uri="{BB962C8B-B14F-4D97-AF65-F5344CB8AC3E}">
        <p14:creationId xmlns:p14="http://schemas.microsoft.com/office/powerpoint/2010/main" val="7655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40141"/>
            <a:ext cx="9144000" cy="801015"/>
          </a:xfrm>
        </p:spPr>
        <p:txBody>
          <a:bodyPr rtlCol="0"/>
          <a:lstStyle/>
          <a:p>
            <a:r>
              <a:rPr lang="fr-FR" dirty="0"/>
              <a:t>	</a:t>
            </a:r>
            <a:r>
              <a:rPr lang="fr-FR" dirty="0" smtClean="0"/>
              <a:t>Spermiogénèse</a:t>
            </a:r>
            <a:endParaRPr lang="fr-FR" dirty="0"/>
          </a:p>
        </p:txBody>
      </p:sp>
      <p:sp>
        <p:nvSpPr>
          <p:cNvPr id="3" name="Espace réservé du contenu 2"/>
          <p:cNvSpPr>
            <a:spLocks noGrp="1"/>
          </p:cNvSpPr>
          <p:nvPr>
            <p:ph idx="1"/>
          </p:nvPr>
        </p:nvSpPr>
        <p:spPr>
          <a:xfrm>
            <a:off x="1523999" y="1086415"/>
            <a:ext cx="9530281" cy="5395865"/>
          </a:xfrm>
        </p:spPr>
        <p:txBody>
          <a:bodyPr rtlCol="0">
            <a:normAutofit lnSpcReduction="10000"/>
          </a:bodyPr>
          <a:lstStyle/>
          <a:p>
            <a:pPr marL="45720" indent="0" algn="just">
              <a:lnSpc>
                <a:spcPct val="150000"/>
              </a:lnSpc>
              <a:buNone/>
            </a:pPr>
            <a:r>
              <a:rPr lang="fr-FR" dirty="0"/>
              <a:t>	</a:t>
            </a:r>
            <a:r>
              <a:rPr lang="fr-FR" sz="2400" dirty="0" smtClean="0">
                <a:solidFill>
                  <a:srgbClr val="FF0000"/>
                </a:solidFill>
              </a:rPr>
              <a:t>Formation </a:t>
            </a:r>
            <a:r>
              <a:rPr lang="fr-FR" sz="2400" dirty="0">
                <a:solidFill>
                  <a:srgbClr val="FF0000"/>
                </a:solidFill>
              </a:rPr>
              <a:t>du flagelle  </a:t>
            </a:r>
          </a:p>
          <a:p>
            <a:pPr marL="45720" indent="0" algn="just">
              <a:lnSpc>
                <a:spcPct val="150000"/>
              </a:lnSpc>
              <a:buNone/>
            </a:pPr>
            <a:r>
              <a:rPr lang="fr-FR" sz="2400" dirty="0"/>
              <a:t>L'appareil centriolaire de la spermatide se met en place aux pôles opposés du noyau formant des microtubules ancrés qui commencent à former le flagelle</a:t>
            </a:r>
            <a:r>
              <a:rPr lang="fr-FR" sz="2400" dirty="0" smtClean="0"/>
              <a:t>.</a:t>
            </a:r>
          </a:p>
          <a:p>
            <a:pPr marL="45720" indent="0" algn="just">
              <a:lnSpc>
                <a:spcPct val="150000"/>
              </a:lnSpc>
              <a:buNone/>
            </a:pPr>
            <a:r>
              <a:rPr lang="fr-FR" sz="2400" dirty="0"/>
              <a:t>	</a:t>
            </a:r>
            <a:r>
              <a:rPr lang="fr-FR" sz="2400" dirty="0" smtClean="0">
                <a:solidFill>
                  <a:srgbClr val="FF0000"/>
                </a:solidFill>
              </a:rPr>
              <a:t>Formation </a:t>
            </a:r>
            <a:r>
              <a:rPr lang="fr-FR" sz="2400" dirty="0">
                <a:solidFill>
                  <a:srgbClr val="FF0000"/>
                </a:solidFill>
              </a:rPr>
              <a:t>de la pièce intermédiaire</a:t>
            </a:r>
          </a:p>
          <a:p>
            <a:pPr marL="45720" indent="0" algn="just">
              <a:lnSpc>
                <a:spcPct val="150000"/>
              </a:lnSpc>
              <a:buNone/>
            </a:pPr>
            <a:r>
              <a:rPr lang="fr-FR" sz="2400" dirty="0"/>
              <a:t>Les mitochondries, regroupées derrière le noyau, se disposent les unes derrière les autres et forment une chaîne enroulée autour de la base du flagelle, dans la pièce </a:t>
            </a:r>
            <a:r>
              <a:rPr lang="fr-FR" sz="2400" dirty="0" smtClean="0"/>
              <a:t>intermédiaire; </a:t>
            </a:r>
            <a:r>
              <a:rPr lang="fr-FR" sz="2400" dirty="0"/>
              <a:t>c'est l'hélice mitochondriale.</a:t>
            </a:r>
          </a:p>
          <a:p>
            <a:pPr marL="45720" indent="0" algn="just">
              <a:lnSpc>
                <a:spcPct val="150000"/>
              </a:lnSpc>
              <a:buNone/>
            </a:pPr>
            <a:endParaRPr lang="fr-FR" sz="2400" dirty="0"/>
          </a:p>
          <a:p>
            <a:pPr marL="45720" indent="0" algn="just">
              <a:lnSpc>
                <a:spcPct val="150000"/>
              </a:lnSpc>
              <a:buNone/>
            </a:pPr>
            <a:endParaRPr lang="fr-FR" sz="2400" dirty="0"/>
          </a:p>
          <a:p>
            <a:pPr marL="45720" indent="0" algn="just">
              <a:lnSpc>
                <a:spcPct val="15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23</a:t>
            </a:fld>
            <a:endParaRPr lang="fr-FR" noProof="0" dirty="0"/>
          </a:p>
        </p:txBody>
      </p:sp>
    </p:spTree>
    <p:extLst>
      <p:ext uri="{BB962C8B-B14F-4D97-AF65-F5344CB8AC3E}">
        <p14:creationId xmlns:p14="http://schemas.microsoft.com/office/powerpoint/2010/main" val="32713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2024063" y="214313"/>
            <a:ext cx="8229600" cy="857250"/>
          </a:xfrm>
        </p:spPr>
        <p:txBody>
          <a:bodyPr/>
          <a:lstStyle/>
          <a:p>
            <a:pPr algn="ctr"/>
            <a:r>
              <a:rPr lang="fr-FR" dirty="0"/>
              <a:t>Spermiogénèse</a:t>
            </a:r>
            <a:endParaRPr lang="fr-FR" dirty="0" smtClean="0"/>
          </a:p>
        </p:txBody>
      </p:sp>
      <p:pic>
        <p:nvPicPr>
          <p:cNvPr id="52227" name="Picture 4" descr="Spermiogenè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52725" y="1357314"/>
            <a:ext cx="6915150" cy="4389437"/>
          </a:xfrm>
          <a:ln w="38100">
            <a:solidFill>
              <a:srgbClr val="000000"/>
            </a:solidFill>
            <a:miter lim="800000"/>
            <a:headEnd/>
            <a:tailEnd/>
          </a:ln>
        </p:spPr>
      </p:pic>
      <p:sp>
        <p:nvSpPr>
          <p:cNvPr id="5" name="Rectangle 4"/>
          <p:cNvSpPr/>
          <p:nvPr/>
        </p:nvSpPr>
        <p:spPr>
          <a:xfrm>
            <a:off x="2830611" y="6000751"/>
            <a:ext cx="6513323" cy="461665"/>
          </a:xfrm>
          <a:prstGeom prst="rect">
            <a:avLst/>
          </a:prstGeom>
        </p:spPr>
        <p:txBody>
          <a:bodyPr wrap="none">
            <a:spAutoFit/>
          </a:bodyPr>
          <a:lstStyle/>
          <a:p>
            <a:pPr algn="ctr" eaLnBrk="1" hangingPunct="1">
              <a:defRPr/>
            </a:pPr>
            <a:r>
              <a:rPr lang="fr-FR" sz="2400" dirty="0" smtClean="0">
                <a:cs typeface="Arial" charset="0"/>
              </a:rPr>
              <a:t>Figure 5: Différentiation </a:t>
            </a:r>
            <a:r>
              <a:rPr lang="fr-FR" sz="2400" dirty="0">
                <a:cs typeface="Arial" charset="0"/>
              </a:rPr>
              <a:t>d’un spermatozoïde</a:t>
            </a:r>
          </a:p>
        </p:txBody>
      </p:sp>
      <p:sp>
        <p:nvSpPr>
          <p:cNvPr id="5222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0CB39A-9D59-4FA9-A423-8090D3A5A125}" type="slidenum">
              <a:rPr lang="fr-BE" smtClean="0">
                <a:solidFill>
                  <a:srgbClr val="045C75"/>
                </a:solidFill>
                <a:latin typeface="Constantia" panose="02030602050306030303" pitchFamily="18" charset="0"/>
              </a:rPr>
              <a:pPr/>
              <a:t>24</a:t>
            </a:fld>
            <a:endParaRPr lang="fr-BE" smtClean="0">
              <a:solidFill>
                <a:srgbClr val="045C75"/>
              </a:solidFill>
              <a:latin typeface="Constantia" panose="02030602050306030303" pitchFamily="18" charset="0"/>
            </a:endParaRPr>
          </a:p>
        </p:txBody>
      </p:sp>
      <p:sp>
        <p:nvSpPr>
          <p:cNvPr id="2" name="Espace réservé du pied de page 1"/>
          <p:cNvSpPr>
            <a:spLocks noGrp="1"/>
          </p:cNvSpPr>
          <p:nvPr>
            <p:ph type="ftr" sz="quarter" idx="11"/>
          </p:nvPr>
        </p:nvSpPr>
        <p:spPr/>
        <p:txBody>
          <a:bodyPr/>
          <a:lstStyle/>
          <a:p>
            <a:pPr rtl="0"/>
            <a:r>
              <a:rPr lang="fr-FR" noProof="0" smtClean="0"/>
              <a:t>1/3/2023</a:t>
            </a:r>
            <a:endParaRPr lang="fr-FR" noProof="0" dirty="0"/>
          </a:p>
        </p:txBody>
      </p:sp>
    </p:spTree>
    <p:extLst>
      <p:ext uri="{BB962C8B-B14F-4D97-AF65-F5344CB8AC3E}">
        <p14:creationId xmlns:p14="http://schemas.microsoft.com/office/powerpoint/2010/main" val="5923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514B3-F91B-4ECA-9FDC-62F2F2A04B38}" type="slidenum">
              <a:rPr lang="fr-BE" smtClean="0">
                <a:solidFill>
                  <a:srgbClr val="045C75"/>
                </a:solidFill>
                <a:latin typeface="Constantia" panose="02030602050306030303" pitchFamily="18" charset="0"/>
              </a:rPr>
              <a:pPr/>
              <a:t>25</a:t>
            </a:fld>
            <a:endParaRPr lang="fr-BE" smtClean="0">
              <a:solidFill>
                <a:srgbClr val="045C75"/>
              </a:solidFill>
              <a:latin typeface="Constantia" panose="02030602050306030303" pitchFamily="18" charset="0"/>
            </a:endParaRPr>
          </a:p>
        </p:txBody>
      </p:sp>
      <p:sp>
        <p:nvSpPr>
          <p:cNvPr id="2" name="Rectangle 1"/>
          <p:cNvSpPr/>
          <p:nvPr/>
        </p:nvSpPr>
        <p:spPr>
          <a:xfrm>
            <a:off x="253497" y="0"/>
            <a:ext cx="11543168" cy="523220"/>
          </a:xfrm>
          <a:prstGeom prst="rect">
            <a:avLst/>
          </a:prstGeom>
        </p:spPr>
        <p:txBody>
          <a:bodyPr wrap="square">
            <a:spAutoFit/>
          </a:bodyPr>
          <a:lstStyle/>
          <a:p>
            <a:r>
              <a:rPr lang="fr-FR" sz="2800" dirty="0"/>
              <a:t>1.2	Lieu d’acquisition de la fonctionnalité </a:t>
            </a:r>
            <a:r>
              <a:rPr lang="fr-FR" sz="2800" dirty="0" smtClean="0"/>
              <a:t>du spermatozoïde </a:t>
            </a:r>
            <a:endParaRPr lang="fr-FR" sz="2800" dirty="0"/>
          </a:p>
        </p:txBody>
      </p:sp>
      <p:sp>
        <p:nvSpPr>
          <p:cNvPr id="3" name="Rectangle 2"/>
          <p:cNvSpPr/>
          <p:nvPr/>
        </p:nvSpPr>
        <p:spPr>
          <a:xfrm>
            <a:off x="1004935" y="553522"/>
            <a:ext cx="10791730" cy="1938992"/>
          </a:xfrm>
          <a:prstGeom prst="rect">
            <a:avLst/>
          </a:prstGeom>
        </p:spPr>
        <p:txBody>
          <a:bodyPr wrap="square">
            <a:spAutoFit/>
          </a:bodyPr>
          <a:lstStyle/>
          <a:p>
            <a:pPr marL="45720" indent="0" algn="just">
              <a:lnSpc>
                <a:spcPct val="150000"/>
              </a:lnSpc>
              <a:buNone/>
            </a:pPr>
            <a:r>
              <a:rPr lang="fr-FR" sz="2000" dirty="0"/>
              <a:t>Les spermatozoïdes sont produits et formés dans les testicules, puis libérés dans l’</a:t>
            </a:r>
            <a:r>
              <a:rPr lang="fr-FR" sz="2000" dirty="0">
                <a:solidFill>
                  <a:srgbClr val="FF0000"/>
                </a:solidFill>
              </a:rPr>
              <a:t>épididyme</a:t>
            </a:r>
            <a:r>
              <a:rPr lang="fr-FR" sz="2000" dirty="0"/>
              <a:t>. Ils passent d’abord du </a:t>
            </a:r>
            <a:r>
              <a:rPr lang="fr-FR" sz="2000" dirty="0" err="1"/>
              <a:t>rete</a:t>
            </a:r>
            <a:r>
              <a:rPr lang="fr-FR" sz="2000" dirty="0"/>
              <a:t> </a:t>
            </a:r>
            <a:r>
              <a:rPr lang="fr-FR" sz="2000" dirty="0" err="1"/>
              <a:t>testis</a:t>
            </a:r>
            <a:r>
              <a:rPr lang="fr-FR" sz="2000" dirty="0"/>
              <a:t> vers la tête de l’épididyme, puis dans les cônes efférents qui se poursuivent par le canal de l’épididyme. Les gamètes sont modifiés tout au long de leur trajet dans les voies </a:t>
            </a:r>
            <a:r>
              <a:rPr lang="fr-FR" sz="2000" dirty="0" smtClean="0"/>
              <a:t>génitales. </a:t>
            </a:r>
            <a:endParaRPr lang="fr-FR" sz="2000" dirty="0"/>
          </a:p>
        </p:txBody>
      </p:sp>
      <p:pic>
        <p:nvPicPr>
          <p:cNvPr id="5" name="Espace réservé du contenu 4"/>
          <p:cNvPicPr>
            <a:picLocks noGrp="1" noChangeAspect="1"/>
          </p:cNvPicPr>
          <p:nvPr>
            <p:ph idx="1"/>
          </p:nvPr>
        </p:nvPicPr>
        <p:blipFill>
          <a:blip r:embed="rId2"/>
          <a:stretch>
            <a:fillRect/>
          </a:stretch>
        </p:blipFill>
        <p:spPr>
          <a:xfrm>
            <a:off x="2554963" y="2492514"/>
            <a:ext cx="7239000" cy="3808763"/>
          </a:xfrm>
          <a:prstGeom prst="rect">
            <a:avLst/>
          </a:prstGeom>
        </p:spPr>
      </p:pic>
      <p:sp>
        <p:nvSpPr>
          <p:cNvPr id="6" name="ZoneTexte 5"/>
          <p:cNvSpPr txBox="1"/>
          <p:nvPr/>
        </p:nvSpPr>
        <p:spPr>
          <a:xfrm>
            <a:off x="1638678" y="6271175"/>
            <a:ext cx="9533299" cy="461665"/>
          </a:xfrm>
          <a:prstGeom prst="rect">
            <a:avLst/>
          </a:prstGeom>
          <a:noFill/>
        </p:spPr>
        <p:txBody>
          <a:bodyPr wrap="square" rtlCol="0">
            <a:spAutoFit/>
          </a:bodyPr>
          <a:lstStyle/>
          <a:p>
            <a:r>
              <a:rPr lang="fr-FR" sz="2400" dirty="0" smtClean="0"/>
              <a:t>Figure 6: Coupe </a:t>
            </a:r>
            <a:r>
              <a:rPr lang="fr-FR" sz="2400" dirty="0"/>
              <a:t>Schématique d’un testicule et l’épididyme</a:t>
            </a:r>
          </a:p>
        </p:txBody>
      </p:sp>
      <p:sp>
        <p:nvSpPr>
          <p:cNvPr id="7" name="Espace réservé du pied de page 6"/>
          <p:cNvSpPr>
            <a:spLocks noGrp="1"/>
          </p:cNvSpPr>
          <p:nvPr>
            <p:ph type="ftr" sz="quarter" idx="11"/>
          </p:nvPr>
        </p:nvSpPr>
        <p:spPr/>
        <p:txBody>
          <a:bodyPr/>
          <a:lstStyle/>
          <a:p>
            <a:pPr rtl="0"/>
            <a:r>
              <a:rPr lang="fr-FR" noProof="0" smtClean="0"/>
              <a:t>1/3/2023</a:t>
            </a:r>
            <a:endParaRPr lang="fr-FR" noProof="0" dirty="0"/>
          </a:p>
        </p:txBody>
      </p:sp>
    </p:spTree>
    <p:extLst>
      <p:ext uri="{BB962C8B-B14F-4D97-AF65-F5344CB8AC3E}">
        <p14:creationId xmlns:p14="http://schemas.microsoft.com/office/powerpoint/2010/main" val="305088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08" y="339316"/>
            <a:ext cx="11307778" cy="878136"/>
          </a:xfrm>
        </p:spPr>
        <p:txBody>
          <a:bodyPr rtlCol="0">
            <a:normAutofit fontScale="90000"/>
          </a:bodyPr>
          <a:lstStyle/>
          <a:p>
            <a:r>
              <a:rPr lang="fr-FR" dirty="0" smtClean="0"/>
              <a:t>1.2</a:t>
            </a:r>
            <a:r>
              <a:rPr lang="fr-FR" dirty="0"/>
              <a:t>	Lieu d’acquisition de la fonctionnalité du spermatozoïde </a:t>
            </a:r>
          </a:p>
        </p:txBody>
      </p:sp>
      <p:sp>
        <p:nvSpPr>
          <p:cNvPr id="3" name="Espace réservé du contenu 2"/>
          <p:cNvSpPr>
            <a:spLocks noGrp="1"/>
          </p:cNvSpPr>
          <p:nvPr>
            <p:ph idx="1"/>
          </p:nvPr>
        </p:nvSpPr>
        <p:spPr>
          <a:xfrm>
            <a:off x="1204111" y="1421394"/>
            <a:ext cx="9823009" cy="4979406"/>
          </a:xfrm>
        </p:spPr>
        <p:txBody>
          <a:bodyPr rtlCol="0">
            <a:normAutofit/>
          </a:bodyPr>
          <a:lstStyle/>
          <a:p>
            <a:pPr marL="45720" indent="0" algn="just">
              <a:lnSpc>
                <a:spcPct val="150000"/>
              </a:lnSpc>
              <a:buNone/>
            </a:pPr>
            <a:r>
              <a:rPr lang="fr-FR" sz="2400" dirty="0" smtClean="0"/>
              <a:t>Dans </a:t>
            </a:r>
            <a:r>
              <a:rPr lang="fr-FR" sz="2400" dirty="0"/>
              <a:t>l’épididyme, sous l’action des androgènes (en particulier de la testostérone) sécrétés par les cellules de </a:t>
            </a:r>
            <a:r>
              <a:rPr lang="fr-FR" sz="2400" dirty="0" err="1"/>
              <a:t>Leydig</a:t>
            </a:r>
            <a:r>
              <a:rPr lang="fr-FR" sz="2400" dirty="0"/>
              <a:t>, les spermatozoïdes acquièrent leur </a:t>
            </a:r>
            <a:r>
              <a:rPr lang="fr-FR" sz="2400" dirty="0">
                <a:solidFill>
                  <a:srgbClr val="FF0000"/>
                </a:solidFill>
              </a:rPr>
              <a:t>mobilité</a:t>
            </a:r>
            <a:r>
              <a:rPr lang="fr-FR" sz="2400" dirty="0"/>
              <a:t> (les spermatozoïdes produits au niveau des testicules sont très peu ou pas du tout mobiles</a:t>
            </a:r>
            <a:r>
              <a:rPr lang="fr-FR" sz="2400" dirty="0" smtClean="0"/>
              <a:t>).</a:t>
            </a:r>
          </a:p>
          <a:p>
            <a:pPr marL="45720" indent="0" algn="just">
              <a:lnSpc>
                <a:spcPct val="150000"/>
              </a:lnSpc>
              <a:buNone/>
            </a:pPr>
            <a:r>
              <a:rPr lang="fr-FR" sz="2400" dirty="0"/>
              <a:t>C’est également dans l’épididyme que les spermatozoïdes sont </a:t>
            </a:r>
            <a:r>
              <a:rPr lang="fr-FR" sz="2400" dirty="0" err="1"/>
              <a:t>décapacités</a:t>
            </a:r>
            <a:r>
              <a:rPr lang="fr-FR" sz="2400" dirty="0"/>
              <a:t> (inaptes à la fécondation), grâce au facteur de décapacitation sécrété par les cellules </a:t>
            </a:r>
            <a:r>
              <a:rPr lang="fr-FR" sz="2400" dirty="0" err="1"/>
              <a:t>épididymaires</a:t>
            </a:r>
            <a:r>
              <a:rPr lang="fr-FR" sz="2400" dirty="0"/>
              <a:t>, les spermatozoïdes s’accumulent dans les ampoules différentielles. </a:t>
            </a:r>
          </a:p>
          <a:p>
            <a:pPr marL="45720" indent="0" algn="just">
              <a:lnSpc>
                <a:spcPct val="150000"/>
              </a:lnSpc>
              <a:buNone/>
            </a:pP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26</a:t>
            </a:fld>
            <a:endParaRPr lang="fr-FR" noProof="0" dirty="0"/>
          </a:p>
        </p:txBody>
      </p:sp>
    </p:spTree>
    <p:extLst>
      <p:ext uri="{BB962C8B-B14F-4D97-AF65-F5344CB8AC3E}">
        <p14:creationId xmlns:p14="http://schemas.microsoft.com/office/powerpoint/2010/main" val="170984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fontScale="90000"/>
          </a:bodyPr>
          <a:lstStyle/>
          <a:p>
            <a:r>
              <a:rPr lang="fr-FR" dirty="0" smtClean="0"/>
              <a:t>1.2</a:t>
            </a:r>
            <a:r>
              <a:rPr lang="fr-FR" dirty="0"/>
              <a:t>	Lieu d’acquisition de la fonctionnalité du spermatozoïde </a:t>
            </a:r>
          </a:p>
        </p:txBody>
      </p:sp>
      <p:sp>
        <p:nvSpPr>
          <p:cNvPr id="3" name="Espace réservé du contenu 2"/>
          <p:cNvSpPr>
            <a:spLocks noGrp="1"/>
          </p:cNvSpPr>
          <p:nvPr>
            <p:ph idx="1"/>
          </p:nvPr>
        </p:nvSpPr>
        <p:spPr>
          <a:xfrm>
            <a:off x="1068309" y="1076957"/>
            <a:ext cx="10001061" cy="5604500"/>
          </a:xfrm>
        </p:spPr>
        <p:txBody>
          <a:bodyPr rtlCol="0">
            <a:noAutofit/>
          </a:bodyPr>
          <a:lstStyle/>
          <a:p>
            <a:pPr marL="45720" indent="0" algn="just">
              <a:lnSpc>
                <a:spcPct val="150000"/>
              </a:lnSpc>
              <a:buNone/>
            </a:pPr>
            <a:r>
              <a:rPr lang="fr-FR" sz="2400" dirty="0" smtClean="0"/>
              <a:t>Lors </a:t>
            </a:r>
            <a:r>
              <a:rPr lang="fr-FR" sz="2400" dirty="0"/>
              <a:t>de l’éjaculation, ils sont en suspension dans le liquide séminal sécrété par les vésicules séminales, la prostate et les glandes de </a:t>
            </a:r>
            <a:r>
              <a:rPr lang="fr-FR" sz="2400" dirty="0" smtClean="0"/>
              <a:t>Cowper. Pendant </a:t>
            </a:r>
            <a:r>
              <a:rPr lang="fr-FR" sz="2400" dirty="0"/>
              <a:t>leur séjour dans les voies génitales mâles, les spermatozoïdes restent immobiles. Leur métabolisme est activé et leur motilité est déclenchée au moment de l'éjaculation, lorsqu'ils sont mis en présence des sécrétions des glandes annexes (vésicule séminale, prostate). </a:t>
            </a:r>
          </a:p>
          <a:p>
            <a:pPr algn="just">
              <a:lnSpc>
                <a:spcPct val="150000"/>
              </a:lnSpc>
            </a:pPr>
            <a:r>
              <a:rPr lang="fr-FR" sz="2400" dirty="0"/>
              <a:t>Ces sécrétions, qui constituent l'essentiel du volume de l'éjaculat, leur apportent les substrats </a:t>
            </a:r>
            <a:r>
              <a:rPr lang="fr-FR" sz="2400" dirty="0" smtClean="0"/>
              <a:t>énergétiques </a:t>
            </a:r>
            <a:r>
              <a:rPr lang="fr-FR" sz="2400" dirty="0"/>
              <a:t>et l'oxygène indispensables à leur activité motrice. </a:t>
            </a:r>
            <a:endParaRPr lang="fr-FR" sz="2400" dirty="0" smtClean="0"/>
          </a:p>
          <a:p>
            <a:pPr marL="45720" indent="0" algn="just">
              <a:lnSpc>
                <a:spcPct val="150000"/>
              </a:lnSpc>
              <a:buNone/>
            </a:pP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27</a:t>
            </a:fld>
            <a:endParaRPr lang="fr-FR" noProof="0" dirty="0"/>
          </a:p>
        </p:txBody>
      </p:sp>
    </p:spTree>
    <p:extLst>
      <p:ext uri="{BB962C8B-B14F-4D97-AF65-F5344CB8AC3E}">
        <p14:creationId xmlns:p14="http://schemas.microsoft.com/office/powerpoint/2010/main" val="126626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a:bodyPr>
          <a:lstStyle/>
          <a:p>
            <a:r>
              <a:rPr lang="fr-FR" dirty="0" smtClean="0"/>
              <a:t>1.3</a:t>
            </a:r>
            <a:r>
              <a:rPr lang="fr-FR" dirty="0"/>
              <a:t>	Origine et composition chimique du liquide séminal</a:t>
            </a:r>
          </a:p>
        </p:txBody>
      </p:sp>
      <p:sp>
        <p:nvSpPr>
          <p:cNvPr id="3" name="Espace réservé du contenu 2"/>
          <p:cNvSpPr>
            <a:spLocks noGrp="1"/>
          </p:cNvSpPr>
          <p:nvPr>
            <p:ph idx="1"/>
          </p:nvPr>
        </p:nvSpPr>
        <p:spPr>
          <a:xfrm>
            <a:off x="1068308" y="1076957"/>
            <a:ext cx="10746463" cy="5604500"/>
          </a:xfrm>
        </p:spPr>
        <p:txBody>
          <a:bodyPr rtlCol="0">
            <a:noAutofit/>
          </a:bodyPr>
          <a:lstStyle/>
          <a:p>
            <a:pPr marL="45720" indent="0" algn="just">
              <a:lnSpc>
                <a:spcPct val="150000"/>
              </a:lnSpc>
              <a:buNone/>
            </a:pPr>
            <a:r>
              <a:rPr lang="fr-FR" sz="2400" dirty="0"/>
              <a:t>Les glandes accessoires de l’appareil génital mâle, régies par les hormones testiculaires et lors de l’éjaculation, par le système nerveux, ont pour fonction de sécréter les substances nécessaires (plasma séminal) à la vie des spermatozoïdes dans les voies excrétrices et de jouer un rôle dans la physiologie de l’acte sexuel</a:t>
            </a:r>
            <a:r>
              <a:rPr lang="fr-FR" sz="2400" dirty="0" smtClean="0"/>
              <a:t>.</a:t>
            </a:r>
          </a:p>
          <a:p>
            <a:pPr marL="45720" indent="0" algn="just">
              <a:lnSpc>
                <a:spcPct val="150000"/>
              </a:lnSpc>
              <a:buNone/>
            </a:pPr>
            <a:r>
              <a:rPr lang="fr-FR" sz="2400" dirty="0"/>
              <a:t>Les </a:t>
            </a:r>
            <a:r>
              <a:rPr lang="fr-FR" sz="2400" dirty="0">
                <a:solidFill>
                  <a:srgbClr val="FF0000"/>
                </a:solidFill>
              </a:rPr>
              <a:t>glandes accessoires </a:t>
            </a:r>
            <a:r>
              <a:rPr lang="fr-FR" sz="2400" dirty="0"/>
              <a:t>comprennent </a:t>
            </a:r>
            <a:r>
              <a:rPr lang="fr-FR" sz="2400" dirty="0" smtClean="0"/>
              <a:t>:</a:t>
            </a:r>
          </a:p>
          <a:p>
            <a:pPr marL="45720" indent="0" algn="just">
              <a:lnSpc>
                <a:spcPct val="150000"/>
              </a:lnSpc>
              <a:buNone/>
            </a:pPr>
            <a:r>
              <a:rPr lang="fr-FR" sz="2400" dirty="0" smtClean="0"/>
              <a:t>Les </a:t>
            </a:r>
            <a:r>
              <a:rPr lang="fr-FR" sz="2400" dirty="0" smtClean="0">
                <a:solidFill>
                  <a:srgbClr val="FF0000"/>
                </a:solidFill>
              </a:rPr>
              <a:t>vésicules séminales</a:t>
            </a:r>
            <a:r>
              <a:rPr lang="fr-FR" sz="2400" dirty="0" smtClean="0"/>
              <a:t>, la </a:t>
            </a:r>
            <a:r>
              <a:rPr lang="fr-FR" sz="2400" dirty="0" smtClean="0">
                <a:solidFill>
                  <a:srgbClr val="FF0000"/>
                </a:solidFill>
              </a:rPr>
              <a:t>prostate</a:t>
            </a:r>
            <a:r>
              <a:rPr lang="fr-FR" sz="2400" dirty="0" smtClean="0"/>
              <a:t> et les </a:t>
            </a:r>
            <a:r>
              <a:rPr lang="fr-FR" sz="2400" dirty="0" smtClean="0">
                <a:solidFill>
                  <a:srgbClr val="FF0000"/>
                </a:solidFill>
              </a:rPr>
              <a:t>glandes de Cowper</a:t>
            </a:r>
            <a:r>
              <a:rPr lang="fr-FR" sz="2400" dirty="0" smtClean="0"/>
              <a:t>.</a:t>
            </a:r>
          </a:p>
          <a:p>
            <a:pPr marL="45720" indent="0" algn="just">
              <a:lnSpc>
                <a:spcPct val="150000"/>
              </a:lnSpc>
              <a:buNone/>
            </a:pPr>
            <a:endParaRPr lang="fr-FR" sz="2400" dirty="0" smtClean="0"/>
          </a:p>
          <a:p>
            <a:pPr marL="45720" indent="0" algn="just">
              <a:lnSpc>
                <a:spcPct val="150000"/>
              </a:lnSpc>
              <a:buNone/>
            </a:pPr>
            <a:r>
              <a:rPr lang="fr-FR" sz="1800" dirty="0"/>
              <a:t>	</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28</a:t>
            </a:fld>
            <a:endParaRPr lang="fr-FR" noProof="0" dirty="0"/>
          </a:p>
        </p:txBody>
      </p:sp>
    </p:spTree>
    <p:extLst>
      <p:ext uri="{BB962C8B-B14F-4D97-AF65-F5344CB8AC3E}">
        <p14:creationId xmlns:p14="http://schemas.microsoft.com/office/powerpoint/2010/main" val="27096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a:bodyPr>
          <a:lstStyle/>
          <a:p>
            <a:r>
              <a:rPr lang="fr-FR" dirty="0" smtClean="0"/>
              <a:t>1.3</a:t>
            </a:r>
            <a:r>
              <a:rPr lang="fr-FR" dirty="0"/>
              <a:t>	Origine et composition chimique du liquide séminal</a:t>
            </a:r>
          </a:p>
        </p:txBody>
      </p:sp>
      <p:sp>
        <p:nvSpPr>
          <p:cNvPr id="3" name="Espace réservé du contenu 2"/>
          <p:cNvSpPr>
            <a:spLocks noGrp="1"/>
          </p:cNvSpPr>
          <p:nvPr>
            <p:ph idx="1"/>
          </p:nvPr>
        </p:nvSpPr>
        <p:spPr>
          <a:xfrm>
            <a:off x="1068308" y="1076957"/>
            <a:ext cx="10746463" cy="5604500"/>
          </a:xfrm>
        </p:spPr>
        <p:txBody>
          <a:bodyPr rtlCol="0">
            <a:noAutofit/>
          </a:bodyPr>
          <a:lstStyle/>
          <a:p>
            <a:pPr marL="45720" indent="0" algn="just">
              <a:lnSpc>
                <a:spcPct val="150000"/>
              </a:lnSpc>
              <a:buNone/>
            </a:pPr>
            <a:r>
              <a:rPr lang="fr-FR" sz="1800" dirty="0" smtClean="0"/>
              <a:t></a:t>
            </a:r>
            <a:r>
              <a:rPr lang="fr-FR" sz="1800" dirty="0"/>
              <a:t>	</a:t>
            </a:r>
            <a:r>
              <a:rPr lang="fr-FR" sz="2400" dirty="0">
                <a:solidFill>
                  <a:srgbClr val="FF0000"/>
                </a:solidFill>
              </a:rPr>
              <a:t>Vésicules séminales</a:t>
            </a:r>
          </a:p>
          <a:p>
            <a:pPr marL="45720" indent="0" algn="just">
              <a:lnSpc>
                <a:spcPct val="150000"/>
              </a:lnSpc>
              <a:buNone/>
            </a:pPr>
            <a:r>
              <a:rPr lang="fr-FR" sz="2400" dirty="0"/>
              <a:t>Ce sont deux glandes lobulées, situées au-dessus de la vessie, d’aspect grisâtre en surface, jaune et de consistance ferme à la coupe. Elles sécrètent un liquide gélatineux, visqueux de PH acide, riche en protéines, en potassium, en acide citrique et en fructose, ce liquide constitue 50% du volume d’un éjaculat normal d’un taureau</a:t>
            </a:r>
            <a:r>
              <a:rPr lang="fr-FR" sz="2400" dirty="0" smtClean="0"/>
              <a:t>. Les </a:t>
            </a:r>
            <a:r>
              <a:rPr lang="fr-FR" sz="2400" dirty="0"/>
              <a:t>vésicules séminales, absentes chez les carnivores (chats et chiens), sont grandes, arquées avec surface lobulée chez le rat et la souris.</a:t>
            </a:r>
          </a:p>
          <a:p>
            <a:pPr marL="45720" indent="0" algn="just">
              <a:lnSpc>
                <a:spcPct val="150000"/>
              </a:lnSpc>
              <a:buNone/>
            </a:pPr>
            <a:r>
              <a:rPr lang="fr-FR" sz="2400" dirty="0"/>
              <a:t>	</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29</a:t>
            </a:fld>
            <a:endParaRPr lang="fr-FR" noProof="0" dirty="0"/>
          </a:p>
        </p:txBody>
      </p:sp>
    </p:spTree>
    <p:extLst>
      <p:ext uri="{BB962C8B-B14F-4D97-AF65-F5344CB8AC3E}">
        <p14:creationId xmlns:p14="http://schemas.microsoft.com/office/powerpoint/2010/main" val="411840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pPr rtl="0"/>
            <a:r>
              <a:rPr lang="fr-FR" dirty="0" smtClean="0"/>
              <a:t>I. Définition</a:t>
            </a:r>
            <a:endParaRPr lang="fr-FR" dirty="0"/>
          </a:p>
        </p:txBody>
      </p:sp>
      <p:sp>
        <p:nvSpPr>
          <p:cNvPr id="3" name="Espace réservé du contenu 2"/>
          <p:cNvSpPr>
            <a:spLocks noGrp="1"/>
          </p:cNvSpPr>
          <p:nvPr>
            <p:ph idx="1"/>
          </p:nvPr>
        </p:nvSpPr>
        <p:spPr/>
        <p:txBody>
          <a:bodyPr rtlCol="0">
            <a:normAutofit/>
          </a:bodyPr>
          <a:lstStyle/>
          <a:p>
            <a:pPr algn="just">
              <a:lnSpc>
                <a:spcPct val="150000"/>
              </a:lnSpc>
            </a:pPr>
            <a:r>
              <a:rPr lang="fr-FR" dirty="0"/>
              <a:t>Chez les espèces diploïdes, les gamètes sont des cellules haploïdes spécialisées dans la fusion sexuée. Elles sont spécifiques d'espèce.</a:t>
            </a:r>
          </a:p>
          <a:p>
            <a:pPr algn="just">
              <a:lnSpc>
                <a:spcPct val="150000"/>
              </a:lnSpc>
            </a:pPr>
            <a:r>
              <a:rPr lang="fr-FR" dirty="0" smtClean="0"/>
              <a:t>De </a:t>
            </a:r>
            <a:r>
              <a:rPr lang="fr-FR" dirty="0"/>
              <a:t>plus, nos animaux domestiques sont qualifiés d'hétérogamétiques (par opposition aux espèces iso gamétiques) car les deux sexes produisent des gamètes morphologiquement distincts : </a:t>
            </a:r>
          </a:p>
          <a:p>
            <a:pPr marL="45720" indent="0" algn="just">
              <a:lnSpc>
                <a:spcPct val="150000"/>
              </a:lnSpc>
              <a:buNone/>
            </a:pPr>
            <a:r>
              <a:rPr lang="fr-FR" dirty="0"/>
              <a:t> - l'un est volumineux, immobile et </a:t>
            </a:r>
            <a:r>
              <a:rPr lang="fr-FR" dirty="0" smtClean="0"/>
              <a:t>rare: </a:t>
            </a:r>
            <a:r>
              <a:rPr lang="fr-FR" dirty="0"/>
              <a:t>l'</a:t>
            </a:r>
            <a:r>
              <a:rPr lang="fr-FR" dirty="0">
                <a:solidFill>
                  <a:srgbClr val="FF0000"/>
                </a:solidFill>
              </a:rPr>
              <a:t>ovocyte</a:t>
            </a:r>
            <a:r>
              <a:rPr lang="fr-FR" dirty="0"/>
              <a:t> provenant de la </a:t>
            </a:r>
            <a:r>
              <a:rPr lang="fr-FR" dirty="0">
                <a:solidFill>
                  <a:srgbClr val="FF0000"/>
                </a:solidFill>
              </a:rPr>
              <a:t>femelle</a:t>
            </a:r>
            <a:r>
              <a:rPr lang="fr-FR" dirty="0"/>
              <a:t>. </a:t>
            </a:r>
          </a:p>
          <a:p>
            <a:pPr marL="45720" indent="0" algn="just">
              <a:lnSpc>
                <a:spcPct val="150000"/>
              </a:lnSpc>
              <a:buNone/>
            </a:pPr>
            <a:r>
              <a:rPr lang="fr-FR" dirty="0"/>
              <a:t> - l'un est petit, mobile et abondant : le </a:t>
            </a:r>
            <a:r>
              <a:rPr lang="fr-FR" dirty="0">
                <a:solidFill>
                  <a:srgbClr val="FF0000"/>
                </a:solidFill>
              </a:rPr>
              <a:t>spermatozoïde</a:t>
            </a:r>
            <a:r>
              <a:rPr lang="fr-FR" dirty="0"/>
              <a:t> provenant du </a:t>
            </a:r>
            <a:r>
              <a:rPr lang="fr-FR" dirty="0">
                <a:solidFill>
                  <a:srgbClr val="FF0000"/>
                </a:solidFill>
              </a:rPr>
              <a:t>mâle</a:t>
            </a:r>
            <a:r>
              <a:rPr lang="fr-FR" dirty="0"/>
              <a:t>. </a:t>
            </a:r>
          </a:p>
          <a:p>
            <a:pPr algn="just"/>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a:t>
            </a:fld>
            <a:endParaRPr lang="fr-FR" noProof="0" dirty="0"/>
          </a:p>
        </p:txBody>
      </p:sp>
    </p:spTree>
    <p:extLst>
      <p:ext uri="{BB962C8B-B14F-4D97-AF65-F5344CB8AC3E}">
        <p14:creationId xmlns:p14="http://schemas.microsoft.com/office/powerpoint/2010/main" val="238084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a:bodyPr>
          <a:lstStyle/>
          <a:p>
            <a:r>
              <a:rPr lang="fr-FR" dirty="0" smtClean="0"/>
              <a:t>1.3</a:t>
            </a:r>
            <a:r>
              <a:rPr lang="fr-FR" dirty="0"/>
              <a:t>	Origine et composition chimique du liquide séminal</a:t>
            </a:r>
          </a:p>
        </p:txBody>
      </p:sp>
      <p:sp>
        <p:nvSpPr>
          <p:cNvPr id="3" name="Espace réservé du contenu 2"/>
          <p:cNvSpPr>
            <a:spLocks noGrp="1"/>
          </p:cNvSpPr>
          <p:nvPr>
            <p:ph idx="1"/>
          </p:nvPr>
        </p:nvSpPr>
        <p:spPr>
          <a:xfrm>
            <a:off x="1068309" y="1076957"/>
            <a:ext cx="10001061" cy="5604500"/>
          </a:xfrm>
        </p:spPr>
        <p:txBody>
          <a:bodyPr rtlCol="0">
            <a:normAutofit fontScale="92500" lnSpcReduction="20000"/>
          </a:bodyPr>
          <a:lstStyle/>
          <a:p>
            <a:pPr marL="45720" indent="0" algn="just">
              <a:lnSpc>
                <a:spcPct val="150000"/>
              </a:lnSpc>
              <a:buNone/>
            </a:pPr>
            <a:r>
              <a:rPr lang="fr-FR" dirty="0" smtClean="0"/>
              <a:t>	</a:t>
            </a:r>
            <a:r>
              <a:rPr lang="fr-FR" dirty="0" smtClean="0">
                <a:solidFill>
                  <a:srgbClr val="FF0000"/>
                </a:solidFill>
              </a:rPr>
              <a:t>Prostate</a:t>
            </a:r>
          </a:p>
          <a:p>
            <a:pPr marL="45720" indent="0" algn="just">
              <a:lnSpc>
                <a:spcPct val="150000"/>
              </a:lnSpc>
              <a:buNone/>
            </a:pPr>
            <a:r>
              <a:rPr lang="fr-FR" dirty="0" smtClean="0"/>
              <a:t>Existe chez tous les mammifères. Elle est peu développée chez les ruminants, elle entoure complètement l’urètre chez le taureau, le liquide prostatique est riche en enzymes (dont phosphatases) et en prostaglandines.</a:t>
            </a:r>
          </a:p>
          <a:p>
            <a:pPr marL="45720" indent="0" algn="just">
              <a:lnSpc>
                <a:spcPct val="150000"/>
              </a:lnSpc>
              <a:buNone/>
            </a:pPr>
            <a:r>
              <a:rPr lang="fr-FR" dirty="0" smtClean="0"/>
              <a:t>	 </a:t>
            </a:r>
            <a:r>
              <a:rPr lang="fr-FR" dirty="0" smtClean="0">
                <a:solidFill>
                  <a:srgbClr val="FF0000"/>
                </a:solidFill>
              </a:rPr>
              <a:t>Glande de Cowper</a:t>
            </a:r>
          </a:p>
          <a:p>
            <a:pPr marL="45720" indent="0" algn="just">
              <a:lnSpc>
                <a:spcPct val="150000"/>
              </a:lnSpc>
              <a:buNone/>
            </a:pPr>
            <a:r>
              <a:rPr lang="fr-FR" dirty="0" smtClean="0"/>
              <a:t>Glandes muqueuses, de la grosseur d’une noisette chez le taureau, sont plus apparentes chez le bélier par contre absentes chez le chien.</a:t>
            </a:r>
          </a:p>
          <a:p>
            <a:pPr marL="45720" indent="0" algn="just">
              <a:lnSpc>
                <a:spcPct val="150000"/>
              </a:lnSpc>
              <a:buNone/>
            </a:pPr>
            <a:r>
              <a:rPr lang="fr-FR" dirty="0" smtClean="0"/>
              <a:t>Les produits de sécrétion des glandes de Cowper présentent de grandes variations selon les espèces, chez le taureau elles donnent une sécrétion visqueuse, chez le rat les sécrétions comportent du galactose, de l’acide </a:t>
            </a:r>
            <a:r>
              <a:rPr lang="fr-FR" dirty="0" err="1" smtClean="0"/>
              <a:t>galacturonique</a:t>
            </a:r>
            <a:r>
              <a:rPr lang="fr-FR" dirty="0" smtClean="0"/>
              <a:t> et l’acide sialique, chez le lapin elles sécrètent une grande quantité d’acide citrique. En général, elles sont responsables de la synthèse de diverses enzymes et protéines aux rôles mal connus.</a:t>
            </a:r>
          </a:p>
          <a:p>
            <a:pPr marL="45720" indent="0" algn="just">
              <a:lnSpc>
                <a:spcPct val="15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30</a:t>
            </a:fld>
            <a:endParaRPr lang="fr-FR" noProof="0" dirty="0"/>
          </a:p>
        </p:txBody>
      </p:sp>
    </p:spTree>
    <p:extLst>
      <p:ext uri="{BB962C8B-B14F-4D97-AF65-F5344CB8AC3E}">
        <p14:creationId xmlns:p14="http://schemas.microsoft.com/office/powerpoint/2010/main" val="10174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a:bodyPr>
          <a:lstStyle/>
          <a:p>
            <a:r>
              <a:rPr lang="fr-FR" dirty="0" smtClean="0"/>
              <a:t>1.3</a:t>
            </a:r>
            <a:r>
              <a:rPr lang="fr-FR" dirty="0"/>
              <a:t>	Origine et composition chimique du liquide séminal</a:t>
            </a:r>
          </a:p>
        </p:txBody>
      </p:sp>
      <p:sp>
        <p:nvSpPr>
          <p:cNvPr id="3" name="Espace réservé du contenu 2"/>
          <p:cNvSpPr>
            <a:spLocks noGrp="1"/>
          </p:cNvSpPr>
          <p:nvPr>
            <p:ph idx="1"/>
          </p:nvPr>
        </p:nvSpPr>
        <p:spPr>
          <a:xfrm>
            <a:off x="1068309" y="1076957"/>
            <a:ext cx="10001061" cy="5604500"/>
          </a:xfrm>
        </p:spPr>
        <p:txBody>
          <a:bodyPr rtlCol="0">
            <a:normAutofit/>
          </a:bodyPr>
          <a:lstStyle/>
          <a:p>
            <a:pPr marL="45720" indent="0" algn="just">
              <a:lnSpc>
                <a:spcPct val="150000"/>
              </a:lnSpc>
              <a:buNone/>
            </a:pPr>
            <a:r>
              <a:rPr lang="fr-FR" dirty="0"/>
              <a:t>En général, </a:t>
            </a:r>
            <a:r>
              <a:rPr lang="fr-FR" dirty="0" smtClean="0"/>
              <a:t>les </a:t>
            </a:r>
            <a:r>
              <a:rPr lang="fr-FR" dirty="0"/>
              <a:t>produits de sécrétion des glandes de Cowper  sont responsables de la synthèse de diverses enzymes et protéines aux rôles mal connus.</a:t>
            </a:r>
          </a:p>
          <a:p>
            <a:pPr marL="45720" indent="0" algn="just">
              <a:lnSpc>
                <a:spcPct val="150000"/>
              </a:lnSpc>
              <a:buNone/>
            </a:pPr>
            <a:r>
              <a:rPr lang="fr-FR" dirty="0"/>
              <a:t>Elles sont aussi impliquées dans diverses fonctions, dont la coagulation du sperme et la défense immunitaire des voies génitales basses.</a:t>
            </a:r>
          </a:p>
          <a:p>
            <a:pPr marL="45720" indent="0" algn="just">
              <a:lnSpc>
                <a:spcPct val="150000"/>
              </a:lnSpc>
              <a:buNone/>
            </a:pPr>
            <a:r>
              <a:rPr lang="fr-FR" dirty="0"/>
              <a:t>Les produits de sécrétion de la prostate et des glandes de Cowper sont clairs sans spermatozoïdes. Au cours d’une éjaculation, sa sécrétion précède souvent le sperme proprement dit afin de nettoyer l’urètre et lubrifier le vagin. </a:t>
            </a:r>
            <a:endParaRPr lang="fr-FR" dirty="0" smtClean="0"/>
          </a:p>
          <a:p>
            <a:pPr marL="45720" indent="0" algn="just">
              <a:lnSpc>
                <a:spcPct val="150000"/>
              </a:lnSpc>
              <a:buNone/>
            </a:pPr>
            <a:r>
              <a:rPr lang="fr-FR" dirty="0" smtClean="0"/>
              <a:t>Ces </a:t>
            </a:r>
            <a:r>
              <a:rPr lang="fr-FR" dirty="0"/>
              <a:t>glandes annexes sont des glandes exocrines, elles fournissent la quasi-totalité du plasma séminal.</a:t>
            </a:r>
          </a:p>
          <a:p>
            <a:pPr marL="45720" indent="0" algn="just">
              <a:lnSpc>
                <a:spcPct val="15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31</a:t>
            </a:fld>
            <a:endParaRPr lang="fr-FR" noProof="0" dirty="0"/>
          </a:p>
        </p:txBody>
      </p:sp>
    </p:spTree>
    <p:extLst>
      <p:ext uri="{BB962C8B-B14F-4D97-AF65-F5344CB8AC3E}">
        <p14:creationId xmlns:p14="http://schemas.microsoft.com/office/powerpoint/2010/main" val="244864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576" y="0"/>
            <a:ext cx="11669917" cy="878136"/>
          </a:xfrm>
        </p:spPr>
        <p:txBody>
          <a:bodyPr rtlCol="0">
            <a:normAutofit/>
          </a:bodyPr>
          <a:lstStyle/>
          <a:p>
            <a:r>
              <a:rPr lang="fr-FR" dirty="0" smtClean="0"/>
              <a:t>1.4</a:t>
            </a:r>
            <a:r>
              <a:rPr lang="fr-FR" dirty="0"/>
              <a:t>	</a:t>
            </a:r>
            <a:r>
              <a:rPr lang="fr-FR" dirty="0" smtClean="0"/>
              <a:t>Anomalies des </a:t>
            </a:r>
            <a:r>
              <a:rPr lang="fr-FR" dirty="0" err="1" smtClean="0"/>
              <a:t>spermatozoides</a:t>
            </a:r>
            <a:endParaRPr lang="fr-FR" dirty="0"/>
          </a:p>
        </p:txBody>
      </p:sp>
      <p:sp>
        <p:nvSpPr>
          <p:cNvPr id="3" name="Espace réservé du contenu 2"/>
          <p:cNvSpPr>
            <a:spLocks noGrp="1"/>
          </p:cNvSpPr>
          <p:nvPr>
            <p:ph idx="1"/>
          </p:nvPr>
        </p:nvSpPr>
        <p:spPr>
          <a:xfrm>
            <a:off x="1068309" y="1076957"/>
            <a:ext cx="10474859" cy="5604500"/>
          </a:xfrm>
        </p:spPr>
        <p:txBody>
          <a:bodyPr rtlCol="0">
            <a:normAutofit/>
          </a:bodyPr>
          <a:lstStyle/>
          <a:p>
            <a:pPr marL="45720" indent="0" algn="just">
              <a:lnSpc>
                <a:spcPct val="150000"/>
              </a:lnSpc>
              <a:buNone/>
            </a:pPr>
            <a:r>
              <a:rPr lang="fr-FR" dirty="0"/>
              <a:t>L'examen des spermatozoïdes éjaculés permet de repérer plusieurs types d'anomalies : </a:t>
            </a:r>
          </a:p>
          <a:p>
            <a:pPr marL="45720" indent="0" algn="just">
              <a:lnSpc>
                <a:spcPct val="150000"/>
              </a:lnSpc>
              <a:buNone/>
            </a:pPr>
            <a:r>
              <a:rPr lang="fr-FR" dirty="0"/>
              <a:t> - </a:t>
            </a:r>
            <a:r>
              <a:rPr lang="fr-FR" dirty="0">
                <a:solidFill>
                  <a:srgbClr val="FF0000"/>
                </a:solidFill>
              </a:rPr>
              <a:t>Anomalie de concentration </a:t>
            </a:r>
            <a:r>
              <a:rPr lang="fr-FR" dirty="0"/>
              <a:t>(</a:t>
            </a:r>
            <a:r>
              <a:rPr lang="fr-FR" dirty="0" err="1"/>
              <a:t>hypospermie</a:t>
            </a:r>
            <a:r>
              <a:rPr lang="fr-FR" dirty="0"/>
              <a:t>, azoospermie) </a:t>
            </a:r>
          </a:p>
          <a:p>
            <a:pPr marL="45720" indent="0" algn="just">
              <a:lnSpc>
                <a:spcPct val="150000"/>
              </a:lnSpc>
              <a:buNone/>
            </a:pPr>
            <a:r>
              <a:rPr lang="fr-FR" dirty="0"/>
              <a:t> - </a:t>
            </a:r>
            <a:r>
              <a:rPr lang="fr-FR" dirty="0">
                <a:solidFill>
                  <a:srgbClr val="FF0000"/>
                </a:solidFill>
              </a:rPr>
              <a:t>Degré de maturité insuffisant </a:t>
            </a:r>
            <a:r>
              <a:rPr lang="fr-FR" dirty="0"/>
              <a:t>(position de la gouttelette cytoplasmique). </a:t>
            </a:r>
          </a:p>
          <a:p>
            <a:pPr marL="45720" indent="0" algn="just">
              <a:lnSpc>
                <a:spcPct val="150000"/>
              </a:lnSpc>
              <a:buNone/>
            </a:pPr>
            <a:r>
              <a:rPr lang="fr-FR" dirty="0"/>
              <a:t> - </a:t>
            </a:r>
            <a:r>
              <a:rPr lang="fr-FR" dirty="0">
                <a:solidFill>
                  <a:srgbClr val="FF0000"/>
                </a:solidFill>
              </a:rPr>
              <a:t>Anomalies </a:t>
            </a:r>
            <a:r>
              <a:rPr lang="fr-FR" dirty="0" smtClean="0">
                <a:solidFill>
                  <a:srgbClr val="FF0000"/>
                </a:solidFill>
              </a:rPr>
              <a:t>morphologiques: </a:t>
            </a:r>
            <a:r>
              <a:rPr lang="fr-FR" dirty="0"/>
              <a:t>spermatozoïdes géants, nains, flagelle trop court, cassé ou double, spermatozoïde à deux têtes ... </a:t>
            </a:r>
          </a:p>
          <a:p>
            <a:pPr marL="45720" indent="0" algn="just">
              <a:lnSpc>
                <a:spcPct val="150000"/>
              </a:lnSpc>
              <a:buNone/>
            </a:pPr>
            <a:r>
              <a:rPr lang="fr-FR" dirty="0"/>
              <a:t> - </a:t>
            </a:r>
            <a:r>
              <a:rPr lang="fr-FR" dirty="0">
                <a:solidFill>
                  <a:srgbClr val="FF0000"/>
                </a:solidFill>
              </a:rPr>
              <a:t>Anomalie de motilité </a:t>
            </a:r>
            <a:r>
              <a:rPr lang="fr-FR" dirty="0"/>
              <a:t>: spermatozoïdes peu ou non mobiles. </a:t>
            </a:r>
          </a:p>
          <a:p>
            <a:pPr marL="45720" indent="0" algn="just">
              <a:lnSpc>
                <a:spcPct val="150000"/>
              </a:lnSpc>
              <a:buNone/>
            </a:pPr>
            <a:r>
              <a:rPr lang="fr-FR" dirty="0"/>
              <a:t>De plus, des </a:t>
            </a:r>
            <a:r>
              <a:rPr lang="fr-FR" dirty="0">
                <a:solidFill>
                  <a:srgbClr val="FF0000"/>
                </a:solidFill>
              </a:rPr>
              <a:t>aberrations chromosomiques </a:t>
            </a:r>
            <a:r>
              <a:rPr lang="fr-FR" dirty="0"/>
              <a:t>peuvent se produire durant la méiose (polyploïdie, </a:t>
            </a:r>
            <a:r>
              <a:rPr lang="fr-FR" dirty="0" smtClean="0"/>
              <a:t>aneuploïdie </a:t>
            </a:r>
            <a:r>
              <a:rPr lang="fr-FR" dirty="0"/>
              <a:t>...). Ces aberrations entraînent de graves troubles du développement embryonnaire et sont la plupart du temps létales.</a:t>
            </a:r>
          </a:p>
          <a:p>
            <a:pPr marL="45720" indent="0" algn="just">
              <a:lnSpc>
                <a:spcPct val="15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32</a:t>
            </a:fld>
            <a:endParaRPr lang="fr-FR" noProof="0" dirty="0"/>
          </a:p>
        </p:txBody>
      </p:sp>
    </p:spTree>
    <p:extLst>
      <p:ext uri="{BB962C8B-B14F-4D97-AF65-F5344CB8AC3E}">
        <p14:creationId xmlns:p14="http://schemas.microsoft.com/office/powerpoint/2010/main" val="12272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a:t>	</a:t>
            </a:r>
            <a:r>
              <a:rPr lang="fr-FR" dirty="0" smtClean="0"/>
              <a:t>2. Ovogénèse</a:t>
            </a:r>
            <a:endParaRPr lang="fr-FR" dirty="0"/>
          </a:p>
        </p:txBody>
      </p:sp>
      <p:sp>
        <p:nvSpPr>
          <p:cNvPr id="3" name="Espace réservé du contenu 2"/>
          <p:cNvSpPr>
            <a:spLocks noGrp="1"/>
          </p:cNvSpPr>
          <p:nvPr>
            <p:ph idx="1"/>
          </p:nvPr>
        </p:nvSpPr>
        <p:spPr>
          <a:xfrm>
            <a:off x="1524000" y="1846502"/>
            <a:ext cx="9421640" cy="3567470"/>
          </a:xfrm>
        </p:spPr>
        <p:txBody>
          <a:bodyPr rtlCol="0">
            <a:noAutofit/>
          </a:bodyPr>
          <a:lstStyle/>
          <a:p>
            <a:pPr algn="just">
              <a:lnSpc>
                <a:spcPct val="150000"/>
              </a:lnSpc>
            </a:pPr>
            <a:r>
              <a:rPr lang="fr-FR" sz="2400" dirty="0"/>
              <a:t>L'ovogenèse est le processus de la formation, de la croissance et de la maturation du gamète femelle. </a:t>
            </a:r>
          </a:p>
          <a:p>
            <a:pPr algn="just">
              <a:lnSpc>
                <a:spcPct val="150000"/>
              </a:lnSpc>
            </a:pPr>
            <a:r>
              <a:rPr lang="fr-FR" sz="2400" dirty="0"/>
              <a:t>Contrairement à l’appareil génital du mâle, l’appareil génital de la femelle n’est pas simplement limité à l’élaboration des gamètes et des hormones sexuelles, mais il est également le siège de la fécondation, de la gestation, de la parturition et de la lactation</a:t>
            </a:r>
            <a:r>
              <a:rPr lang="fr-FR" sz="2400" dirty="0" smtClean="0"/>
              <a:t>.</a:t>
            </a: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33</a:t>
            </a:fld>
            <a:endParaRPr lang="fr-FR" noProof="0" dirty="0"/>
          </a:p>
        </p:txBody>
      </p:sp>
    </p:spTree>
    <p:extLst>
      <p:ext uri="{BB962C8B-B14F-4D97-AF65-F5344CB8AC3E}">
        <p14:creationId xmlns:p14="http://schemas.microsoft.com/office/powerpoint/2010/main" val="4701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94049"/>
            <a:ext cx="9144000" cy="728993"/>
          </a:xfrm>
        </p:spPr>
        <p:txBody>
          <a:bodyPr rtlCol="0"/>
          <a:lstStyle/>
          <a:p>
            <a:r>
              <a:rPr lang="fr-FR" dirty="0"/>
              <a:t>	</a:t>
            </a:r>
            <a:r>
              <a:rPr lang="fr-FR" dirty="0" smtClean="0"/>
              <a:t>2.1</a:t>
            </a:r>
            <a:r>
              <a:rPr lang="fr-FR" dirty="0"/>
              <a:t>	</a:t>
            </a:r>
            <a:r>
              <a:rPr lang="fr-FR" dirty="0" smtClean="0"/>
              <a:t>Généralités</a:t>
            </a:r>
            <a:endParaRPr lang="fr-FR" dirty="0"/>
          </a:p>
        </p:txBody>
      </p:sp>
      <p:sp>
        <p:nvSpPr>
          <p:cNvPr id="3" name="Espace réservé du contenu 2"/>
          <p:cNvSpPr>
            <a:spLocks noGrp="1"/>
          </p:cNvSpPr>
          <p:nvPr>
            <p:ph idx="1"/>
          </p:nvPr>
        </p:nvSpPr>
        <p:spPr>
          <a:xfrm>
            <a:off x="1249378" y="1230866"/>
            <a:ext cx="10022186" cy="5097506"/>
          </a:xfrm>
        </p:spPr>
        <p:txBody>
          <a:bodyPr rtlCol="0">
            <a:noAutofit/>
          </a:bodyPr>
          <a:lstStyle/>
          <a:p>
            <a:pPr algn="just"/>
            <a:r>
              <a:rPr lang="fr-FR" sz="2400" dirty="0"/>
              <a:t>Chez les mammifères, l’appareil génital femelle est constitué de trois sections </a:t>
            </a:r>
          </a:p>
          <a:p>
            <a:pPr algn="just"/>
            <a:r>
              <a:rPr lang="fr-FR" sz="2400" dirty="0" smtClean="0">
                <a:solidFill>
                  <a:srgbClr val="FF0000"/>
                </a:solidFill>
              </a:rPr>
              <a:t>Section </a:t>
            </a:r>
            <a:r>
              <a:rPr lang="fr-FR" sz="2400" dirty="0">
                <a:solidFill>
                  <a:srgbClr val="FF0000"/>
                </a:solidFill>
              </a:rPr>
              <a:t>glandulaire </a:t>
            </a:r>
            <a:r>
              <a:rPr lang="fr-FR" sz="2400" dirty="0"/>
              <a:t>: comportant deux gonades : les </a:t>
            </a:r>
            <a:r>
              <a:rPr lang="fr-FR" sz="2400" dirty="0">
                <a:solidFill>
                  <a:srgbClr val="FF0000"/>
                </a:solidFill>
              </a:rPr>
              <a:t>ovaires</a:t>
            </a:r>
            <a:r>
              <a:rPr lang="fr-FR" sz="2400" dirty="0"/>
              <a:t>.</a:t>
            </a:r>
          </a:p>
          <a:p>
            <a:pPr algn="just"/>
            <a:r>
              <a:rPr lang="fr-FR" sz="2400" dirty="0" smtClean="0">
                <a:solidFill>
                  <a:srgbClr val="FF0000"/>
                </a:solidFill>
              </a:rPr>
              <a:t>Section </a:t>
            </a:r>
            <a:r>
              <a:rPr lang="fr-FR" sz="2400" dirty="0">
                <a:solidFill>
                  <a:srgbClr val="FF0000"/>
                </a:solidFill>
              </a:rPr>
              <a:t>tubulaire ou voies </a:t>
            </a:r>
            <a:r>
              <a:rPr lang="fr-FR" sz="2400" dirty="0" smtClean="0">
                <a:solidFill>
                  <a:srgbClr val="FF0000"/>
                </a:solidFill>
              </a:rPr>
              <a:t>génitales</a:t>
            </a:r>
            <a:r>
              <a:rPr lang="fr-FR" sz="2400" dirty="0" smtClean="0"/>
              <a:t>: </a:t>
            </a:r>
            <a:r>
              <a:rPr lang="fr-FR" sz="2400" dirty="0"/>
              <a:t>constituée par : les </a:t>
            </a:r>
            <a:r>
              <a:rPr lang="fr-FR" sz="2400" dirty="0">
                <a:solidFill>
                  <a:srgbClr val="FF0000"/>
                </a:solidFill>
              </a:rPr>
              <a:t>oviductes</a:t>
            </a:r>
            <a:r>
              <a:rPr lang="fr-FR" sz="2400" dirty="0"/>
              <a:t> qui captent l’ovule et si il y’a fécondation, conduisent l’ovule fécondé ou œuf à l’</a:t>
            </a:r>
            <a:r>
              <a:rPr lang="fr-FR" sz="2400" dirty="0">
                <a:solidFill>
                  <a:srgbClr val="FF0000"/>
                </a:solidFill>
              </a:rPr>
              <a:t>utérus</a:t>
            </a:r>
            <a:r>
              <a:rPr lang="fr-FR" sz="2400" dirty="0"/>
              <a:t>.</a:t>
            </a:r>
          </a:p>
          <a:p>
            <a:pPr algn="just"/>
            <a:r>
              <a:rPr lang="fr-FR" sz="2400" dirty="0" smtClean="0">
                <a:solidFill>
                  <a:srgbClr val="FF0000"/>
                </a:solidFill>
              </a:rPr>
              <a:t>Section </a:t>
            </a:r>
            <a:r>
              <a:rPr lang="fr-FR" sz="2400" dirty="0">
                <a:solidFill>
                  <a:srgbClr val="FF0000"/>
                </a:solidFill>
              </a:rPr>
              <a:t>copulatrice </a:t>
            </a:r>
            <a:r>
              <a:rPr lang="fr-FR" sz="2400" dirty="0"/>
              <a:t>: comprenant le </a:t>
            </a:r>
            <a:r>
              <a:rPr lang="fr-FR" sz="2400" dirty="0">
                <a:solidFill>
                  <a:srgbClr val="FF0000"/>
                </a:solidFill>
              </a:rPr>
              <a:t>vagin</a:t>
            </a:r>
            <a:r>
              <a:rPr lang="fr-FR" sz="2400" dirty="0"/>
              <a:t> et la </a:t>
            </a:r>
            <a:r>
              <a:rPr lang="fr-FR" sz="2400" dirty="0">
                <a:solidFill>
                  <a:srgbClr val="FF0000"/>
                </a:solidFill>
              </a:rPr>
              <a:t>vulve</a:t>
            </a:r>
            <a:r>
              <a:rPr lang="fr-FR" sz="2400" dirty="0"/>
              <a:t> (sinus uro-génital), organe impaire recevant l’organe male pendant l’accouplement ou coït et donnant passage au nouveau-né lors de la parturition (figure </a:t>
            </a:r>
            <a:r>
              <a:rPr lang="fr-FR" sz="2400" dirty="0" smtClean="0"/>
              <a:t>7). </a:t>
            </a:r>
            <a:endParaRPr lang="fr-FR" sz="2400" dirty="0"/>
          </a:p>
          <a:p>
            <a:pPr algn="just">
              <a:lnSpc>
                <a:spcPct val="150000"/>
              </a:lnSpc>
            </a:pPr>
            <a:endParaRPr lang="fr-FR" sz="2400"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34</a:t>
            </a:fld>
            <a:endParaRPr lang="fr-FR" noProof="0" dirty="0"/>
          </a:p>
        </p:txBody>
      </p:sp>
    </p:spTree>
    <p:extLst>
      <p:ext uri="{BB962C8B-B14F-4D97-AF65-F5344CB8AC3E}">
        <p14:creationId xmlns:p14="http://schemas.microsoft.com/office/powerpoint/2010/main" val="137821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4" name="Espace réservé du numéro de diapositive 3"/>
          <p:cNvSpPr>
            <a:spLocks noGrp="1"/>
          </p:cNvSpPr>
          <p:nvPr>
            <p:ph type="sldNum" sz="quarter" idx="12"/>
          </p:nvPr>
        </p:nvSpPr>
        <p:spPr/>
        <p:txBody>
          <a:bodyPr/>
          <a:lstStyle/>
          <a:p>
            <a:pPr rtl="0"/>
            <a:fld id="{484FD59D-33F1-4A76-843D-E67207CAFE54}" type="slidenum">
              <a:rPr lang="fr-FR" noProof="0" smtClean="0"/>
              <a:t>35</a:t>
            </a:fld>
            <a:endParaRPr lang="fr-FR" noProof="0" dirty="0"/>
          </a:p>
        </p:txBody>
      </p:sp>
      <p:pic>
        <p:nvPicPr>
          <p:cNvPr id="5" name="Image 4"/>
          <p:cNvPicPr>
            <a:picLocks noChangeAspect="1"/>
          </p:cNvPicPr>
          <p:nvPr/>
        </p:nvPicPr>
        <p:blipFill>
          <a:blip r:embed="rId3"/>
          <a:stretch>
            <a:fillRect/>
          </a:stretch>
        </p:blipFill>
        <p:spPr>
          <a:xfrm>
            <a:off x="1702523" y="1032658"/>
            <a:ext cx="8515350" cy="4544840"/>
          </a:xfrm>
          <a:prstGeom prst="rect">
            <a:avLst/>
          </a:prstGeom>
        </p:spPr>
      </p:pic>
      <p:sp>
        <p:nvSpPr>
          <p:cNvPr id="6" name="Rectangle 5"/>
          <p:cNvSpPr/>
          <p:nvPr/>
        </p:nvSpPr>
        <p:spPr>
          <a:xfrm>
            <a:off x="2839770" y="5851932"/>
            <a:ext cx="6096000" cy="1097736"/>
          </a:xfrm>
          <a:prstGeom prst="rect">
            <a:avLst/>
          </a:prstGeom>
        </p:spPr>
        <p:txBody>
          <a:bodyPr>
            <a:spAutoFit/>
          </a:bodyPr>
          <a:lstStyle/>
          <a:p>
            <a:pPr marL="457200" algn="ctr">
              <a:lnSpc>
                <a:spcPct val="150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Figure </a:t>
            </a:r>
            <a:r>
              <a:rPr lang="fr-FR" dirty="0" smtClean="0">
                <a:latin typeface="Times New Roman" panose="02020603050405020304" pitchFamily="18" charset="0"/>
                <a:ea typeface="Calibri" panose="020F0502020204030204" pitchFamily="34" charset="0"/>
                <a:cs typeface="Arial" panose="020B0604020202020204" pitchFamily="34" charset="0"/>
              </a:rPr>
              <a:t>7</a:t>
            </a:r>
            <a:r>
              <a:rPr lang="fr-FR" dirty="0">
                <a:latin typeface="Times New Roman" panose="02020603050405020304" pitchFamily="18" charset="0"/>
                <a:ea typeface="Calibri" panose="020F0502020204030204" pitchFamily="34" charset="0"/>
                <a:cs typeface="Arial" panose="020B0604020202020204" pitchFamily="34" charset="0"/>
              </a:rPr>
              <a:t> : Aspect général de l’appareil génital femelle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69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277" y="294049"/>
            <a:ext cx="10746463" cy="728993"/>
          </a:xfrm>
        </p:spPr>
        <p:txBody>
          <a:bodyPr rtlCol="0">
            <a:normAutofit fontScale="90000"/>
          </a:bodyPr>
          <a:lstStyle/>
          <a:p>
            <a:pPr algn="ctr"/>
            <a:r>
              <a:rPr lang="fr-FR" dirty="0"/>
              <a:t>	</a:t>
            </a:r>
            <a:r>
              <a:rPr lang="fr-FR" dirty="0" smtClean="0"/>
              <a:t>2.2Lieu </a:t>
            </a:r>
            <a:r>
              <a:rPr lang="fr-FR" dirty="0"/>
              <a:t>de déroulement de l’ovogénèse et son évolution dans le temps </a:t>
            </a:r>
          </a:p>
        </p:txBody>
      </p:sp>
      <p:sp>
        <p:nvSpPr>
          <p:cNvPr id="3" name="Espace réservé du contenu 2"/>
          <p:cNvSpPr>
            <a:spLocks noGrp="1"/>
          </p:cNvSpPr>
          <p:nvPr>
            <p:ph idx="1"/>
          </p:nvPr>
        </p:nvSpPr>
        <p:spPr>
          <a:xfrm>
            <a:off x="1249377" y="1230866"/>
            <a:ext cx="10520127" cy="5097506"/>
          </a:xfrm>
        </p:spPr>
        <p:txBody>
          <a:bodyPr rtlCol="0">
            <a:noAutofit/>
          </a:bodyPr>
          <a:lstStyle/>
          <a:p>
            <a:pPr algn="just">
              <a:lnSpc>
                <a:spcPct val="150000"/>
              </a:lnSpc>
            </a:pPr>
            <a:r>
              <a:rPr lang="fr-FR" sz="2400" dirty="0"/>
              <a:t>La formation des gamètes femelles se déroule dans les </a:t>
            </a:r>
            <a:r>
              <a:rPr lang="fr-FR" sz="2400" dirty="0">
                <a:solidFill>
                  <a:srgbClr val="FF0000"/>
                </a:solidFill>
              </a:rPr>
              <a:t>ovaires</a:t>
            </a:r>
            <a:r>
              <a:rPr lang="fr-FR" sz="2400" dirty="0"/>
              <a:t>, c’est </a:t>
            </a:r>
            <a:r>
              <a:rPr lang="fr-FR" sz="2400" dirty="0" smtClean="0"/>
              <a:t>l’ovogenèse (figure n°8). </a:t>
            </a:r>
            <a:r>
              <a:rPr lang="fr-FR" sz="2400" dirty="0"/>
              <a:t>Elle correspond à l’ensemble des étapes qui aboutissent à la formation des </a:t>
            </a:r>
            <a:r>
              <a:rPr lang="fr-FR" sz="2400" dirty="0">
                <a:solidFill>
                  <a:srgbClr val="FF0000"/>
                </a:solidFill>
              </a:rPr>
              <a:t>ovules </a:t>
            </a:r>
            <a:r>
              <a:rPr lang="fr-FR" sz="2400" dirty="0"/>
              <a:t>ou ovotides à partir de cellules germinales souches appelées </a:t>
            </a:r>
            <a:r>
              <a:rPr lang="fr-FR" sz="2400" dirty="0">
                <a:solidFill>
                  <a:srgbClr val="FF0000"/>
                </a:solidFill>
              </a:rPr>
              <a:t>ovogonies</a:t>
            </a:r>
            <a:r>
              <a:rPr lang="fr-FR" sz="2400" dirty="0"/>
              <a:t> formées par différentiation des gonocytes primordiaux au cours de la vie embryonnaire</a:t>
            </a:r>
            <a:r>
              <a:rPr lang="fr-FR" sz="2400" dirty="0" smtClean="0"/>
              <a:t>.</a:t>
            </a:r>
          </a:p>
          <a:p>
            <a:pPr algn="just">
              <a:lnSpc>
                <a:spcPct val="150000"/>
              </a:lnSpc>
            </a:pPr>
            <a:r>
              <a:rPr lang="fr-FR" sz="2400" dirty="0" smtClean="0"/>
              <a:t> </a:t>
            </a:r>
            <a:r>
              <a:rPr lang="fr-FR" sz="2400" dirty="0"/>
              <a:t>La formation des gamètes présente une certaine uniformité dans le règne animal. </a:t>
            </a:r>
            <a:endParaRPr lang="fr-FR" sz="2400" dirty="0" smtClean="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36</a:t>
            </a:fld>
            <a:endParaRPr lang="fr-FR" noProof="0" dirty="0"/>
          </a:p>
        </p:txBody>
      </p:sp>
    </p:spTree>
    <p:extLst>
      <p:ext uri="{BB962C8B-B14F-4D97-AF65-F5344CB8AC3E}">
        <p14:creationId xmlns:p14="http://schemas.microsoft.com/office/powerpoint/2010/main" val="2337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277" y="294049"/>
            <a:ext cx="10746463" cy="728993"/>
          </a:xfrm>
        </p:spPr>
        <p:txBody>
          <a:bodyPr rtlCol="0">
            <a:normAutofit fontScale="90000"/>
          </a:bodyPr>
          <a:lstStyle/>
          <a:p>
            <a:pPr algn="ctr"/>
            <a:r>
              <a:rPr lang="fr-FR" dirty="0"/>
              <a:t>	</a:t>
            </a:r>
            <a:r>
              <a:rPr lang="fr-FR" dirty="0" smtClean="0"/>
              <a:t>2.2Lieu </a:t>
            </a:r>
            <a:r>
              <a:rPr lang="fr-FR" dirty="0"/>
              <a:t>de déroulement de l’ovogénèse et son évolution dans le temps </a:t>
            </a:r>
          </a:p>
        </p:txBody>
      </p:sp>
      <p:sp>
        <p:nvSpPr>
          <p:cNvPr id="3" name="Espace réservé du contenu 2"/>
          <p:cNvSpPr>
            <a:spLocks noGrp="1"/>
          </p:cNvSpPr>
          <p:nvPr>
            <p:ph idx="1"/>
          </p:nvPr>
        </p:nvSpPr>
        <p:spPr>
          <a:xfrm>
            <a:off x="1249377" y="1230866"/>
            <a:ext cx="10520127" cy="5097506"/>
          </a:xfrm>
        </p:spPr>
        <p:txBody>
          <a:bodyPr rtlCol="0">
            <a:noAutofit/>
          </a:bodyPr>
          <a:lstStyle/>
          <a:p>
            <a:pPr algn="just">
              <a:lnSpc>
                <a:spcPct val="150000"/>
              </a:lnSpc>
            </a:pPr>
            <a:r>
              <a:rPr lang="fr-FR" sz="2400" dirty="0" smtClean="0"/>
              <a:t>Ce </a:t>
            </a:r>
            <a:r>
              <a:rPr lang="fr-FR" sz="2400" dirty="0"/>
              <a:t>processus débute pendant la vie embryonnaire, se continue après la naissance avec une accélération au moment de la puberté et atteint son apogée au moment de l'ovulation. </a:t>
            </a:r>
            <a:r>
              <a:rPr lang="fr-FR" sz="2400" dirty="0" smtClean="0"/>
              <a:t>Il </a:t>
            </a:r>
            <a:r>
              <a:rPr lang="fr-FR" sz="2400" dirty="0"/>
              <a:t>ne peut être distingué de l'évolution du follicule ovarien au sein duquel il se déroule en grande partie</a:t>
            </a:r>
            <a:r>
              <a:rPr lang="fr-FR" sz="2400" dirty="0" smtClean="0"/>
              <a:t>.</a:t>
            </a:r>
          </a:p>
          <a:p>
            <a:pPr algn="just">
              <a:lnSpc>
                <a:spcPct val="150000"/>
              </a:lnSpc>
            </a:pPr>
            <a:r>
              <a:rPr lang="fr-FR" sz="2400" dirty="0" smtClean="0"/>
              <a:t> </a:t>
            </a:r>
            <a:r>
              <a:rPr lang="fr-FR" sz="2400" dirty="0"/>
              <a:t>L'évolution du follicule, à son tour, est indissociable de </a:t>
            </a:r>
            <a:r>
              <a:rPr lang="fr-FR" sz="2400" dirty="0">
                <a:solidFill>
                  <a:srgbClr val="FF0000"/>
                </a:solidFill>
              </a:rPr>
              <a:t>l'activité cyclique de l'ovaire </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37</a:t>
            </a:fld>
            <a:endParaRPr lang="fr-FR" noProof="0" dirty="0"/>
          </a:p>
        </p:txBody>
      </p:sp>
    </p:spTree>
    <p:extLst>
      <p:ext uri="{BB962C8B-B14F-4D97-AF65-F5344CB8AC3E}">
        <p14:creationId xmlns:p14="http://schemas.microsoft.com/office/powerpoint/2010/main" val="14838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4" name="Espace réservé du numéro de diapositive 3"/>
          <p:cNvSpPr>
            <a:spLocks noGrp="1"/>
          </p:cNvSpPr>
          <p:nvPr>
            <p:ph type="sldNum" sz="quarter" idx="12"/>
          </p:nvPr>
        </p:nvSpPr>
        <p:spPr/>
        <p:txBody>
          <a:bodyPr/>
          <a:lstStyle/>
          <a:p>
            <a:pPr rtl="0"/>
            <a:fld id="{484FD59D-33F1-4A76-843D-E67207CAFE54}" type="slidenum">
              <a:rPr lang="fr-FR" noProof="0" smtClean="0"/>
              <a:t>38</a:t>
            </a:fld>
            <a:endParaRPr lang="fr-FR" noProof="0" dirty="0"/>
          </a:p>
        </p:txBody>
      </p:sp>
      <p:sp>
        <p:nvSpPr>
          <p:cNvPr id="6" name="Rectangle 5"/>
          <p:cNvSpPr/>
          <p:nvPr/>
        </p:nvSpPr>
        <p:spPr>
          <a:xfrm>
            <a:off x="2839770" y="5851932"/>
            <a:ext cx="6096000" cy="1094530"/>
          </a:xfrm>
          <a:prstGeom prst="rect">
            <a:avLst/>
          </a:prstGeom>
        </p:spPr>
        <p:txBody>
          <a:bodyPr>
            <a:spAutoFit/>
          </a:bodyPr>
          <a:lstStyle/>
          <a:p>
            <a:pPr marL="457200" algn="ctr">
              <a:lnSpc>
                <a:spcPct val="150000"/>
              </a:lnSpc>
              <a:spcAft>
                <a:spcPts val="1000"/>
              </a:spcAft>
            </a:pPr>
            <a:r>
              <a:rPr lang="fr-FR" sz="2000" dirty="0">
                <a:latin typeface="+mj-lt"/>
                <a:ea typeface="Calibri" panose="020F0502020204030204" pitchFamily="34" charset="0"/>
                <a:cs typeface="Arial" panose="020B0604020202020204" pitchFamily="34" charset="0"/>
              </a:rPr>
              <a:t>Figure 8 : </a:t>
            </a:r>
            <a:r>
              <a:rPr lang="fr-FR" sz="2000" dirty="0" smtClean="0">
                <a:latin typeface="+mj-lt"/>
              </a:rPr>
              <a:t>Coupe </a:t>
            </a:r>
            <a:r>
              <a:rPr lang="fr-FR" sz="2000" dirty="0">
                <a:latin typeface="+mj-lt"/>
              </a:rPr>
              <a:t>transversale d’un ovaire </a:t>
            </a:r>
            <a:endParaRPr lang="fr-FR" sz="2000" dirty="0">
              <a:latin typeface="+mj-lt"/>
              <a:ea typeface="Calibri" panose="020F0502020204030204" pitchFamily="34" charset="0"/>
              <a:cs typeface="Arial" panose="020B0604020202020204" pitchFamily="34" charset="0"/>
            </a:endParaRPr>
          </a:p>
          <a:p>
            <a:pPr algn="just">
              <a:lnSpc>
                <a:spcPct val="150000"/>
              </a:lnSpc>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2661719" y="896294"/>
            <a:ext cx="7414787" cy="4753068"/>
          </a:xfrm>
          <a:prstGeom prst="rect">
            <a:avLst/>
          </a:prstGeom>
        </p:spPr>
      </p:pic>
    </p:spTree>
    <p:extLst>
      <p:ext uri="{BB962C8B-B14F-4D97-AF65-F5344CB8AC3E}">
        <p14:creationId xmlns:p14="http://schemas.microsoft.com/office/powerpoint/2010/main" val="2469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dirty="0" smtClean="0"/>
              <a:t>L’ovogénèse et folliculogenese</a:t>
            </a:r>
          </a:p>
        </p:txBody>
      </p:sp>
      <p:sp>
        <p:nvSpPr>
          <p:cNvPr id="16387" name="Espace réservé du contenu 2"/>
          <p:cNvSpPr>
            <a:spLocks noGrp="1"/>
          </p:cNvSpPr>
          <p:nvPr>
            <p:ph idx="1"/>
          </p:nvPr>
        </p:nvSpPr>
        <p:spPr/>
        <p:txBody>
          <a:bodyPr/>
          <a:lstStyle/>
          <a:p>
            <a:pPr eaLnBrk="1" hangingPunct="1"/>
            <a:r>
              <a:rPr lang="fr-FR" b="1" dirty="0" smtClean="0"/>
              <a:t> Phases de l’ovogénèse</a:t>
            </a:r>
            <a:endParaRPr lang="fr-FR" dirty="0" smtClean="0"/>
          </a:p>
          <a:p>
            <a:pPr eaLnBrk="1" hangingPunct="1">
              <a:buFont typeface="Arial" panose="020B0604020202020204" pitchFamily="34" charset="0"/>
              <a:buNone/>
            </a:pPr>
            <a:r>
              <a:rPr lang="fr-FR" dirty="0" smtClean="0"/>
              <a:t>L’ovogenèse comporte 3 phases</a:t>
            </a:r>
          </a:p>
          <a:p>
            <a:pPr eaLnBrk="1" hangingPunct="1"/>
            <a:r>
              <a:rPr lang="fr-FR" dirty="0" smtClean="0"/>
              <a:t>Phase de multiplication ;</a:t>
            </a:r>
          </a:p>
          <a:p>
            <a:pPr eaLnBrk="1" hangingPunct="1"/>
            <a:r>
              <a:rPr lang="fr-FR" dirty="0" smtClean="0"/>
              <a:t>Phase de croissance ;</a:t>
            </a:r>
          </a:p>
          <a:p>
            <a:pPr eaLnBrk="1" hangingPunct="1"/>
            <a:r>
              <a:rPr lang="fr-FR" dirty="0" smtClean="0"/>
              <a:t>Phase de maturation.</a:t>
            </a:r>
          </a:p>
          <a:p>
            <a:pPr eaLnBrk="1" hangingPunct="1"/>
            <a:endParaRPr lang="fr-FR" dirty="0" smtClean="0"/>
          </a:p>
        </p:txBody>
      </p:sp>
      <p:sp>
        <p:nvSpPr>
          <p:cNvPr id="1638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2BBDF-0798-43C9-9C02-4697B2283453}" type="slidenum">
              <a:rPr lang="ar-MA">
                <a:solidFill>
                  <a:srgbClr val="898989"/>
                </a:solidFill>
                <a:latin typeface="Calibri" panose="020F0502020204030204" pitchFamily="34" charset="0"/>
              </a:rPr>
              <a:pPr/>
              <a:t>39</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8135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pPr rtl="0"/>
            <a:r>
              <a:rPr lang="fr-FR" dirty="0" smtClean="0"/>
              <a:t>II. Phases de la gamétogénèse</a:t>
            </a:r>
            <a:endParaRPr lang="fr-FR" dirty="0"/>
          </a:p>
        </p:txBody>
      </p:sp>
      <p:sp>
        <p:nvSpPr>
          <p:cNvPr id="3" name="Espace réservé du contenu 2"/>
          <p:cNvSpPr>
            <a:spLocks noGrp="1"/>
          </p:cNvSpPr>
          <p:nvPr>
            <p:ph idx="1"/>
          </p:nvPr>
        </p:nvSpPr>
        <p:spPr/>
        <p:txBody>
          <a:bodyPr rtlCol="0">
            <a:normAutofit/>
          </a:bodyPr>
          <a:lstStyle/>
          <a:p>
            <a:pPr algn="just">
              <a:lnSpc>
                <a:spcPct val="150000"/>
              </a:lnSpc>
            </a:pPr>
            <a:r>
              <a:rPr lang="fr-FR" dirty="0">
                <a:solidFill>
                  <a:srgbClr val="FF0000"/>
                </a:solidFill>
              </a:rPr>
              <a:t>Phase de multiplication </a:t>
            </a:r>
          </a:p>
          <a:p>
            <a:pPr marL="45720" indent="0" algn="just">
              <a:lnSpc>
                <a:spcPct val="150000"/>
              </a:lnSpc>
              <a:buNone/>
            </a:pPr>
            <a:r>
              <a:rPr lang="fr-FR" dirty="0"/>
              <a:t>Les </a:t>
            </a:r>
            <a:r>
              <a:rPr lang="fr-FR" dirty="0" smtClean="0"/>
              <a:t> </a:t>
            </a:r>
            <a:r>
              <a:rPr lang="fr-FR" dirty="0" err="1" smtClean="0"/>
              <a:t>gonies</a:t>
            </a:r>
            <a:r>
              <a:rPr lang="fr-FR" dirty="0" smtClean="0"/>
              <a:t> (ovogonies </a:t>
            </a:r>
            <a:r>
              <a:rPr lang="fr-FR" dirty="0"/>
              <a:t>et les </a:t>
            </a:r>
            <a:r>
              <a:rPr lang="fr-FR" dirty="0" smtClean="0"/>
              <a:t>spermatogonies) </a:t>
            </a:r>
            <a:r>
              <a:rPr lang="fr-FR" dirty="0">
                <a:solidFill>
                  <a:srgbClr val="FF0000"/>
                </a:solidFill>
              </a:rPr>
              <a:t>se multiplient par mitoses successives</a:t>
            </a:r>
            <a:r>
              <a:rPr lang="fr-FR" dirty="0"/>
              <a:t>, conservant donc leur caractère diploïde. Cette phase de multiplication, initiée durant la migration, se poursuit activement pendant une période plus ou moins étendue suivant l'espèce. Elle se termine par l'entrée en méiose des ovogonies chez la femelle et, simultanément, par le ralentissement voire l'arrêt complet des mitoses des spermatogonies chez le mâle (phénomène de quiescence observé chez les rongeurs)</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4</a:t>
            </a:fld>
            <a:endParaRPr lang="fr-FR" noProof="0" dirty="0"/>
          </a:p>
        </p:txBody>
      </p:sp>
    </p:spTree>
    <p:extLst>
      <p:ext uri="{BB962C8B-B14F-4D97-AF65-F5344CB8AC3E}">
        <p14:creationId xmlns:p14="http://schemas.microsoft.com/office/powerpoint/2010/main" val="392472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952625" y="0"/>
            <a:ext cx="8229600" cy="928688"/>
          </a:xfrm>
        </p:spPr>
        <p:txBody>
          <a:bodyPr/>
          <a:lstStyle/>
          <a:p>
            <a:pPr eaLnBrk="1" hangingPunct="1"/>
            <a:r>
              <a:rPr lang="fr-FR" dirty="0" smtClean="0"/>
              <a:t>L’ovogénèse et folliculogenese</a:t>
            </a:r>
            <a:endParaRPr lang="ar-MA" dirty="0" smtClean="0"/>
          </a:p>
        </p:txBody>
      </p:sp>
      <p:sp>
        <p:nvSpPr>
          <p:cNvPr id="3" name="Espace réservé du contenu 2"/>
          <p:cNvSpPr>
            <a:spLocks noGrp="1"/>
          </p:cNvSpPr>
          <p:nvPr>
            <p:ph idx="1"/>
          </p:nvPr>
        </p:nvSpPr>
        <p:spPr>
          <a:xfrm>
            <a:off x="1394235" y="1214438"/>
            <a:ext cx="9931650" cy="4500562"/>
          </a:xfrm>
        </p:spPr>
        <p:txBody>
          <a:bodyPr rtlCol="0">
            <a:normAutofit/>
          </a:bodyPr>
          <a:lstStyle/>
          <a:p>
            <a:pPr>
              <a:buNone/>
              <a:defRPr/>
            </a:pPr>
            <a:r>
              <a:rPr lang="fr-FR" sz="2800" dirty="0" smtClean="0"/>
              <a:t>Définitions</a:t>
            </a:r>
          </a:p>
          <a:p>
            <a:pPr algn="just">
              <a:defRPr/>
            </a:pPr>
            <a:r>
              <a:rPr lang="fr-FR" sz="2800" dirty="0" smtClean="0"/>
              <a:t>L’ovogenèse: le processus de production des gamètes femelles, les ovocytes, ainsi que leur maturation en ovules.</a:t>
            </a:r>
          </a:p>
          <a:p>
            <a:pPr algn="just">
              <a:defRPr/>
            </a:pPr>
            <a:r>
              <a:rPr lang="fr-FR" sz="2800" dirty="0" smtClean="0"/>
              <a:t>La folliculogenese: </a:t>
            </a:r>
            <a:r>
              <a:rPr lang="el-GR" sz="2800" dirty="0" smtClean="0"/>
              <a:t>Σ</a:t>
            </a:r>
            <a:r>
              <a:rPr lang="fr-FR" sz="2800" dirty="0" smtClean="0"/>
              <a:t> des phénomènes qui assure l’apparition puis la maturation des follicules de la sortie de la réserve jusqu’à l’ovulation ou involution (du follicule primaire au stade pré ovulatoire).</a:t>
            </a:r>
          </a:p>
        </p:txBody>
      </p:sp>
      <p:sp>
        <p:nvSpPr>
          <p:cNvPr id="1434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981534-1885-4327-975A-0C9005843244}" type="slidenum">
              <a:rPr lang="ar-MA">
                <a:solidFill>
                  <a:srgbClr val="898989"/>
                </a:solidFill>
                <a:latin typeface="Calibri" panose="020F0502020204030204" pitchFamily="34" charset="0"/>
              </a:rPr>
              <a:pPr/>
              <a:t>40</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379530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981200" y="274638"/>
            <a:ext cx="8229600" cy="868362"/>
          </a:xfrm>
        </p:spPr>
        <p:txBody>
          <a:bodyPr/>
          <a:lstStyle/>
          <a:p>
            <a:pPr eaLnBrk="1" hangingPunct="1"/>
            <a:r>
              <a:rPr lang="fr-FR" smtClean="0"/>
              <a:t>L’ovogénèse</a:t>
            </a:r>
            <a:endParaRPr lang="ar-MA" smtClean="0"/>
          </a:p>
        </p:txBody>
      </p:sp>
      <p:sp>
        <p:nvSpPr>
          <p:cNvPr id="17411" name="Espace réservé du contenu 2"/>
          <p:cNvSpPr>
            <a:spLocks noGrp="1"/>
          </p:cNvSpPr>
          <p:nvPr>
            <p:ph idx="1"/>
          </p:nvPr>
        </p:nvSpPr>
        <p:spPr>
          <a:xfrm>
            <a:off x="1524000" y="1214439"/>
            <a:ext cx="8229600" cy="4911725"/>
          </a:xfrm>
        </p:spPr>
        <p:txBody>
          <a:bodyPr/>
          <a:lstStyle/>
          <a:p>
            <a:pPr eaLnBrk="1" hangingPunct="1"/>
            <a:r>
              <a:rPr lang="fr-FR" smtClean="0">
                <a:solidFill>
                  <a:srgbClr val="FF0000"/>
                </a:solidFill>
              </a:rPr>
              <a:t>1- Maturation prénatale</a:t>
            </a:r>
          </a:p>
          <a:p>
            <a:pPr eaLnBrk="1" hangingPunct="1"/>
            <a:r>
              <a:rPr lang="fr-FR" smtClean="0"/>
              <a:t>Ovogonie à 2Nchr entre en accroissement  Ovocytes I (libérer au cours de sa vie sexuelle)</a:t>
            </a:r>
          </a:p>
          <a:p>
            <a:pPr eaLnBrk="1" hangingPunct="1">
              <a:buFont typeface="Arial" panose="020B0604020202020204" pitchFamily="34" charset="0"/>
              <a:buNone/>
            </a:pPr>
            <a:r>
              <a:rPr lang="fr-FR" smtClean="0"/>
              <a:t>Bloquées en prophase I.</a:t>
            </a:r>
          </a:p>
          <a:p>
            <a:pPr eaLnBrk="1" hangingPunct="1"/>
            <a:r>
              <a:rPr lang="fr-FR" smtClean="0">
                <a:solidFill>
                  <a:srgbClr val="FF0000"/>
                </a:solidFill>
              </a:rPr>
              <a:t>2- Maturation postnatale</a:t>
            </a:r>
          </a:p>
          <a:p>
            <a:pPr eaLnBrk="1" hangingPunct="1">
              <a:buFont typeface="Wingdings" panose="05000000000000000000" pitchFamily="2" charset="2"/>
              <a:buChar char="Ø"/>
            </a:pPr>
            <a:r>
              <a:rPr lang="fr-FR" smtClean="0">
                <a:solidFill>
                  <a:srgbClr val="FF0000"/>
                </a:solidFill>
              </a:rPr>
              <a:t>Avant la l’ovulation (7</a:t>
            </a:r>
            <a:r>
              <a:rPr lang="fr-FR" baseline="30000" smtClean="0">
                <a:solidFill>
                  <a:srgbClr val="FF0000"/>
                </a:solidFill>
              </a:rPr>
              <a:t>ème</a:t>
            </a:r>
            <a:r>
              <a:rPr lang="fr-FR" smtClean="0">
                <a:solidFill>
                  <a:srgbClr val="FF0000"/>
                </a:solidFill>
              </a:rPr>
              <a:t> mois – puberté): </a:t>
            </a:r>
            <a:r>
              <a:rPr lang="fr-FR" smtClean="0"/>
              <a:t>ovocytes entre dans une atrésie folliculaire (400000 follicules primordiaux).</a:t>
            </a:r>
            <a:endParaRPr lang="ar-MA" smtClean="0"/>
          </a:p>
        </p:txBody>
      </p:sp>
      <p:sp>
        <p:nvSpPr>
          <p:cNvPr id="4" name="Flèche droite 3"/>
          <p:cNvSpPr/>
          <p:nvPr/>
        </p:nvSpPr>
        <p:spPr>
          <a:xfrm>
            <a:off x="9710737" y="1738692"/>
            <a:ext cx="500063"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sp>
        <p:nvSpPr>
          <p:cNvPr id="1741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2980D0-2CB0-431A-BC32-14321D9FD825}" type="slidenum">
              <a:rPr lang="ar-MA">
                <a:solidFill>
                  <a:srgbClr val="898989"/>
                </a:solidFill>
                <a:latin typeface="Calibri" panose="020F0502020204030204" pitchFamily="34" charset="0"/>
              </a:rPr>
              <a:pPr/>
              <a:t>41</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134501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524000" y="0"/>
            <a:ext cx="9144000" cy="1143000"/>
          </a:xfrm>
        </p:spPr>
        <p:txBody>
          <a:bodyPr/>
          <a:lstStyle/>
          <a:p>
            <a:pPr eaLnBrk="1" hangingPunct="1"/>
            <a:r>
              <a:rPr lang="fr-FR" dirty="0" err="1" smtClean="0"/>
              <a:t>folliculogénèse</a:t>
            </a:r>
            <a:endParaRPr lang="ar-MA" dirty="0" smtClean="0"/>
          </a:p>
        </p:txBody>
      </p:sp>
      <p:sp>
        <p:nvSpPr>
          <p:cNvPr id="19459" name="ZoneTexte 4"/>
          <p:cNvSpPr txBox="1">
            <a:spLocks noChangeArrowheads="1"/>
          </p:cNvSpPr>
          <p:nvPr/>
        </p:nvSpPr>
        <p:spPr bwMode="auto">
          <a:xfrm>
            <a:off x="3309937" y="6215065"/>
            <a:ext cx="5572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2000" dirty="0">
                <a:latin typeface="Century Schoolbook" panose="02040604050505020304" pitchFamily="18" charset="0"/>
                <a:ea typeface="Calibri" panose="020F0502020204030204" pitchFamily="34" charset="0"/>
                <a:cs typeface="Arial" panose="020B0604020202020204" pitchFamily="34" charset="0"/>
              </a:rPr>
              <a:t>Figure </a:t>
            </a:r>
            <a:r>
              <a:rPr lang="fr-FR" sz="2000" dirty="0" smtClean="0">
                <a:latin typeface="Century Schoolbook" panose="02040604050505020304" pitchFamily="18" charset="0"/>
                <a:ea typeface="Calibri" panose="020F0502020204030204" pitchFamily="34" charset="0"/>
                <a:cs typeface="Arial" panose="020B0604020202020204" pitchFamily="34" charset="0"/>
              </a:rPr>
              <a:t>9</a:t>
            </a:r>
            <a:r>
              <a:rPr lang="fr-FR" sz="2000" dirty="0">
                <a:latin typeface="Century Schoolbook" panose="02040604050505020304" pitchFamily="18" charset="0"/>
                <a:ea typeface="Calibri" panose="020F0502020204030204" pitchFamily="34" charset="0"/>
                <a:cs typeface="Arial" panose="020B0604020202020204" pitchFamily="34" charset="0"/>
              </a:rPr>
              <a:t> : </a:t>
            </a:r>
            <a:r>
              <a:rPr lang="fr-FR" sz="2000" dirty="0" smtClean="0">
                <a:latin typeface="Century Schoolbook" panose="02040604050505020304" pitchFamily="18" charset="0"/>
              </a:rPr>
              <a:t>Follicule </a:t>
            </a:r>
            <a:r>
              <a:rPr lang="fr-FR" sz="2000" dirty="0">
                <a:latin typeface="Century Schoolbook" panose="02040604050505020304" pitchFamily="18" charset="0"/>
              </a:rPr>
              <a:t>primordial</a:t>
            </a:r>
            <a:endParaRPr lang="ar-MA" sz="2000" dirty="0">
              <a:latin typeface="Century Schoolbook" panose="02040604050505020304" pitchFamily="18" charset="0"/>
            </a:endParaRPr>
          </a:p>
        </p:txBody>
      </p:sp>
      <p:sp>
        <p:nvSpPr>
          <p:cNvPr id="19460" name="ZoneTexte 5"/>
          <p:cNvSpPr txBox="1">
            <a:spLocks noChangeArrowheads="1"/>
          </p:cNvSpPr>
          <p:nvPr/>
        </p:nvSpPr>
        <p:spPr bwMode="auto">
          <a:xfrm>
            <a:off x="6167438" y="1857375"/>
            <a:ext cx="278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ar-MA" sz="1800"/>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357314"/>
            <a:ext cx="657225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6ED794-EF22-4C2B-9CF8-A3152A321185}" type="slidenum">
              <a:rPr lang="ar-MA">
                <a:solidFill>
                  <a:srgbClr val="898989"/>
                </a:solidFill>
                <a:latin typeface="Calibri" panose="020F0502020204030204" pitchFamily="34" charset="0"/>
              </a:rPr>
              <a:pPr/>
              <a:t>42</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12483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952625" y="0"/>
            <a:ext cx="8229600" cy="857250"/>
          </a:xfrm>
        </p:spPr>
        <p:txBody>
          <a:bodyPr/>
          <a:lstStyle/>
          <a:p>
            <a:pPr eaLnBrk="1" hangingPunct="1"/>
            <a:r>
              <a:rPr lang="fr-FR" dirty="0" smtClean="0"/>
              <a:t>folliculogenese</a:t>
            </a:r>
            <a:endParaRPr lang="ar-MA" dirty="0" smtClean="0"/>
          </a:p>
        </p:txBody>
      </p:sp>
      <p:pic>
        <p:nvPicPr>
          <p:cNvPr id="20483"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238375" y="1000125"/>
            <a:ext cx="7562850" cy="4643438"/>
          </a:xfrm>
        </p:spPr>
      </p:pic>
      <p:sp>
        <p:nvSpPr>
          <p:cNvPr id="20484" name="ZoneTexte 4"/>
          <p:cNvSpPr txBox="1">
            <a:spLocks noChangeArrowheads="1"/>
          </p:cNvSpPr>
          <p:nvPr/>
        </p:nvSpPr>
        <p:spPr bwMode="auto">
          <a:xfrm>
            <a:off x="2595563" y="5786438"/>
            <a:ext cx="7072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2000" dirty="0">
                <a:latin typeface="+mj-lt"/>
                <a:ea typeface="Calibri" panose="020F0502020204030204" pitchFamily="34" charset="0"/>
                <a:cs typeface="Arial" panose="020B0604020202020204" pitchFamily="34" charset="0"/>
              </a:rPr>
              <a:t>Figure </a:t>
            </a:r>
            <a:r>
              <a:rPr lang="fr-FR" sz="2000" dirty="0" smtClean="0">
                <a:latin typeface="+mj-lt"/>
                <a:ea typeface="Calibri" panose="020F0502020204030204" pitchFamily="34" charset="0"/>
                <a:cs typeface="Arial" panose="020B0604020202020204" pitchFamily="34" charset="0"/>
              </a:rPr>
              <a:t>10</a:t>
            </a:r>
            <a:r>
              <a:rPr lang="fr-FR" sz="2000" dirty="0">
                <a:latin typeface="+mj-lt"/>
                <a:ea typeface="Calibri" panose="020F0502020204030204" pitchFamily="34" charset="0"/>
                <a:cs typeface="Arial" panose="020B0604020202020204" pitchFamily="34" charset="0"/>
              </a:rPr>
              <a:t> : </a:t>
            </a:r>
            <a:r>
              <a:rPr lang="fr-FR" sz="2000" dirty="0">
                <a:latin typeface="+mj-lt"/>
              </a:rPr>
              <a:t>Follicule</a:t>
            </a:r>
            <a:r>
              <a:rPr lang="fr-FR" sz="2000" dirty="0" smtClean="0">
                <a:latin typeface="+mj-lt"/>
              </a:rPr>
              <a:t>  </a:t>
            </a:r>
            <a:r>
              <a:rPr lang="fr-FR" sz="2000" dirty="0">
                <a:latin typeface="+mj-lt"/>
              </a:rPr>
              <a:t>primaire</a:t>
            </a:r>
            <a:endParaRPr lang="ar-MA" sz="2000" dirty="0">
              <a:latin typeface="+mj-lt"/>
            </a:endParaRPr>
          </a:p>
        </p:txBody>
      </p:sp>
      <p:sp>
        <p:nvSpPr>
          <p:cNvPr id="2048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FBDE16-5742-478F-AA6E-F981CA1E2259}" type="slidenum">
              <a:rPr lang="ar-MA">
                <a:solidFill>
                  <a:srgbClr val="898989"/>
                </a:solidFill>
                <a:latin typeface="Calibri" panose="020F0502020204030204" pitchFamily="34" charset="0"/>
              </a:rPr>
              <a:pPr/>
              <a:t>43</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144225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809750" y="1"/>
            <a:ext cx="8229600" cy="868363"/>
          </a:xfrm>
        </p:spPr>
        <p:txBody>
          <a:bodyPr/>
          <a:lstStyle/>
          <a:p>
            <a:pPr eaLnBrk="1" hangingPunct="1"/>
            <a:r>
              <a:rPr lang="fr-FR" dirty="0" err="1" smtClean="0"/>
              <a:t>folliculogénèse</a:t>
            </a:r>
            <a:endParaRPr lang="ar-MA" dirty="0" smtClean="0"/>
          </a:p>
        </p:txBody>
      </p:sp>
      <p:pic>
        <p:nvPicPr>
          <p:cNvPr id="21507" name="Espace réservé du contenu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161703" y="937022"/>
            <a:ext cx="8515350" cy="5072063"/>
          </a:xfrm>
        </p:spPr>
      </p:pic>
      <p:sp>
        <p:nvSpPr>
          <p:cNvPr id="21508" name="ZoneTexte 12"/>
          <p:cNvSpPr txBox="1">
            <a:spLocks noChangeArrowheads="1"/>
          </p:cNvSpPr>
          <p:nvPr/>
        </p:nvSpPr>
        <p:spPr bwMode="auto">
          <a:xfrm>
            <a:off x="2550366" y="6077744"/>
            <a:ext cx="6929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2000" dirty="0">
                <a:latin typeface="Century Schoolbook" panose="02040604050505020304" pitchFamily="18" charset="0"/>
                <a:ea typeface="Calibri" panose="020F0502020204030204" pitchFamily="34" charset="0"/>
                <a:cs typeface="Arial" panose="020B0604020202020204" pitchFamily="34" charset="0"/>
              </a:rPr>
              <a:t>Figure </a:t>
            </a:r>
            <a:r>
              <a:rPr lang="fr-FR" sz="2000" dirty="0" smtClean="0">
                <a:latin typeface="Century Schoolbook" panose="02040604050505020304" pitchFamily="18" charset="0"/>
                <a:ea typeface="Calibri" panose="020F0502020204030204" pitchFamily="34" charset="0"/>
                <a:cs typeface="Arial" panose="020B0604020202020204" pitchFamily="34" charset="0"/>
              </a:rPr>
              <a:t>11</a:t>
            </a:r>
            <a:r>
              <a:rPr lang="fr-FR" sz="2000" dirty="0">
                <a:latin typeface="Century Schoolbook" panose="02040604050505020304" pitchFamily="18" charset="0"/>
                <a:ea typeface="Calibri" panose="020F0502020204030204" pitchFamily="34" charset="0"/>
                <a:cs typeface="Arial" panose="020B0604020202020204" pitchFamily="34" charset="0"/>
              </a:rPr>
              <a:t> : </a:t>
            </a:r>
            <a:r>
              <a:rPr lang="fr-FR" sz="2000" dirty="0">
                <a:latin typeface="Century Schoolbook" panose="02040604050505020304" pitchFamily="18" charset="0"/>
              </a:rPr>
              <a:t>Follicule</a:t>
            </a:r>
            <a:r>
              <a:rPr lang="fr-FR" sz="2000" dirty="0" smtClean="0">
                <a:latin typeface="Century Schoolbook" panose="02040604050505020304" pitchFamily="18" charset="0"/>
              </a:rPr>
              <a:t> </a:t>
            </a:r>
            <a:r>
              <a:rPr lang="fr-FR" sz="2000" dirty="0">
                <a:latin typeface="Century Schoolbook" panose="02040604050505020304" pitchFamily="18" charset="0"/>
              </a:rPr>
              <a:t>secondaire</a:t>
            </a:r>
            <a:endParaRPr lang="ar-MA" sz="2000" dirty="0">
              <a:latin typeface="Century Schoolbook" panose="02040604050505020304" pitchFamily="18" charset="0"/>
            </a:endParaRPr>
          </a:p>
        </p:txBody>
      </p:sp>
      <p:sp>
        <p:nvSpPr>
          <p:cNvPr id="2151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61F000-8626-4CA0-AA28-435FA9FF216C}" type="slidenum">
              <a:rPr lang="ar-MA">
                <a:solidFill>
                  <a:srgbClr val="898989"/>
                </a:solidFill>
                <a:latin typeface="Calibri" panose="020F0502020204030204" pitchFamily="34" charset="0"/>
              </a:rPr>
              <a:pPr/>
              <a:t>44</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46145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952625" y="0"/>
            <a:ext cx="8229600" cy="928688"/>
          </a:xfrm>
        </p:spPr>
        <p:txBody>
          <a:bodyPr/>
          <a:lstStyle/>
          <a:p>
            <a:pPr eaLnBrk="1" hangingPunct="1"/>
            <a:r>
              <a:rPr lang="fr-FR" smtClean="0"/>
              <a:t>L’ovogénèse</a:t>
            </a:r>
            <a:endParaRPr lang="ar-MA" smtClean="0"/>
          </a:p>
        </p:txBody>
      </p:sp>
      <p:sp>
        <p:nvSpPr>
          <p:cNvPr id="22531" name="Espace réservé du contenu 12"/>
          <p:cNvSpPr>
            <a:spLocks noGrp="1"/>
          </p:cNvSpPr>
          <p:nvPr>
            <p:ph idx="1"/>
          </p:nvPr>
        </p:nvSpPr>
        <p:spPr>
          <a:xfrm rot="10800000" flipV="1">
            <a:off x="2438400" y="6072189"/>
            <a:ext cx="8229600" cy="314325"/>
          </a:xfrm>
        </p:spPr>
        <p:txBody>
          <a:bodyPr>
            <a:noAutofit/>
          </a:bodyPr>
          <a:lstStyle/>
          <a:p>
            <a:pPr algn="ctr">
              <a:buNone/>
            </a:pPr>
            <a:r>
              <a:rPr lang="fr-FR" dirty="0">
                <a:latin typeface="+mj-lt"/>
                <a:ea typeface="Calibri" panose="020F0502020204030204" pitchFamily="34" charset="0"/>
                <a:cs typeface="Arial" panose="020B0604020202020204" pitchFamily="34" charset="0"/>
              </a:rPr>
              <a:t>Figure </a:t>
            </a:r>
            <a:r>
              <a:rPr lang="fr-FR" dirty="0" smtClean="0">
                <a:latin typeface="+mj-lt"/>
                <a:ea typeface="Calibri" panose="020F0502020204030204" pitchFamily="34" charset="0"/>
                <a:cs typeface="Arial" panose="020B0604020202020204" pitchFamily="34" charset="0"/>
              </a:rPr>
              <a:t>13</a:t>
            </a:r>
            <a:r>
              <a:rPr lang="fr-FR" dirty="0">
                <a:latin typeface="+mj-lt"/>
                <a:ea typeface="Calibri" panose="020F0502020204030204" pitchFamily="34" charset="0"/>
                <a:cs typeface="Arial" panose="020B0604020202020204" pitchFamily="34" charset="0"/>
              </a:rPr>
              <a:t> : </a:t>
            </a:r>
            <a:r>
              <a:rPr lang="fr-FR" dirty="0">
                <a:latin typeface="+mj-lt"/>
              </a:rPr>
              <a:t>Follicule</a:t>
            </a:r>
            <a:r>
              <a:rPr lang="fr-FR" dirty="0" smtClean="0">
                <a:latin typeface="+mj-lt"/>
                <a:cs typeface="Calibri" panose="020F0502020204030204" pitchFamily="34" charset="0"/>
              </a:rPr>
              <a:t> </a:t>
            </a:r>
            <a:r>
              <a:rPr lang="fr-FR" dirty="0">
                <a:latin typeface="+mj-lt"/>
                <a:cs typeface="Calibri" panose="020F0502020204030204" pitchFamily="34" charset="0"/>
              </a:rPr>
              <a:t>tertiaire</a:t>
            </a:r>
            <a:endParaRPr lang="ar-MA" dirty="0">
              <a:latin typeface="+mj-lt"/>
              <a:cs typeface="Calibri" panose="020F0502020204030204" pitchFamily="34" charset="0"/>
            </a:endParaRPr>
          </a:p>
        </p:txBody>
      </p:sp>
      <p:pic>
        <p:nvPicPr>
          <p:cNvPr id="22532" name="Imag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1143000"/>
            <a:ext cx="78581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4A2E4B-53AF-4C50-A3A1-EA3B7DB499E6}" type="slidenum">
              <a:rPr lang="ar-MA">
                <a:solidFill>
                  <a:srgbClr val="898989"/>
                </a:solidFill>
                <a:latin typeface="Calibri" panose="020F0502020204030204" pitchFamily="34" charset="0"/>
              </a:rPr>
              <a:pPr/>
              <a:t>45</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3203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952625" y="0"/>
            <a:ext cx="8229600" cy="928688"/>
          </a:xfrm>
        </p:spPr>
        <p:txBody>
          <a:bodyPr/>
          <a:lstStyle/>
          <a:p>
            <a:pPr eaLnBrk="1" hangingPunct="1"/>
            <a:r>
              <a:rPr lang="fr-FR" dirty="0" smtClean="0"/>
              <a:t>folliculogenese</a:t>
            </a:r>
            <a:endParaRPr lang="ar-MA" dirty="0" smtClean="0"/>
          </a:p>
        </p:txBody>
      </p:sp>
      <p:pic>
        <p:nvPicPr>
          <p:cNvPr id="23555" name="Espace réservé du contenu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166938" y="1000125"/>
            <a:ext cx="7658100" cy="4572000"/>
          </a:xfrm>
        </p:spPr>
      </p:pic>
      <p:sp>
        <p:nvSpPr>
          <p:cNvPr id="23556" name="ZoneTexte 6"/>
          <p:cNvSpPr txBox="1">
            <a:spLocks noChangeArrowheads="1"/>
          </p:cNvSpPr>
          <p:nvPr/>
        </p:nvSpPr>
        <p:spPr bwMode="auto">
          <a:xfrm>
            <a:off x="2399357" y="5957104"/>
            <a:ext cx="664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2000" dirty="0">
                <a:latin typeface="+mj-lt"/>
                <a:ea typeface="Calibri" panose="020F0502020204030204" pitchFamily="34" charset="0"/>
                <a:cs typeface="Arial" panose="020B0604020202020204" pitchFamily="34" charset="0"/>
              </a:rPr>
              <a:t>Figure </a:t>
            </a:r>
            <a:r>
              <a:rPr lang="fr-FR" sz="2000" dirty="0" smtClean="0">
                <a:latin typeface="+mj-lt"/>
                <a:ea typeface="Calibri" panose="020F0502020204030204" pitchFamily="34" charset="0"/>
                <a:cs typeface="Arial" panose="020B0604020202020204" pitchFamily="34" charset="0"/>
              </a:rPr>
              <a:t>14</a:t>
            </a:r>
            <a:r>
              <a:rPr lang="fr-FR" sz="2000" dirty="0">
                <a:latin typeface="+mj-lt"/>
                <a:ea typeface="Calibri" panose="020F0502020204030204" pitchFamily="34" charset="0"/>
                <a:cs typeface="Arial" panose="020B0604020202020204" pitchFamily="34" charset="0"/>
              </a:rPr>
              <a:t> : </a:t>
            </a:r>
            <a:r>
              <a:rPr lang="fr-FR" sz="2000" dirty="0">
                <a:latin typeface="+mj-lt"/>
              </a:rPr>
              <a:t>Follicule </a:t>
            </a:r>
            <a:r>
              <a:rPr lang="fr-FR" sz="2000" dirty="0" smtClean="0">
                <a:latin typeface="+mj-lt"/>
              </a:rPr>
              <a:t>de </a:t>
            </a:r>
            <a:r>
              <a:rPr lang="fr-FR" sz="2000" dirty="0">
                <a:latin typeface="+mj-lt"/>
              </a:rPr>
              <a:t>DE </a:t>
            </a:r>
            <a:r>
              <a:rPr lang="fr-FR" sz="2000" dirty="0" smtClean="0">
                <a:latin typeface="+mj-lt"/>
              </a:rPr>
              <a:t>GRAAF</a:t>
            </a:r>
            <a:endParaRPr lang="ar-MA" sz="2000" dirty="0">
              <a:latin typeface="+mj-lt"/>
            </a:endParaRPr>
          </a:p>
        </p:txBody>
      </p:sp>
      <p:sp>
        <p:nvSpPr>
          <p:cNvPr id="2355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D9EE99-1D8E-4AE8-91A6-29AC8080A3B2}" type="slidenum">
              <a:rPr lang="ar-MA">
                <a:solidFill>
                  <a:srgbClr val="898989"/>
                </a:solidFill>
                <a:latin typeface="Calibri" panose="020F0502020204030204" pitchFamily="34" charset="0"/>
              </a:rPr>
              <a:pPr/>
              <a:t>46</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6707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952625" y="0"/>
            <a:ext cx="8229600" cy="1143000"/>
          </a:xfrm>
        </p:spPr>
        <p:txBody>
          <a:bodyPr/>
          <a:lstStyle/>
          <a:p>
            <a:pPr eaLnBrk="1" hangingPunct="1"/>
            <a:r>
              <a:rPr lang="fr-FR" dirty="0" err="1" smtClean="0"/>
              <a:t>Folliculogénèse</a:t>
            </a:r>
            <a:endParaRPr lang="fr-FR" dirty="0" smtClean="0"/>
          </a:p>
        </p:txBody>
      </p:sp>
      <p:pic>
        <p:nvPicPr>
          <p:cNvPr id="24579" name="Picture 2" descr="C:\Users\user\Desktop\follicul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8393" y="1289836"/>
            <a:ext cx="7358063" cy="5429250"/>
          </a:xfrm>
          <a:noFill/>
        </p:spPr>
      </p:pic>
      <p:sp>
        <p:nvSpPr>
          <p:cNvPr id="2458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93C4FE-285A-415B-A518-3B395CF890C0}" type="slidenum">
              <a:rPr lang="ar-MA">
                <a:solidFill>
                  <a:srgbClr val="898989"/>
                </a:solidFill>
                <a:latin typeface="Calibri" panose="020F0502020204030204" pitchFamily="34" charset="0"/>
              </a:rPr>
              <a:pPr/>
              <a:t>47</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427695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881188" y="0"/>
            <a:ext cx="8229600" cy="857250"/>
          </a:xfrm>
        </p:spPr>
        <p:txBody>
          <a:bodyPr/>
          <a:lstStyle/>
          <a:p>
            <a:pPr eaLnBrk="1" hangingPunct="1"/>
            <a:r>
              <a:rPr lang="fr-FR" smtClean="0"/>
              <a:t>L’ovogénèse</a:t>
            </a:r>
            <a:endParaRPr lang="ar-MA" smtClean="0"/>
          </a:p>
        </p:txBody>
      </p:sp>
      <p:sp>
        <p:nvSpPr>
          <p:cNvPr id="3" name="Espace réservé du contenu 2"/>
          <p:cNvSpPr>
            <a:spLocks noGrp="1"/>
          </p:cNvSpPr>
          <p:nvPr>
            <p:ph idx="1"/>
          </p:nvPr>
        </p:nvSpPr>
        <p:spPr>
          <a:xfrm>
            <a:off x="814812" y="1000125"/>
            <a:ext cx="10664982" cy="5126038"/>
          </a:xfrm>
        </p:spPr>
        <p:txBody>
          <a:bodyPr rtlCol="0">
            <a:normAutofit lnSpcReduction="10000"/>
          </a:bodyPr>
          <a:lstStyle/>
          <a:p>
            <a:pPr>
              <a:buFont typeface="Wingdings" pitchFamily="2" charset="2"/>
              <a:buChar char="Ø"/>
              <a:defRPr/>
            </a:pPr>
            <a:r>
              <a:rPr lang="fr-FR" dirty="0" smtClean="0"/>
              <a:t>A l’ovulation</a:t>
            </a:r>
          </a:p>
          <a:p>
            <a:pPr>
              <a:buNone/>
              <a:defRPr/>
            </a:pPr>
            <a:r>
              <a:rPr lang="fr-FR" dirty="0" smtClean="0"/>
              <a:t>Sous l’influence du pic LH et sous la pression du liquide folliculaire                   follicule de </a:t>
            </a:r>
            <a:r>
              <a:rPr lang="fr-FR" dirty="0" err="1" smtClean="0"/>
              <a:t>Degraff</a:t>
            </a:r>
            <a:r>
              <a:rPr lang="fr-FR" dirty="0" smtClean="0"/>
              <a:t> </a:t>
            </a:r>
            <a:r>
              <a:rPr lang="fr-FR" dirty="0"/>
              <a:t>s’ouvre en un point: </a:t>
            </a:r>
            <a:r>
              <a:rPr lang="fr-FR" dirty="0">
                <a:solidFill>
                  <a:srgbClr val="FF0000"/>
                </a:solidFill>
              </a:rPr>
              <a:t>Stigma </a:t>
            </a:r>
            <a:endParaRPr lang="fr-FR" dirty="0" smtClean="0"/>
          </a:p>
          <a:p>
            <a:pPr>
              <a:buNone/>
              <a:defRPr/>
            </a:pPr>
            <a:r>
              <a:rPr lang="fr-FR" dirty="0" smtClean="0"/>
              <a:t>                                                                                      Ovocyte II à N </a:t>
            </a:r>
            <a:r>
              <a:rPr lang="fr-FR" dirty="0" err="1" smtClean="0"/>
              <a:t>chr</a:t>
            </a:r>
            <a:endParaRPr lang="fr-FR" dirty="0" smtClean="0"/>
          </a:p>
          <a:p>
            <a:pPr>
              <a:buNone/>
              <a:defRPr/>
            </a:pPr>
            <a:r>
              <a:rPr lang="fr-FR" dirty="0" smtClean="0"/>
              <a:t>                                                                                      Corona radiata </a:t>
            </a:r>
          </a:p>
          <a:p>
            <a:pPr>
              <a:buNone/>
              <a:defRPr/>
            </a:pPr>
            <a:r>
              <a:rPr lang="fr-FR" dirty="0" smtClean="0">
                <a:solidFill>
                  <a:srgbClr val="FF0000"/>
                </a:solidFill>
              </a:rPr>
              <a:t>                                                                                        </a:t>
            </a:r>
            <a:r>
              <a:rPr lang="fr-FR" dirty="0" smtClean="0"/>
              <a:t>Globule polaire</a:t>
            </a:r>
          </a:p>
          <a:p>
            <a:pPr>
              <a:buNone/>
              <a:defRPr/>
            </a:pPr>
            <a:endParaRPr lang="fr-FR" dirty="0" smtClean="0"/>
          </a:p>
          <a:p>
            <a:pPr>
              <a:buNone/>
              <a:defRPr/>
            </a:pPr>
            <a:endParaRPr lang="fr-FR" dirty="0" smtClean="0"/>
          </a:p>
          <a:p>
            <a:pPr algn="ctr">
              <a:buNone/>
              <a:defRPr/>
            </a:pPr>
            <a:endParaRPr lang="fr-FR" sz="4400" dirty="0" smtClean="0">
              <a:solidFill>
                <a:srgbClr val="FF0000"/>
              </a:solidFill>
            </a:endParaRPr>
          </a:p>
          <a:p>
            <a:pPr algn="ctr">
              <a:buNone/>
              <a:defRPr/>
            </a:pPr>
            <a:r>
              <a:rPr lang="fr-FR" sz="4400" dirty="0" smtClean="0">
                <a:solidFill>
                  <a:srgbClr val="FF0000"/>
                </a:solidFill>
              </a:rPr>
              <a:t>                      Ponte </a:t>
            </a:r>
            <a:r>
              <a:rPr lang="fr-FR" sz="4400" dirty="0">
                <a:solidFill>
                  <a:srgbClr val="FF0000"/>
                </a:solidFill>
              </a:rPr>
              <a:t>ovulaire</a:t>
            </a:r>
            <a:endParaRPr lang="ar-MA" sz="4400" dirty="0">
              <a:solidFill>
                <a:srgbClr val="FF0000"/>
              </a:solidFill>
            </a:endParaRPr>
          </a:p>
        </p:txBody>
      </p:sp>
      <p:sp>
        <p:nvSpPr>
          <p:cNvPr id="4" name="Flèche droite 3"/>
          <p:cNvSpPr/>
          <p:nvPr/>
        </p:nvSpPr>
        <p:spPr>
          <a:xfrm>
            <a:off x="8890503" y="1510507"/>
            <a:ext cx="1195153" cy="25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sp>
        <p:nvSpPr>
          <p:cNvPr id="5" name="Accolade ouvrante 4"/>
          <p:cNvSpPr/>
          <p:nvPr/>
        </p:nvSpPr>
        <p:spPr>
          <a:xfrm>
            <a:off x="5897271" y="2154724"/>
            <a:ext cx="693652" cy="110965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ar-MA"/>
          </a:p>
        </p:txBody>
      </p:sp>
      <p:sp>
        <p:nvSpPr>
          <p:cNvPr id="8" name="Flèche vers le bas 7"/>
          <p:cNvSpPr/>
          <p:nvPr/>
        </p:nvSpPr>
        <p:spPr>
          <a:xfrm>
            <a:off x="7436905" y="3774306"/>
            <a:ext cx="100012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sp>
        <p:nvSpPr>
          <p:cNvPr id="25607" name="AutoShape 2" descr="ID# 10626 - Contract Pressure Sign Text - PowerPoint Animation"/>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ar-MA" sz="1800"/>
          </a:p>
        </p:txBody>
      </p:sp>
      <p:sp>
        <p:nvSpPr>
          <p:cNvPr id="2560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D61852-71BA-4E00-BF01-7B1951960690}" type="slidenum">
              <a:rPr lang="ar-MA">
                <a:solidFill>
                  <a:srgbClr val="898989"/>
                </a:solidFill>
                <a:latin typeface="Calibri" panose="020F0502020204030204" pitchFamily="34" charset="0"/>
              </a:rPr>
              <a:pPr/>
              <a:t>48</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395778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981200" y="274639"/>
            <a:ext cx="8229600" cy="1011237"/>
          </a:xfrm>
        </p:spPr>
        <p:txBody>
          <a:bodyPr/>
          <a:lstStyle/>
          <a:p>
            <a:pPr eaLnBrk="1" hangingPunct="1"/>
            <a:r>
              <a:rPr lang="fr-FR" smtClean="0"/>
              <a:t>L’ovogénèse</a:t>
            </a:r>
          </a:p>
        </p:txBody>
      </p:sp>
      <p:sp>
        <p:nvSpPr>
          <p:cNvPr id="26627" name="Espace réservé du contenu 2"/>
          <p:cNvSpPr>
            <a:spLocks noGrp="1"/>
          </p:cNvSpPr>
          <p:nvPr>
            <p:ph idx="1"/>
          </p:nvPr>
        </p:nvSpPr>
        <p:spPr/>
        <p:txBody>
          <a:bodyPr>
            <a:normAutofit/>
          </a:bodyPr>
          <a:lstStyle/>
          <a:p>
            <a:pPr algn="just" eaLnBrk="1" hangingPunct="1">
              <a:buFont typeface="Arial" panose="020B0604020202020204" pitchFamily="34" charset="0"/>
              <a:buNone/>
            </a:pPr>
            <a:r>
              <a:rPr lang="fr-FR" sz="2800" dirty="0" smtClean="0"/>
              <a:t>Après l’ovulation</a:t>
            </a:r>
          </a:p>
          <a:p>
            <a:pPr algn="just" eaLnBrk="1" hangingPunct="1">
              <a:buFont typeface="Wingdings" panose="05000000000000000000" pitchFamily="2" charset="2"/>
              <a:buChar char="Ø"/>
            </a:pPr>
            <a:r>
              <a:rPr lang="fr-FR" sz="2800" dirty="0" smtClean="0"/>
              <a:t>En cas de fécondation: reprise de la 2</a:t>
            </a:r>
            <a:r>
              <a:rPr lang="fr-FR" sz="2800" baseline="30000" dirty="0" smtClean="0"/>
              <a:t>ème</a:t>
            </a:r>
            <a:r>
              <a:rPr lang="fr-FR" sz="2800" dirty="0" smtClean="0"/>
              <a:t> division de l’ovocyte.</a:t>
            </a:r>
          </a:p>
          <a:p>
            <a:pPr algn="just" eaLnBrk="1" hangingPunct="1">
              <a:buFont typeface="Wingdings" panose="05000000000000000000" pitchFamily="2" charset="2"/>
              <a:buChar char="Ø"/>
            </a:pPr>
            <a:r>
              <a:rPr lang="fr-FR" sz="2800" dirty="0" smtClean="0"/>
              <a:t>Pas de fécondation: ovocyte II dégénère et expulsé à l’extérieur: </a:t>
            </a:r>
            <a:r>
              <a:rPr lang="fr-FR" sz="2800" dirty="0" smtClean="0">
                <a:solidFill>
                  <a:srgbClr val="FF0000"/>
                </a:solidFill>
              </a:rPr>
              <a:t>menstruation </a:t>
            </a:r>
            <a:r>
              <a:rPr lang="fr-FR" sz="2800" dirty="0" smtClean="0"/>
              <a:t>.</a:t>
            </a:r>
          </a:p>
          <a:p>
            <a:pPr algn="just" eaLnBrk="1" hangingPunct="1">
              <a:buFont typeface="Wingdings" panose="05000000000000000000" pitchFamily="2" charset="2"/>
              <a:buChar char="Ø"/>
            </a:pPr>
            <a:r>
              <a:rPr lang="fr-FR" sz="2800" dirty="0" smtClean="0"/>
              <a:t>Cycle: maturation d’ovocyte (</a:t>
            </a:r>
            <a:r>
              <a:rPr lang="fr-FR" sz="2800" dirty="0" smtClean="0">
                <a:solidFill>
                  <a:srgbClr val="FF0000"/>
                </a:solidFill>
              </a:rPr>
              <a:t>œuf</a:t>
            </a:r>
            <a:r>
              <a:rPr lang="fr-FR" sz="2800" dirty="0" smtClean="0"/>
              <a:t>).</a:t>
            </a:r>
          </a:p>
        </p:txBody>
      </p:sp>
      <p:sp>
        <p:nvSpPr>
          <p:cNvPr id="2662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4F026B-ECBE-4604-AB75-733589C77B50}" type="slidenum">
              <a:rPr lang="ar-MA">
                <a:solidFill>
                  <a:srgbClr val="898989"/>
                </a:solidFill>
                <a:latin typeface="Calibri" panose="020F0502020204030204" pitchFamily="34" charset="0"/>
              </a:rPr>
              <a:pPr/>
              <a:t>49</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23034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pPr rtl="0"/>
            <a:r>
              <a:rPr lang="fr-FR" dirty="0" smtClean="0"/>
              <a:t>II. Phases de la gamétogénèse</a:t>
            </a:r>
            <a:endParaRPr lang="fr-FR" dirty="0"/>
          </a:p>
        </p:txBody>
      </p:sp>
      <p:sp>
        <p:nvSpPr>
          <p:cNvPr id="3" name="Espace réservé du contenu 2"/>
          <p:cNvSpPr>
            <a:spLocks noGrp="1"/>
          </p:cNvSpPr>
          <p:nvPr>
            <p:ph idx="1"/>
          </p:nvPr>
        </p:nvSpPr>
        <p:spPr>
          <a:xfrm>
            <a:off x="1524000" y="1900823"/>
            <a:ext cx="9144000" cy="4816848"/>
          </a:xfrm>
        </p:spPr>
        <p:txBody>
          <a:bodyPr rtlCol="0">
            <a:normAutofit lnSpcReduction="10000"/>
          </a:bodyPr>
          <a:lstStyle/>
          <a:p>
            <a:pPr algn="just">
              <a:lnSpc>
                <a:spcPct val="150000"/>
              </a:lnSpc>
            </a:pPr>
            <a:r>
              <a:rPr lang="fr-FR" dirty="0">
                <a:solidFill>
                  <a:srgbClr val="FF0000"/>
                </a:solidFill>
              </a:rPr>
              <a:t>Phase d'accroissement - prophase méiotique </a:t>
            </a:r>
          </a:p>
          <a:p>
            <a:pPr marL="45720" indent="0" algn="just">
              <a:lnSpc>
                <a:spcPct val="150000"/>
              </a:lnSpc>
              <a:buNone/>
            </a:pPr>
            <a:r>
              <a:rPr lang="fr-FR" dirty="0"/>
              <a:t>Les </a:t>
            </a:r>
            <a:r>
              <a:rPr lang="fr-FR" dirty="0" err="1"/>
              <a:t>gonies</a:t>
            </a:r>
            <a:r>
              <a:rPr lang="fr-FR" dirty="0"/>
              <a:t> de dernière génération cessent de se diviser et augmentent de volume, se transformant en "</a:t>
            </a:r>
            <a:r>
              <a:rPr lang="fr-FR" dirty="0" err="1"/>
              <a:t>cytes</a:t>
            </a:r>
            <a:r>
              <a:rPr lang="fr-FR" dirty="0"/>
              <a:t>" de premier ordre ou "</a:t>
            </a:r>
            <a:r>
              <a:rPr lang="fr-FR" dirty="0" err="1">
                <a:solidFill>
                  <a:srgbClr val="FF0000"/>
                </a:solidFill>
              </a:rPr>
              <a:t>cytes</a:t>
            </a:r>
            <a:r>
              <a:rPr lang="fr-FR" dirty="0">
                <a:solidFill>
                  <a:srgbClr val="FF0000"/>
                </a:solidFill>
              </a:rPr>
              <a:t> I</a:t>
            </a:r>
            <a:r>
              <a:rPr lang="fr-FR" dirty="0"/>
              <a:t>". L'augmentation de volume est très faible dans le cas du spermatocyte I mais considérable chez l'ovocyte I car elle correspond à l'accumulation des réserves cytoplasmiques nécessaires aux premières divisions de l'embryon. A ce stade, les </a:t>
            </a:r>
            <a:r>
              <a:rPr lang="fr-FR" dirty="0" err="1"/>
              <a:t>cytes</a:t>
            </a:r>
            <a:r>
              <a:rPr lang="fr-FR" dirty="0"/>
              <a:t> I sont encore des cellules diploïdes. Leur ADN est constitué de deux compléments, un paternel et un maternel, eux-mêmes constitués d'une série identique de n chromosomes (n étant un nombre caractéristique de l'espèce (tableau 1). </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a:t>
            </a:fld>
            <a:endParaRPr lang="fr-FR" noProof="0" dirty="0"/>
          </a:p>
        </p:txBody>
      </p:sp>
    </p:spTree>
    <p:extLst>
      <p:ext uri="{BB962C8B-B14F-4D97-AF65-F5344CB8AC3E}">
        <p14:creationId xmlns:p14="http://schemas.microsoft.com/office/powerpoint/2010/main" val="1677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r>
              <a:rPr lang="fr-FR" smtClean="0"/>
              <a:t>L’ovogénèse</a:t>
            </a:r>
            <a:endParaRPr lang="ar-MA" smtClean="0"/>
          </a:p>
        </p:txBody>
      </p:sp>
      <p:pic>
        <p:nvPicPr>
          <p:cNvPr id="27651" name="il_fi" descr="Afficher l'image d'origin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878218" y="1999858"/>
            <a:ext cx="8143875" cy="4502150"/>
          </a:xfrm>
        </p:spPr>
      </p:pic>
      <p:pic>
        <p:nvPicPr>
          <p:cNvPr id="27652" name="Picture 4" descr="ID# 10626 - Contract Pressure Sign Text - PowerPoint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0"/>
            <a:ext cx="2095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2B74BC-D60B-41F4-A39E-1CCC9C1B0564}" type="slidenum">
              <a:rPr lang="ar-MA">
                <a:solidFill>
                  <a:srgbClr val="898989"/>
                </a:solidFill>
                <a:latin typeface="Calibri" panose="020F0502020204030204" pitchFamily="34" charset="0"/>
              </a:rPr>
              <a:pPr/>
              <a:t>50</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406944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2024063" y="0"/>
            <a:ext cx="8229600" cy="1143000"/>
          </a:xfrm>
        </p:spPr>
        <p:txBody>
          <a:bodyPr/>
          <a:lstStyle/>
          <a:p>
            <a:pPr eaLnBrk="1" hangingPunct="1"/>
            <a:r>
              <a:rPr lang="fr-FR" smtClean="0"/>
              <a:t>L’ovogénèse</a:t>
            </a:r>
            <a:endParaRPr lang="ar-MA" smtClean="0"/>
          </a:p>
        </p:txBody>
      </p:sp>
      <p:pic>
        <p:nvPicPr>
          <p:cNvPr id="28675" name="il_fi" descr="Afficher l'image d'origin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309813" y="1071563"/>
            <a:ext cx="7143750" cy="5054600"/>
          </a:xfrm>
        </p:spPr>
      </p:pic>
      <p:pic>
        <p:nvPicPr>
          <p:cNvPr id="28676" name="Picture 2" descr="ID# 15377 - Check Custom Text Off Your List - PowerPoint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3564" y="0"/>
            <a:ext cx="12144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32976F-1D11-426C-A324-51CBA7C54345}" type="slidenum">
              <a:rPr lang="ar-MA">
                <a:solidFill>
                  <a:srgbClr val="898989"/>
                </a:solidFill>
                <a:latin typeface="Calibri" panose="020F0502020204030204" pitchFamily="34" charset="0"/>
              </a:rPr>
              <a:pPr/>
              <a:t>51</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1680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2024063" y="0"/>
            <a:ext cx="8229600" cy="1143000"/>
          </a:xfrm>
        </p:spPr>
        <p:txBody>
          <a:bodyPr/>
          <a:lstStyle/>
          <a:p>
            <a:pPr eaLnBrk="1" hangingPunct="1"/>
            <a:r>
              <a:rPr lang="fr-FR" smtClean="0"/>
              <a:t>L’ovogénèse</a:t>
            </a:r>
            <a:endParaRPr lang="ar-MA" smtClean="0"/>
          </a:p>
        </p:txBody>
      </p:sp>
      <p:pic>
        <p:nvPicPr>
          <p:cNvPr id="29699" name="il_fi" descr="Afficher l'image d'origin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433591" y="1501383"/>
            <a:ext cx="7072313" cy="5000625"/>
          </a:xfrm>
        </p:spPr>
      </p:pic>
      <p:sp>
        <p:nvSpPr>
          <p:cNvPr id="2970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E31A28-9618-4DA3-86EE-2BBAD6F13DBC}" type="slidenum">
              <a:rPr lang="ar-MA">
                <a:solidFill>
                  <a:srgbClr val="898989"/>
                </a:solidFill>
                <a:latin typeface="Calibri" panose="020F0502020204030204" pitchFamily="34" charset="0"/>
              </a:rPr>
              <a:pPr/>
              <a:t>52</a:t>
            </a:fld>
            <a:endParaRPr lang="ar-MA">
              <a:solidFill>
                <a:srgbClr val="898989"/>
              </a:solidFill>
              <a:latin typeface="Calibri" panose="020F0502020204030204" pitchFamily="34" charset="0"/>
            </a:endParaRPr>
          </a:p>
        </p:txBody>
      </p:sp>
    </p:spTree>
    <p:extLst>
      <p:ext uri="{BB962C8B-B14F-4D97-AF65-F5344CB8AC3E}">
        <p14:creationId xmlns:p14="http://schemas.microsoft.com/office/powerpoint/2010/main" val="24529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Emission des gamètes</a:t>
            </a:r>
            <a:endParaRPr lang="fr-FR" dirty="0"/>
          </a:p>
        </p:txBody>
      </p:sp>
      <p:sp>
        <p:nvSpPr>
          <p:cNvPr id="3" name="Espace réservé du contenu 2"/>
          <p:cNvSpPr>
            <a:spLocks noGrp="1"/>
          </p:cNvSpPr>
          <p:nvPr>
            <p:ph idx="1"/>
          </p:nvPr>
        </p:nvSpPr>
        <p:spPr/>
        <p:txBody>
          <a:bodyPr/>
          <a:lstStyle/>
          <a:p>
            <a:pPr algn="just">
              <a:lnSpc>
                <a:spcPct val="150000"/>
              </a:lnSpc>
            </a:pPr>
            <a:r>
              <a:rPr lang="fr-FR" dirty="0"/>
              <a:t>Les gamètes ne sont pas émis directement par l’ovaire dans le tractus génital, mais il y a rupture de la paroi ovarienne et libération des gamètes à la surface de l’ovaire, où ils seront ensuite récupérés par le pavillon de la trompe.</a:t>
            </a:r>
          </a:p>
          <a:p>
            <a:pPr algn="just">
              <a:lnSpc>
                <a:spcPct val="150000"/>
              </a:lnSpc>
            </a:pPr>
            <a:r>
              <a:rPr lang="fr-FR" dirty="0"/>
              <a:t>Le trajet des gamètes est très court et ils ne seront pas expulsés hors de l’organisme, car ils rencontreront les spermatozoïdes dans la trompe, au niveau de l'ampoule.</a:t>
            </a: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53</a:t>
            </a:fld>
            <a:endParaRPr lang="fr-FR" noProof="0" dirty="0"/>
          </a:p>
        </p:txBody>
      </p:sp>
    </p:spTree>
    <p:extLst>
      <p:ext uri="{BB962C8B-B14F-4D97-AF65-F5344CB8AC3E}">
        <p14:creationId xmlns:p14="http://schemas.microsoft.com/office/powerpoint/2010/main" val="38398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0625" y="310870"/>
            <a:ext cx="9144000" cy="511709"/>
          </a:xfrm>
        </p:spPr>
        <p:txBody>
          <a:bodyPr>
            <a:normAutofit fontScale="90000"/>
          </a:bodyPr>
          <a:lstStyle/>
          <a:p>
            <a:pPr algn="ctr"/>
            <a:r>
              <a:rPr lang="fr-FR" b="1" dirty="0"/>
              <a:t>Morphologie du </a:t>
            </a:r>
            <a:r>
              <a:rPr lang="fr-FR" b="1"/>
              <a:t>gamète </a:t>
            </a:r>
            <a:r>
              <a:rPr lang="fr-FR" b="1" smtClean="0"/>
              <a:t>femelle: </a:t>
            </a:r>
            <a:r>
              <a:rPr lang="fr-FR" b="1" dirty="0"/>
              <a:t>Ovocyte</a:t>
            </a:r>
            <a:endParaRPr lang="fr-FR" dirty="0"/>
          </a:p>
        </p:txBody>
      </p:sp>
      <p:sp>
        <p:nvSpPr>
          <p:cNvPr id="3" name="Espace réservé du contenu 2"/>
          <p:cNvSpPr>
            <a:spLocks noGrp="1"/>
          </p:cNvSpPr>
          <p:nvPr>
            <p:ph idx="1"/>
          </p:nvPr>
        </p:nvSpPr>
        <p:spPr>
          <a:xfrm>
            <a:off x="1524000" y="1077362"/>
            <a:ext cx="9144000" cy="5780637"/>
          </a:xfrm>
        </p:spPr>
        <p:txBody>
          <a:bodyPr/>
          <a:lstStyle/>
          <a:p>
            <a:r>
              <a:rPr lang="fr-FR" dirty="0"/>
              <a:t>Les gamètes femelles ou ovocytes (ou œufs) sont classés suivant leur taille. Celle-ci est en rapport avec la quantité du vitellus et sa distribution lors des </a:t>
            </a:r>
            <a:r>
              <a:rPr lang="fr-FR" dirty="0" smtClean="0"/>
              <a:t>premières </a:t>
            </a:r>
            <a:r>
              <a:rPr lang="fr-FR" dirty="0"/>
              <a:t>divisions</a:t>
            </a:r>
            <a:r>
              <a:rPr lang="fr-FR" dirty="0" smtClean="0"/>
              <a:t>.</a:t>
            </a: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54</a:t>
            </a:fld>
            <a:endParaRPr lang="fr-FR" noProof="0" dirty="0"/>
          </a:p>
        </p:txBody>
      </p:sp>
      <p:graphicFrame>
        <p:nvGraphicFramePr>
          <p:cNvPr id="6" name="Tableau 5"/>
          <p:cNvGraphicFramePr>
            <a:graphicFrameLocks noGrp="1"/>
          </p:cNvGraphicFramePr>
          <p:nvPr>
            <p:extLst>
              <p:ext uri="{D42A27DB-BD31-4B8C-83A1-F6EECF244321}">
                <p14:modId xmlns:p14="http://schemas.microsoft.com/office/powerpoint/2010/main" val="3160396857"/>
              </p:ext>
            </p:extLst>
          </p:nvPr>
        </p:nvGraphicFramePr>
        <p:xfrm>
          <a:off x="2308634" y="2082298"/>
          <a:ext cx="7523429" cy="4599158"/>
        </p:xfrm>
        <a:graphic>
          <a:graphicData uri="http://schemas.openxmlformats.org/drawingml/2006/table">
            <a:tbl>
              <a:tblPr firstRow="1" firstCol="1" bandRow="1">
                <a:tableStyleId>{5C22544A-7EE6-4342-B048-85BDC9FD1C3A}</a:tableStyleId>
              </a:tblPr>
              <a:tblGrid>
                <a:gridCol w="1630831"/>
                <a:gridCol w="2925108"/>
                <a:gridCol w="2967490"/>
              </a:tblGrid>
              <a:tr h="383263">
                <a:tc>
                  <a:txBody>
                    <a:bodyPr/>
                    <a:lstStyle/>
                    <a:p>
                      <a:pPr marR="70485" algn="ctr">
                        <a:lnSpc>
                          <a:spcPct val="150000"/>
                        </a:lnSpc>
                        <a:spcBef>
                          <a:spcPts val="475"/>
                        </a:spcBef>
                        <a:spcAft>
                          <a:spcPts val="600"/>
                        </a:spcAft>
                      </a:pPr>
                      <a:r>
                        <a:rPr lang="fr-FR" sz="1200" dirty="0">
                          <a:effectLst/>
                        </a:rPr>
                        <a:t>Types d’œufs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Caractéristiques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Espèces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83263">
                <a:tc>
                  <a:txBody>
                    <a:bodyPr/>
                    <a:lstStyle/>
                    <a:p>
                      <a:pPr marR="70485" algn="ctr">
                        <a:lnSpc>
                          <a:spcPct val="150000"/>
                        </a:lnSpc>
                        <a:spcBef>
                          <a:spcPts val="475"/>
                        </a:spcBef>
                        <a:spcAft>
                          <a:spcPts val="600"/>
                        </a:spcAft>
                      </a:pPr>
                      <a:r>
                        <a:rPr lang="fr-FR" sz="1200">
                          <a:effectLst/>
                        </a:rPr>
                        <a:t>Alécithes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Totalement dépourvus de vitellus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Mammifères placentaires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766526">
                <a:tc>
                  <a:txBody>
                    <a:bodyPr/>
                    <a:lstStyle/>
                    <a:p>
                      <a:pPr marR="70485" algn="ctr">
                        <a:lnSpc>
                          <a:spcPct val="150000"/>
                        </a:lnSpc>
                        <a:spcBef>
                          <a:spcPts val="475"/>
                        </a:spcBef>
                        <a:spcAft>
                          <a:spcPts val="600"/>
                        </a:spcAft>
                      </a:pPr>
                      <a:r>
                        <a:rPr lang="fr-FR" sz="1200">
                          <a:effectLst/>
                        </a:rPr>
                        <a:t>Oligolécithes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Peu de vitellus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Echinodermes (oursin), mollusques et mammifères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49790">
                <a:tc>
                  <a:txBody>
                    <a:bodyPr/>
                    <a:lstStyle/>
                    <a:p>
                      <a:pPr marR="70485" algn="ctr">
                        <a:lnSpc>
                          <a:spcPct val="150000"/>
                        </a:lnSpc>
                        <a:spcBef>
                          <a:spcPts val="475"/>
                        </a:spcBef>
                        <a:spcAft>
                          <a:spcPts val="600"/>
                        </a:spcAft>
                      </a:pPr>
                      <a:r>
                        <a:rPr lang="fr-FR" sz="1200">
                          <a:effectLst/>
                        </a:rPr>
                        <a:t>Mésolécithes, hétérolicithes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Charge moyenne de vitellus disposé d’une manière hétérogène selon un gradient vitellin</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dirty="0">
                          <a:effectLst/>
                        </a:rPr>
                        <a:t>Amphibiens, céphalopodes (mollusques: seiche, calamar)</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766526">
                <a:tc>
                  <a:txBody>
                    <a:bodyPr/>
                    <a:lstStyle/>
                    <a:p>
                      <a:pPr marR="70485" algn="ctr">
                        <a:lnSpc>
                          <a:spcPct val="150000"/>
                        </a:lnSpc>
                        <a:spcBef>
                          <a:spcPts val="475"/>
                        </a:spcBef>
                        <a:spcAft>
                          <a:spcPts val="600"/>
                        </a:spcAft>
                      </a:pPr>
                      <a:r>
                        <a:rPr lang="fr-FR" sz="1200">
                          <a:effectLst/>
                        </a:rPr>
                        <a:t>Mégalécithes, Télolécithes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Vitellus très important réparti dans presque tout le cytoplasme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Reptiles, oiseaux et poissons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49790">
                <a:tc>
                  <a:txBody>
                    <a:bodyPr/>
                    <a:lstStyle/>
                    <a:p>
                      <a:pPr marR="70485" algn="ctr">
                        <a:lnSpc>
                          <a:spcPct val="150000"/>
                        </a:lnSpc>
                        <a:spcBef>
                          <a:spcPts val="475"/>
                        </a:spcBef>
                        <a:spcAft>
                          <a:spcPts val="600"/>
                        </a:spcAft>
                      </a:pPr>
                      <a:r>
                        <a:rPr lang="fr-FR" sz="1200">
                          <a:effectLst/>
                        </a:rPr>
                        <a:t>Mégalécithes, centrolécithes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a:effectLst/>
                        </a:rPr>
                        <a:t>Vitellus important occupe le centre autour du noyau alors que le cytoplasme formatif est périphérique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70485" algn="ctr">
                        <a:lnSpc>
                          <a:spcPct val="150000"/>
                        </a:lnSpc>
                        <a:spcBef>
                          <a:spcPts val="475"/>
                        </a:spcBef>
                        <a:spcAft>
                          <a:spcPts val="600"/>
                        </a:spcAft>
                      </a:pPr>
                      <a:r>
                        <a:rPr lang="fr-FR" sz="1200" dirty="0">
                          <a:effectLst/>
                        </a:rPr>
                        <a:t>Insectes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8260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647511"/>
          </a:xfrm>
        </p:spPr>
        <p:txBody>
          <a:bodyPr>
            <a:normAutofit fontScale="90000"/>
          </a:bodyPr>
          <a:lstStyle/>
          <a:p>
            <a:pPr algn="ctr"/>
            <a:r>
              <a:rPr lang="fr-FR" b="1" dirty="0"/>
              <a:t>Morphologie du gamète femelle : Ovocyte</a:t>
            </a:r>
            <a:endParaRPr lang="fr-FR" dirty="0"/>
          </a:p>
        </p:txBody>
      </p:sp>
      <p:sp>
        <p:nvSpPr>
          <p:cNvPr id="3" name="Espace réservé du contenu 2"/>
          <p:cNvSpPr>
            <a:spLocks noGrp="1"/>
          </p:cNvSpPr>
          <p:nvPr>
            <p:ph idx="1"/>
          </p:nvPr>
        </p:nvSpPr>
        <p:spPr>
          <a:xfrm>
            <a:off x="1523999" y="1376127"/>
            <a:ext cx="9638923" cy="4639496"/>
          </a:xfrm>
        </p:spPr>
        <p:txBody>
          <a:bodyPr>
            <a:normAutofit/>
          </a:bodyPr>
          <a:lstStyle/>
          <a:p>
            <a:pPr algn="just">
              <a:lnSpc>
                <a:spcPct val="150000"/>
              </a:lnSpc>
            </a:pPr>
            <a:r>
              <a:rPr lang="fr-FR" dirty="0" smtClean="0"/>
              <a:t>Le gamète femelle est une cellule de grande de taille. Son diamètre varie entre 100 microns à quelques centimètres chez les oiseaux. Sa surface membranaire dite plasmalemme se soulève et forme de fines et nombreuses microvillosités dont la densité augmente au cours de la </a:t>
            </a:r>
            <a:r>
              <a:rPr lang="fr-FR" dirty="0" err="1" smtClean="0"/>
              <a:t>folliculogenèse</a:t>
            </a:r>
            <a:r>
              <a:rPr lang="fr-FR" dirty="0" smtClean="0"/>
              <a:t>.</a:t>
            </a:r>
          </a:p>
          <a:p>
            <a:pPr algn="just">
              <a:lnSpc>
                <a:spcPct val="150000"/>
              </a:lnSpc>
            </a:pPr>
            <a:r>
              <a:rPr lang="fr-FR" dirty="0" smtClean="0"/>
              <a:t>C’est une cellule qui n'a pas terminé sa maturation nucléaire et qui reste entourée de ses enveloppes. Très différente du gamète mâle, est entouré d'une couche de glycoprotéines, la zone pellucide, et de cellules granuleuses (des cellules folliculaires), qui constituent la corona </a:t>
            </a:r>
            <a:r>
              <a:rPr lang="fr-FR" dirty="0" err="1" smtClean="0"/>
              <a:t>radiata</a:t>
            </a:r>
            <a:r>
              <a:rPr lang="fr-FR" dirty="0" smtClean="0"/>
              <a:t> (figure 21). </a:t>
            </a: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55</a:t>
            </a:fld>
            <a:endParaRPr lang="fr-FR" noProof="0" dirty="0"/>
          </a:p>
        </p:txBody>
      </p:sp>
    </p:spTree>
    <p:extLst>
      <p:ext uri="{BB962C8B-B14F-4D97-AF65-F5344CB8AC3E}">
        <p14:creationId xmlns:p14="http://schemas.microsoft.com/office/powerpoint/2010/main" val="8987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647511"/>
          </a:xfrm>
        </p:spPr>
        <p:txBody>
          <a:bodyPr>
            <a:normAutofit fontScale="90000"/>
          </a:bodyPr>
          <a:lstStyle/>
          <a:p>
            <a:pPr algn="ctr"/>
            <a:r>
              <a:rPr lang="fr-FR" b="1" dirty="0"/>
              <a:t>Morphologie du gamète femelle : Ovocyte</a:t>
            </a: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56</a:t>
            </a:fld>
            <a:endParaRPr lang="fr-FR" noProof="0" dirty="0"/>
          </a:p>
        </p:txBody>
      </p:sp>
      <p:pic>
        <p:nvPicPr>
          <p:cNvPr id="1027" name="Picture 3" descr="RÃ©sultat de recherche d'images pour &quot;schÃ©ma ovocy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558" y="1665838"/>
            <a:ext cx="7088864" cy="387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55898" y="5716845"/>
            <a:ext cx="2392963" cy="463397"/>
          </a:xfrm>
          <a:prstGeom prst="rect">
            <a:avLst/>
          </a:prstGeom>
        </p:spPr>
        <p:txBody>
          <a:bodyPr wrap="none">
            <a:spAutoFit/>
          </a:bodyPr>
          <a:lstStyle/>
          <a:p>
            <a:pPr marL="71755" marR="70485" algn="ctr">
              <a:lnSpc>
                <a:spcPct val="150000"/>
              </a:lnSpc>
              <a:spcBef>
                <a:spcPts val="120"/>
              </a:spcBef>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Figure </a:t>
            </a:r>
            <a:r>
              <a:rPr lang="fr-FR" dirty="0" smtClean="0">
                <a:latin typeface="Times New Roman" panose="02020603050405020304" pitchFamily="18" charset="0"/>
                <a:ea typeface="Calibri" panose="020F0502020204030204" pitchFamily="34" charset="0"/>
                <a:cs typeface="Times New Roman" panose="02020603050405020304" pitchFamily="18" charset="0"/>
              </a:rPr>
              <a:t>21</a:t>
            </a:r>
            <a:r>
              <a:rPr lang="fr-FR" dirty="0">
                <a:latin typeface="Times New Roman" panose="02020603050405020304" pitchFamily="18" charset="0"/>
                <a:ea typeface="Calibri" panose="020F0502020204030204" pitchFamily="34" charset="0"/>
                <a:cs typeface="Times New Roman" panose="02020603050405020304" pitchFamily="18" charset="0"/>
              </a:rPr>
              <a:t> : Ovocyte II</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9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359" y="343439"/>
            <a:ext cx="9144000" cy="647511"/>
          </a:xfrm>
        </p:spPr>
        <p:txBody>
          <a:bodyPr>
            <a:normAutofit/>
          </a:bodyPr>
          <a:lstStyle/>
          <a:p>
            <a:pPr algn="ctr"/>
            <a:r>
              <a:rPr lang="fr-FR" b="1" dirty="0" smtClean="0"/>
              <a:t>Phases </a:t>
            </a:r>
            <a:r>
              <a:rPr lang="fr-FR" b="1" dirty="0"/>
              <a:t>du cycle ovarien </a:t>
            </a:r>
            <a:endParaRPr lang="fr-FR" dirty="0"/>
          </a:p>
        </p:txBody>
      </p:sp>
      <p:sp>
        <p:nvSpPr>
          <p:cNvPr id="3" name="Espace réservé du contenu 2"/>
          <p:cNvSpPr>
            <a:spLocks noGrp="1"/>
          </p:cNvSpPr>
          <p:nvPr>
            <p:ph idx="1"/>
          </p:nvPr>
        </p:nvSpPr>
        <p:spPr>
          <a:xfrm>
            <a:off x="1523999" y="1376126"/>
            <a:ext cx="9638923" cy="5296277"/>
          </a:xfrm>
        </p:spPr>
        <p:txBody>
          <a:bodyPr>
            <a:normAutofit fontScale="92500" lnSpcReduction="10000"/>
          </a:bodyPr>
          <a:lstStyle/>
          <a:p>
            <a:pPr algn="just">
              <a:lnSpc>
                <a:spcPct val="150000"/>
              </a:lnSpc>
            </a:pPr>
            <a:r>
              <a:rPr lang="fr-FR" dirty="0"/>
              <a:t>Chez la femelle le cycle sexuel est interrompu pendant la gestation et la lactation; il se compose de 2 phases </a:t>
            </a:r>
          </a:p>
          <a:p>
            <a:pPr algn="just">
              <a:lnSpc>
                <a:spcPct val="150000"/>
              </a:lnSpc>
            </a:pPr>
            <a:r>
              <a:rPr lang="fr-FR" dirty="0"/>
              <a:t>-</a:t>
            </a:r>
            <a:r>
              <a:rPr lang="fr-FR" dirty="0">
                <a:solidFill>
                  <a:srgbClr val="FF0000"/>
                </a:solidFill>
              </a:rPr>
              <a:t>Phase folliculaire</a:t>
            </a:r>
            <a:r>
              <a:rPr lang="fr-FR" dirty="0"/>
              <a:t>: au début du cycle le taux d’hormones circulantes (œstrogènes-progestérones) est faible ; la production de FSH et LH est alors stimulée. La FSH agit sur l’ovogenèse donc sur la sécrétion d’œstrogène dont l’augmentation dans le sang provoque une libération massive de LH qui entraine la rupture du follicule et la ponte.</a:t>
            </a:r>
          </a:p>
          <a:p>
            <a:pPr algn="just">
              <a:lnSpc>
                <a:spcPct val="150000"/>
              </a:lnSpc>
            </a:pPr>
            <a:r>
              <a:rPr lang="fr-FR" dirty="0"/>
              <a:t>-</a:t>
            </a:r>
            <a:r>
              <a:rPr lang="fr-FR" dirty="0">
                <a:solidFill>
                  <a:srgbClr val="FF0000"/>
                </a:solidFill>
              </a:rPr>
              <a:t>Phase </a:t>
            </a:r>
            <a:r>
              <a:rPr lang="fr-FR" dirty="0" smtClean="0">
                <a:solidFill>
                  <a:srgbClr val="FF0000"/>
                </a:solidFill>
              </a:rPr>
              <a:t>lutéal</a:t>
            </a:r>
            <a:r>
              <a:rPr lang="fr-FR" dirty="0" smtClean="0"/>
              <a:t>: </a:t>
            </a:r>
            <a:r>
              <a:rPr lang="fr-FR" dirty="0"/>
              <a:t>la LH stimule la transformation du follicule déhiscent en cops jaune. La thèque pénètre dans la granulosa dont les cellules se chargent en lipide, l’ensemble présente alors les caractères d’une glande endocrine en produisant beaucoup de progestérone ainsi que d’œstrogène.</a:t>
            </a: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57</a:t>
            </a:fld>
            <a:endParaRPr lang="fr-FR" noProof="0" dirty="0"/>
          </a:p>
        </p:txBody>
      </p:sp>
    </p:spTree>
    <p:extLst>
      <p:ext uri="{BB962C8B-B14F-4D97-AF65-F5344CB8AC3E}">
        <p14:creationId xmlns:p14="http://schemas.microsoft.com/office/powerpoint/2010/main" val="260044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1038" y="80889"/>
            <a:ext cx="9144000" cy="647511"/>
          </a:xfrm>
        </p:spPr>
        <p:txBody>
          <a:bodyPr>
            <a:normAutofit/>
          </a:bodyPr>
          <a:lstStyle/>
          <a:p>
            <a:pPr algn="ctr"/>
            <a:r>
              <a:rPr lang="fr-FR" b="1" dirty="0" smtClean="0"/>
              <a:t>Phases </a:t>
            </a:r>
            <a:r>
              <a:rPr lang="fr-FR" b="1" dirty="0"/>
              <a:t>du cycle ovarien </a:t>
            </a:r>
            <a:endParaRPr lang="fr-FR" dirty="0"/>
          </a:p>
        </p:txBody>
      </p:sp>
      <p:sp>
        <p:nvSpPr>
          <p:cNvPr id="3" name="Espace réservé du contenu 2"/>
          <p:cNvSpPr>
            <a:spLocks noGrp="1"/>
          </p:cNvSpPr>
          <p:nvPr>
            <p:ph idx="1"/>
          </p:nvPr>
        </p:nvSpPr>
        <p:spPr>
          <a:xfrm>
            <a:off x="1523999" y="916461"/>
            <a:ext cx="9638923" cy="5686755"/>
          </a:xfrm>
        </p:spPr>
        <p:txBody>
          <a:bodyPr>
            <a:normAutofit fontScale="85000" lnSpcReduction="10000"/>
          </a:bodyPr>
          <a:lstStyle/>
          <a:p>
            <a:pPr algn="just">
              <a:lnSpc>
                <a:spcPct val="150000"/>
              </a:lnSpc>
            </a:pPr>
            <a:r>
              <a:rPr lang="fr-FR" dirty="0">
                <a:solidFill>
                  <a:srgbClr val="FF0000"/>
                </a:solidFill>
              </a:rPr>
              <a:t>Ovulation</a:t>
            </a:r>
            <a:r>
              <a:rPr lang="fr-FR" dirty="0"/>
              <a:t> : chez la plupart des mammifères, l’ovulation est spontanée : elle a lieu en l’absence de mâle à des intervalles de temps réguliers caractéristiques de l’espèce. Deux types de cycles sont distingués : le cycle œstral et le cycle menstruel. </a:t>
            </a:r>
          </a:p>
          <a:p>
            <a:pPr algn="just">
              <a:lnSpc>
                <a:spcPct val="150000"/>
              </a:lnSpc>
            </a:pPr>
            <a:r>
              <a:rPr lang="fr-FR" dirty="0" smtClean="0">
                <a:solidFill>
                  <a:srgbClr val="FF0000"/>
                </a:solidFill>
              </a:rPr>
              <a:t>Cycle </a:t>
            </a:r>
            <a:r>
              <a:rPr lang="fr-FR" dirty="0">
                <a:solidFill>
                  <a:srgbClr val="FF0000"/>
                </a:solidFill>
              </a:rPr>
              <a:t>œstral </a:t>
            </a:r>
            <a:r>
              <a:rPr lang="fr-FR" dirty="0"/>
              <a:t>est caractérisé par l’apparition périodique d’un comportement d’œstrus ou d’acceptation du mâle pendant la période qui précède l’ovulation (chez tous les mammifères sauf les primates), le cycle exprime l’intervalle qui sépare deux œstrus donc deux ovulations. </a:t>
            </a:r>
          </a:p>
          <a:p>
            <a:pPr algn="just">
              <a:lnSpc>
                <a:spcPct val="150000"/>
              </a:lnSpc>
            </a:pPr>
            <a:r>
              <a:rPr lang="fr-FR" dirty="0" smtClean="0">
                <a:solidFill>
                  <a:srgbClr val="FF0000"/>
                </a:solidFill>
              </a:rPr>
              <a:t>Cycle </a:t>
            </a:r>
            <a:r>
              <a:rPr lang="fr-FR" dirty="0">
                <a:solidFill>
                  <a:srgbClr val="FF0000"/>
                </a:solidFill>
              </a:rPr>
              <a:t>menstruel </a:t>
            </a:r>
            <a:r>
              <a:rPr lang="fr-FR" dirty="0"/>
              <a:t>: chez les primates et l’espèce humaines, les femelles acceptent de s’accoupler en dehors du moment de l’ovulation, il n’</a:t>
            </a:r>
            <a:r>
              <a:rPr lang="fr-FR" dirty="0" err="1"/>
              <a:t>ya</a:t>
            </a:r>
            <a:r>
              <a:rPr lang="fr-FR" dirty="0"/>
              <a:t> pas d’œstrus caractérisé. Au cours de ce cycle, l’activité cyclique des ovaires se manifeste par l’apparition périodique d’un saignement utérin ou menstruation.  L’œstrus et la menstruation caractérisent respectivement le début du cycle œstral et le début du cycle menstruel. L’ovulation a lieu au début du cycle œstral et au milieu du cycle menstruel. </a:t>
            </a: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58</a:t>
            </a:fld>
            <a:endParaRPr lang="fr-FR" noProof="0" dirty="0"/>
          </a:p>
        </p:txBody>
      </p:sp>
    </p:spTree>
    <p:extLst>
      <p:ext uri="{BB962C8B-B14F-4D97-AF65-F5344CB8AC3E}">
        <p14:creationId xmlns:p14="http://schemas.microsoft.com/office/powerpoint/2010/main" val="22416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1038" y="80889"/>
            <a:ext cx="9144000" cy="647511"/>
          </a:xfrm>
        </p:spPr>
        <p:txBody>
          <a:bodyPr>
            <a:normAutofit/>
          </a:bodyPr>
          <a:lstStyle/>
          <a:p>
            <a:pPr algn="ctr"/>
            <a:r>
              <a:rPr lang="fr-FR" b="1" dirty="0" smtClean="0"/>
              <a:t>Phases </a:t>
            </a:r>
            <a:r>
              <a:rPr lang="fr-FR" b="1" dirty="0"/>
              <a:t>du cycle ovarien </a:t>
            </a:r>
            <a:endParaRPr lang="fr-FR" dirty="0"/>
          </a:p>
        </p:txBody>
      </p:sp>
      <p:sp>
        <p:nvSpPr>
          <p:cNvPr id="3" name="Espace réservé du contenu 2"/>
          <p:cNvSpPr>
            <a:spLocks noGrp="1"/>
          </p:cNvSpPr>
          <p:nvPr>
            <p:ph idx="1"/>
          </p:nvPr>
        </p:nvSpPr>
        <p:spPr>
          <a:xfrm>
            <a:off x="1523999" y="916461"/>
            <a:ext cx="9638923" cy="5686755"/>
          </a:xfrm>
        </p:spPr>
        <p:txBody>
          <a:bodyPr>
            <a:normAutofit/>
          </a:bodyPr>
          <a:lstStyle/>
          <a:p>
            <a:pPr algn="just">
              <a:lnSpc>
                <a:spcPct val="150000"/>
              </a:lnSpc>
            </a:pPr>
            <a:r>
              <a:rPr lang="fr-FR" dirty="0"/>
              <a:t>Au niveau de l’ovaire : 4 phases successives</a:t>
            </a:r>
          </a:p>
          <a:p>
            <a:pPr algn="just">
              <a:lnSpc>
                <a:spcPct val="150000"/>
              </a:lnSpc>
            </a:pPr>
            <a:r>
              <a:rPr lang="fr-FR" dirty="0" smtClean="0">
                <a:solidFill>
                  <a:srgbClr val="FF0000"/>
                </a:solidFill>
              </a:rPr>
              <a:t>Pré-œstrus</a:t>
            </a:r>
            <a:r>
              <a:rPr lang="fr-FR" dirty="0" smtClean="0"/>
              <a:t> </a:t>
            </a:r>
            <a:r>
              <a:rPr lang="fr-FR" dirty="0"/>
              <a:t>: période de croissance de follicule (phase folliculinique) FHS+++ et LH+, se traduisant par sécrétion croissante d’œstrogènes.</a:t>
            </a:r>
          </a:p>
          <a:p>
            <a:pPr algn="just">
              <a:lnSpc>
                <a:spcPct val="150000"/>
              </a:lnSpc>
            </a:pPr>
            <a:r>
              <a:rPr lang="fr-FR" dirty="0" smtClean="0">
                <a:solidFill>
                  <a:srgbClr val="FF0000"/>
                </a:solidFill>
              </a:rPr>
              <a:t>Œstrus</a:t>
            </a:r>
            <a:r>
              <a:rPr lang="fr-FR" dirty="0" smtClean="0"/>
              <a:t> </a:t>
            </a:r>
            <a:r>
              <a:rPr lang="fr-FR" dirty="0"/>
              <a:t>: œstrogène +++, femelle accepte le mâle, fin d’œstrus rupture de follicule de </a:t>
            </a:r>
            <a:r>
              <a:rPr lang="fr-FR"/>
              <a:t>De </a:t>
            </a:r>
            <a:r>
              <a:rPr lang="fr-FR" smtClean="0"/>
              <a:t>Graaf </a:t>
            </a:r>
            <a:r>
              <a:rPr lang="fr-FR" dirty="0"/>
              <a:t>, FSH +, LH +++.</a:t>
            </a:r>
          </a:p>
          <a:p>
            <a:pPr algn="just">
              <a:lnSpc>
                <a:spcPct val="150000"/>
              </a:lnSpc>
            </a:pPr>
            <a:r>
              <a:rPr lang="fr-FR" dirty="0" smtClean="0">
                <a:solidFill>
                  <a:srgbClr val="FF0000"/>
                </a:solidFill>
              </a:rPr>
              <a:t>Post </a:t>
            </a:r>
            <a:r>
              <a:rPr lang="fr-FR" dirty="0">
                <a:solidFill>
                  <a:srgbClr val="FF0000"/>
                </a:solidFill>
              </a:rPr>
              <a:t>œstrus</a:t>
            </a:r>
            <a:r>
              <a:rPr lang="fr-FR" dirty="0"/>
              <a:t>: épanouissement du cops jaune qui secrète la progestérone avec installation d’un état pré gravidique de l’utérus.</a:t>
            </a:r>
          </a:p>
          <a:p>
            <a:pPr algn="just">
              <a:lnSpc>
                <a:spcPct val="150000"/>
              </a:lnSpc>
            </a:pPr>
            <a:r>
              <a:rPr lang="fr-FR" dirty="0" err="1" smtClean="0">
                <a:solidFill>
                  <a:srgbClr val="FF0000"/>
                </a:solidFill>
              </a:rPr>
              <a:t>Diœstrus</a:t>
            </a:r>
            <a:r>
              <a:rPr lang="fr-FR" dirty="0"/>
              <a:t>:  phase la plus longue caractérisée par le repos sexuel et la régression du corps jaune.</a:t>
            </a:r>
          </a:p>
          <a:p>
            <a:pPr algn="just">
              <a:lnSpc>
                <a:spcPct val="150000"/>
              </a:lnSpc>
            </a:pPr>
            <a:endParaRPr lang="fr-FR" dirty="0">
              <a:solidFill>
                <a:srgbClr val="FF0000"/>
              </a:solidFill>
            </a:endParaRPr>
          </a:p>
          <a:p>
            <a:pPr algn="just">
              <a:lnSpc>
                <a:spcPct val="150000"/>
              </a:lnSpc>
            </a:pPr>
            <a:endParaRPr lang="fr-FR" dirty="0">
              <a:solidFill>
                <a:srgbClr val="FF0000"/>
              </a:solidFill>
            </a:endParaRPr>
          </a:p>
          <a:p>
            <a:pPr algn="just">
              <a:lnSpc>
                <a:spcPct val="150000"/>
              </a:lnSpc>
            </a:pPr>
            <a:endParaRPr lang="fr-FR" dirty="0">
              <a:solidFill>
                <a:srgbClr val="FF0000"/>
              </a:solidFill>
            </a:endParaRP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59</a:t>
            </a:fld>
            <a:endParaRPr lang="fr-FR" noProof="0" dirty="0"/>
          </a:p>
        </p:txBody>
      </p:sp>
    </p:spTree>
    <p:extLst>
      <p:ext uri="{BB962C8B-B14F-4D97-AF65-F5344CB8AC3E}">
        <p14:creationId xmlns:p14="http://schemas.microsoft.com/office/powerpoint/2010/main" val="7291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547923"/>
          </a:xfrm>
        </p:spPr>
        <p:txBody>
          <a:bodyPr rtlCol="0">
            <a:normAutofit fontScale="90000"/>
          </a:bodyPr>
          <a:lstStyle/>
          <a:p>
            <a:pPr rtl="0"/>
            <a:r>
              <a:rPr lang="fr-FR" dirty="0" smtClean="0"/>
              <a:t>II. Phases de la gamétogénèse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49373692"/>
              </p:ext>
            </p:extLst>
          </p:nvPr>
        </p:nvGraphicFramePr>
        <p:xfrm>
          <a:off x="3218815" y="3135503"/>
          <a:ext cx="5754370" cy="2740152"/>
        </p:xfrm>
        <a:graphic>
          <a:graphicData uri="http://schemas.openxmlformats.org/drawingml/2006/table">
            <a:tbl>
              <a:tblPr firstRow="1" firstCol="1" bandRow="1">
                <a:tableStyleId>{5C22544A-7EE6-4342-B048-85BDC9FD1C3A}</a:tableStyleId>
              </a:tblPr>
              <a:tblGrid>
                <a:gridCol w="2877185"/>
                <a:gridCol w="2877185"/>
              </a:tblGrid>
              <a:tr h="0">
                <a:tc>
                  <a:txBody>
                    <a:bodyPr/>
                    <a:lstStyle/>
                    <a:p>
                      <a:pPr algn="ctr">
                        <a:lnSpc>
                          <a:spcPct val="150000"/>
                        </a:lnSpc>
                        <a:spcAft>
                          <a:spcPts val="0"/>
                        </a:spcAft>
                      </a:pPr>
                      <a:r>
                        <a:rPr lang="fr-FR" sz="2000" dirty="0">
                          <a:effectLst/>
                        </a:rPr>
                        <a:t>Espèce Nb (2n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000" dirty="0">
                          <a:effectLst/>
                        </a:rPr>
                        <a:t>Espèce Nb (2n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tabLst>
                          <a:tab pos="895985" algn="l"/>
                          <a:tab pos="1369695" algn="ctr"/>
                        </a:tabLst>
                      </a:pPr>
                      <a:r>
                        <a:rPr lang="fr-FR" sz="2000" dirty="0">
                          <a:effectLst/>
                        </a:rPr>
                        <a:t>	   Humain 46</a:t>
                      </a:r>
                    </a:p>
                    <a:p>
                      <a:pPr algn="ctr">
                        <a:lnSpc>
                          <a:spcPct val="107000"/>
                        </a:lnSpc>
                        <a:spcAft>
                          <a:spcPts val="0"/>
                        </a:spcAft>
                      </a:pPr>
                      <a:r>
                        <a:rPr lang="fr-FR" sz="2000" dirty="0">
                          <a:effectLst/>
                        </a:rPr>
                        <a:t>          </a:t>
                      </a:r>
                      <a:r>
                        <a:rPr lang="fr-FR" sz="2000" dirty="0" smtClean="0">
                          <a:effectLst/>
                        </a:rPr>
                        <a:t>Chat </a:t>
                      </a:r>
                      <a:r>
                        <a:rPr lang="fr-FR" sz="2000" dirty="0">
                          <a:effectLst/>
                        </a:rPr>
                        <a:t>38</a:t>
                      </a:r>
                    </a:p>
                    <a:p>
                      <a:pPr algn="ctr">
                        <a:lnSpc>
                          <a:spcPct val="107000"/>
                        </a:lnSpc>
                        <a:spcAft>
                          <a:spcPts val="0"/>
                        </a:spcAft>
                      </a:pPr>
                      <a:r>
                        <a:rPr lang="fr-FR" sz="2000" dirty="0">
                          <a:effectLst/>
                        </a:rPr>
                        <a:t> </a:t>
                      </a:r>
                      <a:r>
                        <a:rPr lang="fr-FR" sz="2000" dirty="0" smtClean="0">
                          <a:effectLst/>
                        </a:rPr>
                        <a:t>            </a:t>
                      </a:r>
                      <a:r>
                        <a:rPr lang="fr-FR" sz="2000" dirty="0">
                          <a:effectLst/>
                        </a:rPr>
                        <a:t>Bovin 60</a:t>
                      </a:r>
                    </a:p>
                    <a:p>
                      <a:pPr algn="ctr">
                        <a:lnSpc>
                          <a:spcPct val="107000"/>
                        </a:lnSpc>
                        <a:spcAft>
                          <a:spcPts val="0"/>
                        </a:spcAft>
                        <a:tabLst>
                          <a:tab pos="751205" algn="l"/>
                          <a:tab pos="1369695" algn="ctr"/>
                        </a:tabLst>
                      </a:pPr>
                      <a:r>
                        <a:rPr lang="fr-FR" sz="2000" dirty="0">
                          <a:effectLst/>
                        </a:rPr>
                        <a:t>	</a:t>
                      </a:r>
                      <a:r>
                        <a:rPr lang="fr-FR" sz="2000" dirty="0" smtClean="0">
                          <a:effectLst/>
                        </a:rPr>
                        <a:t>   Chien </a:t>
                      </a:r>
                      <a:r>
                        <a:rPr lang="fr-FR" sz="2000" dirty="0">
                          <a:effectLst/>
                        </a:rPr>
                        <a:t>78</a:t>
                      </a:r>
                    </a:p>
                    <a:p>
                      <a:pPr algn="ctr">
                        <a:lnSpc>
                          <a:spcPct val="107000"/>
                        </a:lnSpc>
                        <a:spcAft>
                          <a:spcPts val="0"/>
                        </a:spcAft>
                      </a:pPr>
                      <a:r>
                        <a:rPr lang="fr-FR" sz="2000" dirty="0" smtClean="0">
                          <a:effectLst/>
                        </a:rPr>
                        <a:t>                Mouton </a:t>
                      </a:r>
                      <a:r>
                        <a:rPr lang="fr-FR" sz="2000" dirty="0">
                          <a:effectLst/>
                        </a:rPr>
                        <a:t>54</a:t>
                      </a:r>
                    </a:p>
                    <a:p>
                      <a:pPr algn="ctr">
                        <a:lnSpc>
                          <a:spcPct val="107000"/>
                        </a:lnSpc>
                        <a:spcAft>
                          <a:spcPts val="0"/>
                        </a:spcAft>
                        <a:tabLst>
                          <a:tab pos="823595" algn="l"/>
                          <a:tab pos="1369695" algn="ctr"/>
                        </a:tabLst>
                      </a:pPr>
                      <a:r>
                        <a:rPr lang="fr-FR" sz="2000" dirty="0">
                          <a:effectLst/>
                        </a:rPr>
                        <a:t>	 </a:t>
                      </a:r>
                      <a:r>
                        <a:rPr lang="fr-FR" sz="2000" dirty="0" smtClean="0">
                          <a:effectLst/>
                        </a:rPr>
                        <a:t> </a:t>
                      </a:r>
                      <a:r>
                        <a:rPr lang="fr-FR" sz="2000" dirty="0">
                          <a:effectLst/>
                        </a:rPr>
                        <a:t>Souris 40</a:t>
                      </a:r>
                    </a:p>
                    <a:p>
                      <a:pPr algn="ctr">
                        <a:lnSpc>
                          <a:spcPct val="107000"/>
                        </a:lnSpc>
                        <a:spcAft>
                          <a:spcPts val="0"/>
                        </a:spcAft>
                      </a:pPr>
                      <a:r>
                        <a:rPr lang="fr-FR" sz="2000" dirty="0" smtClean="0">
                          <a:effectLst/>
                        </a:rPr>
                        <a:t>             Chèvre 60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41705" algn="l"/>
                          <a:tab pos="1369695" algn="ctr"/>
                        </a:tabLst>
                      </a:pPr>
                      <a:r>
                        <a:rPr lang="fr-FR" sz="2000" dirty="0" smtClean="0">
                          <a:effectLst/>
                        </a:rPr>
                        <a:t>Rat </a:t>
                      </a:r>
                      <a:r>
                        <a:rPr lang="fr-FR" sz="2000" dirty="0">
                          <a:effectLst/>
                        </a:rPr>
                        <a:t>42</a:t>
                      </a:r>
                    </a:p>
                    <a:p>
                      <a:pPr algn="ctr">
                        <a:lnSpc>
                          <a:spcPct val="107000"/>
                        </a:lnSpc>
                        <a:spcAft>
                          <a:spcPts val="0"/>
                        </a:spcAft>
                      </a:pPr>
                      <a:r>
                        <a:rPr lang="fr-FR" sz="2000" dirty="0">
                          <a:effectLst/>
                        </a:rPr>
                        <a:t>Porc 38</a:t>
                      </a:r>
                    </a:p>
                    <a:p>
                      <a:pPr algn="ctr">
                        <a:lnSpc>
                          <a:spcPct val="107000"/>
                        </a:lnSpc>
                        <a:spcAft>
                          <a:spcPts val="0"/>
                        </a:spcAft>
                      </a:pPr>
                      <a:r>
                        <a:rPr lang="fr-FR" sz="2000" dirty="0">
                          <a:effectLst/>
                        </a:rPr>
                        <a:t> Lapin 44</a:t>
                      </a:r>
                    </a:p>
                    <a:p>
                      <a:pPr algn="ctr">
                        <a:lnSpc>
                          <a:spcPct val="107000"/>
                        </a:lnSpc>
                        <a:spcAft>
                          <a:spcPts val="0"/>
                        </a:spcAft>
                      </a:pPr>
                      <a:r>
                        <a:rPr lang="fr-FR" sz="2000" dirty="0">
                          <a:effectLst/>
                        </a:rPr>
                        <a:t>   Cheval 64</a:t>
                      </a:r>
                    </a:p>
                    <a:p>
                      <a:pPr algn="ctr">
                        <a:lnSpc>
                          <a:spcPct val="107000"/>
                        </a:lnSpc>
                        <a:spcAft>
                          <a:spcPts val="0"/>
                        </a:spcAft>
                        <a:tabLst>
                          <a:tab pos="1041400" algn="l"/>
                          <a:tab pos="1369695" algn="ctr"/>
                        </a:tabLst>
                      </a:pPr>
                      <a:r>
                        <a:rPr lang="fr-FR" sz="2000" dirty="0" smtClean="0">
                          <a:effectLst/>
                        </a:rPr>
                        <a:t>Ane </a:t>
                      </a:r>
                      <a:r>
                        <a:rPr lang="fr-FR" sz="2000" dirty="0">
                          <a:effectLst/>
                        </a:rPr>
                        <a:t>62</a:t>
                      </a:r>
                    </a:p>
                    <a:p>
                      <a:pPr algn="ctr">
                        <a:lnSpc>
                          <a:spcPct val="107000"/>
                        </a:lnSpc>
                        <a:spcAft>
                          <a:spcPts val="0"/>
                        </a:spcAft>
                      </a:pPr>
                      <a:r>
                        <a:rPr lang="fr-FR" sz="2000" dirty="0">
                          <a:effectLst/>
                        </a:rPr>
                        <a:t>Poule 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013987" y="2373414"/>
            <a:ext cx="99407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041400" algn="l"/>
                <a:tab pos="13700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41400" algn="l"/>
                <a:tab pos="1370013" algn="ctr"/>
              </a:tabLst>
            </a:pPr>
            <a:r>
              <a:rPr kumimoji="0" lang="fr-FR" sz="20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Tableau n°1 : Nombre de chromosomes chez diverses espèces domestiques </a:t>
            </a:r>
            <a:endParaRPr kumimoji="0" lang="fr-FR"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1041400" algn="l"/>
                <a:tab pos="1370013" algn="ctr"/>
              </a:tabLst>
            </a:pPr>
            <a:endParaRPr kumimoji="0" lang="fr-FR" sz="2000" b="0" i="0" u="none" strike="noStrike" cap="none" normalizeH="0" baseline="0" dirty="0" smtClean="0">
              <a:ln>
                <a:noFill/>
              </a:ln>
              <a:solidFill>
                <a:schemeClr val="tx1"/>
              </a:solidFill>
              <a:effectLst/>
              <a:latin typeface="+mj-lt"/>
            </a:endParaRPr>
          </a:p>
        </p:txBody>
      </p:sp>
      <p:sp>
        <p:nvSpPr>
          <p:cNvPr id="3" name="Espace réservé du pied de page 2"/>
          <p:cNvSpPr>
            <a:spLocks noGrp="1"/>
          </p:cNvSpPr>
          <p:nvPr>
            <p:ph type="ftr" sz="quarter" idx="11"/>
          </p:nvPr>
        </p:nvSpPr>
        <p:spPr/>
        <p:txBody>
          <a:bodyPr/>
          <a:lstStyle/>
          <a:p>
            <a:pPr rtl="0"/>
            <a:r>
              <a:rPr lang="fr-FR" noProof="0" smtClean="0"/>
              <a:t>1/3/2023</a:t>
            </a:r>
            <a:endParaRPr lang="fr-FR" noProof="0" dirty="0"/>
          </a:p>
        </p:txBody>
      </p:sp>
      <p:sp>
        <p:nvSpPr>
          <p:cNvPr id="6" name="Espace réservé du numéro de diapositive 5"/>
          <p:cNvSpPr>
            <a:spLocks noGrp="1"/>
          </p:cNvSpPr>
          <p:nvPr>
            <p:ph type="sldNum" sz="quarter" idx="12"/>
          </p:nvPr>
        </p:nvSpPr>
        <p:spPr/>
        <p:txBody>
          <a:bodyPr/>
          <a:lstStyle/>
          <a:p>
            <a:pPr rtl="0"/>
            <a:fld id="{484FD59D-33F1-4A76-843D-E67207CAFE54}" type="slidenum">
              <a:rPr lang="fr-FR" noProof="0" smtClean="0"/>
              <a:t>6</a:t>
            </a:fld>
            <a:endParaRPr lang="fr-FR" noProof="0" dirty="0"/>
          </a:p>
        </p:txBody>
      </p:sp>
    </p:spTree>
    <p:extLst>
      <p:ext uri="{BB962C8B-B14F-4D97-AF65-F5344CB8AC3E}">
        <p14:creationId xmlns:p14="http://schemas.microsoft.com/office/powerpoint/2010/main" val="40277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9144000" cy="939800"/>
          </a:xfrm>
        </p:spPr>
        <p:txBody>
          <a:bodyPr rtlCol="0">
            <a:normAutofit fontScale="90000"/>
          </a:bodyPr>
          <a:lstStyle/>
          <a:p>
            <a:pPr>
              <a:defRPr/>
            </a:pPr>
            <a:r>
              <a:rPr lang="fr-FR" sz="2700" dirty="0" smtClean="0"/>
              <a:t>Tableau3:Durée </a:t>
            </a:r>
            <a:r>
              <a:rPr lang="fr-FR" sz="2700" dirty="0"/>
              <a:t>des différentes phases du cycle sexuel des femelles de mammifères et moment de l’ovulation par rapport à l’œstrus</a:t>
            </a:r>
            <a:r>
              <a:rPr lang="fr-FR" sz="3100" dirty="0"/>
              <a:t>.</a:t>
            </a:r>
            <a:endParaRPr lang="ar-MA" sz="3100" dirty="0"/>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14439"/>
            <a:ext cx="9144000" cy="4714875"/>
          </a:xfrm>
        </p:spPr>
      </p:pic>
      <p:pic>
        <p:nvPicPr>
          <p:cNvPr id="41988" name="Picture 4" descr="ID# 11183 - Pondering Board Text - PowerPoint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2095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1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Espace réservé du contenu 2"/>
          <p:cNvSpPr>
            <a:spLocks noGrp="1"/>
          </p:cNvSpPr>
          <p:nvPr>
            <p:ph idx="1"/>
          </p:nvPr>
        </p:nvSpPr>
        <p:spPr/>
        <p:txBody>
          <a:bodyPr/>
          <a:lstStyle/>
          <a:p>
            <a:pPr eaLnBrk="1" hangingPunct="1"/>
            <a:r>
              <a:rPr lang="fr-FR" smtClean="0">
                <a:solidFill>
                  <a:srgbClr val="FF0000"/>
                </a:solidFill>
              </a:rPr>
              <a:t>Au niveau de l’oviducte:</a:t>
            </a:r>
          </a:p>
          <a:p>
            <a:pPr eaLnBrk="1" hangingPunct="1">
              <a:buFont typeface="Wingdings" panose="05000000000000000000" pitchFamily="2" charset="2"/>
              <a:buChar char="Ø"/>
            </a:pPr>
            <a:r>
              <a:rPr lang="fr-FR" smtClean="0"/>
              <a:t>Hyperactivité des cellules glandulaires au moment de l’ œstrus.</a:t>
            </a:r>
          </a:p>
          <a:p>
            <a:pPr eaLnBrk="1" hangingPunct="1">
              <a:buFont typeface="Wingdings" panose="05000000000000000000" pitchFamily="2" charset="2"/>
              <a:buChar char="Ø"/>
            </a:pPr>
            <a:r>
              <a:rPr lang="fr-FR" smtClean="0"/>
              <a:t>Contraction des trompes pour transport des ovocytes vers l’utérus.</a:t>
            </a:r>
          </a:p>
          <a:p>
            <a:pPr eaLnBrk="1" hangingPunct="1">
              <a:buFont typeface="Wingdings" panose="05000000000000000000" pitchFamily="2" charset="2"/>
              <a:buChar char="Ø"/>
            </a:pPr>
            <a:r>
              <a:rPr lang="fr-FR" smtClean="0"/>
              <a:t>Reconstitution des cellules glandulaire sous l’effet de la progestérone.</a:t>
            </a:r>
            <a:endParaRPr lang="ar-MA" smtClean="0"/>
          </a:p>
        </p:txBody>
      </p:sp>
      <p:sp>
        <p:nvSpPr>
          <p:cNvPr id="6" name="Titre 1"/>
          <p:cNvSpPr>
            <a:spLocks noGrp="1"/>
          </p:cNvSpPr>
          <p:nvPr>
            <p:ph type="title"/>
          </p:nvPr>
        </p:nvSpPr>
        <p:spPr>
          <a:xfrm>
            <a:off x="1238251" y="669364"/>
            <a:ext cx="9144000" cy="647511"/>
          </a:xfrm>
        </p:spPr>
        <p:txBody>
          <a:bodyPr>
            <a:normAutofit/>
          </a:bodyPr>
          <a:lstStyle/>
          <a:p>
            <a:pPr algn="ctr"/>
            <a:r>
              <a:rPr lang="fr-FR" b="1" dirty="0" smtClean="0"/>
              <a:t>Phases </a:t>
            </a:r>
            <a:r>
              <a:rPr lang="fr-FR" b="1" dirty="0"/>
              <a:t>du cycle ovarien </a:t>
            </a:r>
            <a:endParaRPr lang="fr-FR" dirty="0"/>
          </a:p>
        </p:txBody>
      </p:sp>
    </p:spTree>
    <p:extLst>
      <p:ext uri="{BB962C8B-B14F-4D97-AF65-F5344CB8AC3E}">
        <p14:creationId xmlns:p14="http://schemas.microsoft.com/office/powerpoint/2010/main" val="15115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956" y="268950"/>
            <a:ext cx="10492965" cy="647511"/>
          </a:xfrm>
        </p:spPr>
        <p:txBody>
          <a:bodyPr>
            <a:normAutofit fontScale="90000"/>
          </a:bodyPr>
          <a:lstStyle/>
          <a:p>
            <a:pPr algn="ctr"/>
            <a:r>
              <a:rPr lang="fr-FR" b="1" dirty="0"/>
              <a:t>Principes d’organisation fonctionnelle (hormones ovariennes)</a:t>
            </a:r>
            <a:endParaRPr lang="fr-FR" dirty="0"/>
          </a:p>
        </p:txBody>
      </p:sp>
      <p:sp>
        <p:nvSpPr>
          <p:cNvPr id="3" name="Espace réservé du contenu 2"/>
          <p:cNvSpPr>
            <a:spLocks noGrp="1"/>
          </p:cNvSpPr>
          <p:nvPr>
            <p:ph idx="1"/>
          </p:nvPr>
        </p:nvSpPr>
        <p:spPr>
          <a:xfrm>
            <a:off x="1523999" y="916461"/>
            <a:ext cx="9638923" cy="5686755"/>
          </a:xfrm>
        </p:spPr>
        <p:txBody>
          <a:bodyPr>
            <a:normAutofit/>
          </a:bodyPr>
          <a:lstStyle/>
          <a:p>
            <a:pPr algn="just">
              <a:lnSpc>
                <a:spcPct val="150000"/>
              </a:lnSpc>
            </a:pPr>
            <a:r>
              <a:rPr lang="fr-FR" dirty="0"/>
              <a:t>Après l’ovulation les parois du follicule et les thèques s’effondrent et se plient, ils se transforment en corps jaune, structure glandulaire qui s’écrête surtout la progestérone et un peu d’œstrogène.</a:t>
            </a:r>
          </a:p>
          <a:p>
            <a:pPr algn="just">
              <a:lnSpc>
                <a:spcPct val="150000"/>
              </a:lnSpc>
            </a:pPr>
            <a:r>
              <a:rPr lang="fr-FR" dirty="0" smtClean="0"/>
              <a:t>Si </a:t>
            </a:r>
            <a:r>
              <a:rPr lang="fr-FR" dirty="0"/>
              <a:t>l'ovocyte est fécondé le corps jaune ne dégénère pas et sous l'effet des HCG dont l’effet et analogue à celui de la LH, il augmente de taille pour former le </a:t>
            </a:r>
            <a:r>
              <a:rPr lang="fr-FR" dirty="0">
                <a:solidFill>
                  <a:srgbClr val="FF0000"/>
                </a:solidFill>
              </a:rPr>
              <a:t>corps jaune gravidique </a:t>
            </a:r>
            <a:r>
              <a:rPr lang="fr-FR" dirty="0"/>
              <a:t>ou !e corps jaune gestatif et accroît sa production hormonale (surtout la progestérone).</a:t>
            </a:r>
          </a:p>
          <a:p>
            <a:pPr algn="just">
              <a:lnSpc>
                <a:spcPct val="150000"/>
              </a:lnSpc>
            </a:pPr>
            <a:r>
              <a:rPr lang="fr-FR" dirty="0" smtClean="0"/>
              <a:t>Si </a:t>
            </a:r>
            <a:r>
              <a:rPr lang="fr-FR" dirty="0"/>
              <a:t>l'ovocyte n'est pas fécondé le corps jaune dégénère à la fin du cycle (</a:t>
            </a:r>
            <a:r>
              <a:rPr lang="fr-FR" dirty="0" err="1"/>
              <a:t>lutéolyse</a:t>
            </a:r>
            <a:r>
              <a:rPr lang="fr-FR" dirty="0"/>
              <a:t>); ce corps jaune de menstruation ou </a:t>
            </a:r>
            <a:r>
              <a:rPr lang="fr-FR" dirty="0">
                <a:solidFill>
                  <a:srgbClr val="FF0000"/>
                </a:solidFill>
              </a:rPr>
              <a:t>corps jaune cyclique </a:t>
            </a:r>
            <a:r>
              <a:rPr lang="fr-FR" dirty="0"/>
              <a:t>laisse une cicatrice tissulaire dans l'ovaire c'est le corpus </a:t>
            </a:r>
            <a:r>
              <a:rPr lang="fr-FR" dirty="0" err="1"/>
              <a:t>albicans</a:t>
            </a:r>
            <a:r>
              <a:rPr lang="fr-FR" dirty="0"/>
              <a:t> ou corps blanc</a:t>
            </a:r>
          </a:p>
          <a:p>
            <a:pPr algn="just">
              <a:lnSpc>
                <a:spcPct val="150000"/>
              </a:lnSpc>
            </a:pPr>
            <a:endParaRPr lang="fr-FR" dirty="0">
              <a:solidFill>
                <a:srgbClr val="FF0000"/>
              </a:solidFill>
            </a:endParaRPr>
          </a:p>
          <a:p>
            <a:pPr algn="just">
              <a:lnSpc>
                <a:spcPct val="150000"/>
              </a:lnSpc>
            </a:pPr>
            <a:endParaRPr lang="fr-FR" dirty="0">
              <a:solidFill>
                <a:srgbClr val="FF0000"/>
              </a:solidFill>
            </a:endParaRP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62</a:t>
            </a:fld>
            <a:endParaRPr lang="fr-FR" noProof="0" dirty="0"/>
          </a:p>
        </p:txBody>
      </p:sp>
    </p:spTree>
    <p:extLst>
      <p:ext uri="{BB962C8B-B14F-4D97-AF65-F5344CB8AC3E}">
        <p14:creationId xmlns:p14="http://schemas.microsoft.com/office/powerpoint/2010/main" val="75713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0203" y="809014"/>
            <a:ext cx="10311896" cy="5500687"/>
          </a:xfrm>
        </p:spPr>
        <p:txBody>
          <a:bodyPr rtlCol="0">
            <a:normAutofit/>
          </a:bodyPr>
          <a:lstStyle/>
          <a:p>
            <a:pPr algn="just">
              <a:lnSpc>
                <a:spcPct val="150000"/>
              </a:lnSpc>
              <a:defRPr/>
            </a:pPr>
            <a:r>
              <a:rPr lang="fr-FR" dirty="0" smtClean="0">
                <a:solidFill>
                  <a:srgbClr val="FF0000"/>
                </a:solidFill>
              </a:rPr>
              <a:t>Au niveau de l’utérus</a:t>
            </a:r>
          </a:p>
          <a:p>
            <a:pPr algn="just">
              <a:lnSpc>
                <a:spcPct val="150000"/>
              </a:lnSpc>
              <a:defRPr/>
            </a:pPr>
            <a:r>
              <a:rPr lang="fr-FR" dirty="0" smtClean="0">
                <a:solidFill>
                  <a:srgbClr val="FF0000"/>
                </a:solidFill>
              </a:rPr>
              <a:t>Période sous œstrogène:</a:t>
            </a:r>
            <a:r>
              <a:rPr lang="fr-FR" dirty="0" smtClean="0"/>
              <a:t> hypertrophie et congestion des cornes utérines (œdémateuse),endomètre s’épaissit ,les glandes s’allongent ,volumineuses contournées (sécrétion abondante de glycogène).</a:t>
            </a:r>
          </a:p>
          <a:p>
            <a:pPr algn="just">
              <a:lnSpc>
                <a:spcPct val="150000"/>
              </a:lnSpc>
              <a:buFont typeface="Wingdings" pitchFamily="2" charset="2"/>
              <a:buChar char="Ø"/>
              <a:defRPr/>
            </a:pPr>
            <a:r>
              <a:rPr lang="fr-FR" dirty="0" smtClean="0">
                <a:solidFill>
                  <a:srgbClr val="FF0000"/>
                </a:solidFill>
              </a:rPr>
              <a:t>Période sous progestérone: </a:t>
            </a:r>
            <a:r>
              <a:rPr lang="fr-FR" dirty="0" smtClean="0"/>
              <a:t>prolifération des cellules épithéliales, endomètre s’épaissit, glandes s’allongent remplis de mucus et de glycogène.</a:t>
            </a:r>
          </a:p>
          <a:p>
            <a:pPr algn="just">
              <a:lnSpc>
                <a:spcPct val="150000"/>
              </a:lnSpc>
              <a:buFont typeface="Wingdings" pitchFamily="2" charset="2"/>
              <a:buChar char="Ø"/>
              <a:defRPr/>
            </a:pPr>
            <a:endParaRPr lang="fr-FR" dirty="0" smtClean="0"/>
          </a:p>
          <a:p>
            <a:r>
              <a:rPr lang="fr-FR" dirty="0">
                <a:solidFill>
                  <a:srgbClr val="FF0000"/>
                </a:solidFill>
              </a:rPr>
              <a:t>Au niveau du </a:t>
            </a:r>
            <a:r>
              <a:rPr lang="fr-FR" dirty="0" err="1">
                <a:solidFill>
                  <a:srgbClr val="FF0000"/>
                </a:solidFill>
              </a:rPr>
              <a:t>cervix</a:t>
            </a:r>
            <a:r>
              <a:rPr lang="fr-FR" dirty="0"/>
              <a:t>: à l’ œstrus ,le mucus cervical plus abondant et plus filtrant </a:t>
            </a:r>
            <a:r>
              <a:rPr lang="fr-FR" dirty="0" smtClean="0"/>
              <a:t>.</a:t>
            </a:r>
          </a:p>
          <a:p>
            <a:endParaRPr lang="fr-FR" dirty="0"/>
          </a:p>
          <a:p>
            <a:r>
              <a:rPr lang="fr-FR" dirty="0">
                <a:solidFill>
                  <a:srgbClr val="FF0000"/>
                </a:solidFill>
              </a:rPr>
              <a:t>Au niveau du vagin</a:t>
            </a:r>
            <a:r>
              <a:rPr lang="fr-FR" dirty="0"/>
              <a:t>: cellules épithélial kératinisée, muqueuse sèche.</a:t>
            </a:r>
            <a:endParaRPr lang="ar-MA" dirty="0"/>
          </a:p>
          <a:p>
            <a:pPr algn="just">
              <a:lnSpc>
                <a:spcPct val="150000"/>
              </a:lnSpc>
              <a:buFont typeface="Wingdings" pitchFamily="2" charset="2"/>
              <a:buChar char="Ø"/>
              <a:defRPr/>
            </a:pPr>
            <a:endParaRPr lang="ar-MA" dirty="0"/>
          </a:p>
        </p:txBody>
      </p:sp>
      <p:sp>
        <p:nvSpPr>
          <p:cNvPr id="6" name="Titre 1"/>
          <p:cNvSpPr>
            <a:spLocks noGrp="1"/>
          </p:cNvSpPr>
          <p:nvPr>
            <p:ph type="title"/>
          </p:nvPr>
        </p:nvSpPr>
        <p:spPr>
          <a:xfrm>
            <a:off x="1361038" y="80889"/>
            <a:ext cx="9144000" cy="647511"/>
          </a:xfrm>
        </p:spPr>
        <p:txBody>
          <a:bodyPr>
            <a:normAutofit/>
          </a:bodyPr>
          <a:lstStyle/>
          <a:p>
            <a:pPr algn="ctr"/>
            <a:r>
              <a:rPr lang="fr-FR" b="1" dirty="0" smtClean="0"/>
              <a:t>Phases </a:t>
            </a:r>
            <a:r>
              <a:rPr lang="fr-FR" b="1" dirty="0"/>
              <a:t>du cycle ovarien </a:t>
            </a:r>
            <a:endParaRPr lang="fr-FR" dirty="0"/>
          </a:p>
        </p:txBody>
      </p:sp>
      <p:sp>
        <p:nvSpPr>
          <p:cNvPr id="2" name="Rectangle 1"/>
          <p:cNvSpPr/>
          <p:nvPr/>
        </p:nvSpPr>
        <p:spPr>
          <a:xfrm>
            <a:off x="10845779" y="6309701"/>
            <a:ext cx="341760" cy="261610"/>
          </a:xfrm>
          <a:prstGeom prst="rect">
            <a:avLst/>
          </a:prstGeom>
        </p:spPr>
        <p:txBody>
          <a:bodyPr wrap="none">
            <a:spAutoFit/>
          </a:bodyPr>
          <a:lstStyle/>
          <a:p>
            <a:r>
              <a:rPr lang="fr-FR" sz="1100" dirty="0" smtClean="0"/>
              <a:t>63</a:t>
            </a:r>
            <a:endParaRPr lang="fr-FR" sz="1100" dirty="0"/>
          </a:p>
        </p:txBody>
      </p:sp>
    </p:spTree>
    <p:extLst>
      <p:ext uri="{BB962C8B-B14F-4D97-AF65-F5344CB8AC3E}">
        <p14:creationId xmlns:p14="http://schemas.microsoft.com/office/powerpoint/2010/main" val="244216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1981200" y="274638"/>
            <a:ext cx="8229600" cy="868362"/>
          </a:xfrm>
        </p:spPr>
        <p:txBody>
          <a:bodyPr/>
          <a:lstStyle/>
          <a:p>
            <a:pPr eaLnBrk="1" hangingPunct="1"/>
            <a:r>
              <a:rPr lang="fr-FR" smtClean="0"/>
              <a:t>Rythme de vie génitale</a:t>
            </a:r>
            <a:endParaRPr lang="ar-MA" smtClean="0"/>
          </a:p>
        </p:txBody>
      </p:sp>
      <p:sp>
        <p:nvSpPr>
          <p:cNvPr id="3" name="Espace réservé du contenu 2"/>
          <p:cNvSpPr>
            <a:spLocks noGrp="1"/>
          </p:cNvSpPr>
          <p:nvPr>
            <p:ph idx="1"/>
          </p:nvPr>
        </p:nvSpPr>
        <p:spPr>
          <a:xfrm>
            <a:off x="1421394" y="1071564"/>
            <a:ext cx="9823010" cy="5428824"/>
          </a:xfrm>
        </p:spPr>
        <p:txBody>
          <a:bodyPr rtlCol="0">
            <a:normAutofit/>
          </a:bodyPr>
          <a:lstStyle/>
          <a:p>
            <a:pPr>
              <a:lnSpc>
                <a:spcPct val="150000"/>
              </a:lnSpc>
              <a:defRPr/>
            </a:pPr>
            <a:r>
              <a:rPr lang="fr-FR" dirty="0" smtClean="0">
                <a:solidFill>
                  <a:srgbClr val="FF0000"/>
                </a:solidFill>
              </a:rPr>
              <a:t>Discontinu:</a:t>
            </a:r>
            <a:r>
              <a:rPr lang="fr-FR" dirty="0" smtClean="0"/>
              <a:t> pas de cycle pendant certaines périodes.</a:t>
            </a:r>
          </a:p>
          <a:p>
            <a:pPr algn="just">
              <a:lnSpc>
                <a:spcPct val="150000"/>
              </a:lnSpc>
              <a:buFont typeface="Wingdings" pitchFamily="2" charset="2"/>
              <a:buChar char="Ø"/>
              <a:defRPr/>
            </a:pPr>
            <a:r>
              <a:rPr lang="fr-FR" dirty="0" smtClean="0"/>
              <a:t>Espèces mono-</a:t>
            </a:r>
            <a:r>
              <a:rPr lang="fr-FR" dirty="0" err="1" smtClean="0"/>
              <a:t>œstriennes</a:t>
            </a:r>
            <a:r>
              <a:rPr lang="fr-FR" dirty="0" smtClean="0"/>
              <a:t>: un seul œstrus par an (loup, renard, sanglier).</a:t>
            </a:r>
          </a:p>
          <a:p>
            <a:pPr algn="just">
              <a:lnSpc>
                <a:spcPct val="150000"/>
              </a:lnSpc>
              <a:buFont typeface="Wingdings" pitchFamily="2" charset="2"/>
              <a:buChar char="Ø"/>
              <a:defRPr/>
            </a:pPr>
            <a:r>
              <a:rPr lang="fr-FR" dirty="0" smtClean="0"/>
              <a:t>Espèces di-</a:t>
            </a:r>
            <a:r>
              <a:rPr lang="fr-FR" dirty="0" err="1" smtClean="0"/>
              <a:t>œstriennes</a:t>
            </a:r>
            <a:r>
              <a:rPr lang="fr-FR" dirty="0" smtClean="0"/>
              <a:t>: deux œstrus par an.</a:t>
            </a:r>
          </a:p>
          <a:p>
            <a:pPr algn="just">
              <a:lnSpc>
                <a:spcPct val="150000"/>
              </a:lnSpc>
              <a:buNone/>
              <a:defRPr/>
            </a:pPr>
            <a:r>
              <a:rPr lang="fr-FR" dirty="0" smtClean="0"/>
              <a:t>carnivores domestique .</a:t>
            </a:r>
          </a:p>
          <a:p>
            <a:pPr algn="just">
              <a:lnSpc>
                <a:spcPct val="150000"/>
              </a:lnSpc>
              <a:defRPr/>
            </a:pPr>
            <a:r>
              <a:rPr lang="fr-FR" dirty="0" smtClean="0">
                <a:solidFill>
                  <a:srgbClr val="FF0000"/>
                </a:solidFill>
              </a:rPr>
              <a:t>Continu</a:t>
            </a:r>
            <a:r>
              <a:rPr lang="fr-FR" dirty="0" smtClean="0"/>
              <a:t>: espèces domestiques poly œstriennes (vache-femme), plusieurs cycles par an.</a:t>
            </a:r>
          </a:p>
          <a:p>
            <a:pPr algn="just">
              <a:lnSpc>
                <a:spcPct val="150000"/>
              </a:lnSpc>
              <a:defRPr/>
            </a:pPr>
            <a:r>
              <a:rPr lang="fr-FR" dirty="0" smtClean="0"/>
              <a:t>Ménopause(femme), réforme (animaux)             pas </a:t>
            </a:r>
            <a:r>
              <a:rPr lang="fr-FR" dirty="0" smtClean="0"/>
              <a:t>d’ovulation, absence d’ œstrogène           atrophie progressive de l’utérus, épithélium vaginal et de la glande mammaire.</a:t>
            </a:r>
          </a:p>
          <a:p>
            <a:pPr>
              <a:lnSpc>
                <a:spcPct val="150000"/>
              </a:lnSpc>
              <a:defRPr/>
            </a:pPr>
            <a:endParaRPr lang="fr-FR" dirty="0" smtClean="0"/>
          </a:p>
          <a:p>
            <a:pPr>
              <a:buFont typeface="Wingdings" pitchFamily="2" charset="2"/>
              <a:buChar char="Ø"/>
              <a:defRPr/>
            </a:pPr>
            <a:endParaRPr lang="ar-MA" dirty="0"/>
          </a:p>
        </p:txBody>
      </p:sp>
      <p:sp>
        <p:nvSpPr>
          <p:cNvPr id="4" name="Flèche droite 3"/>
          <p:cNvSpPr/>
          <p:nvPr/>
        </p:nvSpPr>
        <p:spPr>
          <a:xfrm>
            <a:off x="6726725" y="4989450"/>
            <a:ext cx="846498"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pic>
        <p:nvPicPr>
          <p:cNvPr id="46085" name="Picture 4" descr="ID# 10626 - Contract Pressure Sign Text - 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0"/>
            <a:ext cx="1714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918207" y="6231977"/>
            <a:ext cx="341760" cy="261610"/>
          </a:xfrm>
          <a:prstGeom prst="rect">
            <a:avLst/>
          </a:prstGeom>
        </p:spPr>
        <p:txBody>
          <a:bodyPr wrap="none">
            <a:spAutoFit/>
          </a:bodyPr>
          <a:lstStyle/>
          <a:p>
            <a:r>
              <a:rPr lang="fr-FR" sz="1100" dirty="0" smtClean="0"/>
              <a:t>64</a:t>
            </a:r>
            <a:endParaRPr lang="fr-FR" sz="1100" dirty="0"/>
          </a:p>
        </p:txBody>
      </p:sp>
    </p:spTree>
    <p:extLst>
      <p:ext uri="{BB962C8B-B14F-4D97-AF65-F5344CB8AC3E}">
        <p14:creationId xmlns:p14="http://schemas.microsoft.com/office/powerpoint/2010/main" val="38297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956" y="268950"/>
            <a:ext cx="10492965" cy="647511"/>
          </a:xfrm>
        </p:spPr>
        <p:txBody>
          <a:bodyPr>
            <a:normAutofit fontScale="90000"/>
          </a:bodyPr>
          <a:lstStyle/>
          <a:p>
            <a:pPr algn="ctr"/>
            <a:r>
              <a:rPr lang="fr-FR" b="1" dirty="0"/>
              <a:t>Principes d’organisation fonctionnelle (hormones ovariennes)</a:t>
            </a:r>
            <a:endParaRPr lang="fr-FR" dirty="0"/>
          </a:p>
        </p:txBody>
      </p:sp>
      <p:sp>
        <p:nvSpPr>
          <p:cNvPr id="3" name="Espace réservé du contenu 2"/>
          <p:cNvSpPr>
            <a:spLocks noGrp="1"/>
          </p:cNvSpPr>
          <p:nvPr>
            <p:ph idx="1"/>
          </p:nvPr>
        </p:nvSpPr>
        <p:spPr>
          <a:xfrm>
            <a:off x="669956" y="841973"/>
            <a:ext cx="11018591" cy="5761244"/>
          </a:xfrm>
        </p:spPr>
        <p:txBody>
          <a:bodyPr>
            <a:normAutofit fontScale="92500" lnSpcReduction="10000"/>
          </a:bodyPr>
          <a:lstStyle/>
          <a:p>
            <a:pPr algn="just">
              <a:lnSpc>
                <a:spcPct val="150000"/>
              </a:lnSpc>
            </a:pPr>
            <a:r>
              <a:rPr lang="fr-FR" dirty="0" smtClean="0">
                <a:solidFill>
                  <a:srgbClr val="FF0000"/>
                </a:solidFill>
              </a:rPr>
              <a:t>Progestérone</a:t>
            </a:r>
            <a:r>
              <a:rPr lang="fr-FR" dirty="0" smtClean="0"/>
              <a:t>: c'est </a:t>
            </a:r>
            <a:r>
              <a:rPr lang="fr-FR" dirty="0"/>
              <a:t>un produit synthétisé en grande partie par !e corps jaune (par les cellules de la granulosa; la progestérone à la propriété de provoquer la dentelle utérine et le maintien de la gestation, la synthèse des progestagènes peut également avoir lieu par le placenta et les corticosurrénales.</a:t>
            </a:r>
          </a:p>
          <a:p>
            <a:pPr algn="just">
              <a:lnSpc>
                <a:spcPct val="150000"/>
              </a:lnSpc>
            </a:pPr>
            <a:r>
              <a:rPr lang="fr-FR" dirty="0" smtClean="0">
                <a:solidFill>
                  <a:srgbClr val="FF0000"/>
                </a:solidFill>
              </a:rPr>
              <a:t>Œstrogènes</a:t>
            </a:r>
            <a:r>
              <a:rPr lang="fr-FR" dirty="0" smtClean="0"/>
              <a:t>: sont </a:t>
            </a:r>
            <a:r>
              <a:rPr lang="fr-FR" dirty="0"/>
              <a:t>un groupe de substance à constitution chimique variée possédant tous la propriété commune de faire apparaître les signes de l'œstrus (chaleurs chez les animaux). Ceux sont des hormones sécrétées par les cellules de la thèque interne. Les œstrogènes stimulent la prolifération des cellules de la granulosa et la maturation ovocytaire et leur concertation élevée dans le sang provoque l'apparition du    pic de   LH.</a:t>
            </a:r>
          </a:p>
          <a:p>
            <a:pPr algn="just">
              <a:lnSpc>
                <a:spcPct val="150000"/>
              </a:lnSpc>
            </a:pPr>
            <a:r>
              <a:rPr lang="fr-FR" dirty="0" smtClean="0">
                <a:solidFill>
                  <a:srgbClr val="FF0000"/>
                </a:solidFill>
              </a:rPr>
              <a:t>Inhibine</a:t>
            </a:r>
            <a:r>
              <a:rPr lang="fr-FR" dirty="0" smtClean="0"/>
              <a:t>: secrétée </a:t>
            </a:r>
            <a:r>
              <a:rPr lang="fr-FR" dirty="0"/>
              <a:t>par les cellules folliculaires durant la phase folliculaire et par le corps jaune en phase lutéale. Elle inhibe la sécrétion de FSH.</a:t>
            </a:r>
          </a:p>
          <a:p>
            <a:pPr algn="just">
              <a:lnSpc>
                <a:spcPct val="150000"/>
              </a:lnSpc>
            </a:pPr>
            <a:r>
              <a:rPr lang="fr-FR" dirty="0" smtClean="0">
                <a:solidFill>
                  <a:srgbClr val="FF0000"/>
                </a:solidFill>
              </a:rPr>
              <a:t>Androgènes</a:t>
            </a:r>
            <a:r>
              <a:rPr lang="fr-FR" dirty="0" smtClean="0"/>
              <a:t>: secrétées </a:t>
            </a:r>
            <a:r>
              <a:rPr lang="fr-FR" dirty="0"/>
              <a:t>en infimes parties par la thèque interne des follicules</a:t>
            </a:r>
            <a:r>
              <a:rPr lang="fr-FR" dirty="0" smtClean="0"/>
              <a:t>.</a:t>
            </a:r>
            <a:r>
              <a:rPr lang="fr-FR" dirty="0"/>
              <a:t>	</a:t>
            </a:r>
          </a:p>
          <a:p>
            <a:pPr algn="just">
              <a:lnSpc>
                <a:spcPct val="150000"/>
              </a:lnSpc>
            </a:pPr>
            <a:endParaRPr lang="fr-FR" dirty="0">
              <a:solidFill>
                <a:srgbClr val="FF0000"/>
              </a:solidFill>
            </a:endParaRPr>
          </a:p>
          <a:p>
            <a:pPr algn="just">
              <a:lnSpc>
                <a:spcPct val="150000"/>
              </a:lnSpc>
            </a:pPr>
            <a:endParaRPr lang="fr-FR" dirty="0">
              <a:solidFill>
                <a:srgbClr val="FF0000"/>
              </a:solidFill>
            </a:endParaRPr>
          </a:p>
          <a:p>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65</a:t>
            </a:fld>
            <a:endParaRPr lang="fr-FR" noProof="0" dirty="0"/>
          </a:p>
        </p:txBody>
      </p:sp>
    </p:spTree>
    <p:extLst>
      <p:ext uri="{BB962C8B-B14F-4D97-AF65-F5344CB8AC3E}">
        <p14:creationId xmlns:p14="http://schemas.microsoft.com/office/powerpoint/2010/main" val="15321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pPr rtl="0"/>
            <a:r>
              <a:rPr lang="fr-FR" dirty="0" smtClean="0"/>
              <a:t>II. Phases de la gamétogénèse</a:t>
            </a:r>
            <a:endParaRPr lang="fr-FR" dirty="0"/>
          </a:p>
        </p:txBody>
      </p:sp>
      <p:sp>
        <p:nvSpPr>
          <p:cNvPr id="3" name="Espace réservé du contenu 2"/>
          <p:cNvSpPr>
            <a:spLocks noGrp="1"/>
          </p:cNvSpPr>
          <p:nvPr>
            <p:ph idx="1"/>
          </p:nvPr>
        </p:nvSpPr>
        <p:spPr>
          <a:xfrm>
            <a:off x="1524000" y="1900823"/>
            <a:ext cx="9144000" cy="4816848"/>
          </a:xfrm>
        </p:spPr>
        <p:txBody>
          <a:bodyPr rtlCol="0">
            <a:normAutofit/>
          </a:bodyPr>
          <a:lstStyle/>
          <a:p>
            <a:pPr algn="just">
              <a:lnSpc>
                <a:spcPct val="150000"/>
              </a:lnSpc>
            </a:pPr>
            <a:r>
              <a:rPr lang="fr-FR" dirty="0">
                <a:solidFill>
                  <a:srgbClr val="FF0000"/>
                </a:solidFill>
              </a:rPr>
              <a:t>Phase de maturation </a:t>
            </a:r>
          </a:p>
          <a:p>
            <a:pPr marL="45720" indent="0" algn="just">
              <a:lnSpc>
                <a:spcPct val="150000"/>
              </a:lnSpc>
              <a:buNone/>
            </a:pPr>
            <a:r>
              <a:rPr lang="fr-FR" dirty="0"/>
              <a:t>Au cours de cette phase, les cellules germinales subissent successivement deux divisions de maturation. En fin de maturation, chaque cellule contient n chromosomes et est donc authentiquement haploïde. La réduction chromatique est achevée.</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7</a:t>
            </a:fld>
            <a:endParaRPr lang="fr-FR" noProof="0" dirty="0"/>
          </a:p>
        </p:txBody>
      </p:sp>
    </p:spTree>
    <p:extLst>
      <p:ext uri="{BB962C8B-B14F-4D97-AF65-F5344CB8AC3E}">
        <p14:creationId xmlns:p14="http://schemas.microsoft.com/office/powerpoint/2010/main" val="31281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a:t>1.	Spermatogénèse</a:t>
            </a:r>
          </a:p>
        </p:txBody>
      </p:sp>
      <p:sp>
        <p:nvSpPr>
          <p:cNvPr id="3" name="Espace réservé du contenu 2"/>
          <p:cNvSpPr>
            <a:spLocks noGrp="1"/>
          </p:cNvSpPr>
          <p:nvPr>
            <p:ph idx="1"/>
          </p:nvPr>
        </p:nvSpPr>
        <p:spPr>
          <a:xfrm>
            <a:off x="1524000" y="1900823"/>
            <a:ext cx="9144000" cy="3567470"/>
          </a:xfrm>
        </p:spPr>
        <p:txBody>
          <a:bodyPr rtlCol="0">
            <a:normAutofit/>
          </a:bodyPr>
          <a:lstStyle/>
          <a:p>
            <a:pPr marL="45720" indent="0" algn="just">
              <a:lnSpc>
                <a:spcPct val="150000"/>
              </a:lnSpc>
              <a:buNone/>
            </a:pPr>
            <a:r>
              <a:rPr lang="fr-FR" sz="2400" dirty="0" smtClean="0"/>
              <a:t>La </a:t>
            </a:r>
            <a:r>
              <a:rPr lang="fr-FR" sz="2400" dirty="0">
                <a:solidFill>
                  <a:srgbClr val="FF0000"/>
                </a:solidFill>
              </a:rPr>
              <a:t>spermatogénèse</a:t>
            </a:r>
            <a:r>
              <a:rPr lang="fr-FR" sz="2400" dirty="0"/>
              <a:t> est le processus de la </a:t>
            </a:r>
            <a:r>
              <a:rPr lang="fr-FR" sz="2400" dirty="0">
                <a:solidFill>
                  <a:srgbClr val="FF0000"/>
                </a:solidFill>
              </a:rPr>
              <a:t>formation</a:t>
            </a:r>
            <a:r>
              <a:rPr lang="fr-FR" sz="2400" dirty="0"/>
              <a:t>, de la </a:t>
            </a:r>
            <a:r>
              <a:rPr lang="fr-FR" sz="2400" dirty="0">
                <a:solidFill>
                  <a:srgbClr val="FF0000"/>
                </a:solidFill>
              </a:rPr>
              <a:t>croissance</a:t>
            </a:r>
            <a:r>
              <a:rPr lang="fr-FR" sz="2400" dirty="0"/>
              <a:t> et de la </a:t>
            </a:r>
            <a:r>
              <a:rPr lang="fr-FR" sz="2400" dirty="0">
                <a:solidFill>
                  <a:srgbClr val="FF0000"/>
                </a:solidFill>
              </a:rPr>
              <a:t>maturation</a:t>
            </a:r>
            <a:r>
              <a:rPr lang="fr-FR" sz="2400" dirty="0"/>
              <a:t> du </a:t>
            </a:r>
            <a:r>
              <a:rPr lang="fr-FR" sz="2400" dirty="0">
                <a:solidFill>
                  <a:srgbClr val="FF0000"/>
                </a:solidFill>
              </a:rPr>
              <a:t>gamète mâle</a:t>
            </a:r>
            <a:r>
              <a:rPr lang="fr-FR" sz="2400" dirty="0"/>
              <a:t>. Ce processus débute à la puberté, et se déroule au niveau de l’appareil génital mâle (testicules). Il est formé par l’ensemble des organes chargés de l’élaboration du sperme et du dépôt de celui-ci dans les voies génitales de la femelle.</a:t>
            </a:r>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8</a:t>
            </a:fld>
            <a:endParaRPr lang="fr-FR" noProof="0" dirty="0"/>
          </a:p>
        </p:txBody>
      </p:sp>
    </p:spTree>
    <p:extLst>
      <p:ext uri="{BB962C8B-B14F-4D97-AF65-F5344CB8AC3E}">
        <p14:creationId xmlns:p14="http://schemas.microsoft.com/office/powerpoint/2010/main" val="2465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65653"/>
            <a:ext cx="9144000" cy="878136"/>
          </a:xfrm>
        </p:spPr>
        <p:txBody>
          <a:bodyPr rtlCol="0"/>
          <a:lstStyle/>
          <a:p>
            <a:r>
              <a:rPr lang="fr-FR" dirty="0" smtClean="0"/>
              <a:t>1.1</a:t>
            </a:r>
            <a:r>
              <a:rPr lang="fr-FR" dirty="0"/>
              <a:t>	</a:t>
            </a:r>
            <a:r>
              <a:rPr lang="fr-FR" dirty="0" smtClean="0"/>
              <a:t>Généralités</a:t>
            </a:r>
            <a:endParaRPr lang="fr-FR" dirty="0"/>
          </a:p>
        </p:txBody>
      </p:sp>
      <p:sp>
        <p:nvSpPr>
          <p:cNvPr id="3" name="Espace réservé du contenu 2"/>
          <p:cNvSpPr>
            <a:spLocks noGrp="1"/>
          </p:cNvSpPr>
          <p:nvPr>
            <p:ph idx="1"/>
          </p:nvPr>
        </p:nvSpPr>
        <p:spPr>
          <a:xfrm>
            <a:off x="1524000" y="1846501"/>
            <a:ext cx="9144000" cy="4436603"/>
          </a:xfrm>
        </p:spPr>
        <p:txBody>
          <a:bodyPr rtlCol="0">
            <a:normAutofit/>
          </a:bodyPr>
          <a:lstStyle/>
          <a:p>
            <a:pPr marL="45720" indent="0" algn="just">
              <a:lnSpc>
                <a:spcPct val="160000"/>
              </a:lnSpc>
              <a:buNone/>
            </a:pPr>
            <a:r>
              <a:rPr lang="fr-FR" dirty="0" smtClean="0"/>
              <a:t>L’appareil </a:t>
            </a:r>
            <a:r>
              <a:rPr lang="fr-FR" dirty="0"/>
              <a:t>génital mâle est constitué de trois sections (figure1)</a:t>
            </a:r>
          </a:p>
          <a:p>
            <a:pPr marL="45720" indent="0" algn="just">
              <a:lnSpc>
                <a:spcPct val="160000"/>
              </a:lnSpc>
              <a:buNone/>
            </a:pPr>
            <a:r>
              <a:rPr lang="fr-FR" dirty="0"/>
              <a:t>	Section </a:t>
            </a:r>
            <a:r>
              <a:rPr lang="fr-FR" dirty="0" smtClean="0"/>
              <a:t>glandulaire: </a:t>
            </a:r>
            <a:r>
              <a:rPr lang="fr-FR" dirty="0"/>
              <a:t>les deux </a:t>
            </a:r>
            <a:r>
              <a:rPr lang="fr-FR" dirty="0">
                <a:solidFill>
                  <a:srgbClr val="FF0000"/>
                </a:solidFill>
              </a:rPr>
              <a:t>testicules</a:t>
            </a:r>
            <a:r>
              <a:rPr lang="fr-FR" dirty="0"/>
              <a:t>.</a:t>
            </a:r>
          </a:p>
          <a:p>
            <a:pPr marL="45720" indent="0" algn="just">
              <a:lnSpc>
                <a:spcPct val="160000"/>
              </a:lnSpc>
              <a:buNone/>
            </a:pPr>
            <a:r>
              <a:rPr lang="fr-FR" dirty="0"/>
              <a:t>	</a:t>
            </a:r>
            <a:r>
              <a:rPr lang="fr-FR"/>
              <a:t>Section </a:t>
            </a:r>
            <a:r>
              <a:rPr lang="fr-FR" smtClean="0"/>
              <a:t>tubulaire </a:t>
            </a:r>
            <a:r>
              <a:rPr lang="fr-FR" dirty="0"/>
              <a:t>: formée par les voies de stockage et de transport, elles sont composées par: l</a:t>
            </a:r>
            <a:r>
              <a:rPr lang="fr-FR" dirty="0">
                <a:solidFill>
                  <a:srgbClr val="FF0000"/>
                </a:solidFill>
              </a:rPr>
              <a:t>’épididyme</a:t>
            </a:r>
            <a:r>
              <a:rPr lang="fr-FR" dirty="0"/>
              <a:t>; le </a:t>
            </a:r>
            <a:r>
              <a:rPr lang="fr-FR" dirty="0">
                <a:solidFill>
                  <a:srgbClr val="FF0000"/>
                </a:solidFill>
              </a:rPr>
              <a:t>canal déférent </a:t>
            </a:r>
            <a:r>
              <a:rPr lang="fr-FR" dirty="0"/>
              <a:t>et  les </a:t>
            </a:r>
            <a:r>
              <a:rPr lang="fr-FR" dirty="0">
                <a:solidFill>
                  <a:srgbClr val="FF0000"/>
                </a:solidFill>
              </a:rPr>
              <a:t>glandes vésiculaires</a:t>
            </a:r>
            <a:r>
              <a:rPr lang="fr-FR" dirty="0"/>
              <a:t>.</a:t>
            </a:r>
          </a:p>
          <a:p>
            <a:pPr marL="45720" indent="0" algn="just">
              <a:lnSpc>
                <a:spcPct val="160000"/>
              </a:lnSpc>
              <a:buNone/>
            </a:pPr>
            <a:r>
              <a:rPr lang="fr-FR" dirty="0"/>
              <a:t>	Section uro-génitale : l’</a:t>
            </a:r>
            <a:r>
              <a:rPr lang="fr-FR" dirty="0">
                <a:solidFill>
                  <a:srgbClr val="FF0000"/>
                </a:solidFill>
              </a:rPr>
              <a:t>urètre</a:t>
            </a:r>
            <a:r>
              <a:rPr lang="fr-FR" dirty="0"/>
              <a:t>, la </a:t>
            </a:r>
            <a:r>
              <a:rPr lang="fr-FR" dirty="0">
                <a:solidFill>
                  <a:srgbClr val="FF0000"/>
                </a:solidFill>
              </a:rPr>
              <a:t>prostate</a:t>
            </a:r>
            <a:r>
              <a:rPr lang="fr-FR" dirty="0"/>
              <a:t> et les </a:t>
            </a:r>
            <a:r>
              <a:rPr lang="fr-FR" dirty="0">
                <a:solidFill>
                  <a:srgbClr val="FF0000"/>
                </a:solidFill>
              </a:rPr>
              <a:t>glandes de Cowper</a:t>
            </a:r>
            <a:r>
              <a:rPr lang="fr-FR" dirty="0"/>
              <a:t>.</a:t>
            </a:r>
          </a:p>
          <a:p>
            <a:pPr marL="45720" indent="0" algn="just">
              <a:lnSpc>
                <a:spcPct val="160000"/>
              </a:lnSpc>
              <a:buNone/>
            </a:pPr>
            <a:endParaRPr lang="fr-FR" dirty="0"/>
          </a:p>
        </p:txBody>
      </p:sp>
      <p:sp>
        <p:nvSpPr>
          <p:cNvPr id="4" name="Espace réservé du pied de page 3"/>
          <p:cNvSpPr>
            <a:spLocks noGrp="1"/>
          </p:cNvSpPr>
          <p:nvPr>
            <p:ph type="ftr" sz="quarter" idx="11"/>
          </p:nvPr>
        </p:nvSpPr>
        <p:spPr/>
        <p:txBody>
          <a:bodyPr/>
          <a:lstStyle/>
          <a:p>
            <a:pPr rtl="0"/>
            <a:r>
              <a:rPr lang="fr-FR" noProof="0" smtClean="0"/>
              <a:t>1/3/2023</a:t>
            </a:r>
            <a:endParaRPr lang="fr-FR" noProof="0" dirty="0"/>
          </a:p>
        </p:txBody>
      </p:sp>
      <p:sp>
        <p:nvSpPr>
          <p:cNvPr id="5" name="Espace réservé du numéro de diapositive 4"/>
          <p:cNvSpPr>
            <a:spLocks noGrp="1"/>
          </p:cNvSpPr>
          <p:nvPr>
            <p:ph type="sldNum" sz="quarter" idx="12"/>
          </p:nvPr>
        </p:nvSpPr>
        <p:spPr/>
        <p:txBody>
          <a:bodyPr/>
          <a:lstStyle/>
          <a:p>
            <a:pPr rtl="0"/>
            <a:fld id="{484FD59D-33F1-4A76-843D-E67207CAFE54}" type="slidenum">
              <a:rPr lang="fr-FR" noProof="0" smtClean="0"/>
              <a:t>9</a:t>
            </a:fld>
            <a:endParaRPr lang="fr-FR" noProof="0" dirty="0"/>
          </a:p>
        </p:txBody>
      </p:sp>
    </p:spTree>
    <p:extLst>
      <p:ext uri="{BB962C8B-B14F-4D97-AF65-F5344CB8AC3E}">
        <p14:creationId xmlns:p14="http://schemas.microsoft.com/office/powerpoint/2010/main" val="157361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LEURS 16 X 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559_TF03098890.potx" id="{14A7700C-24E0-4EDC-B564-91AECEA0AA43}" vid="{DC879CDB-F030-47A7-8DAF-9F52D2B1957A}"/>
    </a:ext>
  </a:extLst>
</a:theme>
</file>

<file path=ppt/theme/theme2.xml><?xml version="1.0" encoding="utf-8"?>
<a:theme xmlns:a="http://schemas.openxmlformats.org/drawingml/2006/main" name="Thème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Fleurs violettes sur fond bleu (écran large)</Template>
  <TotalTime>895</TotalTime>
  <Words>3613</Words>
  <Application>Microsoft Office PowerPoint</Application>
  <PresentationFormat>Grand écran</PresentationFormat>
  <Paragraphs>445</Paragraphs>
  <Slides>65</Slides>
  <Notes>36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65</vt:i4>
      </vt:variant>
    </vt:vector>
  </HeadingPairs>
  <TitlesOfParts>
    <vt:vector size="73" baseType="lpstr">
      <vt:lpstr>Arial</vt:lpstr>
      <vt:lpstr>Calibri</vt:lpstr>
      <vt:lpstr>Century Schoolbook</vt:lpstr>
      <vt:lpstr>Constantia</vt:lpstr>
      <vt:lpstr>Tahoma</vt:lpstr>
      <vt:lpstr>Times New Roman</vt:lpstr>
      <vt:lpstr>Wingdings</vt:lpstr>
      <vt:lpstr>FLEURS 16 X 9</vt:lpstr>
      <vt:lpstr>Gamétogénèse</vt:lpstr>
      <vt:lpstr>I. Définition</vt:lpstr>
      <vt:lpstr>I. Définition</vt:lpstr>
      <vt:lpstr>II. Phases de la gamétogénèse</vt:lpstr>
      <vt:lpstr>II. Phases de la gamétogénèse</vt:lpstr>
      <vt:lpstr>II. Phases de la gamétogénèse</vt:lpstr>
      <vt:lpstr>II. Phases de la gamétogénèse</vt:lpstr>
      <vt:lpstr>1. Spermatogénèse</vt:lpstr>
      <vt:lpstr>1.1 Généralités</vt:lpstr>
      <vt:lpstr>Présentation PowerPoint</vt:lpstr>
      <vt:lpstr>1.3 Définition</vt:lpstr>
      <vt:lpstr>Présentation PowerPoint</vt:lpstr>
      <vt:lpstr>1.4 Composantes du gamétocyte mâle (spermatozoïde)</vt:lpstr>
      <vt:lpstr>1.4 Composantes du gamétocyte mâle (spermatozoïde)</vt:lpstr>
      <vt:lpstr>Présentation PowerPoint</vt:lpstr>
      <vt:lpstr>1.1 Déroulement de la spermatogénèse</vt:lpstr>
      <vt:lpstr>Lieu de déroulement de la spermatogénèse: testicule</vt:lpstr>
      <vt:lpstr>1.1 Déroulement de la spermatogénèse</vt:lpstr>
      <vt:lpstr>Etapes de la spermatogénèse</vt:lpstr>
      <vt:lpstr>1.2 Etapes de la spermatogénèse</vt:lpstr>
      <vt:lpstr> Spermiogénèse</vt:lpstr>
      <vt:lpstr> Spermiogénèse</vt:lpstr>
      <vt:lpstr> Spermiogénèse</vt:lpstr>
      <vt:lpstr>Spermiogénèse</vt:lpstr>
      <vt:lpstr>Présentation PowerPoint</vt:lpstr>
      <vt:lpstr>1.2 Lieu d’acquisition de la fonctionnalité du spermatozoïde </vt:lpstr>
      <vt:lpstr>1.2 Lieu d’acquisition de la fonctionnalité du spermatozoïde </vt:lpstr>
      <vt:lpstr>1.3 Origine et composition chimique du liquide séminal</vt:lpstr>
      <vt:lpstr>1.3 Origine et composition chimique du liquide séminal</vt:lpstr>
      <vt:lpstr>1.3 Origine et composition chimique du liquide séminal</vt:lpstr>
      <vt:lpstr>1.3 Origine et composition chimique du liquide séminal</vt:lpstr>
      <vt:lpstr>1.4 Anomalies des spermatozoides</vt:lpstr>
      <vt:lpstr> 2. Ovogénèse</vt:lpstr>
      <vt:lpstr> 2.1 Généralités</vt:lpstr>
      <vt:lpstr>Présentation PowerPoint</vt:lpstr>
      <vt:lpstr> 2.2Lieu de déroulement de l’ovogénèse et son évolution dans le temps </vt:lpstr>
      <vt:lpstr> 2.2Lieu de déroulement de l’ovogénèse et son évolution dans le temps </vt:lpstr>
      <vt:lpstr>Présentation PowerPoint</vt:lpstr>
      <vt:lpstr>L’ovogénèse et folliculogenese</vt:lpstr>
      <vt:lpstr>L’ovogénèse et folliculogenese</vt:lpstr>
      <vt:lpstr>L’ovogénèse</vt:lpstr>
      <vt:lpstr>folliculogénèse</vt:lpstr>
      <vt:lpstr>folliculogenese</vt:lpstr>
      <vt:lpstr>folliculogénèse</vt:lpstr>
      <vt:lpstr>L’ovogénèse</vt:lpstr>
      <vt:lpstr>folliculogenese</vt:lpstr>
      <vt:lpstr>Folliculogénèse</vt:lpstr>
      <vt:lpstr>L’ovogénèse</vt:lpstr>
      <vt:lpstr>L’ovogénèse</vt:lpstr>
      <vt:lpstr>L’ovogénèse</vt:lpstr>
      <vt:lpstr>L’ovogénèse</vt:lpstr>
      <vt:lpstr>L’ovogénèse</vt:lpstr>
      <vt:lpstr>Emission des gamètes</vt:lpstr>
      <vt:lpstr>Morphologie du gamète femelle: Ovocyte</vt:lpstr>
      <vt:lpstr>Morphologie du gamète femelle : Ovocyte</vt:lpstr>
      <vt:lpstr>Morphologie du gamète femelle : Ovocyte</vt:lpstr>
      <vt:lpstr>Phases du cycle ovarien </vt:lpstr>
      <vt:lpstr>Phases du cycle ovarien </vt:lpstr>
      <vt:lpstr>Phases du cycle ovarien </vt:lpstr>
      <vt:lpstr>Tableau3:Durée des différentes phases du cycle sexuel des femelles de mammifères et moment de l’ovulation par rapport à l’œstrus.</vt:lpstr>
      <vt:lpstr>Phases du cycle ovarien </vt:lpstr>
      <vt:lpstr>Principes d’organisation fonctionnelle (hormones ovariennes)</vt:lpstr>
      <vt:lpstr>Phases du cycle ovarien </vt:lpstr>
      <vt:lpstr>Rythme de vie génitale</vt:lpstr>
      <vt:lpstr>Principes d’organisation fonctionnelle (hormones ovariennes)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Gamétogénèse</dc:title>
  <dc:creator>star</dc:creator>
  <cp:lastModifiedBy>star</cp:lastModifiedBy>
  <cp:revision>59</cp:revision>
  <dcterms:created xsi:type="dcterms:W3CDTF">2023-02-20T21:35:37Z</dcterms:created>
  <dcterms:modified xsi:type="dcterms:W3CDTF">2024-12-06T18:51:44Z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