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536" r:id="rId2"/>
    <p:sldId id="530" r:id="rId3"/>
    <p:sldId id="535" r:id="rId4"/>
    <p:sldId id="256" r:id="rId5"/>
    <p:sldId id="512" r:id="rId6"/>
    <p:sldId id="517" r:id="rId7"/>
    <p:sldId id="448" r:id="rId8"/>
    <p:sldId id="477" r:id="rId9"/>
    <p:sldId id="538" r:id="rId10"/>
    <p:sldId id="537" r:id="rId11"/>
    <p:sldId id="510" r:id="rId12"/>
    <p:sldId id="519" r:id="rId13"/>
    <p:sldId id="540" r:id="rId14"/>
    <p:sldId id="520" r:id="rId15"/>
    <p:sldId id="518" r:id="rId16"/>
    <p:sldId id="529" r:id="rId17"/>
    <p:sldId id="515" r:id="rId18"/>
    <p:sldId id="539" r:id="rId19"/>
    <p:sldId id="524" r:id="rId20"/>
    <p:sldId id="521" r:id="rId21"/>
    <p:sldId id="522" r:id="rId22"/>
    <p:sldId id="523" r:id="rId23"/>
    <p:sldId id="527" r:id="rId24"/>
    <p:sldId id="528" r:id="rId25"/>
    <p:sldId id="532" r:id="rId26"/>
    <p:sldId id="533" r:id="rId27"/>
    <p:sldId id="534" r:id="rId28"/>
    <p:sldId id="526"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EA0000"/>
    <a:srgbClr val="E94917"/>
    <a:srgbClr val="0000FF"/>
    <a:srgbClr val="FF0000"/>
    <a:srgbClr val="006C31"/>
    <a:srgbClr val="008000"/>
    <a:srgbClr val="00CC00"/>
    <a:srgbClr val="D200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71" autoAdjust="0"/>
    <p:restoredTop sz="87433" autoAdjust="0"/>
  </p:normalViewPr>
  <p:slideViewPr>
    <p:cSldViewPr>
      <p:cViewPr varScale="1">
        <p:scale>
          <a:sx n="65" d="100"/>
          <a:sy n="65" d="100"/>
        </p:scale>
        <p:origin x="109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9C2317-7266-4C72-AD97-2985CEDAA577}" type="datetimeFigureOut">
              <a:rPr lang="fr-FR" smtClean="0"/>
              <a:pPr/>
              <a:t>11/10/2024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FC310-B0D4-44B0-9F69-4E238F65326A}" type="slidenum">
              <a:rPr lang="fr-FR" smtClean="0"/>
              <a:pPr/>
              <a:t>‹N°›</a:t>
            </a:fld>
            <a:endParaRPr lang="fr-FR"/>
          </a:p>
        </p:txBody>
      </p:sp>
    </p:spTree>
    <p:extLst>
      <p:ext uri="{BB962C8B-B14F-4D97-AF65-F5344CB8AC3E}">
        <p14:creationId xmlns:p14="http://schemas.microsoft.com/office/powerpoint/2010/main" val="146199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36FC310-B0D4-44B0-9F69-4E238F65326A}" type="slidenum">
              <a:rPr lang="fr-FR" smtClean="0"/>
              <a:pPr/>
              <a:t>3</a:t>
            </a:fld>
            <a:endParaRPr lang="fr-FR"/>
          </a:p>
        </p:txBody>
      </p:sp>
    </p:spTree>
    <p:extLst>
      <p:ext uri="{BB962C8B-B14F-4D97-AF65-F5344CB8AC3E}">
        <p14:creationId xmlns:p14="http://schemas.microsoft.com/office/powerpoint/2010/main" val="93443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36FC310-B0D4-44B0-9F69-4E238F65326A}" type="slidenum">
              <a:rPr lang="fr-FR" smtClean="0"/>
              <a:pPr/>
              <a:t>7</a:t>
            </a:fld>
            <a:endParaRPr lang="fr-FR"/>
          </a:p>
        </p:txBody>
      </p:sp>
    </p:spTree>
    <p:extLst>
      <p:ext uri="{BB962C8B-B14F-4D97-AF65-F5344CB8AC3E}">
        <p14:creationId xmlns:p14="http://schemas.microsoft.com/office/powerpoint/2010/main" val="179362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Who can tell me what are the essential elements for cells?</a:t>
            </a:r>
            <a:endParaRPr lang="fr-FR" dirty="0"/>
          </a:p>
        </p:txBody>
      </p:sp>
      <p:sp>
        <p:nvSpPr>
          <p:cNvPr id="4" name="Espace réservé du numéro de diapositive 3"/>
          <p:cNvSpPr>
            <a:spLocks noGrp="1"/>
          </p:cNvSpPr>
          <p:nvPr>
            <p:ph type="sldNum" sz="quarter" idx="10"/>
          </p:nvPr>
        </p:nvSpPr>
        <p:spPr/>
        <p:txBody>
          <a:bodyPr/>
          <a:lstStyle/>
          <a:p>
            <a:fld id="{036FC310-B0D4-44B0-9F69-4E238F65326A}" type="slidenum">
              <a:rPr lang="fr-FR" smtClean="0"/>
              <a:pPr/>
              <a:t>16</a:t>
            </a:fld>
            <a:endParaRPr lang="fr-FR"/>
          </a:p>
        </p:txBody>
      </p:sp>
    </p:spTree>
    <p:extLst>
      <p:ext uri="{BB962C8B-B14F-4D97-AF65-F5344CB8AC3E}">
        <p14:creationId xmlns:p14="http://schemas.microsoft.com/office/powerpoint/2010/main" val="200030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36FC310-B0D4-44B0-9F69-4E238F65326A}" type="slidenum">
              <a:rPr lang="fr-FR" smtClean="0"/>
              <a:pPr/>
              <a:t>18</a:t>
            </a:fld>
            <a:endParaRPr lang="fr-FR"/>
          </a:p>
        </p:txBody>
      </p:sp>
    </p:spTree>
    <p:extLst>
      <p:ext uri="{BB962C8B-B14F-4D97-AF65-F5344CB8AC3E}">
        <p14:creationId xmlns:p14="http://schemas.microsoft.com/office/powerpoint/2010/main" val="249195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36FC310-B0D4-44B0-9F69-4E238F65326A}" type="slidenum">
              <a:rPr lang="fr-FR" smtClean="0"/>
              <a:pPr/>
              <a:t>19</a:t>
            </a:fld>
            <a:endParaRPr lang="fr-FR"/>
          </a:p>
        </p:txBody>
      </p:sp>
    </p:spTree>
    <p:extLst>
      <p:ext uri="{BB962C8B-B14F-4D97-AF65-F5344CB8AC3E}">
        <p14:creationId xmlns:p14="http://schemas.microsoft.com/office/powerpoint/2010/main" val="294887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FAF69987-B743-4A8F-B95C-BEA6D9133A28}" type="datetimeFigureOut">
              <a:rPr lang="fr-FR" smtClean="0"/>
              <a:pPr/>
              <a:t>11/10/2024</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B9C6CA95-638E-458E-B889-E9BE13445C4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AF69987-B743-4A8F-B95C-BEA6D9133A28}" type="datetimeFigureOut">
              <a:rPr lang="fr-FR" smtClean="0"/>
              <a:pPr/>
              <a:t>11/10/2024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C6CA95-638E-458E-B889-E9BE13445C46}" type="slidenum">
              <a:rPr lang="fr-FR" smtClean="0"/>
              <a:pPr/>
              <a:t>‹N°›</a:t>
            </a:fld>
            <a:endParaRPr lang="fr-FR"/>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AF69987-B743-4A8F-B95C-BEA6D9133A28}" type="datetimeFigureOut">
              <a:rPr lang="fr-FR" smtClean="0"/>
              <a:pPr/>
              <a:t>11/10/2024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C6CA95-638E-458E-B889-E9BE13445C46}" type="slidenum">
              <a:rPr lang="fr-FR" smtClean="0"/>
              <a:pPr/>
              <a:t>‹N°›</a:t>
            </a:fld>
            <a:endParaRPr lang="fr-FR"/>
          </a:p>
        </p:txBody>
      </p:sp>
    </p:spTree>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AF69987-B743-4A8F-B95C-BEA6D9133A28}" type="datetimeFigureOut">
              <a:rPr lang="fr-FR" smtClean="0"/>
              <a:pPr/>
              <a:t>11/10/2024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C6CA95-638E-458E-B889-E9BE13445C46}" type="slidenum">
              <a:rPr lang="fr-FR" smtClean="0"/>
              <a:pPr/>
              <a:t>‹N°›</a:t>
            </a:fld>
            <a:endParaRPr lang="fr-FR"/>
          </a:p>
        </p:txBody>
      </p:sp>
    </p:spTree>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FAF69987-B743-4A8F-B95C-BEA6D9133A28}" type="datetimeFigureOut">
              <a:rPr lang="fr-FR" smtClean="0"/>
              <a:pPr/>
              <a:t>11/10/2024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C6CA95-638E-458E-B889-E9BE13445C4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AF69987-B743-4A8F-B95C-BEA6D9133A28}" type="datetimeFigureOut">
              <a:rPr lang="fr-FR" smtClean="0"/>
              <a:pPr/>
              <a:t>11/10/2024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C6CA95-638E-458E-B889-E9BE13445C46}" type="slidenum">
              <a:rPr lang="fr-FR" smtClean="0"/>
              <a:pPr/>
              <a:t>‹N°›</a:t>
            </a:fld>
            <a:endParaRPr lang="fr-FR"/>
          </a:p>
        </p:txBody>
      </p:sp>
    </p:spTree>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FAF69987-B743-4A8F-B95C-BEA6D9133A28}" type="datetimeFigureOut">
              <a:rPr lang="fr-FR" smtClean="0"/>
              <a:pPr/>
              <a:t>11/10/2024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9C6CA95-638E-458E-B889-E9BE13445C46}" type="slidenum">
              <a:rPr lang="fr-FR" smtClean="0"/>
              <a:pPr/>
              <a:t>‹N°›</a:t>
            </a:fld>
            <a:endParaRPr lang="fr-FR"/>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FAF69987-B743-4A8F-B95C-BEA6D9133A28}" type="datetimeFigureOut">
              <a:rPr lang="fr-FR" smtClean="0"/>
              <a:pPr/>
              <a:t>11/10/2024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9C6CA95-638E-458E-B889-E9BE13445C46}" type="slidenum">
              <a:rPr lang="fr-FR" smtClean="0"/>
              <a:pPr/>
              <a:t>‹N°›</a:t>
            </a:fld>
            <a:endParaRPr lang="fr-FR"/>
          </a:p>
        </p:txBody>
      </p:sp>
    </p:spTree>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F69987-B743-4A8F-B95C-BEA6D9133A28}" type="datetimeFigureOut">
              <a:rPr lang="fr-FR" smtClean="0"/>
              <a:pPr/>
              <a:t>11/10/2024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9C6CA95-638E-458E-B889-E9BE13445C46}" type="slidenum">
              <a:rPr lang="fr-FR" smtClean="0"/>
              <a:pPr/>
              <a:t>‹N°›</a:t>
            </a:fld>
            <a:endParaRPr lang="fr-FR"/>
          </a:p>
        </p:txBody>
      </p:sp>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AF69987-B743-4A8F-B95C-BEA6D9133A28}" type="datetimeFigureOut">
              <a:rPr lang="fr-FR" smtClean="0"/>
              <a:pPr/>
              <a:t>11/10/2024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C6CA95-638E-458E-B889-E9BE13445C46}" type="slidenum">
              <a:rPr lang="fr-FR" smtClean="0"/>
              <a:pPr/>
              <a:t>‹N°›</a:t>
            </a:fld>
            <a:endParaRPr lang="fr-FR"/>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FAF69987-B743-4A8F-B95C-BEA6D9133A28}" type="datetimeFigureOut">
              <a:rPr lang="fr-FR" smtClean="0"/>
              <a:pPr/>
              <a:t>11/10/2024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B9C6CA95-638E-458E-B889-E9BE13445C46}"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AF69987-B743-4A8F-B95C-BEA6D9133A28}" type="datetimeFigureOut">
              <a:rPr lang="fr-FR" smtClean="0"/>
              <a:pPr/>
              <a:t>11/10/2024</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9C6CA95-638E-458E-B889-E9BE13445C46}"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pull dir="d"/>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6" name="Rectangle 14"/>
          <p:cNvSpPr>
            <a:spLocks noChangeArrowheads="1"/>
          </p:cNvSpPr>
          <p:nvPr/>
        </p:nvSpPr>
        <p:spPr bwMode="auto">
          <a:xfrm>
            <a:off x="1928794" y="2500306"/>
            <a:ext cx="5643602" cy="6617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endParaRPr kumimoji="0" lang="fr-FR"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ctangle 6"/>
          <p:cNvSpPr/>
          <p:nvPr/>
        </p:nvSpPr>
        <p:spPr>
          <a:xfrm>
            <a:off x="899592" y="1124744"/>
            <a:ext cx="7344816" cy="1754326"/>
          </a:xfrm>
          <a:prstGeom prst="rect">
            <a:avLst/>
          </a:prstGeom>
          <a:gradFill flip="none" rotWithShape="1">
            <a:gsLst>
              <a:gs pos="0">
                <a:srgbClr val="E94917">
                  <a:tint val="66000"/>
                  <a:satMod val="160000"/>
                </a:srgbClr>
              </a:gs>
              <a:gs pos="50000">
                <a:srgbClr val="E94917">
                  <a:tint val="44500"/>
                  <a:satMod val="160000"/>
                </a:srgbClr>
              </a:gs>
              <a:gs pos="100000">
                <a:srgbClr val="E94917">
                  <a:tint val="23500"/>
                  <a:satMod val="160000"/>
                </a:srgbClr>
              </a:gs>
            </a:gsLst>
            <a:path path="circle">
              <a:fillToRect l="50000" t="50000" r="50000" b="50000"/>
            </a:path>
            <a:tileRect/>
          </a:gradFill>
          <a:ln w="76200">
            <a:solidFill>
              <a:srgbClr val="EA0000"/>
            </a:solidFill>
          </a:ln>
        </p:spPr>
        <p:txBody>
          <a:bodyPr wrap="square">
            <a:spAutoFit/>
          </a:bodyPr>
          <a:lstStyle/>
          <a:p>
            <a:pPr algn="ctr"/>
            <a:r>
              <a:rPr lang="en-US" sz="5400" b="1" dirty="0" smtClean="0">
                <a:latin typeface="Times New Roman" panose="02020603050405020304" pitchFamily="18" charset="0"/>
                <a:cs typeface="Times New Roman" panose="02020603050405020304" pitchFamily="18" charset="0"/>
              </a:rPr>
              <a:t>Cytology and </a:t>
            </a:r>
            <a:r>
              <a:rPr lang="en-US" sz="5400" b="1" dirty="0" err="1" smtClean="0">
                <a:latin typeface="Times New Roman" panose="02020603050405020304" pitchFamily="18" charset="0"/>
                <a:cs typeface="Times New Roman" panose="02020603050405020304" pitchFamily="18" charset="0"/>
              </a:rPr>
              <a:t>Cytophysiology</a:t>
            </a:r>
            <a:endParaRPr lang="en-US" sz="5400" b="1" dirty="0">
              <a:latin typeface="Times New Roman" panose="02020603050405020304" pitchFamily="18" charset="0"/>
              <a:cs typeface="Times New Roman" panose="02020603050405020304" pitchFamily="18" charset="0"/>
            </a:endParaRPr>
          </a:p>
        </p:txBody>
      </p:sp>
      <p:sp>
        <p:nvSpPr>
          <p:cNvPr id="9218" name="Rectangle 2"/>
          <p:cNvSpPr>
            <a:spLocks noChangeArrowheads="1"/>
          </p:cNvSpPr>
          <p:nvPr/>
        </p:nvSpPr>
        <p:spPr bwMode="auto">
          <a:xfrm>
            <a:off x="484375" y="6033482"/>
            <a:ext cx="853244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000" b="1" dirty="0">
                <a:latin typeface="Times New Roman" pitchFamily="18" charset="0"/>
                <a:ea typeface="Calibri" pitchFamily="34" charset="0"/>
                <a:cs typeface="Times New Roman" pitchFamily="18" charset="0"/>
              </a:rPr>
              <a:t>Presented by </a:t>
            </a:r>
            <a:r>
              <a:rPr lang="en-US" sz="2000" b="1" dirty="0" smtClean="0">
                <a:latin typeface="Times New Roman" pitchFamily="18" charset="0"/>
                <a:ea typeface="Calibri" pitchFamily="34" charset="0"/>
                <a:cs typeface="Times New Roman" pitchFamily="18" charset="0"/>
              </a:rPr>
              <a:t>: </a:t>
            </a:r>
            <a:r>
              <a:rPr lang="en-US" sz="2000" b="1" dirty="0">
                <a:latin typeface="Times New Roman" pitchFamily="18" charset="0"/>
                <a:ea typeface="Calibri" pitchFamily="34" charset="0"/>
                <a:cs typeface="Times New Roman" pitchFamily="18" charset="0"/>
              </a:rPr>
              <a:t>Dr. ALLAOUI. </a:t>
            </a:r>
            <a:r>
              <a:rPr lang="en-US" sz="2000" b="1" dirty="0" smtClean="0">
                <a:latin typeface="Times New Roman" pitchFamily="18" charset="0"/>
                <a:ea typeface="Calibri" pitchFamily="34" charset="0"/>
                <a:cs typeface="Times New Roman" pitchFamily="18" charset="0"/>
              </a:rPr>
              <a:t>A</a:t>
            </a:r>
          </a:p>
          <a:p>
            <a:pPr algn="ctr" eaLnBrk="0" fontAlgn="base" hangingPunct="0">
              <a:spcBef>
                <a:spcPct val="0"/>
              </a:spcBef>
              <a:spcAft>
                <a:spcPct val="0"/>
              </a:spcAft>
            </a:pPr>
            <a:r>
              <a:rPr lang="fr-FR" sz="2000" b="1" dirty="0" err="1">
                <a:solidFill>
                  <a:prstClr val="black"/>
                </a:solidFill>
                <a:latin typeface="Times New Roman" pitchFamily="18" charset="0"/>
                <a:ea typeface="Calibri" pitchFamily="34" charset="0"/>
                <a:cs typeface="Times New Roman" pitchFamily="18" charset="0"/>
              </a:rPr>
              <a:t>Academic</a:t>
            </a:r>
            <a:r>
              <a:rPr lang="fr-FR" sz="2000" b="1" dirty="0">
                <a:solidFill>
                  <a:prstClr val="black"/>
                </a:solidFill>
                <a:latin typeface="Times New Roman" pitchFamily="18" charset="0"/>
                <a:ea typeface="Calibri" pitchFamily="34" charset="0"/>
                <a:cs typeface="Times New Roman" pitchFamily="18" charset="0"/>
              </a:rPr>
              <a:t> </a:t>
            </a:r>
            <a:r>
              <a:rPr lang="fr-FR" sz="2000" b="1" dirty="0" err="1">
                <a:solidFill>
                  <a:prstClr val="black"/>
                </a:solidFill>
                <a:latin typeface="Times New Roman" pitchFamily="18" charset="0"/>
                <a:ea typeface="Calibri" pitchFamily="34" charset="0"/>
                <a:cs typeface="Times New Roman" pitchFamily="18" charset="0"/>
              </a:rPr>
              <a:t>year</a:t>
            </a:r>
            <a:r>
              <a:rPr lang="fr-FR" sz="2000" b="1" dirty="0">
                <a:solidFill>
                  <a:prstClr val="black"/>
                </a:solidFill>
                <a:latin typeface="Times New Roman" pitchFamily="18" charset="0"/>
                <a:ea typeface="Calibri" pitchFamily="34" charset="0"/>
                <a:cs typeface="Times New Roman" pitchFamily="18" charset="0"/>
              </a:rPr>
              <a:t> 2024 – 2025.</a:t>
            </a:r>
            <a:r>
              <a:rPr kumimoji="0" lang="fr-FR"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itre 15"/>
          <p:cNvSpPr txBox="1">
            <a:spLocks/>
          </p:cNvSpPr>
          <p:nvPr/>
        </p:nvSpPr>
        <p:spPr>
          <a:xfrm>
            <a:off x="1907704" y="44624"/>
            <a:ext cx="5448668" cy="903854"/>
          </a:xfrm>
          <a:prstGeom prst="rect">
            <a:avLst/>
          </a:prstGeom>
          <a:ln>
            <a:noFill/>
          </a:ln>
        </p:spPr>
        <p:style>
          <a:lnRef idx="2">
            <a:schemeClr val="dk1"/>
          </a:lnRef>
          <a:fillRef idx="1">
            <a:schemeClr val="lt1"/>
          </a:fillRef>
          <a:effectRef idx="0">
            <a:schemeClr val="dk1"/>
          </a:effectRef>
          <a:fontRef idx="minor">
            <a:schemeClr val="dk1"/>
          </a:fontRef>
        </p:style>
        <p:txBody>
          <a:bodyPr vert="horz" lIns="0" rIns="0" bIns="0" anchor="b">
            <a:noAutofit/>
          </a:bodyPr>
          <a:lstStyle/>
          <a:p>
            <a:pPr lvl="0" algn="ctr">
              <a:spcBef>
                <a:spcPct val="0"/>
              </a:spcBef>
              <a:defRPr/>
            </a:pPr>
            <a:r>
              <a:rPr lang="en-US" sz="2000" b="1" dirty="0" smtClean="0">
                <a:solidFill>
                  <a:schemeClr val="tx1"/>
                </a:solidFill>
                <a:latin typeface="Times New Roman" pitchFamily="18" charset="0"/>
                <a:ea typeface="+mj-ea"/>
                <a:cs typeface="Times New Roman" pitchFamily="18" charset="0"/>
              </a:rPr>
              <a:t>Constantine</a:t>
            </a:r>
            <a:r>
              <a:rPr lang="en-US" sz="2000" b="1" dirty="0">
                <a:solidFill>
                  <a:schemeClr val="tx1"/>
                </a:solidFill>
                <a:latin typeface="Times New Roman" pitchFamily="18" charset="0"/>
                <a:ea typeface="+mj-ea"/>
                <a:cs typeface="Times New Roman" pitchFamily="18" charset="0"/>
              </a:rPr>
              <a:t>1</a:t>
            </a:r>
            <a:r>
              <a:rPr lang="en-US" sz="2000" b="1" dirty="0" smtClean="0">
                <a:solidFill>
                  <a:schemeClr val="tx1"/>
                </a:solidFill>
                <a:latin typeface="Times New Roman" pitchFamily="18" charset="0"/>
                <a:ea typeface="+mj-ea"/>
                <a:cs typeface="Times New Roman" pitchFamily="18" charset="0"/>
              </a:rPr>
              <a:t> </a:t>
            </a:r>
            <a:r>
              <a:rPr lang="en-US" sz="2000" b="1" dirty="0">
                <a:solidFill>
                  <a:schemeClr val="tx1"/>
                </a:solidFill>
                <a:latin typeface="Times New Roman" pitchFamily="18" charset="0"/>
                <a:ea typeface="+mj-ea"/>
                <a:cs typeface="Times New Roman" pitchFamily="18" charset="0"/>
              </a:rPr>
              <a:t>University </a:t>
            </a:r>
            <a:endParaRPr lang="en-US" sz="2000" b="1" dirty="0" smtClean="0">
              <a:solidFill>
                <a:schemeClr val="tx1"/>
              </a:solidFill>
              <a:latin typeface="Times New Roman" pitchFamily="18" charset="0"/>
              <a:ea typeface="+mj-ea"/>
              <a:cs typeface="Times New Roman" pitchFamily="18" charset="0"/>
            </a:endParaRPr>
          </a:p>
          <a:p>
            <a:pPr lvl="0" algn="ctr">
              <a:spcBef>
                <a:spcPct val="0"/>
              </a:spcBef>
              <a:defRPr/>
            </a:pPr>
            <a:r>
              <a:rPr lang="en-US" sz="2000" b="1" dirty="0" smtClean="0">
                <a:solidFill>
                  <a:schemeClr val="tx1"/>
                </a:solidFill>
                <a:latin typeface="Times New Roman" pitchFamily="18" charset="0"/>
                <a:ea typeface="+mj-ea"/>
                <a:cs typeface="Times New Roman" pitchFamily="18" charset="0"/>
              </a:rPr>
              <a:t>Institute </a:t>
            </a:r>
            <a:r>
              <a:rPr lang="en-US" sz="2000" b="1" dirty="0">
                <a:solidFill>
                  <a:schemeClr val="tx1"/>
                </a:solidFill>
                <a:latin typeface="Times New Roman" pitchFamily="18" charset="0"/>
                <a:ea typeface="+mj-ea"/>
                <a:cs typeface="Times New Roman" pitchFamily="18" charset="0"/>
              </a:rPr>
              <a:t>of Veterinary Sciences </a:t>
            </a:r>
            <a:r>
              <a:rPr lang="en-US" sz="2000" b="1" dirty="0" err="1">
                <a:solidFill>
                  <a:schemeClr val="tx1"/>
                </a:solidFill>
                <a:latin typeface="Times New Roman" pitchFamily="18" charset="0"/>
                <a:ea typeface="+mj-ea"/>
                <a:cs typeface="Times New Roman" pitchFamily="18" charset="0"/>
              </a:rPr>
              <a:t>Khroub</a:t>
            </a:r>
            <a:r>
              <a:rPr lang="en-US" sz="2000" b="1" dirty="0">
                <a:solidFill>
                  <a:schemeClr val="tx1"/>
                </a:solidFill>
                <a:latin typeface="Times New Roman" pitchFamily="18" charset="0"/>
                <a:ea typeface="+mj-ea"/>
                <a:cs typeface="Times New Roman" pitchFamily="18" charset="0"/>
              </a:rPr>
              <a:t> </a:t>
            </a:r>
            <a:endParaRPr lang="en-US" sz="2000" b="1" dirty="0" smtClean="0">
              <a:solidFill>
                <a:schemeClr val="tx1"/>
              </a:solidFill>
              <a:latin typeface="Times New Roman" pitchFamily="18" charset="0"/>
              <a:ea typeface="+mj-ea"/>
              <a:cs typeface="Times New Roman" pitchFamily="18" charset="0"/>
            </a:endParaRPr>
          </a:p>
          <a:p>
            <a:pPr lvl="0" algn="ctr">
              <a:spcBef>
                <a:spcPct val="0"/>
              </a:spcBef>
              <a:defRPr/>
            </a:pPr>
            <a:r>
              <a:rPr lang="en-US" sz="2000" b="1" dirty="0" smtClean="0">
                <a:solidFill>
                  <a:schemeClr val="tx1"/>
                </a:solidFill>
                <a:latin typeface="Times New Roman" pitchFamily="18" charset="0"/>
                <a:ea typeface="+mj-ea"/>
                <a:cs typeface="Times New Roman" pitchFamily="18" charset="0"/>
              </a:rPr>
              <a:t>Preclinical </a:t>
            </a:r>
            <a:r>
              <a:rPr lang="en-US" sz="2000" b="1" dirty="0">
                <a:solidFill>
                  <a:schemeClr val="tx1"/>
                </a:solidFill>
                <a:latin typeface="Times New Roman" pitchFamily="18" charset="0"/>
                <a:ea typeface="+mj-ea"/>
                <a:cs typeface="Times New Roman" pitchFamily="18" charset="0"/>
              </a:rPr>
              <a:t>Department</a:t>
            </a:r>
            <a:endParaRPr kumimoji="0" lang="fr-FR"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2" name="Image 1"/>
          <p:cNvPicPr>
            <a:picLocks noChangeAspect="1"/>
          </p:cNvPicPr>
          <p:nvPr/>
        </p:nvPicPr>
        <p:blipFill>
          <a:blip r:embed="rId2"/>
          <a:stretch>
            <a:fillRect/>
          </a:stretch>
        </p:blipFill>
        <p:spPr>
          <a:xfrm>
            <a:off x="1477618" y="2997288"/>
            <a:ext cx="6262734" cy="3024000"/>
          </a:xfrm>
          <a:prstGeom prst="rect">
            <a:avLst/>
          </a:prstGeom>
          <a:ln w="57150">
            <a:solidFill>
              <a:srgbClr val="0070C0"/>
            </a:solidFill>
          </a:ln>
        </p:spPr>
      </p:pic>
    </p:spTree>
    <p:extLst>
      <p:ext uri="{BB962C8B-B14F-4D97-AF65-F5344CB8AC3E}">
        <p14:creationId xmlns:p14="http://schemas.microsoft.com/office/powerpoint/2010/main" val="3699148274"/>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1142983"/>
            <a:ext cx="8715436" cy="1997985"/>
          </a:xfrm>
          <a:ln w="28575">
            <a:solidFill>
              <a:schemeClr val="tx1"/>
            </a:solidFill>
          </a:ln>
        </p:spPr>
        <p:txBody>
          <a:bodyPr>
            <a:noAutofit/>
          </a:bodyPr>
          <a:lstStyle/>
          <a:p>
            <a:pPr marL="0" indent="0" algn="just" fontAlgn="base">
              <a:lnSpc>
                <a:spcPct val="150000"/>
              </a:lnSpc>
              <a:spcAft>
                <a:spcPct val="0"/>
              </a:spcAft>
              <a:buSzPct val="80000"/>
              <a:buNone/>
            </a:pP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ytology</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50000"/>
              </a:lnSpc>
            </a:pPr>
            <a:r>
              <a:rPr lang="en-US" sz="2400" b="1" dirty="0" smtClean="0">
                <a:latin typeface="Times New Roman" panose="02020603050405020304" pitchFamily="18" charset="0"/>
                <a:cs typeface="Times New Roman" panose="02020603050405020304" pitchFamily="18" charset="0"/>
              </a:rPr>
              <a:t>Is </a:t>
            </a:r>
            <a:r>
              <a:rPr lang="en-US" sz="2400" b="1" dirty="0">
                <a:latin typeface="Times New Roman" panose="02020603050405020304" pitchFamily="18" charset="0"/>
                <a:cs typeface="Times New Roman" panose="02020603050405020304" pitchFamily="18" charset="0"/>
              </a:rPr>
              <a:t>the branch of science that studies </a:t>
            </a:r>
            <a:r>
              <a:rPr lang="en-US" sz="2400" b="1" dirty="0" smtClean="0">
                <a:latin typeface="Times New Roman" panose="02020603050405020304" pitchFamily="18" charset="0"/>
                <a:cs typeface="Times New Roman" panose="02020603050405020304" pitchFamily="18" charset="0"/>
              </a:rPr>
              <a:t>the structure </a:t>
            </a:r>
            <a:r>
              <a:rPr lang="en-US" sz="2400" b="1" dirty="0">
                <a:latin typeface="Times New Roman" panose="02020603050405020304" pitchFamily="18" charset="0"/>
                <a:cs typeface="Times New Roman" panose="02020603050405020304" pitchFamily="18" charset="0"/>
              </a:rPr>
              <a:t>and functions of the cell of living </a:t>
            </a:r>
            <a:r>
              <a:rPr lang="en-US" sz="2400" b="1" dirty="0" smtClean="0">
                <a:latin typeface="Times New Roman" panose="02020603050405020304" pitchFamily="18" charset="0"/>
                <a:cs typeface="Times New Roman" panose="02020603050405020304" pitchFamily="18" charset="0"/>
              </a:rPr>
              <a:t>things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785818" y="142876"/>
            <a:ext cx="7386582" cy="928670"/>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r="100000" b="100000"/>
            </a:path>
            <a:tileRect l="-100000" t="-100000"/>
          </a:gra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err="1">
                <a:solidFill>
                  <a:schemeClr val="tx1"/>
                </a:solidFill>
                <a:latin typeface="Times New Roman" panose="02020603050405020304" pitchFamily="18" charset="0"/>
                <a:cs typeface="Times New Roman" panose="02020603050405020304" pitchFamily="18" charset="0"/>
              </a:rPr>
              <a:t>What</a:t>
            </a:r>
            <a:r>
              <a:rPr lang="fr-FR" sz="3600" b="1" dirty="0">
                <a:solidFill>
                  <a:schemeClr val="tx1"/>
                </a:solidFill>
                <a:latin typeface="Times New Roman" panose="02020603050405020304" pitchFamily="18" charset="0"/>
                <a:cs typeface="Times New Roman" panose="02020603050405020304" pitchFamily="18" charset="0"/>
              </a:rPr>
              <a:t> Is </a:t>
            </a:r>
            <a:r>
              <a:rPr lang="fr-FR" sz="3600" b="1" dirty="0" err="1" smtClean="0">
                <a:solidFill>
                  <a:schemeClr val="tx1"/>
                </a:solidFill>
                <a:latin typeface="Times New Roman" panose="02020603050405020304" pitchFamily="18" charset="0"/>
                <a:cs typeface="Times New Roman" panose="02020603050405020304" pitchFamily="18" charset="0"/>
              </a:rPr>
              <a:t>Cytology</a:t>
            </a:r>
            <a:r>
              <a:rPr lang="fr-FR" sz="3600" b="1" dirty="0" smtClean="0">
                <a:solidFill>
                  <a:schemeClr val="tx1"/>
                </a:solidFill>
                <a:latin typeface="Times New Roman" panose="02020603050405020304" pitchFamily="18" charset="0"/>
                <a:cs typeface="Times New Roman" panose="02020603050405020304" pitchFamily="18" charset="0"/>
              </a:rPr>
              <a:t>?</a:t>
            </a:r>
            <a:endParaRPr lang="fr-FR" sz="3600" dirty="0">
              <a:solidFill>
                <a:schemeClr val="tx1"/>
              </a:solidFill>
              <a:latin typeface="Times New Roman" panose="02020603050405020304" pitchFamily="18" charset="0"/>
              <a:cs typeface="Times New Roman" panose="02020603050405020304" pitchFamily="18" charset="0"/>
            </a:endParaRPr>
          </a:p>
        </p:txBody>
      </p:sp>
      <p:sp>
        <p:nvSpPr>
          <p:cNvPr id="5" name="TextBox 5">
            <a:extLst>
              <a:ext uri="{FF2B5EF4-FFF2-40B4-BE49-F238E27FC236}">
                <a16:creationId xmlns:a16="http://schemas.microsoft.com/office/drawing/2014/main" xmlns="" id="{5AF519D1-27F6-49CC-9D8D-049F4A3E1E04}"/>
              </a:ext>
            </a:extLst>
          </p:cNvPr>
          <p:cNvSpPr txBox="1"/>
          <p:nvPr/>
        </p:nvSpPr>
        <p:spPr>
          <a:xfrm>
            <a:off x="7054377" y="4725144"/>
            <a:ext cx="1841149" cy="437043"/>
          </a:xfrm>
          <a:prstGeom prst="rect">
            <a:avLst/>
          </a:prstGeom>
          <a:noFill/>
        </p:spPr>
        <p:txBody>
          <a:bodyPr wrap="square" rtlCol="0">
            <a:spAutoFit/>
          </a:bodyPr>
          <a:lstStyle/>
          <a:p>
            <a:pPr marL="228600" indent="-228600" algn="r" rtl="1" fontAlgn="base">
              <a:lnSpc>
                <a:spcPct val="80000"/>
              </a:lnSpc>
              <a:spcBef>
                <a:spcPts val="1000"/>
              </a:spcBef>
              <a:spcAft>
                <a:spcPct val="0"/>
              </a:spcAft>
              <a:buSzPct val="80000"/>
              <a:buFont typeface="Arial" panose="020B0604020202020204" pitchFamily="34" charset="0"/>
              <a:buChar char="•"/>
            </a:pPr>
            <a:r>
              <a:rPr lang="ar-AE"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علم </a:t>
            </a:r>
            <a:r>
              <a:rPr lang="ar-AE"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الخلايا</a:t>
            </a:r>
            <a:endParaRPr lang="en-GB"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6">
            <a:extLst>
              <a:ext uri="{FF2B5EF4-FFF2-40B4-BE49-F238E27FC236}">
                <a16:creationId xmlns:a16="http://schemas.microsoft.com/office/drawing/2014/main" xmlns="" id="{BA225524-4124-48F8-8510-3A9426405389}"/>
              </a:ext>
            </a:extLst>
          </p:cNvPr>
          <p:cNvSpPr txBox="1"/>
          <p:nvPr/>
        </p:nvSpPr>
        <p:spPr>
          <a:xfrm>
            <a:off x="1931670" y="5234499"/>
            <a:ext cx="700051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ar-AE" sz="2400" b="1" dirty="0"/>
              <a:t>هو فرع من فروع العلم الذي يدرس </a:t>
            </a:r>
            <a:r>
              <a:rPr lang="ar-AE" sz="2400" b="1" dirty="0" smtClean="0"/>
              <a:t>بنية </a:t>
            </a:r>
            <a:r>
              <a:rPr lang="ar-AE" sz="2400" b="1" dirty="0"/>
              <a:t>ووظائف خلية الكائنات الحية</a:t>
            </a:r>
            <a:endParaRPr lang="en-GB" sz="2400" b="1" dirty="0"/>
          </a:p>
        </p:txBody>
      </p:sp>
    </p:spTree>
    <p:extLst>
      <p:ext uri="{BB962C8B-B14F-4D97-AF65-F5344CB8AC3E}">
        <p14:creationId xmlns:p14="http://schemas.microsoft.com/office/powerpoint/2010/main" val="1107555889"/>
      </p:ext>
    </p:extLst>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1142984"/>
            <a:ext cx="8715436" cy="2500330"/>
          </a:xfrm>
          <a:ln w="28575">
            <a:solidFill>
              <a:schemeClr val="tx1"/>
            </a:solidFill>
          </a:ln>
        </p:spPr>
        <p:txBody>
          <a:bodyPr>
            <a:normAutofit/>
          </a:bodyPr>
          <a:lstStyle/>
          <a:p>
            <a:pPr marL="0" indent="0" algn="just" fontAlgn="base">
              <a:lnSpc>
                <a:spcPct val="150000"/>
              </a:lnSpc>
              <a:spcAft>
                <a:spcPct val="0"/>
              </a:spcAft>
              <a:buSzPct val="80000"/>
              <a:buNone/>
            </a:pP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Cell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physiology </a:t>
            </a:r>
          </a:p>
          <a:p>
            <a:pPr algn="just">
              <a:lnSpc>
                <a:spcPct val="150000"/>
              </a:lnSpc>
            </a:pPr>
            <a:r>
              <a:rPr lang="en-US" sz="2400" b="1" dirty="0" smtClean="0">
                <a:latin typeface="Times New Roman" panose="02020603050405020304" pitchFamily="18" charset="0"/>
                <a:cs typeface="Times New Roman" panose="02020603050405020304" pitchFamily="18" charset="0"/>
              </a:rPr>
              <a:t>Is </a:t>
            </a:r>
            <a:r>
              <a:rPr lang="en-US" sz="2400" b="1" dirty="0">
                <a:latin typeface="Times New Roman" panose="02020603050405020304" pitchFamily="18" charset="0"/>
                <a:cs typeface="Times New Roman" panose="02020603050405020304" pitchFamily="18" charset="0"/>
              </a:rPr>
              <a:t>the branch of science that studies the structure and function of individual cells, such as: muscle cell, nerve cell or immune cell </a:t>
            </a:r>
          </a:p>
        </p:txBody>
      </p:sp>
      <p:sp>
        <p:nvSpPr>
          <p:cNvPr id="4" name="Rectangle 3"/>
          <p:cNvSpPr/>
          <p:nvPr/>
        </p:nvSpPr>
        <p:spPr>
          <a:xfrm>
            <a:off x="785818" y="142876"/>
            <a:ext cx="7386582" cy="928670"/>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r="100000" b="100000"/>
            </a:path>
            <a:tileRect l="-100000" t="-100000"/>
          </a:gra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err="1">
                <a:solidFill>
                  <a:schemeClr val="tx1"/>
                </a:solidFill>
                <a:latin typeface="Times New Roman" panose="02020603050405020304" pitchFamily="18" charset="0"/>
                <a:cs typeface="Times New Roman" panose="02020603050405020304" pitchFamily="18" charset="0"/>
              </a:rPr>
              <a:t>What</a:t>
            </a:r>
            <a:r>
              <a:rPr lang="fr-FR" sz="3600" b="1" dirty="0">
                <a:solidFill>
                  <a:schemeClr val="tx1"/>
                </a:solidFill>
                <a:latin typeface="Times New Roman" panose="02020603050405020304" pitchFamily="18" charset="0"/>
                <a:cs typeface="Times New Roman" panose="02020603050405020304" pitchFamily="18" charset="0"/>
              </a:rPr>
              <a:t> Is </a:t>
            </a:r>
            <a:r>
              <a:rPr lang="fr-FR" sz="3600" b="1" dirty="0" err="1" smtClean="0">
                <a:solidFill>
                  <a:schemeClr val="tx1"/>
                </a:solidFill>
                <a:latin typeface="Times New Roman" panose="02020603050405020304" pitchFamily="18" charset="0"/>
                <a:cs typeface="Times New Roman" panose="02020603050405020304" pitchFamily="18" charset="0"/>
              </a:rPr>
              <a:t>Cell</a:t>
            </a:r>
            <a:r>
              <a:rPr lang="fr-FR" sz="3600" b="1" dirty="0" smtClean="0">
                <a:solidFill>
                  <a:schemeClr val="tx1"/>
                </a:solidFill>
                <a:latin typeface="Times New Roman" panose="02020603050405020304" pitchFamily="18" charset="0"/>
                <a:cs typeface="Times New Roman" panose="02020603050405020304" pitchFamily="18" charset="0"/>
              </a:rPr>
              <a:t> </a:t>
            </a:r>
            <a:r>
              <a:rPr lang="fr-FR" sz="3600" b="1" dirty="0" err="1" smtClean="0">
                <a:solidFill>
                  <a:schemeClr val="tx1"/>
                </a:solidFill>
                <a:latin typeface="Times New Roman" panose="02020603050405020304" pitchFamily="18" charset="0"/>
                <a:cs typeface="Times New Roman" panose="02020603050405020304" pitchFamily="18" charset="0"/>
              </a:rPr>
              <a:t>Physiology</a:t>
            </a:r>
            <a:r>
              <a:rPr lang="fr-FR" sz="3600" b="1" dirty="0" smtClean="0">
                <a:solidFill>
                  <a:schemeClr val="tx1"/>
                </a:solidFill>
                <a:latin typeface="Times New Roman" panose="02020603050405020304" pitchFamily="18" charset="0"/>
                <a:cs typeface="Times New Roman" panose="02020603050405020304" pitchFamily="18" charset="0"/>
              </a:rPr>
              <a:t>?</a:t>
            </a:r>
            <a:endParaRPr lang="fr-FR" sz="3600" dirty="0">
              <a:solidFill>
                <a:schemeClr val="tx1"/>
              </a:solidFill>
              <a:latin typeface="Times New Roman" panose="02020603050405020304" pitchFamily="18" charset="0"/>
              <a:cs typeface="Times New Roman" panose="02020603050405020304" pitchFamily="18" charset="0"/>
            </a:endParaRPr>
          </a:p>
        </p:txBody>
      </p:sp>
      <p:sp>
        <p:nvSpPr>
          <p:cNvPr id="5" name="TextBox 5">
            <a:extLst>
              <a:ext uri="{FF2B5EF4-FFF2-40B4-BE49-F238E27FC236}">
                <a16:creationId xmlns:a16="http://schemas.microsoft.com/office/drawing/2014/main" xmlns="" id="{5AF519D1-27F6-49CC-9D8D-049F4A3E1E04}"/>
              </a:ext>
            </a:extLst>
          </p:cNvPr>
          <p:cNvSpPr txBox="1"/>
          <p:nvPr/>
        </p:nvSpPr>
        <p:spPr>
          <a:xfrm>
            <a:off x="6156176" y="4221088"/>
            <a:ext cx="2392001" cy="437043"/>
          </a:xfrm>
          <a:prstGeom prst="rect">
            <a:avLst/>
          </a:prstGeom>
          <a:noFill/>
        </p:spPr>
        <p:txBody>
          <a:bodyPr wrap="none" rtlCol="0">
            <a:spAutoFit/>
          </a:bodyPr>
          <a:lstStyle/>
          <a:p>
            <a:pPr marL="228600" indent="-228600" algn="l" rtl="0" fontAlgn="base">
              <a:lnSpc>
                <a:spcPct val="80000"/>
              </a:lnSpc>
              <a:spcBef>
                <a:spcPts val="1000"/>
              </a:spcBef>
              <a:spcAft>
                <a:spcPct val="0"/>
              </a:spcAft>
              <a:buSzPct val="80000"/>
              <a:buFont typeface="Arial" panose="020B0604020202020204" pitchFamily="34" charset="0"/>
              <a:buChar char="•"/>
            </a:pPr>
            <a:r>
              <a:rPr lang="ar-AE"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فسيولوجيا الخلية</a:t>
            </a:r>
            <a:endParaRPr lang="en-GB"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6">
            <a:extLst>
              <a:ext uri="{FF2B5EF4-FFF2-40B4-BE49-F238E27FC236}">
                <a16:creationId xmlns:a16="http://schemas.microsoft.com/office/drawing/2014/main" xmlns="" id="{BA225524-4124-48F8-8510-3A9426405389}"/>
              </a:ext>
            </a:extLst>
          </p:cNvPr>
          <p:cNvSpPr txBox="1"/>
          <p:nvPr/>
        </p:nvSpPr>
        <p:spPr>
          <a:xfrm>
            <a:off x="1547664" y="4625745"/>
            <a:ext cx="7000513"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ar-AE" sz="2400" b="1" dirty="0"/>
              <a:t>هو فرع من فروع العلم الذي يدرس بنية ووظيفة الخلايا </a:t>
            </a:r>
            <a:r>
              <a:rPr lang="ar-AE" sz="2400" b="1" dirty="0" smtClean="0"/>
              <a:t>الفردية</a:t>
            </a:r>
            <a:endParaRPr lang="fr-FR" sz="2400" b="1" dirty="0" smtClean="0"/>
          </a:p>
          <a:p>
            <a:pPr algn="r" rtl="1"/>
            <a:r>
              <a:rPr lang="ar-DZ" sz="2400" b="1" dirty="0" smtClean="0"/>
              <a:t>كالخلية العضلية العصبية او المناعية</a:t>
            </a:r>
            <a:endParaRPr lang="en-GB" sz="2400" b="1" dirty="0"/>
          </a:p>
        </p:txBody>
      </p:sp>
    </p:spTree>
    <p:extLst>
      <p:ext uri="{BB962C8B-B14F-4D97-AF65-F5344CB8AC3E}">
        <p14:creationId xmlns:p14="http://schemas.microsoft.com/office/powerpoint/2010/main" val="1950838198"/>
      </p:ext>
    </p:extLst>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484784"/>
            <a:ext cx="8712968" cy="2016224"/>
          </a:xfrm>
          <a:ln w="28575">
            <a:solidFill>
              <a:schemeClr val="tx1"/>
            </a:solidFill>
          </a:ln>
        </p:spPr>
        <p:txBody>
          <a:bodyPr>
            <a:noAutofit/>
          </a:bodyPr>
          <a:lstStyle/>
          <a:p>
            <a:pPr algn="just">
              <a:lnSpc>
                <a:spcPct val="150000"/>
              </a:lnSpc>
              <a:buFont typeface="Wingdings" panose="05000000000000000000" pitchFamily="2" charset="2"/>
              <a:buChar char="Ø"/>
            </a:pPr>
            <a:r>
              <a:rPr lang="en-US" sz="2400" b="1" dirty="0" smtClean="0">
                <a:latin typeface="Times New Roman" panose="02020603050405020304" pitchFamily="18" charset="0"/>
                <a:cs typeface="Times New Roman" panose="02020603050405020304" pitchFamily="18" charset="0"/>
              </a:rPr>
              <a:t>Cell is </a:t>
            </a:r>
            <a:r>
              <a:rPr lang="fr-FR" sz="2400" b="1" i="1" dirty="0" smtClean="0">
                <a:latin typeface="Times New Roman" panose="02020603050405020304" pitchFamily="18" charset="0"/>
                <a:cs typeface="Times New Roman" panose="02020603050405020304" pitchFamily="18" charset="0"/>
              </a:rPr>
              <a:t> </a:t>
            </a:r>
            <a:r>
              <a:rPr lang="fr-FR" sz="2400" b="1" dirty="0" smtClean="0">
                <a:latin typeface="Times New Roman" panose="02020603050405020304" pitchFamily="18" charset="0"/>
                <a:cs typeface="Times New Roman" panose="02020603050405020304" pitchFamily="18" charset="0"/>
              </a:rPr>
              <a:t>the </a:t>
            </a:r>
            <a:r>
              <a:rPr lang="fr-FR" sz="2400" b="1" dirty="0" err="1" smtClean="0">
                <a:latin typeface="Times New Roman" panose="02020603050405020304" pitchFamily="18" charset="0"/>
                <a:cs typeface="Times New Roman" panose="02020603050405020304" pitchFamily="18" charset="0"/>
              </a:rPr>
              <a:t>fundamental</a:t>
            </a:r>
            <a:r>
              <a:rPr lang="fr-FR" sz="2400" b="1" dirty="0" smtClean="0">
                <a:latin typeface="Times New Roman" panose="02020603050405020304" pitchFamily="18" charset="0"/>
                <a:cs typeface="Times New Roman" panose="02020603050405020304" pitchFamily="18" charset="0"/>
              </a:rPr>
              <a:t> unit of life; the </a:t>
            </a:r>
            <a:r>
              <a:rPr lang="fr-FR" sz="2400" b="1" dirty="0" err="1" smtClean="0">
                <a:latin typeface="Times New Roman" panose="02020603050405020304" pitchFamily="18" charset="0"/>
                <a:cs typeface="Times New Roman" panose="02020603050405020304" pitchFamily="18" charset="0"/>
              </a:rPr>
              <a:t>simplest</a:t>
            </a:r>
            <a:r>
              <a:rPr lang="fr-FR" sz="2400" b="1" dirty="0" smtClean="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smallest</a:t>
            </a:r>
            <a:r>
              <a:rPr lang="fr-FR" sz="2400" b="1" dirty="0" smtClean="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entitie</a:t>
            </a:r>
            <a:r>
              <a:rPr lang="fr-FR" sz="2400" b="1" dirty="0" smtClean="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that</a:t>
            </a:r>
            <a:r>
              <a:rPr lang="fr-FR" sz="2400" b="1" dirty="0" smtClean="0">
                <a:latin typeface="Times New Roman" panose="02020603050405020304" pitchFamily="18" charset="0"/>
                <a:cs typeface="Times New Roman" panose="02020603050405020304" pitchFamily="18" charset="0"/>
              </a:rPr>
              <a:t> carry out all of </a:t>
            </a:r>
            <a:r>
              <a:rPr lang="fr-FR" sz="2400" b="1" dirty="0" err="1" smtClean="0">
                <a:latin typeface="Times New Roman" panose="02020603050405020304" pitchFamily="18" charset="0"/>
                <a:cs typeface="Times New Roman" panose="02020603050405020304" pitchFamily="18" charset="0"/>
              </a:rPr>
              <a:t>life’s</a:t>
            </a:r>
            <a:r>
              <a:rPr lang="fr-FR" sz="2400" b="1" dirty="0" smtClean="0">
                <a:latin typeface="Times New Roman" panose="02020603050405020304" pitchFamily="18" charset="0"/>
                <a:cs typeface="Times New Roman" panose="02020603050405020304" pitchFamily="18" charset="0"/>
              </a:rPr>
              <a:t> basic </a:t>
            </a:r>
            <a:r>
              <a:rPr lang="fr-FR" sz="2400" b="1" dirty="0" err="1" smtClean="0">
                <a:latin typeface="Times New Roman" panose="02020603050405020304" pitchFamily="18" charset="0"/>
                <a:cs typeface="Times New Roman" panose="02020603050405020304" pitchFamily="18" charset="0"/>
              </a:rPr>
              <a:t>processes</a:t>
            </a:r>
            <a:r>
              <a:rPr lang="fr-FR"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It is typically microscopic (too small to be seen by human eyes).</a:t>
            </a:r>
          </a:p>
        </p:txBody>
      </p:sp>
      <p:sp>
        <p:nvSpPr>
          <p:cNvPr id="4" name="Rectangle 3"/>
          <p:cNvSpPr/>
          <p:nvPr/>
        </p:nvSpPr>
        <p:spPr>
          <a:xfrm>
            <a:off x="950717" y="147896"/>
            <a:ext cx="7386582" cy="1192872"/>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r="100000" b="100000"/>
            </a:path>
            <a:tileRect l="-100000" t="-100000"/>
          </a:gra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err="1">
                <a:solidFill>
                  <a:schemeClr val="tx1"/>
                </a:solidFill>
                <a:latin typeface="Times New Roman" panose="02020603050405020304" pitchFamily="18" charset="0"/>
                <a:cs typeface="Times New Roman" panose="02020603050405020304" pitchFamily="18" charset="0"/>
              </a:rPr>
              <a:t>What</a:t>
            </a:r>
            <a:r>
              <a:rPr lang="fr-FR" sz="4000" b="1" dirty="0">
                <a:solidFill>
                  <a:schemeClr val="tx1"/>
                </a:solidFill>
                <a:latin typeface="Times New Roman" panose="02020603050405020304" pitchFamily="18" charset="0"/>
                <a:cs typeface="Times New Roman" panose="02020603050405020304" pitchFamily="18" charset="0"/>
              </a:rPr>
              <a:t> Is </a:t>
            </a:r>
            <a:r>
              <a:rPr lang="fr-FR" sz="4000" b="1" dirty="0" smtClean="0">
                <a:solidFill>
                  <a:schemeClr val="tx1"/>
                </a:solidFill>
                <a:latin typeface="Times New Roman" panose="02020603050405020304" pitchFamily="18" charset="0"/>
                <a:cs typeface="Times New Roman" panose="02020603050405020304" pitchFamily="18" charset="0"/>
              </a:rPr>
              <a:t>a </a:t>
            </a:r>
            <a:r>
              <a:rPr lang="fr-FR" sz="4000" b="1" dirty="0" err="1" smtClean="0">
                <a:solidFill>
                  <a:schemeClr val="tx1"/>
                </a:solidFill>
                <a:latin typeface="Times New Roman" panose="02020603050405020304" pitchFamily="18" charset="0"/>
                <a:cs typeface="Times New Roman" panose="02020603050405020304" pitchFamily="18" charset="0"/>
              </a:rPr>
              <a:t>Cell</a:t>
            </a:r>
            <a:r>
              <a:rPr lang="fr-FR" sz="4000" b="1" dirty="0" smtClean="0">
                <a:solidFill>
                  <a:schemeClr val="tx1"/>
                </a:solidFill>
                <a:latin typeface="Times New Roman" panose="02020603050405020304" pitchFamily="18" charset="0"/>
                <a:cs typeface="Times New Roman" panose="02020603050405020304" pitchFamily="18" charset="0"/>
              </a:rPr>
              <a:t>?</a:t>
            </a:r>
            <a:endParaRPr lang="fr-FR" sz="4000" dirty="0">
              <a:solidFill>
                <a:schemeClr val="tx1"/>
              </a:solidFill>
              <a:latin typeface="Times New Roman" panose="02020603050405020304" pitchFamily="18" charset="0"/>
              <a:cs typeface="Times New Roman" panose="02020603050405020304" pitchFamily="18" charset="0"/>
            </a:endParaRPr>
          </a:p>
        </p:txBody>
      </p:sp>
      <p:sp>
        <p:nvSpPr>
          <p:cNvPr id="6" name="TextBox 6">
            <a:extLst>
              <a:ext uri="{FF2B5EF4-FFF2-40B4-BE49-F238E27FC236}">
                <a16:creationId xmlns:a16="http://schemas.microsoft.com/office/drawing/2014/main" xmlns="" id="{BA225524-4124-48F8-8510-3A9426405389}"/>
              </a:ext>
            </a:extLst>
          </p:cNvPr>
          <p:cNvSpPr txBox="1"/>
          <p:nvPr/>
        </p:nvSpPr>
        <p:spPr>
          <a:xfrm>
            <a:off x="4211960" y="3247816"/>
            <a:ext cx="4608512"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rtl="1" fontAlgn="base">
              <a:lnSpc>
                <a:spcPct val="150000"/>
              </a:lnSpc>
              <a:spcBef>
                <a:spcPts val="1000"/>
              </a:spcBef>
              <a:spcAft>
                <a:spcPct val="0"/>
              </a:spcAft>
              <a:buSzPct val="80000"/>
            </a:pPr>
            <a:r>
              <a:rPr lang="ar-AE" sz="2000" b="1" dirty="0">
                <a:solidFill>
                  <a:schemeClr val="tx1"/>
                </a:solidFill>
                <a:latin typeface="Times New Roman" panose="02020603050405020304" pitchFamily="18" charset="0"/>
                <a:cs typeface="Times New Roman" panose="02020603050405020304" pitchFamily="18" charset="0"/>
              </a:rPr>
              <a:t>الخلية هي الوحدة الأساسية للحياة؛ وهي أبسط وأصغر كيان يقوم بجميع العمليات الأساسية للحياة. وهي مجهرية عادةً (أصغر من أن تراها العين البشرية).</a:t>
            </a:r>
            <a:endParaRPr lang="en-GB" sz="2000" dirty="0">
              <a:solidFill>
                <a:schemeClr val="tx1"/>
              </a:solidFill>
              <a:latin typeface="Book Antiqua"/>
            </a:endParaRPr>
          </a:p>
        </p:txBody>
      </p:sp>
      <p:pic>
        <p:nvPicPr>
          <p:cNvPr id="2" name="Image 1"/>
          <p:cNvPicPr>
            <a:picLocks noChangeAspect="1"/>
          </p:cNvPicPr>
          <p:nvPr/>
        </p:nvPicPr>
        <p:blipFill>
          <a:blip r:embed="rId2"/>
          <a:stretch>
            <a:fillRect/>
          </a:stretch>
        </p:blipFill>
        <p:spPr>
          <a:xfrm>
            <a:off x="180368" y="3525761"/>
            <a:ext cx="3959583" cy="3212976"/>
          </a:xfrm>
          <a:prstGeom prst="rect">
            <a:avLst/>
          </a:prstGeom>
        </p:spPr>
      </p:pic>
      <p:sp>
        <p:nvSpPr>
          <p:cNvPr id="5" name="Rectangle 4"/>
          <p:cNvSpPr/>
          <p:nvPr/>
        </p:nvSpPr>
        <p:spPr>
          <a:xfrm>
            <a:off x="4176464" y="5589240"/>
            <a:ext cx="4572000" cy="1015663"/>
          </a:xfrm>
          <a:prstGeom prst="rect">
            <a:avLst/>
          </a:prstGeom>
          <a:ln w="28575">
            <a:solidFill>
              <a:srgbClr val="FF0066"/>
            </a:solidFill>
          </a:ln>
        </p:spPr>
        <p:txBody>
          <a:bodyPr>
            <a:spAutoFit/>
          </a:bodyPr>
          <a:lstStyle/>
          <a:p>
            <a:r>
              <a:rPr lang="en-US" sz="2000" b="1" dirty="0" smtClean="0">
                <a:solidFill>
                  <a:srgbClr val="231F20"/>
                </a:solidFill>
                <a:latin typeface="Times New Roman" panose="02020603050405020304" pitchFamily="18" charset="0"/>
                <a:cs typeface="Times New Roman" panose="02020603050405020304" pitchFamily="18" charset="0"/>
              </a:rPr>
              <a:t>Pictured </a:t>
            </a:r>
            <a:r>
              <a:rPr lang="en-US" sz="2000" b="1" dirty="0">
                <a:solidFill>
                  <a:srgbClr val="231F20"/>
                </a:solidFill>
                <a:latin typeface="Times New Roman" panose="02020603050405020304" pitchFamily="18" charset="0"/>
                <a:cs typeface="Times New Roman" panose="02020603050405020304" pitchFamily="18" charset="0"/>
              </a:rPr>
              <a:t>is an </a:t>
            </a:r>
            <a:r>
              <a:rPr lang="en-US" sz="2000" b="1" dirty="0" smtClean="0">
                <a:solidFill>
                  <a:srgbClr val="231F20"/>
                </a:solidFill>
                <a:latin typeface="Times New Roman" panose="02020603050405020304" pitchFamily="18" charset="0"/>
                <a:cs typeface="Times New Roman" panose="02020603050405020304" pitchFamily="18" charset="0"/>
              </a:rPr>
              <a:t>artificially </a:t>
            </a:r>
            <a:r>
              <a:rPr lang="en-US" sz="2000" b="1" dirty="0">
                <a:solidFill>
                  <a:srgbClr val="231F20"/>
                </a:solidFill>
                <a:latin typeface="Times New Roman" panose="02020603050405020304" pitchFamily="18" charset="0"/>
                <a:cs typeface="Times New Roman" panose="02020603050405020304" pitchFamily="18" charset="0"/>
              </a:rPr>
              <a:t>colored human</a:t>
            </a:r>
          </a:p>
          <a:p>
            <a:r>
              <a:rPr lang="fr-FR" sz="2000" b="1" dirty="0" err="1">
                <a:solidFill>
                  <a:srgbClr val="231F20"/>
                </a:solidFill>
                <a:latin typeface="Times New Roman" panose="02020603050405020304" pitchFamily="18" charset="0"/>
                <a:cs typeface="Times New Roman" panose="02020603050405020304" pitchFamily="18" charset="0"/>
              </a:rPr>
              <a:t>embryonic</a:t>
            </a:r>
            <a:r>
              <a:rPr lang="fr-FR" sz="2000" b="1" dirty="0">
                <a:solidFill>
                  <a:srgbClr val="231F20"/>
                </a:solidFill>
                <a:latin typeface="Times New Roman" panose="02020603050405020304" pitchFamily="18" charset="0"/>
                <a:cs typeface="Times New Roman" panose="02020603050405020304" pitchFamily="18" charset="0"/>
              </a:rPr>
              <a:t> </a:t>
            </a:r>
            <a:r>
              <a:rPr lang="fr-FR" sz="2000" b="1" dirty="0" err="1">
                <a:solidFill>
                  <a:srgbClr val="231F20"/>
                </a:solidFill>
                <a:latin typeface="Times New Roman" panose="02020603050405020304" pitchFamily="18" charset="0"/>
                <a:cs typeface="Times New Roman" panose="02020603050405020304" pitchFamily="18" charset="0"/>
              </a:rPr>
              <a:t>cell</a:t>
            </a:r>
            <a:r>
              <a:rPr lang="fr-FR" sz="2000" b="1" dirty="0" smtClean="0">
                <a:solidFill>
                  <a:srgbClr val="231F20"/>
                </a:solidFill>
                <a:latin typeface="Times New Roman" panose="02020603050405020304" pitchFamily="18" charset="0"/>
                <a:cs typeface="Times New Roman" panose="02020603050405020304" pitchFamily="18" charset="0"/>
              </a:rPr>
              <a:t>.</a:t>
            </a:r>
          </a:p>
          <a:p>
            <a:r>
              <a:rPr lang="ar-DZ" sz="2000" b="1" dirty="0">
                <a:latin typeface="Times New Roman" panose="02020603050405020304" pitchFamily="18" charset="0"/>
                <a:cs typeface="Times New Roman" panose="02020603050405020304" pitchFamily="18" charset="0"/>
              </a:rPr>
              <a:t>في الصورة خلية جنينية بشرية ملونة اصطناعيا.</a:t>
            </a:r>
            <a:endParaRPr lang="fr-F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090702"/>
      </p:ext>
    </p:extLst>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412776"/>
            <a:ext cx="8352928" cy="3384376"/>
          </a:xfrm>
          <a:ln w="28575">
            <a:solidFill>
              <a:schemeClr val="tx1"/>
            </a:solidFill>
          </a:ln>
        </p:spPr>
        <p:txBody>
          <a:bodyPr>
            <a:noAutofit/>
          </a:bodyPr>
          <a:lstStyle/>
          <a:p>
            <a:pPr algn="just">
              <a:lnSpc>
                <a:spcPct val="150000"/>
              </a:lnSpc>
              <a:buFont typeface="Wingdings" panose="05000000000000000000" pitchFamily="2" charset="2"/>
              <a:buChar char="Ø"/>
            </a:pPr>
            <a:r>
              <a:rPr lang="en-US" sz="2400" b="1" dirty="0" smtClean="0">
                <a:latin typeface="Times New Roman" panose="02020603050405020304" pitchFamily="18" charset="0"/>
                <a:cs typeface="Times New Roman" panose="02020603050405020304" pitchFamily="18" charset="0"/>
              </a:rPr>
              <a:t>Cells are the basic building blocks of all living things. </a:t>
            </a:r>
            <a:r>
              <a:rPr lang="fr-FR" sz="2400" b="1" dirty="0" err="1" smtClean="0">
                <a:latin typeface="Times New Roman" panose="02020603050405020304" pitchFamily="18" charset="0"/>
                <a:cs typeface="Times New Roman" panose="02020603050405020304" pitchFamily="18" charset="0"/>
              </a:rPr>
              <a:t>Indeed</a:t>
            </a:r>
            <a:r>
              <a:rPr lang="fr-FR" sz="2400" b="1" dirty="0" smtClean="0">
                <a:latin typeface="Times New Roman" panose="02020603050405020304" pitchFamily="18" charset="0"/>
                <a:cs typeface="Times New Roman" panose="02020603050405020304" pitchFamily="18" charset="0"/>
              </a:rPr>
              <a:t>, if </a:t>
            </a:r>
            <a:r>
              <a:rPr lang="fr-FR" sz="2400" b="1" dirty="0" err="1" smtClean="0">
                <a:latin typeface="Times New Roman" panose="02020603050405020304" pitchFamily="18" charset="0"/>
                <a:cs typeface="Times New Roman" panose="02020603050405020304" pitchFamily="18" charset="0"/>
              </a:rPr>
              <a:t>we</a:t>
            </a:r>
            <a:r>
              <a:rPr lang="fr-FR" sz="2400" b="1" dirty="0" smtClean="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ask</a:t>
            </a:r>
            <a:r>
              <a:rPr lang="fr-FR" sz="2400" b="1" dirty="0" smtClean="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where</a:t>
            </a:r>
            <a:r>
              <a:rPr lang="fr-FR" sz="2400" b="1" dirty="0" smtClean="0">
                <a:latin typeface="Times New Roman" panose="02020603050405020304" pitchFamily="18" charset="0"/>
                <a:cs typeface="Times New Roman" panose="02020603050405020304" pitchFamily="18" charset="0"/>
              </a:rPr>
              <a:t> life </a:t>
            </a:r>
            <a:r>
              <a:rPr lang="fr-FR" sz="2400" b="1" dirty="0" err="1" smtClean="0">
                <a:latin typeface="Times New Roman" panose="02020603050405020304" pitchFamily="18" charset="0"/>
                <a:cs typeface="Times New Roman" panose="02020603050405020304" pitchFamily="18" charset="0"/>
              </a:rPr>
              <a:t>exists</a:t>
            </a:r>
            <a:r>
              <a:rPr lang="fr-FR" sz="2400" b="1" dirty="0" smtClean="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outside</a:t>
            </a:r>
            <a:r>
              <a:rPr lang="fr-FR" sz="2400" b="1" dirty="0" smtClean="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cells</a:t>
            </a:r>
            <a:r>
              <a:rPr lang="fr-FR" sz="2400" b="1" dirty="0" smtClean="0">
                <a:latin typeface="Times New Roman" panose="02020603050405020304" pitchFamily="18" charset="0"/>
                <a:cs typeface="Times New Roman" panose="02020603050405020304" pitchFamily="18" charset="0"/>
              </a:rPr>
              <a:t>, the </a:t>
            </a:r>
            <a:r>
              <a:rPr lang="fr-FR" sz="2400" b="1" dirty="0" err="1" smtClean="0">
                <a:latin typeface="Times New Roman" panose="02020603050405020304" pitchFamily="18" charset="0"/>
                <a:cs typeface="Times New Roman" panose="02020603050405020304" pitchFamily="18" charset="0"/>
              </a:rPr>
              <a:t>answer</a:t>
            </a:r>
            <a:r>
              <a:rPr lang="fr-FR" sz="2400" b="1" dirty="0" smtClean="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most</a:t>
            </a:r>
            <a:r>
              <a:rPr lang="fr-FR" sz="2400" b="1" dirty="0" smtClean="0">
                <a:latin typeface="Times New Roman" panose="02020603050405020304" pitchFamily="18" charset="0"/>
                <a:cs typeface="Times New Roman" panose="02020603050405020304" pitchFamily="18" charset="0"/>
              </a:rPr>
              <a:t> experts </a:t>
            </a:r>
            <a:r>
              <a:rPr lang="fr-FR" sz="2400" b="1" dirty="0" err="1" smtClean="0">
                <a:latin typeface="Times New Roman" panose="02020603050405020304" pitchFamily="18" charset="0"/>
                <a:cs typeface="Times New Roman" panose="02020603050405020304" pitchFamily="18" charset="0"/>
              </a:rPr>
              <a:t>would</a:t>
            </a:r>
            <a:r>
              <a:rPr lang="fr-FR" sz="2400" b="1" dirty="0" smtClean="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give</a:t>
            </a:r>
            <a:r>
              <a:rPr lang="fr-FR" sz="2400" b="1" dirty="0" smtClean="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is</a:t>
            </a:r>
            <a:r>
              <a:rPr lang="fr-FR" sz="2400" b="1" dirty="0" smtClean="0">
                <a:latin typeface="Times New Roman" panose="02020603050405020304" pitchFamily="18" charset="0"/>
                <a:cs typeface="Times New Roman" panose="02020603050405020304" pitchFamily="18" charset="0"/>
              </a:rPr>
              <a:t>: no </a:t>
            </a:r>
            <a:r>
              <a:rPr lang="fr-FR" sz="2400" b="1" dirty="0" err="1" smtClean="0">
                <a:latin typeface="Times New Roman" panose="02020603050405020304" pitchFamily="18" charset="0"/>
                <a:cs typeface="Times New Roman" panose="02020603050405020304" pitchFamily="18" charset="0"/>
              </a:rPr>
              <a:t>where</a:t>
            </a:r>
            <a:r>
              <a:rPr lang="fr-FR" sz="2400" b="1" dirty="0" smtClean="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at</a:t>
            </a:r>
            <a:r>
              <a:rPr lang="fr-FR" sz="2400" b="1" dirty="0" smtClean="0">
                <a:latin typeface="Times New Roman" panose="02020603050405020304" pitchFamily="18" charset="0"/>
                <a:cs typeface="Times New Roman" panose="02020603050405020304" pitchFamily="18" charset="0"/>
              </a:rPr>
              <a:t> all. </a:t>
            </a:r>
            <a:r>
              <a:rPr lang="fr-FR" sz="2400" b="1" dirty="0" err="1" smtClean="0">
                <a:latin typeface="Times New Roman" panose="02020603050405020304" pitchFamily="18" charset="0"/>
                <a:cs typeface="Times New Roman" panose="02020603050405020304" pitchFamily="18" charset="0"/>
              </a:rPr>
              <a:t>Every</a:t>
            </a:r>
            <a:r>
              <a:rPr lang="fr-FR" sz="2400" b="1" dirty="0" smtClean="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product</a:t>
            </a:r>
            <a:r>
              <a:rPr lang="fr-FR" sz="2400" b="1" dirty="0" smtClean="0">
                <a:latin typeface="Times New Roman" panose="02020603050405020304" pitchFamily="18" charset="0"/>
                <a:cs typeface="Times New Roman" panose="02020603050405020304" pitchFamily="18" charset="0"/>
              </a:rPr>
              <a:t> of life, and </a:t>
            </a:r>
            <a:r>
              <a:rPr lang="fr-FR" sz="2400" b="1" dirty="0" err="1" smtClean="0">
                <a:latin typeface="Times New Roman" panose="02020603050405020304" pitchFamily="18" charset="0"/>
                <a:cs typeface="Times New Roman" panose="02020603050405020304" pitchFamily="18" charset="0"/>
              </a:rPr>
              <a:t>every</a:t>
            </a:r>
            <a:r>
              <a:rPr lang="fr-FR" sz="2400" b="1" dirty="0" smtClean="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process</a:t>
            </a:r>
            <a:r>
              <a:rPr lang="fr-FR" sz="2400" b="1" dirty="0" smtClean="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that</a:t>
            </a:r>
            <a:r>
              <a:rPr lang="fr-FR" sz="2400" b="1" dirty="0" smtClean="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enables</a:t>
            </a:r>
            <a:r>
              <a:rPr lang="fr-FR" sz="2400" b="1" dirty="0" smtClean="0">
                <a:latin typeface="Times New Roman" panose="02020603050405020304" pitchFamily="18" charset="0"/>
                <a:cs typeface="Times New Roman" panose="02020603050405020304" pitchFamily="18" charset="0"/>
              </a:rPr>
              <a:t> life </a:t>
            </a:r>
            <a:r>
              <a:rPr lang="fr-FR" sz="2400" b="1" dirty="0" err="1" smtClean="0">
                <a:latin typeface="Times New Roman" panose="02020603050405020304" pitchFamily="18" charset="0"/>
                <a:cs typeface="Times New Roman" panose="02020603050405020304" pitchFamily="18" charset="0"/>
              </a:rPr>
              <a:t>is</a:t>
            </a:r>
            <a:r>
              <a:rPr lang="fr-FR" sz="2400" b="1" dirty="0" smtClean="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initiated</a:t>
            </a:r>
            <a:r>
              <a:rPr lang="fr-FR" sz="2400" b="1" dirty="0" smtClean="0">
                <a:latin typeface="Times New Roman" panose="02020603050405020304" pitchFamily="18" charset="0"/>
                <a:cs typeface="Times New Roman" panose="02020603050405020304" pitchFamily="18" charset="0"/>
              </a:rPr>
              <a:t> by </a:t>
            </a:r>
            <a:r>
              <a:rPr lang="fr-FR" sz="2400" b="1" dirty="0" err="1" smtClean="0">
                <a:latin typeface="Times New Roman" panose="02020603050405020304" pitchFamily="18" charset="0"/>
                <a:cs typeface="Times New Roman" panose="02020603050405020304" pitchFamily="18" charset="0"/>
              </a:rPr>
              <a:t>cells</a:t>
            </a:r>
            <a:r>
              <a:rPr lang="fr-FR"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The cell is capable of all those processes we collectively refer to as “life” at the minimum organization of matter.</a:t>
            </a: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950717" y="129354"/>
            <a:ext cx="7386582" cy="1152128"/>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r="100000" b="100000"/>
            </a:path>
            <a:tileRect l="-100000" t="-100000"/>
          </a:gra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err="1">
                <a:solidFill>
                  <a:schemeClr val="tx1"/>
                </a:solidFill>
                <a:latin typeface="Times New Roman" panose="02020603050405020304" pitchFamily="18" charset="0"/>
                <a:cs typeface="Times New Roman" panose="02020603050405020304" pitchFamily="18" charset="0"/>
              </a:rPr>
              <a:t>What</a:t>
            </a:r>
            <a:r>
              <a:rPr lang="fr-FR" sz="3600" b="1" dirty="0">
                <a:solidFill>
                  <a:schemeClr val="tx1"/>
                </a:solidFill>
                <a:latin typeface="Times New Roman" panose="02020603050405020304" pitchFamily="18" charset="0"/>
                <a:cs typeface="Times New Roman" panose="02020603050405020304" pitchFamily="18" charset="0"/>
              </a:rPr>
              <a:t> Is </a:t>
            </a:r>
            <a:r>
              <a:rPr lang="fr-FR" sz="3600" b="1" dirty="0" smtClean="0">
                <a:solidFill>
                  <a:schemeClr val="tx1"/>
                </a:solidFill>
                <a:latin typeface="Times New Roman" panose="02020603050405020304" pitchFamily="18" charset="0"/>
                <a:cs typeface="Times New Roman" panose="02020603050405020304" pitchFamily="18" charset="0"/>
              </a:rPr>
              <a:t>a </a:t>
            </a:r>
            <a:r>
              <a:rPr lang="fr-FR" sz="3600" b="1" dirty="0" err="1" smtClean="0">
                <a:solidFill>
                  <a:schemeClr val="tx1"/>
                </a:solidFill>
                <a:latin typeface="Times New Roman" panose="02020603050405020304" pitchFamily="18" charset="0"/>
                <a:cs typeface="Times New Roman" panose="02020603050405020304" pitchFamily="18" charset="0"/>
              </a:rPr>
              <a:t>Cell</a:t>
            </a:r>
            <a:r>
              <a:rPr lang="fr-FR" sz="3600" b="1" dirty="0" smtClean="0">
                <a:solidFill>
                  <a:schemeClr val="tx1"/>
                </a:solidFill>
                <a:latin typeface="Times New Roman" panose="02020603050405020304" pitchFamily="18" charset="0"/>
                <a:cs typeface="Times New Roman" panose="02020603050405020304" pitchFamily="18" charset="0"/>
              </a:rPr>
              <a:t>? </a:t>
            </a:r>
            <a:r>
              <a:rPr lang="fr-FR" sz="2000" b="1" dirty="0" err="1" smtClean="0">
                <a:solidFill>
                  <a:schemeClr val="tx1"/>
                </a:solidFill>
                <a:latin typeface="Times New Roman" panose="02020603050405020304" pitchFamily="18" charset="0"/>
                <a:cs typeface="Times New Roman" panose="02020603050405020304" pitchFamily="18" charset="0"/>
              </a:rPr>
              <a:t>Cont</a:t>
            </a:r>
            <a:r>
              <a:rPr lang="fr-FR" sz="2000" b="1" dirty="0" smtClean="0">
                <a:solidFill>
                  <a:schemeClr val="tx1"/>
                </a:solidFill>
                <a:latin typeface="Times New Roman" panose="02020603050405020304" pitchFamily="18" charset="0"/>
                <a:cs typeface="Times New Roman" panose="02020603050405020304" pitchFamily="18" charset="0"/>
              </a:rPr>
              <a:t>…</a:t>
            </a:r>
            <a:endParaRPr lang="fr-FR" sz="2000" dirty="0">
              <a:solidFill>
                <a:schemeClr val="tx1"/>
              </a:solidFill>
              <a:latin typeface="Times New Roman" panose="02020603050405020304" pitchFamily="18" charset="0"/>
              <a:cs typeface="Times New Roman" panose="02020603050405020304" pitchFamily="18" charset="0"/>
            </a:endParaRPr>
          </a:p>
        </p:txBody>
      </p:sp>
      <p:sp>
        <p:nvSpPr>
          <p:cNvPr id="6" name="TextBox 6">
            <a:extLst>
              <a:ext uri="{FF2B5EF4-FFF2-40B4-BE49-F238E27FC236}">
                <a16:creationId xmlns:a16="http://schemas.microsoft.com/office/drawing/2014/main" xmlns="" id="{BA225524-4124-48F8-8510-3A9426405389}"/>
              </a:ext>
            </a:extLst>
          </p:cNvPr>
          <p:cNvSpPr txBox="1"/>
          <p:nvPr/>
        </p:nvSpPr>
        <p:spPr>
          <a:xfrm>
            <a:off x="395536" y="5053920"/>
            <a:ext cx="8352928"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rtl="1" fontAlgn="base">
              <a:spcBef>
                <a:spcPts val="1000"/>
              </a:spcBef>
              <a:spcAft>
                <a:spcPct val="0"/>
              </a:spcAft>
              <a:buSzPct val="80000"/>
            </a:pPr>
            <a:r>
              <a:rPr lang="ar-AE" sz="2000" b="1" dirty="0">
                <a:solidFill>
                  <a:schemeClr val="tx1"/>
                </a:solidFill>
                <a:latin typeface="Times New Roman" panose="02020603050405020304" pitchFamily="18" charset="0"/>
                <a:cs typeface="Times New Roman" panose="02020603050405020304" pitchFamily="18" charset="0"/>
              </a:rPr>
              <a:t>الخلايا هي اللبنات الأساسية لجميع الكائنات الحية. والواقع أننا إذا سألنا أنفسنا أين توجد الحياة خارج الخلايا، فإن الإجابة التي سيقدمها أغلب الخبراء هي: لا يوجد أي مكان على الإطلاق. فكل منتج من منتجات الحياة، وكل عملية تمكن من الحياة، تبدأ من الخلايا. والواقع أن الخلية قادرة على القيام بكل تلك العمليات التي نشير إليها مجتمعة باسم "الحياة" في أدنى مستويات التنظيم للمادة.</a:t>
            </a:r>
            <a:endParaRPr lang="en-GB" sz="2000" dirty="0">
              <a:solidFill>
                <a:schemeClr val="tx1"/>
              </a:solidFill>
              <a:latin typeface="Book Antiqua"/>
            </a:endParaRPr>
          </a:p>
        </p:txBody>
      </p:sp>
    </p:spTree>
    <p:extLst>
      <p:ext uri="{BB962C8B-B14F-4D97-AF65-F5344CB8AC3E}">
        <p14:creationId xmlns:p14="http://schemas.microsoft.com/office/powerpoint/2010/main" val="2573913510"/>
      </p:ext>
    </p:extLst>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142984"/>
            <a:ext cx="5904656" cy="5454368"/>
          </a:xfrm>
          <a:ln w="28575">
            <a:solidFill>
              <a:schemeClr val="tx1"/>
            </a:solidFill>
          </a:ln>
        </p:spPr>
        <p:txBody>
          <a:bodyPr>
            <a:no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Metabolic properties keep a cell alive</a:t>
            </a:r>
          </a:p>
          <a:p>
            <a:pPr lvl="1" algn="just">
              <a:lnSpc>
                <a:spcPct val="150000"/>
              </a:lnSpc>
              <a:buFont typeface="Wingdings" panose="05000000000000000000" pitchFamily="2" charset="2"/>
              <a:buChar char="Ø"/>
            </a:pPr>
            <a:r>
              <a:rPr lang="en-US" sz="2200" b="1" dirty="0" smtClean="0">
                <a:latin typeface="Times New Roman" panose="02020603050405020304" pitchFamily="18" charset="0"/>
                <a:cs typeface="Times New Roman" panose="02020603050405020304" pitchFamily="18" charset="0"/>
              </a:rPr>
              <a:t>Cell </a:t>
            </a:r>
            <a:r>
              <a:rPr lang="en-US" sz="2200" b="1" dirty="0">
                <a:latin typeface="Times New Roman" panose="02020603050405020304" pitchFamily="18" charset="0"/>
                <a:cs typeface="Times New Roman" panose="02020603050405020304" pitchFamily="18" charset="0"/>
              </a:rPr>
              <a:t>responds to stimuli </a:t>
            </a:r>
          </a:p>
          <a:p>
            <a:pPr lvl="1" algn="just">
              <a:lnSpc>
                <a:spcPct val="150000"/>
              </a:lnSpc>
              <a:buFont typeface="Wingdings" panose="05000000000000000000" pitchFamily="2" charset="2"/>
              <a:buChar char="Ø"/>
            </a:pPr>
            <a:r>
              <a:rPr lang="en-US" sz="2200" b="1" dirty="0" smtClean="0">
                <a:latin typeface="Times New Roman" panose="02020603050405020304" pitchFamily="18" charset="0"/>
                <a:cs typeface="Times New Roman" panose="02020603050405020304" pitchFamily="18" charset="0"/>
              </a:rPr>
              <a:t>It can move</a:t>
            </a:r>
            <a:endParaRPr lang="en-US" sz="2200" b="1" dirty="0">
              <a:latin typeface="Times New Roman" panose="02020603050405020304" pitchFamily="18" charset="0"/>
              <a:cs typeface="Times New Roman" panose="02020603050405020304" pitchFamily="18" charset="0"/>
            </a:endParaRPr>
          </a:p>
          <a:p>
            <a:pPr lvl="1" algn="just">
              <a:lnSpc>
                <a:spcPct val="150000"/>
              </a:lnSpc>
              <a:buFont typeface="Wingdings" panose="05000000000000000000" pitchFamily="2" charset="2"/>
              <a:buChar char="Ø"/>
            </a:pPr>
            <a:r>
              <a:rPr lang="en-US" sz="2200" b="1" dirty="0">
                <a:latin typeface="Times New Roman" panose="02020603050405020304" pitchFamily="18" charset="0"/>
                <a:cs typeface="Times New Roman" panose="02020603050405020304" pitchFamily="18" charset="0"/>
              </a:rPr>
              <a:t>Feeds and respires</a:t>
            </a:r>
          </a:p>
          <a:p>
            <a:pPr lvl="1" algn="just">
              <a:lnSpc>
                <a:spcPct val="150000"/>
              </a:lnSpc>
              <a:buFont typeface="Wingdings" panose="05000000000000000000" pitchFamily="2" charset="2"/>
              <a:buChar char="Ø"/>
            </a:pPr>
            <a:r>
              <a:rPr lang="en-US" sz="2200" b="1" dirty="0">
                <a:latin typeface="Times New Roman" panose="02020603050405020304" pitchFamily="18" charset="0"/>
                <a:cs typeface="Times New Roman" panose="02020603050405020304" pitchFamily="18" charset="0"/>
              </a:rPr>
              <a:t>Reproduce itself</a:t>
            </a:r>
          </a:p>
          <a:p>
            <a:pPr algn="just">
              <a:lnSpc>
                <a:spcPct val="150000"/>
              </a:lnSpc>
            </a:pPr>
            <a:r>
              <a:rPr lang="en-US" sz="2400" b="1" dirty="0">
                <a:latin typeface="Times New Roman" panose="02020603050405020304" pitchFamily="18" charset="0"/>
                <a:cs typeface="Times New Roman" panose="02020603050405020304" pitchFamily="18" charset="0"/>
              </a:rPr>
              <a:t>Thus every living organism is alive due to the fact that cells which compose it are alive. </a:t>
            </a:r>
          </a:p>
          <a:p>
            <a:pPr algn="just">
              <a:lnSpc>
                <a:spcPct val="150000"/>
              </a:lnSpc>
            </a:pPr>
            <a:r>
              <a:rPr lang="en-US" sz="2400" b="1" dirty="0">
                <a:latin typeface="Times New Roman" panose="02020603050405020304" pitchFamily="18" charset="0"/>
                <a:cs typeface="Times New Roman" panose="02020603050405020304" pitchFamily="18" charset="0"/>
              </a:rPr>
              <a:t>There is no life apart from the life of cells. </a:t>
            </a:r>
          </a:p>
        </p:txBody>
      </p:sp>
      <p:sp>
        <p:nvSpPr>
          <p:cNvPr id="4" name="Rectangle 3"/>
          <p:cNvSpPr/>
          <p:nvPr/>
        </p:nvSpPr>
        <p:spPr>
          <a:xfrm>
            <a:off x="683568" y="124066"/>
            <a:ext cx="7386582" cy="928670"/>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r="100000" b="100000"/>
            </a:path>
            <a:tileRect l="-100000" t="-100000"/>
          </a:gra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err="1">
                <a:solidFill>
                  <a:schemeClr val="tx1"/>
                </a:solidFill>
                <a:latin typeface="Times New Roman" panose="02020603050405020304" pitchFamily="18" charset="0"/>
                <a:cs typeface="Times New Roman" panose="02020603050405020304" pitchFamily="18" charset="0"/>
              </a:rPr>
              <a:t>What</a:t>
            </a:r>
            <a:r>
              <a:rPr lang="fr-FR" sz="3600" b="1" dirty="0">
                <a:solidFill>
                  <a:schemeClr val="tx1"/>
                </a:solidFill>
                <a:latin typeface="Times New Roman" panose="02020603050405020304" pitchFamily="18" charset="0"/>
                <a:cs typeface="Times New Roman" panose="02020603050405020304" pitchFamily="18" charset="0"/>
              </a:rPr>
              <a:t> Is </a:t>
            </a:r>
            <a:r>
              <a:rPr lang="fr-FR" sz="3600" b="1" dirty="0" smtClean="0">
                <a:solidFill>
                  <a:schemeClr val="tx1"/>
                </a:solidFill>
                <a:latin typeface="Times New Roman" panose="02020603050405020304" pitchFamily="18" charset="0"/>
                <a:cs typeface="Times New Roman" panose="02020603050405020304" pitchFamily="18" charset="0"/>
              </a:rPr>
              <a:t>a </a:t>
            </a:r>
            <a:r>
              <a:rPr lang="fr-FR" sz="3600" b="1" dirty="0" err="1" smtClean="0">
                <a:solidFill>
                  <a:schemeClr val="tx1"/>
                </a:solidFill>
                <a:latin typeface="Times New Roman" panose="02020603050405020304" pitchFamily="18" charset="0"/>
                <a:cs typeface="Times New Roman" panose="02020603050405020304" pitchFamily="18" charset="0"/>
              </a:rPr>
              <a:t>Cell</a:t>
            </a:r>
            <a:r>
              <a:rPr lang="fr-FR" sz="3600" b="1" dirty="0" smtClean="0">
                <a:solidFill>
                  <a:schemeClr val="tx1"/>
                </a:solidFill>
                <a:latin typeface="Times New Roman" panose="02020603050405020304" pitchFamily="18" charset="0"/>
                <a:cs typeface="Times New Roman" panose="02020603050405020304" pitchFamily="18" charset="0"/>
              </a:rPr>
              <a:t>?</a:t>
            </a:r>
            <a:r>
              <a:rPr lang="en-US" sz="3600" dirty="0"/>
              <a:t> </a:t>
            </a:r>
            <a:r>
              <a:rPr lang="en-US" sz="2400" b="1" dirty="0">
                <a:solidFill>
                  <a:schemeClr val="tx1"/>
                </a:solidFill>
                <a:latin typeface="Times New Roman" panose="02020603050405020304" pitchFamily="18" charset="0"/>
                <a:cs typeface="Times New Roman" panose="02020603050405020304" pitchFamily="18" charset="0"/>
              </a:rPr>
              <a:t>cont.…</a:t>
            </a:r>
            <a:endParaRPr lang="fr-FR" sz="2400" b="1" dirty="0">
              <a:solidFill>
                <a:schemeClr val="tx1"/>
              </a:solidFill>
              <a:latin typeface="Times New Roman" panose="02020603050405020304" pitchFamily="18" charset="0"/>
              <a:cs typeface="Times New Roman" panose="02020603050405020304" pitchFamily="18" charset="0"/>
            </a:endParaRPr>
          </a:p>
        </p:txBody>
      </p:sp>
      <p:sp>
        <p:nvSpPr>
          <p:cNvPr id="6" name="TextBox 6">
            <a:extLst>
              <a:ext uri="{FF2B5EF4-FFF2-40B4-BE49-F238E27FC236}">
                <a16:creationId xmlns:a16="http://schemas.microsoft.com/office/drawing/2014/main" xmlns="" id="{BA225524-4124-48F8-8510-3A9426405389}"/>
              </a:ext>
            </a:extLst>
          </p:cNvPr>
          <p:cNvSpPr txBox="1"/>
          <p:nvPr/>
        </p:nvSpPr>
        <p:spPr>
          <a:xfrm>
            <a:off x="6156176" y="1157377"/>
            <a:ext cx="2708168"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r" fontAlgn="base">
              <a:spcBef>
                <a:spcPts val="1000"/>
              </a:spcBef>
              <a:spcAft>
                <a:spcPct val="0"/>
              </a:spcAft>
              <a:buSzPct val="80000"/>
            </a:pPr>
            <a:r>
              <a:rPr lang="ar-DZ" sz="2000" b="1" dirty="0" smtClean="0">
                <a:solidFill>
                  <a:schemeClr val="tx1"/>
                </a:solidFill>
                <a:latin typeface="Times New Roman" panose="02020603050405020304" pitchFamily="18" charset="0"/>
                <a:cs typeface="Times New Roman" panose="02020603050405020304" pitchFamily="18" charset="0"/>
              </a:rPr>
              <a:t>الخصائص الايضية تبقي الخلية حية</a:t>
            </a:r>
            <a:endParaRPr lang="fr-FR" sz="2000" b="1" dirty="0" smtClean="0">
              <a:solidFill>
                <a:schemeClr val="tx1"/>
              </a:solidFill>
              <a:latin typeface="Times New Roman" panose="02020603050405020304" pitchFamily="18" charset="0"/>
              <a:cs typeface="Times New Roman" panose="02020603050405020304" pitchFamily="18" charset="0"/>
            </a:endParaRPr>
          </a:p>
          <a:p>
            <a:pPr lvl="0" algn="r" fontAlgn="base">
              <a:spcBef>
                <a:spcPts val="1000"/>
              </a:spcBef>
              <a:spcAft>
                <a:spcPct val="0"/>
              </a:spcAft>
              <a:buSzPct val="80000"/>
            </a:pPr>
            <a:r>
              <a:rPr lang="ar-AE" sz="2000" b="1" dirty="0" smtClean="0">
                <a:solidFill>
                  <a:schemeClr val="tx1"/>
                </a:solidFill>
                <a:latin typeface="Times New Roman" panose="02020603050405020304" pitchFamily="18" charset="0"/>
                <a:cs typeface="Times New Roman" panose="02020603050405020304" pitchFamily="18" charset="0"/>
              </a:rPr>
              <a:t>الخلية </a:t>
            </a:r>
            <a:r>
              <a:rPr lang="ar-AE" sz="2000" b="1" dirty="0">
                <a:solidFill>
                  <a:schemeClr val="tx1"/>
                </a:solidFill>
                <a:latin typeface="Times New Roman" panose="02020603050405020304" pitchFamily="18" charset="0"/>
                <a:cs typeface="Times New Roman" panose="02020603050405020304" pitchFamily="18" charset="0"/>
              </a:rPr>
              <a:t>تستجيب للمنبهات</a:t>
            </a:r>
          </a:p>
          <a:p>
            <a:pPr lvl="0" algn="r" fontAlgn="base">
              <a:spcBef>
                <a:spcPts val="1000"/>
              </a:spcBef>
              <a:spcAft>
                <a:spcPct val="0"/>
              </a:spcAft>
              <a:buSzPct val="80000"/>
            </a:pPr>
            <a:r>
              <a:rPr lang="ar-AE" sz="2000" b="1" dirty="0">
                <a:solidFill>
                  <a:schemeClr val="tx1"/>
                </a:solidFill>
                <a:latin typeface="Times New Roman" panose="02020603050405020304" pitchFamily="18" charset="0"/>
                <a:cs typeface="Times New Roman" panose="02020603050405020304" pitchFamily="18" charset="0"/>
              </a:rPr>
              <a:t>تتحرك </a:t>
            </a:r>
            <a:endParaRPr lang="en-GB" sz="2000" b="1" dirty="0">
              <a:solidFill>
                <a:schemeClr val="tx1"/>
              </a:solidFill>
              <a:latin typeface="Times New Roman" panose="02020603050405020304" pitchFamily="18" charset="0"/>
              <a:cs typeface="Times New Roman" panose="02020603050405020304" pitchFamily="18" charset="0"/>
            </a:endParaRPr>
          </a:p>
          <a:p>
            <a:pPr lvl="0" algn="r" fontAlgn="base">
              <a:spcBef>
                <a:spcPts val="1000"/>
              </a:spcBef>
              <a:spcAft>
                <a:spcPct val="0"/>
              </a:spcAft>
              <a:buSzPct val="80000"/>
            </a:pPr>
            <a:r>
              <a:rPr lang="ar-AE" sz="2000" b="1" dirty="0">
                <a:solidFill>
                  <a:schemeClr val="tx1"/>
                </a:solidFill>
                <a:latin typeface="Times New Roman" panose="02020603050405020304" pitchFamily="18" charset="0"/>
                <a:cs typeface="Times New Roman" panose="02020603050405020304" pitchFamily="18" charset="0"/>
              </a:rPr>
              <a:t> تتغذى وتتنفس</a:t>
            </a:r>
            <a:endParaRPr lang="en-GB" sz="2000" b="1" dirty="0">
              <a:solidFill>
                <a:schemeClr val="tx1"/>
              </a:solidFill>
              <a:latin typeface="Times New Roman" panose="02020603050405020304" pitchFamily="18" charset="0"/>
              <a:cs typeface="Times New Roman" panose="02020603050405020304" pitchFamily="18" charset="0"/>
            </a:endParaRPr>
          </a:p>
          <a:p>
            <a:pPr lvl="0" algn="r" fontAlgn="base">
              <a:spcBef>
                <a:spcPts val="1000"/>
              </a:spcBef>
              <a:spcAft>
                <a:spcPct val="0"/>
              </a:spcAft>
              <a:buSzPct val="80000"/>
            </a:pPr>
            <a:r>
              <a:rPr lang="ar-AE" sz="2000" b="1" dirty="0">
                <a:solidFill>
                  <a:schemeClr val="tx1"/>
                </a:solidFill>
                <a:latin typeface="Times New Roman" panose="02020603050405020304" pitchFamily="18" charset="0"/>
                <a:cs typeface="Times New Roman" panose="02020603050405020304" pitchFamily="18" charset="0"/>
              </a:rPr>
              <a:t> تعيد انتاج نفسها</a:t>
            </a:r>
            <a:endParaRPr lang="en-GB" sz="2000" b="1" dirty="0">
              <a:solidFill>
                <a:schemeClr val="tx1"/>
              </a:solidFill>
              <a:latin typeface="Times New Roman" panose="02020603050405020304" pitchFamily="18" charset="0"/>
              <a:cs typeface="Times New Roman" panose="02020603050405020304" pitchFamily="18" charset="0"/>
            </a:endParaRPr>
          </a:p>
          <a:p>
            <a:pPr lvl="0" algn="r" fontAlgn="base">
              <a:spcBef>
                <a:spcPts val="1000"/>
              </a:spcBef>
              <a:spcAft>
                <a:spcPct val="0"/>
              </a:spcAft>
              <a:buSzPct val="80000"/>
            </a:pPr>
            <a:r>
              <a:rPr lang="ar-AE" sz="2000" b="1" dirty="0">
                <a:solidFill>
                  <a:schemeClr val="tx1"/>
                </a:solidFill>
                <a:latin typeface="Times New Roman" panose="02020603050405020304" pitchFamily="18" charset="0"/>
                <a:cs typeface="Times New Roman" panose="02020603050405020304" pitchFamily="18" charset="0"/>
              </a:rPr>
              <a:t>وهكذا يكون كل كائن حي على قيد الحياة بسبب حقيقة أن الخلايا التي يتكون منها على قيد الحياة. </a:t>
            </a:r>
            <a:endParaRPr lang="fr-FR" sz="2000" b="1" dirty="0" smtClean="0">
              <a:solidFill>
                <a:schemeClr val="tx1"/>
              </a:solidFill>
              <a:latin typeface="Times New Roman" panose="02020603050405020304" pitchFamily="18" charset="0"/>
              <a:cs typeface="Times New Roman" panose="02020603050405020304" pitchFamily="18" charset="0"/>
            </a:endParaRPr>
          </a:p>
          <a:p>
            <a:pPr lvl="0" algn="r" fontAlgn="base">
              <a:spcBef>
                <a:spcPts val="1000"/>
              </a:spcBef>
              <a:spcAft>
                <a:spcPct val="0"/>
              </a:spcAft>
              <a:buSzPct val="80000"/>
            </a:pPr>
            <a:r>
              <a:rPr lang="ar-AE" sz="2000" b="1" dirty="0" smtClean="0">
                <a:solidFill>
                  <a:schemeClr val="tx1"/>
                </a:solidFill>
                <a:latin typeface="Times New Roman" panose="02020603050405020304" pitchFamily="18" charset="0"/>
                <a:cs typeface="Times New Roman" panose="02020603050405020304" pitchFamily="18" charset="0"/>
              </a:rPr>
              <a:t>لا </a:t>
            </a:r>
            <a:r>
              <a:rPr lang="ar-AE" sz="2000" b="1" dirty="0">
                <a:solidFill>
                  <a:schemeClr val="tx1"/>
                </a:solidFill>
                <a:latin typeface="Times New Roman" panose="02020603050405020304" pitchFamily="18" charset="0"/>
                <a:cs typeface="Times New Roman" panose="02020603050405020304" pitchFamily="18" charset="0"/>
              </a:rPr>
              <a:t>توجد حياة إلا حياة الخلايا</a:t>
            </a:r>
            <a:r>
              <a:rPr lang="ar-AE" sz="2000" dirty="0">
                <a:solidFill>
                  <a:schemeClr val="tx1"/>
                </a:solidFill>
                <a:latin typeface="Book Antiqua"/>
                <a:cs typeface="Times New Roman" panose="02020603050405020304" pitchFamily="18" charset="0"/>
              </a:rPr>
              <a:t>.</a:t>
            </a:r>
            <a:endParaRPr lang="en-GB" sz="2000" dirty="0">
              <a:solidFill>
                <a:schemeClr val="tx1"/>
              </a:solidFill>
              <a:latin typeface="Book Antiqua"/>
            </a:endParaRPr>
          </a:p>
        </p:txBody>
      </p:sp>
      <p:sp>
        <p:nvSpPr>
          <p:cNvPr id="2" name="Ellipse 1"/>
          <p:cNvSpPr/>
          <p:nvPr/>
        </p:nvSpPr>
        <p:spPr>
          <a:xfrm>
            <a:off x="179512" y="1412776"/>
            <a:ext cx="144016" cy="216024"/>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179512" y="4293096"/>
            <a:ext cx="144016" cy="216024"/>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179512" y="6021288"/>
            <a:ext cx="144016" cy="216024"/>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89689075"/>
      </p:ext>
    </p:extLst>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818" y="142876"/>
            <a:ext cx="7386582" cy="928670"/>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r="100000" b="100000"/>
            </a:path>
            <a:tileRect l="-100000" t="-100000"/>
          </a:gra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err="1">
                <a:solidFill>
                  <a:schemeClr val="tx1"/>
                </a:solidFill>
                <a:latin typeface="Times New Roman" panose="02020603050405020304" pitchFamily="18" charset="0"/>
                <a:cs typeface="Times New Roman" panose="02020603050405020304" pitchFamily="18" charset="0"/>
              </a:rPr>
              <a:t>What</a:t>
            </a:r>
            <a:r>
              <a:rPr lang="fr-FR" sz="3600" b="1" dirty="0">
                <a:solidFill>
                  <a:schemeClr val="tx1"/>
                </a:solidFill>
                <a:latin typeface="Times New Roman" panose="02020603050405020304" pitchFamily="18" charset="0"/>
                <a:cs typeface="Times New Roman" panose="02020603050405020304" pitchFamily="18" charset="0"/>
              </a:rPr>
              <a:t> Is </a:t>
            </a:r>
            <a:r>
              <a:rPr lang="fr-FR" sz="3600" b="1" dirty="0" smtClean="0">
                <a:solidFill>
                  <a:schemeClr val="tx1"/>
                </a:solidFill>
                <a:latin typeface="Times New Roman" panose="02020603050405020304" pitchFamily="18" charset="0"/>
                <a:cs typeface="Times New Roman" panose="02020603050405020304" pitchFamily="18" charset="0"/>
              </a:rPr>
              <a:t>a </a:t>
            </a:r>
            <a:r>
              <a:rPr lang="fr-FR" sz="3600" b="1" dirty="0" err="1" smtClean="0">
                <a:solidFill>
                  <a:schemeClr val="tx1"/>
                </a:solidFill>
                <a:latin typeface="Times New Roman" panose="02020603050405020304" pitchFamily="18" charset="0"/>
                <a:cs typeface="Times New Roman" panose="02020603050405020304" pitchFamily="18" charset="0"/>
              </a:rPr>
              <a:t>Cell</a:t>
            </a:r>
            <a:r>
              <a:rPr lang="fr-FR" sz="3600" b="1" dirty="0" smtClean="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cont.…</a:t>
            </a:r>
            <a:endParaRPr lang="fr-FR" sz="2400" b="1"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611560" y="1400478"/>
            <a:ext cx="6840760" cy="584775"/>
          </a:xfrm>
          <a:prstGeom prst="rect">
            <a:avLst/>
          </a:prstGeom>
        </p:spPr>
        <p:txBody>
          <a:bodyPr wrap="square">
            <a:spAutoFit/>
          </a:bodyPr>
          <a:lstStyle/>
          <a:p>
            <a:r>
              <a:rPr lang="fr-FR" sz="3200" b="1" dirty="0" smtClean="0">
                <a:solidFill>
                  <a:srgbClr val="292526"/>
                </a:solidFill>
                <a:latin typeface="Times New Roman" panose="02020603050405020304" pitchFamily="18" charset="0"/>
                <a:cs typeface="Times New Roman" panose="02020603050405020304" pitchFamily="18" charset="0"/>
              </a:rPr>
              <a:t>Life </a:t>
            </a:r>
            <a:r>
              <a:rPr lang="fr-FR" sz="3200" b="1" dirty="0" err="1" smtClean="0">
                <a:solidFill>
                  <a:srgbClr val="292526"/>
                </a:solidFill>
                <a:latin typeface="Times New Roman" panose="02020603050405020304" pitchFamily="18" charset="0"/>
                <a:cs typeface="Times New Roman" panose="02020603050405020304" pitchFamily="18" charset="0"/>
              </a:rPr>
              <a:t>begins</a:t>
            </a:r>
            <a:r>
              <a:rPr lang="fr-FR" sz="3200" b="1" dirty="0" smtClean="0">
                <a:solidFill>
                  <a:srgbClr val="292526"/>
                </a:solidFill>
                <a:latin typeface="Times New Roman" panose="02020603050405020304" pitchFamily="18" charset="0"/>
                <a:cs typeface="Times New Roman" panose="02020603050405020304" pitchFamily="18" charset="0"/>
              </a:rPr>
              <a:t> </a:t>
            </a:r>
            <a:r>
              <a:rPr lang="fr-FR" sz="3200" b="1" dirty="0" err="1" smtClean="0">
                <a:solidFill>
                  <a:srgbClr val="292526"/>
                </a:solidFill>
                <a:latin typeface="Times New Roman" panose="02020603050405020304" pitchFamily="18" charset="0"/>
                <a:cs typeface="Times New Roman" panose="02020603050405020304" pitchFamily="18" charset="0"/>
              </a:rPr>
              <a:t>with</a:t>
            </a:r>
            <a:r>
              <a:rPr lang="fr-FR" sz="3200" b="1" dirty="0" smtClean="0">
                <a:solidFill>
                  <a:srgbClr val="292526"/>
                </a:solidFill>
                <a:latin typeface="Times New Roman" panose="02020603050405020304" pitchFamily="18" charset="0"/>
                <a:cs typeface="Times New Roman" panose="02020603050405020304" pitchFamily="18" charset="0"/>
              </a:rPr>
              <a:t> </a:t>
            </a:r>
            <a:r>
              <a:rPr lang="fr-FR" sz="3200" b="1" dirty="0" err="1" smtClean="0">
                <a:solidFill>
                  <a:srgbClr val="292526"/>
                </a:solidFill>
                <a:latin typeface="Times New Roman" panose="02020603050405020304" pitchFamily="18" charset="0"/>
                <a:cs typeface="Times New Roman" panose="02020603050405020304" pitchFamily="18" charset="0"/>
              </a:rPr>
              <a:t>Cells</a:t>
            </a:r>
            <a:endParaRPr lang="fr-FR" sz="3200" dirty="0">
              <a:latin typeface="Times New Roman" panose="02020603050405020304" pitchFamily="18" charset="0"/>
              <a:cs typeface="Times New Roman" panose="02020603050405020304" pitchFamily="18" charset="0"/>
            </a:endParaRPr>
          </a:p>
        </p:txBody>
      </p:sp>
      <p:pic>
        <p:nvPicPr>
          <p:cNvPr id="8" name="Image 7"/>
          <p:cNvPicPr>
            <a:picLocks noChangeAspect="1"/>
          </p:cNvPicPr>
          <p:nvPr/>
        </p:nvPicPr>
        <p:blipFill>
          <a:blip r:embed="rId2"/>
          <a:stretch>
            <a:fillRect/>
          </a:stretch>
        </p:blipFill>
        <p:spPr>
          <a:xfrm>
            <a:off x="323528" y="2348880"/>
            <a:ext cx="5095205" cy="3672408"/>
          </a:xfrm>
          <a:prstGeom prst="rect">
            <a:avLst/>
          </a:prstGeom>
        </p:spPr>
      </p:pic>
      <p:sp>
        <p:nvSpPr>
          <p:cNvPr id="9" name="Rectangle 8"/>
          <p:cNvSpPr/>
          <p:nvPr/>
        </p:nvSpPr>
        <p:spPr>
          <a:xfrm>
            <a:off x="5652120" y="2636912"/>
            <a:ext cx="3240360" cy="309634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n w="0"/>
                <a:solidFill>
                  <a:schemeClr val="tx1"/>
                </a:solidFill>
                <a:effectLst>
                  <a:outerShdw blurRad="38100" dist="19050" dir="2700000" algn="tl" rotWithShape="0">
                    <a:schemeClr val="dk1">
                      <a:alpha val="40000"/>
                    </a:schemeClr>
                  </a:outerShdw>
                </a:effectLst>
              </a:rPr>
              <a:t>The </a:t>
            </a:r>
            <a:r>
              <a:rPr lang="en-US" dirty="0">
                <a:ln w="0"/>
                <a:solidFill>
                  <a:schemeClr val="tx1"/>
                </a:solidFill>
                <a:effectLst>
                  <a:outerShdw blurRad="38100" dist="19050" dir="2700000" algn="tl" rotWithShape="0">
                    <a:schemeClr val="dk1">
                      <a:alpha val="40000"/>
                    </a:schemeClr>
                  </a:outerShdw>
                </a:effectLst>
              </a:rPr>
              <a:t>human </a:t>
            </a:r>
            <a:r>
              <a:rPr lang="en-US" dirty="0" smtClean="0">
                <a:ln w="0"/>
                <a:solidFill>
                  <a:schemeClr val="tx1"/>
                </a:solidFill>
                <a:effectLst>
                  <a:outerShdw blurRad="38100" dist="19050" dir="2700000" algn="tl" rotWithShape="0">
                    <a:schemeClr val="dk1">
                      <a:alpha val="40000"/>
                    </a:schemeClr>
                  </a:outerShdw>
                </a:effectLst>
              </a:rPr>
              <a:t>egg: A </a:t>
            </a:r>
            <a:r>
              <a:rPr lang="en-US" dirty="0">
                <a:ln w="0"/>
                <a:solidFill>
                  <a:schemeClr val="tx1"/>
                </a:solidFill>
                <a:effectLst>
                  <a:outerShdw blurRad="38100" dist="19050" dir="2700000" algn="tl" rotWithShape="0">
                    <a:schemeClr val="dk1">
                      <a:alpha val="40000"/>
                    </a:schemeClr>
                  </a:outerShdw>
                </a:effectLst>
              </a:rPr>
              <a:t>single ~200 micrometer (m) </a:t>
            </a:r>
            <a:r>
              <a:rPr lang="en-US" dirty="0" smtClean="0">
                <a:ln w="0"/>
                <a:solidFill>
                  <a:schemeClr val="tx1"/>
                </a:solidFill>
                <a:effectLst>
                  <a:outerShdw blurRad="38100" dist="19050" dir="2700000" algn="tl" rotWithShape="0">
                    <a:schemeClr val="dk1">
                      <a:alpha val="40000"/>
                    </a:schemeClr>
                  </a:outerShdw>
                </a:effectLst>
              </a:rPr>
              <a:t>cell, </a:t>
            </a:r>
          </a:p>
          <a:p>
            <a:r>
              <a:rPr lang="en-US" dirty="0" smtClean="0">
                <a:ln w="0"/>
                <a:solidFill>
                  <a:schemeClr val="tx1"/>
                </a:solidFill>
                <a:effectLst>
                  <a:outerShdw blurRad="38100" dist="19050" dir="2700000" algn="tl" rotWithShape="0">
                    <a:schemeClr val="dk1">
                      <a:alpha val="40000"/>
                    </a:schemeClr>
                  </a:outerShdw>
                </a:effectLst>
              </a:rPr>
              <a:t>with</a:t>
            </a:r>
            <a:endParaRPr lang="en-US" dirty="0">
              <a:ln w="0"/>
              <a:solidFill>
                <a:schemeClr val="tx1"/>
              </a:solidFill>
              <a:effectLst>
                <a:outerShdw blurRad="38100" dist="19050" dir="2700000" algn="tl" rotWithShape="0">
                  <a:schemeClr val="dk1">
                    <a:alpha val="40000"/>
                  </a:schemeClr>
                </a:outerShdw>
              </a:effectLst>
            </a:endParaRPr>
          </a:p>
          <a:p>
            <a:r>
              <a:rPr lang="en-US" dirty="0">
                <a:ln w="0"/>
                <a:solidFill>
                  <a:schemeClr val="tx1"/>
                </a:solidFill>
                <a:effectLst>
                  <a:outerShdw blurRad="38100" dist="19050" dir="2700000" algn="tl" rotWithShape="0">
                    <a:schemeClr val="dk1">
                      <a:alpha val="40000"/>
                    </a:schemeClr>
                  </a:outerShdw>
                </a:effectLst>
              </a:rPr>
              <a:t>sperm, which are also single cells. </a:t>
            </a:r>
            <a:endParaRPr lang="en-US" dirty="0" smtClean="0">
              <a:ln w="0"/>
              <a:solidFill>
                <a:schemeClr val="tx1"/>
              </a:solidFill>
              <a:effectLst>
                <a:outerShdw blurRad="38100" dist="19050" dir="2700000" algn="tl" rotWithShape="0">
                  <a:schemeClr val="dk1">
                    <a:alpha val="40000"/>
                  </a:schemeClr>
                </a:outerShdw>
              </a:effectLst>
            </a:endParaRPr>
          </a:p>
          <a:p>
            <a:endParaRPr lang="en-US" dirty="0" smtClean="0">
              <a:ln w="0"/>
              <a:solidFill>
                <a:schemeClr val="tx1"/>
              </a:solidFill>
              <a:effectLst>
                <a:outerShdw blurRad="38100" dist="19050" dir="2700000" algn="tl" rotWithShape="0">
                  <a:schemeClr val="dk1">
                    <a:alpha val="40000"/>
                  </a:schemeClr>
                </a:outerShdw>
              </a:effectLst>
            </a:endParaRPr>
          </a:p>
          <a:p>
            <a:r>
              <a:rPr lang="en-US" dirty="0" smtClean="0">
                <a:ln w="0"/>
                <a:solidFill>
                  <a:schemeClr val="tx1"/>
                </a:solidFill>
                <a:effectLst>
                  <a:outerShdw blurRad="38100" dist="19050" dir="2700000" algn="tl" rotWithShape="0">
                    <a:schemeClr val="dk1">
                      <a:alpha val="40000"/>
                    </a:schemeClr>
                  </a:outerShdw>
                </a:effectLst>
              </a:rPr>
              <a:t>From </a:t>
            </a:r>
            <a:r>
              <a:rPr lang="en-US" dirty="0">
                <a:ln w="0"/>
                <a:solidFill>
                  <a:schemeClr val="tx1"/>
                </a:solidFill>
                <a:effectLst>
                  <a:outerShdw blurRad="38100" dist="19050" dir="2700000" algn="tl" rotWithShape="0">
                    <a:schemeClr val="dk1">
                      <a:alpha val="40000"/>
                    </a:schemeClr>
                  </a:outerShdw>
                </a:effectLst>
              </a:rPr>
              <a:t>the union of an egg</a:t>
            </a:r>
          </a:p>
          <a:p>
            <a:r>
              <a:rPr lang="en-US" dirty="0">
                <a:ln w="0"/>
                <a:solidFill>
                  <a:schemeClr val="tx1"/>
                </a:solidFill>
                <a:effectLst>
                  <a:outerShdw blurRad="38100" dist="19050" dir="2700000" algn="tl" rotWithShape="0">
                    <a:schemeClr val="dk1">
                      <a:alpha val="40000"/>
                    </a:schemeClr>
                  </a:outerShdw>
                </a:effectLst>
              </a:rPr>
              <a:t>and sperm will arise the 10 trillion cells of a human body.</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07168574"/>
      </p:ext>
    </p:extLst>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0" y="0"/>
            <a:ext cx="9143999" cy="6858000"/>
          </a:xfrm>
          <a:prstGeom prst="rect">
            <a:avLst/>
          </a:prstGeom>
          <a:noFill/>
          <a:ln w="9525">
            <a:noFill/>
            <a:miter lim="800000"/>
            <a:headEnd/>
            <a:tailEnd/>
          </a:ln>
          <a:effectLst/>
        </p:spPr>
      </p:pic>
    </p:spTree>
    <p:extLst>
      <p:ext uri="{BB962C8B-B14F-4D97-AF65-F5344CB8AC3E}">
        <p14:creationId xmlns:p14="http://schemas.microsoft.com/office/powerpoint/2010/main" val="848195147"/>
      </p:ext>
    </p:extLst>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16632"/>
            <a:ext cx="8822214" cy="4151384"/>
          </a:xfrm>
          <a:ln>
            <a:solidFill>
              <a:srgbClr val="FF0000"/>
            </a:solidFill>
          </a:ln>
        </p:spPr>
        <p:style>
          <a:lnRef idx="2">
            <a:schemeClr val="dk1"/>
          </a:lnRef>
          <a:fillRef idx="1">
            <a:schemeClr val="lt1"/>
          </a:fillRef>
          <a:effectRef idx="0">
            <a:schemeClr val="dk1"/>
          </a:effectRef>
          <a:fontRef idx="minor">
            <a:schemeClr val="dk1"/>
          </a:fontRef>
        </p:style>
        <p:txBody>
          <a:bodyPr>
            <a:normAutofit/>
          </a:bodyPr>
          <a:lstStyle/>
          <a:p>
            <a:pPr algn="just">
              <a:lnSpc>
                <a:spcPct val="150000"/>
              </a:lnSpc>
            </a:pPr>
            <a:r>
              <a:rPr lang="en-US" sz="2400" dirty="0">
                <a:latin typeface="Times New Roman" pitchFamily="18" charset="0"/>
                <a:cs typeface="Times New Roman" pitchFamily="18" charset="0"/>
              </a:rPr>
              <a:t>Whatever their shape, size, specialization, and lifestyle, all living cells (Eukaryotes or Prokaryotes) have a fundamental structure characterized by the presence of the following three elements</a:t>
            </a:r>
            <a:r>
              <a:rPr lang="en-US" sz="2400" dirty="0" smtClean="0">
                <a:latin typeface="Times New Roman" pitchFamily="18" charset="0"/>
                <a:cs typeface="Times New Roman" pitchFamily="18" charset="0"/>
              </a:rPr>
              <a:t>:</a:t>
            </a:r>
          </a:p>
          <a:p>
            <a:pPr marL="457200" indent="-457200" algn="just">
              <a:lnSpc>
                <a:spcPct val="150000"/>
              </a:lnSpc>
              <a:buAutoNum type="arabicParenR"/>
            </a:pPr>
            <a:r>
              <a:rPr lang="it-IT" sz="2400" b="1" dirty="0" smtClean="0">
                <a:solidFill>
                  <a:srgbClr val="EA0000"/>
                </a:solidFill>
                <a:latin typeface="Times New Roman" pitchFamily="18" charset="0"/>
                <a:cs typeface="Times New Roman" pitchFamily="18" charset="0"/>
              </a:rPr>
              <a:t>Cell </a:t>
            </a:r>
            <a:r>
              <a:rPr lang="it-IT" sz="2400" b="1" dirty="0">
                <a:solidFill>
                  <a:srgbClr val="EA0000"/>
                </a:solidFill>
                <a:latin typeface="Times New Roman" pitchFamily="18" charset="0"/>
                <a:cs typeface="Times New Roman" pitchFamily="18" charset="0"/>
              </a:rPr>
              <a:t>membrane </a:t>
            </a:r>
            <a:r>
              <a:rPr lang="it-IT" sz="2400" b="1" dirty="0">
                <a:latin typeface="Times New Roman" pitchFamily="18" charset="0"/>
                <a:cs typeface="Times New Roman" pitchFamily="18" charset="0"/>
              </a:rPr>
              <a:t>or plasma membrane, </a:t>
            </a:r>
            <a:endParaRPr lang="it-IT" sz="2400" b="1" dirty="0" smtClean="0">
              <a:latin typeface="Times New Roman" pitchFamily="18" charset="0"/>
              <a:cs typeface="Times New Roman" pitchFamily="18" charset="0"/>
            </a:endParaRPr>
          </a:p>
          <a:p>
            <a:pPr marL="457200" indent="-457200" algn="just">
              <a:lnSpc>
                <a:spcPct val="150000"/>
              </a:lnSpc>
              <a:buAutoNum type="arabicParenR"/>
            </a:pPr>
            <a:r>
              <a:rPr lang="en-US" sz="2400" b="1" dirty="0">
                <a:solidFill>
                  <a:srgbClr val="EA0000"/>
                </a:solidFill>
                <a:latin typeface="Times New Roman" pitchFamily="18" charset="0"/>
                <a:cs typeface="Times New Roman" pitchFamily="18" charset="0"/>
              </a:rPr>
              <a:t>Region that contains genetic material</a:t>
            </a:r>
            <a:r>
              <a:rPr lang="en-US" sz="2400" b="1" dirty="0">
                <a:latin typeface="Times New Roman" pitchFamily="18" charset="0"/>
                <a:cs typeface="Times New Roman" pitchFamily="18" charset="0"/>
              </a:rPr>
              <a:t>, found inside the cell </a:t>
            </a:r>
            <a:endParaRPr lang="en-US" sz="2400" b="1" dirty="0" smtClean="0">
              <a:latin typeface="Times New Roman" pitchFamily="18" charset="0"/>
              <a:cs typeface="Times New Roman" pitchFamily="18" charset="0"/>
            </a:endParaRPr>
          </a:p>
          <a:p>
            <a:pPr marL="457200" indent="-457200" algn="just">
              <a:lnSpc>
                <a:spcPct val="150000"/>
              </a:lnSpc>
              <a:buAutoNum type="arabicParenR"/>
            </a:pPr>
            <a:r>
              <a:rPr lang="en-US" sz="2400" b="1" dirty="0" smtClean="0">
                <a:solidFill>
                  <a:srgbClr val="EA0000"/>
                </a:solidFill>
                <a:latin typeface="Times New Roman" pitchFamily="18" charset="0"/>
                <a:cs typeface="Times New Roman" pitchFamily="18" charset="0"/>
              </a:rPr>
              <a:t>Cytoplasm</a:t>
            </a:r>
            <a:r>
              <a:rPr lang="en-US" sz="2400" b="1" dirty="0">
                <a:latin typeface="Times New Roman" pitchFamily="18" charset="0"/>
                <a:cs typeface="Times New Roman" pitchFamily="18" charset="0"/>
              </a:rPr>
              <a:t>: region between the nucleus (or DNA) and the cell membrane.</a:t>
            </a:r>
            <a:endParaRPr lang="fr-FR" sz="2400" dirty="0">
              <a:latin typeface="Times New Roman" pitchFamily="18" charset="0"/>
              <a:cs typeface="Times New Roman" pitchFamily="18" charset="0"/>
            </a:endParaRPr>
          </a:p>
        </p:txBody>
      </p:sp>
      <p:sp>
        <p:nvSpPr>
          <p:cNvPr id="2" name="Rectangle 1"/>
          <p:cNvSpPr/>
          <p:nvPr/>
        </p:nvSpPr>
        <p:spPr>
          <a:xfrm>
            <a:off x="1043608" y="4365104"/>
            <a:ext cx="7742094" cy="22322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r>
              <a:rPr lang="ar-DZ" sz="2000" b="1" dirty="0"/>
              <a:t>مهما كان شكلها وحجمها وتخصصها ونمط حياتها، فإن جميع الخلايا الحية (حقيقيات </a:t>
            </a:r>
            <a:r>
              <a:rPr lang="ar-DZ" sz="2000" b="1" dirty="0" smtClean="0"/>
              <a:t>النواة </a:t>
            </a:r>
            <a:r>
              <a:rPr lang="ar-DZ" sz="2000" b="1" dirty="0"/>
              <a:t>أو بدائيات </a:t>
            </a:r>
            <a:r>
              <a:rPr lang="ar-DZ" sz="2000" b="1" dirty="0" smtClean="0"/>
              <a:t>النواة) </a:t>
            </a:r>
            <a:r>
              <a:rPr lang="ar-DZ" sz="2000" b="1" dirty="0"/>
              <a:t>لها بنية أساسية تتميز بوجود العناصر الثلاثة التالية:</a:t>
            </a:r>
          </a:p>
          <a:p>
            <a:pPr marL="457200" indent="-457200" algn="just" rtl="1">
              <a:buFont typeface="+mj-lt"/>
              <a:buAutoNum type="arabicPeriod"/>
            </a:pPr>
            <a:r>
              <a:rPr lang="ar-DZ" sz="2000" b="1" dirty="0"/>
              <a:t>غشاء الخلية أو الغشاء البلازمي،</a:t>
            </a:r>
          </a:p>
          <a:p>
            <a:pPr marL="457200" indent="-457200" algn="just" rtl="1">
              <a:buFont typeface="+mj-lt"/>
              <a:buAutoNum type="arabicPeriod"/>
            </a:pPr>
            <a:r>
              <a:rPr lang="ar-DZ" sz="2000" b="1" dirty="0" smtClean="0"/>
              <a:t>المنطقة </a:t>
            </a:r>
            <a:r>
              <a:rPr lang="ar-DZ" sz="2000" b="1" dirty="0"/>
              <a:t>التي تحتوي على المادة الوراثية، الموجودة داخل الخلية</a:t>
            </a:r>
          </a:p>
          <a:p>
            <a:pPr marL="457200" indent="-457200" algn="just" rtl="1">
              <a:buFont typeface="+mj-lt"/>
              <a:buAutoNum type="arabicPeriod"/>
            </a:pPr>
            <a:r>
              <a:rPr lang="ar-DZ" sz="2000" b="1" dirty="0" err="1"/>
              <a:t>السايتوبلازم</a:t>
            </a:r>
            <a:r>
              <a:rPr lang="ar-DZ" sz="2000" b="1" dirty="0"/>
              <a:t>: المنطقة الواقعة بين النواة (أو الحمض النووي) والغشاء الخلوي.</a:t>
            </a:r>
            <a:endParaRPr lang="fr-FR" sz="2000" b="1" dirty="0"/>
          </a:p>
        </p:txBody>
      </p:sp>
    </p:spTree>
    <p:extLst>
      <p:ext uri="{BB962C8B-B14F-4D97-AF65-F5344CB8AC3E}">
        <p14:creationId xmlns:p14="http://schemas.microsoft.com/office/powerpoint/2010/main" val="3773117920"/>
      </p:ext>
    </p:extLst>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5445224"/>
          </a:xfrm>
        </p:spPr>
        <p:style>
          <a:lnRef idx="2">
            <a:schemeClr val="dk1"/>
          </a:lnRef>
          <a:fillRef idx="1">
            <a:schemeClr val="lt1"/>
          </a:fillRef>
          <a:effectRef idx="0">
            <a:schemeClr val="dk1"/>
          </a:effectRef>
          <a:fontRef idx="minor">
            <a:schemeClr val="dk1"/>
          </a:fontRef>
        </p:style>
        <p:txBody>
          <a:bodyPr>
            <a:normAutofit/>
          </a:bodyPr>
          <a:lstStyle/>
          <a:p>
            <a:pPr algn="just">
              <a:lnSpc>
                <a:spcPct val="150000"/>
              </a:lnSpc>
              <a:buNone/>
            </a:pPr>
            <a:r>
              <a:rPr lang="fr-FR"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Viruses are not considered living beings because they do not have a cellular structure, have no metabolism of their own and can only be reproduced by living cells which they are obliged to infect to ensure their multiplication cycle (absolute parasitism).</a:t>
            </a:r>
            <a:endParaRPr lang="fr-FR" sz="24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srcRect/>
          <a:stretch>
            <a:fillRect/>
          </a:stretch>
        </p:blipFill>
        <p:spPr bwMode="auto">
          <a:xfrm>
            <a:off x="5202138" y="2492896"/>
            <a:ext cx="3929058" cy="4217692"/>
          </a:xfrm>
          <a:prstGeom prst="rect">
            <a:avLst/>
          </a:prstGeom>
          <a:noFill/>
          <a:ln w="9525">
            <a:noFill/>
            <a:miter lim="800000"/>
            <a:headEnd/>
            <a:tailEnd/>
          </a:ln>
          <a:effectLst/>
        </p:spPr>
      </p:pic>
      <p:sp>
        <p:nvSpPr>
          <p:cNvPr id="4" name="Rectangle 3"/>
          <p:cNvSpPr/>
          <p:nvPr/>
        </p:nvSpPr>
        <p:spPr>
          <a:xfrm>
            <a:off x="245196" y="5173940"/>
            <a:ext cx="4857752" cy="11079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400" b="1" dirty="0">
                <a:latin typeface="Times New Roman" pitchFamily="18" charset="0"/>
                <a:cs typeface="Times New Roman" pitchFamily="18" charset="0"/>
              </a:rPr>
              <a:t>Figure: </a:t>
            </a:r>
            <a:r>
              <a:rPr lang="en-US" sz="2400" b="1" dirty="0" smtClean="0">
                <a:latin typeface="Times New Roman" pitchFamily="18" charset="0"/>
                <a:cs typeface="Times New Roman" pitchFamily="18" charset="0"/>
              </a:rPr>
              <a:t>Viruses (</a:t>
            </a:r>
            <a:r>
              <a:rPr lang="fr-FR" sz="2400" b="1" dirty="0" err="1" smtClean="0">
                <a:latin typeface="Times New Roman" pitchFamily="18" charset="0"/>
                <a:cs typeface="Times New Roman" pitchFamily="18" charset="0"/>
              </a:rPr>
              <a:t>bacteriophages</a:t>
            </a:r>
            <a:r>
              <a:rPr lang="fr-FR"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infecting </a:t>
            </a:r>
            <a:r>
              <a:rPr lang="en-US" sz="2400" b="1" dirty="0">
                <a:latin typeface="Times New Roman" pitchFamily="18" charset="0"/>
                <a:cs typeface="Times New Roman" pitchFamily="18" charset="0"/>
              </a:rPr>
              <a:t>a bacterial cell. </a:t>
            </a:r>
            <a:r>
              <a:rPr lang="fr-FR" dirty="0" smtClean="0">
                <a:latin typeface="Times New Roman" pitchFamily="18" charset="0"/>
                <a:cs typeface="Times New Roman" pitchFamily="18" charset="0"/>
              </a:rPr>
              <a:t>(T</a:t>
            </a:r>
            <a:r>
              <a:rPr lang="fr-FR" dirty="0">
                <a:latin typeface="Times New Roman" pitchFamily="18" charset="0"/>
                <a:cs typeface="Times New Roman" pitchFamily="18" charset="0"/>
              </a:rPr>
              <a:t>E</a:t>
            </a:r>
            <a:r>
              <a:rPr lang="fr-FR" dirty="0" smtClean="0">
                <a:latin typeface="Times New Roman" pitchFamily="18" charset="0"/>
                <a:cs typeface="Times New Roman" pitchFamily="18" charset="0"/>
              </a:rPr>
              <a:t>M: </a:t>
            </a:r>
            <a:r>
              <a:rPr lang="fr-FR" dirty="0">
                <a:latin typeface="Times New Roman" pitchFamily="18" charset="0"/>
                <a:cs typeface="Times New Roman" pitchFamily="18" charset="0"/>
              </a:rPr>
              <a:t>Transmission </a:t>
            </a:r>
            <a:r>
              <a:rPr lang="fr-FR" dirty="0" smtClean="0">
                <a:latin typeface="Times New Roman" pitchFamily="18" charset="0"/>
                <a:cs typeface="Times New Roman" pitchFamily="18" charset="0"/>
              </a:rPr>
              <a:t>Electron </a:t>
            </a:r>
            <a:r>
              <a:rPr lang="fr-FR" dirty="0" err="1" smtClean="0">
                <a:latin typeface="Times New Roman" pitchFamily="18" charset="0"/>
                <a:cs typeface="Times New Roman" pitchFamily="18" charset="0"/>
              </a:rPr>
              <a:t>Microscopy</a:t>
            </a:r>
            <a:r>
              <a:rPr lang="fr-FR" dirty="0">
                <a:latin typeface="Times New Roman" pitchFamily="18" charset="0"/>
                <a:cs typeface="Times New Roman" pitchFamily="18" charset="0"/>
              </a:rPr>
              <a:t>).</a:t>
            </a:r>
          </a:p>
        </p:txBody>
      </p:sp>
      <p:sp>
        <p:nvSpPr>
          <p:cNvPr id="2" name="Rectangle 1"/>
          <p:cNvSpPr/>
          <p:nvPr/>
        </p:nvSpPr>
        <p:spPr>
          <a:xfrm>
            <a:off x="235234" y="2348880"/>
            <a:ext cx="4731670" cy="15841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000" b="1" dirty="0"/>
              <a:t>لا تعتبر الفيروسات كائنات حية لأنها لا تمتلك بنية خلوية، وليس لها عملية أيض خاصة بها ولا يمكن تكاثرها إلا عن طريق الخلايا الحية التي تضطر إلى إصابتها لضمان دورة تكاثرها </a:t>
            </a:r>
            <a:r>
              <a:rPr lang="ar-DZ" sz="2000" b="1" dirty="0" smtClean="0"/>
              <a:t>(تطفل مطلق</a:t>
            </a:r>
            <a:r>
              <a:rPr lang="ar-DZ" sz="2000" b="1" dirty="0"/>
              <a:t>).</a:t>
            </a:r>
            <a:endParaRPr lang="fr-FR" sz="2000" b="1" dirty="0"/>
          </a:p>
        </p:txBody>
      </p:sp>
    </p:spTree>
    <p:extLst>
      <p:ext uri="{BB962C8B-B14F-4D97-AF65-F5344CB8AC3E}">
        <p14:creationId xmlns:p14="http://schemas.microsoft.com/office/powerpoint/2010/main" val="1599681419"/>
      </p:ext>
    </p:extLst>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7030" y="188640"/>
            <a:ext cx="8892480" cy="3816000"/>
          </a:xfrm>
        </p:spPr>
        <p:style>
          <a:lnRef idx="2">
            <a:schemeClr val="dk1"/>
          </a:lnRef>
          <a:fillRef idx="1">
            <a:schemeClr val="lt1"/>
          </a:fillRef>
          <a:effectRef idx="0">
            <a:schemeClr val="dk1"/>
          </a:effectRef>
          <a:fontRef idx="minor">
            <a:schemeClr val="dk1"/>
          </a:fontRef>
        </p:style>
        <p:txBody>
          <a:bodyPr>
            <a:normAutofit/>
          </a:bodyPr>
          <a:lstStyle/>
          <a:p>
            <a:pPr algn="just">
              <a:lnSpc>
                <a:spcPct val="150000"/>
              </a:lnSpc>
              <a:buNone/>
            </a:pPr>
            <a:r>
              <a:rPr lang="en-US" sz="2000" b="1" dirty="0" err="1">
                <a:latin typeface="Times New Roman" pitchFamily="18" charset="0"/>
                <a:cs typeface="Times New Roman" pitchFamily="18" charset="0"/>
              </a:rPr>
              <a:t>Virses</a:t>
            </a:r>
            <a:r>
              <a:rPr lang="en-US" sz="2000" b="1" dirty="0">
                <a:latin typeface="Times New Roman" pitchFamily="18" charset="0"/>
                <a:cs typeface="Times New Roman" pitchFamily="18" charset="0"/>
              </a:rPr>
              <a:t> are composed of DNA (deoxyribonucleic acid) or RNA (ribonucleic acid) but not both, viruses lack membrane-bounded cell organization; most are enclosed in a protein coat. Viruses are much smaller than cells. Although viruses replicate, they can do so only by entering a cell and using its living metabolism for their perpetuation. Outside cells, viruses cannot replicate, feed, or grow. Some viruses can even be crystallized, like minerals. In this state, viruses can survive for years unchanged—until they contact the specific living tissues they require for their perpetuation.</a:t>
            </a:r>
            <a:endParaRPr lang="fr-FR" sz="2000" b="1" dirty="0">
              <a:latin typeface="Times New Roman" pitchFamily="18" charset="0"/>
              <a:cs typeface="Times New Roman" pitchFamily="18" charset="0"/>
            </a:endParaRPr>
          </a:p>
        </p:txBody>
      </p:sp>
      <p:sp>
        <p:nvSpPr>
          <p:cNvPr id="2" name="Rectangle 1"/>
          <p:cNvSpPr/>
          <p:nvPr/>
        </p:nvSpPr>
        <p:spPr>
          <a:xfrm>
            <a:off x="177888" y="4149080"/>
            <a:ext cx="8871622" cy="2520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r>
              <a:rPr lang="ar-DZ" sz="2000" b="1" dirty="0"/>
              <a:t>تتكون الفيروسات من الحمض النووي </a:t>
            </a:r>
            <a:r>
              <a:rPr lang="ar-DZ" sz="2000" b="1" dirty="0" err="1"/>
              <a:t>الريبوزي</a:t>
            </a:r>
            <a:r>
              <a:rPr lang="ar-DZ" sz="2000" b="1" dirty="0"/>
              <a:t> منقوص الأكسجين أو الحمض النووي </a:t>
            </a:r>
            <a:r>
              <a:rPr lang="ar-DZ" sz="2000" b="1" dirty="0" err="1" smtClean="0"/>
              <a:t>الريبوزي</a:t>
            </a:r>
            <a:r>
              <a:rPr lang="ar-DZ" sz="2000" b="1" dirty="0" smtClean="0"/>
              <a:t>، </a:t>
            </a:r>
            <a:r>
              <a:rPr lang="ar-DZ" sz="2000" b="1" dirty="0"/>
              <a:t>ولكن ليس كليهما، </a:t>
            </a:r>
            <a:r>
              <a:rPr lang="ar-DZ" sz="2000" b="1" dirty="0" smtClean="0"/>
              <a:t>الفيروسات </a:t>
            </a:r>
            <a:r>
              <a:rPr lang="ar-DZ" sz="2000" b="1" dirty="0"/>
              <a:t>تفتقر إلى التنظيم الخلوي المحدود بالغشاء؛ فمعظمها محاط فقط بغلاف بروتيني. كما ان الفيروسات أصغر بكثير من الخلايا. ورغم أن الفيروسات تتكاثر، فإنها لا تستطيع القيام بذلك إلا من خلال دخول الخلية واستخدام العمليات </a:t>
            </a:r>
            <a:r>
              <a:rPr lang="ar-DZ" sz="2000" b="1" dirty="0" err="1"/>
              <a:t>الايضيه</a:t>
            </a:r>
            <a:r>
              <a:rPr lang="ar-DZ" sz="2000" b="1" dirty="0"/>
              <a:t> </a:t>
            </a:r>
            <a:r>
              <a:rPr lang="ar-DZ" sz="2000" b="1" dirty="0" err="1"/>
              <a:t>الخاصه</a:t>
            </a:r>
            <a:r>
              <a:rPr lang="ar-DZ" sz="2000" b="1" dirty="0"/>
              <a:t> </a:t>
            </a:r>
            <a:r>
              <a:rPr lang="ar-DZ" sz="2000" b="1" dirty="0" err="1"/>
              <a:t>بالخليه</a:t>
            </a:r>
            <a:r>
              <a:rPr lang="ar-DZ" sz="2000" b="1" dirty="0"/>
              <a:t> </a:t>
            </a:r>
            <a:r>
              <a:rPr lang="ar-DZ" sz="2000" b="1" dirty="0" err="1" smtClean="0"/>
              <a:t>المضيفه</a:t>
            </a:r>
            <a:r>
              <a:rPr lang="ar-DZ" sz="2000" b="1" dirty="0" smtClean="0"/>
              <a:t>. </a:t>
            </a:r>
            <a:r>
              <a:rPr lang="ar-DZ" sz="2000" b="1" dirty="0"/>
              <a:t>وخارج الخلايا، لا تستطيع الفيروسات التكاثر أو التغذية أو النمو. </a:t>
            </a:r>
            <a:r>
              <a:rPr lang="ar-DZ" sz="2000" b="1" dirty="0" smtClean="0"/>
              <a:t>يمكن </a:t>
            </a:r>
            <a:r>
              <a:rPr lang="ar-DZ" sz="2000" b="1" dirty="0"/>
              <a:t>لبعض الفيروسات أن تتبلور، مثل المعادن. وفي هذه الحالة، يمكن للفيروسات أن تبقى على قيد الحياة لسنوات دون تغيير - حتى تتلامس مع </a:t>
            </a:r>
            <a:r>
              <a:rPr lang="ar-DZ" sz="2000" b="1" dirty="0" smtClean="0"/>
              <a:t>أنسجة حية محددة </a:t>
            </a:r>
            <a:r>
              <a:rPr lang="ar-DZ" sz="2000" b="1" dirty="0"/>
              <a:t>التي تحتاجها لاستمرارها.</a:t>
            </a:r>
            <a:endParaRPr lang="fr-FR" sz="2000" b="1" dirty="0"/>
          </a:p>
        </p:txBody>
      </p:sp>
    </p:spTree>
    <p:extLst>
      <p:ext uri="{BB962C8B-B14F-4D97-AF65-F5344CB8AC3E}">
        <p14:creationId xmlns:p14="http://schemas.microsoft.com/office/powerpoint/2010/main" val="2089841641"/>
      </p:ext>
    </p:extLst>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8640"/>
            <a:ext cx="8229600" cy="936104"/>
          </a:xfr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r="100000" b="100000"/>
            </a:path>
            <a:tileRect l="-100000" t="-100000"/>
          </a:gra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rIns="0" bIns="0" rtlCol="0" anchor="ctr">
            <a:normAutofit/>
          </a:bodyPr>
          <a:lstStyle/>
          <a:p>
            <a:pPr algn="ctr"/>
            <a:r>
              <a:rPr lang="fr-FR" sz="4000" b="1" dirty="0">
                <a:solidFill>
                  <a:schemeClr val="tx1"/>
                </a:solidFill>
                <a:latin typeface="Times New Roman" panose="02020603050405020304" pitchFamily="18" charset="0"/>
                <a:cs typeface="Times New Roman" panose="02020603050405020304" pitchFamily="18" charset="0"/>
              </a:rPr>
              <a:t>contact </a:t>
            </a:r>
            <a:r>
              <a:rPr lang="fr-FR" sz="4000" b="1" dirty="0" err="1">
                <a:solidFill>
                  <a:schemeClr val="tx1"/>
                </a:solidFill>
                <a:latin typeface="Times New Roman" panose="02020603050405020304" pitchFamily="18" charset="0"/>
                <a:cs typeface="Times New Roman" panose="02020603050405020304" pitchFamily="18" charset="0"/>
              </a:rPr>
              <a:t>sheet</a:t>
            </a:r>
            <a:endParaRPr lang="fr-FR" sz="4000" b="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323528" y="1268760"/>
            <a:ext cx="8568952" cy="5256584"/>
          </a:xfrm>
        </p:spPr>
        <p:txBody>
          <a:bodyPr>
            <a:normAutofit fontScale="92500"/>
          </a:bodyPr>
          <a:lstStyle/>
          <a:p>
            <a:pPr lvl="0">
              <a:lnSpc>
                <a:spcPct val="150000"/>
              </a:lnSpc>
            </a:pPr>
            <a:r>
              <a:rPr lang="en-US" sz="2400" b="1" dirty="0">
                <a:latin typeface="Times New Roman" pitchFamily="18" charset="0"/>
                <a:ea typeface="Calibri" pitchFamily="34" charset="0"/>
                <a:cs typeface="Times New Roman" pitchFamily="18" charset="0"/>
              </a:rPr>
              <a:t>Dr. ALLAOUI. A: </a:t>
            </a:r>
            <a:r>
              <a:rPr lang="en-US" sz="2400" b="1" dirty="0" smtClean="0">
                <a:latin typeface="Times New Roman" pitchFamily="18" charset="0"/>
                <a:ea typeface="Calibri" pitchFamily="34" charset="0"/>
                <a:cs typeface="Times New Roman" pitchFamily="18" charset="0"/>
              </a:rPr>
              <a:t>Lecturer </a:t>
            </a:r>
            <a:r>
              <a:rPr lang="en-US" sz="2400" b="1" dirty="0">
                <a:latin typeface="Times New Roman" pitchFamily="18" charset="0"/>
                <a:ea typeface="Calibri" pitchFamily="34" charset="0"/>
                <a:cs typeface="Times New Roman" pitchFamily="18" charset="0"/>
              </a:rPr>
              <a:t>qualified to direct research work</a:t>
            </a:r>
          </a:p>
          <a:p>
            <a:pPr>
              <a:lnSpc>
                <a:spcPct val="150000"/>
              </a:lnSpc>
            </a:pPr>
            <a:r>
              <a:rPr lang="fr-FR" sz="2400" b="1" dirty="0">
                <a:latin typeface="Times New Roman" panose="02020603050405020304" pitchFamily="18" charset="0"/>
                <a:cs typeface="Times New Roman" panose="02020603050405020304" pitchFamily="18" charset="0"/>
              </a:rPr>
              <a:t>e-mail </a:t>
            </a:r>
            <a:r>
              <a:rPr lang="fr-FR" sz="2400" b="1" dirty="0" err="1" smtClean="0">
                <a:latin typeface="Times New Roman" panose="02020603050405020304" pitchFamily="18" charset="0"/>
                <a:cs typeface="Times New Roman" panose="02020603050405020304" pitchFamily="18" charset="0"/>
              </a:rPr>
              <a:t>address</a:t>
            </a:r>
            <a:r>
              <a:rPr lang="fr-FR" sz="2400" b="1" dirty="0" smtClean="0">
                <a:latin typeface="Times New Roman" panose="02020603050405020304" pitchFamily="18" charset="0"/>
                <a:cs typeface="Times New Roman" panose="02020603050405020304" pitchFamily="18" charset="0"/>
              </a:rPr>
              <a:t> : </a:t>
            </a:r>
            <a:r>
              <a:rPr lang="fr-FR" sz="3000" b="1" dirty="0" smtClean="0">
                <a:solidFill>
                  <a:srgbClr val="0000FF"/>
                </a:solidFill>
                <a:latin typeface="Times New Roman" panose="02020603050405020304" pitchFamily="18" charset="0"/>
                <a:cs typeface="Times New Roman" panose="02020603050405020304" pitchFamily="18" charset="0"/>
              </a:rPr>
              <a:t>allaoui.assia@umc.edu.dz</a:t>
            </a:r>
          </a:p>
          <a:p>
            <a:pPr>
              <a:lnSpc>
                <a:spcPct val="150000"/>
              </a:lnSpc>
            </a:pPr>
            <a:r>
              <a:rPr lang="en-US" sz="2400" b="1" dirty="0">
                <a:latin typeface="Times New Roman" panose="02020603050405020304" pitchFamily="18" charset="0"/>
                <a:cs typeface="Times New Roman" panose="02020603050405020304" pitchFamily="18" charset="0"/>
              </a:rPr>
              <a:t>Module: </a:t>
            </a:r>
            <a:r>
              <a:rPr lang="en-US" sz="2400" b="1" dirty="0" err="1">
                <a:latin typeface="Times New Roman" panose="02020603050405020304" pitchFamily="18" charset="0"/>
                <a:cs typeface="Times New Roman" panose="02020603050405020304" pitchFamily="18" charset="0"/>
              </a:rPr>
              <a:t>Cytophysiology</a:t>
            </a:r>
            <a:r>
              <a:rPr lang="en-US" sz="2400" b="1" dirty="0">
                <a:latin typeface="Times New Roman" panose="02020603050405020304" pitchFamily="18" charset="0"/>
                <a:cs typeface="Times New Roman" panose="02020603050405020304" pitchFamily="18" charset="0"/>
              </a:rPr>
              <a:t> (lectures + tutorials)</a:t>
            </a:r>
            <a:endParaRPr lang="en-US" sz="2400" b="1" dirty="0" smtClean="0">
              <a:latin typeface="Times New Roman" panose="02020603050405020304" pitchFamily="18" charset="0"/>
              <a:cs typeface="Times New Roman" panose="02020603050405020304" pitchFamily="18" charset="0"/>
            </a:endParaRPr>
          </a:p>
          <a:p>
            <a:pPr>
              <a:lnSpc>
                <a:spcPct val="150000"/>
              </a:lnSpc>
            </a:pPr>
            <a:r>
              <a:rPr lang="en-US" sz="2400" b="1" dirty="0" smtClean="0">
                <a:latin typeface="Times New Roman" panose="02020603050405020304" pitchFamily="18" charset="0"/>
                <a:cs typeface="Times New Roman" panose="02020603050405020304" pitchFamily="18" charset="0"/>
              </a:rPr>
              <a:t>Coefficient</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03</a:t>
            </a:r>
          </a:p>
          <a:p>
            <a:pPr>
              <a:lnSpc>
                <a:spcPct val="150000"/>
              </a:lnSpc>
            </a:pPr>
            <a:r>
              <a:rPr lang="en-US" sz="2400" b="1" dirty="0" smtClean="0">
                <a:latin typeface="Times New Roman" panose="02020603050405020304" pitchFamily="18" charset="0"/>
                <a:cs typeface="Times New Roman" panose="02020603050405020304" pitchFamily="18" charset="0"/>
              </a:rPr>
              <a:t>Assessment </a:t>
            </a:r>
            <a:r>
              <a:rPr lang="en-US" sz="2400" b="1" dirty="0">
                <a:latin typeface="Times New Roman" panose="02020603050405020304" pitchFamily="18" charset="0"/>
                <a:cs typeface="Times New Roman" panose="02020603050405020304" pitchFamily="18" charset="0"/>
              </a:rPr>
              <a:t>method: Medium-term exam </a:t>
            </a:r>
            <a:r>
              <a:rPr lang="en-US" sz="2400" b="1" dirty="0" smtClean="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MTE), in the form of multiple choice </a:t>
            </a:r>
            <a:r>
              <a:rPr lang="en-US" sz="2400" b="1" dirty="0" smtClean="0">
                <a:latin typeface="Times New Roman" panose="02020603050405020304" pitchFamily="18" charset="0"/>
                <a:cs typeface="Times New Roman" panose="02020603050405020304" pitchFamily="18" charset="0"/>
              </a:rPr>
              <a:t>questions,</a:t>
            </a:r>
          </a:p>
          <a:p>
            <a:pPr>
              <a:lnSpc>
                <a:spcPct val="150000"/>
              </a:lnSpc>
            </a:pPr>
            <a:r>
              <a:rPr lang="en-US" sz="2400" b="1" dirty="0" smtClean="0">
                <a:latin typeface="Times New Roman" panose="02020603050405020304" pitchFamily="18" charset="0"/>
                <a:cs typeface="Times New Roman" panose="02020603050405020304" pitchFamily="18" charset="0"/>
              </a:rPr>
              <a:t>And continuous </a:t>
            </a:r>
            <a:r>
              <a:rPr lang="en-US" sz="2400" b="1" dirty="0">
                <a:latin typeface="Times New Roman" panose="02020603050405020304" pitchFamily="18" charset="0"/>
                <a:cs typeface="Times New Roman" panose="02020603050405020304" pitchFamily="18" charset="0"/>
              </a:rPr>
              <a:t>assessment (</a:t>
            </a:r>
            <a:r>
              <a:rPr lang="en-US" sz="2400" b="1" dirty="0" smtClean="0">
                <a:latin typeface="Times New Roman" panose="02020603050405020304" pitchFamily="18" charset="0"/>
                <a:cs typeface="Times New Roman" panose="02020603050405020304" pitchFamily="18" charset="0"/>
              </a:rPr>
              <a:t>CA</a:t>
            </a:r>
            <a:r>
              <a:rPr lang="en-US" sz="2400" b="1" dirty="0">
                <a:latin typeface="Times New Roman" panose="02020603050405020304" pitchFamily="18" charset="0"/>
                <a:cs typeface="Times New Roman" panose="02020603050405020304" pitchFamily="18" charset="0"/>
              </a:rPr>
              <a:t>), in the form of quizzes and </a:t>
            </a:r>
            <a:r>
              <a:rPr lang="en-US" sz="2400" b="1" dirty="0" smtClean="0">
                <a:latin typeface="Times New Roman" panose="02020603050405020304" pitchFamily="18" charset="0"/>
                <a:cs typeface="Times New Roman" panose="02020603050405020304" pitchFamily="18" charset="0"/>
              </a:rPr>
              <a:t>presentations</a:t>
            </a:r>
          </a:p>
          <a:p>
            <a:pPr>
              <a:lnSpc>
                <a:spcPct val="150000"/>
              </a:lnSpc>
            </a:pPr>
            <a:r>
              <a:rPr lang="en-US" sz="2400" b="1" dirty="0" smtClean="0">
                <a:latin typeface="Times New Roman" panose="02020603050405020304" pitchFamily="18" charset="0"/>
                <a:cs typeface="Times New Roman" panose="02020603050405020304" pitchFamily="18" charset="0"/>
              </a:rPr>
              <a:t>Audience</a:t>
            </a:r>
            <a:r>
              <a:rPr lang="en-US" sz="2400" b="1" dirty="0">
                <a:latin typeface="Times New Roman" panose="02020603050405020304" pitchFamily="18" charset="0"/>
                <a:cs typeface="Times New Roman" panose="02020603050405020304" pitchFamily="18" charset="0"/>
              </a:rPr>
              <a:t>: 1st year veterinary medicine students</a:t>
            </a:r>
            <a:endParaRPr lang="fr-F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3737094"/>
      </p:ext>
    </p:extLst>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818" y="44624"/>
            <a:ext cx="7386582" cy="928670"/>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r="100000" b="100000"/>
            </a:path>
            <a:tileRect l="-100000" t="-100000"/>
          </a:gra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err="1">
                <a:solidFill>
                  <a:schemeClr val="tx1"/>
                </a:solidFill>
                <a:latin typeface="Times New Roman" panose="02020603050405020304" pitchFamily="18" charset="0"/>
                <a:cs typeface="Times New Roman" panose="02020603050405020304" pitchFamily="18" charset="0"/>
              </a:rPr>
              <a:t>What</a:t>
            </a:r>
            <a:r>
              <a:rPr lang="fr-FR" sz="3600" b="1" dirty="0">
                <a:solidFill>
                  <a:schemeClr val="tx1"/>
                </a:solidFill>
                <a:latin typeface="Times New Roman" panose="02020603050405020304" pitchFamily="18" charset="0"/>
                <a:cs typeface="Times New Roman" panose="02020603050405020304" pitchFamily="18" charset="0"/>
              </a:rPr>
              <a:t> Is </a:t>
            </a:r>
            <a:r>
              <a:rPr lang="fr-FR" sz="3600" b="1" dirty="0" smtClean="0">
                <a:solidFill>
                  <a:schemeClr val="tx1"/>
                </a:solidFill>
                <a:latin typeface="Times New Roman" panose="02020603050405020304" pitchFamily="18" charset="0"/>
                <a:cs typeface="Times New Roman" panose="02020603050405020304" pitchFamily="18" charset="0"/>
              </a:rPr>
              <a:t>a </a:t>
            </a:r>
            <a:r>
              <a:rPr lang="fr-FR" sz="3600" b="1" dirty="0" err="1" smtClean="0">
                <a:solidFill>
                  <a:schemeClr val="tx1"/>
                </a:solidFill>
                <a:latin typeface="Times New Roman" panose="02020603050405020304" pitchFamily="18" charset="0"/>
                <a:cs typeface="Times New Roman" panose="02020603050405020304" pitchFamily="18" charset="0"/>
              </a:rPr>
              <a:t>Cell</a:t>
            </a:r>
            <a:r>
              <a:rPr lang="fr-FR" sz="3600" b="1" dirty="0" smtClean="0">
                <a:solidFill>
                  <a:schemeClr val="tx1"/>
                </a:solidFill>
                <a:latin typeface="Times New Roman" panose="02020603050405020304" pitchFamily="18" charset="0"/>
                <a:cs typeface="Times New Roman" panose="02020603050405020304" pitchFamily="18" charset="0"/>
              </a:rPr>
              <a:t> </a:t>
            </a:r>
            <a:r>
              <a:rPr lang="en-US" sz="3600" b="1" dirty="0" smtClean="0">
                <a:solidFill>
                  <a:schemeClr val="tx1"/>
                </a:solidFill>
                <a:latin typeface="Times New Roman" panose="02020603050405020304" pitchFamily="18" charset="0"/>
                <a:cs typeface="Times New Roman" panose="02020603050405020304" pitchFamily="18" charset="0"/>
              </a:rPr>
              <a:t>Theory</a:t>
            </a:r>
            <a:r>
              <a:rPr lang="fr-FR" sz="3600" b="1" dirty="0" smtClean="0">
                <a:solidFill>
                  <a:schemeClr val="tx1"/>
                </a:solidFill>
                <a:latin typeface="Times New Roman" panose="02020603050405020304" pitchFamily="18" charset="0"/>
                <a:cs typeface="Times New Roman" panose="02020603050405020304" pitchFamily="18" charset="0"/>
              </a:rPr>
              <a:t>?</a:t>
            </a:r>
          </a:p>
        </p:txBody>
      </p:sp>
      <p:sp>
        <p:nvSpPr>
          <p:cNvPr id="7" name="Rectangle 6"/>
          <p:cNvSpPr/>
          <p:nvPr/>
        </p:nvSpPr>
        <p:spPr>
          <a:xfrm>
            <a:off x="179512" y="980728"/>
            <a:ext cx="8784976" cy="3970318"/>
          </a:xfrm>
          <a:prstGeom prst="rect">
            <a:avLst/>
          </a:prstGeom>
        </p:spPr>
        <p:txBody>
          <a:bodyPr wrap="square">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The </a:t>
            </a:r>
            <a:r>
              <a:rPr lang="en-US" sz="2800" b="1" dirty="0">
                <a:latin typeface="Times New Roman" panose="02020603050405020304" pitchFamily="18" charset="0"/>
                <a:cs typeface="Times New Roman" panose="02020603050405020304" pitchFamily="18" charset="0"/>
              </a:rPr>
              <a:t>cell theory </a:t>
            </a:r>
            <a:r>
              <a:rPr lang="en-US" sz="2800" dirty="0">
                <a:latin typeface="Times New Roman" panose="02020603050405020304" pitchFamily="18" charset="0"/>
                <a:cs typeface="Times New Roman" panose="02020603050405020304" pitchFamily="18" charset="0"/>
              </a:rPr>
              <a:t>states that </a:t>
            </a:r>
            <a:r>
              <a:rPr lang="en-US" sz="2800" dirty="0" smtClean="0">
                <a:latin typeface="Times New Roman" panose="02020603050405020304" pitchFamily="18" charset="0"/>
                <a:cs typeface="Times New Roman" panose="02020603050405020304" pitchFamily="18" charset="0"/>
              </a:rPr>
              <a:t>:</a:t>
            </a:r>
          </a:p>
          <a:p>
            <a:pPr marL="514350" indent="-514350">
              <a:lnSpc>
                <a:spcPct val="150000"/>
              </a:lnSpc>
              <a:buFont typeface="+mj-lt"/>
              <a:buAutoNum type="arabicPeriod"/>
            </a:pPr>
            <a:r>
              <a:rPr lang="en-US" sz="2800" dirty="0">
                <a:latin typeface="Times New Roman" panose="02020603050405020304" pitchFamily="18" charset="0"/>
                <a:cs typeface="Times New Roman" panose="02020603050405020304" pitchFamily="18" charset="0"/>
              </a:rPr>
              <a:t>All organisms (plants, animals, fungi, </a:t>
            </a:r>
            <a:r>
              <a:rPr lang="en-US" sz="2800" dirty="0" smtClean="0">
                <a:latin typeface="Times New Roman" panose="02020603050405020304" pitchFamily="18" charset="0"/>
                <a:cs typeface="Times New Roman" panose="02020603050405020304" pitchFamily="18" charset="0"/>
              </a:rPr>
              <a:t>bacteria</a:t>
            </a:r>
            <a:r>
              <a:rPr lang="en-US" sz="2800" dirty="0">
                <a:latin typeface="Times New Roman" panose="02020603050405020304" pitchFamily="18" charset="0"/>
                <a:cs typeface="Times New Roman" panose="02020603050405020304" pitchFamily="18" charset="0"/>
              </a:rPr>
              <a:t>) are composed of one or more cells.</a:t>
            </a:r>
          </a:p>
          <a:p>
            <a:pPr marL="457200" indent="-457200">
              <a:lnSpc>
                <a:spcPct val="150000"/>
              </a:lnSpc>
              <a:buFont typeface="+mj-lt"/>
              <a:buAutoNum type="arabicPeriod"/>
            </a:pPr>
            <a:r>
              <a:rPr lang="en-US" altLang="en-US" sz="2800" dirty="0">
                <a:latin typeface="Times New Roman" panose="02020603050405020304" pitchFamily="18" charset="0"/>
                <a:cs typeface="Times New Roman" panose="02020603050405020304" pitchFamily="18" charset="0"/>
              </a:rPr>
              <a:t> The cell is the basic unit of life in all living things. </a:t>
            </a:r>
          </a:p>
          <a:p>
            <a:pPr marL="457200" indent="-457200">
              <a:lnSpc>
                <a:spcPct val="150000"/>
              </a:lnSpc>
              <a:buFont typeface="+mj-lt"/>
              <a:buAutoNum type="arabicPeriod"/>
            </a:pPr>
            <a:r>
              <a:rPr lang="en-US" altLang="en-US" sz="2800" dirty="0">
                <a:latin typeface="Times New Roman" panose="02020603050405020304" pitchFamily="18" charset="0"/>
                <a:cs typeface="Times New Roman" panose="02020603050405020304" pitchFamily="18" charset="0"/>
              </a:rPr>
              <a:t>All cells are produced by the division of preexisting cells. </a:t>
            </a:r>
            <a:endParaRPr 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785818" y="4869160"/>
            <a:ext cx="8106662" cy="17281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r>
              <a:rPr lang="ar-DZ" sz="2000" b="1" dirty="0"/>
              <a:t>تنص نظرية الخلية على أن:</a:t>
            </a:r>
          </a:p>
          <a:p>
            <a:pPr algn="just" rtl="1"/>
            <a:r>
              <a:rPr lang="ar-DZ" sz="2000" b="1" dirty="0" smtClean="0"/>
              <a:t>جميع </a:t>
            </a:r>
            <a:r>
              <a:rPr lang="ar-DZ" sz="2000" b="1" dirty="0"/>
              <a:t>الكائنات الحية (النباتات والحيوانات والفطريات </a:t>
            </a:r>
            <a:r>
              <a:rPr lang="ar-DZ" sz="2000" b="1" dirty="0" smtClean="0"/>
              <a:t>والبكتيريا</a:t>
            </a:r>
            <a:r>
              <a:rPr lang="ar-DZ" sz="2000" b="1" dirty="0"/>
              <a:t>) تتكون من خلية واحدة أو أكثر.</a:t>
            </a:r>
          </a:p>
          <a:p>
            <a:pPr algn="just" rtl="1"/>
            <a:r>
              <a:rPr lang="ar-DZ" sz="2000" b="1" dirty="0" smtClean="0"/>
              <a:t>الخلية </a:t>
            </a:r>
            <a:r>
              <a:rPr lang="ar-DZ" sz="2000" b="1" dirty="0"/>
              <a:t>هي الوحدة الأساسية للحياة في جميع الكائنات الحية.</a:t>
            </a:r>
          </a:p>
          <a:p>
            <a:pPr algn="just" rtl="1"/>
            <a:r>
              <a:rPr lang="ar-DZ" sz="2000" b="1" dirty="0" smtClean="0"/>
              <a:t>تنتج </a:t>
            </a:r>
            <a:r>
              <a:rPr lang="ar-DZ" sz="2000" b="1" dirty="0"/>
              <a:t>جميع الخلايا عن انقسام الخلايا الموجودة مسبقًا</a:t>
            </a:r>
            <a:r>
              <a:rPr lang="ar-DZ" sz="2000" b="1" dirty="0" smtClean="0"/>
              <a:t>.</a:t>
            </a:r>
          </a:p>
        </p:txBody>
      </p:sp>
    </p:spTree>
    <p:extLst>
      <p:ext uri="{BB962C8B-B14F-4D97-AF65-F5344CB8AC3E}">
        <p14:creationId xmlns:p14="http://schemas.microsoft.com/office/powerpoint/2010/main" val="4098911612"/>
      </p:ext>
    </p:extLst>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818" y="142876"/>
            <a:ext cx="7746622" cy="928670"/>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r="100000" b="100000"/>
            </a:path>
            <a:tileRect l="-100000" t="-100000"/>
          </a:gra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err="1">
                <a:solidFill>
                  <a:schemeClr val="tx1"/>
                </a:solidFill>
                <a:latin typeface="Times New Roman" panose="02020603050405020304" pitchFamily="18" charset="0"/>
                <a:cs typeface="Times New Roman" panose="02020603050405020304" pitchFamily="18" charset="0"/>
              </a:rPr>
              <a:t>What</a:t>
            </a:r>
            <a:r>
              <a:rPr lang="fr-FR" sz="3600" b="1" dirty="0">
                <a:solidFill>
                  <a:schemeClr val="tx1"/>
                </a:solidFill>
                <a:latin typeface="Times New Roman" panose="02020603050405020304" pitchFamily="18" charset="0"/>
                <a:cs typeface="Times New Roman" panose="02020603050405020304" pitchFamily="18" charset="0"/>
              </a:rPr>
              <a:t> Is </a:t>
            </a:r>
            <a:r>
              <a:rPr lang="fr-FR" sz="3600" b="1" dirty="0" smtClean="0">
                <a:solidFill>
                  <a:schemeClr val="tx1"/>
                </a:solidFill>
                <a:latin typeface="Times New Roman" panose="02020603050405020304" pitchFamily="18" charset="0"/>
                <a:cs typeface="Times New Roman" panose="02020603050405020304" pitchFamily="18" charset="0"/>
              </a:rPr>
              <a:t>a </a:t>
            </a:r>
            <a:r>
              <a:rPr lang="fr-FR" sz="3600" b="1" dirty="0" err="1" smtClean="0">
                <a:solidFill>
                  <a:schemeClr val="tx1"/>
                </a:solidFill>
                <a:latin typeface="Times New Roman" panose="02020603050405020304" pitchFamily="18" charset="0"/>
                <a:cs typeface="Times New Roman" panose="02020603050405020304" pitchFamily="18" charset="0"/>
              </a:rPr>
              <a:t>Cell</a:t>
            </a:r>
            <a:r>
              <a:rPr lang="fr-FR" sz="3600" b="1" dirty="0" smtClean="0">
                <a:solidFill>
                  <a:schemeClr val="tx1"/>
                </a:solidFill>
                <a:latin typeface="Times New Roman" panose="02020603050405020304" pitchFamily="18" charset="0"/>
                <a:cs typeface="Times New Roman" panose="02020603050405020304" pitchFamily="18" charset="0"/>
              </a:rPr>
              <a:t> </a:t>
            </a:r>
            <a:r>
              <a:rPr lang="en-US" sz="3600" b="1" dirty="0" smtClean="0">
                <a:solidFill>
                  <a:schemeClr val="tx1"/>
                </a:solidFill>
                <a:latin typeface="Times New Roman" panose="02020603050405020304" pitchFamily="18" charset="0"/>
                <a:cs typeface="Times New Roman" panose="02020603050405020304" pitchFamily="18" charset="0"/>
              </a:rPr>
              <a:t>Theory</a:t>
            </a:r>
            <a:r>
              <a:rPr lang="fr-FR" sz="3600" b="1" dirty="0" smtClean="0">
                <a:solidFill>
                  <a:schemeClr val="tx1"/>
                </a:solidFill>
                <a:latin typeface="Times New Roman" panose="02020603050405020304" pitchFamily="18" charset="0"/>
                <a:cs typeface="Times New Roman" panose="02020603050405020304" pitchFamily="18" charset="0"/>
              </a:rPr>
              <a:t>?</a:t>
            </a:r>
            <a:r>
              <a:rPr lang="en-US" sz="3600" b="1"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cont</a:t>
            </a:r>
            <a:r>
              <a:rPr lang="en-US" sz="2800" b="1" dirty="0" smtClean="0">
                <a:solidFill>
                  <a:schemeClr val="tx1"/>
                </a:solidFill>
                <a:latin typeface="Times New Roman" panose="02020603050405020304" pitchFamily="18" charset="0"/>
                <a:cs typeface="Times New Roman" panose="02020603050405020304" pitchFamily="18" charset="0"/>
              </a:rPr>
              <a:t>.…</a:t>
            </a:r>
            <a:endParaRPr lang="fr-FR" sz="2800" b="1"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251520" y="1103934"/>
            <a:ext cx="8640960" cy="3416320"/>
          </a:xfrm>
          <a:prstGeom prst="rect">
            <a:avLst/>
          </a:prstGeom>
        </p:spPr>
        <p:txBody>
          <a:bodyPr wrap="square">
            <a:spAutoFit/>
          </a:bodyPr>
          <a:lstStyle/>
          <a:p>
            <a:pPr algn="just">
              <a:lnSpc>
                <a:spcPct val="150000"/>
              </a:lnSpc>
            </a:pPr>
            <a:r>
              <a:rPr lang="en-US" sz="2400" b="1" dirty="0" smtClean="0">
                <a:latin typeface="Times New Roman" panose="02020603050405020304" pitchFamily="18" charset="0"/>
                <a:cs typeface="Times New Roman" panose="02020603050405020304" pitchFamily="18" charset="0"/>
              </a:rPr>
              <a:t>However</a:t>
            </a:r>
            <a:r>
              <a:rPr lang="en-US" sz="2400" b="1" dirty="0">
                <a:latin typeface="Times New Roman" panose="02020603050405020304" pitchFamily="18" charset="0"/>
                <a:cs typeface="Times New Roman" panose="02020603050405020304" pitchFamily="18" charset="0"/>
              </a:rPr>
              <a:t>, the concept of a cell did not emerge all </a:t>
            </a:r>
            <a:r>
              <a:rPr lang="en-US" sz="2400" b="1" dirty="0" smtClean="0">
                <a:latin typeface="Times New Roman" panose="02020603050405020304" pitchFamily="18" charset="0"/>
                <a:cs typeface="Times New Roman" panose="02020603050405020304" pitchFamily="18" charset="0"/>
              </a:rPr>
              <a:t>at once </a:t>
            </a:r>
            <a:r>
              <a:rPr lang="en-US" sz="2400" b="1" dirty="0">
                <a:latin typeface="Times New Roman" panose="02020603050405020304" pitchFamily="18" charset="0"/>
                <a:cs typeface="Times New Roman" panose="02020603050405020304" pitchFamily="18" charset="0"/>
              </a:rPr>
              <a:t>but, rather, was developed and modified over </a:t>
            </a:r>
            <a:r>
              <a:rPr lang="en-US" sz="2400" b="1" dirty="0" smtClean="0">
                <a:latin typeface="Times New Roman" panose="02020603050405020304" pitchFamily="18" charset="0"/>
                <a:cs typeface="Times New Roman" panose="02020603050405020304" pitchFamily="18" charset="0"/>
              </a:rPr>
              <a:t>several centuries</a:t>
            </a: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algn="just">
              <a:lnSpc>
                <a:spcPct val="150000"/>
              </a:lnSpc>
            </a:pPr>
            <a:r>
              <a:rPr lang="en-US" sz="2400" b="1" dirty="0" smtClean="0">
                <a:latin typeface="Times New Roman" panose="02020603050405020304" pitchFamily="18" charset="0"/>
                <a:cs typeface="Times New Roman" panose="02020603050405020304" pitchFamily="18" charset="0"/>
              </a:rPr>
              <a:t>It </a:t>
            </a:r>
            <a:r>
              <a:rPr lang="en-US" sz="2400" b="1" dirty="0">
                <a:latin typeface="Times New Roman" panose="02020603050405020304" pitchFamily="18" charset="0"/>
                <a:cs typeface="Times New Roman" panose="02020603050405020304" pitchFamily="18" charset="0"/>
              </a:rPr>
              <a:t>is still being modified today. </a:t>
            </a:r>
            <a:endParaRPr lang="en-US" sz="2400" b="1" dirty="0" smtClean="0">
              <a:latin typeface="Times New Roman" panose="02020603050405020304" pitchFamily="18" charset="0"/>
              <a:cs typeface="Times New Roman" panose="02020603050405020304" pitchFamily="18" charset="0"/>
            </a:endParaRPr>
          </a:p>
          <a:p>
            <a:pPr algn="just">
              <a:lnSpc>
                <a:spcPct val="150000"/>
              </a:lnSpc>
            </a:pPr>
            <a:r>
              <a:rPr lang="en-US" sz="2400" dirty="0">
                <a:latin typeface="Times New Roman" panose="02020603050405020304" pitchFamily="18" charset="0"/>
                <a:cs typeface="Times New Roman" panose="02020603050405020304" pitchFamily="18" charset="0"/>
              </a:rPr>
              <a:t>The ideas of hundreds of people were important in the development of the cell theory, but certain key people can be identified</a:t>
            </a:r>
            <a:r>
              <a:rPr lang="en-US" sz="2400" dirty="0" smtClean="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we</a:t>
            </a:r>
            <a:r>
              <a:rPr lang="fr-FR" sz="2400" dirty="0">
                <a:latin typeface="Times New Roman" panose="02020603050405020304" pitchFamily="18" charset="0"/>
                <a:cs typeface="Times New Roman" panose="02020603050405020304" pitchFamily="18" charset="0"/>
              </a:rPr>
              <a:t> cite </a:t>
            </a:r>
            <a:r>
              <a:rPr lang="fr-FR" sz="2400" dirty="0" err="1">
                <a:latin typeface="Times New Roman" panose="02020603050405020304" pitchFamily="18" charset="0"/>
                <a:cs typeface="Times New Roman" panose="02020603050405020304" pitchFamily="18" charset="0"/>
              </a:rPr>
              <a:t>briefly</a:t>
            </a:r>
            <a:r>
              <a:rPr lang="fr-FR" sz="2400" dirty="0" smtClean="0">
                <a:latin typeface="Times New Roman" panose="02020603050405020304" pitchFamily="18" charset="0"/>
                <a:cs typeface="Times New Roman" panose="02020603050405020304" pitchFamily="18" charset="0"/>
              </a:rPr>
              <a:t>:</a:t>
            </a:r>
            <a:endParaRPr lang="en-US" sz="2400" b="1"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1403648" y="4293096"/>
            <a:ext cx="7488832" cy="22322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r>
              <a:rPr lang="ar-DZ" sz="2000" dirty="0" smtClean="0"/>
              <a:t>ومع </a:t>
            </a:r>
            <a:r>
              <a:rPr lang="ar-DZ" sz="2000" dirty="0"/>
              <a:t>ذلك، لم يظهر مفهوم الخلية دفعة واحدة، بل تم تطويره وتعديله على مدى عدة قرون.</a:t>
            </a:r>
          </a:p>
          <a:p>
            <a:pPr algn="just" rtl="1"/>
            <a:endParaRPr lang="ar-DZ" sz="2000" dirty="0"/>
          </a:p>
          <a:p>
            <a:pPr algn="just" rtl="1"/>
            <a:r>
              <a:rPr lang="ar-DZ" sz="2000" dirty="0"/>
              <a:t>ولا يزال يتم تعديله حتى اليوم.</a:t>
            </a:r>
          </a:p>
          <a:p>
            <a:pPr algn="just" rtl="1"/>
            <a:endParaRPr lang="ar-DZ" sz="2000" dirty="0"/>
          </a:p>
          <a:p>
            <a:pPr algn="just" rtl="1"/>
            <a:r>
              <a:rPr lang="ar-DZ" sz="2000" dirty="0"/>
              <a:t>كانت أفكار مئات الأشخاص مهمة في تطوير نظرية الخلية، </a:t>
            </a:r>
            <a:r>
              <a:rPr lang="ar-DZ" sz="2000" dirty="0" smtClean="0"/>
              <a:t>يمكن </a:t>
            </a:r>
            <a:r>
              <a:rPr lang="ar-DZ" sz="2000" dirty="0"/>
              <a:t>تحديد بعض الأشخاص </a:t>
            </a:r>
            <a:r>
              <a:rPr lang="ar-DZ" sz="2000" dirty="0" smtClean="0"/>
              <a:t>الرئيسيين.</a:t>
            </a:r>
            <a:r>
              <a:rPr lang="fr-FR" sz="2000" dirty="0" smtClean="0"/>
              <a:t> </a:t>
            </a:r>
            <a:r>
              <a:rPr lang="ar-DZ" sz="2000" dirty="0" smtClean="0"/>
              <a:t>ندكر </a:t>
            </a:r>
            <a:r>
              <a:rPr lang="ar-DZ" sz="2000" dirty="0" err="1" smtClean="0"/>
              <a:t>بايجاز</a:t>
            </a:r>
            <a:endParaRPr lang="ar-DZ" sz="2000" dirty="0" smtClean="0"/>
          </a:p>
        </p:txBody>
      </p:sp>
    </p:spTree>
    <p:extLst>
      <p:ext uri="{BB962C8B-B14F-4D97-AF65-F5344CB8AC3E}">
        <p14:creationId xmlns:p14="http://schemas.microsoft.com/office/powerpoint/2010/main" val="3884239131"/>
      </p:ext>
    </p:extLst>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sz="quarter" idx="4294967295"/>
          </p:nvPr>
        </p:nvSpPr>
        <p:spPr>
          <a:xfrm>
            <a:off x="265237" y="1932323"/>
            <a:ext cx="8856984" cy="2611098"/>
          </a:xfrm>
          <a:prstGeom prst="rect">
            <a:avLst/>
          </a:prstGeom>
        </p:spPr>
        <p:txBody>
          <a:bodyPr>
            <a:noAutofit/>
          </a:bodyPr>
          <a:lstStyle/>
          <a:p>
            <a:r>
              <a:rPr lang="en-US" sz="2400" b="1" dirty="0">
                <a:solidFill>
                  <a:schemeClr val="tx1">
                    <a:lumMod val="85000"/>
                    <a:lumOff val="15000"/>
                  </a:schemeClr>
                </a:solidFill>
                <a:latin typeface="Times New Roman" panose="02020603050405020304" pitchFamily="18" charset="0"/>
                <a:cs typeface="Times New Roman" panose="02020603050405020304" pitchFamily="18" charset="0"/>
              </a:rPr>
              <a:t>1665     </a:t>
            </a:r>
          </a:p>
          <a:p>
            <a:r>
              <a:rPr lang="en-US" altLang="en-US" sz="2400" b="1" dirty="0">
                <a:latin typeface="Times New Roman" panose="02020603050405020304" pitchFamily="18" charset="0"/>
                <a:cs typeface="Times New Roman" panose="02020603050405020304" pitchFamily="18" charset="0"/>
              </a:rPr>
              <a:t>English Scientist, </a:t>
            </a:r>
            <a:r>
              <a:rPr lang="en-US" altLang="en-US" sz="2400" b="1" dirty="0">
                <a:solidFill>
                  <a:srgbClr val="FF0000"/>
                </a:solidFill>
                <a:latin typeface="Times New Roman" panose="02020603050405020304" pitchFamily="18" charset="0"/>
                <a:cs typeface="Times New Roman" panose="02020603050405020304" pitchFamily="18" charset="0"/>
              </a:rPr>
              <a:t>Robert Hooke, </a:t>
            </a:r>
            <a:r>
              <a:rPr lang="en-US" altLang="en-US" sz="2400" b="1" dirty="0">
                <a:latin typeface="Times New Roman" panose="02020603050405020304" pitchFamily="18" charset="0"/>
                <a:cs typeface="Times New Roman" panose="02020603050405020304" pitchFamily="18" charset="0"/>
              </a:rPr>
              <a:t>discovered cells while looking at a thin slice of </a:t>
            </a:r>
            <a:r>
              <a:rPr lang="en-US" altLang="en-US" sz="2400" b="1" dirty="0">
                <a:solidFill>
                  <a:srgbClr val="EA0000"/>
                </a:solidFill>
                <a:latin typeface="Times New Roman" panose="02020603050405020304" pitchFamily="18" charset="0"/>
                <a:cs typeface="Times New Roman" panose="02020603050405020304" pitchFamily="18" charset="0"/>
              </a:rPr>
              <a:t>cork. </a:t>
            </a:r>
            <a:r>
              <a:rPr lang="en-US" altLang="en-US" sz="2400" b="1" dirty="0">
                <a:latin typeface="Times New Roman" panose="02020603050405020304" pitchFamily="18" charset="0"/>
                <a:cs typeface="Times New Roman" panose="02020603050405020304" pitchFamily="18" charset="0"/>
              </a:rPr>
              <a:t>He described the cells as tiny boxes or a honeycomb. He thought that cells only existed in plants and fungi.</a:t>
            </a:r>
          </a:p>
        </p:txBody>
      </p:sp>
      <p:sp>
        <p:nvSpPr>
          <p:cNvPr id="8" name="TextBox 3">
            <a:extLst>
              <a:ext uri="{FF2B5EF4-FFF2-40B4-BE49-F238E27FC236}">
                <a16:creationId xmlns:a16="http://schemas.microsoft.com/office/drawing/2014/main" xmlns="" id="{1735E7EE-C1A7-4577-8759-5BCAD42D821A}"/>
              </a:ext>
            </a:extLst>
          </p:cNvPr>
          <p:cNvSpPr txBox="1"/>
          <p:nvPr/>
        </p:nvSpPr>
        <p:spPr>
          <a:xfrm>
            <a:off x="2771800" y="3789040"/>
            <a:ext cx="6228184" cy="1015663"/>
          </a:xfrm>
          <a:prstGeom prst="rect">
            <a:avLst/>
          </a:prstGeom>
          <a:noFill/>
        </p:spPr>
        <p:txBody>
          <a:bodyPr wrap="square" rtlCol="0">
            <a:spAutoFit/>
          </a:bodyPr>
          <a:lstStyle/>
          <a:p>
            <a:r>
              <a:rPr lang="ar-AE" sz="2000" b="1" dirty="0">
                <a:latin typeface="Times New Roman" panose="02020603050405020304" pitchFamily="18" charset="0"/>
                <a:cs typeface="Times New Roman" panose="02020603050405020304" pitchFamily="18" charset="0"/>
              </a:rPr>
              <a:t>اكتشف العالم روبرت هوك الخلايا أثناء النظر إلى شريحة رقيقة من الفلين. ووصف الخلايا بأنها صناديق صغيرة أو غرفه في خليه </a:t>
            </a:r>
            <a:r>
              <a:rPr lang="ar-AE" sz="2000" b="1" dirty="0" smtClean="0">
                <a:latin typeface="Times New Roman" panose="02020603050405020304" pitchFamily="18" charset="0"/>
                <a:cs typeface="Times New Roman" panose="02020603050405020304" pitchFamily="18" charset="0"/>
              </a:rPr>
              <a:t>النحل. </a:t>
            </a:r>
            <a:r>
              <a:rPr lang="ar-AE" sz="2000" b="1" dirty="0">
                <a:latin typeface="Times New Roman" panose="02020603050405020304" pitchFamily="18" charset="0"/>
                <a:cs typeface="Times New Roman" panose="02020603050405020304" pitchFamily="18" charset="0"/>
              </a:rPr>
              <a:t>كان يعتقد أن الخلايا موجودة فقط في النباتات والفطريات</a:t>
            </a:r>
            <a:endParaRPr lang="en-GB" sz="2000" b="1" dirty="0">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2"/>
          <a:srcRect l="3077" t="11111" r="3077" b="24999"/>
          <a:stretch>
            <a:fillRect/>
          </a:stretch>
        </p:blipFill>
        <p:spPr bwMode="auto">
          <a:xfrm>
            <a:off x="5076056" y="4810258"/>
            <a:ext cx="4067944" cy="1833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1630597" y="5429263"/>
            <a:ext cx="3286148" cy="121444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b="1" dirty="0">
                <a:latin typeface="Times New Roman" pitchFamily="18" charset="0"/>
                <a:cs typeface="Times New Roman" pitchFamily="18" charset="0"/>
              </a:rPr>
              <a:t>Piece of cork observed under an optical microscope</a:t>
            </a:r>
          </a:p>
          <a:p>
            <a:pPr algn="just"/>
            <a:r>
              <a:rPr lang="en-US" sz="2000" b="1" dirty="0">
                <a:latin typeface="Times New Roman" pitchFamily="18" charset="0"/>
                <a:cs typeface="Times New Roman" pitchFamily="18" charset="0"/>
              </a:rPr>
              <a:t>Observation at the origin of the word cell</a:t>
            </a:r>
            <a:endParaRPr lang="fr-FR" sz="2000" b="1" dirty="0">
              <a:latin typeface="Times New Roman" pitchFamily="18" charset="0"/>
              <a:cs typeface="Times New Roman" pitchFamily="18" charset="0"/>
            </a:endParaRPr>
          </a:p>
        </p:txBody>
      </p:sp>
      <p:sp>
        <p:nvSpPr>
          <p:cNvPr id="11" name="Rectangle 10"/>
          <p:cNvSpPr/>
          <p:nvPr/>
        </p:nvSpPr>
        <p:spPr>
          <a:xfrm>
            <a:off x="713810" y="1307762"/>
            <a:ext cx="3210118" cy="621783"/>
          </a:xfrm>
          <a:prstGeom prst="rect">
            <a:avLst/>
          </a:prstGeom>
          <a:solidFill>
            <a:schemeClr val="accent4">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Times New Roman" panose="02020603050405020304" pitchFamily="18" charset="0"/>
                <a:cs typeface="Times New Roman" panose="02020603050405020304" pitchFamily="18" charset="0"/>
              </a:rPr>
              <a:t>Discovery of cells</a:t>
            </a:r>
            <a:endParaRPr lang="fr-FR" sz="2800" b="1" dirty="0" smtClean="0">
              <a:solidFill>
                <a:srgbClr val="C0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85818" y="142876"/>
            <a:ext cx="7386582" cy="909860"/>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r="100000" b="100000"/>
            </a:path>
            <a:tileRect l="-100000" t="-100000"/>
          </a:gra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dirty="0" smtClean="0">
                <a:solidFill>
                  <a:schemeClr val="tx1"/>
                </a:solidFill>
                <a:latin typeface="Times New Roman" panose="02020603050405020304" pitchFamily="18" charset="0"/>
                <a:cs typeface="Times New Roman" panose="02020603050405020304" pitchFamily="18" charset="0"/>
              </a:rPr>
              <a:t>Development </a:t>
            </a:r>
            <a:r>
              <a:rPr lang="en-US" sz="3600" b="1" dirty="0">
                <a:solidFill>
                  <a:schemeClr val="tx1"/>
                </a:solidFill>
                <a:latin typeface="Times New Roman" panose="02020603050405020304" pitchFamily="18" charset="0"/>
                <a:cs typeface="Times New Roman" panose="02020603050405020304" pitchFamily="18" charset="0"/>
              </a:rPr>
              <a:t>of the Cell Theory </a:t>
            </a:r>
            <a:endParaRPr lang="fr-FR"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45792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818" y="0"/>
            <a:ext cx="8034654" cy="1052736"/>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r="100000" b="100000"/>
            </a:path>
            <a:tileRect l="-100000" t="-100000"/>
          </a:gra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600" b="1" dirty="0" smtClean="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3600" b="1" dirty="0" smtClean="0">
                <a:solidFill>
                  <a:schemeClr val="tx1"/>
                </a:solidFill>
                <a:latin typeface="Times New Roman" panose="02020603050405020304" pitchFamily="18" charset="0"/>
                <a:cs typeface="Times New Roman" panose="02020603050405020304" pitchFamily="18" charset="0"/>
              </a:rPr>
              <a:t>Development </a:t>
            </a:r>
            <a:r>
              <a:rPr lang="en-US" sz="3600" b="1" dirty="0">
                <a:solidFill>
                  <a:schemeClr val="tx1"/>
                </a:solidFill>
                <a:latin typeface="Times New Roman" panose="02020603050405020304" pitchFamily="18" charset="0"/>
                <a:cs typeface="Times New Roman" panose="02020603050405020304" pitchFamily="18" charset="0"/>
              </a:rPr>
              <a:t>of the Cell Theory </a:t>
            </a:r>
            <a:r>
              <a:rPr lang="en-US" sz="2800" b="1" dirty="0">
                <a:solidFill>
                  <a:schemeClr val="tx1"/>
                </a:solidFill>
                <a:latin typeface="Times New Roman" panose="02020603050405020304" pitchFamily="18" charset="0"/>
                <a:cs typeface="Times New Roman" panose="02020603050405020304" pitchFamily="18" charset="0"/>
              </a:rPr>
              <a:t>cont.…</a:t>
            </a:r>
            <a:endParaRPr lang="fr-FR" sz="280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3600" b="1" dirty="0" smtClean="0">
                <a:solidFill>
                  <a:schemeClr val="tx1"/>
                </a:solidFill>
                <a:latin typeface="Times New Roman" panose="02020603050405020304" pitchFamily="18" charset="0"/>
                <a:cs typeface="Times New Roman" panose="02020603050405020304" pitchFamily="18" charset="0"/>
              </a:rPr>
              <a:t> </a:t>
            </a:r>
            <a:endParaRPr lang="fr-FR" sz="3600" b="1" dirty="0">
              <a:solidFill>
                <a:schemeClr val="tx1"/>
              </a:solidFill>
              <a:latin typeface="Times New Roman" panose="02020603050405020304" pitchFamily="18" charset="0"/>
              <a:cs typeface="Times New Roman" panose="02020603050405020304" pitchFamily="18" charset="0"/>
            </a:endParaRPr>
          </a:p>
        </p:txBody>
      </p:sp>
      <p:sp>
        <p:nvSpPr>
          <p:cNvPr id="7" name="Content Placeholder 2"/>
          <p:cNvSpPr>
            <a:spLocks noGrp="1"/>
          </p:cNvSpPr>
          <p:nvPr>
            <p:ph sz="quarter" idx="4294967295"/>
          </p:nvPr>
        </p:nvSpPr>
        <p:spPr>
          <a:xfrm>
            <a:off x="179512" y="1124744"/>
            <a:ext cx="8784976" cy="4776653"/>
          </a:xfrm>
          <a:prstGeom prst="rect">
            <a:avLst/>
          </a:prstGeom>
        </p:spPr>
        <p:txBody>
          <a:bodyPr>
            <a:noAutofit/>
          </a:bodyPr>
          <a:lstStyle/>
          <a:p>
            <a:pPr marL="0" indent="0" algn="just">
              <a:buNone/>
            </a:pPr>
            <a:r>
              <a:rPr lang="en-US" altLang="en-US" sz="1800" b="1" dirty="0">
                <a:latin typeface="Times New Roman" panose="02020603050405020304" pitchFamily="18" charset="0"/>
                <a:cs typeface="Times New Roman" panose="02020603050405020304" pitchFamily="18" charset="0"/>
              </a:rPr>
              <a:t>1838</a:t>
            </a:r>
          </a:p>
          <a:p>
            <a:pPr marL="0" indent="0" algn="just">
              <a:buNone/>
            </a:pPr>
            <a:r>
              <a:rPr lang="en-US" altLang="en-US" sz="1800" b="1" dirty="0">
                <a:latin typeface="Times New Roman" panose="02020603050405020304" pitchFamily="18" charset="0"/>
                <a:cs typeface="Times New Roman" panose="02020603050405020304" pitchFamily="18" charset="0"/>
              </a:rPr>
              <a:t>German Botanist, Matthias Schleiden, concluded that all plant parts are made of cells.</a:t>
            </a:r>
          </a:p>
          <a:p>
            <a:pPr marL="0" indent="0" algn="r">
              <a:buNone/>
            </a:pPr>
            <a:r>
              <a:rPr lang="ar-AE" altLang="en-US" sz="1800" b="1" dirty="0">
                <a:latin typeface="Times New Roman" panose="02020603050405020304" pitchFamily="18" charset="0"/>
                <a:cs typeface="Times New Roman" panose="02020603050405020304" pitchFamily="18" charset="0"/>
              </a:rPr>
              <a:t>خلص عالم النبات الألماني ماتياس شلايدن إلى أن جميع أجزاء النبات مصنوعة من خلايا.</a:t>
            </a:r>
            <a:endParaRPr lang="en-US" altLang="en-US" sz="1800" b="1" dirty="0">
              <a:latin typeface="Times New Roman" panose="02020603050405020304" pitchFamily="18" charset="0"/>
              <a:cs typeface="Times New Roman" panose="02020603050405020304" pitchFamily="18" charset="0"/>
            </a:endParaRPr>
          </a:p>
          <a:p>
            <a:pPr marL="0" lvl="0" indent="0" algn="just">
              <a:buNone/>
            </a:pPr>
            <a:r>
              <a:rPr lang="en-US" altLang="en-US" sz="1800" b="1" dirty="0">
                <a:latin typeface="Times New Roman" panose="02020603050405020304" pitchFamily="18" charset="0"/>
                <a:cs typeface="Times New Roman" panose="02020603050405020304" pitchFamily="18" charset="0"/>
              </a:rPr>
              <a:t>1839</a:t>
            </a:r>
          </a:p>
          <a:p>
            <a:pPr marL="0" indent="0" algn="just">
              <a:buNone/>
            </a:pPr>
            <a:r>
              <a:rPr lang="en-US" sz="1800" b="1" dirty="0">
                <a:latin typeface="Times New Roman" panose="02020603050405020304" pitchFamily="18" charset="0"/>
                <a:cs typeface="Times New Roman" panose="02020603050405020304" pitchFamily="18" charset="0"/>
              </a:rPr>
              <a:t>German physiologist, Theodor Schwann, stated that all animal tissues are composed of cells.</a:t>
            </a:r>
          </a:p>
          <a:p>
            <a:pPr marL="0" indent="0" algn="r">
              <a:buNone/>
            </a:pPr>
            <a:r>
              <a:rPr lang="ar-AE" sz="1800" b="1" dirty="0">
                <a:latin typeface="Times New Roman" panose="02020603050405020304" pitchFamily="18" charset="0"/>
                <a:cs typeface="Times New Roman" panose="02020603050405020304" pitchFamily="18" charset="0"/>
              </a:rPr>
              <a:t>صرح عالم الفسيولوجيا الألماني تيودور شوان أن جميع أنسجة الحيوانات تتكون من خلايا.</a:t>
            </a:r>
            <a:endParaRPr lang="en-US" sz="1800" b="1" dirty="0">
              <a:latin typeface="Times New Roman" panose="02020603050405020304" pitchFamily="18" charset="0"/>
              <a:cs typeface="Times New Roman" panose="02020603050405020304" pitchFamily="18" charset="0"/>
            </a:endParaRPr>
          </a:p>
          <a:p>
            <a:pPr marL="0" indent="0" algn="just">
              <a:buNone/>
            </a:pPr>
            <a:r>
              <a:rPr lang="en-US" sz="1800" b="1" dirty="0">
                <a:latin typeface="Times New Roman" panose="02020603050405020304" pitchFamily="18" charset="0"/>
                <a:cs typeface="Times New Roman" panose="02020603050405020304" pitchFamily="18" charset="0"/>
              </a:rPr>
              <a:t>1858</a:t>
            </a:r>
          </a:p>
          <a:p>
            <a:pPr marL="0" indent="0" algn="just">
              <a:buNone/>
            </a:pPr>
            <a:r>
              <a:rPr lang="en-US" sz="1800" b="1" dirty="0">
                <a:latin typeface="Times New Roman" panose="02020603050405020304" pitchFamily="18" charset="0"/>
                <a:cs typeface="Times New Roman" panose="02020603050405020304" pitchFamily="18" charset="0"/>
              </a:rPr>
              <a:t>Rudolf Virchow, German physician, after extensive study, concluded that cells must arise from preexisting cells.</a:t>
            </a:r>
          </a:p>
          <a:p>
            <a:pPr marL="0" indent="0" algn="r">
              <a:buNone/>
            </a:pPr>
            <a:r>
              <a:rPr lang="ar-AE" sz="1800" b="1" dirty="0">
                <a:latin typeface="Times New Roman" panose="02020603050405020304" pitchFamily="18" charset="0"/>
                <a:cs typeface="Times New Roman" panose="02020603050405020304" pitchFamily="18" charset="0"/>
              </a:rPr>
              <a:t>استنتج رودولف فيرشو ، الطبيب الألماني ، بعد دراسة مستفيضة ، أن الخلايا يجب أن تنشأ من خلايا موجودة مسبقًا.</a:t>
            </a:r>
            <a:endParaRPr lang="en-US" sz="1800" b="1" dirty="0">
              <a:latin typeface="Times New Roman" panose="02020603050405020304" pitchFamily="18" charset="0"/>
              <a:cs typeface="Times New Roman" panose="02020603050405020304" pitchFamily="18" charset="0"/>
            </a:endParaRPr>
          </a:p>
          <a:p>
            <a:pPr marL="0" indent="0" algn="just">
              <a:buNone/>
            </a:pPr>
            <a:endParaRPr lang="en-US" altLang="en-US" sz="1800" b="1" dirty="0">
              <a:latin typeface="Times New Roman" panose="02020603050405020304" pitchFamily="18" charset="0"/>
              <a:cs typeface="Times New Roman" panose="02020603050405020304" pitchFamily="18" charset="0"/>
            </a:endParaRPr>
          </a:p>
          <a:p>
            <a:pPr marL="0" indent="0" algn="just">
              <a:buNone/>
            </a:pPr>
            <a:endParaRPr lang="en-US" altLang="en-US" sz="1800" b="1" dirty="0">
              <a:latin typeface="Times New Roman" panose="02020603050405020304" pitchFamily="18" charset="0"/>
              <a:cs typeface="Times New Roman" panose="02020603050405020304" pitchFamily="18" charset="0"/>
            </a:endParaRPr>
          </a:p>
          <a:p>
            <a:pPr marL="0" indent="0" algn="just">
              <a:buNone/>
            </a:pPr>
            <a:endParaRPr lang="en-US" altLang="en-US" sz="1800" b="1" dirty="0">
              <a:latin typeface="Times New Roman" panose="02020603050405020304" pitchFamily="18" charset="0"/>
              <a:cs typeface="Times New Roman" panose="02020603050405020304" pitchFamily="18" charset="0"/>
            </a:endParaRPr>
          </a:p>
          <a:p>
            <a:pPr marL="0" indent="0" algn="just">
              <a:buNone/>
            </a:pPr>
            <a:endParaRPr lang="en-US" altLang="en-US" sz="1800" b="1" dirty="0">
              <a:latin typeface="Times New Roman" panose="02020603050405020304" pitchFamily="18" charset="0"/>
              <a:cs typeface="Times New Roman" panose="02020603050405020304" pitchFamily="18" charset="0"/>
            </a:endParaRPr>
          </a:p>
          <a:p>
            <a:pPr marL="0" indent="0" algn="just">
              <a:buNone/>
            </a:pPr>
            <a:endParaRPr lang="en-US" sz="1800" b="1" dirty="0">
              <a:latin typeface="Times New Roman" panose="02020603050405020304" pitchFamily="18" charset="0"/>
              <a:cs typeface="Times New Roman" panose="02020603050405020304" pitchFamily="18" charset="0"/>
            </a:endParaRPr>
          </a:p>
        </p:txBody>
      </p:sp>
      <p:grpSp>
        <p:nvGrpSpPr>
          <p:cNvPr id="11" name="Group 16"/>
          <p:cNvGrpSpPr/>
          <p:nvPr/>
        </p:nvGrpSpPr>
        <p:grpSpPr>
          <a:xfrm>
            <a:off x="2580319" y="5076767"/>
            <a:ext cx="1898790" cy="1500153"/>
            <a:chOff x="10201279" y="1301181"/>
            <a:chExt cx="1898790" cy="2292241"/>
          </a:xfrm>
        </p:grpSpPr>
        <p:pic>
          <p:nvPicPr>
            <p:cNvPr id="12" name="Picture 10"/>
            <p:cNvPicPr>
              <a:picLocks noChangeAspect="1"/>
            </p:cNvPicPr>
            <p:nvPr/>
          </p:nvPicPr>
          <p:blipFill>
            <a:blip r:embed="rId3"/>
            <a:stretch>
              <a:fillRect/>
            </a:stretch>
          </p:blipFill>
          <p:spPr>
            <a:xfrm>
              <a:off x="10201279" y="1301181"/>
              <a:ext cx="1662184" cy="1996960"/>
            </a:xfrm>
            <a:prstGeom prst="rect">
              <a:avLst/>
            </a:prstGeom>
          </p:spPr>
        </p:pic>
        <p:sp>
          <p:nvSpPr>
            <p:cNvPr id="13" name="Rectangle 12"/>
            <p:cNvSpPr/>
            <p:nvPr/>
          </p:nvSpPr>
          <p:spPr>
            <a:xfrm>
              <a:off x="10201279" y="3224090"/>
              <a:ext cx="1898790" cy="369332"/>
            </a:xfrm>
            <a:prstGeom prst="rect">
              <a:avLst/>
            </a:prstGeom>
          </p:spPr>
          <p:txBody>
            <a:bodyPr wrap="none">
              <a:spAutoFit/>
            </a:bodyPr>
            <a:lstStyle/>
            <a:p>
              <a:r>
                <a:rPr lang="en-US" b="1" dirty="0"/>
                <a:t>Theodor Schwann</a:t>
              </a:r>
            </a:p>
          </p:txBody>
        </p:sp>
      </p:grpSp>
      <p:grpSp>
        <p:nvGrpSpPr>
          <p:cNvPr id="14" name="Group 17"/>
          <p:cNvGrpSpPr/>
          <p:nvPr/>
        </p:nvGrpSpPr>
        <p:grpSpPr>
          <a:xfrm>
            <a:off x="156522" y="5103284"/>
            <a:ext cx="2012089" cy="1570409"/>
            <a:chOff x="7692189" y="1301181"/>
            <a:chExt cx="2012089" cy="2214787"/>
          </a:xfrm>
        </p:grpSpPr>
        <p:pic>
          <p:nvPicPr>
            <p:cNvPr id="15" name="Picture 9"/>
            <p:cNvPicPr>
              <a:picLocks noChangeAspect="1"/>
            </p:cNvPicPr>
            <p:nvPr/>
          </p:nvPicPr>
          <p:blipFill>
            <a:blip r:embed="rId4"/>
            <a:stretch>
              <a:fillRect/>
            </a:stretch>
          </p:blipFill>
          <p:spPr>
            <a:xfrm>
              <a:off x="7772404" y="1301181"/>
              <a:ext cx="1851660" cy="1851660"/>
            </a:xfrm>
            <a:prstGeom prst="rect">
              <a:avLst/>
            </a:prstGeom>
          </p:spPr>
        </p:pic>
        <p:sp>
          <p:nvSpPr>
            <p:cNvPr id="16" name="Rectangle 15"/>
            <p:cNvSpPr/>
            <p:nvPr/>
          </p:nvSpPr>
          <p:spPr>
            <a:xfrm>
              <a:off x="7692189" y="3146636"/>
              <a:ext cx="2012089" cy="369332"/>
            </a:xfrm>
            <a:prstGeom prst="rect">
              <a:avLst/>
            </a:prstGeom>
          </p:spPr>
          <p:txBody>
            <a:bodyPr wrap="none">
              <a:spAutoFit/>
            </a:bodyPr>
            <a:lstStyle/>
            <a:p>
              <a:r>
                <a:rPr lang="en-US" b="1" dirty="0"/>
                <a:t>Matthias Schleiden</a:t>
              </a:r>
            </a:p>
          </p:txBody>
        </p:sp>
      </p:grpSp>
      <p:grpSp>
        <p:nvGrpSpPr>
          <p:cNvPr id="17" name="Group 18"/>
          <p:cNvGrpSpPr/>
          <p:nvPr/>
        </p:nvGrpSpPr>
        <p:grpSpPr>
          <a:xfrm>
            <a:off x="4572409" y="4965782"/>
            <a:ext cx="2616701" cy="1528875"/>
            <a:chOff x="7826547" y="3670876"/>
            <a:chExt cx="3755461" cy="2799167"/>
          </a:xfrm>
        </p:grpSpPr>
        <p:pic>
          <p:nvPicPr>
            <p:cNvPr id="18" name="Picture 5"/>
            <p:cNvPicPr>
              <a:picLocks noChangeAspect="1"/>
            </p:cNvPicPr>
            <p:nvPr>
              <p:custDataLst>
                <p:tags r:id="rId1"/>
              </p:custDataLst>
            </p:nvPr>
          </p:nvPicPr>
          <p:blipFill rotWithShape="1">
            <a:blip r:embed="rId5">
              <a:extLst>
                <a:ext uri="{28A0092B-C50C-407E-A947-70E740481C1C}">
                  <a14:useLocalDpi xmlns:a14="http://schemas.microsoft.com/office/drawing/2010/main"/>
                </a:ext>
              </a:extLst>
            </a:blip>
            <a:srcRect/>
            <a:stretch/>
          </p:blipFill>
          <p:spPr>
            <a:xfrm>
              <a:off x="7826547" y="3670876"/>
              <a:ext cx="3755461" cy="2385841"/>
            </a:xfrm>
            <a:prstGeom prst="rect">
              <a:avLst/>
            </a:prstGeom>
          </p:spPr>
        </p:pic>
        <p:sp>
          <p:nvSpPr>
            <p:cNvPr id="19" name="Rectangle 18"/>
            <p:cNvSpPr/>
            <p:nvPr/>
          </p:nvSpPr>
          <p:spPr>
            <a:xfrm>
              <a:off x="8689451" y="6100711"/>
              <a:ext cx="1652504" cy="369332"/>
            </a:xfrm>
            <a:prstGeom prst="rect">
              <a:avLst/>
            </a:prstGeom>
          </p:spPr>
          <p:txBody>
            <a:bodyPr wrap="none">
              <a:spAutoFit/>
            </a:bodyPr>
            <a:lstStyle/>
            <a:p>
              <a:r>
                <a:rPr lang="en-US" b="1" dirty="0"/>
                <a:t>Rudolf Virchow</a:t>
              </a:r>
            </a:p>
          </p:txBody>
        </p:sp>
      </p:grpSp>
    </p:spTree>
    <p:extLst>
      <p:ext uri="{BB962C8B-B14F-4D97-AF65-F5344CB8AC3E}">
        <p14:creationId xmlns:p14="http://schemas.microsoft.com/office/powerpoint/2010/main" val="917148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864096"/>
          </a:xfr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r="100000" b="100000"/>
            </a:path>
            <a:tileRect l="-100000" t="-100000"/>
          </a:gra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lnSpc>
                <a:spcPct val="150000"/>
              </a:lnSpc>
            </a:pPr>
            <a:r>
              <a:rPr lang="en-US" sz="3600" b="1" dirty="0">
                <a:solidFill>
                  <a:schemeClr val="tx1"/>
                </a:solidFill>
                <a:latin typeface="Times New Roman" panose="02020603050405020304" pitchFamily="18" charset="0"/>
                <a:cs typeface="Times New Roman" panose="02020603050405020304" pitchFamily="18" charset="0"/>
              </a:rPr>
              <a:t>Modern cell theory</a:t>
            </a:r>
            <a:endParaRPr lang="fr-FR" sz="3600" b="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251520" y="1124744"/>
            <a:ext cx="8435280" cy="4389120"/>
          </a:xfrm>
        </p:spPr>
        <p:txBody>
          <a:bodyPr>
            <a:normAutofit/>
          </a:bodyPr>
          <a:lstStyle/>
          <a:p>
            <a:pPr>
              <a:lnSpc>
                <a:spcPct val="120000"/>
              </a:lnSpc>
            </a:pPr>
            <a:r>
              <a:rPr lang="en-US" sz="2400" b="1" dirty="0" smtClean="0">
                <a:latin typeface="Times New Roman" panose="02020603050405020304" pitchFamily="18" charset="0"/>
                <a:cs typeface="Times New Roman" panose="02020603050405020304" pitchFamily="18" charset="0"/>
              </a:rPr>
              <a:t>The modern cell theory ( or cell principle) include: </a:t>
            </a:r>
          </a:p>
          <a:p>
            <a:pPr marL="457200" indent="-457200">
              <a:lnSpc>
                <a:spcPct val="120000"/>
              </a:lnSpc>
              <a:buFont typeface="+mj-lt"/>
              <a:buAutoNum type="arabicPeriod"/>
            </a:pPr>
            <a:r>
              <a:rPr lang="en-US" sz="2400" b="1" dirty="0" smtClean="0">
                <a:latin typeface="Times New Roman" panose="02020603050405020304" pitchFamily="18" charset="0"/>
                <a:cs typeface="Times New Roman" panose="02020603050405020304" pitchFamily="18" charset="0"/>
              </a:rPr>
              <a:t>Life exists only in cells.</a:t>
            </a:r>
          </a:p>
          <a:p>
            <a:pPr marL="457200" indent="-457200">
              <a:lnSpc>
                <a:spcPct val="120000"/>
              </a:lnSpc>
              <a:buFont typeface="+mj-lt"/>
              <a:buAutoNum type="arabicPeriod"/>
            </a:pPr>
            <a:r>
              <a:rPr lang="en-US" sz="2400" b="1" dirty="0" smtClean="0">
                <a:latin typeface="Times New Roman" panose="02020603050405020304" pitchFamily="18" charset="0"/>
                <a:cs typeface="Times New Roman" panose="02020603050405020304" pitchFamily="18" charset="0"/>
              </a:rPr>
              <a:t>Living organisms may be composed of a single free cell or composed of more than one cell.</a:t>
            </a:r>
          </a:p>
          <a:p>
            <a:pPr marL="457200" indent="-457200">
              <a:lnSpc>
                <a:spcPct val="120000"/>
              </a:lnSpc>
              <a:buFont typeface="+mj-lt"/>
              <a:buAutoNum type="arabicPeriod"/>
            </a:pPr>
            <a:r>
              <a:rPr lang="en-US" sz="2400" b="1" dirty="0" smtClean="0">
                <a:latin typeface="Times New Roman" panose="02020603050405020304" pitchFamily="18" charset="0"/>
                <a:cs typeface="Times New Roman" panose="02020603050405020304" pitchFamily="18" charset="0"/>
              </a:rPr>
              <a:t>A cell is a small mass of cytoplasm usually containing a nucleus or nuclear material and bounded by a cell membrane.</a:t>
            </a:r>
          </a:p>
          <a:p>
            <a:pPr marL="0" indent="0">
              <a:buNone/>
            </a:pPr>
            <a:endParaRPr lang="fr-FR" sz="2400" b="1" dirty="0">
              <a:latin typeface="Times New Roman" panose="02020603050405020304" pitchFamily="18" charset="0"/>
              <a:cs typeface="Times New Roman" panose="02020603050405020304" pitchFamily="18" charset="0"/>
            </a:endParaRPr>
          </a:p>
        </p:txBody>
      </p:sp>
      <p:sp>
        <p:nvSpPr>
          <p:cNvPr id="5" name="TextBox 6">
            <a:extLst>
              <a:ext uri="{FF2B5EF4-FFF2-40B4-BE49-F238E27FC236}">
                <a16:creationId xmlns:a16="http://schemas.microsoft.com/office/drawing/2014/main" xmlns="" id="{06A3E0BA-C451-403F-A3E6-7ED32FA9F17A}"/>
              </a:ext>
            </a:extLst>
          </p:cNvPr>
          <p:cNvSpPr txBox="1"/>
          <p:nvPr/>
        </p:nvSpPr>
        <p:spPr>
          <a:xfrm>
            <a:off x="2737892" y="4149080"/>
            <a:ext cx="5866556" cy="2400657"/>
          </a:xfrm>
          <a:prstGeom prst="rect">
            <a:avLst/>
          </a:prstGeom>
          <a:noFill/>
          <a:ln w="28575">
            <a:solidFill>
              <a:schemeClr val="tx1"/>
            </a:solidFill>
          </a:ln>
        </p:spPr>
        <p:txBody>
          <a:bodyPr wrap="square" rtlCol="0">
            <a:spAutoFit/>
          </a:bodyPr>
          <a:lstStyle/>
          <a:p>
            <a:pPr algn="r" rtl="1">
              <a:lnSpc>
                <a:spcPct val="150000"/>
              </a:lnSpc>
            </a:pPr>
            <a:r>
              <a:rPr lang="ar-AE" sz="2000" b="1" dirty="0">
                <a:latin typeface="Book Antiqua"/>
                <a:cs typeface="Times New Roman" panose="02020603050405020304" pitchFamily="18" charset="0"/>
              </a:rPr>
              <a:t>تتضمن نظرية الخلية الحديثة (أو مبدأ الخلية) ما يلي:</a:t>
            </a:r>
          </a:p>
          <a:p>
            <a:pPr marL="342900" indent="-342900" algn="r" rtl="1">
              <a:lnSpc>
                <a:spcPct val="150000"/>
              </a:lnSpc>
              <a:buFont typeface="+mj-lt"/>
              <a:buAutoNum type="arabicPeriod"/>
            </a:pPr>
            <a:r>
              <a:rPr lang="ar-AE" sz="2000" b="1" dirty="0">
                <a:latin typeface="Book Antiqua"/>
                <a:cs typeface="Times New Roman" panose="02020603050405020304" pitchFamily="18" charset="0"/>
              </a:rPr>
              <a:t>الحياة موجودة فقط في الخلايا.</a:t>
            </a:r>
          </a:p>
          <a:p>
            <a:pPr marL="342900" indent="-342900" algn="r" rtl="1">
              <a:lnSpc>
                <a:spcPct val="150000"/>
              </a:lnSpc>
              <a:buFont typeface="+mj-lt"/>
              <a:buAutoNum type="arabicPeriod"/>
            </a:pPr>
            <a:r>
              <a:rPr lang="ar-AE" sz="2000" b="1" dirty="0">
                <a:latin typeface="Book Antiqua"/>
                <a:cs typeface="Times New Roman" panose="02020603050405020304" pitchFamily="18" charset="0"/>
              </a:rPr>
              <a:t>قد تتكون الكائنات الحية من خلية واحدة حرة أو تتكون من </a:t>
            </a:r>
            <a:r>
              <a:rPr lang="ar-AE" sz="2000" b="1" dirty="0" smtClean="0">
                <a:latin typeface="Book Antiqua"/>
                <a:cs typeface="Times New Roman" panose="02020603050405020304" pitchFamily="18" charset="0"/>
              </a:rPr>
              <a:t>خلايا</a:t>
            </a:r>
            <a:endParaRPr lang="fr-FR" sz="2000" b="1" dirty="0" smtClean="0">
              <a:latin typeface="Book Antiqua"/>
              <a:cs typeface="Times New Roman" panose="02020603050405020304" pitchFamily="18" charset="0"/>
            </a:endParaRPr>
          </a:p>
          <a:p>
            <a:pPr marL="342900" indent="-342900" algn="r" rtl="1">
              <a:lnSpc>
                <a:spcPct val="150000"/>
              </a:lnSpc>
              <a:buFont typeface="+mj-lt"/>
              <a:buAutoNum type="arabicPeriod"/>
            </a:pPr>
            <a:r>
              <a:rPr lang="ar-AE" sz="2000" b="1" dirty="0" smtClean="0">
                <a:latin typeface="Book Antiqua"/>
                <a:cs typeface="Times New Roman" panose="02020603050405020304" pitchFamily="18" charset="0"/>
              </a:rPr>
              <a:t>الخلية </a:t>
            </a:r>
            <a:r>
              <a:rPr lang="ar-AE" sz="2000" b="1" dirty="0">
                <a:latin typeface="Book Antiqua"/>
                <a:cs typeface="Times New Roman" panose="02020603050405020304" pitchFamily="18" charset="0"/>
              </a:rPr>
              <a:t>عبارة عن كتلة صغيرة من السيتوبلازم تحتوي عادة على نواة أو مادة نووية ويحدها غشاء الخلية.</a:t>
            </a:r>
            <a:endParaRPr lang="en-GB" sz="2000" b="1" dirty="0">
              <a:latin typeface="Book Antiqua"/>
            </a:endParaRPr>
          </a:p>
        </p:txBody>
      </p:sp>
    </p:spTree>
    <p:extLst>
      <p:ext uri="{BB962C8B-B14F-4D97-AF65-F5344CB8AC3E}">
        <p14:creationId xmlns:p14="http://schemas.microsoft.com/office/powerpoint/2010/main" val="3954500784"/>
      </p:ext>
    </p:extLst>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864096"/>
          </a:xfr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r="100000" b="100000"/>
            </a:path>
            <a:tileRect l="-100000" t="-100000"/>
          </a:gra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lnSpc>
                <a:spcPct val="150000"/>
              </a:lnSpc>
            </a:pPr>
            <a:r>
              <a:rPr lang="en-US" sz="3600" b="1" dirty="0">
                <a:solidFill>
                  <a:schemeClr val="tx1"/>
                </a:solidFill>
                <a:latin typeface="Times New Roman" panose="02020603050405020304" pitchFamily="18" charset="0"/>
                <a:cs typeface="Times New Roman" panose="02020603050405020304" pitchFamily="18" charset="0"/>
              </a:rPr>
              <a:t>Modern cell theory </a:t>
            </a:r>
            <a:r>
              <a:rPr lang="en-US" sz="3100" b="1" dirty="0">
                <a:solidFill>
                  <a:schemeClr val="tx1"/>
                </a:solidFill>
                <a:latin typeface="Times New Roman" panose="02020603050405020304" pitchFamily="18" charset="0"/>
                <a:cs typeface="Times New Roman" panose="02020603050405020304" pitchFamily="18" charset="0"/>
              </a:rPr>
              <a:t>cont</a:t>
            </a:r>
            <a:r>
              <a:rPr lang="en-US" sz="3100" b="1" dirty="0" smtClean="0">
                <a:solidFill>
                  <a:schemeClr val="tx1"/>
                </a:solidFill>
                <a:latin typeface="Times New Roman" panose="02020603050405020304" pitchFamily="18" charset="0"/>
                <a:cs typeface="Times New Roman" panose="02020603050405020304" pitchFamily="18" charset="0"/>
              </a:rPr>
              <a:t>.…</a:t>
            </a:r>
            <a:endParaRPr lang="fr-FR" sz="3100" b="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251520" y="980728"/>
            <a:ext cx="8712968" cy="4389120"/>
          </a:xfrm>
        </p:spPr>
        <p:txBody>
          <a:bodyPr>
            <a:normAutofit/>
          </a:bodyPr>
          <a:lstStyle/>
          <a:p>
            <a:pPr marL="514350" indent="-514350">
              <a:lnSpc>
                <a:spcPct val="100000"/>
              </a:lnSpc>
              <a:buFont typeface="+mj-lt"/>
              <a:buAutoNum type="arabicPeriod" startAt="4"/>
            </a:pPr>
            <a:r>
              <a:rPr lang="en-US" sz="2400" b="1" dirty="0">
                <a:latin typeface="Times New Roman" panose="02020603050405020304" pitchFamily="18" charset="0"/>
                <a:cs typeface="Times New Roman" panose="02020603050405020304" pitchFamily="18" charset="0"/>
              </a:rPr>
              <a:t>The cell besides being a unit of structure, is also a unit of function, reproduction and heredity.</a:t>
            </a:r>
          </a:p>
          <a:p>
            <a:pPr marL="514350" indent="-514350">
              <a:lnSpc>
                <a:spcPct val="100000"/>
              </a:lnSpc>
              <a:buFont typeface="+mj-lt"/>
              <a:buAutoNum type="arabicPeriod" startAt="4"/>
            </a:pPr>
            <a:r>
              <a:rPr lang="en-US" sz="2400" b="1" dirty="0">
                <a:latin typeface="Times New Roman" panose="02020603050405020304" pitchFamily="18" charset="0"/>
                <a:cs typeface="Times New Roman" panose="02020603050405020304" pitchFamily="18" charset="0"/>
              </a:rPr>
              <a:t>Cells always arise from pre-existing cells by a process of division.</a:t>
            </a:r>
          </a:p>
          <a:p>
            <a:pPr marL="514350" indent="-514350">
              <a:lnSpc>
                <a:spcPct val="100000"/>
              </a:lnSpc>
              <a:buFont typeface="+mj-lt"/>
              <a:buAutoNum type="arabicPeriod" startAt="4"/>
            </a:pPr>
            <a:r>
              <a:rPr lang="en-US" sz="2400" b="1" dirty="0">
                <a:latin typeface="Times New Roman" panose="02020603050405020304" pitchFamily="18" charset="0"/>
                <a:cs typeface="Times New Roman" panose="02020603050405020304" pitchFamily="18" charset="0"/>
              </a:rPr>
              <a:t>Cells maintain a homeostatic state to remain alive.</a:t>
            </a:r>
          </a:p>
          <a:p>
            <a:pPr marL="514350" indent="-514350">
              <a:lnSpc>
                <a:spcPct val="100000"/>
              </a:lnSpc>
              <a:buFont typeface="+mj-lt"/>
              <a:buAutoNum type="arabicPeriod" startAt="4"/>
            </a:pPr>
            <a:r>
              <a:rPr lang="en-US" sz="2400" b="1" dirty="0">
                <a:latin typeface="Times New Roman" panose="02020603050405020304" pitchFamily="18" charset="0"/>
                <a:cs typeface="Times New Roman" panose="02020603050405020304" pitchFamily="18" charset="0"/>
              </a:rPr>
              <a:t>A cell, can grow, divide and die independently of the surrounding cells.</a:t>
            </a:r>
          </a:p>
          <a:p>
            <a:pPr marL="514350" indent="-514350">
              <a:lnSpc>
                <a:spcPct val="100000"/>
              </a:lnSpc>
              <a:buFont typeface="+mj-lt"/>
              <a:buAutoNum type="arabicPeriod" startAt="4"/>
            </a:pPr>
            <a:r>
              <a:rPr lang="en-US" sz="2400" b="1" dirty="0">
                <a:latin typeface="Times New Roman" panose="02020603050405020304" pitchFamily="18" charset="0"/>
                <a:cs typeface="Times New Roman" panose="02020603050405020304" pitchFamily="18" charset="0"/>
              </a:rPr>
              <a:t>Genetic information is stored and expressed within the cells.</a:t>
            </a:r>
          </a:p>
          <a:p>
            <a:pPr marL="0" indent="0">
              <a:buNone/>
            </a:pPr>
            <a:endParaRPr lang="fr-FR" sz="2400" b="1" dirty="0">
              <a:latin typeface="Times New Roman" panose="02020603050405020304" pitchFamily="18" charset="0"/>
              <a:cs typeface="Times New Roman" panose="02020603050405020304" pitchFamily="18" charset="0"/>
            </a:endParaRPr>
          </a:p>
        </p:txBody>
      </p:sp>
      <p:sp>
        <p:nvSpPr>
          <p:cNvPr id="5" name="TextBox 6">
            <a:extLst>
              <a:ext uri="{FF2B5EF4-FFF2-40B4-BE49-F238E27FC236}">
                <a16:creationId xmlns:a16="http://schemas.microsoft.com/office/drawing/2014/main" xmlns="" id="{06A3E0BA-C451-403F-A3E6-7ED32FA9F17A}"/>
              </a:ext>
            </a:extLst>
          </p:cNvPr>
          <p:cNvSpPr txBox="1"/>
          <p:nvPr/>
        </p:nvSpPr>
        <p:spPr>
          <a:xfrm>
            <a:off x="1187624" y="4313535"/>
            <a:ext cx="7499176" cy="2352054"/>
          </a:xfrm>
          <a:prstGeom prst="rect">
            <a:avLst/>
          </a:prstGeom>
          <a:noFill/>
          <a:ln w="28575">
            <a:solidFill>
              <a:schemeClr val="tx1"/>
            </a:solidFill>
          </a:ln>
        </p:spPr>
        <p:txBody>
          <a:bodyPr wrap="square" rtlCol="0">
            <a:spAutoFit/>
          </a:bodyPr>
          <a:lstStyle/>
          <a:p>
            <a:pPr marL="342900" lvl="0" indent="-342900" algn="r" rtl="1">
              <a:lnSpc>
                <a:spcPct val="150000"/>
              </a:lnSpc>
              <a:buFont typeface="+mj-lt"/>
              <a:buAutoNum type="arabicPeriod" startAt="4"/>
            </a:pPr>
            <a:r>
              <a:rPr lang="ar-AE" sz="2000" b="1" dirty="0">
                <a:latin typeface="Book Antiqua"/>
                <a:cs typeface="Times New Roman" panose="02020603050405020304" pitchFamily="18" charset="0"/>
              </a:rPr>
              <a:t>بالإضافة إلى كون الخلية وحدة هيكل ، فهي أيضًا وحدة للوظيفة والتكاثر والوراثة.</a:t>
            </a:r>
          </a:p>
          <a:p>
            <a:pPr marL="342900" lvl="0" indent="-342900" algn="r" rtl="1">
              <a:lnSpc>
                <a:spcPct val="150000"/>
              </a:lnSpc>
              <a:buFont typeface="+mj-lt"/>
              <a:buAutoNum type="arabicPeriod" startAt="4"/>
            </a:pPr>
            <a:r>
              <a:rPr lang="ar-AE" sz="2000" b="1" dirty="0">
                <a:latin typeface="Book Antiqua"/>
                <a:cs typeface="Times New Roman" panose="02020603050405020304" pitchFamily="18" charset="0"/>
              </a:rPr>
              <a:t>تنشأ الخلايا دائمًا من خلايا موجودة مسبقًا عن طريق عملية الانقسام.</a:t>
            </a:r>
          </a:p>
          <a:p>
            <a:pPr marL="342900" lvl="0" indent="-342900" algn="r" rtl="1">
              <a:lnSpc>
                <a:spcPct val="150000"/>
              </a:lnSpc>
              <a:buFont typeface="+mj-lt"/>
              <a:buAutoNum type="arabicPeriod" startAt="4"/>
            </a:pPr>
            <a:r>
              <a:rPr lang="ar-AE" sz="2000" b="1" dirty="0">
                <a:latin typeface="Book Antiqua"/>
                <a:cs typeface="Times New Roman" panose="02020603050405020304" pitchFamily="18" charset="0"/>
              </a:rPr>
              <a:t>تحافظ الخلايا على حالة ثابتة لتبقى على قيد الحياة.</a:t>
            </a:r>
          </a:p>
          <a:p>
            <a:pPr marL="342900" lvl="0" indent="-342900" algn="r" rtl="1">
              <a:lnSpc>
                <a:spcPct val="150000"/>
              </a:lnSpc>
              <a:buFont typeface="+mj-lt"/>
              <a:buAutoNum type="arabicPeriod" startAt="4"/>
            </a:pPr>
            <a:r>
              <a:rPr lang="ar-AE" sz="2000" b="1" dirty="0">
                <a:latin typeface="Book Antiqua"/>
                <a:cs typeface="Times New Roman" panose="02020603050405020304" pitchFamily="18" charset="0"/>
              </a:rPr>
              <a:t>يمكن </a:t>
            </a:r>
            <a:r>
              <a:rPr lang="ar-SA" sz="2000" b="1" dirty="0">
                <a:latin typeface="Book Antiqua"/>
                <a:cs typeface="Times New Roman" panose="02020603050405020304" pitchFamily="18" charset="0"/>
              </a:rPr>
              <a:t>ل</a:t>
            </a:r>
            <a:r>
              <a:rPr lang="ar-AE" sz="2000" b="1" dirty="0">
                <a:latin typeface="Book Antiqua"/>
                <a:cs typeface="Times New Roman" panose="02020603050405020304" pitchFamily="18" charset="0"/>
              </a:rPr>
              <a:t>لخلية أن تنمو وتنقسم وتموت بشكل مستقل عن الخلايا المحيطة.</a:t>
            </a:r>
          </a:p>
          <a:p>
            <a:pPr marL="342900" lvl="0" indent="-342900" algn="r" rtl="1">
              <a:lnSpc>
                <a:spcPct val="150000"/>
              </a:lnSpc>
              <a:buFont typeface="+mj-lt"/>
              <a:buAutoNum type="arabicPeriod" startAt="4"/>
            </a:pPr>
            <a:r>
              <a:rPr lang="ar-AE" sz="2000" b="1" dirty="0">
                <a:latin typeface="Book Antiqua"/>
                <a:cs typeface="Times New Roman" panose="02020603050405020304" pitchFamily="18" charset="0"/>
              </a:rPr>
              <a:t>يتم تخزين المعلومات الجينية والتعبير عنها داخل الخلايا.</a:t>
            </a:r>
            <a:endParaRPr lang="en-GB" sz="2000" b="1" dirty="0">
              <a:latin typeface="Book Antiqua"/>
            </a:endParaRPr>
          </a:p>
        </p:txBody>
      </p:sp>
    </p:spTree>
    <p:extLst>
      <p:ext uri="{BB962C8B-B14F-4D97-AF65-F5344CB8AC3E}">
        <p14:creationId xmlns:p14="http://schemas.microsoft.com/office/powerpoint/2010/main" val="3216244286"/>
      </p:ext>
    </p:extLst>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864096"/>
          </a:xfr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r="100000" b="100000"/>
            </a:path>
            <a:tileRect l="-100000" t="-100000"/>
          </a:gra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lnSpc>
                <a:spcPct val="150000"/>
              </a:lnSpc>
            </a:pPr>
            <a:r>
              <a:rPr lang="en-US" sz="3600" b="1" dirty="0">
                <a:solidFill>
                  <a:schemeClr val="tx1"/>
                </a:solidFill>
                <a:latin typeface="Times New Roman" panose="02020603050405020304" pitchFamily="18" charset="0"/>
                <a:cs typeface="Times New Roman" panose="02020603050405020304" pitchFamily="18" charset="0"/>
              </a:rPr>
              <a:t>Modern cell theory </a:t>
            </a:r>
            <a:r>
              <a:rPr lang="en-US" sz="3100" b="1" dirty="0">
                <a:solidFill>
                  <a:schemeClr val="tx1"/>
                </a:solidFill>
                <a:latin typeface="Times New Roman" panose="02020603050405020304" pitchFamily="18" charset="0"/>
                <a:cs typeface="Times New Roman" panose="02020603050405020304" pitchFamily="18" charset="0"/>
              </a:rPr>
              <a:t>cont</a:t>
            </a:r>
            <a:r>
              <a:rPr lang="en-US" sz="3100" b="1" dirty="0" smtClean="0">
                <a:solidFill>
                  <a:schemeClr val="tx1"/>
                </a:solidFill>
                <a:latin typeface="Times New Roman" panose="02020603050405020304" pitchFamily="18" charset="0"/>
                <a:cs typeface="Times New Roman" panose="02020603050405020304" pitchFamily="18" charset="0"/>
              </a:rPr>
              <a:t>.…</a:t>
            </a:r>
            <a:endParaRPr lang="fr-FR" sz="3100" b="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251520" y="980728"/>
            <a:ext cx="8712968" cy="3024336"/>
          </a:xfrm>
        </p:spPr>
        <p:txBody>
          <a:bodyPr>
            <a:normAutofit/>
          </a:bodyPr>
          <a:lstStyle/>
          <a:p>
            <a:pPr marL="514350" indent="-514350">
              <a:lnSpc>
                <a:spcPct val="100000"/>
              </a:lnSpc>
              <a:buFont typeface="+mj-lt"/>
              <a:buAutoNum type="arabicPeriod" startAt="9"/>
            </a:pPr>
            <a:r>
              <a:rPr lang="en-US" sz="2400" b="1" dirty="0">
                <a:latin typeface="Times New Roman" panose="02020603050405020304" pitchFamily="18" charset="0"/>
                <a:cs typeface="Times New Roman" panose="02020603050405020304" pitchFamily="18" charset="0"/>
              </a:rPr>
              <a:t>Life passes from one generation to another in the form of cells.</a:t>
            </a:r>
          </a:p>
          <a:p>
            <a:pPr marL="514350" indent="-514350">
              <a:lnSpc>
                <a:spcPct val="100000"/>
              </a:lnSpc>
              <a:buFont typeface="+mj-lt"/>
              <a:buAutoNum type="arabicPeriod" startAt="9"/>
            </a:pPr>
            <a:r>
              <a:rPr lang="en-US" sz="2400" b="1" dirty="0">
                <a:latin typeface="Times New Roman" panose="02020603050405020304" pitchFamily="18" charset="0"/>
                <a:cs typeface="Times New Roman" panose="02020603050405020304" pitchFamily="18" charset="0"/>
              </a:rPr>
              <a:t>Structure and function of a cell is controlled by its genetic material – the DNA.</a:t>
            </a:r>
          </a:p>
          <a:p>
            <a:pPr marL="514350" indent="-514350">
              <a:lnSpc>
                <a:spcPct val="100000"/>
              </a:lnSpc>
              <a:buFont typeface="+mj-lt"/>
              <a:buAutoNum type="arabicPeriod" startAt="9"/>
            </a:pPr>
            <a:r>
              <a:rPr lang="en-US" sz="2400" b="1" dirty="0">
                <a:latin typeface="Times New Roman" panose="02020603050405020304" pitchFamily="18" charset="0"/>
                <a:cs typeface="Times New Roman" panose="02020603050405020304" pitchFamily="18" charset="0"/>
              </a:rPr>
              <a:t>Each cell type uses only a part of the coded genetic information, which is necessary for its specialized structure and function</a:t>
            </a:r>
            <a:r>
              <a:rPr lang="en-US" sz="2400" b="1" dirty="0" smtClean="0">
                <a:latin typeface="Times New Roman" panose="02020603050405020304" pitchFamily="18" charset="0"/>
                <a:cs typeface="Times New Roman" panose="02020603050405020304" pitchFamily="18" charset="0"/>
              </a:rPr>
              <a:t>.</a:t>
            </a:r>
            <a:endParaRPr lang="fr-FR" sz="2400" b="1" dirty="0">
              <a:latin typeface="Times New Roman" panose="02020603050405020304" pitchFamily="18" charset="0"/>
              <a:cs typeface="Times New Roman" panose="02020603050405020304" pitchFamily="18" charset="0"/>
            </a:endParaRPr>
          </a:p>
        </p:txBody>
      </p:sp>
      <p:sp>
        <p:nvSpPr>
          <p:cNvPr id="5" name="TextBox 6">
            <a:extLst>
              <a:ext uri="{FF2B5EF4-FFF2-40B4-BE49-F238E27FC236}">
                <a16:creationId xmlns:a16="http://schemas.microsoft.com/office/drawing/2014/main" xmlns="" id="{06A3E0BA-C451-403F-A3E6-7ED32FA9F17A}"/>
              </a:ext>
            </a:extLst>
          </p:cNvPr>
          <p:cNvSpPr txBox="1"/>
          <p:nvPr/>
        </p:nvSpPr>
        <p:spPr>
          <a:xfrm>
            <a:off x="1187624" y="4313535"/>
            <a:ext cx="7499176" cy="1938992"/>
          </a:xfrm>
          <a:prstGeom prst="rect">
            <a:avLst/>
          </a:prstGeom>
          <a:noFill/>
          <a:ln w="28575">
            <a:solidFill>
              <a:schemeClr val="tx1"/>
            </a:solidFill>
          </a:ln>
        </p:spPr>
        <p:txBody>
          <a:bodyPr wrap="square" rtlCol="0">
            <a:spAutoFit/>
          </a:bodyPr>
          <a:lstStyle/>
          <a:p>
            <a:pPr marL="342900" lvl="0" indent="-342900" algn="r" rtl="1">
              <a:lnSpc>
                <a:spcPct val="150000"/>
              </a:lnSpc>
              <a:buFont typeface="+mj-lt"/>
              <a:buAutoNum type="arabicPeriod" startAt="9"/>
            </a:pPr>
            <a:r>
              <a:rPr lang="ar-AE" sz="2000" b="1" dirty="0">
                <a:latin typeface="Book Antiqua"/>
                <a:cs typeface="Times New Roman" panose="02020603050405020304" pitchFamily="18" charset="0"/>
              </a:rPr>
              <a:t>تنتقل الحياة من جيل إلى آخر على شكل خلايا.</a:t>
            </a:r>
          </a:p>
          <a:p>
            <a:pPr marL="342900" lvl="0" indent="-342900" algn="r" rtl="1">
              <a:lnSpc>
                <a:spcPct val="150000"/>
              </a:lnSpc>
              <a:buFont typeface="+mj-lt"/>
              <a:buAutoNum type="arabicPeriod" startAt="9"/>
            </a:pPr>
            <a:r>
              <a:rPr lang="ar-AE" sz="2000" b="1" dirty="0">
                <a:latin typeface="Book Antiqua"/>
                <a:cs typeface="Times New Roman" panose="02020603050405020304" pitchFamily="18" charset="0"/>
              </a:rPr>
              <a:t>يتم التحكم في بنية الخلية ووظيفتها من خلال مادتها الجينية - الحمض النووي.</a:t>
            </a:r>
          </a:p>
          <a:p>
            <a:pPr marL="342900" lvl="0" indent="-342900" algn="r" rtl="1">
              <a:lnSpc>
                <a:spcPct val="150000"/>
              </a:lnSpc>
              <a:buFont typeface="+mj-lt"/>
              <a:buAutoNum type="arabicPeriod" startAt="9"/>
            </a:pPr>
            <a:r>
              <a:rPr lang="ar-AE" sz="2000" b="1" dirty="0">
                <a:latin typeface="Book Antiqua"/>
                <a:cs typeface="Times New Roman" panose="02020603050405020304" pitchFamily="18" charset="0"/>
              </a:rPr>
              <a:t>يستخدم كل نوع خلية جزءًا فقط من المعلومات الوراثية المشفرة ، وهو أمر ضروري لبنيته ووظيفته المتخصصة.</a:t>
            </a:r>
            <a:endParaRPr lang="en-GB" sz="2000" b="1" dirty="0">
              <a:latin typeface="Book Antiqua"/>
            </a:endParaRPr>
          </a:p>
        </p:txBody>
      </p:sp>
    </p:spTree>
    <p:extLst>
      <p:ext uri="{BB962C8B-B14F-4D97-AF65-F5344CB8AC3E}">
        <p14:creationId xmlns:p14="http://schemas.microsoft.com/office/powerpoint/2010/main" val="3643566581"/>
      </p:ext>
    </p:extLst>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864096"/>
          </a:xfr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r="100000" b="100000"/>
            </a:path>
            <a:tileRect l="-100000" t="-100000"/>
          </a:gra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lnSpc>
                <a:spcPct val="150000"/>
              </a:lnSpc>
            </a:pPr>
            <a:r>
              <a:rPr lang="en-US" sz="3600" b="1" dirty="0">
                <a:solidFill>
                  <a:schemeClr val="tx1"/>
                </a:solidFill>
                <a:latin typeface="Times New Roman" panose="02020603050405020304" pitchFamily="18" charset="0"/>
                <a:cs typeface="Times New Roman" panose="02020603050405020304" pitchFamily="18" charset="0"/>
              </a:rPr>
              <a:t>Summary</a:t>
            </a:r>
            <a:endParaRPr lang="fr-FR" sz="3100" b="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79512" y="980727"/>
            <a:ext cx="8856984" cy="3332807"/>
          </a:xfrm>
        </p:spPr>
        <p:txBody>
          <a:bodyPr>
            <a:noAutofit/>
          </a:bodyPr>
          <a:lstStyle/>
          <a:p>
            <a:pPr>
              <a:lnSpc>
                <a:spcPct val="150000"/>
              </a:lnSpc>
            </a:pPr>
            <a:r>
              <a:rPr lang="en-US" sz="2200" b="1" dirty="0">
                <a:latin typeface="Times New Roman" panose="02020603050405020304" pitchFamily="18" charset="0"/>
                <a:cs typeface="Times New Roman" panose="02020603050405020304" pitchFamily="18" charset="0"/>
              </a:rPr>
              <a:t>All living organisms are made of cells.</a:t>
            </a:r>
          </a:p>
          <a:p>
            <a:pPr>
              <a:lnSpc>
                <a:spcPct val="150000"/>
              </a:lnSpc>
            </a:pPr>
            <a:r>
              <a:rPr lang="en-US" sz="2200" b="1" dirty="0">
                <a:latin typeface="Times New Roman" panose="02020603050405020304" pitchFamily="18" charset="0"/>
                <a:cs typeface="Times New Roman" panose="02020603050405020304" pitchFamily="18" charset="0"/>
              </a:rPr>
              <a:t>Cell is the basic unit of structure and function of living organism</a:t>
            </a:r>
            <a:r>
              <a:rPr lang="en-US" sz="2200" b="1" dirty="0" smtClean="0">
                <a:latin typeface="Times New Roman" panose="02020603050405020304" pitchFamily="18" charset="0"/>
                <a:cs typeface="Times New Roman" panose="02020603050405020304" pitchFamily="18" charset="0"/>
              </a:rPr>
              <a:t>.</a:t>
            </a:r>
          </a:p>
          <a:p>
            <a:pPr>
              <a:lnSpc>
                <a:spcPct val="150000"/>
              </a:lnSpc>
            </a:pPr>
            <a:r>
              <a:rPr lang="en-US" sz="2200" b="1" dirty="0">
                <a:latin typeface="Times New Roman" panose="02020603050405020304" pitchFamily="18" charset="0"/>
                <a:cs typeface="Times New Roman" panose="02020603050405020304" pitchFamily="18" charset="0"/>
              </a:rPr>
              <a:t>The 3 Basic Components of the Cell are: the cell membrane, the genetic material and the cytoplasm</a:t>
            </a:r>
          </a:p>
          <a:p>
            <a:pPr>
              <a:lnSpc>
                <a:spcPct val="150000"/>
              </a:lnSpc>
            </a:pPr>
            <a:r>
              <a:rPr lang="en-US" sz="2200" b="1" dirty="0">
                <a:latin typeface="Times New Roman" panose="02020603050405020304" pitchFamily="18" charset="0"/>
                <a:cs typeface="Times New Roman" panose="02020603050405020304" pitchFamily="18" charset="0"/>
              </a:rPr>
              <a:t>New cells come from pre-existing cells.</a:t>
            </a:r>
          </a:p>
        </p:txBody>
      </p:sp>
      <p:sp>
        <p:nvSpPr>
          <p:cNvPr id="5" name="TextBox 6">
            <a:extLst>
              <a:ext uri="{FF2B5EF4-FFF2-40B4-BE49-F238E27FC236}">
                <a16:creationId xmlns:a16="http://schemas.microsoft.com/office/drawing/2014/main" xmlns="" id="{06A3E0BA-C451-403F-A3E6-7ED32FA9F17A}"/>
              </a:ext>
            </a:extLst>
          </p:cNvPr>
          <p:cNvSpPr txBox="1"/>
          <p:nvPr/>
        </p:nvSpPr>
        <p:spPr>
          <a:xfrm>
            <a:off x="1187624" y="3861048"/>
            <a:ext cx="7499176" cy="2554545"/>
          </a:xfrm>
          <a:prstGeom prst="rect">
            <a:avLst/>
          </a:prstGeom>
          <a:noFill/>
          <a:ln w="28575">
            <a:solidFill>
              <a:schemeClr val="tx1"/>
            </a:solidFill>
          </a:ln>
        </p:spPr>
        <p:txBody>
          <a:bodyPr wrap="square" rtlCol="0">
            <a:spAutoFit/>
          </a:bodyPr>
          <a:lstStyle/>
          <a:p>
            <a:pPr lvl="0" algn="r" rtl="1">
              <a:lnSpc>
                <a:spcPct val="200000"/>
              </a:lnSpc>
            </a:pPr>
            <a:r>
              <a:rPr lang="ar-AE" sz="2000" b="1" dirty="0">
                <a:latin typeface="Times New Roman" panose="02020603050405020304" pitchFamily="18" charset="0"/>
                <a:cs typeface="Times New Roman" panose="02020603050405020304" pitchFamily="18" charset="0"/>
              </a:rPr>
              <a:t>تتكون جميع الكائنات الحية من خلايا.</a:t>
            </a:r>
          </a:p>
          <a:p>
            <a:pPr lvl="0" algn="r" rtl="1">
              <a:lnSpc>
                <a:spcPct val="200000"/>
              </a:lnSpc>
            </a:pPr>
            <a:r>
              <a:rPr lang="ar-AE" sz="2000" b="1" dirty="0">
                <a:latin typeface="Times New Roman" panose="02020603050405020304" pitchFamily="18" charset="0"/>
                <a:cs typeface="Times New Roman" panose="02020603050405020304" pitchFamily="18" charset="0"/>
              </a:rPr>
              <a:t>الخلية هي الوحدة الأساسية لبنية ووظيفة الكائن الحي</a:t>
            </a:r>
            <a:r>
              <a:rPr lang="ar-AE" sz="2000" b="1" dirty="0" smtClean="0">
                <a:latin typeface="Times New Roman" panose="02020603050405020304" pitchFamily="18" charset="0"/>
                <a:cs typeface="Times New Roman" panose="02020603050405020304" pitchFamily="18" charset="0"/>
              </a:rPr>
              <a:t>.</a:t>
            </a:r>
            <a:endParaRPr lang="fr-FR" sz="2000" b="1" dirty="0" smtClean="0">
              <a:latin typeface="Times New Roman" panose="02020603050405020304" pitchFamily="18" charset="0"/>
              <a:cs typeface="Times New Roman" panose="02020603050405020304" pitchFamily="18" charset="0"/>
            </a:endParaRPr>
          </a:p>
          <a:p>
            <a:pPr lvl="0" algn="r" rtl="1">
              <a:lnSpc>
                <a:spcPct val="200000"/>
              </a:lnSpc>
            </a:pPr>
            <a:r>
              <a:rPr lang="ar-AE" sz="2000" b="1" dirty="0">
                <a:latin typeface="Times New Roman" panose="02020603050405020304" pitchFamily="18" charset="0"/>
                <a:cs typeface="Times New Roman" panose="02020603050405020304" pitchFamily="18" charset="0"/>
              </a:rPr>
              <a:t>المكونات الأساسية الثلاثة للخلية هي: غشاء الخلية، والمادة الوراثية، والسيتوبلازم</a:t>
            </a:r>
          </a:p>
          <a:p>
            <a:pPr lvl="0" algn="r" rtl="1">
              <a:lnSpc>
                <a:spcPct val="200000"/>
              </a:lnSpc>
            </a:pPr>
            <a:r>
              <a:rPr lang="ar-AE" sz="2000" b="1" dirty="0">
                <a:latin typeface="Times New Roman" panose="02020603050405020304" pitchFamily="18" charset="0"/>
                <a:cs typeface="Times New Roman" panose="02020603050405020304" pitchFamily="18" charset="0"/>
              </a:rPr>
              <a:t>تأتي الخلايا الجديدة من خلايا موجودة مسبقًا.</a:t>
            </a:r>
          </a:p>
        </p:txBody>
      </p:sp>
    </p:spTree>
    <p:extLst>
      <p:ext uri="{BB962C8B-B14F-4D97-AF65-F5344CB8AC3E}">
        <p14:creationId xmlns:p14="http://schemas.microsoft.com/office/powerpoint/2010/main" val="3992189552"/>
      </p:ext>
    </p:extLst>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836712"/>
            <a:ext cx="8640960" cy="51478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000" b="1" dirty="0">
                <a:latin typeface="Times New Roman" panose="02020603050405020304" pitchFamily="18" charset="0"/>
                <a:cs typeface="Times New Roman" panose="02020603050405020304" pitchFamily="18" charset="0"/>
              </a:rPr>
              <a:t>Atoms </a:t>
            </a:r>
            <a:r>
              <a:rPr lang="en-US" sz="2000" dirty="0">
                <a:latin typeface="Times New Roman" panose="02020603050405020304" pitchFamily="18" charset="0"/>
                <a:cs typeface="Times New Roman" panose="02020603050405020304" pitchFamily="18" charset="0"/>
              </a:rPr>
              <a:t>The fundamental units of matter There are about 100 different kinds of atoms such as </a:t>
            </a:r>
            <a:r>
              <a:rPr lang="fr-FR" sz="2000" dirty="0" err="1">
                <a:latin typeface="Times New Roman" panose="02020603050405020304" pitchFamily="18" charset="0"/>
                <a:cs typeface="Times New Roman" panose="02020603050405020304" pitchFamily="18" charset="0"/>
              </a:rPr>
              <a:t>hydrogen</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oxygen</a:t>
            </a:r>
            <a:r>
              <a:rPr lang="fr-FR" sz="2000" dirty="0">
                <a:latin typeface="Times New Roman" panose="02020603050405020304" pitchFamily="18" charset="0"/>
                <a:cs typeface="Times New Roman" panose="02020603050405020304" pitchFamily="18" charset="0"/>
              </a:rPr>
              <a:t>, and </a:t>
            </a:r>
            <a:r>
              <a:rPr lang="fr-FR" sz="2000" dirty="0" err="1">
                <a:latin typeface="Times New Roman" panose="02020603050405020304" pitchFamily="18" charset="0"/>
                <a:cs typeface="Times New Roman" panose="02020603050405020304" pitchFamily="18" charset="0"/>
              </a:rPr>
              <a:t>nitrogen</a:t>
            </a:r>
            <a:endParaRPr lang="en-US"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Cell </a:t>
            </a:r>
            <a:r>
              <a:rPr lang="en-US" sz="2000" dirty="0" smtClean="0">
                <a:latin typeface="Times New Roman" panose="02020603050405020304" pitchFamily="18" charset="0"/>
                <a:cs typeface="Times New Roman" panose="02020603050405020304" pitchFamily="18" charset="0"/>
              </a:rPr>
              <a:t>The smallest unit that displays the characteristics </a:t>
            </a:r>
            <a:r>
              <a:rPr lang="fr-FR" sz="2000" dirty="0" smtClean="0">
                <a:latin typeface="Times New Roman" panose="02020603050405020304" pitchFamily="18" charset="0"/>
                <a:cs typeface="Times New Roman" panose="02020603050405020304" pitchFamily="18" charset="0"/>
              </a:rPr>
              <a:t>of life</a:t>
            </a:r>
          </a:p>
          <a:p>
            <a:r>
              <a:rPr lang="en-US" sz="2000" dirty="0" smtClean="0">
                <a:latin typeface="Times New Roman" panose="02020603050405020304" pitchFamily="18" charset="0"/>
                <a:cs typeface="Times New Roman" panose="02020603050405020304" pitchFamily="18" charset="0"/>
              </a:rPr>
              <a:t>Some organisms are single cells. Within multicellular organisms are several kinds of cells— heart muscle cells, nerve cells, white blood cells.</a:t>
            </a:r>
          </a:p>
          <a:p>
            <a:pPr lvl="0"/>
            <a:r>
              <a:rPr lang="en-US" sz="2000" b="1" dirty="0">
                <a:latin typeface="Times New Roman" panose="02020603050405020304" pitchFamily="18" charset="0"/>
                <a:cs typeface="Times New Roman" panose="02020603050405020304" pitchFamily="18" charset="0"/>
              </a:rPr>
              <a:t>Metabolism</a:t>
            </a:r>
            <a:r>
              <a:rPr lang="en-US" sz="2000" dirty="0">
                <a:latin typeface="Times New Roman" panose="02020603050405020304" pitchFamily="18" charset="0"/>
                <a:cs typeface="Times New Roman" panose="02020603050405020304" pitchFamily="18" charset="0"/>
              </a:rPr>
              <a:t> all biochemical reactions in a cell</a:t>
            </a:r>
            <a:endParaRPr lang="en-US" altLang="en-US" sz="2000" dirty="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Molecules </a:t>
            </a:r>
            <a:r>
              <a:rPr lang="en-US" sz="2000" dirty="0" smtClean="0">
                <a:latin typeface="Times New Roman" panose="02020603050405020304" pitchFamily="18" charset="0"/>
                <a:cs typeface="Times New Roman" panose="02020603050405020304" pitchFamily="18" charset="0"/>
              </a:rPr>
              <a:t>Specific arrangements of atoms Living things consist of special kinds of molecules, such as proteins, carbohydrates, and DNA, as well as common </a:t>
            </a:r>
            <a:r>
              <a:rPr lang="fr-FR" sz="2000" dirty="0" err="1" smtClean="0">
                <a:latin typeface="Times New Roman" panose="02020603050405020304" pitchFamily="18" charset="0"/>
                <a:cs typeface="Times New Roman" panose="02020603050405020304" pitchFamily="18" charset="0"/>
              </a:rPr>
              <a:t>molecules</a:t>
            </a:r>
            <a:r>
              <a:rPr lang="fr-FR" sz="2000" dirty="0" smtClean="0">
                <a:latin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cs typeface="Times New Roman" panose="02020603050405020304" pitchFamily="18" charset="0"/>
              </a:rPr>
              <a:t>such</a:t>
            </a:r>
            <a:r>
              <a:rPr lang="fr-FR" sz="2000" dirty="0" smtClean="0">
                <a:latin typeface="Times New Roman" panose="02020603050405020304" pitchFamily="18" charset="0"/>
                <a:cs typeface="Times New Roman" panose="02020603050405020304" pitchFamily="18" charset="0"/>
              </a:rPr>
              <a:t> as water.</a:t>
            </a:r>
          </a:p>
          <a:p>
            <a:r>
              <a:rPr lang="en-US" sz="2000" b="1" dirty="0" smtClean="0">
                <a:latin typeface="Times New Roman" panose="02020603050405020304" pitchFamily="18" charset="0"/>
                <a:cs typeface="Times New Roman" panose="02020603050405020304" pitchFamily="18" charset="0"/>
              </a:rPr>
              <a:t>Virus </a:t>
            </a:r>
            <a:r>
              <a:rPr lang="en-US" sz="2000" dirty="0">
                <a:latin typeface="Times New Roman" panose="02020603050405020304" pitchFamily="18" charset="0"/>
                <a:cs typeface="Times New Roman" panose="02020603050405020304" pitchFamily="18" charset="0"/>
              </a:rPr>
              <a:t>a genetic element that contains either a DNA or an RNA genome, has an extracellular form (the </a:t>
            </a:r>
            <a:r>
              <a:rPr lang="en-US" sz="2000" dirty="0" err="1">
                <a:latin typeface="Times New Roman" panose="02020603050405020304" pitchFamily="18" charset="0"/>
                <a:cs typeface="Times New Roman" panose="02020603050405020304" pitchFamily="18" charset="0"/>
              </a:rPr>
              <a:t>virion</a:t>
            </a:r>
            <a:r>
              <a:rPr lang="en-US" sz="2000" dirty="0">
                <a:latin typeface="Times New Roman" panose="02020603050405020304" pitchFamily="18" charset="0"/>
                <a:cs typeface="Times New Roman" panose="02020603050405020304" pitchFamily="18" charset="0"/>
              </a:rPr>
              <a:t>), and depends on a host </a:t>
            </a:r>
            <a:r>
              <a:rPr lang="fr-FR" sz="2000" dirty="0" err="1">
                <a:latin typeface="Times New Roman" panose="02020603050405020304" pitchFamily="18" charset="0"/>
                <a:cs typeface="Times New Roman" panose="02020603050405020304" pitchFamily="18" charset="0"/>
              </a:rPr>
              <a:t>cell</a:t>
            </a:r>
            <a:r>
              <a:rPr lang="fr-FR" sz="2000" dirty="0">
                <a:latin typeface="Times New Roman" panose="02020603050405020304" pitchFamily="18" charset="0"/>
                <a:cs typeface="Times New Roman" panose="02020603050405020304" pitchFamily="18" charset="0"/>
              </a:rPr>
              <a:t> for </a:t>
            </a:r>
            <a:r>
              <a:rPr lang="fr-FR" sz="2000" dirty="0" err="1">
                <a:latin typeface="Times New Roman" panose="02020603050405020304" pitchFamily="18" charset="0"/>
                <a:cs typeface="Times New Roman" panose="02020603050405020304" pitchFamily="18" charset="0"/>
              </a:rPr>
              <a:t>replication</a:t>
            </a:r>
            <a:endParaRPr lang="en-US" altLang="en-US" sz="2000" dirty="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p:txBody>
      </p:sp>
      <p:sp>
        <p:nvSpPr>
          <p:cNvPr id="3" name="Titre 1"/>
          <p:cNvSpPr txBox="1">
            <a:spLocks/>
          </p:cNvSpPr>
          <p:nvPr/>
        </p:nvSpPr>
        <p:spPr>
          <a:xfrm>
            <a:off x="457200" y="44624"/>
            <a:ext cx="8229600" cy="1152128"/>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r="100000" b="100000"/>
            </a:path>
            <a:tileRect l="-100000" t="-100000"/>
          </a:grad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lvl1pPr algn="l" rtl="0" eaLnBrk="1" latinLnBrk="0" hangingPunct="1">
              <a:spcBef>
                <a:spcPct val="0"/>
              </a:spcBef>
              <a:buNone/>
              <a:defRPr kumimoji="0" sz="5000" b="0" kern="120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50000"/>
              </a:lnSpc>
            </a:pPr>
            <a:r>
              <a:rPr lang="fr-FR" sz="3600" b="1" dirty="0" err="1" smtClean="0">
                <a:solidFill>
                  <a:schemeClr val="tx1"/>
                </a:solidFill>
                <a:latin typeface="Times New Roman" panose="02020603050405020304" pitchFamily="18" charset="0"/>
                <a:cs typeface="Times New Roman" panose="02020603050405020304" pitchFamily="18" charset="0"/>
              </a:rPr>
              <a:t>Glossary</a:t>
            </a:r>
            <a:endParaRPr lang="fr-FR" sz="31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3832800"/>
      </p:ext>
    </p:extLst>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9552" y="188640"/>
            <a:ext cx="8237132" cy="862355"/>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r="100000" b="100000"/>
            </a:path>
            <a:tileRect l="-100000" t="-100000"/>
          </a:gra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tx1"/>
                </a:solidFill>
                <a:latin typeface="Times New Roman" panose="02020603050405020304" pitchFamily="18" charset="0"/>
                <a:cs typeface="Times New Roman" panose="02020603050405020304" pitchFamily="18" charset="0"/>
              </a:rPr>
              <a:t>Course </a:t>
            </a:r>
            <a:r>
              <a:rPr lang="fr-FR" sz="3600" b="1" dirty="0" err="1">
                <a:solidFill>
                  <a:schemeClr val="tx1"/>
                </a:solidFill>
                <a:latin typeface="Times New Roman" panose="02020603050405020304" pitchFamily="18" charset="0"/>
                <a:cs typeface="Times New Roman" panose="02020603050405020304" pitchFamily="18" charset="0"/>
              </a:rPr>
              <a:t>Titles</a:t>
            </a:r>
            <a:endParaRPr lang="fr-FR" sz="3600" b="1"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79512" y="1050995"/>
            <a:ext cx="8784976" cy="50851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fr-FR" sz="2200" b="1" dirty="0" smtClean="0">
                <a:latin typeface="Times New Roman" panose="02020603050405020304" pitchFamily="18" charset="0"/>
                <a:cs typeface="Times New Roman" panose="02020603050405020304" pitchFamily="18" charset="0"/>
              </a:rPr>
              <a:t>	Introduction To The </a:t>
            </a:r>
            <a:r>
              <a:rPr lang="fr-FR" sz="2200" b="1" dirty="0" err="1" smtClean="0">
                <a:latin typeface="Times New Roman" panose="02020603050405020304" pitchFamily="18" charset="0"/>
                <a:cs typeface="Times New Roman" panose="02020603050405020304" pitchFamily="18" charset="0"/>
              </a:rPr>
              <a:t>Cell</a:t>
            </a:r>
            <a:r>
              <a:rPr lang="en-US" sz="2200" b="1" dirty="0" smtClean="0">
                <a:latin typeface="Times New Roman" panose="02020603050405020304" pitchFamily="18" charset="0"/>
                <a:cs typeface="Times New Roman" panose="02020603050405020304" pitchFamily="18" charset="0"/>
              </a:rPr>
              <a:t> </a:t>
            </a:r>
          </a:p>
          <a:p>
            <a:pPr algn="just">
              <a:lnSpc>
                <a:spcPct val="150000"/>
              </a:lnSpc>
            </a:pPr>
            <a:r>
              <a:rPr lang="en-US" sz="2200" b="1" dirty="0" smtClean="0">
                <a:latin typeface="Times New Roman" panose="02020603050405020304" pitchFamily="18" charset="0"/>
                <a:cs typeface="Times New Roman" panose="02020603050405020304" pitchFamily="18" charset="0"/>
              </a:rPr>
              <a:t>	Chapter </a:t>
            </a:r>
            <a:r>
              <a:rPr lang="en-US" sz="2200" b="1" dirty="0">
                <a:latin typeface="Times New Roman" panose="02020603050405020304" pitchFamily="18" charset="0"/>
                <a:cs typeface="Times New Roman" panose="02020603050405020304" pitchFamily="18" charset="0"/>
              </a:rPr>
              <a:t>I: General diagram of prokaryotic and eukaryotic </a:t>
            </a:r>
            <a:r>
              <a:rPr lang="en-US" sz="2200" b="1" dirty="0" smtClean="0">
                <a:latin typeface="Times New Roman" panose="02020603050405020304" pitchFamily="18" charset="0"/>
                <a:cs typeface="Times New Roman" panose="02020603050405020304" pitchFamily="18" charset="0"/>
              </a:rPr>
              <a:t>cells</a:t>
            </a:r>
          </a:p>
          <a:p>
            <a:pPr algn="just">
              <a:lnSpc>
                <a:spcPct val="150000"/>
              </a:lnSpc>
            </a:pPr>
            <a:r>
              <a:rPr lang="fr-FR" sz="2200" b="1" dirty="0">
                <a:latin typeface="Times New Roman" panose="02020603050405020304" pitchFamily="18" charset="0"/>
                <a:cs typeface="Times New Roman" panose="02020603050405020304" pitchFamily="18" charset="0"/>
              </a:rPr>
              <a:t>	</a:t>
            </a:r>
            <a:r>
              <a:rPr lang="fr-FR" sz="2200" b="1" dirty="0" err="1" smtClean="0">
                <a:latin typeface="Times New Roman" panose="02020603050405020304" pitchFamily="18" charset="0"/>
                <a:cs typeface="Times New Roman" panose="02020603050405020304" pitchFamily="18" charset="0"/>
              </a:rPr>
              <a:t>Chapter</a:t>
            </a:r>
            <a:r>
              <a:rPr lang="fr-FR" sz="2200" b="1" dirty="0" smtClean="0">
                <a:latin typeface="Times New Roman" panose="02020603050405020304" pitchFamily="18" charset="0"/>
                <a:cs typeface="Times New Roman" panose="02020603050405020304" pitchFamily="18" charset="0"/>
              </a:rPr>
              <a:t> </a:t>
            </a:r>
            <a:r>
              <a:rPr lang="fr-FR" sz="2200" b="1" dirty="0">
                <a:latin typeface="Times New Roman" panose="02020603050405020304" pitchFamily="18" charset="0"/>
                <a:cs typeface="Times New Roman" panose="02020603050405020304" pitchFamily="18" charset="0"/>
              </a:rPr>
              <a:t>II: </a:t>
            </a:r>
            <a:r>
              <a:rPr lang="fr-FR" sz="2200" b="1" dirty="0" err="1">
                <a:latin typeface="Times New Roman" panose="02020603050405020304" pitchFamily="18" charset="0"/>
                <a:cs typeface="Times New Roman" panose="02020603050405020304" pitchFamily="18" charset="0"/>
              </a:rPr>
              <a:t>Extracellular</a:t>
            </a:r>
            <a:r>
              <a:rPr lang="fr-FR" sz="2200" b="1" dirty="0">
                <a:latin typeface="Times New Roman" panose="02020603050405020304" pitchFamily="18" charset="0"/>
                <a:cs typeface="Times New Roman" panose="02020603050405020304" pitchFamily="18" charset="0"/>
              </a:rPr>
              <a:t> matrix and </a:t>
            </a:r>
            <a:r>
              <a:rPr lang="fr-FR" sz="2200" b="1" dirty="0" err="1" smtClean="0">
                <a:latin typeface="Times New Roman" panose="02020603050405020304" pitchFamily="18" charset="0"/>
                <a:cs typeface="Times New Roman" panose="02020603050405020304" pitchFamily="18" charset="0"/>
              </a:rPr>
              <a:t>cytoskeleton</a:t>
            </a:r>
            <a:endParaRPr lang="fr-FR" sz="2200" b="1" dirty="0" smtClean="0">
              <a:latin typeface="Times New Roman" panose="02020603050405020304" pitchFamily="18" charset="0"/>
              <a:cs typeface="Times New Roman" panose="02020603050405020304" pitchFamily="18" charset="0"/>
            </a:endParaRPr>
          </a:p>
          <a:p>
            <a:pPr algn="just">
              <a:lnSpc>
                <a:spcPct val="150000"/>
              </a:lnSpc>
            </a:pPr>
            <a:r>
              <a:rPr lang="fr-FR" sz="2200" b="1" dirty="0" smtClean="0">
                <a:latin typeface="Times New Roman" panose="02020603050405020304" pitchFamily="18" charset="0"/>
                <a:cs typeface="Times New Roman" panose="02020603050405020304" pitchFamily="18" charset="0"/>
              </a:rPr>
              <a:t>	</a:t>
            </a:r>
            <a:r>
              <a:rPr lang="fr-FR" sz="2200" b="1" dirty="0" err="1" smtClean="0">
                <a:latin typeface="Times New Roman" panose="02020603050405020304" pitchFamily="18" charset="0"/>
                <a:cs typeface="Times New Roman" panose="02020603050405020304" pitchFamily="18" charset="0"/>
              </a:rPr>
              <a:t>Chapter</a:t>
            </a:r>
            <a:r>
              <a:rPr lang="fr-FR" sz="2200" b="1" dirty="0" smtClean="0">
                <a:latin typeface="Times New Roman" panose="02020603050405020304" pitchFamily="18" charset="0"/>
                <a:cs typeface="Times New Roman" panose="02020603050405020304" pitchFamily="18" charset="0"/>
              </a:rPr>
              <a:t> III: </a:t>
            </a:r>
            <a:r>
              <a:rPr lang="en-US" sz="2200" b="1" dirty="0" smtClean="0">
                <a:latin typeface="Times New Roman" panose="02020603050405020304" pitchFamily="18" charset="0"/>
                <a:cs typeface="Times New Roman" panose="02020603050405020304" pitchFamily="18" charset="0"/>
              </a:rPr>
              <a:t>Cell </a:t>
            </a:r>
            <a:r>
              <a:rPr lang="fr-FR" sz="2200" b="1" dirty="0">
                <a:latin typeface="Times New Roman" panose="02020603050405020304" pitchFamily="18" charset="0"/>
                <a:cs typeface="Times New Roman" panose="02020603050405020304" pitchFamily="18" charset="0"/>
              </a:rPr>
              <a:t>Membrane</a:t>
            </a:r>
            <a:endParaRPr lang="fr-FR" sz="2200" b="1" dirty="0" smtClean="0">
              <a:latin typeface="Times New Roman" panose="02020603050405020304" pitchFamily="18" charset="0"/>
              <a:cs typeface="Times New Roman" panose="02020603050405020304" pitchFamily="18" charset="0"/>
            </a:endParaRPr>
          </a:p>
          <a:p>
            <a:pPr marL="457200" indent="-457200" algn="just">
              <a:lnSpc>
                <a:spcPct val="150000"/>
              </a:lnSpc>
              <a:buFont typeface="+mj-lt"/>
              <a:buAutoNum type="arabicPeriod"/>
            </a:pPr>
            <a:r>
              <a:rPr lang="en-US" sz="2200" b="1" dirty="0" smtClean="0">
                <a:latin typeface="Times New Roman" panose="02020603050405020304" pitchFamily="18" charset="0"/>
                <a:cs typeface="Times New Roman" panose="02020603050405020304" pitchFamily="18" charset="0"/>
              </a:rPr>
              <a:t>Basic </a:t>
            </a:r>
            <a:r>
              <a:rPr lang="en-US" sz="2200" b="1" dirty="0">
                <a:latin typeface="Times New Roman" panose="02020603050405020304" pitchFamily="18" charset="0"/>
                <a:cs typeface="Times New Roman" panose="02020603050405020304" pitchFamily="18" charset="0"/>
              </a:rPr>
              <a:t>structure of the cell </a:t>
            </a:r>
            <a:r>
              <a:rPr lang="fr-FR" sz="2200" b="1" dirty="0">
                <a:latin typeface="Times New Roman" panose="02020603050405020304" pitchFamily="18" charset="0"/>
                <a:cs typeface="Times New Roman" panose="02020603050405020304" pitchFamily="18" charset="0"/>
              </a:rPr>
              <a:t>Membrane</a:t>
            </a:r>
            <a:endParaRPr lang="en-US" sz="2200" b="1" dirty="0">
              <a:latin typeface="Times New Roman" panose="02020603050405020304" pitchFamily="18" charset="0"/>
              <a:cs typeface="Times New Roman" panose="02020603050405020304" pitchFamily="18" charset="0"/>
            </a:endParaRPr>
          </a:p>
          <a:p>
            <a:pPr marL="457200" indent="-457200" algn="just">
              <a:lnSpc>
                <a:spcPct val="150000"/>
              </a:lnSpc>
              <a:buFont typeface="+mj-lt"/>
              <a:buAutoNum type="arabicPeriod"/>
            </a:pPr>
            <a:r>
              <a:rPr lang="fr-FR" sz="2200" b="1" dirty="0">
                <a:latin typeface="Times New Roman" panose="02020603050405020304" pitchFamily="18" charset="0"/>
                <a:cs typeface="Times New Roman" panose="02020603050405020304" pitchFamily="18" charset="0"/>
              </a:rPr>
              <a:t>Membrane Transport of </a:t>
            </a:r>
            <a:r>
              <a:rPr lang="fr-FR" sz="2200" b="1" dirty="0" err="1">
                <a:latin typeface="Times New Roman" panose="02020603050405020304" pitchFamily="18" charset="0"/>
                <a:cs typeface="Times New Roman" panose="02020603050405020304" pitchFamily="18" charset="0"/>
              </a:rPr>
              <a:t>Molecules</a:t>
            </a:r>
            <a:endParaRPr lang="fr-FR" sz="2200" b="1" dirty="0">
              <a:latin typeface="Times New Roman" panose="02020603050405020304" pitchFamily="18" charset="0"/>
              <a:cs typeface="Times New Roman" panose="02020603050405020304" pitchFamily="18" charset="0"/>
            </a:endParaRPr>
          </a:p>
          <a:p>
            <a:pPr marL="457200" indent="-457200" algn="just">
              <a:lnSpc>
                <a:spcPct val="150000"/>
              </a:lnSpc>
              <a:buFont typeface="+mj-lt"/>
              <a:buAutoNum type="arabicPeriod"/>
            </a:pPr>
            <a:r>
              <a:rPr lang="fr-FR" sz="2200" b="1" dirty="0" err="1">
                <a:latin typeface="Times New Roman" panose="02020603050405020304" pitchFamily="18" charset="0"/>
                <a:cs typeface="Times New Roman" panose="02020603050405020304" pitchFamily="18" charset="0"/>
              </a:rPr>
              <a:t>Intracellular</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Vesicular</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Traffic</a:t>
            </a:r>
            <a:r>
              <a:rPr lang="fr-FR" sz="2200" b="1" dirty="0">
                <a:latin typeface="Times New Roman" panose="02020603050405020304" pitchFamily="18" charset="0"/>
                <a:cs typeface="Times New Roman" panose="02020603050405020304" pitchFamily="18" charset="0"/>
              </a:rPr>
              <a:t> </a:t>
            </a:r>
            <a:endParaRPr lang="fr-FR" sz="2200" b="1" dirty="0" smtClean="0">
              <a:latin typeface="Times New Roman" panose="02020603050405020304" pitchFamily="18" charset="0"/>
              <a:cs typeface="Times New Roman" panose="02020603050405020304" pitchFamily="18" charset="0"/>
            </a:endParaRPr>
          </a:p>
          <a:p>
            <a:pPr algn="just">
              <a:lnSpc>
                <a:spcPct val="150000"/>
              </a:lnSpc>
            </a:pPr>
            <a:r>
              <a:rPr lang="en-US" sz="2200" b="1" dirty="0" smtClean="0">
                <a:latin typeface="Times New Roman" panose="02020603050405020304" pitchFamily="18" charset="0"/>
                <a:cs typeface="Times New Roman" panose="02020603050405020304" pitchFamily="18" charset="0"/>
              </a:rPr>
              <a:t>	Chapter </a:t>
            </a:r>
            <a:r>
              <a:rPr lang="en-US" sz="2200" b="1" dirty="0">
                <a:latin typeface="Times New Roman" panose="02020603050405020304" pitchFamily="18" charset="0"/>
                <a:cs typeface="Times New Roman" panose="02020603050405020304" pitchFamily="18" charset="0"/>
              </a:rPr>
              <a:t>IV: Intracellular </a:t>
            </a:r>
            <a:r>
              <a:rPr lang="en-US" sz="2200" b="1" dirty="0" smtClean="0">
                <a:latin typeface="Times New Roman" panose="02020603050405020304" pitchFamily="18" charset="0"/>
                <a:cs typeface="Times New Roman" panose="02020603050405020304" pitchFamily="18" charset="0"/>
              </a:rPr>
              <a:t>Compartments (Endomembrane system) and </a:t>
            </a:r>
            <a:r>
              <a:rPr lang="en-US" sz="2200" b="1" dirty="0">
                <a:latin typeface="Times New Roman" panose="02020603050405020304" pitchFamily="18" charset="0"/>
                <a:cs typeface="Times New Roman" panose="02020603050405020304" pitchFamily="18" charset="0"/>
              </a:rPr>
              <a:t>Protein Sorting</a:t>
            </a:r>
            <a:endParaRPr lang="fr-FR" sz="2200" b="1" dirty="0" smtClean="0">
              <a:latin typeface="Times New Roman" panose="02020603050405020304" pitchFamily="18" charset="0"/>
              <a:cs typeface="Times New Roman" panose="02020603050405020304" pitchFamily="18" charset="0"/>
            </a:endParaRPr>
          </a:p>
          <a:p>
            <a:pPr algn="just">
              <a:lnSpc>
                <a:spcPct val="150000"/>
              </a:lnSpc>
            </a:pPr>
            <a:r>
              <a:rPr lang="en-US" sz="2200" b="1" dirty="0" smtClean="0">
                <a:latin typeface="Times New Roman" panose="02020603050405020304" pitchFamily="18" charset="0"/>
                <a:cs typeface="Times New Roman" panose="02020603050405020304" pitchFamily="18" charset="0"/>
              </a:rPr>
              <a:t>	Chapter </a:t>
            </a:r>
            <a:r>
              <a:rPr lang="en-US" sz="2200" b="1" dirty="0">
                <a:latin typeface="Times New Roman" panose="02020603050405020304" pitchFamily="18" charset="0"/>
                <a:cs typeface="Times New Roman" panose="02020603050405020304" pitchFamily="18" charset="0"/>
              </a:rPr>
              <a:t>V: The Nucleus and Cell Division</a:t>
            </a:r>
            <a:endParaRPr lang="fr-FR"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9962342"/>
      </p:ext>
    </p:extLst>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8446" name="Rectangle 14"/>
          <p:cNvSpPr>
            <a:spLocks noChangeArrowheads="1"/>
          </p:cNvSpPr>
          <p:nvPr/>
        </p:nvSpPr>
        <p:spPr bwMode="auto">
          <a:xfrm>
            <a:off x="1928794" y="2500306"/>
            <a:ext cx="5643602" cy="6617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endParaRPr kumimoji="0" lang="fr-FR"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218" name="Rectangle 2"/>
          <p:cNvSpPr>
            <a:spLocks noChangeArrowheads="1"/>
          </p:cNvSpPr>
          <p:nvPr/>
        </p:nvSpPr>
        <p:spPr bwMode="auto">
          <a:xfrm>
            <a:off x="611560" y="6049728"/>
            <a:ext cx="853244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000" b="1" dirty="0">
                <a:latin typeface="Times New Roman" pitchFamily="18" charset="0"/>
                <a:ea typeface="Calibri" pitchFamily="34" charset="0"/>
                <a:cs typeface="Times New Roman" pitchFamily="18" charset="0"/>
              </a:rPr>
              <a:t>Presented by </a:t>
            </a:r>
            <a:r>
              <a:rPr lang="en-US" sz="2000" b="1" dirty="0" smtClean="0">
                <a:latin typeface="Times New Roman" pitchFamily="18" charset="0"/>
                <a:ea typeface="Calibri" pitchFamily="34" charset="0"/>
                <a:cs typeface="Times New Roman" pitchFamily="18" charset="0"/>
              </a:rPr>
              <a:t>: </a:t>
            </a:r>
            <a:r>
              <a:rPr lang="en-US" sz="2000" b="1" dirty="0">
                <a:latin typeface="Times New Roman" pitchFamily="18" charset="0"/>
                <a:ea typeface="Calibri" pitchFamily="34" charset="0"/>
                <a:cs typeface="Times New Roman" pitchFamily="18" charset="0"/>
              </a:rPr>
              <a:t>Dr. ALLAOUI. </a:t>
            </a:r>
            <a:r>
              <a:rPr lang="en-US" sz="2000" b="1" dirty="0" smtClean="0">
                <a:latin typeface="Times New Roman" pitchFamily="18" charset="0"/>
                <a:ea typeface="Calibri" pitchFamily="34" charset="0"/>
                <a:cs typeface="Times New Roman" pitchFamily="18" charset="0"/>
              </a:rPr>
              <a:t>A</a:t>
            </a:r>
          </a:p>
          <a:p>
            <a:pPr algn="ctr" eaLnBrk="0" fontAlgn="base" hangingPunct="0">
              <a:spcBef>
                <a:spcPct val="0"/>
              </a:spcBef>
              <a:spcAft>
                <a:spcPct val="0"/>
              </a:spcAft>
            </a:pPr>
            <a:r>
              <a:rPr lang="fr-FR" sz="2000" b="1" dirty="0" err="1">
                <a:solidFill>
                  <a:prstClr val="black"/>
                </a:solidFill>
                <a:latin typeface="Times New Roman" pitchFamily="18" charset="0"/>
                <a:ea typeface="Calibri" pitchFamily="34" charset="0"/>
                <a:cs typeface="Times New Roman" pitchFamily="18" charset="0"/>
              </a:rPr>
              <a:t>Academic</a:t>
            </a:r>
            <a:r>
              <a:rPr lang="fr-FR" sz="2000" b="1" dirty="0">
                <a:solidFill>
                  <a:prstClr val="black"/>
                </a:solidFill>
                <a:latin typeface="Times New Roman" pitchFamily="18" charset="0"/>
                <a:ea typeface="Calibri" pitchFamily="34" charset="0"/>
                <a:cs typeface="Times New Roman" pitchFamily="18" charset="0"/>
              </a:rPr>
              <a:t> </a:t>
            </a:r>
            <a:r>
              <a:rPr lang="fr-FR" sz="2000" b="1" dirty="0" err="1">
                <a:solidFill>
                  <a:prstClr val="black"/>
                </a:solidFill>
                <a:latin typeface="Times New Roman" pitchFamily="18" charset="0"/>
                <a:ea typeface="Calibri" pitchFamily="34" charset="0"/>
                <a:cs typeface="Times New Roman" pitchFamily="18" charset="0"/>
              </a:rPr>
              <a:t>year</a:t>
            </a:r>
            <a:r>
              <a:rPr lang="fr-FR" sz="2000" b="1" dirty="0">
                <a:solidFill>
                  <a:prstClr val="black"/>
                </a:solidFill>
                <a:latin typeface="Times New Roman" pitchFamily="18" charset="0"/>
                <a:ea typeface="Calibri" pitchFamily="34" charset="0"/>
                <a:cs typeface="Times New Roman" pitchFamily="18" charset="0"/>
              </a:rPr>
              <a:t> 2024 – 2025.</a:t>
            </a:r>
            <a:r>
              <a:rPr kumimoji="0" lang="fr-FR"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251520" y="1268760"/>
            <a:ext cx="8640960" cy="4680520"/>
          </a:xfrm>
          <a:prstGeom prst="rect">
            <a:avLst/>
          </a:prstGeom>
          <a:solidFill>
            <a:schemeClr val="accent4"/>
          </a:solidFill>
          <a:ln>
            <a:solidFill>
              <a:srgbClr val="0033CC"/>
            </a:solidFill>
          </a:ln>
          <a:effectLst>
            <a:outerShdw blurRad="76200" dir="13500000" sy="23000" kx="1200000" algn="br" rotWithShape="0">
              <a:prstClr val="black">
                <a:alpha val="20000"/>
              </a:prstClr>
            </a:outerShdw>
            <a:softEdge rad="127000"/>
          </a:effectLst>
        </p:spPr>
        <p:style>
          <a:lnRef idx="0">
            <a:schemeClr val="accent3"/>
          </a:lnRef>
          <a:fillRef idx="3">
            <a:schemeClr val="accent3"/>
          </a:fillRef>
          <a:effectRef idx="3">
            <a:schemeClr val="accent3"/>
          </a:effectRef>
          <a:fontRef idx="minor">
            <a:schemeClr val="lt1"/>
          </a:fontRef>
        </p:style>
        <p:txBody>
          <a:bodyPr tIns="360000" rtlCol="0" anchor="t" anchorCtr="0"/>
          <a:lstStyle/>
          <a:p>
            <a:pPr algn="ctr"/>
            <a:r>
              <a:rPr lang="fr-FR" sz="4400" b="1" dirty="0">
                <a:solidFill>
                  <a:schemeClr val="tx1"/>
                </a:solidFill>
                <a:latin typeface="Times New Roman" panose="02020603050405020304" pitchFamily="18" charset="0"/>
                <a:cs typeface="Times New Roman" panose="02020603050405020304" pitchFamily="18" charset="0"/>
              </a:rPr>
              <a:t>INTRODUCTION TO THE CELL</a:t>
            </a:r>
          </a:p>
          <a:p>
            <a:pPr algn="ctr"/>
            <a:endParaRPr lang="fr-FR" sz="4400" b="1" dirty="0" smtClean="0">
              <a:solidFill>
                <a:schemeClr val="tx1"/>
              </a:solidFill>
              <a:latin typeface="Times New Roman" pitchFamily="18" charset="0"/>
              <a:cs typeface="Times New Roman" pitchFamily="18" charset="0"/>
            </a:endParaRPr>
          </a:p>
        </p:txBody>
      </p:sp>
      <p:sp>
        <p:nvSpPr>
          <p:cNvPr id="10" name="Titre 15"/>
          <p:cNvSpPr txBox="1">
            <a:spLocks/>
          </p:cNvSpPr>
          <p:nvPr/>
        </p:nvSpPr>
        <p:spPr>
          <a:xfrm>
            <a:off x="2123728" y="116632"/>
            <a:ext cx="4613692" cy="903854"/>
          </a:xfrm>
          <a:prstGeom prst="rect">
            <a:avLst/>
          </a:prstGeom>
        </p:spPr>
        <p:style>
          <a:lnRef idx="2">
            <a:schemeClr val="dk1"/>
          </a:lnRef>
          <a:fillRef idx="1">
            <a:schemeClr val="lt1"/>
          </a:fillRef>
          <a:effectRef idx="0">
            <a:schemeClr val="dk1"/>
          </a:effectRef>
          <a:fontRef idx="minor">
            <a:schemeClr val="dk1"/>
          </a:fontRef>
        </p:style>
        <p:txBody>
          <a:bodyPr vert="horz" lIns="0" rIns="0" bIns="0" anchor="b">
            <a:noAutofit/>
          </a:bodyPr>
          <a:lstStyle/>
          <a:p>
            <a:pPr lvl="0" algn="ctr">
              <a:spcBef>
                <a:spcPct val="0"/>
              </a:spcBef>
              <a:defRPr/>
            </a:pPr>
            <a:r>
              <a:rPr lang="en-US" sz="2000" b="1" dirty="0" smtClean="0">
                <a:solidFill>
                  <a:schemeClr val="tx1"/>
                </a:solidFill>
                <a:latin typeface="Times New Roman" pitchFamily="18" charset="0"/>
                <a:ea typeface="+mj-ea"/>
                <a:cs typeface="Times New Roman" pitchFamily="18" charset="0"/>
              </a:rPr>
              <a:t>Constantine</a:t>
            </a:r>
            <a:r>
              <a:rPr lang="en-US" sz="2000" b="1" dirty="0">
                <a:solidFill>
                  <a:schemeClr val="tx1"/>
                </a:solidFill>
                <a:latin typeface="Times New Roman" pitchFamily="18" charset="0"/>
                <a:ea typeface="+mj-ea"/>
                <a:cs typeface="Times New Roman" pitchFamily="18" charset="0"/>
              </a:rPr>
              <a:t>1</a:t>
            </a:r>
            <a:r>
              <a:rPr lang="en-US" sz="2000" b="1" dirty="0" smtClean="0">
                <a:solidFill>
                  <a:schemeClr val="tx1"/>
                </a:solidFill>
                <a:latin typeface="Times New Roman" pitchFamily="18" charset="0"/>
                <a:ea typeface="+mj-ea"/>
                <a:cs typeface="Times New Roman" pitchFamily="18" charset="0"/>
              </a:rPr>
              <a:t> </a:t>
            </a:r>
            <a:r>
              <a:rPr lang="en-US" sz="2000" b="1" dirty="0">
                <a:solidFill>
                  <a:schemeClr val="tx1"/>
                </a:solidFill>
                <a:latin typeface="Times New Roman" pitchFamily="18" charset="0"/>
                <a:ea typeface="+mj-ea"/>
                <a:cs typeface="Times New Roman" pitchFamily="18" charset="0"/>
              </a:rPr>
              <a:t>University </a:t>
            </a:r>
            <a:endParaRPr lang="en-US" sz="2000" b="1" dirty="0" smtClean="0">
              <a:solidFill>
                <a:schemeClr val="tx1"/>
              </a:solidFill>
              <a:latin typeface="Times New Roman" pitchFamily="18" charset="0"/>
              <a:ea typeface="+mj-ea"/>
              <a:cs typeface="Times New Roman" pitchFamily="18" charset="0"/>
            </a:endParaRPr>
          </a:p>
          <a:p>
            <a:pPr lvl="0" algn="ctr">
              <a:spcBef>
                <a:spcPct val="0"/>
              </a:spcBef>
              <a:defRPr/>
            </a:pPr>
            <a:r>
              <a:rPr lang="en-US" sz="2000" b="1" dirty="0" smtClean="0">
                <a:solidFill>
                  <a:schemeClr val="tx1"/>
                </a:solidFill>
                <a:latin typeface="Times New Roman" pitchFamily="18" charset="0"/>
                <a:ea typeface="+mj-ea"/>
                <a:cs typeface="Times New Roman" pitchFamily="18" charset="0"/>
              </a:rPr>
              <a:t>Institute </a:t>
            </a:r>
            <a:r>
              <a:rPr lang="en-US" sz="2000" b="1" dirty="0">
                <a:solidFill>
                  <a:schemeClr val="tx1"/>
                </a:solidFill>
                <a:latin typeface="Times New Roman" pitchFamily="18" charset="0"/>
                <a:ea typeface="+mj-ea"/>
                <a:cs typeface="Times New Roman" pitchFamily="18" charset="0"/>
              </a:rPr>
              <a:t>of Veterinary Sciences </a:t>
            </a:r>
            <a:r>
              <a:rPr lang="en-US" sz="2000" b="1" dirty="0" err="1">
                <a:solidFill>
                  <a:schemeClr val="tx1"/>
                </a:solidFill>
                <a:latin typeface="Times New Roman" pitchFamily="18" charset="0"/>
                <a:ea typeface="+mj-ea"/>
                <a:cs typeface="Times New Roman" pitchFamily="18" charset="0"/>
              </a:rPr>
              <a:t>Khroub</a:t>
            </a:r>
            <a:r>
              <a:rPr lang="en-US" sz="2000" b="1" dirty="0">
                <a:solidFill>
                  <a:schemeClr val="tx1"/>
                </a:solidFill>
                <a:latin typeface="Times New Roman" pitchFamily="18" charset="0"/>
                <a:ea typeface="+mj-ea"/>
                <a:cs typeface="Times New Roman" pitchFamily="18" charset="0"/>
              </a:rPr>
              <a:t> </a:t>
            </a:r>
            <a:endParaRPr lang="en-US" sz="2000" b="1" dirty="0" smtClean="0">
              <a:solidFill>
                <a:schemeClr val="tx1"/>
              </a:solidFill>
              <a:latin typeface="Times New Roman" pitchFamily="18" charset="0"/>
              <a:ea typeface="+mj-ea"/>
              <a:cs typeface="Times New Roman" pitchFamily="18" charset="0"/>
            </a:endParaRPr>
          </a:p>
          <a:p>
            <a:pPr lvl="0" algn="ctr">
              <a:spcBef>
                <a:spcPct val="0"/>
              </a:spcBef>
              <a:defRPr/>
            </a:pPr>
            <a:r>
              <a:rPr lang="en-US" sz="2000" b="1" dirty="0" smtClean="0">
                <a:solidFill>
                  <a:schemeClr val="tx1"/>
                </a:solidFill>
                <a:latin typeface="Times New Roman" pitchFamily="18" charset="0"/>
                <a:ea typeface="+mj-ea"/>
                <a:cs typeface="Times New Roman" pitchFamily="18" charset="0"/>
              </a:rPr>
              <a:t>Preclinical </a:t>
            </a:r>
            <a:r>
              <a:rPr lang="en-US" sz="2000" b="1" dirty="0">
                <a:solidFill>
                  <a:schemeClr val="tx1"/>
                </a:solidFill>
                <a:latin typeface="Times New Roman" pitchFamily="18" charset="0"/>
                <a:ea typeface="+mj-ea"/>
                <a:cs typeface="Times New Roman" pitchFamily="18" charset="0"/>
              </a:rPr>
              <a:t>Department</a:t>
            </a:r>
            <a:endParaRPr kumimoji="0" lang="fr-FR"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2" name="Image 1"/>
          <p:cNvPicPr>
            <a:picLocks noChangeAspect="1"/>
          </p:cNvPicPr>
          <p:nvPr/>
        </p:nvPicPr>
        <p:blipFill>
          <a:blip r:embed="rId2"/>
          <a:stretch>
            <a:fillRect/>
          </a:stretch>
        </p:blipFill>
        <p:spPr>
          <a:xfrm>
            <a:off x="2230315" y="2500306"/>
            <a:ext cx="5040560" cy="3304958"/>
          </a:xfrm>
          <a:prstGeom prst="rect">
            <a:avLst/>
          </a:prstGeom>
          <a:ln w="28575">
            <a:solidFill>
              <a:srgbClr val="FF0000"/>
            </a:solidFill>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503040"/>
          </a:xfr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r="100000" b="100000"/>
            </a:path>
            <a:tileRect l="-100000" t="-100000"/>
          </a:gra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457200" lvl="1" algn="l" rtl="0"/>
            <a:r>
              <a:rPr lang="fr-FR" sz="3200" b="1" kern="1200" dirty="0" smtClean="0">
                <a:solidFill>
                  <a:schemeClr val="tx1"/>
                </a:solidFill>
                <a:latin typeface="Times New Roman" panose="02020603050405020304" pitchFamily="18" charset="0"/>
                <a:cs typeface="Times New Roman" panose="02020603050405020304" pitchFamily="18" charset="0"/>
              </a:rPr>
              <a:t>			Background </a:t>
            </a:r>
            <a:r>
              <a:rPr lang="fr-FR" sz="3200" b="1" kern="1200" dirty="0">
                <a:solidFill>
                  <a:schemeClr val="tx1"/>
                </a:solidFill>
                <a:latin typeface="Times New Roman" panose="02020603050405020304" pitchFamily="18" charset="0"/>
                <a:cs typeface="Times New Roman" panose="02020603050405020304" pitchFamily="18" charset="0"/>
              </a:rPr>
              <a:t>Check</a:t>
            </a:r>
            <a:r>
              <a:rPr lang="ar-DZ" sz="3200" b="1" kern="1200" dirty="0">
                <a:solidFill>
                  <a:schemeClr val="tx1"/>
                </a:solidFill>
                <a:latin typeface="Times New Roman" panose="02020603050405020304" pitchFamily="18" charset="0"/>
                <a:cs typeface="Times New Roman" panose="02020603050405020304" pitchFamily="18" charset="0"/>
              </a:rPr>
              <a:t>  </a:t>
            </a:r>
            <a:r>
              <a:rPr lang="fr-FR" sz="3200" b="1" kern="1200" dirty="0">
                <a:solidFill>
                  <a:schemeClr val="tx1"/>
                </a:solidFill>
                <a:latin typeface="Times New Roman" panose="02020603050405020304" pitchFamily="18" charset="0"/>
                <a:cs typeface="Times New Roman" panose="02020603050405020304" pitchFamily="18" charset="0"/>
              </a:rPr>
              <a:t/>
            </a:r>
            <a:br>
              <a:rPr lang="fr-FR" sz="3200" b="1" kern="1200" dirty="0">
                <a:solidFill>
                  <a:schemeClr val="tx1"/>
                </a:solidFill>
                <a:latin typeface="Times New Roman" panose="02020603050405020304" pitchFamily="18" charset="0"/>
                <a:cs typeface="Times New Roman" panose="02020603050405020304" pitchFamily="18" charset="0"/>
              </a:rPr>
            </a:br>
            <a:r>
              <a:rPr lang="fr-FR" sz="3200" b="1" kern="1200" dirty="0">
                <a:solidFill>
                  <a:schemeClr val="tx1"/>
                </a:solidFill>
                <a:latin typeface="Times New Roman" panose="02020603050405020304" pitchFamily="18" charset="0"/>
                <a:cs typeface="Times New Roman" panose="02020603050405020304" pitchFamily="18" charset="0"/>
              </a:rPr>
              <a:t> </a:t>
            </a:r>
            <a:r>
              <a:rPr lang="fr-FR" sz="3200" b="1" kern="1200" dirty="0" smtClean="0">
                <a:solidFill>
                  <a:schemeClr val="tx1"/>
                </a:solidFill>
                <a:latin typeface="Times New Roman" panose="02020603050405020304" pitchFamily="18" charset="0"/>
                <a:cs typeface="Times New Roman" panose="02020603050405020304" pitchFamily="18" charset="0"/>
              </a:rPr>
              <a:t>                (</a:t>
            </a:r>
            <a:r>
              <a:rPr lang="fr-FR" sz="3200" b="1" kern="1200" dirty="0">
                <a:solidFill>
                  <a:schemeClr val="tx1"/>
                </a:solidFill>
                <a:latin typeface="Times New Roman" panose="02020603050405020304" pitchFamily="18" charset="0"/>
                <a:cs typeface="Times New Roman" panose="02020603050405020304" pitchFamily="18" charset="0"/>
              </a:rPr>
              <a:t>Pré requis) </a:t>
            </a:r>
            <a:r>
              <a:rPr lang="fr-FR" kern="1200" dirty="0">
                <a:solidFill>
                  <a:schemeClr val="lt1"/>
                </a:solidFill>
              </a:rPr>
              <a:t/>
            </a:r>
            <a:br>
              <a:rPr lang="fr-FR" kern="1200" dirty="0">
                <a:solidFill>
                  <a:schemeClr val="lt1"/>
                </a:solidFill>
              </a:rPr>
            </a:br>
            <a:endParaRPr lang="fr-FR" kern="1200" dirty="0">
              <a:solidFill>
                <a:schemeClr val="lt1"/>
              </a:solidFill>
            </a:endParaRPr>
          </a:p>
        </p:txBody>
      </p:sp>
      <p:sp>
        <p:nvSpPr>
          <p:cNvPr id="3" name="Espace réservé du contenu 2"/>
          <p:cNvSpPr>
            <a:spLocks noGrp="1"/>
          </p:cNvSpPr>
          <p:nvPr>
            <p:ph idx="1"/>
          </p:nvPr>
        </p:nvSpPr>
        <p:spPr>
          <a:xfrm>
            <a:off x="457200" y="1700808"/>
            <a:ext cx="8229600" cy="1997576"/>
          </a:xfrm>
        </p:spPr>
        <p:style>
          <a:lnRef idx="2">
            <a:schemeClr val="accent2"/>
          </a:lnRef>
          <a:fillRef idx="1">
            <a:schemeClr val="lt1"/>
          </a:fillRef>
          <a:effectRef idx="0">
            <a:schemeClr val="accent2"/>
          </a:effectRef>
          <a:fontRef idx="minor">
            <a:schemeClr val="dk1"/>
          </a:fontRef>
        </p:style>
        <p:txBody>
          <a:bodyPr>
            <a:noAutofit/>
          </a:bodyPr>
          <a:lstStyle/>
          <a:p>
            <a:r>
              <a:rPr lang="en-US" sz="2400" b="1" dirty="0" smtClean="0">
                <a:latin typeface="Times New Roman" panose="02020603050405020304" pitchFamily="18" charset="0"/>
                <a:cs typeface="Times New Roman" panose="02020603050405020304" pitchFamily="18" charset="0"/>
              </a:rPr>
              <a:t>Concepts </a:t>
            </a:r>
            <a:r>
              <a:rPr lang="en-US" sz="2400" b="1" dirty="0">
                <a:latin typeface="Times New Roman" panose="02020603050405020304" pitchFamily="18" charset="0"/>
                <a:cs typeface="Times New Roman" panose="02020603050405020304" pitchFamily="18" charset="0"/>
              </a:rPr>
              <a:t>you should already know to get the most out of this chapter:</a:t>
            </a:r>
          </a:p>
          <a:p>
            <a:r>
              <a:rPr lang="en-US" sz="2400" dirty="0">
                <a:latin typeface="Times New Roman" panose="02020603050405020304" pitchFamily="18" charset="0"/>
                <a:cs typeface="Times New Roman" panose="02020603050405020304" pitchFamily="18" charset="0"/>
              </a:rPr>
              <a:t>At the beginning of each chapter, you will find a list of concepts or ideas that are helpful in understanding the </a:t>
            </a:r>
            <a:r>
              <a:rPr lang="en-US" sz="2400" dirty="0" smtClean="0">
                <a:latin typeface="Times New Roman" panose="02020603050405020304" pitchFamily="18" charset="0"/>
                <a:cs typeface="Times New Roman" panose="02020603050405020304" pitchFamily="18" charset="0"/>
              </a:rPr>
              <a:t>content of </a:t>
            </a:r>
            <a:r>
              <a:rPr lang="en-US" sz="2400" dirty="0">
                <a:latin typeface="Times New Roman" panose="02020603050405020304" pitchFamily="18" charset="0"/>
                <a:cs typeface="Times New Roman" panose="02020603050405020304" pitchFamily="18" charset="0"/>
              </a:rPr>
              <a:t>the chapter. </a:t>
            </a:r>
            <a:endParaRPr lang="en-US" sz="2400"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457200" y="3789040"/>
            <a:ext cx="8229600" cy="2520280"/>
          </a:xfrm>
          <a:prstGeom prst="rect">
            <a:avLst/>
          </a:prstGeom>
        </p:spPr>
        <p:style>
          <a:lnRef idx="2">
            <a:schemeClr val="accent2"/>
          </a:lnRef>
          <a:fillRef idx="1">
            <a:schemeClr val="lt1"/>
          </a:fillRef>
          <a:effectRef idx="0">
            <a:schemeClr val="accent2"/>
          </a:effectRef>
          <a:fontRef idx="minor">
            <a:schemeClr val="dk1"/>
          </a:fontRef>
        </p:style>
        <p:txBody>
          <a:bodyPr vert="horz">
            <a:noAutofit/>
          </a:bodyPr>
          <a:lstStyle/>
          <a:p>
            <a:pPr marL="274320" indent="-274320">
              <a:spcBef>
                <a:spcPct val="20000"/>
              </a:spcBef>
              <a:buClr>
                <a:schemeClr val="accent3"/>
              </a:buClr>
              <a:buSzPct val="95000"/>
              <a:buFont typeface="Wingdings 2"/>
              <a:buChar char=""/>
            </a:pPr>
            <a:r>
              <a:rPr lang="en-US" sz="2400" b="1" dirty="0">
                <a:solidFill>
                  <a:schemeClr val="dk1"/>
                </a:solidFill>
                <a:latin typeface="Times New Roman" panose="02020603050405020304" pitchFamily="18" charset="0"/>
                <a:cs typeface="Times New Roman" panose="02020603050405020304" pitchFamily="18" charset="0"/>
              </a:rPr>
              <a:t>Since this is the first chapter, there is no special background required. </a:t>
            </a:r>
          </a:p>
          <a:p>
            <a:pPr marL="274320" indent="-274320">
              <a:spcBef>
                <a:spcPct val="20000"/>
              </a:spcBef>
              <a:buClr>
                <a:schemeClr val="accent3"/>
              </a:buClr>
              <a:buSzPct val="95000"/>
              <a:buFont typeface="Wingdings 2"/>
              <a:buChar char=""/>
            </a:pPr>
            <a:r>
              <a:rPr lang="en-US" sz="2400" b="1" dirty="0">
                <a:solidFill>
                  <a:schemeClr val="dk1"/>
                </a:solidFill>
                <a:latin typeface="Times New Roman" panose="02020603050405020304" pitchFamily="18" charset="0"/>
                <a:cs typeface="Times New Roman" panose="02020603050405020304" pitchFamily="18" charset="0"/>
              </a:rPr>
              <a:t>However, you should:</a:t>
            </a:r>
          </a:p>
          <a:p>
            <a:pPr marL="1257300" lvl="2" indent="-342900">
              <a:spcBef>
                <a:spcPct val="20000"/>
              </a:spcBef>
              <a:buClr>
                <a:schemeClr val="accent3"/>
              </a:buClr>
              <a:buSzPct val="95000"/>
              <a:buFont typeface="Wingdings" panose="05000000000000000000" pitchFamily="2" charset="2"/>
              <a:buChar char="ü"/>
            </a:pPr>
            <a:r>
              <a:rPr lang="fr-FR" sz="2400" b="1" dirty="0" smtClean="0">
                <a:solidFill>
                  <a:schemeClr val="dk1"/>
                </a:solidFill>
                <a:latin typeface="Times New Roman" panose="02020603050405020304" pitchFamily="18" charset="0"/>
                <a:cs typeface="Times New Roman" panose="02020603050405020304" pitchFamily="18" charset="0"/>
              </a:rPr>
              <a:t>Have </a:t>
            </a:r>
            <a:r>
              <a:rPr lang="fr-FR" sz="2400" b="1" dirty="0">
                <a:solidFill>
                  <a:schemeClr val="dk1"/>
                </a:solidFill>
                <a:latin typeface="Times New Roman" panose="02020603050405020304" pitchFamily="18" charset="0"/>
                <a:cs typeface="Times New Roman" panose="02020603050405020304" pitchFamily="18" charset="0"/>
              </a:rPr>
              <a:t>an open </a:t>
            </a:r>
            <a:r>
              <a:rPr lang="fr-FR" sz="2400" b="1" dirty="0" err="1">
                <a:solidFill>
                  <a:schemeClr val="dk1"/>
                </a:solidFill>
                <a:latin typeface="Times New Roman" panose="02020603050405020304" pitchFamily="18" charset="0"/>
                <a:cs typeface="Times New Roman" panose="02020603050405020304" pitchFamily="18" charset="0"/>
              </a:rPr>
              <a:t>mind</a:t>
            </a:r>
            <a:endParaRPr lang="fr-FR" sz="2400" b="1" dirty="0">
              <a:solidFill>
                <a:schemeClr val="dk1"/>
              </a:solidFill>
              <a:latin typeface="Times New Roman" panose="02020603050405020304" pitchFamily="18" charset="0"/>
              <a:cs typeface="Times New Roman" panose="02020603050405020304" pitchFamily="18" charset="0"/>
            </a:endParaRPr>
          </a:p>
          <a:p>
            <a:pPr marL="1257300" lvl="2" indent="-342900">
              <a:spcBef>
                <a:spcPct val="20000"/>
              </a:spcBef>
              <a:buClr>
                <a:schemeClr val="accent3"/>
              </a:buClr>
              <a:buSzPct val="95000"/>
              <a:buFont typeface="Wingdings" panose="05000000000000000000" pitchFamily="2" charset="2"/>
              <a:buChar char="ü"/>
            </a:pPr>
            <a:r>
              <a:rPr lang="fr-FR" sz="2400" b="1" dirty="0" smtClean="0">
                <a:solidFill>
                  <a:schemeClr val="dk1"/>
                </a:solidFill>
                <a:latin typeface="Times New Roman" panose="02020603050405020304" pitchFamily="18" charset="0"/>
                <a:cs typeface="Times New Roman" panose="02020603050405020304" pitchFamily="18" charset="0"/>
              </a:rPr>
              <a:t>Be </a:t>
            </a:r>
            <a:r>
              <a:rPr lang="fr-FR" sz="2400" b="1" dirty="0" err="1">
                <a:solidFill>
                  <a:schemeClr val="dk1"/>
                </a:solidFill>
                <a:latin typeface="Times New Roman" panose="02020603050405020304" pitchFamily="18" charset="0"/>
                <a:cs typeface="Times New Roman" panose="02020603050405020304" pitchFamily="18" charset="0"/>
              </a:rPr>
              <a:t>willing</a:t>
            </a:r>
            <a:r>
              <a:rPr lang="fr-FR" sz="2400" b="1" dirty="0">
                <a:solidFill>
                  <a:schemeClr val="dk1"/>
                </a:solidFill>
                <a:latin typeface="Times New Roman" panose="02020603050405020304" pitchFamily="18" charset="0"/>
                <a:cs typeface="Times New Roman" panose="02020603050405020304" pitchFamily="18" charset="0"/>
              </a:rPr>
              <a:t> to </a:t>
            </a:r>
            <a:r>
              <a:rPr lang="fr-FR" sz="2400" b="1" dirty="0" err="1">
                <a:solidFill>
                  <a:schemeClr val="dk1"/>
                </a:solidFill>
                <a:latin typeface="Times New Roman" panose="02020603050405020304" pitchFamily="18" charset="0"/>
                <a:cs typeface="Times New Roman" panose="02020603050405020304" pitchFamily="18" charset="0"/>
              </a:rPr>
              <a:t>learn</a:t>
            </a:r>
            <a:endParaRPr lang="fr-FR" sz="2400" b="1" dirty="0">
              <a:solidFill>
                <a:schemeClr val="dk1"/>
              </a:solidFill>
              <a:latin typeface="Times New Roman" panose="02020603050405020304" pitchFamily="18" charset="0"/>
              <a:cs typeface="Times New Roman" panose="02020603050405020304" pitchFamily="18" charset="0"/>
            </a:endParaRPr>
          </a:p>
          <a:p>
            <a:pPr marL="274320" indent="-274320">
              <a:spcBef>
                <a:spcPct val="20000"/>
              </a:spcBef>
              <a:buClr>
                <a:schemeClr val="accent3"/>
              </a:buClr>
              <a:buSzPct val="95000"/>
              <a:buFont typeface="Wingdings 2"/>
              <a:buChar char=""/>
            </a:pPr>
            <a:endParaRPr lang="fr-FR" sz="2400" b="1" dirty="0">
              <a:solidFill>
                <a:schemeClr val="dk1"/>
              </a:solidFill>
              <a:latin typeface="Times New Roman" panose="02020603050405020304" pitchFamily="18" charset="0"/>
              <a:cs typeface="Times New Roman" panose="02020603050405020304" pitchFamily="18" charset="0"/>
            </a:endParaRPr>
          </a:p>
        </p:txBody>
      </p:sp>
      <p:sp>
        <p:nvSpPr>
          <p:cNvPr id="5" name="Rectangle 4"/>
          <p:cNvSpPr/>
          <p:nvPr/>
        </p:nvSpPr>
        <p:spPr>
          <a:xfrm>
            <a:off x="5148064" y="783773"/>
            <a:ext cx="1800200" cy="576064"/>
          </a:xfrm>
          <a:prstGeom prst="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DZ" sz="2200" b="1" dirty="0"/>
              <a:t>المكتسبات </a:t>
            </a:r>
            <a:r>
              <a:rPr lang="ar-DZ" sz="2200" b="1" dirty="0" err="1"/>
              <a:t>القبليه</a:t>
            </a:r>
            <a:endParaRPr lang="fr-FR" sz="2200" b="1" dirty="0"/>
          </a:p>
        </p:txBody>
      </p:sp>
      <p:sp>
        <p:nvSpPr>
          <p:cNvPr id="6" name="Rectangle 5"/>
          <p:cNvSpPr/>
          <p:nvPr/>
        </p:nvSpPr>
        <p:spPr>
          <a:xfrm>
            <a:off x="4788024" y="5049180"/>
            <a:ext cx="3600400" cy="9361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400" b="1" dirty="0"/>
              <a:t>كن منفتح الذهن</a:t>
            </a:r>
          </a:p>
          <a:p>
            <a:pPr algn="ctr"/>
            <a:r>
              <a:rPr lang="ar-DZ" sz="2400" b="1" dirty="0"/>
              <a:t>كن على استعداد للتعلم</a:t>
            </a:r>
            <a:endParaRPr lang="fr-FR" sz="2400" b="1" dirty="0"/>
          </a:p>
        </p:txBody>
      </p:sp>
    </p:spTree>
    <p:extLst>
      <p:ext uri="{BB962C8B-B14F-4D97-AF65-F5344CB8AC3E}">
        <p14:creationId xmlns:p14="http://schemas.microsoft.com/office/powerpoint/2010/main" val="551610204"/>
      </p:ext>
    </p:extLst>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503040"/>
          </a:xfr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r="100000" b="100000"/>
            </a:path>
            <a:tileRect l="-100000" t="-100000"/>
          </a:gra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457200" lvl="1" algn="l" rtl="0"/>
            <a:r>
              <a:rPr lang="en-US" sz="3200" b="1" kern="1200" dirty="0" smtClean="0">
                <a:solidFill>
                  <a:schemeClr val="tx1"/>
                </a:solidFill>
                <a:latin typeface="Times New Roman" panose="02020603050405020304" pitchFamily="18" charset="0"/>
                <a:cs typeface="Times New Roman" panose="02020603050405020304" pitchFamily="18" charset="0"/>
              </a:rPr>
              <a:t>		    </a:t>
            </a:r>
            <a:r>
              <a:rPr lang="en-US" sz="4000" b="1" kern="1200" dirty="0" smtClean="0">
                <a:solidFill>
                  <a:schemeClr val="tx1"/>
                </a:solidFill>
                <a:latin typeface="Times New Roman" panose="02020603050405020304" pitchFamily="18" charset="0"/>
                <a:cs typeface="Times New Roman" panose="02020603050405020304" pitchFamily="18" charset="0"/>
              </a:rPr>
              <a:t>Learning objectives</a:t>
            </a:r>
            <a:r>
              <a:rPr lang="fr-FR" sz="3200" b="1" kern="1200" dirty="0">
                <a:solidFill>
                  <a:schemeClr val="tx1"/>
                </a:solidFill>
                <a:latin typeface="Times New Roman" panose="02020603050405020304" pitchFamily="18" charset="0"/>
                <a:cs typeface="Times New Roman" panose="02020603050405020304" pitchFamily="18" charset="0"/>
              </a:rPr>
              <a:t/>
            </a:r>
            <a:br>
              <a:rPr lang="fr-FR" sz="3200" b="1" kern="1200" dirty="0">
                <a:solidFill>
                  <a:schemeClr val="tx1"/>
                </a:solidFill>
                <a:latin typeface="Times New Roman" panose="02020603050405020304" pitchFamily="18" charset="0"/>
                <a:cs typeface="Times New Roman" panose="02020603050405020304" pitchFamily="18" charset="0"/>
              </a:rPr>
            </a:br>
            <a:r>
              <a:rPr lang="fr-FR" sz="2400" b="1" kern="1200" dirty="0">
                <a:solidFill>
                  <a:schemeClr val="tx1"/>
                </a:solidFill>
                <a:latin typeface="Times New Roman" panose="02020603050405020304" pitchFamily="18" charset="0"/>
                <a:cs typeface="Times New Roman" panose="02020603050405020304" pitchFamily="18" charset="0"/>
              </a:rPr>
              <a:t> </a:t>
            </a:r>
            <a:r>
              <a:rPr lang="fr-FR" sz="2400" b="1" kern="1200" dirty="0" smtClean="0">
                <a:solidFill>
                  <a:schemeClr val="tx1"/>
                </a:solidFill>
                <a:latin typeface="Times New Roman" panose="02020603050405020304" pitchFamily="18" charset="0"/>
                <a:cs typeface="Times New Roman" panose="02020603050405020304" pitchFamily="18" charset="0"/>
              </a:rPr>
              <a:t>(Objectifs de l’apprentissage)</a:t>
            </a:r>
            <a:r>
              <a:rPr lang="fr-FR" sz="3200" b="1" kern="1200" dirty="0">
                <a:solidFill>
                  <a:schemeClr val="tx1"/>
                </a:solidFill>
                <a:latin typeface="Times New Roman" panose="02020603050405020304" pitchFamily="18" charset="0"/>
                <a:cs typeface="Times New Roman" panose="02020603050405020304" pitchFamily="18" charset="0"/>
              </a:rPr>
              <a:t> </a:t>
            </a:r>
            <a:r>
              <a:rPr lang="fr-FR" kern="1200" dirty="0">
                <a:solidFill>
                  <a:schemeClr val="lt1"/>
                </a:solidFill>
              </a:rPr>
              <a:t/>
            </a:r>
            <a:br>
              <a:rPr lang="fr-FR" kern="1200" dirty="0">
                <a:solidFill>
                  <a:schemeClr val="lt1"/>
                </a:solidFill>
              </a:rPr>
            </a:br>
            <a:endParaRPr lang="fr-FR" kern="1200" dirty="0">
              <a:solidFill>
                <a:schemeClr val="lt1"/>
              </a:solidFill>
            </a:endParaRPr>
          </a:p>
        </p:txBody>
      </p:sp>
      <p:sp>
        <p:nvSpPr>
          <p:cNvPr id="3" name="Espace réservé du contenu 2"/>
          <p:cNvSpPr>
            <a:spLocks noGrp="1"/>
          </p:cNvSpPr>
          <p:nvPr>
            <p:ph idx="1"/>
          </p:nvPr>
        </p:nvSpPr>
        <p:spPr>
          <a:xfrm>
            <a:off x="457200" y="1700808"/>
            <a:ext cx="8075240" cy="3024336"/>
          </a:xfrm>
        </p:spPr>
        <p:style>
          <a:lnRef idx="2">
            <a:schemeClr val="accent2"/>
          </a:lnRef>
          <a:fillRef idx="1">
            <a:schemeClr val="lt1"/>
          </a:fillRef>
          <a:effectRef idx="0">
            <a:schemeClr val="accent2"/>
          </a:effectRef>
          <a:fontRef idx="minor">
            <a:schemeClr val="dk1"/>
          </a:fontRef>
        </p:style>
        <p:txBody>
          <a:bodyPr>
            <a:noAutofit/>
          </a:bodyPr>
          <a:lstStyle/>
          <a:p>
            <a:pPr marL="228600" indent="-228600">
              <a:spcBef>
                <a:spcPts val="100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At the end of this chapter the student should be able to</a:t>
            </a:r>
            <a:r>
              <a:rPr lang="en-US" sz="2400" b="1" dirty="0" smtClean="0">
                <a:solidFill>
                  <a:schemeClr val="tx1"/>
                </a:solidFill>
                <a:latin typeface="Times New Roman" panose="02020603050405020304" pitchFamily="18" charset="0"/>
                <a:cs typeface="Times New Roman" panose="02020603050405020304" pitchFamily="18" charset="0"/>
              </a:rPr>
              <a:t>:</a:t>
            </a:r>
          </a:p>
          <a:p>
            <a:pPr marL="228600" indent="-228600">
              <a:spcBef>
                <a:spcPts val="100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Give a </a:t>
            </a:r>
            <a:r>
              <a:rPr lang="en-US" altLang="en-US" sz="2400" b="1" dirty="0" smtClean="0">
                <a:solidFill>
                  <a:schemeClr val="tx1"/>
                </a:solidFill>
                <a:latin typeface="Times New Roman" panose="02020603050405020304" pitchFamily="18" charset="0"/>
                <a:cs typeface="Times New Roman" panose="02020603050405020304" pitchFamily="18" charset="0"/>
              </a:rPr>
              <a:t>brief </a:t>
            </a:r>
            <a:r>
              <a:rPr lang="en-US" altLang="en-US" sz="2400" b="1" dirty="0">
                <a:solidFill>
                  <a:schemeClr val="tx1"/>
                </a:solidFill>
                <a:latin typeface="Times New Roman" panose="02020603050405020304" pitchFamily="18" charset="0"/>
                <a:cs typeface="Times New Roman" panose="02020603050405020304" pitchFamily="18" charset="0"/>
              </a:rPr>
              <a:t>outline of the early history of cell biology.</a:t>
            </a:r>
          </a:p>
          <a:p>
            <a:pPr marL="228600" indent="-228600">
              <a:spcBef>
                <a:spcPts val="10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Define the </a:t>
            </a:r>
            <a:r>
              <a:rPr lang="en-US" altLang="en-US" sz="2400" b="1" dirty="0" smtClean="0">
                <a:solidFill>
                  <a:schemeClr val="tx1"/>
                </a:solidFill>
                <a:latin typeface="Times New Roman" panose="02020603050405020304" pitchFamily="18" charset="0"/>
                <a:cs typeface="Times New Roman" panose="02020603050405020304" pitchFamily="18" charset="0"/>
              </a:rPr>
              <a:t>modern </a:t>
            </a:r>
            <a:r>
              <a:rPr lang="en-US" altLang="en-US" sz="2400" b="1" dirty="0">
                <a:solidFill>
                  <a:schemeClr val="tx1"/>
                </a:solidFill>
                <a:latin typeface="Times New Roman" panose="02020603050405020304" pitchFamily="18" charset="0"/>
                <a:cs typeface="Times New Roman" panose="02020603050405020304" pitchFamily="18" charset="0"/>
              </a:rPr>
              <a:t>cell biology.</a:t>
            </a:r>
          </a:p>
          <a:p>
            <a:pPr marL="228600" indent="-228600">
              <a:spcBef>
                <a:spcPts val="100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Explain the discovery </a:t>
            </a:r>
            <a:r>
              <a:rPr lang="en-US" altLang="en-US" sz="2400" b="1" dirty="0" smtClean="0">
                <a:solidFill>
                  <a:schemeClr val="tx1"/>
                </a:solidFill>
                <a:latin typeface="Times New Roman" panose="02020603050405020304" pitchFamily="18" charset="0"/>
                <a:cs typeface="Times New Roman" panose="02020603050405020304" pitchFamily="18" charset="0"/>
              </a:rPr>
              <a:t>of </a:t>
            </a:r>
            <a:r>
              <a:rPr lang="en-US" altLang="en-US" sz="2400" b="1" dirty="0">
                <a:solidFill>
                  <a:schemeClr val="tx1"/>
                </a:solidFill>
                <a:latin typeface="Times New Roman" panose="02020603050405020304" pitchFamily="18" charset="0"/>
                <a:cs typeface="Times New Roman" panose="02020603050405020304" pitchFamily="18" charset="0"/>
              </a:rPr>
              <a:t>cells.</a:t>
            </a:r>
          </a:p>
          <a:p>
            <a:pPr marL="228600" indent="-228600">
              <a:spcBef>
                <a:spcPts val="100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Explain the </a:t>
            </a:r>
            <a:r>
              <a:rPr lang="en-US" altLang="en-US" sz="2400" b="1" dirty="0" smtClean="0">
                <a:solidFill>
                  <a:schemeClr val="tx1"/>
                </a:solidFill>
                <a:latin typeface="Times New Roman" panose="02020603050405020304" pitchFamily="18" charset="0"/>
                <a:cs typeface="Times New Roman" panose="02020603050405020304" pitchFamily="18" charset="0"/>
              </a:rPr>
              <a:t>Cell </a:t>
            </a:r>
            <a:r>
              <a:rPr lang="en-US" altLang="en-US" sz="2400" b="1" dirty="0">
                <a:solidFill>
                  <a:schemeClr val="tx1"/>
                </a:solidFill>
                <a:latin typeface="Times New Roman" panose="02020603050405020304" pitchFamily="18" charset="0"/>
                <a:cs typeface="Times New Roman" panose="02020603050405020304" pitchFamily="18" charset="0"/>
              </a:rPr>
              <a:t>theory.</a:t>
            </a:r>
          </a:p>
          <a:p>
            <a:pPr marL="228600" indent="-228600">
              <a:spcBef>
                <a:spcPts val="100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Understand the basic properties of animal cells</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
        <p:nvSpPr>
          <p:cNvPr id="4" name="Rectangle 3"/>
          <p:cNvSpPr/>
          <p:nvPr/>
        </p:nvSpPr>
        <p:spPr>
          <a:xfrm>
            <a:off x="2843808" y="4797152"/>
            <a:ext cx="5122912" cy="1728192"/>
          </a:xfrm>
          <a:prstGeom prst="rect">
            <a:avLst/>
          </a:prstGeom>
        </p:spPr>
        <p:style>
          <a:lnRef idx="2">
            <a:schemeClr val="accent2"/>
          </a:lnRef>
          <a:fillRef idx="1">
            <a:schemeClr val="lt1"/>
          </a:fillRef>
          <a:effectRef idx="0">
            <a:schemeClr val="accent2"/>
          </a:effectRef>
          <a:fontRef idx="minor">
            <a:schemeClr val="dk1"/>
          </a:fontRef>
        </p:style>
        <p:txBody>
          <a:bodyPr vert="horz">
            <a:noAutofit/>
          </a:bodyPr>
          <a:lstStyle/>
          <a:p>
            <a:pPr algn="r" rtl="1"/>
            <a:r>
              <a:rPr lang="ar-DZ" sz="2000" b="1" dirty="0">
                <a:solidFill>
                  <a:schemeClr val="tx1"/>
                </a:solidFill>
                <a:latin typeface="Times New Roman" panose="02020603050405020304" pitchFamily="18" charset="0"/>
                <a:cs typeface="Times New Roman" panose="02020603050405020304" pitchFamily="18" charset="0"/>
              </a:rPr>
              <a:t>إعطاء</a:t>
            </a:r>
            <a:r>
              <a:rPr lang="fr-FR" sz="2000" b="1" dirty="0">
                <a:solidFill>
                  <a:schemeClr val="tx1"/>
                </a:solidFill>
                <a:latin typeface="Times New Roman" panose="02020603050405020304" pitchFamily="18" charset="0"/>
                <a:cs typeface="Times New Roman" panose="02020603050405020304" pitchFamily="18" charset="0"/>
              </a:rPr>
              <a:t> </a:t>
            </a:r>
            <a:r>
              <a:rPr lang="ar-AE" sz="2000" b="1" dirty="0">
                <a:solidFill>
                  <a:schemeClr val="tx1"/>
                </a:solidFill>
                <a:latin typeface="Times New Roman" panose="02020603050405020304" pitchFamily="18" charset="0"/>
                <a:cs typeface="Times New Roman" panose="02020603050405020304" pitchFamily="18" charset="0"/>
              </a:rPr>
              <a:t>مخطط موجز للتاريخ المبكر لبيولوجيا الخلية</a:t>
            </a:r>
            <a:endParaRPr lang="en-GB" sz="2000" b="1" dirty="0">
              <a:solidFill>
                <a:schemeClr val="tx1"/>
              </a:solidFill>
              <a:latin typeface="Times New Roman" panose="02020603050405020304" pitchFamily="18" charset="0"/>
              <a:cs typeface="Times New Roman" panose="02020603050405020304" pitchFamily="18" charset="0"/>
            </a:endParaRPr>
          </a:p>
          <a:p>
            <a:pPr algn="r" rtl="1"/>
            <a:r>
              <a:rPr lang="ar-AE" sz="2000" b="1" dirty="0">
                <a:solidFill>
                  <a:schemeClr val="tx1"/>
                </a:solidFill>
                <a:latin typeface="Times New Roman" panose="02020603050405020304" pitchFamily="18" charset="0"/>
                <a:cs typeface="Times New Roman" panose="02020603050405020304" pitchFamily="18" charset="0"/>
              </a:rPr>
              <a:t>تعر</a:t>
            </a:r>
            <a:r>
              <a:rPr lang="ar-DZ" sz="2000" b="1" dirty="0">
                <a:solidFill>
                  <a:schemeClr val="tx1"/>
                </a:solidFill>
                <a:latin typeface="Times New Roman" panose="02020603050405020304" pitchFamily="18" charset="0"/>
                <a:cs typeface="Times New Roman" panose="02020603050405020304" pitchFamily="18" charset="0"/>
              </a:rPr>
              <a:t>ي</a:t>
            </a:r>
            <a:r>
              <a:rPr lang="ar-AE" sz="2000" b="1" dirty="0">
                <a:solidFill>
                  <a:schemeClr val="tx1"/>
                </a:solidFill>
                <a:latin typeface="Times New Roman" panose="02020603050405020304" pitchFamily="18" charset="0"/>
                <a:cs typeface="Times New Roman" panose="02020603050405020304" pitchFamily="18" charset="0"/>
              </a:rPr>
              <a:t>ف بيولوجيا الخلية الحديثة.</a:t>
            </a:r>
            <a:endParaRPr lang="en-GB" sz="2000" b="1" dirty="0">
              <a:solidFill>
                <a:schemeClr val="tx1"/>
              </a:solidFill>
              <a:latin typeface="Times New Roman" panose="02020603050405020304" pitchFamily="18" charset="0"/>
              <a:cs typeface="Times New Roman" panose="02020603050405020304" pitchFamily="18" charset="0"/>
            </a:endParaRPr>
          </a:p>
          <a:p>
            <a:pPr algn="r" rtl="1"/>
            <a:r>
              <a:rPr lang="ar-DZ" sz="2000" b="1" dirty="0">
                <a:solidFill>
                  <a:schemeClr val="tx1"/>
                </a:solidFill>
                <a:latin typeface="Times New Roman" panose="02020603050405020304" pitchFamily="18" charset="0"/>
                <a:cs typeface="Times New Roman" panose="02020603050405020304" pitchFamily="18" charset="0"/>
              </a:rPr>
              <a:t> شرح</a:t>
            </a:r>
            <a:r>
              <a:rPr lang="fr-FR" sz="2000" b="1" dirty="0">
                <a:solidFill>
                  <a:schemeClr val="tx1"/>
                </a:solidFill>
                <a:latin typeface="Times New Roman" panose="02020603050405020304" pitchFamily="18" charset="0"/>
                <a:cs typeface="Times New Roman" panose="02020603050405020304" pitchFamily="18" charset="0"/>
              </a:rPr>
              <a:t> </a:t>
            </a:r>
            <a:r>
              <a:rPr lang="ar-AE" sz="2000" b="1" dirty="0">
                <a:solidFill>
                  <a:schemeClr val="tx1"/>
                </a:solidFill>
                <a:latin typeface="Times New Roman" panose="02020603050405020304" pitchFamily="18" charset="0"/>
                <a:cs typeface="Times New Roman" panose="02020603050405020304" pitchFamily="18" charset="0"/>
              </a:rPr>
              <a:t>اكتشاف الخلايا.</a:t>
            </a:r>
            <a:endParaRPr lang="en-GB" sz="2000" b="1" dirty="0">
              <a:solidFill>
                <a:schemeClr val="tx1"/>
              </a:solidFill>
              <a:latin typeface="Times New Roman" panose="02020603050405020304" pitchFamily="18" charset="0"/>
              <a:cs typeface="Times New Roman" panose="02020603050405020304" pitchFamily="18" charset="0"/>
            </a:endParaRPr>
          </a:p>
          <a:p>
            <a:pPr algn="r" rtl="1"/>
            <a:r>
              <a:rPr lang="ar-DZ" sz="2000" b="1" dirty="0">
                <a:solidFill>
                  <a:schemeClr val="tx1"/>
                </a:solidFill>
                <a:latin typeface="Times New Roman" panose="02020603050405020304" pitchFamily="18" charset="0"/>
                <a:cs typeface="Times New Roman" panose="02020603050405020304" pitchFamily="18" charset="0"/>
              </a:rPr>
              <a:t>شرح</a:t>
            </a:r>
            <a:r>
              <a:rPr lang="fr-FR" sz="2000" b="1" dirty="0">
                <a:solidFill>
                  <a:schemeClr val="tx1"/>
                </a:solidFill>
                <a:latin typeface="Times New Roman" panose="02020603050405020304" pitchFamily="18" charset="0"/>
                <a:cs typeface="Times New Roman" panose="02020603050405020304" pitchFamily="18" charset="0"/>
              </a:rPr>
              <a:t> </a:t>
            </a:r>
            <a:r>
              <a:rPr lang="ar-AE" sz="2000" b="1" dirty="0">
                <a:solidFill>
                  <a:schemeClr val="tx1"/>
                </a:solidFill>
                <a:latin typeface="Times New Roman" panose="02020603050405020304" pitchFamily="18" charset="0"/>
                <a:cs typeface="Times New Roman" panose="02020603050405020304" pitchFamily="18" charset="0"/>
              </a:rPr>
              <a:t>نظرية الخلية</a:t>
            </a:r>
            <a:endParaRPr lang="en-GB" sz="2000" b="1" dirty="0">
              <a:solidFill>
                <a:schemeClr val="tx1"/>
              </a:solidFill>
              <a:latin typeface="Times New Roman" panose="02020603050405020304" pitchFamily="18" charset="0"/>
              <a:cs typeface="Times New Roman" panose="02020603050405020304" pitchFamily="18" charset="0"/>
            </a:endParaRPr>
          </a:p>
          <a:p>
            <a:pPr algn="r" rtl="1"/>
            <a:r>
              <a:rPr lang="ar-DZ" sz="2000" b="1" dirty="0">
                <a:solidFill>
                  <a:schemeClr val="tx1"/>
                </a:solidFill>
                <a:latin typeface="Times New Roman" panose="02020603050405020304" pitchFamily="18" charset="0"/>
                <a:cs typeface="Times New Roman" panose="02020603050405020304" pitchFamily="18" charset="0"/>
              </a:rPr>
              <a:t>فهم</a:t>
            </a:r>
            <a:r>
              <a:rPr lang="ar-AE" sz="2000" b="1" dirty="0">
                <a:solidFill>
                  <a:schemeClr val="tx1"/>
                </a:solidFill>
                <a:latin typeface="Times New Roman" panose="02020603050405020304" pitchFamily="18" charset="0"/>
                <a:cs typeface="Times New Roman" panose="02020603050405020304" pitchFamily="18" charset="0"/>
              </a:rPr>
              <a:t> الخصائص الأساسية للخلايا الحيوانية.</a:t>
            </a:r>
            <a:r>
              <a:rPr lang="ar-DZ" sz="2000" b="1" dirty="0">
                <a:solidFill>
                  <a:schemeClr val="tx1"/>
                </a:solidFill>
                <a:latin typeface="Times New Roman" panose="02020603050405020304" pitchFamily="18" charset="0"/>
                <a:cs typeface="Times New Roman" panose="02020603050405020304" pitchFamily="18" charset="0"/>
              </a:rPr>
              <a:t> </a:t>
            </a:r>
            <a:endParaRPr lang="en-GB" sz="2000" b="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D250329-BF84-4105-B799-94CC65325D9C}"/>
              </a:ext>
            </a:extLst>
          </p:cNvPr>
          <p:cNvSpPr txBox="1"/>
          <p:nvPr/>
        </p:nvSpPr>
        <p:spPr>
          <a:xfrm>
            <a:off x="5796136" y="962950"/>
            <a:ext cx="1601721" cy="480131"/>
          </a:xfrm>
          <a:prstGeom prst="rect">
            <a:avLst/>
          </a:prstGeom>
          <a:noFill/>
        </p:spPr>
        <p:txBody>
          <a:bodyPr wrap="none" rtlCol="0">
            <a:spAutoFit/>
          </a:bodyPr>
          <a:lstStyle/>
          <a:p>
            <a:pPr algn="ctr">
              <a:lnSpc>
                <a:spcPct val="90000"/>
              </a:lnSpc>
              <a:spcBef>
                <a:spcPct val="0"/>
              </a:spcBef>
            </a:pPr>
            <a:r>
              <a:rPr lang="ar-AE" sz="2800" b="1" dirty="0">
                <a:ln w="0"/>
                <a:effectLst>
                  <a:outerShdw blurRad="38100" dist="19050" dir="2700000" algn="tl" rotWithShape="0">
                    <a:schemeClr val="dk1">
                      <a:alpha val="40000"/>
                    </a:schemeClr>
                  </a:outerShdw>
                </a:effectLst>
                <a:latin typeface="Times New Roman" panose="02020603050405020304" pitchFamily="18" charset="0"/>
                <a:ea typeface="+mj-ea"/>
                <a:cs typeface="Times New Roman" panose="02020603050405020304" pitchFamily="18" charset="0"/>
              </a:rPr>
              <a:t>أهداف </a:t>
            </a:r>
            <a:r>
              <a:rPr lang="ar-AE" sz="2800" b="1" dirty="0" smtClean="0">
                <a:ln w="0"/>
                <a:effectLst>
                  <a:outerShdw blurRad="38100" dist="19050" dir="2700000" algn="tl" rotWithShape="0">
                    <a:schemeClr val="dk1">
                      <a:alpha val="40000"/>
                    </a:schemeClr>
                  </a:outerShdw>
                </a:effectLst>
                <a:latin typeface="Times New Roman" panose="02020603050405020304" pitchFamily="18" charset="0"/>
                <a:ea typeface="+mj-ea"/>
                <a:cs typeface="Times New Roman" panose="02020603050405020304" pitchFamily="18" charset="0"/>
              </a:rPr>
              <a:t>التعلم</a:t>
            </a:r>
            <a:endParaRPr lang="en-GB" sz="2800" b="1" dirty="0">
              <a:ln w="0"/>
              <a:effectLst>
                <a:outerShdw blurRad="38100" dist="19050" dir="2700000" algn="tl" rotWithShape="0">
                  <a:schemeClr val="dk1">
                    <a:alpha val="40000"/>
                  </a:schemeClr>
                </a:outerShdw>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891914453"/>
      </p:ext>
    </p:extLst>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9552" y="476672"/>
            <a:ext cx="8237132" cy="862355"/>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r="100000" b="100000"/>
            </a:path>
            <a:tileRect l="-100000" t="-100000"/>
          </a:gra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err="1" smtClean="0">
                <a:solidFill>
                  <a:schemeClr val="tx1"/>
                </a:solidFill>
                <a:latin typeface="Times New Roman" panose="02020603050405020304" pitchFamily="18" charset="0"/>
                <a:cs typeface="Times New Roman" panose="02020603050405020304" pitchFamily="18" charset="0"/>
              </a:rPr>
              <a:t>Chapter</a:t>
            </a:r>
            <a:r>
              <a:rPr lang="fr-FR" sz="3600" b="1" dirty="0" smtClean="0">
                <a:solidFill>
                  <a:schemeClr val="tx1"/>
                </a:solidFill>
                <a:latin typeface="Times New Roman" panose="02020603050405020304" pitchFamily="18" charset="0"/>
                <a:cs typeface="Times New Roman" panose="02020603050405020304" pitchFamily="18" charset="0"/>
              </a:rPr>
              <a:t> </a:t>
            </a:r>
            <a:r>
              <a:rPr lang="fr-FR" sz="3600" b="1" dirty="0" err="1" smtClean="0">
                <a:solidFill>
                  <a:schemeClr val="tx1"/>
                </a:solidFill>
                <a:latin typeface="Times New Roman" panose="02020603050405020304" pitchFamily="18" charset="0"/>
                <a:cs typeface="Times New Roman" panose="02020603050405020304" pitchFamily="18" charset="0"/>
              </a:rPr>
              <a:t>Outline</a:t>
            </a:r>
            <a:endParaRPr lang="fr-FR" sz="3600" b="1"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539552" y="1628800"/>
            <a:ext cx="8270923" cy="40324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lnSpc>
                <a:spcPct val="150000"/>
              </a:lnSpc>
              <a:buFont typeface="+mj-lt"/>
              <a:buAutoNum type="arabicPeriod"/>
            </a:pPr>
            <a:r>
              <a:rPr lang="en-US" sz="2400" b="1" dirty="0" smtClean="0">
                <a:latin typeface="Times New Roman" panose="02020603050405020304" pitchFamily="18" charset="0"/>
                <a:cs typeface="Times New Roman" panose="02020603050405020304" pitchFamily="18" charset="0"/>
              </a:rPr>
              <a:t>Definitions </a:t>
            </a:r>
          </a:p>
          <a:p>
            <a:pPr marL="457200" indent="-457200" algn="just">
              <a:lnSpc>
                <a:spcPct val="150000"/>
              </a:lnSpc>
              <a:buFont typeface="+mj-lt"/>
              <a:buAutoNum type="arabicPeriod"/>
            </a:pPr>
            <a:r>
              <a:rPr lang="en-US" sz="2400" b="1" dirty="0">
                <a:latin typeface="Times New Roman" panose="02020603050405020304" pitchFamily="18" charset="0"/>
                <a:cs typeface="Times New Roman" panose="02020603050405020304" pitchFamily="18" charset="0"/>
              </a:rPr>
              <a:t>Basic structure of the cell</a:t>
            </a:r>
          </a:p>
          <a:p>
            <a:pPr marL="457200" indent="-457200" algn="just">
              <a:lnSpc>
                <a:spcPct val="150000"/>
              </a:lnSpc>
              <a:buFont typeface="+mj-lt"/>
              <a:buAutoNum type="arabicPeriod"/>
            </a:pPr>
            <a:r>
              <a:rPr lang="en-US" sz="2400" b="1" dirty="0">
                <a:latin typeface="Times New Roman" panose="02020603050405020304" pitchFamily="18" charset="0"/>
                <a:cs typeface="Times New Roman" panose="02020603050405020304" pitchFamily="18" charset="0"/>
              </a:rPr>
              <a:t>Cell Theory </a:t>
            </a:r>
            <a:endParaRPr lang="fr-FR" sz="2400" b="1" dirty="0">
              <a:latin typeface="Times New Roman" panose="02020603050405020304" pitchFamily="18" charset="0"/>
              <a:cs typeface="Times New Roman" panose="02020603050405020304" pitchFamily="18" charset="0"/>
            </a:endParaRPr>
          </a:p>
          <a:p>
            <a:pPr marL="457200" indent="-457200" algn="just">
              <a:lnSpc>
                <a:spcPct val="150000"/>
              </a:lnSpc>
              <a:buFont typeface="+mj-lt"/>
              <a:buAutoNum type="arabicPeriod"/>
            </a:pPr>
            <a:r>
              <a:rPr lang="en-US" sz="2400" b="1" dirty="0" smtClean="0">
                <a:latin typeface="Times New Roman" panose="02020603050405020304" pitchFamily="18" charset="0"/>
                <a:cs typeface="Times New Roman" panose="02020603050405020304" pitchFamily="18" charset="0"/>
              </a:rPr>
              <a:t>Development </a:t>
            </a:r>
            <a:r>
              <a:rPr lang="en-US" sz="2400" b="1" dirty="0">
                <a:latin typeface="Times New Roman" panose="02020603050405020304" pitchFamily="18" charset="0"/>
                <a:cs typeface="Times New Roman" panose="02020603050405020304" pitchFamily="18" charset="0"/>
              </a:rPr>
              <a:t>of the Cell </a:t>
            </a:r>
            <a:r>
              <a:rPr lang="en-US" sz="2400" b="1" dirty="0" smtClean="0">
                <a:latin typeface="Times New Roman" panose="02020603050405020304" pitchFamily="18" charset="0"/>
                <a:cs typeface="Times New Roman" panose="02020603050405020304" pitchFamily="18" charset="0"/>
              </a:rPr>
              <a:t>Theory</a:t>
            </a:r>
          </a:p>
          <a:p>
            <a:pPr marL="457200" indent="-457200" algn="just">
              <a:lnSpc>
                <a:spcPct val="150000"/>
              </a:lnSpc>
              <a:buFont typeface="+mj-lt"/>
              <a:buAutoNum type="arabicPeriod"/>
            </a:pPr>
            <a:r>
              <a:rPr lang="en-US" sz="2400" b="1" dirty="0">
                <a:latin typeface="Times New Roman" panose="02020603050405020304" pitchFamily="18" charset="0"/>
                <a:cs typeface="Times New Roman" panose="02020603050405020304" pitchFamily="18" charset="0"/>
              </a:rPr>
              <a:t>Modern cell theory </a:t>
            </a:r>
            <a:endParaRPr lang="fr-FR" sz="2400" b="1" dirty="0">
              <a:latin typeface="Times New Roman" panose="02020603050405020304" pitchFamily="18" charset="0"/>
              <a:cs typeface="Times New Roman" panose="02020603050405020304" pitchFamily="18" charset="0"/>
            </a:endParaRPr>
          </a:p>
          <a:p>
            <a:pPr marL="457200" indent="-457200" algn="just">
              <a:lnSpc>
                <a:spcPct val="150000"/>
              </a:lnSpc>
              <a:buFont typeface="+mj-lt"/>
              <a:buAutoNum type="arabicPeriod"/>
            </a:pPr>
            <a:endParaRPr lang="fr-FR" sz="2400" b="1" dirty="0">
              <a:latin typeface="Times New Roman" panose="02020603050405020304" pitchFamily="18" charset="0"/>
              <a:cs typeface="Times New Roman" panose="02020603050405020304" pitchFamily="18" charset="0"/>
            </a:endParaRPr>
          </a:p>
        </p:txBody>
      </p:sp>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5664" y="1079254"/>
            <a:ext cx="8748824" cy="2925810"/>
          </a:xfrm>
          <a:solidFill>
            <a:schemeClr val="bg1"/>
          </a:solidFill>
          <a:ln w="28575">
            <a:noFill/>
          </a:ln>
        </p:spPr>
        <p:txBody>
          <a:bodyPr>
            <a:noAutofit/>
          </a:bodyPr>
          <a:lstStyle/>
          <a:p>
            <a:pPr marL="0" indent="0" algn="just" fontAlgn="base">
              <a:lnSpc>
                <a:spcPct val="150000"/>
              </a:lnSpc>
              <a:spcAft>
                <a:spcPct val="0"/>
              </a:spcAft>
              <a:buSzPct val="80000"/>
              <a:buNone/>
            </a:pP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Cell biology </a:t>
            </a:r>
          </a:p>
          <a:p>
            <a:pPr algn="just">
              <a:lnSpc>
                <a:spcPct val="150000"/>
              </a:lnSpc>
              <a:buClrTx/>
              <a:buFont typeface="Wingdings" panose="05000000000000000000" pitchFamily="2" charset="2"/>
              <a:buChar char="Ø"/>
            </a:pPr>
            <a:r>
              <a:rPr lang="en-US" sz="2200" b="1" dirty="0" smtClean="0">
                <a:latin typeface="Times New Roman" panose="02020603050405020304" pitchFamily="18" charset="0"/>
                <a:cs typeface="Times New Roman" panose="02020603050405020304" pitchFamily="18" charset="0"/>
              </a:rPr>
              <a:t>	A </a:t>
            </a:r>
            <a:r>
              <a:rPr lang="en-US" sz="2200" b="1" dirty="0">
                <a:latin typeface="Times New Roman" panose="02020603050405020304" pitchFamily="18" charset="0"/>
                <a:cs typeface="Times New Roman" panose="02020603050405020304" pitchFamily="18" charset="0"/>
              </a:rPr>
              <a:t>branch of biology that studies cells (cell function)</a:t>
            </a:r>
          </a:p>
          <a:p>
            <a:pPr algn="just">
              <a:buClr>
                <a:srgbClr val="FF0000"/>
              </a:buClr>
              <a:buFont typeface="Wingdings" panose="05000000000000000000" pitchFamily="2" charset="2"/>
              <a:buChar char="§"/>
            </a:pPr>
            <a:r>
              <a:rPr lang="en-US" sz="2200" b="1" dirty="0" smtClean="0">
                <a:latin typeface="Times New Roman" panose="02020603050405020304" pitchFamily="18" charset="0"/>
                <a:cs typeface="Times New Roman" panose="02020603050405020304" pitchFamily="18" charset="0"/>
              </a:rPr>
              <a:t>their </a:t>
            </a:r>
            <a:r>
              <a:rPr lang="en-US" sz="2200" b="1" dirty="0">
                <a:latin typeface="Times New Roman" panose="02020603050405020304" pitchFamily="18" charset="0"/>
                <a:cs typeface="Times New Roman" panose="02020603050405020304" pitchFamily="18" charset="0"/>
              </a:rPr>
              <a:t>structural and physiological properties,</a:t>
            </a:r>
          </a:p>
          <a:p>
            <a:pPr algn="just">
              <a:buClr>
                <a:srgbClr val="FF0000"/>
              </a:buClr>
              <a:buFont typeface="Wingdings" panose="05000000000000000000" pitchFamily="2" charset="2"/>
              <a:buChar char="§"/>
            </a:pPr>
            <a:r>
              <a:rPr lang="en-US" sz="2200" b="1" dirty="0" smtClean="0">
                <a:latin typeface="Times New Roman" panose="02020603050405020304" pitchFamily="18" charset="0"/>
                <a:cs typeface="Times New Roman" panose="02020603050405020304" pitchFamily="18" charset="0"/>
              </a:rPr>
              <a:t>the </a:t>
            </a:r>
            <a:r>
              <a:rPr lang="en-US" sz="2200" b="1" dirty="0">
                <a:latin typeface="Times New Roman" panose="02020603050405020304" pitchFamily="18" charset="0"/>
                <a:cs typeface="Times New Roman" panose="02020603050405020304" pitchFamily="18" charset="0"/>
              </a:rPr>
              <a:t>organelles they contain, </a:t>
            </a:r>
          </a:p>
          <a:p>
            <a:pPr algn="just">
              <a:buClr>
                <a:srgbClr val="FF0000"/>
              </a:buClr>
              <a:buFont typeface="Wingdings" panose="05000000000000000000" pitchFamily="2" charset="2"/>
              <a:buChar char="§"/>
            </a:pPr>
            <a:r>
              <a:rPr lang="en-US" sz="2200" b="1" dirty="0" smtClean="0">
                <a:latin typeface="Times New Roman" panose="02020603050405020304" pitchFamily="18" charset="0"/>
                <a:cs typeface="Times New Roman" panose="02020603050405020304" pitchFamily="18" charset="0"/>
              </a:rPr>
              <a:t>their </a:t>
            </a:r>
            <a:r>
              <a:rPr lang="en-US" sz="2200" b="1" dirty="0">
                <a:latin typeface="Times New Roman" panose="02020603050405020304" pitchFamily="18" charset="0"/>
                <a:cs typeface="Times New Roman" panose="02020603050405020304" pitchFamily="18" charset="0"/>
              </a:rPr>
              <a:t>interactions with the environment, </a:t>
            </a:r>
          </a:p>
          <a:p>
            <a:pPr algn="just">
              <a:buClr>
                <a:srgbClr val="FF0000"/>
              </a:buClr>
              <a:buFont typeface="Wingdings" panose="05000000000000000000" pitchFamily="2" charset="2"/>
              <a:buChar char="§"/>
            </a:pPr>
            <a:r>
              <a:rPr lang="en-US" sz="2200" b="1" dirty="0" smtClean="0">
                <a:latin typeface="Times New Roman" panose="02020603050405020304" pitchFamily="18" charset="0"/>
                <a:cs typeface="Times New Roman" panose="02020603050405020304" pitchFamily="18" charset="0"/>
              </a:rPr>
              <a:t>their </a:t>
            </a:r>
            <a:r>
              <a:rPr lang="en-US" sz="2200" b="1" dirty="0">
                <a:latin typeface="Times New Roman" panose="02020603050405020304" pitchFamily="18" charset="0"/>
                <a:cs typeface="Times New Roman" panose="02020603050405020304" pitchFamily="18" charset="0"/>
              </a:rPr>
              <a:t>life cycle, division, </a:t>
            </a:r>
            <a:r>
              <a:rPr lang="en-US" sz="2200" b="1" dirty="0" smtClean="0">
                <a:latin typeface="Times New Roman" panose="02020603050405020304" pitchFamily="18" charset="0"/>
                <a:cs typeface="Times New Roman" panose="02020603050405020304" pitchFamily="18" charset="0"/>
              </a:rPr>
              <a:t>death</a:t>
            </a:r>
          </a:p>
        </p:txBody>
      </p:sp>
      <p:sp>
        <p:nvSpPr>
          <p:cNvPr id="4" name="Rectangle 3"/>
          <p:cNvSpPr/>
          <p:nvPr/>
        </p:nvSpPr>
        <p:spPr>
          <a:xfrm>
            <a:off x="785818" y="44624"/>
            <a:ext cx="7386582" cy="936104"/>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r="100000" b="100000"/>
            </a:path>
            <a:tileRect l="-100000" t="-100000"/>
          </a:gra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err="1">
                <a:solidFill>
                  <a:schemeClr val="tx1"/>
                </a:solidFill>
                <a:latin typeface="Times New Roman" panose="02020603050405020304" pitchFamily="18" charset="0"/>
                <a:cs typeface="Times New Roman" panose="02020603050405020304" pitchFamily="18" charset="0"/>
              </a:rPr>
              <a:t>What</a:t>
            </a:r>
            <a:r>
              <a:rPr lang="fr-FR" sz="3600" b="1" dirty="0">
                <a:solidFill>
                  <a:schemeClr val="tx1"/>
                </a:solidFill>
                <a:latin typeface="Times New Roman" panose="02020603050405020304" pitchFamily="18" charset="0"/>
                <a:cs typeface="Times New Roman" panose="02020603050405020304" pitchFamily="18" charset="0"/>
              </a:rPr>
              <a:t> Is </a:t>
            </a:r>
            <a:r>
              <a:rPr lang="fr-FR" sz="3600" b="1" dirty="0" err="1" smtClean="0">
                <a:solidFill>
                  <a:schemeClr val="tx1"/>
                </a:solidFill>
                <a:latin typeface="Times New Roman" panose="02020603050405020304" pitchFamily="18" charset="0"/>
                <a:cs typeface="Times New Roman" panose="02020603050405020304" pitchFamily="18" charset="0"/>
              </a:rPr>
              <a:t>Cell</a:t>
            </a:r>
            <a:r>
              <a:rPr lang="fr-FR" sz="3600" b="1" dirty="0" smtClean="0">
                <a:solidFill>
                  <a:schemeClr val="tx1"/>
                </a:solidFill>
                <a:latin typeface="Times New Roman" panose="02020603050405020304" pitchFamily="18" charset="0"/>
                <a:cs typeface="Times New Roman" panose="02020603050405020304" pitchFamily="18" charset="0"/>
              </a:rPr>
              <a:t> </a:t>
            </a:r>
            <a:r>
              <a:rPr lang="fr-FR" sz="3600" b="1" dirty="0" err="1" smtClean="0">
                <a:solidFill>
                  <a:schemeClr val="tx1"/>
                </a:solidFill>
                <a:latin typeface="Times New Roman" panose="02020603050405020304" pitchFamily="18" charset="0"/>
                <a:cs typeface="Times New Roman" panose="02020603050405020304" pitchFamily="18" charset="0"/>
              </a:rPr>
              <a:t>Biology</a:t>
            </a:r>
            <a:r>
              <a:rPr lang="fr-FR" sz="3600" b="1" dirty="0">
                <a:solidFill>
                  <a:schemeClr val="tx1"/>
                </a:solidFill>
                <a:latin typeface="Times New Roman" panose="02020603050405020304" pitchFamily="18" charset="0"/>
                <a:cs typeface="Times New Roman" panose="02020603050405020304" pitchFamily="18" charset="0"/>
              </a:rPr>
              <a:t>?</a:t>
            </a:r>
            <a:endParaRPr lang="fr-FR" sz="3600"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DE17B59-F34B-492C-9B87-324C9E7948D5}"/>
              </a:ext>
            </a:extLst>
          </p:cNvPr>
          <p:cNvSpPr txBox="1"/>
          <p:nvPr/>
        </p:nvSpPr>
        <p:spPr>
          <a:xfrm>
            <a:off x="7164288" y="4174324"/>
            <a:ext cx="1681871" cy="424732"/>
          </a:xfrm>
          <a:prstGeom prst="rect">
            <a:avLst/>
          </a:prstGeom>
          <a:noFill/>
          <a:ln>
            <a:noFill/>
          </a:ln>
        </p:spPr>
        <p:txBody>
          <a:bodyPr wrap="none" rtlCol="0">
            <a:spAutoFit/>
          </a:bodyPr>
          <a:lstStyle/>
          <a:p>
            <a:pPr algn="ctr">
              <a:lnSpc>
                <a:spcPct val="90000"/>
              </a:lnSpc>
              <a:spcBef>
                <a:spcPct val="0"/>
              </a:spcBef>
            </a:pPr>
            <a:r>
              <a:rPr lang="ar-AE"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mj-ea"/>
                <a:cs typeface="Times New Roman" panose="02020603050405020304" pitchFamily="18" charset="0"/>
              </a:rPr>
              <a:t>بيولوجيا الخلية</a:t>
            </a:r>
            <a:endParaRPr lang="en-GB"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mj-ea"/>
              <a:cs typeface="Times New Roman" panose="02020603050405020304" pitchFamily="18" charset="0"/>
            </a:endParaRPr>
          </a:p>
        </p:txBody>
      </p:sp>
      <p:sp>
        <p:nvSpPr>
          <p:cNvPr id="6" name="TextBox 3">
            <a:extLst>
              <a:ext uri="{FF2B5EF4-FFF2-40B4-BE49-F238E27FC236}">
                <a16:creationId xmlns:a16="http://schemas.microsoft.com/office/drawing/2014/main" xmlns="" id="{4C536688-21CD-46F7-9258-AAE48CA4D6E2}"/>
              </a:ext>
            </a:extLst>
          </p:cNvPr>
          <p:cNvSpPr txBox="1"/>
          <p:nvPr/>
        </p:nvSpPr>
        <p:spPr>
          <a:xfrm>
            <a:off x="215664" y="4768316"/>
            <a:ext cx="8748824"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rtl="1">
              <a:lnSpc>
                <a:spcPct val="150000"/>
              </a:lnSpc>
            </a:pPr>
            <a:r>
              <a:rPr lang="ar-AE" sz="2000" b="1" dirty="0">
                <a:solidFill>
                  <a:schemeClr val="tx1"/>
                </a:solidFill>
              </a:rPr>
              <a:t>فرع من فروع علم الأحياء يدرس </a:t>
            </a:r>
            <a:r>
              <a:rPr lang="ar-AE" sz="2000" b="1" dirty="0" smtClean="0">
                <a:solidFill>
                  <a:schemeClr val="tx1"/>
                </a:solidFill>
              </a:rPr>
              <a:t>الخلايا</a:t>
            </a:r>
            <a:r>
              <a:rPr lang="fr-FR" sz="2000" b="1" dirty="0" smtClean="0">
                <a:solidFill>
                  <a:schemeClr val="tx1"/>
                </a:solidFill>
              </a:rPr>
              <a:t> </a:t>
            </a:r>
            <a:r>
              <a:rPr lang="ar-AE" sz="2000" b="1" dirty="0" smtClean="0">
                <a:solidFill>
                  <a:schemeClr val="tx1"/>
                </a:solidFill>
              </a:rPr>
              <a:t>ووظائفها الخلوية </a:t>
            </a:r>
            <a:r>
              <a:rPr lang="ar-AE" sz="2000" b="1" dirty="0">
                <a:solidFill>
                  <a:schemeClr val="tx1"/>
                </a:solidFill>
              </a:rPr>
              <a:t>- خصائصها الفسيولوجية وبنيتها والعضيات التي تحتويها والتفاعلات مع بيئتها ودورة حياتها وانقسامها </a:t>
            </a:r>
            <a:r>
              <a:rPr lang="ar-AE" sz="2000" b="1" dirty="0" smtClean="0">
                <a:solidFill>
                  <a:schemeClr val="tx1"/>
                </a:solidFill>
              </a:rPr>
              <a:t>وموتها</a:t>
            </a:r>
            <a:r>
              <a:rPr lang="fr-FR" sz="2000" b="1" dirty="0">
                <a:solidFill>
                  <a:schemeClr val="tx1"/>
                </a:solidFill>
              </a:rPr>
              <a:t> </a:t>
            </a:r>
            <a:r>
              <a:rPr lang="fr-FR" sz="2000" b="1" dirty="0" smtClean="0">
                <a:solidFill>
                  <a:schemeClr val="tx1"/>
                </a:solidFill>
              </a:rPr>
              <a:t>.</a:t>
            </a:r>
            <a:endParaRPr lang="en-GB" sz="2000" b="1" dirty="0">
              <a:solidFill>
                <a:schemeClr val="tx1"/>
              </a:solidFill>
            </a:endParaRPr>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5664" y="1401246"/>
            <a:ext cx="8748824" cy="3150112"/>
          </a:xfrm>
          <a:solidFill>
            <a:schemeClr val="bg1"/>
          </a:solidFill>
          <a:ln w="28575">
            <a:noFill/>
          </a:ln>
        </p:spPr>
        <p:txBody>
          <a:bodyPr>
            <a:noAutofit/>
          </a:bodyPr>
          <a:lstStyle/>
          <a:p>
            <a:pPr lvl="0" algn="just">
              <a:lnSpc>
                <a:spcPct val="150000"/>
              </a:lnSpc>
              <a:buClrTx/>
              <a:buFont typeface="Wingdings" panose="05000000000000000000" pitchFamily="2" charset="2"/>
              <a:buChar char="Ø"/>
            </a:pPr>
            <a:r>
              <a:rPr lang="en-US" sz="2200" b="1" dirty="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Modern </a:t>
            </a:r>
            <a:r>
              <a:rPr lang="en-US" sz="2200" b="1" dirty="0">
                <a:latin typeface="Times New Roman" panose="02020603050405020304" pitchFamily="18" charset="0"/>
                <a:cs typeface="Times New Roman" panose="02020603050405020304" pitchFamily="18" charset="0"/>
              </a:rPr>
              <a:t>cell biology  involve interlinking of different </a:t>
            </a:r>
            <a:r>
              <a:rPr lang="en-US" sz="2200" b="1" dirty="0" smtClean="0">
                <a:latin typeface="Times New Roman" panose="02020603050405020304" pitchFamily="18" charset="0"/>
                <a:cs typeface="Times New Roman" panose="02020603050405020304" pitchFamily="18" charset="0"/>
              </a:rPr>
              <a:t>disciplines, particularly </a:t>
            </a:r>
            <a:r>
              <a:rPr lang="en-US" altLang="en-US" sz="2200" b="1" dirty="0" smtClean="0">
                <a:latin typeface="Times New Roman" panose="02020603050405020304" pitchFamily="18" charset="0"/>
                <a:cs typeface="Times New Roman" panose="02020603050405020304" pitchFamily="18" charset="0"/>
              </a:rPr>
              <a:t>Cytology and Biochemistry </a:t>
            </a:r>
          </a:p>
          <a:p>
            <a:pPr lvl="0" algn="just">
              <a:lnSpc>
                <a:spcPct val="150000"/>
              </a:lnSpc>
              <a:buClrTx/>
              <a:buFont typeface="Wingdings" panose="05000000000000000000" pitchFamily="2" charset="2"/>
              <a:buChar char="Ø"/>
            </a:pPr>
            <a:r>
              <a:rPr lang="en-US" altLang="en-US" sz="2200" b="1" dirty="0" smtClean="0">
                <a:latin typeface="Times New Roman" panose="02020603050405020304" pitchFamily="18" charset="0"/>
                <a:cs typeface="Times New Roman" panose="02020603050405020304" pitchFamily="18" charset="0"/>
              </a:rPr>
              <a:t> In </a:t>
            </a:r>
            <a:r>
              <a:rPr lang="en-US" altLang="en-US" sz="2200" b="1" dirty="0">
                <a:latin typeface="Times New Roman" panose="02020603050405020304" pitchFamily="18" charset="0"/>
                <a:cs typeface="Times New Roman" panose="02020603050405020304" pitchFamily="18" charset="0"/>
              </a:rPr>
              <a:t>fact, Cytology combined with biochemistry (the study of molecules and chemical processes in metabolism), produced modern cell biology</a:t>
            </a:r>
            <a:r>
              <a:rPr lang="en-US" altLang="en-US" sz="22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611560" y="405646"/>
            <a:ext cx="7386582" cy="977701"/>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r="100000" b="100000"/>
            </a:path>
            <a:tileRect l="-100000" t="-100000"/>
          </a:gra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err="1">
                <a:solidFill>
                  <a:schemeClr val="tx1"/>
                </a:solidFill>
                <a:latin typeface="Times New Roman" panose="02020603050405020304" pitchFamily="18" charset="0"/>
                <a:cs typeface="Times New Roman" panose="02020603050405020304" pitchFamily="18" charset="0"/>
              </a:rPr>
              <a:t>What</a:t>
            </a:r>
            <a:r>
              <a:rPr lang="fr-FR" sz="3600" b="1" dirty="0">
                <a:solidFill>
                  <a:schemeClr val="tx1"/>
                </a:solidFill>
                <a:latin typeface="Times New Roman" panose="02020603050405020304" pitchFamily="18" charset="0"/>
                <a:cs typeface="Times New Roman" panose="02020603050405020304" pitchFamily="18" charset="0"/>
              </a:rPr>
              <a:t> Is </a:t>
            </a:r>
            <a:r>
              <a:rPr lang="fr-FR" sz="3600" b="1" dirty="0" err="1" smtClean="0">
                <a:solidFill>
                  <a:schemeClr val="tx1"/>
                </a:solidFill>
                <a:latin typeface="Times New Roman" panose="02020603050405020304" pitchFamily="18" charset="0"/>
                <a:cs typeface="Times New Roman" panose="02020603050405020304" pitchFamily="18" charset="0"/>
              </a:rPr>
              <a:t>Cell</a:t>
            </a:r>
            <a:r>
              <a:rPr lang="fr-FR" sz="3600" b="1" dirty="0" smtClean="0">
                <a:solidFill>
                  <a:schemeClr val="tx1"/>
                </a:solidFill>
                <a:latin typeface="Times New Roman" panose="02020603050405020304" pitchFamily="18" charset="0"/>
                <a:cs typeface="Times New Roman" panose="02020603050405020304" pitchFamily="18" charset="0"/>
              </a:rPr>
              <a:t> </a:t>
            </a:r>
            <a:r>
              <a:rPr lang="fr-FR" sz="3600" b="1" dirty="0" err="1" smtClean="0">
                <a:solidFill>
                  <a:schemeClr val="tx1"/>
                </a:solidFill>
                <a:latin typeface="Times New Roman" panose="02020603050405020304" pitchFamily="18" charset="0"/>
                <a:cs typeface="Times New Roman" panose="02020603050405020304" pitchFamily="18" charset="0"/>
              </a:rPr>
              <a:t>Biology</a:t>
            </a:r>
            <a:r>
              <a:rPr lang="fr-FR" sz="3600" b="1" dirty="0" smtClean="0">
                <a:solidFill>
                  <a:schemeClr val="tx1"/>
                </a:solidFill>
                <a:latin typeface="Times New Roman" panose="02020603050405020304" pitchFamily="18" charset="0"/>
                <a:cs typeface="Times New Roman" panose="02020603050405020304" pitchFamily="18" charset="0"/>
              </a:rPr>
              <a:t>? </a:t>
            </a:r>
            <a:r>
              <a:rPr lang="fr-FR" sz="2000" b="1" dirty="0" err="1" smtClean="0">
                <a:solidFill>
                  <a:schemeClr val="tx1"/>
                </a:solidFill>
                <a:latin typeface="Times New Roman" panose="02020603050405020304" pitchFamily="18" charset="0"/>
                <a:cs typeface="Times New Roman" panose="02020603050405020304" pitchFamily="18" charset="0"/>
              </a:rPr>
              <a:t>Cont</a:t>
            </a:r>
            <a:r>
              <a:rPr lang="fr-FR" sz="2000" b="1" dirty="0" smtClean="0">
                <a:solidFill>
                  <a:schemeClr val="tx1"/>
                </a:solidFill>
                <a:latin typeface="Times New Roman" panose="02020603050405020304" pitchFamily="18" charset="0"/>
                <a:cs typeface="Times New Roman" panose="02020603050405020304" pitchFamily="18" charset="0"/>
              </a:rPr>
              <a:t>…..</a:t>
            </a:r>
            <a:endParaRPr lang="fr-FR" sz="2000" dirty="0">
              <a:solidFill>
                <a:schemeClr val="tx1"/>
              </a:solidFill>
              <a:latin typeface="Times New Roman" panose="02020603050405020304" pitchFamily="18" charset="0"/>
              <a:cs typeface="Times New Roman" panose="02020603050405020304" pitchFamily="18" charset="0"/>
            </a:endParaRPr>
          </a:p>
        </p:txBody>
      </p:sp>
      <p:sp>
        <p:nvSpPr>
          <p:cNvPr id="6" name="TextBox 3">
            <a:extLst>
              <a:ext uri="{FF2B5EF4-FFF2-40B4-BE49-F238E27FC236}">
                <a16:creationId xmlns:a16="http://schemas.microsoft.com/office/drawing/2014/main" xmlns="" id="{4C536688-21CD-46F7-9258-AAE48CA4D6E2}"/>
              </a:ext>
            </a:extLst>
          </p:cNvPr>
          <p:cNvSpPr txBox="1"/>
          <p:nvPr/>
        </p:nvSpPr>
        <p:spPr>
          <a:xfrm>
            <a:off x="323528" y="4293096"/>
            <a:ext cx="8640960" cy="142763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rtl="1">
              <a:lnSpc>
                <a:spcPct val="150000"/>
              </a:lnSpc>
            </a:pPr>
            <a:r>
              <a:rPr lang="ar-AE" sz="2000" b="1" dirty="0" smtClean="0">
                <a:solidFill>
                  <a:schemeClr val="tx1"/>
                </a:solidFill>
              </a:rPr>
              <a:t>تتضمن </a:t>
            </a:r>
            <a:r>
              <a:rPr lang="ar-AE" sz="2000" b="1" dirty="0">
                <a:solidFill>
                  <a:schemeClr val="tx1"/>
                </a:solidFill>
              </a:rPr>
              <a:t>بيولوجيا الخلية الحديثة الترابط بين </a:t>
            </a:r>
            <a:r>
              <a:rPr lang="ar-DZ" sz="2000" b="1" dirty="0" smtClean="0">
                <a:solidFill>
                  <a:schemeClr val="tx1"/>
                </a:solidFill>
              </a:rPr>
              <a:t>عدد من </a:t>
            </a:r>
            <a:r>
              <a:rPr lang="ar-AE" sz="2000" b="1" dirty="0" smtClean="0">
                <a:solidFill>
                  <a:schemeClr val="tx1"/>
                </a:solidFill>
              </a:rPr>
              <a:t>التخصصات</a:t>
            </a:r>
            <a:r>
              <a:rPr lang="ar-DZ" sz="2000" b="1" dirty="0" smtClean="0">
                <a:solidFill>
                  <a:schemeClr val="tx1"/>
                </a:solidFill>
              </a:rPr>
              <a:t> خاصة</a:t>
            </a:r>
            <a:r>
              <a:rPr lang="ar-AE" sz="2000" b="1" dirty="0" smtClean="0">
                <a:solidFill>
                  <a:schemeClr val="tx1"/>
                </a:solidFill>
              </a:rPr>
              <a:t> </a:t>
            </a:r>
            <a:r>
              <a:rPr lang="fr-FR" sz="2000" b="1" dirty="0" smtClean="0">
                <a:solidFill>
                  <a:schemeClr val="tx1"/>
                </a:solidFill>
              </a:rPr>
              <a:t>: </a:t>
            </a:r>
            <a:r>
              <a:rPr lang="ar-AE" sz="2000" b="1" dirty="0">
                <a:solidFill>
                  <a:schemeClr val="tx1"/>
                </a:solidFill>
              </a:rPr>
              <a:t>علم </a:t>
            </a:r>
            <a:r>
              <a:rPr lang="ar-AE" sz="2000" b="1" dirty="0" smtClean="0">
                <a:solidFill>
                  <a:schemeClr val="tx1"/>
                </a:solidFill>
              </a:rPr>
              <a:t>الخلية</a:t>
            </a:r>
            <a:r>
              <a:rPr lang="ar-DZ" sz="2000" b="1" dirty="0" smtClean="0">
                <a:solidFill>
                  <a:schemeClr val="tx1"/>
                </a:solidFill>
              </a:rPr>
              <a:t> و</a:t>
            </a:r>
            <a:r>
              <a:rPr lang="fr-FR" sz="2000" b="1" dirty="0" smtClean="0">
                <a:solidFill>
                  <a:schemeClr val="tx1"/>
                </a:solidFill>
              </a:rPr>
              <a:t> </a:t>
            </a:r>
            <a:r>
              <a:rPr lang="ar-AE" sz="2000" b="1" dirty="0" smtClean="0">
                <a:solidFill>
                  <a:schemeClr val="tx1"/>
                </a:solidFill>
              </a:rPr>
              <a:t>الكيمياء</a:t>
            </a:r>
            <a:r>
              <a:rPr lang="fr-FR" sz="2000" b="1" dirty="0" smtClean="0">
                <a:solidFill>
                  <a:schemeClr val="tx1"/>
                </a:solidFill>
              </a:rPr>
              <a:t> </a:t>
            </a:r>
            <a:r>
              <a:rPr lang="ar-AE" sz="2000" b="1" dirty="0" smtClean="0">
                <a:solidFill>
                  <a:schemeClr val="tx1"/>
                </a:solidFill>
              </a:rPr>
              <a:t>الحيوية</a:t>
            </a:r>
            <a:r>
              <a:rPr lang="ar-DZ" sz="2000" b="1" dirty="0" smtClean="0">
                <a:solidFill>
                  <a:schemeClr val="tx1"/>
                </a:solidFill>
              </a:rPr>
              <a:t> في </a:t>
            </a:r>
            <a:r>
              <a:rPr lang="ar-DZ" sz="2000" b="1" dirty="0">
                <a:solidFill>
                  <a:schemeClr val="tx1"/>
                </a:solidFill>
              </a:rPr>
              <a:t>الواقع، أدى الجمع بين علم الخلايا والكيمياء الحيوية (دراسة الجزيئات والعمليات الكيميائية في عملية التمثيل الغذائي) إلى إنتاج علم الأحياء الخلوي الحديث</a:t>
            </a:r>
            <a:r>
              <a:rPr lang="ar-DZ" sz="2000" b="1" dirty="0" smtClean="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2755131661"/>
      </p:ext>
    </p:extLst>
  </p:cSld>
  <p:clrMapOvr>
    <a:masterClrMapping/>
  </p:clrMapOvr>
  <p:transition>
    <p:pull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UPLICATEID" val="52f46debeac440c7b7aefa0d56a2643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19701</TotalTime>
  <Words>2317</Words>
  <Application>Microsoft Office PowerPoint</Application>
  <PresentationFormat>Affichage à l'écran (4:3)</PresentationFormat>
  <Paragraphs>220</Paragraphs>
  <Slides>28</Slides>
  <Notes>5</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28</vt:i4>
      </vt:variant>
    </vt:vector>
  </HeadingPairs>
  <TitlesOfParts>
    <vt:vector size="37" baseType="lpstr">
      <vt:lpstr>Arial</vt:lpstr>
      <vt:lpstr>Book Antiqua</vt:lpstr>
      <vt:lpstr>Calibri</vt:lpstr>
      <vt:lpstr>Constantia</vt:lpstr>
      <vt:lpstr>Majalla UI</vt:lpstr>
      <vt:lpstr>Times New Roman</vt:lpstr>
      <vt:lpstr>Wingdings</vt:lpstr>
      <vt:lpstr>Wingdings 2</vt:lpstr>
      <vt:lpstr>Débit</vt:lpstr>
      <vt:lpstr>Présentation PowerPoint</vt:lpstr>
      <vt:lpstr>contact sheet</vt:lpstr>
      <vt:lpstr>Présentation PowerPoint</vt:lpstr>
      <vt:lpstr>Présentation PowerPoint</vt:lpstr>
      <vt:lpstr>   Background Check                    (Pré requis)  </vt:lpstr>
      <vt:lpstr>      Learning objectives  (Objectifs de l’apprentissage)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Modern cell theory</vt:lpstr>
      <vt:lpstr>Modern cell theory cont.…</vt:lpstr>
      <vt:lpstr>Modern cell theory cont.…</vt:lpstr>
      <vt:lpstr>Summary</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assia</dc:creator>
  <cp:lastModifiedBy>Assia Vet</cp:lastModifiedBy>
  <cp:revision>1101</cp:revision>
  <dcterms:created xsi:type="dcterms:W3CDTF">2011-07-24T07:54:23Z</dcterms:created>
  <dcterms:modified xsi:type="dcterms:W3CDTF">2024-10-11T22:57:57Z</dcterms:modified>
</cp:coreProperties>
</file>