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568" r:id="rId2"/>
    <p:sldId id="569" r:id="rId3"/>
    <p:sldId id="570" r:id="rId4"/>
    <p:sldId id="571" r:id="rId5"/>
    <p:sldId id="572" r:id="rId6"/>
    <p:sldId id="573" r:id="rId7"/>
    <p:sldId id="574" r:id="rId8"/>
    <p:sldId id="575" r:id="rId9"/>
    <p:sldId id="576" r:id="rId10"/>
    <p:sldId id="577" r:id="rId11"/>
    <p:sldId id="578" r:id="rId12"/>
    <p:sldId id="579" r:id="rId13"/>
    <p:sldId id="580" r:id="rId14"/>
    <p:sldId id="542" r:id="rId15"/>
    <p:sldId id="556" r:id="rId16"/>
    <p:sldId id="546" r:id="rId17"/>
    <p:sldId id="547" r:id="rId18"/>
    <p:sldId id="548" r:id="rId19"/>
    <p:sldId id="549" r:id="rId20"/>
    <p:sldId id="550" r:id="rId21"/>
    <p:sldId id="557" r:id="rId22"/>
    <p:sldId id="487" r:id="rId23"/>
    <p:sldId id="582" r:id="rId24"/>
    <p:sldId id="558" r:id="rId25"/>
    <p:sldId id="583" r:id="rId26"/>
    <p:sldId id="539" r:id="rId27"/>
    <p:sldId id="551" r:id="rId28"/>
    <p:sldId id="540" r:id="rId29"/>
    <p:sldId id="544" r:id="rId30"/>
    <p:sldId id="559" r:id="rId31"/>
    <p:sldId id="552" r:id="rId32"/>
    <p:sldId id="553" r:id="rId33"/>
    <p:sldId id="554" r:id="rId34"/>
    <p:sldId id="555" r:id="rId35"/>
    <p:sldId id="560" r:id="rId36"/>
    <p:sldId id="584" r:id="rId37"/>
    <p:sldId id="561" r:id="rId38"/>
    <p:sldId id="586" r:id="rId39"/>
    <p:sldId id="567"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8F00D6"/>
    <a:srgbClr val="00FF00"/>
    <a:srgbClr val="FFCC00"/>
    <a:srgbClr val="E9BDB3"/>
    <a:srgbClr val="FF3300"/>
    <a:srgbClr val="FF66CC"/>
    <a:srgbClr val="000099"/>
    <a:srgbClr val="FF0000"/>
    <a:srgbClr val="FA2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00" autoAdjust="0"/>
    <p:restoredTop sz="83513" autoAdjust="0"/>
  </p:normalViewPr>
  <p:slideViewPr>
    <p:cSldViewPr>
      <p:cViewPr varScale="1">
        <p:scale>
          <a:sx n="74" d="100"/>
          <a:sy n="74" d="100"/>
        </p:scale>
        <p:origin x="67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C2317-7266-4C72-AD97-2985CEDAA577}" type="datetimeFigureOut">
              <a:rPr lang="fr-FR" smtClean="0"/>
              <a:pPr/>
              <a:t>19/10/2024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FC310-B0D4-44B0-9F69-4E238F65326A}" type="slidenum">
              <a:rPr lang="fr-FR" smtClean="0"/>
              <a:pPr/>
              <a:t>‹N°›</a:t>
            </a:fld>
            <a:endParaRPr lang="fr-FR"/>
          </a:p>
        </p:txBody>
      </p:sp>
    </p:spTree>
    <p:extLst>
      <p:ext uri="{BB962C8B-B14F-4D97-AF65-F5344CB8AC3E}">
        <p14:creationId xmlns:p14="http://schemas.microsoft.com/office/powerpoint/2010/main" val="183714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2</a:t>
            </a:fld>
            <a:endParaRPr lang="fr-FR"/>
          </a:p>
        </p:txBody>
      </p:sp>
    </p:spTree>
    <p:extLst>
      <p:ext uri="{BB962C8B-B14F-4D97-AF65-F5344CB8AC3E}">
        <p14:creationId xmlns:p14="http://schemas.microsoft.com/office/powerpoint/2010/main" val="134026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3</a:t>
            </a:fld>
            <a:endParaRPr lang="fr-FR"/>
          </a:p>
        </p:txBody>
      </p:sp>
    </p:spTree>
    <p:extLst>
      <p:ext uri="{BB962C8B-B14F-4D97-AF65-F5344CB8AC3E}">
        <p14:creationId xmlns:p14="http://schemas.microsoft.com/office/powerpoint/2010/main" val="362551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6FC310-B0D4-44B0-9F69-4E238F65326A}" type="slidenum">
              <a:rPr lang="fr-FR" smtClean="0"/>
              <a:pPr/>
              <a:t>5</a:t>
            </a:fld>
            <a:endParaRPr lang="fr-FR"/>
          </a:p>
        </p:txBody>
      </p:sp>
    </p:spTree>
    <p:extLst>
      <p:ext uri="{BB962C8B-B14F-4D97-AF65-F5344CB8AC3E}">
        <p14:creationId xmlns:p14="http://schemas.microsoft.com/office/powerpoint/2010/main" val="291933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9C6CA95-638E-458E-B889-E9BE13445C4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2"/>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2"/>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C6CA95-638E-458E-B889-E9BE13445C4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C6CA95-638E-458E-B889-E9BE13445C46}" type="slidenum">
              <a:rPr lang="fr-FR" smtClean="0"/>
              <a:pPr/>
              <a:t>‹N°›</a:t>
            </a:fld>
            <a:endParaRPr lang="fr-F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AF69987-B743-4A8F-B95C-BEA6D9133A28}" type="datetimeFigureOut">
              <a:rPr lang="fr-FR" smtClean="0"/>
              <a:pPr/>
              <a:t>19/10/2024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1"/>
            <a:ext cx="609600" cy="365125"/>
          </a:xfrm>
        </p:spPr>
        <p:txBody>
          <a:bodyPr/>
          <a:lstStyle/>
          <a:p>
            <a:fld id="{B9C6CA95-638E-458E-B889-E9BE13445C4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F69987-B743-4A8F-B95C-BEA6D9133A28}" type="datetimeFigureOut">
              <a:rPr lang="fr-FR" smtClean="0"/>
              <a:pPr/>
              <a:t>19/10/2024</a:t>
            </a:fld>
            <a:endParaRPr lang="fr-FR"/>
          </a:p>
        </p:txBody>
      </p:sp>
      <p:sp>
        <p:nvSpPr>
          <p:cNvPr id="22" name="Espace réservé du pied de page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C6CA95-638E-458E-B889-E9BE13445C4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Rectangle 14"/>
          <p:cNvSpPr>
            <a:spLocks noChangeArrowheads="1"/>
          </p:cNvSpPr>
          <p:nvPr/>
        </p:nvSpPr>
        <p:spPr bwMode="auto">
          <a:xfrm>
            <a:off x="1928793" y="2500307"/>
            <a:ext cx="5643603"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endParaRPr kumimoji="0" lang="fr-FR"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Rectangle 20"/>
          <p:cNvSpPr/>
          <p:nvPr/>
        </p:nvSpPr>
        <p:spPr>
          <a:xfrm>
            <a:off x="428596" y="1906102"/>
            <a:ext cx="8143932" cy="346711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outerShdw blurRad="149987" dist="250190" dir="8460000" algn="ctr">
              <a:srgbClr val="000000">
                <a:alpha val="28000"/>
              </a:srgbClr>
            </a:outerShdw>
            <a:softEdge rad="127000"/>
          </a:effectLst>
          <a:scene3d>
            <a:camera prst="orthographicFront">
              <a:rot lat="0" lon="0" rev="0"/>
            </a:camera>
            <a:lightRig rig="contrasting" dir="tl">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nchorCtr="0"/>
          <a:lstStyle/>
          <a:p>
            <a:pPr algn="ctr">
              <a:lnSpc>
                <a:spcPct val="150000"/>
              </a:lnSpc>
            </a:pPr>
            <a:r>
              <a:rPr lang="fr-FR" sz="5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Extracellular Matrix And </a:t>
            </a:r>
            <a:r>
              <a:rPr lang="fr-FR" sz="5400" b="1" dirty="0" err="1"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Cytoskeleton</a:t>
            </a:r>
            <a:endParaRPr lang="fr-FR" sz="5400" b="1" dirty="0" smtClean="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dirty="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Components and Structural </a:t>
            </a:r>
            <a:r>
              <a:rPr lang="fr-FR" sz="3200" b="1" dirty="0" err="1">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Functions</a:t>
            </a:r>
            <a:endParaRPr lang="fr-FR" sz="3200" b="1" dirty="0">
              <a:ln>
                <a:solidFill>
                  <a:schemeClr val="tx1"/>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18" name="Rectangle 2"/>
          <p:cNvSpPr>
            <a:spLocks noChangeArrowheads="1"/>
          </p:cNvSpPr>
          <p:nvPr/>
        </p:nvSpPr>
        <p:spPr bwMode="auto">
          <a:xfrm>
            <a:off x="428596" y="5583152"/>
            <a:ext cx="8143932" cy="707886"/>
          </a:xfrm>
          <a:prstGeom prst="rect">
            <a:avLst/>
          </a:prstGeom>
          <a:noFill/>
          <a:ln w="57150">
            <a:solidFill>
              <a:srgbClr val="C5C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000" b="1" dirty="0">
                <a:latin typeface="Times New Roman" pitchFamily="18" charset="0"/>
                <a:ea typeface="Calibri" pitchFamily="34" charset="0"/>
                <a:cs typeface="Times New Roman" pitchFamily="18" charset="0"/>
              </a:rPr>
              <a:t>Presented by : Dr. ALLAOUI. A</a:t>
            </a:r>
          </a:p>
          <a:p>
            <a:pPr algn="ctr" eaLnBrk="0" fontAlgn="base" hangingPunct="0">
              <a:spcBef>
                <a:spcPct val="0"/>
              </a:spcBef>
              <a:spcAft>
                <a:spcPct val="0"/>
              </a:spcAft>
            </a:pPr>
            <a:r>
              <a:rPr lang="fr-FR" sz="2000" b="1" dirty="0" err="1">
                <a:solidFill>
                  <a:prstClr val="black"/>
                </a:solidFill>
                <a:latin typeface="Times New Roman" pitchFamily="18" charset="0"/>
                <a:ea typeface="Calibri" pitchFamily="34" charset="0"/>
                <a:cs typeface="Times New Roman" pitchFamily="18" charset="0"/>
              </a:rPr>
              <a:t>Academic</a:t>
            </a:r>
            <a:r>
              <a:rPr lang="fr-FR" sz="2000" b="1" dirty="0">
                <a:solidFill>
                  <a:prstClr val="black"/>
                </a:solidFill>
                <a:latin typeface="Times New Roman" pitchFamily="18" charset="0"/>
                <a:ea typeface="Calibri" pitchFamily="34" charset="0"/>
                <a:cs typeface="Times New Roman" pitchFamily="18" charset="0"/>
              </a:rPr>
              <a:t> </a:t>
            </a:r>
            <a:r>
              <a:rPr lang="fr-FR" sz="2000" b="1" dirty="0" err="1">
                <a:solidFill>
                  <a:prstClr val="black"/>
                </a:solidFill>
                <a:latin typeface="Times New Roman" pitchFamily="18" charset="0"/>
                <a:ea typeface="Calibri" pitchFamily="34" charset="0"/>
                <a:cs typeface="Times New Roman" pitchFamily="18" charset="0"/>
              </a:rPr>
              <a:t>year</a:t>
            </a:r>
            <a:r>
              <a:rPr lang="fr-FR" sz="2000" b="1" dirty="0">
                <a:solidFill>
                  <a:prstClr val="black"/>
                </a:solidFill>
                <a:latin typeface="Times New Roman" pitchFamily="18" charset="0"/>
                <a:ea typeface="Calibri" pitchFamily="34" charset="0"/>
                <a:cs typeface="Times New Roman" pitchFamily="18" charset="0"/>
              </a:rPr>
              <a:t> 2024 – 2025.</a:t>
            </a:r>
            <a:r>
              <a:rPr lang="fr-FR" sz="2000" b="1" dirty="0">
                <a:latin typeface="Arial" pitchFamily="34" charset="0"/>
                <a:ea typeface="Calibri" pitchFamily="34" charset="0"/>
                <a:cs typeface="Arial" pitchFamily="34" charset="0"/>
              </a:rPr>
              <a:t> </a:t>
            </a:r>
            <a:endParaRPr lang="fr-FR" sz="2000" dirty="0">
              <a:latin typeface="Arial" pitchFamily="34" charset="0"/>
              <a:cs typeface="Arial" pitchFamily="34" charset="0"/>
            </a:endParaRPr>
          </a:p>
        </p:txBody>
      </p:sp>
      <p:sp>
        <p:nvSpPr>
          <p:cNvPr id="8" name="Rectangle 7"/>
          <p:cNvSpPr/>
          <p:nvPr/>
        </p:nvSpPr>
        <p:spPr>
          <a:xfrm>
            <a:off x="321439" y="1052736"/>
            <a:ext cx="8358246" cy="707886"/>
          </a:xfrm>
          <a:prstGeom prst="rect">
            <a:avLst/>
          </a:prstGeom>
          <a:solidFill>
            <a:srgbClr val="FFC000"/>
          </a:solidFill>
          <a:ln w="76200">
            <a:solidFill>
              <a:srgbClr val="006600"/>
            </a:solidFill>
          </a:ln>
        </p:spPr>
        <p:txBody>
          <a:bodyPr wrap="square">
            <a:spAutoFit/>
          </a:bodyPr>
          <a:lstStyle/>
          <a:p>
            <a:pPr algn="ctr"/>
            <a:r>
              <a:rPr lang="en-US" sz="4000" b="1" dirty="0">
                <a:latin typeface="Times New Roman" panose="02020603050405020304" pitchFamily="18" charset="0"/>
                <a:cs typeface="Times New Roman" panose="02020603050405020304" pitchFamily="18" charset="0"/>
              </a:rPr>
              <a:t>Cell Biology and Physiology</a:t>
            </a:r>
          </a:p>
        </p:txBody>
      </p:sp>
      <p:sp>
        <p:nvSpPr>
          <p:cNvPr id="9" name="Titre 15"/>
          <p:cNvSpPr txBox="1">
            <a:spLocks/>
          </p:cNvSpPr>
          <p:nvPr/>
        </p:nvSpPr>
        <p:spPr>
          <a:xfrm>
            <a:off x="1761668" y="147419"/>
            <a:ext cx="5477788" cy="759838"/>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p>
            <a:pPr lvl="0" algn="ctr">
              <a:spcBef>
                <a:spcPct val="0"/>
              </a:spcBef>
              <a:defRPr/>
            </a:pPr>
            <a:r>
              <a:rPr lang="en-US" sz="1600" b="1" dirty="0" smtClean="0">
                <a:solidFill>
                  <a:schemeClr val="tx1"/>
                </a:solidFill>
                <a:latin typeface="Times New Roman" pitchFamily="18" charset="0"/>
                <a:ea typeface="+mj-ea"/>
                <a:cs typeface="Times New Roman" pitchFamily="18" charset="0"/>
              </a:rPr>
              <a:t>Constantine</a:t>
            </a:r>
            <a:r>
              <a:rPr lang="en-US" sz="1600" b="1" dirty="0">
                <a:solidFill>
                  <a:schemeClr val="tx1"/>
                </a:solidFill>
                <a:latin typeface="Times New Roman" pitchFamily="18" charset="0"/>
                <a:ea typeface="+mj-ea"/>
                <a:cs typeface="Times New Roman" pitchFamily="18" charset="0"/>
              </a:rPr>
              <a:t>1</a:t>
            </a:r>
            <a:r>
              <a:rPr lang="en-US" sz="1600" b="1" dirty="0" smtClean="0">
                <a:solidFill>
                  <a:schemeClr val="tx1"/>
                </a:solidFill>
                <a:latin typeface="Times New Roman" pitchFamily="18" charset="0"/>
                <a:ea typeface="+mj-ea"/>
                <a:cs typeface="Times New Roman" pitchFamily="18" charset="0"/>
              </a:rPr>
              <a:t> </a:t>
            </a:r>
            <a:r>
              <a:rPr lang="en-US" sz="1600" b="1" dirty="0">
                <a:solidFill>
                  <a:schemeClr val="tx1"/>
                </a:solidFill>
                <a:latin typeface="Times New Roman" pitchFamily="18" charset="0"/>
                <a:ea typeface="+mj-ea"/>
                <a:cs typeface="Times New Roman" pitchFamily="18" charset="0"/>
              </a:rPr>
              <a:t>University </a:t>
            </a:r>
            <a:endParaRPr lang="en-US" sz="16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1600" b="1" dirty="0" smtClean="0">
                <a:solidFill>
                  <a:schemeClr val="tx1"/>
                </a:solidFill>
                <a:latin typeface="Times New Roman" pitchFamily="18" charset="0"/>
                <a:ea typeface="+mj-ea"/>
                <a:cs typeface="Times New Roman" pitchFamily="18" charset="0"/>
              </a:rPr>
              <a:t>Institute </a:t>
            </a:r>
            <a:r>
              <a:rPr lang="en-US" sz="1600" b="1" dirty="0">
                <a:solidFill>
                  <a:schemeClr val="tx1"/>
                </a:solidFill>
                <a:latin typeface="Times New Roman" pitchFamily="18" charset="0"/>
                <a:ea typeface="+mj-ea"/>
                <a:cs typeface="Times New Roman" pitchFamily="18" charset="0"/>
              </a:rPr>
              <a:t>of Veterinary Sciences </a:t>
            </a:r>
            <a:r>
              <a:rPr lang="en-US" sz="1600" b="1" dirty="0" err="1">
                <a:solidFill>
                  <a:schemeClr val="tx1"/>
                </a:solidFill>
                <a:latin typeface="Times New Roman" pitchFamily="18" charset="0"/>
                <a:ea typeface="+mj-ea"/>
                <a:cs typeface="Times New Roman" pitchFamily="18" charset="0"/>
              </a:rPr>
              <a:t>Khroub</a:t>
            </a:r>
            <a:r>
              <a:rPr lang="en-US" sz="1600" b="1" dirty="0">
                <a:solidFill>
                  <a:schemeClr val="tx1"/>
                </a:solidFill>
                <a:latin typeface="Times New Roman" pitchFamily="18" charset="0"/>
                <a:ea typeface="+mj-ea"/>
                <a:cs typeface="Times New Roman" pitchFamily="18" charset="0"/>
              </a:rPr>
              <a:t> </a:t>
            </a:r>
            <a:endParaRPr lang="en-US" sz="1600" b="1" dirty="0" smtClean="0">
              <a:solidFill>
                <a:schemeClr val="tx1"/>
              </a:solidFill>
              <a:latin typeface="Times New Roman" pitchFamily="18" charset="0"/>
              <a:ea typeface="+mj-ea"/>
              <a:cs typeface="Times New Roman" pitchFamily="18" charset="0"/>
            </a:endParaRPr>
          </a:p>
          <a:p>
            <a:pPr lvl="0" algn="ctr">
              <a:spcBef>
                <a:spcPct val="0"/>
              </a:spcBef>
              <a:defRPr/>
            </a:pPr>
            <a:r>
              <a:rPr lang="en-US" sz="1600" b="1" dirty="0" smtClean="0">
                <a:solidFill>
                  <a:schemeClr val="tx1"/>
                </a:solidFill>
                <a:latin typeface="Times New Roman" pitchFamily="18" charset="0"/>
                <a:ea typeface="+mj-ea"/>
                <a:cs typeface="Times New Roman" pitchFamily="18" charset="0"/>
              </a:rPr>
              <a:t>Preclinical </a:t>
            </a:r>
            <a:r>
              <a:rPr lang="en-US" sz="1600" b="1" dirty="0">
                <a:solidFill>
                  <a:schemeClr val="tx1"/>
                </a:solidFill>
                <a:latin typeface="Times New Roman" pitchFamily="18" charset="0"/>
                <a:ea typeface="+mj-ea"/>
                <a:cs typeface="Times New Roman" pitchFamily="18" charset="0"/>
              </a:rPr>
              <a:t>Department</a:t>
            </a:r>
            <a:endParaRPr kumimoji="0" lang="fr-FR" sz="1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87193788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556792"/>
            <a:ext cx="4752528" cy="2795958"/>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marL="342900" indent="-342900" algn="just">
              <a:lnSpc>
                <a:spcPct val="150000"/>
              </a:lnSpc>
              <a:buFont typeface="Arial" panose="020B0604020202020204" pitchFamily="34" charset="0"/>
              <a:buChar char="•"/>
            </a:pPr>
            <a:r>
              <a:rPr lang="en-US" sz="2400" b="1" dirty="0" smtClean="0">
                <a:latin typeface="Times New Roman" pitchFamily="18" charset="0"/>
                <a:cs typeface="Times New Roman" pitchFamily="18" charset="0"/>
              </a:rPr>
              <a:t>Cell </a:t>
            </a:r>
            <a:r>
              <a:rPr lang="en-US" sz="2400" b="1" dirty="0">
                <a:latin typeface="Times New Roman" pitchFamily="18" charset="0"/>
                <a:cs typeface="Times New Roman" pitchFamily="18" charset="0"/>
              </a:rPr>
              <a:t>interactions with the extra cellular matrix are crucial for development and growth as well as for maintaining normal tissue </a:t>
            </a:r>
            <a:r>
              <a:rPr lang="en-US" sz="2400" b="1" dirty="0" smtClean="0">
                <a:latin typeface="Times New Roman" pitchFamily="18" charset="0"/>
                <a:cs typeface="Times New Roman" pitchFamily="18" charset="0"/>
              </a:rPr>
              <a:t>architecture</a:t>
            </a:r>
          </a:p>
        </p:txBody>
      </p:sp>
      <p:sp>
        <p:nvSpPr>
          <p:cNvPr id="7" name="Rectangle 6"/>
          <p:cNvSpPr/>
          <p:nvPr/>
        </p:nvSpPr>
        <p:spPr>
          <a:xfrm>
            <a:off x="5076056" y="1916832"/>
            <a:ext cx="3744040" cy="24006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Arial" panose="020B0604020202020204" pitchFamily="34" charset="0"/>
              <a:buChar char="•"/>
            </a:pPr>
            <a:r>
              <a:rPr lang="ar-DZ" sz="2000" b="1" dirty="0"/>
              <a:t>التفاعلات الخلوية مع المصفوفة الخلوية الإضافية ضرورية للتطور والنمو وكذلك للحفاظ على بنية الأنسجة </a:t>
            </a:r>
            <a:r>
              <a:rPr lang="ar-DZ" sz="2000" b="1" dirty="0" smtClean="0"/>
              <a:t>الطبيعية</a:t>
            </a:r>
            <a:endParaRPr lang="fr-FR" sz="2000" b="1" dirty="0" smtClean="0"/>
          </a:p>
          <a:p>
            <a:pPr algn="just" rtl="1">
              <a:lnSpc>
                <a:spcPct val="150000"/>
              </a:lnSpc>
            </a:pPr>
            <a:endParaRPr lang="fr-FR" sz="2000" b="1" dirty="0"/>
          </a:p>
        </p:txBody>
      </p:sp>
      <p:sp>
        <p:nvSpPr>
          <p:cNvPr id="5" name="Titre 1"/>
          <p:cNvSpPr txBox="1">
            <a:spLocks/>
          </p:cNvSpPr>
          <p:nvPr/>
        </p:nvSpPr>
        <p:spPr>
          <a:xfrm>
            <a:off x="251520" y="125182"/>
            <a:ext cx="807819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just">
              <a:lnSpc>
                <a:spcPct val="150000"/>
              </a:lnSpc>
            </a:pPr>
            <a:r>
              <a:rPr lang="en-US" sz="4000" b="1" dirty="0" smtClean="0">
                <a:latin typeface="Times New Roman" pitchFamily="18" charset="0"/>
                <a:cs typeface="Times New Roman" pitchFamily="18" charset="0"/>
              </a:rPr>
              <a:t>Roles of the Extra Cellular Matrix?</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01927095"/>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556792"/>
            <a:ext cx="4752528" cy="3416320"/>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marL="342900" indent="-342900" algn="just">
              <a:lnSpc>
                <a:spcPct val="150000"/>
              </a:lnSpc>
              <a:buFont typeface="Arial" panose="020B0604020202020204" pitchFamily="34" charset="0"/>
              <a:buChar char="•"/>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Extra Cellular Matrix found in animals performs many important roles, including strength, structural support, organization, and cell signaling.</a:t>
            </a:r>
          </a:p>
        </p:txBody>
      </p:sp>
      <p:sp>
        <p:nvSpPr>
          <p:cNvPr id="7" name="Rectangle 6"/>
          <p:cNvSpPr/>
          <p:nvPr/>
        </p:nvSpPr>
        <p:spPr>
          <a:xfrm>
            <a:off x="5076056" y="1916832"/>
            <a:ext cx="3744040" cy="18893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Arial" panose="020B0604020202020204" pitchFamily="34" charset="0"/>
              <a:buChar char="•"/>
            </a:pPr>
            <a:r>
              <a:rPr lang="ar-DZ" sz="2000" b="1" dirty="0" smtClean="0"/>
              <a:t>تؤدي</a:t>
            </a:r>
            <a:r>
              <a:rPr lang="fr-FR" sz="2000" b="1" dirty="0" smtClean="0"/>
              <a:t> </a:t>
            </a:r>
            <a:r>
              <a:rPr lang="ar-DZ" sz="2000" b="1" dirty="0" smtClean="0"/>
              <a:t>المصفوفة </a:t>
            </a:r>
            <a:r>
              <a:rPr lang="ar-DZ" sz="2000" b="1" dirty="0"/>
              <a:t>الخلوية </a:t>
            </a:r>
            <a:r>
              <a:rPr lang="ar-DZ" sz="2000" b="1" dirty="0" smtClean="0"/>
              <a:t>الموجودة </a:t>
            </a:r>
            <a:r>
              <a:rPr lang="ar-DZ" sz="2000" b="1" dirty="0"/>
              <a:t>في الحيوانات </a:t>
            </a:r>
            <a:r>
              <a:rPr lang="ar-DZ" sz="2000" b="1" dirty="0" smtClean="0"/>
              <a:t>العديد </a:t>
            </a:r>
            <a:r>
              <a:rPr lang="ar-DZ" sz="2000" b="1" dirty="0"/>
              <a:t>من الأدوار المهمة، بما في ذلك القوة والدعم البنيوي والتنظيم وإشارات الخلايا.</a:t>
            </a:r>
            <a:endParaRPr lang="fr-FR" sz="2000" b="1" dirty="0"/>
          </a:p>
        </p:txBody>
      </p:sp>
      <p:sp>
        <p:nvSpPr>
          <p:cNvPr id="5" name="Titre 1"/>
          <p:cNvSpPr txBox="1">
            <a:spLocks/>
          </p:cNvSpPr>
          <p:nvPr/>
        </p:nvSpPr>
        <p:spPr>
          <a:xfrm>
            <a:off x="251520" y="125182"/>
            <a:ext cx="807819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just">
              <a:lnSpc>
                <a:spcPct val="150000"/>
              </a:lnSpc>
            </a:pPr>
            <a:r>
              <a:rPr lang="en-US" sz="4000" b="1" dirty="0" smtClean="0">
                <a:latin typeface="Times New Roman" pitchFamily="18" charset="0"/>
                <a:cs typeface="Times New Roman" pitchFamily="18" charset="0"/>
              </a:rPr>
              <a:t>Roles of the Extra Cellular Matrix?</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667635507"/>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204864"/>
            <a:ext cx="4752528" cy="3970318"/>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marL="342900" indent="-342900" algn="just">
              <a:lnSpc>
                <a:spcPct val="150000"/>
              </a:lnSpc>
              <a:buFont typeface="Arial" panose="020B0604020202020204" pitchFamily="34" charset="0"/>
              <a:buChar char="•"/>
            </a:pPr>
            <a:r>
              <a:rPr lang="en-US" sz="2400" b="1" dirty="0">
                <a:latin typeface="Times New Roman" pitchFamily="18" charset="0"/>
                <a:cs typeface="Times New Roman" pitchFamily="18" charset="0"/>
              </a:rPr>
              <a:t>In the skin of mammals, the strength of the </a:t>
            </a:r>
            <a:r>
              <a:rPr lang="en-US" sz="2400" b="1" dirty="0" smtClean="0">
                <a:latin typeface="Times New Roman" pitchFamily="18" charset="0"/>
                <a:cs typeface="Times New Roman" pitchFamily="18" charset="0"/>
              </a:rPr>
              <a:t>Extracellular </a:t>
            </a:r>
            <a:r>
              <a:rPr lang="en-US" sz="2400" b="1" dirty="0">
                <a:latin typeface="Times New Roman" pitchFamily="18" charset="0"/>
                <a:cs typeface="Times New Roman" pitchFamily="18" charset="0"/>
              </a:rPr>
              <a:t>Matrix prevents tearing. </a:t>
            </a:r>
            <a:endParaRPr lang="en-US" sz="2400" b="1" dirty="0" smtClean="0">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Extracellular Matrix</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found in cartilage resists compression and provides protection to the joints.</a:t>
            </a:r>
          </a:p>
        </p:txBody>
      </p:sp>
      <p:sp>
        <p:nvSpPr>
          <p:cNvPr id="7" name="Rectangle 6"/>
          <p:cNvSpPr/>
          <p:nvPr/>
        </p:nvSpPr>
        <p:spPr>
          <a:xfrm>
            <a:off x="5076056" y="1916832"/>
            <a:ext cx="3744040" cy="23509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Arial" panose="020B0604020202020204" pitchFamily="34" charset="0"/>
              <a:buChar char="•"/>
            </a:pPr>
            <a:r>
              <a:rPr lang="ar-DZ" sz="2000" b="1" dirty="0"/>
              <a:t>في جلد الثدييات، تعمل قوة المصفوفة خارج الخلية على منع التمزق. </a:t>
            </a:r>
            <a:endParaRPr lang="en-US" sz="2000" b="1" dirty="0" smtClean="0"/>
          </a:p>
          <a:p>
            <a:pPr marL="342900" indent="-342900" algn="just" rtl="1">
              <a:lnSpc>
                <a:spcPct val="150000"/>
              </a:lnSpc>
              <a:buFont typeface="Arial" panose="020B0604020202020204" pitchFamily="34" charset="0"/>
              <a:buChar char="•"/>
            </a:pPr>
            <a:r>
              <a:rPr lang="ar-DZ" sz="2000" b="1" dirty="0" smtClean="0"/>
              <a:t>تعمل </a:t>
            </a:r>
            <a:r>
              <a:rPr lang="ar-DZ" sz="2000" b="1" dirty="0"/>
              <a:t>المصفوفة خارج الخلية الموجودة في الغضروف على مقاومة الضغط وتوفر الحماية للمفاصل.</a:t>
            </a:r>
            <a:endParaRPr lang="fr-FR" sz="2000" b="1" dirty="0"/>
          </a:p>
        </p:txBody>
      </p:sp>
      <p:sp>
        <p:nvSpPr>
          <p:cNvPr id="5" name="Titre 1"/>
          <p:cNvSpPr txBox="1">
            <a:spLocks/>
          </p:cNvSpPr>
          <p:nvPr/>
        </p:nvSpPr>
        <p:spPr>
          <a:xfrm>
            <a:off x="251520" y="125182"/>
            <a:ext cx="807819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just">
              <a:lnSpc>
                <a:spcPct val="150000"/>
              </a:lnSpc>
            </a:pPr>
            <a:r>
              <a:rPr lang="en-US" sz="4000" b="1" dirty="0" smtClean="0">
                <a:latin typeface="Times New Roman" pitchFamily="18" charset="0"/>
                <a:cs typeface="Times New Roman" pitchFamily="18" charset="0"/>
              </a:rPr>
              <a:t>Roles of the Extra Cellular Matrix?</a:t>
            </a:r>
            <a:endParaRPr lang="en-US" sz="4000" b="1" dirty="0">
              <a:latin typeface="Times New Roman" pitchFamily="18" charset="0"/>
              <a:cs typeface="Times New Roman" pitchFamily="18" charset="0"/>
            </a:endParaRPr>
          </a:p>
        </p:txBody>
      </p:sp>
      <p:sp>
        <p:nvSpPr>
          <p:cNvPr id="2" name="Rectangle 1"/>
          <p:cNvSpPr/>
          <p:nvPr/>
        </p:nvSpPr>
        <p:spPr>
          <a:xfrm>
            <a:off x="539552" y="1516142"/>
            <a:ext cx="151669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err="1" smtClean="0">
                <a:latin typeface="Times New Roman" panose="02020603050405020304" pitchFamily="18" charset="0"/>
                <a:cs typeface="Times New Roman" panose="02020603050405020304" pitchFamily="18" charset="0"/>
              </a:rPr>
              <a:t>Strength</a:t>
            </a:r>
            <a:endParaRPr lang="fr-F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525548"/>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204864"/>
            <a:ext cx="4752528" cy="1200329"/>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algn="just">
              <a:lnSpc>
                <a:spcPct val="150000"/>
              </a:lnSpc>
            </a:pPr>
            <a:r>
              <a:rPr lang="en-US" sz="2400" b="1" dirty="0">
                <a:latin typeface="Times New Roman" pitchFamily="18" charset="0"/>
                <a:cs typeface="Times New Roman" pitchFamily="18" charset="0"/>
              </a:rPr>
              <a:t>EC provides a mechanical support for cell </a:t>
            </a:r>
            <a:r>
              <a:rPr lang="en-US" sz="2400" b="1" dirty="0" smtClean="0">
                <a:latin typeface="Times New Roman" pitchFamily="18" charset="0"/>
                <a:cs typeface="Times New Roman" pitchFamily="18" charset="0"/>
              </a:rPr>
              <a:t>anchorage</a:t>
            </a:r>
            <a:endParaRPr lang="en-US" sz="2400" b="1" dirty="0">
              <a:latin typeface="Times New Roman" pitchFamily="18" charset="0"/>
              <a:cs typeface="Times New Roman" pitchFamily="18" charset="0"/>
            </a:endParaRPr>
          </a:p>
        </p:txBody>
      </p:sp>
      <p:sp>
        <p:nvSpPr>
          <p:cNvPr id="7" name="Rectangle 6"/>
          <p:cNvSpPr/>
          <p:nvPr/>
        </p:nvSpPr>
        <p:spPr>
          <a:xfrm>
            <a:off x="5076056" y="2039362"/>
            <a:ext cx="3744040" cy="14276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u="sng" dirty="0"/>
              <a:t>الدعم الميكانيكي</a:t>
            </a:r>
            <a:endParaRPr lang="fr-FR" sz="2000" b="1" u="sng" dirty="0" smtClean="0"/>
          </a:p>
          <a:p>
            <a:pPr algn="just" rtl="1">
              <a:lnSpc>
                <a:spcPct val="150000"/>
              </a:lnSpc>
            </a:pPr>
            <a:r>
              <a:rPr lang="ar-DZ" sz="2000" b="1" dirty="0" smtClean="0"/>
              <a:t>توفر </a:t>
            </a:r>
            <a:r>
              <a:rPr lang="ar-DZ" sz="2000" b="1" dirty="0"/>
              <a:t>المصفوفة خارج الخلية دعمًا ميكانيكيًا لتثبيت </a:t>
            </a:r>
            <a:r>
              <a:rPr lang="ar-DZ" sz="2000" b="1" dirty="0" smtClean="0"/>
              <a:t>الخلايا</a:t>
            </a:r>
            <a:endParaRPr lang="fr-FR" sz="2000" b="1" dirty="0"/>
          </a:p>
        </p:txBody>
      </p:sp>
      <p:sp>
        <p:nvSpPr>
          <p:cNvPr id="5" name="Titre 1"/>
          <p:cNvSpPr txBox="1">
            <a:spLocks/>
          </p:cNvSpPr>
          <p:nvPr/>
        </p:nvSpPr>
        <p:spPr>
          <a:xfrm>
            <a:off x="251520" y="125182"/>
            <a:ext cx="807819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just">
              <a:lnSpc>
                <a:spcPct val="150000"/>
              </a:lnSpc>
            </a:pPr>
            <a:r>
              <a:rPr lang="en-US" sz="4000" b="1" dirty="0" smtClean="0">
                <a:latin typeface="Times New Roman" pitchFamily="18" charset="0"/>
                <a:cs typeface="Times New Roman" pitchFamily="18" charset="0"/>
              </a:rPr>
              <a:t>Roles of the Extra Cellular Matrix?</a:t>
            </a:r>
            <a:endParaRPr lang="en-US" sz="4000" b="1" dirty="0">
              <a:latin typeface="Times New Roman" pitchFamily="18" charset="0"/>
              <a:cs typeface="Times New Roman" pitchFamily="18" charset="0"/>
            </a:endParaRPr>
          </a:p>
        </p:txBody>
      </p:sp>
      <p:sp>
        <p:nvSpPr>
          <p:cNvPr id="2" name="Rectangle 1"/>
          <p:cNvSpPr/>
          <p:nvPr/>
        </p:nvSpPr>
        <p:spPr>
          <a:xfrm>
            <a:off x="539552" y="1516142"/>
            <a:ext cx="336662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b="1" dirty="0" smtClean="0">
                <a:latin typeface="Times New Roman" pitchFamily="18" charset="0"/>
                <a:cs typeface="Times New Roman" pitchFamily="18" charset="0"/>
              </a:rPr>
              <a:t>Mechanical</a:t>
            </a:r>
            <a:r>
              <a:rPr lang="fr-FR" sz="2800" b="1" dirty="0" smtClean="0">
                <a:latin typeface="Times New Roman" panose="02020603050405020304" pitchFamily="18" charset="0"/>
                <a:cs typeface="Times New Roman" panose="02020603050405020304" pitchFamily="18" charset="0"/>
              </a:rPr>
              <a:t> </a:t>
            </a:r>
            <a:r>
              <a:rPr lang="fr-FR" sz="2800" b="1" dirty="0">
                <a:latin typeface="Times New Roman" panose="02020603050405020304" pitchFamily="18" charset="0"/>
                <a:cs typeface="Times New Roman" panose="02020603050405020304" pitchFamily="18" charset="0"/>
              </a:rPr>
              <a:t>support:</a:t>
            </a:r>
          </a:p>
        </p:txBody>
      </p:sp>
      <p:sp>
        <p:nvSpPr>
          <p:cNvPr id="8" name="Rectangle 7"/>
          <p:cNvSpPr/>
          <p:nvPr/>
        </p:nvSpPr>
        <p:spPr>
          <a:xfrm>
            <a:off x="539552" y="3604958"/>
            <a:ext cx="2218877"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800" b="1" dirty="0" err="1" smtClean="0">
                <a:latin typeface="Times New Roman" pitchFamily="18" charset="0"/>
                <a:cs typeface="Times New Roman" pitchFamily="18" charset="0"/>
              </a:rPr>
              <a:t>Organization</a:t>
            </a:r>
            <a:endParaRPr lang="fr-FR" sz="28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15203" y="4327944"/>
            <a:ext cx="4752528" cy="2308324"/>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algn="just">
              <a:lnSpc>
                <a:spcPct val="150000"/>
              </a:lnSpc>
            </a:pPr>
            <a:r>
              <a:rPr lang="fr-FR" sz="2400" b="1" dirty="0" smtClean="0">
                <a:latin typeface="Times New Roman" pitchFamily="18" charset="0"/>
                <a:cs typeface="Times New Roman" pitchFamily="18" charset="0"/>
              </a:rPr>
              <a:t>The </a:t>
            </a:r>
            <a:r>
              <a:rPr lang="fr-FR" sz="2400" b="1" dirty="0" err="1">
                <a:latin typeface="Times New Roman" pitchFamily="18" charset="0"/>
                <a:cs typeface="Times New Roman" pitchFamily="18" charset="0"/>
              </a:rPr>
              <a:t>attachment</a:t>
            </a:r>
            <a:r>
              <a:rPr lang="fr-FR" sz="2400" b="1" dirty="0">
                <a:latin typeface="Times New Roman" pitchFamily="18" charset="0"/>
                <a:cs typeface="Times New Roman" pitchFamily="18" charset="0"/>
              </a:rPr>
              <a:t> of </a:t>
            </a:r>
            <a:r>
              <a:rPr lang="fr-FR" sz="2400" b="1" dirty="0" err="1">
                <a:latin typeface="Times New Roman" pitchFamily="18" charset="0"/>
                <a:cs typeface="Times New Roman" pitchFamily="18" charset="0"/>
              </a:rPr>
              <a:t>cells</a:t>
            </a:r>
            <a:r>
              <a:rPr lang="fr-FR" sz="2400" b="1" dirty="0">
                <a:latin typeface="Times New Roman" pitchFamily="18" charset="0"/>
                <a:cs typeface="Times New Roman" pitchFamily="18" charset="0"/>
              </a:rPr>
              <a:t> to the </a:t>
            </a:r>
            <a:r>
              <a:rPr lang="fr-FR" sz="2400" b="1" dirty="0" err="1" smtClean="0">
                <a:latin typeface="Times New Roman" pitchFamily="18" charset="0"/>
                <a:cs typeface="Times New Roman" pitchFamily="18" charset="0"/>
              </a:rPr>
              <a:t>Extracellular</a:t>
            </a:r>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Matrix </a:t>
            </a:r>
            <a:r>
              <a:rPr lang="fr-FR" sz="2400" b="1" dirty="0" err="1">
                <a:latin typeface="Times New Roman" pitchFamily="18" charset="0"/>
                <a:cs typeface="Times New Roman" pitchFamily="18" charset="0"/>
              </a:rPr>
              <a:t>plays</a:t>
            </a:r>
            <a:r>
              <a:rPr lang="fr-FR" sz="2400" b="1" dirty="0">
                <a:latin typeface="Times New Roman" pitchFamily="18" charset="0"/>
                <a:cs typeface="Times New Roman" pitchFamily="18" charset="0"/>
              </a:rPr>
              <a:t> a key </a:t>
            </a:r>
            <a:r>
              <a:rPr lang="fr-FR" sz="2400" b="1" dirty="0" err="1">
                <a:latin typeface="Times New Roman" pitchFamily="18" charset="0"/>
                <a:cs typeface="Times New Roman" pitchFamily="18" charset="0"/>
              </a:rPr>
              <a:t>role</a:t>
            </a:r>
            <a:r>
              <a:rPr lang="fr-FR" sz="2400" b="1" dirty="0">
                <a:latin typeface="Times New Roman" pitchFamily="18" charset="0"/>
                <a:cs typeface="Times New Roman" pitchFamily="18" charset="0"/>
              </a:rPr>
              <a:t> in the </a:t>
            </a:r>
            <a:r>
              <a:rPr lang="fr-FR" sz="2400" b="1" dirty="0" err="1">
                <a:latin typeface="Times New Roman" pitchFamily="18" charset="0"/>
                <a:cs typeface="Times New Roman" pitchFamily="18" charset="0"/>
              </a:rPr>
              <a:t>proper</a:t>
            </a:r>
            <a:r>
              <a:rPr lang="fr-FR" sz="2400" b="1" dirty="0">
                <a:latin typeface="Times New Roman" pitchFamily="18" charset="0"/>
                <a:cs typeface="Times New Roman" pitchFamily="18" charset="0"/>
              </a:rPr>
              <a:t> arrangement of </a:t>
            </a:r>
            <a:r>
              <a:rPr lang="fr-FR" sz="2400" b="1" dirty="0" err="1">
                <a:latin typeface="Times New Roman" pitchFamily="18" charset="0"/>
                <a:cs typeface="Times New Roman" pitchFamily="18" charset="0"/>
              </a:rPr>
              <a:t>cells</a:t>
            </a:r>
            <a:r>
              <a:rPr lang="fr-FR" sz="2400" b="1" dirty="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throughout</a:t>
            </a:r>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the body.</a:t>
            </a:r>
          </a:p>
        </p:txBody>
      </p:sp>
      <p:sp>
        <p:nvSpPr>
          <p:cNvPr id="10" name="Rectangle 9"/>
          <p:cNvSpPr/>
          <p:nvPr/>
        </p:nvSpPr>
        <p:spPr>
          <a:xfrm>
            <a:off x="5148064" y="4136241"/>
            <a:ext cx="3744040" cy="18893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Arial" panose="020B0604020202020204" pitchFamily="34" charset="0"/>
              <a:buChar char="•"/>
            </a:pPr>
            <a:r>
              <a:rPr lang="ar-DZ" sz="2000" b="1" dirty="0" smtClean="0"/>
              <a:t>التنظيم</a:t>
            </a:r>
            <a:endParaRPr lang="fr-FR" sz="2000" b="1" dirty="0" smtClean="0"/>
          </a:p>
          <a:p>
            <a:pPr algn="just" rtl="1">
              <a:lnSpc>
                <a:spcPct val="150000"/>
              </a:lnSpc>
            </a:pPr>
            <a:r>
              <a:rPr lang="ar-DZ" sz="2000" b="1" dirty="0" smtClean="0"/>
              <a:t>يلعب </a:t>
            </a:r>
            <a:r>
              <a:rPr lang="ar-DZ" sz="2000" b="1" dirty="0"/>
              <a:t>ارتباط الخلايا بالمصفوفة </a:t>
            </a:r>
            <a:r>
              <a:rPr lang="ar-DZ" sz="2000" b="1" dirty="0" smtClean="0"/>
              <a:t>خارج </a:t>
            </a:r>
            <a:r>
              <a:rPr lang="ar-DZ" sz="2000" b="1" dirty="0"/>
              <a:t>الخلية دورًا رئيسيًا في الترتيب السليم للخلايا في جميع أنحاء الجسم.</a:t>
            </a:r>
            <a:endParaRPr lang="fr-FR" sz="2000" b="1" dirty="0"/>
          </a:p>
        </p:txBody>
      </p:sp>
    </p:spTree>
    <p:extLst>
      <p:ext uri="{BB962C8B-B14F-4D97-AF65-F5344CB8AC3E}">
        <p14:creationId xmlns:p14="http://schemas.microsoft.com/office/powerpoint/2010/main" val="635756183"/>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3" name="Rectangle 2"/>
          <p:cNvSpPr/>
          <p:nvPr/>
        </p:nvSpPr>
        <p:spPr>
          <a:xfrm>
            <a:off x="251520" y="1124744"/>
            <a:ext cx="8568000"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 composition and physical properties of </a:t>
            </a:r>
            <a:r>
              <a:rPr lang="en-US" sz="2400" b="1" dirty="0" smtClean="0">
                <a:latin typeface="Times New Roman" panose="02020603050405020304" pitchFamily="18" charset="0"/>
                <a:cs typeface="Times New Roman" panose="02020603050405020304" pitchFamily="18" charset="0"/>
              </a:rPr>
              <a:t>the Extracellular Matrix, can vary depending </a:t>
            </a:r>
            <a:r>
              <a:rPr lang="en-US" sz="2400" b="1" dirty="0">
                <a:latin typeface="Times New Roman" panose="02020603050405020304" pitchFamily="18" charset="0"/>
                <a:cs typeface="Times New Roman" panose="02020603050405020304" pitchFamily="18" charset="0"/>
              </a:rPr>
              <a:t>on the tissue type, its location</a:t>
            </a:r>
            <a:r>
              <a:rPr lang="en-US" sz="2400" b="1" dirty="0" smtClean="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its physiologic </a:t>
            </a:r>
            <a:r>
              <a:rPr lang="en-US" sz="2400" b="1" dirty="0" smtClean="0">
                <a:latin typeface="Times New Roman" panose="02020603050405020304" pitchFamily="18" charset="0"/>
                <a:cs typeface="Times New Roman" panose="02020603050405020304" pitchFamily="18" charset="0"/>
              </a:rPr>
              <a:t>state. </a:t>
            </a:r>
          </a:p>
          <a:p>
            <a:pPr marL="342900" indent="-342900" algn="just">
              <a:lnSpc>
                <a:spcPct val="150000"/>
              </a:lnSpc>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Extracellular Matrix</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contains</a:t>
            </a:r>
            <a:r>
              <a:rPr lang="fr-F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mixture of several different components, </a:t>
            </a:r>
            <a:r>
              <a:rPr lang="en-US" sz="2400" b="1" dirty="0" smtClean="0">
                <a:latin typeface="Times New Roman" panose="02020603050405020304" pitchFamily="18" charset="0"/>
                <a:cs typeface="Times New Roman" panose="02020603050405020304" pitchFamily="18" charset="0"/>
              </a:rPr>
              <a:t>including </a:t>
            </a:r>
            <a:r>
              <a:rPr lang="en-US" sz="2400" b="1" dirty="0" smtClean="0">
                <a:solidFill>
                  <a:srgbClr val="FF0000"/>
                </a:solidFill>
                <a:latin typeface="Times New Roman" panose="02020603050405020304" pitchFamily="18" charset="0"/>
                <a:cs typeface="Times New Roman" panose="02020603050405020304" pitchFamily="18" charset="0"/>
              </a:rPr>
              <a:t>polysaccharides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and</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chemeClr val="accent3">
                    <a:lumMod val="50000"/>
                  </a:schemeClr>
                </a:solidFill>
                <a:latin typeface="Times New Roman" panose="02020603050405020304" pitchFamily="18" charset="0"/>
                <a:cs typeface="Times New Roman" panose="02020603050405020304" pitchFamily="18" charset="0"/>
              </a:rPr>
              <a:t>proteins</a:t>
            </a:r>
            <a:r>
              <a:rPr lang="en-US" sz="2400" b="1" dirty="0" smtClean="0">
                <a:latin typeface="Times New Roman" panose="02020603050405020304" pitchFamily="18" charset="0"/>
                <a:cs typeface="Times New Roman" panose="02020603050405020304" pitchFamily="18" charset="0"/>
              </a:rPr>
              <a:t>. </a:t>
            </a:r>
          </a:p>
        </p:txBody>
      </p:sp>
      <p:sp>
        <p:nvSpPr>
          <p:cNvPr id="2" name="Rectangle 1"/>
          <p:cNvSpPr/>
          <p:nvPr/>
        </p:nvSpPr>
        <p:spPr>
          <a:xfrm>
            <a:off x="395536" y="4711594"/>
            <a:ext cx="8316416"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buFont typeface="Arial" panose="020B0604020202020204" pitchFamily="34" charset="0"/>
              <a:buChar char="•"/>
            </a:pPr>
            <a:r>
              <a:rPr lang="ar-DZ" sz="2000" b="1" dirty="0"/>
              <a:t>يختلف تكوين </a:t>
            </a:r>
            <a:r>
              <a:rPr lang="ar-DZ" sz="2000" b="1" dirty="0" err="1"/>
              <a:t>المصفوفه</a:t>
            </a:r>
            <a:r>
              <a:rPr lang="ar-DZ" sz="2000" b="1" dirty="0"/>
              <a:t> </a:t>
            </a:r>
            <a:r>
              <a:rPr lang="fr-FR" sz="2000" b="1" dirty="0" err="1"/>
              <a:t>خارج</a:t>
            </a:r>
            <a:r>
              <a:rPr lang="fr-FR" sz="2000" b="1" dirty="0"/>
              <a:t> </a:t>
            </a:r>
            <a:r>
              <a:rPr lang="fr-FR" sz="2000" b="1" dirty="0" err="1"/>
              <a:t>الخليه</a:t>
            </a:r>
            <a:r>
              <a:rPr lang="ar-DZ" sz="2000" b="1" dirty="0" smtClean="0"/>
              <a:t> </a:t>
            </a:r>
            <a:r>
              <a:rPr lang="ar-DZ" sz="2000" b="1" dirty="0"/>
              <a:t>وخصائصها </a:t>
            </a:r>
            <a:r>
              <a:rPr lang="ar-DZ" sz="2000" b="1" dirty="0" err="1"/>
              <a:t>الفيزيائيه</a:t>
            </a:r>
            <a:r>
              <a:rPr lang="ar-DZ" sz="2000" b="1" dirty="0"/>
              <a:t> حسب </a:t>
            </a:r>
            <a:r>
              <a:rPr lang="fr-FR" sz="2000" b="1" dirty="0" err="1" smtClean="0"/>
              <a:t>نوع</a:t>
            </a:r>
            <a:r>
              <a:rPr lang="fr-FR" sz="2000" b="1" dirty="0" smtClean="0"/>
              <a:t> </a:t>
            </a:r>
            <a:r>
              <a:rPr lang="fr-FR" sz="2000" b="1" dirty="0" err="1"/>
              <a:t>وموقع</a:t>
            </a:r>
            <a:r>
              <a:rPr lang="fr-FR" sz="2000" b="1" dirty="0"/>
              <a:t> </a:t>
            </a:r>
            <a:r>
              <a:rPr lang="fr-FR" sz="2000" b="1" dirty="0" err="1"/>
              <a:t>والحاله</a:t>
            </a:r>
            <a:r>
              <a:rPr lang="fr-FR" sz="2000" b="1" dirty="0"/>
              <a:t> </a:t>
            </a:r>
            <a:r>
              <a:rPr lang="fr-FR" sz="2000" b="1" dirty="0" err="1"/>
              <a:t>الفيزيولوجيه</a:t>
            </a:r>
            <a:r>
              <a:rPr lang="fr-FR" sz="2000" b="1" dirty="0"/>
              <a:t> </a:t>
            </a:r>
            <a:r>
              <a:rPr lang="ar-DZ" sz="2000" b="1" dirty="0" err="1"/>
              <a:t>للانسجه</a:t>
            </a:r>
            <a:r>
              <a:rPr lang="ar-DZ" sz="2000" b="1" dirty="0"/>
              <a:t> التي تحتويها</a:t>
            </a:r>
            <a:endParaRPr lang="fr-FR" sz="2000" b="1" dirty="0"/>
          </a:p>
          <a:p>
            <a:pPr marL="342900" indent="-342900" algn="just" rtl="1">
              <a:buFont typeface="Arial" panose="020B0604020202020204" pitchFamily="34" charset="0"/>
              <a:buChar char="•"/>
            </a:pPr>
            <a:r>
              <a:rPr lang="ar-DZ" sz="2000" b="1" dirty="0" smtClean="0"/>
              <a:t>تحتوي </a:t>
            </a:r>
            <a:r>
              <a:rPr lang="ar-DZ" sz="2000" b="1" dirty="0" err="1"/>
              <a:t>المصفوفه</a:t>
            </a:r>
            <a:r>
              <a:rPr lang="ar-DZ" sz="2000" b="1" dirty="0"/>
              <a:t> خارج </a:t>
            </a:r>
            <a:r>
              <a:rPr lang="ar-DZ" sz="2000" b="1" dirty="0" err="1"/>
              <a:t>الخليه</a:t>
            </a:r>
            <a:r>
              <a:rPr lang="ar-DZ" sz="2000" b="1" dirty="0"/>
              <a:t> على مزيج من عده مكونات </a:t>
            </a:r>
            <a:r>
              <a:rPr lang="ar-DZ" sz="2000" b="1" dirty="0" err="1"/>
              <a:t>مختلفه</a:t>
            </a:r>
            <a:r>
              <a:rPr lang="ar-DZ" sz="2000" b="1" dirty="0"/>
              <a:t> نخص بالذكر البروتينات والسكريات </a:t>
            </a:r>
            <a:r>
              <a:rPr lang="ar-DZ" sz="2000" b="1" dirty="0" err="1"/>
              <a:t>المتعدده</a:t>
            </a:r>
            <a:endParaRPr lang="fr-FR" sz="2000" b="1" dirty="0"/>
          </a:p>
        </p:txBody>
      </p:sp>
    </p:spTree>
    <p:extLst>
      <p:ext uri="{BB962C8B-B14F-4D97-AF65-F5344CB8AC3E}">
        <p14:creationId xmlns:p14="http://schemas.microsoft.com/office/powerpoint/2010/main" val="3234152532"/>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68" y="2132856"/>
            <a:ext cx="8352928" cy="1800200"/>
          </a:xfrm>
          <a:prstGeom prst="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 Polysaccharides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4" name="Rectangle 3"/>
          <p:cNvSpPr/>
          <p:nvPr/>
        </p:nvSpPr>
        <p:spPr>
          <a:xfrm>
            <a:off x="5399227" y="3429000"/>
            <a:ext cx="3139001"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rtl="1"/>
            <a:r>
              <a:rPr lang="ar-DZ" sz="2000" b="1" dirty="0"/>
              <a:t>السكريات </a:t>
            </a:r>
            <a:r>
              <a:rPr lang="ar-DZ" sz="2000" b="1" dirty="0" err="1"/>
              <a:t>المتعدده</a:t>
            </a:r>
            <a:r>
              <a:rPr lang="ar-DZ" sz="2000" b="1" dirty="0"/>
              <a:t> او عديد </a:t>
            </a:r>
            <a:r>
              <a:rPr lang="ar-DZ" sz="2000" b="1" dirty="0" err="1"/>
              <a:t>السكاريد</a:t>
            </a:r>
            <a:endParaRPr lang="fr-FR" sz="2000" b="1" dirty="0"/>
          </a:p>
        </p:txBody>
      </p:sp>
    </p:spTree>
    <p:extLst>
      <p:ext uri="{BB962C8B-B14F-4D97-AF65-F5344CB8AC3E}">
        <p14:creationId xmlns:p14="http://schemas.microsoft.com/office/powerpoint/2010/main" val="3560607337"/>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078553"/>
            <a:ext cx="5148000" cy="46628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Among vertebrates, the most abundant types of polysaccharides in the Extracellular matrix are </a:t>
            </a:r>
            <a:r>
              <a:rPr lang="en-US" sz="2200" b="1" dirty="0" err="1">
                <a:latin typeface="Times New Roman" panose="02020603050405020304" pitchFamily="18" charset="0"/>
                <a:cs typeface="Times New Roman" panose="02020603050405020304" pitchFamily="18" charset="0"/>
              </a:rPr>
              <a:t>glycosaminoglycans</a:t>
            </a:r>
            <a:r>
              <a:rPr lang="en-US" sz="2200" b="1" dirty="0">
                <a:latin typeface="Times New Roman" panose="02020603050405020304" pitchFamily="18" charset="0"/>
                <a:cs typeface="Times New Roman" panose="02020603050405020304" pitchFamily="18" charset="0"/>
              </a:rPr>
              <a:t> (GAGs). </a:t>
            </a:r>
          </a:p>
          <a:p>
            <a:pPr algn="just">
              <a:lnSpc>
                <a:spcPct val="150000"/>
              </a:lnSpc>
            </a:pPr>
            <a:r>
              <a:rPr lang="en-US" sz="2200" b="1" dirty="0">
                <a:latin typeface="Times New Roman" panose="02020603050405020304" pitchFamily="18" charset="0"/>
                <a:cs typeface="Times New Roman" panose="02020603050405020304" pitchFamily="18" charset="0"/>
              </a:rPr>
              <a:t>These molecules are long, unbranched polysaccharides.</a:t>
            </a:r>
          </a:p>
          <a:p>
            <a:pPr algn="just">
              <a:lnSpc>
                <a:spcPct val="150000"/>
              </a:lnSpc>
            </a:pPr>
            <a:r>
              <a:rPr lang="en-US" sz="2200" b="1" dirty="0" err="1">
                <a:latin typeface="Times New Roman" panose="02020603050405020304" pitchFamily="18" charset="0"/>
                <a:cs typeface="Times New Roman" panose="02020603050405020304" pitchFamily="18" charset="0"/>
              </a:rPr>
              <a:t>Glycosaminoglycans</a:t>
            </a:r>
            <a:r>
              <a:rPr lang="en-US" sz="2200" b="1" dirty="0">
                <a:latin typeface="Times New Roman" panose="02020603050405020304" pitchFamily="18" charset="0"/>
                <a:cs typeface="Times New Roman" panose="02020603050405020304" pitchFamily="18" charset="0"/>
              </a:rPr>
              <a:t> are highly negatively charged molecules that tend to attract positively charged ions and water. </a:t>
            </a:r>
            <a:endParaRPr lang="fr-FR" sz="2200" b="1" dirty="0">
              <a:ln>
                <a:solidFill>
                  <a:schemeClr val="tx1"/>
                </a:solidFill>
              </a:ln>
              <a:latin typeface="Times New Roman" panose="02020603050405020304" pitchFamily="18" charset="0"/>
              <a:cs typeface="Times New Roman" panose="02020603050405020304" pitchFamily="18" charset="0"/>
            </a:endParaRPr>
          </a:p>
        </p:txBody>
      </p:sp>
      <p:sp>
        <p:nvSpPr>
          <p:cNvPr id="2" name="Rectangle 1"/>
          <p:cNvSpPr/>
          <p:nvPr/>
        </p:nvSpPr>
        <p:spPr>
          <a:xfrm>
            <a:off x="5436096" y="2348880"/>
            <a:ext cx="3312000" cy="4248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smtClean="0"/>
              <a:t>عند</a:t>
            </a:r>
            <a:r>
              <a:rPr lang="fr-FR" sz="2000" b="1" dirty="0" smtClean="0"/>
              <a:t> </a:t>
            </a:r>
            <a:r>
              <a:rPr lang="ar-DZ" sz="2000" b="1" dirty="0" smtClean="0"/>
              <a:t>الفقاريات</a:t>
            </a:r>
            <a:r>
              <a:rPr lang="ar-DZ" sz="2000" b="1" dirty="0"/>
              <a:t>، </a:t>
            </a:r>
            <a:r>
              <a:rPr lang="ar-DZ" sz="2000" b="1" dirty="0" smtClean="0"/>
              <a:t>يعتبر</a:t>
            </a:r>
            <a:r>
              <a:rPr lang="fr-FR" sz="2000" b="1" dirty="0" smtClean="0"/>
              <a:t> </a:t>
            </a:r>
            <a:r>
              <a:rPr lang="ar-DZ" sz="2000" b="1" dirty="0" smtClean="0"/>
              <a:t>جليكوز </a:t>
            </a:r>
            <a:r>
              <a:rPr lang="ar-DZ" sz="2000" b="1" dirty="0" err="1" smtClean="0"/>
              <a:t>أمينوغليكان</a:t>
            </a:r>
            <a:r>
              <a:rPr lang="fr-FR" sz="2000" b="1" dirty="0" smtClean="0"/>
              <a:t> </a:t>
            </a:r>
            <a:r>
              <a:rPr lang="ar-DZ" sz="2000" b="1" dirty="0" smtClean="0"/>
              <a:t>أكثر </a:t>
            </a:r>
            <a:r>
              <a:rPr lang="ar-DZ" sz="2000" b="1" dirty="0"/>
              <a:t>أنواع السكريات </a:t>
            </a:r>
            <a:r>
              <a:rPr lang="ar-DZ" sz="2000" b="1" dirty="0" smtClean="0"/>
              <a:t>المتوفرة </a:t>
            </a:r>
            <a:r>
              <a:rPr lang="ar-DZ" sz="2000" b="1" dirty="0"/>
              <a:t>في المصفوفة خارج الخلية </a:t>
            </a:r>
            <a:r>
              <a:rPr lang="ar-DZ" sz="2000" b="1" dirty="0" smtClean="0"/>
              <a:t>هذه </a:t>
            </a:r>
            <a:r>
              <a:rPr lang="ar-DZ" sz="2000" b="1" dirty="0"/>
              <a:t>الجزيئات عبارة عن سكريات متعددة طويلة وغير متفرعة</a:t>
            </a:r>
            <a:r>
              <a:rPr lang="ar-DZ" sz="2000" b="1" dirty="0" smtClean="0"/>
              <a:t>.</a:t>
            </a:r>
            <a:endParaRPr lang="fr-FR" sz="2000" b="1" dirty="0" smtClean="0"/>
          </a:p>
          <a:p>
            <a:pPr algn="just" rtl="1">
              <a:lnSpc>
                <a:spcPct val="150000"/>
              </a:lnSpc>
            </a:pPr>
            <a:r>
              <a:rPr lang="ar-DZ" sz="2000" b="1" dirty="0" err="1" smtClean="0"/>
              <a:t>الجليكوزامينوغليكان</a:t>
            </a:r>
            <a:r>
              <a:rPr lang="ar-DZ" sz="2000" b="1" dirty="0" smtClean="0"/>
              <a:t> </a:t>
            </a:r>
            <a:r>
              <a:rPr lang="ar-DZ" sz="2000" b="1" dirty="0"/>
              <a:t>عبارة عن جزيئات مشحونة سلبًا بدرجة عالية تميل إلى جذب الأيونات المشحونة إيجابًا والماء</a:t>
            </a:r>
            <a:r>
              <a:rPr lang="ar-DZ" sz="2000" b="1" dirty="0" smtClean="0"/>
              <a:t>.</a:t>
            </a:r>
            <a:endParaRPr lang="fr-FR" sz="2000" b="1" dirty="0"/>
          </a:p>
        </p:txBody>
      </p:sp>
      <p:sp>
        <p:nvSpPr>
          <p:cNvPr id="6" name="Rectangle 5"/>
          <p:cNvSpPr/>
          <p:nvPr/>
        </p:nvSpPr>
        <p:spPr>
          <a:xfrm>
            <a:off x="2843808" y="143200"/>
            <a:ext cx="2989921" cy="5847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sz="3200" b="1" dirty="0" smtClean="0">
                <a:latin typeface="Times New Roman" panose="02020603050405020304" pitchFamily="18" charset="0"/>
                <a:cs typeface="Times New Roman" panose="02020603050405020304" pitchFamily="18" charset="0"/>
              </a:rPr>
              <a:t>Polysaccharides</a:t>
            </a:r>
            <a:endParaRPr lang="fr-FR" sz="3200" dirty="0"/>
          </a:p>
        </p:txBody>
      </p:sp>
      <p:sp>
        <p:nvSpPr>
          <p:cNvPr id="7" name="Rectangle 6"/>
          <p:cNvSpPr/>
          <p:nvPr/>
        </p:nvSpPr>
        <p:spPr>
          <a:xfrm>
            <a:off x="143867" y="808836"/>
            <a:ext cx="8606163"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Polysaccharides are the second major component (After proteins), of the extracellular matrix of animals</a:t>
            </a:r>
            <a:r>
              <a:rPr lang="en-US" sz="2200"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703889"/>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836712"/>
            <a:ext cx="5328592" cy="16158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The majority of </a:t>
            </a:r>
            <a:r>
              <a:rPr lang="en-US" sz="2200" b="1" dirty="0" err="1">
                <a:latin typeface="Times New Roman" panose="02020603050405020304" pitchFamily="18" charset="0"/>
                <a:cs typeface="Times New Roman" panose="02020603050405020304" pitchFamily="18" charset="0"/>
              </a:rPr>
              <a:t>glycosaminoglycans</a:t>
            </a:r>
            <a:r>
              <a:rPr lang="en-US" sz="2200" b="1" dirty="0">
                <a:latin typeface="Times New Roman" panose="02020603050405020304" pitchFamily="18" charset="0"/>
                <a:cs typeface="Times New Roman" panose="02020603050405020304" pitchFamily="18" charset="0"/>
              </a:rPr>
              <a:t> in the Extracellular matrix are linked to core proteins, forming proteoglycans. </a:t>
            </a:r>
            <a:endParaRPr lang="fr-FR" sz="2200" b="1" dirty="0">
              <a:ln>
                <a:solidFill>
                  <a:schemeClr val="tx1"/>
                </a:solidFill>
              </a:ln>
              <a:latin typeface="Times New Roman" panose="02020603050405020304" pitchFamily="18" charset="0"/>
              <a:cs typeface="Times New Roman" panose="02020603050405020304" pitchFamily="18" charset="0"/>
            </a:endParaRPr>
          </a:p>
        </p:txBody>
      </p:sp>
      <p:sp>
        <p:nvSpPr>
          <p:cNvPr id="2" name="Rectangle 1"/>
          <p:cNvSpPr/>
          <p:nvPr/>
        </p:nvSpPr>
        <p:spPr>
          <a:xfrm>
            <a:off x="5580112" y="836712"/>
            <a:ext cx="3312000" cy="14276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ترتبط غالبية </a:t>
            </a:r>
            <a:r>
              <a:rPr lang="ar-DZ" sz="2000" b="1" dirty="0" err="1"/>
              <a:t>الجليكوزامينوغليكان</a:t>
            </a:r>
            <a:r>
              <a:rPr lang="ar-DZ" sz="2000" b="1" dirty="0"/>
              <a:t> في المصفوفة خارج الخلية بالبروتينات الأساسية، وتشكل </a:t>
            </a:r>
            <a:r>
              <a:rPr lang="ar-DZ" sz="2000" b="1" dirty="0" err="1"/>
              <a:t>البروتيوغليكان</a:t>
            </a:r>
            <a:r>
              <a:rPr lang="ar-DZ" sz="2000" b="1" dirty="0"/>
              <a:t>.</a:t>
            </a:r>
            <a:endParaRPr lang="fr-FR" sz="2000" b="1" dirty="0"/>
          </a:p>
        </p:txBody>
      </p:sp>
      <p:sp>
        <p:nvSpPr>
          <p:cNvPr id="6" name="Rectangle 5"/>
          <p:cNvSpPr/>
          <p:nvPr/>
        </p:nvSpPr>
        <p:spPr>
          <a:xfrm>
            <a:off x="1115616" y="116632"/>
            <a:ext cx="6390467" cy="5847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sz="3200" b="1" dirty="0" smtClean="0">
                <a:latin typeface="Times New Roman" panose="02020603050405020304" pitchFamily="18" charset="0"/>
                <a:cs typeface="Times New Roman" panose="02020603050405020304" pitchFamily="18" charset="0"/>
              </a:rPr>
              <a:t>Polysaccharides and proteoglycans </a:t>
            </a:r>
            <a:endParaRPr lang="fr-FR" sz="3200" dirty="0"/>
          </a:p>
        </p:txBody>
      </p:sp>
      <p:pic>
        <p:nvPicPr>
          <p:cNvPr id="4" name="Image 3"/>
          <p:cNvPicPr>
            <a:picLocks noChangeAspect="1"/>
          </p:cNvPicPr>
          <p:nvPr/>
        </p:nvPicPr>
        <p:blipFill>
          <a:blip r:embed="rId2"/>
          <a:stretch>
            <a:fillRect/>
          </a:stretch>
        </p:blipFill>
        <p:spPr>
          <a:xfrm>
            <a:off x="35496" y="2564904"/>
            <a:ext cx="9036496" cy="4192248"/>
          </a:xfrm>
          <a:prstGeom prst="rect">
            <a:avLst/>
          </a:prstGeom>
          <a:ln>
            <a:solidFill>
              <a:srgbClr val="00FF00"/>
            </a:solidFill>
          </a:ln>
        </p:spPr>
      </p:pic>
    </p:spTree>
    <p:extLst>
      <p:ext uri="{BB962C8B-B14F-4D97-AF65-F5344CB8AC3E}">
        <p14:creationId xmlns:p14="http://schemas.microsoft.com/office/powerpoint/2010/main" val="60756840"/>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836712"/>
            <a:ext cx="5328592" cy="55399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Providing resistance to compression is the primary function of </a:t>
            </a:r>
            <a:r>
              <a:rPr lang="en-US" sz="2400" b="1" dirty="0" err="1" smtClean="0">
                <a:latin typeface="Times New Roman" panose="02020603050405020304" pitchFamily="18" charset="0"/>
                <a:cs typeface="Times New Roman" panose="02020603050405020304" pitchFamily="18" charset="0"/>
              </a:rPr>
              <a:t>glycosaminoglycans</a:t>
            </a:r>
            <a:r>
              <a:rPr lang="en-US" sz="2400" b="1" dirty="0" smtClean="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proteoglycans.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200" b="1"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Once </a:t>
            </a:r>
            <a:r>
              <a:rPr lang="en-US" sz="2400" b="1" dirty="0">
                <a:latin typeface="Times New Roman" panose="02020603050405020304" pitchFamily="18" charset="0"/>
                <a:cs typeface="Times New Roman" panose="02020603050405020304" pitchFamily="18" charset="0"/>
              </a:rPr>
              <a:t>secreted from cells, these macromolecules form a </a:t>
            </a:r>
            <a:r>
              <a:rPr lang="fr-FR" sz="2400" b="1" dirty="0">
                <a:latin typeface="Times New Roman" panose="02020603050405020304" pitchFamily="18" charset="0"/>
                <a:cs typeface="Times New Roman" panose="02020603050405020304" pitchFamily="18" charset="0"/>
              </a:rPr>
              <a:t>watery </a:t>
            </a:r>
            <a:r>
              <a:rPr lang="en-US" sz="2400" b="1" dirty="0" smtClean="0">
                <a:latin typeface="Times New Roman" panose="02020603050405020304" pitchFamily="18" charset="0"/>
                <a:cs typeface="Times New Roman" panose="02020603050405020304" pitchFamily="18" charset="0"/>
              </a:rPr>
              <a:t>gel-like </a:t>
            </a:r>
            <a:r>
              <a:rPr lang="en-US" sz="2400" b="1" dirty="0">
                <a:latin typeface="Times New Roman" panose="02020603050405020304" pitchFamily="18" charset="0"/>
                <a:cs typeface="Times New Roman" panose="02020603050405020304" pitchFamily="18" charset="0"/>
              </a:rPr>
              <a:t>component in the Extracellular matrix.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200" b="1"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a:latin typeface="Times New Roman" panose="02020603050405020304" pitchFamily="18" charset="0"/>
                <a:cs typeface="Times New Roman" panose="02020603050405020304" pitchFamily="18" charset="0"/>
              </a:rPr>
              <a:t>How is </a:t>
            </a:r>
            <a:r>
              <a:rPr lang="en-US" sz="2400" b="1" dirty="0" smtClean="0">
                <a:latin typeface="Times New Roman" panose="02020603050405020304" pitchFamily="18" charset="0"/>
                <a:cs typeface="Times New Roman" panose="02020603050405020304" pitchFamily="18" charset="0"/>
              </a:rPr>
              <a:t>this </a:t>
            </a:r>
            <a:r>
              <a:rPr lang="fr-FR" sz="2400" b="1" dirty="0" err="1">
                <a:latin typeface="Times New Roman" panose="02020603050405020304" pitchFamily="18" charset="0"/>
                <a:cs typeface="Times New Roman" panose="02020603050405020304" pitchFamily="18" charset="0"/>
              </a:rPr>
              <a:t>watery</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gel-like property important? </a:t>
            </a:r>
          </a:p>
        </p:txBody>
      </p:sp>
      <p:sp>
        <p:nvSpPr>
          <p:cNvPr id="2" name="Rectangle 1"/>
          <p:cNvSpPr/>
          <p:nvPr/>
        </p:nvSpPr>
        <p:spPr>
          <a:xfrm>
            <a:off x="5580112" y="836712"/>
            <a:ext cx="3312000"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إن توفير مقاومة الضغط هو الوظيفة الأساسية للجليكوز </a:t>
            </a:r>
            <a:r>
              <a:rPr lang="ar-DZ" sz="2000" b="1" dirty="0" err="1"/>
              <a:t>أمينوغليكان</a:t>
            </a:r>
            <a:r>
              <a:rPr lang="ar-DZ" sz="2000" b="1" dirty="0"/>
              <a:t> </a:t>
            </a:r>
            <a:r>
              <a:rPr lang="ar-DZ" sz="2000" b="1" dirty="0" err="1"/>
              <a:t>والبروتيوغليكان</a:t>
            </a:r>
            <a:r>
              <a:rPr lang="ar-DZ" sz="2000" b="1" dirty="0" smtClean="0"/>
              <a:t>.</a:t>
            </a:r>
            <a:endParaRPr lang="fr-FR" sz="2000" b="1" dirty="0" smtClean="0"/>
          </a:p>
          <a:p>
            <a:pPr algn="just" rtl="1">
              <a:lnSpc>
                <a:spcPct val="150000"/>
              </a:lnSpc>
            </a:pPr>
            <a:endParaRPr lang="ar-DZ" sz="2000" b="1" dirty="0"/>
          </a:p>
          <a:p>
            <a:pPr algn="just" rtl="1">
              <a:lnSpc>
                <a:spcPct val="150000"/>
              </a:lnSpc>
            </a:pPr>
            <a:r>
              <a:rPr lang="ar-DZ" sz="2000" b="1" dirty="0"/>
              <a:t>بمجرد إفراز هذه الجزيئات الكبيرة من الخلايا، فإنها تشكل مكونًا يشبه الهلام المائي في المصفوفة خارج الخلية</a:t>
            </a:r>
            <a:r>
              <a:rPr lang="ar-DZ" sz="2000" b="1" dirty="0" smtClean="0"/>
              <a:t>.</a:t>
            </a:r>
            <a:endParaRPr lang="fr-FR" sz="2000" b="1" dirty="0" smtClean="0"/>
          </a:p>
          <a:p>
            <a:pPr algn="just" rtl="1">
              <a:lnSpc>
                <a:spcPct val="150000"/>
              </a:lnSpc>
            </a:pPr>
            <a:endParaRPr lang="ar-DZ" sz="2000" b="1" dirty="0"/>
          </a:p>
          <a:p>
            <a:pPr algn="just" rtl="1">
              <a:lnSpc>
                <a:spcPct val="150000"/>
              </a:lnSpc>
            </a:pPr>
            <a:r>
              <a:rPr lang="ar-DZ" sz="2000" b="1" dirty="0"/>
              <a:t>ما أهمية هذه الخاصية الشبيهة بالهلام؟</a:t>
            </a:r>
            <a:endParaRPr lang="fr-FR" sz="2000" b="1" dirty="0"/>
          </a:p>
        </p:txBody>
      </p:sp>
      <p:sp>
        <p:nvSpPr>
          <p:cNvPr id="6" name="Rectangle 5"/>
          <p:cNvSpPr/>
          <p:nvPr/>
        </p:nvSpPr>
        <p:spPr>
          <a:xfrm>
            <a:off x="1115616" y="116632"/>
            <a:ext cx="6390467" cy="5847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sz="3200" b="1" dirty="0" smtClean="0">
                <a:latin typeface="Times New Roman" panose="02020603050405020304" pitchFamily="18" charset="0"/>
                <a:cs typeface="Times New Roman" panose="02020603050405020304" pitchFamily="18" charset="0"/>
              </a:rPr>
              <a:t>Polysaccharides and proteoglycans </a:t>
            </a:r>
            <a:endParaRPr lang="fr-FR" sz="3200" dirty="0"/>
          </a:p>
        </p:txBody>
      </p:sp>
    </p:spTree>
    <p:extLst>
      <p:ext uri="{BB962C8B-B14F-4D97-AF65-F5344CB8AC3E}">
        <p14:creationId xmlns:p14="http://schemas.microsoft.com/office/powerpoint/2010/main" val="3926554622"/>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836712"/>
            <a:ext cx="5328592" cy="55659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Due to its high water content </a:t>
            </a: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Extracellular matrix is difficult to compress and thereby serves to protect cells. </a:t>
            </a:r>
            <a:endParaRPr lang="en-US" sz="2400" b="1" dirty="0" smtClean="0">
              <a:latin typeface="Times New Roman" panose="02020603050405020304" pitchFamily="18" charset="0"/>
              <a:cs typeface="Times New Roman" panose="02020603050405020304" pitchFamily="18" charset="0"/>
            </a:endParaRPr>
          </a:p>
          <a:p>
            <a:pPr algn="just">
              <a:lnSpc>
                <a:spcPct val="150000"/>
              </a:lnSpc>
            </a:pPr>
            <a:endParaRPr lang="en-US" sz="2400" b="1"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Furthermore, t</a:t>
            </a:r>
            <a:r>
              <a:rPr lang="fr-FR" sz="2400" b="1" dirty="0" err="1" smtClean="0">
                <a:latin typeface="Times New Roman" panose="02020603050405020304" pitchFamily="18" charset="0"/>
                <a:cs typeface="Times New Roman" panose="02020603050405020304" pitchFamily="18" charset="0"/>
              </a:rPr>
              <a:t>his</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watery gel </a:t>
            </a:r>
            <a:r>
              <a:rPr lang="fr-FR" sz="2400" b="1" dirty="0" err="1">
                <a:latin typeface="Times New Roman" panose="02020603050405020304" pitchFamily="18" charset="0"/>
                <a:cs typeface="Times New Roman" panose="02020603050405020304" pitchFamily="18" charset="0"/>
              </a:rPr>
              <a:t>provides</a:t>
            </a:r>
            <a:r>
              <a:rPr lang="fr-FR" sz="2400" b="1"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pathway for diffusion of nutrients, wastes, and other water soluble traffic between the blood and tissue cells.</a:t>
            </a:r>
          </a:p>
          <a:p>
            <a:pPr algn="just">
              <a:lnSpc>
                <a:spcPct val="150000"/>
              </a:lnSpc>
            </a:pP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580112" y="1412776"/>
            <a:ext cx="3312000" cy="41976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بسبب محتواها العالي من الماء، يصعب ضغط المصفوفة خارج الخلية وبالتالي تعمل على حماية الخلايا</a:t>
            </a:r>
            <a:r>
              <a:rPr lang="ar-DZ" sz="2000" b="1" dirty="0" smtClean="0"/>
              <a:t>.</a:t>
            </a:r>
            <a:endParaRPr lang="fr-FR" sz="2000" b="1" dirty="0" smtClean="0"/>
          </a:p>
          <a:p>
            <a:pPr algn="just" rtl="1">
              <a:lnSpc>
                <a:spcPct val="150000"/>
              </a:lnSpc>
            </a:pPr>
            <a:endParaRPr lang="fr-FR" sz="2000" b="1" dirty="0"/>
          </a:p>
          <a:p>
            <a:pPr algn="just" rtl="1">
              <a:lnSpc>
                <a:spcPct val="150000"/>
              </a:lnSpc>
            </a:pPr>
            <a:r>
              <a:rPr lang="ar-DZ" sz="2000" b="1" dirty="0" smtClean="0"/>
              <a:t> </a:t>
            </a:r>
            <a:r>
              <a:rPr lang="ar-DZ" sz="2000" b="1" dirty="0"/>
              <a:t>وعلاوة على ذلك، يوفر هذا الهلام المائي مسارًا لانتشار العناصر الغذائية والنفايات وغيرها من المواد القابلة للذوبان في الماء بين الدم وخلايا الأنسجة.</a:t>
            </a:r>
            <a:endParaRPr lang="fr-FR" sz="2000" b="1" dirty="0"/>
          </a:p>
        </p:txBody>
      </p:sp>
      <p:sp>
        <p:nvSpPr>
          <p:cNvPr id="6" name="Rectangle 5"/>
          <p:cNvSpPr/>
          <p:nvPr/>
        </p:nvSpPr>
        <p:spPr>
          <a:xfrm>
            <a:off x="1115616" y="116632"/>
            <a:ext cx="6390467" cy="5847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sz="3200" b="1" dirty="0" smtClean="0">
                <a:latin typeface="Times New Roman" panose="02020603050405020304" pitchFamily="18" charset="0"/>
                <a:cs typeface="Times New Roman" panose="02020603050405020304" pitchFamily="18" charset="0"/>
              </a:rPr>
              <a:t>Polysaccharides and proteoglycans </a:t>
            </a:r>
            <a:endParaRPr lang="fr-FR" sz="3200" dirty="0"/>
          </a:p>
        </p:txBody>
      </p:sp>
    </p:spTree>
    <p:extLst>
      <p:ext uri="{BB962C8B-B14F-4D97-AF65-F5344CB8AC3E}">
        <p14:creationId xmlns:p14="http://schemas.microsoft.com/office/powerpoint/2010/main" val="2085042309"/>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9666" y="188640"/>
            <a:ext cx="8237132" cy="862355"/>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Chapter</a:t>
            </a:r>
            <a:r>
              <a:rPr lang="fr-FR"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fr-FR" sz="3600" b="1" dirty="0" err="1">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Outline</a:t>
            </a:r>
            <a:endParaRPr lang="fr-FR"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492769" y="1268760"/>
            <a:ext cx="8316000" cy="3096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buFont typeface="+mj-lt"/>
              <a:buAutoNum type="romanUcPeriod"/>
            </a:pPr>
            <a:r>
              <a:rPr lang="en-US" sz="2400" dirty="0">
                <a:solidFill>
                  <a:schemeClr val="tx1"/>
                </a:solidFill>
                <a:latin typeface="Times New Roman" pitchFamily="18" charset="0"/>
                <a:cs typeface="Times New Roman" pitchFamily="18" charset="0"/>
              </a:rPr>
              <a:t>Constituents</a:t>
            </a:r>
            <a:r>
              <a:rPr lang="en-US" sz="2400" dirty="0" smtClean="0">
                <a:solidFill>
                  <a:schemeClr val="tx1"/>
                </a:solidFill>
                <a:latin typeface="Times New Roman" pitchFamily="18" charset="0"/>
                <a:cs typeface="Times New Roman" pitchFamily="18" charset="0"/>
              </a:rPr>
              <a:t> of </a:t>
            </a:r>
            <a:r>
              <a:rPr lang="en-US" sz="2400" dirty="0">
                <a:solidFill>
                  <a:schemeClr val="tx1"/>
                </a:solidFill>
                <a:latin typeface="Times New Roman" pitchFamily="18" charset="0"/>
                <a:cs typeface="Times New Roman" pitchFamily="18" charset="0"/>
              </a:rPr>
              <a:t>the Extracellular </a:t>
            </a:r>
            <a:r>
              <a:rPr lang="en-US" sz="2400" dirty="0" smtClean="0">
                <a:solidFill>
                  <a:schemeClr val="tx1"/>
                </a:solidFill>
                <a:latin typeface="Times New Roman" pitchFamily="18" charset="0"/>
                <a:cs typeface="Times New Roman" pitchFamily="18" charset="0"/>
              </a:rPr>
              <a:t>Matrix</a:t>
            </a:r>
          </a:p>
          <a:p>
            <a:pPr algn="just"/>
            <a:r>
              <a:rPr lang="en-US" sz="2400" dirty="0" smtClean="0">
                <a:solidFill>
                  <a:schemeClr val="tx1"/>
                </a:solidFill>
                <a:latin typeface="Times New Roman" pitchFamily="18" charset="0"/>
                <a:cs typeface="Times New Roman" pitchFamily="18" charset="0"/>
              </a:rPr>
              <a:t>I.1. Introduction</a:t>
            </a:r>
          </a:p>
          <a:p>
            <a:pPr lvl="0" algn="just"/>
            <a:r>
              <a:rPr lang="en-US" sz="2400" dirty="0" smtClean="0">
                <a:solidFill>
                  <a:schemeClr val="tx1"/>
                </a:solidFill>
                <a:latin typeface="Times New Roman" pitchFamily="18" charset="0"/>
                <a:cs typeface="Times New Roman" pitchFamily="18" charset="0"/>
              </a:rPr>
              <a:t>I.2. </a:t>
            </a:r>
            <a:r>
              <a:rPr lang="en-US" sz="2400" dirty="0">
                <a:solidFill>
                  <a:schemeClr val="tx1"/>
                </a:solidFill>
                <a:latin typeface="Times New Roman" panose="02020603050405020304" pitchFamily="18" charset="0"/>
                <a:cs typeface="Times New Roman" panose="02020603050405020304" pitchFamily="18" charset="0"/>
              </a:rPr>
              <a:t>Major Macromolecules Of The Extracellular </a:t>
            </a:r>
            <a:r>
              <a:rPr lang="en-US" sz="2400" dirty="0" smtClean="0">
                <a:solidFill>
                  <a:schemeClr val="tx1"/>
                </a:solidFill>
                <a:latin typeface="Times New Roman" panose="02020603050405020304" pitchFamily="18" charset="0"/>
                <a:cs typeface="Times New Roman" panose="02020603050405020304" pitchFamily="18" charset="0"/>
              </a:rPr>
              <a:t>Matrix</a:t>
            </a:r>
          </a:p>
          <a:p>
            <a:pPr algn="just"/>
            <a:r>
              <a:rPr lang="en-US" sz="2400" dirty="0" smtClean="0">
                <a:solidFill>
                  <a:schemeClr val="tx1"/>
                </a:solidFill>
                <a:latin typeface="Times New Roman" panose="02020603050405020304" pitchFamily="18" charset="0"/>
                <a:cs typeface="Times New Roman" panose="02020603050405020304" pitchFamily="18" charset="0"/>
              </a:rPr>
              <a:t>I.2.1</a:t>
            </a:r>
            <a:r>
              <a:rPr lang="en-US" sz="2400" dirty="0" smtClean="0">
                <a:ln>
                  <a:solidFill>
                    <a:srgbClr val="C00000"/>
                  </a:solidFill>
                </a:ln>
                <a:solidFill>
                  <a:schemeClr val="tx1"/>
                </a:solidFill>
                <a:latin typeface="Times New Roman" panose="02020603050405020304" pitchFamily="18" charset="0"/>
                <a:cs typeface="Times New Roman" panose="02020603050405020304" pitchFamily="18" charset="0"/>
              </a:rPr>
              <a:t>. </a:t>
            </a:r>
            <a:r>
              <a:rPr lang="fr-FR" sz="2400" dirty="0" err="1">
                <a:solidFill>
                  <a:schemeClr val="tx1"/>
                </a:solidFill>
                <a:latin typeface="Times New Roman" panose="02020603050405020304" pitchFamily="18" charset="0"/>
                <a:cs typeface="Times New Roman" panose="02020603050405020304" pitchFamily="18" charset="0"/>
              </a:rPr>
              <a:t>Adhesive</a:t>
            </a:r>
            <a:r>
              <a:rPr lang="fr-FR" sz="2400" dirty="0">
                <a:solidFill>
                  <a:schemeClr val="tx1"/>
                </a:solidFill>
                <a:latin typeface="Times New Roman" panose="02020603050405020304" pitchFamily="18" charset="0"/>
                <a:cs typeface="Times New Roman" panose="02020603050405020304" pitchFamily="18" charset="0"/>
              </a:rPr>
              <a:t> and Structural </a:t>
            </a:r>
            <a:r>
              <a:rPr lang="fr-FR" sz="2400" dirty="0" err="1">
                <a:solidFill>
                  <a:schemeClr val="tx1"/>
                </a:solidFill>
                <a:latin typeface="Times New Roman" panose="02020603050405020304" pitchFamily="18" charset="0"/>
                <a:cs typeface="Times New Roman" panose="02020603050405020304" pitchFamily="18" charset="0"/>
              </a:rPr>
              <a:t>Proteins</a:t>
            </a:r>
            <a:endParaRPr lang="fr-FR" sz="2400" dirty="0">
              <a:ln>
                <a:solidFill>
                  <a:srgbClr val="C00000"/>
                </a:solidFill>
              </a:ln>
              <a:solidFill>
                <a:schemeClr val="tx1"/>
              </a:solidFill>
              <a:latin typeface="Times New Roman" pitchFamily="18" charset="0"/>
              <a:cs typeface="Times New Roman" pitchFamily="18" charset="0"/>
            </a:endParaRPr>
          </a:p>
          <a:p>
            <a:pPr marL="514350" indent="-514350" algn="just">
              <a:buFont typeface="+mj-lt"/>
              <a:buAutoNum type="romanUcPeriod" startAt="2"/>
            </a:pPr>
            <a:r>
              <a:rPr lang="en-US" sz="2400" dirty="0" smtClean="0">
                <a:solidFill>
                  <a:schemeClr val="tx1"/>
                </a:solidFill>
                <a:latin typeface="Times New Roman" panose="02020603050405020304" pitchFamily="18" charset="0"/>
                <a:cs typeface="Times New Roman" panose="02020603050405020304" pitchFamily="18" charset="0"/>
              </a:rPr>
              <a:t>Components </a:t>
            </a:r>
            <a:r>
              <a:rPr lang="en-US" sz="2400" dirty="0">
                <a:solidFill>
                  <a:schemeClr val="tx1"/>
                </a:solidFill>
                <a:latin typeface="Times New Roman" panose="02020603050405020304" pitchFamily="18" charset="0"/>
                <a:cs typeface="Times New Roman" panose="02020603050405020304" pitchFamily="18" charset="0"/>
              </a:rPr>
              <a:t>and </a:t>
            </a:r>
            <a:r>
              <a:rPr lang="en-US" sz="2400" dirty="0" smtClean="0">
                <a:solidFill>
                  <a:schemeClr val="tx1"/>
                </a:solidFill>
                <a:latin typeface="Times New Roman" panose="02020603050405020304" pitchFamily="18" charset="0"/>
                <a:cs typeface="Times New Roman" panose="02020603050405020304" pitchFamily="18" charset="0"/>
              </a:rPr>
              <a:t>Structural </a:t>
            </a:r>
            <a:r>
              <a:rPr lang="fr-FR" sz="2400" dirty="0" err="1" smtClean="0">
                <a:solidFill>
                  <a:schemeClr val="tx1"/>
                </a:solidFill>
                <a:latin typeface="Times New Roman" panose="02020603050405020304" pitchFamily="18" charset="0"/>
                <a:cs typeface="Times New Roman" panose="02020603050405020304" pitchFamily="18" charset="0"/>
              </a:rPr>
              <a:t>Functions</a:t>
            </a:r>
            <a:r>
              <a:rPr lang="fr-FR"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itchFamily="18" charset="0"/>
                <a:cs typeface="Times New Roman" pitchFamily="18" charset="0"/>
              </a:rPr>
              <a:t>of </a:t>
            </a:r>
            <a:r>
              <a:rPr lang="en-US" sz="2400" dirty="0">
                <a:solidFill>
                  <a:schemeClr val="tx1"/>
                </a:solidFill>
                <a:latin typeface="Times New Roman" pitchFamily="18" charset="0"/>
                <a:cs typeface="Times New Roman" pitchFamily="18" charset="0"/>
              </a:rPr>
              <a:t>the </a:t>
            </a:r>
            <a:r>
              <a:rPr lang="en-US" sz="2400" dirty="0" smtClean="0">
                <a:solidFill>
                  <a:schemeClr val="tx1"/>
                </a:solidFill>
                <a:latin typeface="Times New Roman" pitchFamily="18" charset="0"/>
                <a:cs typeface="Times New Roman" pitchFamily="18" charset="0"/>
              </a:rPr>
              <a:t>Cytoskeleton</a:t>
            </a:r>
            <a:endParaRPr lang="en-US" sz="2400" dirty="0">
              <a:solidFill>
                <a:schemeClr val="tx1"/>
              </a:solidFill>
              <a:latin typeface="Times New Roman" pitchFamily="18" charset="0"/>
              <a:cs typeface="Times New Roman" pitchFamily="18" charset="0"/>
            </a:endParaRPr>
          </a:p>
          <a:p>
            <a:pPr marL="514350" indent="-514350" algn="just" eaLnBrk="0" fontAlgn="base" hangingPunct="0">
              <a:spcBef>
                <a:spcPct val="0"/>
              </a:spcBef>
              <a:spcAft>
                <a:spcPct val="0"/>
              </a:spcAft>
              <a:buFont typeface="+mj-lt"/>
              <a:buAutoNum type="romanUcPeriod" startAt="2"/>
            </a:pPr>
            <a:r>
              <a:rPr lang="en-US" sz="2400" dirty="0" smtClean="0">
                <a:solidFill>
                  <a:schemeClr val="tx1"/>
                </a:solidFill>
                <a:latin typeface="Times New Roman" pitchFamily="18" charset="0"/>
                <a:cs typeface="Times New Roman" pitchFamily="18" charset="0"/>
              </a:rPr>
              <a:t>Extracellular Matrix-Cytoskeleton </a:t>
            </a:r>
            <a:r>
              <a:rPr lang="en-US" sz="2400" dirty="0">
                <a:solidFill>
                  <a:schemeClr val="tx1"/>
                </a:solidFill>
                <a:latin typeface="Times New Roman" pitchFamily="18" charset="0"/>
                <a:cs typeface="Times New Roman" pitchFamily="18" charset="0"/>
              </a:rPr>
              <a:t>relationship</a:t>
            </a: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95936" y="4725144"/>
            <a:ext cx="4750862"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514350" indent="-514350" algn="just" rtl="1">
              <a:lnSpc>
                <a:spcPct val="150000"/>
              </a:lnSpc>
              <a:buFont typeface="+mj-lt"/>
              <a:buAutoNum type="romanUcPeriod"/>
            </a:pPr>
            <a:r>
              <a:rPr lang="fr-FR" sz="2000" dirty="0" err="1"/>
              <a:t>مكونات</a:t>
            </a:r>
            <a:r>
              <a:rPr lang="fr-FR" sz="2000" dirty="0"/>
              <a:t> المصفوفة </a:t>
            </a:r>
            <a:r>
              <a:rPr lang="fr-FR" sz="2000" dirty="0" err="1"/>
              <a:t>خارج</a:t>
            </a:r>
            <a:r>
              <a:rPr lang="fr-FR" sz="2000" dirty="0"/>
              <a:t> </a:t>
            </a:r>
            <a:r>
              <a:rPr lang="fr-FR" sz="2000" dirty="0" err="1"/>
              <a:t>الخلية</a:t>
            </a:r>
            <a:endParaRPr lang="fr-FR" sz="2000" dirty="0"/>
          </a:p>
          <a:p>
            <a:pPr marL="514350" indent="-514350" algn="just" rtl="1">
              <a:lnSpc>
                <a:spcPct val="150000"/>
              </a:lnSpc>
              <a:buFont typeface="+mj-lt"/>
              <a:buAutoNum type="romanUcPeriod"/>
            </a:pPr>
            <a:r>
              <a:rPr lang="ar-DZ" sz="2000" dirty="0"/>
              <a:t>المكونات والوظائف </a:t>
            </a:r>
            <a:r>
              <a:rPr lang="ar-DZ" sz="2000" dirty="0" err="1"/>
              <a:t>البنيويه</a:t>
            </a:r>
            <a:r>
              <a:rPr lang="ar-DZ" sz="2000" dirty="0"/>
              <a:t> للهيكل الخلوي </a:t>
            </a:r>
            <a:endParaRPr lang="fr-FR" sz="2000" dirty="0" smtClean="0"/>
          </a:p>
          <a:p>
            <a:pPr marL="514350" indent="-514350" algn="just" rtl="1">
              <a:lnSpc>
                <a:spcPct val="150000"/>
              </a:lnSpc>
              <a:buFont typeface="+mj-lt"/>
              <a:buAutoNum type="romanUcPeriod"/>
            </a:pPr>
            <a:r>
              <a:rPr lang="fr-FR" sz="2000" dirty="0" err="1" smtClean="0"/>
              <a:t>علاقة</a:t>
            </a:r>
            <a:r>
              <a:rPr lang="fr-FR" sz="2000" dirty="0" smtClean="0"/>
              <a:t> </a:t>
            </a:r>
            <a:r>
              <a:rPr lang="fr-FR" sz="2000" dirty="0" err="1"/>
              <a:t>الهيكل</a:t>
            </a:r>
            <a:r>
              <a:rPr lang="fr-FR" sz="2000" dirty="0"/>
              <a:t> </a:t>
            </a:r>
            <a:r>
              <a:rPr lang="fr-FR" sz="2000" dirty="0" err="1"/>
              <a:t>الخلوي</a:t>
            </a:r>
            <a:r>
              <a:rPr lang="fr-FR" sz="2000" dirty="0"/>
              <a:t> </a:t>
            </a:r>
            <a:r>
              <a:rPr lang="fr-FR" sz="2000" dirty="0" err="1"/>
              <a:t>بالمصفوفة</a:t>
            </a:r>
            <a:r>
              <a:rPr lang="fr-FR" sz="2000" dirty="0"/>
              <a:t> </a:t>
            </a:r>
            <a:r>
              <a:rPr lang="fr-FR" sz="2000" dirty="0" err="1"/>
              <a:t>خارج</a:t>
            </a:r>
            <a:r>
              <a:rPr lang="fr-FR" sz="2000" dirty="0"/>
              <a:t> </a:t>
            </a:r>
            <a:r>
              <a:rPr lang="fr-FR" sz="2000" dirty="0" err="1"/>
              <a:t>الخلية</a:t>
            </a:r>
            <a:endParaRPr lang="fr-FR" sz="2000" dirty="0"/>
          </a:p>
        </p:txBody>
      </p:sp>
    </p:spTree>
    <p:extLst>
      <p:ext uri="{BB962C8B-B14F-4D97-AF65-F5344CB8AC3E}">
        <p14:creationId xmlns:p14="http://schemas.microsoft.com/office/powerpoint/2010/main" val="432652636"/>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836712"/>
            <a:ext cx="5112568" cy="46628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200" b="1" dirty="0" err="1" smtClean="0">
                <a:latin typeface="Times New Roman" panose="02020603050405020304" pitchFamily="18" charset="0"/>
                <a:cs typeface="Times New Roman" panose="02020603050405020304" pitchFamily="18" charset="0"/>
              </a:rPr>
              <a:t>Glycosaminoglycans</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and proteoglycans are found abundantly in regions of the body that are subjected to harsh mechanical forces, such as the joints of the human body. </a:t>
            </a:r>
            <a:endParaRPr lang="en-US" sz="2200" b="1" dirty="0" smtClean="0">
              <a:latin typeface="Times New Roman" panose="02020603050405020304" pitchFamily="18" charset="0"/>
              <a:cs typeface="Times New Roman" panose="02020603050405020304" pitchFamily="18" charset="0"/>
            </a:endParaRPr>
          </a:p>
          <a:p>
            <a:pPr algn="just">
              <a:lnSpc>
                <a:spcPct val="150000"/>
              </a:lnSpc>
            </a:pPr>
            <a:endParaRPr lang="fr-FR" sz="2200" b="1" dirty="0">
              <a:ln>
                <a:solidFill>
                  <a:schemeClr val="tx1"/>
                </a:solidFill>
              </a:ln>
              <a:latin typeface="Times New Roman" panose="02020603050405020304" pitchFamily="18" charset="0"/>
              <a:cs typeface="Times New Roman" panose="02020603050405020304" pitchFamily="18" charset="0"/>
            </a:endParaRPr>
          </a:p>
          <a:p>
            <a:pPr algn="just">
              <a:lnSpc>
                <a:spcPct val="150000"/>
              </a:lnSpc>
            </a:pPr>
            <a:r>
              <a:rPr lang="en-US" sz="2200" b="1" dirty="0" smtClean="0">
                <a:latin typeface="Times New Roman" panose="02020603050405020304" pitchFamily="18" charset="0"/>
                <a:cs typeface="Times New Roman" panose="02020603050405020304" pitchFamily="18" charset="0"/>
              </a:rPr>
              <a:t>An </a:t>
            </a:r>
            <a:r>
              <a:rPr lang="en-US" sz="2200" b="1" dirty="0">
                <a:latin typeface="Times New Roman" panose="02020603050405020304" pitchFamily="18" charset="0"/>
                <a:cs typeface="Times New Roman" panose="02020603050405020304" pitchFamily="18" charset="0"/>
              </a:rPr>
              <a:t>example of </a:t>
            </a:r>
            <a:r>
              <a:rPr lang="en-US" sz="2200" b="1" dirty="0" err="1">
                <a:latin typeface="Times New Roman" panose="02020603050405020304" pitchFamily="18" charset="0"/>
                <a:cs typeface="Times New Roman" panose="02020603050405020304" pitchFamily="18" charset="0"/>
              </a:rPr>
              <a:t>glycosaminoglycans</a:t>
            </a:r>
            <a:r>
              <a:rPr lang="en-US" sz="2200" b="1" dirty="0">
                <a:latin typeface="Times New Roman" panose="02020603050405020304" pitchFamily="18" charset="0"/>
                <a:cs typeface="Times New Roman" panose="02020603050405020304" pitchFamily="18" charset="0"/>
              </a:rPr>
              <a:t> is the hyaluronic acid, which is found in the skin, eyes, and joint fluid.</a:t>
            </a:r>
            <a:endParaRPr lang="fr-FR" sz="2200" b="1" dirty="0">
              <a:ln>
                <a:solidFill>
                  <a:schemeClr val="tx1"/>
                </a:solidFill>
              </a:ln>
              <a:latin typeface="Times New Roman" panose="02020603050405020304" pitchFamily="18" charset="0"/>
              <a:cs typeface="Times New Roman" panose="02020603050405020304" pitchFamily="18" charset="0"/>
            </a:endParaRPr>
          </a:p>
        </p:txBody>
      </p:sp>
      <p:sp>
        <p:nvSpPr>
          <p:cNvPr id="2" name="Rectangle 1"/>
          <p:cNvSpPr/>
          <p:nvPr/>
        </p:nvSpPr>
        <p:spPr>
          <a:xfrm>
            <a:off x="5580112" y="1247600"/>
            <a:ext cx="3312000" cy="41976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توجد </a:t>
            </a:r>
            <a:r>
              <a:rPr lang="ar-DZ" sz="2000" b="1" dirty="0" err="1"/>
              <a:t>الجليكوزامينوجليكان</a:t>
            </a:r>
            <a:r>
              <a:rPr lang="ar-DZ" sz="2000" b="1" dirty="0"/>
              <a:t> </a:t>
            </a:r>
            <a:r>
              <a:rPr lang="ar-DZ" sz="2000" b="1" dirty="0" err="1"/>
              <a:t>والبروتيوغليكان</a:t>
            </a:r>
            <a:r>
              <a:rPr lang="ar-DZ" sz="2000" b="1" dirty="0"/>
              <a:t> بكثرة في مناطق الجسم التي تتعرض لقوى ميكانيكية قاسية، مثل مفاصل جسم الإنسان</a:t>
            </a:r>
            <a:r>
              <a:rPr lang="ar-DZ" sz="2000" b="1" dirty="0" smtClean="0"/>
              <a:t>.</a:t>
            </a:r>
            <a:endParaRPr lang="fr-FR" sz="2000" b="1" dirty="0" smtClean="0"/>
          </a:p>
          <a:p>
            <a:pPr algn="just" rtl="1">
              <a:lnSpc>
                <a:spcPct val="150000"/>
              </a:lnSpc>
            </a:pPr>
            <a:endParaRPr lang="fr-FR" sz="2000" b="1" dirty="0"/>
          </a:p>
          <a:p>
            <a:pPr algn="just" rtl="1">
              <a:lnSpc>
                <a:spcPct val="150000"/>
              </a:lnSpc>
            </a:pPr>
            <a:r>
              <a:rPr lang="ar-DZ" sz="2000" b="1" dirty="0" smtClean="0"/>
              <a:t> </a:t>
            </a:r>
            <a:r>
              <a:rPr lang="ar-DZ" sz="2000" b="1" dirty="0"/>
              <a:t>ومن الأمثلة على </a:t>
            </a:r>
            <a:r>
              <a:rPr lang="ar-DZ" sz="2000" b="1" dirty="0" err="1"/>
              <a:t>الجليكوزامينوجليكان</a:t>
            </a:r>
            <a:r>
              <a:rPr lang="ar-DZ" sz="2000" b="1" dirty="0"/>
              <a:t> حمض </a:t>
            </a:r>
            <a:r>
              <a:rPr lang="ar-DZ" sz="2000" b="1" dirty="0" err="1"/>
              <a:t>الهيالورونيك</a:t>
            </a:r>
            <a:r>
              <a:rPr lang="ar-DZ" sz="2000" b="1" dirty="0"/>
              <a:t>، الذي يوجد في الجلد والعينين وسوائل المفاصل.</a:t>
            </a:r>
            <a:endParaRPr lang="fr-FR" sz="2000" b="1" dirty="0"/>
          </a:p>
        </p:txBody>
      </p:sp>
      <p:sp>
        <p:nvSpPr>
          <p:cNvPr id="6" name="Rectangle 5"/>
          <p:cNvSpPr/>
          <p:nvPr/>
        </p:nvSpPr>
        <p:spPr>
          <a:xfrm>
            <a:off x="1115616" y="116632"/>
            <a:ext cx="6390467" cy="584775"/>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r>
              <a:rPr lang="en-US" sz="3200" b="1" dirty="0" smtClean="0">
                <a:latin typeface="Times New Roman" panose="02020603050405020304" pitchFamily="18" charset="0"/>
                <a:cs typeface="Times New Roman" panose="02020603050405020304" pitchFamily="18" charset="0"/>
              </a:rPr>
              <a:t>Polysaccharides and proteoglycans </a:t>
            </a:r>
            <a:endParaRPr lang="fr-FR" sz="3200" dirty="0"/>
          </a:p>
        </p:txBody>
      </p:sp>
    </p:spTree>
    <p:extLst>
      <p:ext uri="{BB962C8B-B14F-4D97-AF65-F5344CB8AC3E}">
        <p14:creationId xmlns:p14="http://schemas.microsoft.com/office/powerpoint/2010/main" val="446924520"/>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996952"/>
            <a:ext cx="8352928" cy="1800200"/>
          </a:xfrm>
          <a:prstGeom prst="rect">
            <a:avLst/>
          </a:prstGeom>
          <a:ln w="762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45427044"/>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52472" y="359446"/>
            <a:ext cx="8568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36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36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36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3" name="Rectangle 2"/>
          <p:cNvSpPr/>
          <p:nvPr/>
        </p:nvSpPr>
        <p:spPr>
          <a:xfrm>
            <a:off x="581212" y="2492896"/>
            <a:ext cx="7807212" cy="16158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SzPct val="1100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Proteins </a:t>
            </a:r>
            <a:r>
              <a:rPr lang="en-US" sz="2200" b="1" dirty="0" smtClean="0">
                <a:latin typeface="Times New Roman" panose="02020603050405020304" pitchFamily="18" charset="0"/>
                <a:cs typeface="Times New Roman" panose="02020603050405020304" pitchFamily="18" charset="0"/>
              </a:rPr>
              <a:t>are major components of </a:t>
            </a:r>
            <a:r>
              <a:rPr lang="en-US" sz="2200" b="1" dirty="0">
                <a:latin typeface="Times New Roman" panose="02020603050405020304" pitchFamily="18" charset="0"/>
                <a:cs typeface="Times New Roman" panose="02020603050405020304" pitchFamily="18" charset="0"/>
              </a:rPr>
              <a:t>the Extracellular Matrix of </a:t>
            </a:r>
            <a:r>
              <a:rPr lang="en-US" sz="2200" b="1" dirty="0" smtClean="0">
                <a:latin typeface="Times New Roman" panose="02020603050405020304" pitchFamily="18" charset="0"/>
                <a:cs typeface="Times New Roman" panose="02020603050405020304" pitchFamily="18" charset="0"/>
              </a:rPr>
              <a:t>Animals</a:t>
            </a:r>
          </a:p>
          <a:p>
            <a:pPr marL="342900" indent="-342900" algn="just">
              <a:lnSpc>
                <a:spcPct val="150000"/>
              </a:lnSpc>
              <a:buSzPct val="110000"/>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most abundant proteins are those that form large fibers. </a:t>
            </a:r>
          </a:p>
        </p:txBody>
      </p:sp>
      <p:sp>
        <p:nvSpPr>
          <p:cNvPr id="7" name="Rectangle 6"/>
          <p:cNvSpPr/>
          <p:nvPr/>
        </p:nvSpPr>
        <p:spPr>
          <a:xfrm>
            <a:off x="3399517" y="1476073"/>
            <a:ext cx="1738553" cy="58477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00B050"/>
            </a:solidFill>
          </a:ln>
        </p:spPr>
        <p:txBody>
          <a:bodyPr wrap="none">
            <a:spAutoFit/>
          </a:bodyPr>
          <a:lstStyle/>
          <a:p>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roteins </a:t>
            </a:r>
            <a:endParaRPr lang="fr-FR" sz="3200" dirty="0"/>
          </a:p>
        </p:txBody>
      </p:sp>
      <p:sp>
        <p:nvSpPr>
          <p:cNvPr id="5" name="Rectangle 4"/>
          <p:cNvSpPr/>
          <p:nvPr/>
        </p:nvSpPr>
        <p:spPr>
          <a:xfrm>
            <a:off x="2195736" y="4540771"/>
            <a:ext cx="612068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r" rtl="1">
              <a:lnSpc>
                <a:spcPct val="150000"/>
              </a:lnSpc>
              <a:buFont typeface="Wingdings" panose="05000000000000000000" pitchFamily="2" charset="2"/>
              <a:buChar char="§"/>
            </a:pPr>
            <a:r>
              <a:rPr lang="fr-FR" sz="2000" b="1" dirty="0" err="1"/>
              <a:t>البروتينات</a:t>
            </a:r>
            <a:r>
              <a:rPr lang="fr-FR" sz="2000" b="1" dirty="0"/>
              <a:t> </a:t>
            </a:r>
            <a:r>
              <a:rPr lang="fr-FR" sz="2000" b="1" dirty="0" err="1"/>
              <a:t>هي</a:t>
            </a:r>
            <a:r>
              <a:rPr lang="fr-FR" sz="2000" b="1" dirty="0"/>
              <a:t> </a:t>
            </a:r>
            <a:r>
              <a:rPr lang="fr-FR" sz="2000" b="1" dirty="0" err="1"/>
              <a:t>المكونات</a:t>
            </a:r>
            <a:r>
              <a:rPr lang="fr-FR" sz="2000" b="1" dirty="0"/>
              <a:t> </a:t>
            </a:r>
            <a:r>
              <a:rPr lang="fr-FR" sz="2000" b="1" dirty="0" err="1"/>
              <a:t>الرئيسية</a:t>
            </a:r>
            <a:r>
              <a:rPr lang="fr-FR" sz="2000" b="1" dirty="0"/>
              <a:t> </a:t>
            </a:r>
            <a:r>
              <a:rPr lang="fr-FR" sz="2000" b="1" dirty="0" err="1"/>
              <a:t>للمصفوفة</a:t>
            </a:r>
            <a:r>
              <a:rPr lang="fr-FR" sz="2000" b="1" dirty="0"/>
              <a:t> </a:t>
            </a:r>
            <a:r>
              <a:rPr lang="fr-FR" sz="2000" b="1" dirty="0" err="1"/>
              <a:t>خارج</a:t>
            </a:r>
            <a:r>
              <a:rPr lang="fr-FR" sz="2000" b="1" dirty="0"/>
              <a:t> </a:t>
            </a:r>
            <a:r>
              <a:rPr lang="fr-FR" sz="2000" b="1" dirty="0" err="1"/>
              <a:t>الخلية</a:t>
            </a:r>
            <a:r>
              <a:rPr lang="fr-FR" sz="2000" b="1" dirty="0"/>
              <a:t> </a:t>
            </a:r>
            <a:r>
              <a:rPr lang="fr-FR" sz="2000" b="1" dirty="0" err="1"/>
              <a:t>للحيوانات</a:t>
            </a:r>
            <a:endParaRPr lang="fr-FR" sz="2000" b="1" dirty="0"/>
          </a:p>
          <a:p>
            <a:pPr marL="342900" indent="-342900" algn="r" rtl="1">
              <a:lnSpc>
                <a:spcPct val="150000"/>
              </a:lnSpc>
              <a:buFont typeface="Wingdings" panose="05000000000000000000" pitchFamily="2" charset="2"/>
              <a:buChar char="§"/>
            </a:pPr>
            <a:r>
              <a:rPr lang="fr-FR" sz="2000" b="1" dirty="0" err="1"/>
              <a:t>البروتينات</a:t>
            </a:r>
            <a:r>
              <a:rPr lang="fr-FR" sz="2000" b="1" dirty="0"/>
              <a:t> </a:t>
            </a:r>
            <a:r>
              <a:rPr lang="fr-FR" sz="2000" b="1" dirty="0" err="1"/>
              <a:t>الأكثر</a:t>
            </a:r>
            <a:r>
              <a:rPr lang="fr-FR" sz="2000" b="1" dirty="0"/>
              <a:t> </a:t>
            </a:r>
            <a:r>
              <a:rPr lang="fr-FR" sz="2000" b="1" dirty="0" err="1"/>
              <a:t>وفرة</a:t>
            </a:r>
            <a:r>
              <a:rPr lang="fr-FR" sz="2000" b="1" dirty="0"/>
              <a:t> </a:t>
            </a:r>
            <a:r>
              <a:rPr lang="fr-FR" sz="2000" b="1" dirty="0" err="1"/>
              <a:t>هي</a:t>
            </a:r>
            <a:r>
              <a:rPr lang="fr-FR" sz="2000" b="1" dirty="0"/>
              <a:t> </a:t>
            </a:r>
            <a:r>
              <a:rPr lang="fr-FR" sz="2000" b="1" dirty="0" err="1"/>
              <a:t>تلك</a:t>
            </a:r>
            <a:r>
              <a:rPr lang="fr-FR" sz="2000" b="1" dirty="0"/>
              <a:t> </a:t>
            </a:r>
            <a:r>
              <a:rPr lang="fr-FR" sz="2000" b="1" dirty="0" err="1"/>
              <a:t>التي</a:t>
            </a:r>
            <a:r>
              <a:rPr lang="fr-FR" sz="2000" b="1" dirty="0"/>
              <a:t> </a:t>
            </a:r>
            <a:r>
              <a:rPr lang="fr-FR" sz="2000" b="1" dirty="0" err="1"/>
              <a:t>تشكل</a:t>
            </a:r>
            <a:r>
              <a:rPr lang="fr-FR" sz="2000" b="1" dirty="0"/>
              <a:t> </a:t>
            </a:r>
            <a:r>
              <a:rPr lang="fr-FR" sz="2000" b="1" dirty="0" err="1"/>
              <a:t>أليافًا</a:t>
            </a:r>
            <a:r>
              <a:rPr lang="fr-FR" sz="2000" b="1" dirty="0"/>
              <a:t> </a:t>
            </a:r>
            <a:r>
              <a:rPr lang="fr-FR" sz="2000" b="1" dirty="0" err="1"/>
              <a:t>كبيرة</a:t>
            </a:r>
            <a:r>
              <a:rPr lang="fr-FR" sz="2000" b="1" dirty="0"/>
              <a:t>.</a:t>
            </a: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122" y="692696"/>
            <a:ext cx="8568000" cy="40941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buSzPct val="110000"/>
            </a:pPr>
            <a:r>
              <a:rPr lang="en-US" sz="2200" b="1" dirty="0" smtClean="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proteins found in the Extracellular Matrix </a:t>
            </a:r>
            <a:r>
              <a:rPr lang="en-US" sz="2200" b="1" dirty="0" smtClean="0">
                <a:latin typeface="Times New Roman" panose="02020603050405020304" pitchFamily="18" charset="0"/>
                <a:cs typeface="Times New Roman" panose="02020603050405020304" pitchFamily="18" charset="0"/>
              </a:rPr>
              <a:t>can </a:t>
            </a:r>
            <a:r>
              <a:rPr lang="en-US" sz="2200" b="1" dirty="0">
                <a:latin typeface="Times New Roman" panose="02020603050405020304" pitchFamily="18" charset="0"/>
                <a:cs typeface="Times New Roman" panose="02020603050405020304" pitchFamily="18" charset="0"/>
              </a:rPr>
              <a:t>be grouped </a:t>
            </a:r>
            <a:r>
              <a:rPr lang="en-US" sz="2200" b="1" dirty="0" smtClean="0">
                <a:latin typeface="Times New Roman" panose="02020603050405020304" pitchFamily="18" charset="0"/>
                <a:cs typeface="Times New Roman" panose="02020603050405020304" pitchFamily="18" charset="0"/>
              </a:rPr>
              <a:t>into:</a:t>
            </a:r>
          </a:p>
          <a:p>
            <a:pPr algn="just">
              <a:lnSpc>
                <a:spcPct val="150000"/>
              </a:lnSpc>
              <a:buSzPct val="110000"/>
            </a:pPr>
            <a:r>
              <a:rPr lang="en-US" sz="2200" b="1" u="sng" dirty="0" smtClean="0">
                <a:latin typeface="Times New Roman" panose="02020603050405020304" pitchFamily="18" charset="0"/>
                <a:cs typeface="Times New Roman" panose="02020603050405020304" pitchFamily="18" charset="0"/>
              </a:rPr>
              <a:t>Structural </a:t>
            </a:r>
            <a:r>
              <a:rPr lang="en-US" sz="2200" b="1" u="sng" dirty="0">
                <a:latin typeface="Times New Roman" panose="02020603050405020304" pitchFamily="18" charset="0"/>
                <a:cs typeface="Times New Roman" panose="02020603050405020304" pitchFamily="18" charset="0"/>
              </a:rPr>
              <a:t>proteins, </a:t>
            </a:r>
            <a:r>
              <a:rPr lang="en-US" sz="2200" b="1" dirty="0">
                <a:latin typeface="Times New Roman" panose="02020603050405020304" pitchFamily="18" charset="0"/>
                <a:cs typeface="Times New Roman" panose="02020603050405020304" pitchFamily="18" charset="0"/>
              </a:rPr>
              <a:t>such as </a:t>
            </a:r>
            <a:r>
              <a:rPr lang="en-US" sz="2200" b="1" dirty="0">
                <a:solidFill>
                  <a:srgbClr val="C00000"/>
                </a:solidFill>
                <a:latin typeface="Times New Roman" panose="02020603050405020304" pitchFamily="18" charset="0"/>
                <a:cs typeface="Times New Roman" panose="02020603050405020304" pitchFamily="18" charset="0"/>
              </a:rPr>
              <a:t>collagen</a:t>
            </a:r>
            <a:r>
              <a:rPr lang="en-US" sz="2200" b="1" dirty="0">
                <a:latin typeface="Times New Roman" panose="02020603050405020304" pitchFamily="18" charset="0"/>
                <a:cs typeface="Times New Roman" panose="02020603050405020304" pitchFamily="18" charset="0"/>
              </a:rPr>
              <a:t> and </a:t>
            </a:r>
            <a:r>
              <a:rPr lang="en-US" sz="2200" b="1" dirty="0">
                <a:solidFill>
                  <a:srgbClr val="C00000"/>
                </a:solidFill>
                <a:latin typeface="Times New Roman" panose="02020603050405020304" pitchFamily="18" charset="0"/>
                <a:cs typeface="Times New Roman" panose="02020603050405020304" pitchFamily="18" charset="0"/>
              </a:rPr>
              <a:t>elastin</a:t>
            </a:r>
            <a:r>
              <a:rPr lang="en-US" sz="2200" b="1" dirty="0">
                <a:latin typeface="Times New Roman" panose="02020603050405020304" pitchFamily="18" charset="0"/>
                <a:cs typeface="Times New Roman" panose="02020603050405020304" pitchFamily="18" charset="0"/>
              </a:rPr>
              <a:t>, which form large fibers that give the ECM its strength and </a:t>
            </a:r>
            <a:r>
              <a:rPr lang="en-US" sz="2200" b="1" dirty="0" smtClean="0">
                <a:latin typeface="Times New Roman" panose="02020603050405020304" pitchFamily="18" charset="0"/>
                <a:cs typeface="Times New Roman" panose="02020603050405020304" pitchFamily="18" charset="0"/>
              </a:rPr>
              <a:t>elasticity,</a:t>
            </a:r>
          </a:p>
          <a:p>
            <a:pPr algn="just">
              <a:lnSpc>
                <a:spcPct val="150000"/>
              </a:lnSpc>
              <a:buSzPct val="110000"/>
            </a:pPr>
            <a:r>
              <a:rPr lang="en-US" sz="2200" b="1" u="sng" dirty="0" smtClean="0">
                <a:latin typeface="Times New Roman" panose="02020603050405020304" pitchFamily="18" charset="0"/>
                <a:cs typeface="Times New Roman" panose="02020603050405020304" pitchFamily="18" charset="0"/>
              </a:rPr>
              <a:t>Adhesive proteins</a:t>
            </a:r>
            <a:r>
              <a:rPr lang="en-US" sz="2200" b="1" dirty="0" smtClean="0">
                <a:latin typeface="Times New Roman" panose="02020603050405020304" pitchFamily="18" charset="0"/>
                <a:cs typeface="Times New Roman" panose="02020603050405020304" pitchFamily="18" charset="0"/>
              </a:rPr>
              <a:t>. Animal </a:t>
            </a:r>
            <a:r>
              <a:rPr lang="en-US" sz="2200" b="1" dirty="0">
                <a:latin typeface="Times New Roman" panose="02020603050405020304" pitchFamily="18" charset="0"/>
                <a:cs typeface="Times New Roman" panose="02020603050405020304" pitchFamily="18" charset="0"/>
              </a:rPr>
              <a:t>cells are often "glued" together in a chain by cell adhesion proteins</a:t>
            </a:r>
            <a:r>
              <a:rPr lang="en-US" sz="2200" b="1" dirty="0" smtClean="0">
                <a:latin typeface="Times New Roman" panose="02020603050405020304" pitchFamily="18" charset="0"/>
                <a:cs typeface="Times New Roman" panose="02020603050405020304" pitchFamily="18" charset="0"/>
              </a:rPr>
              <a:t>. Some </a:t>
            </a:r>
            <a:r>
              <a:rPr lang="en-US" sz="2200" b="1" dirty="0">
                <a:latin typeface="Times New Roman" panose="02020603050405020304" pitchFamily="18" charset="0"/>
                <a:cs typeface="Times New Roman" panose="02020603050405020304" pitchFamily="18" charset="0"/>
              </a:rPr>
              <a:t>cell adhesion proteins such as </a:t>
            </a:r>
            <a:r>
              <a:rPr lang="en-US" sz="2200" b="1" dirty="0" err="1">
                <a:solidFill>
                  <a:srgbClr val="00B050"/>
                </a:solidFill>
                <a:latin typeface="Times New Roman" panose="02020603050405020304" pitchFamily="18" charset="0"/>
                <a:cs typeface="Times New Roman" panose="02020603050405020304" pitchFamily="18" charset="0"/>
              </a:rPr>
              <a:t>fibronectin</a:t>
            </a:r>
            <a:r>
              <a:rPr lang="en-US" sz="2200" b="1" dirty="0">
                <a:latin typeface="Times New Roman" panose="02020603050405020304" pitchFamily="18" charset="0"/>
                <a:cs typeface="Times New Roman" panose="02020603050405020304" pitchFamily="18" charset="0"/>
              </a:rPr>
              <a:t> bind cells to one another; other adhesion proteins such as </a:t>
            </a:r>
            <a:r>
              <a:rPr lang="en-US" sz="2200" b="1" dirty="0" err="1">
                <a:solidFill>
                  <a:srgbClr val="00B050"/>
                </a:solidFill>
                <a:latin typeface="Times New Roman" panose="02020603050405020304" pitchFamily="18" charset="0"/>
                <a:cs typeface="Times New Roman" panose="02020603050405020304" pitchFamily="18" charset="0"/>
              </a:rPr>
              <a:t>laminin</a:t>
            </a:r>
            <a:r>
              <a:rPr lang="en-US" sz="2200" b="1" dirty="0">
                <a:solidFill>
                  <a:schemeClr val="tx1"/>
                </a:solidFill>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anchor </a:t>
            </a:r>
            <a:r>
              <a:rPr lang="en-US" sz="2200" b="1" dirty="0">
                <a:latin typeface="Times New Roman" panose="02020603050405020304" pitchFamily="18" charset="0"/>
                <a:cs typeface="Times New Roman" panose="02020603050405020304" pitchFamily="18" charset="0"/>
              </a:rPr>
              <a:t>cells to the extracellular matrix, forming a cohesive unit</a:t>
            </a:r>
            <a:r>
              <a:rPr lang="en-US" sz="2200" b="1" dirty="0" smtClean="0">
                <a:latin typeface="Times New Roman" panose="02020603050405020304" pitchFamily="18" charset="0"/>
                <a:cs typeface="Times New Roman" panose="02020603050405020304" pitchFamily="18" charset="0"/>
              </a:rPr>
              <a:t>.  </a:t>
            </a:r>
          </a:p>
        </p:txBody>
      </p:sp>
      <p:sp>
        <p:nvSpPr>
          <p:cNvPr id="7" name="Rectangle 6"/>
          <p:cNvSpPr/>
          <p:nvPr/>
        </p:nvSpPr>
        <p:spPr>
          <a:xfrm>
            <a:off x="3419872" y="116632"/>
            <a:ext cx="1738553" cy="58477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00B050"/>
            </a:solidFill>
          </a:ln>
        </p:spPr>
        <p:txBody>
          <a:bodyPr wrap="none">
            <a:spAutoFit/>
          </a:bodyPr>
          <a:lstStyle/>
          <a:p>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roteins </a:t>
            </a:r>
            <a:endParaRPr lang="fr-FR" sz="3200" dirty="0"/>
          </a:p>
        </p:txBody>
      </p:sp>
      <p:sp>
        <p:nvSpPr>
          <p:cNvPr id="5" name="Rectangle 4"/>
          <p:cNvSpPr/>
          <p:nvPr/>
        </p:nvSpPr>
        <p:spPr>
          <a:xfrm>
            <a:off x="1113917" y="4509120"/>
            <a:ext cx="7778563"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2000" b="1" dirty="0"/>
              <a:t>يمكن تقسيم البروتينات الموجودة في المصفوفة خارج الخلية إلى</a:t>
            </a:r>
            <a:r>
              <a:rPr lang="ar-DZ" sz="2000" b="1" dirty="0" smtClean="0"/>
              <a:t>:</a:t>
            </a:r>
            <a:endParaRPr lang="en-US" sz="2000" b="1" dirty="0" smtClean="0"/>
          </a:p>
          <a:p>
            <a:pPr algn="just" rtl="1"/>
            <a:r>
              <a:rPr lang="fr-FR" sz="2000" b="1" dirty="0" err="1" smtClean="0"/>
              <a:t>البروتينات</a:t>
            </a:r>
            <a:r>
              <a:rPr lang="fr-FR" sz="2000" b="1" dirty="0" smtClean="0"/>
              <a:t> </a:t>
            </a:r>
            <a:r>
              <a:rPr lang="fr-FR" sz="2000" b="1" dirty="0" err="1"/>
              <a:t>البنيوية</a:t>
            </a:r>
            <a:r>
              <a:rPr lang="fr-FR" sz="2000" b="1" dirty="0"/>
              <a:t>، </a:t>
            </a:r>
            <a:r>
              <a:rPr lang="fr-FR" sz="2000" b="1" dirty="0" err="1"/>
              <a:t>مثل</a:t>
            </a:r>
            <a:r>
              <a:rPr lang="fr-FR" sz="2000" b="1" dirty="0"/>
              <a:t> </a:t>
            </a:r>
            <a:r>
              <a:rPr lang="fr-FR" sz="2000" b="1" dirty="0" err="1"/>
              <a:t>الكولاجين</a:t>
            </a:r>
            <a:r>
              <a:rPr lang="fr-FR" sz="2000" b="1" dirty="0"/>
              <a:t> </a:t>
            </a:r>
            <a:r>
              <a:rPr lang="fr-FR" sz="2000" b="1" dirty="0" err="1"/>
              <a:t>والإيلاستين</a:t>
            </a:r>
            <a:r>
              <a:rPr lang="fr-FR" sz="2000" b="1" dirty="0"/>
              <a:t>، </a:t>
            </a:r>
            <a:r>
              <a:rPr lang="fr-FR" sz="2000" b="1" dirty="0" err="1"/>
              <a:t>والتي</a:t>
            </a:r>
            <a:r>
              <a:rPr lang="fr-FR" sz="2000" b="1" dirty="0"/>
              <a:t> </a:t>
            </a:r>
            <a:r>
              <a:rPr lang="fr-FR" sz="2000" b="1" dirty="0" err="1"/>
              <a:t>تشكل</a:t>
            </a:r>
            <a:r>
              <a:rPr lang="fr-FR" sz="2000" b="1" dirty="0"/>
              <a:t> </a:t>
            </a:r>
            <a:r>
              <a:rPr lang="fr-FR" sz="2000" b="1" dirty="0" err="1"/>
              <a:t>أليافًا</a:t>
            </a:r>
            <a:r>
              <a:rPr lang="fr-FR" sz="2000" b="1" dirty="0"/>
              <a:t> </a:t>
            </a:r>
            <a:r>
              <a:rPr lang="fr-FR" sz="2000" b="1" dirty="0" err="1"/>
              <a:t>كبيرة</a:t>
            </a:r>
            <a:r>
              <a:rPr lang="fr-FR" sz="2000" b="1" dirty="0"/>
              <a:t> </a:t>
            </a:r>
            <a:r>
              <a:rPr lang="fr-FR" sz="2000" b="1" dirty="0" err="1"/>
              <a:t>تمنح</a:t>
            </a:r>
            <a:r>
              <a:rPr lang="fr-FR" sz="2000" b="1" dirty="0"/>
              <a:t> </a:t>
            </a:r>
            <a:r>
              <a:rPr lang="fr-FR" sz="2000" b="1" dirty="0" err="1"/>
              <a:t>المصفوفة</a:t>
            </a:r>
            <a:r>
              <a:rPr lang="fr-FR" sz="2000" b="1" dirty="0"/>
              <a:t> </a:t>
            </a:r>
            <a:r>
              <a:rPr lang="fr-FR" sz="2000" b="1" dirty="0" err="1"/>
              <a:t>خارج</a:t>
            </a:r>
            <a:r>
              <a:rPr lang="fr-FR" sz="2000" b="1" dirty="0"/>
              <a:t> </a:t>
            </a:r>
            <a:r>
              <a:rPr lang="fr-FR" sz="2000" b="1" dirty="0" err="1"/>
              <a:t>الخلوية</a:t>
            </a:r>
            <a:r>
              <a:rPr lang="fr-FR" sz="2000" b="1" dirty="0"/>
              <a:t> </a:t>
            </a:r>
            <a:r>
              <a:rPr lang="fr-FR" sz="2000" b="1" dirty="0" err="1"/>
              <a:t>قوتها</a:t>
            </a:r>
            <a:r>
              <a:rPr lang="fr-FR" sz="2000" b="1" dirty="0"/>
              <a:t> </a:t>
            </a:r>
            <a:r>
              <a:rPr lang="fr-FR" sz="2000" b="1" dirty="0" err="1"/>
              <a:t>ومرونتها</a:t>
            </a:r>
            <a:r>
              <a:rPr lang="fr-FR" sz="2000" b="1" dirty="0"/>
              <a:t>،</a:t>
            </a:r>
          </a:p>
          <a:p>
            <a:pPr algn="just" rtl="1"/>
            <a:r>
              <a:rPr lang="fr-FR" sz="2000" b="1" dirty="0" err="1"/>
              <a:t>البروتينات</a:t>
            </a:r>
            <a:r>
              <a:rPr lang="fr-FR" sz="2000" b="1" dirty="0"/>
              <a:t> </a:t>
            </a:r>
            <a:r>
              <a:rPr lang="fr-FR" sz="2000" b="1" dirty="0" err="1"/>
              <a:t>اللاصقة</a:t>
            </a:r>
            <a:r>
              <a:rPr lang="fr-FR" sz="2000" b="1" dirty="0"/>
              <a:t>. </a:t>
            </a:r>
            <a:r>
              <a:rPr lang="fr-FR" sz="2000" b="1" dirty="0" err="1"/>
              <a:t>غالبًا</a:t>
            </a:r>
            <a:r>
              <a:rPr lang="fr-FR" sz="2000" b="1" dirty="0"/>
              <a:t> </a:t>
            </a:r>
            <a:r>
              <a:rPr lang="fr-FR" sz="2000" b="1" dirty="0" err="1"/>
              <a:t>ما</a:t>
            </a:r>
            <a:r>
              <a:rPr lang="fr-FR" sz="2000" b="1" dirty="0"/>
              <a:t> </a:t>
            </a:r>
            <a:r>
              <a:rPr lang="fr-FR" sz="2000" b="1" dirty="0" err="1"/>
              <a:t>يتم</a:t>
            </a:r>
            <a:r>
              <a:rPr lang="fr-FR" sz="2000" b="1" dirty="0"/>
              <a:t> "</a:t>
            </a:r>
            <a:r>
              <a:rPr lang="fr-FR" sz="2000" b="1" dirty="0" err="1"/>
              <a:t>لصق</a:t>
            </a:r>
            <a:r>
              <a:rPr lang="fr-FR" sz="2000" b="1" dirty="0"/>
              <a:t>" </a:t>
            </a:r>
            <a:r>
              <a:rPr lang="fr-FR" sz="2000" b="1" dirty="0" err="1"/>
              <a:t>الخلايا</a:t>
            </a:r>
            <a:r>
              <a:rPr lang="fr-FR" sz="2000" b="1" dirty="0"/>
              <a:t> </a:t>
            </a:r>
            <a:r>
              <a:rPr lang="fr-FR" sz="2000" b="1" dirty="0" err="1"/>
              <a:t>الحيوانية</a:t>
            </a:r>
            <a:r>
              <a:rPr lang="fr-FR" sz="2000" b="1" dirty="0"/>
              <a:t> </a:t>
            </a:r>
            <a:r>
              <a:rPr lang="fr-FR" sz="2000" b="1" dirty="0" err="1"/>
              <a:t>معًا</a:t>
            </a:r>
            <a:r>
              <a:rPr lang="fr-FR" sz="2000" b="1" dirty="0"/>
              <a:t> </a:t>
            </a:r>
            <a:r>
              <a:rPr lang="fr-FR" sz="2000" b="1" dirty="0" err="1"/>
              <a:t>في</a:t>
            </a:r>
            <a:r>
              <a:rPr lang="fr-FR" sz="2000" b="1" dirty="0"/>
              <a:t> </a:t>
            </a:r>
            <a:r>
              <a:rPr lang="fr-FR" sz="2000" b="1" dirty="0" err="1"/>
              <a:t>سلسلة</a:t>
            </a:r>
            <a:r>
              <a:rPr lang="fr-FR" sz="2000" b="1" dirty="0"/>
              <a:t> </a:t>
            </a:r>
            <a:r>
              <a:rPr lang="fr-FR" sz="2000" b="1" dirty="0" err="1"/>
              <a:t>بواسطة</a:t>
            </a:r>
            <a:r>
              <a:rPr lang="fr-FR" sz="2000" b="1" dirty="0"/>
              <a:t> </a:t>
            </a:r>
            <a:r>
              <a:rPr lang="fr-FR" sz="2000" b="1" dirty="0" err="1"/>
              <a:t>بروتينات</a:t>
            </a:r>
            <a:r>
              <a:rPr lang="fr-FR" sz="2000" b="1" dirty="0"/>
              <a:t> </a:t>
            </a:r>
            <a:r>
              <a:rPr lang="fr-FR" sz="2000" b="1" dirty="0" err="1"/>
              <a:t>التصاق</a:t>
            </a:r>
            <a:r>
              <a:rPr lang="fr-FR" sz="2000" b="1" dirty="0"/>
              <a:t> </a:t>
            </a:r>
            <a:r>
              <a:rPr lang="fr-FR" sz="2000" b="1" dirty="0" err="1"/>
              <a:t>الخلايا</a:t>
            </a:r>
            <a:r>
              <a:rPr lang="fr-FR" sz="2000" b="1" dirty="0"/>
              <a:t>. </a:t>
            </a:r>
            <a:r>
              <a:rPr lang="fr-FR" sz="2000" b="1" dirty="0" err="1"/>
              <a:t>بعض</a:t>
            </a:r>
            <a:r>
              <a:rPr lang="fr-FR" sz="2000" b="1" dirty="0"/>
              <a:t> </a:t>
            </a:r>
            <a:r>
              <a:rPr lang="fr-FR" sz="2000" b="1" dirty="0" err="1"/>
              <a:t>بروتينات</a:t>
            </a:r>
            <a:r>
              <a:rPr lang="fr-FR" sz="2000" b="1" dirty="0"/>
              <a:t> </a:t>
            </a:r>
            <a:r>
              <a:rPr lang="fr-FR" sz="2000" b="1" dirty="0" err="1"/>
              <a:t>التصاق</a:t>
            </a:r>
            <a:r>
              <a:rPr lang="fr-FR" sz="2000" b="1" dirty="0"/>
              <a:t> </a:t>
            </a:r>
            <a:r>
              <a:rPr lang="fr-FR" sz="2000" b="1" dirty="0" err="1"/>
              <a:t>الخلايا</a:t>
            </a:r>
            <a:r>
              <a:rPr lang="fr-FR" sz="2000" b="1" dirty="0"/>
              <a:t> </a:t>
            </a:r>
            <a:r>
              <a:rPr lang="fr-FR" sz="2000" b="1" dirty="0" err="1"/>
              <a:t>مثل</a:t>
            </a:r>
            <a:r>
              <a:rPr lang="fr-FR" sz="2000" b="1" dirty="0"/>
              <a:t> </a:t>
            </a:r>
            <a:r>
              <a:rPr lang="fr-FR" sz="2000" b="1" dirty="0" err="1"/>
              <a:t>الفيبرونيكتين</a:t>
            </a:r>
            <a:r>
              <a:rPr lang="fr-FR" sz="2000" b="1" dirty="0"/>
              <a:t> </a:t>
            </a:r>
            <a:r>
              <a:rPr lang="fr-FR" sz="2000" b="1" dirty="0" err="1"/>
              <a:t>تربط</a:t>
            </a:r>
            <a:r>
              <a:rPr lang="fr-FR" sz="2000" b="1" dirty="0"/>
              <a:t> </a:t>
            </a:r>
            <a:r>
              <a:rPr lang="fr-FR" sz="2000" b="1" dirty="0" err="1"/>
              <a:t>الخلايا</a:t>
            </a:r>
            <a:r>
              <a:rPr lang="fr-FR" sz="2000" b="1" dirty="0"/>
              <a:t> </a:t>
            </a:r>
            <a:r>
              <a:rPr lang="fr-FR" sz="2000" b="1" dirty="0" err="1"/>
              <a:t>ببعضها</a:t>
            </a:r>
            <a:r>
              <a:rPr lang="fr-FR" sz="2000" b="1" dirty="0"/>
              <a:t> </a:t>
            </a:r>
            <a:r>
              <a:rPr lang="fr-FR" sz="2000" b="1" dirty="0" err="1"/>
              <a:t>البعض</a:t>
            </a:r>
            <a:r>
              <a:rPr lang="fr-FR" sz="2000" b="1" dirty="0"/>
              <a:t>؛ </a:t>
            </a:r>
            <a:r>
              <a:rPr lang="fr-FR" sz="2000" b="1" dirty="0" err="1"/>
              <a:t>بروتينات</a:t>
            </a:r>
            <a:r>
              <a:rPr lang="fr-FR" sz="2000" b="1" dirty="0"/>
              <a:t> </a:t>
            </a:r>
            <a:r>
              <a:rPr lang="fr-FR" sz="2000" b="1" dirty="0" err="1"/>
              <a:t>التصاق</a:t>
            </a:r>
            <a:r>
              <a:rPr lang="fr-FR" sz="2000" b="1" dirty="0"/>
              <a:t> </a:t>
            </a:r>
            <a:r>
              <a:rPr lang="fr-FR" sz="2000" b="1" dirty="0" err="1"/>
              <a:t>أخرى</a:t>
            </a:r>
            <a:r>
              <a:rPr lang="fr-FR" sz="2000" b="1" dirty="0"/>
              <a:t> </a:t>
            </a:r>
            <a:r>
              <a:rPr lang="fr-FR" sz="2000" b="1" dirty="0" err="1"/>
              <a:t>مثل</a:t>
            </a:r>
            <a:r>
              <a:rPr lang="fr-FR" sz="2000" b="1" dirty="0"/>
              <a:t> </a:t>
            </a:r>
            <a:r>
              <a:rPr lang="fr-FR" sz="2000" b="1" dirty="0" err="1"/>
              <a:t>اللامينين</a:t>
            </a:r>
            <a:r>
              <a:rPr lang="fr-FR" sz="2000" b="1" dirty="0"/>
              <a:t>، </a:t>
            </a:r>
            <a:r>
              <a:rPr lang="fr-FR" sz="2000" b="1" dirty="0" err="1"/>
              <a:t>تثبت</a:t>
            </a:r>
            <a:r>
              <a:rPr lang="fr-FR" sz="2000" b="1" dirty="0"/>
              <a:t> </a:t>
            </a:r>
            <a:r>
              <a:rPr lang="fr-FR" sz="2000" b="1" dirty="0" err="1"/>
              <a:t>الخلايا</a:t>
            </a:r>
            <a:r>
              <a:rPr lang="fr-FR" sz="2000" b="1" dirty="0"/>
              <a:t> </a:t>
            </a:r>
            <a:r>
              <a:rPr lang="fr-FR" sz="2000" b="1" dirty="0" err="1"/>
              <a:t>بالمصفوفة</a:t>
            </a:r>
            <a:r>
              <a:rPr lang="fr-FR" sz="2000" b="1" dirty="0"/>
              <a:t> </a:t>
            </a:r>
            <a:r>
              <a:rPr lang="fr-FR" sz="2000" b="1" dirty="0" err="1"/>
              <a:t>خارج</a:t>
            </a:r>
            <a:r>
              <a:rPr lang="fr-FR" sz="2000" b="1" dirty="0"/>
              <a:t> </a:t>
            </a:r>
            <a:r>
              <a:rPr lang="fr-FR" sz="2000" b="1" dirty="0" err="1"/>
              <a:t>الخلوية</a:t>
            </a:r>
            <a:r>
              <a:rPr lang="fr-FR" sz="2000" b="1" dirty="0"/>
              <a:t>، </a:t>
            </a:r>
            <a:r>
              <a:rPr lang="fr-FR" sz="2000" b="1" dirty="0" err="1"/>
              <a:t>وتشكل</a:t>
            </a:r>
            <a:r>
              <a:rPr lang="fr-FR" sz="2000" b="1" dirty="0"/>
              <a:t> </a:t>
            </a:r>
            <a:r>
              <a:rPr lang="fr-FR" sz="2000" b="1" dirty="0" err="1"/>
              <a:t>وحدة</a:t>
            </a:r>
            <a:r>
              <a:rPr lang="fr-FR" sz="2000" b="1" dirty="0"/>
              <a:t> </a:t>
            </a:r>
            <a:r>
              <a:rPr lang="fr-FR" sz="2000" b="1" dirty="0" err="1"/>
              <a:t>متماسكة</a:t>
            </a:r>
            <a:r>
              <a:rPr lang="fr-FR" sz="2000" b="1" dirty="0"/>
              <a:t>.</a:t>
            </a:r>
          </a:p>
        </p:txBody>
      </p:sp>
    </p:spTree>
    <p:extLst>
      <p:ext uri="{BB962C8B-B14F-4D97-AF65-F5344CB8AC3E}">
        <p14:creationId xmlns:p14="http://schemas.microsoft.com/office/powerpoint/2010/main" val="430518690"/>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68" y="1052736"/>
            <a:ext cx="8352928" cy="1800200"/>
          </a:xfrm>
          <a:prstGeom prst="rect">
            <a:avLst/>
          </a:prstGeom>
          <a:ln w="762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4" name="Rectangle 3"/>
          <p:cNvSpPr/>
          <p:nvPr/>
        </p:nvSpPr>
        <p:spPr>
          <a:xfrm>
            <a:off x="1619672" y="2996952"/>
            <a:ext cx="6171366" cy="1800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1. Structural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93087" y="5085184"/>
            <a:ext cx="4824536" cy="923330"/>
          </a:xfrm>
          <a:prstGeom prst="rect">
            <a:avLst/>
          </a:prstGeom>
          <a:ln w="76200"/>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a:latin typeface="Times New Roman" panose="02020603050405020304" pitchFamily="18" charset="0"/>
                <a:cs typeface="Times New Roman" panose="02020603050405020304" pitchFamily="18" charset="0"/>
              </a:rPr>
              <a:t>II. 1. </a:t>
            </a:r>
            <a:r>
              <a:rPr lang="fr-FR" sz="3600" b="1" dirty="0" smtClean="0">
                <a:latin typeface="Times New Roman" panose="02020603050405020304" pitchFamily="18" charset="0"/>
                <a:cs typeface="Times New Roman" panose="02020603050405020304" pitchFamily="18" charset="0"/>
              </a:rPr>
              <a:t>1. </a:t>
            </a:r>
            <a:r>
              <a:rPr lang="en-US" sz="3600" b="1" dirty="0" smtClean="0">
                <a:latin typeface="Times New Roman" panose="02020603050405020304" pitchFamily="18" charset="0"/>
                <a:cs typeface="Times New Roman" panose="02020603050405020304" pitchFamily="18" charset="0"/>
              </a:rPr>
              <a:t>Collagen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134529"/>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5040560"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Collagen </a:t>
            </a:r>
            <a:r>
              <a:rPr lang="en-US" sz="2400" b="1" dirty="0">
                <a:latin typeface="Times New Roman" panose="02020603050405020304" pitchFamily="18" charset="0"/>
                <a:cs typeface="Times New Roman" panose="02020603050405020304" pitchFamily="18" charset="0"/>
              </a:rPr>
              <a:t>(from the Greek, meaning glue producing</a:t>
            </a:r>
            <a:r>
              <a:rPr lang="en-US" sz="2400" b="1" dirty="0" smtClean="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forms </a:t>
            </a:r>
            <a:r>
              <a:rPr lang="en-US" sz="2400" b="1" dirty="0">
                <a:latin typeface="Times New Roman" panose="02020603050405020304" pitchFamily="18" charset="0"/>
                <a:cs typeface="Times New Roman" panose="02020603050405020304" pitchFamily="18" charset="0"/>
              </a:rPr>
              <a:t>cable-like </a:t>
            </a:r>
            <a:r>
              <a:rPr lang="en-US" sz="2400" b="1" dirty="0" err="1">
                <a:latin typeface="Times New Roman" panose="02020603050405020304" pitchFamily="18" charset="0"/>
                <a:cs typeface="Times New Roman" panose="02020603050405020304" pitchFamily="18" charset="0"/>
              </a:rPr>
              <a:t>fibres</a:t>
            </a:r>
            <a:r>
              <a:rPr lang="en-US" sz="2400" b="1" dirty="0">
                <a:latin typeface="Times New Roman" panose="02020603050405020304" pitchFamily="18" charset="0"/>
                <a:cs typeface="Times New Roman" panose="02020603050405020304" pitchFamily="18" charset="0"/>
              </a:rPr>
              <a:t> or sheets </a:t>
            </a:r>
            <a:r>
              <a:rPr lang="en-US" sz="2400" b="1" dirty="0" smtClean="0">
                <a:latin typeface="Times New Roman" panose="02020603050405020304" pitchFamily="18" charset="0"/>
                <a:cs typeface="Times New Roman" panose="02020603050405020304" pitchFamily="18" charset="0"/>
              </a:rPr>
              <a:t>that provide </a:t>
            </a:r>
            <a:r>
              <a:rPr lang="en-US" sz="2400" b="1" dirty="0">
                <a:latin typeface="Times New Roman" panose="02020603050405020304" pitchFamily="18" charset="0"/>
                <a:cs typeface="Times New Roman" panose="02020603050405020304" pitchFamily="18" charset="0"/>
              </a:rPr>
              <a:t>tensile </a:t>
            </a:r>
            <a:r>
              <a:rPr lang="en-US" sz="2400" b="1" dirty="0" smtClean="0">
                <a:latin typeface="Times New Roman" panose="02020603050405020304" pitchFamily="18" charset="0"/>
                <a:cs typeface="Times New Roman" panose="02020603050405020304" pitchFamily="18" charset="0"/>
              </a:rPr>
              <a:t>strength (</a:t>
            </a:r>
            <a:r>
              <a:rPr lang="en-US" sz="2400" b="1" dirty="0">
                <a:latin typeface="Times New Roman" panose="02020603050405020304" pitchFamily="18" charset="0"/>
                <a:cs typeface="Times New Roman" panose="02020603050405020304" pitchFamily="18" charset="0"/>
              </a:rPr>
              <a:t>resistance to </a:t>
            </a:r>
            <a:r>
              <a:rPr lang="en-US" sz="2400" b="1" dirty="0" smtClean="0">
                <a:latin typeface="Times New Roman" panose="02020603050405020304" pitchFamily="18" charset="0"/>
                <a:cs typeface="Times New Roman" panose="02020603050405020304" pitchFamily="18" charset="0"/>
              </a:rPr>
              <a:t>longitudinal stress</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Collagen </a:t>
            </a:r>
            <a:r>
              <a:rPr lang="en-US" sz="2400" b="1" dirty="0" smtClean="0">
                <a:latin typeface="Times New Roman" panose="02020603050405020304" pitchFamily="18" charset="0"/>
                <a:cs typeface="Times New Roman" panose="02020603050405020304" pitchFamily="18" charset="0"/>
              </a:rPr>
              <a:t>is the </a:t>
            </a:r>
            <a:r>
              <a:rPr lang="en-US" sz="2400" b="1" dirty="0">
                <a:latin typeface="Times New Roman" panose="02020603050405020304" pitchFamily="18" charset="0"/>
                <a:cs typeface="Times New Roman" panose="02020603050405020304" pitchFamily="18" charset="0"/>
              </a:rPr>
              <a:t>most abundant fibrous protein in the animal </a:t>
            </a:r>
            <a:r>
              <a:rPr lang="en-US" sz="2400" b="1" dirty="0" smtClean="0">
                <a:latin typeface="Times New Roman" panose="02020603050405020304" pitchFamily="18" charset="0"/>
                <a:cs typeface="Times New Roman" panose="02020603050405020304" pitchFamily="18" charset="0"/>
              </a:rPr>
              <a:t>kingdom.</a:t>
            </a:r>
          </a:p>
          <a:p>
            <a:pPr algn="just"/>
            <a:endParaRPr lang="en-US" sz="2400" b="1" dirty="0">
              <a:latin typeface="Times New Roman" panose="02020603050405020304" pitchFamily="18" charset="0"/>
              <a:cs typeface="Times New Roman" panose="02020603050405020304" pitchFamily="18" charset="0"/>
            </a:endParaRPr>
          </a:p>
          <a:p>
            <a:pPr algn="just"/>
            <a:r>
              <a:rPr lang="fr-FR" sz="2400" b="1" dirty="0" smtClean="0">
                <a:latin typeface="Times New Roman" panose="02020603050405020304" pitchFamily="18" charset="0"/>
                <a:cs typeface="Times New Roman" panose="02020603050405020304" pitchFamily="18" charset="0"/>
              </a:rPr>
              <a:t>In </a:t>
            </a:r>
            <a:r>
              <a:rPr lang="fr-FR" sz="2400" b="1" dirty="0" err="1">
                <a:latin typeface="Times New Roman" panose="02020603050405020304" pitchFamily="18" charset="0"/>
                <a:cs typeface="Times New Roman" panose="02020603050405020304" pitchFamily="18" charset="0"/>
              </a:rPr>
              <a:t>mammals</a:t>
            </a:r>
            <a:r>
              <a:rPr lang="fr-FR" sz="2400" b="1" dirty="0">
                <a:latin typeface="Times New Roman" panose="02020603050405020304" pitchFamily="18" charset="0"/>
                <a:cs typeface="Times New Roman" panose="02020603050405020304" pitchFamily="18" charset="0"/>
              </a:rPr>
              <a:t>, more </a:t>
            </a:r>
            <a:r>
              <a:rPr lang="fr-FR" sz="2400" b="1" dirty="0" err="1" smtClean="0">
                <a:latin typeface="Times New Roman" panose="02020603050405020304" pitchFamily="18" charset="0"/>
                <a:cs typeface="Times New Roman" panose="02020603050405020304" pitchFamily="18" charset="0"/>
              </a:rPr>
              <a:t>than</a:t>
            </a:r>
            <a:r>
              <a:rPr lang="fr-F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25</a:t>
            </a:r>
            <a:r>
              <a:rPr lang="en-US" sz="2400" b="1" dirty="0">
                <a:latin typeface="Times New Roman" panose="02020603050405020304" pitchFamily="18" charset="0"/>
                <a:cs typeface="Times New Roman" panose="02020603050405020304" pitchFamily="18" charset="0"/>
              </a:rPr>
              <a:t>% of the total protein </a:t>
            </a:r>
            <a:r>
              <a:rPr lang="en-US" sz="2400" b="1" dirty="0" smtClean="0">
                <a:latin typeface="Times New Roman" panose="02020603050405020304" pitchFamily="18" charset="0"/>
                <a:cs typeface="Times New Roman" panose="02020603050405020304" pitchFamily="18" charset="0"/>
              </a:rPr>
              <a:t>mass consists </a:t>
            </a:r>
            <a:r>
              <a:rPr lang="en-US" sz="2400" b="1" dirty="0">
                <a:latin typeface="Times New Roman" panose="02020603050405020304" pitchFamily="18" charset="0"/>
                <a:cs typeface="Times New Roman" panose="02020603050405020304" pitchFamily="18" charset="0"/>
              </a:rPr>
              <a:t>of collagen, much </a:t>
            </a:r>
            <a:r>
              <a:rPr lang="en-US" sz="2400" b="1" dirty="0" smtClean="0">
                <a:latin typeface="Times New Roman" panose="02020603050405020304" pitchFamily="18" charset="0"/>
                <a:cs typeface="Times New Roman" panose="02020603050405020304" pitchFamily="18" charset="0"/>
              </a:rPr>
              <a:t>more than </a:t>
            </a:r>
            <a:r>
              <a:rPr lang="en-US" sz="2400" b="1" dirty="0">
                <a:latin typeface="Times New Roman" panose="02020603050405020304" pitchFamily="18" charset="0"/>
                <a:cs typeface="Times New Roman" panose="02020603050405020304" pitchFamily="18" charset="0"/>
              </a:rPr>
              <a:t>any other protein. </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27384"/>
            <a:ext cx="7776864" cy="1107996"/>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spAutoFit/>
          </a:bodyPr>
          <a:lstStyle/>
          <a:p>
            <a:pPr algn="ctr">
              <a:lnSpc>
                <a:spcPct val="150000"/>
              </a:lnSpc>
            </a:pPr>
            <a:r>
              <a:rPr lang="en-US" sz="4400" b="1" dirty="0">
                <a:latin typeface="Times New Roman" panose="02020603050405020304" pitchFamily="18" charset="0"/>
                <a:cs typeface="Times New Roman" panose="02020603050405020304" pitchFamily="18" charset="0"/>
              </a:rPr>
              <a:t>Collagen</a:t>
            </a:r>
            <a:r>
              <a:rPr lang="en-US" sz="3600" b="1" dirty="0">
                <a:latin typeface="Times New Roman" panose="02020603050405020304" pitchFamily="18" charset="0"/>
                <a:cs typeface="Times New Roman" panose="02020603050405020304" pitchFamily="18" charset="0"/>
              </a:rPr>
              <a:t> </a:t>
            </a:r>
          </a:p>
        </p:txBody>
      </p:sp>
      <p:pic>
        <p:nvPicPr>
          <p:cNvPr id="4" name="Image 3"/>
          <p:cNvPicPr>
            <a:picLocks noChangeAspect="1"/>
          </p:cNvPicPr>
          <p:nvPr/>
        </p:nvPicPr>
        <p:blipFill rotWithShape="1">
          <a:blip r:embed="rId2"/>
          <a:srcRect t="33023"/>
          <a:stretch/>
        </p:blipFill>
        <p:spPr>
          <a:xfrm>
            <a:off x="5868144" y="126748"/>
            <a:ext cx="2357131" cy="785701"/>
          </a:xfrm>
          <a:prstGeom prst="rect">
            <a:avLst/>
          </a:prstGeom>
        </p:spPr>
      </p:pic>
      <p:sp>
        <p:nvSpPr>
          <p:cNvPr id="5" name="Rectangle 4"/>
          <p:cNvSpPr/>
          <p:nvPr/>
        </p:nvSpPr>
        <p:spPr>
          <a:xfrm>
            <a:off x="5292080" y="1628800"/>
            <a:ext cx="3707904"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smtClean="0"/>
              <a:t>الكولاجين</a:t>
            </a:r>
            <a:r>
              <a:rPr lang="fr-FR" sz="2000" b="1" dirty="0" smtClean="0"/>
              <a:t>)</a:t>
            </a:r>
            <a:r>
              <a:rPr lang="fr-FR" sz="2000" b="1" dirty="0" err="1" smtClean="0"/>
              <a:t>من</a:t>
            </a:r>
            <a:r>
              <a:rPr lang="fr-FR" sz="2000" b="1" dirty="0" smtClean="0"/>
              <a:t> </a:t>
            </a:r>
            <a:r>
              <a:rPr lang="fr-FR" sz="2000" b="1" dirty="0" err="1"/>
              <a:t>الكلمة</a:t>
            </a:r>
            <a:r>
              <a:rPr lang="fr-FR" sz="2000" b="1" dirty="0"/>
              <a:t> </a:t>
            </a:r>
            <a:r>
              <a:rPr lang="fr-FR" sz="2000" b="1" dirty="0" err="1"/>
              <a:t>اليونانية</a:t>
            </a:r>
            <a:r>
              <a:rPr lang="fr-FR" sz="2000" b="1" dirty="0"/>
              <a:t>، </a:t>
            </a:r>
            <a:r>
              <a:rPr lang="fr-FR" sz="2000" b="1" dirty="0" err="1"/>
              <a:t>وتعني</a:t>
            </a:r>
            <a:r>
              <a:rPr lang="fr-FR" sz="2000" b="1" dirty="0"/>
              <a:t> </a:t>
            </a:r>
            <a:r>
              <a:rPr lang="fr-FR" sz="2000" b="1" dirty="0" err="1"/>
              <a:t>إنتاج</a:t>
            </a:r>
            <a:r>
              <a:rPr lang="fr-FR" sz="2000" b="1" dirty="0"/>
              <a:t> </a:t>
            </a:r>
            <a:r>
              <a:rPr lang="fr-FR" sz="2000" b="1" dirty="0" err="1" smtClean="0"/>
              <a:t>الغراء</a:t>
            </a:r>
            <a:r>
              <a:rPr lang="fr-FR" sz="2000" b="1" dirty="0" smtClean="0"/>
              <a:t>(</a:t>
            </a:r>
            <a:r>
              <a:rPr lang="fr-FR" sz="2000" b="1" dirty="0" err="1" smtClean="0"/>
              <a:t>يشكل</a:t>
            </a:r>
            <a:r>
              <a:rPr lang="fr-FR" sz="2000" b="1" dirty="0" smtClean="0"/>
              <a:t> </a:t>
            </a:r>
            <a:r>
              <a:rPr lang="fr-FR" sz="2000" b="1" dirty="0" err="1"/>
              <a:t>أليافًا</a:t>
            </a:r>
            <a:r>
              <a:rPr lang="fr-FR" sz="2000" b="1" dirty="0"/>
              <a:t> </a:t>
            </a:r>
            <a:r>
              <a:rPr lang="fr-FR" sz="2000" b="1" dirty="0" err="1"/>
              <a:t>أو</a:t>
            </a:r>
            <a:r>
              <a:rPr lang="fr-FR" sz="2000" b="1" dirty="0"/>
              <a:t> </a:t>
            </a:r>
            <a:r>
              <a:rPr lang="fr-FR" sz="2000" b="1" dirty="0" err="1"/>
              <a:t>صفائح</a:t>
            </a:r>
            <a:r>
              <a:rPr lang="fr-FR" sz="2000" b="1" dirty="0"/>
              <a:t> </a:t>
            </a:r>
            <a:r>
              <a:rPr lang="fr-FR" sz="2000" b="1" dirty="0" err="1"/>
              <a:t>تشبه</a:t>
            </a:r>
            <a:r>
              <a:rPr lang="fr-FR" sz="2000" b="1" dirty="0"/>
              <a:t> </a:t>
            </a:r>
            <a:r>
              <a:rPr lang="fr-FR" sz="2000" b="1" dirty="0" err="1"/>
              <a:t>الكابلات</a:t>
            </a:r>
            <a:r>
              <a:rPr lang="fr-FR" sz="2000" b="1" dirty="0"/>
              <a:t> </a:t>
            </a:r>
            <a:r>
              <a:rPr lang="fr-FR" sz="2000" b="1" dirty="0" err="1"/>
              <a:t>توفر</a:t>
            </a:r>
            <a:r>
              <a:rPr lang="fr-FR" sz="2000" b="1" dirty="0"/>
              <a:t> </a:t>
            </a:r>
            <a:r>
              <a:rPr lang="fr-FR" sz="2000" b="1" dirty="0" err="1"/>
              <a:t>قوة</a:t>
            </a:r>
            <a:r>
              <a:rPr lang="fr-FR" sz="2000" b="1" dirty="0"/>
              <a:t> </a:t>
            </a:r>
            <a:r>
              <a:rPr lang="fr-FR" sz="2000" b="1" dirty="0" err="1"/>
              <a:t>الشد</a:t>
            </a:r>
            <a:r>
              <a:rPr lang="fr-FR" sz="2000" b="1" dirty="0"/>
              <a:t> ) </a:t>
            </a:r>
            <a:r>
              <a:rPr lang="fr-FR" sz="2000" b="1" dirty="0" err="1" smtClean="0"/>
              <a:t>مقاومة</a:t>
            </a:r>
            <a:r>
              <a:rPr lang="fr-FR" sz="2000" b="1" dirty="0" smtClean="0"/>
              <a:t> </a:t>
            </a:r>
            <a:r>
              <a:rPr lang="fr-FR" sz="2000" b="1" dirty="0" err="1"/>
              <a:t>الإجهاد</a:t>
            </a:r>
            <a:r>
              <a:rPr lang="fr-FR" sz="2000" b="1" dirty="0"/>
              <a:t> </a:t>
            </a:r>
            <a:r>
              <a:rPr lang="fr-FR" sz="2000" b="1" dirty="0" err="1" smtClean="0"/>
              <a:t>الطولي</a:t>
            </a:r>
            <a:r>
              <a:rPr lang="fr-FR" sz="2000" b="1" dirty="0"/>
              <a:t>. </a:t>
            </a:r>
            <a:r>
              <a:rPr lang="fr-FR" sz="2000" b="1" dirty="0" smtClean="0"/>
              <a:t>(</a:t>
            </a:r>
          </a:p>
          <a:p>
            <a:pPr algn="just" rtl="1"/>
            <a:endParaRPr lang="fr-FR" sz="2000" b="1" dirty="0" smtClean="0"/>
          </a:p>
          <a:p>
            <a:pPr algn="just" rtl="1"/>
            <a:r>
              <a:rPr lang="ar-DZ" sz="2000" b="1" dirty="0"/>
              <a:t>الكولاجين هو البروتين الليفي الأكثر وفرة في المملكة الحيوانية</a:t>
            </a:r>
            <a:r>
              <a:rPr lang="ar-DZ" sz="2000" b="1" dirty="0" smtClean="0"/>
              <a:t>.</a:t>
            </a:r>
            <a:endParaRPr lang="en-US" sz="2000" b="1" dirty="0" smtClean="0"/>
          </a:p>
          <a:p>
            <a:pPr algn="just" rtl="1"/>
            <a:endParaRPr lang="fr-FR" sz="2000" b="1" dirty="0"/>
          </a:p>
          <a:p>
            <a:pPr algn="just" rtl="1"/>
            <a:r>
              <a:rPr lang="fr-FR" sz="2000" b="1" dirty="0"/>
              <a:t>في </a:t>
            </a:r>
            <a:r>
              <a:rPr lang="fr-FR" sz="2000" b="1" dirty="0" err="1"/>
              <a:t>الثدييات</a:t>
            </a:r>
            <a:r>
              <a:rPr lang="fr-FR" sz="2000" b="1" dirty="0"/>
              <a:t>، </a:t>
            </a:r>
            <a:r>
              <a:rPr lang="fr-FR" sz="2000" b="1" dirty="0" err="1"/>
              <a:t>يتكون</a:t>
            </a:r>
            <a:r>
              <a:rPr lang="fr-FR" sz="2000" b="1" dirty="0"/>
              <a:t> </a:t>
            </a:r>
            <a:r>
              <a:rPr lang="fr-FR" sz="2000" b="1" dirty="0" err="1"/>
              <a:t>أكثر</a:t>
            </a:r>
            <a:r>
              <a:rPr lang="fr-FR" sz="2000" b="1" dirty="0"/>
              <a:t> </a:t>
            </a:r>
            <a:r>
              <a:rPr lang="fr-FR" sz="2000" b="1" dirty="0" err="1"/>
              <a:t>من</a:t>
            </a:r>
            <a:r>
              <a:rPr lang="fr-FR" sz="2000" b="1" dirty="0"/>
              <a:t> 25% </a:t>
            </a:r>
            <a:r>
              <a:rPr lang="fr-FR" sz="2000" b="1" dirty="0" err="1"/>
              <a:t>من</a:t>
            </a:r>
            <a:r>
              <a:rPr lang="fr-FR" sz="2000" b="1" dirty="0"/>
              <a:t> </a:t>
            </a:r>
            <a:r>
              <a:rPr lang="fr-FR" sz="2000" b="1" dirty="0" err="1"/>
              <a:t>إجمالي</a:t>
            </a:r>
            <a:r>
              <a:rPr lang="fr-FR" sz="2000" b="1" dirty="0"/>
              <a:t> </a:t>
            </a:r>
            <a:r>
              <a:rPr lang="fr-FR" sz="2000" b="1" dirty="0" err="1"/>
              <a:t>كتلة</a:t>
            </a:r>
            <a:r>
              <a:rPr lang="fr-FR" sz="2000" b="1" dirty="0"/>
              <a:t> </a:t>
            </a:r>
            <a:r>
              <a:rPr lang="fr-FR" sz="2000" b="1" dirty="0" err="1"/>
              <a:t>البروتين</a:t>
            </a:r>
            <a:r>
              <a:rPr lang="fr-FR" sz="2000" b="1" dirty="0"/>
              <a:t> </a:t>
            </a:r>
            <a:r>
              <a:rPr lang="fr-FR" sz="2000" b="1" dirty="0" err="1"/>
              <a:t>من</a:t>
            </a:r>
            <a:r>
              <a:rPr lang="fr-FR" sz="2000" b="1" dirty="0"/>
              <a:t> </a:t>
            </a:r>
            <a:r>
              <a:rPr lang="fr-FR" sz="2000" b="1" dirty="0" err="1"/>
              <a:t>الكولاجين</a:t>
            </a:r>
            <a:r>
              <a:rPr lang="fr-FR" sz="2000" b="1" dirty="0"/>
              <a:t>، </a:t>
            </a:r>
            <a:r>
              <a:rPr lang="fr-FR" sz="2000" b="1" dirty="0" err="1"/>
              <a:t>أكثر</a:t>
            </a:r>
            <a:r>
              <a:rPr lang="fr-FR" sz="2000" b="1" dirty="0"/>
              <a:t> </a:t>
            </a:r>
            <a:r>
              <a:rPr lang="fr-FR" sz="2000" b="1" dirty="0" err="1"/>
              <a:t>بكثير</a:t>
            </a:r>
            <a:r>
              <a:rPr lang="fr-FR" sz="2000" b="1" dirty="0"/>
              <a:t> </a:t>
            </a:r>
            <a:r>
              <a:rPr lang="fr-FR" sz="2000" b="1" dirty="0" err="1"/>
              <a:t>من</a:t>
            </a:r>
            <a:r>
              <a:rPr lang="fr-FR" sz="2000" b="1" dirty="0"/>
              <a:t> </a:t>
            </a:r>
            <a:r>
              <a:rPr lang="fr-FR" sz="2000" b="1" dirty="0" err="1"/>
              <a:t>أي</a:t>
            </a:r>
            <a:r>
              <a:rPr lang="fr-FR" sz="2000" b="1" dirty="0"/>
              <a:t> </a:t>
            </a:r>
            <a:r>
              <a:rPr lang="fr-FR" sz="2000" b="1" dirty="0" err="1"/>
              <a:t>بروتين</a:t>
            </a:r>
            <a:r>
              <a:rPr lang="fr-FR" sz="2000" b="1" dirty="0"/>
              <a:t> </a:t>
            </a:r>
            <a:r>
              <a:rPr lang="fr-FR" sz="2000" b="1" dirty="0" err="1"/>
              <a:t>آخر</a:t>
            </a:r>
            <a:r>
              <a:rPr lang="fr-FR" sz="2000" b="1" dirty="0"/>
              <a:t>. </a:t>
            </a:r>
          </a:p>
        </p:txBody>
      </p:sp>
    </p:spTree>
    <p:extLst>
      <p:ext uri="{BB962C8B-B14F-4D97-AF65-F5344CB8AC3E}">
        <p14:creationId xmlns:p14="http://schemas.microsoft.com/office/powerpoint/2010/main" val="3352343777"/>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40768"/>
            <a:ext cx="468052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Collagen shapes </a:t>
            </a:r>
            <a:r>
              <a:rPr lang="en-US" sz="2400" b="1" dirty="0">
                <a:latin typeface="Times New Roman" panose="02020603050405020304" pitchFamily="18" charset="0"/>
                <a:cs typeface="Times New Roman" panose="02020603050405020304" pitchFamily="18" charset="0"/>
              </a:rPr>
              <a:t>the structure of tendons, bones, </a:t>
            </a:r>
            <a:r>
              <a:rPr lang="en-US" sz="2400" b="1" dirty="0" smtClean="0">
                <a:latin typeface="Times New Roman" panose="02020603050405020304" pitchFamily="18" charset="0"/>
                <a:cs typeface="Times New Roman" panose="02020603050405020304" pitchFamily="18" charset="0"/>
              </a:rPr>
              <a:t>and skin,</a:t>
            </a:r>
          </a:p>
          <a:p>
            <a:pPr algn="just">
              <a:lnSpc>
                <a:spcPct val="150000"/>
              </a:lnSpc>
            </a:pPr>
            <a:endParaRPr lang="en-US" sz="24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Indeed, </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pproximately </a:t>
            </a:r>
            <a:r>
              <a:rPr lang="en-US" sz="2400" b="1" dirty="0">
                <a:latin typeface="Times New Roman" panose="02020603050405020304" pitchFamily="18" charset="0"/>
                <a:cs typeface="Times New Roman" panose="02020603050405020304" pitchFamily="18" charset="0"/>
              </a:rPr>
              <a:t>75% of the protein </a:t>
            </a:r>
            <a:r>
              <a:rPr lang="en-US" sz="2400" b="1" dirty="0" smtClean="0">
                <a:latin typeface="Times New Roman" panose="02020603050405020304" pitchFamily="18" charset="0"/>
                <a:cs typeface="Times New Roman" panose="02020603050405020304" pitchFamily="18" charset="0"/>
              </a:rPr>
              <a:t>in mammalian </a:t>
            </a:r>
            <a:r>
              <a:rPr lang="en-US" sz="2400" b="1" dirty="0">
                <a:latin typeface="Times New Roman" panose="02020603050405020304" pitchFamily="18" charset="0"/>
                <a:cs typeface="Times New Roman" panose="02020603050405020304" pitchFamily="18" charset="0"/>
              </a:rPr>
              <a:t>skin </a:t>
            </a:r>
            <a:r>
              <a:rPr lang="en-US" sz="2400" b="1" dirty="0" smtClean="0">
                <a:latin typeface="Times New Roman" panose="02020603050405020304" pitchFamily="18" charset="0"/>
                <a:cs typeface="Times New Roman" panose="02020603050405020304" pitchFamily="18" charset="0"/>
              </a:rPr>
              <a:t>is composed </a:t>
            </a:r>
            <a:r>
              <a:rPr lang="en-US" sz="2400" b="1" dirty="0">
                <a:latin typeface="Times New Roman" panose="02020603050405020304" pitchFamily="18" charset="0"/>
                <a:cs typeface="Times New Roman" panose="02020603050405020304" pitchFamily="18" charset="0"/>
              </a:rPr>
              <a:t>of collagen. </a:t>
            </a:r>
            <a:endParaRPr lang="en-US" sz="2400" b="1"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539552" y="-27384"/>
            <a:ext cx="7776864" cy="1107996"/>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spAutoFit/>
          </a:bodyPr>
          <a:lstStyle/>
          <a:p>
            <a:pPr algn="ctr">
              <a:lnSpc>
                <a:spcPct val="150000"/>
              </a:lnSpc>
            </a:pPr>
            <a:r>
              <a:rPr lang="en-US" sz="4400" b="1" dirty="0">
                <a:latin typeface="Times New Roman" panose="02020603050405020304" pitchFamily="18" charset="0"/>
                <a:cs typeface="Times New Roman" panose="02020603050405020304" pitchFamily="18" charset="0"/>
              </a:rPr>
              <a:t>Collagen</a:t>
            </a:r>
            <a:r>
              <a:rPr lang="en-US" sz="3600" b="1" dirty="0">
                <a:latin typeface="Times New Roman" panose="02020603050405020304" pitchFamily="18" charset="0"/>
                <a:cs typeface="Times New Roman" panose="02020603050405020304" pitchFamily="18" charset="0"/>
              </a:rPr>
              <a:t> </a:t>
            </a:r>
          </a:p>
        </p:txBody>
      </p:sp>
      <p:pic>
        <p:nvPicPr>
          <p:cNvPr id="4" name="Image 3"/>
          <p:cNvPicPr>
            <a:picLocks noChangeAspect="1"/>
          </p:cNvPicPr>
          <p:nvPr/>
        </p:nvPicPr>
        <p:blipFill rotWithShape="1">
          <a:blip r:embed="rId2"/>
          <a:srcRect t="33023"/>
          <a:stretch/>
        </p:blipFill>
        <p:spPr>
          <a:xfrm>
            <a:off x="5868144" y="126748"/>
            <a:ext cx="2357131" cy="785701"/>
          </a:xfrm>
          <a:prstGeom prst="rect">
            <a:avLst/>
          </a:prstGeom>
        </p:spPr>
      </p:pic>
      <p:sp>
        <p:nvSpPr>
          <p:cNvPr id="5" name="Rectangle 4"/>
          <p:cNvSpPr/>
          <p:nvPr/>
        </p:nvSpPr>
        <p:spPr>
          <a:xfrm>
            <a:off x="5292080" y="1628800"/>
            <a:ext cx="3707904"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endParaRPr lang="fr-FR" sz="2000" b="1" dirty="0" smtClean="0"/>
          </a:p>
          <a:p>
            <a:pPr algn="just" rtl="1"/>
            <a:endParaRPr lang="fr-FR" sz="2000" b="1" dirty="0"/>
          </a:p>
          <a:p>
            <a:pPr algn="just" rtl="1"/>
            <a:r>
              <a:rPr lang="ar-DZ" sz="2000" b="1" dirty="0"/>
              <a:t>يشكل الكولاجين بنية الأوتار والعظام والجلد،</a:t>
            </a:r>
          </a:p>
          <a:p>
            <a:pPr algn="just" rtl="1"/>
            <a:endParaRPr lang="ar-DZ" sz="2000" b="1" dirty="0"/>
          </a:p>
          <a:p>
            <a:pPr algn="just" rtl="1"/>
            <a:r>
              <a:rPr lang="ar-DZ" sz="2000" b="1" dirty="0"/>
              <a:t>في الواقع، حوالي 75% من البروتينات </a:t>
            </a:r>
            <a:r>
              <a:rPr lang="ar-DZ" sz="2000" b="1" dirty="0" err="1"/>
              <a:t>المكونه</a:t>
            </a:r>
            <a:r>
              <a:rPr lang="ar-DZ" sz="2000" b="1" dirty="0"/>
              <a:t> لجلد الثدييات هي بروتين </a:t>
            </a:r>
            <a:r>
              <a:rPr lang="ar-DZ" sz="2000" b="1" dirty="0" smtClean="0"/>
              <a:t>الكولاجين</a:t>
            </a:r>
            <a:endParaRPr lang="en-US" sz="2000" b="1" dirty="0" smtClean="0"/>
          </a:p>
        </p:txBody>
      </p:sp>
    </p:spTree>
    <p:extLst>
      <p:ext uri="{BB962C8B-B14F-4D97-AF65-F5344CB8AC3E}">
        <p14:creationId xmlns:p14="http://schemas.microsoft.com/office/powerpoint/2010/main" val="3522895678"/>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6404" t="44204" r="55170" b="-564"/>
          <a:stretch/>
        </p:blipFill>
        <p:spPr>
          <a:xfrm>
            <a:off x="179512" y="77996"/>
            <a:ext cx="8712968" cy="6552728"/>
          </a:xfrm>
          <a:prstGeom prst="rect">
            <a:avLst/>
          </a:prstGeom>
          <a:ln>
            <a:solidFill>
              <a:schemeClr val="tx1"/>
            </a:solidFill>
          </a:ln>
        </p:spPr>
      </p:pic>
      <p:sp>
        <p:nvSpPr>
          <p:cNvPr id="3" name="Rectangle 2"/>
          <p:cNvSpPr/>
          <p:nvPr/>
        </p:nvSpPr>
        <p:spPr>
          <a:xfrm>
            <a:off x="5436096" y="1844824"/>
            <a:ext cx="3400290"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smtClean="0">
                <a:latin typeface="Times New Roman" panose="02020603050405020304" pitchFamily="18" charset="0"/>
                <a:cs typeface="Times New Roman" panose="02020603050405020304" pitchFamily="18" charset="0"/>
              </a:rPr>
              <a:t>Long </a:t>
            </a:r>
            <a:r>
              <a:rPr lang="en-US" sz="2400" b="1" dirty="0">
                <a:latin typeface="Times New Roman" panose="02020603050405020304" pitchFamily="18" charset="0"/>
                <a:cs typeface="Times New Roman" panose="02020603050405020304" pitchFamily="18" charset="0"/>
              </a:rPr>
              <a:t>polypeptide </a:t>
            </a:r>
            <a:r>
              <a:rPr lang="fr-FR" sz="2400" b="1" dirty="0" err="1">
                <a:latin typeface="Times New Roman" panose="02020603050405020304" pitchFamily="18" charset="0"/>
                <a:cs typeface="Times New Roman" panose="02020603050405020304" pitchFamily="18" charset="0"/>
              </a:rPr>
              <a:t>chains</a:t>
            </a:r>
            <a:endParaRPr lang="fr-FR" sz="2400" dirty="0"/>
          </a:p>
        </p:txBody>
      </p:sp>
      <p:cxnSp>
        <p:nvCxnSpPr>
          <p:cNvPr id="5" name="Connecteur droit 4"/>
          <p:cNvCxnSpPr/>
          <p:nvPr/>
        </p:nvCxnSpPr>
        <p:spPr>
          <a:xfrm flipV="1">
            <a:off x="7236296" y="1124744"/>
            <a:ext cx="648072" cy="7200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38082" y="940078"/>
            <a:ext cx="441018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2400" b="1" dirty="0">
                <a:latin typeface="Times New Roman" panose="02020603050405020304" pitchFamily="18" charset="0"/>
                <a:cs typeface="Times New Roman" panose="02020603050405020304" pitchFamily="18" charset="0"/>
              </a:rPr>
              <a:t>triple </a:t>
            </a:r>
            <a:r>
              <a:rPr lang="fr-FR" sz="2400" b="1" dirty="0" err="1" smtClean="0">
                <a:latin typeface="Times New Roman" panose="02020603050405020304" pitchFamily="18" charset="0"/>
                <a:cs typeface="Times New Roman" panose="02020603050405020304" pitchFamily="18" charset="0"/>
              </a:rPr>
              <a:t>helix</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molecule</a:t>
            </a:r>
            <a:r>
              <a:rPr lang="fr-FR" sz="2400" b="1" dirty="0" smtClean="0">
                <a:latin typeface="Times New Roman" panose="02020603050405020304" pitchFamily="18" charset="0"/>
                <a:cs typeface="Times New Roman" panose="02020603050405020304" pitchFamily="18" charset="0"/>
              </a:rPr>
              <a:t> of </a:t>
            </a:r>
            <a:r>
              <a:rPr lang="fr-FR" sz="2400" b="1" dirty="0" err="1" smtClean="0">
                <a:latin typeface="Times New Roman" panose="02020603050405020304" pitchFamily="18" charset="0"/>
                <a:cs typeface="Times New Roman" panose="02020603050405020304" pitchFamily="18" charset="0"/>
              </a:rPr>
              <a:t>collagen</a:t>
            </a:r>
            <a:r>
              <a:rPr lang="fr-FR" sz="2400" b="1" dirty="0" smtClean="0">
                <a:latin typeface="Times New Roman" panose="02020603050405020304" pitchFamily="18" charset="0"/>
                <a:cs typeface="Times New Roman" panose="02020603050405020304" pitchFamily="18" charset="0"/>
              </a:rPr>
              <a:t> </a:t>
            </a:r>
            <a:endParaRPr lang="fr-FR" sz="2400" dirty="0"/>
          </a:p>
        </p:txBody>
      </p:sp>
      <p:sp>
        <p:nvSpPr>
          <p:cNvPr id="7" name="Rectangle 6"/>
          <p:cNvSpPr/>
          <p:nvPr/>
        </p:nvSpPr>
        <p:spPr>
          <a:xfrm>
            <a:off x="1187624" y="3933056"/>
            <a:ext cx="2002471"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fr-FR" sz="2400" b="1" dirty="0" err="1">
                <a:latin typeface="Times New Roman" panose="02020603050405020304" pitchFamily="18" charset="0"/>
                <a:cs typeface="Times New Roman" panose="02020603050405020304" pitchFamily="18" charset="0"/>
              </a:rPr>
              <a:t>collagen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fibril</a:t>
            </a:r>
            <a:endParaRPr lang="fr-FR" sz="2400" dirty="0"/>
          </a:p>
        </p:txBody>
      </p:sp>
      <p:sp>
        <p:nvSpPr>
          <p:cNvPr id="8" name="Rectangle 7"/>
          <p:cNvSpPr/>
          <p:nvPr/>
        </p:nvSpPr>
        <p:spPr>
          <a:xfrm>
            <a:off x="683568" y="5517232"/>
            <a:ext cx="1968809" cy="46166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none">
            <a:spAutoFit/>
          </a:bodyPr>
          <a:lstStyle/>
          <a:p>
            <a:r>
              <a:rPr lang="fr-FR" sz="2400" b="1" dirty="0" err="1">
                <a:latin typeface="Times New Roman" panose="02020603050405020304" pitchFamily="18" charset="0"/>
                <a:cs typeface="Times New Roman" panose="02020603050405020304" pitchFamily="18" charset="0"/>
              </a:rPr>
              <a:t>collagen</a:t>
            </a:r>
            <a:r>
              <a:rPr lang="fr-FR" sz="2400" b="1" dirty="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fiber</a:t>
            </a:r>
            <a:endParaRPr lang="fr-FR" sz="2400" dirty="0"/>
          </a:p>
        </p:txBody>
      </p:sp>
      <p:cxnSp>
        <p:nvCxnSpPr>
          <p:cNvPr id="9" name="Connecteur droit 8"/>
          <p:cNvCxnSpPr/>
          <p:nvPr/>
        </p:nvCxnSpPr>
        <p:spPr>
          <a:xfrm flipV="1">
            <a:off x="8340287" y="836712"/>
            <a:ext cx="408177" cy="10089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7136241" y="692697"/>
            <a:ext cx="316079" cy="115212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96383"/>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983" t="6933" b="3001"/>
          <a:stretch/>
        </p:blipFill>
        <p:spPr>
          <a:xfrm>
            <a:off x="3651463" y="44624"/>
            <a:ext cx="5457041" cy="6516024"/>
          </a:xfrm>
          <a:prstGeom prst="rect">
            <a:avLst/>
          </a:prstGeom>
          <a:ln w="57150">
            <a:solidFill>
              <a:srgbClr val="FF0000"/>
            </a:solidFill>
          </a:ln>
        </p:spPr>
      </p:pic>
      <p:sp>
        <p:nvSpPr>
          <p:cNvPr id="4" name="Rectangle 3"/>
          <p:cNvSpPr/>
          <p:nvPr/>
        </p:nvSpPr>
        <p:spPr>
          <a:xfrm>
            <a:off x="71888" y="49848"/>
            <a:ext cx="34920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000" b="1" dirty="0" err="1" smtClean="0">
                <a:latin typeface="Times New Roman" panose="02020603050405020304" pitchFamily="18" charset="0"/>
                <a:cs typeface="Times New Roman" panose="02020603050405020304" pitchFamily="18" charset="0"/>
              </a:rPr>
              <a:t>Many</a:t>
            </a:r>
            <a:r>
              <a:rPr lang="fr-FR" sz="2000" b="1" dirty="0" smtClean="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rodlike</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collagen</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molecules</a:t>
            </a:r>
            <a:r>
              <a:rPr lang="fr-FR" sz="2000" b="1" dirty="0">
                <a:latin typeface="Times New Roman" panose="02020603050405020304" pitchFamily="18" charset="0"/>
                <a:cs typeface="Times New Roman" panose="02020603050405020304" pitchFamily="18" charset="0"/>
              </a:rPr>
              <a:t> are cross-</a:t>
            </a:r>
            <a:r>
              <a:rPr lang="fr-FR" sz="2000" b="1" dirty="0" err="1">
                <a:latin typeface="Times New Roman" panose="02020603050405020304" pitchFamily="18" charset="0"/>
                <a:cs typeface="Times New Roman" panose="02020603050405020304" pitchFamily="18" charset="0"/>
              </a:rPr>
              <a:t>linked</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together</a:t>
            </a:r>
            <a:r>
              <a:rPr lang="fr-FR" sz="2000" b="1" dirty="0">
                <a:latin typeface="Times New Roman" panose="02020603050405020304" pitchFamily="18" charset="0"/>
                <a:cs typeface="Times New Roman" panose="02020603050405020304" pitchFamily="18" charset="0"/>
              </a:rPr>
              <a:t> in the extra cellular </a:t>
            </a:r>
            <a:r>
              <a:rPr lang="fr-FR" sz="2000" b="1" dirty="0" err="1">
                <a:latin typeface="Times New Roman" panose="02020603050405020304" pitchFamily="18" charset="0"/>
                <a:cs typeface="Times New Roman" panose="02020603050405020304" pitchFamily="18" charset="0"/>
              </a:rPr>
              <a:t>space</a:t>
            </a:r>
            <a:r>
              <a:rPr lang="fr-FR" sz="2000" b="1" dirty="0">
                <a:latin typeface="Times New Roman" panose="02020603050405020304" pitchFamily="18" charset="0"/>
                <a:cs typeface="Times New Roman" panose="02020603050405020304" pitchFamily="18" charset="0"/>
              </a:rPr>
              <a:t> to </a:t>
            </a:r>
            <a:r>
              <a:rPr lang="fr-FR" sz="2000" b="1" dirty="0" err="1">
                <a:latin typeface="Times New Roman" panose="02020603050405020304" pitchFamily="18" charset="0"/>
                <a:cs typeface="Times New Roman" panose="02020603050405020304" pitchFamily="18" charset="0"/>
              </a:rPr>
              <a:t>form</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unextendable</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collagen</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fibrils</a:t>
            </a:r>
            <a:r>
              <a:rPr lang="fr-FR" sz="2000" b="1" dirty="0">
                <a:latin typeface="Times New Roman" panose="02020603050405020304" pitchFamily="18" charset="0"/>
                <a:cs typeface="Times New Roman" panose="02020603050405020304" pitchFamily="18" charset="0"/>
              </a:rPr>
              <a:t> </a:t>
            </a:r>
            <a:r>
              <a:rPr lang="fr-FR" sz="2000" b="1" dirty="0" err="1" smtClean="0">
                <a:latin typeface="Times New Roman" panose="02020603050405020304" pitchFamily="18" charset="0"/>
                <a:cs typeface="Times New Roman" panose="02020603050405020304" pitchFamily="18" charset="0"/>
              </a:rPr>
              <a:t>that</a:t>
            </a:r>
            <a:r>
              <a:rPr lang="fr-FR" sz="2000" b="1"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have the </a:t>
            </a:r>
            <a:r>
              <a:rPr lang="fr-FR" sz="2000" b="1" dirty="0" err="1">
                <a:latin typeface="Times New Roman" panose="02020603050405020304" pitchFamily="18" charset="0"/>
                <a:cs typeface="Times New Roman" panose="02020603050405020304" pitchFamily="18" charset="0"/>
              </a:rPr>
              <a:t>tensile</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strength</a:t>
            </a:r>
            <a:r>
              <a:rPr lang="fr-FR" sz="2000" b="1" dirty="0">
                <a:latin typeface="Times New Roman" panose="02020603050405020304" pitchFamily="18" charset="0"/>
                <a:cs typeface="Times New Roman" panose="02020603050405020304" pitchFamily="18" charset="0"/>
              </a:rPr>
              <a:t> of </a:t>
            </a:r>
            <a:r>
              <a:rPr lang="fr-FR" sz="2000" b="1" dirty="0" err="1" smtClean="0">
                <a:latin typeface="Times New Roman" panose="02020603050405020304" pitchFamily="18" charset="0"/>
                <a:cs typeface="Times New Roman" panose="02020603050405020304" pitchFamily="18" charset="0"/>
              </a:rPr>
              <a:t>Steel</a:t>
            </a:r>
            <a:endParaRPr lang="fr-FR" sz="2000" b="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79513" y="5533751"/>
            <a:ext cx="3119725"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fr-FR" sz="2000" b="1" dirty="0" err="1"/>
              <a:t>الكولاجين</a:t>
            </a:r>
            <a:r>
              <a:rPr lang="fr-FR" sz="2000" b="1" dirty="0"/>
              <a:t> </a:t>
            </a:r>
            <a:r>
              <a:rPr lang="fr-FR" sz="2000" b="1" dirty="0" err="1"/>
              <a:t>يتكون</a:t>
            </a:r>
            <a:r>
              <a:rPr lang="fr-FR" sz="2000" b="1" dirty="0"/>
              <a:t> </a:t>
            </a:r>
            <a:r>
              <a:rPr lang="fr-FR" sz="2000" b="1" dirty="0" err="1"/>
              <a:t>من</a:t>
            </a:r>
            <a:r>
              <a:rPr lang="fr-FR" sz="2000" b="1" dirty="0"/>
              <a:t> </a:t>
            </a:r>
            <a:r>
              <a:rPr lang="fr-FR" sz="2000" b="1" dirty="0" err="1"/>
              <a:t>ثلاث</a:t>
            </a:r>
            <a:r>
              <a:rPr lang="fr-FR" sz="2000" b="1" dirty="0"/>
              <a:t> </a:t>
            </a:r>
            <a:r>
              <a:rPr lang="fr-FR" sz="2000" b="1" dirty="0" err="1"/>
              <a:t>سلاسل</a:t>
            </a:r>
            <a:r>
              <a:rPr lang="fr-FR" sz="2000" b="1" dirty="0"/>
              <a:t> </a:t>
            </a:r>
            <a:r>
              <a:rPr lang="fr-FR" sz="2000" b="1" dirty="0" err="1" smtClean="0"/>
              <a:t>بروتينيه</a:t>
            </a:r>
            <a:r>
              <a:rPr lang="fr-FR" sz="2000" b="1" dirty="0" smtClean="0"/>
              <a:t>  </a:t>
            </a:r>
            <a:r>
              <a:rPr lang="fr-FR" sz="2000" b="1" dirty="0" err="1"/>
              <a:t>تلتف</a:t>
            </a:r>
            <a:r>
              <a:rPr lang="fr-FR" sz="2000" b="1" dirty="0"/>
              <a:t> </a:t>
            </a:r>
            <a:r>
              <a:rPr lang="fr-FR" sz="2000" b="1" dirty="0" err="1"/>
              <a:t>حول</a:t>
            </a:r>
            <a:r>
              <a:rPr lang="fr-FR" sz="2000" b="1" dirty="0"/>
              <a:t> </a:t>
            </a:r>
            <a:r>
              <a:rPr lang="fr-FR" sz="2000" b="1" dirty="0" err="1"/>
              <a:t>بعضها</a:t>
            </a:r>
            <a:r>
              <a:rPr lang="fr-FR" sz="2000" b="1" dirty="0"/>
              <a:t> </a:t>
            </a:r>
            <a:r>
              <a:rPr lang="fr-FR" sz="2000" b="1" dirty="0" err="1"/>
              <a:t>البعض</a:t>
            </a:r>
            <a:r>
              <a:rPr lang="fr-FR" sz="2000" b="1" dirty="0"/>
              <a:t> </a:t>
            </a:r>
            <a:r>
              <a:rPr lang="fr-FR" sz="2000" b="1" dirty="0" err="1"/>
              <a:t>بشكل</a:t>
            </a:r>
            <a:r>
              <a:rPr lang="fr-FR" sz="2000" b="1" dirty="0"/>
              <a:t> </a:t>
            </a:r>
            <a:r>
              <a:rPr lang="fr-FR" sz="2000" b="1" dirty="0" err="1"/>
              <a:t>حلزوني</a:t>
            </a:r>
            <a:endParaRPr lang="fr-FR" sz="2000" b="1" dirty="0"/>
          </a:p>
        </p:txBody>
      </p:sp>
      <p:sp>
        <p:nvSpPr>
          <p:cNvPr id="6" name="Rectangle 5"/>
          <p:cNvSpPr/>
          <p:nvPr/>
        </p:nvSpPr>
        <p:spPr>
          <a:xfrm>
            <a:off x="116407" y="3978004"/>
            <a:ext cx="3402962" cy="1323439"/>
          </a:xfrm>
          <a:prstGeom prst="rect">
            <a:avLst/>
          </a:prstGeom>
          <a:ln w="38100">
            <a:solidFill>
              <a:srgbClr val="8F00D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000" b="1" dirty="0" err="1" smtClean="0">
                <a:latin typeface="Times New Roman" panose="02020603050405020304" pitchFamily="18" charset="0"/>
                <a:cs typeface="Times New Roman" panose="02020603050405020304" pitchFamily="18" charset="0"/>
              </a:rPr>
              <a:t>Collagen</a:t>
            </a:r>
            <a:r>
              <a:rPr lang="fr-FR" sz="2000" b="1" dirty="0" smtClean="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is</a:t>
            </a:r>
            <a:r>
              <a:rPr lang="fr-FR" sz="2000" b="1" dirty="0">
                <a:latin typeface="Times New Roman" panose="02020603050405020304" pitchFamily="18" charset="0"/>
                <a:cs typeface="Times New Roman" panose="02020603050405020304" pitchFamily="18" charset="0"/>
              </a:rPr>
              <a:t> a triple </a:t>
            </a:r>
            <a:r>
              <a:rPr lang="fr-FR" sz="2000" b="1" dirty="0" err="1">
                <a:latin typeface="Times New Roman" panose="02020603050405020304" pitchFamily="18" charset="0"/>
                <a:cs typeface="Times New Roman" panose="02020603050405020304" pitchFamily="18" charset="0"/>
              </a:rPr>
              <a:t>helix</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formed</a:t>
            </a:r>
            <a:r>
              <a:rPr lang="fr-FR" sz="2000" b="1" dirty="0">
                <a:latin typeface="Times New Roman" panose="02020603050405020304" pitchFamily="18" charset="0"/>
                <a:cs typeface="Times New Roman" panose="02020603050405020304" pitchFamily="18" charset="0"/>
              </a:rPr>
              <a:t> by </a:t>
            </a:r>
            <a:r>
              <a:rPr lang="fr-FR" sz="2000" b="1" dirty="0" err="1">
                <a:latin typeface="Times New Roman" panose="02020603050405020304" pitchFamily="18" charset="0"/>
                <a:cs typeface="Times New Roman" panose="02020603050405020304" pitchFamily="18" charset="0"/>
              </a:rPr>
              <a:t>three</a:t>
            </a:r>
            <a:r>
              <a:rPr lang="fr-FR"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long polypeptide </a:t>
            </a:r>
            <a:r>
              <a:rPr lang="fr-FR" sz="2000" b="1" dirty="0" err="1" smtClean="0">
                <a:latin typeface="Times New Roman" panose="02020603050405020304" pitchFamily="18" charset="0"/>
                <a:cs typeface="Times New Roman" panose="02020603050405020304" pitchFamily="18" charset="0"/>
              </a:rPr>
              <a:t>chains</a:t>
            </a:r>
            <a:r>
              <a:rPr lang="fr-FR" sz="2000" b="1" dirty="0" smtClean="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that</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wrap</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around</a:t>
            </a:r>
            <a:r>
              <a:rPr lang="fr-FR" sz="2000" b="1" dirty="0">
                <a:latin typeface="Times New Roman" panose="02020603050405020304" pitchFamily="18" charset="0"/>
                <a:cs typeface="Times New Roman" panose="02020603050405020304" pitchFamily="18" charset="0"/>
              </a:rPr>
              <a:t> one </a:t>
            </a:r>
            <a:r>
              <a:rPr lang="fr-FR" sz="2000" b="1" dirty="0" err="1" smtClean="0">
                <a:latin typeface="Times New Roman" panose="02020603050405020304" pitchFamily="18" charset="0"/>
                <a:cs typeface="Times New Roman" panose="02020603050405020304" pitchFamily="18" charset="0"/>
              </a:rPr>
              <a:t>another</a:t>
            </a:r>
            <a:endParaRPr lang="fr-FR" sz="2000" b="1"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179513" y="2060848"/>
            <a:ext cx="3208642"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a:t>ترتبط</a:t>
            </a:r>
            <a:r>
              <a:rPr lang="fr-FR" sz="2000" b="1" dirty="0"/>
              <a:t> </a:t>
            </a:r>
            <a:r>
              <a:rPr lang="fr-FR" sz="2000" b="1" dirty="0" err="1"/>
              <a:t>العديد</a:t>
            </a:r>
            <a:r>
              <a:rPr lang="fr-FR" sz="2000" b="1" dirty="0"/>
              <a:t> </a:t>
            </a:r>
            <a:r>
              <a:rPr lang="fr-FR" sz="2000" b="1" dirty="0" err="1"/>
              <a:t>من</a:t>
            </a:r>
            <a:r>
              <a:rPr lang="fr-FR" sz="2000" b="1" dirty="0"/>
              <a:t> </a:t>
            </a:r>
            <a:r>
              <a:rPr lang="fr-FR" sz="2000" b="1" dirty="0" err="1"/>
              <a:t>جزيئات</a:t>
            </a:r>
            <a:r>
              <a:rPr lang="fr-FR" sz="2000" b="1" dirty="0"/>
              <a:t> </a:t>
            </a:r>
            <a:r>
              <a:rPr lang="fr-FR" sz="2000" b="1" dirty="0" err="1"/>
              <a:t>الكولاجين</a:t>
            </a:r>
            <a:r>
              <a:rPr lang="fr-FR" sz="2000" b="1" dirty="0"/>
              <a:t> </a:t>
            </a:r>
            <a:r>
              <a:rPr lang="fr-FR" sz="2000" b="1" dirty="0" err="1"/>
              <a:t>على</a:t>
            </a:r>
            <a:r>
              <a:rPr lang="fr-FR" sz="2000" b="1" dirty="0"/>
              <a:t> </a:t>
            </a:r>
            <a:r>
              <a:rPr lang="fr-FR" sz="2000" b="1" dirty="0" err="1"/>
              <a:t>شكل</a:t>
            </a:r>
            <a:r>
              <a:rPr lang="fr-FR" sz="2000" b="1" dirty="0"/>
              <a:t> </a:t>
            </a:r>
            <a:r>
              <a:rPr lang="fr-FR" sz="2000" b="1" dirty="0" err="1"/>
              <a:t>قضبان</a:t>
            </a:r>
            <a:r>
              <a:rPr lang="fr-FR" sz="2000" b="1" dirty="0"/>
              <a:t> </a:t>
            </a:r>
            <a:r>
              <a:rPr lang="fr-FR" sz="2000" b="1" dirty="0" err="1"/>
              <a:t>معًا</a:t>
            </a:r>
            <a:r>
              <a:rPr lang="fr-FR" sz="2000" b="1" dirty="0"/>
              <a:t> في </a:t>
            </a:r>
            <a:r>
              <a:rPr lang="fr-FR" sz="2000" b="1" dirty="0" err="1"/>
              <a:t>الفراغ</a:t>
            </a:r>
            <a:r>
              <a:rPr lang="fr-FR" sz="2000" b="1" dirty="0"/>
              <a:t> </a:t>
            </a:r>
            <a:r>
              <a:rPr lang="fr-FR" sz="2000" b="1" dirty="0" err="1"/>
              <a:t>الخلوي</a:t>
            </a:r>
            <a:r>
              <a:rPr lang="fr-FR" sz="2000" b="1" dirty="0"/>
              <a:t> </a:t>
            </a:r>
            <a:r>
              <a:rPr lang="fr-FR" sz="2000" b="1" dirty="0" err="1"/>
              <a:t>الإضافي</a:t>
            </a:r>
            <a:r>
              <a:rPr lang="fr-FR" sz="2000" b="1" dirty="0"/>
              <a:t> </a:t>
            </a:r>
            <a:r>
              <a:rPr lang="fr-FR" sz="2000" b="1" dirty="0" err="1"/>
              <a:t>لتكوين</a:t>
            </a:r>
            <a:r>
              <a:rPr lang="fr-FR" sz="2000" b="1" dirty="0"/>
              <a:t> </a:t>
            </a:r>
            <a:r>
              <a:rPr lang="fr-FR" sz="2000" b="1" dirty="0" err="1"/>
              <a:t>ألياف</a:t>
            </a:r>
            <a:r>
              <a:rPr lang="fr-FR" sz="2000" b="1" dirty="0"/>
              <a:t> </a:t>
            </a:r>
            <a:r>
              <a:rPr lang="fr-FR" sz="2000" b="1" dirty="0" err="1"/>
              <a:t>كولاجين</a:t>
            </a:r>
            <a:r>
              <a:rPr lang="fr-FR" sz="2000" b="1" dirty="0"/>
              <a:t> </a:t>
            </a:r>
            <a:r>
              <a:rPr lang="fr-FR" sz="2000" b="1" dirty="0" err="1"/>
              <a:t>غير</a:t>
            </a:r>
            <a:r>
              <a:rPr lang="fr-FR" sz="2000" b="1" dirty="0"/>
              <a:t> </a:t>
            </a:r>
            <a:r>
              <a:rPr lang="fr-FR" sz="2000" b="1" dirty="0" err="1"/>
              <a:t>قابلة</a:t>
            </a:r>
            <a:r>
              <a:rPr lang="fr-FR" sz="2000" b="1" dirty="0"/>
              <a:t> </a:t>
            </a:r>
            <a:r>
              <a:rPr lang="fr-FR" sz="2000" b="1" dirty="0" err="1"/>
              <a:t>للتمدد</a:t>
            </a:r>
            <a:r>
              <a:rPr lang="fr-FR" sz="2000" b="1" dirty="0"/>
              <a:t> </a:t>
            </a:r>
            <a:r>
              <a:rPr lang="fr-FR" sz="2000" b="1" dirty="0" err="1"/>
              <a:t>تتمتع</a:t>
            </a:r>
            <a:r>
              <a:rPr lang="fr-FR" sz="2000" b="1" dirty="0"/>
              <a:t> </a:t>
            </a:r>
            <a:r>
              <a:rPr lang="fr-FR" sz="2000" b="1" dirty="0" err="1"/>
              <a:t>بقوة</a:t>
            </a:r>
            <a:r>
              <a:rPr lang="fr-FR" sz="2000" b="1" dirty="0"/>
              <a:t> </a:t>
            </a:r>
            <a:r>
              <a:rPr lang="fr-FR" sz="2000" b="1" dirty="0" err="1"/>
              <a:t>شد</a:t>
            </a:r>
            <a:r>
              <a:rPr lang="fr-FR" sz="2000" b="1" dirty="0"/>
              <a:t> </a:t>
            </a:r>
            <a:r>
              <a:rPr lang="fr-FR" sz="2000" b="1" dirty="0" err="1"/>
              <a:t>الفولاذ</a:t>
            </a:r>
            <a:endParaRPr lang="fr-FR" sz="2000" b="1" dirty="0"/>
          </a:p>
        </p:txBody>
      </p:sp>
    </p:spTree>
    <p:extLst>
      <p:ext uri="{BB962C8B-B14F-4D97-AF65-F5344CB8AC3E}">
        <p14:creationId xmlns:p14="http://schemas.microsoft.com/office/powerpoint/2010/main" val="2503910988"/>
      </p:ext>
    </p:extLst>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56895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In </a:t>
            </a:r>
            <a:r>
              <a:rPr lang="en-US" sz="2400" b="1" i="1" dirty="0">
                <a:latin typeface="Times New Roman" panose="02020603050405020304" pitchFamily="18" charset="0"/>
                <a:cs typeface="Times New Roman" panose="02020603050405020304" pitchFamily="18" charset="0"/>
              </a:rPr>
              <a:t>scurvy</a:t>
            </a:r>
            <a:r>
              <a:rPr lang="en-US" sz="2400" b="1" dirty="0">
                <a:latin typeface="Times New Roman" panose="02020603050405020304" pitchFamily="18" charset="0"/>
                <a:cs typeface="Times New Roman" panose="02020603050405020304" pitchFamily="18" charset="0"/>
              </a:rPr>
              <a:t>, a condition caused by </a:t>
            </a:r>
            <a:r>
              <a:rPr lang="en-US" sz="2400" b="1" dirty="0" smtClean="0">
                <a:latin typeface="Times New Roman" panose="02020603050405020304" pitchFamily="18" charset="0"/>
                <a:cs typeface="Times New Roman" panose="02020603050405020304" pitchFamily="18" charset="0"/>
              </a:rPr>
              <a:t>vitamin C </a:t>
            </a:r>
            <a:r>
              <a:rPr lang="en-US" sz="2400" b="1" dirty="0">
                <a:latin typeface="Times New Roman" panose="02020603050405020304" pitchFamily="18" charset="0"/>
                <a:cs typeface="Times New Roman" panose="02020603050405020304" pitchFamily="18" charset="0"/>
              </a:rPr>
              <a:t>deficiency, these </a:t>
            </a:r>
            <a:r>
              <a:rPr lang="en-US" sz="2400" b="1" dirty="0" err="1">
                <a:latin typeface="Times New Roman" panose="02020603050405020304" pitchFamily="18" charset="0"/>
                <a:cs typeface="Times New Roman" panose="02020603050405020304" pitchFamily="18" charset="0"/>
              </a:rPr>
              <a:t>fibres</a:t>
            </a:r>
            <a:r>
              <a:rPr lang="en-US" sz="2400" b="1" dirty="0">
                <a:latin typeface="Times New Roman" panose="02020603050405020304" pitchFamily="18" charset="0"/>
                <a:cs typeface="Times New Roman" panose="02020603050405020304" pitchFamily="18" charset="0"/>
              </a:rPr>
              <a:t> are not properly formed (Vitamin C is essential to the formation of collagen). As </a:t>
            </a:r>
            <a:r>
              <a:rPr lang="en-US" sz="2400" b="1" dirty="0" smtClean="0">
                <a:latin typeface="Times New Roman" panose="02020603050405020304" pitchFamily="18" charset="0"/>
                <a:cs typeface="Times New Roman" panose="02020603050405020304" pitchFamily="18" charset="0"/>
              </a:rPr>
              <a:t>a result</a:t>
            </a:r>
            <a:r>
              <a:rPr lang="en-US" sz="2400" b="1" dirty="0">
                <a:latin typeface="Times New Roman" panose="02020603050405020304" pitchFamily="18" charset="0"/>
                <a:cs typeface="Times New Roman" panose="02020603050405020304" pitchFamily="18" charset="0"/>
              </a:rPr>
              <a:t>, the tissues, especially those of the skin and </a:t>
            </a:r>
            <a:r>
              <a:rPr lang="en-US" sz="2400" b="1" dirty="0" smtClean="0">
                <a:latin typeface="Times New Roman" panose="02020603050405020304" pitchFamily="18" charset="0"/>
                <a:cs typeface="Times New Roman" panose="02020603050405020304" pitchFamily="18" charset="0"/>
              </a:rPr>
              <a:t>blood vessels</a:t>
            </a:r>
            <a:r>
              <a:rPr lang="en-US" sz="2400" b="1" dirty="0">
                <a:latin typeface="Times New Roman" panose="02020603050405020304" pitchFamily="18" charset="0"/>
                <a:cs typeface="Times New Roman" panose="02020603050405020304" pitchFamily="18" charset="0"/>
              </a:rPr>
              <a:t>, become very fragile. This leads to bleeding in </a:t>
            </a:r>
            <a:r>
              <a:rPr lang="en-US" sz="2400" b="1" dirty="0" smtClean="0">
                <a:latin typeface="Times New Roman" panose="02020603050405020304" pitchFamily="18" charset="0"/>
                <a:cs typeface="Times New Roman" panose="02020603050405020304" pitchFamily="18" charset="0"/>
              </a:rPr>
              <a:t>the skin </a:t>
            </a:r>
            <a:r>
              <a:rPr lang="en-US" sz="2400" b="1" dirty="0">
                <a:latin typeface="Times New Roman" panose="02020603050405020304" pitchFamily="18" charset="0"/>
                <a:cs typeface="Times New Roman" panose="02020603050405020304" pitchFamily="18" charset="0"/>
              </a:rPr>
              <a:t>and mucous membranes, which is especially </a:t>
            </a:r>
            <a:r>
              <a:rPr lang="en-US" sz="2400" b="1" dirty="0" smtClean="0">
                <a:latin typeface="Times New Roman" panose="02020603050405020304" pitchFamily="18" charset="0"/>
                <a:cs typeface="Times New Roman" panose="02020603050405020304" pitchFamily="18" charset="0"/>
              </a:rPr>
              <a:t>noticeable </a:t>
            </a:r>
            <a:r>
              <a:rPr lang="fr-FR" sz="2400" b="1" dirty="0" smtClean="0">
                <a:latin typeface="Times New Roman" panose="02020603050405020304" pitchFamily="18" charset="0"/>
                <a:cs typeface="Times New Roman" panose="02020603050405020304" pitchFamily="18" charset="0"/>
              </a:rPr>
              <a:t>in </a:t>
            </a:r>
            <a:r>
              <a:rPr lang="fr-FR" sz="2400" b="1" dirty="0">
                <a:latin typeface="Times New Roman" panose="02020603050405020304" pitchFamily="18" charset="0"/>
                <a:cs typeface="Times New Roman" panose="02020603050405020304" pitchFamily="18" charset="0"/>
              </a:rPr>
              <a:t>the </a:t>
            </a:r>
            <a:r>
              <a:rPr lang="fr-FR" sz="2400" b="1" dirty="0" err="1">
                <a:latin typeface="Times New Roman" panose="02020603050405020304" pitchFamily="18" charset="0"/>
                <a:cs typeface="Times New Roman" panose="02020603050405020304" pitchFamily="18" charset="0"/>
              </a:rPr>
              <a:t>gums</a:t>
            </a:r>
            <a:r>
              <a:rPr lang="fr-FR" sz="2400" b="1" dirty="0">
                <a:latin typeface="Times New Roman" panose="02020603050405020304" pitchFamily="18" charset="0"/>
                <a:cs typeface="Times New Roman" panose="02020603050405020304" pitchFamily="18" charset="0"/>
              </a:rPr>
              <a:t>.</a:t>
            </a:r>
          </a:p>
        </p:txBody>
      </p:sp>
      <p:sp>
        <p:nvSpPr>
          <p:cNvPr id="3" name="Rectangle 2"/>
          <p:cNvSpPr/>
          <p:nvPr/>
        </p:nvSpPr>
        <p:spPr>
          <a:xfrm>
            <a:off x="2123728" y="3434224"/>
            <a:ext cx="6651026" cy="193899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r-FR" sz="2000" b="1" dirty="0"/>
              <a:t>في </a:t>
            </a:r>
            <a:r>
              <a:rPr lang="fr-FR" sz="2000" b="1" dirty="0" err="1"/>
              <a:t>مرض</a:t>
            </a:r>
            <a:r>
              <a:rPr lang="fr-FR" sz="2000" b="1" dirty="0"/>
              <a:t> </a:t>
            </a:r>
            <a:r>
              <a:rPr lang="fr-FR" sz="2000" b="1" dirty="0" err="1"/>
              <a:t>الاسقربوط</a:t>
            </a:r>
            <a:r>
              <a:rPr lang="fr-FR" sz="2000" b="1" dirty="0"/>
              <a:t>، </a:t>
            </a:r>
            <a:r>
              <a:rPr lang="fr-FR" sz="2000" b="1" dirty="0" err="1"/>
              <a:t>وهو</a:t>
            </a:r>
            <a:r>
              <a:rPr lang="fr-FR" sz="2000" b="1" dirty="0"/>
              <a:t> </a:t>
            </a:r>
            <a:r>
              <a:rPr lang="fr-FR" sz="2000" b="1" dirty="0" err="1"/>
              <a:t>مرض</a:t>
            </a:r>
            <a:r>
              <a:rPr lang="fr-FR" sz="2000" b="1" dirty="0"/>
              <a:t> </a:t>
            </a:r>
            <a:r>
              <a:rPr lang="fr-FR" sz="2000" b="1" dirty="0" err="1"/>
              <a:t>ناتج</a:t>
            </a:r>
            <a:r>
              <a:rPr lang="fr-FR" sz="2000" b="1" dirty="0"/>
              <a:t> </a:t>
            </a:r>
            <a:r>
              <a:rPr lang="fr-FR" sz="2000" b="1" dirty="0" err="1"/>
              <a:t>عن</a:t>
            </a:r>
            <a:r>
              <a:rPr lang="fr-FR" sz="2000" b="1" dirty="0"/>
              <a:t> </a:t>
            </a:r>
            <a:r>
              <a:rPr lang="fr-FR" sz="2000" b="1" dirty="0" err="1"/>
              <a:t>نقص</a:t>
            </a:r>
            <a:r>
              <a:rPr lang="fr-FR" sz="2000" b="1" dirty="0"/>
              <a:t> </a:t>
            </a:r>
            <a:r>
              <a:rPr lang="fr-FR" sz="2000" b="1" dirty="0" err="1"/>
              <a:t>فيتامين</a:t>
            </a:r>
            <a:r>
              <a:rPr lang="fr-FR" sz="2000" b="1" dirty="0"/>
              <a:t> </a:t>
            </a:r>
            <a:r>
              <a:rPr lang="fr-FR" sz="2000" b="1" dirty="0" err="1"/>
              <a:t>سي</a:t>
            </a:r>
            <a:r>
              <a:rPr lang="fr-FR" sz="2000" b="1" dirty="0"/>
              <a:t>، </a:t>
            </a:r>
            <a:r>
              <a:rPr lang="fr-FR" sz="2000" b="1" dirty="0" err="1"/>
              <a:t>لا</a:t>
            </a:r>
            <a:r>
              <a:rPr lang="fr-FR" sz="2000" b="1" dirty="0"/>
              <a:t> </a:t>
            </a:r>
            <a:r>
              <a:rPr lang="fr-FR" sz="2000" b="1" dirty="0" err="1"/>
              <a:t>تتشكل</a:t>
            </a:r>
            <a:r>
              <a:rPr lang="fr-FR" sz="2000" b="1" dirty="0"/>
              <a:t> </a:t>
            </a:r>
            <a:r>
              <a:rPr lang="fr-FR" sz="2000" b="1" dirty="0" err="1"/>
              <a:t>هذه</a:t>
            </a:r>
            <a:r>
              <a:rPr lang="fr-FR" sz="2000" b="1" dirty="0"/>
              <a:t> </a:t>
            </a:r>
            <a:r>
              <a:rPr lang="fr-FR" sz="2000" b="1" dirty="0" err="1"/>
              <a:t>الألياف</a:t>
            </a:r>
            <a:r>
              <a:rPr lang="fr-FR" sz="2000" b="1" dirty="0"/>
              <a:t> </a:t>
            </a:r>
            <a:r>
              <a:rPr lang="fr-FR" sz="2000" b="1" dirty="0" err="1"/>
              <a:t>بشكل</a:t>
            </a:r>
            <a:r>
              <a:rPr lang="fr-FR" sz="2000" b="1" dirty="0"/>
              <a:t> </a:t>
            </a:r>
            <a:r>
              <a:rPr lang="fr-FR" sz="2000" b="1" dirty="0" err="1"/>
              <a:t>سليم</a:t>
            </a:r>
            <a:r>
              <a:rPr lang="fr-FR" sz="2000" b="1" dirty="0"/>
              <a:t>. </a:t>
            </a:r>
            <a:r>
              <a:rPr lang="fr-FR" sz="2000" b="1" dirty="0" err="1"/>
              <a:t>ونتيجة</a:t>
            </a:r>
            <a:r>
              <a:rPr lang="fr-FR" sz="2000" b="1" dirty="0"/>
              <a:t> </a:t>
            </a:r>
            <a:r>
              <a:rPr lang="fr-FR" sz="2000" b="1" dirty="0" err="1"/>
              <a:t>لذلك</a:t>
            </a:r>
            <a:r>
              <a:rPr lang="fr-FR" sz="2000" b="1" dirty="0"/>
              <a:t>، </a:t>
            </a:r>
            <a:r>
              <a:rPr lang="fr-FR" sz="2000" b="1" dirty="0" err="1"/>
              <a:t>تصبح</a:t>
            </a:r>
            <a:r>
              <a:rPr lang="fr-FR" sz="2000" b="1" dirty="0"/>
              <a:t> </a:t>
            </a:r>
            <a:r>
              <a:rPr lang="fr-FR" sz="2000" b="1" dirty="0" err="1"/>
              <a:t>الأنسجة</a:t>
            </a:r>
            <a:r>
              <a:rPr lang="fr-FR" sz="2000" b="1" dirty="0"/>
              <a:t>، </a:t>
            </a:r>
            <a:r>
              <a:rPr lang="fr-FR" sz="2000" b="1" dirty="0" err="1"/>
              <a:t>وخاصة</a:t>
            </a:r>
            <a:r>
              <a:rPr lang="fr-FR" sz="2000" b="1" dirty="0"/>
              <a:t> </a:t>
            </a:r>
            <a:r>
              <a:rPr lang="fr-FR" sz="2000" b="1" dirty="0" err="1"/>
              <a:t>أنسجة</a:t>
            </a:r>
            <a:r>
              <a:rPr lang="fr-FR" sz="2000" b="1" dirty="0"/>
              <a:t> </a:t>
            </a:r>
            <a:r>
              <a:rPr lang="fr-FR" sz="2000" b="1" dirty="0" err="1"/>
              <a:t>الجلد</a:t>
            </a:r>
            <a:r>
              <a:rPr lang="fr-FR" sz="2000" b="1" dirty="0"/>
              <a:t> </a:t>
            </a:r>
            <a:r>
              <a:rPr lang="fr-FR" sz="2000" b="1" dirty="0" err="1"/>
              <a:t>والأوعية</a:t>
            </a:r>
            <a:r>
              <a:rPr lang="fr-FR" sz="2000" b="1" dirty="0"/>
              <a:t> </a:t>
            </a:r>
            <a:r>
              <a:rPr lang="fr-FR" sz="2000" b="1" dirty="0" err="1"/>
              <a:t>الدموية</a:t>
            </a:r>
            <a:r>
              <a:rPr lang="fr-FR" sz="2000" b="1" dirty="0"/>
              <a:t>، </a:t>
            </a:r>
            <a:r>
              <a:rPr lang="fr-FR" sz="2000" b="1" dirty="0" err="1"/>
              <a:t>هشة</a:t>
            </a:r>
            <a:r>
              <a:rPr lang="fr-FR" sz="2000" b="1" dirty="0"/>
              <a:t> </a:t>
            </a:r>
            <a:r>
              <a:rPr lang="fr-FR" sz="2000" b="1" dirty="0" err="1"/>
              <a:t>للغاية</a:t>
            </a:r>
            <a:r>
              <a:rPr lang="fr-FR" sz="2000" b="1" dirty="0"/>
              <a:t>. </a:t>
            </a:r>
            <a:r>
              <a:rPr lang="fr-FR" sz="2000" b="1" dirty="0" err="1"/>
              <a:t>ويؤدي</a:t>
            </a:r>
            <a:r>
              <a:rPr lang="fr-FR" sz="2000" b="1" dirty="0"/>
              <a:t> </a:t>
            </a:r>
            <a:r>
              <a:rPr lang="fr-FR" sz="2000" b="1" dirty="0" err="1"/>
              <a:t>هذا</a:t>
            </a:r>
            <a:r>
              <a:rPr lang="fr-FR" sz="2000" b="1" dirty="0"/>
              <a:t> </a:t>
            </a:r>
            <a:r>
              <a:rPr lang="fr-FR" sz="2000" b="1" dirty="0" err="1"/>
              <a:t>إلى</a:t>
            </a:r>
            <a:r>
              <a:rPr lang="fr-FR" sz="2000" b="1" dirty="0"/>
              <a:t> </a:t>
            </a:r>
            <a:r>
              <a:rPr lang="fr-FR" sz="2000" b="1" dirty="0" err="1"/>
              <a:t>نزيف</a:t>
            </a:r>
            <a:r>
              <a:rPr lang="fr-FR" sz="2000" b="1" dirty="0"/>
              <a:t> في </a:t>
            </a:r>
            <a:r>
              <a:rPr lang="fr-FR" sz="2000" b="1" dirty="0" err="1"/>
              <a:t>الجلد</a:t>
            </a:r>
            <a:r>
              <a:rPr lang="fr-FR" sz="2000" b="1" dirty="0"/>
              <a:t> </a:t>
            </a:r>
            <a:r>
              <a:rPr lang="fr-FR" sz="2000" b="1" dirty="0" err="1"/>
              <a:t>والأغشية</a:t>
            </a:r>
            <a:r>
              <a:rPr lang="fr-FR" sz="2000" b="1" dirty="0"/>
              <a:t> </a:t>
            </a:r>
            <a:r>
              <a:rPr lang="fr-FR" sz="2000" b="1" dirty="0" err="1"/>
              <a:t>المخاطية</a:t>
            </a:r>
            <a:r>
              <a:rPr lang="fr-FR" sz="2000" b="1" dirty="0"/>
              <a:t>، </a:t>
            </a:r>
            <a:r>
              <a:rPr lang="fr-FR" sz="2000" b="1" dirty="0" err="1"/>
              <a:t>وهو</a:t>
            </a:r>
            <a:r>
              <a:rPr lang="fr-FR" sz="2000" b="1" dirty="0"/>
              <a:t> </a:t>
            </a:r>
            <a:r>
              <a:rPr lang="fr-FR" sz="2000" b="1" dirty="0" err="1"/>
              <a:t>ما</a:t>
            </a:r>
            <a:r>
              <a:rPr lang="fr-FR" sz="2000" b="1" dirty="0"/>
              <a:t> </a:t>
            </a:r>
            <a:r>
              <a:rPr lang="fr-FR" sz="2000" b="1" dirty="0" err="1"/>
              <a:t>يُلاحظ</a:t>
            </a:r>
            <a:r>
              <a:rPr lang="fr-FR" sz="2000" b="1" dirty="0"/>
              <a:t> </a:t>
            </a:r>
            <a:r>
              <a:rPr lang="fr-FR" sz="2000" b="1" dirty="0" err="1"/>
              <a:t>بشكل</a:t>
            </a:r>
            <a:r>
              <a:rPr lang="fr-FR" sz="2000" b="1" dirty="0"/>
              <a:t> </a:t>
            </a:r>
            <a:r>
              <a:rPr lang="fr-FR" sz="2000" b="1" dirty="0" err="1"/>
              <a:t>خاص</a:t>
            </a:r>
            <a:r>
              <a:rPr lang="fr-FR" sz="2000" b="1" dirty="0"/>
              <a:t> في </a:t>
            </a:r>
            <a:r>
              <a:rPr lang="fr-FR" sz="2000" b="1" dirty="0" err="1"/>
              <a:t>اللثة</a:t>
            </a:r>
            <a:r>
              <a:rPr lang="fr-FR" sz="2000" b="1" dirty="0"/>
              <a:t>.</a:t>
            </a:r>
          </a:p>
        </p:txBody>
      </p:sp>
      <p:pic>
        <p:nvPicPr>
          <p:cNvPr id="4" name="Image 3"/>
          <p:cNvPicPr>
            <a:picLocks noChangeAspect="1"/>
          </p:cNvPicPr>
          <p:nvPr/>
        </p:nvPicPr>
        <p:blipFill>
          <a:blip r:embed="rId2"/>
          <a:stretch>
            <a:fillRect/>
          </a:stretch>
        </p:blipFill>
        <p:spPr>
          <a:xfrm>
            <a:off x="251520" y="5328363"/>
            <a:ext cx="1872208" cy="1197869"/>
          </a:xfrm>
          <a:prstGeom prst="rect">
            <a:avLst/>
          </a:prstGeom>
        </p:spPr>
      </p:pic>
      <p:pic>
        <p:nvPicPr>
          <p:cNvPr id="6" name="Image 5"/>
          <p:cNvPicPr>
            <a:picLocks noChangeAspect="1"/>
          </p:cNvPicPr>
          <p:nvPr/>
        </p:nvPicPr>
        <p:blipFill>
          <a:blip r:embed="rId3"/>
          <a:stretch>
            <a:fillRect/>
          </a:stretch>
        </p:blipFill>
        <p:spPr>
          <a:xfrm>
            <a:off x="2483768" y="5033311"/>
            <a:ext cx="2808312" cy="1492921"/>
          </a:xfrm>
          <a:prstGeom prst="rect">
            <a:avLst/>
          </a:prstGeom>
        </p:spPr>
      </p:pic>
      <p:pic>
        <p:nvPicPr>
          <p:cNvPr id="7" name="Image 6"/>
          <p:cNvPicPr>
            <a:picLocks noChangeAspect="1"/>
          </p:cNvPicPr>
          <p:nvPr/>
        </p:nvPicPr>
        <p:blipFill>
          <a:blip r:embed="rId4"/>
          <a:stretch>
            <a:fillRect/>
          </a:stretch>
        </p:blipFill>
        <p:spPr>
          <a:xfrm>
            <a:off x="323528" y="3614086"/>
            <a:ext cx="1800200" cy="1419225"/>
          </a:xfrm>
          <a:prstGeom prst="rect">
            <a:avLst/>
          </a:prstGeom>
        </p:spPr>
      </p:pic>
    </p:spTree>
    <p:extLst>
      <p:ext uri="{BB962C8B-B14F-4D97-AF65-F5344CB8AC3E}">
        <p14:creationId xmlns:p14="http://schemas.microsoft.com/office/powerpoint/2010/main" val="501473263"/>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5" y="116632"/>
            <a:ext cx="8360825" cy="576064"/>
          </a:xfrm>
          <a:ln/>
        </p:spPr>
        <p:style>
          <a:lnRef idx="2">
            <a:schemeClr val="dk1"/>
          </a:lnRef>
          <a:fillRef idx="1">
            <a:schemeClr val="lt1"/>
          </a:fillRef>
          <a:effectRef idx="0">
            <a:schemeClr val="dk1"/>
          </a:effectRef>
          <a:fontRef idx="minor">
            <a:schemeClr val="dk1"/>
          </a:fontRef>
        </p:style>
        <p:txBody>
          <a:bodyPr rtlCol="0" anchor="ctr">
            <a:normAutofit fontScale="90000"/>
          </a:bodyPr>
          <a:lstStyle/>
          <a:p>
            <a:pPr lvl="1" algn="ctr" rtl="0">
              <a:spcBef>
                <a:spcPct val="0"/>
              </a:spcBef>
              <a:defRPr/>
            </a:pPr>
            <a:r>
              <a:rPr lang="fr-FR" sz="3200" b="1" kern="1200" dirty="0" smtClean="0">
                <a:solidFill>
                  <a:schemeClr val="tx1"/>
                </a:solidFill>
                <a:latin typeface="Times New Roman" panose="02020603050405020304" pitchFamily="18" charset="0"/>
                <a:cs typeface="Times New Roman" panose="02020603050405020304" pitchFamily="18" charset="0"/>
              </a:rPr>
              <a:t>	</a:t>
            </a:r>
            <a:r>
              <a:rPr lang="fr-FR" sz="4000" b="1" kern="1200"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Background Check</a:t>
            </a:r>
            <a:r>
              <a:rPr lang="ar-DZ" sz="4000" b="1" kern="1200"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endParaRPr lang="fr-FR" sz="4000" b="1" kern="1200"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396480" y="836713"/>
            <a:ext cx="8359880" cy="3744416"/>
          </a:xfrm>
        </p:spPr>
        <p:style>
          <a:lnRef idx="2">
            <a:schemeClr val="dk1"/>
          </a:lnRef>
          <a:fillRef idx="1">
            <a:schemeClr val="lt1"/>
          </a:fillRef>
          <a:effectRef idx="0">
            <a:schemeClr val="dk1"/>
          </a:effectRef>
          <a:fontRef idx="minor">
            <a:schemeClr val="dk1"/>
          </a:fontRef>
        </p:style>
        <p:txBody>
          <a:bodyPr>
            <a:noAutofit/>
          </a:bodyPr>
          <a:lstStyle/>
          <a:p>
            <a:pPr algn="just">
              <a:buSzPct val="110000"/>
            </a:pPr>
            <a:r>
              <a:rPr lang="en-US" sz="2400" b="1" dirty="0" smtClean="0">
                <a:solidFill>
                  <a:schemeClr val="tx1"/>
                </a:solidFill>
                <a:latin typeface="Times New Roman" panose="02020603050405020304" pitchFamily="18" charset="0"/>
                <a:cs typeface="Times New Roman" panose="02020603050405020304" pitchFamily="18" charset="0"/>
              </a:rPr>
              <a:t>In </a:t>
            </a:r>
            <a:r>
              <a:rPr lang="en-US" sz="2400" b="1" dirty="0">
                <a:solidFill>
                  <a:schemeClr val="tx1"/>
                </a:solidFill>
                <a:latin typeface="Times New Roman" panose="02020603050405020304" pitchFamily="18" charset="0"/>
                <a:cs typeface="Times New Roman" panose="02020603050405020304" pitchFamily="18" charset="0"/>
              </a:rPr>
              <a:t>multicellular organisms</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cells</a:t>
            </a: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come </a:t>
            </a:r>
            <a:r>
              <a:rPr lang="fr-FR"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together</a:t>
            </a: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to </a:t>
            </a:r>
            <a:r>
              <a:rPr lang="fr-FR"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form</a:t>
            </a:r>
            <a:r>
              <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tissues. </a:t>
            </a:r>
            <a:endParaRPr lang="fr-FR" sz="2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buSzPct val="110000"/>
            </a:pPr>
            <a:r>
              <a:rPr lang="en-US" sz="2400" b="1" dirty="0">
                <a:solidFill>
                  <a:schemeClr val="tx1"/>
                </a:solidFill>
                <a:latin typeface="Times New Roman" panose="02020603050405020304" pitchFamily="18" charset="0"/>
                <a:cs typeface="Times New Roman" panose="02020603050405020304" pitchFamily="18" charset="0"/>
              </a:rPr>
              <a:t>The typical animal cell, is roughly spherical</a:t>
            </a:r>
            <a:endParaRPr lang="fr-FR" sz="2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buSzPct val="110000"/>
            </a:pPr>
            <a:r>
              <a:rPr lang="en-US" sz="2400" b="1" dirty="0">
                <a:solidFill>
                  <a:schemeClr val="tx1"/>
                </a:solidFill>
                <a:latin typeface="Times New Roman" panose="02020603050405020304" pitchFamily="18" charset="0"/>
                <a:cs typeface="Times New Roman" panose="02020603050405020304" pitchFamily="18" charset="0"/>
              </a:rPr>
              <a:t>The inner nuclear membrane is lined with </a:t>
            </a:r>
            <a:r>
              <a:rPr lang="en-US" sz="2400" b="1" dirty="0" err="1">
                <a:solidFill>
                  <a:schemeClr val="tx1"/>
                </a:solidFill>
                <a:latin typeface="Times New Roman" panose="02020603050405020304" pitchFamily="18" charset="0"/>
                <a:cs typeface="Times New Roman" panose="02020603050405020304" pitchFamily="18" charset="0"/>
              </a:rPr>
              <a:t>lamin</a:t>
            </a:r>
            <a:r>
              <a:rPr lang="en-US" sz="2400" b="1" dirty="0">
                <a:solidFill>
                  <a:schemeClr val="tx1"/>
                </a:solidFill>
                <a:latin typeface="Times New Roman" panose="02020603050405020304" pitchFamily="18" charset="0"/>
                <a:cs typeface="Times New Roman" panose="02020603050405020304" pitchFamily="18" charset="0"/>
              </a:rPr>
              <a:t> proteins to form the nuclear lamina, which maintains the shape of the nucleus</a:t>
            </a:r>
            <a:endParaRPr lang="fr-FR"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buSzPct val="110000"/>
            </a:pPr>
            <a:r>
              <a:rPr lang="en-US" sz="2400" b="1" dirty="0" smtClean="0">
                <a:solidFill>
                  <a:schemeClr val="tx1"/>
                </a:solidFill>
                <a:latin typeface="Times New Roman" pitchFamily="18" charset="0"/>
                <a:cs typeface="Times New Roman" pitchFamily="18" charset="0"/>
              </a:rPr>
              <a:t>The </a:t>
            </a:r>
            <a:r>
              <a:rPr lang="en-US" sz="2400" b="1" dirty="0" err="1">
                <a:solidFill>
                  <a:schemeClr val="tx1"/>
                </a:solidFill>
                <a:latin typeface="Times New Roman" pitchFamily="18" charset="0"/>
                <a:cs typeface="Times New Roman" pitchFamily="18" charset="0"/>
              </a:rPr>
              <a:t>hyaloplasm</a:t>
            </a:r>
            <a:r>
              <a:rPr lang="en-US" sz="2400" b="1" dirty="0">
                <a:solidFill>
                  <a:schemeClr val="tx1"/>
                </a:solidFill>
                <a:latin typeface="Times New Roman" pitchFamily="18" charset="0"/>
                <a:cs typeface="Times New Roman" pitchFamily="18" charset="0"/>
              </a:rPr>
              <a:t> is a transparent structure, which serves as a support for the cellular organelles, it includes the cytosol and the cytoskeleton</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8" name="Content Placeholder 2"/>
          <p:cNvSpPr txBox="1">
            <a:spLocks/>
          </p:cNvSpPr>
          <p:nvPr/>
        </p:nvSpPr>
        <p:spPr>
          <a:xfrm>
            <a:off x="380951" y="4725146"/>
            <a:ext cx="8375409" cy="1656184"/>
          </a:xfrm>
          <a:prstGeom prst="rect">
            <a:avLst/>
          </a:prstGeom>
          <a:ln w="28575">
            <a:solidFill>
              <a:schemeClr val="tx1"/>
            </a:solidFill>
          </a:ln>
        </p:spPr>
        <p:txBody>
          <a:bodyPr vert="horz" lIns="91440" tIns="45720" rIns="91440" bIns="45720" rtlCol="1">
            <a:noAutofit/>
          </a:bodyPr>
          <a:lstStyle>
            <a:lvl1pPr marL="228600" indent="-228600" algn="l" defTabSz="914400" rtl="0" eaLnBrk="1" fontAlgn="base" latinLnBrk="0" hangingPunct="1">
              <a:lnSpc>
                <a:spcPct val="80000"/>
              </a:lnSpc>
              <a:spcBef>
                <a:spcPts val="1000"/>
              </a:spcBef>
              <a:spcAft>
                <a:spcPct val="0"/>
              </a:spcAft>
              <a:buSzPct val="80000"/>
              <a:buFont typeface="Arial" panose="020B0604020202020204" pitchFamily="34" charset="0"/>
              <a:buChar char="•"/>
              <a:defRPr lang="en-US" sz="1800" b="1" kern="1200" dirty="0" smtClean="0">
                <a:solidFill>
                  <a:srgbClr val="7030A0"/>
                </a:solidFill>
                <a:latin typeface="Times New Roman" panose="02020603050405020304" pitchFamily="18" charset="0"/>
                <a:ea typeface="+mn-ea"/>
                <a:cs typeface="Times New Roman" panose="02020603050405020304" pitchFamily="18" charset="0"/>
              </a:defRPr>
            </a:lvl1pPr>
            <a:lvl2pPr marL="228600" indent="-228600" algn="l" defTabSz="914400" rtl="0" eaLnBrk="1" fontAlgn="base" latinLnBrk="0" hangingPunct="1">
              <a:lnSpc>
                <a:spcPct val="80000"/>
              </a:lnSpc>
              <a:spcBef>
                <a:spcPts val="1000"/>
              </a:spcBef>
              <a:spcAft>
                <a:spcPct val="0"/>
              </a:spcAft>
              <a:buSzPct val="80000"/>
              <a:buFont typeface="Arial" panose="020B0604020202020204" pitchFamily="34" charset="0"/>
              <a:buChar char="•"/>
              <a:defRPr lang="en-US" sz="1800" b="1" kern="1200" dirty="0" smtClean="0">
                <a:solidFill>
                  <a:srgbClr val="7030A0"/>
                </a:solidFill>
                <a:latin typeface="Times New Roman" panose="02020603050405020304" pitchFamily="18" charset="0"/>
                <a:ea typeface="+mn-ea"/>
                <a:cs typeface="Times New Roman" panose="02020603050405020304" pitchFamily="18" charset="0"/>
              </a:defRPr>
            </a:lvl2pPr>
            <a:lvl3pPr marL="228600" indent="-228600" algn="l" defTabSz="914400" rtl="0" eaLnBrk="1" fontAlgn="base" latinLnBrk="0" hangingPunct="1">
              <a:lnSpc>
                <a:spcPct val="80000"/>
              </a:lnSpc>
              <a:spcBef>
                <a:spcPts val="1000"/>
              </a:spcBef>
              <a:spcAft>
                <a:spcPct val="0"/>
              </a:spcAft>
              <a:buSzPct val="80000"/>
              <a:buFont typeface="Arial" panose="020B0604020202020204" pitchFamily="34" charset="0"/>
              <a:buChar char="•"/>
              <a:defRPr lang="en-US" sz="1800" b="1" kern="1200" dirty="0" smtClean="0">
                <a:solidFill>
                  <a:srgbClr val="7030A0"/>
                </a:solidFill>
                <a:latin typeface="Times New Roman" panose="02020603050405020304" pitchFamily="18" charset="0"/>
                <a:ea typeface="+mn-ea"/>
                <a:cs typeface="Times New Roman" panose="02020603050405020304" pitchFamily="18" charset="0"/>
              </a:defRPr>
            </a:lvl3pPr>
            <a:lvl4pPr marL="228600" indent="-228600" algn="l" defTabSz="914400" rtl="0" eaLnBrk="1" fontAlgn="base" latinLnBrk="0" hangingPunct="1">
              <a:lnSpc>
                <a:spcPct val="80000"/>
              </a:lnSpc>
              <a:spcBef>
                <a:spcPts val="1000"/>
              </a:spcBef>
              <a:spcAft>
                <a:spcPct val="0"/>
              </a:spcAft>
              <a:buSzPct val="80000"/>
              <a:buFont typeface="Arial" panose="020B0604020202020204" pitchFamily="34" charset="0"/>
              <a:buChar char="•"/>
              <a:defRPr lang="en-US" sz="1800" b="1" kern="1200" dirty="0" smtClean="0">
                <a:solidFill>
                  <a:srgbClr val="7030A0"/>
                </a:solidFill>
                <a:latin typeface="Times New Roman" panose="02020603050405020304" pitchFamily="18" charset="0"/>
                <a:ea typeface="+mn-ea"/>
                <a:cs typeface="Times New Roman" panose="02020603050405020304" pitchFamily="18" charset="0"/>
              </a:defRPr>
            </a:lvl4pPr>
            <a:lvl5pPr marL="228600" indent="-228600" algn="l" defTabSz="914400" rtl="0" eaLnBrk="1" fontAlgn="base" latinLnBrk="0" hangingPunct="1">
              <a:lnSpc>
                <a:spcPct val="80000"/>
              </a:lnSpc>
              <a:spcBef>
                <a:spcPts val="1000"/>
              </a:spcBef>
              <a:spcAft>
                <a:spcPct val="0"/>
              </a:spcAft>
              <a:buSzPct val="80000"/>
              <a:buFont typeface="Arial" panose="020B0604020202020204" pitchFamily="34" charset="0"/>
              <a:buChar char="•"/>
              <a:defRPr lang="en-US" sz="1800" b="1" kern="1200" dirty="0">
                <a:solidFill>
                  <a:srgbClr val="7030A0"/>
                </a:solidFill>
                <a:latin typeface="Times New Roman" panose="02020603050405020304" pitchFamily="18" charset="0"/>
                <a:ea typeface="+mn-ea"/>
                <a:cs typeface="Times New Roman" panose="02020603050405020304" pitchFamily="18"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1">
              <a:lnSpc>
                <a:spcPct val="100000"/>
              </a:lnSpc>
              <a:buNone/>
              <a:defRPr/>
            </a:pPr>
            <a:r>
              <a:rPr lang="ar-SA" sz="2000" dirty="0">
                <a:solidFill>
                  <a:schemeClr val="tx1"/>
                </a:solidFill>
              </a:rPr>
              <a:t>في الكائنات متعددة الخلايا تتجمع الخلايا لتكوين الأنسجة.</a:t>
            </a:r>
          </a:p>
          <a:p>
            <a:pPr marL="0" lvl="0" indent="0" algn="just" rtl="1">
              <a:lnSpc>
                <a:spcPct val="100000"/>
              </a:lnSpc>
              <a:buNone/>
              <a:defRPr/>
            </a:pPr>
            <a:r>
              <a:rPr lang="ar-SA" sz="2000" dirty="0">
                <a:solidFill>
                  <a:schemeClr val="tx1"/>
                </a:solidFill>
              </a:rPr>
              <a:t>الخلية الحيوانية النموذجية، تكون كروية تقريبًا</a:t>
            </a:r>
          </a:p>
          <a:p>
            <a:pPr marL="0" lvl="0" indent="0" algn="just" rtl="1">
              <a:lnSpc>
                <a:spcPct val="100000"/>
              </a:lnSpc>
              <a:buNone/>
              <a:defRPr/>
            </a:pPr>
            <a:r>
              <a:rPr lang="ar-SA" sz="2000" dirty="0">
                <a:solidFill>
                  <a:schemeClr val="tx1"/>
                </a:solidFill>
              </a:rPr>
              <a:t>يبطن الغشاء النووي الداخلي ببروتينات </a:t>
            </a:r>
            <a:r>
              <a:rPr lang="ar-SA" sz="2000" dirty="0" err="1">
                <a:solidFill>
                  <a:schemeClr val="tx1"/>
                </a:solidFill>
              </a:rPr>
              <a:t>اللامين</a:t>
            </a:r>
            <a:r>
              <a:rPr lang="ar-SA" sz="2000" dirty="0">
                <a:solidFill>
                  <a:schemeClr val="tx1"/>
                </a:solidFill>
              </a:rPr>
              <a:t> لتشكيل الصفيحة النووية، التي تحافظ على شكل النواة</a:t>
            </a:r>
          </a:p>
          <a:p>
            <a:pPr marL="0" lvl="0" indent="0" algn="just" rtl="1">
              <a:lnSpc>
                <a:spcPct val="100000"/>
              </a:lnSpc>
              <a:buNone/>
              <a:defRPr/>
            </a:pPr>
            <a:r>
              <a:rPr lang="ar-SA" sz="2000" dirty="0">
                <a:solidFill>
                  <a:schemeClr val="tx1"/>
                </a:solidFill>
              </a:rPr>
              <a:t>يعتبر </a:t>
            </a:r>
            <a:r>
              <a:rPr lang="ar-SA" sz="2000" dirty="0" err="1">
                <a:solidFill>
                  <a:schemeClr val="tx1"/>
                </a:solidFill>
              </a:rPr>
              <a:t>الهيالوبلازم</a:t>
            </a:r>
            <a:r>
              <a:rPr lang="ar-SA" sz="2000" dirty="0">
                <a:solidFill>
                  <a:schemeClr val="tx1"/>
                </a:solidFill>
              </a:rPr>
              <a:t> بنية شفافة، تعمل كداعم </a:t>
            </a:r>
            <a:r>
              <a:rPr lang="ar-SA" sz="2000" dirty="0" err="1">
                <a:solidFill>
                  <a:schemeClr val="tx1"/>
                </a:solidFill>
              </a:rPr>
              <a:t>للعضيات</a:t>
            </a:r>
            <a:r>
              <a:rPr lang="ar-SA" sz="2000" dirty="0">
                <a:solidFill>
                  <a:schemeClr val="tx1"/>
                </a:solidFill>
              </a:rPr>
              <a:t> الخلوية، وهي تشمل </a:t>
            </a:r>
            <a:r>
              <a:rPr lang="ar-SA" sz="2000" dirty="0" err="1">
                <a:solidFill>
                  <a:schemeClr val="tx1"/>
                </a:solidFill>
              </a:rPr>
              <a:t>السيتوزول</a:t>
            </a:r>
            <a:r>
              <a:rPr lang="ar-SA" sz="2000" dirty="0">
                <a:solidFill>
                  <a:schemeClr val="tx1"/>
                </a:solidFill>
              </a:rPr>
              <a:t> والهيكل الخلوي</a:t>
            </a:r>
            <a:r>
              <a:rPr lang="ar-SA" sz="2000" dirty="0" smtClean="0">
                <a:solidFill>
                  <a:schemeClr val="tx1"/>
                </a:solidFill>
              </a:rPr>
              <a:t>.</a:t>
            </a:r>
            <a:endParaRPr lang="ar-SA" sz="2000" dirty="0">
              <a:solidFill>
                <a:schemeClr val="tx1"/>
              </a:solidFill>
            </a:endParaRPr>
          </a:p>
        </p:txBody>
      </p:sp>
    </p:spTree>
    <p:extLst>
      <p:ext uri="{BB962C8B-B14F-4D97-AF65-F5344CB8AC3E}">
        <p14:creationId xmlns:p14="http://schemas.microsoft.com/office/powerpoint/2010/main" val="1638944115"/>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68" y="1052736"/>
            <a:ext cx="8352928" cy="1800200"/>
          </a:xfrm>
          <a:prstGeom prst="rect">
            <a:avLst/>
          </a:prstGeom>
          <a:ln w="762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4" name="Rectangle 3"/>
          <p:cNvSpPr/>
          <p:nvPr/>
        </p:nvSpPr>
        <p:spPr>
          <a:xfrm>
            <a:off x="1619672" y="2996952"/>
            <a:ext cx="6171366" cy="1800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1. Structural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93087" y="5134973"/>
            <a:ext cx="4824536" cy="823752"/>
          </a:xfrm>
          <a:prstGeom prst="rect">
            <a:avLst/>
          </a:prstGeom>
          <a:ln w="76200">
            <a:solidFill>
              <a:srgbClr val="0070C0"/>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a:latin typeface="Times New Roman" panose="02020603050405020304" pitchFamily="18" charset="0"/>
                <a:cs typeface="Times New Roman" panose="02020603050405020304" pitchFamily="18" charset="0"/>
              </a:rPr>
              <a:t>II. </a:t>
            </a:r>
            <a:r>
              <a:rPr lang="fr-FR" sz="3600" b="1" dirty="0" smtClean="0">
                <a:latin typeface="Times New Roman" panose="02020603050405020304" pitchFamily="18" charset="0"/>
                <a:cs typeface="Times New Roman" panose="02020603050405020304" pitchFamily="18" charset="0"/>
              </a:rPr>
              <a:t>1. 2. </a:t>
            </a:r>
            <a:r>
              <a:rPr lang="fr-FR" sz="3600" b="1" dirty="0" err="1" smtClean="0">
                <a:latin typeface="Times New Roman" panose="02020603050405020304" pitchFamily="18" charset="0"/>
                <a:cs typeface="Times New Roman" panose="02020603050405020304" pitchFamily="18" charset="0"/>
              </a:rPr>
              <a:t>Elastin</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7857"/>
      </p:ext>
    </p:extLst>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83276"/>
            <a:ext cx="635875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400" b="1" dirty="0" err="1">
                <a:latin typeface="Times New Roman" panose="02020603050405020304" pitchFamily="18" charset="0"/>
                <a:cs typeface="Times New Roman" panose="02020603050405020304" pitchFamily="18" charset="0"/>
              </a:rPr>
              <a:t>Elastin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proteins</a:t>
            </a:r>
            <a:r>
              <a:rPr lang="fr-FR" sz="2400" b="1" dirty="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form</a:t>
            </a:r>
            <a:r>
              <a:rPr lang="fr-FR"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many </a:t>
            </a:r>
            <a:r>
              <a:rPr lang="en-US" sz="2400" b="1" dirty="0">
                <a:latin typeface="Times New Roman" panose="02020603050405020304" pitchFamily="18" charset="0"/>
                <a:cs typeface="Times New Roman" panose="02020603050405020304" pitchFamily="18" charset="0"/>
              </a:rPr>
              <a:t>covalent cross-links to make a fiber with remarkable </a:t>
            </a:r>
            <a:r>
              <a:rPr lang="en-US" sz="2400" b="1" dirty="0" smtClean="0">
                <a:latin typeface="Times New Roman" panose="02020603050405020304" pitchFamily="18" charset="0"/>
                <a:cs typeface="Times New Roman" panose="02020603050405020304" pitchFamily="18" charset="0"/>
              </a:rPr>
              <a:t>elastic properties (</a:t>
            </a:r>
            <a:r>
              <a:rPr lang="fr-FR" sz="2400" b="1" dirty="0" err="1" smtClean="0">
                <a:latin typeface="Times New Roman" panose="02020603050405020304" pitchFamily="18" charset="0"/>
                <a:cs typeface="Times New Roman" panose="02020603050405020304" pitchFamily="18" charset="0"/>
              </a:rPr>
              <a:t>it</a:t>
            </a:r>
            <a:r>
              <a:rPr lang="fr-FR" sz="2400" b="1" dirty="0" smtClean="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can</a:t>
            </a:r>
            <a:r>
              <a:rPr lang="fr-FR" sz="2400" b="1" dirty="0" smtClean="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be</a:t>
            </a:r>
            <a:r>
              <a:rPr lang="fr-FR" sz="2400" b="1" dirty="0">
                <a:latin typeface="Times New Roman" panose="02020603050405020304" pitchFamily="18" charset="0"/>
                <a:cs typeface="Times New Roman" panose="02020603050405020304" pitchFamily="18" charset="0"/>
              </a:rPr>
              <a:t> </a:t>
            </a:r>
            <a:r>
              <a:rPr lang="fr-FR" sz="2400" b="1" dirty="0" err="1" smtClean="0">
                <a:latin typeface="Times New Roman" panose="02020603050405020304" pitchFamily="18" charset="0"/>
                <a:cs typeface="Times New Roman" panose="02020603050405020304" pitchFamily="18" charset="0"/>
              </a:rPr>
              <a:t>stretched</a:t>
            </a:r>
            <a:r>
              <a:rPr lang="fr-FR" sz="2400" b="1" dirty="0" smtClean="0">
                <a:latin typeface="Times New Roman" panose="02020603050405020304" pitchFamily="18" charset="0"/>
                <a:cs typeface="Times New Roman" panose="02020603050405020304" pitchFamily="18" charset="0"/>
              </a:rPr>
              <a:t> and </a:t>
            </a:r>
            <a:r>
              <a:rPr lang="fr-FR" sz="2400" b="1" dirty="0" err="1" smtClean="0">
                <a:latin typeface="Times New Roman" panose="02020603050405020304" pitchFamily="18" charset="0"/>
                <a:cs typeface="Times New Roman" panose="02020603050405020304" pitchFamily="18" charset="0"/>
              </a:rPr>
              <a:t>relaxed</a:t>
            </a:r>
            <a:r>
              <a:rPr lang="fr-FR" sz="2400" b="1" dirty="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algn="just"/>
            <a:endParaRPr lang="en-US" sz="2400" b="1"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467544" y="249458"/>
            <a:ext cx="7776864" cy="986360"/>
          </a:xfrm>
          <a:prstGeom prst="rect">
            <a:avLst/>
          </a:prstGeom>
        </p:spPr>
        <p:style>
          <a:lnRef idx="2">
            <a:schemeClr val="dk1"/>
          </a:lnRef>
          <a:fillRef idx="1">
            <a:schemeClr val="lt1"/>
          </a:fillRef>
          <a:effectRef idx="0">
            <a:schemeClr val="dk1"/>
          </a:effectRef>
          <a:fontRef idx="minor">
            <a:schemeClr val="dk1"/>
          </a:fontRef>
        </p:style>
        <p:txBody>
          <a:bodyPr wrap="square" anchor="ctr" anchorCtr="0">
            <a:spAutoFit/>
          </a:bodyPr>
          <a:lstStyle/>
          <a:p>
            <a:pPr algn="ctr">
              <a:lnSpc>
                <a:spcPct val="150000"/>
              </a:lnSpc>
            </a:pPr>
            <a:r>
              <a:rPr lang="fr-FR" sz="4400" b="1" dirty="0" err="1">
                <a:latin typeface="Times New Roman" panose="02020603050405020304" pitchFamily="18" charset="0"/>
                <a:cs typeface="Times New Roman" panose="02020603050405020304" pitchFamily="18" charset="0"/>
              </a:rPr>
              <a:t>Elastin</a:t>
            </a:r>
            <a:r>
              <a:rPr lang="fr-FR" sz="44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07504" y="2636912"/>
            <a:ext cx="8928992" cy="4095750"/>
          </a:xfrm>
          <a:prstGeom prst="rect">
            <a:avLst/>
          </a:prstGeom>
          <a:ln>
            <a:solidFill>
              <a:schemeClr val="tx1"/>
            </a:solidFill>
          </a:ln>
        </p:spPr>
      </p:pic>
      <p:pic>
        <p:nvPicPr>
          <p:cNvPr id="5" name="Image 4"/>
          <p:cNvPicPr>
            <a:picLocks noChangeAspect="1"/>
          </p:cNvPicPr>
          <p:nvPr/>
        </p:nvPicPr>
        <p:blipFill rotWithShape="1">
          <a:blip r:embed="rId3"/>
          <a:srcRect b="1184"/>
          <a:stretch/>
        </p:blipFill>
        <p:spPr>
          <a:xfrm>
            <a:off x="5652120" y="476671"/>
            <a:ext cx="2340000" cy="648073"/>
          </a:xfrm>
          <a:prstGeom prst="rect">
            <a:avLst/>
          </a:prstGeom>
          <a:ln>
            <a:solidFill>
              <a:schemeClr val="tx1"/>
            </a:solidFill>
          </a:ln>
        </p:spPr>
      </p:pic>
      <p:sp>
        <p:nvSpPr>
          <p:cNvPr id="6" name="Rectangle 5"/>
          <p:cNvSpPr/>
          <p:nvPr/>
        </p:nvSpPr>
        <p:spPr>
          <a:xfrm>
            <a:off x="6516216" y="1268760"/>
            <a:ext cx="252028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a:t>تشكل</a:t>
            </a:r>
            <a:r>
              <a:rPr lang="fr-FR" sz="2000" b="1" dirty="0"/>
              <a:t> </a:t>
            </a:r>
            <a:r>
              <a:rPr lang="fr-FR" sz="2000" b="1" dirty="0" err="1"/>
              <a:t>بروتينات</a:t>
            </a:r>
            <a:r>
              <a:rPr lang="fr-FR" sz="2000" b="1" dirty="0"/>
              <a:t> </a:t>
            </a:r>
            <a:r>
              <a:rPr lang="fr-FR" sz="2000" b="1" dirty="0" err="1"/>
              <a:t>الإيلاستين</a:t>
            </a:r>
            <a:r>
              <a:rPr lang="fr-FR" sz="2000" b="1" dirty="0"/>
              <a:t> </a:t>
            </a:r>
            <a:r>
              <a:rPr lang="fr-FR" sz="2000" b="1" dirty="0" err="1"/>
              <a:t>العديد</a:t>
            </a:r>
            <a:r>
              <a:rPr lang="fr-FR" sz="2000" b="1" dirty="0"/>
              <a:t> </a:t>
            </a:r>
            <a:r>
              <a:rPr lang="fr-FR" sz="2000" b="1" dirty="0" err="1"/>
              <a:t>من</a:t>
            </a:r>
            <a:r>
              <a:rPr lang="fr-FR" sz="2000" b="1" dirty="0"/>
              <a:t> </a:t>
            </a:r>
            <a:r>
              <a:rPr lang="fr-FR" sz="2000" b="1" dirty="0" err="1"/>
              <a:t>الروابط</a:t>
            </a:r>
            <a:r>
              <a:rPr lang="fr-FR" sz="2000" b="1" dirty="0"/>
              <a:t> </a:t>
            </a:r>
            <a:r>
              <a:rPr lang="fr-FR" sz="2000" b="1" dirty="0" err="1"/>
              <a:t>التساهمية</a:t>
            </a:r>
            <a:r>
              <a:rPr lang="fr-FR" sz="2000" b="1" dirty="0"/>
              <a:t> </a:t>
            </a:r>
            <a:r>
              <a:rPr lang="fr-FR" sz="2000" b="1" dirty="0" err="1"/>
              <a:t>المتصالبة</a:t>
            </a:r>
            <a:r>
              <a:rPr lang="fr-FR" sz="2000" b="1" dirty="0"/>
              <a:t> </a:t>
            </a:r>
            <a:r>
              <a:rPr lang="fr-FR" sz="2000" b="1" dirty="0" err="1"/>
              <a:t>لتكوين</a:t>
            </a:r>
            <a:r>
              <a:rPr lang="fr-FR" sz="2000" b="1" dirty="0"/>
              <a:t> </a:t>
            </a:r>
            <a:r>
              <a:rPr lang="fr-FR" sz="2000" b="1" dirty="0" err="1"/>
              <a:t>ألياف</a:t>
            </a:r>
            <a:r>
              <a:rPr lang="fr-FR" sz="2000" b="1" dirty="0"/>
              <a:t> </a:t>
            </a:r>
            <a:r>
              <a:rPr lang="fr-FR" sz="2000" b="1" dirty="0" err="1"/>
              <a:t>ذات</a:t>
            </a:r>
            <a:r>
              <a:rPr lang="fr-FR" sz="2000" b="1" dirty="0"/>
              <a:t> </a:t>
            </a:r>
            <a:r>
              <a:rPr lang="fr-FR" sz="2000" b="1" dirty="0" err="1"/>
              <a:t>خصائص</a:t>
            </a:r>
            <a:r>
              <a:rPr lang="fr-FR" sz="2000" b="1" dirty="0"/>
              <a:t> </a:t>
            </a:r>
            <a:r>
              <a:rPr lang="fr-FR" sz="2000" b="1" dirty="0" err="1"/>
              <a:t>مرنة</a:t>
            </a:r>
            <a:r>
              <a:rPr lang="fr-FR" sz="2000" b="1" dirty="0"/>
              <a:t> </a:t>
            </a:r>
            <a:r>
              <a:rPr lang="fr-FR" sz="2000" b="1" dirty="0" err="1"/>
              <a:t>رائعة</a:t>
            </a:r>
            <a:r>
              <a:rPr lang="fr-FR" sz="2000" b="1" dirty="0"/>
              <a:t> (</a:t>
            </a:r>
            <a:r>
              <a:rPr lang="fr-FR" sz="2000" b="1" dirty="0" err="1"/>
              <a:t>يمكن</a:t>
            </a:r>
            <a:r>
              <a:rPr lang="fr-FR" sz="2000" b="1" dirty="0"/>
              <a:t> </a:t>
            </a:r>
            <a:r>
              <a:rPr lang="fr-FR" sz="2000" b="1" dirty="0" err="1"/>
              <a:t>تمديدها</a:t>
            </a:r>
            <a:r>
              <a:rPr lang="fr-FR" sz="2000" b="1" dirty="0"/>
              <a:t> </a:t>
            </a:r>
            <a:r>
              <a:rPr lang="fr-FR" sz="2000" b="1" dirty="0" err="1"/>
              <a:t>واسترخائها</a:t>
            </a:r>
            <a:r>
              <a:rPr lang="fr-FR" sz="2000" b="1" dirty="0"/>
              <a:t>)</a:t>
            </a:r>
          </a:p>
        </p:txBody>
      </p:sp>
    </p:spTree>
    <p:extLst>
      <p:ext uri="{BB962C8B-B14F-4D97-AF65-F5344CB8AC3E}">
        <p14:creationId xmlns:p14="http://schemas.microsoft.com/office/powerpoint/2010/main" val="63233149"/>
      </p:ext>
    </p:extLst>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1561" t="4396" r="36610" b="3297"/>
          <a:stretch/>
        </p:blipFill>
        <p:spPr>
          <a:xfrm>
            <a:off x="72200" y="44624"/>
            <a:ext cx="6300000" cy="4437515"/>
          </a:xfrm>
          <a:prstGeom prst="rect">
            <a:avLst/>
          </a:prstGeom>
          <a:ln>
            <a:solidFill>
              <a:srgbClr val="00B0F0"/>
            </a:solidFill>
          </a:ln>
        </p:spPr>
      </p:pic>
      <p:sp>
        <p:nvSpPr>
          <p:cNvPr id="5" name="Rectangle 4"/>
          <p:cNvSpPr/>
          <p:nvPr/>
        </p:nvSpPr>
        <p:spPr>
          <a:xfrm>
            <a:off x="179512" y="5797713"/>
            <a:ext cx="8640959"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1"/>
            <a:r>
              <a:rPr lang="fr-FR" sz="2000" b="1" dirty="0" err="1" smtClean="0">
                <a:latin typeface="Times New Roman" panose="02020603050405020304" pitchFamily="18" charset="0"/>
                <a:cs typeface="Times New Roman" panose="02020603050405020304" pitchFamily="18" charset="0"/>
              </a:rPr>
              <a:t>وعندما</a:t>
            </a:r>
            <a:r>
              <a:rPr lang="fr-FR" sz="2000" b="1" dirty="0" smtClean="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تنتهي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قوة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تعود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البروتينات</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بشكل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طبيعي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إلى</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شكلها</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المضغوط</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وبهذه</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الطريقة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تتصرف</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الألياف</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المرنة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مثل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الشريط</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المطاطي</a:t>
            </a:r>
            <a:r>
              <a:rPr lang="fr-FR" sz="2000" b="1" dirty="0">
                <a:latin typeface="Times New Roman" panose="02020603050405020304" pitchFamily="18" charset="0"/>
                <a:cs typeface="Times New Roman" panose="02020603050405020304" pitchFamily="18" charset="0"/>
              </a:rPr>
              <a:t>، حيث </a:t>
            </a:r>
            <a:r>
              <a:rPr lang="fr-FR" sz="2000" b="1" dirty="0" err="1">
                <a:latin typeface="Times New Roman" panose="02020603050405020304" pitchFamily="18" charset="0"/>
                <a:cs typeface="Times New Roman" panose="02020603050405020304" pitchFamily="18" charset="0"/>
              </a:rPr>
              <a:t>تتمدد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تحت</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الشد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وتعود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إلى</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وضعها</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الطبيعي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عندما</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يتم</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تحرير</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الشد</a:t>
            </a:r>
            <a:r>
              <a:rPr lang="fr-FR" sz="2000" dirty="0">
                <a:latin typeface="Times New Roman" panose="02020603050405020304" pitchFamily="18" charset="0"/>
                <a:cs typeface="Times New Roman" panose="02020603050405020304" pitchFamily="18" charset="0"/>
              </a:rPr>
              <a:t>.</a:t>
            </a:r>
          </a:p>
        </p:txBody>
      </p:sp>
      <p:sp>
        <p:nvSpPr>
          <p:cNvPr id="6" name="Rectangle 5"/>
          <p:cNvSpPr/>
          <p:nvPr/>
        </p:nvSpPr>
        <p:spPr>
          <a:xfrm>
            <a:off x="4932040" y="141600"/>
            <a:ext cx="248642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In the absence of a stretching force, each protein tends to adopt a compact conformation. </a:t>
            </a:r>
            <a:endParaRPr lang="fr-FR"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79139" y="4717593"/>
            <a:ext cx="87480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When the stretching force has ended, the proteins naturally return to their compact conformation. In this way, elastic fibers behave much like a rubber band, stretching under tension and snapping back when the tension is released.</a:t>
            </a:r>
            <a:endParaRPr lang="fr-FR"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455664" y="141600"/>
            <a:ext cx="1389788"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a:latin typeface="Times New Roman" panose="02020603050405020304" pitchFamily="18" charset="0"/>
                <a:cs typeface="Times New Roman" panose="02020603050405020304" pitchFamily="18" charset="0"/>
              </a:rPr>
              <a:t>في </a:t>
            </a:r>
            <a:r>
              <a:rPr lang="fr-FR" sz="2000" b="1" dirty="0" err="1">
                <a:latin typeface="Times New Roman" panose="02020603050405020304" pitchFamily="18" charset="0"/>
                <a:cs typeface="Times New Roman" panose="02020603050405020304" pitchFamily="18" charset="0"/>
              </a:rPr>
              <a:t>غياب</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قوة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يميل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كل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بروتين</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إلى</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تبني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شكل</a:t>
            </a:r>
            <a:r>
              <a:rPr lang="fr-FR" sz="2000" b="1" dirty="0">
                <a:latin typeface="Times New Roman" panose="02020603050405020304" pitchFamily="18" charset="0"/>
                <a:cs typeface="Times New Roman" panose="02020603050405020304" pitchFamily="18" charset="0"/>
              </a:rPr>
              <a:t> </a:t>
            </a:r>
            <a:r>
              <a:rPr lang="fr-FR" sz="2000" b="1" dirty="0" err="1" smtClean="0">
                <a:latin typeface="Times New Roman" panose="02020603050405020304" pitchFamily="18" charset="0"/>
                <a:cs typeface="Times New Roman" panose="02020603050405020304" pitchFamily="18" charset="0"/>
              </a:rPr>
              <a:t>مضغوط</a:t>
            </a:r>
            <a:endParaRPr lang="fr-FR"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6444208" y="1881008"/>
            <a:ext cx="2367392" cy="1620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b="1" dirty="0" smtClean="0">
                <a:solidFill>
                  <a:schemeClr val="tx1"/>
                </a:solidFill>
                <a:latin typeface="Times New Roman" panose="02020603050405020304" pitchFamily="18" charset="0"/>
                <a:cs typeface="Times New Roman" panose="02020603050405020304" pitchFamily="18" charset="0"/>
              </a:rPr>
              <a:t>When subjected to a stretching force, however, the compact proteins become more linear</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13354" y="3609128"/>
            <a:ext cx="2772000" cy="9720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smtClean="0">
                <a:latin typeface="Times New Roman" panose="02020603050405020304" pitchFamily="18" charset="0"/>
                <a:cs typeface="Times New Roman" panose="02020603050405020304" pitchFamily="18" charset="0"/>
              </a:rPr>
              <a:t>ولكن</a:t>
            </a:r>
            <a:r>
              <a:rPr lang="fr-FR" sz="2000" b="1" dirty="0" smtClean="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عند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تعرضه</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لقوة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تصبح</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البروتينات</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المضغوطة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أكثر</a:t>
            </a:r>
            <a:r>
              <a:rPr lang="fr-FR" sz="2000" b="1" dirty="0">
                <a:latin typeface="Times New Roman" panose="02020603050405020304" pitchFamily="18" charset="0"/>
                <a:cs typeface="Times New Roman" panose="02020603050405020304" pitchFamily="18" charset="0"/>
              </a:rPr>
              <a:t> </a:t>
            </a:r>
            <a:r>
              <a:rPr lang="fr-FR" sz="2000" b="1" dirty="0" err="1" smtClean="0">
                <a:latin typeface="Times New Roman" panose="02020603050405020304" pitchFamily="18" charset="0"/>
                <a:cs typeface="Times New Roman" panose="02020603050405020304" pitchFamily="18" charset="0"/>
              </a:rPr>
              <a:t>خطية</a:t>
            </a:r>
            <a:endParaRPr lang="fr-FR"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082195"/>
      </p:ext>
    </p:extLst>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04" y="45368"/>
            <a:ext cx="9072000" cy="6696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Rectangle 8"/>
          <p:cNvSpPr/>
          <p:nvPr/>
        </p:nvSpPr>
        <p:spPr>
          <a:xfrm>
            <a:off x="611560" y="1168239"/>
            <a:ext cx="777686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Elastin is </a:t>
            </a:r>
            <a:r>
              <a:rPr lang="en-US" sz="2400" b="1" dirty="0" smtClean="0">
                <a:latin typeface="Times New Roman" panose="02020603050405020304" pitchFamily="18" charset="0"/>
                <a:cs typeface="Times New Roman" panose="02020603050405020304" pitchFamily="18" charset="0"/>
              </a:rPr>
              <a:t>most </a:t>
            </a:r>
            <a:r>
              <a:rPr lang="en-US" sz="2400" b="1" dirty="0">
                <a:latin typeface="Times New Roman" panose="02020603050405020304" pitchFamily="18" charset="0"/>
                <a:cs typeface="Times New Roman" panose="02020603050405020304" pitchFamily="18" charset="0"/>
              </a:rPr>
              <a:t>abundant </a:t>
            </a:r>
            <a:r>
              <a:rPr lang="en-US" sz="2400" b="1" dirty="0" smtClean="0">
                <a:latin typeface="Times New Roman" panose="02020603050405020304" pitchFamily="18" charset="0"/>
                <a:cs typeface="Times New Roman" panose="02020603050405020304" pitchFamily="18" charset="0"/>
              </a:rPr>
              <a:t>in tissues </a:t>
            </a:r>
            <a:r>
              <a:rPr lang="en-US" sz="2400" b="1" dirty="0">
                <a:latin typeface="Times New Roman" panose="02020603050405020304" pitchFamily="18" charset="0"/>
                <a:cs typeface="Times New Roman" panose="02020603050405020304" pitchFamily="18" charset="0"/>
              </a:rPr>
              <a:t>that must be capable of easily stretching and </a:t>
            </a:r>
            <a:r>
              <a:rPr lang="en-US" sz="2400" b="1" dirty="0" smtClean="0">
                <a:latin typeface="Times New Roman" panose="02020603050405020304" pitchFamily="18" charset="0"/>
                <a:cs typeface="Times New Roman" panose="02020603050405020304" pitchFamily="18" charset="0"/>
              </a:rPr>
              <a:t>then recoiling </a:t>
            </a:r>
            <a:r>
              <a:rPr lang="en-US" sz="2400" b="1" dirty="0">
                <a:latin typeface="Times New Roman" panose="02020603050405020304" pitchFamily="18" charset="0"/>
                <a:cs typeface="Times New Roman" panose="02020603050405020304" pitchFamily="18" charset="0"/>
              </a:rPr>
              <a:t>after the stretching force is removed. It is found</a:t>
            </a:r>
            <a:r>
              <a:rPr lang="en-US" sz="2400" b="1" dirty="0" smtClean="0">
                <a:latin typeface="Times New Roman" panose="02020603050405020304" pitchFamily="18" charset="0"/>
                <a:cs typeface="Times New Roman" panose="02020603050405020304" pitchFamily="18" charset="0"/>
              </a:rPr>
              <a:t>, for </a:t>
            </a:r>
            <a:r>
              <a:rPr lang="en-US" sz="2400" b="1" dirty="0">
                <a:latin typeface="Times New Roman" panose="02020603050405020304" pitchFamily="18" charset="0"/>
                <a:cs typeface="Times New Roman" panose="02020603050405020304" pitchFamily="18" charset="0"/>
              </a:rPr>
              <a:t>example, in the lungs, which stretch and recoil as </a:t>
            </a:r>
            <a:r>
              <a:rPr lang="en-US" sz="2400" b="1" dirty="0" smtClean="0">
                <a:latin typeface="Times New Roman" panose="02020603050405020304" pitchFamily="18" charset="0"/>
                <a:cs typeface="Times New Roman" panose="02020603050405020304" pitchFamily="18" charset="0"/>
              </a:rPr>
              <a:t>air </a:t>
            </a:r>
            <a:r>
              <a:rPr lang="fr-FR" sz="2400" b="1" dirty="0" smtClean="0">
                <a:latin typeface="Times New Roman" panose="02020603050405020304" pitchFamily="18" charset="0"/>
                <a:cs typeface="Times New Roman" panose="02020603050405020304" pitchFamily="18" charset="0"/>
              </a:rPr>
              <a:t>moves </a:t>
            </a:r>
            <a:r>
              <a:rPr lang="fr-FR" sz="2400" b="1" dirty="0">
                <a:latin typeface="Times New Roman" panose="02020603050405020304" pitchFamily="18" charset="0"/>
                <a:cs typeface="Times New Roman" panose="02020603050405020304" pitchFamily="18" charset="0"/>
              </a:rPr>
              <a:t>in and out.</a:t>
            </a:r>
          </a:p>
        </p:txBody>
      </p:sp>
      <p:pic>
        <p:nvPicPr>
          <p:cNvPr id="11" name="Image 10"/>
          <p:cNvPicPr>
            <a:picLocks noChangeAspect="1"/>
          </p:cNvPicPr>
          <p:nvPr/>
        </p:nvPicPr>
        <p:blipFill>
          <a:blip r:embed="rId2"/>
          <a:stretch>
            <a:fillRect/>
          </a:stretch>
        </p:blipFill>
        <p:spPr>
          <a:xfrm>
            <a:off x="395536" y="3700555"/>
            <a:ext cx="1800200" cy="1559076"/>
          </a:xfrm>
          <a:prstGeom prst="rect">
            <a:avLst/>
          </a:prstGeom>
          <a:ln>
            <a:solidFill>
              <a:srgbClr val="FFCC00"/>
            </a:solidFill>
          </a:ln>
        </p:spPr>
      </p:pic>
      <p:sp>
        <p:nvSpPr>
          <p:cNvPr id="12" name="Rectangle 11"/>
          <p:cNvSpPr/>
          <p:nvPr/>
        </p:nvSpPr>
        <p:spPr>
          <a:xfrm>
            <a:off x="2339752" y="3664601"/>
            <a:ext cx="4536504"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a:latin typeface="Times New Roman" panose="02020603050405020304" pitchFamily="18" charset="0"/>
                <a:cs typeface="Times New Roman" panose="02020603050405020304" pitchFamily="18" charset="0"/>
              </a:rPr>
              <a:t>يتواجد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الإيلاستين</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بكثرة</a:t>
            </a:r>
            <a:r>
              <a:rPr lang="fr-FR" sz="2000" b="1" dirty="0">
                <a:latin typeface="Times New Roman" panose="02020603050405020304" pitchFamily="18" charset="0"/>
                <a:cs typeface="Times New Roman" panose="02020603050405020304" pitchFamily="18" charset="0"/>
              </a:rPr>
              <a:t> في </a:t>
            </a:r>
            <a:r>
              <a:rPr lang="fr-FR" sz="2000" b="1" dirty="0" err="1">
                <a:latin typeface="Times New Roman" panose="02020603050405020304" pitchFamily="18" charset="0"/>
                <a:cs typeface="Times New Roman" panose="02020603050405020304" pitchFamily="18" charset="0"/>
              </a:rPr>
              <a:t>الأنسجة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يجب</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أن</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تكون</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قادرة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على</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بسهولة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ثم</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الارتداد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بعد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إزالة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قوة</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على</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سبيل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المثال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يوجد</a:t>
            </a:r>
            <a:r>
              <a:rPr lang="fr-FR" sz="2000" b="1" dirty="0">
                <a:latin typeface="Times New Roman" panose="02020603050405020304" pitchFamily="18" charset="0"/>
                <a:cs typeface="Times New Roman" panose="02020603050405020304" pitchFamily="18" charset="0"/>
              </a:rPr>
              <a:t> في </a:t>
            </a:r>
            <a:r>
              <a:rPr lang="fr-FR" sz="2000" b="1" dirty="0" err="1">
                <a:latin typeface="Times New Roman" panose="02020603050405020304" pitchFamily="18" charset="0"/>
                <a:cs typeface="Times New Roman" panose="02020603050405020304" pitchFamily="18" charset="0"/>
              </a:rPr>
              <a:t>الرئتين</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التي</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تتمدد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وترتد</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مع</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تحرك</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الهواء</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للداخل</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والخارج</a:t>
            </a:r>
            <a:r>
              <a:rPr lang="fr-FR" sz="2000" b="1" dirty="0">
                <a:latin typeface="Times New Roman" panose="02020603050405020304" pitchFamily="18" charset="0"/>
                <a:cs typeface="Times New Roman" panose="02020603050405020304" pitchFamily="18" charset="0"/>
              </a:rPr>
              <a:t>.</a:t>
            </a:r>
          </a:p>
        </p:txBody>
      </p:sp>
      <p:pic>
        <p:nvPicPr>
          <p:cNvPr id="13" name="Image 12"/>
          <p:cNvPicPr>
            <a:picLocks noChangeAspect="1"/>
          </p:cNvPicPr>
          <p:nvPr/>
        </p:nvPicPr>
        <p:blipFill>
          <a:blip r:embed="rId3"/>
          <a:stretch>
            <a:fillRect/>
          </a:stretch>
        </p:blipFill>
        <p:spPr>
          <a:xfrm>
            <a:off x="6948264" y="3697812"/>
            <a:ext cx="1762626" cy="1561819"/>
          </a:xfrm>
          <a:prstGeom prst="rect">
            <a:avLst/>
          </a:prstGeom>
          <a:ln w="19050">
            <a:solidFill>
              <a:srgbClr val="FFCC00"/>
            </a:solidFill>
          </a:ln>
        </p:spPr>
      </p:pic>
    </p:spTree>
    <p:extLst>
      <p:ext uri="{BB962C8B-B14F-4D97-AF65-F5344CB8AC3E}">
        <p14:creationId xmlns:p14="http://schemas.microsoft.com/office/powerpoint/2010/main" val="3750972581"/>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29397"/>
            <a:ext cx="9072000" cy="669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179512" y="342914"/>
            <a:ext cx="8532000" cy="40941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lnSpc>
                <a:spcPct val="150000"/>
              </a:lnSpc>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Also, Elastin is the dominant extracellular matrix protein in arteries, comprising 50% of the dry weight of the largest artery-the aorta. </a:t>
            </a:r>
            <a:endParaRPr lang="en-US" sz="2200" b="1"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en-US" sz="2200" b="1" dirty="0" smtClean="0">
                <a:latin typeface="Times New Roman" panose="02020603050405020304" pitchFamily="18" charset="0"/>
                <a:cs typeface="Times New Roman" panose="02020603050405020304" pitchFamily="18" charset="0"/>
              </a:rPr>
              <a:t>Mutations </a:t>
            </a:r>
            <a:r>
              <a:rPr lang="en-US" sz="2200" b="1" dirty="0">
                <a:latin typeface="Times New Roman" panose="02020603050405020304" pitchFamily="18" charset="0"/>
                <a:cs typeface="Times New Roman" panose="02020603050405020304" pitchFamily="18" charset="0"/>
              </a:rPr>
              <a:t>in the elastin gene causing a deficiency of the protein in mice or humans result in narrowing of the aorta or other arteries and excessive proliferation of smooth muscle cells in the arterial wall. Apparently, the normal elasticity of an artery is required to restrain the proliferation </a:t>
            </a:r>
            <a:r>
              <a:rPr lang="en-US" sz="2200" b="1" dirty="0" smtClean="0">
                <a:latin typeface="Times New Roman" panose="02020603050405020304" pitchFamily="18" charset="0"/>
                <a:cs typeface="Times New Roman" panose="02020603050405020304" pitchFamily="18" charset="0"/>
              </a:rPr>
              <a:t>of these </a:t>
            </a:r>
            <a:r>
              <a:rPr lang="en-US" sz="2200" b="1" dirty="0">
                <a:latin typeface="Times New Roman" panose="02020603050405020304" pitchFamily="18" charset="0"/>
                <a:cs typeface="Times New Roman" panose="02020603050405020304" pitchFamily="18" charset="0"/>
              </a:rPr>
              <a:t>cells</a:t>
            </a:r>
            <a:endParaRPr lang="fr-FR" sz="2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79512" y="4653136"/>
            <a:ext cx="853200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ar-DZ" sz="2000" b="1" dirty="0">
                <a:latin typeface="Times New Roman" panose="02020603050405020304" pitchFamily="18" charset="0"/>
                <a:cs typeface="Times New Roman" panose="02020603050405020304" pitchFamily="18" charset="0"/>
              </a:rPr>
              <a:t>كما أن </a:t>
            </a:r>
            <a:r>
              <a:rPr lang="ar-DZ" sz="2000" b="1" dirty="0" err="1">
                <a:latin typeface="Times New Roman" panose="02020603050405020304" pitchFamily="18" charset="0"/>
                <a:cs typeface="Times New Roman" panose="02020603050405020304" pitchFamily="18" charset="0"/>
              </a:rPr>
              <a:t>الإيلاستين</a:t>
            </a:r>
            <a:r>
              <a:rPr lang="ar-DZ" sz="2000" b="1" dirty="0">
                <a:latin typeface="Times New Roman" panose="02020603050405020304" pitchFamily="18" charset="0"/>
                <a:cs typeface="Times New Roman" panose="02020603050405020304" pitchFamily="18" charset="0"/>
              </a:rPr>
              <a:t> هو البروتين السائد في المصفوفة خارج الخلية في الشرايين، ويشكل 50% من الوزن الجاف لأكبر الشرايين ـ الشريان الأورطي. </a:t>
            </a:r>
            <a:endParaRPr lang="fr-FR" sz="2000" b="1" dirty="0" smtClean="0">
              <a:latin typeface="Times New Roman" panose="02020603050405020304" pitchFamily="18" charset="0"/>
              <a:cs typeface="Times New Roman" panose="02020603050405020304" pitchFamily="18" charset="0"/>
            </a:endParaRPr>
          </a:p>
          <a:p>
            <a:pPr algn="just" rtl="1"/>
            <a:r>
              <a:rPr lang="ar-DZ" sz="2000" b="1" dirty="0" smtClean="0">
                <a:latin typeface="Times New Roman" panose="02020603050405020304" pitchFamily="18" charset="0"/>
                <a:cs typeface="Times New Roman" panose="02020603050405020304" pitchFamily="18" charset="0"/>
              </a:rPr>
              <a:t>وتؤدي </a:t>
            </a:r>
            <a:r>
              <a:rPr lang="ar-DZ" sz="2000" b="1" dirty="0">
                <a:latin typeface="Times New Roman" panose="02020603050405020304" pitchFamily="18" charset="0"/>
                <a:cs typeface="Times New Roman" panose="02020603050405020304" pitchFamily="18" charset="0"/>
              </a:rPr>
              <a:t>الطفرات في جين </a:t>
            </a:r>
            <a:r>
              <a:rPr lang="ar-DZ" sz="2000" b="1" dirty="0" err="1">
                <a:latin typeface="Times New Roman" panose="02020603050405020304" pitchFamily="18" charset="0"/>
                <a:cs typeface="Times New Roman" panose="02020603050405020304" pitchFamily="18" charset="0"/>
              </a:rPr>
              <a:t>الإيلاستين</a:t>
            </a:r>
            <a:r>
              <a:rPr lang="ar-DZ" sz="2000" b="1" dirty="0">
                <a:latin typeface="Times New Roman" panose="02020603050405020304" pitchFamily="18" charset="0"/>
                <a:cs typeface="Times New Roman" panose="02020603050405020304" pitchFamily="18" charset="0"/>
              </a:rPr>
              <a:t> التي تسبب نقص البروتين في الفئران أو البشر إلى تضييق الشريان الأورطي أو الشرايين الأخرى والتكاثر المفرط لخلايا العضلات الملساء في جدار الشريان. ويبدو أن المرونة الطبيعية للشريان مطلوبة لكبح تكاثر هذه الخلايا.</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371016"/>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568" y="1052736"/>
            <a:ext cx="8352928" cy="1800200"/>
          </a:xfrm>
          <a:prstGeom prst="rect">
            <a:avLst/>
          </a:prstGeom>
          <a:ln w="762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4" name="Rectangle 3"/>
          <p:cNvSpPr/>
          <p:nvPr/>
        </p:nvSpPr>
        <p:spPr>
          <a:xfrm>
            <a:off x="1619672" y="2996952"/>
            <a:ext cx="6171366" cy="1800200"/>
          </a:xfrm>
          <a:prstGeom prst="rect">
            <a:avLst/>
          </a:prstGeom>
          <a:ln w="57150">
            <a:solidFill>
              <a:srgbClr val="8F00D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2. </a:t>
            </a:r>
            <a:r>
              <a:rPr lang="fr-FR" sz="3600" b="1" dirty="0" err="1" smtClean="0">
                <a:latin typeface="Times New Roman" panose="02020603050405020304" pitchFamily="18" charset="0"/>
                <a:cs typeface="Times New Roman" panose="02020603050405020304" pitchFamily="18" charset="0"/>
              </a:rPr>
              <a:t>Adhesion</a:t>
            </a:r>
            <a:r>
              <a:rPr lang="fr-FR" sz="3600" b="1" dirty="0" smtClean="0">
                <a:latin typeface="Times New Roman" panose="02020603050405020304" pitchFamily="18" charset="0"/>
                <a:cs typeface="Times New Roman" panose="02020603050405020304" pitchFamily="18" charset="0"/>
              </a:rPr>
              <a:t>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93087" y="5134973"/>
            <a:ext cx="4824536" cy="823752"/>
          </a:xfrm>
          <a:prstGeom prst="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a:latin typeface="Times New Roman" panose="02020603050405020304" pitchFamily="18" charset="0"/>
                <a:cs typeface="Times New Roman" panose="02020603050405020304" pitchFamily="18" charset="0"/>
              </a:rPr>
              <a:t>II. </a:t>
            </a:r>
            <a:r>
              <a:rPr lang="fr-FR" sz="3600" b="1" dirty="0" smtClean="0">
                <a:latin typeface="Times New Roman" panose="02020603050405020304" pitchFamily="18" charset="0"/>
                <a:cs typeface="Times New Roman" panose="02020603050405020304" pitchFamily="18" charset="0"/>
              </a:rPr>
              <a:t>2. </a:t>
            </a:r>
            <a:r>
              <a:rPr lang="fr-FR" sz="3600" b="1" dirty="0">
                <a:latin typeface="Times New Roman" panose="02020603050405020304" pitchFamily="18" charset="0"/>
                <a:cs typeface="Times New Roman" panose="02020603050405020304" pitchFamily="18" charset="0"/>
              </a:rPr>
              <a:t>1. </a:t>
            </a:r>
            <a:r>
              <a:rPr lang="fr-FR" sz="3600" b="1" dirty="0" err="1" smtClean="0">
                <a:latin typeface="Times New Roman" panose="02020603050405020304" pitchFamily="18" charset="0"/>
                <a:cs typeface="Times New Roman" panose="02020603050405020304" pitchFamily="18" charset="0"/>
              </a:rPr>
              <a:t>Fibronectin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102740"/>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1583355"/>
            <a:ext cx="3977934" cy="4708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Wingdings" panose="05000000000000000000" pitchFamily="2" charset="2"/>
              <a:buChar char="v"/>
            </a:pPr>
            <a:r>
              <a:rPr lang="ar-DZ" sz="2000" b="1" dirty="0" err="1"/>
              <a:t>الفيبرونيكتين</a:t>
            </a:r>
            <a:r>
              <a:rPr lang="ar-DZ" sz="2000" b="1" dirty="0"/>
              <a:t> هو </a:t>
            </a:r>
            <a:r>
              <a:rPr lang="ar-DZ" sz="2000" b="1" dirty="0" smtClean="0"/>
              <a:t>بروتين ليفي.</a:t>
            </a:r>
            <a:endParaRPr lang="en-US" sz="2000" b="1" dirty="0" smtClean="0"/>
          </a:p>
          <a:p>
            <a:pPr marL="342900" indent="-342900" algn="just" rtl="1">
              <a:lnSpc>
                <a:spcPct val="150000"/>
              </a:lnSpc>
              <a:buFont typeface="Wingdings" panose="05000000000000000000" pitchFamily="2" charset="2"/>
              <a:buChar char="v"/>
            </a:pPr>
            <a:r>
              <a:rPr lang="ar-DZ" sz="2000" b="1" dirty="0" smtClean="0"/>
              <a:t>يعمل </a:t>
            </a:r>
            <a:r>
              <a:rPr lang="ar-DZ" sz="2000" b="1" dirty="0" err="1"/>
              <a:t>الفيبرونيكتين</a:t>
            </a:r>
            <a:r>
              <a:rPr lang="ar-DZ" sz="2000" b="1" dirty="0"/>
              <a:t> على تعزيز التصاق الخلايا ويحافظ على الخلايا </a:t>
            </a:r>
            <a:r>
              <a:rPr lang="ar-DZ" sz="2000" b="1" dirty="0" smtClean="0"/>
              <a:t>في</a:t>
            </a:r>
            <a:r>
              <a:rPr lang="fr-FR" sz="2000" b="1" dirty="0" smtClean="0"/>
              <a:t> </a:t>
            </a:r>
            <a:r>
              <a:rPr lang="ar-DZ" sz="2000" b="1" dirty="0" smtClean="0"/>
              <a:t>موضعها.</a:t>
            </a:r>
            <a:endParaRPr lang="fr-FR" sz="2000" b="1" dirty="0" smtClean="0"/>
          </a:p>
          <a:p>
            <a:pPr marL="342900" indent="-342900" algn="just" rtl="1">
              <a:lnSpc>
                <a:spcPct val="150000"/>
              </a:lnSpc>
              <a:buFont typeface="Wingdings" panose="05000000000000000000" pitchFamily="2" charset="2"/>
              <a:buChar char="v"/>
            </a:pPr>
            <a:r>
              <a:rPr lang="ar-DZ" sz="2000" b="1" dirty="0" smtClean="0"/>
              <a:t> </a:t>
            </a:r>
            <a:r>
              <a:rPr lang="ar-DZ" sz="2000" b="1" dirty="0"/>
              <a:t>وقد تم العثور على كميات قليلة من هذا </a:t>
            </a:r>
            <a:r>
              <a:rPr lang="ar-DZ" sz="2000" b="1" dirty="0" smtClean="0"/>
              <a:t>البروتين</a:t>
            </a:r>
            <a:r>
              <a:rPr lang="fr-FR" sz="2000" b="1" dirty="0" smtClean="0"/>
              <a:t> </a:t>
            </a:r>
            <a:r>
              <a:rPr lang="ar-DZ" sz="2000" b="1" dirty="0" smtClean="0"/>
              <a:t>في </a:t>
            </a:r>
            <a:r>
              <a:rPr lang="ar-DZ" sz="2000" b="1" dirty="0"/>
              <a:t>أنواع معينة من الأنسجة السرطانية، وربما يكون هذا هو السبب وراء عدم التصاق الخلايا </a:t>
            </a:r>
            <a:r>
              <a:rPr lang="ar-DZ" sz="2000" b="1" dirty="0" smtClean="0"/>
              <a:t>السرطانية</a:t>
            </a:r>
            <a:r>
              <a:rPr lang="en-US" sz="2000" b="1" dirty="0" smtClean="0"/>
              <a:t> </a:t>
            </a:r>
            <a:endParaRPr lang="ar-DZ" sz="2000" b="1" dirty="0"/>
          </a:p>
          <a:p>
            <a:pPr algn="just" rtl="1">
              <a:lnSpc>
                <a:spcPct val="150000"/>
              </a:lnSpc>
            </a:pPr>
            <a:r>
              <a:rPr lang="ar-DZ" sz="2000" b="1" dirty="0"/>
              <a:t>ببعضها البعض بشكل جيد ولكنها تميل إلى الانفصال والانتشار</a:t>
            </a:r>
          </a:p>
          <a:p>
            <a:pPr algn="just" rtl="1">
              <a:lnSpc>
                <a:spcPct val="150000"/>
              </a:lnSpc>
            </a:pPr>
            <a:r>
              <a:rPr lang="ar-DZ" sz="2000" b="1" dirty="0"/>
              <a:t>(الانتشار إلى أماكن أخرى في الجسم).</a:t>
            </a:r>
            <a:endParaRPr lang="fr-FR" sz="2000" b="1" dirty="0"/>
          </a:p>
        </p:txBody>
      </p:sp>
      <p:sp>
        <p:nvSpPr>
          <p:cNvPr id="6" name="Rectangle 5"/>
          <p:cNvSpPr/>
          <p:nvPr/>
        </p:nvSpPr>
        <p:spPr>
          <a:xfrm>
            <a:off x="107504" y="1556792"/>
            <a:ext cx="4680520" cy="4524315"/>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marL="342900" indent="-342900" algn="just">
              <a:buFont typeface="Wingdings" panose="05000000000000000000" pitchFamily="2" charset="2"/>
              <a:buChar char="v"/>
            </a:pPr>
            <a:r>
              <a:rPr lang="en-US" sz="2400" b="1" dirty="0" err="1" smtClean="0">
                <a:latin typeface="Times New Roman" panose="02020603050405020304" pitchFamily="18" charset="0"/>
                <a:cs typeface="Times New Roman" panose="02020603050405020304" pitchFamily="18" charset="0"/>
              </a:rPr>
              <a:t>Fibronectin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fibrous protein </a:t>
            </a:r>
          </a:p>
          <a:p>
            <a:pPr marL="342900" indent="-342900" algn="just">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promotes cell adhesion and holds cells </a:t>
            </a:r>
            <a:r>
              <a:rPr lang="en-US" sz="2400" dirty="0" smtClean="0">
                <a:latin typeface="Times New Roman" panose="02020603050405020304" pitchFamily="18" charset="0"/>
                <a:cs typeface="Times New Roman" panose="02020603050405020304" pitchFamily="18" charset="0"/>
              </a:rPr>
              <a:t>in position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Reduced amounts of this protein have </a:t>
            </a:r>
            <a:r>
              <a:rPr lang="en-US" sz="2400" dirty="0" smtClean="0">
                <a:latin typeface="Times New Roman" panose="02020603050405020304" pitchFamily="18" charset="0"/>
                <a:cs typeface="Times New Roman" panose="02020603050405020304" pitchFamily="18" charset="0"/>
              </a:rPr>
              <a:t>been found </a:t>
            </a:r>
            <a:r>
              <a:rPr lang="en-US" sz="2400" dirty="0">
                <a:latin typeface="Times New Roman" panose="02020603050405020304" pitchFamily="18" charset="0"/>
                <a:cs typeface="Times New Roman" panose="02020603050405020304" pitchFamily="18" charset="0"/>
              </a:rPr>
              <a:t>within certain types of cancerous tissue, </a:t>
            </a:r>
            <a:r>
              <a:rPr lang="en-US" sz="2400" dirty="0" smtClean="0">
                <a:latin typeface="Times New Roman" panose="02020603050405020304" pitchFamily="18" charset="0"/>
                <a:cs typeface="Times New Roman" panose="02020603050405020304" pitchFamily="18" charset="0"/>
              </a:rPr>
              <a:t>possibly accounting </a:t>
            </a:r>
            <a:r>
              <a:rPr lang="en-US" sz="2400" dirty="0">
                <a:latin typeface="Times New Roman" panose="02020603050405020304" pitchFamily="18" charset="0"/>
                <a:cs typeface="Times New Roman" panose="02020603050405020304" pitchFamily="18" charset="0"/>
              </a:rPr>
              <a:t>for the fact that cancer cells do not </a:t>
            </a:r>
            <a:r>
              <a:rPr lang="en-US" sz="2400" dirty="0" smtClean="0">
                <a:latin typeface="Times New Roman" panose="02020603050405020304" pitchFamily="18" charset="0"/>
                <a:cs typeface="Times New Roman" panose="02020603050405020304" pitchFamily="18" charset="0"/>
              </a:rPr>
              <a:t>adhere well </a:t>
            </a:r>
            <a:r>
              <a:rPr lang="en-US" sz="2400" dirty="0">
                <a:latin typeface="Times New Roman" panose="02020603050405020304" pitchFamily="18" charset="0"/>
                <a:cs typeface="Times New Roman" panose="02020603050405020304" pitchFamily="18" charset="0"/>
              </a:rPr>
              <a:t>to each other but tend to break loose and </a:t>
            </a:r>
            <a:r>
              <a:rPr lang="en-US" sz="2400" dirty="0" smtClean="0">
                <a:latin typeface="Times New Roman" panose="02020603050405020304" pitchFamily="18" charset="0"/>
                <a:cs typeface="Times New Roman" panose="02020603050405020304" pitchFamily="18" charset="0"/>
              </a:rPr>
              <a:t>metastasize (</a:t>
            </a:r>
            <a:r>
              <a:rPr lang="en-US" sz="2400" dirty="0">
                <a:latin typeface="Times New Roman" panose="02020603050405020304" pitchFamily="18" charset="0"/>
                <a:cs typeface="Times New Roman" panose="02020603050405020304" pitchFamily="18" charset="0"/>
              </a:rPr>
              <a:t>spread elsewhere in the body).</a:t>
            </a:r>
            <a:endParaRPr lang="fr-FR"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907704" y="332656"/>
            <a:ext cx="4824536" cy="823752"/>
          </a:xfrm>
          <a:prstGeom prst="rect">
            <a:avLst/>
          </a:prstGeom>
          <a:ln w="76200">
            <a:solidFill>
              <a:srgbClr val="7030A0"/>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err="1" smtClean="0">
                <a:latin typeface="Times New Roman" panose="02020603050405020304" pitchFamily="18" charset="0"/>
                <a:cs typeface="Times New Roman" panose="02020603050405020304" pitchFamily="18" charset="0"/>
              </a:rPr>
              <a:t>Fibronectin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604847"/>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2736"/>
            <a:ext cx="7866904" cy="1800200"/>
          </a:xfrm>
          <a:prstGeom prst="rect">
            <a:avLst/>
          </a:prstGeom>
          <a:ln w="76200">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3" name="Titre 1"/>
          <p:cNvSpPr txBox="1">
            <a:spLocks/>
          </p:cNvSpPr>
          <p:nvPr/>
        </p:nvSpPr>
        <p:spPr>
          <a:xfrm>
            <a:off x="108032" y="71414"/>
            <a:ext cx="8964000" cy="83730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C</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omposition of </a:t>
            </a:r>
            <a:r>
              <a:rPr lang="en-US" sz="40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the Extracellular </a:t>
            </a:r>
            <a:r>
              <a:rPr lang="en-US" sz="40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Matrix</a:t>
            </a:r>
            <a:endParaRPr kumimoji="0" lang="fr-FR" sz="4000" b="0" i="0" u="none" strike="noStrike" kern="1200" cap="none" spc="0" normalizeH="0" baseline="0" noProof="0" dirty="0">
              <a:ln>
                <a:solidFill>
                  <a:srgbClr val="C00000"/>
                </a:solidFill>
              </a:ln>
              <a:solidFill>
                <a:srgbClr val="003399"/>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4" name="Rectangle 3"/>
          <p:cNvSpPr/>
          <p:nvPr/>
        </p:nvSpPr>
        <p:spPr>
          <a:xfrm>
            <a:off x="1619672" y="2996952"/>
            <a:ext cx="6171366" cy="1512168"/>
          </a:xfrm>
          <a:prstGeom prst="rect">
            <a:avLst/>
          </a:prstGeom>
          <a:ln w="57150">
            <a:solidFill>
              <a:srgbClr val="8F00D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II. 2. </a:t>
            </a:r>
            <a:r>
              <a:rPr lang="fr-FR" sz="3600" b="1" dirty="0" err="1" smtClean="0">
                <a:latin typeface="Times New Roman" panose="02020603050405020304" pitchFamily="18" charset="0"/>
                <a:cs typeface="Times New Roman" panose="02020603050405020304" pitchFamily="18" charset="0"/>
              </a:rPr>
              <a:t>Adhesion</a:t>
            </a:r>
            <a:r>
              <a:rPr lang="fr-FR" sz="3600" b="1" dirty="0" smtClean="0">
                <a:latin typeface="Times New Roman" panose="02020603050405020304" pitchFamily="18" charset="0"/>
                <a:cs typeface="Times New Roman" panose="02020603050405020304" pitchFamily="18" charset="0"/>
              </a:rPr>
              <a:t> </a:t>
            </a:r>
            <a:r>
              <a:rPr lang="fr-FR" sz="3600" b="1" dirty="0" err="1" smtClean="0">
                <a:latin typeface="Times New Roman" panose="02020603050405020304" pitchFamily="18" charset="0"/>
                <a:cs typeface="Times New Roman" panose="02020603050405020304" pitchFamily="18" charset="0"/>
              </a:rPr>
              <a:t>Proteins</a:t>
            </a:r>
            <a:endParaRPr lang="fr-FR" sz="36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339752" y="4869160"/>
            <a:ext cx="4824536" cy="823752"/>
          </a:xfrm>
          <a:prstGeom prst="rect">
            <a:avLst/>
          </a:prstGeom>
          <a:ln w="76200">
            <a:solidFill>
              <a:srgbClr val="FF00FF"/>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a:latin typeface="Times New Roman" panose="02020603050405020304" pitchFamily="18" charset="0"/>
                <a:cs typeface="Times New Roman" panose="02020603050405020304" pitchFamily="18" charset="0"/>
              </a:rPr>
              <a:t>II. </a:t>
            </a:r>
            <a:r>
              <a:rPr lang="fr-FR" sz="3600" b="1" dirty="0" smtClean="0">
                <a:latin typeface="Times New Roman" panose="02020603050405020304" pitchFamily="18" charset="0"/>
                <a:cs typeface="Times New Roman" panose="02020603050405020304" pitchFamily="18" charset="0"/>
              </a:rPr>
              <a:t>2. </a:t>
            </a:r>
            <a:r>
              <a:rPr lang="fr-FR" sz="3600" b="1" dirty="0">
                <a:latin typeface="Times New Roman" panose="02020603050405020304" pitchFamily="18" charset="0"/>
                <a:cs typeface="Times New Roman" panose="02020603050405020304" pitchFamily="18" charset="0"/>
              </a:rPr>
              <a:t>2</a:t>
            </a:r>
            <a:r>
              <a:rPr lang="fr-FR" sz="3600" b="1" dirty="0" smtClean="0">
                <a:latin typeface="Times New Roman" panose="02020603050405020304" pitchFamily="18" charset="0"/>
                <a:cs typeface="Times New Roman" panose="02020603050405020304" pitchFamily="18" charset="0"/>
              </a:rPr>
              <a:t>. </a:t>
            </a:r>
            <a:r>
              <a:rPr lang="fr-FR" sz="3600" b="1" dirty="0" err="1" smtClean="0">
                <a:latin typeface="Times New Roman" panose="02020603050405020304" pitchFamily="18" charset="0"/>
                <a:cs typeface="Times New Roman" panose="02020603050405020304" pitchFamily="18" charset="0"/>
              </a:rPr>
              <a:t>Laminin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966458"/>
      </p:ext>
    </p:extLst>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8104" y="1958394"/>
            <a:ext cx="3401870" cy="32742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rtl="1">
              <a:lnSpc>
                <a:spcPct val="150000"/>
              </a:lnSpc>
              <a:buFont typeface="Wingdings" panose="05000000000000000000" pitchFamily="2" charset="2"/>
              <a:buChar char="v"/>
            </a:pPr>
            <a:r>
              <a:rPr lang="ar-DZ" sz="2000" b="1" dirty="0"/>
              <a:t>يربط </a:t>
            </a:r>
            <a:r>
              <a:rPr lang="ar-DZ" sz="2000" b="1" dirty="0" err="1"/>
              <a:t>اللامينين</a:t>
            </a:r>
            <a:r>
              <a:rPr lang="ar-DZ" sz="2000" b="1" dirty="0"/>
              <a:t> الخلايا بالمصفوفة خارج الخلية</a:t>
            </a:r>
          </a:p>
          <a:p>
            <a:pPr marL="342900" indent="-342900" algn="just" rtl="1">
              <a:lnSpc>
                <a:spcPct val="150000"/>
              </a:lnSpc>
              <a:buFont typeface="Wingdings" panose="05000000000000000000" pitchFamily="2" charset="2"/>
              <a:buChar char="v"/>
            </a:pPr>
            <a:r>
              <a:rPr lang="ar-DZ" sz="2000" b="1" dirty="0" err="1"/>
              <a:t>اللامينين</a:t>
            </a:r>
            <a:r>
              <a:rPr lang="ar-DZ" sz="2000" b="1" dirty="0"/>
              <a:t> هو أحد المكونات الأساسية للصفيحة القاعدية</a:t>
            </a:r>
          </a:p>
          <a:p>
            <a:pPr marL="342900" indent="-342900" algn="just" rtl="1">
              <a:lnSpc>
                <a:spcPct val="150000"/>
              </a:lnSpc>
              <a:buFont typeface="Wingdings" panose="05000000000000000000" pitchFamily="2" charset="2"/>
              <a:buChar char="v"/>
            </a:pPr>
            <a:r>
              <a:rPr lang="ar-DZ" sz="2000" b="1" dirty="0"/>
              <a:t>الصفيحة القاعدية هي جزء متخصص من المصفوفة خارج الخلية يقع بجوار الخلايا الظهارية</a:t>
            </a:r>
            <a:endParaRPr lang="fr-FR" sz="2000" b="1" dirty="0"/>
          </a:p>
        </p:txBody>
      </p:sp>
      <p:sp>
        <p:nvSpPr>
          <p:cNvPr id="6" name="Rectangle 5"/>
          <p:cNvSpPr/>
          <p:nvPr/>
        </p:nvSpPr>
        <p:spPr>
          <a:xfrm>
            <a:off x="323528" y="1628800"/>
            <a:ext cx="4968552" cy="4154984"/>
          </a:xfrm>
          <a:prstGeom prst="rect">
            <a:avLst/>
          </a:prstGeom>
          <a:ln/>
        </p:spPr>
        <p:style>
          <a:lnRef idx="2">
            <a:schemeClr val="dk1"/>
          </a:lnRef>
          <a:fillRef idx="1">
            <a:schemeClr val="lt1"/>
          </a:fillRef>
          <a:effectRef idx="0">
            <a:schemeClr val="dk1"/>
          </a:effectRef>
          <a:fontRef idx="minor">
            <a:schemeClr val="dk1"/>
          </a:fontRef>
        </p:style>
        <p:txBody>
          <a:bodyPr wrap="square" lIns="180000" rIns="180000">
            <a:spAutoFit/>
          </a:bodyPr>
          <a:lstStyle/>
          <a:p>
            <a:pPr marL="342900" lvl="0" indent="-342900" algn="just">
              <a:lnSpc>
                <a:spcPct val="150000"/>
              </a:lnSpc>
              <a:buFont typeface="Wingdings" panose="05000000000000000000" pitchFamily="2" charset="2"/>
              <a:buChar char="v"/>
            </a:pPr>
            <a:r>
              <a:rPr lang="en-US" sz="2400" b="1" dirty="0" err="1" smtClean="0">
                <a:latin typeface="Times New Roman" panose="02020603050405020304" pitchFamily="18" charset="0"/>
                <a:cs typeface="Times New Roman" panose="02020603050405020304" pitchFamily="18" charset="0"/>
              </a:rPr>
              <a:t>Laminin</a:t>
            </a:r>
            <a:r>
              <a:rPr lang="fr-FR" sz="2400" b="1" dirty="0" smtClean="0">
                <a:latin typeface="Times New Roman" panose="02020603050405020304" pitchFamily="18" charset="0"/>
                <a:cs typeface="Times New Roman" panose="02020603050405020304" pitchFamily="18" charset="0"/>
              </a:rPr>
              <a:t> c</a:t>
            </a:r>
            <a:r>
              <a:rPr lang="en-US" sz="2400" b="1" dirty="0" err="1" smtClean="0">
                <a:latin typeface="Times New Roman" panose="02020603050405020304" pitchFamily="18" charset="0"/>
                <a:cs typeface="Times New Roman" panose="02020603050405020304" pitchFamily="18" charset="0"/>
              </a:rPr>
              <a:t>onnects</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cells to the </a:t>
            </a:r>
            <a:r>
              <a:rPr lang="en-US" sz="2400" b="1" dirty="0" smtClean="0">
                <a:latin typeface="Times New Roman" panose="02020603050405020304" pitchFamily="18" charset="0"/>
                <a:cs typeface="Times New Roman" panose="02020603050405020304" pitchFamily="18" charset="0"/>
              </a:rPr>
              <a:t>Extracellular Matrix </a:t>
            </a:r>
          </a:p>
          <a:p>
            <a:pPr marL="342900" indent="-342900" algn="just">
              <a:buFont typeface="Wingdings" panose="05000000000000000000" pitchFamily="2" charset="2"/>
              <a:buChar char="v"/>
            </a:pPr>
            <a:r>
              <a:rPr lang="fr-FR" sz="2400" b="1" dirty="0" err="1">
                <a:latin typeface="Times New Roman" panose="02020603050405020304" pitchFamily="18" charset="0"/>
                <a:cs typeface="Times New Roman" panose="02020603050405020304" pitchFamily="18" charset="0"/>
              </a:rPr>
              <a:t>Laminin</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is</a:t>
            </a:r>
            <a:r>
              <a:rPr lang="fr-FR" sz="2400" b="1" dirty="0">
                <a:latin typeface="Times New Roman" panose="02020603050405020304" pitchFamily="18" charset="0"/>
                <a:cs typeface="Times New Roman" panose="02020603050405020304" pitchFamily="18" charset="0"/>
              </a:rPr>
              <a:t> a </a:t>
            </a:r>
            <a:r>
              <a:rPr lang="fr-FR" sz="2400" b="1" dirty="0" err="1">
                <a:latin typeface="Times New Roman" panose="02020603050405020304" pitchFamily="18" charset="0"/>
                <a:cs typeface="Times New Roman" panose="02020603050405020304" pitchFamily="18" charset="0"/>
              </a:rPr>
              <a:t>primary</a:t>
            </a:r>
            <a:r>
              <a:rPr lang="fr-FR" sz="2400" b="1" dirty="0">
                <a:latin typeface="Times New Roman" panose="02020603050405020304" pitchFamily="18" charset="0"/>
                <a:cs typeface="Times New Roman" panose="02020603050405020304" pitchFamily="18" charset="0"/>
              </a:rPr>
              <a:t> component of the basal lamina</a:t>
            </a:r>
          </a:p>
          <a:p>
            <a:pPr marL="342900" indent="-342900" algn="just">
              <a:lnSpc>
                <a:spcPct val="150000"/>
              </a:lnSpc>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The basal lamina is a specialized part of the extracellular matrix that is located adjacent to </a:t>
            </a:r>
            <a:r>
              <a:rPr lang="en-US" sz="2400" b="1" dirty="0" smtClean="0">
                <a:latin typeface="Times New Roman" panose="02020603050405020304" pitchFamily="18" charset="0"/>
                <a:cs typeface="Times New Roman" panose="02020603050405020304" pitchFamily="18" charset="0"/>
              </a:rPr>
              <a:t>the epithelial </a:t>
            </a:r>
            <a:r>
              <a:rPr lang="en-US" sz="2400" b="1" dirty="0">
                <a:latin typeface="Times New Roman" panose="02020603050405020304" pitchFamily="18" charset="0"/>
                <a:cs typeface="Times New Roman" panose="02020603050405020304" pitchFamily="18" charset="0"/>
              </a:rPr>
              <a:t>cells</a:t>
            </a:r>
            <a:endParaRPr lang="fr-FR"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907704" y="404664"/>
            <a:ext cx="4824536" cy="823752"/>
          </a:xfrm>
          <a:prstGeom prst="rect">
            <a:avLst/>
          </a:prstGeom>
          <a:ln w="76200">
            <a:solidFill>
              <a:srgbClr val="FF00FF"/>
            </a:solidFill>
          </a:ln>
        </p:spPr>
        <p:style>
          <a:lnRef idx="2">
            <a:schemeClr val="accent2"/>
          </a:lnRef>
          <a:fillRef idx="1">
            <a:schemeClr val="lt1"/>
          </a:fillRef>
          <a:effectRef idx="0">
            <a:schemeClr val="accent2"/>
          </a:effectRef>
          <a:fontRef idx="minor">
            <a:schemeClr val="dk1"/>
          </a:fontRef>
        </p:style>
        <p:txBody>
          <a:bodyPr wrap="square" anchor="ctr" anchorCtr="0">
            <a:spAutoFit/>
          </a:bodyPr>
          <a:lstStyle/>
          <a:p>
            <a:pPr algn="ctr">
              <a:lnSpc>
                <a:spcPct val="150000"/>
              </a:lnSpc>
            </a:pPr>
            <a:r>
              <a:rPr lang="fr-FR" sz="3600" b="1" dirty="0" err="1" smtClean="0">
                <a:latin typeface="Times New Roman" panose="02020603050405020304" pitchFamily="18" charset="0"/>
                <a:cs typeface="Times New Roman" panose="02020603050405020304" pitchFamily="18" charset="0"/>
              </a:rPr>
              <a:t>Laminin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489934"/>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144000" cy="5705475"/>
          </a:xfrm>
          <a:prstGeom prst="rect">
            <a:avLst/>
          </a:prstGeom>
        </p:spPr>
      </p:pic>
      <p:sp>
        <p:nvSpPr>
          <p:cNvPr id="3" name="Rectangle 2"/>
          <p:cNvSpPr/>
          <p:nvPr/>
        </p:nvSpPr>
        <p:spPr>
          <a:xfrm>
            <a:off x="173111" y="5451901"/>
            <a:ext cx="4182865" cy="11387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400" b="1" dirty="0" smtClean="0">
                <a:latin typeface="Times New Roman" panose="02020603050405020304" pitchFamily="18" charset="0"/>
                <a:cs typeface="Times New Roman" panose="02020603050405020304" pitchFamily="18" charset="0"/>
              </a:rPr>
              <a:t>Figure. The </a:t>
            </a:r>
            <a:r>
              <a:rPr lang="fr-FR" sz="2400" b="1" dirty="0">
                <a:latin typeface="Times New Roman" panose="02020603050405020304" pitchFamily="18" charset="0"/>
                <a:cs typeface="Times New Roman" panose="02020603050405020304" pitchFamily="18" charset="0"/>
              </a:rPr>
              <a:t>basal lamina in the </a:t>
            </a:r>
            <a:r>
              <a:rPr lang="fr-FR" sz="2400" b="1" dirty="0" err="1">
                <a:latin typeface="Times New Roman" panose="02020603050405020304" pitchFamily="18" charset="0"/>
                <a:cs typeface="Times New Roman" panose="02020603050405020304" pitchFamily="18" charset="0"/>
              </a:rPr>
              <a:t>cornea</a:t>
            </a:r>
            <a:r>
              <a:rPr lang="fr-FR" sz="2400" b="1" dirty="0">
                <a:latin typeface="Times New Roman" panose="02020603050405020304" pitchFamily="18" charset="0"/>
                <a:cs typeface="Times New Roman" panose="02020603050405020304" pitchFamily="18" charset="0"/>
              </a:rPr>
              <a:t> of a </a:t>
            </a:r>
            <a:r>
              <a:rPr lang="fr-FR" sz="2400" b="1" dirty="0" err="1">
                <a:latin typeface="Times New Roman" panose="02020603050405020304" pitchFamily="18" charset="0"/>
                <a:cs typeface="Times New Roman" panose="02020603050405020304" pitchFamily="18" charset="0"/>
              </a:rPr>
              <a:t>chick</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embryo</a:t>
            </a:r>
            <a:r>
              <a:rPr lang="fr-FR" sz="2400" b="1" dirty="0">
                <a:latin typeface="Times New Roman" panose="02020603050405020304" pitchFamily="18" charset="0"/>
                <a:cs typeface="Times New Roman" panose="02020603050405020304" pitchFamily="18" charset="0"/>
              </a:rPr>
              <a:t>. </a:t>
            </a:r>
            <a:endParaRPr lang="fr-FR" sz="2400" b="1" dirty="0" smtClean="0">
              <a:latin typeface="Times New Roman" panose="02020603050405020304" pitchFamily="18" charset="0"/>
              <a:cs typeface="Times New Roman" panose="02020603050405020304" pitchFamily="18" charset="0"/>
            </a:endParaRPr>
          </a:p>
          <a:p>
            <a:pPr algn="just"/>
            <a:r>
              <a:rPr lang="fr-FR" sz="2000" b="1" dirty="0" smtClean="0">
                <a:latin typeface="Times New Roman" panose="02020603050405020304" pitchFamily="18" charset="0"/>
                <a:cs typeface="Times New Roman" panose="02020603050405020304" pitchFamily="18" charset="0"/>
              </a:rPr>
              <a:t>Scanning </a:t>
            </a:r>
            <a:r>
              <a:rPr lang="fr-FR" sz="2000" b="1" dirty="0" err="1">
                <a:latin typeface="Times New Roman" panose="02020603050405020304" pitchFamily="18" charset="0"/>
                <a:cs typeface="Times New Roman" panose="02020603050405020304" pitchFamily="18" charset="0"/>
              </a:rPr>
              <a:t>electron</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micrograph</a:t>
            </a:r>
            <a:r>
              <a:rPr lang="fr-FR" sz="20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4265838" y="5961474"/>
            <a:ext cx="361853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r-FR" sz="2000" b="1" dirty="0" err="1"/>
              <a:t>الصفيحة</a:t>
            </a:r>
            <a:r>
              <a:rPr lang="fr-FR" sz="2000" b="1" dirty="0"/>
              <a:t> </a:t>
            </a:r>
            <a:r>
              <a:rPr lang="fr-FR" sz="2000" b="1" dirty="0" err="1"/>
              <a:t>القاعدية</a:t>
            </a:r>
            <a:r>
              <a:rPr lang="fr-FR" sz="2000" b="1" dirty="0"/>
              <a:t> </a:t>
            </a:r>
            <a:r>
              <a:rPr lang="fr-FR" sz="2000" b="1" dirty="0" err="1"/>
              <a:t>في</a:t>
            </a:r>
            <a:r>
              <a:rPr lang="fr-FR" sz="2000" b="1" dirty="0"/>
              <a:t> </a:t>
            </a:r>
            <a:r>
              <a:rPr lang="fr-FR" sz="2000" b="1" dirty="0" err="1"/>
              <a:t>قرنية</a:t>
            </a:r>
            <a:r>
              <a:rPr lang="fr-FR" sz="2000" b="1" dirty="0"/>
              <a:t> </a:t>
            </a:r>
            <a:r>
              <a:rPr lang="fr-FR" sz="2000" b="1" dirty="0" err="1"/>
              <a:t>جنين</a:t>
            </a:r>
            <a:r>
              <a:rPr lang="fr-FR" sz="2000" b="1" dirty="0"/>
              <a:t> </a:t>
            </a:r>
            <a:r>
              <a:rPr lang="fr-FR" sz="2000" b="1" dirty="0" err="1"/>
              <a:t>دجاجة</a:t>
            </a:r>
            <a:r>
              <a:rPr lang="fr-FR" sz="2000" b="1" dirty="0"/>
              <a:t>. </a:t>
            </a:r>
            <a:r>
              <a:rPr lang="fr-FR" sz="2000" b="1" dirty="0" smtClean="0"/>
              <a:t> </a:t>
            </a:r>
          </a:p>
          <a:p>
            <a:pPr algn="just" rtl="1"/>
            <a:r>
              <a:rPr lang="fr-FR" sz="2000" b="1" dirty="0" err="1" smtClean="0"/>
              <a:t>صورة</a:t>
            </a:r>
            <a:r>
              <a:rPr lang="fr-FR" sz="2000" b="1" dirty="0" smtClean="0"/>
              <a:t> </a:t>
            </a:r>
            <a:r>
              <a:rPr lang="fr-FR" sz="2000" b="1" dirty="0" err="1"/>
              <a:t>مجهرية</a:t>
            </a:r>
            <a:r>
              <a:rPr lang="fr-FR" sz="2000" b="1" dirty="0"/>
              <a:t> </a:t>
            </a:r>
            <a:r>
              <a:rPr lang="fr-FR" sz="2000" b="1" dirty="0" err="1" smtClean="0"/>
              <a:t>إلكترونية</a:t>
            </a:r>
            <a:r>
              <a:rPr lang="fr-FR" sz="2000" b="1" dirty="0" smtClean="0"/>
              <a:t>.</a:t>
            </a:r>
            <a:endParaRPr lang="fr-FR" sz="2000" b="1" dirty="0"/>
          </a:p>
        </p:txBody>
      </p:sp>
    </p:spTree>
    <p:extLst>
      <p:ext uri="{BB962C8B-B14F-4D97-AF65-F5344CB8AC3E}">
        <p14:creationId xmlns:p14="http://schemas.microsoft.com/office/powerpoint/2010/main" val="2867589040"/>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116632"/>
            <a:ext cx="7704856" cy="864096"/>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ctr">
              <a:spcBef>
                <a:spcPct val="0"/>
              </a:spcBef>
              <a:defRPr/>
            </a:pPr>
            <a:r>
              <a:rPr lang="en-US" sz="3600" b="1" dirty="0" smtClean="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Learning </a:t>
            </a:r>
            <a:r>
              <a:rPr lang="en-US"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objectives</a:t>
            </a:r>
            <a:endParaRPr lang="fr-FR" sz="3600" b="1" dirty="0">
              <a:ln>
                <a:solidFill>
                  <a:srgbClr val="C00000"/>
                </a:solidFill>
              </a:ln>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95536" y="1111384"/>
            <a:ext cx="7704856"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714500" lvl="3" indent="-342900" algn="just">
              <a:buFont typeface="Wingdings" panose="05000000000000000000" pitchFamily="2" charset="2"/>
              <a:buChar char="v"/>
            </a:pPr>
            <a:r>
              <a:rPr lang="en-US" sz="2400" dirty="0" smtClean="0">
                <a:ln>
                  <a:solidFill>
                    <a:schemeClr val="tx1"/>
                  </a:solidFill>
                </a:ln>
                <a:latin typeface="Times New Roman" pitchFamily="18" charset="0"/>
                <a:cs typeface="Times New Roman" pitchFamily="18" charset="0"/>
              </a:rPr>
              <a:t>Understand </a:t>
            </a:r>
            <a:r>
              <a:rPr lang="en-US" sz="2400" dirty="0">
                <a:ln>
                  <a:solidFill>
                    <a:schemeClr val="tx1"/>
                  </a:solidFill>
                </a:ln>
                <a:latin typeface="Times New Roman" pitchFamily="18" charset="0"/>
                <a:cs typeface="Times New Roman" pitchFamily="18" charset="0"/>
              </a:rPr>
              <a:t>how </a:t>
            </a:r>
            <a:r>
              <a:rPr lang="en-US" sz="2400" dirty="0" smtClean="0">
                <a:ln>
                  <a:solidFill>
                    <a:schemeClr val="tx1"/>
                  </a:solidFill>
                </a:ln>
                <a:latin typeface="Times New Roman" pitchFamily="18" charset="0"/>
                <a:cs typeface="Times New Roman" pitchFamily="18" charset="0"/>
              </a:rPr>
              <a:t>can animal Cells :</a:t>
            </a:r>
          </a:p>
          <a:p>
            <a:pPr marL="800100" lvl="1" indent="-342900" algn="just">
              <a:buFont typeface="Wingdings" panose="05000000000000000000" pitchFamily="2" charset="2"/>
              <a:buChar char="Ø"/>
            </a:pPr>
            <a:r>
              <a:rPr lang="en-US" sz="2400" dirty="0" smtClean="0">
                <a:ln>
                  <a:solidFill>
                    <a:schemeClr val="tx1"/>
                  </a:solidFill>
                </a:ln>
                <a:latin typeface="Times New Roman" pitchFamily="18" charset="0"/>
                <a:cs typeface="Times New Roman" pitchFamily="18" charset="0"/>
              </a:rPr>
              <a:t>Change shape </a:t>
            </a:r>
            <a:r>
              <a:rPr lang="en-US" sz="2400" dirty="0">
                <a:ln>
                  <a:solidFill>
                    <a:schemeClr val="tx1"/>
                  </a:solidFill>
                </a:ln>
                <a:latin typeface="Times New Roman" pitchFamily="18" charset="0"/>
                <a:cs typeface="Times New Roman" pitchFamily="18" charset="0"/>
              </a:rPr>
              <a:t>and </a:t>
            </a:r>
            <a:r>
              <a:rPr lang="en-US" sz="2400" dirty="0" smtClean="0">
                <a:ln>
                  <a:solidFill>
                    <a:schemeClr val="tx1"/>
                  </a:solidFill>
                </a:ln>
                <a:latin typeface="Times New Roman" pitchFamily="18" charset="0"/>
                <a:cs typeface="Times New Roman" pitchFamily="18" charset="0"/>
              </a:rPr>
              <a:t>move</a:t>
            </a:r>
            <a:r>
              <a:rPr lang="fr-FR" sz="2400" dirty="0" smtClean="0">
                <a:ln>
                  <a:solidFill>
                    <a:schemeClr val="tx1"/>
                  </a:solidFill>
                </a:ln>
                <a:latin typeface="Times New Roman" pitchFamily="18" charset="0"/>
                <a:cs typeface="Times New Roman" pitchFamily="18" charset="0"/>
              </a:rPr>
              <a:t> </a:t>
            </a:r>
            <a:r>
              <a:rPr lang="fr-FR" sz="2400" dirty="0">
                <a:ln>
                  <a:solidFill>
                    <a:schemeClr val="tx1"/>
                  </a:solidFill>
                </a:ln>
                <a:latin typeface="Times New Roman" pitchFamily="18" charset="0"/>
                <a:cs typeface="Times New Roman" pitchFamily="18" charset="0"/>
              </a:rPr>
              <a:t>(as in </a:t>
            </a:r>
            <a:r>
              <a:rPr lang="fr-FR" sz="2400" dirty="0" smtClean="0">
                <a:ln>
                  <a:solidFill>
                    <a:schemeClr val="tx1"/>
                  </a:solidFill>
                </a:ln>
                <a:latin typeface="Times New Roman" pitchFamily="18" charset="0"/>
                <a:cs typeface="Times New Roman" pitchFamily="18" charset="0"/>
              </a:rPr>
              <a:t>macrophage) </a:t>
            </a:r>
            <a:endParaRPr lang="fr-FR" sz="2400" dirty="0">
              <a:ln>
                <a:solidFill>
                  <a:schemeClr val="tx1"/>
                </a:solidFill>
              </a:ln>
              <a:latin typeface="Times New Roman" pitchFamily="18" charset="0"/>
              <a:cs typeface="Times New Roman" pitchFamily="18" charset="0"/>
            </a:endParaRPr>
          </a:p>
          <a:p>
            <a:pPr marL="800100" lvl="1" indent="-342900" algn="just">
              <a:buFont typeface="Wingdings" panose="05000000000000000000" pitchFamily="2" charset="2"/>
              <a:buChar char="Ø"/>
            </a:pPr>
            <a:r>
              <a:rPr lang="fr-FR" sz="2400" dirty="0" err="1" smtClean="0">
                <a:ln>
                  <a:solidFill>
                    <a:schemeClr val="tx1"/>
                  </a:solidFill>
                </a:ln>
                <a:latin typeface="Times New Roman" pitchFamily="18" charset="0"/>
                <a:cs typeface="Times New Roman" pitchFamily="18" charset="0"/>
              </a:rPr>
              <a:t>Maintain</a:t>
            </a:r>
            <a:r>
              <a:rPr lang="fr-FR" sz="2400" dirty="0" smtClean="0">
                <a:ln>
                  <a:solidFill>
                    <a:schemeClr val="tx1"/>
                  </a:solidFill>
                </a:ln>
                <a:latin typeface="Times New Roman" pitchFamily="18" charset="0"/>
                <a:cs typeface="Times New Roman" pitchFamily="18" charset="0"/>
              </a:rPr>
              <a:t> </a:t>
            </a:r>
            <a:r>
              <a:rPr lang="fr-FR" sz="2400" dirty="0" err="1">
                <a:ln>
                  <a:solidFill>
                    <a:schemeClr val="tx1"/>
                  </a:solidFill>
                </a:ln>
                <a:latin typeface="Times New Roman" pitchFamily="18" charset="0"/>
                <a:cs typeface="Times New Roman" pitchFamily="18" charset="0"/>
              </a:rPr>
              <a:t>their</a:t>
            </a:r>
            <a:r>
              <a:rPr lang="fr-FR" sz="2400" dirty="0">
                <a:ln>
                  <a:solidFill>
                    <a:schemeClr val="tx1"/>
                  </a:solidFill>
                </a:ln>
                <a:latin typeface="Times New Roman" pitchFamily="18" charset="0"/>
                <a:cs typeface="Times New Roman" pitchFamily="18" charset="0"/>
              </a:rPr>
              <a:t> </a:t>
            </a:r>
            <a:r>
              <a:rPr lang="en-US" sz="2400" dirty="0">
                <a:ln>
                  <a:solidFill>
                    <a:schemeClr val="tx1"/>
                  </a:solidFill>
                </a:ln>
                <a:latin typeface="Times New Roman" pitchFamily="18" charset="0"/>
                <a:cs typeface="Times New Roman" pitchFamily="18" charset="0"/>
              </a:rPr>
              <a:t>roughly spherical </a:t>
            </a:r>
            <a:r>
              <a:rPr lang="en-US" sz="2400" dirty="0" smtClean="0">
                <a:ln>
                  <a:solidFill>
                    <a:schemeClr val="tx1"/>
                  </a:solidFill>
                </a:ln>
                <a:latin typeface="Times New Roman" pitchFamily="18" charset="0"/>
                <a:cs typeface="Times New Roman" pitchFamily="18" charset="0"/>
              </a:rPr>
              <a:t>shape </a:t>
            </a:r>
          </a:p>
          <a:p>
            <a:pPr marL="800100" lvl="1" indent="-342900" algn="just">
              <a:buFont typeface="Wingdings" panose="05000000000000000000" pitchFamily="2" charset="2"/>
              <a:buChar char="Ø"/>
            </a:pPr>
            <a:r>
              <a:rPr lang="en-US" sz="2400" dirty="0" smtClean="0">
                <a:ln>
                  <a:solidFill>
                    <a:schemeClr val="tx1"/>
                  </a:solidFill>
                </a:ln>
                <a:latin typeface="Times New Roman" pitchFamily="18" charset="0"/>
                <a:cs typeface="Times New Roman" pitchFamily="18" charset="0"/>
              </a:rPr>
              <a:t>Organize </a:t>
            </a:r>
            <a:r>
              <a:rPr lang="en-US" sz="2400" dirty="0">
                <a:ln>
                  <a:solidFill>
                    <a:schemeClr val="tx1"/>
                  </a:solidFill>
                </a:ln>
                <a:latin typeface="Times New Roman" pitchFamily="18" charset="0"/>
                <a:cs typeface="Times New Roman" pitchFamily="18" charset="0"/>
              </a:rPr>
              <a:t>and hold themselves together in space </a:t>
            </a:r>
            <a:r>
              <a:rPr lang="en-US" sz="2400" dirty="0" smtClean="0">
                <a:ln>
                  <a:solidFill>
                    <a:schemeClr val="tx1"/>
                  </a:solidFill>
                </a:ln>
                <a:latin typeface="Times New Roman" pitchFamily="18" charset="0"/>
                <a:cs typeface="Times New Roman" pitchFamily="18" charset="0"/>
              </a:rPr>
              <a:t>          to </a:t>
            </a:r>
            <a:r>
              <a:rPr lang="en-US" sz="2400" dirty="0">
                <a:ln>
                  <a:solidFill>
                    <a:schemeClr val="tx1"/>
                  </a:solidFill>
                </a:ln>
                <a:latin typeface="Times New Roman" pitchFamily="18" charset="0"/>
                <a:cs typeface="Times New Roman" pitchFamily="18" charset="0"/>
              </a:rPr>
              <a:t>form </a:t>
            </a:r>
            <a:r>
              <a:rPr lang="en-US" sz="2400" dirty="0" smtClean="0">
                <a:ln>
                  <a:solidFill>
                    <a:schemeClr val="tx1"/>
                  </a:solidFill>
                </a:ln>
                <a:latin typeface="Times New Roman" pitchFamily="18" charset="0"/>
                <a:cs typeface="Times New Roman" pitchFamily="18" charset="0"/>
              </a:rPr>
              <a:t>tissues </a:t>
            </a:r>
          </a:p>
          <a:p>
            <a:pPr marL="800100" lvl="1" indent="-342900" algn="just">
              <a:buFont typeface="Wingdings" panose="05000000000000000000" pitchFamily="2" charset="2"/>
              <a:buChar char="Ø"/>
            </a:pPr>
            <a:r>
              <a:rPr lang="en-US" sz="2400" dirty="0" smtClean="0">
                <a:ln>
                  <a:solidFill>
                    <a:schemeClr val="tx1"/>
                  </a:solidFill>
                </a:ln>
                <a:latin typeface="Times New Roman" pitchFamily="18" charset="0"/>
                <a:cs typeface="Times New Roman" pitchFamily="18" charset="0"/>
              </a:rPr>
              <a:t>Interact </a:t>
            </a:r>
            <a:r>
              <a:rPr lang="en-US" sz="2400" dirty="0">
                <a:ln>
                  <a:solidFill>
                    <a:schemeClr val="tx1"/>
                  </a:solidFill>
                </a:ln>
                <a:latin typeface="Times New Roman" pitchFamily="18" charset="0"/>
                <a:cs typeface="Times New Roman" pitchFamily="18" charset="0"/>
              </a:rPr>
              <a:t>mechanically with their environment  </a:t>
            </a:r>
            <a:r>
              <a:rPr lang="en-US" sz="2400" dirty="0" smtClean="0">
                <a:ln>
                  <a:solidFill>
                    <a:schemeClr val="tx1"/>
                  </a:solidFill>
                </a:ln>
                <a:latin typeface="Times New Roman" pitchFamily="18" charset="0"/>
                <a:cs typeface="Times New Roman" pitchFamily="18" charset="0"/>
              </a:rPr>
              <a:t>             as </a:t>
            </a:r>
            <a:r>
              <a:rPr lang="en-US" sz="2400" dirty="0">
                <a:ln>
                  <a:solidFill>
                    <a:schemeClr val="tx1"/>
                  </a:solidFill>
                </a:ln>
                <a:latin typeface="Times New Roman" pitchFamily="18" charset="0"/>
                <a:cs typeface="Times New Roman" pitchFamily="18" charset="0"/>
              </a:rPr>
              <a:t>in the case of endocytosis and </a:t>
            </a:r>
            <a:r>
              <a:rPr lang="en-US" sz="2400" dirty="0" smtClean="0">
                <a:ln>
                  <a:solidFill>
                    <a:schemeClr val="tx1"/>
                  </a:solidFill>
                </a:ln>
                <a:latin typeface="Times New Roman" pitchFamily="18" charset="0"/>
                <a:cs typeface="Times New Roman" pitchFamily="18" charset="0"/>
              </a:rPr>
              <a:t>exocytosis </a:t>
            </a:r>
          </a:p>
          <a:p>
            <a:pPr marL="800100" lvl="1" indent="-342900" algn="just">
              <a:buFont typeface="Wingdings" panose="05000000000000000000" pitchFamily="2" charset="2"/>
              <a:buChar char="Ø"/>
            </a:pPr>
            <a:r>
              <a:rPr lang="en-US" sz="2400" dirty="0" smtClean="0">
                <a:ln>
                  <a:solidFill>
                    <a:schemeClr val="tx1"/>
                  </a:solidFill>
                </a:ln>
                <a:latin typeface="Times New Roman" pitchFamily="18" charset="0"/>
                <a:cs typeface="Times New Roman" pitchFamily="18" charset="0"/>
              </a:rPr>
              <a:t>Rearrange </a:t>
            </a:r>
            <a:r>
              <a:rPr lang="en-US" sz="2400" dirty="0">
                <a:ln>
                  <a:solidFill>
                    <a:schemeClr val="tx1"/>
                  </a:solidFill>
                </a:ln>
                <a:latin typeface="Times New Roman" pitchFamily="18" charset="0"/>
                <a:cs typeface="Times New Roman" pitchFamily="18" charset="0"/>
              </a:rPr>
              <a:t>their internal components as they grow </a:t>
            </a:r>
            <a:endParaRPr lang="fr-FR" sz="2400" dirty="0">
              <a:ln>
                <a:solidFill>
                  <a:schemeClr val="tx1"/>
                </a:solidFill>
              </a:ln>
              <a:latin typeface="Times New Roman" pitchFamily="18" charset="0"/>
              <a:cs typeface="Times New Roman" pitchFamily="18" charset="0"/>
            </a:endParaRPr>
          </a:p>
          <a:p>
            <a:endParaRPr lang="fr-FR" sz="2400" dirty="0">
              <a:ln>
                <a:solidFill>
                  <a:schemeClr val="tx1"/>
                </a:solidFill>
              </a:ln>
            </a:endParaRPr>
          </a:p>
        </p:txBody>
      </p:sp>
      <p:sp>
        <p:nvSpPr>
          <p:cNvPr id="5" name="Rectangle 4"/>
          <p:cNvSpPr/>
          <p:nvPr/>
        </p:nvSpPr>
        <p:spPr>
          <a:xfrm>
            <a:off x="395536" y="4658360"/>
            <a:ext cx="7704856"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r" rtl="1">
              <a:buFont typeface="Wingdings" panose="05000000000000000000" pitchFamily="2" charset="2"/>
              <a:buChar char="v"/>
            </a:pPr>
            <a:r>
              <a:rPr lang="fr-FR" sz="2000" b="1" dirty="0" err="1"/>
              <a:t>فهم</a:t>
            </a:r>
            <a:r>
              <a:rPr lang="fr-FR" sz="2000" b="1" dirty="0"/>
              <a:t> </a:t>
            </a:r>
            <a:r>
              <a:rPr lang="fr-FR" sz="2000" b="1" dirty="0" err="1"/>
              <a:t>كيف</a:t>
            </a:r>
            <a:r>
              <a:rPr lang="fr-FR" sz="2000" b="1" dirty="0"/>
              <a:t> </a:t>
            </a:r>
            <a:r>
              <a:rPr lang="fr-FR" sz="2000" b="1" dirty="0" err="1"/>
              <a:t>تستطيع</a:t>
            </a:r>
            <a:r>
              <a:rPr lang="fr-FR" sz="2000" b="1" dirty="0"/>
              <a:t> </a:t>
            </a:r>
            <a:r>
              <a:rPr lang="fr-FR" sz="2000" b="1" dirty="0" err="1"/>
              <a:t>الخلايا</a:t>
            </a:r>
            <a:r>
              <a:rPr lang="fr-FR" sz="2000" b="1" dirty="0"/>
              <a:t> </a:t>
            </a:r>
            <a:r>
              <a:rPr lang="fr-FR" sz="2000" b="1" dirty="0" err="1"/>
              <a:t>الحيوانية</a:t>
            </a:r>
            <a:r>
              <a:rPr lang="fr-FR" sz="2000" b="1" dirty="0"/>
              <a:t>:</a:t>
            </a:r>
          </a:p>
          <a:p>
            <a:pPr marL="342900" indent="-342900" algn="r" rtl="1">
              <a:buFont typeface="Wingdings" panose="05000000000000000000" pitchFamily="2" charset="2"/>
              <a:buChar char="Ø"/>
            </a:pPr>
            <a:r>
              <a:rPr lang="fr-FR" sz="2000" b="1" dirty="0" err="1"/>
              <a:t>تغيير</a:t>
            </a:r>
            <a:r>
              <a:rPr lang="fr-FR" sz="2000" b="1" dirty="0"/>
              <a:t> </a:t>
            </a:r>
            <a:r>
              <a:rPr lang="fr-FR" sz="2000" b="1" dirty="0" err="1"/>
              <a:t>شكلها</a:t>
            </a:r>
            <a:r>
              <a:rPr lang="fr-FR" sz="2000" b="1" dirty="0"/>
              <a:t> </a:t>
            </a:r>
            <a:r>
              <a:rPr lang="fr-FR" sz="2000" b="1" dirty="0" err="1"/>
              <a:t>والتحرك</a:t>
            </a:r>
            <a:r>
              <a:rPr lang="fr-FR" sz="2000" b="1" dirty="0"/>
              <a:t> </a:t>
            </a:r>
            <a:r>
              <a:rPr lang="fr-FR" sz="2000" b="1" dirty="0" err="1"/>
              <a:t>كما</a:t>
            </a:r>
            <a:r>
              <a:rPr lang="fr-FR" sz="2000" b="1" dirty="0"/>
              <a:t> </a:t>
            </a:r>
            <a:r>
              <a:rPr lang="fr-FR" sz="2000" b="1" dirty="0" err="1"/>
              <a:t>في</a:t>
            </a:r>
            <a:r>
              <a:rPr lang="fr-FR" sz="2000" b="1" dirty="0"/>
              <a:t> </a:t>
            </a:r>
            <a:r>
              <a:rPr lang="fr-FR" sz="2000" b="1" dirty="0" err="1"/>
              <a:t>الخلايا</a:t>
            </a:r>
            <a:r>
              <a:rPr lang="fr-FR" sz="2000" b="1" dirty="0"/>
              <a:t> </a:t>
            </a:r>
            <a:r>
              <a:rPr lang="fr-FR" sz="2000" b="1" dirty="0" err="1"/>
              <a:t>البلعمية</a:t>
            </a:r>
            <a:endParaRPr lang="fr-FR" sz="2000" b="1" dirty="0"/>
          </a:p>
          <a:p>
            <a:pPr marL="342900" indent="-342900" algn="r" rtl="1">
              <a:buFont typeface="Wingdings" panose="05000000000000000000" pitchFamily="2" charset="2"/>
              <a:buChar char="Ø"/>
            </a:pPr>
            <a:r>
              <a:rPr lang="fr-FR" sz="2000" b="1" dirty="0" err="1" smtClean="0"/>
              <a:t>الحفاظ</a:t>
            </a:r>
            <a:r>
              <a:rPr lang="fr-FR" sz="2000" b="1" dirty="0" smtClean="0"/>
              <a:t> </a:t>
            </a:r>
            <a:r>
              <a:rPr lang="fr-FR" sz="2000" b="1" dirty="0" err="1" smtClean="0"/>
              <a:t>على</a:t>
            </a:r>
            <a:r>
              <a:rPr lang="fr-FR" sz="2000" b="1" dirty="0" smtClean="0"/>
              <a:t> </a:t>
            </a:r>
            <a:r>
              <a:rPr lang="fr-FR" sz="2000" b="1" dirty="0" err="1" smtClean="0"/>
              <a:t>شكلها</a:t>
            </a:r>
            <a:r>
              <a:rPr lang="fr-FR" sz="2000" b="1" dirty="0" smtClean="0"/>
              <a:t> </a:t>
            </a:r>
            <a:r>
              <a:rPr lang="fr-FR" sz="2000" b="1" dirty="0" err="1" smtClean="0"/>
              <a:t>الكروي</a:t>
            </a:r>
            <a:r>
              <a:rPr lang="fr-FR" sz="2000" b="1" dirty="0" smtClean="0"/>
              <a:t> </a:t>
            </a:r>
          </a:p>
          <a:p>
            <a:pPr marL="342900" indent="-342900" algn="r" rtl="1">
              <a:buFont typeface="Wingdings" panose="05000000000000000000" pitchFamily="2" charset="2"/>
              <a:buChar char="Ø"/>
            </a:pPr>
            <a:r>
              <a:rPr lang="ar-DZ" sz="2000" b="1" dirty="0"/>
              <a:t>تنظيم نفسها  واخذ شكل متماسك لتكوين </a:t>
            </a:r>
            <a:r>
              <a:rPr lang="ar-DZ" sz="2000" b="1" dirty="0" err="1"/>
              <a:t>الانسجه</a:t>
            </a:r>
            <a:r>
              <a:rPr lang="ar-DZ" sz="2000" b="1" dirty="0"/>
              <a:t> في الفضاء المحيط بها </a:t>
            </a:r>
            <a:endParaRPr lang="fr-FR" sz="2000" b="1" dirty="0" smtClean="0"/>
          </a:p>
          <a:p>
            <a:pPr marL="342900" indent="-342900" algn="r" rtl="1">
              <a:buFont typeface="Wingdings" panose="05000000000000000000" pitchFamily="2" charset="2"/>
              <a:buChar char="Ø"/>
            </a:pPr>
            <a:r>
              <a:rPr lang="fr-FR" sz="2000" b="1" dirty="0" err="1" smtClean="0"/>
              <a:t>التفاعل</a:t>
            </a:r>
            <a:r>
              <a:rPr lang="fr-FR" sz="2000" b="1" dirty="0" smtClean="0"/>
              <a:t> </a:t>
            </a:r>
            <a:r>
              <a:rPr lang="fr-FR" sz="2000" b="1" dirty="0" err="1"/>
              <a:t>ميكانيكيًا</a:t>
            </a:r>
            <a:r>
              <a:rPr lang="fr-FR" sz="2000" b="1" dirty="0"/>
              <a:t> </a:t>
            </a:r>
            <a:r>
              <a:rPr lang="fr-FR" sz="2000" b="1" dirty="0" err="1"/>
              <a:t>مع</a:t>
            </a:r>
            <a:r>
              <a:rPr lang="fr-FR" sz="2000" b="1" dirty="0"/>
              <a:t> </a:t>
            </a:r>
            <a:r>
              <a:rPr lang="fr-FR" sz="2000" b="1" dirty="0" err="1"/>
              <a:t>بيئتها</a:t>
            </a:r>
            <a:r>
              <a:rPr lang="fr-FR" sz="2000" b="1" dirty="0"/>
              <a:t> </a:t>
            </a:r>
            <a:r>
              <a:rPr lang="fr-FR" sz="2000" b="1" dirty="0" err="1"/>
              <a:t>كما</a:t>
            </a:r>
            <a:r>
              <a:rPr lang="fr-FR" sz="2000" b="1" dirty="0"/>
              <a:t> </a:t>
            </a:r>
            <a:r>
              <a:rPr lang="fr-FR" sz="2000" b="1" dirty="0" err="1"/>
              <a:t>في</a:t>
            </a:r>
            <a:r>
              <a:rPr lang="fr-FR" sz="2000" b="1" dirty="0"/>
              <a:t> </a:t>
            </a:r>
            <a:r>
              <a:rPr lang="fr-FR" sz="2000" b="1" dirty="0" err="1"/>
              <a:t>حالة</a:t>
            </a:r>
            <a:r>
              <a:rPr lang="fr-FR" sz="2000" b="1" dirty="0"/>
              <a:t> </a:t>
            </a:r>
            <a:r>
              <a:rPr lang="fr-FR" sz="2000" b="1" dirty="0" err="1"/>
              <a:t>البلعمة</a:t>
            </a:r>
            <a:r>
              <a:rPr lang="fr-FR" sz="2000" b="1" dirty="0"/>
              <a:t> </a:t>
            </a:r>
            <a:r>
              <a:rPr lang="fr-FR" sz="2000" b="1" dirty="0" err="1"/>
              <a:t>والإخراج</a:t>
            </a:r>
            <a:r>
              <a:rPr lang="fr-FR" sz="2000" b="1" dirty="0"/>
              <a:t> </a:t>
            </a:r>
            <a:r>
              <a:rPr lang="fr-FR" sz="2000" b="1" dirty="0" err="1"/>
              <a:t>الخلوي</a:t>
            </a:r>
            <a:endParaRPr lang="fr-FR" sz="2000" b="1" dirty="0"/>
          </a:p>
          <a:p>
            <a:pPr marL="342900" indent="-342900" algn="r" rtl="1">
              <a:buFont typeface="Wingdings" panose="05000000000000000000" pitchFamily="2" charset="2"/>
              <a:buChar char="Ø"/>
            </a:pPr>
            <a:r>
              <a:rPr lang="fr-FR" sz="2000" b="1" dirty="0" err="1"/>
              <a:t>إعادة</a:t>
            </a:r>
            <a:r>
              <a:rPr lang="fr-FR" sz="2000" b="1" dirty="0"/>
              <a:t> </a:t>
            </a:r>
            <a:r>
              <a:rPr lang="fr-FR" sz="2000" b="1" dirty="0" err="1"/>
              <a:t>ترتيب</a:t>
            </a:r>
            <a:r>
              <a:rPr lang="fr-FR" sz="2000" b="1" dirty="0"/>
              <a:t> </a:t>
            </a:r>
            <a:r>
              <a:rPr lang="fr-FR" sz="2000" b="1" dirty="0" err="1"/>
              <a:t>مكوناتها</a:t>
            </a:r>
            <a:r>
              <a:rPr lang="fr-FR" sz="2000" b="1" dirty="0"/>
              <a:t> </a:t>
            </a:r>
            <a:r>
              <a:rPr lang="fr-FR" sz="2000" b="1" dirty="0" err="1"/>
              <a:t>الداخلية</a:t>
            </a:r>
            <a:r>
              <a:rPr lang="fr-FR" sz="2000" b="1" dirty="0"/>
              <a:t> </a:t>
            </a:r>
            <a:r>
              <a:rPr lang="fr-FR" sz="2000" b="1" dirty="0" err="1"/>
              <a:t>أثناء</a:t>
            </a:r>
            <a:r>
              <a:rPr lang="fr-FR" sz="2000" b="1" dirty="0"/>
              <a:t> </a:t>
            </a:r>
            <a:r>
              <a:rPr lang="fr-FR" sz="2000" b="1" dirty="0" err="1"/>
              <a:t>نموها</a:t>
            </a:r>
            <a:endParaRPr lang="fr-FR" sz="2000" b="1" dirty="0"/>
          </a:p>
        </p:txBody>
      </p:sp>
    </p:spTree>
    <p:extLst>
      <p:ext uri="{BB962C8B-B14F-4D97-AF65-F5344CB8AC3E}">
        <p14:creationId xmlns:p14="http://schemas.microsoft.com/office/powerpoint/2010/main" val="1826946998"/>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 y="54586"/>
            <a:ext cx="9108000" cy="673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Titre 1"/>
          <p:cNvSpPr txBox="1">
            <a:spLocks/>
          </p:cNvSpPr>
          <p:nvPr/>
        </p:nvSpPr>
        <p:spPr>
          <a:xfrm>
            <a:off x="539552" y="1955740"/>
            <a:ext cx="8229600" cy="2389025"/>
          </a:xfrm>
          <a:prstGeom prst="rect">
            <a:avLst/>
          </a:prstGeom>
          <a:ln/>
        </p:spPr>
        <p:style>
          <a:lnRef idx="2">
            <a:schemeClr val="accent2"/>
          </a:lnRef>
          <a:fillRef idx="1">
            <a:schemeClr val="lt1"/>
          </a:fillRef>
          <a:effectRef idx="0">
            <a:schemeClr val="accent2"/>
          </a:effectRef>
          <a:fontRef idx="minor">
            <a:schemeClr val="dk1"/>
          </a:fontRef>
        </p:style>
        <p:txBody>
          <a:bodyPr wrap="square" lIns="360000" tIns="360000" rIns="360000" bIns="360000" anchor="ctr" anchorCtr="0">
            <a:spAutoFit/>
          </a:bodyPr>
          <a:lstStyle/>
          <a:p>
            <a:pPr algn="ctr">
              <a:spcBef>
                <a:spcPct val="0"/>
              </a:spcBef>
              <a:defRPr/>
            </a:pPr>
            <a:r>
              <a:rPr lang="en-US" sz="5400" b="1" dirty="0">
                <a:ln>
                  <a:solidFill>
                    <a:srgbClr val="0000FF"/>
                  </a:solidFill>
                </a:ln>
                <a:solidFill>
                  <a:schemeClr val="tx1"/>
                </a:solidFill>
                <a:latin typeface="Times New Roman" pitchFamily="18" charset="0"/>
                <a:cs typeface="Times New Roman" pitchFamily="18" charset="0"/>
              </a:rPr>
              <a:t>I. Constituents of the Extracellular </a:t>
            </a:r>
            <a:r>
              <a:rPr lang="en-US" sz="5400" b="1" dirty="0" smtClean="0">
                <a:ln>
                  <a:solidFill>
                    <a:srgbClr val="0000FF"/>
                  </a:solidFill>
                </a:ln>
                <a:solidFill>
                  <a:schemeClr val="tx1"/>
                </a:solidFill>
                <a:latin typeface="Times New Roman" pitchFamily="18" charset="0"/>
                <a:cs typeface="Times New Roman" pitchFamily="18" charset="0"/>
              </a:rPr>
              <a:t>Matrix</a:t>
            </a:r>
            <a:endParaRPr lang="en-US" sz="5400" b="1" dirty="0">
              <a:ln>
                <a:solidFill>
                  <a:srgbClr val="0000FF"/>
                </a:solidFill>
              </a:ln>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70093197"/>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71600" y="125182"/>
            <a:ext cx="735811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400" b="1" i="0" u="none" strike="noStrike" kern="1200" normalizeH="0" baseline="0" noProof="0" dirty="0" smtClean="0">
                <a:ln w="0"/>
                <a:solidFill>
                  <a:schemeClr val="tx1"/>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INTRODUCTION</a:t>
            </a:r>
            <a:endParaRPr kumimoji="0" lang="fr-FR" sz="54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endParaRPr>
          </a:p>
        </p:txBody>
      </p:sp>
      <p:sp>
        <p:nvSpPr>
          <p:cNvPr id="6" name="Rectangle 5"/>
          <p:cNvSpPr/>
          <p:nvPr/>
        </p:nvSpPr>
        <p:spPr>
          <a:xfrm>
            <a:off x="251520" y="1290572"/>
            <a:ext cx="5112000" cy="4524315"/>
          </a:xfrm>
          <a:prstGeom prst="rect">
            <a:avLst/>
          </a:prstGeom>
          <a:ln w="76200">
            <a:solidFill>
              <a:schemeClr val="bg2">
                <a:lumMod val="50000"/>
              </a:schemeClr>
            </a:solidFill>
          </a:ln>
        </p:spPr>
        <p:txBody>
          <a:bodyPr wrap="square" lIns="180000" rIns="180000">
            <a:spAutoFit/>
          </a:bodyPr>
          <a:lstStyle/>
          <a:p>
            <a:pPr algn="just">
              <a:lnSpc>
                <a:spcPct val="150000"/>
              </a:lnSpc>
            </a:pPr>
            <a:r>
              <a:rPr lang="en-US" sz="2400" b="1" dirty="0" smtClean="0">
                <a:latin typeface="Times New Roman" pitchFamily="18" charset="0"/>
                <a:cs typeface="Times New Roman" pitchFamily="18" charset="0"/>
              </a:rPr>
              <a:t>Unlike </a:t>
            </a:r>
            <a:r>
              <a:rPr lang="en-US" sz="2400" b="1" dirty="0">
                <a:latin typeface="Times New Roman" pitchFamily="18" charset="0"/>
                <a:cs typeface="Times New Roman" pitchFamily="18" charset="0"/>
              </a:rPr>
              <a:t>the cells of </a:t>
            </a:r>
            <a:r>
              <a:rPr lang="en-US" sz="2400" b="1" dirty="0" smtClean="0">
                <a:latin typeface="Times New Roman" pitchFamily="18" charset="0"/>
                <a:cs typeface="Times New Roman" pitchFamily="18" charset="0"/>
              </a:rPr>
              <a:t>Bacteria</a:t>
            </a:r>
            <a:r>
              <a:rPr lang="en-US" sz="2400" b="1" dirty="0">
                <a:latin typeface="Times New Roman" pitchFamily="18" charset="0"/>
                <a:cs typeface="Times New Roman" pitchFamily="18" charset="0"/>
              </a:rPr>
              <a:t>, F</a:t>
            </a:r>
            <a:r>
              <a:rPr lang="en-US" sz="2400" b="1" dirty="0" smtClean="0">
                <a:latin typeface="Times New Roman" pitchFamily="18" charset="0"/>
                <a:cs typeface="Times New Roman" pitchFamily="18" charset="0"/>
              </a:rPr>
              <a:t>ungi</a:t>
            </a:r>
            <a:r>
              <a:rPr lang="en-US" sz="2400" b="1" dirty="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Plants</a:t>
            </a:r>
            <a:r>
              <a:rPr lang="en-US" sz="2400" b="1" dirty="0">
                <a:latin typeface="Times New Roman" pitchFamily="18" charset="0"/>
                <a:cs typeface="Times New Roman" pitchFamily="18" charset="0"/>
              </a:rPr>
              <a:t>, the cells </a:t>
            </a:r>
            <a:r>
              <a:rPr lang="en-US" sz="2400" b="1" dirty="0" smtClean="0">
                <a:latin typeface="Times New Roman" pitchFamily="18" charset="0"/>
                <a:cs typeface="Times New Roman" pitchFamily="18" charset="0"/>
              </a:rPr>
              <a:t>of animals </a:t>
            </a:r>
            <a:r>
              <a:rPr lang="en-US" sz="2400" b="1" dirty="0">
                <a:latin typeface="Times New Roman" pitchFamily="18" charset="0"/>
                <a:cs typeface="Times New Roman" pitchFamily="18" charset="0"/>
              </a:rPr>
              <a:t>are not surrounded by a rigid cell wall that </a:t>
            </a:r>
            <a:r>
              <a:rPr lang="en-US" sz="2400" b="1" dirty="0" smtClean="0">
                <a:latin typeface="Times New Roman" pitchFamily="18" charset="0"/>
                <a:cs typeface="Times New Roman" pitchFamily="18" charset="0"/>
              </a:rPr>
              <a:t>provides structure </a:t>
            </a:r>
            <a:r>
              <a:rPr lang="en-US" sz="2400" b="1" dirty="0">
                <a:latin typeface="Times New Roman" pitchFamily="18" charset="0"/>
                <a:cs typeface="Times New Roman" pitchFamily="18" charset="0"/>
              </a:rPr>
              <a:t>and support. However, animal cells secrete </a:t>
            </a:r>
            <a:r>
              <a:rPr lang="en-US" sz="2400" b="1" dirty="0" smtClean="0">
                <a:latin typeface="Times New Roman" pitchFamily="18" charset="0"/>
                <a:cs typeface="Times New Roman" pitchFamily="18" charset="0"/>
              </a:rPr>
              <a:t>materials that </a:t>
            </a:r>
            <a:r>
              <a:rPr lang="en-US" sz="2400" b="1" dirty="0">
                <a:latin typeface="Times New Roman" pitchFamily="18" charset="0"/>
                <a:cs typeface="Times New Roman" pitchFamily="18" charset="0"/>
              </a:rPr>
              <a:t>form an </a:t>
            </a:r>
            <a:r>
              <a:rPr lang="en-US" sz="2400" b="1" dirty="0">
                <a:solidFill>
                  <a:srgbClr val="C00000"/>
                </a:solidFill>
                <a:latin typeface="Times New Roman" pitchFamily="18" charset="0"/>
                <a:cs typeface="Times New Roman" pitchFamily="18" charset="0"/>
              </a:rPr>
              <a:t>extracellular matrix </a:t>
            </a:r>
            <a:r>
              <a:rPr lang="en-US" sz="2400" b="1" dirty="0">
                <a:latin typeface="Times New Roman" pitchFamily="18" charset="0"/>
                <a:cs typeface="Times New Roman" pitchFamily="18" charset="0"/>
              </a:rPr>
              <a:t>that also </a:t>
            </a:r>
            <a:r>
              <a:rPr lang="en-US" sz="2400" b="1" dirty="0" smtClean="0">
                <a:latin typeface="Times New Roman" pitchFamily="18" charset="0"/>
                <a:cs typeface="Times New Roman" pitchFamily="18" charset="0"/>
              </a:rPr>
              <a:t>provides, </a:t>
            </a:r>
            <a:r>
              <a:rPr lang="en-US" sz="2400" b="1" dirty="0">
                <a:latin typeface="Times New Roman" panose="02020603050405020304" pitchFamily="18" charset="0"/>
                <a:cs typeface="Times New Roman" panose="02020603050405020304" pitchFamily="18" charset="0"/>
              </a:rPr>
              <a:t>structural support</a:t>
            </a:r>
            <a:r>
              <a:rPr lang="en-US" sz="2400" b="1" dirty="0" smtClean="0">
                <a:latin typeface="Times New Roman" pitchFamily="18" charset="0"/>
                <a:cs typeface="Times New Roman" pitchFamily="18" charset="0"/>
              </a:rPr>
              <a:t> and </a:t>
            </a:r>
            <a:r>
              <a:rPr lang="en-US" sz="2400" b="1" dirty="0">
                <a:latin typeface="Times New Roman" pitchFamily="18" charset="0"/>
                <a:cs typeface="Times New Roman" pitchFamily="18" charset="0"/>
              </a:rPr>
              <a:t>helps to organize cells</a:t>
            </a:r>
            <a:r>
              <a:rPr lang="en-US" sz="2400" b="1" dirty="0" smtClean="0">
                <a:latin typeface="Times New Roman" pitchFamily="18" charset="0"/>
                <a:cs typeface="Times New Roman" pitchFamily="18" charset="0"/>
              </a:rPr>
              <a:t>. </a:t>
            </a:r>
          </a:p>
        </p:txBody>
      </p:sp>
      <p:sp>
        <p:nvSpPr>
          <p:cNvPr id="7" name="Rectangle 6"/>
          <p:cNvSpPr/>
          <p:nvPr/>
        </p:nvSpPr>
        <p:spPr>
          <a:xfrm>
            <a:off x="5436096" y="1259144"/>
            <a:ext cx="3384000"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على </a:t>
            </a:r>
            <a:r>
              <a:rPr lang="ar-DZ" sz="2000" b="1" dirty="0" smtClean="0"/>
              <a:t>عكس خلايا </a:t>
            </a:r>
            <a:r>
              <a:rPr lang="ar-DZ" sz="2000" b="1" dirty="0"/>
              <a:t>البكتيريا والفطريات وكذلك النباتات تفتقر الخلايا </a:t>
            </a:r>
            <a:r>
              <a:rPr lang="ar-DZ" sz="2000" b="1" dirty="0" err="1"/>
              <a:t>الحيوانيه</a:t>
            </a:r>
            <a:r>
              <a:rPr lang="ar-DZ" sz="2000" b="1" dirty="0"/>
              <a:t> الى جدار خلوي صلب يوفر لها البنيه </a:t>
            </a:r>
            <a:r>
              <a:rPr lang="ar-DZ" sz="2000" b="1" dirty="0" smtClean="0"/>
              <a:t>والدعم</a:t>
            </a:r>
            <a:endParaRPr lang="fr-FR" sz="2000" b="1" dirty="0" smtClean="0"/>
          </a:p>
          <a:p>
            <a:pPr algn="just" rtl="1">
              <a:lnSpc>
                <a:spcPct val="150000"/>
              </a:lnSpc>
            </a:pPr>
            <a:r>
              <a:rPr lang="ar-DZ" sz="2000" b="1" dirty="0"/>
              <a:t>لكن في المقابل تفرز هذه الخلايا موادا تشكل </a:t>
            </a:r>
            <a:r>
              <a:rPr lang="fr-FR" sz="2000" b="1" dirty="0">
                <a:solidFill>
                  <a:srgbClr val="FF0000"/>
                </a:solidFill>
              </a:rPr>
              <a:t>المصفوفة </a:t>
            </a:r>
            <a:r>
              <a:rPr lang="fr-FR" sz="2000" b="1" dirty="0" err="1">
                <a:solidFill>
                  <a:srgbClr val="FF0000"/>
                </a:solidFill>
              </a:rPr>
              <a:t>خارج</a:t>
            </a:r>
            <a:r>
              <a:rPr lang="fr-FR" sz="2000" b="1" dirty="0">
                <a:solidFill>
                  <a:srgbClr val="FF0000"/>
                </a:solidFill>
              </a:rPr>
              <a:t> </a:t>
            </a:r>
            <a:r>
              <a:rPr lang="fr-FR" sz="2000" b="1" dirty="0" err="1" smtClean="0">
                <a:solidFill>
                  <a:srgbClr val="FF0000"/>
                </a:solidFill>
              </a:rPr>
              <a:t>الخلية</a:t>
            </a:r>
            <a:endParaRPr lang="fr-FR" sz="2000" b="1" dirty="0" smtClean="0">
              <a:solidFill>
                <a:srgbClr val="FF0000"/>
              </a:solidFill>
            </a:endParaRPr>
          </a:p>
          <a:p>
            <a:pPr algn="just" rtl="1">
              <a:lnSpc>
                <a:spcPct val="150000"/>
              </a:lnSpc>
            </a:pPr>
            <a:endParaRPr lang="fr-FR" sz="2000" b="1" dirty="0"/>
          </a:p>
          <a:p>
            <a:pPr algn="just" rtl="1">
              <a:lnSpc>
                <a:spcPct val="150000"/>
              </a:lnSpc>
            </a:pPr>
            <a:r>
              <a:rPr lang="ar-DZ" sz="2000" b="1" dirty="0" smtClean="0"/>
              <a:t>والتي</a:t>
            </a:r>
            <a:r>
              <a:rPr lang="fr-FR" sz="2000" b="1" dirty="0" smtClean="0"/>
              <a:t> </a:t>
            </a:r>
            <a:r>
              <a:rPr lang="ar-DZ" sz="2000" b="1" dirty="0" smtClean="0"/>
              <a:t>توفر الدعم </a:t>
            </a:r>
            <a:r>
              <a:rPr lang="ar-DZ" sz="2000" b="1" dirty="0"/>
              <a:t>البنيوي وتساعد في تنظيم </a:t>
            </a:r>
            <a:r>
              <a:rPr lang="ar-DZ" sz="2000" b="1" dirty="0" err="1"/>
              <a:t>الخليه</a:t>
            </a:r>
            <a:endParaRPr lang="fr-FR" sz="2000" b="1" dirty="0"/>
          </a:p>
        </p:txBody>
      </p:sp>
      <p:sp>
        <p:nvSpPr>
          <p:cNvPr id="8" name="Rectangle 7"/>
          <p:cNvSpPr/>
          <p:nvPr/>
        </p:nvSpPr>
        <p:spPr>
          <a:xfrm>
            <a:off x="5633676" y="3933056"/>
            <a:ext cx="2988840" cy="646331"/>
          </a:xfrm>
          <a:prstGeom prst="rect">
            <a:avLst/>
          </a:prstGeom>
          <a:noFill/>
          <a:ln w="76200">
            <a:noFill/>
          </a:ln>
        </p:spPr>
        <p:txBody>
          <a:bodyPr wrap="square" lIns="180000" rIns="180000">
            <a:spAutoFit/>
          </a:bodyPr>
          <a:lstStyle/>
          <a:p>
            <a:pPr algn="just">
              <a:lnSpc>
                <a:spcPct val="150000"/>
              </a:lnSpc>
            </a:pPr>
            <a:r>
              <a:rPr lang="en-US" sz="2400" b="1" dirty="0" smtClean="0">
                <a:solidFill>
                  <a:srgbClr val="C00000"/>
                </a:solidFill>
                <a:latin typeface="Times New Roman" pitchFamily="18" charset="0"/>
                <a:cs typeface="Times New Roman" pitchFamily="18" charset="0"/>
              </a:rPr>
              <a:t>extracellular matrix</a:t>
            </a:r>
            <a:endParaRPr lang="en-US" sz="2400" b="1" dirty="0" smtClean="0">
              <a:latin typeface="Times New Roman" pitchFamily="18" charset="0"/>
              <a:cs typeface="Times New Roman" pitchFamily="18" charset="0"/>
            </a:endParaRPr>
          </a:p>
        </p:txBody>
      </p:sp>
      <p:sp>
        <p:nvSpPr>
          <p:cNvPr id="9" name="Rectangle 8"/>
          <p:cNvSpPr/>
          <p:nvPr/>
        </p:nvSpPr>
        <p:spPr>
          <a:xfrm>
            <a:off x="251520" y="5999553"/>
            <a:ext cx="5408984" cy="579967"/>
          </a:xfrm>
          <a:prstGeom prst="rect">
            <a:avLst/>
          </a:prstGeom>
          <a:noFill/>
          <a:ln w="76200">
            <a:noFill/>
          </a:ln>
        </p:spPr>
        <p:txBody>
          <a:bodyPr wrap="square" lIns="180000" rIns="180000">
            <a:spAutoFit/>
          </a:bodyPr>
          <a:lstStyle/>
          <a:p>
            <a:pPr algn="just">
              <a:lnSpc>
                <a:spcPct val="150000"/>
              </a:lnSpc>
            </a:pPr>
            <a:r>
              <a:rPr lang="en-US" sz="2400" b="1" dirty="0" smtClean="0">
                <a:solidFill>
                  <a:srgbClr val="C00000"/>
                </a:solidFill>
                <a:latin typeface="Times New Roman" pitchFamily="18" charset="0"/>
                <a:cs typeface="Times New Roman" pitchFamily="18" charset="0"/>
              </a:rPr>
              <a:t>Extracellular </a:t>
            </a:r>
            <a:r>
              <a:rPr lang="en-US" sz="2400" b="1" dirty="0">
                <a:solidFill>
                  <a:srgbClr val="C00000"/>
                </a:solidFill>
                <a:latin typeface="Times New Roman" pitchFamily="18" charset="0"/>
                <a:cs typeface="Times New Roman" pitchFamily="18" charset="0"/>
              </a:rPr>
              <a:t>M</a:t>
            </a:r>
            <a:r>
              <a:rPr lang="en-US" sz="2400" b="1" dirty="0" smtClean="0">
                <a:solidFill>
                  <a:srgbClr val="C00000"/>
                </a:solidFill>
                <a:latin typeface="Times New Roman" pitchFamily="18" charset="0"/>
                <a:cs typeface="Times New Roman" pitchFamily="18" charset="0"/>
              </a:rPr>
              <a:t>atrix</a:t>
            </a:r>
            <a:endParaRPr lang="en-US" sz="2400" b="1" dirty="0" smtClean="0">
              <a:latin typeface="Times New Roman" pitchFamily="18" charset="0"/>
              <a:cs typeface="Times New Roman" pitchFamily="18" charset="0"/>
            </a:endParaRPr>
          </a:p>
        </p:txBody>
      </p:sp>
      <p:sp>
        <p:nvSpPr>
          <p:cNvPr id="5" name="Égal 4"/>
          <p:cNvSpPr/>
          <p:nvPr/>
        </p:nvSpPr>
        <p:spPr>
          <a:xfrm>
            <a:off x="3131840" y="6237312"/>
            <a:ext cx="504056" cy="28803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a:off x="3215947" y="6068839"/>
            <a:ext cx="2630685" cy="552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fr-FR" sz="2000" b="1" dirty="0">
                <a:solidFill>
                  <a:schemeClr val="tx1"/>
                </a:solidFill>
              </a:rPr>
              <a:t>المصفوفة </a:t>
            </a:r>
            <a:r>
              <a:rPr lang="fr-FR" sz="2000" b="1" dirty="0" err="1">
                <a:solidFill>
                  <a:schemeClr val="tx1"/>
                </a:solidFill>
              </a:rPr>
              <a:t>خارج</a:t>
            </a:r>
            <a:r>
              <a:rPr lang="fr-FR" sz="2000" b="1" dirty="0">
                <a:solidFill>
                  <a:schemeClr val="tx1"/>
                </a:solidFill>
              </a:rPr>
              <a:t> </a:t>
            </a:r>
            <a:r>
              <a:rPr lang="fr-FR" sz="2000" b="1" dirty="0" err="1" smtClean="0">
                <a:solidFill>
                  <a:schemeClr val="tx1"/>
                </a:solidFill>
              </a:rPr>
              <a:t>الخلية</a:t>
            </a:r>
            <a:endParaRPr lang="fr-FR" sz="2000" b="1" dirty="0">
              <a:solidFill>
                <a:schemeClr val="tx1"/>
              </a:solidFill>
            </a:endParaRPr>
          </a:p>
        </p:txBody>
      </p:sp>
    </p:spTree>
    <p:extLst>
      <p:ext uri="{BB962C8B-B14F-4D97-AF65-F5344CB8AC3E}">
        <p14:creationId xmlns:p14="http://schemas.microsoft.com/office/powerpoint/2010/main" val="3752640994"/>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42" y="4458129"/>
            <a:ext cx="7830235"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latin typeface="Times New Roman" panose="02020603050405020304" pitchFamily="18" charset="0"/>
                <a:cs typeface="Times New Roman" panose="02020603050405020304" pitchFamily="18" charset="0"/>
              </a:rPr>
              <a:t>If we try to draw a theoretical section of a cellular tissue, which of the following two figures is the correct one?</a:t>
            </a:r>
            <a:endParaRPr lang="fr-FR" sz="2400" b="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81710" y="188640"/>
            <a:ext cx="4246273" cy="3213918"/>
          </a:xfrm>
          <a:prstGeom prst="rect">
            <a:avLst/>
          </a:prstGeom>
          <a:ln w="38100">
            <a:solidFill>
              <a:srgbClr val="8F00D6"/>
            </a:solidFill>
          </a:ln>
        </p:spPr>
      </p:pic>
      <p:pic>
        <p:nvPicPr>
          <p:cNvPr id="5" name="Image 4"/>
          <p:cNvPicPr>
            <a:picLocks noChangeAspect="1"/>
          </p:cNvPicPr>
          <p:nvPr/>
        </p:nvPicPr>
        <p:blipFill>
          <a:blip r:embed="rId3"/>
          <a:stretch>
            <a:fillRect/>
          </a:stretch>
        </p:blipFill>
        <p:spPr>
          <a:xfrm>
            <a:off x="4860033" y="188640"/>
            <a:ext cx="4013810" cy="3213918"/>
          </a:xfrm>
          <a:prstGeom prst="rect">
            <a:avLst/>
          </a:prstGeom>
          <a:ln w="38100">
            <a:solidFill>
              <a:srgbClr val="8F00D6"/>
            </a:solidFill>
          </a:ln>
        </p:spPr>
      </p:pic>
      <p:sp>
        <p:nvSpPr>
          <p:cNvPr id="6" name="Multiplier 5"/>
          <p:cNvSpPr/>
          <p:nvPr/>
        </p:nvSpPr>
        <p:spPr>
          <a:xfrm>
            <a:off x="539552" y="332656"/>
            <a:ext cx="3672408" cy="3069902"/>
          </a:xfrm>
          <a:prstGeom prst="mathMultiply">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stretch>
            <a:fillRect/>
          </a:stretch>
        </p:blipFill>
        <p:spPr>
          <a:xfrm>
            <a:off x="4837267" y="156145"/>
            <a:ext cx="4036576" cy="3312368"/>
          </a:xfrm>
          <a:prstGeom prst="rect">
            <a:avLst/>
          </a:prstGeom>
          <a:ln>
            <a:solidFill>
              <a:srgbClr val="3333FF"/>
            </a:solidFill>
          </a:ln>
        </p:spPr>
      </p:pic>
      <p:sp>
        <p:nvSpPr>
          <p:cNvPr id="9" name="Rectangle 8"/>
          <p:cNvSpPr/>
          <p:nvPr/>
        </p:nvSpPr>
        <p:spPr>
          <a:xfrm>
            <a:off x="251520" y="3699511"/>
            <a:ext cx="8280920" cy="523220"/>
          </a:xfrm>
          <a:prstGeom prst="rect">
            <a:avLst/>
          </a:prstGeom>
          <a:ln w="57150">
            <a:solidFill>
              <a:srgbClr val="FF33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dirty="0" err="1">
                <a:latin typeface="Times New Roman" panose="02020603050405020304" pitchFamily="18" charset="0"/>
                <a:cs typeface="Times New Roman" panose="02020603050405020304" pitchFamily="18" charset="0"/>
              </a:rPr>
              <a:t>compacted</a:t>
            </a:r>
            <a:r>
              <a:rPr lang="fr-FR" sz="2800" b="1" dirty="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cells</a:t>
            </a:r>
            <a:r>
              <a:rPr lang="fr-FR" sz="2800" b="1" dirty="0" smtClean="0">
                <a:latin typeface="Times New Roman" panose="02020603050405020304" pitchFamily="18" charset="0"/>
                <a:cs typeface="Times New Roman" panose="02020603050405020304" pitchFamily="18" charset="0"/>
              </a:rPr>
              <a:t>                    or                    </a:t>
            </a:r>
            <a:r>
              <a:rPr lang="fr-FR" sz="2800" b="1" dirty="0" err="1" smtClean="0">
                <a:latin typeface="Times New Roman" panose="02020603050405020304" pitchFamily="18" charset="0"/>
                <a:cs typeface="Times New Roman" panose="02020603050405020304" pitchFamily="18" charset="0"/>
              </a:rPr>
              <a:t>spread</a:t>
            </a:r>
            <a:r>
              <a:rPr lang="fr-FR" sz="2800" b="1" dirty="0" smtClean="0">
                <a:latin typeface="Times New Roman" panose="02020603050405020304" pitchFamily="18" charset="0"/>
                <a:cs typeface="Times New Roman" panose="02020603050405020304" pitchFamily="18" charset="0"/>
              </a:rPr>
              <a:t> </a:t>
            </a:r>
            <a:r>
              <a:rPr lang="fr-FR" sz="2800" b="1" dirty="0" err="1" smtClean="0">
                <a:latin typeface="Times New Roman" panose="02020603050405020304" pitchFamily="18" charset="0"/>
                <a:cs typeface="Times New Roman" panose="02020603050405020304" pitchFamily="18" charset="0"/>
              </a:rPr>
              <a:t>cells</a:t>
            </a:r>
            <a:endParaRPr lang="fr-FR" sz="28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07504" y="5445224"/>
            <a:ext cx="857700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2400" b="1" dirty="0"/>
              <a:t>لو اننا نحاول رسم مقطع نظري لنسيج خلوي </a:t>
            </a:r>
            <a:r>
              <a:rPr lang="ar-DZ" sz="2400" b="1" dirty="0" err="1"/>
              <a:t>فاي</a:t>
            </a:r>
            <a:r>
              <a:rPr lang="ar-DZ" sz="2400" b="1" dirty="0"/>
              <a:t> من الشكلين التاليين يكون الاصح</a:t>
            </a:r>
            <a:endParaRPr lang="fr-FR" sz="2400" b="1" dirty="0"/>
          </a:p>
        </p:txBody>
      </p:sp>
      <p:pic>
        <p:nvPicPr>
          <p:cNvPr id="12" name="Image 11"/>
          <p:cNvPicPr>
            <a:picLocks noChangeAspect="1"/>
          </p:cNvPicPr>
          <p:nvPr/>
        </p:nvPicPr>
        <p:blipFill>
          <a:blip r:embed="rId5"/>
          <a:stretch>
            <a:fillRect/>
          </a:stretch>
        </p:blipFill>
        <p:spPr>
          <a:xfrm>
            <a:off x="117756" y="90211"/>
            <a:ext cx="8846732" cy="6507141"/>
          </a:xfrm>
          <a:prstGeom prst="rect">
            <a:avLst/>
          </a:prstGeom>
        </p:spPr>
      </p:pic>
      <p:sp>
        <p:nvSpPr>
          <p:cNvPr id="13" name="Rectangle 12"/>
          <p:cNvSpPr/>
          <p:nvPr/>
        </p:nvSpPr>
        <p:spPr>
          <a:xfrm>
            <a:off x="461996" y="3222643"/>
            <a:ext cx="1946414" cy="72008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err="1" smtClean="0">
                <a:latin typeface="Times New Roman" panose="02020603050405020304" pitchFamily="18" charset="0"/>
                <a:cs typeface="Times New Roman" panose="02020603050405020304" pitchFamily="18" charset="0"/>
              </a:rPr>
              <a:t>Extracellular</a:t>
            </a:r>
            <a:r>
              <a:rPr lang="fr-FR" sz="2400" b="1" dirty="0" smtClean="0">
                <a:latin typeface="Times New Roman" panose="02020603050405020304" pitchFamily="18" charset="0"/>
                <a:cs typeface="Times New Roman" panose="02020603050405020304" pitchFamily="18" charset="0"/>
              </a:rPr>
              <a:t> Matrix</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96160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anim calcmode="lin" valueType="num">
                                      <p:cBhvr>
                                        <p:cTn id="16" dur="250" fill="hold"/>
                                        <p:tgtEl>
                                          <p:spTgt spid="9"/>
                                        </p:tgtEl>
                                        <p:attrNameLst>
                                          <p:attrName>ppt_x</p:attrName>
                                        </p:attrNameLst>
                                      </p:cBhvr>
                                      <p:tavLst>
                                        <p:tav tm="0">
                                          <p:val>
                                            <p:strVal val="#ppt_x"/>
                                          </p:val>
                                        </p:tav>
                                        <p:tav tm="100000">
                                          <p:val>
                                            <p:strVal val="#ppt_x"/>
                                          </p:val>
                                        </p:tav>
                                      </p:tavLst>
                                    </p:anim>
                                    <p:anim calcmode="lin" valueType="num">
                                      <p:cBhvr>
                                        <p:cTn id="17"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476672"/>
            <a:ext cx="4680520" cy="5632311"/>
          </a:xfrm>
          <a:prstGeom prst="rect">
            <a:avLst/>
          </a:prstGeom>
          <a:ln/>
        </p:spPr>
        <p:style>
          <a:lnRef idx="2">
            <a:schemeClr val="accent1"/>
          </a:lnRef>
          <a:fillRef idx="1">
            <a:schemeClr val="lt1"/>
          </a:fillRef>
          <a:effectRef idx="0">
            <a:schemeClr val="accent1"/>
          </a:effectRef>
          <a:fontRef idx="minor">
            <a:schemeClr val="dk1"/>
          </a:fontRef>
        </p:style>
        <p:txBody>
          <a:bodyPr wrap="square" lIns="180000" rIns="180000">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multicellular organisms such as </a:t>
            </a:r>
            <a:r>
              <a:rPr lang="en-US" sz="2400" b="1" dirty="0" smtClean="0">
                <a:latin typeface="Times New Roman" panose="02020603050405020304" pitchFamily="18" charset="0"/>
                <a:cs typeface="Times New Roman" panose="02020603050405020304" pitchFamily="18" charset="0"/>
              </a:rPr>
              <a:t>animals or humans </a:t>
            </a:r>
            <a:r>
              <a:rPr lang="en-US" sz="2400" b="1" dirty="0">
                <a:latin typeface="Times New Roman" panose="02020603050405020304" pitchFamily="18" charset="0"/>
                <a:cs typeface="Times New Roman" panose="02020603050405020304" pitchFamily="18" charset="0"/>
              </a:rPr>
              <a:t>cells are grouped together into </a:t>
            </a:r>
            <a:r>
              <a:rPr lang="en-US" sz="2400" b="1" dirty="0" smtClean="0">
                <a:latin typeface="Times New Roman" panose="02020603050405020304" pitchFamily="18" charset="0"/>
                <a:cs typeface="Times New Roman" panose="02020603050405020304" pitchFamily="18" charset="0"/>
              </a:rPr>
              <a:t>tissues</a:t>
            </a:r>
          </a:p>
          <a:p>
            <a:pPr algn="just">
              <a:lnSpc>
                <a:spcPct val="150000"/>
              </a:lnSpc>
            </a:pPr>
            <a:r>
              <a:rPr lang="en-US" sz="2400" b="1" dirty="0">
                <a:latin typeface="Times New Roman" panose="02020603050405020304" pitchFamily="18" charset="0"/>
                <a:cs typeface="Times New Roman" panose="02020603050405020304" pitchFamily="18" charset="0"/>
              </a:rPr>
              <a:t>In this case, </a:t>
            </a:r>
            <a:r>
              <a:rPr lang="en-US" sz="2400" b="1" dirty="0" smtClean="0">
                <a:latin typeface="Times New Roman" panose="02020603050405020304" pitchFamily="18" charset="0"/>
                <a:cs typeface="Times New Roman" panose="02020603050405020304" pitchFamily="18" charset="0"/>
              </a:rPr>
              <a:t>cells </a:t>
            </a:r>
            <a:r>
              <a:rPr lang="en-US" sz="2400" b="1" dirty="0">
                <a:latin typeface="Times New Roman" panose="02020603050405020304" pitchFamily="18" charset="0"/>
                <a:cs typeface="Times New Roman" panose="02020603050405020304" pitchFamily="18" charset="0"/>
              </a:rPr>
              <a:t>are held together by </a:t>
            </a:r>
            <a:r>
              <a:rPr lang="en-US" sz="2400" b="1" dirty="0" smtClean="0">
                <a:latin typeface="Times New Roman" panose="02020603050405020304" pitchFamily="18" charset="0"/>
                <a:cs typeface="Times New Roman" panose="02020603050405020304" pitchFamily="18" charset="0"/>
              </a:rPr>
              <a:t>three different </a:t>
            </a:r>
            <a:r>
              <a:rPr lang="en-US" sz="2400" b="1" dirty="0">
                <a:latin typeface="Times New Roman" panose="02020603050405020304" pitchFamily="18" charset="0"/>
                <a:cs typeface="Times New Roman" panose="02020603050405020304" pitchFamily="18" charset="0"/>
              </a:rPr>
              <a:t>means: </a:t>
            </a:r>
            <a:endParaRPr lang="en-US" sz="2400" b="1" dirty="0" smtClean="0">
              <a:latin typeface="Times New Roman" panose="02020603050405020304" pitchFamily="18" charset="0"/>
              <a:cs typeface="Times New Roman" panose="02020603050405020304" pitchFamily="18" charset="0"/>
            </a:endParaRPr>
          </a:p>
          <a:p>
            <a:pPr marL="457200" indent="-457200" algn="just">
              <a:lnSpc>
                <a:spcPct val="150000"/>
              </a:lnSpc>
              <a:buAutoNum type="arabicParenBoth"/>
            </a:pP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he </a:t>
            </a:r>
            <a:r>
              <a:rPr lang="en-US" sz="2400" b="1" dirty="0">
                <a:latin typeface="Times New Roman" panose="02020603050405020304" pitchFamily="18" charset="0"/>
                <a:cs typeface="Times New Roman" panose="02020603050405020304" pitchFamily="18" charset="0"/>
              </a:rPr>
              <a:t>extracellular matrix, </a:t>
            </a:r>
            <a:endParaRPr lang="en-US" sz="2400" b="1" dirty="0" smtClean="0">
              <a:latin typeface="Times New Roman" panose="02020603050405020304" pitchFamily="18" charset="0"/>
              <a:cs typeface="Times New Roman" panose="02020603050405020304" pitchFamily="18" charset="0"/>
            </a:endParaRPr>
          </a:p>
          <a:p>
            <a:pPr marL="457200" indent="-457200" algn="just">
              <a:lnSpc>
                <a:spcPct val="150000"/>
              </a:lnSpc>
              <a:buAutoNum type="arabicParenBoth"/>
            </a:pPr>
            <a:r>
              <a:rPr lang="en-US" sz="2400" b="1" dirty="0" smtClean="0">
                <a:latin typeface="Times New Roman" panose="02020603050405020304" pitchFamily="18" charset="0"/>
                <a:cs typeface="Times New Roman" panose="02020603050405020304" pitchFamily="18" charset="0"/>
              </a:rPr>
              <a:t>Cell adhesion molecules </a:t>
            </a:r>
            <a:r>
              <a:rPr lang="en-US" sz="2400" b="1" dirty="0">
                <a:latin typeface="Times New Roman" panose="02020603050405020304" pitchFamily="18" charset="0"/>
                <a:cs typeface="Times New Roman" panose="02020603050405020304" pitchFamily="18" charset="0"/>
              </a:rPr>
              <a:t>in the cells’ plasma </a:t>
            </a:r>
            <a:r>
              <a:rPr lang="en-US" sz="2400" b="1" dirty="0" smtClean="0">
                <a:latin typeface="Times New Roman" panose="02020603050405020304" pitchFamily="18" charset="0"/>
                <a:cs typeface="Times New Roman" panose="02020603050405020304" pitchFamily="18" charset="0"/>
              </a:rPr>
              <a:t>membranes,</a:t>
            </a:r>
          </a:p>
          <a:p>
            <a:pPr marL="457200" indent="-457200" algn="just">
              <a:lnSpc>
                <a:spcPct val="150000"/>
              </a:lnSpc>
              <a:buAutoNum type="arabicParenBoth"/>
            </a:pPr>
            <a:r>
              <a:rPr lang="en-US" sz="2400" b="1" dirty="0" smtClean="0">
                <a:latin typeface="Times New Roman" panose="02020603050405020304" pitchFamily="18" charset="0"/>
                <a:cs typeface="Times New Roman" panose="02020603050405020304" pitchFamily="18" charset="0"/>
              </a:rPr>
              <a:t>Specialized </a:t>
            </a:r>
            <a:r>
              <a:rPr lang="fr-FR" sz="2400" b="1" dirty="0" err="1" smtClean="0">
                <a:latin typeface="Times New Roman" panose="02020603050405020304" pitchFamily="18" charset="0"/>
                <a:cs typeface="Times New Roman" panose="02020603050405020304" pitchFamily="18" charset="0"/>
              </a:rPr>
              <a:t>cell</a:t>
            </a:r>
            <a:r>
              <a:rPr lang="fr-FR" sz="2400" b="1" dirty="0" smtClean="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junctions</a:t>
            </a:r>
            <a:r>
              <a:rPr lang="fr-FR" sz="2400" b="1" dirty="0">
                <a:latin typeface="Times New Roman" panose="02020603050405020304" pitchFamily="18" charset="0"/>
                <a:cs typeface="Times New Roman" panose="02020603050405020304" pitchFamily="18" charset="0"/>
              </a:rPr>
              <a:t>.</a:t>
            </a:r>
            <a:endParaRPr lang="en-US" sz="2400" b="1" dirty="0" smtClean="0">
              <a:latin typeface="Times New Roman" pitchFamily="18" charset="0"/>
              <a:cs typeface="Times New Roman" pitchFamily="18" charset="0"/>
            </a:endParaRPr>
          </a:p>
        </p:txBody>
      </p:sp>
      <p:sp>
        <p:nvSpPr>
          <p:cNvPr id="7" name="Rectangle 6"/>
          <p:cNvSpPr/>
          <p:nvPr/>
        </p:nvSpPr>
        <p:spPr>
          <a:xfrm>
            <a:off x="5004048" y="1124744"/>
            <a:ext cx="374404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1">
              <a:lnSpc>
                <a:spcPct val="150000"/>
              </a:lnSpc>
            </a:pPr>
            <a:r>
              <a:rPr lang="ar-DZ" sz="2000" b="1" dirty="0"/>
              <a:t>في الكائنات متعددة الخلايا مثل الحيوانات أو البشر، تتجمع الخلايا معًا في أنسجة</a:t>
            </a:r>
          </a:p>
          <a:p>
            <a:pPr algn="just" rtl="1">
              <a:lnSpc>
                <a:spcPct val="150000"/>
              </a:lnSpc>
            </a:pPr>
            <a:r>
              <a:rPr lang="ar-DZ" sz="2000" b="1" dirty="0" smtClean="0"/>
              <a:t>في </a:t>
            </a:r>
            <a:r>
              <a:rPr lang="ar-DZ" sz="2000" b="1" dirty="0"/>
              <a:t>هذه الحالة، يتم ربط الخلايا معًا </a:t>
            </a:r>
            <a:r>
              <a:rPr lang="ar-DZ" sz="2000" b="1" dirty="0" smtClean="0"/>
              <a:t>بثلاث</a:t>
            </a:r>
            <a:r>
              <a:rPr lang="fr-FR" sz="2000" b="1" dirty="0" smtClean="0"/>
              <a:t> </a:t>
            </a:r>
            <a:r>
              <a:rPr lang="ar-DZ" sz="2000" b="1" dirty="0" smtClean="0"/>
              <a:t>وسائل </a:t>
            </a:r>
            <a:r>
              <a:rPr lang="ar-DZ" sz="2000" b="1" dirty="0"/>
              <a:t>مختلفة:</a:t>
            </a:r>
          </a:p>
          <a:p>
            <a:pPr marL="457200" indent="-457200" algn="just" rtl="1">
              <a:lnSpc>
                <a:spcPct val="150000"/>
              </a:lnSpc>
              <a:buFont typeface="+mj-lt"/>
              <a:buAutoNum type="arabicParenR"/>
            </a:pPr>
            <a:r>
              <a:rPr lang="ar-DZ" sz="2000" b="1" dirty="0" smtClean="0"/>
              <a:t>المصفوفة </a:t>
            </a:r>
            <a:r>
              <a:rPr lang="ar-DZ" sz="2000" b="1" dirty="0"/>
              <a:t>خارج الخلية،</a:t>
            </a:r>
          </a:p>
          <a:p>
            <a:pPr marL="457200" indent="-457200" algn="just" rtl="1">
              <a:lnSpc>
                <a:spcPct val="150000"/>
              </a:lnSpc>
              <a:buFont typeface="+mj-lt"/>
              <a:buAutoNum type="arabicParenR"/>
            </a:pPr>
            <a:r>
              <a:rPr lang="ar-DZ" sz="2000" b="1" dirty="0" smtClean="0"/>
              <a:t>جزيئات </a:t>
            </a:r>
            <a:r>
              <a:rPr lang="ar-DZ" sz="2000" b="1" dirty="0"/>
              <a:t>التصاق الخلايا في الأغشية البلازمية للخلايا،</a:t>
            </a:r>
          </a:p>
          <a:p>
            <a:pPr marL="457200" indent="-457200" algn="just" rtl="1">
              <a:lnSpc>
                <a:spcPct val="150000"/>
              </a:lnSpc>
              <a:buFont typeface="+mj-lt"/>
              <a:buAutoNum type="arabicParenR"/>
            </a:pPr>
            <a:r>
              <a:rPr lang="ar-DZ" sz="2000" b="1" dirty="0"/>
              <a:t>ونقاط الارتباط </a:t>
            </a:r>
            <a:r>
              <a:rPr lang="ar-DZ" sz="2000" b="1" dirty="0" smtClean="0"/>
              <a:t>الخلوي</a:t>
            </a:r>
            <a:r>
              <a:rPr lang="fr-FR" sz="2000" b="1" dirty="0" smtClean="0"/>
              <a:t> </a:t>
            </a:r>
            <a:r>
              <a:rPr lang="ar-DZ" sz="2000" b="1" dirty="0" smtClean="0"/>
              <a:t>المتخصصة</a:t>
            </a:r>
            <a:r>
              <a:rPr lang="ar-DZ" sz="2000" b="1" dirty="0"/>
              <a:t>.</a:t>
            </a:r>
            <a:endParaRPr lang="fr-FR" sz="2000" b="1" dirty="0"/>
          </a:p>
        </p:txBody>
      </p:sp>
    </p:spTree>
    <p:extLst>
      <p:ext uri="{BB962C8B-B14F-4D97-AF65-F5344CB8AC3E}">
        <p14:creationId xmlns:p14="http://schemas.microsoft.com/office/powerpoint/2010/main" val="599147220"/>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51520" y="125182"/>
            <a:ext cx="8078195" cy="1071570"/>
          </a:xfrm>
          <a:prstGeom prst="rect">
            <a:avLst/>
          </a:prstGeom>
          <a:ln/>
        </p:spPr>
        <p:style>
          <a:lnRef idx="2">
            <a:schemeClr val="dk1"/>
          </a:lnRef>
          <a:fillRef idx="1">
            <a:schemeClr val="lt1"/>
          </a:fillRef>
          <a:effectRef idx="0">
            <a:schemeClr val="dk1"/>
          </a:effectRef>
          <a:fontRef idx="minor">
            <a:schemeClr val="dk1"/>
          </a:fontRef>
        </p:style>
        <p:txBody>
          <a:bodyPr anchor="ctr" anchorCtr="0">
            <a:noAutofit/>
          </a:bodyPr>
          <a:lstStyle/>
          <a:p>
            <a:pPr algn="just">
              <a:lnSpc>
                <a:spcPct val="150000"/>
              </a:lnSpc>
            </a:pPr>
            <a:r>
              <a:rPr lang="en-US" sz="4000" b="1" dirty="0" smtClean="0">
                <a:latin typeface="Times New Roman" pitchFamily="18" charset="0"/>
                <a:cs typeface="Times New Roman" pitchFamily="18" charset="0"/>
              </a:rPr>
              <a:t>What Is The Extra Cellular Matrix?</a:t>
            </a:r>
            <a:endParaRPr lang="en-US" sz="4000" b="1" dirty="0">
              <a:latin typeface="Times New Roman" pitchFamily="18" charset="0"/>
              <a:cs typeface="Times New Roman" pitchFamily="18" charset="0"/>
            </a:endParaRPr>
          </a:p>
        </p:txBody>
      </p:sp>
      <p:sp>
        <p:nvSpPr>
          <p:cNvPr id="6" name="Rectangle 5"/>
          <p:cNvSpPr/>
          <p:nvPr/>
        </p:nvSpPr>
        <p:spPr>
          <a:xfrm>
            <a:off x="107504" y="1276454"/>
            <a:ext cx="4752528" cy="4524315"/>
          </a:xfrm>
          <a:prstGeom prst="rect">
            <a:avLst/>
          </a:prstGeom>
          <a:ln w="76200">
            <a:solidFill>
              <a:schemeClr val="bg2">
                <a:lumMod val="50000"/>
              </a:schemeClr>
            </a:solidFill>
          </a:ln>
        </p:spPr>
        <p:txBody>
          <a:bodyPr wrap="square" lIns="180000" rIns="180000">
            <a:spAutoFit/>
          </a:bodyPr>
          <a:lstStyle/>
          <a:p>
            <a:pPr algn="just">
              <a:lnSpc>
                <a:spcPct val="150000"/>
              </a:lnSpc>
            </a:pPr>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general it is the non cellular components within animal tissues and </a:t>
            </a:r>
            <a:r>
              <a:rPr lang="en-US" sz="2400" b="1" dirty="0" smtClean="0">
                <a:latin typeface="Times New Roman" pitchFamily="18" charset="0"/>
                <a:cs typeface="Times New Roman" pitchFamily="18" charset="0"/>
              </a:rPr>
              <a:t>organs</a:t>
            </a:r>
          </a:p>
          <a:p>
            <a:pPr algn="just">
              <a:lnSpc>
                <a:spcPct val="150000"/>
              </a:lnSpc>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Like the inside of a cell the extra cellular matrix is very </a:t>
            </a:r>
            <a:r>
              <a:rPr lang="en-US" sz="2400" b="1" dirty="0" smtClean="0">
                <a:latin typeface="Times New Roman" pitchFamily="18" charset="0"/>
                <a:cs typeface="Times New Roman" pitchFamily="18" charset="0"/>
              </a:rPr>
              <a:t>crowded  </a:t>
            </a:r>
            <a:endParaRPr lang="en-US" sz="2400" b="1" dirty="0">
              <a:latin typeface="Times New Roman" pitchFamily="18" charset="0"/>
              <a:cs typeface="Times New Roman" pitchFamily="18" charset="0"/>
            </a:endParaRPr>
          </a:p>
          <a:p>
            <a:pPr algn="just">
              <a:lnSpc>
                <a:spcPct val="150000"/>
              </a:lnSpc>
            </a:pPr>
            <a:r>
              <a:rPr lang="en-US" sz="2400" b="1" dirty="0" smtClean="0">
                <a:latin typeface="Times New Roman" pitchFamily="18" charset="0"/>
                <a:cs typeface="Times New Roman" pitchFamily="18" charset="0"/>
              </a:rPr>
              <a:t>It </a:t>
            </a:r>
            <a:r>
              <a:rPr lang="en-US" sz="2400" b="1" dirty="0">
                <a:latin typeface="Times New Roman" pitchFamily="18" charset="0"/>
                <a:cs typeface="Times New Roman" pitchFamily="18" charset="0"/>
              </a:rPr>
              <a:t>contains water, </a:t>
            </a:r>
            <a:r>
              <a:rPr lang="en-US" sz="2400" b="1" dirty="0" smtClean="0">
                <a:latin typeface="Times New Roman" pitchFamily="18" charset="0"/>
                <a:cs typeface="Times New Roman" pitchFamily="18" charset="0"/>
              </a:rPr>
              <a:t>mineral and macromolecules such as  </a:t>
            </a:r>
            <a:r>
              <a:rPr lang="en-US" sz="2400" b="1" dirty="0">
                <a:latin typeface="Times New Roman" pitchFamily="18" charset="0"/>
                <a:cs typeface="Times New Roman" pitchFamily="18" charset="0"/>
              </a:rPr>
              <a:t>fibrous proteins, </a:t>
            </a:r>
            <a:r>
              <a:rPr lang="en-US" sz="2400" b="1" dirty="0" smtClean="0">
                <a:latin typeface="Times New Roman" pitchFamily="18" charset="0"/>
                <a:cs typeface="Times New Roman" pitchFamily="18" charset="0"/>
              </a:rPr>
              <a:t>polysaccharides. </a:t>
            </a:r>
          </a:p>
        </p:txBody>
      </p:sp>
      <p:sp>
        <p:nvSpPr>
          <p:cNvPr id="7" name="Rectangle 6"/>
          <p:cNvSpPr/>
          <p:nvPr/>
        </p:nvSpPr>
        <p:spPr>
          <a:xfrm>
            <a:off x="5076056" y="1259144"/>
            <a:ext cx="3744040"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ar-DZ" sz="2000" b="1" dirty="0"/>
              <a:t>ما هي المصفوفة الخلوية </a:t>
            </a:r>
            <a:endParaRPr lang="fr-FR" sz="2000" b="1" dirty="0" smtClean="0"/>
          </a:p>
          <a:p>
            <a:pPr algn="just" rtl="1">
              <a:lnSpc>
                <a:spcPct val="150000"/>
              </a:lnSpc>
            </a:pPr>
            <a:r>
              <a:rPr lang="ar-DZ" sz="2000" b="1" dirty="0" smtClean="0"/>
              <a:t>بشكل </a:t>
            </a:r>
            <a:r>
              <a:rPr lang="ar-DZ" sz="2000" b="1" dirty="0"/>
              <a:t>عام هي المكونات غير الخلوية الموجودة داخل الأنسجة والأعضاء </a:t>
            </a:r>
            <a:r>
              <a:rPr lang="ar-DZ" sz="2000" b="1" dirty="0" smtClean="0"/>
              <a:t>الحيوانية</a:t>
            </a:r>
            <a:r>
              <a:rPr lang="fr-FR" sz="2000" b="1" dirty="0" smtClean="0"/>
              <a:t>.</a:t>
            </a:r>
          </a:p>
          <a:p>
            <a:pPr algn="just" rtl="1">
              <a:lnSpc>
                <a:spcPct val="150000"/>
              </a:lnSpc>
            </a:pPr>
            <a:r>
              <a:rPr lang="ar-DZ" sz="2000" b="1" dirty="0"/>
              <a:t> كما هو الحال في </a:t>
            </a:r>
            <a:r>
              <a:rPr lang="ar-DZ" sz="2000" b="1" dirty="0" err="1"/>
              <a:t>الهيولى</a:t>
            </a:r>
            <a:r>
              <a:rPr lang="ar-DZ" sz="2000" b="1" dirty="0"/>
              <a:t> </a:t>
            </a:r>
            <a:r>
              <a:rPr lang="ar-DZ" sz="2000" b="1" dirty="0" err="1"/>
              <a:t>الخلويه</a:t>
            </a:r>
            <a:r>
              <a:rPr lang="ar-DZ" sz="2000" b="1" dirty="0"/>
              <a:t> تكون </a:t>
            </a:r>
            <a:r>
              <a:rPr lang="ar-DZ" sz="2000" b="1" dirty="0" err="1"/>
              <a:t>المصفوفه</a:t>
            </a:r>
            <a:r>
              <a:rPr lang="ar-DZ" sz="2000" b="1" dirty="0"/>
              <a:t> </a:t>
            </a:r>
            <a:r>
              <a:rPr lang="ar-DZ" sz="2000" b="1" dirty="0" err="1" smtClean="0"/>
              <a:t>الخارجيه</a:t>
            </a:r>
            <a:r>
              <a:rPr lang="ar-DZ" sz="2000" b="1" dirty="0" smtClean="0"/>
              <a:t> </a:t>
            </a:r>
            <a:r>
              <a:rPr lang="ar-DZ" sz="2000" b="1" dirty="0"/>
              <a:t>معقده التركيب </a:t>
            </a:r>
            <a:r>
              <a:rPr lang="ar-DZ" sz="2000" b="1" dirty="0" err="1"/>
              <a:t>ومكتظه</a:t>
            </a:r>
            <a:r>
              <a:rPr lang="ar-DZ" sz="2000" b="1" dirty="0"/>
              <a:t> بالعديد من المكونات فهي </a:t>
            </a:r>
            <a:r>
              <a:rPr lang="ar-DZ" sz="2000" b="1" dirty="0" smtClean="0"/>
              <a:t>تحتوي على </a:t>
            </a:r>
            <a:r>
              <a:rPr lang="ar-DZ" sz="2000" b="1" dirty="0"/>
              <a:t>الماء والمعادن والجزيئات </a:t>
            </a:r>
            <a:r>
              <a:rPr lang="ar-DZ" sz="2000" b="1" dirty="0" smtClean="0"/>
              <a:t>الضخمة </a:t>
            </a:r>
            <a:r>
              <a:rPr lang="ar-DZ" sz="2000" b="1" dirty="0"/>
              <a:t>مثل البروتينات الليفية والسكريات المتعددة.</a:t>
            </a:r>
            <a:endParaRPr lang="fr-FR" sz="2000" b="1" dirty="0"/>
          </a:p>
        </p:txBody>
      </p:sp>
    </p:spTree>
    <p:extLst>
      <p:ext uri="{BB962C8B-B14F-4D97-AF65-F5344CB8AC3E}">
        <p14:creationId xmlns:p14="http://schemas.microsoft.com/office/powerpoint/2010/main" val="3346609270"/>
      </p:ext>
    </p:extLst>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27249</TotalTime>
  <Words>2614</Words>
  <Application>Microsoft Office PowerPoint</Application>
  <PresentationFormat>Affichage à l'écran (4:3)</PresentationFormat>
  <Paragraphs>236</Paragraphs>
  <Slides>39</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Arial</vt:lpstr>
      <vt:lpstr>Calibri</vt:lpstr>
      <vt:lpstr>Constantia</vt:lpstr>
      <vt:lpstr>Majalla UI</vt:lpstr>
      <vt:lpstr>Times New Roman</vt:lpstr>
      <vt:lpstr>Wingdings</vt:lpstr>
      <vt:lpstr>Wingdings 2</vt:lpstr>
      <vt:lpstr>Débit</vt:lpstr>
      <vt:lpstr>Présentation PowerPoint</vt:lpstr>
      <vt:lpstr>Présentation PowerPoint</vt:lpstr>
      <vt:lpstr> Background Check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assia</dc:creator>
  <cp:lastModifiedBy>assia vet</cp:lastModifiedBy>
  <cp:revision>1175</cp:revision>
  <dcterms:created xsi:type="dcterms:W3CDTF">2011-07-24T07:54:23Z</dcterms:created>
  <dcterms:modified xsi:type="dcterms:W3CDTF">2024-10-19T19:14:01Z</dcterms:modified>
</cp:coreProperties>
</file>