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7"/>
  </p:notesMasterIdLst>
  <p:sldIdLst>
    <p:sldId id="568" r:id="rId2"/>
    <p:sldId id="420" r:id="rId3"/>
    <p:sldId id="515" r:id="rId4"/>
    <p:sldId id="588" r:id="rId5"/>
    <p:sldId id="395" r:id="rId6"/>
    <p:sldId id="516" r:id="rId7"/>
    <p:sldId id="431" r:id="rId8"/>
    <p:sldId id="396" r:id="rId9"/>
    <p:sldId id="389" r:id="rId10"/>
    <p:sldId id="397" r:id="rId11"/>
    <p:sldId id="423" r:id="rId12"/>
    <p:sldId id="400" r:id="rId13"/>
    <p:sldId id="398" r:id="rId14"/>
    <p:sldId id="414" r:id="rId15"/>
    <p:sldId id="413" r:id="rId16"/>
    <p:sldId id="488" r:id="rId17"/>
    <p:sldId id="411" r:id="rId18"/>
    <p:sldId id="416" r:id="rId19"/>
    <p:sldId id="406" r:id="rId20"/>
    <p:sldId id="372" r:id="rId21"/>
    <p:sldId id="511" r:id="rId22"/>
    <p:sldId id="405" r:id="rId23"/>
    <p:sldId id="410" r:id="rId24"/>
    <p:sldId id="313" r:id="rId25"/>
    <p:sldId id="427" r:id="rId26"/>
    <p:sldId id="521" r:id="rId27"/>
    <p:sldId id="407" r:id="rId28"/>
    <p:sldId id="429" r:id="rId29"/>
    <p:sldId id="499" r:id="rId30"/>
    <p:sldId id="500" r:id="rId31"/>
    <p:sldId id="418" r:id="rId32"/>
    <p:sldId id="419" r:id="rId33"/>
    <p:sldId id="489" r:id="rId34"/>
    <p:sldId id="428" r:id="rId35"/>
    <p:sldId id="425" r:id="rId36"/>
    <p:sldId id="317" r:id="rId37"/>
    <p:sldId id="523" r:id="rId38"/>
    <p:sldId id="322" r:id="rId39"/>
    <p:sldId id="379" r:id="rId40"/>
    <p:sldId id="329" r:id="rId41"/>
    <p:sldId id="496" r:id="rId42"/>
    <p:sldId id="494" r:id="rId43"/>
    <p:sldId id="437" r:id="rId44"/>
    <p:sldId id="495" r:id="rId45"/>
    <p:sldId id="438" r:id="rId46"/>
    <p:sldId id="441" r:id="rId47"/>
    <p:sldId id="506" r:id="rId48"/>
    <p:sldId id="442" r:id="rId49"/>
    <p:sldId id="490" r:id="rId50"/>
    <p:sldId id="364" r:id="rId51"/>
    <p:sldId id="363" r:id="rId52"/>
    <p:sldId id="501" r:id="rId53"/>
    <p:sldId id="498" r:id="rId54"/>
    <p:sldId id="443" r:id="rId55"/>
    <p:sldId id="503" r:id="rId56"/>
    <p:sldId id="497" r:id="rId57"/>
    <p:sldId id="319" r:id="rId58"/>
    <p:sldId id="378" r:id="rId59"/>
    <p:sldId id="609" r:id="rId60"/>
    <p:sldId id="323" r:id="rId61"/>
    <p:sldId id="522" r:id="rId62"/>
    <p:sldId id="324" r:id="rId63"/>
    <p:sldId id="444" r:id="rId64"/>
    <p:sldId id="422" r:id="rId65"/>
    <p:sldId id="449" r:id="rId66"/>
    <p:sldId id="450" r:id="rId67"/>
    <p:sldId id="447" r:id="rId68"/>
    <p:sldId id="453" r:id="rId69"/>
    <p:sldId id="330" r:id="rId70"/>
    <p:sldId id="452" r:id="rId71"/>
    <p:sldId id="457" r:id="rId72"/>
    <p:sldId id="336" r:id="rId73"/>
    <p:sldId id="459" r:id="rId74"/>
    <p:sldId id="337" r:id="rId75"/>
    <p:sldId id="451" r:id="rId76"/>
    <p:sldId id="462" r:id="rId77"/>
    <p:sldId id="458" r:id="rId78"/>
    <p:sldId id="460" r:id="rId79"/>
    <p:sldId id="468" r:id="rId80"/>
    <p:sldId id="456" r:id="rId81"/>
    <p:sldId id="340" r:id="rId82"/>
    <p:sldId id="350" r:id="rId83"/>
    <p:sldId id="530" r:id="rId84"/>
    <p:sldId id="529" r:id="rId85"/>
    <p:sldId id="473" r:id="rId86"/>
    <p:sldId id="351" r:id="rId87"/>
    <p:sldId id="352" r:id="rId88"/>
    <p:sldId id="524" r:id="rId89"/>
    <p:sldId id="525" r:id="rId90"/>
    <p:sldId id="526" r:id="rId91"/>
    <p:sldId id="527" r:id="rId92"/>
    <p:sldId id="528" r:id="rId93"/>
    <p:sldId id="349" r:id="rId94"/>
    <p:sldId id="610" r:id="rId95"/>
    <p:sldId id="469" r:id="rId96"/>
    <p:sldId id="470" r:id="rId97"/>
    <p:sldId id="342" r:id="rId98"/>
    <p:sldId id="341" r:id="rId99"/>
    <p:sldId id="471" r:id="rId100"/>
    <p:sldId id="466" r:id="rId101"/>
    <p:sldId id="533" r:id="rId102"/>
    <p:sldId id="532" r:id="rId103"/>
    <p:sldId id="531" r:id="rId104"/>
    <p:sldId id="534" r:id="rId105"/>
    <p:sldId id="536" r:id="rId106"/>
    <p:sldId id="535" r:id="rId107"/>
    <p:sldId id="537" r:id="rId108"/>
    <p:sldId id="465" r:id="rId109"/>
    <p:sldId id="464" r:id="rId110"/>
    <p:sldId id="474" r:id="rId111"/>
    <p:sldId id="353" r:id="rId112"/>
    <p:sldId id="480" r:id="rId113"/>
    <p:sldId id="354" r:id="rId114"/>
    <p:sldId id="368" r:id="rId115"/>
    <p:sldId id="355" r:id="rId116"/>
    <p:sldId id="484" r:id="rId117"/>
    <p:sldId id="356" r:id="rId118"/>
    <p:sldId id="357" r:id="rId119"/>
    <p:sldId id="476" r:id="rId120"/>
    <p:sldId id="481" r:id="rId121"/>
    <p:sldId id="360" r:id="rId122"/>
    <p:sldId id="485" r:id="rId123"/>
    <p:sldId id="486" r:id="rId124"/>
    <p:sldId id="366" r:id="rId125"/>
    <p:sldId id="448" r:id="rId1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FF00"/>
    <a:srgbClr val="000099"/>
    <a:srgbClr val="FF00FF"/>
    <a:srgbClr val="8F00D6"/>
    <a:srgbClr val="FFCC00"/>
    <a:srgbClr val="E9BDB3"/>
    <a:srgbClr val="FF3300"/>
    <a:srgbClr val="FF66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662" autoAdjust="0"/>
    <p:restoredTop sz="83513" autoAdjust="0"/>
  </p:normalViewPr>
  <p:slideViewPr>
    <p:cSldViewPr>
      <p:cViewPr varScale="1">
        <p:scale>
          <a:sx n="84" d="100"/>
          <a:sy n="84" d="100"/>
        </p:scale>
        <p:origin x="37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5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9C2317-7266-4C72-AD97-2985CEDAA577}" type="datetimeFigureOut">
              <a:rPr lang="fr-FR" smtClean="0"/>
              <a:pPr/>
              <a:t>21/11/2024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FC310-B0D4-44B0-9F69-4E238F65326A}" type="slidenum">
              <a:rPr lang="fr-FR" smtClean="0"/>
              <a:pPr/>
              <a:t>‹#›</a:t>
            </a:fld>
            <a:endParaRPr lang="fr-FR"/>
          </a:p>
        </p:txBody>
      </p:sp>
    </p:spTree>
    <p:extLst>
      <p:ext uri="{BB962C8B-B14F-4D97-AF65-F5344CB8AC3E}">
        <p14:creationId xmlns:p14="http://schemas.microsoft.com/office/powerpoint/2010/main" val="183714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8D31C6-9234-4086-99EE-1C7CD14D0B36}" type="slidenum">
              <a:rPr lang="ar-SA" smtClean="0"/>
              <a:pPr>
                <a:defRPr/>
              </a:pPr>
              <a:t>4</a:t>
            </a:fld>
            <a:endParaRPr lang="en-GB"/>
          </a:p>
        </p:txBody>
      </p:sp>
    </p:spTree>
    <p:extLst>
      <p:ext uri="{BB962C8B-B14F-4D97-AF65-F5344CB8AC3E}">
        <p14:creationId xmlns:p14="http://schemas.microsoft.com/office/powerpoint/2010/main" val="272994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les microfilaments d’actine (MF) sont des polymères d’une protéine globulaire :     </a:t>
            </a:r>
            <a:r>
              <a:rPr lang="fr-FR" sz="1200" b="1" kern="1200" dirty="0" smtClean="0">
                <a:solidFill>
                  <a:schemeClr val="tx1"/>
                </a:solidFill>
                <a:latin typeface="+mn-lt"/>
                <a:ea typeface="+mn-ea"/>
                <a:cs typeface="+mn-cs"/>
              </a:rPr>
              <a:t>l’actine G</a:t>
            </a:r>
            <a:r>
              <a:rPr lang="fr-FR" sz="1200" kern="1200" dirty="0" smtClean="0">
                <a:solidFill>
                  <a:schemeClr val="tx1"/>
                </a:solidFill>
                <a:latin typeface="+mn-lt"/>
                <a:ea typeface="+mn-ea"/>
                <a:cs typeface="+mn-cs"/>
              </a:rPr>
              <a:t> (l’actine  G non polymérisée a fixé l’ADP. L’échange de l’ADP par l’ATP entraine un changement de conformation de l’actine G qui devient capable de se polymériser en un MF polarisé. L’hydrolyse de l’ATP induit la dépolymérisation du MF).</a:t>
            </a:r>
          </a:p>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23</a:t>
            </a:fld>
            <a:endParaRPr lang="fr-FR"/>
          </a:p>
        </p:txBody>
      </p:sp>
    </p:spTree>
    <p:extLst>
      <p:ext uri="{BB962C8B-B14F-4D97-AF65-F5344CB8AC3E}">
        <p14:creationId xmlns:p14="http://schemas.microsoft.com/office/powerpoint/2010/main" val="233242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29</a:t>
            </a:fld>
            <a:endParaRPr lang="fr-FR"/>
          </a:p>
        </p:txBody>
      </p:sp>
    </p:spTree>
    <p:extLst>
      <p:ext uri="{BB962C8B-B14F-4D97-AF65-F5344CB8AC3E}">
        <p14:creationId xmlns:p14="http://schemas.microsoft.com/office/powerpoint/2010/main" val="160007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72</a:t>
            </a:fld>
            <a:endParaRPr lang="fr-FR"/>
          </a:p>
        </p:txBody>
      </p:sp>
    </p:spTree>
    <p:extLst>
      <p:ext uri="{BB962C8B-B14F-4D97-AF65-F5344CB8AC3E}">
        <p14:creationId xmlns:p14="http://schemas.microsoft.com/office/powerpoint/2010/main" val="13370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90</a:t>
            </a:fld>
            <a:endParaRPr lang="fr-FR"/>
          </a:p>
        </p:txBody>
      </p:sp>
    </p:spTree>
    <p:extLst>
      <p:ext uri="{BB962C8B-B14F-4D97-AF65-F5344CB8AC3E}">
        <p14:creationId xmlns:p14="http://schemas.microsoft.com/office/powerpoint/2010/main" val="366090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8D31C6-9234-4086-99EE-1C7CD14D0B36}" type="slidenum">
              <a:rPr lang="ar-SA" smtClean="0"/>
              <a:pPr>
                <a:defRPr/>
              </a:pPr>
              <a:t>94</a:t>
            </a:fld>
            <a:endParaRPr lang="en-GB"/>
          </a:p>
        </p:txBody>
      </p:sp>
    </p:spTree>
    <p:extLst>
      <p:ext uri="{BB962C8B-B14F-4D97-AF65-F5344CB8AC3E}">
        <p14:creationId xmlns:p14="http://schemas.microsoft.com/office/powerpoint/2010/main" val="247285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B9C6CA95-638E-458E-B889-E9BE13445C46}" type="slidenum">
              <a:rPr lang="fr-FR" smtClean="0"/>
              <a:pPr/>
              <a:t>‹#›</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2"/>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2"/>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6" y="185975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6"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a:t>
            </a:fld>
            <a:endParaRPr lang="fr-FR"/>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7"/>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FAF69987-B743-4A8F-B95C-BEA6D9133A28}" type="datetimeFigureOut">
              <a:rPr lang="fr-FR" smtClean="0"/>
              <a:pPr/>
              <a:t>21/11/2024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1"/>
            <a:ext cx="609600" cy="365125"/>
          </a:xfrm>
        </p:spPr>
        <p:txBody>
          <a:bodyPr/>
          <a:lstStyle/>
          <a:p>
            <a:fld id="{B9C6CA95-638E-458E-B889-E9BE13445C46}" type="slidenum">
              <a:rPr lang="fr-FR" smtClean="0"/>
              <a:pPr/>
              <a:t>‹#›</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1"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AF69987-B743-4A8F-B95C-BEA6D9133A28}" type="datetimeFigureOut">
              <a:rPr lang="fr-FR" smtClean="0"/>
              <a:pPr/>
              <a:t>21/11/2024</a:t>
            </a:fld>
            <a:endParaRPr lang="fr-FR"/>
          </a:p>
        </p:txBody>
      </p:sp>
      <p:sp>
        <p:nvSpPr>
          <p:cNvPr id="22" name="Espace réservé du pied de page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9C6CA95-638E-458E-B889-E9BE13445C46}" type="slidenum">
              <a:rPr lang="fr-FR" smtClean="0"/>
              <a:pPr/>
              <a:t>‹#›</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pull dir="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6" name="Rectangle 14"/>
          <p:cNvSpPr>
            <a:spLocks noChangeArrowheads="1"/>
          </p:cNvSpPr>
          <p:nvPr/>
        </p:nvSpPr>
        <p:spPr bwMode="auto">
          <a:xfrm>
            <a:off x="1928793" y="2500307"/>
            <a:ext cx="5643603" cy="6617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endParaRPr kumimoji="0" lang="fr-FR"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1" name="Rectangle 20"/>
          <p:cNvSpPr/>
          <p:nvPr/>
        </p:nvSpPr>
        <p:spPr>
          <a:xfrm>
            <a:off x="403481" y="1906101"/>
            <a:ext cx="8143932" cy="346711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b="100000"/>
            </a:path>
            <a:tileRect t="-100000" r="-100000"/>
          </a:gradFill>
          <a:ln>
            <a:noFill/>
          </a:ln>
          <a:effectLst>
            <a:outerShdw blurRad="149987" dist="250190" dir="8460000" algn="ctr">
              <a:srgbClr val="000000">
                <a:alpha val="28000"/>
              </a:srgbClr>
            </a:outerShdw>
            <a:softEdge rad="127000"/>
          </a:effectLst>
          <a:scene3d>
            <a:camera prst="orthographicFront">
              <a:rot lat="0" lon="0" rev="0"/>
            </a:camera>
            <a:lightRig rig="contrasting" dir="tl">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nchorCtr="0"/>
          <a:lstStyle/>
          <a:p>
            <a:pPr algn="ctr">
              <a:lnSpc>
                <a:spcPct val="150000"/>
              </a:lnSpc>
            </a:pPr>
            <a:r>
              <a:rPr lang="fr-FR" sz="5400" b="1" dirty="0" smtClean="0">
                <a:ln>
                  <a:solidFill>
                    <a:schemeClr val="tx1"/>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LE CYTOSQUELETTE </a:t>
            </a:r>
          </a:p>
          <a:p>
            <a:pPr algn="ctr"/>
            <a:r>
              <a:rPr lang="fr-FR" sz="3200" b="1" dirty="0" smtClean="0">
                <a:solidFill>
                  <a:schemeClr val="tx1"/>
                </a:solidFill>
                <a:latin typeface="Times New Roman" panose="02020603050405020304" pitchFamily="18" charset="0"/>
                <a:cs typeface="Times New Roman" panose="02020603050405020304" pitchFamily="18" charset="0"/>
              </a:rPr>
              <a:t>Structure, organisation, dynamique </a:t>
            </a:r>
            <a:r>
              <a:rPr lang="fr-FR" sz="3200" b="1" dirty="0">
                <a:solidFill>
                  <a:schemeClr val="tx1"/>
                </a:solidFill>
                <a:latin typeface="Times New Roman" panose="02020603050405020304" pitchFamily="18" charset="0"/>
                <a:cs typeface="Times New Roman" panose="02020603050405020304" pitchFamily="18" charset="0"/>
              </a:rPr>
              <a:t>et </a:t>
            </a:r>
            <a:r>
              <a:rPr lang="fr-FR" sz="3200" b="1" dirty="0" smtClean="0">
                <a:solidFill>
                  <a:schemeClr val="tx1"/>
                </a:solidFill>
                <a:latin typeface="Times New Roman" panose="02020603050405020304" pitchFamily="18" charset="0"/>
                <a:cs typeface="Times New Roman" panose="02020603050405020304" pitchFamily="18" charset="0"/>
              </a:rPr>
              <a:t>rôles </a:t>
            </a:r>
            <a:r>
              <a:rPr lang="fr-FR" sz="3200" b="1" dirty="0">
                <a:solidFill>
                  <a:schemeClr val="tx1"/>
                </a:solidFill>
                <a:latin typeface="Times New Roman" panose="02020603050405020304" pitchFamily="18" charset="0"/>
                <a:cs typeface="Times New Roman" panose="02020603050405020304" pitchFamily="18" charset="0"/>
              </a:rPr>
              <a:t>dans la </a:t>
            </a:r>
            <a:r>
              <a:rPr lang="fr-FR" sz="3200" b="1" dirty="0" smtClean="0">
                <a:solidFill>
                  <a:schemeClr val="tx1"/>
                </a:solidFill>
                <a:latin typeface="Times New Roman" panose="02020603050405020304" pitchFamily="18" charset="0"/>
                <a:cs typeface="Times New Roman" panose="02020603050405020304" pitchFamily="18" charset="0"/>
              </a:rPr>
              <a:t>cellule</a:t>
            </a:r>
            <a:endParaRPr lang="fr-FR" sz="3200" b="1" dirty="0">
              <a:ln>
                <a:solidFill>
                  <a:schemeClr val="tx1"/>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218" name="Rectangle 2"/>
          <p:cNvSpPr>
            <a:spLocks noChangeArrowheads="1"/>
          </p:cNvSpPr>
          <p:nvPr/>
        </p:nvSpPr>
        <p:spPr bwMode="auto">
          <a:xfrm>
            <a:off x="428596" y="5583152"/>
            <a:ext cx="8143932" cy="707886"/>
          </a:xfrm>
          <a:prstGeom prst="rect">
            <a:avLst/>
          </a:prstGeom>
          <a:noFill/>
          <a:ln w="57150">
            <a:solidFill>
              <a:srgbClr val="C5C000"/>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000" b="1" dirty="0" err="1" smtClean="0">
                <a:latin typeface="Times New Roman" pitchFamily="18" charset="0"/>
                <a:ea typeface="Calibri" pitchFamily="34" charset="0"/>
                <a:cs typeface="Times New Roman" pitchFamily="18" charset="0"/>
              </a:rPr>
              <a:t>Présentés</a:t>
            </a:r>
            <a:r>
              <a:rPr lang="en-US" sz="2000" b="1" dirty="0" smtClean="0">
                <a:latin typeface="Times New Roman" pitchFamily="18" charset="0"/>
                <a:ea typeface="Calibri" pitchFamily="34" charset="0"/>
                <a:cs typeface="Times New Roman" pitchFamily="18" charset="0"/>
              </a:rPr>
              <a:t> par : </a:t>
            </a:r>
            <a:r>
              <a:rPr lang="en-US" sz="2000" b="1" dirty="0">
                <a:latin typeface="Times New Roman" pitchFamily="18" charset="0"/>
                <a:ea typeface="Calibri" pitchFamily="34" charset="0"/>
                <a:cs typeface="Times New Roman" pitchFamily="18" charset="0"/>
              </a:rPr>
              <a:t>Dr. ALLAOUI. A</a:t>
            </a:r>
          </a:p>
          <a:p>
            <a:pPr algn="ctr" eaLnBrk="0" fontAlgn="base" hangingPunct="0">
              <a:spcBef>
                <a:spcPct val="0"/>
              </a:spcBef>
              <a:spcAft>
                <a:spcPct val="0"/>
              </a:spcAft>
            </a:pPr>
            <a:r>
              <a:rPr lang="fr-FR" sz="2000" b="1" dirty="0" smtClean="0">
                <a:solidFill>
                  <a:prstClr val="black"/>
                </a:solidFill>
                <a:latin typeface="Times New Roman" pitchFamily="18" charset="0"/>
                <a:ea typeface="Calibri" pitchFamily="34" charset="0"/>
                <a:cs typeface="Times New Roman" pitchFamily="18" charset="0"/>
              </a:rPr>
              <a:t>Année universitaire 2024 </a:t>
            </a:r>
            <a:r>
              <a:rPr lang="fr-FR" sz="2000" b="1" dirty="0">
                <a:solidFill>
                  <a:prstClr val="black"/>
                </a:solidFill>
                <a:latin typeface="Times New Roman" pitchFamily="18" charset="0"/>
                <a:ea typeface="Calibri" pitchFamily="34" charset="0"/>
                <a:cs typeface="Times New Roman" pitchFamily="18" charset="0"/>
              </a:rPr>
              <a:t>– 2025.</a:t>
            </a:r>
            <a:r>
              <a:rPr lang="fr-FR" sz="2000" b="1" dirty="0">
                <a:latin typeface="Arial" pitchFamily="34" charset="0"/>
                <a:ea typeface="Calibri" pitchFamily="34" charset="0"/>
                <a:cs typeface="Arial" pitchFamily="34" charset="0"/>
              </a:rPr>
              <a:t> </a:t>
            </a:r>
            <a:endParaRPr lang="fr-FR" sz="2000" dirty="0">
              <a:latin typeface="Arial" pitchFamily="34" charset="0"/>
              <a:cs typeface="Arial" pitchFamily="34" charset="0"/>
            </a:endParaRPr>
          </a:p>
        </p:txBody>
      </p:sp>
      <p:sp>
        <p:nvSpPr>
          <p:cNvPr id="8" name="Rectangle 7"/>
          <p:cNvSpPr/>
          <p:nvPr/>
        </p:nvSpPr>
        <p:spPr>
          <a:xfrm>
            <a:off x="321439" y="1052736"/>
            <a:ext cx="8358246" cy="707886"/>
          </a:xfrm>
          <a:prstGeom prst="rect">
            <a:avLst/>
          </a:prstGeom>
          <a:solidFill>
            <a:srgbClr val="FFC000"/>
          </a:solidFill>
          <a:ln w="76200">
            <a:solidFill>
              <a:srgbClr val="006600"/>
            </a:solidFill>
          </a:ln>
        </p:spPr>
        <p:txBody>
          <a:bodyPr wrap="square">
            <a:spAutoFit/>
          </a:bodyPr>
          <a:lstStyle/>
          <a:p>
            <a:pPr algn="ctr"/>
            <a:r>
              <a:rPr lang="en-US" sz="4000" b="1" dirty="0" err="1" smtClean="0">
                <a:latin typeface="Times New Roman" panose="02020603050405020304" pitchFamily="18" charset="0"/>
                <a:cs typeface="Times New Roman" panose="02020603050405020304" pitchFamily="18" charset="0"/>
              </a:rPr>
              <a:t>Cytophysiologie</a:t>
            </a:r>
            <a:endParaRPr lang="en-US" sz="4000" b="1" dirty="0">
              <a:latin typeface="Times New Roman" panose="02020603050405020304" pitchFamily="18" charset="0"/>
              <a:cs typeface="Times New Roman" panose="02020603050405020304" pitchFamily="18" charset="0"/>
            </a:endParaRPr>
          </a:p>
        </p:txBody>
      </p:sp>
      <p:sp>
        <p:nvSpPr>
          <p:cNvPr id="9" name="Titre 15"/>
          <p:cNvSpPr txBox="1">
            <a:spLocks/>
          </p:cNvSpPr>
          <p:nvPr/>
        </p:nvSpPr>
        <p:spPr>
          <a:xfrm>
            <a:off x="1761668" y="147419"/>
            <a:ext cx="5477788" cy="75983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p>
            <a:pPr lvl="0" algn="ctr">
              <a:spcBef>
                <a:spcPct val="0"/>
              </a:spcBef>
              <a:defRPr/>
            </a:pPr>
            <a:r>
              <a:rPr lang="en-US" sz="1600" b="1" dirty="0" smtClean="0">
                <a:solidFill>
                  <a:schemeClr val="tx1"/>
                </a:solidFill>
                <a:latin typeface="Times New Roman" pitchFamily="18" charset="0"/>
                <a:ea typeface="+mj-ea"/>
                <a:cs typeface="Times New Roman" pitchFamily="18" charset="0"/>
              </a:rPr>
              <a:t>Constantine</a:t>
            </a:r>
            <a:r>
              <a:rPr lang="en-US" sz="1600" b="1" dirty="0">
                <a:solidFill>
                  <a:schemeClr val="tx1"/>
                </a:solidFill>
                <a:latin typeface="Times New Roman" pitchFamily="18" charset="0"/>
                <a:ea typeface="+mj-ea"/>
                <a:cs typeface="Times New Roman" pitchFamily="18" charset="0"/>
              </a:rPr>
              <a:t>1</a:t>
            </a:r>
            <a:r>
              <a:rPr lang="en-US" sz="1600" b="1" dirty="0" smtClean="0">
                <a:solidFill>
                  <a:schemeClr val="tx1"/>
                </a:solidFill>
                <a:latin typeface="Times New Roman" pitchFamily="18" charset="0"/>
                <a:ea typeface="+mj-ea"/>
                <a:cs typeface="Times New Roman" pitchFamily="18" charset="0"/>
              </a:rPr>
              <a:t> </a:t>
            </a:r>
            <a:r>
              <a:rPr lang="en-US" sz="1600" b="1" dirty="0">
                <a:solidFill>
                  <a:schemeClr val="tx1"/>
                </a:solidFill>
                <a:latin typeface="Times New Roman" pitchFamily="18" charset="0"/>
                <a:ea typeface="+mj-ea"/>
                <a:cs typeface="Times New Roman" pitchFamily="18" charset="0"/>
              </a:rPr>
              <a:t>University </a:t>
            </a:r>
            <a:endParaRPr lang="en-US" sz="1600" b="1" dirty="0" smtClean="0">
              <a:solidFill>
                <a:schemeClr val="tx1"/>
              </a:solidFill>
              <a:latin typeface="Times New Roman" pitchFamily="18" charset="0"/>
              <a:ea typeface="+mj-ea"/>
              <a:cs typeface="Times New Roman" pitchFamily="18" charset="0"/>
            </a:endParaRPr>
          </a:p>
          <a:p>
            <a:pPr lvl="0" algn="ctr">
              <a:spcBef>
                <a:spcPct val="0"/>
              </a:spcBef>
              <a:defRPr/>
            </a:pPr>
            <a:r>
              <a:rPr lang="en-US" sz="1600" b="1" dirty="0" smtClean="0">
                <a:solidFill>
                  <a:schemeClr val="tx1"/>
                </a:solidFill>
                <a:latin typeface="Times New Roman" pitchFamily="18" charset="0"/>
                <a:ea typeface="+mj-ea"/>
                <a:cs typeface="Times New Roman" pitchFamily="18" charset="0"/>
              </a:rPr>
              <a:t>Institute </a:t>
            </a:r>
            <a:r>
              <a:rPr lang="en-US" sz="1600" b="1" dirty="0">
                <a:solidFill>
                  <a:schemeClr val="tx1"/>
                </a:solidFill>
                <a:latin typeface="Times New Roman" pitchFamily="18" charset="0"/>
                <a:ea typeface="+mj-ea"/>
                <a:cs typeface="Times New Roman" pitchFamily="18" charset="0"/>
              </a:rPr>
              <a:t>of Veterinary Sciences </a:t>
            </a:r>
            <a:r>
              <a:rPr lang="en-US" sz="1600" b="1" dirty="0" err="1">
                <a:solidFill>
                  <a:schemeClr val="tx1"/>
                </a:solidFill>
                <a:latin typeface="Times New Roman" pitchFamily="18" charset="0"/>
                <a:ea typeface="+mj-ea"/>
                <a:cs typeface="Times New Roman" pitchFamily="18" charset="0"/>
              </a:rPr>
              <a:t>Khroub</a:t>
            </a:r>
            <a:r>
              <a:rPr lang="en-US" sz="1600" b="1" dirty="0">
                <a:solidFill>
                  <a:schemeClr val="tx1"/>
                </a:solidFill>
                <a:latin typeface="Times New Roman" pitchFamily="18" charset="0"/>
                <a:ea typeface="+mj-ea"/>
                <a:cs typeface="Times New Roman" pitchFamily="18" charset="0"/>
              </a:rPr>
              <a:t> </a:t>
            </a:r>
            <a:endParaRPr lang="en-US" sz="1600" b="1" dirty="0" smtClean="0">
              <a:solidFill>
                <a:schemeClr val="tx1"/>
              </a:solidFill>
              <a:latin typeface="Times New Roman" pitchFamily="18" charset="0"/>
              <a:ea typeface="+mj-ea"/>
              <a:cs typeface="Times New Roman" pitchFamily="18" charset="0"/>
            </a:endParaRPr>
          </a:p>
          <a:p>
            <a:pPr lvl="0" algn="ctr">
              <a:spcBef>
                <a:spcPct val="0"/>
              </a:spcBef>
              <a:defRPr/>
            </a:pPr>
            <a:r>
              <a:rPr lang="en-US" sz="1600" b="1" dirty="0" smtClean="0">
                <a:solidFill>
                  <a:schemeClr val="tx1"/>
                </a:solidFill>
                <a:latin typeface="Times New Roman" pitchFamily="18" charset="0"/>
                <a:ea typeface="+mj-ea"/>
                <a:cs typeface="Times New Roman" pitchFamily="18" charset="0"/>
              </a:rPr>
              <a:t>Preclinical </a:t>
            </a:r>
            <a:r>
              <a:rPr lang="en-US" sz="1600" b="1" dirty="0">
                <a:solidFill>
                  <a:schemeClr val="tx1"/>
                </a:solidFill>
                <a:latin typeface="Times New Roman" pitchFamily="18" charset="0"/>
                <a:ea typeface="+mj-ea"/>
                <a:cs typeface="Times New Roman" pitchFamily="18" charset="0"/>
              </a:rPr>
              <a:t>Department</a:t>
            </a:r>
            <a:endParaRPr kumimoji="0" lang="fr-FR"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871937880"/>
      </p:ext>
    </p:extLst>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479208"/>
          </a:xfrm>
          <a:prstGeom prst="rect">
            <a:avLst/>
          </a:prstGeom>
          <a:ln w="76200">
            <a:solidFill>
              <a:srgbClr val="FF0066"/>
            </a:solidFill>
          </a:ln>
        </p:spPr>
        <p:style>
          <a:lnRef idx="2">
            <a:schemeClr val="accent1"/>
          </a:lnRef>
          <a:fillRef idx="1">
            <a:schemeClr val="lt1"/>
          </a:fillRef>
          <a:effectRef idx="0">
            <a:schemeClr val="accent1"/>
          </a:effectRef>
          <a:fontRef idx="minor">
            <a:schemeClr val="dk1"/>
          </a:fontRef>
        </p:style>
        <p:txBody>
          <a:bodyPr wrap="square" lIns="180000" tIns="108000" rIns="180000">
            <a:spAutoFit/>
          </a:bodyPr>
          <a:lstStyle/>
          <a:p>
            <a:pPr algn="just"/>
            <a:r>
              <a:rPr lang="fr-FR" sz="2800" b="1" dirty="0" smtClean="0">
                <a:ln>
                  <a:solidFill>
                    <a:srgbClr val="3333CC"/>
                  </a:solidFill>
                </a:ln>
                <a:solidFill>
                  <a:srgbClr val="3333CC"/>
                </a:solidFill>
                <a:latin typeface="Times New Roman" pitchFamily="18" charset="0"/>
                <a:cs typeface="Times New Roman" pitchFamily="18" charset="0"/>
              </a:rPr>
              <a:t>Attraction : </a:t>
            </a:r>
            <a:r>
              <a:rPr lang="fr-FR" sz="2400" dirty="0" smtClean="0">
                <a:latin typeface="Times New Roman" pitchFamily="18" charset="0"/>
                <a:cs typeface="Times New Roman" pitchFamily="18" charset="0"/>
              </a:rPr>
              <a:t>Force, d'origine électrique, ou magnétique, qui tend à rapprocher les corps matériels</a:t>
            </a:r>
          </a:p>
          <a:p>
            <a:pPr algn="just"/>
            <a:r>
              <a:rPr lang="fr-FR" sz="2400" b="1" dirty="0" smtClean="0">
                <a:solidFill>
                  <a:srgbClr val="C00000"/>
                </a:solidFill>
                <a:latin typeface="Times New Roman" pitchFamily="18" charset="0"/>
                <a:cs typeface="Times New Roman" pitchFamily="18" charset="0"/>
              </a:rPr>
              <a:t>Traction: </a:t>
            </a:r>
            <a:r>
              <a:rPr lang="fr-FR" sz="2400" b="1" i="1" dirty="0" smtClean="0">
                <a:solidFill>
                  <a:srgbClr val="C00000"/>
                </a:solidFill>
                <a:latin typeface="Times New Roman" pitchFamily="18" charset="0"/>
                <a:cs typeface="Times New Roman" pitchFamily="18" charset="0"/>
              </a:rPr>
              <a:t>exemple: </a:t>
            </a:r>
            <a:r>
              <a:rPr lang="fr-FR" sz="2400" dirty="0" smtClean="0">
                <a:latin typeface="Times New Roman" pitchFamily="18" charset="0"/>
                <a:cs typeface="Times New Roman" pitchFamily="18" charset="0"/>
              </a:rPr>
              <a:t>Mode d'action d'une protéine motrice qui permet de tirer vers l’avant une vésicule ou un organite.</a:t>
            </a:r>
          </a:p>
          <a:p>
            <a:pPr algn="just"/>
            <a:r>
              <a:rPr lang="fr-FR" sz="2800" b="1" dirty="0" smtClean="0">
                <a:ln>
                  <a:solidFill>
                    <a:srgbClr val="00B050"/>
                  </a:solidFill>
                </a:ln>
                <a:solidFill>
                  <a:srgbClr val="00B050"/>
                </a:solidFill>
                <a:latin typeface="Times New Roman" pitchFamily="18" charset="0"/>
                <a:cs typeface="Times New Roman" pitchFamily="18" charset="0"/>
              </a:rPr>
              <a:t>Polarisation</a:t>
            </a:r>
            <a:r>
              <a:rPr lang="fr-FR" sz="2800" dirty="0" smtClean="0">
                <a:ln>
                  <a:solidFill>
                    <a:srgbClr val="00B050"/>
                  </a:solidFill>
                </a:ln>
                <a:solidFill>
                  <a:srgbClr val="00B050"/>
                </a:solidFill>
                <a:latin typeface="Times New Roman" pitchFamily="18" charset="0"/>
                <a:cs typeface="Times New Roman" pitchFamily="18" charset="0"/>
              </a:rPr>
              <a:t>: </a:t>
            </a:r>
            <a:r>
              <a:rPr lang="fr-FR" sz="2400" dirty="0" smtClean="0">
                <a:latin typeface="Times New Roman" pitchFamily="18" charset="0"/>
                <a:cs typeface="Times New Roman" pitchFamily="18" charset="0"/>
              </a:rPr>
              <a:t>Apparition ou existence de deux pôles au sein d'une structure</a:t>
            </a:r>
          </a:p>
          <a:p>
            <a:pPr algn="just"/>
            <a:r>
              <a:rPr lang="fr-FR" sz="2800" b="1" dirty="0" smtClean="0">
                <a:ln>
                  <a:solidFill>
                    <a:schemeClr val="tx1"/>
                  </a:solidFill>
                </a:ln>
                <a:solidFill>
                  <a:srgbClr val="FFC000"/>
                </a:solidFill>
                <a:latin typeface="Times New Roman" pitchFamily="18" charset="0"/>
                <a:cs typeface="Times New Roman" pitchFamily="18" charset="0"/>
              </a:rPr>
              <a:t>Polymérisation: </a:t>
            </a:r>
            <a:r>
              <a:rPr lang="fr-FR" sz="2400" dirty="0" smtClean="0">
                <a:latin typeface="Times New Roman" pitchFamily="18" charset="0"/>
                <a:cs typeface="Times New Roman" pitchFamily="18" charset="0"/>
              </a:rPr>
              <a:t>Réaction de formation des chaînes  macromoléculaires à partir d'entités plus légères</a:t>
            </a:r>
          </a:p>
          <a:p>
            <a:r>
              <a:rPr lang="fr-FR" sz="1200" dirty="0" smtClean="0">
                <a:latin typeface="Times New Roman" pitchFamily="18" charset="0"/>
                <a:cs typeface="Times New Roman" pitchFamily="18" charset="0"/>
              </a:rPr>
              <a:t>En savoir plus sur  http://www.larousse.fr/dictionnaires/francais/polym%C3%A9risation/62340#eIehfcMYUDTm9Djg.99</a:t>
            </a:r>
            <a:endParaRPr lang="fr-FR" sz="1200" dirty="0">
              <a:latin typeface="Times New Roman" pitchFamily="18" charset="0"/>
              <a:cs typeface="Times New Roman" pitchFamily="18" charset="0"/>
            </a:endParaRPr>
          </a:p>
        </p:txBody>
      </p:sp>
      <p:sp>
        <p:nvSpPr>
          <p:cNvPr id="3" name="Ellipse 2"/>
          <p:cNvSpPr/>
          <p:nvPr/>
        </p:nvSpPr>
        <p:spPr>
          <a:xfrm>
            <a:off x="357158" y="3857628"/>
            <a:ext cx="500066" cy="500066"/>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Plus 3"/>
          <p:cNvSpPr/>
          <p:nvPr/>
        </p:nvSpPr>
        <p:spPr>
          <a:xfrm>
            <a:off x="214282" y="3643314"/>
            <a:ext cx="357190" cy="2857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Moins 4"/>
          <p:cNvSpPr/>
          <p:nvPr/>
        </p:nvSpPr>
        <p:spPr>
          <a:xfrm>
            <a:off x="785786" y="3786190"/>
            <a:ext cx="285752"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71470" y="4286256"/>
            <a:ext cx="157160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latin typeface="Times New Roman" pitchFamily="18" charset="0"/>
                <a:cs typeface="Times New Roman" pitchFamily="18" charset="0"/>
              </a:rPr>
              <a:t>Mono</a:t>
            </a:r>
            <a:r>
              <a:rPr lang="fr-FR" b="1" dirty="0" smtClean="0">
                <a:solidFill>
                  <a:schemeClr val="tx1"/>
                </a:solidFill>
                <a:latin typeface="Times New Roman" pitchFamily="18" charset="0"/>
                <a:cs typeface="Times New Roman" pitchFamily="18" charset="0"/>
              </a:rPr>
              <a:t>mère </a:t>
            </a:r>
          </a:p>
          <a:p>
            <a:pPr algn="ctr"/>
            <a:r>
              <a:rPr lang="fr-FR" b="1" dirty="0" smtClean="0">
                <a:solidFill>
                  <a:srgbClr val="CC0099"/>
                </a:solidFill>
                <a:latin typeface="Times New Roman" pitchFamily="18" charset="0"/>
                <a:cs typeface="Times New Roman" pitchFamily="18" charset="0"/>
              </a:rPr>
              <a:t>polarisé</a:t>
            </a:r>
            <a:endParaRPr lang="fr-FR" b="1" dirty="0">
              <a:solidFill>
                <a:srgbClr val="CC0099"/>
              </a:solidFill>
              <a:latin typeface="Times New Roman" pitchFamily="18" charset="0"/>
              <a:cs typeface="Times New Roman" pitchFamily="18" charset="0"/>
            </a:endParaRPr>
          </a:p>
        </p:txBody>
      </p:sp>
      <p:sp>
        <p:nvSpPr>
          <p:cNvPr id="7" name="Ellipse 6"/>
          <p:cNvSpPr/>
          <p:nvPr/>
        </p:nvSpPr>
        <p:spPr>
          <a:xfrm>
            <a:off x="1643042" y="3786190"/>
            <a:ext cx="500066" cy="500066"/>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Plus 7"/>
          <p:cNvSpPr/>
          <p:nvPr/>
        </p:nvSpPr>
        <p:spPr>
          <a:xfrm>
            <a:off x="1357290" y="3714752"/>
            <a:ext cx="357190" cy="2857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Moins 8"/>
          <p:cNvSpPr/>
          <p:nvPr/>
        </p:nvSpPr>
        <p:spPr>
          <a:xfrm>
            <a:off x="2071670" y="3714752"/>
            <a:ext cx="285752" cy="214314"/>
          </a:xfrm>
          <a:prstGeom prst="mathMinus">
            <a:avLst/>
          </a:prstGeom>
          <a:solidFill>
            <a:schemeClr val="tx1"/>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214414" y="4286256"/>
            <a:ext cx="178598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rgbClr val="FF0000"/>
                </a:solidFill>
                <a:latin typeface="Times New Roman" pitchFamily="18" charset="0"/>
                <a:cs typeface="Times New Roman" pitchFamily="18" charset="0"/>
              </a:rPr>
              <a:t>Mono</a:t>
            </a:r>
            <a:r>
              <a:rPr lang="fr-FR" sz="1600" b="1" dirty="0" smtClean="0">
                <a:solidFill>
                  <a:schemeClr val="tx1"/>
                </a:solidFill>
                <a:latin typeface="Times New Roman" pitchFamily="18" charset="0"/>
                <a:cs typeface="Times New Roman" pitchFamily="18" charset="0"/>
              </a:rPr>
              <a:t>mère </a:t>
            </a:r>
          </a:p>
          <a:p>
            <a:pPr algn="ctr"/>
            <a:r>
              <a:rPr lang="fr-FR" sz="1600" b="1" dirty="0" smtClean="0">
                <a:solidFill>
                  <a:srgbClr val="CC0099"/>
                </a:solidFill>
                <a:latin typeface="Times New Roman" pitchFamily="18" charset="0"/>
                <a:cs typeface="Times New Roman" pitchFamily="18" charset="0"/>
              </a:rPr>
              <a:t>polarisé</a:t>
            </a:r>
            <a:endParaRPr lang="fr-FR" sz="1600" b="1" dirty="0">
              <a:solidFill>
                <a:srgbClr val="CC0099"/>
              </a:solidFill>
              <a:latin typeface="Times New Roman" pitchFamily="18" charset="0"/>
              <a:cs typeface="Times New Roman" pitchFamily="18" charset="0"/>
            </a:endParaRPr>
          </a:p>
        </p:txBody>
      </p:sp>
      <p:sp>
        <p:nvSpPr>
          <p:cNvPr id="11" name="Ellipse 10"/>
          <p:cNvSpPr/>
          <p:nvPr/>
        </p:nvSpPr>
        <p:spPr>
          <a:xfrm>
            <a:off x="2857488" y="3857628"/>
            <a:ext cx="500066" cy="500066"/>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Plus 11"/>
          <p:cNvSpPr/>
          <p:nvPr/>
        </p:nvSpPr>
        <p:spPr>
          <a:xfrm>
            <a:off x="2643174" y="3714752"/>
            <a:ext cx="357190" cy="2857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Moins 12"/>
          <p:cNvSpPr/>
          <p:nvPr/>
        </p:nvSpPr>
        <p:spPr>
          <a:xfrm>
            <a:off x="3143240" y="3714752"/>
            <a:ext cx="285752" cy="214314"/>
          </a:xfrm>
          <a:prstGeom prst="mathMinus">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2571736" y="4286256"/>
            <a:ext cx="178598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rgbClr val="FF0000"/>
                </a:solidFill>
                <a:latin typeface="Times New Roman" pitchFamily="18" charset="0"/>
                <a:cs typeface="Times New Roman" pitchFamily="18" charset="0"/>
              </a:rPr>
              <a:t>Mono</a:t>
            </a:r>
            <a:r>
              <a:rPr lang="fr-FR" sz="1600" b="1" dirty="0" smtClean="0">
                <a:solidFill>
                  <a:schemeClr val="tx1"/>
                </a:solidFill>
                <a:latin typeface="Times New Roman" pitchFamily="18" charset="0"/>
                <a:cs typeface="Times New Roman" pitchFamily="18" charset="0"/>
              </a:rPr>
              <a:t>mère </a:t>
            </a:r>
          </a:p>
          <a:p>
            <a:pPr algn="ctr"/>
            <a:r>
              <a:rPr lang="fr-FR" sz="1600" b="1" dirty="0" smtClean="0">
                <a:solidFill>
                  <a:srgbClr val="CC0099"/>
                </a:solidFill>
                <a:latin typeface="Times New Roman" pitchFamily="18" charset="0"/>
                <a:cs typeface="Times New Roman" pitchFamily="18" charset="0"/>
              </a:rPr>
              <a:t>polarisé</a:t>
            </a:r>
            <a:endParaRPr lang="fr-FR" sz="1600" b="1" dirty="0">
              <a:solidFill>
                <a:srgbClr val="CC0099"/>
              </a:solidFill>
              <a:latin typeface="Times New Roman" pitchFamily="18" charset="0"/>
              <a:cs typeface="Times New Roman" pitchFamily="18" charset="0"/>
            </a:endParaRPr>
          </a:p>
        </p:txBody>
      </p:sp>
      <p:sp>
        <p:nvSpPr>
          <p:cNvPr id="15" name="Flèche droite 14"/>
          <p:cNvSpPr/>
          <p:nvPr/>
        </p:nvSpPr>
        <p:spPr>
          <a:xfrm>
            <a:off x="500034" y="4857760"/>
            <a:ext cx="642942" cy="28575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a:off x="2357422" y="4857760"/>
            <a:ext cx="642942" cy="28575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10800000">
            <a:off x="1357290" y="4857760"/>
            <a:ext cx="642942" cy="285752"/>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rot="10800000">
            <a:off x="3214678" y="4857760"/>
            <a:ext cx="642942" cy="28575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857620" y="5392838"/>
            <a:ext cx="3571900" cy="1323439"/>
          </a:xfrm>
          <a:prstGeom prst="rect">
            <a:avLst/>
          </a:prstGeom>
          <a:ln>
            <a:solidFill>
              <a:srgbClr val="C00000"/>
            </a:solidFill>
          </a:ln>
        </p:spPr>
        <p:txBody>
          <a:bodyPr wrap="square">
            <a:spAutoFit/>
          </a:bodyPr>
          <a:lstStyle/>
          <a:p>
            <a:pPr algn="just"/>
            <a:r>
              <a:rPr lang="fr-FR" sz="2000" b="1" dirty="0" smtClean="0">
                <a:solidFill>
                  <a:srgbClr val="C00000"/>
                </a:solidFill>
                <a:latin typeface="Times New Roman" pitchFamily="18" charset="0"/>
                <a:cs typeface="Times New Roman" pitchFamily="18" charset="0"/>
              </a:rPr>
              <a:t>La force d’</a:t>
            </a:r>
            <a:r>
              <a:rPr lang="fr-FR" sz="2000" b="1" dirty="0" smtClean="0">
                <a:ln>
                  <a:solidFill>
                    <a:srgbClr val="3333CC"/>
                  </a:solidFill>
                </a:ln>
                <a:solidFill>
                  <a:srgbClr val="3333CC"/>
                </a:solidFill>
                <a:latin typeface="Times New Roman" pitchFamily="18" charset="0"/>
                <a:cs typeface="Times New Roman" pitchFamily="18" charset="0"/>
              </a:rPr>
              <a:t>attraction</a:t>
            </a:r>
            <a:r>
              <a:rPr lang="fr-FR" sz="2000" b="1" dirty="0" smtClean="0">
                <a:solidFill>
                  <a:srgbClr val="C00000"/>
                </a:solidFill>
                <a:latin typeface="Times New Roman" pitchFamily="18" charset="0"/>
                <a:cs typeface="Times New Roman" pitchFamily="18" charset="0"/>
              </a:rPr>
              <a:t> (</a:t>
            </a:r>
            <a:r>
              <a:rPr lang="fr-FR" sz="2000" b="1" dirty="0" smtClean="0">
                <a:latin typeface="Times New Roman" pitchFamily="18" charset="0"/>
                <a:cs typeface="Times New Roman" pitchFamily="18" charset="0"/>
              </a:rPr>
              <a:t>forces électrostatiques</a:t>
            </a:r>
            <a:r>
              <a:rPr lang="fr-FR" sz="2000" b="1" dirty="0" smtClean="0">
                <a:solidFill>
                  <a:srgbClr val="C40000"/>
                </a:solidFill>
                <a:latin typeface="Times New Roman" pitchFamily="18" charset="0"/>
                <a:cs typeface="Times New Roman" pitchFamily="18" charset="0"/>
              </a:rPr>
              <a:t>)</a:t>
            </a:r>
            <a:r>
              <a:rPr lang="fr-FR" sz="2000" b="1" dirty="0" smtClean="0">
                <a:latin typeface="Times New Roman" pitchFamily="18" charset="0"/>
                <a:cs typeface="Times New Roman" pitchFamily="18" charset="0"/>
              </a:rPr>
              <a:t> </a:t>
            </a:r>
            <a:r>
              <a:rPr lang="fr-FR" sz="2000" b="1" dirty="0" smtClean="0">
                <a:solidFill>
                  <a:srgbClr val="C00000"/>
                </a:solidFill>
                <a:latin typeface="Times New Roman" pitchFamily="18" charset="0"/>
                <a:cs typeface="Times New Roman" pitchFamily="18" charset="0"/>
              </a:rPr>
              <a:t>entre les </a:t>
            </a:r>
            <a:r>
              <a:rPr lang="fr-FR" sz="2000" b="1" dirty="0" smtClean="0">
                <a:ln>
                  <a:solidFill>
                    <a:srgbClr val="00B050"/>
                  </a:solidFill>
                </a:ln>
                <a:solidFill>
                  <a:srgbClr val="00B050"/>
                </a:solidFill>
                <a:latin typeface="Times New Roman" pitchFamily="18" charset="0"/>
                <a:cs typeface="Times New Roman" pitchFamily="18" charset="0"/>
              </a:rPr>
              <a:t>monomères polarisés </a:t>
            </a:r>
            <a:r>
              <a:rPr lang="fr-FR" sz="2000" dirty="0" smtClean="0">
                <a:latin typeface="Times New Roman" pitchFamily="18" charset="0"/>
                <a:cs typeface="Times New Roman" pitchFamily="18" charset="0"/>
              </a:rPr>
              <a:t>tend à les rapprocher </a:t>
            </a:r>
            <a:endParaRPr lang="fr-FR" sz="2000" dirty="0"/>
          </a:p>
        </p:txBody>
      </p:sp>
      <p:sp>
        <p:nvSpPr>
          <p:cNvPr id="21" name="Ellipse 20"/>
          <p:cNvSpPr/>
          <p:nvPr/>
        </p:nvSpPr>
        <p:spPr>
          <a:xfrm>
            <a:off x="8462280" y="5572140"/>
            <a:ext cx="396000" cy="396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6462016" y="4286256"/>
            <a:ext cx="396000" cy="396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6819206" y="4500570"/>
            <a:ext cx="396000" cy="396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7104958" y="4714884"/>
            <a:ext cx="396000" cy="396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7462148" y="4929198"/>
            <a:ext cx="396000" cy="396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7819338" y="5143512"/>
            <a:ext cx="396000" cy="396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8176528" y="5357826"/>
            <a:ext cx="396000" cy="396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droite 27"/>
          <p:cNvSpPr/>
          <p:nvPr/>
        </p:nvSpPr>
        <p:spPr>
          <a:xfrm>
            <a:off x="4071934" y="4286256"/>
            <a:ext cx="2357454" cy="4286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4000496" y="4763168"/>
            <a:ext cx="2497800" cy="523220"/>
          </a:xfrm>
          <a:prstGeom prst="rect">
            <a:avLst/>
          </a:prstGeom>
          <a:ln w="57150">
            <a:solidFill>
              <a:srgbClr val="FFFF00"/>
            </a:solidFill>
          </a:ln>
        </p:spPr>
        <p:txBody>
          <a:bodyPr wrap="none">
            <a:spAutoFit/>
          </a:bodyPr>
          <a:lstStyle/>
          <a:p>
            <a:r>
              <a:rPr lang="fr-FR" sz="2800" b="1" dirty="0" smtClean="0">
                <a:ln>
                  <a:solidFill>
                    <a:schemeClr val="tx1"/>
                  </a:solidFill>
                </a:ln>
                <a:solidFill>
                  <a:srgbClr val="FFC000"/>
                </a:solidFill>
                <a:latin typeface="Times New Roman" pitchFamily="18" charset="0"/>
                <a:cs typeface="Times New Roman" pitchFamily="18" charset="0"/>
              </a:rPr>
              <a:t>Polymérisation</a:t>
            </a:r>
            <a:endParaRPr lang="fr-FR" sz="2800" dirty="0">
              <a:ln>
                <a:solidFill>
                  <a:schemeClr val="tx1"/>
                </a:solidFill>
              </a:ln>
              <a:solidFill>
                <a:srgbClr val="FFC000"/>
              </a:solidFill>
            </a:endParaRPr>
          </a:p>
        </p:txBody>
      </p:sp>
      <p:sp>
        <p:nvSpPr>
          <p:cNvPr id="31" name="Plus 30"/>
          <p:cNvSpPr/>
          <p:nvPr/>
        </p:nvSpPr>
        <p:spPr>
          <a:xfrm>
            <a:off x="8643966" y="5429264"/>
            <a:ext cx="214314" cy="1428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Plus 31"/>
          <p:cNvSpPr/>
          <p:nvPr/>
        </p:nvSpPr>
        <p:spPr>
          <a:xfrm>
            <a:off x="6500826" y="4143380"/>
            <a:ext cx="214314" cy="1428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Plus 32"/>
          <p:cNvSpPr/>
          <p:nvPr/>
        </p:nvSpPr>
        <p:spPr>
          <a:xfrm>
            <a:off x="6929454" y="4357694"/>
            <a:ext cx="214314" cy="1428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Plus 33"/>
          <p:cNvSpPr/>
          <p:nvPr/>
        </p:nvSpPr>
        <p:spPr>
          <a:xfrm>
            <a:off x="7215206" y="4572008"/>
            <a:ext cx="214314" cy="1428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Plus 34"/>
          <p:cNvSpPr/>
          <p:nvPr/>
        </p:nvSpPr>
        <p:spPr>
          <a:xfrm>
            <a:off x="7572396" y="4786322"/>
            <a:ext cx="214314" cy="1428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Plus 35"/>
          <p:cNvSpPr/>
          <p:nvPr/>
        </p:nvSpPr>
        <p:spPr>
          <a:xfrm>
            <a:off x="7929586" y="5000636"/>
            <a:ext cx="214314" cy="1428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Plus 36"/>
          <p:cNvSpPr/>
          <p:nvPr/>
        </p:nvSpPr>
        <p:spPr>
          <a:xfrm>
            <a:off x="8286776" y="5214950"/>
            <a:ext cx="214314" cy="1428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Moins 37"/>
          <p:cNvSpPr/>
          <p:nvPr/>
        </p:nvSpPr>
        <p:spPr>
          <a:xfrm>
            <a:off x="8858280" y="5500702"/>
            <a:ext cx="142876"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Moins 38"/>
          <p:cNvSpPr/>
          <p:nvPr/>
        </p:nvSpPr>
        <p:spPr>
          <a:xfrm>
            <a:off x="6786578" y="4214818"/>
            <a:ext cx="142876"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Moins 39"/>
          <p:cNvSpPr/>
          <p:nvPr/>
        </p:nvSpPr>
        <p:spPr>
          <a:xfrm>
            <a:off x="7429520" y="4643446"/>
            <a:ext cx="142876"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Moins 40"/>
          <p:cNvSpPr/>
          <p:nvPr/>
        </p:nvSpPr>
        <p:spPr>
          <a:xfrm>
            <a:off x="7143768" y="4429132"/>
            <a:ext cx="142876"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Moins 41"/>
          <p:cNvSpPr/>
          <p:nvPr/>
        </p:nvSpPr>
        <p:spPr>
          <a:xfrm>
            <a:off x="7786710" y="4857760"/>
            <a:ext cx="142876"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Moins 42"/>
          <p:cNvSpPr/>
          <p:nvPr/>
        </p:nvSpPr>
        <p:spPr>
          <a:xfrm>
            <a:off x="8143900" y="5072074"/>
            <a:ext cx="142876"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Moins 43"/>
          <p:cNvSpPr/>
          <p:nvPr/>
        </p:nvSpPr>
        <p:spPr>
          <a:xfrm>
            <a:off x="8501090" y="5286388"/>
            <a:ext cx="142876" cy="214314"/>
          </a:xfrm>
          <a:prstGeom prst="mathMinus">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Accolade ouvrante 44"/>
          <p:cNvSpPr/>
          <p:nvPr/>
        </p:nvSpPr>
        <p:spPr>
          <a:xfrm rot="7004699">
            <a:off x="7209112" y="4162650"/>
            <a:ext cx="571504" cy="338322"/>
          </a:xfrm>
          <a:prstGeom prst="lef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Rectangle 45"/>
          <p:cNvSpPr/>
          <p:nvPr/>
        </p:nvSpPr>
        <p:spPr>
          <a:xfrm>
            <a:off x="285720" y="5286388"/>
            <a:ext cx="3500462" cy="769441"/>
          </a:xfrm>
          <a:prstGeom prst="rect">
            <a:avLst/>
          </a:prstGeom>
          <a:ln>
            <a:solidFill>
              <a:schemeClr val="tx1"/>
            </a:solidFill>
          </a:ln>
        </p:spPr>
        <p:txBody>
          <a:bodyPr wrap="square">
            <a:spAutoFit/>
          </a:bodyPr>
          <a:lstStyle/>
          <a:p>
            <a:r>
              <a:rPr lang="fr-FR" sz="2200" b="1" dirty="0" smtClean="0">
                <a:latin typeface="Times New Roman" pitchFamily="18" charset="0"/>
                <a:cs typeface="Times New Roman" pitchFamily="18" charset="0"/>
              </a:rPr>
              <a:t>Des charges  électriques de signe différent s’</a:t>
            </a:r>
            <a:r>
              <a:rPr lang="fr-FR" sz="2200" b="1" dirty="0" smtClean="0">
                <a:ln>
                  <a:solidFill>
                    <a:srgbClr val="3333CC"/>
                  </a:solidFill>
                </a:ln>
                <a:solidFill>
                  <a:srgbClr val="3333CC"/>
                </a:solidFill>
                <a:effectLst>
                  <a:outerShdw blurRad="38100" dist="38100" dir="2700000" algn="tl">
                    <a:srgbClr val="000000">
                      <a:alpha val="43137"/>
                    </a:srgbClr>
                  </a:outerShdw>
                </a:effectLst>
                <a:latin typeface="Times New Roman" pitchFamily="18" charset="0"/>
                <a:cs typeface="Times New Roman" pitchFamily="18" charset="0"/>
              </a:rPr>
              <a:t>attirent</a:t>
            </a:r>
            <a:endParaRPr lang="fr-FR" sz="2200" b="1" dirty="0">
              <a:ln>
                <a:solidFill>
                  <a:srgbClr val="3333CC"/>
                </a:solidFill>
              </a:ln>
              <a:solidFill>
                <a:srgbClr val="3333CC"/>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48" name="Connecteur droit avec flèche 47"/>
          <p:cNvCxnSpPr/>
          <p:nvPr/>
        </p:nvCxnSpPr>
        <p:spPr>
          <a:xfrm rot="16200000" flipH="1">
            <a:off x="4711918" y="3932027"/>
            <a:ext cx="468711" cy="46279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643306" y="3571876"/>
            <a:ext cx="4643470" cy="35719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latin typeface="Times New Roman" pitchFamily="18" charset="0"/>
                <a:cs typeface="Times New Roman" pitchFamily="18" charset="0"/>
              </a:rPr>
              <a:t>En présence de catalyseurs spécifiques</a:t>
            </a:r>
            <a:endParaRPr lang="fr-FR" sz="2000" b="1" dirty="0">
              <a:solidFill>
                <a:schemeClr val="tx1"/>
              </a:solidFill>
              <a:latin typeface="Times New Roman" pitchFamily="18" charset="0"/>
              <a:cs typeface="Times New Roman" pitchFamily="18" charset="0"/>
            </a:endParaRPr>
          </a:p>
        </p:txBody>
      </p:sp>
      <p:sp>
        <p:nvSpPr>
          <p:cNvPr id="50" name="Rectangle 49"/>
          <p:cNvSpPr/>
          <p:nvPr/>
        </p:nvSpPr>
        <p:spPr>
          <a:xfrm>
            <a:off x="7358082" y="5715016"/>
            <a:ext cx="1428760" cy="1142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n>
                  <a:solidFill>
                    <a:schemeClr val="tx2">
                      <a:lumMod val="50000"/>
                    </a:schemeClr>
                  </a:solidFill>
                </a:ln>
                <a:solidFill>
                  <a:schemeClr val="tx1"/>
                </a:solidFill>
                <a:latin typeface="Times New Roman" pitchFamily="18" charset="0"/>
                <a:cs typeface="Times New Roman" pitchFamily="18" charset="0"/>
              </a:rPr>
              <a:t>Polymère fibreux</a:t>
            </a:r>
          </a:p>
          <a:p>
            <a:pPr algn="ctr"/>
            <a:r>
              <a:rPr lang="fr-FR" sz="2000" b="1" dirty="0" smtClean="0">
                <a:ln>
                  <a:solidFill>
                    <a:schemeClr val="tx2">
                      <a:lumMod val="50000"/>
                    </a:schemeClr>
                  </a:solidFill>
                </a:ln>
                <a:solidFill>
                  <a:schemeClr val="tx1"/>
                </a:solidFill>
                <a:latin typeface="Times New Roman" pitchFamily="18" charset="0"/>
                <a:cs typeface="Times New Roman" pitchFamily="18" charset="0"/>
              </a:rPr>
              <a:t>Polarisé</a:t>
            </a:r>
            <a:endParaRPr lang="fr-FR" sz="2000" b="1" dirty="0">
              <a:ln>
                <a:solidFill>
                  <a:schemeClr val="tx2">
                    <a:lumMod val="50000"/>
                  </a:schemeClr>
                </a:solidFill>
              </a:ln>
              <a:solidFill>
                <a:schemeClr val="tx1"/>
              </a:solidFill>
              <a:latin typeface="Times New Roman" pitchFamily="18" charset="0"/>
              <a:cs typeface="Times New Roman" pitchFamily="18" charset="0"/>
            </a:endParaRPr>
          </a:p>
        </p:txBody>
      </p:sp>
      <p:sp>
        <p:nvSpPr>
          <p:cNvPr id="52" name="Rectangle 51"/>
          <p:cNvSpPr/>
          <p:nvPr/>
        </p:nvSpPr>
        <p:spPr>
          <a:xfrm>
            <a:off x="7715272" y="4000504"/>
            <a:ext cx="1368000" cy="707886"/>
          </a:xfrm>
          <a:prstGeom prst="rect">
            <a:avLst/>
          </a:prstGeom>
          <a:ln w="28575">
            <a:solidFill>
              <a:srgbClr val="C00000"/>
            </a:solidFill>
          </a:ln>
        </p:spPr>
        <p:txBody>
          <a:bodyPr wrap="square">
            <a:spAutoFit/>
          </a:bodyPr>
          <a:lstStyle/>
          <a:p>
            <a:pPr algn="just"/>
            <a:r>
              <a:rPr lang="fr-FR" sz="2000" b="1" dirty="0" smtClean="0">
                <a:latin typeface="Times New Roman" pitchFamily="18" charset="0"/>
                <a:cs typeface="Times New Roman" pitchFamily="18" charset="0"/>
              </a:rPr>
              <a:t>Liaisons réversibles</a:t>
            </a:r>
            <a:endParaRPr lang="fr-FR" sz="2000" dirty="0"/>
          </a:p>
        </p:txBody>
      </p:sp>
      <p:sp>
        <p:nvSpPr>
          <p:cNvPr id="53" name="Accolade ouvrante 52"/>
          <p:cNvSpPr/>
          <p:nvPr/>
        </p:nvSpPr>
        <p:spPr>
          <a:xfrm rot="7004699">
            <a:off x="8578590" y="4948469"/>
            <a:ext cx="571504" cy="338322"/>
          </a:xfrm>
          <a:prstGeom prst="lef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4" name="Accolade ouvrante 53"/>
          <p:cNvSpPr/>
          <p:nvPr/>
        </p:nvSpPr>
        <p:spPr>
          <a:xfrm rot="7004699">
            <a:off x="8209244" y="4734155"/>
            <a:ext cx="571504" cy="338322"/>
          </a:xfrm>
          <a:prstGeom prst="lef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5250" y="57150"/>
            <a:ext cx="8691592" cy="3157536"/>
          </a:xfrm>
          <a:prstGeom prst="rect">
            <a:avLst/>
          </a:prstGeom>
          <a:noFill/>
          <a:ln w="9525">
            <a:solidFill>
              <a:srgbClr val="CC9900"/>
            </a:solidFill>
            <a:miter lim="800000"/>
            <a:headEnd/>
            <a:tailEnd/>
          </a:ln>
          <a:effectLst/>
        </p:spPr>
      </p:pic>
      <p:sp>
        <p:nvSpPr>
          <p:cNvPr id="4" name="Rectangle 3"/>
          <p:cNvSpPr/>
          <p:nvPr/>
        </p:nvSpPr>
        <p:spPr>
          <a:xfrm>
            <a:off x="214282" y="3214686"/>
            <a:ext cx="8572560" cy="35004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fr-FR" sz="2200" b="1" dirty="0" smtClean="0">
                <a:latin typeface="Times New Roman" pitchFamily="18" charset="0"/>
                <a:cs typeface="Times New Roman" pitchFamily="18" charset="0"/>
              </a:rPr>
              <a:t>Figure: coopération des MF des protéines associées et de la </a:t>
            </a:r>
            <a:r>
              <a:rPr lang="fr-FR" sz="2200" b="1" dirty="0" err="1" smtClean="0">
                <a:latin typeface="Times New Roman" pitchFamily="18" charset="0"/>
                <a:cs typeface="Times New Roman" pitchFamily="18" charset="0"/>
              </a:rPr>
              <a:t>dynéine</a:t>
            </a:r>
            <a:r>
              <a:rPr lang="fr-FR" sz="2200" b="1" dirty="0" smtClean="0">
                <a:latin typeface="Times New Roman" pitchFamily="18" charset="0"/>
                <a:cs typeface="Times New Roman" pitchFamily="18" charset="0"/>
              </a:rPr>
              <a:t> lors de l’</a:t>
            </a:r>
            <a:r>
              <a:rPr lang="fr-FR" sz="2200" b="1" dirty="0" err="1" smtClean="0">
                <a:latin typeface="Times New Roman" pitchFamily="18" charset="0"/>
                <a:cs typeface="Times New Roman" pitchFamily="18" charset="0"/>
              </a:rPr>
              <a:t>endocytose</a:t>
            </a:r>
            <a:r>
              <a:rPr lang="fr-FR" sz="2200" b="1" dirty="0" smtClean="0">
                <a:latin typeface="Times New Roman" pitchFamily="18" charset="0"/>
                <a:cs typeface="Times New Roman" pitchFamily="18" charset="0"/>
              </a:rPr>
              <a:t>.</a:t>
            </a:r>
          </a:p>
          <a:p>
            <a:pPr algn="just"/>
            <a:r>
              <a:rPr lang="fr-FR" sz="2200" dirty="0" smtClean="0">
                <a:solidFill>
                  <a:schemeClr val="tx1"/>
                </a:solidFill>
                <a:latin typeface="Times New Roman" pitchFamily="18" charset="0"/>
                <a:cs typeface="Times New Roman" pitchFamily="18" charset="0"/>
              </a:rPr>
              <a:t>L’action de la </a:t>
            </a:r>
            <a:r>
              <a:rPr lang="fr-FR" sz="2200" dirty="0" err="1" smtClean="0">
                <a:solidFill>
                  <a:schemeClr val="tx1"/>
                </a:solidFill>
                <a:latin typeface="Times New Roman" pitchFamily="18" charset="0"/>
                <a:cs typeface="Times New Roman" pitchFamily="18" charset="0"/>
              </a:rPr>
              <a:t>dynamineGTP</a:t>
            </a:r>
            <a:r>
              <a:rPr lang="fr-FR" sz="2200" dirty="0" smtClean="0">
                <a:solidFill>
                  <a:schemeClr val="tx1"/>
                </a:solidFill>
                <a:latin typeface="Times New Roman" pitchFamily="18" charset="0"/>
                <a:cs typeface="Times New Roman" pitchFamily="18" charset="0"/>
              </a:rPr>
              <a:t> aidée par la myosine qui glisse le long des </a:t>
            </a:r>
            <a:r>
              <a:rPr lang="fr-FR" sz="2200" dirty="0" err="1" smtClean="0">
                <a:solidFill>
                  <a:schemeClr val="tx1"/>
                </a:solidFill>
                <a:latin typeface="Times New Roman" pitchFamily="18" charset="0"/>
                <a:cs typeface="Times New Roman" pitchFamily="18" charset="0"/>
              </a:rPr>
              <a:t>MicroFilaments</a:t>
            </a:r>
            <a:r>
              <a:rPr lang="fr-FR" sz="2200" dirty="0" smtClean="0">
                <a:solidFill>
                  <a:schemeClr val="tx1"/>
                </a:solidFill>
                <a:latin typeface="Times New Roman" pitchFamily="18" charset="0"/>
                <a:cs typeface="Times New Roman" pitchFamily="18" charset="0"/>
              </a:rPr>
              <a:t> permet le détachement de la vésicule. La polymérisation des </a:t>
            </a:r>
            <a:r>
              <a:rPr lang="fr-FR" sz="2200" dirty="0" err="1" smtClean="0">
                <a:solidFill>
                  <a:schemeClr val="tx1"/>
                </a:solidFill>
                <a:latin typeface="Times New Roman" pitchFamily="18" charset="0"/>
                <a:cs typeface="Times New Roman" pitchFamily="18" charset="0"/>
              </a:rPr>
              <a:t>MicroFilaments</a:t>
            </a:r>
            <a:r>
              <a:rPr lang="fr-FR" sz="2200" dirty="0" smtClean="0">
                <a:solidFill>
                  <a:schemeClr val="tx1"/>
                </a:solidFill>
                <a:latin typeface="Times New Roman" pitchFamily="18" charset="0"/>
                <a:cs typeface="Times New Roman" pitchFamily="18" charset="0"/>
              </a:rPr>
              <a:t> entraine la formation d’un réseau entrecroisé en forme de queue attachée à la membrane vésiculaire postérieure. La dynamique de polymérisation-dépolymérisation des </a:t>
            </a:r>
            <a:r>
              <a:rPr lang="fr-FR" sz="2200" dirty="0" err="1" smtClean="0">
                <a:solidFill>
                  <a:schemeClr val="tx1"/>
                </a:solidFill>
                <a:latin typeface="Times New Roman" pitchFamily="18" charset="0"/>
                <a:cs typeface="Times New Roman" pitchFamily="18" charset="0"/>
              </a:rPr>
              <a:t>MicroFilaments</a:t>
            </a:r>
            <a:r>
              <a:rPr lang="fr-FR" sz="2200" dirty="0" smtClean="0">
                <a:solidFill>
                  <a:schemeClr val="tx1"/>
                </a:solidFill>
                <a:latin typeface="Times New Roman" pitchFamily="18" charset="0"/>
                <a:cs typeface="Times New Roman" pitchFamily="18" charset="0"/>
              </a:rPr>
              <a:t> à ce niveau assure la propulsion de la vésicule sans moteur moléculaire. Au delà du cortex cellulaire les </a:t>
            </a:r>
            <a:r>
              <a:rPr lang="fr-FR" sz="2200" dirty="0" err="1" smtClean="0">
                <a:solidFill>
                  <a:schemeClr val="tx1"/>
                </a:solidFill>
                <a:latin typeface="Times New Roman" pitchFamily="18" charset="0"/>
                <a:cs typeface="Times New Roman" pitchFamily="18" charset="0"/>
              </a:rPr>
              <a:t>MicroTubules</a:t>
            </a:r>
            <a:r>
              <a:rPr lang="fr-FR" sz="2200" dirty="0" smtClean="0">
                <a:solidFill>
                  <a:schemeClr val="tx1"/>
                </a:solidFill>
                <a:latin typeface="Times New Roman" pitchFamily="18" charset="0"/>
                <a:cs typeface="Times New Roman" pitchFamily="18" charset="0"/>
              </a:rPr>
              <a:t> prennent en charge la vésicule qui sera mobilisée grâce à la </a:t>
            </a:r>
            <a:r>
              <a:rPr lang="fr-FR" sz="2200" dirty="0" err="1" smtClean="0">
                <a:solidFill>
                  <a:schemeClr val="tx1"/>
                </a:solidFill>
                <a:latin typeface="Times New Roman" pitchFamily="18" charset="0"/>
                <a:cs typeface="Times New Roman" pitchFamily="18" charset="0"/>
              </a:rPr>
              <a:t>dynéine</a:t>
            </a:r>
            <a:r>
              <a:rPr lang="fr-FR" sz="2200" dirty="0" smtClean="0">
                <a:solidFill>
                  <a:schemeClr val="tx1"/>
                </a:solidFill>
                <a:latin typeface="Times New Roman" pitchFamily="18" charset="0"/>
                <a:cs typeface="Times New Roman" pitchFamily="18" charset="0"/>
              </a:rPr>
              <a:t>.  </a:t>
            </a:r>
          </a:p>
        </p:txBody>
      </p:sp>
    </p:spTree>
  </p:cSld>
  <p:clrMapOvr>
    <a:masterClrMapping/>
  </p:clrMapOvr>
  <p:transition>
    <p:pull di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101</a:t>
            </a:fld>
            <a:endParaRPr lang="en-US"/>
          </a:p>
        </p:txBody>
      </p:sp>
      <p:pic>
        <p:nvPicPr>
          <p:cNvPr id="1027" name="Picture 3"/>
          <p:cNvPicPr>
            <a:picLocks noChangeAspect="1" noChangeArrowheads="1"/>
          </p:cNvPicPr>
          <p:nvPr/>
        </p:nvPicPr>
        <p:blipFill>
          <a:blip r:embed="rId2"/>
          <a:srcRect/>
          <a:stretch>
            <a:fillRect/>
          </a:stretch>
        </p:blipFill>
        <p:spPr bwMode="auto">
          <a:xfrm>
            <a:off x="214314" y="142852"/>
            <a:ext cx="8786842" cy="6429420"/>
          </a:xfrm>
          <a:prstGeom prst="rect">
            <a:avLst/>
          </a:prstGeom>
          <a:noFill/>
          <a:ln w="57150">
            <a:solidFill>
              <a:srgbClr val="33CC33"/>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102</a:t>
            </a:fld>
            <a:endParaRPr lang="en-US"/>
          </a:p>
        </p:txBody>
      </p:sp>
      <p:pic>
        <p:nvPicPr>
          <p:cNvPr id="5122" name="Picture 2"/>
          <p:cNvPicPr>
            <a:picLocks noChangeAspect="1" noChangeArrowheads="1"/>
          </p:cNvPicPr>
          <p:nvPr/>
        </p:nvPicPr>
        <p:blipFill>
          <a:blip r:embed="rId2"/>
          <a:srcRect/>
          <a:stretch>
            <a:fillRect/>
          </a:stretch>
        </p:blipFill>
        <p:spPr bwMode="auto">
          <a:xfrm>
            <a:off x="142844" y="0"/>
            <a:ext cx="8786874" cy="664371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3F152873-EDB4-4207-A8C9-2694AEB9BC9A}" type="slidenum">
              <a:rPr lang="en-US" smtClean="0"/>
              <a:pPr>
                <a:defRPr/>
              </a:pPr>
              <a:t>103</a:t>
            </a:fld>
            <a:endParaRPr lang="en-US"/>
          </a:p>
        </p:txBody>
      </p:sp>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5250" y="57150"/>
            <a:ext cx="8691592" cy="3157536"/>
          </a:xfrm>
          <a:prstGeom prst="rect">
            <a:avLst/>
          </a:prstGeom>
          <a:noFill/>
          <a:ln w="9525">
            <a:solidFill>
              <a:srgbClr val="CC9900"/>
            </a:solidFill>
            <a:miter lim="800000"/>
            <a:headEnd/>
            <a:tailEnd/>
          </a:ln>
          <a:effectLst/>
        </p:spPr>
      </p:pic>
      <p:sp>
        <p:nvSpPr>
          <p:cNvPr id="4" name="Rectangle 3"/>
          <p:cNvSpPr/>
          <p:nvPr/>
        </p:nvSpPr>
        <p:spPr>
          <a:xfrm>
            <a:off x="214282" y="3214686"/>
            <a:ext cx="8572560" cy="35004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fr-FR" sz="2200" b="1" dirty="0" smtClean="0">
                <a:latin typeface="Times New Roman" pitchFamily="18" charset="0"/>
                <a:cs typeface="Times New Roman" pitchFamily="18" charset="0"/>
              </a:rPr>
              <a:t>Figure: coopération des MF des protéines associées et de la </a:t>
            </a:r>
            <a:r>
              <a:rPr lang="fr-FR" sz="2200" b="1" dirty="0" err="1" smtClean="0">
                <a:latin typeface="Times New Roman" pitchFamily="18" charset="0"/>
                <a:cs typeface="Times New Roman" pitchFamily="18" charset="0"/>
              </a:rPr>
              <a:t>dynéine</a:t>
            </a:r>
            <a:r>
              <a:rPr lang="fr-FR" sz="2200" b="1" dirty="0" smtClean="0">
                <a:latin typeface="Times New Roman" pitchFamily="18" charset="0"/>
                <a:cs typeface="Times New Roman" pitchFamily="18" charset="0"/>
              </a:rPr>
              <a:t> lors de l’</a:t>
            </a:r>
            <a:r>
              <a:rPr lang="fr-FR" sz="2200" b="1" dirty="0" err="1" smtClean="0">
                <a:latin typeface="Times New Roman" pitchFamily="18" charset="0"/>
                <a:cs typeface="Times New Roman" pitchFamily="18" charset="0"/>
              </a:rPr>
              <a:t>endocytose</a:t>
            </a:r>
            <a:r>
              <a:rPr lang="fr-FR" sz="2200" b="1" dirty="0" smtClean="0">
                <a:latin typeface="Times New Roman" pitchFamily="18" charset="0"/>
                <a:cs typeface="Times New Roman" pitchFamily="18" charset="0"/>
              </a:rPr>
              <a:t>.</a:t>
            </a:r>
          </a:p>
          <a:p>
            <a:pPr algn="just"/>
            <a:r>
              <a:rPr lang="fr-FR" sz="2200" dirty="0" smtClean="0">
                <a:solidFill>
                  <a:schemeClr val="tx1"/>
                </a:solidFill>
                <a:latin typeface="Times New Roman" pitchFamily="18" charset="0"/>
                <a:cs typeface="Times New Roman" pitchFamily="18" charset="0"/>
              </a:rPr>
              <a:t>L’action de la </a:t>
            </a:r>
            <a:r>
              <a:rPr lang="fr-FR" sz="2200" dirty="0" err="1" smtClean="0">
                <a:solidFill>
                  <a:schemeClr val="tx1"/>
                </a:solidFill>
                <a:latin typeface="Times New Roman" pitchFamily="18" charset="0"/>
                <a:cs typeface="Times New Roman" pitchFamily="18" charset="0"/>
              </a:rPr>
              <a:t>dynamineGTP</a:t>
            </a:r>
            <a:r>
              <a:rPr lang="fr-FR" sz="2200" dirty="0" smtClean="0">
                <a:solidFill>
                  <a:schemeClr val="tx1"/>
                </a:solidFill>
                <a:latin typeface="Times New Roman" pitchFamily="18" charset="0"/>
                <a:cs typeface="Times New Roman" pitchFamily="18" charset="0"/>
              </a:rPr>
              <a:t> aidée par la myosine qui glisse le long des </a:t>
            </a:r>
            <a:r>
              <a:rPr lang="fr-FR" sz="2200" dirty="0" err="1" smtClean="0">
                <a:solidFill>
                  <a:schemeClr val="tx1"/>
                </a:solidFill>
                <a:latin typeface="Times New Roman" pitchFamily="18" charset="0"/>
                <a:cs typeface="Times New Roman" pitchFamily="18" charset="0"/>
              </a:rPr>
              <a:t>MicroFilaments</a:t>
            </a:r>
            <a:r>
              <a:rPr lang="fr-FR" sz="2200" dirty="0" smtClean="0">
                <a:solidFill>
                  <a:schemeClr val="tx1"/>
                </a:solidFill>
                <a:latin typeface="Times New Roman" pitchFamily="18" charset="0"/>
                <a:cs typeface="Times New Roman" pitchFamily="18" charset="0"/>
              </a:rPr>
              <a:t> permet le détachement de la vésicule. La polymérisation des </a:t>
            </a:r>
            <a:r>
              <a:rPr lang="fr-FR" sz="2200" dirty="0" err="1" smtClean="0">
                <a:solidFill>
                  <a:schemeClr val="tx1"/>
                </a:solidFill>
                <a:latin typeface="Times New Roman" pitchFamily="18" charset="0"/>
                <a:cs typeface="Times New Roman" pitchFamily="18" charset="0"/>
              </a:rPr>
              <a:t>MicroFilaments</a:t>
            </a:r>
            <a:r>
              <a:rPr lang="fr-FR" sz="2200" dirty="0" smtClean="0">
                <a:solidFill>
                  <a:schemeClr val="tx1"/>
                </a:solidFill>
                <a:latin typeface="Times New Roman" pitchFamily="18" charset="0"/>
                <a:cs typeface="Times New Roman" pitchFamily="18" charset="0"/>
              </a:rPr>
              <a:t> entraine la formation d’un réseau entrecroisé en forme de queue attachée à la membrane vésiculaire postérieure. La dynamique de polymérisation-dépolymérisation des </a:t>
            </a:r>
            <a:r>
              <a:rPr lang="fr-FR" sz="2200" dirty="0" err="1" smtClean="0">
                <a:solidFill>
                  <a:schemeClr val="tx1"/>
                </a:solidFill>
                <a:latin typeface="Times New Roman" pitchFamily="18" charset="0"/>
                <a:cs typeface="Times New Roman" pitchFamily="18" charset="0"/>
              </a:rPr>
              <a:t>MicroFilaments</a:t>
            </a:r>
            <a:r>
              <a:rPr lang="fr-FR" sz="2200" dirty="0" smtClean="0">
                <a:solidFill>
                  <a:schemeClr val="tx1"/>
                </a:solidFill>
                <a:latin typeface="Times New Roman" pitchFamily="18" charset="0"/>
                <a:cs typeface="Times New Roman" pitchFamily="18" charset="0"/>
              </a:rPr>
              <a:t> à ce niveau assure la propulsion de la vésicule sans moteur moléculaire. Au delà du cortex cellulaire les </a:t>
            </a:r>
            <a:r>
              <a:rPr lang="fr-FR" sz="2200" dirty="0" err="1" smtClean="0">
                <a:solidFill>
                  <a:schemeClr val="tx1"/>
                </a:solidFill>
                <a:latin typeface="Times New Roman" pitchFamily="18" charset="0"/>
                <a:cs typeface="Times New Roman" pitchFamily="18" charset="0"/>
              </a:rPr>
              <a:t>MicroTubules</a:t>
            </a:r>
            <a:r>
              <a:rPr lang="fr-FR" sz="2200" dirty="0" smtClean="0">
                <a:solidFill>
                  <a:schemeClr val="tx1"/>
                </a:solidFill>
                <a:latin typeface="Times New Roman" pitchFamily="18" charset="0"/>
                <a:cs typeface="Times New Roman" pitchFamily="18" charset="0"/>
              </a:rPr>
              <a:t> prennent en charge la vésicule qui sera mobilisée grâce à la </a:t>
            </a:r>
            <a:r>
              <a:rPr lang="fr-FR" sz="2200" dirty="0" err="1" smtClean="0">
                <a:solidFill>
                  <a:schemeClr val="tx1"/>
                </a:solidFill>
                <a:latin typeface="Times New Roman" pitchFamily="18" charset="0"/>
                <a:cs typeface="Times New Roman" pitchFamily="18" charset="0"/>
              </a:rPr>
              <a:t>dynéine</a:t>
            </a:r>
            <a:r>
              <a:rPr lang="fr-FR" sz="2200" dirty="0" smtClean="0">
                <a:solidFill>
                  <a:schemeClr val="tx1"/>
                </a:solidFill>
                <a:latin typeface="Times New Roman" pitchFamily="18" charset="0"/>
                <a:cs typeface="Times New Roman" pitchFamily="18" charset="0"/>
              </a:rPr>
              <a:t>.  </a:t>
            </a:r>
          </a:p>
        </p:txBody>
      </p:sp>
    </p:spTree>
  </p:cSld>
  <p:clrMapOvr>
    <a:masterClrMapping/>
  </p:clrMapOvr>
  <p:transition>
    <p:pull di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 y="0"/>
            <a:ext cx="9144032" cy="6857999"/>
          </a:xfrm>
          <a:prstGeom prst="rect">
            <a:avLst/>
          </a:prstGeom>
          <a:noFill/>
          <a:ln w="9525">
            <a:noFill/>
            <a:miter lim="800000"/>
            <a:headEnd/>
            <a:tailEnd/>
          </a:ln>
          <a:effectLst/>
        </p:spPr>
      </p:pic>
      <p:sp>
        <p:nvSpPr>
          <p:cNvPr id="3" name="Rectangle 2"/>
          <p:cNvSpPr/>
          <p:nvPr/>
        </p:nvSpPr>
        <p:spPr>
          <a:xfrm>
            <a:off x="7143768" y="1071546"/>
            <a:ext cx="357190" cy="357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5072066" y="1214422"/>
            <a:ext cx="357190" cy="3571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857752" y="4714884"/>
            <a:ext cx="1214446" cy="785818"/>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7296168" y="1428736"/>
            <a:ext cx="357190" cy="357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1285852" y="2857496"/>
            <a:ext cx="714380" cy="571504"/>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500826" y="4857760"/>
            <a:ext cx="500066" cy="78581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429388" y="3000372"/>
            <a:ext cx="857256" cy="100013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072330" y="4826675"/>
            <a:ext cx="2071670" cy="2031325"/>
          </a:xfrm>
          <a:prstGeom prst="rect">
            <a:avLst/>
          </a:prstGeom>
          <a:solidFill>
            <a:schemeClr val="accent4">
              <a:lumMod val="75000"/>
            </a:schemeClr>
          </a:solidFill>
          <a:ln>
            <a:solidFill>
              <a:schemeClr val="tx1"/>
            </a:solidFill>
          </a:ln>
        </p:spPr>
        <p:txBody>
          <a:bodyPr wrap="square">
            <a:spAutoFit/>
          </a:bodyPr>
          <a:lstStyle/>
          <a:p>
            <a:r>
              <a:rPr lang="fr-FR" b="1" dirty="0" smtClean="0">
                <a:latin typeface="Times New Roman" pitchFamily="18" charset="0"/>
                <a:cs typeface="Times New Roman" pitchFamily="18" charset="0"/>
              </a:rPr>
              <a:t>Fig. : Schéma décrivant la polymérisation du réseau d'actine au voisinage de la membrane cellulaire</a:t>
            </a:r>
            <a:endParaRPr lang="fr-FR"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85720" y="857232"/>
            <a:ext cx="6429420" cy="2428892"/>
          </a:xfrm>
          <a:prstGeom prst="rect">
            <a:avLst/>
          </a:prstGeom>
          <a:noFill/>
          <a:ln w="9525">
            <a:solidFill>
              <a:srgbClr val="FF0000"/>
            </a:solidFill>
            <a:miter lim="800000"/>
            <a:headEnd/>
            <a:tailEnd/>
          </a:ln>
          <a:effectLst/>
        </p:spPr>
      </p:pic>
      <p:pic>
        <p:nvPicPr>
          <p:cNvPr id="3075" name="Picture 3"/>
          <p:cNvPicPr>
            <a:picLocks noChangeAspect="1" noChangeArrowheads="1"/>
          </p:cNvPicPr>
          <p:nvPr/>
        </p:nvPicPr>
        <p:blipFill>
          <a:blip r:embed="rId3"/>
          <a:srcRect t="10610" b="8721"/>
          <a:stretch>
            <a:fillRect/>
          </a:stretch>
        </p:blipFill>
        <p:spPr bwMode="auto">
          <a:xfrm>
            <a:off x="6786578" y="857232"/>
            <a:ext cx="2219325" cy="2500330"/>
          </a:xfrm>
          <a:prstGeom prst="rect">
            <a:avLst/>
          </a:prstGeom>
          <a:noFill/>
          <a:ln w="9525">
            <a:solidFill>
              <a:schemeClr val="tx1"/>
            </a:solidFill>
            <a:miter lim="800000"/>
            <a:headEnd/>
            <a:tailEnd/>
          </a:ln>
          <a:effectLst/>
        </p:spPr>
      </p:pic>
      <p:sp>
        <p:nvSpPr>
          <p:cNvPr id="4" name="Rectangle 3"/>
          <p:cNvSpPr/>
          <p:nvPr/>
        </p:nvSpPr>
        <p:spPr>
          <a:xfrm>
            <a:off x="285720" y="3357562"/>
            <a:ext cx="8643998" cy="3600986"/>
          </a:xfrm>
          <a:prstGeom prst="rect">
            <a:avLst/>
          </a:prstGeom>
        </p:spPr>
        <p:txBody>
          <a:bodyPr wrap="square">
            <a:spAutoFit/>
          </a:bodyPr>
          <a:lstStyle/>
          <a:p>
            <a:pPr algn="just"/>
            <a:r>
              <a:rPr lang="fr-FR" sz="2200" b="1" dirty="0" smtClean="0">
                <a:latin typeface="Times New Roman" pitchFamily="18" charset="0"/>
                <a:cs typeface="Times New Roman" pitchFamily="18" charset="0"/>
              </a:rPr>
              <a:t>Les MF peuvent être de simples filaments linéaires, mais ils se présentent le plus souvent sous forme de réseaux structuraux en raison de la présence de protéines qui se lient le long d’un MF et permettent à un nouveau filament de former une ramification. </a:t>
            </a:r>
          </a:p>
          <a:p>
            <a:pPr algn="just"/>
            <a:r>
              <a:rPr lang="fr-FR" sz="2200" b="1" dirty="0" smtClean="0">
                <a:latin typeface="Times New Roman" pitchFamily="18" charset="0"/>
                <a:cs typeface="Times New Roman" pitchFamily="18" charset="0"/>
              </a:rPr>
              <a:t>Le complexe protéique ARP2/3 (pour </a:t>
            </a:r>
            <a:r>
              <a:rPr lang="fr-FR" sz="2200" b="1" dirty="0" err="1" smtClean="0">
                <a:latin typeface="Times New Roman" pitchFamily="18" charset="0"/>
                <a:cs typeface="Times New Roman" pitchFamily="18" charset="0"/>
              </a:rPr>
              <a:t>Actin</a:t>
            </a:r>
            <a:r>
              <a:rPr lang="fr-FR" sz="2200" b="1" dirty="0" smtClean="0">
                <a:latin typeface="Times New Roman" pitchFamily="18" charset="0"/>
                <a:cs typeface="Times New Roman" pitchFamily="18" charset="0"/>
              </a:rPr>
              <a:t>-</a:t>
            </a:r>
            <a:r>
              <a:rPr lang="fr-FR" sz="2200" b="1" dirty="0" err="1" smtClean="0">
                <a:latin typeface="Times New Roman" pitchFamily="18" charset="0"/>
                <a:cs typeface="Times New Roman" pitchFamily="18" charset="0"/>
              </a:rPr>
              <a:t>Related</a:t>
            </a:r>
            <a:r>
              <a:rPr lang="fr-FR" sz="2200" b="1" dirty="0" smtClean="0">
                <a:latin typeface="Times New Roman" pitchFamily="18" charset="0"/>
                <a:cs typeface="Times New Roman" pitchFamily="18" charset="0"/>
              </a:rPr>
              <a:t> </a:t>
            </a:r>
            <a:r>
              <a:rPr lang="fr-FR" sz="2200" b="1" dirty="0" err="1" smtClean="0">
                <a:latin typeface="Times New Roman" pitchFamily="18" charset="0"/>
                <a:cs typeface="Times New Roman" pitchFamily="18" charset="0"/>
              </a:rPr>
              <a:t>Protein</a:t>
            </a:r>
            <a:r>
              <a:rPr lang="fr-FR" sz="2200" b="1" dirty="0" smtClean="0">
                <a:latin typeface="Times New Roman" pitchFamily="18" charset="0"/>
                <a:cs typeface="Times New Roman" pitchFamily="18" charset="0"/>
              </a:rPr>
              <a:t>) favorise la polymérisation des monomères d’actine en MF puis l’assemblage de ces derniers en un réseau de branches ramifiées à 70° , dans lequel ARP2/3 est localisé aux points de ramification. En s’allongeant, les bouts nouvellement créés fournissent la force qui pousse la membrane vers l’avant. </a:t>
            </a:r>
          </a:p>
        </p:txBody>
      </p:sp>
      <p:sp>
        <p:nvSpPr>
          <p:cNvPr id="5" name="Rectangle à coins arrondis 4"/>
          <p:cNvSpPr/>
          <p:nvPr/>
        </p:nvSpPr>
        <p:spPr>
          <a:xfrm>
            <a:off x="285720" y="61890"/>
            <a:ext cx="8643998" cy="652466"/>
          </a:xfrm>
          <a:prstGeom prst="roundRect">
            <a:avLst/>
          </a:prstGeom>
          <a:blipFill>
            <a:blip r:embed="rId4"/>
            <a:tile tx="0" ty="0" sx="100000" sy="100000" flip="none" algn="tl"/>
          </a:blip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6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Les </a:t>
            </a:r>
            <a:r>
              <a:rPr lang="fr-FR" sz="3600" b="1" dirty="0" err="1"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nucléateurs</a:t>
            </a:r>
            <a:r>
              <a:rPr lang="fr-FR" sz="36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 de l’actine</a:t>
            </a:r>
          </a:p>
        </p:txBody>
      </p:sp>
    </p:spTree>
  </p:cSld>
  <p:clrMapOvr>
    <a:masterClrMapping/>
  </p:clrMapOvr>
  <p:transition>
    <p:pull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14300" y="209550"/>
            <a:ext cx="8915400" cy="64389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09551" y="109538"/>
            <a:ext cx="8648729" cy="3748090"/>
          </a:xfrm>
          <a:prstGeom prst="rect">
            <a:avLst/>
          </a:prstGeom>
          <a:noFill/>
          <a:ln w="9525">
            <a:noFill/>
            <a:miter lim="800000"/>
            <a:headEnd/>
            <a:tailEnd/>
          </a:ln>
          <a:effectLst/>
        </p:spPr>
      </p:pic>
      <p:sp>
        <p:nvSpPr>
          <p:cNvPr id="3" name="Rectangle 2"/>
          <p:cNvSpPr/>
          <p:nvPr/>
        </p:nvSpPr>
        <p:spPr>
          <a:xfrm>
            <a:off x="285720" y="3786190"/>
            <a:ext cx="8572560" cy="28575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fr-FR" sz="2200" b="1" dirty="0" smtClean="0">
                <a:latin typeface="Times New Roman" pitchFamily="18" charset="0"/>
                <a:cs typeface="Times New Roman" pitchFamily="18" charset="0"/>
              </a:rPr>
              <a:t>Figure: coopération de la myosine et de la </a:t>
            </a:r>
            <a:r>
              <a:rPr lang="fr-FR" sz="2200" b="1" dirty="0" err="1" smtClean="0">
                <a:latin typeface="Times New Roman" pitchFamily="18" charset="0"/>
                <a:cs typeface="Times New Roman" pitchFamily="18" charset="0"/>
              </a:rPr>
              <a:t>Kinésine</a:t>
            </a:r>
            <a:r>
              <a:rPr lang="fr-FR" sz="2200" b="1" dirty="0" smtClean="0">
                <a:latin typeface="Times New Roman" pitchFamily="18" charset="0"/>
                <a:cs typeface="Times New Roman" pitchFamily="18" charset="0"/>
              </a:rPr>
              <a:t> dans le cortex de la cellule au cours de l’</a:t>
            </a:r>
            <a:r>
              <a:rPr lang="fr-FR" sz="2200" b="1" dirty="0" err="1" smtClean="0">
                <a:latin typeface="Times New Roman" pitchFamily="18" charset="0"/>
                <a:cs typeface="Times New Roman" pitchFamily="18" charset="0"/>
              </a:rPr>
              <a:t>exocytose</a:t>
            </a:r>
            <a:r>
              <a:rPr lang="fr-FR" sz="2200" b="1" dirty="0" smtClean="0">
                <a:latin typeface="Times New Roman" pitchFamily="18" charset="0"/>
                <a:cs typeface="Times New Roman" pitchFamily="18" charset="0"/>
              </a:rPr>
              <a:t>: </a:t>
            </a:r>
            <a:r>
              <a:rPr lang="fr-FR" sz="2200" dirty="0" smtClean="0">
                <a:latin typeface="Times New Roman" pitchFamily="18" charset="0"/>
                <a:cs typeface="Times New Roman" pitchFamily="18" charset="0"/>
              </a:rPr>
              <a:t>les cargaisons sont transportées  vers la périphérie cellulaire par la </a:t>
            </a:r>
            <a:r>
              <a:rPr lang="fr-FR" sz="2200" dirty="0" err="1" smtClean="0">
                <a:latin typeface="Times New Roman" pitchFamily="18" charset="0"/>
                <a:cs typeface="Times New Roman" pitchFamily="18" charset="0"/>
              </a:rPr>
              <a:t>kinésine</a:t>
            </a:r>
            <a:r>
              <a:rPr lang="fr-FR" sz="2200" dirty="0" smtClean="0">
                <a:latin typeface="Times New Roman" pitchFamily="18" charset="0"/>
                <a:cs typeface="Times New Roman" pitchFamily="18" charset="0"/>
              </a:rPr>
              <a:t> servant de protéine motrice sur les MT, mais à l’approche de la membrane cellulaire riche en MF le voyage s’achève sur ces derniers (MF) où la traction de la vésicule est assurée par la myosine servant de moteur moléculaire. La </a:t>
            </a:r>
            <a:r>
              <a:rPr lang="fr-FR" sz="2200" dirty="0" err="1" smtClean="0">
                <a:latin typeface="Times New Roman" pitchFamily="18" charset="0"/>
                <a:cs typeface="Times New Roman" pitchFamily="18" charset="0"/>
              </a:rPr>
              <a:t>gelsoline</a:t>
            </a:r>
            <a:r>
              <a:rPr lang="fr-FR" sz="2200" dirty="0" smtClean="0">
                <a:latin typeface="Times New Roman" pitchFamily="18" charset="0"/>
                <a:cs typeface="Times New Roman" pitchFamily="18" charset="0"/>
              </a:rPr>
              <a:t> activée par la présence d'ions Ca++ facilite l’acheminement de la vésicule en créant une dislocation locale des MF du cortex cellulaire.</a:t>
            </a:r>
          </a:p>
        </p:txBody>
      </p:sp>
    </p:spTree>
  </p:cSld>
  <p:clrMapOvr>
    <a:masterClrMapping/>
  </p:clrMapOvr>
  <p:transition>
    <p:pull di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2290" y="-24"/>
            <a:ext cx="9216290" cy="6858024"/>
          </a:xfrm>
          <a:prstGeom prst="rect">
            <a:avLst/>
          </a:prstGeom>
          <a:noFill/>
          <a:ln w="9525">
            <a:noFill/>
            <a:miter lim="800000"/>
            <a:headEnd/>
            <a:tailEnd/>
          </a:ln>
          <a:effectLst/>
        </p:spPr>
      </p:pic>
      <p:sp>
        <p:nvSpPr>
          <p:cNvPr id="8" name="Espace réservé du contenu 2"/>
          <p:cNvSpPr txBox="1">
            <a:spLocks/>
          </p:cNvSpPr>
          <p:nvPr/>
        </p:nvSpPr>
        <p:spPr>
          <a:xfrm>
            <a:off x="-32" y="1214422"/>
            <a:ext cx="5072098" cy="5357850"/>
          </a:xfrm>
          <a:prstGeom prst="rect">
            <a:avLst/>
          </a:prstGeom>
          <a:solidFill>
            <a:srgbClr val="FFE5F8"/>
          </a:solidFill>
          <a:ln>
            <a:solidFill>
              <a:srgbClr val="00B050"/>
            </a:solidFill>
          </a:ln>
        </p:spPr>
        <p:txBody>
          <a:bodyPr vert="horz" lIns="180000" tIns="180000" rIns="180000" bIns="180000">
            <a:normAutofit fontScale="92500"/>
          </a:bodyPr>
          <a:lstStyle/>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substances d'origine exogène, (poisons) qui interfèrent avec la dynamique des MT:</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fr-FR"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Exemples : </a:t>
            </a:r>
            <a:endParaRPr kumimoji="0" lang="fr-FR"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just" defTabSz="914400" rtl="0" eaLnBrk="1" fontAlgn="auto" latinLnBrk="0" hangingPunct="1">
              <a:lnSpc>
                <a:spcPct val="100000"/>
              </a:lnSpc>
              <a:spcBef>
                <a:spcPct val="20000"/>
              </a:spcBef>
              <a:spcAft>
                <a:spcPts val="0"/>
              </a:spcAft>
              <a:buClr>
                <a:srgbClr val="C00000"/>
              </a:buClr>
              <a:buSzPct val="95000"/>
              <a:buFont typeface="Wingdings" pitchFamily="2" charset="2"/>
              <a:buChar char="v"/>
              <a:tabLst/>
              <a:defRPr/>
            </a:pPr>
            <a:r>
              <a:rPr kumimoji="0" lang="fr-FR"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La colchicine </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alcaloïde extrait de plantes du Genre </a:t>
            </a:r>
            <a:r>
              <a:rPr kumimoji="0" lang="fr-FR" sz="2400" b="1"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Colchicum</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la colchique) inhibiteur de l'assemblage des microtubules. Elle bloque donc la mitose et est utilisée comme antimitotique (substance anticancéreuse). </a:t>
            </a:r>
          </a:p>
          <a:p>
            <a:pPr marL="274320" marR="0" lvl="0" indent="-274320" algn="just" defTabSz="914400" rtl="0" eaLnBrk="1" fontAlgn="auto" latinLnBrk="0" hangingPunct="1">
              <a:lnSpc>
                <a:spcPct val="100000"/>
              </a:lnSpc>
              <a:spcBef>
                <a:spcPct val="20000"/>
              </a:spcBef>
              <a:spcAft>
                <a:spcPts val="0"/>
              </a:spcAft>
              <a:buClr>
                <a:srgbClr val="00FF00"/>
              </a:buClr>
              <a:buSzPct val="95000"/>
              <a:buFont typeface="Wingdings" pitchFamily="2" charset="2"/>
              <a:buChar char="v"/>
              <a:tabLst/>
              <a:defRPr/>
            </a:pPr>
            <a:r>
              <a:rPr kumimoji="0" lang="fr-FR" sz="2400" b="1" i="0" u="none" strike="noStrike" kern="1200" cap="none" spc="0" normalizeH="0" baseline="0" noProof="0" dirty="0" smtClean="0">
                <a:ln>
                  <a:noFill/>
                </a:ln>
                <a:solidFill>
                  <a:srgbClr val="008E40"/>
                </a:solidFill>
                <a:effectLst/>
                <a:uLnTx/>
                <a:uFillTx/>
                <a:latin typeface="Times New Roman" pitchFamily="18" charset="0"/>
                <a:ea typeface="+mn-ea"/>
                <a:cs typeface="Times New Roman" pitchFamily="18" charset="0"/>
              </a:rPr>
              <a:t>Le </a:t>
            </a:r>
            <a:r>
              <a:rPr kumimoji="0" lang="fr-FR" sz="2400" b="1" i="0" u="none" strike="noStrike" kern="1200" cap="none" spc="0" normalizeH="0" baseline="0" noProof="0" dirty="0" err="1" smtClean="0">
                <a:ln>
                  <a:noFill/>
                </a:ln>
                <a:solidFill>
                  <a:srgbClr val="008E40"/>
                </a:solidFill>
                <a:effectLst/>
                <a:uLnTx/>
                <a:uFillTx/>
                <a:latin typeface="Times New Roman" pitchFamily="18" charset="0"/>
                <a:ea typeface="+mn-ea"/>
                <a:cs typeface="Times New Roman" pitchFamily="18" charset="0"/>
              </a:rPr>
              <a:t>Nocodazole</a:t>
            </a:r>
            <a:r>
              <a:rPr kumimoji="0" lang="fr-FR" sz="2400" b="1" i="0" u="none" strike="noStrike" kern="1200" cap="none" spc="0" normalizeH="0" baseline="0" noProof="0" dirty="0" smtClean="0">
                <a:ln>
                  <a:noFill/>
                </a:ln>
                <a:solidFill>
                  <a:srgbClr val="008E40"/>
                </a:solidFill>
                <a:effectLst/>
                <a:uLnTx/>
                <a:uFillTx/>
                <a:latin typeface="Times New Roman" pitchFamily="18" charset="0"/>
                <a:ea typeface="+mn-ea"/>
                <a:cs typeface="Times New Roman" pitchFamily="18" charset="0"/>
              </a:rPr>
              <a:t> </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inhibe également l’assemblage des Microtubules utilisée aussi comme antimitotique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9" name="Espace réservé du contenu 2"/>
          <p:cNvSpPr txBox="1">
            <a:spLocks/>
          </p:cNvSpPr>
          <p:nvPr/>
        </p:nvSpPr>
        <p:spPr>
          <a:xfrm>
            <a:off x="5429256" y="5643602"/>
            <a:ext cx="3428992" cy="928670"/>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3500000" scaled="1"/>
            <a:tileRect/>
          </a:gradFill>
          <a:ln>
            <a:solidFill>
              <a:srgbClr val="00B050"/>
            </a:solidFill>
          </a:ln>
        </p:spPr>
        <p:txBody>
          <a:bodyPr vert="horz">
            <a:normAutofit/>
          </a:bodyPr>
          <a:lstStyle/>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fr-FR" sz="2400" b="1" noProof="0" dirty="0" smtClean="0">
                <a:latin typeface="Times New Roman" pitchFamily="18" charset="0"/>
                <a:cs typeface="Times New Roman" pitchFamily="18" charset="0"/>
              </a:rPr>
              <a:t>Plante: la Colchique d’automne</a:t>
            </a:r>
            <a:endPar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10" name="Picture 2" descr="http://www8.umoncton.ca/umcm-gauthier_didier/bc4223/csq/csqill/csq256h.jpg"/>
          <p:cNvPicPr>
            <a:picLocks noChangeAspect="1" noChangeArrowheads="1"/>
          </p:cNvPicPr>
          <p:nvPr/>
        </p:nvPicPr>
        <p:blipFill>
          <a:blip r:embed="rId3"/>
          <a:srcRect/>
          <a:stretch>
            <a:fillRect/>
          </a:stretch>
        </p:blipFill>
        <p:spPr bwMode="auto">
          <a:xfrm>
            <a:off x="5214974" y="1357298"/>
            <a:ext cx="3857620" cy="4214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re 1"/>
          <p:cNvSpPr txBox="1">
            <a:spLocks/>
          </p:cNvSpPr>
          <p:nvPr/>
        </p:nvSpPr>
        <p:spPr>
          <a:xfrm>
            <a:off x="142875" y="71414"/>
            <a:ext cx="8786843" cy="1071546"/>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10800000" scaled="1"/>
            <a:tileRect/>
          </a:gradFill>
          <a:ln w="76200">
            <a:solidFill>
              <a:srgbClr val="FF0066"/>
            </a:solidFill>
            <a:prstDash val="lgDash"/>
          </a:ln>
        </p:spPr>
        <p:txBody>
          <a:bodyPr vert="horz" lIns="360000" tIns="72000" rIns="360000" bIns="72000" anchor="ctr" anchorCtr="0">
            <a:normAutofit fontScale="92500" lnSpcReduction="10000"/>
          </a:bodyPr>
          <a:lstStyle/>
          <a:p>
            <a:pPr lvl="0" algn="ctr">
              <a:spcBef>
                <a:spcPct val="0"/>
              </a:spcBef>
            </a:pPr>
            <a:r>
              <a:rPr kumimoji="0" lang="fr-FR" sz="32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lang="fr-FR" sz="3600" b="1" dirty="0" smtClean="0">
                <a:solidFill>
                  <a:srgbClr val="002060"/>
                </a:solidFill>
                <a:latin typeface="Times New Roman" pitchFamily="18" charset="0"/>
                <a:ea typeface="+mj-ea"/>
                <a:cs typeface="Times New Roman" pitchFamily="18" charset="0"/>
              </a:rPr>
              <a:t>Exemples de  « Toxines </a:t>
            </a:r>
            <a:r>
              <a:rPr lang="fr-FR" sz="3600" b="1" dirty="0" err="1" smtClean="0">
                <a:solidFill>
                  <a:srgbClr val="002060"/>
                </a:solidFill>
                <a:latin typeface="Times New Roman" pitchFamily="18" charset="0"/>
                <a:ea typeface="+mj-ea"/>
                <a:cs typeface="Times New Roman" pitchFamily="18" charset="0"/>
              </a:rPr>
              <a:t>interférants</a:t>
            </a:r>
            <a:r>
              <a:rPr lang="fr-FR" sz="3600" b="1" dirty="0" smtClean="0">
                <a:solidFill>
                  <a:srgbClr val="002060"/>
                </a:solidFill>
                <a:latin typeface="Times New Roman" pitchFamily="18" charset="0"/>
                <a:ea typeface="+mj-ea"/>
                <a:cs typeface="Times New Roman" pitchFamily="18" charset="0"/>
              </a:rPr>
              <a:t> avec la dynamique des </a:t>
            </a:r>
            <a:r>
              <a:rPr kumimoji="0" lang="fr-FR" sz="36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Microtubules</a:t>
            </a:r>
            <a:endParaRPr kumimoji="0" lang="fr-FR" sz="3600" b="1"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142844" y="500042"/>
          <a:ext cx="8858312" cy="6126480"/>
        </p:xfrm>
        <a:graphic>
          <a:graphicData uri="http://schemas.openxmlformats.org/drawingml/2006/table">
            <a:tbl>
              <a:tblPr firstRow="1" bandRow="1">
                <a:tableStyleId>{5940675A-B579-460E-94D1-54222C63F5DA}</a:tableStyleId>
              </a:tblPr>
              <a:tblGrid>
                <a:gridCol w="1476385">
                  <a:extLst>
                    <a:ext uri="{9D8B030D-6E8A-4147-A177-3AD203B41FA5}">
                      <a16:colId xmlns:a16="http://schemas.microsoft.com/office/drawing/2014/main" val="20000"/>
                    </a:ext>
                  </a:extLst>
                </a:gridCol>
                <a:gridCol w="1476385">
                  <a:extLst>
                    <a:ext uri="{9D8B030D-6E8A-4147-A177-3AD203B41FA5}">
                      <a16:colId xmlns:a16="http://schemas.microsoft.com/office/drawing/2014/main" val="20001"/>
                    </a:ext>
                  </a:extLst>
                </a:gridCol>
                <a:gridCol w="1190634">
                  <a:extLst>
                    <a:ext uri="{9D8B030D-6E8A-4147-A177-3AD203B41FA5}">
                      <a16:colId xmlns:a16="http://schemas.microsoft.com/office/drawing/2014/main" val="20002"/>
                    </a:ext>
                  </a:extLst>
                </a:gridCol>
                <a:gridCol w="1000132">
                  <a:extLst>
                    <a:ext uri="{9D8B030D-6E8A-4147-A177-3AD203B41FA5}">
                      <a16:colId xmlns:a16="http://schemas.microsoft.com/office/drawing/2014/main" val="20003"/>
                    </a:ext>
                  </a:extLst>
                </a:gridCol>
                <a:gridCol w="2571768">
                  <a:extLst>
                    <a:ext uri="{9D8B030D-6E8A-4147-A177-3AD203B41FA5}">
                      <a16:colId xmlns:a16="http://schemas.microsoft.com/office/drawing/2014/main" val="20004"/>
                    </a:ext>
                  </a:extLst>
                </a:gridCol>
                <a:gridCol w="1143008">
                  <a:extLst>
                    <a:ext uri="{9D8B030D-6E8A-4147-A177-3AD203B41FA5}">
                      <a16:colId xmlns:a16="http://schemas.microsoft.com/office/drawing/2014/main" val="20005"/>
                    </a:ext>
                  </a:extLst>
                </a:gridCol>
              </a:tblGrid>
              <a:tr h="928694">
                <a:tc>
                  <a:txBody>
                    <a:bodyPr/>
                    <a:lstStyle/>
                    <a:p>
                      <a:r>
                        <a:rPr kumimoji="0" lang="fr-FR" sz="1800" b="1" kern="1200" baseline="0" dirty="0" smtClean="0">
                          <a:latin typeface="Times New Roman" pitchFamily="18" charset="0"/>
                          <a:cs typeface="Times New Roman" pitchFamily="18" charset="0"/>
                        </a:rPr>
                        <a:t>Polymères</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n>
                            <a:solidFill>
                              <a:schemeClr val="accent5">
                                <a:lumMod val="50000"/>
                              </a:schemeClr>
                            </a:solidFill>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Structures fibreuses</a:t>
                      </a:r>
                    </a:p>
                    <a:p>
                      <a:endParaRPr kumimoji="0" lang="fr-FR" sz="1800" b="1" kern="1200" baseline="0" dirty="0" smtClean="0">
                        <a:latin typeface="Times New Roman" pitchFamily="18" charset="0"/>
                        <a:cs typeface="Times New Roman" pitchFamily="18" charset="0"/>
                      </a:endParaRPr>
                    </a:p>
                  </a:txBody>
                  <a:tcPr>
                    <a:solidFill>
                      <a:schemeClr val="bg1"/>
                    </a:solidFill>
                  </a:tcPr>
                </a:tc>
                <a:tc>
                  <a:txBody>
                    <a:bodyPr/>
                    <a:lstStyle/>
                    <a:p>
                      <a:r>
                        <a:rPr kumimoji="0" lang="fr-FR" sz="1800" b="1" kern="1200" baseline="0" dirty="0" smtClean="0">
                          <a:latin typeface="Times New Roman" pitchFamily="18" charset="0"/>
                          <a:cs typeface="Times New Roman" pitchFamily="18" charset="0"/>
                        </a:rPr>
                        <a:t>Monomères</a:t>
                      </a:r>
                    </a:p>
                    <a:p>
                      <a:r>
                        <a:rPr lang="fr-FR" sz="1800" b="1" dirty="0" smtClean="0">
                          <a:latin typeface="Times New Roman" pitchFamily="18" charset="0"/>
                          <a:cs typeface="Times New Roman" pitchFamily="18" charset="0"/>
                        </a:rPr>
                        <a:t>(</a:t>
                      </a:r>
                      <a:r>
                        <a:rPr lang="fr-FR" sz="1800" b="1" dirty="0" smtClean="0">
                          <a:solidFill>
                            <a:srgbClr val="C00000"/>
                          </a:solidFill>
                          <a:latin typeface="Times New Roman" pitchFamily="18" charset="0"/>
                          <a:cs typeface="Times New Roman" pitchFamily="18" charset="0"/>
                        </a:rPr>
                        <a:t>globulaires </a:t>
                      </a:r>
                      <a:r>
                        <a:rPr lang="fr-FR" sz="1800" b="1" dirty="0" smtClean="0">
                          <a:latin typeface="Times New Roman" pitchFamily="18" charset="0"/>
                          <a:cs typeface="Times New Roman" pitchFamily="18" charset="0"/>
                        </a:rPr>
                        <a:t>ou </a:t>
                      </a:r>
                      <a:r>
                        <a:rPr lang="fr-FR" sz="1800" b="1" dirty="0" smtClean="0">
                          <a:solidFill>
                            <a:schemeClr val="accent3">
                              <a:lumMod val="50000"/>
                            </a:schemeClr>
                          </a:solidFill>
                          <a:latin typeface="Times New Roman" pitchFamily="18" charset="0"/>
                          <a:cs typeface="Times New Roman" pitchFamily="18" charset="0"/>
                        </a:rPr>
                        <a:t>fibreux</a:t>
                      </a:r>
                      <a:r>
                        <a:rPr lang="fr-FR" sz="1800" b="1" dirty="0" smtClean="0">
                          <a:solidFill>
                            <a:srgbClr val="00B050"/>
                          </a:solidFill>
                          <a:latin typeface="Times New Roman" pitchFamily="18" charset="0"/>
                          <a:cs typeface="Times New Roman" pitchFamily="18" charset="0"/>
                        </a:rPr>
                        <a:t>)</a:t>
                      </a:r>
                      <a:endParaRPr lang="fr-FR" sz="1800" b="1" dirty="0">
                        <a:solidFill>
                          <a:srgbClr val="00B050"/>
                        </a:solidFill>
                        <a:latin typeface="Times New Roman" pitchFamily="18" charset="0"/>
                        <a:cs typeface="Times New Roman" pitchFamily="18" charset="0"/>
                      </a:endParaRPr>
                    </a:p>
                  </a:txBody>
                  <a:tcPr>
                    <a:solidFill>
                      <a:schemeClr val="bg1"/>
                    </a:solidFill>
                  </a:tcPr>
                </a:tc>
                <a:tc>
                  <a:txBody>
                    <a:bodyPr/>
                    <a:lstStyle/>
                    <a:p>
                      <a:r>
                        <a:rPr kumimoji="0" lang="fr-FR" sz="1800" b="1" kern="1200" baseline="0" dirty="0" smtClean="0">
                          <a:latin typeface="Times New Roman" pitchFamily="18" charset="0"/>
                          <a:cs typeface="Times New Roman" pitchFamily="18" charset="0"/>
                        </a:rPr>
                        <a:t>Diamètre</a:t>
                      </a:r>
                      <a:endParaRPr lang="fr-FR" sz="1800" b="1" dirty="0">
                        <a:latin typeface="Times New Roman" pitchFamily="18" charset="0"/>
                        <a:cs typeface="Times New Roman" pitchFamily="18" charset="0"/>
                      </a:endParaRPr>
                    </a:p>
                  </a:txBody>
                  <a:tcPr>
                    <a:solidFill>
                      <a:schemeClr val="bg1"/>
                    </a:solidFill>
                  </a:tcPr>
                </a:tc>
                <a:tc>
                  <a:txBody>
                    <a:bodyPr/>
                    <a:lstStyle/>
                    <a:p>
                      <a:r>
                        <a:rPr kumimoji="0" lang="fr-FR" sz="1800" b="1" kern="1200" baseline="0" dirty="0" smtClean="0">
                          <a:latin typeface="Times New Roman" pitchFamily="18" charset="0"/>
                          <a:cs typeface="Times New Roman" pitchFamily="18" charset="0"/>
                        </a:rPr>
                        <a:t>Fixation</a:t>
                      </a:r>
                    </a:p>
                    <a:p>
                      <a:r>
                        <a:rPr kumimoji="0" lang="fr-FR" sz="1800" b="1" kern="1200" baseline="0" dirty="0" smtClean="0">
                          <a:latin typeface="Times New Roman" pitchFamily="18" charset="0"/>
                          <a:cs typeface="Times New Roman" pitchFamily="18" charset="0"/>
                        </a:rPr>
                        <a:t>Nucléo-</a:t>
                      </a:r>
                    </a:p>
                    <a:p>
                      <a:r>
                        <a:rPr kumimoji="0" lang="fr-FR" sz="1800" b="1" kern="1200" baseline="0" dirty="0" err="1" smtClean="0">
                          <a:latin typeface="Times New Roman" pitchFamily="18" charset="0"/>
                          <a:cs typeface="Times New Roman" pitchFamily="18" charset="0"/>
                        </a:rPr>
                        <a:t>tidique</a:t>
                      </a:r>
                      <a:r>
                        <a:rPr kumimoji="0" lang="fr-FR" sz="1800" b="1" kern="1200" baseline="0" dirty="0" smtClean="0">
                          <a:latin typeface="Times New Roman" pitchFamily="18" charset="0"/>
                          <a:cs typeface="Times New Roman" pitchFamily="18" charset="0"/>
                        </a:rPr>
                        <a:t> </a:t>
                      </a:r>
                      <a:endParaRPr lang="fr-FR" sz="1800" b="1" dirty="0">
                        <a:latin typeface="Times New Roman" pitchFamily="18" charset="0"/>
                        <a:cs typeface="Times New Roman" pitchFamily="18" charset="0"/>
                      </a:endParaRPr>
                    </a:p>
                  </a:txBody>
                  <a:tcPr>
                    <a:solidFill>
                      <a:schemeClr val="bg1"/>
                    </a:solidFill>
                  </a:tcPr>
                </a:tc>
                <a:tc>
                  <a:txBody>
                    <a:bodyPr/>
                    <a:lstStyle/>
                    <a:p>
                      <a:r>
                        <a:rPr kumimoji="0" lang="fr-FR" sz="1800" b="1" kern="1200" baseline="0" dirty="0" smtClean="0">
                          <a:latin typeface="Times New Roman" pitchFamily="18" charset="0"/>
                          <a:cs typeface="Times New Roman" pitchFamily="18" charset="0"/>
                        </a:rPr>
                        <a:t>Stabilité </a:t>
                      </a:r>
                      <a:endParaRPr lang="fr-FR" sz="1800" b="1" dirty="0">
                        <a:latin typeface="Times New Roman" pitchFamily="18" charset="0"/>
                        <a:cs typeface="Times New Roman" pitchFamily="18" charset="0"/>
                      </a:endParaRPr>
                    </a:p>
                  </a:txBody>
                  <a:tcPr>
                    <a:solidFill>
                      <a:schemeClr val="bg1"/>
                    </a:solidFill>
                  </a:tcPr>
                </a:tc>
                <a:tc>
                  <a:txBody>
                    <a:bodyPr/>
                    <a:lstStyle/>
                    <a:p>
                      <a:r>
                        <a:rPr kumimoji="0" lang="fr-FR" sz="1800" b="1" kern="1200" baseline="0" dirty="0" smtClean="0">
                          <a:latin typeface="Times New Roman" pitchFamily="18" charset="0"/>
                          <a:cs typeface="Times New Roman" pitchFamily="18" charset="0"/>
                        </a:rPr>
                        <a:t>Moteurs</a:t>
                      </a:r>
                    </a:p>
                    <a:p>
                      <a:r>
                        <a:rPr kumimoji="0" lang="fr-FR" sz="1800" b="1" kern="1200" baseline="0" dirty="0" err="1" smtClean="0">
                          <a:latin typeface="Times New Roman" pitchFamily="18" charset="0"/>
                          <a:cs typeface="Times New Roman" pitchFamily="18" charset="0"/>
                        </a:rPr>
                        <a:t>Molé-culaires</a:t>
                      </a:r>
                      <a:endParaRPr lang="fr-FR" sz="1800" b="1" dirty="0" smtClean="0">
                        <a:latin typeface="Times New Roman" pitchFamily="18" charset="0"/>
                        <a:cs typeface="Times New Roman" pitchFamily="18" charset="0"/>
                      </a:endParaRPr>
                    </a:p>
                    <a:p>
                      <a:endParaRPr lang="fr-FR" sz="1800" b="1" dirty="0">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507530">
                <a:tc>
                  <a:txBody>
                    <a:bodyPr/>
                    <a:lstStyle/>
                    <a:p>
                      <a:r>
                        <a:rPr kumimoji="0" lang="fr-FR" sz="1800" kern="1200" baseline="0" dirty="0" err="1" smtClean="0">
                          <a:solidFill>
                            <a:schemeClr val="tx1"/>
                          </a:solidFill>
                          <a:latin typeface="+mn-lt"/>
                          <a:ea typeface="+mn-ea"/>
                          <a:cs typeface="+mn-cs"/>
                        </a:rPr>
                        <a:t>Micro-filaments</a:t>
                      </a:r>
                      <a:endParaRPr lang="fr-FR" sz="1800" dirty="0">
                        <a:latin typeface="Times New Roman" pitchFamily="18" charset="0"/>
                        <a:cs typeface="Times New Roman" pitchFamily="18" charset="0"/>
                      </a:endParaRPr>
                    </a:p>
                  </a:txBody>
                  <a:tcPr>
                    <a:solidFill>
                      <a:schemeClr val="bg1"/>
                    </a:solidFill>
                  </a:tcPr>
                </a:tc>
                <a:tc>
                  <a:txBody>
                    <a:bodyPr/>
                    <a:lstStyle/>
                    <a:p>
                      <a:r>
                        <a:rPr kumimoji="0" lang="fr-FR" sz="1800" kern="1200" baseline="0" dirty="0" smtClean="0">
                          <a:latin typeface="Times New Roman" pitchFamily="18" charset="0"/>
                          <a:cs typeface="Times New Roman" pitchFamily="18" charset="0"/>
                        </a:rPr>
                        <a:t>Actine</a:t>
                      </a:r>
                    </a:p>
                    <a:p>
                      <a:r>
                        <a:rPr kumimoji="0" lang="fr-FR" sz="1800" b="1" kern="1200" baseline="0" dirty="0" smtClean="0">
                          <a:solidFill>
                            <a:srgbClr val="C00000"/>
                          </a:solidFill>
                          <a:latin typeface="Times New Roman" pitchFamily="18" charset="0"/>
                          <a:cs typeface="Times New Roman" pitchFamily="18" charset="0"/>
                        </a:rPr>
                        <a:t>globulaire</a:t>
                      </a:r>
                      <a:endParaRPr kumimoji="0" lang="fr-FR" sz="1800" b="1" kern="1200" baseline="0" dirty="0" smtClean="0">
                        <a:solidFill>
                          <a:srgbClr val="C00000"/>
                        </a:solidFill>
                        <a:latin typeface="Times New Roman" pitchFamily="18" charset="0"/>
                        <a:ea typeface="+mn-ea"/>
                        <a:cs typeface="Times New Roman" pitchFamily="18" charset="0"/>
                      </a:endParaRPr>
                    </a:p>
                  </a:txBody>
                  <a:tcPr>
                    <a:solidFill>
                      <a:schemeClr val="bg1"/>
                    </a:solidFill>
                  </a:tcPr>
                </a:tc>
                <a:tc>
                  <a:txBody>
                    <a:bodyPr/>
                    <a:lstStyle/>
                    <a:p>
                      <a:r>
                        <a:rPr kumimoji="0" lang="fr-FR" sz="1800" kern="1200" baseline="0" dirty="0" smtClean="0">
                          <a:latin typeface="Times New Roman" pitchFamily="18" charset="0"/>
                          <a:cs typeface="Times New Roman" pitchFamily="18" charset="0"/>
                        </a:rPr>
                        <a:t>7-8 nm </a:t>
                      </a:r>
                      <a:endParaRPr lang="fr-FR" sz="1800" dirty="0">
                        <a:latin typeface="Times New Roman" pitchFamily="18" charset="0"/>
                        <a:cs typeface="Times New Roman" pitchFamily="18" charset="0"/>
                      </a:endParaRPr>
                    </a:p>
                  </a:txBody>
                  <a:tcPr>
                    <a:solidFill>
                      <a:schemeClr val="bg1"/>
                    </a:solidFill>
                  </a:tcPr>
                </a:tc>
                <a:tc>
                  <a:txBody>
                    <a:bodyPr/>
                    <a:lstStyle/>
                    <a:p>
                      <a:r>
                        <a:rPr kumimoji="0" lang="fr-FR" sz="1800" kern="1200" baseline="0" dirty="0" smtClean="0">
                          <a:latin typeface="Times New Roman" pitchFamily="18" charset="0"/>
                          <a:cs typeface="Times New Roman" pitchFamily="18" charset="0"/>
                        </a:rPr>
                        <a:t>ATP</a:t>
                      </a:r>
                      <a:endParaRPr lang="fr-FR" sz="1800" dirty="0">
                        <a:latin typeface="Times New Roman" pitchFamily="18" charset="0"/>
                        <a:cs typeface="Times New Roman" pitchFamily="18" charset="0"/>
                      </a:endParaRPr>
                    </a:p>
                  </a:txBody>
                  <a:tcPr>
                    <a:solidFill>
                      <a:schemeClr val="bg1"/>
                    </a:solidFill>
                  </a:tcPr>
                </a:tc>
                <a:tc>
                  <a:txBody>
                    <a:bodyPr/>
                    <a:lstStyle/>
                    <a:p>
                      <a:r>
                        <a:rPr kumimoji="0" lang="fr-FR" sz="1800" b="1" kern="1200" baseline="0" dirty="0" smtClean="0">
                          <a:solidFill>
                            <a:srgbClr val="7030A0"/>
                          </a:solidFill>
                          <a:latin typeface="Times New Roman" pitchFamily="18" charset="0"/>
                          <a:cs typeface="Times New Roman" pitchFamily="18" charset="0"/>
                        </a:rPr>
                        <a:t>Instables</a:t>
                      </a:r>
                    </a:p>
                    <a:p>
                      <a:r>
                        <a:rPr kumimoji="0" lang="fr-FR" sz="1800" kern="1200" baseline="0" dirty="0" smtClean="0">
                          <a:latin typeface="Times New Roman" pitchFamily="18" charset="0"/>
                          <a:cs typeface="Times New Roman" pitchFamily="18" charset="0"/>
                        </a:rPr>
                        <a:t>Sauf </a:t>
                      </a:r>
                      <a:r>
                        <a:rPr kumimoji="0" lang="fr-FR" sz="1800" kern="1200" baseline="0" dirty="0" err="1" smtClean="0">
                          <a:latin typeface="Times New Roman" pitchFamily="18" charset="0"/>
                          <a:cs typeface="Times New Roman" pitchFamily="18" charset="0"/>
                        </a:rPr>
                        <a:t>qlq</a:t>
                      </a:r>
                      <a:r>
                        <a:rPr kumimoji="0" lang="fr-FR" sz="1800" kern="1200" baseline="0" dirty="0" smtClean="0">
                          <a:latin typeface="Times New Roman" pitchFamily="18" charset="0"/>
                          <a:cs typeface="Times New Roman" pitchFamily="18" charset="0"/>
                        </a:rPr>
                        <a:t> exceptions (sarcomère = structure stable)</a:t>
                      </a:r>
                      <a:endParaRPr lang="fr-FR" sz="1800" dirty="0">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800" b="1" kern="1200" baseline="0" dirty="0" smtClean="0">
                          <a:solidFill>
                            <a:srgbClr val="3333CC"/>
                          </a:solidFill>
                          <a:latin typeface="Times New Roman" pitchFamily="18" charset="0"/>
                          <a:cs typeface="Times New Roman" pitchFamily="18" charset="0"/>
                        </a:rPr>
                        <a:t>Myosine</a:t>
                      </a: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1800" b="1" kern="1200" baseline="0" dirty="0" smtClean="0">
                          <a:solidFill>
                            <a:srgbClr val="3333CC"/>
                          </a:solidFill>
                          <a:latin typeface="Times New Roman" pitchFamily="18" charset="0"/>
                          <a:cs typeface="Times New Roman" pitchFamily="18" charset="0"/>
                        </a:rPr>
                        <a:t>=</a:t>
                      </a:r>
                      <a:r>
                        <a:rPr kumimoji="0" lang="fr-FR" sz="1800" b="1" u="sng" kern="1200" baseline="0" dirty="0" smtClean="0">
                          <a:solidFill>
                            <a:srgbClr val="FF0000"/>
                          </a:solidFill>
                          <a:latin typeface="Times New Roman" pitchFamily="18" charset="0"/>
                          <a:cs typeface="Times New Roman" pitchFamily="18" charset="0"/>
                        </a:rPr>
                        <a:t>Protéine motrice </a:t>
                      </a:r>
                      <a:endParaRPr lang="fr-FR" sz="1800" b="1" dirty="0" smtClean="0">
                        <a:solidFill>
                          <a:srgbClr val="3333CC"/>
                        </a:solidFill>
                        <a:latin typeface="Times New Roman" pitchFamily="18" charset="0"/>
                        <a:cs typeface="Times New Roman" pitchFamily="18" charset="0"/>
                      </a:endParaRPr>
                    </a:p>
                    <a:p>
                      <a:endParaRPr lang="fr-FR" sz="1800" dirty="0">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1"/>
                  </a:ext>
                </a:extLst>
              </a:tr>
              <a:tr h="1812606">
                <a:tc>
                  <a:txBody>
                    <a:bodyPr/>
                    <a:lstStyle/>
                    <a:p>
                      <a:r>
                        <a:rPr kumimoji="0" lang="fr-FR" sz="1800" kern="1200" baseline="0" dirty="0" err="1" smtClean="0">
                          <a:solidFill>
                            <a:schemeClr val="tx1"/>
                          </a:solidFill>
                          <a:latin typeface="+mn-lt"/>
                          <a:ea typeface="+mn-ea"/>
                          <a:cs typeface="+mn-cs"/>
                        </a:rPr>
                        <a:t>Micro-tubules</a:t>
                      </a:r>
                      <a:endParaRPr lang="fr-FR" sz="1800" dirty="0">
                        <a:latin typeface="Times New Roman" pitchFamily="18" charset="0"/>
                        <a:cs typeface="Times New Roman" pitchFamily="18" charset="0"/>
                      </a:endParaRPr>
                    </a:p>
                  </a:txBody>
                  <a:tcPr>
                    <a:solidFill>
                      <a:schemeClr val="bg1"/>
                    </a:solidFill>
                  </a:tcPr>
                </a:tc>
                <a:tc>
                  <a:txBody>
                    <a:bodyPr/>
                    <a:lstStyle/>
                    <a:p>
                      <a:r>
                        <a:rPr kumimoji="0" lang="fr-FR" sz="1800" kern="1200" baseline="0" dirty="0" smtClean="0">
                          <a:latin typeface="Times New Roman" pitchFamily="18" charset="0"/>
                          <a:cs typeface="Times New Roman" pitchFamily="18" charset="0"/>
                        </a:rPr>
                        <a:t>Tubulines alpha et Béta</a:t>
                      </a:r>
                    </a:p>
                    <a:p>
                      <a:r>
                        <a:rPr kumimoji="0" lang="fr-FR" sz="1800" kern="1200" baseline="0" dirty="0" smtClean="0">
                          <a:latin typeface="Times New Roman" pitchFamily="18" charset="0"/>
                          <a:cs typeface="Times New Roman" pitchFamily="18" charset="0"/>
                        </a:rPr>
                        <a:t>Hétéro-di-mères </a:t>
                      </a:r>
                      <a:r>
                        <a:rPr kumimoji="0" lang="fr-FR" sz="1800" b="1" kern="1200" baseline="0" dirty="0" smtClean="0">
                          <a:solidFill>
                            <a:srgbClr val="C00000"/>
                          </a:solidFill>
                          <a:latin typeface="Times New Roman" pitchFamily="18" charset="0"/>
                          <a:cs typeface="Times New Roman" pitchFamily="18" charset="0"/>
                        </a:rPr>
                        <a:t>globulaires</a:t>
                      </a:r>
                      <a:endParaRPr lang="fr-FR" sz="1800" b="1" dirty="0">
                        <a:solidFill>
                          <a:srgbClr val="C00000"/>
                        </a:solidFill>
                        <a:latin typeface="Times New Roman" pitchFamily="18" charset="0"/>
                        <a:cs typeface="Times New Roman" pitchFamily="18" charset="0"/>
                      </a:endParaRPr>
                    </a:p>
                  </a:txBody>
                  <a:tcPr>
                    <a:solidFill>
                      <a:schemeClr val="bg1"/>
                    </a:solidFill>
                  </a:tcPr>
                </a:tc>
                <a:tc>
                  <a:txBody>
                    <a:bodyPr/>
                    <a:lstStyle/>
                    <a:p>
                      <a:r>
                        <a:rPr kumimoji="0" lang="fr-FR" sz="1800" kern="1200" baseline="0" dirty="0" smtClean="0">
                          <a:latin typeface="Times New Roman" pitchFamily="18" charset="0"/>
                          <a:cs typeface="Times New Roman" pitchFamily="18" charset="0"/>
                        </a:rPr>
                        <a:t>25-28 nm</a:t>
                      </a:r>
                      <a:endParaRPr lang="fr-FR" sz="1800" dirty="0">
                        <a:latin typeface="Times New Roman" pitchFamily="18" charset="0"/>
                        <a:cs typeface="Times New Roman" pitchFamily="18" charset="0"/>
                      </a:endParaRPr>
                    </a:p>
                  </a:txBody>
                  <a:tcPr>
                    <a:solidFill>
                      <a:schemeClr val="bg1"/>
                    </a:solidFill>
                  </a:tcPr>
                </a:tc>
                <a:tc>
                  <a:txBody>
                    <a:bodyPr/>
                    <a:lstStyle/>
                    <a:p>
                      <a:r>
                        <a:rPr kumimoji="0" lang="fr-FR" sz="1800" kern="1200" baseline="0" dirty="0" smtClean="0">
                          <a:latin typeface="Times New Roman" pitchFamily="18" charset="0"/>
                          <a:cs typeface="Times New Roman" pitchFamily="18" charset="0"/>
                        </a:rPr>
                        <a:t>GTP</a:t>
                      </a:r>
                      <a:endParaRPr lang="fr-FR" sz="1800" dirty="0">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800" b="1" kern="1200" baseline="0" dirty="0" smtClean="0">
                          <a:solidFill>
                            <a:srgbClr val="7030A0"/>
                          </a:solidFill>
                          <a:latin typeface="Times New Roman" pitchFamily="18" charset="0"/>
                          <a:cs typeface="Times New Roman" pitchFamily="18" charset="0"/>
                        </a:rPr>
                        <a:t>Instables</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smtClean="0">
                          <a:solidFill>
                            <a:srgbClr val="CC0099"/>
                          </a:solidFill>
                          <a:latin typeface="Times New Roman" pitchFamily="18" charset="0"/>
                          <a:cs typeface="Times New Roman" pitchFamily="18" charset="0"/>
                        </a:rPr>
                        <a:t>durée de vie très courte car détruites lorsque la fonction est remplie</a:t>
                      </a: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1800" kern="1200" baseline="0" dirty="0" smtClean="0">
                          <a:latin typeface="Times New Roman" pitchFamily="18" charset="0"/>
                          <a:cs typeface="Times New Roman" pitchFamily="18" charset="0"/>
                        </a:rPr>
                        <a:t>Sauf </a:t>
                      </a:r>
                      <a:r>
                        <a:rPr kumimoji="0" lang="fr-FR" sz="1800" kern="1200" baseline="0" dirty="0" err="1" smtClean="0">
                          <a:latin typeface="Times New Roman" pitchFamily="18" charset="0"/>
                          <a:cs typeface="Times New Roman" pitchFamily="18" charset="0"/>
                        </a:rPr>
                        <a:t>qlq</a:t>
                      </a:r>
                      <a:r>
                        <a:rPr kumimoji="0" lang="fr-FR" sz="1800" kern="1200" baseline="0" dirty="0" smtClean="0">
                          <a:latin typeface="Times New Roman" pitchFamily="18" charset="0"/>
                          <a:cs typeface="Times New Roman" pitchFamily="18" charset="0"/>
                        </a:rPr>
                        <a:t> exceptions : centrosome ,flagelle,….</a:t>
                      </a:r>
                      <a:endParaRPr lang="fr-FR" sz="1800" dirty="0" smtClean="0">
                        <a:latin typeface="Times New Roman" pitchFamily="18" charset="0"/>
                        <a:cs typeface="Times New Roman" pitchFamily="18" charset="0"/>
                      </a:endParaRPr>
                    </a:p>
                    <a:p>
                      <a:endParaRPr kumimoji="0" lang="fr-FR" sz="1800" kern="1200" baseline="0" dirty="0" smtClean="0">
                        <a:latin typeface="Times New Roman" pitchFamily="18" charset="0"/>
                        <a:cs typeface="Times New Roman" pitchFamily="18" charset="0"/>
                      </a:endParaRPr>
                    </a:p>
                  </a:txBody>
                  <a:tcPr>
                    <a:solidFill>
                      <a:schemeClr val="bg1"/>
                    </a:solidFill>
                  </a:tcPr>
                </a:tc>
                <a:tc>
                  <a:txBody>
                    <a:bodyPr/>
                    <a:lstStyle/>
                    <a:p>
                      <a:r>
                        <a:rPr kumimoji="0" lang="fr-FR" sz="1800" b="1" kern="1200" baseline="0" dirty="0" smtClean="0">
                          <a:solidFill>
                            <a:srgbClr val="FF3399"/>
                          </a:solidFill>
                          <a:latin typeface="Times New Roman" pitchFamily="18" charset="0"/>
                          <a:cs typeface="Times New Roman" pitchFamily="18" charset="0"/>
                        </a:rPr>
                        <a:t>Kiné-</a:t>
                      </a:r>
                      <a:r>
                        <a:rPr kumimoji="0" lang="fr-FR" sz="1800" b="1" kern="1200" baseline="0" dirty="0" err="1" smtClean="0">
                          <a:solidFill>
                            <a:srgbClr val="FF3399"/>
                          </a:solidFill>
                          <a:latin typeface="Times New Roman" pitchFamily="18" charset="0"/>
                          <a:cs typeface="Times New Roman" pitchFamily="18" charset="0"/>
                        </a:rPr>
                        <a:t>sines</a:t>
                      </a:r>
                      <a:r>
                        <a:rPr kumimoji="0" lang="fr-FR" sz="1800" b="1" kern="1200" baseline="0" dirty="0" smtClean="0">
                          <a:solidFill>
                            <a:srgbClr val="FF3399"/>
                          </a:solidFill>
                          <a:latin typeface="Times New Roman" pitchFamily="18" charset="0"/>
                          <a:cs typeface="Times New Roman" pitchFamily="18" charset="0"/>
                        </a:rPr>
                        <a:t> </a:t>
                      </a:r>
                    </a:p>
                    <a:p>
                      <a:r>
                        <a:rPr kumimoji="0" lang="fr-FR" sz="1800" kern="1200" baseline="0" dirty="0" smtClean="0">
                          <a:latin typeface="Times New Roman" pitchFamily="18" charset="0"/>
                          <a:cs typeface="Times New Roman" pitchFamily="18" charset="0"/>
                        </a:rPr>
                        <a:t>et</a:t>
                      </a:r>
                    </a:p>
                    <a:p>
                      <a:r>
                        <a:rPr kumimoji="0" lang="fr-FR" sz="1800" b="1" kern="1200" baseline="0" dirty="0" err="1" smtClean="0">
                          <a:solidFill>
                            <a:srgbClr val="FF0066"/>
                          </a:solidFill>
                          <a:latin typeface="Times New Roman" pitchFamily="18" charset="0"/>
                          <a:cs typeface="Times New Roman" pitchFamily="18" charset="0"/>
                        </a:rPr>
                        <a:t>Dynéines</a:t>
                      </a:r>
                      <a:endParaRPr kumimoji="0" lang="fr-FR" sz="1800" b="1" kern="1200" baseline="0" dirty="0" smtClean="0">
                        <a:solidFill>
                          <a:srgbClr val="FF0066"/>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1800" b="1" kern="1200" baseline="0" dirty="0" smtClean="0">
                          <a:solidFill>
                            <a:srgbClr val="3333CC"/>
                          </a:solidFill>
                          <a:latin typeface="Times New Roman" pitchFamily="18" charset="0"/>
                          <a:cs typeface="Times New Roman" pitchFamily="18" charset="0"/>
                        </a:rPr>
                        <a:t>=</a:t>
                      </a:r>
                      <a:r>
                        <a:rPr kumimoji="0" lang="fr-FR" sz="1600" b="1" u="sng" kern="1200" baseline="0" dirty="0" smtClean="0">
                          <a:solidFill>
                            <a:srgbClr val="FF0000"/>
                          </a:solidFill>
                          <a:latin typeface="Times New Roman" pitchFamily="18" charset="0"/>
                          <a:cs typeface="Times New Roman" pitchFamily="18" charset="0"/>
                        </a:rPr>
                        <a:t>Protéines motrices </a:t>
                      </a:r>
                      <a:endParaRPr lang="fr-FR" sz="1600" b="1" u="sng" dirty="0" smtClean="0">
                        <a:solidFill>
                          <a:srgbClr val="FF0000"/>
                        </a:solidFill>
                        <a:latin typeface="Times New Roman" pitchFamily="18" charset="0"/>
                        <a:cs typeface="Times New Roman" pitchFamily="18" charset="0"/>
                      </a:endParaRPr>
                    </a:p>
                    <a:p>
                      <a:endParaRPr lang="fr-FR" sz="1800" b="1" dirty="0" smtClean="0">
                        <a:solidFill>
                          <a:srgbClr val="FF0066"/>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2"/>
                  </a:ext>
                </a:extLst>
              </a:tr>
              <a:tr h="1377581">
                <a:tc>
                  <a:txBody>
                    <a:bodyPr/>
                    <a:lstStyle/>
                    <a:p>
                      <a:r>
                        <a:rPr kumimoji="0" lang="fr-FR" sz="1800" kern="1200" baseline="0" dirty="0" smtClean="0">
                          <a:solidFill>
                            <a:schemeClr val="tx1"/>
                          </a:solidFill>
                          <a:latin typeface="+mn-lt"/>
                          <a:ea typeface="+mn-ea"/>
                          <a:cs typeface="+mn-cs"/>
                        </a:rPr>
                        <a:t>Filaments</a:t>
                      </a:r>
                    </a:p>
                    <a:p>
                      <a:r>
                        <a:rPr kumimoji="0" lang="fr-FR" sz="1800" kern="1200" baseline="0" dirty="0" err="1" smtClean="0">
                          <a:solidFill>
                            <a:schemeClr val="tx1"/>
                          </a:solidFill>
                          <a:latin typeface="+mn-lt"/>
                          <a:ea typeface="+mn-ea"/>
                          <a:cs typeface="+mn-cs"/>
                        </a:rPr>
                        <a:t>Inter-médiaires</a:t>
                      </a:r>
                      <a:endParaRPr lang="fr-FR" sz="1800" dirty="0">
                        <a:latin typeface="Times New Roman" pitchFamily="18" charset="0"/>
                        <a:cs typeface="Times New Roman" pitchFamily="18" charset="0"/>
                      </a:endParaRPr>
                    </a:p>
                  </a:txBody>
                  <a:tcPr>
                    <a:solidFill>
                      <a:schemeClr val="bg1"/>
                    </a:solidFill>
                  </a:tcPr>
                </a:tc>
                <a:tc>
                  <a:txBody>
                    <a:bodyPr/>
                    <a:lstStyle/>
                    <a:p>
                      <a:r>
                        <a:rPr kumimoji="0" lang="fr-FR" sz="1800" kern="1200" baseline="0" dirty="0" smtClean="0">
                          <a:latin typeface="Times New Roman" pitchFamily="18" charset="0"/>
                          <a:cs typeface="Times New Roman" pitchFamily="18" charset="0"/>
                        </a:rPr>
                        <a:t>Kératines,</a:t>
                      </a:r>
                    </a:p>
                    <a:p>
                      <a:r>
                        <a:rPr kumimoji="0" lang="fr-FR" sz="1800" kern="1200" baseline="0" dirty="0" err="1" smtClean="0">
                          <a:latin typeface="Times New Roman" pitchFamily="18" charset="0"/>
                          <a:cs typeface="Times New Roman" pitchFamily="18" charset="0"/>
                        </a:rPr>
                        <a:t>desmine</a:t>
                      </a:r>
                      <a:r>
                        <a:rPr kumimoji="0" lang="fr-FR" sz="1800" kern="1200" baseline="0" dirty="0" smtClean="0">
                          <a:latin typeface="Times New Roman" pitchFamily="18" charset="0"/>
                          <a:cs typeface="Times New Roman" pitchFamily="18" charset="0"/>
                        </a:rPr>
                        <a:t>,</a:t>
                      </a:r>
                    </a:p>
                    <a:p>
                      <a:r>
                        <a:rPr kumimoji="0" lang="fr-FR" sz="1800" kern="1200" baseline="0" dirty="0" err="1" smtClean="0">
                          <a:latin typeface="Times New Roman" pitchFamily="18" charset="0"/>
                          <a:cs typeface="Times New Roman" pitchFamily="18" charset="0"/>
                        </a:rPr>
                        <a:t>vimentine</a:t>
                      </a:r>
                      <a:r>
                        <a:rPr kumimoji="0" lang="fr-FR" sz="1800" kern="1200" baseline="0" dirty="0" smtClean="0">
                          <a:latin typeface="Times New Roman" pitchFamily="18" charset="0"/>
                          <a:cs typeface="Times New Roman" pitchFamily="18" charset="0"/>
                        </a:rPr>
                        <a:t>,</a:t>
                      </a:r>
                    </a:p>
                    <a:p>
                      <a:r>
                        <a:rPr kumimoji="0" lang="fr-FR" sz="1800" kern="1200" baseline="0" dirty="0" smtClean="0">
                          <a:latin typeface="Times New Roman" pitchFamily="18" charset="0"/>
                          <a:cs typeface="Times New Roman" pitchFamily="18" charset="0"/>
                        </a:rPr>
                        <a:t>lamines …</a:t>
                      </a:r>
                    </a:p>
                    <a:p>
                      <a:r>
                        <a:rPr kumimoji="0" lang="fr-FR" sz="1800" b="1" kern="1200" baseline="0" dirty="0" smtClean="0">
                          <a:solidFill>
                            <a:schemeClr val="accent3">
                              <a:lumMod val="50000"/>
                            </a:schemeClr>
                          </a:solidFill>
                          <a:latin typeface="Times New Roman" pitchFamily="18" charset="0"/>
                          <a:cs typeface="Times New Roman" pitchFamily="18" charset="0"/>
                        </a:rPr>
                        <a:t>Protéines fibreuses</a:t>
                      </a:r>
                      <a:endParaRPr kumimoji="0" lang="fr-FR" sz="1800" b="1" kern="1200" baseline="0" dirty="0" smtClean="0">
                        <a:solidFill>
                          <a:schemeClr val="accent3">
                            <a:lumMod val="50000"/>
                          </a:schemeClr>
                        </a:solidFill>
                        <a:latin typeface="Times New Roman" pitchFamily="18" charset="0"/>
                        <a:ea typeface="+mn-ea"/>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800" kern="1200" baseline="0" dirty="0" smtClean="0">
                          <a:latin typeface="Times New Roman" pitchFamily="18" charset="0"/>
                          <a:cs typeface="Times New Roman" pitchFamily="18" charset="0"/>
                        </a:rPr>
                        <a:t>8-12 nm </a:t>
                      </a:r>
                      <a:endParaRPr lang="fr-FR" sz="1800" dirty="0" smtClean="0">
                        <a:latin typeface="Times New Roman" pitchFamily="18" charset="0"/>
                        <a:cs typeface="Times New Roman" pitchFamily="18" charset="0"/>
                      </a:endParaRPr>
                    </a:p>
                    <a:p>
                      <a:endParaRPr lang="fr-FR" sz="1800" dirty="0">
                        <a:latin typeface="Times New Roman" pitchFamily="18" charset="0"/>
                        <a:cs typeface="Times New Roman" pitchFamily="18" charset="0"/>
                      </a:endParaRPr>
                    </a:p>
                  </a:txBody>
                  <a:tcPr>
                    <a:solidFill>
                      <a:schemeClr val="bg1"/>
                    </a:solidFill>
                  </a:tcPr>
                </a:tc>
                <a:tc>
                  <a:txBody>
                    <a:bodyPr/>
                    <a:lstStyle/>
                    <a:p>
                      <a:endParaRPr lang="fr-FR" sz="1800" dirty="0">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b="1" dirty="0" smtClean="0">
                          <a:latin typeface="Times New Roman" pitchFamily="18" charset="0"/>
                          <a:cs typeface="Times New Roman" pitchFamily="18" charset="0"/>
                        </a:rPr>
                        <a:t>stables (</a:t>
                      </a:r>
                      <a:r>
                        <a:rPr lang="fr-FR" sz="1800" dirty="0" smtClean="0">
                          <a:latin typeface="Times New Roman" pitchFamily="18" charset="0"/>
                          <a:cs typeface="Times New Roman" pitchFamily="18" charset="0"/>
                        </a:rPr>
                        <a:t>mis en place de façon définitive)</a:t>
                      </a:r>
                    </a:p>
                    <a:p>
                      <a:endParaRPr lang="fr-FR" sz="1800" dirty="0">
                        <a:latin typeface="Times New Roman" pitchFamily="18" charset="0"/>
                        <a:cs typeface="Times New Roman" pitchFamily="18" charset="0"/>
                      </a:endParaRPr>
                    </a:p>
                  </a:txBody>
                  <a:tcPr>
                    <a:solidFill>
                      <a:schemeClr val="bg1"/>
                    </a:solidFill>
                  </a:tcPr>
                </a:tc>
                <a:tc>
                  <a:txBody>
                    <a:bodyPr/>
                    <a:lstStyle/>
                    <a:p>
                      <a:endParaRPr lang="fr-FR" sz="1800" dirty="0">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357158" y="71414"/>
            <a:ext cx="8358246" cy="369332"/>
          </a:xfrm>
          <a:prstGeom prst="rect">
            <a:avLst/>
          </a:prstGeom>
          <a:solidFill>
            <a:schemeClr val="accent3">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fr-FR" b="1" dirty="0" smtClean="0">
                <a:latin typeface="Times New Roman" pitchFamily="18" charset="0"/>
                <a:cs typeface="Times New Roman" pitchFamily="18" charset="0"/>
              </a:rPr>
              <a:t>Tableau. Principales caractéristiques des polymères du cytosquelette.</a:t>
            </a:r>
            <a:r>
              <a:rPr lang="fr-FR"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endParaRPr lang="fr-FR"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72594" y="91678"/>
            <a:ext cx="9000000" cy="1980000"/>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w="57150">
            <a:solidFill>
              <a:srgbClr val="3333CC"/>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4400" b="1" dirty="0" smtClean="0">
                <a:ln w="17780" cmpd="sng">
                  <a:solidFill>
                    <a:schemeClr val="tx1"/>
                  </a:solidFill>
                  <a:prstDash val="solid"/>
                  <a:miter lim="800000"/>
                </a:ln>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a:effectLst>
                  <a:outerShdw blurRad="50800" algn="tl" rotWithShape="0">
                    <a:srgbClr val="000000"/>
                  </a:outerShdw>
                </a:effectLst>
                <a:latin typeface="Times New Roman" pitchFamily="18" charset="0"/>
                <a:cs typeface="Times New Roman" pitchFamily="18" charset="0"/>
              </a:rPr>
              <a:t>FILAMENTS INTERMEDIAIRES</a:t>
            </a:r>
          </a:p>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ln w="17780" cmpd="sng">
                  <a:solidFill>
                    <a:schemeClr val="tx1"/>
                  </a:solidFill>
                  <a:prstDash val="solid"/>
                  <a:miter lim="800000"/>
                </a:ln>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a:effectLst>
                  <a:outerShdw blurRad="50800" algn="tl" rotWithShape="0">
                    <a:srgbClr val="000000"/>
                  </a:outerShdw>
                </a:effectLst>
                <a:latin typeface="Times New Roman" pitchFamily="18" charset="0"/>
                <a:cs typeface="Times New Roman" pitchFamily="18" charset="0"/>
              </a:rPr>
              <a:t>(FI)</a:t>
            </a:r>
            <a:endParaRPr lang="fr-FR" sz="4400" b="1" dirty="0">
              <a:ln w="17780" cmpd="sng">
                <a:solidFill>
                  <a:schemeClr val="tx1"/>
                </a:solidFill>
                <a:prstDash val="solid"/>
                <a:miter lim="800000"/>
              </a:ln>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a:effectLst>
                <a:outerShdw blurRad="50800" algn="tl" rotWithShape="0">
                  <a:srgbClr val="000000"/>
                </a:outerShdw>
              </a:effectLst>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2"/>
          <a:srcRect/>
          <a:stretch>
            <a:fillRect/>
          </a:stretch>
        </p:blipFill>
        <p:spPr bwMode="auto">
          <a:xfrm>
            <a:off x="71438" y="2428868"/>
            <a:ext cx="3786182" cy="4357694"/>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a:srcRect/>
          <a:stretch>
            <a:fillRect/>
          </a:stretch>
        </p:blipFill>
        <p:spPr bwMode="auto">
          <a:xfrm>
            <a:off x="3786182" y="2143116"/>
            <a:ext cx="5321090" cy="4586296"/>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 y="1571612"/>
            <a:ext cx="3096000" cy="250033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buClrTx/>
              <a:buNone/>
            </a:pPr>
            <a:r>
              <a:rPr lang="fr-FR" sz="2400" b="1" dirty="0" smtClean="0">
                <a:latin typeface="Times New Roman" pitchFamily="18" charset="0"/>
                <a:cs typeface="Times New Roman" pitchFamily="18" charset="0"/>
              </a:rPr>
              <a:t>Diamètre = 8 à 12 nm</a:t>
            </a:r>
          </a:p>
          <a:p>
            <a:pPr algn="just">
              <a:buClrTx/>
              <a:buNone/>
            </a:pPr>
            <a:r>
              <a:rPr lang="fr-FR" sz="2400" b="1" dirty="0" smtClean="0">
                <a:latin typeface="Times New Roman" pitchFamily="18" charset="0"/>
                <a:cs typeface="Times New Roman" pitchFamily="18" charset="0"/>
              </a:rPr>
              <a:t>Polymère fibreux non polarisé: </a:t>
            </a:r>
            <a:r>
              <a:rPr lang="fr-FR" sz="2400" dirty="0" smtClean="0">
                <a:latin typeface="Times New Roman" pitchFamily="18" charset="0"/>
                <a:cs typeface="Times New Roman" pitchFamily="18" charset="0"/>
              </a:rPr>
              <a:t>Il y a absence de polarisation pour les filaments intermédiaires.</a:t>
            </a:r>
            <a:endParaRPr lang="fr-FR" sz="2400" b="1" dirty="0" smtClean="0">
              <a:latin typeface="Times New Roman" pitchFamily="18" charset="0"/>
              <a:cs typeface="Times New Roman" pitchFamily="18" charset="0"/>
            </a:endParaRPr>
          </a:p>
          <a:p>
            <a:pPr algn="just">
              <a:buClrTx/>
              <a:buNone/>
            </a:pPr>
            <a:endParaRPr lang="fr-FR" sz="3000" b="1" dirty="0" smtClean="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l="4202" t="19211" r="1681" b="11628"/>
          <a:stretch>
            <a:fillRect/>
          </a:stretch>
        </p:blipFill>
        <p:spPr bwMode="auto">
          <a:xfrm>
            <a:off x="142843" y="4071942"/>
            <a:ext cx="9001157" cy="2571768"/>
          </a:xfrm>
          <a:prstGeom prst="rect">
            <a:avLst/>
          </a:prstGeom>
          <a:noFill/>
          <a:ln w="9525">
            <a:noFill/>
            <a:miter lim="800000"/>
            <a:headEnd/>
            <a:tailEnd/>
          </a:ln>
          <a:effectLst/>
        </p:spPr>
      </p:pic>
      <p:sp>
        <p:nvSpPr>
          <p:cNvPr id="5" name="Rectangle 4"/>
          <p:cNvSpPr/>
          <p:nvPr/>
        </p:nvSpPr>
        <p:spPr>
          <a:xfrm>
            <a:off x="7072330" y="5643602"/>
            <a:ext cx="2000264" cy="10715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smtClean="0">
                <a:solidFill>
                  <a:schemeClr val="tx1"/>
                </a:solidFill>
                <a:latin typeface="Times New Roman" pitchFamily="18" charset="0"/>
                <a:cs typeface="Times New Roman" pitchFamily="18" charset="0"/>
              </a:rPr>
              <a:t>Sous unités protéines</a:t>
            </a:r>
          </a:p>
          <a:p>
            <a:pPr algn="ctr"/>
            <a:r>
              <a:rPr lang="fr-FR" sz="2000" b="1" dirty="0" smtClean="0">
                <a:solidFill>
                  <a:schemeClr val="tx1"/>
                </a:solidFill>
                <a:latin typeface="Times New Roman" pitchFamily="18" charset="0"/>
                <a:cs typeface="Times New Roman" pitchFamily="18" charset="0"/>
              </a:rPr>
              <a:t>fibreuses</a:t>
            </a:r>
            <a:endParaRPr lang="fr-FR" sz="2000" b="1" dirty="0">
              <a:solidFill>
                <a:schemeClr val="tx1"/>
              </a:solidFill>
              <a:latin typeface="Times New Roman" pitchFamily="18" charset="0"/>
              <a:cs typeface="Times New Roman" pitchFamily="18" charset="0"/>
            </a:endParaRPr>
          </a:p>
        </p:txBody>
      </p:sp>
      <p:cxnSp>
        <p:nvCxnSpPr>
          <p:cNvPr id="16" name="Connecteur droit avec flèche 15"/>
          <p:cNvCxnSpPr/>
          <p:nvPr/>
        </p:nvCxnSpPr>
        <p:spPr>
          <a:xfrm rot="10800000" flipV="1">
            <a:off x="571472" y="4714884"/>
            <a:ext cx="1714514" cy="1071570"/>
          </a:xfrm>
          <a:prstGeom prst="straightConnector1">
            <a:avLst/>
          </a:prstGeom>
          <a:ln w="571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rot="16200000" flipH="1">
            <a:off x="6000760" y="4857761"/>
            <a:ext cx="1214448" cy="785819"/>
          </a:xfrm>
          <a:prstGeom prst="straightConnector1">
            <a:avLst/>
          </a:prstGeom>
          <a:ln w="571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143768" y="4548854"/>
            <a:ext cx="20002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800" b="1" dirty="0" smtClean="0">
                <a:latin typeface="Times New Roman" pitchFamily="18" charset="0"/>
                <a:cs typeface="Times New Roman" pitchFamily="18" charset="0"/>
              </a:rPr>
              <a:t>8-12 nm</a:t>
            </a:r>
            <a:endParaRPr lang="fr-FR" sz="2800" b="1" dirty="0">
              <a:latin typeface="Times New Roman" pitchFamily="18" charset="0"/>
              <a:cs typeface="Times New Roman" pitchFamily="18" charset="0"/>
            </a:endParaRPr>
          </a:p>
        </p:txBody>
      </p:sp>
      <p:cxnSp>
        <p:nvCxnSpPr>
          <p:cNvPr id="10" name="Connecteur droit avec flèche 9"/>
          <p:cNvCxnSpPr/>
          <p:nvPr/>
        </p:nvCxnSpPr>
        <p:spPr>
          <a:xfrm rot="5400000" flipH="1" flipV="1">
            <a:off x="7678546" y="4393626"/>
            <a:ext cx="360000" cy="79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5400000">
            <a:off x="7643039" y="5285594"/>
            <a:ext cx="428628"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7572396" y="4286256"/>
            <a:ext cx="428628"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7643834" y="5499114"/>
            <a:ext cx="428628"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re 1"/>
          <p:cNvSpPr txBox="1">
            <a:spLocks/>
          </p:cNvSpPr>
          <p:nvPr/>
        </p:nvSpPr>
        <p:spPr>
          <a:xfrm>
            <a:off x="72594" y="91678"/>
            <a:ext cx="9000000" cy="1408496"/>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w="57150">
            <a:solidFill>
              <a:srgbClr val="3333CC"/>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4400" b="1" dirty="0" smtClean="0">
                <a:ln w="38100">
                  <a:solidFill>
                    <a:schemeClr val="bg2">
                      <a:lumMod val="25000"/>
                    </a:schemeClr>
                  </a:solidFill>
                </a:ln>
                <a:solidFill>
                  <a:srgbClr val="FFFF00"/>
                </a:solidFill>
                <a:latin typeface="Aharoni" pitchFamily="2" charset="-79"/>
                <a:cs typeface="Aharoni" pitchFamily="2" charset="-79"/>
              </a:rPr>
              <a:t>Structure et organisation des Filaments intermédiaires</a:t>
            </a:r>
            <a:endParaRPr lang="fr-FR" sz="4400" b="1" dirty="0">
              <a:ln w="38100">
                <a:solidFill>
                  <a:schemeClr val="bg2">
                    <a:lumMod val="25000"/>
                  </a:schemeClr>
                </a:solidFill>
              </a:ln>
              <a:solidFill>
                <a:srgbClr val="FFFF00"/>
              </a:solidFill>
              <a:effectLst>
                <a:outerShdw blurRad="50800" algn="tl" rotWithShape="0">
                  <a:srgbClr val="000000"/>
                </a:outerShdw>
              </a:effectLst>
              <a:latin typeface="Aharoni" pitchFamily="2" charset="-79"/>
              <a:cs typeface="Aharoni" pitchFamily="2" charset="-79"/>
            </a:endParaRPr>
          </a:p>
        </p:txBody>
      </p:sp>
      <p:pic>
        <p:nvPicPr>
          <p:cNvPr id="7170" name="Picture 2"/>
          <p:cNvPicPr>
            <a:picLocks noChangeAspect="1" noChangeArrowheads="1"/>
          </p:cNvPicPr>
          <p:nvPr/>
        </p:nvPicPr>
        <p:blipFill>
          <a:blip r:embed="rId3"/>
          <a:srcRect/>
          <a:stretch>
            <a:fillRect/>
          </a:stretch>
        </p:blipFill>
        <p:spPr bwMode="auto">
          <a:xfrm>
            <a:off x="3071802" y="1571612"/>
            <a:ext cx="6072199" cy="2428892"/>
          </a:xfrm>
          <a:prstGeom prst="rect">
            <a:avLst/>
          </a:prstGeom>
          <a:noFill/>
          <a:ln w="9525">
            <a:solidFill>
              <a:srgbClr val="66FFFF"/>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1571612"/>
            <a:ext cx="8229600" cy="2000264"/>
          </a:xfrm>
        </p:spPr>
        <p:txBody>
          <a:bodyPr>
            <a:normAutofit/>
          </a:bodyPr>
          <a:lstStyle/>
          <a:p>
            <a:pPr algn="just">
              <a:buClrTx/>
              <a:buFont typeface="Wingdings" pitchFamily="2" charset="2"/>
              <a:buChar char="§"/>
            </a:pPr>
            <a:r>
              <a:rPr lang="fr-FR" sz="3000" b="1" dirty="0" smtClean="0">
                <a:latin typeface="Times New Roman" pitchFamily="18" charset="0"/>
                <a:cs typeface="Times New Roman" pitchFamily="18" charset="0"/>
              </a:rPr>
              <a:t>Les FI sont constitués de </a:t>
            </a:r>
            <a:r>
              <a:rPr lang="fr-FR" sz="3000" b="1" dirty="0" smtClean="0">
                <a:solidFill>
                  <a:srgbClr val="FF0000"/>
                </a:solidFill>
                <a:latin typeface="Times New Roman" pitchFamily="18" charset="0"/>
                <a:cs typeface="Times New Roman" pitchFamily="18" charset="0"/>
              </a:rPr>
              <a:t>sous unités protéiques filamenteuses</a:t>
            </a:r>
            <a:r>
              <a:rPr lang="fr-FR" sz="3000" b="1" dirty="0" smtClean="0">
                <a:latin typeface="Times New Roman" pitchFamily="18" charset="0"/>
                <a:cs typeface="Times New Roman" pitchFamily="18" charset="0"/>
              </a:rPr>
              <a:t>, résistantes, hétérogènes et qui varient selon les types cellulaires</a:t>
            </a:r>
          </a:p>
          <a:p>
            <a:pPr algn="just">
              <a:buClrTx/>
              <a:buNone/>
            </a:pPr>
            <a:endParaRPr lang="fr-FR" dirty="0">
              <a:latin typeface="Times New Roman" pitchFamily="18" charset="0"/>
              <a:cs typeface="Times New Roman" pitchFamily="18" charset="0"/>
            </a:endParaRPr>
          </a:p>
        </p:txBody>
      </p:sp>
      <p:sp>
        <p:nvSpPr>
          <p:cNvPr id="13" name="Titre 1"/>
          <p:cNvSpPr txBox="1">
            <a:spLocks/>
          </p:cNvSpPr>
          <p:nvPr/>
        </p:nvSpPr>
        <p:spPr>
          <a:xfrm>
            <a:off x="72594" y="91678"/>
            <a:ext cx="9000000" cy="1408496"/>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w="57150">
            <a:solidFill>
              <a:srgbClr val="3333CC"/>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4400" b="1" dirty="0" smtClean="0">
                <a:ln w="38100">
                  <a:solidFill>
                    <a:schemeClr val="bg2">
                      <a:lumMod val="25000"/>
                    </a:schemeClr>
                  </a:solidFill>
                </a:ln>
                <a:solidFill>
                  <a:srgbClr val="FFFF00"/>
                </a:solidFill>
                <a:latin typeface="Aharoni" pitchFamily="2" charset="-79"/>
                <a:cs typeface="Aharoni" pitchFamily="2" charset="-79"/>
              </a:rPr>
              <a:t>Structure et organisation des Filaments intermédiaires</a:t>
            </a:r>
            <a:endParaRPr lang="fr-FR" sz="4400" b="1" dirty="0">
              <a:ln w="38100">
                <a:solidFill>
                  <a:schemeClr val="bg2">
                    <a:lumMod val="25000"/>
                  </a:schemeClr>
                </a:solidFill>
              </a:ln>
              <a:solidFill>
                <a:srgbClr val="FFFF00"/>
              </a:solidFill>
              <a:effectLst>
                <a:outerShdw blurRad="50800" algn="tl" rotWithShape="0">
                  <a:srgbClr val="000000"/>
                </a:outerShdw>
              </a:effectLst>
              <a:latin typeface="Aharoni" pitchFamily="2" charset="-79"/>
              <a:cs typeface="Aharoni" pitchFamily="2" charset="-79"/>
            </a:endParaRPr>
          </a:p>
        </p:txBody>
      </p:sp>
      <p:pic>
        <p:nvPicPr>
          <p:cNvPr id="5122" name="Picture 2"/>
          <p:cNvPicPr>
            <a:picLocks noChangeAspect="1" noChangeArrowheads="1"/>
          </p:cNvPicPr>
          <p:nvPr/>
        </p:nvPicPr>
        <p:blipFill>
          <a:blip r:embed="rId2"/>
          <a:srcRect/>
          <a:stretch>
            <a:fillRect/>
          </a:stretch>
        </p:blipFill>
        <p:spPr bwMode="auto">
          <a:xfrm>
            <a:off x="428596" y="3618791"/>
            <a:ext cx="8286808" cy="1453283"/>
          </a:xfrm>
          <a:prstGeom prst="rect">
            <a:avLst/>
          </a:prstGeom>
          <a:noFill/>
          <a:ln w="9525">
            <a:noFill/>
            <a:miter lim="800000"/>
            <a:headEnd/>
            <a:tailEnd/>
          </a:ln>
          <a:effectLst/>
        </p:spPr>
      </p:pic>
      <p:sp>
        <p:nvSpPr>
          <p:cNvPr id="5" name="Rectangle 4"/>
          <p:cNvSpPr/>
          <p:nvPr/>
        </p:nvSpPr>
        <p:spPr>
          <a:xfrm>
            <a:off x="285720" y="3571876"/>
            <a:ext cx="8429684" cy="15716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214282" y="642918"/>
          <a:ext cx="8786874" cy="5763973"/>
        </p:xfrm>
        <a:graphic>
          <a:graphicData uri="http://schemas.openxmlformats.org/drawingml/2006/table">
            <a:tbl>
              <a:tblPr firstRow="1" bandRow="1">
                <a:tableStyleId>{073A0DAA-6AF3-43AB-8588-CEC1D06C72B9}</a:tableStyleId>
              </a:tblPr>
              <a:tblGrid>
                <a:gridCol w="2143140">
                  <a:extLst>
                    <a:ext uri="{9D8B030D-6E8A-4147-A177-3AD203B41FA5}">
                      <a16:colId xmlns:a16="http://schemas.microsoft.com/office/drawing/2014/main" val="20000"/>
                    </a:ext>
                  </a:extLst>
                </a:gridCol>
                <a:gridCol w="4429156">
                  <a:extLst>
                    <a:ext uri="{9D8B030D-6E8A-4147-A177-3AD203B41FA5}">
                      <a16:colId xmlns:a16="http://schemas.microsoft.com/office/drawing/2014/main" val="20001"/>
                    </a:ext>
                  </a:extLst>
                </a:gridCol>
                <a:gridCol w="2214578">
                  <a:extLst>
                    <a:ext uri="{9D8B030D-6E8A-4147-A177-3AD203B41FA5}">
                      <a16:colId xmlns:a16="http://schemas.microsoft.com/office/drawing/2014/main" val="20002"/>
                    </a:ext>
                  </a:extLst>
                </a:gridCol>
              </a:tblGrid>
              <a:tr h="887926">
                <a:tc>
                  <a:txBody>
                    <a:bodyPr/>
                    <a:lstStyle/>
                    <a:p>
                      <a:r>
                        <a:rPr kumimoji="0" lang="fr-FR" sz="2400" kern="1200" baseline="0" dirty="0" smtClean="0">
                          <a:latin typeface="Times New Roman" pitchFamily="18" charset="0"/>
                          <a:cs typeface="Times New Roman" pitchFamily="18" charset="0"/>
                        </a:rPr>
                        <a:t>Filaments intermédiaires</a:t>
                      </a:r>
                      <a:endParaRPr lang="fr-FR" sz="2400" b="1" dirty="0">
                        <a:solidFill>
                          <a:srgbClr val="C00000"/>
                        </a:solidFill>
                        <a:latin typeface="Times New Roman" pitchFamily="18" charset="0"/>
                        <a:cs typeface="Times New Roman" pitchFamily="18" charset="0"/>
                      </a:endParaRPr>
                    </a:p>
                  </a:txBody>
                  <a:tcPr/>
                </a:tc>
                <a:tc>
                  <a:txBody>
                    <a:bodyPr/>
                    <a:lstStyle/>
                    <a:p>
                      <a:r>
                        <a:rPr kumimoji="0" lang="fr-FR" sz="2400" kern="1200" baseline="0" dirty="0" smtClean="0">
                          <a:latin typeface="Times New Roman" pitchFamily="18" charset="0"/>
                          <a:cs typeface="Times New Roman" pitchFamily="18" charset="0"/>
                        </a:rPr>
                        <a:t>Localisation</a:t>
                      </a:r>
                      <a:endParaRPr lang="fr-FR" sz="2400" b="1" dirty="0">
                        <a:solidFill>
                          <a:srgbClr val="C00000"/>
                        </a:solidFill>
                        <a:latin typeface="Times New Roman" pitchFamily="18" charset="0"/>
                        <a:cs typeface="Times New Roman" pitchFamily="18" charset="0"/>
                      </a:endParaRPr>
                    </a:p>
                  </a:txBody>
                  <a:tcPr/>
                </a:tc>
                <a:tc>
                  <a:txBody>
                    <a:bodyPr/>
                    <a:lstStyle/>
                    <a:p>
                      <a:r>
                        <a:rPr kumimoji="0" lang="fr-FR" sz="2400" kern="1200" baseline="0" dirty="0" smtClean="0">
                          <a:latin typeface="Times New Roman" pitchFamily="18" charset="0"/>
                          <a:cs typeface="Times New Roman" pitchFamily="18" charset="0"/>
                        </a:rPr>
                        <a:t>Rôle</a:t>
                      </a:r>
                      <a:endParaRPr lang="fr-FR" sz="2400" b="1" dirty="0">
                        <a:solidFill>
                          <a:srgbClr val="C0000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32628">
                <a:tc>
                  <a:txBody>
                    <a:bodyPr/>
                    <a:lstStyle/>
                    <a:p>
                      <a:r>
                        <a:rPr lang="fr-FR" sz="2400" b="1" dirty="0" smtClean="0">
                          <a:solidFill>
                            <a:srgbClr val="C00000"/>
                          </a:solidFill>
                          <a:latin typeface="Times New Roman" pitchFamily="18" charset="0"/>
                          <a:cs typeface="Times New Roman" pitchFamily="18" charset="0"/>
                        </a:rPr>
                        <a:t>lamines </a:t>
                      </a:r>
                      <a:endParaRPr lang="fr-FR" sz="2400" b="1" dirty="0">
                        <a:solidFill>
                          <a:srgbClr val="C00000"/>
                        </a:solidFill>
                        <a:latin typeface="Times New Roman" pitchFamily="18" charset="0"/>
                        <a:cs typeface="Times New Roman" pitchFamily="18" charset="0"/>
                      </a:endParaRPr>
                    </a:p>
                  </a:txBody>
                  <a:tcPr/>
                </a:tc>
                <a:tc>
                  <a:txBody>
                    <a:bodyPr/>
                    <a:lstStyle/>
                    <a:p>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constituent le groupe le plus ubiquitaire des FI. On ne trouve les lamines que dans le noyau.</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endParaRPr lang="fr-FR" sz="2400" b="1" dirty="0">
                        <a:latin typeface="Times New Roman" pitchFamily="18" charset="0"/>
                        <a:cs typeface="Times New Roman" pitchFamily="18" charset="0"/>
                      </a:endParaRPr>
                    </a:p>
                  </a:txBody>
                  <a:tcPr/>
                </a:tc>
                <a:tc>
                  <a:txBody>
                    <a:bodyPr/>
                    <a:lstStyle/>
                    <a:p>
                      <a:r>
                        <a:rPr kumimoji="0" lang="fr-FR" sz="2400" b="1" kern="1200" baseline="0" dirty="0" smtClean="0">
                          <a:latin typeface="Times New Roman" pitchFamily="18" charset="0"/>
                          <a:cs typeface="Times New Roman" pitchFamily="18" charset="0"/>
                        </a:rPr>
                        <a:t>Architecture du noyau</a:t>
                      </a:r>
                      <a:endParaRPr lang="fr-FR" sz="2400" b="1"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773355">
                <a:tc>
                  <a:txBody>
                    <a:bodyPr/>
                    <a:lstStyle/>
                    <a:p>
                      <a:r>
                        <a:rPr lang="fr-FR" sz="2400" b="1" dirty="0" err="1" smtClean="0">
                          <a:solidFill>
                            <a:srgbClr val="C00000"/>
                          </a:solidFill>
                          <a:latin typeface="Times New Roman" pitchFamily="18" charset="0"/>
                          <a:cs typeface="Times New Roman" pitchFamily="18" charset="0"/>
                        </a:rPr>
                        <a:t>vimentine</a:t>
                      </a:r>
                      <a:r>
                        <a:rPr lang="fr-FR" sz="2400" b="1" dirty="0" smtClean="0">
                          <a:solidFill>
                            <a:srgbClr val="C00000"/>
                          </a:solidFill>
                          <a:latin typeface="Times New Roman" pitchFamily="18" charset="0"/>
                          <a:cs typeface="Times New Roman" pitchFamily="18" charset="0"/>
                        </a:rPr>
                        <a:t> </a:t>
                      </a:r>
                      <a:endParaRPr lang="fr-FR" sz="2400" b="1" dirty="0">
                        <a:solidFill>
                          <a:srgbClr val="C00000"/>
                        </a:solidFill>
                        <a:latin typeface="Times New Roman" pitchFamily="18" charset="0"/>
                        <a:cs typeface="Times New Roman" pitchFamily="18" charset="0"/>
                      </a:endParaRPr>
                    </a:p>
                  </a:txBody>
                  <a:tcPr/>
                </a:tc>
                <a:tc>
                  <a:txBody>
                    <a:bodyPr/>
                    <a:lstStyle/>
                    <a:p>
                      <a:r>
                        <a:rPr kumimoji="0" lang="fr-FR" sz="2400" b="1" kern="1200" baseline="0" dirty="0" smtClean="0">
                          <a:latin typeface="Times New Roman" pitchFamily="18" charset="0"/>
                          <a:cs typeface="Times New Roman" pitchFamily="18" charset="0"/>
                        </a:rPr>
                        <a:t>Cellules mésoblastiques,</a:t>
                      </a:r>
                    </a:p>
                    <a:p>
                      <a:r>
                        <a:rPr kumimoji="0" lang="fr-FR" sz="2400" b="1" kern="1200" baseline="0" dirty="0" smtClean="0">
                          <a:latin typeface="Times New Roman" pitchFamily="18" charset="0"/>
                          <a:cs typeface="Times New Roman" pitchFamily="18" charset="0"/>
                        </a:rPr>
                        <a:t>fibroblastes</a:t>
                      </a:r>
                      <a:endParaRPr lang="fr-FR" sz="2400" b="1" dirty="0">
                        <a:latin typeface="Times New Roman" pitchFamily="18" charset="0"/>
                        <a:cs typeface="Times New Roman" pitchFamily="18" charset="0"/>
                      </a:endParaRPr>
                    </a:p>
                  </a:txBody>
                  <a:tcPr/>
                </a:tc>
                <a:tc>
                  <a:txBody>
                    <a:bodyPr/>
                    <a:lstStyle/>
                    <a:p>
                      <a:endParaRPr lang="fr-FR" sz="2400" b="1"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486927">
                <a:tc>
                  <a:txBody>
                    <a:bodyPr/>
                    <a:lstStyle/>
                    <a:p>
                      <a:r>
                        <a:rPr lang="fr-FR" sz="2400" b="1" dirty="0" err="1" smtClean="0">
                          <a:solidFill>
                            <a:srgbClr val="C00000"/>
                          </a:solidFill>
                          <a:latin typeface="Times New Roman" pitchFamily="18" charset="0"/>
                          <a:cs typeface="Times New Roman" pitchFamily="18" charset="0"/>
                        </a:rPr>
                        <a:t>Desmines</a:t>
                      </a:r>
                      <a:endParaRPr lang="fr-FR" sz="2400" b="1" dirty="0">
                        <a:solidFill>
                          <a:srgbClr val="C00000"/>
                        </a:solidFill>
                        <a:latin typeface="Times New Roman" pitchFamily="18" charset="0"/>
                        <a:cs typeface="Times New Roman" pitchFamily="18" charset="0"/>
                      </a:endParaRPr>
                    </a:p>
                  </a:txBody>
                  <a:tcPr/>
                </a:tc>
                <a:tc>
                  <a:txBody>
                    <a:bodyPr/>
                    <a:lstStyle/>
                    <a:p>
                      <a:r>
                        <a:rPr kumimoji="0" lang="fr-FR" sz="2400" b="1" kern="1200" baseline="0" dirty="0" smtClean="0">
                          <a:latin typeface="Times New Roman" pitchFamily="18" charset="0"/>
                          <a:cs typeface="Times New Roman" pitchFamily="18" charset="0"/>
                        </a:rPr>
                        <a:t>Cellules musculaires</a:t>
                      </a:r>
                      <a:endParaRPr lang="fr-FR" sz="2400" b="1" dirty="0">
                        <a:latin typeface="Times New Roman" pitchFamily="18" charset="0"/>
                        <a:cs typeface="Times New Roman" pitchFamily="18" charset="0"/>
                      </a:endParaRPr>
                    </a:p>
                  </a:txBody>
                  <a:tcPr/>
                </a:tc>
                <a:tc>
                  <a:txBody>
                    <a:bodyPr/>
                    <a:lstStyle/>
                    <a:p>
                      <a:endParaRPr lang="fr-FR" sz="2400" b="1"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117068">
                <a:tc>
                  <a:txBody>
                    <a:bodyPr/>
                    <a:lstStyle/>
                    <a:p>
                      <a:r>
                        <a:rPr lang="fr-FR" sz="2400" b="1" dirty="0" err="1" smtClean="0">
                          <a:solidFill>
                            <a:srgbClr val="C00000"/>
                          </a:solidFill>
                          <a:latin typeface="Times New Roman" pitchFamily="18" charset="0"/>
                          <a:cs typeface="Times New Roman" pitchFamily="18" charset="0"/>
                        </a:rPr>
                        <a:t>Cytokératines</a:t>
                      </a:r>
                      <a:r>
                        <a:rPr lang="fr-FR" sz="2400" b="1" dirty="0" smtClean="0">
                          <a:solidFill>
                            <a:srgbClr val="C00000"/>
                          </a:solidFill>
                          <a:latin typeface="Times New Roman" pitchFamily="18" charset="0"/>
                          <a:cs typeface="Times New Roman" pitchFamily="18" charset="0"/>
                        </a:rPr>
                        <a:t> </a:t>
                      </a:r>
                      <a:endParaRPr lang="fr-FR" sz="2400" b="1" dirty="0">
                        <a:solidFill>
                          <a:srgbClr val="C00000"/>
                        </a:solidFill>
                        <a:latin typeface="Times New Roman" pitchFamily="18" charset="0"/>
                        <a:cs typeface="Times New Roman" pitchFamily="18" charset="0"/>
                      </a:endParaRPr>
                    </a:p>
                  </a:txBody>
                  <a:tcPr/>
                </a:tc>
                <a:tc>
                  <a:txBody>
                    <a:bodyPr/>
                    <a:lstStyle/>
                    <a:p>
                      <a:r>
                        <a:rPr lang="fr-FR" sz="2400" b="1" dirty="0" smtClean="0">
                          <a:latin typeface="Times New Roman" pitchFamily="18" charset="0"/>
                          <a:cs typeface="Times New Roman" pitchFamily="18" charset="0"/>
                        </a:rPr>
                        <a:t>les cellules épithéliales: </a:t>
                      </a:r>
                    </a:p>
                    <a:p>
                      <a:r>
                        <a:rPr lang="fr-FR" sz="2400" b="1" dirty="0" smtClean="0">
                          <a:latin typeface="Times New Roman" pitchFamily="18" charset="0"/>
                          <a:cs typeface="Times New Roman" pitchFamily="18" charset="0"/>
                        </a:rPr>
                        <a:t>kératine de type acide, kératine de type basique</a:t>
                      </a:r>
                      <a:endParaRPr lang="fr-FR" sz="2400" b="1" dirty="0">
                        <a:latin typeface="Times New Roman" pitchFamily="18" charset="0"/>
                        <a:cs typeface="Times New Roman" pitchFamily="18" charset="0"/>
                      </a:endParaRPr>
                    </a:p>
                  </a:txBody>
                  <a:tcPr/>
                </a:tc>
                <a:tc>
                  <a:txBody>
                    <a:bodyPr/>
                    <a:lstStyle/>
                    <a:p>
                      <a:r>
                        <a:rPr kumimoji="0" lang="fr-FR" sz="2400" b="1" kern="1200" baseline="0" dirty="0" smtClean="0">
                          <a:latin typeface="Times New Roman" pitchFamily="18" charset="0"/>
                          <a:cs typeface="Times New Roman" pitchFamily="18" charset="0"/>
                        </a:rPr>
                        <a:t>Résistance et imperméabilité</a:t>
                      </a:r>
                      <a:endParaRPr lang="fr-FR" sz="2400" b="1"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117068">
                <a:tc>
                  <a:txBody>
                    <a:bodyPr/>
                    <a:lstStyle/>
                    <a:p>
                      <a:r>
                        <a:rPr lang="fr-FR" sz="2400" b="1" dirty="0" err="1" smtClean="0">
                          <a:solidFill>
                            <a:srgbClr val="C00000"/>
                          </a:solidFill>
                          <a:latin typeface="Times New Roman" pitchFamily="18" charset="0"/>
                          <a:cs typeface="Times New Roman" pitchFamily="18" charset="0"/>
                        </a:rPr>
                        <a:t>neurofilaments</a:t>
                      </a:r>
                      <a:endParaRPr lang="fr-FR" sz="2400" b="1" dirty="0">
                        <a:solidFill>
                          <a:srgbClr val="C00000"/>
                        </a:solidFill>
                        <a:latin typeface="Times New Roman" pitchFamily="18" charset="0"/>
                        <a:cs typeface="Times New Roman" pitchFamily="18" charset="0"/>
                      </a:endParaRPr>
                    </a:p>
                  </a:txBody>
                  <a:tcPr/>
                </a:tc>
                <a:tc>
                  <a:txBody>
                    <a:bodyPr/>
                    <a:lstStyle/>
                    <a:p>
                      <a:r>
                        <a:rPr kumimoji="0" lang="fr-FR" sz="2400" b="1" kern="1200" baseline="0" dirty="0" smtClean="0">
                          <a:latin typeface="Times New Roman" pitchFamily="18" charset="0"/>
                          <a:cs typeface="Times New Roman" pitchFamily="18" charset="0"/>
                        </a:rPr>
                        <a:t>Cellules nerveuses : neurone</a:t>
                      </a:r>
                      <a:endParaRPr lang="fr-FR" sz="2400" b="1" dirty="0">
                        <a:latin typeface="Times New Roman" pitchFamily="18" charset="0"/>
                        <a:cs typeface="Times New Roman" pitchFamily="18" charset="0"/>
                      </a:endParaRPr>
                    </a:p>
                  </a:txBody>
                  <a:tcPr/>
                </a:tc>
                <a:tc>
                  <a:txBody>
                    <a:bodyPr/>
                    <a:lstStyle/>
                    <a:p>
                      <a:r>
                        <a:rPr kumimoji="0" lang="fr-FR" sz="2400" b="1" kern="1200" baseline="0" dirty="0" smtClean="0">
                          <a:latin typeface="Times New Roman" pitchFamily="18" charset="0"/>
                          <a:cs typeface="Times New Roman" pitchFamily="18" charset="0"/>
                        </a:rPr>
                        <a:t>Armature axones et dendrites</a:t>
                      </a:r>
                      <a:endParaRPr lang="fr-FR" sz="2400" b="1"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
        <p:nvSpPr>
          <p:cNvPr id="6" name="Rectangle 5"/>
          <p:cNvSpPr/>
          <p:nvPr/>
        </p:nvSpPr>
        <p:spPr>
          <a:xfrm>
            <a:off x="214282" y="109815"/>
            <a:ext cx="8659989" cy="461665"/>
          </a:xfrm>
          <a:prstGeom prst="rect">
            <a:avLst/>
          </a:prstGeom>
          <a:solidFill>
            <a:schemeClr val="bg1"/>
          </a:solidFill>
          <a:ln w="57150">
            <a:solidFill>
              <a:srgbClr val="003399"/>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b="1" dirty="0" smtClean="0">
                <a:latin typeface="Times New Roman" pitchFamily="18" charset="0"/>
                <a:cs typeface="Times New Roman" pitchFamily="18" charset="0"/>
              </a:rPr>
              <a:t>Classes de protéines formants les filaments intermédiaires</a:t>
            </a:r>
          </a:p>
        </p:txBody>
      </p:sp>
    </p:spTree>
  </p:cSld>
  <p:clrMapOvr>
    <a:masterClrMapping/>
  </p:clrMapOvr>
  <p:transition>
    <p:pull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l="9375" t="5263" r="6250"/>
          <a:stretch>
            <a:fillRect/>
          </a:stretch>
        </p:blipFill>
        <p:spPr bwMode="auto">
          <a:xfrm>
            <a:off x="-32" y="71438"/>
            <a:ext cx="4714908" cy="5072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5201847"/>
            <a:ext cx="9144000" cy="1656177"/>
          </a:xfrm>
          <a:prstGeom prst="rect">
            <a:avLst/>
          </a:prstGeom>
          <a:ln w="76200">
            <a:solidFill>
              <a:srgbClr val="FF0000"/>
            </a:solidFill>
          </a:ln>
        </p:spPr>
        <p:txBody>
          <a:bodyPr wrap="square" lIns="360000" tIns="144000" rIns="360000" bIns="216000">
            <a:spAutoFit/>
          </a:bodyPr>
          <a:lstStyle/>
          <a:p>
            <a:pPr lvl="0" algn="justLow" fontAlgn="base">
              <a:spcBef>
                <a:spcPct val="0"/>
              </a:spcBef>
              <a:spcAft>
                <a:spcPct val="0"/>
              </a:spcAft>
            </a:pPr>
            <a:r>
              <a:rPr lang="fr-FR" sz="2800" b="1" dirty="0" smtClean="0">
                <a:latin typeface="Times New Roman" pitchFamily="18" charset="0"/>
                <a:ea typeface="Calibri" pitchFamily="34" charset="0"/>
                <a:cs typeface="Times New Roman" pitchFamily="18" charset="0"/>
              </a:rPr>
              <a:t>Dans la cellule animale, les FI constituent des réseaux fibreux rigides autour de l’enveloppe nucléaire et s’étendant jusqu’à la membrane plasmique</a:t>
            </a:r>
            <a:endParaRPr lang="fr-FR" sz="2800" b="1" dirty="0" smtClean="0">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l="33471" t="7527" r="34651" b="71579"/>
          <a:stretch>
            <a:fillRect/>
          </a:stretch>
        </p:blipFill>
        <p:spPr bwMode="auto">
          <a:xfrm>
            <a:off x="4786314" y="71438"/>
            <a:ext cx="4286248" cy="5072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1785926"/>
            <a:ext cx="8429684" cy="2714644"/>
          </a:xfrm>
        </p:spPr>
        <p:txBody>
          <a:bodyPr/>
          <a:lstStyle/>
          <a:p>
            <a:pPr lvl="0" algn="just">
              <a:lnSpc>
                <a:spcPct val="150000"/>
              </a:lnSpc>
              <a:buClrTx/>
              <a:buFont typeface="Wingdings" pitchFamily="2" charset="2"/>
              <a:buChar char="q"/>
            </a:pPr>
            <a:r>
              <a:rPr lang="fr-FR" sz="2800" b="1" dirty="0" smtClean="0">
                <a:latin typeface="Times New Roman" pitchFamily="18" charset="0"/>
                <a:cs typeface="Times New Roman" pitchFamily="18" charset="0"/>
              </a:rPr>
              <a:t> </a:t>
            </a:r>
            <a:r>
              <a:rPr lang="fr-FR" b="1" dirty="0" smtClean="0">
                <a:latin typeface="Times New Roman" pitchFamily="18" charset="0"/>
                <a:cs typeface="Times New Roman" pitchFamily="18" charset="0"/>
              </a:rPr>
              <a:t>Les monomères de protéines filamenteuses sont entrecroisées selon un système d’insertion particulier.</a:t>
            </a:r>
          </a:p>
          <a:p>
            <a:pPr lvl="0" algn="just">
              <a:lnSpc>
                <a:spcPct val="150000"/>
              </a:lnSpc>
              <a:buClrTx/>
              <a:buFont typeface="Wingdings" pitchFamily="2" charset="2"/>
              <a:buChar char="q"/>
            </a:pPr>
            <a:r>
              <a:rPr lang="fr-FR" b="1" dirty="0" smtClean="0">
                <a:latin typeface="Times New Roman" pitchFamily="18" charset="0"/>
                <a:cs typeface="Times New Roman" pitchFamily="18" charset="0"/>
              </a:rPr>
              <a:t>Ces monomères ont une extrémité N et une C terminales</a:t>
            </a:r>
          </a:p>
        </p:txBody>
      </p:sp>
      <p:sp>
        <p:nvSpPr>
          <p:cNvPr id="5" name="Titre 1"/>
          <p:cNvSpPr txBox="1">
            <a:spLocks/>
          </p:cNvSpPr>
          <p:nvPr/>
        </p:nvSpPr>
        <p:spPr>
          <a:xfrm>
            <a:off x="72594" y="91678"/>
            <a:ext cx="9000000" cy="1408496"/>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w="57150">
            <a:solidFill>
              <a:srgbClr val="3333CC"/>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4800" b="1" dirty="0" smtClean="0">
                <a:ln w="38100">
                  <a:solidFill>
                    <a:schemeClr val="bg2">
                      <a:lumMod val="25000"/>
                    </a:schemeClr>
                  </a:solidFill>
                </a:ln>
                <a:solidFill>
                  <a:srgbClr val="FFFF00"/>
                </a:solidFill>
                <a:latin typeface="Aharoni" pitchFamily="2" charset="-79"/>
                <a:cs typeface="Aharoni" pitchFamily="2" charset="-79"/>
              </a:rPr>
              <a:t>Assemblage des filaments intermédiaires</a:t>
            </a:r>
            <a:endParaRPr lang="fr-FR" sz="4800" b="1" dirty="0">
              <a:ln w="38100">
                <a:solidFill>
                  <a:schemeClr val="bg2">
                    <a:lumMod val="25000"/>
                  </a:schemeClr>
                </a:solidFill>
              </a:ln>
              <a:solidFill>
                <a:srgbClr val="FFFF00"/>
              </a:solidFill>
              <a:effectLst>
                <a:outerShdw blurRad="50800" algn="tl" rotWithShape="0">
                  <a:srgbClr val="000000"/>
                </a:outerShdw>
              </a:effectLst>
              <a:latin typeface="Aharoni" pitchFamily="2" charset="-79"/>
              <a:cs typeface="Aharoni" pitchFamily="2" charset="-79"/>
            </a:endParaRPr>
          </a:p>
        </p:txBody>
      </p:sp>
      <p:pic>
        <p:nvPicPr>
          <p:cNvPr id="8194" name="Picture 2"/>
          <p:cNvPicPr>
            <a:picLocks noChangeAspect="1" noChangeArrowheads="1"/>
          </p:cNvPicPr>
          <p:nvPr/>
        </p:nvPicPr>
        <p:blipFill>
          <a:blip r:embed="rId2"/>
          <a:srcRect/>
          <a:stretch>
            <a:fillRect/>
          </a:stretch>
        </p:blipFill>
        <p:spPr bwMode="auto">
          <a:xfrm>
            <a:off x="357158" y="3857628"/>
            <a:ext cx="8353425" cy="2390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14290"/>
            <a:ext cx="8715436" cy="1428760"/>
          </a:xfrm>
        </p:spPr>
        <p:style>
          <a:lnRef idx="2">
            <a:schemeClr val="dk1"/>
          </a:lnRef>
          <a:fillRef idx="1">
            <a:schemeClr val="lt1"/>
          </a:fillRef>
          <a:effectRef idx="0">
            <a:schemeClr val="dk1"/>
          </a:effectRef>
          <a:fontRef idx="minor">
            <a:schemeClr val="dk1"/>
          </a:fontRef>
        </p:style>
        <p:txBody>
          <a:bodyPr/>
          <a:lstStyle/>
          <a:p>
            <a:pPr lvl="0" algn="just">
              <a:buClrTx/>
              <a:buNone/>
            </a:pPr>
            <a:r>
              <a:rPr lang="fr-FR" b="1" dirty="0" smtClean="0">
                <a:latin typeface="Times New Roman" pitchFamily="18" charset="0"/>
                <a:cs typeface="Times New Roman" pitchFamily="18" charset="0"/>
              </a:rPr>
              <a:t>1. Deux monomères vont s'assembler pour former un dimère parallèle (les extrémités N et C terminales vont se correspondre). </a:t>
            </a:r>
            <a:endParaRPr lang="fr-FR" dirty="0"/>
          </a:p>
        </p:txBody>
      </p:sp>
      <p:pic>
        <p:nvPicPr>
          <p:cNvPr id="9218" name="Picture 2"/>
          <p:cNvPicPr>
            <a:picLocks noChangeAspect="1" noChangeArrowheads="1"/>
          </p:cNvPicPr>
          <p:nvPr/>
        </p:nvPicPr>
        <p:blipFill>
          <a:blip r:embed="rId2"/>
          <a:srcRect/>
          <a:stretch>
            <a:fillRect/>
          </a:stretch>
        </p:blipFill>
        <p:spPr bwMode="auto">
          <a:xfrm>
            <a:off x="214282" y="1714488"/>
            <a:ext cx="8715435" cy="482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4"/>
            <a:ext cx="8786875" cy="1285884"/>
          </a:xfrm>
        </p:spPr>
        <p:style>
          <a:lnRef idx="2">
            <a:schemeClr val="dk1"/>
          </a:lnRef>
          <a:fillRef idx="1">
            <a:schemeClr val="lt1"/>
          </a:fillRef>
          <a:effectRef idx="0">
            <a:schemeClr val="dk1"/>
          </a:effectRef>
          <a:fontRef idx="minor">
            <a:schemeClr val="dk1"/>
          </a:fontRef>
        </p:style>
        <p:txBody>
          <a:bodyPr lIns="360000" tIns="180000" rIns="360000" bIns="180000" anchor="t" anchorCtr="0">
            <a:normAutofit fontScale="90000"/>
          </a:bodyPr>
          <a:lstStyle/>
          <a:p>
            <a:r>
              <a:rPr lang="fr-FR" sz="3100" b="1" dirty="0" smtClean="0">
                <a:solidFill>
                  <a:schemeClr val="tx1"/>
                </a:solidFill>
                <a:latin typeface="Times New Roman" pitchFamily="18" charset="0"/>
                <a:cs typeface="Times New Roman" pitchFamily="18" charset="0"/>
              </a:rPr>
              <a:t> 2. Les dimères eux vont s'assembler en </a:t>
            </a:r>
            <a:r>
              <a:rPr lang="fr-FR" sz="3100" b="1" dirty="0" err="1" smtClean="0">
                <a:solidFill>
                  <a:schemeClr val="tx1"/>
                </a:solidFill>
                <a:latin typeface="Times New Roman" pitchFamily="18" charset="0"/>
                <a:cs typeface="Times New Roman" pitchFamily="18" charset="0"/>
              </a:rPr>
              <a:t>tetramère</a:t>
            </a:r>
            <a:r>
              <a:rPr lang="fr-FR" sz="3100" b="1" dirty="0" smtClean="0">
                <a:solidFill>
                  <a:schemeClr val="tx1"/>
                </a:solidFill>
                <a:latin typeface="Times New Roman" pitchFamily="18" charset="0"/>
                <a:cs typeface="Times New Roman" pitchFamily="18" charset="0"/>
              </a:rPr>
              <a:t> de manière </a:t>
            </a:r>
            <a:r>
              <a:rPr lang="fr-FR" sz="3100" b="1" dirty="0" err="1" smtClean="0">
                <a:solidFill>
                  <a:schemeClr val="tx1"/>
                </a:solidFill>
                <a:latin typeface="Times New Roman" pitchFamily="18" charset="0"/>
                <a:cs typeface="Times New Roman" pitchFamily="18" charset="0"/>
              </a:rPr>
              <a:t>anti-parallèle</a:t>
            </a:r>
            <a:r>
              <a:rPr lang="fr-FR" sz="3100" b="1" dirty="0" smtClean="0">
                <a:solidFill>
                  <a:schemeClr val="tx1"/>
                </a:solidFill>
                <a:latin typeface="Times New Roman" pitchFamily="18" charset="0"/>
                <a:cs typeface="Times New Roman" pitchFamily="18" charset="0"/>
              </a:rPr>
              <a:t>.</a:t>
            </a:r>
            <a:r>
              <a:rPr lang="fr-FR" dirty="0" smtClean="0"/>
              <a:t/>
            </a:r>
            <a:br>
              <a:rPr lang="fr-FR" dirty="0" smtClean="0"/>
            </a:br>
            <a:endParaRPr lang="fr-FR" dirty="0"/>
          </a:p>
        </p:txBody>
      </p:sp>
      <p:pic>
        <p:nvPicPr>
          <p:cNvPr id="4" name="Picture 2"/>
          <p:cNvPicPr>
            <a:picLocks noGrp="1"/>
          </p:cNvPicPr>
          <p:nvPr>
            <p:ph idx="1"/>
          </p:nvPr>
        </p:nvPicPr>
        <p:blipFill>
          <a:blip r:embed="rId2" cstate="print">
            <a:extLst>
              <a:ext uri="{28A0092B-C50C-407E-A947-70E740481C1C}">
                <a14:useLocalDpi xmlns:a14="http://schemas.microsoft.com/office/drawing/2010/main" val="0"/>
              </a:ext>
            </a:extLst>
          </a:blip>
          <a:srcRect l="11047" t="4000" r="19531" b="24000"/>
          <a:stretch>
            <a:fillRect/>
          </a:stretch>
        </p:blipFill>
        <p:spPr bwMode="auto">
          <a:xfrm>
            <a:off x="285720" y="1357298"/>
            <a:ext cx="8715436" cy="5143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Sld>
  <p:clrMapOvr>
    <a:masterClrMapping/>
  </p:clrMapOvr>
  <p:transition>
    <p:pull dir="d"/>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438" y="78092"/>
            <a:ext cx="9000000" cy="1493520"/>
          </a:xfrm>
        </p:spPr>
        <p:style>
          <a:lnRef idx="2">
            <a:schemeClr val="dk1"/>
          </a:lnRef>
          <a:fillRef idx="1">
            <a:schemeClr val="lt1"/>
          </a:fillRef>
          <a:effectRef idx="0">
            <a:schemeClr val="dk1"/>
          </a:effectRef>
          <a:fontRef idx="minor">
            <a:schemeClr val="dk1"/>
          </a:fontRef>
        </p:style>
        <p:txBody>
          <a:bodyPr lIns="360000" tIns="144000" rIns="360000" bIns="144000"/>
          <a:lstStyle/>
          <a:p>
            <a:pPr algn="just">
              <a:buClrTx/>
              <a:buNone/>
            </a:pPr>
            <a:r>
              <a:rPr lang="fr-FR" b="1" dirty="0" smtClean="0">
                <a:latin typeface="Times New Roman" pitchFamily="18" charset="0"/>
                <a:cs typeface="Times New Roman" pitchFamily="18" charset="0"/>
              </a:rPr>
              <a:t>3. Les </a:t>
            </a:r>
            <a:r>
              <a:rPr lang="fr-FR" b="1" dirty="0" err="1" smtClean="0">
                <a:latin typeface="Times New Roman" pitchFamily="18" charset="0"/>
                <a:cs typeface="Times New Roman" pitchFamily="18" charset="0"/>
              </a:rPr>
              <a:t>tétra-mères</a:t>
            </a:r>
            <a:r>
              <a:rPr lang="fr-FR" b="1" dirty="0" smtClean="0">
                <a:latin typeface="Times New Roman" pitchFamily="18" charset="0"/>
                <a:cs typeface="Times New Roman" pitchFamily="18" charset="0"/>
              </a:rPr>
              <a:t> vont s'assembler bout à bout avec l'extrémité C terminale face à l'extrémité N terminale pour former un protofilament . </a:t>
            </a:r>
            <a:endParaRPr lang="fr-FR" dirty="0">
              <a:latin typeface="Times New Roman" pitchFamily="18" charset="0"/>
              <a:cs typeface="Times New Roman"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r="411" b="12810"/>
          <a:stretch>
            <a:fillRect/>
          </a:stretch>
        </p:blipFill>
        <p:spPr bwMode="auto">
          <a:xfrm>
            <a:off x="0" y="1643050"/>
            <a:ext cx="9144000" cy="4929222"/>
          </a:xfrm>
          <a:prstGeom prst="rect">
            <a:avLst/>
          </a:prstGeom>
          <a:noFill/>
          <a:ln>
            <a:noFill/>
          </a:ln>
          <a:effectLst/>
          <a:extLst/>
        </p:spPr>
      </p:pic>
      <p:sp>
        <p:nvSpPr>
          <p:cNvPr id="5" name="ZoneTexte 4"/>
          <p:cNvSpPr txBox="1"/>
          <p:nvPr/>
        </p:nvSpPr>
        <p:spPr>
          <a:xfrm>
            <a:off x="1" y="2000240"/>
            <a:ext cx="1000100" cy="369332"/>
          </a:xfrm>
          <a:prstGeom prst="rect">
            <a:avLst/>
          </a:prstGeom>
          <a:noFill/>
        </p:spPr>
        <p:txBody>
          <a:bodyPr wrap="square" rtlCol="0">
            <a:spAutoFit/>
          </a:bodyPr>
          <a:lstStyle/>
          <a:p>
            <a:r>
              <a:rPr lang="fr-FR" dirty="0" smtClean="0"/>
              <a:t>NH2</a:t>
            </a:r>
            <a:endParaRPr lang="fr-FR" dirty="0"/>
          </a:p>
        </p:txBody>
      </p:sp>
      <p:sp>
        <p:nvSpPr>
          <p:cNvPr id="6" name="ZoneTexte 5"/>
          <p:cNvSpPr txBox="1"/>
          <p:nvPr/>
        </p:nvSpPr>
        <p:spPr>
          <a:xfrm>
            <a:off x="928662" y="2571745"/>
            <a:ext cx="928695" cy="369332"/>
          </a:xfrm>
          <a:prstGeom prst="rect">
            <a:avLst/>
          </a:prstGeom>
          <a:noFill/>
        </p:spPr>
        <p:txBody>
          <a:bodyPr wrap="square" rtlCol="0">
            <a:spAutoFit/>
          </a:bodyPr>
          <a:lstStyle/>
          <a:p>
            <a:r>
              <a:rPr lang="fr-FR" dirty="0" smtClean="0"/>
              <a:t>COOH</a:t>
            </a:r>
            <a:endParaRPr lang="fr-FR" dirty="0"/>
          </a:p>
        </p:txBody>
      </p:sp>
      <p:sp>
        <p:nvSpPr>
          <p:cNvPr id="8" name="ZoneTexte 7"/>
          <p:cNvSpPr txBox="1"/>
          <p:nvPr/>
        </p:nvSpPr>
        <p:spPr>
          <a:xfrm>
            <a:off x="3000365" y="6072207"/>
            <a:ext cx="928695" cy="369332"/>
          </a:xfrm>
          <a:prstGeom prst="rect">
            <a:avLst/>
          </a:prstGeom>
          <a:noFill/>
        </p:spPr>
        <p:txBody>
          <a:bodyPr wrap="square" rtlCol="0">
            <a:spAutoFit/>
          </a:bodyPr>
          <a:lstStyle/>
          <a:p>
            <a:r>
              <a:rPr lang="fr-FR" dirty="0" smtClean="0"/>
              <a:t>COOH</a:t>
            </a:r>
            <a:endParaRPr lang="fr-FR" dirty="0"/>
          </a:p>
        </p:txBody>
      </p:sp>
      <p:sp>
        <p:nvSpPr>
          <p:cNvPr id="9" name="ZoneTexte 8"/>
          <p:cNvSpPr txBox="1"/>
          <p:nvPr/>
        </p:nvSpPr>
        <p:spPr>
          <a:xfrm>
            <a:off x="4214811" y="2928934"/>
            <a:ext cx="714380" cy="369332"/>
          </a:xfrm>
          <a:prstGeom prst="rect">
            <a:avLst/>
          </a:prstGeom>
          <a:noFill/>
        </p:spPr>
        <p:txBody>
          <a:bodyPr wrap="square" rtlCol="0">
            <a:spAutoFit/>
          </a:bodyPr>
          <a:lstStyle/>
          <a:p>
            <a:r>
              <a:rPr lang="fr-FR" dirty="0" smtClean="0"/>
              <a:t>NH2</a:t>
            </a:r>
            <a:endParaRPr lang="fr-FR" dirty="0"/>
          </a:p>
        </p:txBody>
      </p:sp>
      <p:sp>
        <p:nvSpPr>
          <p:cNvPr id="10" name="ZoneTexte 9"/>
          <p:cNvSpPr txBox="1"/>
          <p:nvPr/>
        </p:nvSpPr>
        <p:spPr>
          <a:xfrm>
            <a:off x="3857620" y="2000241"/>
            <a:ext cx="857256"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NH2</a:t>
            </a:r>
            <a:endParaRPr lang="fr-FR" sz="2400" b="1" dirty="0">
              <a:solidFill>
                <a:srgbClr val="FF0000"/>
              </a:solidFill>
              <a:latin typeface="Times New Roman" pitchFamily="18" charset="0"/>
              <a:cs typeface="Times New Roman" pitchFamily="18" charset="0"/>
            </a:endParaRPr>
          </a:p>
        </p:txBody>
      </p:sp>
      <p:sp>
        <p:nvSpPr>
          <p:cNvPr id="11" name="ZoneTexte 10"/>
          <p:cNvSpPr txBox="1"/>
          <p:nvPr/>
        </p:nvSpPr>
        <p:spPr>
          <a:xfrm>
            <a:off x="4857753" y="2714621"/>
            <a:ext cx="1214447"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COOH</a:t>
            </a:r>
            <a:endParaRPr lang="fr-FR" sz="2400" b="1" dirty="0">
              <a:solidFill>
                <a:srgbClr val="FF0000"/>
              </a:solidFill>
              <a:latin typeface="Times New Roman" pitchFamily="18" charset="0"/>
              <a:cs typeface="Times New Roman" pitchFamily="18" charset="0"/>
            </a:endParaRPr>
          </a:p>
        </p:txBody>
      </p:sp>
      <p:sp>
        <p:nvSpPr>
          <p:cNvPr id="12" name="ZoneTexte 11"/>
          <p:cNvSpPr txBox="1"/>
          <p:nvPr/>
        </p:nvSpPr>
        <p:spPr>
          <a:xfrm>
            <a:off x="6858017" y="2285993"/>
            <a:ext cx="1285884"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COOH</a:t>
            </a:r>
            <a:endParaRPr lang="fr-FR" sz="2400" b="1" dirty="0">
              <a:solidFill>
                <a:srgbClr val="FF0000"/>
              </a:solidFill>
              <a:latin typeface="Times New Roman" pitchFamily="18" charset="0"/>
              <a:cs typeface="Times New Roman" pitchFamily="18" charset="0"/>
            </a:endParaRPr>
          </a:p>
        </p:txBody>
      </p:sp>
      <p:sp>
        <p:nvSpPr>
          <p:cNvPr id="13" name="ZoneTexte 12"/>
          <p:cNvSpPr txBox="1"/>
          <p:nvPr/>
        </p:nvSpPr>
        <p:spPr>
          <a:xfrm>
            <a:off x="8072463" y="2857497"/>
            <a:ext cx="857256"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NH2</a:t>
            </a:r>
            <a:endParaRPr lang="fr-FR" sz="2400" b="1" dirty="0">
              <a:solidFill>
                <a:srgbClr val="FF0000"/>
              </a:solidFill>
              <a:latin typeface="Times New Roman" pitchFamily="18" charset="0"/>
              <a:cs typeface="Times New Roman" pitchFamily="18" charset="0"/>
            </a:endParaRPr>
          </a:p>
        </p:txBody>
      </p:sp>
      <p:sp>
        <p:nvSpPr>
          <p:cNvPr id="14" name="ZoneTexte 13"/>
          <p:cNvSpPr txBox="1"/>
          <p:nvPr/>
        </p:nvSpPr>
        <p:spPr>
          <a:xfrm>
            <a:off x="8143901" y="6396336"/>
            <a:ext cx="1000100"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NH2</a:t>
            </a:r>
            <a:endParaRPr lang="fr-FR" sz="2400" b="1" dirty="0">
              <a:solidFill>
                <a:srgbClr val="FF0000"/>
              </a:solidFill>
              <a:latin typeface="Times New Roman" pitchFamily="18" charset="0"/>
              <a:cs typeface="Times New Roman" pitchFamily="18" charset="0"/>
            </a:endParaRPr>
          </a:p>
        </p:txBody>
      </p:sp>
      <p:sp>
        <p:nvSpPr>
          <p:cNvPr id="15" name="ZoneTexte 14"/>
          <p:cNvSpPr txBox="1"/>
          <p:nvPr/>
        </p:nvSpPr>
        <p:spPr>
          <a:xfrm>
            <a:off x="4214811" y="6488668"/>
            <a:ext cx="714380" cy="369332"/>
          </a:xfrm>
          <a:prstGeom prst="rect">
            <a:avLst/>
          </a:prstGeom>
          <a:noFill/>
        </p:spPr>
        <p:txBody>
          <a:bodyPr wrap="square" rtlCol="0">
            <a:spAutoFit/>
          </a:bodyPr>
          <a:lstStyle/>
          <a:p>
            <a:r>
              <a:rPr lang="fr-FR" dirty="0" smtClean="0"/>
              <a:t>NH2</a:t>
            </a:r>
            <a:endParaRPr lang="fr-FR" dirty="0"/>
          </a:p>
        </p:txBody>
      </p:sp>
      <p:sp>
        <p:nvSpPr>
          <p:cNvPr id="16" name="ZoneTexte 15"/>
          <p:cNvSpPr txBox="1"/>
          <p:nvPr/>
        </p:nvSpPr>
        <p:spPr>
          <a:xfrm>
            <a:off x="1" y="6000769"/>
            <a:ext cx="714380" cy="369332"/>
          </a:xfrm>
          <a:prstGeom prst="rect">
            <a:avLst/>
          </a:prstGeom>
          <a:noFill/>
        </p:spPr>
        <p:txBody>
          <a:bodyPr wrap="square" rtlCol="0">
            <a:spAutoFit/>
          </a:bodyPr>
          <a:lstStyle/>
          <a:p>
            <a:r>
              <a:rPr lang="fr-FR" dirty="0" smtClean="0"/>
              <a:t>NH2</a:t>
            </a:r>
            <a:endParaRPr lang="fr-FR" dirty="0"/>
          </a:p>
        </p:txBody>
      </p:sp>
      <p:sp>
        <p:nvSpPr>
          <p:cNvPr id="17" name="ZoneTexte 16"/>
          <p:cNvSpPr txBox="1"/>
          <p:nvPr/>
        </p:nvSpPr>
        <p:spPr>
          <a:xfrm>
            <a:off x="3857620" y="5857893"/>
            <a:ext cx="857256"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NH2</a:t>
            </a:r>
            <a:endParaRPr lang="fr-FR" sz="2400" b="1" dirty="0">
              <a:solidFill>
                <a:srgbClr val="FF0000"/>
              </a:solidFill>
              <a:latin typeface="Times New Roman" pitchFamily="18" charset="0"/>
              <a:cs typeface="Times New Roman" pitchFamily="18" charset="0"/>
            </a:endParaRPr>
          </a:p>
        </p:txBody>
      </p:sp>
      <p:sp>
        <p:nvSpPr>
          <p:cNvPr id="18" name="ZoneTexte 17"/>
          <p:cNvSpPr txBox="1"/>
          <p:nvPr/>
        </p:nvSpPr>
        <p:spPr>
          <a:xfrm>
            <a:off x="1285853" y="6488668"/>
            <a:ext cx="928695" cy="369332"/>
          </a:xfrm>
          <a:prstGeom prst="rect">
            <a:avLst/>
          </a:prstGeom>
          <a:noFill/>
        </p:spPr>
        <p:txBody>
          <a:bodyPr wrap="square" rtlCol="0">
            <a:spAutoFit/>
          </a:bodyPr>
          <a:lstStyle/>
          <a:p>
            <a:r>
              <a:rPr lang="fr-FR" dirty="0" smtClean="0"/>
              <a:t>COOH</a:t>
            </a:r>
            <a:endParaRPr lang="fr-FR" dirty="0"/>
          </a:p>
        </p:txBody>
      </p:sp>
      <p:sp>
        <p:nvSpPr>
          <p:cNvPr id="19" name="ZoneTexte 18"/>
          <p:cNvSpPr txBox="1"/>
          <p:nvPr/>
        </p:nvSpPr>
        <p:spPr>
          <a:xfrm>
            <a:off x="3081326" y="2509831"/>
            <a:ext cx="928695" cy="369332"/>
          </a:xfrm>
          <a:prstGeom prst="rect">
            <a:avLst/>
          </a:prstGeom>
          <a:noFill/>
        </p:spPr>
        <p:txBody>
          <a:bodyPr wrap="square" rtlCol="0">
            <a:spAutoFit/>
          </a:bodyPr>
          <a:lstStyle/>
          <a:p>
            <a:r>
              <a:rPr lang="fr-FR" dirty="0" smtClean="0"/>
              <a:t>COOH</a:t>
            </a:r>
            <a:endParaRPr lang="fr-FR" dirty="0"/>
          </a:p>
        </p:txBody>
      </p:sp>
      <p:sp>
        <p:nvSpPr>
          <p:cNvPr id="20" name="ZoneTexte 19"/>
          <p:cNvSpPr txBox="1"/>
          <p:nvPr/>
        </p:nvSpPr>
        <p:spPr>
          <a:xfrm>
            <a:off x="4929191" y="6215083"/>
            <a:ext cx="1285884"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COOH</a:t>
            </a:r>
            <a:endParaRPr lang="fr-FR" sz="2400" b="1" dirty="0">
              <a:solidFill>
                <a:srgbClr val="FF0000"/>
              </a:solidFill>
              <a:latin typeface="Times New Roman" pitchFamily="18" charset="0"/>
              <a:cs typeface="Times New Roman" pitchFamily="18" charset="0"/>
            </a:endParaRPr>
          </a:p>
        </p:txBody>
      </p:sp>
      <p:sp>
        <p:nvSpPr>
          <p:cNvPr id="21" name="ZoneTexte 20"/>
          <p:cNvSpPr txBox="1"/>
          <p:nvPr/>
        </p:nvSpPr>
        <p:spPr>
          <a:xfrm>
            <a:off x="6858017" y="6072207"/>
            <a:ext cx="1214447"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COOH</a:t>
            </a:r>
            <a:endParaRPr lang="fr-FR" sz="2400" b="1" dirty="0">
              <a:solidFill>
                <a:srgbClr val="FF0000"/>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08594" y="1857364"/>
            <a:ext cx="8964000" cy="4857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8" name="Rectangle 4"/>
          <p:cNvSpPr>
            <a:spLocks noChangeArrowheads="1"/>
          </p:cNvSpPr>
          <p:nvPr/>
        </p:nvSpPr>
        <p:spPr bwMode="auto">
          <a:xfrm>
            <a:off x="0" y="0"/>
            <a:ext cx="9144000" cy="1942236"/>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360000" tIns="360000" rIns="360000" bIns="360000" numCol="1" anchor="ctr" anchorCtr="0" compatLnSpc="1">
            <a:prstTxWarp prst="textNoShape">
              <a:avLst/>
            </a:prstTxWarp>
            <a:spAutoFit/>
          </a:bodyPr>
          <a:lstStyle/>
          <a:p>
            <a:pPr lvl="0" algn="just" eaLnBrk="0" fontAlgn="base" hangingPunct="0">
              <a:lnSpc>
                <a:spcPct val="150000"/>
              </a:lnSpc>
              <a:spcBef>
                <a:spcPct val="0"/>
              </a:spcBef>
              <a:spcAft>
                <a:spcPct val="0"/>
              </a:spcAft>
              <a:buFontTx/>
              <a:buChar char="•"/>
            </a:pPr>
            <a:r>
              <a:rPr lang="fr-FR" sz="2800" b="1" dirty="0" smtClean="0">
                <a:solidFill>
                  <a:schemeClr val="tx1"/>
                </a:solidFill>
                <a:latin typeface="Times New Roman" pitchFamily="18" charset="0"/>
                <a:ea typeface="Calibri" pitchFamily="34" charset="0"/>
                <a:cs typeface="Times New Roman" pitchFamily="18" charset="0"/>
              </a:rPr>
              <a:t>08 </a:t>
            </a:r>
            <a:r>
              <a:rPr lang="fr-FR" sz="2800" b="1" dirty="0" err="1" smtClean="0">
                <a:solidFill>
                  <a:schemeClr val="tx1"/>
                </a:solidFill>
                <a:latin typeface="Times New Roman" pitchFamily="18" charset="0"/>
                <a:ea typeface="Calibri" pitchFamily="34" charset="0"/>
                <a:cs typeface="Times New Roman" pitchFamily="18" charset="0"/>
              </a:rPr>
              <a:t>protofilaments</a:t>
            </a:r>
            <a:r>
              <a:rPr lang="fr-FR" sz="2800" b="1" dirty="0" smtClean="0">
                <a:solidFill>
                  <a:schemeClr val="tx1"/>
                </a:solidFill>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s'enroulent en corde pour former un filament intermédiaire de 10nm d'épaisseur</a:t>
            </a:r>
            <a:endParaRPr kumimoji="0" lang="fr-FR" sz="28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76474" y="116632"/>
            <a:ext cx="8643998" cy="1224136"/>
          </a:xfrm>
          <a:prstGeom prst="rect">
            <a:avLst/>
          </a:prstGeom>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a:spcBef>
                <a:spcPct val="0"/>
              </a:spcBef>
              <a:defRPr/>
            </a:pPr>
            <a:r>
              <a:rPr lang="fr-FR" sz="4800" b="1" dirty="0" smtClean="0">
                <a:ln>
                  <a:solidFill>
                    <a:srgbClr val="C00000"/>
                  </a:solidFill>
                </a:ln>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MICROFILAMENTS (MF)</a:t>
            </a:r>
            <a:endParaRPr lang="fr-FR" sz="4800" b="1" dirty="0">
              <a:ln>
                <a:solidFill>
                  <a:srgbClr val="C00000"/>
                </a:solidFill>
              </a:ln>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Image 2"/>
          <p:cNvPicPr/>
          <p:nvPr/>
        </p:nvPicPr>
        <p:blipFill>
          <a:blip r:embed="rId2"/>
          <a:srcRect l="40178" t="10088" r="23461" b="8772"/>
          <a:stretch>
            <a:fillRect/>
          </a:stretch>
        </p:blipFill>
        <p:spPr bwMode="auto">
          <a:xfrm>
            <a:off x="2473223" y="1340768"/>
            <a:ext cx="6537587" cy="4824536"/>
          </a:xfrm>
          <a:prstGeom prst="rect">
            <a:avLst/>
          </a:prstGeom>
          <a:noFill/>
          <a:ln w="9525">
            <a:noFill/>
            <a:miter lim="800000"/>
            <a:headEnd/>
            <a:tailEnd/>
          </a:ln>
        </p:spPr>
      </p:pic>
      <p:sp>
        <p:nvSpPr>
          <p:cNvPr id="5" name="Rectangle 4"/>
          <p:cNvSpPr/>
          <p:nvPr/>
        </p:nvSpPr>
        <p:spPr>
          <a:xfrm>
            <a:off x="384991" y="2972348"/>
            <a:ext cx="2088232" cy="1428760"/>
          </a:xfrm>
          <a:prstGeom prst="rect">
            <a:avLst/>
          </a:prstGeom>
          <a:solidFill>
            <a:schemeClr val="bg1"/>
          </a:solid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000099"/>
                </a:solidFill>
                <a:latin typeface="Times New Roman" pitchFamily="18" charset="0"/>
                <a:cs typeface="Times New Roman" pitchFamily="18" charset="0"/>
              </a:rPr>
              <a:t>Lamina du noyau </a:t>
            </a:r>
            <a:r>
              <a:rPr lang="fr-FR" b="1" dirty="0" smtClean="0">
                <a:solidFill>
                  <a:schemeClr val="tx1"/>
                </a:solidFill>
                <a:latin typeface="Times New Roman" pitchFamily="18" charset="0"/>
                <a:cs typeface="Times New Roman" pitchFamily="18" charset="0"/>
              </a:rPr>
              <a:t>formée par les </a:t>
            </a:r>
            <a:r>
              <a:rPr lang="fr-FR" b="1" dirty="0" smtClean="0">
                <a:solidFill>
                  <a:srgbClr val="0070C0"/>
                </a:solidFill>
                <a:latin typeface="Times New Roman" pitchFamily="18" charset="0"/>
                <a:cs typeface="Times New Roman" pitchFamily="18" charset="0"/>
              </a:rPr>
              <a:t>Filaments intermédiaires</a:t>
            </a:r>
            <a:endParaRPr lang="fr-FR" sz="2000" b="1" dirty="0">
              <a:solidFill>
                <a:srgbClr val="0070C0"/>
              </a:solidFill>
              <a:latin typeface="Times New Roman" pitchFamily="18" charset="0"/>
              <a:cs typeface="Times New Roman" pitchFamily="18" charset="0"/>
            </a:endParaRPr>
          </a:p>
        </p:txBody>
      </p:sp>
      <p:sp>
        <p:nvSpPr>
          <p:cNvPr id="6" name="Rectangle 5"/>
          <p:cNvSpPr/>
          <p:nvPr/>
        </p:nvSpPr>
        <p:spPr>
          <a:xfrm>
            <a:off x="35496" y="5013176"/>
            <a:ext cx="2437727" cy="785818"/>
          </a:xfrm>
          <a:prstGeom prst="rect">
            <a:avLst/>
          </a:prstGeom>
          <a:solidFill>
            <a:schemeClr val="bg1"/>
          </a:solid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800" b="1" dirty="0" smtClean="0">
                <a:ln>
                  <a:solidFill>
                    <a:srgbClr val="006600"/>
                  </a:solidFill>
                </a:ln>
                <a:solidFill>
                  <a:srgbClr val="00FF00"/>
                </a:solidFill>
                <a:latin typeface="Times New Roman" pitchFamily="18" charset="0"/>
                <a:cs typeface="Times New Roman" pitchFamily="18" charset="0"/>
              </a:rPr>
              <a:t>Microfilaments</a:t>
            </a:r>
            <a:endParaRPr lang="fr-FR" sz="2800" b="1" dirty="0">
              <a:ln>
                <a:solidFill>
                  <a:srgbClr val="006600"/>
                </a:solidFill>
              </a:ln>
              <a:solidFill>
                <a:srgbClr val="00FF00"/>
              </a:solidFill>
              <a:latin typeface="Times New Roman" pitchFamily="18" charset="0"/>
              <a:cs typeface="Times New Roman" pitchFamily="18" charset="0"/>
            </a:endParaRPr>
          </a:p>
        </p:txBody>
      </p:sp>
      <p:sp>
        <p:nvSpPr>
          <p:cNvPr id="7" name="Rectangle 6"/>
          <p:cNvSpPr/>
          <p:nvPr/>
        </p:nvSpPr>
        <p:spPr>
          <a:xfrm>
            <a:off x="7177430" y="6165304"/>
            <a:ext cx="1643042" cy="42860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b="1" dirty="0" smtClean="0">
                <a:ln>
                  <a:solidFill>
                    <a:srgbClr val="C00000"/>
                  </a:solidFill>
                </a:ln>
                <a:solidFill>
                  <a:srgbClr val="FF0000"/>
                </a:solidFill>
                <a:latin typeface="Times New Roman" pitchFamily="18" charset="0"/>
                <a:cs typeface="Times New Roman" pitchFamily="18" charset="0"/>
              </a:rPr>
              <a:t>Microtubules</a:t>
            </a:r>
            <a:endParaRPr lang="fr-FR" b="1" dirty="0">
              <a:ln>
                <a:solidFill>
                  <a:srgbClr val="C00000"/>
                </a:solidFill>
              </a:ln>
              <a:solidFill>
                <a:srgbClr val="FF0000"/>
              </a:solidFill>
              <a:latin typeface="Times New Roman" pitchFamily="18" charset="0"/>
              <a:cs typeface="Times New Roman" pitchFamily="18" charset="0"/>
            </a:endParaRPr>
          </a:p>
        </p:txBody>
      </p:sp>
      <p:sp>
        <p:nvSpPr>
          <p:cNvPr id="8" name="Rectangle 7"/>
          <p:cNvSpPr/>
          <p:nvPr/>
        </p:nvSpPr>
        <p:spPr>
          <a:xfrm>
            <a:off x="251520" y="6240756"/>
            <a:ext cx="6552728" cy="571504"/>
          </a:xfrm>
          <a:prstGeom prst="rect">
            <a:avLst/>
          </a:prstGeom>
          <a:noFill/>
          <a:ln w="76200">
            <a:solidFill>
              <a:srgbClr val="00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n>
                  <a:solidFill>
                    <a:schemeClr val="tx1"/>
                  </a:solidFill>
                </a:ln>
                <a:solidFill>
                  <a:schemeClr val="tx1"/>
                </a:solidFill>
                <a:latin typeface="Times New Roman" pitchFamily="18" charset="0"/>
                <a:cs typeface="Times New Roman" pitchFamily="18" charset="0"/>
              </a:rPr>
              <a:t>Micrographie optique à fluorescence « cellule animale »</a:t>
            </a:r>
            <a:endParaRPr lang="fr-FR" sz="2400" dirty="0">
              <a:ln>
                <a:solidFill>
                  <a:schemeClr val="tx1"/>
                </a:solidFill>
              </a:ln>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1"/>
            <a:ext cx="9144000" cy="6857999"/>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000240"/>
            <a:ext cx="8501122" cy="4643470"/>
          </a:xfrm>
        </p:spPr>
        <p:txBody>
          <a:bodyPr>
            <a:noAutofit/>
          </a:bodyPr>
          <a:lstStyle/>
          <a:p>
            <a:pPr algn="just">
              <a:lnSpc>
                <a:spcPct val="150000"/>
              </a:lnSpc>
              <a:buClrTx/>
              <a:buFont typeface="Wingdings" pitchFamily="2" charset="2"/>
              <a:buChar char="q"/>
            </a:pPr>
            <a:r>
              <a:rPr lang="fr-FR" sz="2400" b="1" dirty="0" smtClean="0">
                <a:latin typeface="Times New Roman" pitchFamily="18" charset="0"/>
                <a:cs typeface="Times New Roman" pitchFamily="18" charset="0"/>
              </a:rPr>
              <a:t>Les Filaments Intermédiaires (FI) sont les composants les plus  stables du cytosquelette des cellules animales : Ces fibres persistent même après la mort = </a:t>
            </a:r>
            <a:r>
              <a:rPr lang="fr-FR" sz="2400" b="1" dirty="0" smtClean="0">
                <a:latin typeface="Times New Roman" pitchFamily="18" charset="0"/>
                <a:ea typeface="JansonTextLTStd-Roman"/>
                <a:cs typeface="Times New Roman" pitchFamily="18" charset="0"/>
              </a:rPr>
              <a:t>demi-vie moyenne d’un filament intermédiaire est </a:t>
            </a:r>
            <a:r>
              <a:rPr lang="fr-FR" sz="2400" b="1" dirty="0" smtClean="0">
                <a:latin typeface="Times New Roman" pitchFamily="18" charset="0"/>
                <a:cs typeface="Times New Roman" pitchFamily="18" charset="0"/>
              </a:rPr>
              <a:t>très élevée </a:t>
            </a:r>
          </a:p>
          <a:p>
            <a:pPr algn="just">
              <a:lnSpc>
                <a:spcPct val="150000"/>
              </a:lnSpc>
              <a:buClrTx/>
              <a:buFont typeface="Wingdings" pitchFamily="2" charset="2"/>
              <a:buChar char="q"/>
            </a:pPr>
            <a:r>
              <a:rPr lang="fr-FR" sz="2400" b="1" dirty="0" smtClean="0">
                <a:latin typeface="Times New Roman" pitchFamily="18" charset="0"/>
                <a:cs typeface="Times New Roman" pitchFamily="18" charset="0"/>
              </a:rPr>
              <a:t>Comme les MF, les FI supportent la tension</a:t>
            </a:r>
          </a:p>
          <a:p>
            <a:pPr algn="just">
              <a:lnSpc>
                <a:spcPct val="150000"/>
              </a:lnSpc>
              <a:buClrTx/>
              <a:buFont typeface="Wingdings" pitchFamily="2" charset="2"/>
              <a:buChar char="q"/>
            </a:pPr>
            <a:r>
              <a:rPr lang="fr-FR" sz="2400" b="1" dirty="0" smtClean="0">
                <a:latin typeface="Times New Roman" pitchFamily="18" charset="0"/>
                <a:cs typeface="Times New Roman" pitchFamily="18" charset="0"/>
              </a:rPr>
              <a:t>Mais contrairement aux MF et aux MT les FI ne contribuent pas à la motilité cellulaire. </a:t>
            </a:r>
          </a:p>
          <a:p>
            <a:pPr algn="just">
              <a:lnSpc>
                <a:spcPct val="150000"/>
              </a:lnSpc>
              <a:buClrTx/>
              <a:buNone/>
            </a:pPr>
            <a:endParaRPr lang="fr-FR" sz="2400" b="1" dirty="0">
              <a:latin typeface="Times New Roman" pitchFamily="18" charset="0"/>
              <a:cs typeface="Times New Roman" pitchFamily="18" charset="0"/>
            </a:endParaRPr>
          </a:p>
        </p:txBody>
      </p:sp>
      <p:sp>
        <p:nvSpPr>
          <p:cNvPr id="5" name="Titre 1"/>
          <p:cNvSpPr txBox="1">
            <a:spLocks/>
          </p:cNvSpPr>
          <p:nvPr/>
        </p:nvSpPr>
        <p:spPr>
          <a:xfrm>
            <a:off x="72594" y="234554"/>
            <a:ext cx="9000000" cy="1551372"/>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w="57150">
            <a:solidFill>
              <a:srgbClr val="3333CC"/>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5400" b="1" dirty="0" smtClean="0">
                <a:ln w="38100">
                  <a:solidFill>
                    <a:schemeClr val="bg2">
                      <a:lumMod val="25000"/>
                    </a:schemeClr>
                  </a:solidFill>
                </a:ln>
                <a:solidFill>
                  <a:srgbClr val="FFFF00"/>
                </a:solidFill>
                <a:latin typeface="Times New Roman" pitchFamily="18" charset="0"/>
                <a:cs typeface="Times New Roman" pitchFamily="18" charset="0"/>
              </a:rPr>
              <a:t>Rôle des filaments intermédiaires </a:t>
            </a:r>
          </a:p>
        </p:txBody>
      </p:sp>
    </p:spTree>
  </p:cSld>
  <p:clrMapOvr>
    <a:masterClrMapping/>
  </p:clrMapOvr>
  <p:transition>
    <p:pull dir="d"/>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438" y="1643050"/>
            <a:ext cx="8929718" cy="1785950"/>
          </a:xfrm>
        </p:spPr>
        <p:txBody>
          <a:bodyPr>
            <a:noAutofit/>
          </a:bodyPr>
          <a:lstStyle/>
          <a:p>
            <a:pPr algn="just">
              <a:lnSpc>
                <a:spcPct val="150000"/>
              </a:lnSpc>
              <a:buClrTx/>
              <a:buFont typeface="Wingdings" pitchFamily="2" charset="2"/>
              <a:buChar char="q"/>
            </a:pPr>
            <a:r>
              <a:rPr lang="fr-FR" sz="2400" b="1" dirty="0" smtClean="0">
                <a:latin typeface="Times New Roman" pitchFamily="18" charset="0"/>
                <a:cs typeface="Times New Roman" pitchFamily="18" charset="0"/>
              </a:rPr>
              <a:t> Les filaments intermédiaires (</a:t>
            </a:r>
            <a:r>
              <a:rPr lang="fr-FR" sz="2400" b="1" dirty="0" err="1" smtClean="0">
                <a:solidFill>
                  <a:srgbClr val="3333CC"/>
                </a:solidFill>
                <a:latin typeface="Times New Roman" pitchFamily="18" charset="0"/>
                <a:cs typeface="Times New Roman" pitchFamily="18" charset="0"/>
              </a:rPr>
              <a:t>Neurofilaments</a:t>
            </a:r>
            <a:r>
              <a:rPr lang="fr-FR" sz="2400" b="1" dirty="0" smtClean="0">
                <a:latin typeface="Times New Roman" pitchFamily="18" charset="0"/>
                <a:cs typeface="Times New Roman" pitchFamily="18" charset="0"/>
              </a:rPr>
              <a:t>) des fibres nerveuses renforcent la structure des axones et des dendrites et leur donnent une forme caractéristique. </a:t>
            </a:r>
            <a:endParaRPr lang="fr-FR" sz="2400" b="1" dirty="0">
              <a:latin typeface="Times New Roman" pitchFamily="18" charset="0"/>
              <a:cs typeface="Times New Roman" pitchFamily="18" charset="0"/>
            </a:endParaRPr>
          </a:p>
        </p:txBody>
      </p:sp>
      <p:sp>
        <p:nvSpPr>
          <p:cNvPr id="5" name="Titre 1"/>
          <p:cNvSpPr txBox="1">
            <a:spLocks/>
          </p:cNvSpPr>
          <p:nvPr/>
        </p:nvSpPr>
        <p:spPr>
          <a:xfrm>
            <a:off x="72594" y="91678"/>
            <a:ext cx="9000000" cy="1551372"/>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w="57150">
            <a:solidFill>
              <a:srgbClr val="3333CC"/>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5400" b="1" dirty="0" smtClean="0">
                <a:ln w="38100">
                  <a:solidFill>
                    <a:schemeClr val="bg2">
                      <a:lumMod val="25000"/>
                    </a:schemeClr>
                  </a:solidFill>
                </a:ln>
                <a:solidFill>
                  <a:srgbClr val="FFFF00"/>
                </a:solidFill>
                <a:latin typeface="Times New Roman" pitchFamily="18" charset="0"/>
                <a:cs typeface="Times New Roman" pitchFamily="18" charset="0"/>
              </a:rPr>
              <a:t>Rôle des filaments intermédiaires </a:t>
            </a:r>
          </a:p>
        </p:txBody>
      </p:sp>
      <p:pic>
        <p:nvPicPr>
          <p:cNvPr id="10242" name="Picture 2"/>
          <p:cNvPicPr>
            <a:picLocks noChangeAspect="1" noChangeArrowheads="1"/>
          </p:cNvPicPr>
          <p:nvPr/>
        </p:nvPicPr>
        <p:blipFill>
          <a:blip r:embed="rId2"/>
          <a:srcRect/>
          <a:stretch>
            <a:fillRect/>
          </a:stretch>
        </p:blipFill>
        <p:spPr bwMode="auto">
          <a:xfrm>
            <a:off x="5572132" y="2714620"/>
            <a:ext cx="3286149" cy="4071942"/>
          </a:xfrm>
          <a:prstGeom prst="rect">
            <a:avLst/>
          </a:prstGeom>
          <a:noFill/>
          <a:ln w="9525">
            <a:solidFill>
              <a:srgbClr val="FFC000"/>
            </a:solidFill>
            <a:miter lim="800000"/>
            <a:headEnd/>
            <a:tailEnd/>
          </a:ln>
          <a:effectLst/>
        </p:spPr>
      </p:pic>
      <p:pic>
        <p:nvPicPr>
          <p:cNvPr id="10244" name="Picture 4" descr="https://upload.wikimedia.org/wikipedia/commons/thumb/7/70/Neuron_in_tissue_culture.jpg/220px-Neuron_in_tissue_culture.jpg"/>
          <p:cNvPicPr>
            <a:picLocks noChangeAspect="1" noChangeArrowheads="1"/>
          </p:cNvPicPr>
          <p:nvPr/>
        </p:nvPicPr>
        <p:blipFill>
          <a:blip r:embed="rId3"/>
          <a:srcRect/>
          <a:stretch>
            <a:fillRect/>
          </a:stretch>
        </p:blipFill>
        <p:spPr bwMode="auto">
          <a:xfrm>
            <a:off x="214282" y="3357562"/>
            <a:ext cx="5143536" cy="3214710"/>
          </a:xfrm>
          <a:prstGeom prst="rect">
            <a:avLst/>
          </a:prstGeom>
          <a:noFill/>
        </p:spPr>
      </p:pic>
      <p:sp>
        <p:nvSpPr>
          <p:cNvPr id="6" name="Rectangle 5"/>
          <p:cNvSpPr/>
          <p:nvPr/>
        </p:nvSpPr>
        <p:spPr>
          <a:xfrm>
            <a:off x="214282" y="6140255"/>
            <a:ext cx="5143504" cy="646331"/>
          </a:xfrm>
          <a:prstGeom prst="rect">
            <a:avLst/>
          </a:prstGeom>
          <a:solidFill>
            <a:srgbClr val="00FF00"/>
          </a:solidFill>
        </p:spPr>
        <p:txBody>
          <a:bodyPr wrap="square">
            <a:spAutoFit/>
          </a:bodyPr>
          <a:lstStyle/>
          <a:p>
            <a:r>
              <a:rPr lang="fr-FR" b="1" dirty="0" smtClean="0">
                <a:latin typeface="Times New Roman" pitchFamily="18" charset="0"/>
                <a:cs typeface="Times New Roman" pitchFamily="18" charset="0"/>
              </a:rPr>
              <a:t>Cellules cérébrales de rat . Les </a:t>
            </a:r>
            <a:r>
              <a:rPr lang="fr-FR" b="1" dirty="0" err="1" smtClean="0">
                <a:latin typeface="Times New Roman" pitchFamily="18" charset="0"/>
                <a:cs typeface="Times New Roman" pitchFamily="18" charset="0"/>
              </a:rPr>
              <a:t>neurofilaments</a:t>
            </a:r>
            <a:r>
              <a:rPr lang="fr-FR" b="1" dirty="0" smtClean="0">
                <a:latin typeface="Times New Roman" pitchFamily="18" charset="0"/>
                <a:cs typeface="Times New Roman" pitchFamily="18" charset="0"/>
              </a:rPr>
              <a:t> sont colorés en vert, par immunofluorescence.</a:t>
            </a:r>
            <a:endParaRPr lang="fr-FR"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2" y="-24"/>
            <a:ext cx="9144032" cy="132610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360000" tIns="108000" rIns="360000" bIns="108000" numCol="1" anchor="ctr" anchorCtr="0" compatLnSpc="1">
            <a:prstTxWarp prst="textNoShape">
              <a:avLst/>
            </a:prstTxWarp>
            <a:spAutoFit/>
          </a:bodyPr>
          <a:lstStyle/>
          <a:p>
            <a:pPr lvl="0" algn="just" fontAlgn="base">
              <a:spcBef>
                <a:spcPct val="0"/>
              </a:spcBef>
              <a:spcAft>
                <a:spcPct val="0"/>
              </a:spcAft>
              <a:buFont typeface="Wingdings" pitchFamily="2" charset="2"/>
              <a:buChar char="q"/>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Fixation du noyau et formation de la lamina nucléaire </a:t>
            </a:r>
            <a:r>
              <a:rPr lang="fr-FR" sz="2400" b="1" dirty="0" smtClean="0">
                <a:latin typeface="Times New Roman" pitchFamily="18" charset="0"/>
                <a:cs typeface="Times New Roman" pitchFamily="18" charset="0"/>
              </a:rPr>
              <a:t>sous la membrane interne du noyau</a:t>
            </a:r>
            <a:r>
              <a:rPr lang="fr-FR" sz="2400" b="1" dirty="0" smtClean="0">
                <a:solidFill>
                  <a:schemeClr val="tx1"/>
                </a:solidFill>
                <a:latin typeface="Times New Roman" pitchFamily="18" charset="0"/>
                <a:cs typeface="Times New Roman" pitchFamily="18" charset="0"/>
              </a:rPr>
              <a:t>. La lamina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joue un rôle dans le démantèlement de la membrane nucléaire lors de la division.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6980" name="Picture 4"/>
          <p:cNvPicPr>
            <a:picLocks noChangeAspect="1" noChangeArrowheads="1"/>
          </p:cNvPicPr>
          <p:nvPr/>
        </p:nvPicPr>
        <p:blipFill>
          <a:blip r:embed="rId2"/>
          <a:srcRect/>
          <a:stretch>
            <a:fillRect/>
          </a:stretch>
        </p:blipFill>
        <p:spPr bwMode="auto">
          <a:xfrm>
            <a:off x="142844" y="1285860"/>
            <a:ext cx="8953500" cy="5572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p:cNvPicPr>
            <a:picLocks noChangeAspect="1" noChangeArrowheads="1"/>
          </p:cNvPicPr>
          <p:nvPr/>
        </p:nvPicPr>
        <p:blipFill>
          <a:blip r:embed="rId3"/>
          <a:srcRect/>
          <a:stretch>
            <a:fillRect/>
          </a:stretch>
        </p:blipFill>
        <p:spPr bwMode="auto">
          <a:xfrm>
            <a:off x="0" y="4286256"/>
            <a:ext cx="3214678" cy="2571744"/>
          </a:xfrm>
          <a:prstGeom prst="rect">
            <a:avLst/>
          </a:prstGeom>
          <a:noFill/>
          <a:ln w="38100">
            <a:solidFill>
              <a:srgbClr val="FF0000"/>
            </a:solidFill>
            <a:miter lim="800000"/>
            <a:headEnd/>
            <a:tailEnd/>
          </a:ln>
          <a:effectLst/>
        </p:spPr>
      </p:pic>
      <p:sp>
        <p:nvSpPr>
          <p:cNvPr id="9" name="Rectangle 8"/>
          <p:cNvSpPr/>
          <p:nvPr/>
        </p:nvSpPr>
        <p:spPr>
          <a:xfrm>
            <a:off x="2071670" y="6000768"/>
            <a:ext cx="857256" cy="3571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p:nvPr/>
        </p:nvCxnSpPr>
        <p:spPr>
          <a:xfrm rot="10800000" flipV="1">
            <a:off x="2214546" y="2571744"/>
            <a:ext cx="1357322" cy="7143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500430" y="4500570"/>
            <a:ext cx="428628" cy="500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rot="10800000" flipV="1">
            <a:off x="3071802" y="5000636"/>
            <a:ext cx="428628" cy="714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5400000">
            <a:off x="3643306" y="3143248"/>
            <a:ext cx="1143008"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d"/>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72594" y="-24"/>
            <a:ext cx="9000000" cy="176814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360000" tIns="144000" rIns="360000" bIns="144000" numCol="1" anchor="ctr" anchorCtr="0" compatLnSpc="1">
            <a:prstTxWarp prst="textNoShape">
              <a:avLst/>
            </a:prstTxWarp>
            <a:spAutoFit/>
          </a:bodyPr>
          <a:lstStyle/>
          <a:p>
            <a:pPr lvl="0" algn="just" fontAlgn="base">
              <a:spcBef>
                <a:spcPct val="0"/>
              </a:spcBef>
              <a:spcAft>
                <a:spcPct val="0"/>
              </a:spcAft>
              <a:buFont typeface="Wingdings" pitchFamily="2" charset="2"/>
              <a:buChar char="q"/>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a:t>
            </a:r>
            <a:r>
              <a:rPr lang="fr-FR" sz="2400" b="1" dirty="0" smtClean="0">
                <a:solidFill>
                  <a:schemeClr val="tx1"/>
                </a:solidFill>
                <a:latin typeface="Times New Roman" pitchFamily="18" charset="0"/>
                <a:ea typeface="Calibri" pitchFamily="34" charset="0"/>
                <a:cs typeface="Times New Roman" pitchFamily="18" charset="0"/>
              </a:rPr>
              <a:t>ans les cellules épithéliales, les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 fournissent un support mécanique à la membrane plasmique car ils entrent dans la formation de </a:t>
            </a:r>
            <a:r>
              <a:rPr lang="fr-FR" sz="2400" b="1" dirty="0" smtClean="0">
                <a:solidFill>
                  <a:schemeClr val="tx1"/>
                </a:solidFill>
                <a:latin typeface="Times New Roman" pitchFamily="18" charset="0"/>
                <a:ea typeface="Calibri" pitchFamily="34" charset="0"/>
                <a:cs typeface="Times New Roman" pitchFamily="18" charset="0"/>
              </a:rPr>
              <a:t>nombreuses structures de jonctions cellulaires</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fr-FR" sz="2400" b="1" dirty="0" smtClean="0">
                <a:solidFill>
                  <a:schemeClr val="tx1"/>
                </a:solidFill>
                <a:latin typeface="Times New Roman" pitchFamily="18" charset="0"/>
                <a:ea typeface="Calibri" pitchFamily="34" charset="0"/>
                <a:cs typeface="Times New Roman" pitchFamily="18" charset="0"/>
              </a:rPr>
              <a:t>: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Desmosome</a:t>
            </a:r>
            <a:r>
              <a:rPr kumimoji="0" lang="fr-FR"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et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hémidesmosome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289" name="Picture 1"/>
          <p:cNvPicPr>
            <a:picLocks noChangeAspect="1" noChangeArrowheads="1"/>
          </p:cNvPicPr>
          <p:nvPr/>
        </p:nvPicPr>
        <p:blipFill>
          <a:blip r:embed="rId2"/>
          <a:srcRect/>
          <a:stretch>
            <a:fillRect/>
          </a:stretch>
        </p:blipFill>
        <p:spPr bwMode="auto">
          <a:xfrm>
            <a:off x="4429157" y="1714488"/>
            <a:ext cx="4429126" cy="5008496"/>
          </a:xfrm>
          <a:prstGeom prst="rect">
            <a:avLst/>
          </a:prstGeom>
          <a:noFill/>
          <a:ln w="76200">
            <a:solidFill>
              <a:srgbClr val="FFC000"/>
            </a:solidFill>
            <a:miter lim="800000"/>
            <a:headEnd/>
            <a:tailEnd/>
          </a:ln>
          <a:effectLst/>
        </p:spPr>
      </p:pic>
      <p:pic>
        <p:nvPicPr>
          <p:cNvPr id="12290" name="Picture 2"/>
          <p:cNvPicPr>
            <a:picLocks noChangeAspect="1" noChangeArrowheads="1"/>
          </p:cNvPicPr>
          <p:nvPr/>
        </p:nvPicPr>
        <p:blipFill>
          <a:blip r:embed="rId3"/>
          <a:srcRect/>
          <a:stretch>
            <a:fillRect/>
          </a:stretch>
        </p:blipFill>
        <p:spPr bwMode="auto">
          <a:xfrm>
            <a:off x="214282" y="1714488"/>
            <a:ext cx="3975735" cy="5000660"/>
          </a:xfrm>
          <a:prstGeom prst="rect">
            <a:avLst/>
          </a:prstGeom>
          <a:noFill/>
          <a:ln w="76200">
            <a:solidFill>
              <a:srgbClr val="CC66FF"/>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t="10112" r="69700" b="20940"/>
          <a:stretch>
            <a:fillRect/>
          </a:stretch>
        </p:blipFill>
        <p:spPr bwMode="auto">
          <a:xfrm>
            <a:off x="3214678" y="1142984"/>
            <a:ext cx="5929322" cy="5572164"/>
          </a:xfrm>
          <a:prstGeom prst="rect">
            <a:avLst/>
          </a:prstGeom>
          <a:noFill/>
          <a:ln w="9525">
            <a:solidFill>
              <a:schemeClr val="tx1"/>
            </a:solidFill>
            <a:miter lim="800000"/>
            <a:headEnd/>
            <a:tailEnd/>
          </a:ln>
          <a:effectLst/>
        </p:spPr>
      </p:pic>
      <p:cxnSp>
        <p:nvCxnSpPr>
          <p:cNvPr id="10" name="Connecteur droit 9"/>
          <p:cNvCxnSpPr/>
          <p:nvPr/>
        </p:nvCxnSpPr>
        <p:spPr>
          <a:xfrm>
            <a:off x="214282" y="5572140"/>
            <a:ext cx="2643206" cy="1588"/>
          </a:xfrm>
          <a:prstGeom prst="line">
            <a:avLst/>
          </a:prstGeom>
          <a:ln w="76200">
            <a:solidFill>
              <a:srgbClr val="C400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0" y="0"/>
            <a:ext cx="9144000" cy="114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space réservé du contenu 2"/>
          <p:cNvSpPr>
            <a:spLocks noGrp="1"/>
          </p:cNvSpPr>
          <p:nvPr>
            <p:ph idx="1"/>
          </p:nvPr>
        </p:nvSpPr>
        <p:spPr>
          <a:xfrm>
            <a:off x="0" y="0"/>
            <a:ext cx="3214678" cy="6858000"/>
          </a:xfrm>
        </p:spPr>
        <p:style>
          <a:lnRef idx="2">
            <a:schemeClr val="accent2"/>
          </a:lnRef>
          <a:fillRef idx="1">
            <a:schemeClr val="lt1"/>
          </a:fillRef>
          <a:effectRef idx="0">
            <a:schemeClr val="accent2"/>
          </a:effectRef>
          <a:fontRef idx="minor">
            <a:schemeClr val="dk1"/>
          </a:fontRef>
        </p:style>
        <p:txBody>
          <a:bodyPr>
            <a:noAutofit/>
          </a:bodyPr>
          <a:lstStyle/>
          <a:p>
            <a:pPr>
              <a:buClrTx/>
              <a:buNone/>
            </a:pPr>
            <a:endParaRPr lang="fr-FR" sz="2400" b="1" dirty="0" smtClean="0">
              <a:ln>
                <a:solidFill>
                  <a:srgbClr val="7030A0"/>
                </a:solidFill>
              </a:ln>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r>
              <a:rPr lang="fr-FR" sz="2400" b="1" dirty="0" smtClean="0">
                <a:ln>
                  <a:solidFill>
                    <a:srgbClr val="7030A0"/>
                  </a:solidFill>
                </a:ln>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Microfilaments (MF) (=Microfilaments fins d’Actine) </a:t>
            </a:r>
          </a:p>
          <a:p>
            <a:pPr>
              <a:buClr>
                <a:srgbClr val="FF0000"/>
              </a:buClr>
              <a:buSzPct val="120000"/>
              <a:buFont typeface="Arial" pitchFamily="34" charset="0"/>
              <a:buChar char="•"/>
            </a:pPr>
            <a:r>
              <a:rPr lang="fr-FR" sz="2400" b="1" dirty="0" smtClean="0">
                <a:solidFill>
                  <a:schemeClr val="tx1"/>
                </a:solidFill>
                <a:latin typeface="Times New Roman" pitchFamily="18" charset="0"/>
                <a:cs typeface="Times New Roman" pitchFamily="18" charset="0"/>
              </a:rPr>
              <a:t>Polymères fibreux d’une protéine appelée : </a:t>
            </a:r>
            <a:r>
              <a:rPr lang="fr-FR" sz="3200" b="1" dirty="0" smtClean="0">
                <a:ln>
                  <a:solidFill>
                    <a:srgbClr val="A720AA"/>
                  </a:solidFill>
                </a:ln>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Actine </a:t>
            </a:r>
          </a:p>
          <a:p>
            <a:pPr>
              <a:buClr>
                <a:srgbClr val="3333CC"/>
              </a:buClr>
            </a:pPr>
            <a:r>
              <a:rPr lang="fr-FR" sz="2400" b="1" dirty="0" smtClean="0">
                <a:latin typeface="Times New Roman" pitchFamily="18" charset="0"/>
                <a:cs typeface="Times New Roman" pitchFamily="18" charset="0"/>
              </a:rPr>
              <a:t>7 à 9 nm d’épaisseur,</a:t>
            </a:r>
          </a:p>
          <a:p>
            <a:pPr>
              <a:lnSpc>
                <a:spcPct val="150000"/>
              </a:lnSpc>
              <a:buClr>
                <a:srgbClr val="FFFF00"/>
              </a:buClr>
            </a:pPr>
            <a:r>
              <a:rPr lang="fr-FR" sz="2400" b="1" dirty="0" smtClean="0">
                <a:latin typeface="Times New Roman" pitchFamily="18" charset="0"/>
                <a:cs typeface="Times New Roman" pitchFamily="18" charset="0"/>
              </a:rPr>
              <a:t> 2 à 3 </a:t>
            </a:r>
            <a:r>
              <a:rPr lang="fr-FR" sz="2400" b="1" dirty="0" err="1" smtClean="0">
                <a:latin typeface="Times New Roman" pitchFamily="18" charset="0"/>
                <a:cs typeface="Times New Roman" pitchFamily="18" charset="0"/>
              </a:rPr>
              <a:t>μm</a:t>
            </a:r>
            <a:r>
              <a:rPr lang="fr-FR" sz="2400" b="1" dirty="0" smtClean="0">
                <a:latin typeface="Times New Roman" pitchFamily="18" charset="0"/>
                <a:cs typeface="Times New Roman" pitchFamily="18" charset="0"/>
              </a:rPr>
              <a:t> de long</a:t>
            </a:r>
          </a:p>
          <a:p>
            <a:pPr>
              <a:buClr>
                <a:srgbClr val="FF66CC"/>
              </a:buClr>
            </a:pPr>
            <a:r>
              <a:rPr lang="fr-FR" sz="2400" b="1" dirty="0" smtClean="0">
                <a:latin typeface="Times New Roman" pitchFamily="18" charset="0"/>
                <a:cs typeface="Times New Roman" pitchFamily="18" charset="0"/>
              </a:rPr>
              <a:t>Souvent localisés dans</a:t>
            </a:r>
          </a:p>
          <a:p>
            <a:pPr>
              <a:lnSpc>
                <a:spcPct val="150000"/>
              </a:lnSpc>
              <a:buClr>
                <a:srgbClr val="FF66CC"/>
              </a:buClr>
              <a:buNone/>
            </a:pPr>
            <a:r>
              <a:rPr lang="fr-FR" sz="2800" b="1" dirty="0" smtClean="0">
                <a:latin typeface="Times New Roman" pitchFamily="18" charset="0"/>
                <a:cs typeface="Times New Roman" pitchFamily="18" charset="0"/>
              </a:rPr>
              <a:t> </a:t>
            </a:r>
            <a:r>
              <a:rPr lang="fr-FR" sz="2800" b="1" dirty="0" smtClean="0">
                <a:ln>
                  <a:solidFill>
                    <a:srgbClr val="C40000"/>
                  </a:solidFill>
                </a:ln>
                <a:solidFill>
                  <a:srgbClr val="FF33CC"/>
                </a:solidFill>
                <a:effectLst>
                  <a:outerShdw blurRad="38100" dist="38100" dir="2700000" algn="tl">
                    <a:srgbClr val="000000">
                      <a:alpha val="43137"/>
                    </a:srgbClr>
                  </a:outerShdw>
                </a:effectLst>
                <a:latin typeface="Times New Roman" pitchFamily="18" charset="0"/>
                <a:cs typeface="Times New Roman" pitchFamily="18" charset="0"/>
              </a:rPr>
              <a:t>la zone corticale </a:t>
            </a:r>
          </a:p>
          <a:p>
            <a:pPr>
              <a:lnSpc>
                <a:spcPct val="150000"/>
              </a:lnSpc>
              <a:buClr>
                <a:srgbClr val="FF66CC"/>
              </a:buClr>
              <a:buNone/>
            </a:pPr>
            <a:r>
              <a:rPr lang="fr-FR" sz="2800" b="1" dirty="0" smtClean="0">
                <a:ln>
                  <a:solidFill>
                    <a:srgbClr val="C40000"/>
                  </a:solidFill>
                </a:ln>
                <a:solidFill>
                  <a:srgbClr val="FF33CC"/>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400" b="1" dirty="0" smtClean="0">
                <a:latin typeface="Times New Roman" pitchFamily="18" charset="0"/>
                <a:cs typeface="Times New Roman" pitchFamily="18" charset="0"/>
              </a:rPr>
              <a:t>des cellules</a:t>
            </a:r>
            <a:r>
              <a:rPr lang="fr-FR" sz="2400" dirty="0" smtClean="0">
                <a:latin typeface="Times New Roman" pitchFamily="18" charset="0"/>
                <a:cs typeface="Times New Roman" pitchFamily="18" charset="0"/>
              </a:rPr>
              <a:t>. </a:t>
            </a:r>
            <a:endParaRPr lang="fr-FR" sz="2400" b="1" dirty="0" smtClean="0">
              <a:latin typeface="Times New Roman" pitchFamily="18" charset="0"/>
              <a:cs typeface="Times New Roman" pitchFamily="18" charset="0"/>
            </a:endParaRPr>
          </a:p>
          <a:p>
            <a:pPr>
              <a:lnSpc>
                <a:spcPct val="150000"/>
              </a:lnSpc>
              <a:buNone/>
            </a:pPr>
            <a:r>
              <a:rPr lang="fr-FR" sz="2400" b="1" dirty="0" smtClean="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pPr>
              <a:buClrTx/>
              <a:buFont typeface="Wingdings" pitchFamily="2" charset="2"/>
              <a:buChar char="Ø"/>
            </a:pPr>
            <a:endParaRPr lang="fr-FR" sz="2400" dirty="0" smtClean="0">
              <a:latin typeface="Times New Roman" pitchFamily="18" charset="0"/>
              <a:cs typeface="Times New Roman" pitchFamily="18" charset="0"/>
            </a:endParaRPr>
          </a:p>
        </p:txBody>
      </p:sp>
      <p:sp>
        <p:nvSpPr>
          <p:cNvPr id="44" name="Rectangle 43"/>
          <p:cNvSpPr/>
          <p:nvPr/>
        </p:nvSpPr>
        <p:spPr>
          <a:xfrm>
            <a:off x="71438" y="3929066"/>
            <a:ext cx="3071802" cy="2500330"/>
          </a:xfrm>
          <a:prstGeom prst="rect">
            <a:avLst/>
          </a:prstGeom>
          <a:noFill/>
          <a:ln w="762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avec flèche 44"/>
          <p:cNvCxnSpPr/>
          <p:nvPr/>
        </p:nvCxnSpPr>
        <p:spPr>
          <a:xfrm>
            <a:off x="2714612" y="5286388"/>
            <a:ext cx="928694" cy="214314"/>
          </a:xfrm>
          <a:prstGeom prst="straightConnector1">
            <a:avLst/>
          </a:prstGeom>
          <a:ln w="57150">
            <a:solidFill>
              <a:srgbClr val="C4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47" name="Picture 6"/>
          <p:cNvPicPr>
            <a:picLocks noChangeAspect="1" noChangeArrowheads="1"/>
          </p:cNvPicPr>
          <p:nvPr/>
        </p:nvPicPr>
        <p:blipFill>
          <a:blip r:embed="rId3"/>
          <a:srcRect/>
          <a:stretch>
            <a:fillRect/>
          </a:stretch>
        </p:blipFill>
        <p:spPr bwMode="auto">
          <a:xfrm>
            <a:off x="3168594" y="0"/>
            <a:ext cx="5975438" cy="135729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3168032" y="1319051"/>
            <a:ext cx="5976000" cy="1609883"/>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 y="0"/>
            <a:ext cx="9144032" cy="6858000"/>
          </a:xfrm>
        </p:spPr>
        <p:style>
          <a:lnRef idx="2">
            <a:schemeClr val="accent2"/>
          </a:lnRef>
          <a:fillRef idx="1">
            <a:schemeClr val="lt1"/>
          </a:fillRef>
          <a:effectRef idx="0">
            <a:schemeClr val="accent2"/>
          </a:effectRef>
          <a:fontRef idx="minor">
            <a:schemeClr val="dk1"/>
          </a:fontRef>
        </p:style>
        <p:txBody>
          <a:bodyPr lIns="144000" tIns="144000" rIns="144000" bIns="108000">
            <a:noAutofit/>
          </a:bodyPr>
          <a:lstStyle/>
          <a:p>
            <a:pPr>
              <a:buClrTx/>
              <a:buNone/>
            </a:pPr>
            <a:r>
              <a:rPr lang="fr-FR" sz="2400" b="1" dirty="0" smtClean="0">
                <a:solidFill>
                  <a:srgbClr val="002060"/>
                </a:solidFill>
                <a:latin typeface="Times New Roman" pitchFamily="18" charset="0"/>
                <a:cs typeface="Times New Roman" pitchFamily="18" charset="0"/>
              </a:rPr>
              <a:t>	</a:t>
            </a:r>
            <a:r>
              <a:rPr lang="fr-FR" sz="32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Actine G: </a:t>
            </a: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
                <a:srgbClr val="003399"/>
              </a:buClr>
              <a:buNone/>
            </a:pPr>
            <a:endParaRPr lang="fr-FR" sz="1200" dirty="0" smtClean="0">
              <a:latin typeface="Times New Roman" pitchFamily="18" charset="0"/>
              <a:cs typeface="Times New Roman" pitchFamily="18" charset="0"/>
            </a:endParaRPr>
          </a:p>
        </p:txBody>
      </p:sp>
      <p:sp>
        <p:nvSpPr>
          <p:cNvPr id="4" name="Rectangle 3"/>
          <p:cNvSpPr/>
          <p:nvPr/>
        </p:nvSpPr>
        <p:spPr>
          <a:xfrm>
            <a:off x="214282" y="785794"/>
            <a:ext cx="4572000" cy="400110"/>
          </a:xfrm>
          <a:prstGeom prst="rect">
            <a:avLst/>
          </a:prstGeom>
        </p:spPr>
        <p:txBody>
          <a:bodyPr>
            <a:spAutoFit/>
          </a:bodyPr>
          <a:lstStyle/>
          <a:p>
            <a:pPr>
              <a:buClrTx/>
              <a:buNone/>
            </a:pPr>
            <a:r>
              <a:rPr lang="fr-FR" sz="2000" dirty="0" smtClean="0">
                <a:latin typeface="Times New Roman" pitchFamily="18" charset="0"/>
                <a:cs typeface="Times New Roman" pitchFamily="18" charset="0"/>
              </a:rPr>
              <a:t>. </a:t>
            </a:r>
          </a:p>
        </p:txBody>
      </p:sp>
      <p:sp>
        <p:nvSpPr>
          <p:cNvPr id="5" name="Rectangle 4"/>
          <p:cNvSpPr/>
          <p:nvPr/>
        </p:nvSpPr>
        <p:spPr>
          <a:xfrm>
            <a:off x="142844" y="5566492"/>
            <a:ext cx="8786842" cy="1077218"/>
          </a:xfrm>
          <a:prstGeom prst="rect">
            <a:avLst/>
          </a:prstGeom>
        </p:spPr>
        <p:txBody>
          <a:bodyPr wrap="square">
            <a:spAutoFit/>
          </a:bodyPr>
          <a:lstStyle/>
          <a:p>
            <a:pPr algn="ctr">
              <a:buClr>
                <a:srgbClr val="003399"/>
              </a:buClr>
              <a:buFont typeface="Wingdings" pitchFamily="2" charset="2"/>
              <a:buChar char="v"/>
            </a:pPr>
            <a:r>
              <a:rPr lang="fr-FR" sz="32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L’Actine G représente la sous unité de base des Microfilaments</a:t>
            </a:r>
          </a:p>
        </p:txBody>
      </p:sp>
      <p:pic>
        <p:nvPicPr>
          <p:cNvPr id="1026" name="Picture 2"/>
          <p:cNvPicPr>
            <a:picLocks noChangeAspect="1" noChangeArrowheads="1"/>
          </p:cNvPicPr>
          <p:nvPr/>
        </p:nvPicPr>
        <p:blipFill>
          <a:blip r:embed="rId2"/>
          <a:srcRect/>
          <a:stretch>
            <a:fillRect/>
          </a:stretch>
        </p:blipFill>
        <p:spPr bwMode="auto">
          <a:xfrm>
            <a:off x="72032" y="642918"/>
            <a:ext cx="9072000" cy="5000659"/>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 y="0"/>
            <a:ext cx="9144032" cy="6858000"/>
          </a:xfrm>
        </p:spPr>
        <p:style>
          <a:lnRef idx="2">
            <a:schemeClr val="accent2"/>
          </a:lnRef>
          <a:fillRef idx="1">
            <a:schemeClr val="lt1"/>
          </a:fillRef>
          <a:effectRef idx="0">
            <a:schemeClr val="accent2"/>
          </a:effectRef>
          <a:fontRef idx="minor">
            <a:schemeClr val="dk1"/>
          </a:fontRef>
        </p:style>
        <p:txBody>
          <a:bodyPr lIns="144000" tIns="144000" rIns="144000" bIns="108000">
            <a:noAutofit/>
          </a:bodyPr>
          <a:lstStyle/>
          <a:p>
            <a:pPr>
              <a:buClrTx/>
              <a:buNone/>
            </a:pPr>
            <a:r>
              <a:rPr lang="fr-FR" sz="2400" b="1" dirty="0" smtClean="0">
                <a:solidFill>
                  <a:srgbClr val="002060"/>
                </a:solidFill>
                <a:latin typeface="Times New Roman" pitchFamily="18" charset="0"/>
                <a:cs typeface="Times New Roman" pitchFamily="18" charset="0"/>
              </a:rPr>
              <a:t>	</a:t>
            </a:r>
            <a:r>
              <a:rPr lang="fr-FR" sz="32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Actine G: </a:t>
            </a: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
                <a:srgbClr val="003399"/>
              </a:buClr>
              <a:buNone/>
            </a:pPr>
            <a:endParaRPr lang="fr-FR" sz="1200" dirty="0" smtClean="0">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2"/>
          <a:srcRect/>
          <a:stretch>
            <a:fillRect/>
          </a:stretch>
        </p:blipFill>
        <p:spPr bwMode="auto">
          <a:xfrm>
            <a:off x="4786314" y="80012"/>
            <a:ext cx="4219584" cy="3920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42918"/>
            <a:ext cx="4714908" cy="3231654"/>
          </a:xfrm>
          <a:prstGeom prst="rect">
            <a:avLst/>
          </a:prstGeom>
          <a:ln w="38100">
            <a:solidFill>
              <a:srgbClr val="FF0000"/>
            </a:solidFill>
          </a:ln>
        </p:spPr>
        <p:txBody>
          <a:bodyPr wrap="square" lIns="180000" rIns="180000">
            <a:spAutoFit/>
          </a:bodyPr>
          <a:lstStyle/>
          <a:p>
            <a:pPr algn="just"/>
            <a:r>
              <a:rPr lang="fr-FR" sz="2400" b="1" dirty="0" smtClean="0">
                <a:latin typeface="Times New Roman" pitchFamily="18" charset="0"/>
                <a:cs typeface="Times New Roman" pitchFamily="18" charset="0"/>
              </a:rPr>
              <a:t>l’ Actine G = Actine Globulaire </a:t>
            </a:r>
          </a:p>
          <a:p>
            <a:pPr algn="just"/>
            <a:r>
              <a:rPr lang="fr-FR" sz="2400" dirty="0" smtClean="0">
                <a:latin typeface="Times New Roman" pitchFamily="18" charset="0"/>
                <a:cs typeface="Times New Roman" pitchFamily="18" charset="0"/>
              </a:rPr>
              <a:t>Elle se présente sous la forme d’un </a:t>
            </a:r>
            <a:r>
              <a:rPr lang="fr-FR" sz="2400" b="1" dirty="0" smtClean="0">
                <a:latin typeface="Times New Roman" pitchFamily="18" charset="0"/>
                <a:cs typeface="Times New Roman" pitchFamily="18" charset="0"/>
              </a:rPr>
              <a:t>globule</a:t>
            </a:r>
            <a:r>
              <a:rPr lang="fr-FR" sz="2400"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5 nm de diamètre</a:t>
            </a:r>
            <a:r>
              <a:rPr lang="fr-FR" sz="2400"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monomérique et polarisé </a:t>
            </a:r>
          </a:p>
          <a:p>
            <a:pPr algn="just">
              <a:buClr>
                <a:srgbClr val="003399"/>
              </a:buClr>
              <a:buFont typeface="Wingdings" pitchFamily="2" charset="2"/>
              <a:buChar char="ü"/>
            </a:pPr>
            <a:r>
              <a:rPr lang="fr-FR" dirty="0" smtClean="0">
                <a:latin typeface="Times New Roman" pitchFamily="18" charset="0"/>
                <a:cs typeface="Times New Roman" pitchFamily="18" charset="0"/>
              </a:rPr>
              <a:t>Poids Moléculaire: 42-47 </a:t>
            </a:r>
            <a:r>
              <a:rPr lang="fr-FR" dirty="0" err="1" smtClean="0">
                <a:latin typeface="Times New Roman" pitchFamily="18" charset="0"/>
                <a:cs typeface="Times New Roman" pitchFamily="18" charset="0"/>
              </a:rPr>
              <a:t>kDa</a:t>
            </a:r>
            <a:r>
              <a:rPr lang="fr-FR" dirty="0" smtClean="0">
                <a:latin typeface="Times New Roman" pitchFamily="18" charset="0"/>
                <a:cs typeface="Times New Roman" pitchFamily="18" charset="0"/>
              </a:rPr>
              <a:t> (375  acides aminés)</a:t>
            </a:r>
          </a:p>
          <a:p>
            <a:pPr algn="just">
              <a:buClr>
                <a:srgbClr val="003399"/>
              </a:buClr>
              <a:buFont typeface="Wingdings" pitchFamily="2" charset="2"/>
              <a:buChar char="ü"/>
            </a:pPr>
            <a:r>
              <a:rPr lang="fr-FR" dirty="0" smtClean="0">
                <a:latin typeface="Times New Roman" pitchFamily="18" charset="0"/>
                <a:cs typeface="Times New Roman" pitchFamily="18" charset="0"/>
              </a:rPr>
              <a:t>5-10% de la masse protéique dans les cellules non musculaires (</a:t>
            </a:r>
            <a:r>
              <a:rPr lang="fr-FR" dirty="0" err="1" smtClean="0">
                <a:latin typeface="Times New Roman" pitchFamily="18" charset="0"/>
                <a:cs typeface="Times New Roman" pitchFamily="18" charset="0"/>
              </a:rPr>
              <a:t>isoforme</a:t>
            </a:r>
            <a:r>
              <a:rPr lang="fr-FR" dirty="0" smtClean="0">
                <a:latin typeface="Times New Roman" pitchFamily="18" charset="0"/>
                <a:cs typeface="Times New Roman" pitchFamily="18" charset="0"/>
              </a:rPr>
              <a:t> Beta/Gamma) et jusqu'à 20% dans les cellules musculaires (</a:t>
            </a:r>
            <a:r>
              <a:rPr lang="fr-FR" dirty="0" err="1" smtClean="0">
                <a:latin typeface="Times New Roman" pitchFamily="18" charset="0"/>
                <a:cs typeface="Times New Roman" pitchFamily="18" charset="0"/>
              </a:rPr>
              <a:t>isoforme</a:t>
            </a:r>
            <a:r>
              <a:rPr lang="fr-FR" dirty="0" smtClean="0">
                <a:latin typeface="Times New Roman" pitchFamily="18" charset="0"/>
                <a:cs typeface="Times New Roman" pitchFamily="18" charset="0"/>
              </a:rPr>
              <a:t> Alpha) . </a:t>
            </a:r>
          </a:p>
        </p:txBody>
      </p:sp>
      <p:sp>
        <p:nvSpPr>
          <p:cNvPr id="6" name="Rectangle 5"/>
          <p:cNvSpPr/>
          <p:nvPr/>
        </p:nvSpPr>
        <p:spPr>
          <a:xfrm>
            <a:off x="142844" y="4286256"/>
            <a:ext cx="5857916" cy="1200329"/>
          </a:xfrm>
          <a:prstGeom prst="rect">
            <a:avLst/>
          </a:prstGeom>
          <a:ln w="38100">
            <a:solidFill>
              <a:srgbClr val="3333CC"/>
            </a:solidFill>
          </a:ln>
        </p:spPr>
        <p:txBody>
          <a:bodyPr wrap="square" lIns="216000" rIns="216000">
            <a:spAutoFit/>
          </a:bodyPr>
          <a:lstStyle/>
          <a:p>
            <a:r>
              <a:rPr lang="fr-FR" sz="2400" b="1" dirty="0" smtClean="0">
                <a:solidFill>
                  <a:srgbClr val="C00000"/>
                </a:solidFill>
                <a:latin typeface="Times New Roman" pitchFamily="18" charset="0"/>
                <a:cs typeface="Times New Roman" pitchFamily="18" charset="0"/>
              </a:rPr>
              <a:t>Au cœur de ce globule</a:t>
            </a:r>
            <a:r>
              <a:rPr lang="fr-FR" sz="2400" dirty="0" smtClean="0">
                <a:latin typeface="Times New Roman" pitchFamily="18" charset="0"/>
                <a:cs typeface="Times New Roman" pitchFamily="18" charset="0"/>
              </a:rPr>
              <a:t>, se trouve un </a:t>
            </a:r>
            <a:r>
              <a:rPr lang="fr-FR" sz="2400" b="1" dirty="0" smtClean="0">
                <a:solidFill>
                  <a:srgbClr val="00B050"/>
                </a:solidFill>
                <a:latin typeface="Times New Roman" pitchFamily="18" charset="0"/>
                <a:cs typeface="Times New Roman" pitchFamily="18" charset="0"/>
              </a:rPr>
              <a:t>site de fixation d’une molécule d’ATP </a:t>
            </a:r>
            <a:r>
              <a:rPr lang="fr-FR" sz="2400" dirty="0" smtClean="0">
                <a:latin typeface="Times New Roman" pitchFamily="18" charset="0"/>
                <a:cs typeface="Times New Roman" pitchFamily="18" charset="0"/>
              </a:rPr>
              <a:t>qui </a:t>
            </a:r>
            <a:r>
              <a:rPr lang="fr-FR" sz="2400" b="1" dirty="0" smtClean="0">
                <a:solidFill>
                  <a:srgbClr val="C40000"/>
                </a:solidFill>
                <a:latin typeface="Times New Roman" pitchFamily="18" charset="0"/>
                <a:cs typeface="Times New Roman" pitchFamily="18" charset="0"/>
              </a:rPr>
              <a:t>peut être hydrolysée en ADP+Pi </a:t>
            </a:r>
          </a:p>
        </p:txBody>
      </p:sp>
      <p:sp>
        <p:nvSpPr>
          <p:cNvPr id="7" name="Rectangle 6"/>
          <p:cNvSpPr/>
          <p:nvPr/>
        </p:nvSpPr>
        <p:spPr>
          <a:xfrm>
            <a:off x="142844" y="5572140"/>
            <a:ext cx="6000792" cy="1015663"/>
          </a:xfrm>
          <a:prstGeom prst="rect">
            <a:avLst/>
          </a:prstGeom>
          <a:ln w="38100">
            <a:solidFill>
              <a:srgbClr val="002060"/>
            </a:solidFill>
          </a:ln>
        </p:spPr>
        <p:txBody>
          <a:bodyPr wrap="square">
            <a:spAutoFit/>
          </a:bodyPr>
          <a:lstStyle/>
          <a:p>
            <a:r>
              <a:rPr lang="fr-FR" sz="2000" dirty="0" smtClean="0">
                <a:latin typeface="Times New Roman" pitchFamily="18" charset="0"/>
                <a:cs typeface="Times New Roman" pitchFamily="18" charset="0"/>
              </a:rPr>
              <a:t>Le nucléotide (ATP ou ADP) est associé à un cation divalent (Mg2+ ou Ca2+) permettant ainsi la stabilisation de la protéine</a:t>
            </a:r>
            <a:endParaRPr lang="fr-FR" sz="2000" dirty="0">
              <a:latin typeface="Times New Roman" pitchFamily="18" charset="0"/>
              <a:cs typeface="Times New Roman" pitchFamily="18" charset="0"/>
            </a:endParaRPr>
          </a:p>
        </p:txBody>
      </p:sp>
      <p:pic>
        <p:nvPicPr>
          <p:cNvPr id="8" name="Image 7"/>
          <p:cNvPicPr/>
          <p:nvPr/>
        </p:nvPicPr>
        <p:blipFill>
          <a:blip r:embed="rId3"/>
          <a:srcRect l="45913" t="11816" r="11514" b="6303"/>
          <a:stretch>
            <a:fillRect/>
          </a:stretch>
        </p:blipFill>
        <p:spPr bwMode="auto">
          <a:xfrm rot="5400000">
            <a:off x="6465105" y="3964786"/>
            <a:ext cx="2286017" cy="2786082"/>
          </a:xfrm>
          <a:prstGeom prst="rect">
            <a:avLst/>
          </a:prstGeom>
          <a:noFill/>
          <a:ln w="9525">
            <a:solidFill>
              <a:srgbClr val="FFC000"/>
            </a:solidFill>
            <a:miter lim="800000"/>
            <a:headEnd/>
            <a:tailEnd/>
          </a:ln>
        </p:spPr>
      </p:pic>
    </p:spTree>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5143512"/>
            <a:ext cx="8001056" cy="461665"/>
          </a:xfrm>
          <a:prstGeom prst="rect">
            <a:avLst/>
          </a:prstGeom>
        </p:spPr>
        <p:txBody>
          <a:bodyPr wrap="square">
            <a:spAutoFit/>
          </a:bodyPr>
          <a:lstStyle/>
          <a:p>
            <a:pPr>
              <a:buClr>
                <a:srgbClr val="003399"/>
              </a:buClr>
              <a:buFont typeface="Wingdings" pitchFamily="2" charset="2"/>
              <a:buChar char="v"/>
            </a:pPr>
            <a:r>
              <a:rPr lang="fr-FR" sz="24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L’Actine G est capable de fixer et d’hydrolyser l’ATP.</a:t>
            </a:r>
          </a:p>
        </p:txBody>
      </p:sp>
      <p:sp>
        <p:nvSpPr>
          <p:cNvPr id="7" name="Rectangle 6"/>
          <p:cNvSpPr/>
          <p:nvPr/>
        </p:nvSpPr>
        <p:spPr>
          <a:xfrm>
            <a:off x="0" y="0"/>
            <a:ext cx="9144000" cy="6555641"/>
          </a:xfrm>
          <a:prstGeom prst="rect">
            <a:avLst/>
          </a:prstGeom>
          <a:solidFill>
            <a:schemeClr val="bg1"/>
          </a:solidFill>
        </p:spPr>
        <p:txBody>
          <a:bodyPr wrap="square">
            <a:spAutoFit/>
          </a:bodyPr>
          <a:lstStyle/>
          <a:p>
            <a:pPr>
              <a:buClrTx/>
              <a:buNone/>
            </a:pPr>
            <a:r>
              <a:rPr lang="fr-FR" sz="2800" b="1" dirty="0" smtClean="0">
                <a:solidFill>
                  <a:srgbClr val="002060"/>
                </a:solidFill>
                <a:latin typeface="Times New Roman" pitchFamily="18" charset="0"/>
                <a:cs typeface="Times New Roman" pitchFamily="18" charset="0"/>
              </a:rPr>
              <a:t>	</a:t>
            </a:r>
            <a:r>
              <a:rPr lang="fr-FR" sz="32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Actine G:</a:t>
            </a: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endPar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buClrTx/>
              <a:buNone/>
            </a:pPr>
            <a:r>
              <a:rPr lang="fr-FR" sz="2800" b="1" dirty="0" smtClean="0">
                <a:ln>
                  <a:solidFill>
                    <a:schemeClr val="tx1"/>
                  </a:solidFill>
                </a:ln>
                <a:solidFill>
                  <a:schemeClr val="tx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8" name="Rectangle 7"/>
          <p:cNvSpPr/>
          <p:nvPr/>
        </p:nvSpPr>
        <p:spPr>
          <a:xfrm>
            <a:off x="285720" y="5572140"/>
            <a:ext cx="8643998" cy="1200329"/>
          </a:xfrm>
          <a:prstGeom prst="rect">
            <a:avLst/>
          </a:prstGeom>
        </p:spPr>
        <p:txBody>
          <a:bodyPr wrap="square">
            <a:spAutoFit/>
          </a:bodyPr>
          <a:lstStyle/>
          <a:p>
            <a:pPr>
              <a:buClr>
                <a:srgbClr val="003399"/>
              </a:buClr>
              <a:buFont typeface="Wingdings" pitchFamily="2" charset="2"/>
              <a:buChar char="v"/>
            </a:pPr>
            <a:r>
              <a:rPr lang="fr-FR" sz="28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L’Actine G est capable de fixer et d’hydrolyser l’ATP.</a:t>
            </a:r>
          </a:p>
          <a:p>
            <a:r>
              <a:rPr lang="fr-FR" sz="2200" b="1" dirty="0" smtClean="0">
                <a:latin typeface="Times New Roman" pitchFamily="18" charset="0"/>
                <a:cs typeface="Times New Roman" pitchFamily="18" charset="0"/>
              </a:rPr>
              <a:t>Les monomères liant de l’ATP vont s’ajouter par autoassemblage plus facilement que les monomères associés au nucléotide ADP.</a:t>
            </a:r>
            <a:endParaRPr lang="fr-FR" sz="22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71463" y="571480"/>
            <a:ext cx="8601075" cy="50292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5357818" y="2500306"/>
            <a:ext cx="2143140" cy="3562351"/>
          </a:xfrm>
          <a:prstGeom prst="rect">
            <a:avLst/>
          </a:prstGeom>
          <a:noFill/>
          <a:ln w="9525">
            <a:noFill/>
            <a:miter lim="800000"/>
            <a:headEnd/>
            <a:tailEnd/>
          </a:ln>
          <a:effectLst/>
        </p:spPr>
      </p:pic>
      <p:sp>
        <p:nvSpPr>
          <p:cNvPr id="8" name="Rectangle 7"/>
          <p:cNvSpPr/>
          <p:nvPr/>
        </p:nvSpPr>
        <p:spPr>
          <a:xfrm>
            <a:off x="4143372" y="2500306"/>
            <a:ext cx="2500330" cy="3600986"/>
          </a:xfrm>
          <a:prstGeom prst="rect">
            <a:avLst/>
          </a:prstGeom>
        </p:spPr>
        <p:txBody>
          <a:bodyPr wrap="square">
            <a:spAutoFit/>
          </a:bodyPr>
          <a:lstStyle/>
          <a:p>
            <a:pPr algn="r"/>
            <a:r>
              <a:rPr lang="fr-FR" sz="2800" b="1" dirty="0" smtClean="0">
                <a:latin typeface="Times New Roman" pitchFamily="18" charset="0"/>
                <a:cs typeface="Times New Roman" pitchFamily="18" charset="0"/>
              </a:rPr>
              <a:t>                       </a:t>
            </a:r>
            <a:endParaRPr lang="fr-FR" sz="2800" b="1" dirty="0" smtClean="0">
              <a:ln>
                <a:solidFill>
                  <a:srgbClr val="FF0000"/>
                </a:solidFill>
              </a:ln>
              <a:solidFill>
                <a:schemeClr val="accent1">
                  <a:lumMod val="50000"/>
                </a:schemeClr>
              </a:solidFill>
              <a:latin typeface="Times New Roman" pitchFamily="18" charset="0"/>
              <a:cs typeface="Times New Roman" pitchFamily="18" charset="0"/>
            </a:endParaRPr>
          </a:p>
          <a:p>
            <a:endParaRPr lang="fr-FR" b="1" dirty="0" smtClean="0"/>
          </a:p>
          <a:p>
            <a:pPr algn="r"/>
            <a:r>
              <a:rPr lang="fr-FR" sz="2400" b="1" dirty="0" smtClean="0">
                <a:effectLst>
                  <a:outerShdw blurRad="38100" dist="38100" dir="2700000" algn="tl">
                    <a:srgbClr val="000000">
                      <a:alpha val="43137"/>
                    </a:srgbClr>
                  </a:outerShdw>
                </a:effectLst>
                <a:latin typeface="Times New Roman" pitchFamily="18" charset="0"/>
                <a:cs typeface="Times New Roman" pitchFamily="18" charset="0"/>
              </a:rPr>
              <a:t>    </a:t>
            </a:r>
          </a:p>
          <a:p>
            <a:pPr algn="r"/>
            <a:r>
              <a:rPr lang="fr-FR" sz="2400" b="1" dirty="0" smtClean="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rPr>
              <a:t>Polymérisation</a:t>
            </a:r>
          </a:p>
          <a:p>
            <a:pPr algn="ctr"/>
            <a:r>
              <a:rPr lang="fr-FR" dirty="0" smtClean="0">
                <a:latin typeface="Times New Roman" pitchFamily="18" charset="0"/>
                <a:cs typeface="Times New Roman" pitchFamily="18" charset="0"/>
              </a:rPr>
              <a:t>       amorcée par l’ajout</a:t>
            </a:r>
          </a:p>
          <a:p>
            <a:pPr algn="ctr"/>
            <a:r>
              <a:rPr lang="fr-FR" dirty="0" smtClean="0">
                <a:latin typeface="Times New Roman" pitchFamily="18" charset="0"/>
                <a:cs typeface="Times New Roman" pitchFamily="18" charset="0"/>
              </a:rPr>
              <a:t>          d’ions Mg2+, K+, Na+</a:t>
            </a:r>
            <a:endParaRPr lang="fr-FR"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r"/>
            <a:endParaRPr lang="fr-FR" sz="2400"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fr-FR" sz="28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Actine</a:t>
            </a:r>
          </a:p>
          <a:p>
            <a:r>
              <a:rPr lang="fr-FR" sz="28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G</a:t>
            </a:r>
          </a:p>
        </p:txBody>
      </p:sp>
      <p:sp>
        <p:nvSpPr>
          <p:cNvPr id="10" name="Rectangle 9"/>
          <p:cNvSpPr/>
          <p:nvPr/>
        </p:nvSpPr>
        <p:spPr>
          <a:xfrm>
            <a:off x="4286248" y="4929198"/>
            <a:ext cx="2071702" cy="1571636"/>
          </a:xfrm>
          <a:prstGeom prst="rect">
            <a:avLst/>
          </a:prstGeom>
          <a:no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Plus 10"/>
          <p:cNvSpPr/>
          <p:nvPr/>
        </p:nvSpPr>
        <p:spPr>
          <a:xfrm>
            <a:off x="5715008" y="6072206"/>
            <a:ext cx="360000" cy="360000"/>
          </a:xfrm>
          <a:prstGeom prst="mathPlu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Moins 11"/>
          <p:cNvSpPr/>
          <p:nvPr/>
        </p:nvSpPr>
        <p:spPr>
          <a:xfrm>
            <a:off x="5786446" y="5000636"/>
            <a:ext cx="285752" cy="71438"/>
          </a:xfrm>
          <a:prstGeom prst="mathMinus">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5715008" y="6072206"/>
            <a:ext cx="360000" cy="3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5715008" y="4929198"/>
            <a:ext cx="428628" cy="2143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Plus 14"/>
          <p:cNvSpPr/>
          <p:nvPr/>
        </p:nvSpPr>
        <p:spPr>
          <a:xfrm>
            <a:off x="8426842" y="6212272"/>
            <a:ext cx="360000" cy="360000"/>
          </a:xfrm>
          <a:prstGeom prst="mathPlu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8426842" y="6212272"/>
            <a:ext cx="360000" cy="3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Moins 16"/>
          <p:cNvSpPr/>
          <p:nvPr/>
        </p:nvSpPr>
        <p:spPr>
          <a:xfrm>
            <a:off x="8501090" y="1857364"/>
            <a:ext cx="285752" cy="71438"/>
          </a:xfrm>
          <a:prstGeom prst="mathMinus">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8429652" y="1785926"/>
            <a:ext cx="428628" cy="2143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214942" y="2786058"/>
            <a:ext cx="1428760"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n>
                  <a:solidFill>
                    <a:srgbClr val="FF0000"/>
                  </a:solidFill>
                </a:ln>
                <a:solidFill>
                  <a:schemeClr val="accent1">
                    <a:lumMod val="50000"/>
                  </a:schemeClr>
                </a:solidFill>
                <a:latin typeface="Times New Roman" pitchFamily="18" charset="0"/>
                <a:cs typeface="Times New Roman" pitchFamily="18" charset="0"/>
              </a:rPr>
              <a:t>Actine F</a:t>
            </a:r>
            <a:endParaRPr lang="fr-FR" sz="2400" dirty="0"/>
          </a:p>
        </p:txBody>
      </p:sp>
      <p:sp>
        <p:nvSpPr>
          <p:cNvPr id="20" name="Flèche angle droit à deux pointes 19"/>
          <p:cNvSpPr/>
          <p:nvPr/>
        </p:nvSpPr>
        <p:spPr>
          <a:xfrm rot="10800000">
            <a:off x="4143373" y="2928934"/>
            <a:ext cx="1000132" cy="2000264"/>
          </a:xfrm>
          <a:prstGeom prst="leftUp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73729" name="Picture 1"/>
          <p:cNvPicPr>
            <a:picLocks noChangeAspect="1" noChangeArrowheads="1"/>
          </p:cNvPicPr>
          <p:nvPr/>
        </p:nvPicPr>
        <p:blipFill>
          <a:blip r:embed="rId3"/>
          <a:srcRect t="4082" r="11111"/>
          <a:stretch>
            <a:fillRect/>
          </a:stretch>
        </p:blipFill>
        <p:spPr bwMode="auto">
          <a:xfrm>
            <a:off x="8358215" y="2071678"/>
            <a:ext cx="571503" cy="4071966"/>
          </a:xfrm>
          <a:prstGeom prst="rect">
            <a:avLst/>
          </a:prstGeom>
          <a:noFill/>
          <a:ln w="9525">
            <a:noFill/>
            <a:miter lim="800000"/>
            <a:headEnd/>
            <a:tailEnd/>
          </a:ln>
          <a:effectLst/>
        </p:spPr>
      </p:pic>
      <p:sp>
        <p:nvSpPr>
          <p:cNvPr id="21" name="Rectangle 20"/>
          <p:cNvSpPr/>
          <p:nvPr/>
        </p:nvSpPr>
        <p:spPr>
          <a:xfrm>
            <a:off x="7358082" y="2500306"/>
            <a:ext cx="1143008" cy="1000132"/>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smtClean="0">
                <a:ln>
                  <a:solidFill>
                    <a:srgbClr val="FFFF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Micro</a:t>
            </a:r>
          </a:p>
          <a:p>
            <a:pPr algn="ctr"/>
            <a:r>
              <a:rPr lang="fr-FR" sz="2000" b="1" dirty="0" smtClean="0">
                <a:ln>
                  <a:solidFill>
                    <a:srgbClr val="FFFF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Filament</a:t>
            </a:r>
          </a:p>
          <a:p>
            <a:pPr algn="ctr"/>
            <a:r>
              <a:rPr lang="fr-FR" sz="2000" b="1" dirty="0" smtClean="0">
                <a:ln>
                  <a:solidFill>
                    <a:schemeClr val="accent2">
                      <a:lumMod val="20000"/>
                      <a:lumOff val="80000"/>
                    </a:schemeClr>
                  </a:solidFill>
                </a:ln>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(MF)</a:t>
            </a:r>
            <a:endParaRPr lang="fr-FR" sz="2000" b="1" dirty="0">
              <a:ln>
                <a:solidFill>
                  <a:schemeClr val="accent2">
                    <a:lumMod val="20000"/>
                    <a:lumOff val="80000"/>
                  </a:schemeClr>
                </a:solidFill>
              </a:ln>
              <a:solidFill>
                <a:schemeClr val="accent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Moins 21"/>
          <p:cNvSpPr/>
          <p:nvPr/>
        </p:nvSpPr>
        <p:spPr>
          <a:xfrm>
            <a:off x="6786578" y="2428868"/>
            <a:ext cx="285752" cy="71438"/>
          </a:xfrm>
          <a:prstGeom prst="mathMinus">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6715140" y="2357430"/>
            <a:ext cx="428628" cy="2143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Plus 23"/>
          <p:cNvSpPr/>
          <p:nvPr/>
        </p:nvSpPr>
        <p:spPr>
          <a:xfrm>
            <a:off x="6783768" y="6072206"/>
            <a:ext cx="360000" cy="360000"/>
          </a:xfrm>
          <a:prstGeom prst="mathPlu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6783768" y="6072206"/>
            <a:ext cx="360000" cy="3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Double flèche horizontale 26"/>
          <p:cNvSpPr/>
          <p:nvPr/>
        </p:nvSpPr>
        <p:spPr>
          <a:xfrm>
            <a:off x="7358082" y="4357694"/>
            <a:ext cx="1000132" cy="500066"/>
          </a:xfrm>
          <a:prstGeom prst="leftRightArrow">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0" y="60570"/>
            <a:ext cx="9144000" cy="1225290"/>
          </a:xfrm>
          <a:prstGeom prst="rect">
            <a:avLst/>
          </a:prstGeom>
          <a:solidFill>
            <a:schemeClr val="bg1"/>
          </a:solidFill>
        </p:spPr>
        <p:txBody>
          <a:bodyPr wrap="square" lIns="360000" tIns="180000" rIns="180000" bIns="180000">
            <a:spAutoFit/>
          </a:bodyPr>
          <a:lstStyle/>
          <a:p>
            <a:r>
              <a:rPr lang="fr-FR" sz="2800" b="1" dirty="0" smtClean="0">
                <a:ln>
                  <a:solidFill>
                    <a:srgbClr val="005828"/>
                  </a:solidFill>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Actine F        Actine Filamentaire  </a:t>
            </a:r>
          </a:p>
          <a:p>
            <a:r>
              <a:rPr lang="fr-FR" sz="28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800" dirty="0" smtClean="0">
                <a:latin typeface="Times New Roman" pitchFamily="18" charset="0"/>
                <a:cs typeface="Times New Roman" pitchFamily="18" charset="0"/>
              </a:rPr>
              <a:t>Se présente sous la forme d’un </a:t>
            </a:r>
            <a:r>
              <a:rPr lang="fr-FR" sz="28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polymère polarisé</a:t>
            </a:r>
          </a:p>
        </p:txBody>
      </p:sp>
      <p:sp>
        <p:nvSpPr>
          <p:cNvPr id="28" name="Rectangle 27"/>
          <p:cNvSpPr/>
          <p:nvPr/>
        </p:nvSpPr>
        <p:spPr>
          <a:xfrm>
            <a:off x="71406" y="1071546"/>
            <a:ext cx="3571868" cy="2308324"/>
          </a:xfrm>
          <a:prstGeom prst="rect">
            <a:avLst/>
          </a:prstGeom>
          <a:ln w="19050">
            <a:solidFill>
              <a:srgbClr val="FFFF00"/>
            </a:solidFill>
          </a:ln>
        </p:spPr>
        <p:txBody>
          <a:bodyPr wrap="square" lIns="180000">
            <a:spAutoFit/>
          </a:bodyPr>
          <a:lstStyle/>
          <a:p>
            <a:pPr algn="just"/>
            <a:r>
              <a:rPr lang="fr-FR" sz="2400" dirty="0" smtClean="0">
                <a:latin typeface="Times New Roman" pitchFamily="18" charset="0"/>
                <a:cs typeface="Times New Roman" pitchFamily="18" charset="0"/>
              </a:rPr>
              <a:t>Les monomères </a:t>
            </a:r>
            <a:r>
              <a:rPr lang="fr-FR" sz="24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d’actine G-ATP </a:t>
            </a:r>
            <a:r>
              <a:rPr lang="fr-FR" sz="2400" dirty="0" smtClean="0">
                <a:latin typeface="Times New Roman" pitchFamily="18" charset="0"/>
                <a:cs typeface="Times New Roman" pitchFamily="18" charset="0"/>
              </a:rPr>
              <a:t>se polymérisent et s’associent selon un </a:t>
            </a:r>
            <a:r>
              <a:rPr lang="fr-FR" sz="2400" b="1" dirty="0" smtClean="0">
                <a:solidFill>
                  <a:srgbClr val="CC0099"/>
                </a:solidFill>
                <a:latin typeface="Times New Roman" pitchFamily="18" charset="0"/>
                <a:cs typeface="Times New Roman" pitchFamily="18" charset="0"/>
              </a:rPr>
              <a:t>arrangement</a:t>
            </a:r>
            <a:r>
              <a:rPr lang="fr-FR" sz="2400" b="1" dirty="0" smtClean="0">
                <a:solidFill>
                  <a:srgbClr val="3333CC"/>
                </a:solidFill>
                <a:latin typeface="Times New Roman" pitchFamily="18" charset="0"/>
                <a:cs typeface="Times New Roman" pitchFamily="18" charset="0"/>
              </a:rPr>
              <a:t> hélicoïdal  </a:t>
            </a:r>
            <a:r>
              <a:rPr lang="fr-FR" sz="2400" dirty="0" smtClean="0">
                <a:latin typeface="Times New Roman" pitchFamily="18" charset="0"/>
                <a:cs typeface="Times New Roman" pitchFamily="18" charset="0"/>
              </a:rPr>
              <a:t>formant un polymère Filamentaire: </a:t>
            </a:r>
            <a:r>
              <a:rPr lang="fr-FR" sz="2400" b="1" dirty="0" smtClean="0">
                <a:ln>
                  <a:solidFill>
                    <a:srgbClr val="FF0000"/>
                  </a:solidFill>
                </a:ln>
                <a:solidFill>
                  <a:schemeClr val="accent1">
                    <a:lumMod val="50000"/>
                  </a:schemeClr>
                </a:solidFill>
                <a:latin typeface="Times New Roman" pitchFamily="18" charset="0"/>
                <a:cs typeface="Times New Roman" pitchFamily="18" charset="0"/>
              </a:rPr>
              <a:t>Actine F</a:t>
            </a:r>
            <a:r>
              <a:rPr lang="fr-FR" sz="2400" dirty="0" smtClean="0">
                <a:latin typeface="Times New Roman" pitchFamily="18" charset="0"/>
                <a:cs typeface="Times New Roman" pitchFamily="18" charset="0"/>
              </a:rPr>
              <a:t> .</a:t>
            </a:r>
            <a:endParaRPr lang="fr-FR" sz="2400" dirty="0">
              <a:latin typeface="Times New Roman" pitchFamily="18" charset="0"/>
              <a:cs typeface="Times New Roman" pitchFamily="18" charset="0"/>
            </a:endParaRPr>
          </a:p>
        </p:txBody>
      </p:sp>
      <p:cxnSp>
        <p:nvCxnSpPr>
          <p:cNvPr id="30" name="Connecteur droit 29"/>
          <p:cNvCxnSpPr/>
          <p:nvPr/>
        </p:nvCxnSpPr>
        <p:spPr>
          <a:xfrm>
            <a:off x="1785918" y="357166"/>
            <a:ext cx="357190" cy="1588"/>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1785918" y="509566"/>
            <a:ext cx="357190" cy="1588"/>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sp>
        <p:nvSpPr>
          <p:cNvPr id="33" name="Espace réservé du contenu 2"/>
          <p:cNvSpPr>
            <a:spLocks noGrp="1"/>
          </p:cNvSpPr>
          <p:nvPr>
            <p:ph idx="1"/>
          </p:nvPr>
        </p:nvSpPr>
        <p:spPr>
          <a:xfrm>
            <a:off x="71406" y="3429000"/>
            <a:ext cx="3571900" cy="1714512"/>
          </a:xfrm>
          <a:ln w="19050">
            <a:solidFill>
              <a:schemeClr val="accent1">
                <a:lumMod val="75000"/>
              </a:schemeClr>
            </a:solidFill>
          </a:ln>
        </p:spPr>
        <p:txBody>
          <a:bodyPr lIns="180000" rIns="180000">
            <a:noAutofit/>
          </a:bodyPr>
          <a:lstStyle/>
          <a:p>
            <a:pPr algn="just">
              <a:buClrTx/>
              <a:buNone/>
            </a:pPr>
            <a:r>
              <a:rPr lang="fr-FR" sz="2000" dirty="0" smtClean="0">
                <a:latin typeface="Times New Roman" pitchFamily="18" charset="0"/>
                <a:cs typeface="Times New Roman" pitchFamily="18" charset="0"/>
              </a:rPr>
              <a:t>La polymérisation de l’actine</a:t>
            </a:r>
          </a:p>
          <a:p>
            <a:pPr algn="just">
              <a:buClrTx/>
              <a:buNone/>
            </a:pPr>
            <a:r>
              <a:rPr lang="fr-FR" sz="2000" dirty="0" smtClean="0">
                <a:latin typeface="Times New Roman" pitchFamily="18" charset="0"/>
                <a:cs typeface="Times New Roman" pitchFamily="18" charset="0"/>
              </a:rPr>
              <a:t>G est amorcée par l’ajout d’ions Mg2+, K+, Na+, selon un processus réversible</a:t>
            </a:r>
          </a:p>
          <a:p>
            <a:pPr>
              <a:lnSpc>
                <a:spcPct val="170000"/>
              </a:lnSpc>
            </a:pPr>
            <a:endParaRPr lang="fr-FR" sz="2000" dirty="0"/>
          </a:p>
        </p:txBody>
      </p:sp>
      <p:pic>
        <p:nvPicPr>
          <p:cNvPr id="7170" name="Picture 2"/>
          <p:cNvPicPr>
            <a:picLocks noChangeAspect="1" noChangeArrowheads="1"/>
          </p:cNvPicPr>
          <p:nvPr/>
        </p:nvPicPr>
        <p:blipFill>
          <a:blip r:embed="rId4"/>
          <a:srcRect/>
          <a:stretch>
            <a:fillRect/>
          </a:stretch>
        </p:blipFill>
        <p:spPr bwMode="auto">
          <a:xfrm>
            <a:off x="6643702" y="2571744"/>
            <a:ext cx="685800" cy="3529013"/>
          </a:xfrm>
          <a:prstGeom prst="rect">
            <a:avLst/>
          </a:prstGeom>
          <a:noFill/>
          <a:ln w="9525">
            <a:noFill/>
            <a:miter lim="800000"/>
            <a:headEnd/>
            <a:tailEnd/>
          </a:ln>
          <a:effectLst/>
        </p:spPr>
      </p:pic>
      <p:sp>
        <p:nvSpPr>
          <p:cNvPr id="34" name="Double flèche horizontale 33"/>
          <p:cNvSpPr/>
          <p:nvPr/>
        </p:nvSpPr>
        <p:spPr>
          <a:xfrm>
            <a:off x="1643042" y="4786322"/>
            <a:ext cx="1143008" cy="357190"/>
          </a:xfrm>
          <a:prstGeom prst="leftRightArrow">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4071934" y="1714488"/>
            <a:ext cx="5072066" cy="500066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214282" y="2214554"/>
            <a:ext cx="3357586" cy="35719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42844" y="5226784"/>
            <a:ext cx="4143372" cy="1323439"/>
          </a:xfrm>
          <a:prstGeom prst="rect">
            <a:avLst/>
          </a:prstGeom>
          <a:solidFill>
            <a:schemeClr val="accent4">
              <a:lumMod val="20000"/>
              <a:lumOff val="80000"/>
            </a:schemeClr>
          </a:solidFill>
          <a:ln>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r>
              <a:rPr lang="fr-FR" sz="2000" b="1" dirty="0" smtClean="0">
                <a:latin typeface="Times New Roman" pitchFamily="18" charset="0"/>
                <a:cs typeface="Times New Roman" pitchFamily="18" charset="0"/>
              </a:rPr>
              <a:t>Les monomères liant de l’ATP vont s’ajouter par autoassemblage plus facilement que les monomères associés au nucléotide ADP.</a:t>
            </a:r>
            <a:endParaRPr lang="fr-FR" sz="20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6" name="Rectangle 5"/>
          <p:cNvSpPr/>
          <p:nvPr/>
        </p:nvSpPr>
        <p:spPr>
          <a:xfrm>
            <a:off x="285752" y="4868489"/>
            <a:ext cx="8643966" cy="1846659"/>
          </a:xfrm>
          <a:prstGeom prst="rect">
            <a:avLst/>
          </a:prstGeom>
        </p:spPr>
        <p:txBody>
          <a:bodyPr wrap="square">
            <a:spAutoFit/>
          </a:bodyPr>
          <a:lstStyle/>
          <a:p>
            <a:pPr algn="just"/>
            <a:r>
              <a:rPr lang="fr-FR" sz="2400" b="1" dirty="0" smtClean="0">
                <a:latin typeface="Times New Roman" pitchFamily="18" charset="0"/>
                <a:cs typeface="Times New Roman" pitchFamily="18" charset="0"/>
              </a:rPr>
              <a:t>Figures : a) </a:t>
            </a:r>
            <a:r>
              <a:rPr lang="fr-FR" sz="2400" b="1" dirty="0" smtClean="0">
                <a:ln>
                  <a:solidFill>
                    <a:srgbClr val="005828"/>
                  </a:solidFill>
                </a:ln>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Microfilaments d’actine  </a:t>
            </a:r>
            <a:r>
              <a:rPr lang="fr-FR" sz="2400" b="1" dirty="0" smtClean="0">
                <a:latin typeface="Times New Roman" pitchFamily="18" charset="0"/>
                <a:cs typeface="Times New Roman" pitchFamily="18" charset="0"/>
              </a:rPr>
              <a:t>observés  par microscopie électronique en transmission.</a:t>
            </a:r>
          </a:p>
          <a:p>
            <a:pPr algn="just"/>
            <a:r>
              <a:rPr lang="fr-FR" sz="2400" b="1" dirty="0" smtClean="0">
                <a:latin typeface="Times New Roman" pitchFamily="18" charset="0"/>
                <a:cs typeface="Times New Roman" pitchFamily="18" charset="0"/>
              </a:rPr>
              <a:t>	    b) Représentations schématiques de l’</a:t>
            </a:r>
            <a:r>
              <a:rPr lang="fr-FR" sz="2400" b="1" dirty="0" smtClean="0">
                <a:solidFill>
                  <a:srgbClr val="C00000"/>
                </a:solidFill>
                <a:latin typeface="Times New Roman" pitchFamily="18" charset="0"/>
                <a:cs typeface="Times New Roman" pitchFamily="18" charset="0"/>
              </a:rPr>
              <a:t>hélice </a:t>
            </a:r>
            <a:r>
              <a:rPr lang="fr-FR" sz="2400" b="1" dirty="0" smtClean="0">
                <a:latin typeface="Times New Roman" pitchFamily="18" charset="0"/>
                <a:cs typeface="Times New Roman" pitchFamily="18" charset="0"/>
              </a:rPr>
              <a:t>polarisée de microfilament d’actine </a:t>
            </a:r>
            <a:r>
              <a:rPr lang="fr-FR" dirty="0" smtClean="0">
                <a:latin typeface="Times New Roman" pitchFamily="18" charset="0"/>
                <a:cs typeface="Times New Roman" pitchFamily="18" charset="0"/>
              </a:rPr>
              <a:t>(Par souci de clarté, les monomères sont représentés avec des couleurs différentes).</a:t>
            </a:r>
            <a:endParaRPr lang="fr-FR" dirty="0">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2"/>
          <a:srcRect/>
          <a:stretch>
            <a:fillRect/>
          </a:stretch>
        </p:blipFill>
        <p:spPr bwMode="auto">
          <a:xfrm>
            <a:off x="428596" y="1571612"/>
            <a:ext cx="4857784" cy="3357586"/>
          </a:xfrm>
          <a:prstGeom prst="rect">
            <a:avLst/>
          </a:prstGeom>
          <a:noFill/>
          <a:ln w="9525">
            <a:noFill/>
            <a:miter lim="800000"/>
            <a:headEnd/>
            <a:tailEnd/>
          </a:ln>
          <a:effectLst/>
        </p:spPr>
      </p:pic>
      <p:sp>
        <p:nvSpPr>
          <p:cNvPr id="8" name="Rectangle 7"/>
          <p:cNvSpPr/>
          <p:nvPr/>
        </p:nvSpPr>
        <p:spPr>
          <a:xfrm>
            <a:off x="214282" y="71414"/>
            <a:ext cx="8643998" cy="1384995"/>
          </a:xfrm>
          <a:prstGeom prst="rect">
            <a:avLst/>
          </a:prstGeom>
        </p:spPr>
        <p:txBody>
          <a:bodyPr wrap="square">
            <a:spAutoFit/>
          </a:bodyPr>
          <a:lstStyle/>
          <a:p>
            <a:r>
              <a:rPr lang="fr-FR" sz="3200" b="1" dirty="0" smtClean="0">
                <a:ln>
                  <a:solidFill>
                    <a:srgbClr val="005828"/>
                  </a:solidFill>
                </a:ln>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effectLst>
                  <a:outerShdw blurRad="38100" dist="38100" dir="2700000" algn="tl">
                    <a:srgbClr val="000000">
                      <a:alpha val="43137"/>
                    </a:srgbClr>
                  </a:outerShdw>
                </a:effectLst>
                <a:latin typeface="Times New Roman" pitchFamily="18" charset="0"/>
                <a:cs typeface="Times New Roman" pitchFamily="18" charset="0"/>
              </a:rPr>
              <a:t>Microfilaments d’actine</a:t>
            </a:r>
            <a:endParaRPr lang="fr-FR" sz="2800" b="1" dirty="0" smtClean="0">
              <a:ln>
                <a:solidFill>
                  <a:srgbClr val="005828"/>
                </a:solidFill>
              </a:ln>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effectLst>
                <a:outerShdw blurRad="38100" dist="38100" dir="2700000" algn="tl">
                  <a:srgbClr val="000000">
                    <a:alpha val="43137"/>
                  </a:srgbClr>
                </a:outerShdw>
              </a:effectLst>
              <a:latin typeface="Times New Roman" pitchFamily="18" charset="0"/>
              <a:cs typeface="Times New Roman" pitchFamily="18" charset="0"/>
            </a:endParaRPr>
          </a:p>
          <a:p>
            <a:r>
              <a:rPr lang="fr-FR" sz="28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400" b="1" dirty="0" smtClean="0">
                <a:latin typeface="Times New Roman" pitchFamily="18" charset="0"/>
                <a:cs typeface="Times New Roman" pitchFamily="18" charset="0"/>
              </a:rPr>
              <a:t>Chaque microfilment est composé  </a:t>
            </a:r>
            <a:r>
              <a:rPr lang="fr-FR" sz="2400" b="1" dirty="0" smtClean="0">
                <a:solidFill>
                  <a:srgbClr val="FF0000"/>
                </a:solidFill>
                <a:latin typeface="Times New Roman" pitchFamily="18" charset="0"/>
                <a:cs typeface="Times New Roman" pitchFamily="18" charset="0"/>
              </a:rPr>
              <a:t>de deux chaines torsadées </a:t>
            </a:r>
            <a:r>
              <a:rPr lang="fr-FR" sz="2400" b="1" dirty="0" smtClean="0">
                <a:latin typeface="Times New Roman" pitchFamily="18" charset="0"/>
                <a:cs typeface="Times New Roman" pitchFamily="18" charset="0"/>
              </a:rPr>
              <a:t>de </a:t>
            </a:r>
            <a:r>
              <a:rPr lang="fr-FR" sz="2400" b="1" dirty="0" smtClean="0">
                <a:ln>
                  <a:solidFill>
                    <a:srgbClr val="FF0000"/>
                  </a:solidFill>
                </a:ln>
                <a:solidFill>
                  <a:srgbClr val="FF66FF"/>
                </a:solidFill>
                <a:effectLst>
                  <a:outerShdw blurRad="38100" dist="38100" dir="2700000" algn="tl">
                    <a:srgbClr val="000000">
                      <a:alpha val="43137"/>
                    </a:srgbClr>
                  </a:outerShdw>
                </a:effectLst>
                <a:latin typeface="Times New Roman" pitchFamily="18" charset="0"/>
                <a:cs typeface="Times New Roman" pitchFamily="18" charset="0"/>
              </a:rPr>
              <a:t>polymères d’actine (actine F)</a:t>
            </a:r>
          </a:p>
        </p:txBody>
      </p:sp>
      <p:pic>
        <p:nvPicPr>
          <p:cNvPr id="6149" name="Picture 5"/>
          <p:cNvPicPr>
            <a:picLocks noChangeAspect="1" noChangeArrowheads="1"/>
          </p:cNvPicPr>
          <p:nvPr/>
        </p:nvPicPr>
        <p:blipFill>
          <a:blip r:embed="rId3"/>
          <a:srcRect/>
          <a:stretch>
            <a:fillRect/>
          </a:stretch>
        </p:blipFill>
        <p:spPr bwMode="auto">
          <a:xfrm>
            <a:off x="6429388" y="1571612"/>
            <a:ext cx="1685928" cy="321471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406" y="71438"/>
            <a:ext cx="8929718" cy="6643710"/>
          </a:xfrm>
          <a:prstGeom prst="rect">
            <a:avLst/>
          </a:prstGeom>
          <a:solidFill>
            <a:srgbClr val="003399"/>
          </a:solid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643570" y="4643446"/>
            <a:ext cx="3286116" cy="1928826"/>
          </a:xfrm>
          <a:prstGeom prst="ellipse">
            <a:avLst/>
          </a:prstGeom>
          <a:solidFill>
            <a:srgbClr val="FFFF66"/>
          </a:solidFill>
          <a:ln w="762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3200" b="1" dirty="0" smtClean="0">
                <a:ln>
                  <a:solidFill>
                    <a:srgbClr val="C4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D’Actine</a:t>
            </a:r>
            <a:endParaRPr lang="fr-FR" sz="3200" b="1" dirty="0">
              <a:ln>
                <a:solidFill>
                  <a:srgbClr val="C4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Rectangle à coins arrondis 10"/>
          <p:cNvSpPr/>
          <p:nvPr/>
        </p:nvSpPr>
        <p:spPr>
          <a:xfrm>
            <a:off x="928662" y="214290"/>
            <a:ext cx="7715304" cy="2071702"/>
          </a:xfrm>
          <a:prstGeom prst="roundRect">
            <a:avLst/>
          </a:prstGeom>
          <a:solidFill>
            <a:srgbClr val="FFC000"/>
          </a:solid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Dynamique des Microfilamens d’actine</a:t>
            </a:r>
            <a:endParaRPr lang="fr-FR" sz="4800" b="1" dirty="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14282" y="3571876"/>
            <a:ext cx="2273642" cy="295751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Ellipse 12"/>
          <p:cNvSpPr/>
          <p:nvPr/>
        </p:nvSpPr>
        <p:spPr>
          <a:xfrm>
            <a:off x="5643570" y="4643446"/>
            <a:ext cx="3276000" cy="19080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071934" y="3286124"/>
            <a:ext cx="4071966" cy="2000264"/>
          </a:xfrm>
          <a:prstGeom prst="ellipse">
            <a:avLst/>
          </a:prstGeom>
          <a:solidFill>
            <a:srgbClr val="FFFF66"/>
          </a:solidFill>
          <a:ln w="76200">
            <a:solidFill>
              <a:srgbClr val="FF0066"/>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3200" b="1" dirty="0" smtClean="0">
                <a:ln>
                  <a:solidFill>
                    <a:srgbClr val="C4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Des Microfilaments</a:t>
            </a:r>
            <a:endParaRPr lang="fr-FR" sz="3200" b="1" dirty="0">
              <a:ln>
                <a:solidFill>
                  <a:srgbClr val="C4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Ellipse 16"/>
          <p:cNvSpPr/>
          <p:nvPr/>
        </p:nvSpPr>
        <p:spPr>
          <a:xfrm>
            <a:off x="4039338" y="3214686"/>
            <a:ext cx="4140000" cy="2088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2364198" y="2357430"/>
            <a:ext cx="3708000" cy="1785950"/>
          </a:xfrm>
          <a:prstGeom prst="ellipse">
            <a:avLst/>
          </a:prstGeom>
          <a:solidFill>
            <a:srgbClr val="FFFF66"/>
          </a:solidFill>
          <a:ln w="101600">
            <a:solidFill>
              <a:schemeClr val="accent3">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3200" b="1" dirty="0" smtClean="0">
                <a:ln>
                  <a:solidFill>
                    <a:srgbClr val="C4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Polymérisation</a:t>
            </a:r>
            <a:endParaRPr lang="fr-FR" sz="3200" b="1" dirty="0">
              <a:ln>
                <a:solidFill>
                  <a:srgbClr val="C4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Ellipse 18"/>
          <p:cNvSpPr/>
          <p:nvPr/>
        </p:nvSpPr>
        <p:spPr>
          <a:xfrm>
            <a:off x="2285984" y="2307380"/>
            <a:ext cx="3852000" cy="18360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1580095"/>
            <a:ext cx="8715436" cy="1569660"/>
          </a:xfrm>
          <a:prstGeom prst="rect">
            <a:avLst/>
          </a:prstGeom>
          <a:solidFill>
            <a:schemeClr val="bg1"/>
          </a:solidFill>
          <a:ln w="76200">
            <a:solidFill>
              <a:srgbClr val="C00000"/>
            </a:solidFill>
          </a:ln>
        </p:spPr>
        <p:txBody>
          <a:bodyPr wrap="square">
            <a:spAutoFit/>
          </a:bodyPr>
          <a:lstStyle/>
          <a:p>
            <a:pPr algn="ctr"/>
            <a:r>
              <a:rPr lang="fr-FR" sz="3200" b="1" dirty="0" smtClean="0">
                <a:solidFill>
                  <a:srgbClr val="003399"/>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Cyto</a:t>
            </a:r>
            <a:r>
              <a:rPr lang="fr-FR" sz="3200" b="1" dirty="0" smtClean="0">
                <a:solidFill>
                  <a:srgbClr val="C00000"/>
                </a:solidFill>
                <a:latin typeface="Times New Roman" pitchFamily="18" charset="0"/>
                <a:ea typeface="Calibri" pitchFamily="34" charset="0"/>
                <a:cs typeface="Times New Roman" pitchFamily="18" charset="0"/>
              </a:rPr>
              <a:t>squelette </a:t>
            </a:r>
            <a:r>
              <a:rPr lang="fr-FR" sz="3200" b="1" dirty="0" smtClean="0">
                <a:latin typeface="Times New Roman" pitchFamily="18" charset="0"/>
                <a:ea typeface="Calibri" pitchFamily="34" charset="0"/>
                <a:cs typeface="Times New Roman" pitchFamily="18" charset="0"/>
              </a:rPr>
              <a:t>= </a:t>
            </a:r>
            <a:r>
              <a:rPr lang="fr-FR" sz="3200" b="1" dirty="0" smtClean="0">
                <a:solidFill>
                  <a:srgbClr val="FF0000"/>
                </a:solidFill>
                <a:latin typeface="Times New Roman" pitchFamily="18" charset="0"/>
                <a:cs typeface="Times New Roman" pitchFamily="18" charset="0"/>
              </a:rPr>
              <a:t>réseau complexe de filaments protéiques</a:t>
            </a:r>
            <a:r>
              <a:rPr lang="fr-FR" sz="3200" b="1" dirty="0" smtClean="0">
                <a:latin typeface="Times New Roman" pitchFamily="18" charset="0"/>
                <a:cs typeface="Times New Roman" pitchFamily="18" charset="0"/>
              </a:rPr>
              <a:t>, dispersés dans le nucléoplasme (</a:t>
            </a:r>
            <a:r>
              <a:rPr lang="fr-FR" sz="3200" b="1" dirty="0">
                <a:latin typeface="Times New Roman" pitchFamily="18" charset="0"/>
                <a:cs typeface="Times New Roman" pitchFamily="18" charset="0"/>
              </a:rPr>
              <a:t>La </a:t>
            </a:r>
            <a:r>
              <a:rPr lang="fr-FR" sz="3200" b="1" dirty="0" smtClean="0">
                <a:latin typeface="Times New Roman" pitchFamily="18" charset="0"/>
                <a:cs typeface="Times New Roman" pitchFamily="18" charset="0"/>
              </a:rPr>
              <a:t>lamina </a:t>
            </a:r>
            <a:r>
              <a:rPr lang="fr-FR" sz="3200" b="1" dirty="0" smtClean="0">
                <a:latin typeface="Times New Roman" pitchFamily="18" charset="0"/>
                <a:cs typeface="Times New Roman" pitchFamily="18" charset="0"/>
              </a:rPr>
              <a:t>nucléaire) et  l’hyaloplasme. </a:t>
            </a:r>
            <a:endParaRPr lang="fr-FR" sz="3200" b="1" dirty="0">
              <a:latin typeface="Times New Roman" pitchFamily="18" charset="0"/>
              <a:cs typeface="Times New Roman" pitchFamily="18" charset="0"/>
            </a:endParaRPr>
          </a:p>
        </p:txBody>
      </p:sp>
      <p:sp>
        <p:nvSpPr>
          <p:cNvPr id="7" name="Rectangle 6"/>
          <p:cNvSpPr/>
          <p:nvPr/>
        </p:nvSpPr>
        <p:spPr>
          <a:xfrm>
            <a:off x="6572264" y="4000504"/>
            <a:ext cx="2484000" cy="3571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Rectangle 4"/>
          <p:cNvSpPr txBox="1">
            <a:spLocks noChangeArrowheads="1"/>
          </p:cNvSpPr>
          <p:nvPr/>
        </p:nvSpPr>
        <p:spPr>
          <a:xfrm>
            <a:off x="869008" y="93330"/>
            <a:ext cx="7117952" cy="836044"/>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5000" b="0" kern="1200">
                <a:ln>
                  <a:noFill/>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le </a:t>
            </a:r>
            <a:r>
              <a:rPr lang="en-GB" sz="3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Cytosquelette</a:t>
            </a:r>
            <a:r>
              <a:rPr lang="en-GB" sz="3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ar-EG" sz="3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الهيكل الخلو</a:t>
            </a:r>
            <a:r>
              <a:rPr lang="ar-SA" sz="3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ي</a:t>
            </a:r>
            <a:endParaRPr lang="en-GB"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cxnSp>
        <p:nvCxnSpPr>
          <p:cNvPr id="3" name="Connecteur droit 2"/>
          <p:cNvCxnSpPr/>
          <p:nvPr/>
        </p:nvCxnSpPr>
        <p:spPr>
          <a:xfrm>
            <a:off x="683568" y="836712"/>
            <a:ext cx="748883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36690" y="3513712"/>
            <a:ext cx="8401080" cy="1754326"/>
          </a:xfrm>
          <a:prstGeom prst="rect">
            <a:avLst/>
          </a:prstGeom>
          <a:blipFill>
            <a:blip r:embed="rId2"/>
            <a:tile tx="0" ty="0" sx="100000" sy="100000" flip="none" algn="tl"/>
          </a:blipFill>
          <a:ln w="38100">
            <a:solidFill>
              <a:srgbClr val="00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fr-FR" sz="2400" b="1" dirty="0" smtClean="0">
                <a:latin typeface="Times New Roman" pitchFamily="18" charset="0"/>
                <a:cs typeface="Times New Roman" pitchFamily="18" charset="0"/>
              </a:rPr>
              <a:t>Le cytosquelette </a:t>
            </a:r>
            <a:r>
              <a:rPr lang="fr-FR" sz="2400" b="1" dirty="0" smtClean="0">
                <a:latin typeface="Times New Roman" pitchFamily="18" charset="0"/>
                <a:cs typeface="Times New Roman" pitchFamily="18" charset="0"/>
              </a:rPr>
              <a:t>assure </a:t>
            </a:r>
            <a:r>
              <a:rPr lang="fr-FR" sz="2400" b="1" dirty="0" smtClean="0">
                <a:latin typeface="Times New Roman" pitchFamily="18" charset="0"/>
                <a:cs typeface="Times New Roman" pitchFamily="18" charset="0"/>
              </a:rPr>
              <a:t>la forme de la cellule tout en lui permettant de s’adapter à une grande variété de changements  morphologiques et d’effectuer des mouvements coordonnés</a:t>
            </a:r>
            <a:endParaRPr lang="fr-FR" sz="2400" dirty="0" smtClean="0">
              <a:solidFill>
                <a:srgbClr val="000000"/>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08595" y="81000"/>
            <a:ext cx="8784000" cy="4205256"/>
          </a:xfrm>
          <a:prstGeom prst="rect">
            <a:avLst/>
          </a:prstGeom>
          <a:noFill/>
          <a:ln w="76200">
            <a:solidFill>
              <a:srgbClr val="00B050"/>
            </a:solidFill>
            <a:miter lim="800000"/>
            <a:headEnd/>
            <a:tailEnd/>
          </a:ln>
          <a:effectLst/>
        </p:spPr>
      </p:pic>
      <p:sp>
        <p:nvSpPr>
          <p:cNvPr id="7" name="Organigramme : Alternative 6"/>
          <p:cNvSpPr/>
          <p:nvPr/>
        </p:nvSpPr>
        <p:spPr>
          <a:xfrm>
            <a:off x="71406" y="4429132"/>
            <a:ext cx="8929718" cy="2285992"/>
          </a:xfrm>
          <a:prstGeom prst="flowChartAlternateProcess">
            <a:avLst/>
          </a:prstGeom>
          <a:gradFill flip="none" rotWithShape="1">
            <a:gsLst>
              <a:gs pos="0">
                <a:srgbClr val="00FFCC">
                  <a:shade val="30000"/>
                  <a:satMod val="115000"/>
                </a:srgbClr>
              </a:gs>
              <a:gs pos="50000">
                <a:srgbClr val="00FFCC">
                  <a:shade val="67500"/>
                  <a:satMod val="115000"/>
                </a:srgbClr>
              </a:gs>
              <a:gs pos="100000">
                <a:srgbClr val="00FFCC">
                  <a:shade val="100000"/>
                  <a:satMod val="115000"/>
                </a:srgbClr>
              </a:gs>
            </a:gsLst>
            <a:path path="rect">
              <a:fillToRect l="100000" t="100000"/>
            </a:path>
            <a:tileRect r="-100000" b="-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357158" y="4572008"/>
            <a:ext cx="8429684" cy="1938992"/>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lvl="0" algn="just" fontAlgn="base">
              <a:lnSpc>
                <a:spcPct val="150000"/>
              </a:lnSpc>
              <a:spcBef>
                <a:spcPct val="0"/>
              </a:spcBef>
              <a:spcAft>
                <a:spcPct val="0"/>
              </a:spcAft>
              <a:tabLst>
                <a:tab pos="457200" algn="l"/>
              </a:tabLst>
            </a:pPr>
            <a:r>
              <a:rPr lang="fr-FR" sz="2400" b="1" dirty="0" smtClean="0">
                <a:ln>
                  <a:solidFill>
                    <a:schemeClr val="tx1"/>
                  </a:solidFill>
                </a:ln>
                <a:latin typeface="Times New Roman" pitchFamily="18" charset="0"/>
                <a:ea typeface="Calibri" pitchFamily="34" charset="0"/>
                <a:cs typeface="Times New Roman" pitchFamily="18" charset="0"/>
              </a:rPr>
              <a:t>Le MF d’actine isolé est un </a:t>
            </a:r>
            <a:r>
              <a:rPr lang="fr-FR" sz="2400" b="1" dirty="0" smtClean="0">
                <a:ln>
                  <a:solidFill>
                    <a:srgbClr val="C00000"/>
                  </a:solidFill>
                </a:ln>
                <a:solidFill>
                  <a:srgbClr val="FF0000"/>
                </a:solidFill>
                <a:latin typeface="Times New Roman" pitchFamily="18" charset="0"/>
                <a:ea typeface="Calibri" pitchFamily="34" charset="0"/>
                <a:cs typeface="Times New Roman" pitchFamily="18" charset="0"/>
              </a:rPr>
              <a:t>polymère instable et polarisé</a:t>
            </a:r>
            <a:r>
              <a:rPr lang="fr-FR" sz="2400" b="1" dirty="0" smtClean="0">
                <a:ln>
                  <a:solidFill>
                    <a:schemeClr val="tx1"/>
                  </a:solidFill>
                </a:ln>
                <a:latin typeface="Times New Roman" pitchFamily="18" charset="0"/>
                <a:ea typeface="Calibri" pitchFamily="34" charset="0"/>
                <a:cs typeface="Times New Roman" pitchFamily="18" charset="0"/>
              </a:rPr>
              <a:t>,           il possède 2 extrémités différentes : </a:t>
            </a:r>
            <a:endParaRPr lang="fr-FR" sz="2400" b="1" dirty="0" smtClean="0">
              <a:ln>
                <a:solidFill>
                  <a:schemeClr val="tx1"/>
                </a:solidFill>
              </a:ln>
              <a:latin typeface="Times New Roman" pitchFamily="18" charset="0"/>
              <a:cs typeface="Times New Roman" pitchFamily="18" charset="0"/>
            </a:endParaRPr>
          </a:p>
          <a:p>
            <a:pPr lvl="0" algn="just" fontAlgn="base">
              <a:lnSpc>
                <a:spcPct val="150000"/>
              </a:lnSpc>
              <a:spcBef>
                <a:spcPct val="0"/>
              </a:spcBef>
              <a:spcAft>
                <a:spcPct val="0"/>
              </a:spcAft>
              <a:tabLst>
                <a:tab pos="457200" algn="l"/>
              </a:tabLst>
            </a:pPr>
            <a:r>
              <a:rPr lang="fr-FR" sz="3200" b="1" dirty="0" smtClean="0">
                <a:ln>
                  <a:solidFill>
                    <a:srgbClr val="002060"/>
                  </a:solidFill>
                </a:ln>
                <a:solidFill>
                  <a:srgbClr val="3333CC"/>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Extrémité (–)                                  </a:t>
            </a:r>
            <a:r>
              <a:rPr lang="fr-FR" sz="3200" b="1" dirty="0" smtClean="0">
                <a:ln>
                  <a:solidFill>
                    <a:srgbClr val="FFC000"/>
                  </a:solidFill>
                </a:ln>
                <a:solidFill>
                  <a:srgbClr val="FFFF00"/>
                </a:solidFill>
                <a:latin typeface="Times New Roman" pitchFamily="18" charset="0"/>
                <a:ea typeface="Calibri" pitchFamily="34" charset="0"/>
                <a:cs typeface="Times New Roman" pitchFamily="18" charset="0"/>
              </a:rPr>
              <a:t>Extrémité (+)</a:t>
            </a:r>
            <a:endParaRPr lang="fr-FR" sz="3200" b="1" dirty="0" smtClean="0">
              <a:ln>
                <a:solidFill>
                  <a:schemeClr val="tx1"/>
                </a:solidFill>
              </a:ln>
              <a:latin typeface="Times New Roman" pitchFamily="18" charset="0"/>
              <a:cs typeface="Times New Roman" pitchFamily="18" charset="0"/>
            </a:endParaRPr>
          </a:p>
        </p:txBody>
      </p:sp>
      <p:cxnSp>
        <p:nvCxnSpPr>
          <p:cNvPr id="6" name="Connecteur droit 5"/>
          <p:cNvCxnSpPr/>
          <p:nvPr/>
        </p:nvCxnSpPr>
        <p:spPr>
          <a:xfrm>
            <a:off x="2928926" y="6215082"/>
            <a:ext cx="3214710" cy="1588"/>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t="4573" b="5106"/>
          <a:stretch>
            <a:fillRect/>
          </a:stretch>
        </p:blipFill>
        <p:spPr bwMode="auto">
          <a:xfrm>
            <a:off x="72594" y="83594"/>
            <a:ext cx="9000000" cy="4897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1"/>
          <p:cNvSpPr>
            <a:spLocks noChangeArrowheads="1"/>
          </p:cNvSpPr>
          <p:nvPr/>
        </p:nvSpPr>
        <p:spPr bwMode="auto">
          <a:xfrm>
            <a:off x="214282" y="5000636"/>
            <a:ext cx="8786842" cy="1785104"/>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(MF) sont des polymères d’une protéine globulaire : </a:t>
            </a:r>
            <a:r>
              <a:rPr kumimoji="0" lang="fr-FR"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l’actine G.</a:t>
            </a: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fr-FR" sz="2200" b="1" dirty="0" smtClean="0">
                <a:solidFill>
                  <a:srgbClr val="FF0000"/>
                </a:solidFill>
                <a:latin typeface="Times New Roman" pitchFamily="18" charset="0"/>
                <a:ea typeface="Calibri" pitchFamily="34" charset="0"/>
                <a:cs typeface="Times New Roman" pitchFamily="18" charset="0"/>
              </a:rPr>
              <a:t>L</a:t>
            </a:r>
            <a:r>
              <a:rPr kumimoji="0" lang="fr-FR" sz="2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’actine  G non polymérisée a fixé l’ADP. </a:t>
            </a:r>
            <a:r>
              <a:rPr kumimoji="0" lang="fr-FR" sz="22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L’échange de l’ADP par l’ATP </a:t>
            </a: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entraine un </a:t>
            </a:r>
            <a:r>
              <a:rPr kumimoji="0" lang="fr-FR" sz="2200" b="1" i="0" u="none" strike="noStrike" cap="none" normalizeH="0" baseline="0" dirty="0" smtClean="0">
                <a:ln>
                  <a:noFill/>
                </a:ln>
                <a:solidFill>
                  <a:srgbClr val="FF66FF"/>
                </a:solidFill>
                <a:effectLst/>
                <a:latin typeface="Times New Roman" pitchFamily="18" charset="0"/>
                <a:ea typeface="Calibri" pitchFamily="34" charset="0"/>
                <a:cs typeface="Times New Roman" pitchFamily="18" charset="0"/>
              </a:rPr>
              <a:t>changement de conformation de l’actine G qui devient capable de se polymériser </a:t>
            </a: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 un </a:t>
            </a:r>
            <a:r>
              <a:rPr kumimoji="0" lang="fr-FR" sz="2200" b="1" i="0" u="none" strike="noStrike" cap="none" normalizeH="0" baseline="0" dirty="0" smtClean="0">
                <a:ln>
                  <a:solidFill>
                    <a:srgbClr val="FFC000"/>
                  </a:solidFill>
                </a:ln>
                <a:solidFill>
                  <a:srgbClr val="FFC000"/>
                </a:solidFill>
                <a:effectLst/>
                <a:latin typeface="Times New Roman" pitchFamily="18" charset="0"/>
                <a:ea typeface="Calibri" pitchFamily="34" charset="0"/>
                <a:cs typeface="Times New Roman" pitchFamily="18" charset="0"/>
              </a:rPr>
              <a:t>MF</a:t>
            </a:r>
            <a:r>
              <a:rPr kumimoji="0" lang="fr-FR" sz="2200" b="1" i="0" u="none" strike="noStrike" cap="none" normalizeH="0" baseline="0" dirty="0" smtClean="0">
                <a:ln>
                  <a:noFill/>
                </a:ln>
                <a:solidFill>
                  <a:srgbClr val="FFC000"/>
                </a:solidFill>
                <a:effectLst/>
                <a:latin typeface="Times New Roman" pitchFamily="18" charset="0"/>
                <a:ea typeface="Calibri" pitchFamily="34" charset="0"/>
                <a:cs typeface="Times New Roman" pitchFamily="18" charset="0"/>
              </a:rPr>
              <a:t> </a:t>
            </a:r>
            <a:r>
              <a:rPr kumimoji="0" lang="fr-FR" sz="2200" b="1" i="0" u="none" strike="noStrike" cap="none" normalizeH="0" baseline="0" dirty="0" smtClean="0">
                <a:ln>
                  <a:solidFill>
                    <a:srgbClr val="FFC000"/>
                  </a:solidFill>
                </a:ln>
                <a:solidFill>
                  <a:srgbClr val="FFC000"/>
                </a:solidFill>
                <a:effectLst/>
                <a:latin typeface="Times New Roman" pitchFamily="18" charset="0"/>
                <a:ea typeface="Calibri" pitchFamily="34" charset="0"/>
                <a:cs typeface="Times New Roman" pitchFamily="18" charset="0"/>
              </a:rPr>
              <a:t>polarisé</a:t>
            </a: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200" b="1" i="0" u="none" strike="noStrike" cap="none" normalizeH="0" baseline="0" dirty="0" smtClean="0">
                <a:ln>
                  <a:solidFill>
                    <a:srgbClr val="00FF00"/>
                  </a:solidFill>
                </a:ln>
                <a:solidFill>
                  <a:srgbClr val="00FF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L’hydrolyse de l’ATP induit </a:t>
            </a:r>
            <a:r>
              <a:rPr kumimoji="0" lang="fr-FR" sz="2200" b="1" i="0" u="none" strike="noStrike" cap="none" normalizeH="0" baseline="0" dirty="0" smtClean="0">
                <a:ln>
                  <a:solidFill>
                    <a:srgbClr val="00CC00"/>
                  </a:solidFill>
                </a:ln>
                <a:solidFill>
                  <a:srgbClr val="00CC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la dépolymérisation du MF</a:t>
            </a:r>
            <a:r>
              <a:rPr kumimoji="0" lang="fr-FR" sz="2200" b="1" i="0" u="none" strike="noStrike" cap="none" normalizeH="0" baseline="0" dirty="0" smtClean="0">
                <a:ln>
                  <a:solidFill>
                    <a:srgbClr val="00FF00"/>
                  </a:solidFill>
                </a:ln>
                <a:solidFill>
                  <a:srgbClr val="00FF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endParaRPr kumimoji="0" lang="fr-FR" sz="2200" b="1" i="0" u="none" strike="noStrike" cap="none" normalizeH="0" baseline="0" dirty="0" smtClean="0">
              <a:ln>
                <a:solidFill>
                  <a:srgbClr val="00FF0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à coins arrondis 3"/>
          <p:cNvSpPr/>
          <p:nvPr/>
        </p:nvSpPr>
        <p:spPr>
          <a:xfrm>
            <a:off x="785786" y="500042"/>
            <a:ext cx="1643074" cy="1857388"/>
          </a:xfrm>
          <a:prstGeom prst="roundRect">
            <a:avLst/>
          </a:prstGeom>
          <a:noFill/>
          <a:ln w="7620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courbée vers le haut 4"/>
          <p:cNvSpPr/>
          <p:nvPr/>
        </p:nvSpPr>
        <p:spPr>
          <a:xfrm rot="20668955">
            <a:off x="1200194" y="1758818"/>
            <a:ext cx="1022016" cy="616004"/>
          </a:xfrm>
          <a:prstGeom prst="curved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136100" y="2000240"/>
            <a:ext cx="935438"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b="1" dirty="0" smtClean="0">
                <a:solidFill>
                  <a:srgbClr val="FF0000"/>
                </a:solidFill>
                <a:latin typeface="Times New Roman" pitchFamily="18" charset="0"/>
                <a:cs typeface="Times New Roman" pitchFamily="18" charset="0"/>
              </a:rPr>
              <a:t>monomère</a:t>
            </a:r>
            <a:endParaRPr lang="fr-FR" sz="1600" b="1" dirty="0">
              <a:solidFill>
                <a:srgbClr val="FF0000"/>
              </a:solidFill>
              <a:latin typeface="Times New Roman" pitchFamily="18" charset="0"/>
              <a:cs typeface="Times New Roman" pitchFamily="18" charset="0"/>
            </a:endParaRPr>
          </a:p>
        </p:txBody>
      </p:sp>
      <p:sp>
        <p:nvSpPr>
          <p:cNvPr id="7" name="Triangle isocèle 6"/>
          <p:cNvSpPr/>
          <p:nvPr/>
        </p:nvSpPr>
        <p:spPr>
          <a:xfrm>
            <a:off x="2453620" y="1643050"/>
            <a:ext cx="1404000" cy="1044000"/>
          </a:xfrm>
          <a:prstGeom prst="triangle">
            <a:avLst/>
          </a:prstGeom>
          <a:noFill/>
          <a:ln w="762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286248" y="785794"/>
            <a:ext cx="576000" cy="34200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2995277" flipV="1">
            <a:off x="2672538" y="3073701"/>
            <a:ext cx="1825828" cy="301510"/>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3571868" y="1500174"/>
            <a:ext cx="142876" cy="1428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3357554" y="1714488"/>
            <a:ext cx="142876" cy="1428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3071802" y="1928802"/>
            <a:ext cx="142876" cy="1428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3786182" y="1285860"/>
            <a:ext cx="142876" cy="1428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5286380" y="1500174"/>
            <a:ext cx="1214446" cy="785818"/>
          </a:xfrm>
          <a:prstGeom prst="roundRect">
            <a:avLst/>
          </a:prstGeom>
          <a:noFill/>
          <a:ln w="1016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6786578" y="1500174"/>
            <a:ext cx="2214578" cy="50006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71406" y="78967"/>
            <a:ext cx="8992100" cy="6707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lèche droite 3"/>
          <p:cNvSpPr/>
          <p:nvPr/>
        </p:nvSpPr>
        <p:spPr>
          <a:xfrm rot="20224156">
            <a:off x="692520" y="445030"/>
            <a:ext cx="906689" cy="438558"/>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85720" y="1000108"/>
            <a:ext cx="1928826" cy="57150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p:cNvSpPr/>
          <p:nvPr/>
        </p:nvSpPr>
        <p:spPr>
          <a:xfrm>
            <a:off x="2786050" y="142852"/>
            <a:ext cx="2214578" cy="1143008"/>
          </a:xfrm>
          <a:prstGeom prst="round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0" scaled="1"/>
            <a:tileRect/>
          </a:grad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pPr algn="ctr"/>
            <a:r>
              <a:rPr lang="fr-FR" sz="2400" b="1" dirty="0" smtClean="0">
                <a:latin typeface="Times New Roman" pitchFamily="18" charset="0"/>
                <a:cs typeface="Times New Roman" pitchFamily="18" charset="0"/>
              </a:rPr>
              <a:t>Actine G-ATP</a:t>
            </a:r>
            <a:endParaRPr lang="fr-FR" sz="2400" b="1" dirty="0">
              <a:latin typeface="Times New Roman" pitchFamily="18" charset="0"/>
              <a:cs typeface="Times New Roman" pitchFamily="18" charset="0"/>
            </a:endParaRPr>
          </a:p>
        </p:txBody>
      </p:sp>
      <p:sp>
        <p:nvSpPr>
          <p:cNvPr id="4" name="Rectangle à coins arrondis 3"/>
          <p:cNvSpPr/>
          <p:nvPr/>
        </p:nvSpPr>
        <p:spPr>
          <a:xfrm>
            <a:off x="6572264" y="1428736"/>
            <a:ext cx="2357454" cy="1285860"/>
          </a:xfrm>
          <a:prstGeom prst="round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pPr algn="ctr"/>
            <a:r>
              <a:rPr lang="fr-FR" sz="2400" b="1" dirty="0" smtClean="0">
                <a:latin typeface="Times New Roman" pitchFamily="18" charset="0"/>
                <a:cs typeface="Times New Roman" pitchFamily="18" charset="0"/>
              </a:rPr>
              <a:t>Actine F-ATP</a:t>
            </a:r>
            <a:endParaRPr lang="fr-FR" sz="2400" b="1" dirty="0">
              <a:latin typeface="Times New Roman" pitchFamily="18" charset="0"/>
              <a:cs typeface="Times New Roman" pitchFamily="18" charset="0"/>
            </a:endParaRPr>
          </a:p>
        </p:txBody>
      </p:sp>
      <p:sp>
        <p:nvSpPr>
          <p:cNvPr id="5" name="Rectangle à coins arrondis 4"/>
          <p:cNvSpPr/>
          <p:nvPr/>
        </p:nvSpPr>
        <p:spPr>
          <a:xfrm>
            <a:off x="4214810" y="4357694"/>
            <a:ext cx="2214578" cy="1500174"/>
          </a:xfrm>
          <a:prstGeom prst="round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0" scaled="1"/>
            <a:tileRect/>
          </a:gradFill>
          <a:ln w="76200">
            <a:solidFill>
              <a:srgbClr val="00FF00"/>
            </a:solidFill>
          </a:ln>
        </p:spPr>
        <p:style>
          <a:lnRef idx="2">
            <a:schemeClr val="accent6"/>
          </a:lnRef>
          <a:fillRef idx="1">
            <a:schemeClr val="lt1"/>
          </a:fillRef>
          <a:effectRef idx="0">
            <a:schemeClr val="accent6"/>
          </a:effectRef>
          <a:fontRef idx="minor">
            <a:schemeClr val="dk1"/>
          </a:fontRef>
        </p:style>
        <p:txBody>
          <a:bodyPr rtlCol="0" anchor="t" anchorCtr="0"/>
          <a:lstStyle/>
          <a:p>
            <a:pPr algn="ctr"/>
            <a:r>
              <a:rPr lang="fr-FR" sz="2400" b="1" dirty="0" smtClean="0">
                <a:latin typeface="Times New Roman" pitchFamily="18" charset="0"/>
                <a:cs typeface="Times New Roman" pitchFamily="18" charset="0"/>
              </a:rPr>
              <a:t>Actine F-ADP-Pi</a:t>
            </a:r>
            <a:endParaRPr lang="fr-FR" sz="2400" b="1" dirty="0">
              <a:latin typeface="Times New Roman" pitchFamily="18" charset="0"/>
              <a:cs typeface="Times New Roman" pitchFamily="18" charset="0"/>
            </a:endParaRPr>
          </a:p>
        </p:txBody>
      </p:sp>
      <p:sp>
        <p:nvSpPr>
          <p:cNvPr id="9" name="Rectangle à coins arrondis 8"/>
          <p:cNvSpPr/>
          <p:nvPr/>
        </p:nvSpPr>
        <p:spPr>
          <a:xfrm>
            <a:off x="4143372" y="5929330"/>
            <a:ext cx="5000628" cy="714380"/>
          </a:xfrm>
          <a:prstGeom prst="roundRect">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smtClean="0">
                <a:solidFill>
                  <a:srgbClr val="0033CC"/>
                </a:solidFill>
                <a:latin typeface="Times New Roman" pitchFamily="18" charset="0"/>
                <a:cs typeface="Times New Roman" pitchFamily="18" charset="0"/>
              </a:rPr>
              <a:t>Pi hydrolysé reste fixé à l’intérieur de la sous-unité d’actine</a:t>
            </a:r>
            <a:endParaRPr lang="fr-FR" sz="2200" b="1" dirty="0">
              <a:solidFill>
                <a:srgbClr val="0033CC"/>
              </a:solidFill>
              <a:latin typeface="Times New Roman" pitchFamily="18" charset="0"/>
              <a:cs typeface="Times New Roman" pitchFamily="18" charset="0"/>
            </a:endParaRPr>
          </a:p>
        </p:txBody>
      </p:sp>
      <p:sp>
        <p:nvSpPr>
          <p:cNvPr id="10" name="Rectangle à coins arrondis 9"/>
          <p:cNvSpPr/>
          <p:nvPr/>
        </p:nvSpPr>
        <p:spPr>
          <a:xfrm>
            <a:off x="71406" y="2428868"/>
            <a:ext cx="2214578" cy="1428736"/>
          </a:xfrm>
          <a:prstGeom prst="round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a:ln w="76200">
            <a:solidFill>
              <a:srgbClr val="00FF00"/>
            </a:solidFill>
          </a:ln>
        </p:spPr>
        <p:style>
          <a:lnRef idx="2">
            <a:schemeClr val="accent6"/>
          </a:lnRef>
          <a:fillRef idx="1">
            <a:schemeClr val="lt1"/>
          </a:fillRef>
          <a:effectRef idx="0">
            <a:schemeClr val="accent6"/>
          </a:effectRef>
          <a:fontRef idx="minor">
            <a:schemeClr val="dk1"/>
          </a:fontRef>
        </p:style>
        <p:txBody>
          <a:bodyPr rtlCol="0" anchor="t" anchorCtr="0"/>
          <a:lstStyle/>
          <a:p>
            <a:pPr algn="ctr"/>
            <a:r>
              <a:rPr lang="fr-FR" sz="2400" b="1" dirty="0" smtClean="0">
                <a:latin typeface="Times New Roman" pitchFamily="18" charset="0"/>
                <a:cs typeface="Times New Roman" pitchFamily="18" charset="0"/>
              </a:rPr>
              <a:t>Actine G-ADP</a:t>
            </a:r>
            <a:endParaRPr lang="fr-FR" sz="2400" b="1" dirty="0">
              <a:latin typeface="Times New Roman" pitchFamily="18" charset="0"/>
              <a:cs typeface="Times New Roman" pitchFamily="18" charset="0"/>
            </a:endParaRPr>
          </a:p>
        </p:txBody>
      </p:sp>
      <p:sp>
        <p:nvSpPr>
          <p:cNvPr id="11" name="Rectangle 10"/>
          <p:cNvSpPr/>
          <p:nvPr/>
        </p:nvSpPr>
        <p:spPr>
          <a:xfrm>
            <a:off x="785818" y="4215664"/>
            <a:ext cx="2786050" cy="1785104"/>
          </a:xfrm>
          <a:prstGeom prst="rect">
            <a:avLst/>
          </a:prstGeom>
          <a:solidFill>
            <a:schemeClr val="accent3">
              <a:lumMod val="20000"/>
              <a:lumOff val="80000"/>
            </a:schemeClr>
          </a:solidFill>
          <a:ln w="57150">
            <a:solidFill>
              <a:srgbClr val="00FF00"/>
            </a:solidFill>
            <a:prstDash val="sysDash"/>
          </a:ln>
        </p:spPr>
        <p:txBody>
          <a:bodyPr wrap="square">
            <a:spAutoFit/>
          </a:bodyPr>
          <a:lstStyle/>
          <a:p>
            <a:r>
              <a:rPr lang="fr-FR" sz="2200" b="1" dirty="0" smtClean="0">
                <a:ln>
                  <a:solidFill>
                    <a:srgbClr val="005828"/>
                  </a:solidFill>
                </a:ln>
                <a:solidFill>
                  <a:srgbClr val="005828"/>
                </a:solidFill>
                <a:latin typeface="Times New Roman" pitchFamily="18" charset="0"/>
                <a:cs typeface="Times New Roman" pitchFamily="18" charset="0"/>
              </a:rPr>
              <a:t>La dissociation du Pi dans le milieu est une étape beaucoup plus lente et dure environ 6 min</a:t>
            </a:r>
            <a:endParaRPr lang="fr-FR" sz="2200" b="1" dirty="0">
              <a:ln>
                <a:solidFill>
                  <a:srgbClr val="005828"/>
                </a:solidFill>
              </a:ln>
              <a:solidFill>
                <a:srgbClr val="005828"/>
              </a:solidFill>
              <a:latin typeface="Times New Roman" pitchFamily="18" charset="0"/>
              <a:cs typeface="Times New Roman" pitchFamily="18" charset="0"/>
            </a:endParaRPr>
          </a:p>
        </p:txBody>
      </p:sp>
      <p:sp>
        <p:nvSpPr>
          <p:cNvPr id="12" name="Flèche courbée vers la gauche 11"/>
          <p:cNvSpPr/>
          <p:nvPr/>
        </p:nvSpPr>
        <p:spPr>
          <a:xfrm rot="6913430">
            <a:off x="899119" y="3506595"/>
            <a:ext cx="1773598" cy="4376366"/>
          </a:xfrm>
          <a:prstGeom prst="curvedLeft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à coins arrondis 12"/>
          <p:cNvSpPr/>
          <p:nvPr/>
        </p:nvSpPr>
        <p:spPr>
          <a:xfrm>
            <a:off x="2285984" y="2357430"/>
            <a:ext cx="4214842" cy="9720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Dépolymérisation</a:t>
            </a:r>
            <a:endParaRPr lang="fr-FR" sz="2400" b="1" dirty="0">
              <a:latin typeface="Times New Roman" pitchFamily="18" charset="0"/>
              <a:cs typeface="Times New Roman" pitchFamily="18" charset="0"/>
            </a:endParaRPr>
          </a:p>
        </p:txBody>
      </p:sp>
      <p:sp>
        <p:nvSpPr>
          <p:cNvPr id="14" name="Rectangle 13"/>
          <p:cNvSpPr/>
          <p:nvPr/>
        </p:nvSpPr>
        <p:spPr>
          <a:xfrm>
            <a:off x="6409718" y="71414"/>
            <a:ext cx="2520000" cy="972000"/>
          </a:xfrm>
          <a:prstGeom prst="rect">
            <a:avLst/>
          </a:prstGeom>
          <a:solidFill>
            <a:srgbClr val="FFB9B9"/>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n>
                  <a:solidFill>
                    <a:srgbClr val="C40000"/>
                  </a:solidFill>
                </a:ln>
                <a:solidFill>
                  <a:srgbClr val="C00000"/>
                </a:solidFill>
                <a:latin typeface="Times New Roman" pitchFamily="18" charset="0"/>
                <a:cs typeface="Times New Roman" pitchFamily="18" charset="0"/>
              </a:rPr>
              <a:t>Polymérisation</a:t>
            </a:r>
          </a:p>
          <a:p>
            <a:pPr algn="ctr"/>
            <a:r>
              <a:rPr lang="fr-FR" sz="2400" b="1" dirty="0" smtClean="0">
                <a:ln>
                  <a:solidFill>
                    <a:srgbClr val="C40000"/>
                  </a:solidFill>
                </a:ln>
                <a:solidFill>
                  <a:srgbClr val="C00000"/>
                </a:solidFill>
                <a:latin typeface="Times New Roman" pitchFamily="18" charset="0"/>
                <a:cs typeface="Times New Roman" pitchFamily="18" charset="0"/>
              </a:rPr>
              <a:t>autoassemblage</a:t>
            </a:r>
            <a:endParaRPr lang="fr-FR" sz="2400" b="1" dirty="0">
              <a:ln>
                <a:solidFill>
                  <a:srgbClr val="C40000"/>
                </a:solidFill>
              </a:ln>
              <a:solidFill>
                <a:srgbClr val="C00000"/>
              </a:solidFill>
              <a:latin typeface="Times New Roman" pitchFamily="18" charset="0"/>
              <a:cs typeface="Times New Roman" pitchFamily="18" charset="0"/>
            </a:endParaRPr>
          </a:p>
        </p:txBody>
      </p:sp>
      <p:sp>
        <p:nvSpPr>
          <p:cNvPr id="18" name="Ellipse 17"/>
          <p:cNvSpPr/>
          <p:nvPr/>
        </p:nvSpPr>
        <p:spPr>
          <a:xfrm>
            <a:off x="1643042" y="428604"/>
            <a:ext cx="1143008" cy="64294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ATP </a:t>
            </a:r>
          </a:p>
          <a:p>
            <a:pPr algn="ctr"/>
            <a:r>
              <a:rPr lang="fr-FR" sz="1400" b="1" dirty="0" smtClean="0">
                <a:latin typeface="Times New Roman" pitchFamily="18" charset="0"/>
                <a:cs typeface="Times New Roman" pitchFamily="18" charset="0"/>
              </a:rPr>
              <a:t>Mg++</a:t>
            </a:r>
            <a:endParaRPr lang="fr-FR" sz="1400" b="1" dirty="0">
              <a:latin typeface="Times New Roman" pitchFamily="18" charset="0"/>
              <a:cs typeface="Times New Roman" pitchFamily="18" charset="0"/>
            </a:endParaRPr>
          </a:p>
        </p:txBody>
      </p:sp>
      <p:sp>
        <p:nvSpPr>
          <p:cNvPr id="19" name="Flèche courbée vers la gauche 18"/>
          <p:cNvSpPr/>
          <p:nvPr/>
        </p:nvSpPr>
        <p:spPr>
          <a:xfrm rot="13674701">
            <a:off x="714538" y="-537339"/>
            <a:ext cx="887564" cy="3090225"/>
          </a:xfrm>
          <a:prstGeom prst="curvedLeft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A72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Ellipse 19"/>
          <p:cNvSpPr/>
          <p:nvPr/>
        </p:nvSpPr>
        <p:spPr>
          <a:xfrm>
            <a:off x="0" y="1071546"/>
            <a:ext cx="2643174" cy="1000132"/>
          </a:xfrm>
          <a:prstGeom prst="ellipse">
            <a:avLst/>
          </a:prstGeom>
          <a:noFill/>
          <a:ln>
            <a:solidFill>
              <a:srgbClr val="A720A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b="1" dirty="0" smtClean="0">
                <a:solidFill>
                  <a:schemeClr val="tx1"/>
                </a:solidFill>
                <a:latin typeface="Times New Roman" pitchFamily="18" charset="0"/>
                <a:cs typeface="Times New Roman" pitchFamily="18" charset="0"/>
              </a:rPr>
              <a:t>facteurs   </a:t>
            </a:r>
            <a:r>
              <a:rPr lang="fr-FR" sz="1600" b="1" dirty="0" err="1" smtClean="0">
                <a:solidFill>
                  <a:schemeClr val="tx1"/>
                </a:solidFill>
                <a:latin typeface="Times New Roman" pitchFamily="18" charset="0"/>
                <a:cs typeface="Times New Roman" pitchFamily="18" charset="0"/>
              </a:rPr>
              <a:t>cytosoliques</a:t>
            </a:r>
            <a:r>
              <a:rPr lang="fr-FR" sz="1600" b="1" dirty="0" smtClean="0">
                <a:solidFill>
                  <a:schemeClr val="tx1"/>
                </a:solidFill>
                <a:latin typeface="Times New Roman" pitchFamily="18" charset="0"/>
                <a:cs typeface="Times New Roman" pitchFamily="18" charset="0"/>
              </a:rPr>
              <a:t> Echangeur ADP/ATP</a:t>
            </a:r>
          </a:p>
        </p:txBody>
      </p:sp>
      <p:sp>
        <p:nvSpPr>
          <p:cNvPr id="21" name="Rectangle à coins arrondis 20"/>
          <p:cNvSpPr/>
          <p:nvPr/>
        </p:nvSpPr>
        <p:spPr>
          <a:xfrm>
            <a:off x="6500826" y="3857628"/>
            <a:ext cx="2143140" cy="1428760"/>
          </a:xfrm>
          <a:prstGeom prst="roundRect">
            <a:avLst/>
          </a:prstGeom>
          <a:ln w="57150">
            <a:solidFill>
              <a:srgbClr val="FFFF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smtClean="0">
                <a:solidFill>
                  <a:srgbClr val="0070C0"/>
                </a:solidFill>
                <a:latin typeface="Times New Roman" pitchFamily="18" charset="0"/>
                <a:cs typeface="Times New Roman" pitchFamily="18" charset="0"/>
              </a:rPr>
              <a:t>Hydrolyse du phosphate inorganique Pi de L’ATP</a:t>
            </a:r>
            <a:endParaRPr lang="fr-FR" sz="2200" b="1" dirty="0">
              <a:solidFill>
                <a:srgbClr val="0070C0"/>
              </a:solidFill>
              <a:latin typeface="Times New Roman" pitchFamily="18" charset="0"/>
              <a:cs typeface="Times New Roman" pitchFamily="18" charset="0"/>
            </a:endParaRPr>
          </a:p>
        </p:txBody>
      </p:sp>
      <p:sp>
        <p:nvSpPr>
          <p:cNvPr id="22" name="Flèche courbée vers la gauche 21"/>
          <p:cNvSpPr/>
          <p:nvPr/>
        </p:nvSpPr>
        <p:spPr>
          <a:xfrm rot="1657760">
            <a:off x="7018767" y="2808537"/>
            <a:ext cx="1607324" cy="3553208"/>
          </a:xfrm>
          <a:prstGeom prst="curvedLeftArrow">
            <a:avLst/>
          </a:prstGeom>
          <a:solidFill>
            <a:srgbClr val="FFFF00"/>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098" name="Picture 2"/>
          <p:cNvPicPr>
            <a:picLocks noChangeAspect="1" noChangeArrowheads="1"/>
          </p:cNvPicPr>
          <p:nvPr/>
        </p:nvPicPr>
        <p:blipFill>
          <a:blip r:embed="rId4"/>
          <a:srcRect/>
          <a:stretch>
            <a:fillRect/>
          </a:stretch>
        </p:blipFill>
        <p:spPr bwMode="auto">
          <a:xfrm>
            <a:off x="6715140" y="2143116"/>
            <a:ext cx="2071702" cy="533401"/>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srcRect/>
          <a:stretch>
            <a:fillRect/>
          </a:stretch>
        </p:blipFill>
        <p:spPr bwMode="auto">
          <a:xfrm rot="16200000">
            <a:off x="3862384" y="433368"/>
            <a:ext cx="481013" cy="795342"/>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a:srcRect/>
          <a:stretch>
            <a:fillRect/>
          </a:stretch>
        </p:blipFill>
        <p:spPr bwMode="auto">
          <a:xfrm rot="10800000">
            <a:off x="4306344" y="5214950"/>
            <a:ext cx="1980168" cy="571504"/>
          </a:xfrm>
          <a:prstGeom prst="rect">
            <a:avLst/>
          </a:prstGeom>
          <a:noFill/>
          <a:ln w="9525">
            <a:noFill/>
            <a:miter lim="800000"/>
            <a:headEnd/>
            <a:tailEnd/>
          </a:ln>
          <a:effectLst/>
        </p:spPr>
      </p:pic>
      <p:pic>
        <p:nvPicPr>
          <p:cNvPr id="4101" name="Picture 5"/>
          <p:cNvPicPr>
            <a:picLocks noChangeAspect="1" noChangeArrowheads="1"/>
          </p:cNvPicPr>
          <p:nvPr/>
        </p:nvPicPr>
        <p:blipFill>
          <a:blip r:embed="rId7"/>
          <a:srcRect/>
          <a:stretch>
            <a:fillRect/>
          </a:stretch>
        </p:blipFill>
        <p:spPr bwMode="auto">
          <a:xfrm>
            <a:off x="3143240" y="5643602"/>
            <a:ext cx="992188" cy="857232"/>
          </a:xfrm>
          <a:prstGeom prst="rect">
            <a:avLst/>
          </a:prstGeom>
          <a:noFill/>
          <a:ln w="28575">
            <a:solidFill>
              <a:srgbClr val="00FF00"/>
            </a:solidFill>
            <a:miter lim="800000"/>
            <a:headEnd/>
            <a:tailEnd/>
          </a:ln>
          <a:effectLst/>
        </p:spPr>
      </p:pic>
      <p:pic>
        <p:nvPicPr>
          <p:cNvPr id="4102" name="Picture 6"/>
          <p:cNvPicPr>
            <a:picLocks noChangeAspect="1" noChangeArrowheads="1"/>
          </p:cNvPicPr>
          <p:nvPr/>
        </p:nvPicPr>
        <p:blipFill>
          <a:blip r:embed="rId8"/>
          <a:srcRect/>
          <a:stretch>
            <a:fillRect/>
          </a:stretch>
        </p:blipFill>
        <p:spPr bwMode="auto">
          <a:xfrm>
            <a:off x="785786" y="3000372"/>
            <a:ext cx="928694" cy="650875"/>
          </a:xfrm>
          <a:prstGeom prst="rect">
            <a:avLst/>
          </a:prstGeom>
          <a:noFill/>
          <a:ln w="9525">
            <a:noFill/>
            <a:miter lim="800000"/>
            <a:headEnd/>
            <a:tailEnd/>
          </a:ln>
          <a:effectLst/>
        </p:spPr>
      </p:pic>
      <p:sp>
        <p:nvSpPr>
          <p:cNvPr id="23" name="Rectangle à coins arrondis 22"/>
          <p:cNvSpPr/>
          <p:nvPr/>
        </p:nvSpPr>
        <p:spPr>
          <a:xfrm>
            <a:off x="3071802" y="1214422"/>
            <a:ext cx="3714776" cy="857256"/>
          </a:xfrm>
          <a:prstGeom prst="roundRect">
            <a:avLst/>
          </a:prstGeom>
          <a:solidFill>
            <a:schemeClr val="bg1"/>
          </a:solidFill>
          <a:ln w="762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fr-FR" sz="2000" b="1" dirty="0" smtClean="0">
                <a:latin typeface="Times New Roman" pitchFamily="18" charset="0"/>
                <a:cs typeface="Times New Roman" pitchFamily="18" charset="0"/>
              </a:rPr>
              <a:t>La liaison de l’actine à l’ATP stabilise la forme filamentaire</a:t>
            </a:r>
            <a:endParaRPr lang="fr-FR" sz="2000" b="1" dirty="0">
              <a:latin typeface="Times New Roman" pitchFamily="18" charset="0"/>
              <a:cs typeface="Times New Roman" pitchFamily="18" charset="0"/>
            </a:endParaRPr>
          </a:p>
        </p:txBody>
      </p:sp>
      <p:sp>
        <p:nvSpPr>
          <p:cNvPr id="24" name="Rectangle à coins arrondis 23"/>
          <p:cNvSpPr/>
          <p:nvPr/>
        </p:nvSpPr>
        <p:spPr>
          <a:xfrm>
            <a:off x="2285984" y="3357562"/>
            <a:ext cx="3714776" cy="857256"/>
          </a:xfrm>
          <a:prstGeom prst="roundRect">
            <a:avLst/>
          </a:prstGeom>
          <a:solidFill>
            <a:schemeClr val="bg1"/>
          </a:solidFill>
          <a:ln w="762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fr-FR" sz="2000" b="1" dirty="0" smtClean="0">
                <a:latin typeface="Times New Roman" pitchFamily="18" charset="0"/>
                <a:cs typeface="Times New Roman" pitchFamily="18" charset="0"/>
              </a:rPr>
              <a:t>alors que la liaison à l’ADP la</a:t>
            </a:r>
          </a:p>
          <a:p>
            <a:r>
              <a:rPr lang="fr-FR" sz="2000" b="1" dirty="0" smtClean="0">
                <a:latin typeface="Times New Roman" pitchFamily="18" charset="0"/>
                <a:cs typeface="Times New Roman" pitchFamily="18" charset="0"/>
              </a:rPr>
              <a:t>déstabilise</a:t>
            </a:r>
            <a:endParaRPr lang="fr-FR" sz="2000" b="1" dirty="0">
              <a:latin typeface="Times New Roman" pitchFamily="18" charset="0"/>
              <a:cs typeface="Times New Roman" pitchFamily="18" charset="0"/>
            </a:endParaRPr>
          </a:p>
        </p:txBody>
      </p:sp>
      <p:sp>
        <p:nvSpPr>
          <p:cNvPr id="25" name="Flèche courbée vers la gauche 24"/>
          <p:cNvSpPr/>
          <p:nvPr/>
        </p:nvSpPr>
        <p:spPr>
          <a:xfrm rot="17997016">
            <a:off x="5658616" y="-59376"/>
            <a:ext cx="792000" cy="1892786"/>
          </a:xfrm>
          <a:prstGeom prst="curved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4286256"/>
            <a:ext cx="8858312" cy="24288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just"/>
            <a:r>
              <a:rPr lang="fr-FR" sz="2200" b="1" dirty="0" smtClean="0">
                <a:solidFill>
                  <a:srgbClr val="CC0099"/>
                </a:solidFill>
                <a:latin typeface="Times New Roman" pitchFamily="18" charset="0"/>
                <a:cs typeface="Times New Roman" pitchFamily="18" charset="0"/>
              </a:rPr>
              <a:t>À l'équilibre</a:t>
            </a:r>
            <a:r>
              <a:rPr lang="fr-FR" sz="2200" dirty="0" smtClean="0">
                <a:solidFill>
                  <a:schemeClr val="tx1"/>
                </a:solidFill>
                <a:latin typeface="Times New Roman" pitchFamily="18" charset="0"/>
                <a:cs typeface="Times New Roman" pitchFamily="18" charset="0"/>
              </a:rPr>
              <a:t>, il existe un flux de sous-unités d’actine G au sein du filament d'actine, </a:t>
            </a:r>
            <a:r>
              <a:rPr lang="fr-FR" sz="2200" b="1" dirty="0" smtClean="0">
                <a:solidFill>
                  <a:srgbClr val="3333CC"/>
                </a:solidFill>
                <a:latin typeface="Times New Roman" pitchFamily="18" charset="0"/>
                <a:cs typeface="Times New Roman" pitchFamily="18" charset="0"/>
              </a:rPr>
              <a:t>polymérisant par son extrémité (+) </a:t>
            </a:r>
            <a:r>
              <a:rPr lang="fr-FR" sz="2200" dirty="0" smtClean="0">
                <a:solidFill>
                  <a:schemeClr val="tx1"/>
                </a:solidFill>
                <a:latin typeface="Times New Roman" pitchFamily="18" charset="0"/>
                <a:cs typeface="Times New Roman" pitchFamily="18" charset="0"/>
              </a:rPr>
              <a:t>et </a:t>
            </a:r>
            <a:r>
              <a:rPr lang="fr-FR" sz="2200" b="1" dirty="0" smtClean="0">
                <a:solidFill>
                  <a:srgbClr val="00B050"/>
                </a:solidFill>
                <a:latin typeface="Times New Roman" pitchFamily="18" charset="0"/>
                <a:cs typeface="Times New Roman" pitchFamily="18" charset="0"/>
              </a:rPr>
              <a:t>se dépolymérisant par son  extrémité (-) .</a:t>
            </a:r>
            <a:r>
              <a:rPr lang="fr-FR" sz="2200" dirty="0" smtClean="0">
                <a:solidFill>
                  <a:schemeClr val="tx1"/>
                </a:solidFill>
                <a:latin typeface="Times New Roman" pitchFamily="18" charset="0"/>
                <a:cs typeface="Times New Roman" pitchFamily="18" charset="0"/>
              </a:rPr>
              <a:t> C'est le processus de « tapis roulant », au sein du filament d'actine qui est </a:t>
            </a:r>
            <a:r>
              <a:rPr lang="fr-FR" sz="2200" b="1" dirty="0" smtClean="0">
                <a:solidFill>
                  <a:schemeClr val="tx1"/>
                </a:solidFill>
                <a:latin typeface="Times New Roman" pitchFamily="18" charset="0"/>
                <a:cs typeface="Times New Roman" pitchFamily="18" charset="0"/>
              </a:rPr>
              <a:t>constamment en mouvement</a:t>
            </a:r>
            <a:endParaRPr lang="fr-FR" sz="2200" dirty="0" smtClean="0">
              <a:solidFill>
                <a:schemeClr val="tx1"/>
              </a:solidFill>
              <a:latin typeface="Times New Roman" pitchFamily="18" charset="0"/>
              <a:cs typeface="Times New Roman" pitchFamily="18" charset="0"/>
            </a:endParaRPr>
          </a:p>
          <a:p>
            <a:pPr algn="just"/>
            <a:r>
              <a:rPr lang="fr-FR" sz="2200" b="1" dirty="0" smtClean="0">
                <a:solidFill>
                  <a:srgbClr val="C40000"/>
                </a:solidFill>
                <a:latin typeface="Times New Roman" pitchFamily="18" charset="0"/>
                <a:cs typeface="Times New Roman" pitchFamily="18" charset="0"/>
              </a:rPr>
              <a:t>A l’état d’équilibre,</a:t>
            </a:r>
            <a:r>
              <a:rPr lang="fr-FR" sz="2200" dirty="0" smtClean="0">
                <a:solidFill>
                  <a:schemeClr val="tx1"/>
                </a:solidFill>
                <a:latin typeface="Times New Roman" pitchFamily="18" charset="0"/>
                <a:cs typeface="Times New Roman" pitchFamily="18" charset="0"/>
              </a:rPr>
              <a:t> la vitesse de </a:t>
            </a:r>
            <a:r>
              <a:rPr lang="fr-FR" sz="2200" b="1" dirty="0" smtClean="0">
                <a:solidFill>
                  <a:srgbClr val="00CC00"/>
                </a:solidFill>
                <a:latin typeface="Times New Roman" pitchFamily="18" charset="0"/>
                <a:cs typeface="Times New Roman" pitchFamily="18" charset="0"/>
              </a:rPr>
              <a:t>dépolymérisation</a:t>
            </a:r>
            <a:r>
              <a:rPr lang="fr-FR" sz="2200" dirty="0" smtClean="0">
                <a:solidFill>
                  <a:schemeClr val="tx1"/>
                </a:solidFill>
                <a:latin typeface="Times New Roman" pitchFamily="18" charset="0"/>
                <a:cs typeface="Times New Roman" pitchFamily="18" charset="0"/>
              </a:rPr>
              <a:t> </a:t>
            </a:r>
            <a:r>
              <a:rPr lang="fr-FR" sz="2200" b="1" dirty="0" smtClean="0">
                <a:solidFill>
                  <a:srgbClr val="00B050"/>
                </a:solidFill>
                <a:latin typeface="Times New Roman" pitchFamily="18" charset="0"/>
                <a:cs typeface="Times New Roman" pitchFamily="18" charset="0"/>
              </a:rPr>
              <a:t>des extrémités (-</a:t>
            </a:r>
            <a:r>
              <a:rPr lang="fr-FR" sz="2200" dirty="0" smtClean="0">
                <a:solidFill>
                  <a:schemeClr val="tx1"/>
                </a:solidFill>
                <a:latin typeface="Times New Roman" pitchFamily="18" charset="0"/>
                <a:cs typeface="Times New Roman" pitchFamily="18" charset="0"/>
              </a:rPr>
              <a:t>)  des MF est exactement  compensée par la vitesse de </a:t>
            </a:r>
            <a:r>
              <a:rPr lang="fr-FR" sz="2200" b="1" dirty="0" smtClean="0">
                <a:solidFill>
                  <a:srgbClr val="00B0F0"/>
                </a:solidFill>
                <a:latin typeface="Times New Roman" pitchFamily="18" charset="0"/>
                <a:cs typeface="Times New Roman" pitchFamily="18" charset="0"/>
              </a:rPr>
              <a:t>polymérisation</a:t>
            </a:r>
            <a:r>
              <a:rPr lang="fr-FR" sz="2200" dirty="0" smtClean="0">
                <a:solidFill>
                  <a:schemeClr val="tx1"/>
                </a:solidFill>
                <a:latin typeface="Times New Roman" pitchFamily="18" charset="0"/>
                <a:cs typeface="Times New Roman" pitchFamily="18" charset="0"/>
              </a:rPr>
              <a:t> </a:t>
            </a:r>
            <a:r>
              <a:rPr lang="fr-FR" sz="2200" b="1" dirty="0" smtClean="0">
                <a:solidFill>
                  <a:srgbClr val="0070C0"/>
                </a:solidFill>
                <a:latin typeface="Times New Roman" pitchFamily="18" charset="0"/>
                <a:cs typeface="Times New Roman" pitchFamily="18" charset="0"/>
              </a:rPr>
              <a:t>des extrémités (+)</a:t>
            </a:r>
          </a:p>
        </p:txBody>
      </p:sp>
      <p:pic>
        <p:nvPicPr>
          <p:cNvPr id="9218" name="Picture 2"/>
          <p:cNvPicPr>
            <a:picLocks noChangeAspect="1" noChangeArrowheads="1"/>
          </p:cNvPicPr>
          <p:nvPr/>
        </p:nvPicPr>
        <p:blipFill>
          <a:blip r:embed="rId2"/>
          <a:srcRect/>
          <a:stretch>
            <a:fillRect/>
          </a:stretch>
        </p:blipFill>
        <p:spPr bwMode="auto">
          <a:xfrm>
            <a:off x="36594" y="1"/>
            <a:ext cx="9036000" cy="4286255"/>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08594" y="81000"/>
            <a:ext cx="8892561" cy="4276694"/>
          </a:xfrm>
          <a:prstGeom prst="rect">
            <a:avLst/>
          </a:prstGeom>
          <a:noFill/>
          <a:ln w="76200">
            <a:solidFill>
              <a:srgbClr val="00B050"/>
            </a:solidFill>
            <a:miter lim="800000"/>
            <a:headEnd/>
            <a:tailEnd/>
          </a:ln>
          <a:effectLst/>
        </p:spPr>
      </p:pic>
      <p:sp>
        <p:nvSpPr>
          <p:cNvPr id="7" name="Organigramme : Alternative 6"/>
          <p:cNvSpPr/>
          <p:nvPr/>
        </p:nvSpPr>
        <p:spPr>
          <a:xfrm>
            <a:off x="0" y="4429132"/>
            <a:ext cx="9144000" cy="2428868"/>
          </a:xfrm>
          <a:prstGeom prst="flowChartAlternateProcess">
            <a:avLst/>
          </a:prstGeom>
          <a:gradFill flip="none" rotWithShape="1">
            <a:gsLst>
              <a:gs pos="0">
                <a:srgbClr val="00FFCC">
                  <a:shade val="30000"/>
                  <a:satMod val="115000"/>
                </a:srgbClr>
              </a:gs>
              <a:gs pos="50000">
                <a:srgbClr val="00FFCC">
                  <a:shade val="67500"/>
                  <a:satMod val="115000"/>
                </a:srgbClr>
              </a:gs>
              <a:gs pos="100000">
                <a:srgbClr val="00FFCC">
                  <a:shade val="100000"/>
                  <a:satMod val="115000"/>
                </a:srgb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142844" y="4286256"/>
            <a:ext cx="8715436" cy="249299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lvl="0" algn="just" eaLnBrk="0" fontAlgn="base" hangingPunct="0">
              <a:lnSpc>
                <a:spcPct val="150000"/>
              </a:lnSpc>
              <a:spcBef>
                <a:spcPct val="0"/>
              </a:spcBef>
              <a:spcAft>
                <a:spcPct val="0"/>
              </a:spcAft>
              <a:buFontTx/>
              <a:buChar char="•"/>
              <a:tabLst>
                <a:tab pos="457200" algn="l"/>
              </a:tabLst>
            </a:pPr>
            <a:r>
              <a:rPr lang="fr-FR" sz="2800" b="1" dirty="0" smtClean="0">
                <a:ln>
                  <a:solidFill>
                    <a:srgbClr val="FFC000"/>
                  </a:solidFill>
                </a:ln>
                <a:solidFill>
                  <a:srgbClr val="FFFF00"/>
                </a:solidFill>
                <a:latin typeface="Times New Roman" pitchFamily="18" charset="0"/>
                <a:ea typeface="Calibri" pitchFamily="34" charset="0"/>
                <a:cs typeface="Times New Roman" pitchFamily="18" charset="0"/>
              </a:rPr>
              <a:t>L’extrémité (+)</a:t>
            </a:r>
            <a:r>
              <a:rPr lang="fr-FR" sz="2800" b="1" dirty="0" smtClean="0">
                <a:ln>
                  <a:solidFill>
                    <a:schemeClr val="tx1"/>
                  </a:solidFill>
                </a:ln>
                <a:latin typeface="Times New Roman" pitchFamily="18" charset="0"/>
                <a:ea typeface="Calibri" pitchFamily="34" charset="0"/>
                <a:cs typeface="Times New Roman" pitchFamily="18" charset="0"/>
              </a:rPr>
              <a:t> </a:t>
            </a:r>
            <a:r>
              <a:rPr lang="fr-FR" sz="2400" b="1" dirty="0" smtClean="0">
                <a:ln>
                  <a:solidFill>
                    <a:schemeClr val="tx1"/>
                  </a:solidFill>
                </a:ln>
                <a:latin typeface="Times New Roman" pitchFamily="18" charset="0"/>
                <a:ea typeface="Calibri" pitchFamily="34" charset="0"/>
                <a:cs typeface="Times New Roman" pitchFamily="18" charset="0"/>
              </a:rPr>
              <a:t>à croissance rapide. La vitesse de polymérisation est supérieure à la vitesse de dépolymérisation </a:t>
            </a:r>
            <a:endParaRPr lang="fr-FR" sz="2400" b="1" dirty="0" smtClean="0">
              <a:ln>
                <a:solidFill>
                  <a:schemeClr val="tx1"/>
                </a:solidFill>
              </a:ln>
              <a:latin typeface="Times New Roman" pitchFamily="18" charset="0"/>
              <a:cs typeface="Times New Roman" pitchFamily="18" charset="0"/>
            </a:endParaRPr>
          </a:p>
          <a:p>
            <a:pPr lvl="0" algn="just" eaLnBrk="0" fontAlgn="base" hangingPunct="0">
              <a:lnSpc>
                <a:spcPct val="150000"/>
              </a:lnSpc>
              <a:spcBef>
                <a:spcPct val="0"/>
              </a:spcBef>
              <a:spcAft>
                <a:spcPct val="0"/>
              </a:spcAft>
              <a:buFontTx/>
              <a:buChar char="•"/>
              <a:tabLst>
                <a:tab pos="457200" algn="l"/>
              </a:tabLst>
            </a:pPr>
            <a:r>
              <a:rPr lang="fr-FR" sz="2800" b="1" dirty="0" smtClean="0">
                <a:ln>
                  <a:solidFill>
                    <a:schemeClr val="accent1">
                      <a:lumMod val="50000"/>
                    </a:schemeClr>
                  </a:solidFill>
                </a:ln>
                <a:solidFill>
                  <a:srgbClr val="00B0F0"/>
                </a:solidFill>
                <a:latin typeface="Times New Roman" pitchFamily="18" charset="0"/>
                <a:ea typeface="Calibri" pitchFamily="34" charset="0"/>
                <a:cs typeface="Times New Roman" pitchFamily="18" charset="0"/>
              </a:rPr>
              <a:t>L’extrémité (–) </a:t>
            </a:r>
            <a:r>
              <a:rPr lang="fr-FR" sz="2400" b="1" dirty="0" smtClean="0">
                <a:ln>
                  <a:solidFill>
                    <a:schemeClr val="tx1"/>
                  </a:solidFill>
                </a:ln>
                <a:latin typeface="Times New Roman" pitchFamily="18" charset="0"/>
                <a:ea typeface="Calibri" pitchFamily="34" charset="0"/>
                <a:cs typeface="Times New Roman" pitchFamily="18" charset="0"/>
              </a:rPr>
              <a:t>à croissance lente ; la vitesse de polymérisation est inférieure à la vitesse de dépolymérisation. </a:t>
            </a:r>
            <a:endParaRPr lang="fr-FR" sz="2400" b="1" dirty="0" smtClean="0">
              <a:ln>
                <a:solidFill>
                  <a:schemeClr val="tx1"/>
                </a:solidFill>
              </a:ln>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06" y="71438"/>
            <a:ext cx="8929718" cy="6643710"/>
          </a:xfrm>
          <a:prstGeom prst="rect">
            <a:avLst/>
          </a:prstGeom>
          <a:solidFill>
            <a:srgbClr val="003399"/>
          </a:solid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p:cNvSpPr txBox="1">
            <a:spLocks/>
          </p:cNvSpPr>
          <p:nvPr/>
        </p:nvSpPr>
        <p:spPr>
          <a:xfrm>
            <a:off x="357158" y="2000240"/>
            <a:ext cx="8501122" cy="1428760"/>
          </a:xfrm>
          <a:prstGeom prst="rect">
            <a:avLst/>
          </a:prstGeom>
          <a:noFill/>
          <a:ln w="38100">
            <a:solidFill>
              <a:schemeClr val="bg1"/>
            </a:solidFill>
          </a:ln>
        </p:spPr>
        <p:txBody>
          <a:bodyPr lIns="180000" tIns="180000" rIns="180000" bIns="180000" anchor="ctr" anchorCtr="0">
            <a:noAutofit/>
          </a:bodyPr>
          <a:lstStyle/>
          <a:p>
            <a:pPr lvl="0" algn="ctr">
              <a:spcBef>
                <a:spcPct val="0"/>
              </a:spcBef>
            </a:pPr>
            <a:r>
              <a:rPr lang="fr-FR" sz="3200" b="1" dirty="0" smtClean="0">
                <a:ln>
                  <a:solidFill>
                    <a:srgbClr val="FFFF66"/>
                  </a:solidFill>
                </a:ln>
                <a:solidFill>
                  <a:srgbClr val="FFFF00"/>
                </a:solidFill>
                <a:effectLst>
                  <a:outerShdw blurRad="38100" dist="38100" dir="2700000" algn="tl">
                    <a:srgbClr val="000000">
                      <a:alpha val="43137"/>
                    </a:srgbClr>
                  </a:outerShdw>
                </a:effectLst>
                <a:latin typeface="Times New Roman" pitchFamily="18" charset="0"/>
                <a:ea typeface="+mj-ea"/>
                <a:cs typeface="Times New Roman" pitchFamily="18" charset="0"/>
              </a:rPr>
              <a:t>Rôle des protéines effectrices associées aux </a:t>
            </a:r>
            <a:r>
              <a:rPr lang="fr-FR" sz="3200" b="1" dirty="0" smtClean="0">
                <a:ln>
                  <a:solidFill>
                    <a:srgbClr val="FFFF66"/>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microfilaments d’actine </a:t>
            </a:r>
            <a:endParaRPr kumimoji="0" lang="fr-FR" sz="3200" b="1" i="0" u="none" strike="noStrike" kern="1200" cap="none" spc="0" normalizeH="0" baseline="0" noProof="0" dirty="0">
              <a:ln>
                <a:solidFill>
                  <a:srgbClr val="FFFF66"/>
                </a:solidFill>
              </a:ln>
              <a:solidFill>
                <a:srgbClr val="FFFF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7" name="Rectangle 6"/>
          <p:cNvSpPr/>
          <p:nvPr/>
        </p:nvSpPr>
        <p:spPr>
          <a:xfrm>
            <a:off x="214282" y="3500438"/>
            <a:ext cx="2000264" cy="1326105"/>
          </a:xfrm>
          <a:prstGeom prst="rect">
            <a:avLst/>
          </a:prstGeom>
          <a:solidFill>
            <a:schemeClr val="accent4">
              <a:lumMod val="20000"/>
              <a:lumOff val="80000"/>
            </a:schemeClr>
          </a:solidFill>
          <a:ln w="57150">
            <a:solidFill>
              <a:srgbClr val="3333CC"/>
            </a:solidFill>
          </a:ln>
        </p:spPr>
        <p:txBody>
          <a:bodyPr wrap="square" lIns="108000" tIns="108000" rIns="108000" bIns="108000">
            <a:spAutoFit/>
          </a:bodyPr>
          <a:lstStyle/>
          <a:p>
            <a:pPr lvl="0" algn="justLow"/>
            <a:r>
              <a:rPr lang="fr-FR" sz="2000" b="1" dirty="0" smtClean="0">
                <a:ln>
                  <a:solidFill>
                    <a:srgbClr val="002060"/>
                  </a:solidFill>
                </a:ln>
                <a:solidFill>
                  <a:srgbClr val="3333CC"/>
                </a:solidFill>
                <a:latin typeface="Times New Roman" pitchFamily="18" charset="0"/>
                <a:cs typeface="Times New Roman" pitchFamily="18" charset="0"/>
              </a:rPr>
              <a:t>Protéines de séquestration des monomères</a:t>
            </a:r>
            <a:r>
              <a:rPr lang="fr-FR" sz="3200" b="1" dirty="0" smtClean="0">
                <a:ln>
                  <a:solidFill>
                    <a:srgbClr val="002060"/>
                  </a:solidFill>
                </a:ln>
                <a:solidFill>
                  <a:srgbClr val="3333CC"/>
                </a:solidFill>
                <a:latin typeface="Times New Roman" pitchFamily="18" charset="0"/>
                <a:cs typeface="Times New Roman" pitchFamily="18" charset="0"/>
              </a:rPr>
              <a:t>  </a:t>
            </a:r>
          </a:p>
        </p:txBody>
      </p:sp>
      <p:sp>
        <p:nvSpPr>
          <p:cNvPr id="8" name="Rectangle 7"/>
          <p:cNvSpPr/>
          <p:nvPr/>
        </p:nvSpPr>
        <p:spPr>
          <a:xfrm>
            <a:off x="2428860" y="3572180"/>
            <a:ext cx="2214578" cy="121414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57150">
            <a:solidFill>
              <a:srgbClr val="00FF00"/>
            </a:solidFill>
          </a:ln>
        </p:spPr>
        <p:txBody>
          <a:bodyPr wrap="square" lIns="180000" tIns="144000" rIns="180000" bIns="144000">
            <a:spAutoFit/>
          </a:bodyPr>
          <a:lstStyle/>
          <a:p>
            <a:pPr lvl="0" algn="justLow"/>
            <a:r>
              <a:rPr lang="fr-FR" sz="2000" b="1" dirty="0" smtClean="0">
                <a:ln>
                  <a:solidFill>
                    <a:schemeClr val="tx1"/>
                  </a:solidFill>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Protéines qui favorisent la polymérisation</a:t>
            </a:r>
            <a:endParaRPr lang="fr-FR" sz="2000" b="1" dirty="0" smtClean="0">
              <a:ln>
                <a:solidFill>
                  <a:schemeClr val="tx1"/>
                </a:solidFill>
              </a:ln>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Rectangle 8"/>
          <p:cNvSpPr/>
          <p:nvPr/>
        </p:nvSpPr>
        <p:spPr>
          <a:xfrm>
            <a:off x="5929291" y="3500439"/>
            <a:ext cx="2928989" cy="598589"/>
          </a:xfrm>
          <a:prstGeom prst="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rect">
              <a:fillToRect l="100000" t="100000"/>
            </a:path>
            <a:tileRect r="-100000" b="-100000"/>
          </a:gradFill>
          <a:ln w="57150">
            <a:solidFill>
              <a:srgbClr val="CC0099"/>
            </a:solidFill>
          </a:ln>
        </p:spPr>
        <p:txBody>
          <a:bodyPr wrap="square" lIns="144000" tIns="144000" rIns="144000" bIns="144000">
            <a:spAutoFit/>
          </a:bodyPr>
          <a:lstStyle/>
          <a:p>
            <a:pPr lvl="0" algn="justLow"/>
            <a:r>
              <a:rPr lang="fr-FR" sz="2000" b="1" dirty="0" smtClean="0">
                <a:ln>
                  <a:solidFill>
                    <a:schemeClr val="tx1"/>
                  </a:solidFill>
                </a:ln>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Protéines de Coiffe </a:t>
            </a:r>
          </a:p>
        </p:txBody>
      </p:sp>
      <p:sp>
        <p:nvSpPr>
          <p:cNvPr id="10" name="Espace réservé du contenu 2"/>
          <p:cNvSpPr txBox="1">
            <a:spLocks/>
          </p:cNvSpPr>
          <p:nvPr/>
        </p:nvSpPr>
        <p:spPr>
          <a:xfrm>
            <a:off x="142844" y="5000636"/>
            <a:ext cx="2928958" cy="1214446"/>
          </a:xfrm>
          <a:prstGeom prst="rect">
            <a:avLst/>
          </a:prstGeom>
          <a:gradFill flip="none" rotWithShape="1">
            <a:gsLst>
              <a:gs pos="38000">
                <a:srgbClr val="FBEAC7"/>
              </a:gs>
              <a:gs pos="17999">
                <a:srgbClr val="FEE7F2"/>
              </a:gs>
              <a:gs pos="36000">
                <a:srgbClr val="FAC77D"/>
              </a:gs>
            </a:gsLst>
            <a:lin ang="10800000" scaled="1"/>
            <a:tileRect/>
          </a:gradFill>
          <a:ln w="76200">
            <a:solidFill>
              <a:srgbClr val="FF0066"/>
            </a:solidFill>
          </a:ln>
        </p:spPr>
        <p:txBody>
          <a:bodyPr lIns="108000" tIns="108000" rIns="108000" bIns="108000">
            <a:noAutofit/>
          </a:bodyPr>
          <a:lstStyle/>
          <a:p>
            <a:pPr marL="274320" marR="0" lvl="0" indent="-274320" algn="just" defTabSz="914400" rtl="0" eaLnBrk="1" fontAlgn="auto" latinLnBrk="0" hangingPunct="1">
              <a:lnSpc>
                <a:spcPct val="100000"/>
              </a:lnSpc>
              <a:spcBef>
                <a:spcPct val="20000"/>
              </a:spcBef>
              <a:spcAft>
                <a:spcPts val="0"/>
              </a:spcAft>
              <a:buClrTx/>
              <a:buSzPct val="95000"/>
              <a:tabLst/>
              <a:defRPr/>
            </a:pPr>
            <a:r>
              <a:rPr kumimoji="0" lang="fr-FR" sz="2000" b="1" i="0" u="none" strike="noStrike" kern="1200" cap="none" spc="0" normalizeH="0" baseline="0" noProof="0" dirty="0" smtClean="0">
                <a:ln>
                  <a:solidFill>
                    <a:schemeClr val="accent1">
                      <a:lumMod val="50000"/>
                    </a:schemeClr>
                  </a:solid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Protéines qui permettent l’assemblage  des microfilaments</a:t>
            </a:r>
          </a:p>
        </p:txBody>
      </p:sp>
      <p:sp>
        <p:nvSpPr>
          <p:cNvPr id="11" name="Rectangle 1"/>
          <p:cNvSpPr>
            <a:spLocks noChangeArrowheads="1"/>
          </p:cNvSpPr>
          <p:nvPr/>
        </p:nvSpPr>
        <p:spPr bwMode="auto">
          <a:xfrm>
            <a:off x="3143240" y="5123056"/>
            <a:ext cx="2000264" cy="1449216"/>
          </a:xfrm>
          <a:prstGeom prst="rect">
            <a:avLst/>
          </a:prstGeom>
          <a:ln w="76200">
            <a:solidFill>
              <a:srgbClr val="000099"/>
            </a:solidFill>
            <a:headEnd/>
            <a:tailEnd/>
          </a:ln>
        </p:spPr>
        <p:style>
          <a:lnRef idx="2">
            <a:schemeClr val="accent1"/>
          </a:lnRef>
          <a:fillRef idx="1">
            <a:schemeClr val="lt1"/>
          </a:fillRef>
          <a:effectRef idx="0">
            <a:schemeClr val="accent1"/>
          </a:effectRef>
          <a:fontRef idx="minor">
            <a:schemeClr val="dk1"/>
          </a:fontRef>
        </p:style>
        <p:txBody>
          <a:bodyPr vert="horz" wrap="square" lIns="180000" tIns="108000" rIns="180000" bIns="108000" numCol="1" anchor="ctr" anchorCtr="0" compatLnSpc="1">
            <a:prstTxWarp prst="textNoShape">
              <a:avLst/>
            </a:prstTxWarp>
            <a:spAutoFit/>
          </a:bodyPr>
          <a:lstStyle/>
          <a:p>
            <a:pPr lvl="0" algn="just" fontAlgn="base">
              <a:spcBef>
                <a:spcPct val="0"/>
              </a:spcBef>
              <a:spcAft>
                <a:spcPct val="0"/>
              </a:spcAft>
            </a:pPr>
            <a:r>
              <a:rPr lang="fr-FR" sz="2000" b="1" dirty="0" smtClean="0">
                <a:solidFill>
                  <a:srgbClr val="000099"/>
                </a:solidFill>
                <a:latin typeface="Times New Roman" pitchFamily="18" charset="0"/>
                <a:ea typeface="Calibri" pitchFamily="34" charset="0"/>
                <a:cs typeface="Times New Roman" pitchFamily="18" charset="0"/>
              </a:rPr>
              <a:t>Protéines motrices</a:t>
            </a:r>
          </a:p>
          <a:p>
            <a:pPr lvl="0" algn="just" fontAlgn="base">
              <a:spcBef>
                <a:spcPct val="0"/>
              </a:spcBef>
              <a:spcAft>
                <a:spcPct val="0"/>
              </a:spcAft>
            </a:pPr>
            <a:r>
              <a:rPr lang="fr-FR" sz="2000" b="1" dirty="0" smtClean="0">
                <a:solidFill>
                  <a:srgbClr val="CC9900"/>
                </a:solidFill>
                <a:latin typeface="Times New Roman" pitchFamily="18" charset="0"/>
                <a:cs typeface="Times New Roman" pitchFamily="18" charset="0"/>
              </a:rPr>
              <a:t>Protéines de stabilisation</a:t>
            </a:r>
            <a:endParaRPr kumimoji="0" lang="fr-FR" sz="2000" b="1" i="0" u="none" strike="noStrike" cap="none" normalizeH="0" baseline="0" dirty="0" smtClean="0">
              <a:ln>
                <a:noFill/>
              </a:ln>
              <a:solidFill>
                <a:srgbClr val="000099"/>
              </a:solidFill>
              <a:effectLst/>
              <a:latin typeface="Times New Roman" pitchFamily="18" charset="0"/>
              <a:cs typeface="Times New Roman" pitchFamily="18" charset="0"/>
            </a:endParaRPr>
          </a:p>
        </p:txBody>
      </p:sp>
      <p:sp>
        <p:nvSpPr>
          <p:cNvPr id="12" name="Espace réservé du contenu 2"/>
          <p:cNvSpPr txBox="1">
            <a:spLocks/>
          </p:cNvSpPr>
          <p:nvPr/>
        </p:nvSpPr>
        <p:spPr>
          <a:xfrm>
            <a:off x="5214942" y="5072074"/>
            <a:ext cx="2286016" cy="1500198"/>
          </a:xfrm>
          <a:prstGeom prst="rect">
            <a:avLst/>
          </a:prstGeom>
          <a:solidFill>
            <a:schemeClr val="accent4">
              <a:lumMod val="20000"/>
              <a:lumOff val="80000"/>
            </a:schemeClr>
          </a:solidFill>
          <a:ln w="76200">
            <a:solidFill>
              <a:schemeClr val="accent4">
                <a:lumMod val="50000"/>
              </a:schemeClr>
            </a:solidFill>
          </a:ln>
        </p:spPr>
        <p:txBody>
          <a:bodyPr vert="horz" lIns="144000" tIns="144000" rIns="144000" bIns="144000">
            <a:noAutofit/>
          </a:bodyPr>
          <a:lstStyle/>
          <a:p>
            <a:pPr marL="274320" indent="-274320" algn="just">
              <a:spcBef>
                <a:spcPct val="20000"/>
              </a:spcBef>
              <a:buSzPct val="95000"/>
            </a:pPr>
            <a:r>
              <a:rPr lang="fr-FR" sz="2000" b="1" dirty="0" smtClean="0">
                <a:ln>
                  <a:solidFill>
                    <a:schemeClr val="tx1"/>
                  </a:solidFill>
                </a:ln>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Protéines d'attache à la Membrane cytoplasmique</a:t>
            </a:r>
            <a:endParaRPr kumimoji="0" lang="fr-FR" sz="2000" b="1" i="0" u="none" strike="noStrike" kern="1200" cap="none" spc="0" normalizeH="0" baseline="0" noProof="0" dirty="0" smtClean="0">
              <a:ln>
                <a:solidFill>
                  <a:schemeClr val="tx1"/>
                </a:solidFill>
              </a:ln>
              <a:solidFill>
                <a:schemeClr val="accent4">
                  <a:lumMod val="7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3" name="Rectangle 12"/>
          <p:cNvSpPr/>
          <p:nvPr/>
        </p:nvSpPr>
        <p:spPr>
          <a:xfrm>
            <a:off x="7643834" y="4952068"/>
            <a:ext cx="126477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fr-FR" sz="2000" b="1" dirty="0" smtClean="0">
                <a:ln>
                  <a:solidFill>
                    <a:schemeClr val="tx1"/>
                  </a:solidFill>
                </a:ln>
                <a:latin typeface="Times New Roman" pitchFamily="18" charset="0"/>
                <a:cs typeface="Times New Roman" pitchFamily="18" charset="0"/>
              </a:rPr>
              <a:t>Protéines de coupure  </a:t>
            </a:r>
          </a:p>
        </p:txBody>
      </p:sp>
      <p:sp>
        <p:nvSpPr>
          <p:cNvPr id="14" name="Rectangle à coins arrondis 13"/>
          <p:cNvSpPr/>
          <p:nvPr/>
        </p:nvSpPr>
        <p:spPr>
          <a:xfrm>
            <a:off x="357158" y="214290"/>
            <a:ext cx="8429684" cy="1643074"/>
          </a:xfrm>
          <a:prstGeom prst="roundRect">
            <a:avLst/>
          </a:prstGeom>
          <a:solidFill>
            <a:srgbClr val="FFC000"/>
          </a:solid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Régulation de la dynamique de polymérisation des microfilaments d’actine</a:t>
            </a:r>
          </a:p>
        </p:txBody>
      </p:sp>
      <p:sp>
        <p:nvSpPr>
          <p:cNvPr id="15" name="Rectangle à coins arrondis 14"/>
          <p:cNvSpPr/>
          <p:nvPr/>
        </p:nvSpPr>
        <p:spPr>
          <a:xfrm>
            <a:off x="4857752" y="4205294"/>
            <a:ext cx="3571900" cy="652466"/>
          </a:xfrm>
          <a:prstGeom prst="roundRect">
            <a:avLst/>
          </a:prstGeom>
          <a:blipFill>
            <a:blip r:embed="rId2"/>
            <a:tile tx="0" ty="0" sx="100000" sy="100000" flip="none" algn="tl"/>
          </a:blip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0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Les </a:t>
            </a:r>
            <a:r>
              <a:rPr lang="fr-FR" sz="2000" b="1" dirty="0" err="1"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nucléateurs</a:t>
            </a:r>
            <a:r>
              <a:rPr lang="fr-FR" sz="20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 de l’actine</a:t>
            </a:r>
          </a:p>
        </p:txBody>
      </p:sp>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108000" tIns="180000" rIns="108000" bIns="180000" rtlCol="0" anchor="b" anchorCtr="0">
            <a:normAutofit/>
          </a:bodyPr>
          <a:lstStyle/>
          <a:p>
            <a:pPr algn="just">
              <a:lnSpc>
                <a:spcPct val="150000"/>
              </a:lnSpc>
              <a:buFont typeface="Wingdings" pitchFamily="2" charset="2"/>
              <a:buChar char="v"/>
            </a:pPr>
            <a:endParaRPr lang="fr-FR" sz="2400" dirty="0">
              <a:latin typeface="Times New Roman" pitchFamily="18" charset="0"/>
              <a:cs typeface="Times New Roman" pitchFamily="18" charset="0"/>
            </a:endParaRPr>
          </a:p>
        </p:txBody>
      </p:sp>
      <p:sp>
        <p:nvSpPr>
          <p:cNvPr id="3" name="Rectangle à coins arrondis 2"/>
          <p:cNvSpPr/>
          <p:nvPr/>
        </p:nvSpPr>
        <p:spPr>
          <a:xfrm>
            <a:off x="285720" y="142876"/>
            <a:ext cx="8572560" cy="6500834"/>
          </a:xfrm>
          <a:prstGeom prst="roundRect">
            <a:avLst/>
          </a:prstGeom>
          <a:gradFill flip="none" rotWithShape="1">
            <a:gsLst>
              <a:gs pos="0">
                <a:srgbClr val="FFC000">
                  <a:tint val="66000"/>
                  <a:satMod val="160000"/>
                </a:srgbClr>
              </a:gs>
              <a:gs pos="0">
                <a:srgbClr val="FFC000">
                  <a:tint val="44500"/>
                  <a:satMod val="160000"/>
                </a:srgbClr>
              </a:gs>
              <a:gs pos="100000">
                <a:srgbClr val="FFC000">
                  <a:tint val="23500"/>
                  <a:satMod val="160000"/>
                </a:srgbClr>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Font typeface="Wingdings" pitchFamily="2" charset="2"/>
              <a:buChar char="v"/>
            </a:pPr>
            <a:r>
              <a:rPr lang="fr-FR" sz="2400" b="1" dirty="0" smtClean="0">
                <a:solidFill>
                  <a:schemeClr val="tx1"/>
                </a:solidFill>
                <a:latin typeface="Times New Roman" pitchFamily="18" charset="0"/>
                <a:cs typeface="Times New Roman" pitchFamily="18" charset="0"/>
              </a:rPr>
              <a:t>Les MF sont des structures polarisées et très dynamiques</a:t>
            </a:r>
          </a:p>
          <a:p>
            <a:pPr algn="just">
              <a:lnSpc>
                <a:spcPct val="150000"/>
              </a:lnSpc>
              <a:buFont typeface="Wingdings" pitchFamily="2" charset="2"/>
              <a:buChar char="v"/>
            </a:pPr>
            <a:r>
              <a:rPr lang="fr-FR" sz="2400" b="1" dirty="0" smtClean="0">
                <a:solidFill>
                  <a:schemeClr val="tx1"/>
                </a:solidFill>
                <a:latin typeface="Times New Roman" pitchFamily="18" charset="0"/>
                <a:cs typeface="Times New Roman" pitchFamily="18" charset="0"/>
              </a:rPr>
              <a:t>la dynamique des MF permet à la cellule d’avoir une réaction adéquate et une adaptation rapide à son environnement  et de répondre rapidement aux signaux. </a:t>
            </a:r>
          </a:p>
          <a:p>
            <a:pPr algn="just">
              <a:lnSpc>
                <a:spcPct val="150000"/>
              </a:lnSpc>
              <a:buFont typeface="Wingdings" pitchFamily="2" charset="2"/>
              <a:buChar char="v"/>
            </a:pPr>
            <a:r>
              <a:rPr lang="fr-FR" sz="2400" b="1" dirty="0" smtClean="0">
                <a:solidFill>
                  <a:schemeClr val="tx1"/>
                </a:solidFill>
                <a:latin typeface="Times New Roman" pitchFamily="18" charset="0"/>
                <a:cs typeface="Times New Roman" pitchFamily="18" charset="0"/>
              </a:rPr>
              <a:t>En effet le désassemblage (la dépolymérisation) et le réassemblage (la polymérisation) des Microfilaments d’actine  sont toujours sous l’effet de stimuli externes</a:t>
            </a:r>
          </a:p>
          <a:p>
            <a:pPr algn="just">
              <a:lnSpc>
                <a:spcPct val="150000"/>
              </a:lnSpc>
              <a:buFont typeface="Wingdings" pitchFamily="2" charset="2"/>
              <a:buChar char="v"/>
            </a:pPr>
            <a:r>
              <a:rPr lang="fr-FR" sz="2400" b="1" dirty="0" smtClean="0">
                <a:solidFill>
                  <a:schemeClr val="tx1"/>
                </a:solidFill>
                <a:latin typeface="Times New Roman" pitchFamily="18" charset="0"/>
                <a:cs typeface="Times New Roman" pitchFamily="18" charset="0"/>
              </a:rPr>
              <a:t> La stabilité et l’organisation des MF sont contrôlées en plus des paramètres intrinsèques, par de nombreuses   			protéines régulatrices.</a:t>
            </a:r>
            <a:endParaRPr lang="fr-FR" sz="2400" b="1" dirty="0">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 y="27385"/>
            <a:ext cx="9144032" cy="6857999"/>
          </a:xfrm>
          <a:prstGeom prst="rect">
            <a:avLst/>
          </a:prstGeom>
          <a:noFill/>
          <a:ln w="9525">
            <a:noFill/>
            <a:miter lim="800000"/>
            <a:headEnd/>
            <a:tailEnd/>
          </a:ln>
          <a:effectLst/>
        </p:spPr>
      </p:pic>
      <p:sp>
        <p:nvSpPr>
          <p:cNvPr id="3" name="Rectangle 2"/>
          <p:cNvSpPr/>
          <p:nvPr/>
        </p:nvSpPr>
        <p:spPr>
          <a:xfrm>
            <a:off x="7143768" y="1071546"/>
            <a:ext cx="357190" cy="357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5072066" y="1214422"/>
            <a:ext cx="357190" cy="3571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857752" y="4714884"/>
            <a:ext cx="1214446" cy="785818"/>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7296168" y="1428736"/>
            <a:ext cx="357190" cy="357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1285852" y="2857496"/>
            <a:ext cx="714380" cy="571504"/>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500826" y="4857760"/>
            <a:ext cx="500066" cy="78581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429388" y="3000372"/>
            <a:ext cx="857256" cy="100013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072330" y="4826675"/>
            <a:ext cx="2071670" cy="2031325"/>
          </a:xfrm>
          <a:prstGeom prst="rect">
            <a:avLst/>
          </a:prstGeom>
          <a:solidFill>
            <a:schemeClr val="accent4">
              <a:lumMod val="75000"/>
            </a:schemeClr>
          </a:solidFill>
          <a:ln>
            <a:solidFill>
              <a:schemeClr val="tx1"/>
            </a:solidFill>
          </a:ln>
        </p:spPr>
        <p:txBody>
          <a:bodyPr wrap="square">
            <a:spAutoFit/>
          </a:bodyPr>
          <a:lstStyle/>
          <a:p>
            <a:r>
              <a:rPr lang="fr-FR" b="1" dirty="0" smtClean="0">
                <a:latin typeface="Times New Roman" pitchFamily="18" charset="0"/>
                <a:cs typeface="Times New Roman" pitchFamily="18" charset="0"/>
              </a:rPr>
              <a:t>Fig. : Schéma décrivant la polymérisation du réseau d'actine au voisinage de la membrane cellulaire</a:t>
            </a:r>
            <a:endParaRPr lang="fr-FR"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06" y="71438"/>
            <a:ext cx="8929718" cy="6643710"/>
          </a:xfrm>
          <a:prstGeom prst="rect">
            <a:avLst/>
          </a:prstGeom>
          <a:solidFill>
            <a:srgbClr val="003399"/>
          </a:solid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1"/>
          <p:cNvSpPr txBox="1">
            <a:spLocks/>
          </p:cNvSpPr>
          <p:nvPr/>
        </p:nvSpPr>
        <p:spPr>
          <a:xfrm>
            <a:off x="357158" y="214290"/>
            <a:ext cx="8501122" cy="1857388"/>
          </a:xfrm>
          <a:prstGeom prst="rect">
            <a:avLst/>
          </a:prstGeom>
          <a:solidFill>
            <a:schemeClr val="accent3">
              <a:lumMod val="20000"/>
              <a:lumOff val="80000"/>
            </a:schemeClr>
          </a:solidFill>
          <a:ln w="38100">
            <a:solidFill>
              <a:schemeClr val="accent4">
                <a:lumMod val="75000"/>
              </a:schemeClr>
            </a:solidFill>
          </a:ln>
        </p:spPr>
        <p:txBody>
          <a:bodyPr lIns="180000" tIns="180000" rIns="180000" bIns="180000" anchor="ctr" anchorCtr="0">
            <a:noAutofit/>
          </a:bodyPr>
          <a:lstStyle/>
          <a:p>
            <a:pPr lvl="0" algn="ctr">
              <a:spcBef>
                <a:spcPct val="0"/>
              </a:spcBef>
            </a:pPr>
            <a:r>
              <a:rPr lang="fr-FR" sz="3200" b="1" dirty="0" smtClean="0">
                <a:ln>
                  <a:solidFill>
                    <a:srgbClr val="C00000"/>
                  </a:solidFill>
                </a:ln>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Régulation de la dynamique de polymérisation des microfilaments d’actine </a:t>
            </a:r>
          </a:p>
          <a:p>
            <a:pPr lvl="0" algn="ctr">
              <a:spcBef>
                <a:spcPct val="0"/>
              </a:spcBef>
            </a:pPr>
            <a:r>
              <a:rPr lang="fr-FR" sz="3200" b="1" dirty="0" smtClean="0">
                <a:ln>
                  <a:solidFill>
                    <a:srgbClr val="C00000"/>
                  </a:solidFill>
                </a:ln>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Rôle des protéines effectrices</a:t>
            </a:r>
            <a:endParaRPr kumimoji="0" lang="fr-FR" sz="3200" b="1" i="0" u="none" strike="noStrike" kern="1200" cap="none" spc="0" normalizeH="0" baseline="0" noProof="0" dirty="0">
              <a:ln>
                <a:solidFill>
                  <a:srgbClr val="C00000"/>
                </a:solidFill>
              </a:ln>
              <a:solidFill>
                <a:srgbClr val="C0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5" name="Arrondir un rectangle avec un coin diagonal 4"/>
          <p:cNvSpPr/>
          <p:nvPr/>
        </p:nvSpPr>
        <p:spPr>
          <a:xfrm>
            <a:off x="214282" y="2143116"/>
            <a:ext cx="8643998" cy="4429156"/>
          </a:xfrm>
          <a:prstGeom prst="round2Diag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fr-FR" sz="2400" b="1" dirty="0" smtClean="0">
                <a:solidFill>
                  <a:schemeClr val="tx1"/>
                </a:solidFill>
                <a:latin typeface="Times New Roman" pitchFamily="18" charset="0"/>
                <a:cs typeface="Times New Roman" pitchFamily="18" charset="0"/>
              </a:rPr>
              <a:t>Au sein de la cellule, la dynamique de polymérisation de l’actine est très complexe. De nombreuses protéines entrent en interaction avec les microfilaments d’actine. Ces protéines sont appelées </a:t>
            </a:r>
            <a:r>
              <a:rPr lang="fr-FR" sz="2400" b="1" dirty="0" smtClean="0">
                <a:solidFill>
                  <a:srgbClr val="FF0000"/>
                </a:solidFill>
                <a:latin typeface="Times New Roman" pitchFamily="18" charset="0"/>
                <a:cs typeface="Times New Roman" pitchFamily="18" charset="0"/>
              </a:rPr>
              <a:t>protéines effectrices de la polymérisation</a:t>
            </a:r>
            <a:r>
              <a:rPr lang="fr-FR" sz="2400" b="1" dirty="0" smtClean="0">
                <a:solidFill>
                  <a:schemeClr val="tx1"/>
                </a:solidFill>
                <a:latin typeface="Times New Roman" pitchFamily="18" charset="0"/>
                <a:cs typeface="Times New Roman" pitchFamily="18" charset="0"/>
              </a:rPr>
              <a:t> et sont classées selon leur mode de liaison à l’actine</a:t>
            </a:r>
          </a:p>
          <a:p>
            <a:pPr algn="just"/>
            <a:r>
              <a:rPr lang="fr-FR" sz="2400" b="1" dirty="0" smtClean="0">
                <a:solidFill>
                  <a:schemeClr val="tx1"/>
                </a:solidFill>
                <a:latin typeface="Times New Roman" pitchFamily="18" charset="0"/>
                <a:cs typeface="Times New Roman" pitchFamily="18" charset="0"/>
              </a:rPr>
              <a:t>Ces </a:t>
            </a:r>
            <a:r>
              <a:rPr lang="fr-FR" sz="2400" b="1" dirty="0" smtClean="0">
                <a:solidFill>
                  <a:srgbClr val="FF0000"/>
                </a:solidFill>
                <a:latin typeface="Times New Roman" pitchFamily="18" charset="0"/>
                <a:cs typeface="Times New Roman" pitchFamily="18" charset="0"/>
              </a:rPr>
              <a:t>protéines effectrices</a:t>
            </a:r>
            <a:r>
              <a:rPr lang="fr-FR" sz="2400" b="1" dirty="0" smtClean="0">
                <a:solidFill>
                  <a:schemeClr val="tx1"/>
                </a:solidFill>
                <a:latin typeface="Times New Roman" pitchFamily="18" charset="0"/>
                <a:cs typeface="Times New Roman" pitchFamily="18" charset="0"/>
              </a:rPr>
              <a:t> contrôlent : la polymérisation et la dépolymérisation des MF, leur organisation dans la cellule, leur interaction avec des protéines membranaires, ou comme dans le cas des myosines, elles sont responsables des mouvements des MF.</a:t>
            </a:r>
          </a:p>
          <a:p>
            <a:endParaRPr lang="fr-FR" sz="2400" b="1" dirty="0" smtClean="0">
              <a:ln>
                <a:solidFill>
                  <a:srgbClr val="FF0000"/>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908720"/>
            <a:ext cx="8401080" cy="4824536"/>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just">
              <a:lnSpc>
                <a:spcPct val="150000"/>
              </a:lnSpc>
              <a:buNone/>
            </a:pPr>
            <a:r>
              <a:rPr lang="fr-FR" sz="2400" dirty="0" smtClean="0">
                <a:latin typeface="Times New Roman" pitchFamily="18" charset="0"/>
                <a:cs typeface="Times New Roman" pitchFamily="18" charset="0"/>
              </a:rPr>
              <a:t>Deux fonctions principales: </a:t>
            </a:r>
          </a:p>
          <a:p>
            <a:pPr algn="just">
              <a:lnSpc>
                <a:spcPct val="150000"/>
              </a:lnSpc>
            </a:pPr>
            <a:r>
              <a:rPr lang="fr-FR" sz="2400" b="1" dirty="0" smtClean="0">
                <a:latin typeface="Times New Roman" pitchFamily="18" charset="0"/>
                <a:cs typeface="Times New Roman" pitchFamily="18" charset="0"/>
              </a:rPr>
              <a:t>Structure: </a:t>
            </a:r>
          </a:p>
          <a:p>
            <a:pPr lvl="4" algn="just">
              <a:lnSpc>
                <a:spcPct val="150000"/>
              </a:lnSpc>
              <a:buFont typeface="Wingdings" pitchFamily="2" charset="2"/>
              <a:buChar char="Ø"/>
            </a:pPr>
            <a:r>
              <a:rPr lang="fr-FR" sz="2400" smtClean="0">
                <a:latin typeface="Times New Roman" pitchFamily="18" charset="0"/>
                <a:cs typeface="Times New Roman" pitchFamily="18" charset="0"/>
              </a:rPr>
              <a:t>Maintien de </a:t>
            </a:r>
            <a:r>
              <a:rPr lang="fr-FR" sz="2400" dirty="0" smtClean="0">
                <a:latin typeface="Times New Roman" pitchFamily="18" charset="0"/>
                <a:cs typeface="Times New Roman" pitchFamily="18" charset="0"/>
              </a:rPr>
              <a:t>la cellule dans son environnement et positionnement des organites intracellulaires (cortex cellulaire, jonctions cellulaires)</a:t>
            </a:r>
          </a:p>
          <a:p>
            <a:pPr algn="just">
              <a:lnSpc>
                <a:spcPct val="150000"/>
              </a:lnSpc>
            </a:pPr>
            <a:r>
              <a:rPr lang="fr-FR" sz="2400" b="1" dirty="0" smtClean="0">
                <a:latin typeface="Times New Roman" pitchFamily="18" charset="0"/>
                <a:cs typeface="Times New Roman" pitchFamily="18" charset="0"/>
              </a:rPr>
              <a:t>Motricité: </a:t>
            </a:r>
          </a:p>
          <a:p>
            <a:pPr lvl="4" algn="just">
              <a:lnSpc>
                <a:spcPct val="150000"/>
              </a:lnSpc>
              <a:buFont typeface="Wingdings" pitchFamily="2" charset="2"/>
              <a:buChar char="Ø"/>
            </a:pPr>
            <a:r>
              <a:rPr lang="fr-FR" sz="2400" dirty="0" smtClean="0">
                <a:latin typeface="Times New Roman" pitchFamily="18" charset="0"/>
                <a:cs typeface="Times New Roman" pitchFamily="18" charset="0"/>
              </a:rPr>
              <a:t>Des organites dans la cellule (trafic intracellulaire: transport vésiculaire) </a:t>
            </a:r>
          </a:p>
          <a:p>
            <a:pPr lvl="4" algn="just">
              <a:lnSpc>
                <a:spcPct val="150000"/>
              </a:lnSpc>
              <a:buFont typeface="Wingdings" pitchFamily="2" charset="2"/>
              <a:buChar char="Ø"/>
            </a:pPr>
            <a:r>
              <a:rPr lang="fr-FR" sz="2400" dirty="0" smtClean="0">
                <a:latin typeface="Times New Roman" pitchFamily="18" charset="0"/>
                <a:cs typeface="Times New Roman" pitchFamily="18" charset="0"/>
              </a:rPr>
              <a:t>De la cellule dans son environnement (motilité: </a:t>
            </a:r>
            <a:r>
              <a:rPr lang="fr-FR" sz="2400" dirty="0" err="1" smtClean="0">
                <a:latin typeface="Times New Roman" pitchFamily="18" charset="0"/>
                <a:cs typeface="Times New Roman" pitchFamily="18" charset="0"/>
              </a:rPr>
              <a:t>spermatozoides</a:t>
            </a:r>
            <a:r>
              <a:rPr lang="fr-FR" sz="2400" dirty="0" smtClean="0">
                <a:latin typeface="Times New Roman" pitchFamily="18" charset="0"/>
                <a:cs typeface="Times New Roman" pitchFamily="18" charset="0"/>
              </a:rPr>
              <a:t> cils et pseudopodes ) </a:t>
            </a:r>
            <a:endParaRPr lang="fr-FR" dirty="0"/>
          </a:p>
        </p:txBody>
      </p:sp>
    </p:spTree>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7224" y="5884151"/>
            <a:ext cx="7215238" cy="830997"/>
          </a:xfrm>
          <a:prstGeom prst="rect">
            <a:avLst/>
          </a:prstGeom>
          <a:ln w="38100">
            <a:solidFill>
              <a:schemeClr val="tx1"/>
            </a:solidFill>
          </a:ln>
        </p:spPr>
        <p:txBody>
          <a:bodyPr wrap="square">
            <a:spAutoFit/>
          </a:bodyPr>
          <a:lstStyle/>
          <a:p>
            <a:pPr algn="just"/>
            <a:r>
              <a:rPr lang="fr-FR" sz="2400" b="1" dirty="0" smtClean="0">
                <a:latin typeface="Times New Roman" pitchFamily="18" charset="0"/>
                <a:cs typeface="Times New Roman" pitchFamily="18" charset="0"/>
              </a:rPr>
              <a:t>Figure: protéines effectrices régulant la dynamique de polymérisation des microfilaments d’actine </a:t>
            </a:r>
          </a:p>
        </p:txBody>
      </p:sp>
      <p:pic>
        <p:nvPicPr>
          <p:cNvPr id="1026" name="Picture 2"/>
          <p:cNvPicPr>
            <a:picLocks noChangeAspect="1" noChangeArrowheads="1"/>
          </p:cNvPicPr>
          <p:nvPr/>
        </p:nvPicPr>
        <p:blipFill>
          <a:blip r:embed="rId2"/>
          <a:srcRect r="813"/>
          <a:stretch>
            <a:fillRect/>
          </a:stretch>
        </p:blipFill>
        <p:spPr bwMode="auto">
          <a:xfrm>
            <a:off x="142844" y="71414"/>
            <a:ext cx="8715436" cy="5715040"/>
          </a:xfrm>
          <a:prstGeom prst="rect">
            <a:avLst/>
          </a:prstGeom>
          <a:noFill/>
          <a:ln w="9525">
            <a:solidFill>
              <a:srgbClr val="000099"/>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844" y="1857364"/>
            <a:ext cx="3571900" cy="4907461"/>
          </a:xfrm>
          <a:prstGeom prst="rect">
            <a:avLst/>
          </a:prstGeom>
          <a:solidFill>
            <a:schemeClr val="bg1"/>
          </a:solidFill>
        </p:spPr>
        <p:txBody>
          <a:bodyPr wrap="square" lIns="180000" tIns="144000" rIns="180000" bIns="144000">
            <a:spAutoFit/>
          </a:bodyPr>
          <a:lstStyle/>
          <a:p>
            <a:pPr lvl="0" algn="justLow">
              <a:lnSpc>
                <a:spcPct val="150000"/>
              </a:lnSpc>
            </a:pPr>
            <a:r>
              <a:rPr lang="fr-FR" sz="2000" b="1" dirty="0" smtClean="0">
                <a:solidFill>
                  <a:srgbClr val="0033CC"/>
                </a:solidFill>
                <a:latin typeface="Times New Roman" pitchFamily="18" charset="0"/>
                <a:cs typeface="Times New Roman" pitchFamily="18" charset="0"/>
              </a:rPr>
              <a:t>La </a:t>
            </a:r>
            <a:r>
              <a:rPr lang="fr-FR" sz="2000" b="1" dirty="0" err="1" smtClean="0">
                <a:solidFill>
                  <a:srgbClr val="0033CC"/>
                </a:solidFill>
                <a:latin typeface="Times New Roman" pitchFamily="18" charset="0"/>
                <a:cs typeface="Times New Roman" pitchFamily="18" charset="0"/>
              </a:rPr>
              <a:t>Thymosine</a:t>
            </a:r>
            <a:r>
              <a:rPr lang="fr-FR" sz="2000" b="1" dirty="0" smtClean="0">
                <a:solidFill>
                  <a:srgbClr val="0033CC"/>
                </a:solidFill>
                <a:latin typeface="Times New Roman" pitchFamily="18" charset="0"/>
                <a:cs typeface="Times New Roman" pitchFamily="18" charset="0"/>
              </a:rPr>
              <a:t> </a:t>
            </a:r>
            <a:r>
              <a:rPr lang="fr-FR" sz="2000" b="1" dirty="0" smtClean="0">
                <a:latin typeface="Times New Roman" pitchFamily="18" charset="0"/>
                <a:cs typeface="Times New Roman" pitchFamily="18" charset="0"/>
              </a:rPr>
              <a:t>se lie aux monomères d’Actine G , afin de les maintenir sous forme de réserve. </a:t>
            </a:r>
            <a:r>
              <a:rPr lang="fr-FR" sz="2000" dirty="0" smtClean="0">
                <a:latin typeface="Times New Roman" pitchFamily="18" charset="0"/>
                <a:cs typeface="Times New Roman" pitchFamily="18" charset="0"/>
              </a:rPr>
              <a:t>Son affinité pour l’actine G-ATP est 50 fois plus importante que pour l’actine G-ADP.</a:t>
            </a:r>
            <a:endParaRPr lang="fr-FR" sz="2000" b="1" dirty="0" smtClean="0">
              <a:latin typeface="Times New Roman" pitchFamily="18" charset="0"/>
              <a:cs typeface="Times New Roman" pitchFamily="18" charset="0"/>
            </a:endParaRPr>
          </a:p>
          <a:p>
            <a:pPr lvl="0" algn="justLow">
              <a:lnSpc>
                <a:spcPct val="150000"/>
              </a:lnSpc>
            </a:pPr>
            <a:r>
              <a:rPr lang="fr-FR" sz="2000" b="1" dirty="0" smtClean="0">
                <a:latin typeface="Times New Roman" pitchFamily="18" charset="0"/>
                <a:cs typeface="Times New Roman" pitchFamily="18" charset="0"/>
              </a:rPr>
              <a:t>La liaison </a:t>
            </a:r>
            <a:r>
              <a:rPr lang="fr-FR" sz="2000" b="1" dirty="0" err="1" smtClean="0">
                <a:solidFill>
                  <a:srgbClr val="3333CC"/>
                </a:solidFill>
                <a:latin typeface="Times New Roman" pitchFamily="18" charset="0"/>
                <a:cs typeface="Times New Roman" pitchFamily="18" charset="0"/>
              </a:rPr>
              <a:t>Thymosine</a:t>
            </a:r>
            <a:r>
              <a:rPr lang="fr-FR" sz="2000" b="1" dirty="0" smtClean="0">
                <a:solidFill>
                  <a:srgbClr val="3333CC"/>
                </a:solidFill>
                <a:latin typeface="Times New Roman" pitchFamily="18" charset="0"/>
                <a:cs typeface="Times New Roman" pitchFamily="18" charset="0"/>
              </a:rPr>
              <a:t> -Actine G </a:t>
            </a:r>
            <a:r>
              <a:rPr lang="fr-FR" sz="2000" b="1" dirty="0" smtClean="0">
                <a:latin typeface="Times New Roman" pitchFamily="18" charset="0"/>
                <a:cs typeface="Times New Roman" pitchFamily="18" charset="0"/>
              </a:rPr>
              <a:t>empêche le monomère d’actine G de polymériser. </a:t>
            </a:r>
            <a:endParaRPr lang="fr-FR" sz="2000" dirty="0" smtClean="0">
              <a:latin typeface="Times New Roman" pitchFamily="18" charset="0"/>
              <a:cs typeface="Times New Roman" pitchFamily="18" charset="0"/>
            </a:endParaRPr>
          </a:p>
        </p:txBody>
      </p:sp>
      <p:sp>
        <p:nvSpPr>
          <p:cNvPr id="7" name="Rectangle 6"/>
          <p:cNvSpPr/>
          <p:nvPr/>
        </p:nvSpPr>
        <p:spPr>
          <a:xfrm>
            <a:off x="71407" y="71414"/>
            <a:ext cx="3643337" cy="1768140"/>
          </a:xfrm>
          <a:prstGeom prst="rect">
            <a:avLst/>
          </a:prstGeom>
          <a:solidFill>
            <a:schemeClr val="accent4">
              <a:lumMod val="20000"/>
              <a:lumOff val="80000"/>
            </a:schemeClr>
          </a:solidFill>
          <a:ln w="57150">
            <a:solidFill>
              <a:srgbClr val="3333CC"/>
            </a:solidFill>
          </a:ln>
        </p:spPr>
        <p:txBody>
          <a:bodyPr wrap="square" lIns="180000" tIns="144000" rIns="180000" bIns="144000">
            <a:spAutoFit/>
          </a:bodyPr>
          <a:lstStyle/>
          <a:p>
            <a:pPr lvl="0" algn="justLow">
              <a:buFont typeface="Wingdings" pitchFamily="2" charset="2"/>
              <a:buChar char="q"/>
            </a:pPr>
            <a:r>
              <a:rPr lang="fr-FR" sz="3200" b="1" dirty="0" smtClean="0">
                <a:solidFill>
                  <a:srgbClr val="003399"/>
                </a:solidFill>
                <a:latin typeface="Times New Roman" pitchFamily="18" charset="0"/>
                <a:cs typeface="Times New Roman" pitchFamily="18" charset="0"/>
              </a:rPr>
              <a:t> </a:t>
            </a:r>
            <a:r>
              <a:rPr lang="fr-FR" sz="3200" b="1" dirty="0" smtClean="0">
                <a:ln>
                  <a:solidFill>
                    <a:srgbClr val="002060"/>
                  </a:solidFill>
                </a:ln>
                <a:solidFill>
                  <a:srgbClr val="3333CC"/>
                </a:solidFill>
                <a:latin typeface="Times New Roman" pitchFamily="18" charset="0"/>
                <a:cs typeface="Times New Roman" pitchFamily="18" charset="0"/>
              </a:rPr>
              <a:t>Protéines de séquestration des monomères   </a:t>
            </a:r>
          </a:p>
        </p:txBody>
      </p:sp>
      <p:pic>
        <p:nvPicPr>
          <p:cNvPr id="5123" name="Picture 3"/>
          <p:cNvPicPr>
            <a:picLocks noChangeAspect="1" noChangeArrowheads="1"/>
          </p:cNvPicPr>
          <p:nvPr/>
        </p:nvPicPr>
        <p:blipFill>
          <a:blip r:embed="rId2"/>
          <a:srcRect/>
          <a:stretch>
            <a:fillRect/>
          </a:stretch>
        </p:blipFill>
        <p:spPr bwMode="auto">
          <a:xfrm>
            <a:off x="3857620" y="71414"/>
            <a:ext cx="4643470" cy="1848058"/>
          </a:xfrm>
          <a:prstGeom prst="rect">
            <a:avLst/>
          </a:prstGeom>
          <a:noFill/>
          <a:ln w="9525">
            <a:solidFill>
              <a:srgbClr val="3333CC"/>
            </a:solid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786182" y="2000240"/>
            <a:ext cx="5233992" cy="471964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407" y="71414"/>
            <a:ext cx="8858311" cy="78325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57150">
            <a:solidFill>
              <a:srgbClr val="00FF00"/>
            </a:solidFill>
          </a:ln>
        </p:spPr>
        <p:txBody>
          <a:bodyPr wrap="square" lIns="180000" tIns="144000" rIns="180000" bIns="144000">
            <a:spAutoFit/>
          </a:bodyPr>
          <a:lstStyle/>
          <a:p>
            <a:pPr lvl="0" algn="justLow">
              <a:buFont typeface="Wingdings" pitchFamily="2" charset="2"/>
              <a:buChar char="q"/>
            </a:pPr>
            <a:r>
              <a:rPr lang="fr-FR" sz="2800" b="1" dirty="0" smtClean="0">
                <a:solidFill>
                  <a:srgbClr val="003399"/>
                </a:solidFill>
                <a:latin typeface="Times New Roman" pitchFamily="18" charset="0"/>
                <a:cs typeface="Times New Roman" pitchFamily="18" charset="0"/>
              </a:rPr>
              <a:t> </a:t>
            </a:r>
            <a:r>
              <a:rPr lang="fr-FR" sz="3200" b="1" dirty="0" smtClean="0">
                <a:ln>
                  <a:solidFill>
                    <a:schemeClr val="tx1"/>
                  </a:solidFill>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Les Protéines qui favorisent la polymérisation</a:t>
            </a:r>
            <a:endParaRPr lang="fr-FR" sz="3200" b="1" dirty="0" smtClean="0">
              <a:ln>
                <a:solidFill>
                  <a:schemeClr val="tx1"/>
                </a:solidFill>
              </a:ln>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Image 1"/>
          <p:cNvPicPr>
            <a:picLocks noChangeAspect="1"/>
          </p:cNvPicPr>
          <p:nvPr/>
        </p:nvPicPr>
        <p:blipFill>
          <a:blip r:embed="rId2"/>
          <a:stretch>
            <a:fillRect/>
          </a:stretch>
        </p:blipFill>
        <p:spPr>
          <a:xfrm>
            <a:off x="69460" y="854669"/>
            <a:ext cx="9072593" cy="3942483"/>
          </a:xfrm>
          <a:prstGeom prst="rect">
            <a:avLst/>
          </a:prstGeom>
          <a:ln>
            <a:solidFill>
              <a:srgbClr val="00FF00"/>
            </a:solidFill>
          </a:ln>
        </p:spPr>
      </p:pic>
      <p:sp>
        <p:nvSpPr>
          <p:cNvPr id="6" name="Rectangle 5"/>
          <p:cNvSpPr/>
          <p:nvPr/>
        </p:nvSpPr>
        <p:spPr>
          <a:xfrm>
            <a:off x="35911" y="4860570"/>
            <a:ext cx="9072593" cy="1952806"/>
          </a:xfrm>
          <a:prstGeom prst="rect">
            <a:avLst/>
          </a:prstGeom>
          <a:solidFill>
            <a:schemeClr val="bg1"/>
          </a:solidFill>
          <a:ln w="38100">
            <a:solidFill>
              <a:srgbClr val="92D050"/>
            </a:solidFill>
          </a:ln>
        </p:spPr>
        <p:txBody>
          <a:bodyPr wrap="square" lIns="180000" tIns="144000" rIns="180000" bIns="144000">
            <a:spAutoFit/>
          </a:bodyPr>
          <a:lstStyle/>
          <a:p>
            <a:pPr algn="just">
              <a:lnSpc>
                <a:spcPct val="150000"/>
              </a:lnSpc>
            </a:pPr>
            <a:r>
              <a:rPr lang="fr-FR" sz="2400" b="1" dirty="0" smtClean="0">
                <a:ln>
                  <a:solidFill>
                    <a:srgbClr val="00B050"/>
                  </a:solidFill>
                </a:ln>
                <a:solidFill>
                  <a:srgbClr val="00CC00"/>
                </a:solidFill>
                <a:latin typeface="Times New Roman" pitchFamily="18" charset="0"/>
                <a:cs typeface="Times New Roman" pitchFamily="18" charset="0"/>
              </a:rPr>
              <a:t>La </a:t>
            </a:r>
            <a:r>
              <a:rPr lang="fr-FR" sz="2400" b="1" dirty="0" err="1" smtClean="0">
                <a:ln>
                  <a:solidFill>
                    <a:srgbClr val="00B050"/>
                  </a:solidFill>
                </a:ln>
                <a:solidFill>
                  <a:srgbClr val="00CC00"/>
                </a:solidFill>
                <a:latin typeface="Times New Roman" pitchFamily="18" charset="0"/>
                <a:cs typeface="Times New Roman" pitchFamily="18" charset="0"/>
              </a:rPr>
              <a:t>Profiline</a:t>
            </a:r>
            <a:r>
              <a:rPr lang="fr-FR" sz="2400" b="1" i="1" dirty="0" smtClean="0">
                <a:ln>
                  <a:solidFill>
                    <a:srgbClr val="00B050"/>
                  </a:solidFill>
                </a:ln>
                <a:solidFill>
                  <a:srgbClr val="00CC00"/>
                </a:solidFill>
                <a:latin typeface="Times New Roman" pitchFamily="18" charset="0"/>
                <a:cs typeface="Times New Roman" pitchFamily="18" charset="0"/>
              </a:rPr>
              <a:t> </a:t>
            </a:r>
            <a:r>
              <a:rPr lang="fr-FR" sz="2400" b="1" dirty="0" smtClean="0">
                <a:latin typeface="Times New Roman" pitchFamily="18" charset="0"/>
                <a:cs typeface="Times New Roman" pitchFamily="18" charset="0"/>
              </a:rPr>
              <a:t>favorise l'échange ADP-ATP. </a:t>
            </a:r>
          </a:p>
          <a:p>
            <a:pPr algn="just" fontAlgn="base">
              <a:lnSpc>
                <a:spcPct val="150000"/>
              </a:lnSpc>
            </a:pPr>
            <a:r>
              <a:rPr lang="fr-FR" sz="2400" dirty="0" smtClean="0">
                <a:latin typeface="Times New Roman" pitchFamily="18" charset="0"/>
                <a:cs typeface="Times New Roman" pitchFamily="18" charset="0"/>
              </a:rPr>
              <a:t>Le monomère d’actine G-ADP lié à la </a:t>
            </a:r>
            <a:r>
              <a:rPr lang="fr-FR" sz="2400" dirty="0" err="1" smtClean="0">
                <a:latin typeface="Times New Roman" pitchFamily="18" charset="0"/>
                <a:cs typeface="Times New Roman" pitchFamily="18" charset="0"/>
              </a:rPr>
              <a:t>profiline</a:t>
            </a:r>
            <a:r>
              <a:rPr lang="fr-FR" sz="2400" dirty="0" smtClean="0">
                <a:latin typeface="Times New Roman" pitchFamily="18" charset="0"/>
                <a:cs typeface="Times New Roman" pitchFamily="18" charset="0"/>
              </a:rPr>
              <a:t> libère l’ADP dans le cytosol  et le remplace par un ATP. </a:t>
            </a:r>
          </a:p>
        </p:txBody>
      </p:sp>
    </p:spTree>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57158" y="2214554"/>
            <a:ext cx="8286808" cy="3929090"/>
          </a:xfrm>
          <a:prstGeom prst="rect">
            <a:avLst/>
          </a:prstGeom>
          <a:noFill/>
          <a:ln w="57150">
            <a:solidFill>
              <a:srgbClr val="FF0000"/>
            </a:solidFill>
            <a:miter lim="800000"/>
            <a:headEnd/>
            <a:tailEnd/>
          </a:ln>
          <a:effectLst/>
        </p:spPr>
      </p:pic>
      <p:sp>
        <p:nvSpPr>
          <p:cNvPr id="6" name="Rectangle 5"/>
          <p:cNvSpPr/>
          <p:nvPr/>
        </p:nvSpPr>
        <p:spPr>
          <a:xfrm>
            <a:off x="214314" y="71414"/>
            <a:ext cx="8786842" cy="1952806"/>
          </a:xfrm>
          <a:prstGeom prst="rect">
            <a:avLst/>
          </a:prstGeom>
          <a:solidFill>
            <a:schemeClr val="bg1"/>
          </a:solidFill>
        </p:spPr>
        <p:txBody>
          <a:bodyPr wrap="square" lIns="180000" tIns="144000" rIns="180000" bIns="144000">
            <a:spAutoFit/>
          </a:bodyPr>
          <a:lstStyle/>
          <a:p>
            <a:pPr lvl="0" algn="just" fontAlgn="base">
              <a:lnSpc>
                <a:spcPct val="150000"/>
              </a:lnSpc>
            </a:pPr>
            <a:r>
              <a:rPr lang="fr-FR" sz="2400" b="1" dirty="0" smtClean="0">
                <a:latin typeface="Times New Roman" pitchFamily="18" charset="0"/>
                <a:cs typeface="Times New Roman" pitchFamily="18" charset="0"/>
              </a:rPr>
              <a:t>La liaison </a:t>
            </a:r>
            <a:r>
              <a:rPr lang="fr-FR" sz="2400" b="1" dirty="0" err="1" smtClean="0">
                <a:ln>
                  <a:solidFill>
                    <a:srgbClr val="00B050"/>
                  </a:solidFill>
                </a:ln>
                <a:solidFill>
                  <a:srgbClr val="00CC00"/>
                </a:solidFill>
                <a:latin typeface="Times New Roman" pitchFamily="18" charset="0"/>
                <a:cs typeface="Times New Roman" pitchFamily="18" charset="0"/>
              </a:rPr>
              <a:t>Profiline</a:t>
            </a:r>
            <a:r>
              <a:rPr lang="fr-FR" sz="2400" b="1" dirty="0" smtClean="0">
                <a:solidFill>
                  <a:srgbClr val="3333CC"/>
                </a:solidFill>
                <a:latin typeface="Times New Roman" pitchFamily="18" charset="0"/>
                <a:cs typeface="Times New Roman" pitchFamily="18" charset="0"/>
              </a:rPr>
              <a:t> -</a:t>
            </a:r>
            <a:r>
              <a:rPr lang="fr-FR" sz="2400" b="1" dirty="0" smtClean="0">
                <a:ln>
                  <a:solidFill>
                    <a:srgbClr val="00B050"/>
                  </a:solidFill>
                </a:ln>
                <a:solidFill>
                  <a:srgbClr val="00CC00"/>
                </a:solidFill>
                <a:latin typeface="Times New Roman" pitchFamily="18" charset="0"/>
                <a:cs typeface="Times New Roman" pitchFamily="18" charset="0"/>
              </a:rPr>
              <a:t>Actine G </a:t>
            </a:r>
            <a:r>
              <a:rPr lang="fr-FR" sz="2400" b="1" dirty="0" smtClean="0">
                <a:latin typeface="Times New Roman" pitchFamily="18" charset="0"/>
                <a:cs typeface="Times New Roman" pitchFamily="18" charset="0"/>
              </a:rPr>
              <a:t>permet au monomère d’actine G de polymériser. </a:t>
            </a:r>
          </a:p>
          <a:p>
            <a:pPr lvl="0" algn="just" fontAlgn="base">
              <a:lnSpc>
                <a:spcPct val="150000"/>
              </a:lnSpc>
            </a:pPr>
            <a:r>
              <a:rPr lang="fr-FR" sz="2400" b="1" dirty="0" smtClean="0">
                <a:latin typeface="Times New Roman" pitchFamily="18" charset="0"/>
                <a:cs typeface="Times New Roman" pitchFamily="18" charset="0"/>
              </a:rPr>
              <a:t>La </a:t>
            </a:r>
            <a:r>
              <a:rPr lang="fr-FR" sz="2400" b="1" dirty="0" err="1" smtClean="0">
                <a:latin typeface="Times New Roman" pitchFamily="18" charset="0"/>
                <a:cs typeface="Times New Roman" pitchFamily="18" charset="0"/>
              </a:rPr>
              <a:t>profiline</a:t>
            </a:r>
            <a:r>
              <a:rPr lang="fr-FR" sz="2400" b="1"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est activée lorsque la cellule a besoin d’Actine G ATP</a:t>
            </a:r>
          </a:p>
        </p:txBody>
      </p:sp>
      <p:sp>
        <p:nvSpPr>
          <p:cNvPr id="4" name="Rectangle 3"/>
          <p:cNvSpPr/>
          <p:nvPr/>
        </p:nvSpPr>
        <p:spPr>
          <a:xfrm>
            <a:off x="714348" y="5500702"/>
            <a:ext cx="5357850" cy="642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6" y="255229"/>
            <a:ext cx="3286116" cy="61863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fr-FR" sz="2400"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La </a:t>
            </a:r>
            <a:r>
              <a:rPr lang="fr-FR" sz="2400" b="1" dirty="0" err="1" smtClean="0">
                <a:latin typeface="Times New Roman" pitchFamily="18" charset="0"/>
                <a:cs typeface="Times New Roman" pitchFamily="18" charset="0"/>
              </a:rPr>
              <a:t>profiline</a:t>
            </a:r>
            <a:r>
              <a:rPr lang="fr-FR" sz="2400" b="1" dirty="0" smtClean="0">
                <a:latin typeface="Times New Roman" pitchFamily="18" charset="0"/>
                <a:cs typeface="Times New Roman" pitchFamily="18" charset="0"/>
              </a:rPr>
              <a:t> intervient lors de situations nécessitant:</a:t>
            </a:r>
          </a:p>
          <a:p>
            <a:pPr algn="just">
              <a:lnSpc>
                <a:spcPct val="150000"/>
              </a:lnSpc>
            </a:pPr>
            <a:r>
              <a:rPr lang="fr-FR" sz="2400" b="1" dirty="0" smtClean="0">
                <a:latin typeface="Times New Roman" pitchFamily="18" charset="0"/>
                <a:cs typeface="Times New Roman" pitchFamily="18" charset="0"/>
              </a:rPr>
              <a:t>l’allongement de MF déjà existants</a:t>
            </a:r>
          </a:p>
          <a:p>
            <a:pPr algn="just">
              <a:lnSpc>
                <a:spcPct val="150000"/>
              </a:lnSpc>
            </a:pPr>
            <a:r>
              <a:rPr lang="fr-FR" sz="2400" b="1" dirty="0" smtClean="0">
                <a:latin typeface="Times New Roman" pitchFamily="18" charset="0"/>
                <a:cs typeface="Times New Roman" pitchFamily="18" charset="0"/>
              </a:rPr>
              <a:t>la Polymérisation urgente de nouveaux MF</a:t>
            </a:r>
          </a:p>
          <a:p>
            <a:pPr algn="just">
              <a:lnSpc>
                <a:spcPct val="150000"/>
              </a:lnSpc>
            </a:pPr>
            <a:r>
              <a:rPr lang="fr-FR" sz="2400" b="1" dirty="0" smtClean="0">
                <a:latin typeface="Times New Roman" pitchFamily="18" charset="0"/>
                <a:cs typeface="Times New Roman" pitchFamily="18" charset="0"/>
              </a:rPr>
              <a:t>Exemple: Formation de </a:t>
            </a:r>
            <a:r>
              <a:rPr lang="fr-FR" sz="2400" b="1" dirty="0" err="1" smtClean="0">
                <a:latin typeface="Times New Roman" pitchFamily="18" charset="0"/>
                <a:cs typeface="Times New Roman" pitchFamily="18" charset="0"/>
              </a:rPr>
              <a:t>protrusions</a:t>
            </a:r>
            <a:r>
              <a:rPr lang="fr-FR" sz="2400" b="1" dirty="0" smtClean="0">
                <a:latin typeface="Times New Roman" pitchFamily="18" charset="0"/>
                <a:cs typeface="Times New Roman" pitchFamily="18" charset="0"/>
              </a:rPr>
              <a:t> membranaires</a:t>
            </a:r>
            <a:endParaRPr lang="fr-FR" sz="2200" dirty="0">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2"/>
          <a:srcRect/>
          <a:stretch>
            <a:fillRect/>
          </a:stretch>
        </p:blipFill>
        <p:spPr bwMode="auto">
          <a:xfrm>
            <a:off x="3500462" y="71414"/>
            <a:ext cx="5500694" cy="6643710"/>
          </a:xfrm>
          <a:prstGeom prst="rect">
            <a:avLst/>
          </a:prstGeom>
          <a:noFill/>
          <a:ln w="9525">
            <a:solidFill>
              <a:srgbClr val="C0000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158" y="5786454"/>
            <a:ext cx="8501122" cy="830997"/>
          </a:xfrm>
          <a:prstGeom prst="rect">
            <a:avLst/>
          </a:prstGeom>
        </p:spPr>
        <p:txBody>
          <a:bodyPr wrap="square">
            <a:spAutoFit/>
          </a:bodyPr>
          <a:lstStyle/>
          <a:p>
            <a:r>
              <a:rPr lang="fr-FR" sz="2400" b="1" dirty="0" smtClean="0">
                <a:latin typeface="Times New Roman" pitchFamily="18" charset="0"/>
                <a:cs typeface="Times New Roman" pitchFamily="18" charset="0"/>
              </a:rPr>
              <a:t>Régulation de la polymérisation de l’actine par des protéines effectrices (</a:t>
            </a:r>
            <a:r>
              <a:rPr lang="fr-FR" sz="2400" b="1" dirty="0" err="1" smtClean="0">
                <a:latin typeface="Times New Roman" pitchFamily="18" charset="0"/>
                <a:cs typeface="Times New Roman" pitchFamily="18" charset="0"/>
              </a:rPr>
              <a:t>profoline</a:t>
            </a:r>
            <a:r>
              <a:rPr lang="fr-FR" sz="2400" b="1" dirty="0" smtClean="0">
                <a:latin typeface="Times New Roman" pitchFamily="18" charset="0"/>
                <a:cs typeface="Times New Roman" pitchFamily="18" charset="0"/>
              </a:rPr>
              <a:t> et </a:t>
            </a:r>
            <a:r>
              <a:rPr lang="fr-FR" sz="2400" b="1" dirty="0" err="1" smtClean="0">
                <a:latin typeface="Times New Roman" pitchFamily="18" charset="0"/>
                <a:cs typeface="Times New Roman" pitchFamily="18" charset="0"/>
              </a:rPr>
              <a:t>thymosine</a:t>
            </a:r>
            <a:r>
              <a:rPr lang="fr-FR" sz="2400" b="1"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71406" y="100051"/>
            <a:ext cx="8929718" cy="5614965"/>
          </a:xfrm>
          <a:prstGeom prst="rect">
            <a:avLst/>
          </a:prstGeom>
          <a:noFill/>
          <a:ln w="57150">
            <a:solidFill>
              <a:srgbClr val="8F00D6"/>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406" y="857232"/>
            <a:ext cx="9001156" cy="3214709"/>
          </a:xfrm>
          <a:solidFill>
            <a:schemeClr val="bg1"/>
          </a:solidFill>
          <a:ln w="28575">
            <a:solidFill>
              <a:srgbClr val="0033CC"/>
            </a:solidFill>
          </a:ln>
        </p:spPr>
        <p:txBody>
          <a:bodyPr>
            <a:normAutofit lnSpcReduction="10000"/>
          </a:bodyPr>
          <a:lstStyle/>
          <a:p>
            <a:pPr algn="just">
              <a:buClrTx/>
              <a:buNone/>
            </a:pPr>
            <a:r>
              <a:rPr lang="fr-FR" sz="2200" b="1" dirty="0" smtClean="0">
                <a:latin typeface="Times New Roman" pitchFamily="18" charset="0"/>
                <a:cs typeface="Times New Roman" pitchFamily="18" charset="0"/>
              </a:rPr>
              <a:t>Ces protéines </a:t>
            </a:r>
            <a:r>
              <a:rPr lang="fr-FR" sz="2200" b="1" dirty="0" smtClean="0">
                <a:solidFill>
                  <a:srgbClr val="003399"/>
                </a:solidFill>
                <a:latin typeface="Times New Roman" pitchFamily="18" charset="0"/>
                <a:cs typeface="Times New Roman" pitchFamily="18" charset="0"/>
              </a:rPr>
              <a:t>participent à la stabilité du microfilament                                  </a:t>
            </a:r>
            <a:r>
              <a:rPr lang="fr-FR" sz="2200" b="1" dirty="0" smtClean="0">
                <a:latin typeface="Times New Roman" pitchFamily="18" charset="0"/>
                <a:cs typeface="Times New Roman" pitchFamily="18" charset="0"/>
              </a:rPr>
              <a:t>ou contrôlent sa longueur , en s'attachant à une des ses extrémités.</a:t>
            </a:r>
          </a:p>
          <a:p>
            <a:pPr algn="just">
              <a:buClrTx/>
              <a:buFont typeface="Wingdings" pitchFamily="2" charset="2"/>
              <a:buChar char="§"/>
            </a:pPr>
            <a:r>
              <a:rPr lang="fr-FR" sz="2200" b="1" u="sng" dirty="0" err="1" smtClean="0">
                <a:ln>
                  <a:solidFill>
                    <a:srgbClr val="FF0000"/>
                  </a:solidFill>
                </a:ln>
                <a:solidFill>
                  <a:srgbClr val="FF0000"/>
                </a:solidFill>
                <a:latin typeface="Times New Roman" pitchFamily="18" charset="0"/>
                <a:cs typeface="Times New Roman" pitchFamily="18" charset="0"/>
              </a:rPr>
              <a:t>CapZ</a:t>
            </a:r>
            <a:r>
              <a:rPr lang="fr-FR" sz="2200" b="1" u="sng" dirty="0" smtClean="0">
                <a:ln>
                  <a:solidFill>
                    <a:srgbClr val="FF0000"/>
                  </a:solidFill>
                </a:ln>
                <a:solidFill>
                  <a:srgbClr val="FF0000"/>
                </a:solidFill>
                <a:latin typeface="Times New Roman" pitchFamily="18" charset="0"/>
                <a:cs typeface="Times New Roman" pitchFamily="18" charset="0"/>
              </a:rPr>
              <a:t>: </a:t>
            </a:r>
            <a:r>
              <a:rPr lang="fr-FR" sz="2200" b="1" dirty="0" smtClean="0">
                <a:ln>
                  <a:solidFill>
                    <a:schemeClr val="tx1"/>
                  </a:solidFill>
                </a:ln>
                <a:solidFill>
                  <a:srgbClr val="FF0066"/>
                </a:solidFill>
                <a:latin typeface="Times New Roman" pitchFamily="18" charset="0"/>
                <a:cs typeface="Times New Roman" pitchFamily="18" charset="0"/>
              </a:rPr>
              <a:t>Elle bloque la polymérisation </a:t>
            </a:r>
            <a:r>
              <a:rPr lang="fr-FR" sz="2200" b="1" dirty="0" smtClean="0">
                <a:latin typeface="Times New Roman" pitchFamily="18" charset="0"/>
                <a:cs typeface="Times New Roman" pitchFamily="18" charset="0"/>
              </a:rPr>
              <a:t>en s'attachant à </a:t>
            </a:r>
            <a:r>
              <a:rPr lang="fr-FR" sz="2200" b="1" dirty="0" smtClean="0">
                <a:ln>
                  <a:solidFill>
                    <a:srgbClr val="C00000"/>
                  </a:solidFill>
                </a:ln>
                <a:solidFill>
                  <a:srgbClr val="FF0000"/>
                </a:solidFill>
                <a:latin typeface="Times New Roman" pitchFamily="18" charset="0"/>
                <a:cs typeface="Times New Roman" pitchFamily="18" charset="0"/>
              </a:rPr>
              <a:t>l'extrémité (+) </a:t>
            </a:r>
            <a:r>
              <a:rPr lang="fr-FR" sz="2200" b="1" dirty="0" smtClean="0">
                <a:ln>
                  <a:solidFill>
                    <a:schemeClr val="tx1"/>
                  </a:solidFill>
                </a:ln>
                <a:solidFill>
                  <a:schemeClr val="tx1">
                    <a:lumMod val="50000"/>
                    <a:lumOff val="50000"/>
                  </a:schemeClr>
                </a:solidFill>
                <a:latin typeface="Times New Roman" pitchFamily="18" charset="0"/>
                <a:cs typeface="Times New Roman" pitchFamily="18" charset="0"/>
              </a:rPr>
              <a:t>empêchant ainsi l’ajout de nouveaux monomères d’actine G-ATP. </a:t>
            </a:r>
          </a:p>
          <a:p>
            <a:pPr algn="just">
              <a:buClrTx/>
              <a:buFont typeface="Wingdings" pitchFamily="2" charset="2"/>
              <a:buChar char="§"/>
            </a:pPr>
            <a:endParaRPr lang="fr-FR" sz="2200" b="1" dirty="0" smtClean="0">
              <a:ln>
                <a:solidFill>
                  <a:schemeClr val="tx1"/>
                </a:solidFill>
              </a:ln>
              <a:solidFill>
                <a:schemeClr val="tx1">
                  <a:lumMod val="50000"/>
                  <a:lumOff val="50000"/>
                </a:schemeClr>
              </a:solidFill>
              <a:latin typeface="Times New Roman" pitchFamily="18" charset="0"/>
              <a:cs typeface="Times New Roman" pitchFamily="18" charset="0"/>
            </a:endParaRPr>
          </a:p>
          <a:p>
            <a:pPr algn="just">
              <a:buClrTx/>
              <a:buFont typeface="Wingdings" pitchFamily="2" charset="2"/>
              <a:buChar char="§"/>
            </a:pPr>
            <a:r>
              <a:rPr lang="fr-FR" sz="2200" b="1" u="sng" dirty="0" err="1" smtClean="0">
                <a:ln>
                  <a:solidFill>
                    <a:srgbClr val="002060"/>
                  </a:solidFill>
                </a:ln>
                <a:solidFill>
                  <a:srgbClr val="3333CC"/>
                </a:solidFill>
                <a:latin typeface="Times New Roman" pitchFamily="18" charset="0"/>
                <a:cs typeface="Times New Roman" pitchFamily="18" charset="0"/>
              </a:rPr>
              <a:t>Tropomoduline</a:t>
            </a:r>
            <a:r>
              <a:rPr lang="fr-FR" sz="2200" b="1" dirty="0" smtClean="0">
                <a:latin typeface="Times New Roman" pitchFamily="18" charset="0"/>
                <a:cs typeface="Times New Roman" pitchFamily="18" charset="0"/>
              </a:rPr>
              <a:t> </a:t>
            </a:r>
            <a:r>
              <a:rPr lang="fr-FR" sz="2200" b="1" dirty="0" smtClean="0">
                <a:ln>
                  <a:solidFill>
                    <a:schemeClr val="tx1"/>
                  </a:solidFill>
                </a:ln>
                <a:solidFill>
                  <a:srgbClr val="00B0F0"/>
                </a:solidFill>
                <a:latin typeface="Times New Roman" pitchFamily="18" charset="0"/>
                <a:cs typeface="Times New Roman" pitchFamily="18" charset="0"/>
              </a:rPr>
              <a:t>Elle bloque la dépolymérisation</a:t>
            </a:r>
            <a:r>
              <a:rPr lang="fr-FR" sz="2200" b="1" dirty="0" smtClean="0">
                <a:ln>
                  <a:solidFill>
                    <a:schemeClr val="tx1"/>
                  </a:solidFill>
                </a:ln>
                <a:solidFill>
                  <a:srgbClr val="FF0066"/>
                </a:solidFill>
                <a:latin typeface="Times New Roman" pitchFamily="18" charset="0"/>
                <a:cs typeface="Times New Roman" pitchFamily="18" charset="0"/>
              </a:rPr>
              <a:t> </a:t>
            </a:r>
            <a:r>
              <a:rPr lang="fr-FR" sz="2200" b="1" dirty="0" smtClean="0">
                <a:latin typeface="Times New Roman" pitchFamily="18" charset="0"/>
                <a:cs typeface="Times New Roman" pitchFamily="18" charset="0"/>
              </a:rPr>
              <a:t>en s'attachant à </a:t>
            </a:r>
            <a:r>
              <a:rPr lang="fr-FR" sz="2200" b="1" dirty="0" smtClean="0">
                <a:ln>
                  <a:solidFill>
                    <a:srgbClr val="002060"/>
                  </a:solidFill>
                </a:ln>
                <a:solidFill>
                  <a:srgbClr val="002060"/>
                </a:solidFill>
                <a:latin typeface="Times New Roman" pitchFamily="18" charset="0"/>
                <a:cs typeface="Times New Roman" pitchFamily="18" charset="0"/>
              </a:rPr>
              <a:t>l'extrémité (-) </a:t>
            </a:r>
            <a:r>
              <a:rPr lang="fr-FR" sz="2200" b="1" dirty="0" smtClean="0">
                <a:ln>
                  <a:solidFill>
                    <a:schemeClr val="tx1"/>
                  </a:solidFill>
                </a:ln>
                <a:solidFill>
                  <a:schemeClr val="accent4">
                    <a:lumMod val="50000"/>
                  </a:schemeClr>
                </a:solidFill>
                <a:latin typeface="Times New Roman" pitchFamily="18" charset="0"/>
                <a:cs typeface="Times New Roman" pitchFamily="18" charset="0"/>
              </a:rPr>
              <a:t>empêchant ainsi la libération des monomères d’actine G-ADP. </a:t>
            </a:r>
            <a:endParaRPr lang="fr-FR" sz="2200" b="1" dirty="0" smtClean="0">
              <a:solidFill>
                <a:schemeClr val="accent4">
                  <a:lumMod val="50000"/>
                </a:schemeClr>
              </a:solidFill>
              <a:latin typeface="Times New Roman" pitchFamily="18" charset="0"/>
              <a:cs typeface="Times New Roman" pitchFamily="18" charset="0"/>
            </a:endParaRPr>
          </a:p>
          <a:p>
            <a:pPr algn="just">
              <a:buNone/>
            </a:pPr>
            <a:r>
              <a:rPr lang="fr-FR" sz="2200" b="1" dirty="0" smtClean="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pPr algn="just"/>
            <a:endParaRPr lang="fr-FR" sz="2400" dirty="0"/>
          </a:p>
        </p:txBody>
      </p:sp>
      <p:sp>
        <p:nvSpPr>
          <p:cNvPr id="4" name="Rectangle 3"/>
          <p:cNvSpPr/>
          <p:nvPr/>
        </p:nvSpPr>
        <p:spPr>
          <a:xfrm>
            <a:off x="285689" y="71414"/>
            <a:ext cx="8572591" cy="783255"/>
          </a:xfrm>
          <a:prstGeom prst="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rect">
              <a:fillToRect l="100000" t="100000"/>
            </a:path>
            <a:tileRect r="-100000" b="-100000"/>
          </a:gradFill>
          <a:ln w="57150">
            <a:solidFill>
              <a:srgbClr val="CC0099"/>
            </a:solidFill>
          </a:ln>
        </p:spPr>
        <p:txBody>
          <a:bodyPr wrap="square" lIns="324000" tIns="144000" rIns="324000" bIns="144000">
            <a:spAutoFit/>
          </a:bodyPr>
          <a:lstStyle/>
          <a:p>
            <a:pPr lvl="0" algn="justLow">
              <a:buFont typeface="Wingdings" pitchFamily="2" charset="2"/>
              <a:buChar char="q"/>
            </a:pPr>
            <a:r>
              <a:rPr lang="fr-FR" sz="2800" b="1" dirty="0" smtClean="0">
                <a:solidFill>
                  <a:srgbClr val="7030A0"/>
                </a:solidFill>
                <a:latin typeface="Times New Roman" pitchFamily="18" charset="0"/>
                <a:cs typeface="Times New Roman" pitchFamily="18" charset="0"/>
              </a:rPr>
              <a:t> </a:t>
            </a:r>
            <a:r>
              <a:rPr lang="fr-FR" sz="3200" b="1" dirty="0" smtClean="0">
                <a:ln>
                  <a:solidFill>
                    <a:schemeClr val="tx1"/>
                  </a:solidFill>
                </a:ln>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Les Protéines de Coiffe </a:t>
            </a:r>
          </a:p>
        </p:txBody>
      </p:sp>
      <p:pic>
        <p:nvPicPr>
          <p:cNvPr id="1027" name="Picture 3"/>
          <p:cNvPicPr>
            <a:picLocks noChangeAspect="1" noChangeArrowheads="1"/>
          </p:cNvPicPr>
          <p:nvPr/>
        </p:nvPicPr>
        <p:blipFill>
          <a:blip r:embed="rId2"/>
          <a:srcRect/>
          <a:stretch>
            <a:fillRect/>
          </a:stretch>
        </p:blipFill>
        <p:spPr bwMode="auto">
          <a:xfrm>
            <a:off x="1142976" y="3643314"/>
            <a:ext cx="7786742" cy="314327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85720" y="857232"/>
            <a:ext cx="6429420" cy="2428892"/>
          </a:xfrm>
          <a:prstGeom prst="rect">
            <a:avLst/>
          </a:prstGeom>
          <a:noFill/>
          <a:ln w="9525">
            <a:solidFill>
              <a:srgbClr val="FF0000"/>
            </a:solidFill>
            <a:miter lim="800000"/>
            <a:headEnd/>
            <a:tailEnd/>
          </a:ln>
          <a:effectLst/>
        </p:spPr>
      </p:pic>
      <p:pic>
        <p:nvPicPr>
          <p:cNvPr id="3075" name="Picture 3"/>
          <p:cNvPicPr>
            <a:picLocks noChangeAspect="1" noChangeArrowheads="1"/>
          </p:cNvPicPr>
          <p:nvPr/>
        </p:nvPicPr>
        <p:blipFill>
          <a:blip r:embed="rId3"/>
          <a:srcRect t="10610" b="8721"/>
          <a:stretch>
            <a:fillRect/>
          </a:stretch>
        </p:blipFill>
        <p:spPr bwMode="auto">
          <a:xfrm>
            <a:off x="6786578" y="857232"/>
            <a:ext cx="2219325" cy="2500330"/>
          </a:xfrm>
          <a:prstGeom prst="rect">
            <a:avLst/>
          </a:prstGeom>
          <a:noFill/>
          <a:ln w="9525">
            <a:solidFill>
              <a:schemeClr val="tx1"/>
            </a:solidFill>
            <a:miter lim="800000"/>
            <a:headEnd/>
            <a:tailEnd/>
          </a:ln>
          <a:effectLst/>
        </p:spPr>
      </p:pic>
      <p:sp>
        <p:nvSpPr>
          <p:cNvPr id="4" name="Rectangle 3"/>
          <p:cNvSpPr/>
          <p:nvPr/>
        </p:nvSpPr>
        <p:spPr>
          <a:xfrm>
            <a:off x="285720" y="3357562"/>
            <a:ext cx="8643998" cy="3600986"/>
          </a:xfrm>
          <a:prstGeom prst="rect">
            <a:avLst/>
          </a:prstGeom>
        </p:spPr>
        <p:txBody>
          <a:bodyPr wrap="square">
            <a:spAutoFit/>
          </a:bodyPr>
          <a:lstStyle/>
          <a:p>
            <a:pPr algn="just"/>
            <a:r>
              <a:rPr lang="fr-FR" sz="2200" b="1" dirty="0" smtClean="0">
                <a:latin typeface="Times New Roman" pitchFamily="18" charset="0"/>
                <a:cs typeface="Times New Roman" pitchFamily="18" charset="0"/>
              </a:rPr>
              <a:t>Les MF peuvent être de simples filaments linéaires, mais ils se présentent le plus souvent sous forme de réseaux structuraux en raison de la présence de protéines qui se lient le long d’un MF et permettent à un nouveau filament de former une ramification. </a:t>
            </a:r>
          </a:p>
          <a:p>
            <a:pPr algn="just"/>
            <a:r>
              <a:rPr lang="fr-FR" sz="2200" b="1" dirty="0" smtClean="0">
                <a:latin typeface="Times New Roman" pitchFamily="18" charset="0"/>
                <a:cs typeface="Times New Roman" pitchFamily="18" charset="0"/>
              </a:rPr>
              <a:t>Le complexe protéique ARP2/3 (pour </a:t>
            </a:r>
            <a:r>
              <a:rPr lang="fr-FR" sz="2200" b="1" dirty="0" err="1" smtClean="0">
                <a:latin typeface="Times New Roman" pitchFamily="18" charset="0"/>
                <a:cs typeface="Times New Roman" pitchFamily="18" charset="0"/>
              </a:rPr>
              <a:t>Actin</a:t>
            </a:r>
            <a:r>
              <a:rPr lang="fr-FR" sz="2200" b="1" dirty="0" smtClean="0">
                <a:latin typeface="Times New Roman" pitchFamily="18" charset="0"/>
                <a:cs typeface="Times New Roman" pitchFamily="18" charset="0"/>
              </a:rPr>
              <a:t>-</a:t>
            </a:r>
            <a:r>
              <a:rPr lang="fr-FR" sz="2200" b="1" dirty="0" err="1" smtClean="0">
                <a:latin typeface="Times New Roman" pitchFamily="18" charset="0"/>
                <a:cs typeface="Times New Roman" pitchFamily="18" charset="0"/>
              </a:rPr>
              <a:t>Related</a:t>
            </a:r>
            <a:r>
              <a:rPr lang="fr-FR" sz="2200" b="1" dirty="0" smtClean="0">
                <a:latin typeface="Times New Roman" pitchFamily="18" charset="0"/>
                <a:cs typeface="Times New Roman" pitchFamily="18" charset="0"/>
              </a:rPr>
              <a:t> </a:t>
            </a:r>
            <a:r>
              <a:rPr lang="fr-FR" sz="2200" b="1" dirty="0" err="1" smtClean="0">
                <a:latin typeface="Times New Roman" pitchFamily="18" charset="0"/>
                <a:cs typeface="Times New Roman" pitchFamily="18" charset="0"/>
              </a:rPr>
              <a:t>Protein</a:t>
            </a:r>
            <a:r>
              <a:rPr lang="fr-FR" sz="2200" b="1" dirty="0" smtClean="0">
                <a:latin typeface="Times New Roman" pitchFamily="18" charset="0"/>
                <a:cs typeface="Times New Roman" pitchFamily="18" charset="0"/>
              </a:rPr>
              <a:t>) favorise la polymérisation des monomères d’actine en MF puis l’assemblage de ces derniers en un réseau de branches ramifiées à 70° , dans lequel ARP2/3 est localisé aux points de ramification. En s’allongeant, les bouts nouvellement créés fournissent la force qui pousse la membrane vers l’avant. </a:t>
            </a:r>
          </a:p>
        </p:txBody>
      </p:sp>
      <p:sp>
        <p:nvSpPr>
          <p:cNvPr id="5" name="Rectangle à coins arrondis 4"/>
          <p:cNvSpPr/>
          <p:nvPr/>
        </p:nvSpPr>
        <p:spPr>
          <a:xfrm>
            <a:off x="285720" y="61890"/>
            <a:ext cx="8643998" cy="652466"/>
          </a:xfrm>
          <a:prstGeom prst="roundRect">
            <a:avLst/>
          </a:prstGeom>
          <a:blipFill>
            <a:blip r:embed="rId4"/>
            <a:tile tx="0" ty="0" sx="100000" sy="100000" flip="none" algn="tl"/>
          </a:blip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6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Les </a:t>
            </a:r>
            <a:r>
              <a:rPr lang="fr-FR" sz="3600" b="1" dirty="0" err="1"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nucléateurs</a:t>
            </a:r>
            <a:r>
              <a:rPr lang="fr-FR" sz="36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 de l’actine</a:t>
            </a:r>
          </a:p>
        </p:txBody>
      </p:sp>
    </p:spTree>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14290"/>
            <a:ext cx="8572559" cy="1714512"/>
          </a:xfrm>
          <a:gradFill flip="none" rotWithShape="1">
            <a:gsLst>
              <a:gs pos="38000">
                <a:srgbClr val="FBEAC7"/>
              </a:gs>
              <a:gs pos="17999">
                <a:srgbClr val="FEE7F2"/>
              </a:gs>
              <a:gs pos="36000">
                <a:srgbClr val="FAC77D"/>
              </a:gs>
            </a:gsLst>
            <a:lin ang="10800000" scaled="1"/>
            <a:tileRect/>
          </a:gradFill>
          <a:ln w="76200">
            <a:solidFill>
              <a:srgbClr val="FF0066"/>
            </a:solidFill>
          </a:ln>
        </p:spPr>
        <p:txBody>
          <a:bodyPr lIns="360000" tIns="360000" rIns="360000" bIns="360000">
            <a:noAutofit/>
          </a:bodyPr>
          <a:lstStyle/>
          <a:p>
            <a:pPr lvl="0" algn="just">
              <a:buClrTx/>
              <a:buFont typeface="Wingdings" pitchFamily="2" charset="2"/>
              <a:buChar char="q"/>
            </a:pPr>
            <a:r>
              <a:rPr lang="fr-FR" sz="3600" b="1" dirty="0" smtClean="0">
                <a:ln>
                  <a:solidFill>
                    <a:schemeClr val="accent1">
                      <a:lumMod val="50000"/>
                    </a:schemeClr>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Les Protéines qui permettent l’assemblage  des microfilaments</a:t>
            </a:r>
          </a:p>
        </p:txBody>
      </p:sp>
      <p:sp>
        <p:nvSpPr>
          <p:cNvPr id="4" name="Espace réservé du contenu 2"/>
          <p:cNvSpPr txBox="1">
            <a:spLocks/>
          </p:cNvSpPr>
          <p:nvPr/>
        </p:nvSpPr>
        <p:spPr>
          <a:xfrm>
            <a:off x="357158" y="2133592"/>
            <a:ext cx="8429684" cy="4367242"/>
          </a:xfrm>
          <a:prstGeom prst="rect">
            <a:avLst/>
          </a:prstGeom>
          <a:solidFill>
            <a:schemeClr val="bg1"/>
          </a:solidFill>
          <a:ln w="76200">
            <a:solidFill>
              <a:srgbClr val="C40000"/>
            </a:solidFill>
          </a:ln>
        </p:spPr>
        <p:txBody>
          <a:bodyPr vert="horz" lIns="360000" tIns="360000" rIns="360000" bIns="360000">
            <a:normAutofit fontScale="92500"/>
          </a:bodyPr>
          <a:lstStyle/>
          <a:p>
            <a:pPr marL="274320" marR="0" lvl="0" indent="-274320" algn="just" defTabSz="914400" rtl="0" eaLnBrk="1" fontAlgn="auto" latinLnBrk="0" hangingPunct="1">
              <a:lnSpc>
                <a:spcPct val="150000"/>
              </a:lnSpc>
              <a:spcBef>
                <a:spcPct val="20000"/>
              </a:spcBef>
              <a:spcAft>
                <a:spcPts val="0"/>
              </a:spcAft>
              <a:buClrTx/>
              <a:buSzPct val="95000"/>
              <a:buFont typeface="Wingdings" pitchFamily="2" charset="2"/>
              <a:buChar char="§"/>
              <a:tabLst/>
              <a:defRPr/>
            </a:pPr>
            <a:r>
              <a:rPr kumimoji="0" lang="fr-FR" sz="2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Par une liaison latérale entrainant la formation d'un réseau de filaments parallèles:  se sont les </a:t>
            </a:r>
            <a:r>
              <a:rPr kumimoji="0" lang="fr-FR" sz="2800" b="1" i="0" u="none" strike="noStrike" kern="1200" cap="none" spc="0" normalizeH="0" baseline="0" noProof="0" dirty="0" err="1" smtClean="0">
                <a:ln>
                  <a:noFill/>
                </a:ln>
                <a:solidFill>
                  <a:srgbClr val="B70314"/>
                </a:solidFill>
                <a:effectLst/>
                <a:uLnTx/>
                <a:uFillTx/>
                <a:latin typeface="Times New Roman" pitchFamily="18" charset="0"/>
                <a:ea typeface="+mn-ea"/>
                <a:cs typeface="Times New Roman" pitchFamily="18" charset="0"/>
              </a:rPr>
              <a:t>Fimbrine</a:t>
            </a:r>
            <a:r>
              <a:rPr kumimoji="0" lang="fr-FR" sz="28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fr-FR" sz="2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et </a:t>
            </a:r>
            <a:r>
              <a:rPr kumimoji="0" lang="fr-FR" sz="2800" b="1" i="0" u="none" strike="noStrike" kern="1200" cap="none" spc="0" normalizeH="0" baseline="0" noProof="0" dirty="0" smtClean="0">
                <a:ln>
                  <a:noFill/>
                </a:ln>
                <a:solidFill>
                  <a:srgbClr val="B70314"/>
                </a:solidFill>
                <a:effectLst/>
                <a:uLnTx/>
                <a:uFillTx/>
                <a:latin typeface="Times New Roman" pitchFamily="18" charset="0"/>
                <a:ea typeface="+mn-ea"/>
                <a:cs typeface="Times New Roman" pitchFamily="18" charset="0"/>
              </a:rPr>
              <a:t>Alpha-</a:t>
            </a:r>
            <a:r>
              <a:rPr kumimoji="0" lang="fr-FR" sz="2800" b="1" i="0" u="none" strike="noStrike" kern="1200" cap="none" spc="0" normalizeH="0" baseline="0" noProof="0" dirty="0" err="1" smtClean="0">
                <a:ln>
                  <a:noFill/>
                </a:ln>
                <a:solidFill>
                  <a:srgbClr val="B70314"/>
                </a:solidFill>
                <a:effectLst/>
                <a:uLnTx/>
                <a:uFillTx/>
                <a:latin typeface="Times New Roman" pitchFamily="18" charset="0"/>
                <a:ea typeface="+mn-ea"/>
                <a:cs typeface="Times New Roman" pitchFamily="18" charset="0"/>
              </a:rPr>
              <a:t>actinine</a:t>
            </a:r>
            <a:endParaRPr kumimoji="0" lang="fr-FR" sz="2800" b="1" i="0" u="none" strike="noStrike" kern="1200" cap="none" spc="0" normalizeH="0" baseline="0" noProof="0" dirty="0" smtClean="0">
              <a:ln>
                <a:noFill/>
              </a:ln>
              <a:solidFill>
                <a:srgbClr val="B70314"/>
              </a:solidFill>
              <a:effectLst/>
              <a:uLnTx/>
              <a:uFillTx/>
              <a:latin typeface="Times New Roman" pitchFamily="18" charset="0"/>
              <a:ea typeface="+mn-ea"/>
              <a:cs typeface="Times New Roman" pitchFamily="18" charset="0"/>
            </a:endParaRPr>
          </a:p>
          <a:p>
            <a:pPr marL="274320" marR="0" lvl="0" indent="-274320" algn="just" defTabSz="914400" rtl="0" eaLnBrk="1" fontAlgn="auto" latinLnBrk="0" hangingPunct="1">
              <a:lnSpc>
                <a:spcPct val="150000"/>
              </a:lnSpc>
              <a:spcBef>
                <a:spcPct val="20000"/>
              </a:spcBef>
              <a:spcAft>
                <a:spcPts val="0"/>
              </a:spcAft>
              <a:buClrTx/>
              <a:buSzPct val="95000"/>
              <a:buFont typeface="Wingdings" pitchFamily="2" charset="2"/>
              <a:buChar char="§"/>
              <a:tabLst/>
              <a:defRPr/>
            </a:pPr>
            <a:r>
              <a:rPr kumimoji="0" lang="fr-FR" sz="2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Assemblage en réseau par la </a:t>
            </a:r>
            <a:r>
              <a:rPr kumimoji="0" lang="fr-FR" sz="2800" b="1" i="0" u="none" strike="noStrike" kern="1200" cap="none" spc="0" normalizeH="0" baseline="0" noProof="0" dirty="0" err="1" smtClean="0">
                <a:ln>
                  <a:noFill/>
                </a:ln>
                <a:solidFill>
                  <a:srgbClr val="B70314"/>
                </a:solidFill>
                <a:effectLst/>
                <a:uLnTx/>
                <a:uFillTx/>
                <a:latin typeface="Times New Roman" pitchFamily="18" charset="0"/>
                <a:ea typeface="+mn-ea"/>
                <a:cs typeface="Times New Roman" pitchFamily="18" charset="0"/>
              </a:rPr>
              <a:t>Filamine</a:t>
            </a:r>
            <a:r>
              <a:rPr kumimoji="0" lang="fr-FR" sz="2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donnant au cytosol un aspect de Gel. </a:t>
            </a:r>
            <a:r>
              <a:rPr lang="fr-FR" sz="2800" b="1" dirty="0" smtClean="0">
                <a:latin typeface="Times New Roman" pitchFamily="18" charset="0"/>
                <a:cs typeface="Times New Roman" pitchFamily="18" charset="0"/>
              </a:rPr>
              <a:t>Lorsque ce réseau n'est plus présent le cytosol prend alors un aspect sol. </a:t>
            </a: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fr-FR"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1043609" y="0"/>
            <a:ext cx="6912767" cy="980728"/>
          </a:xfrm>
        </p:spPr>
        <p:style>
          <a:lnRef idx="2">
            <a:schemeClr val="accent1"/>
          </a:lnRef>
          <a:fillRef idx="1">
            <a:schemeClr val="lt1"/>
          </a:fillRef>
          <a:effectRef idx="0">
            <a:schemeClr val="accent1"/>
          </a:effectRef>
          <a:fontRef idx="minor">
            <a:schemeClr val="dk1"/>
          </a:fontRef>
        </p:style>
        <p:txBody>
          <a:bodyPr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r-FR" sz="2400" b="1" dirty="0" smtClean="0">
                <a:latin typeface="Times New Roman" pitchFamily="18" charset="0"/>
                <a:cs typeface="Times New Roman" pitchFamily="18" charset="0"/>
              </a:rPr>
              <a:t>Les </a:t>
            </a:r>
            <a:r>
              <a:rPr lang="fr-FR" sz="2400" b="1" dirty="0">
                <a:latin typeface="Times New Roman" pitchFamily="18" charset="0"/>
                <a:cs typeface="Times New Roman" pitchFamily="18" charset="0"/>
              </a:rPr>
              <a:t>polymères fibreux du cytosquelette sont classés </a:t>
            </a:r>
            <a:r>
              <a:rPr lang="fr-FR" sz="2400" b="1" dirty="0" smtClean="0">
                <a:latin typeface="Times New Roman" pitchFamily="18" charset="0"/>
                <a:cs typeface="Times New Roman" pitchFamily="18" charset="0"/>
              </a:rPr>
              <a:t>selon leur diamètre en</a:t>
            </a: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endParaRPr lang="en-GB" sz="2400" b="1" dirty="0">
              <a:ln w="11430"/>
              <a:latin typeface="Times New Roman" panose="02020603050405020304" pitchFamily="18" charset="0"/>
              <a:cs typeface="Times New Roman" panose="02020603050405020304" pitchFamily="18" charset="0"/>
            </a:endParaRPr>
          </a:p>
        </p:txBody>
      </p:sp>
      <p:grpSp>
        <p:nvGrpSpPr>
          <p:cNvPr id="2" name="Group 10"/>
          <p:cNvGrpSpPr>
            <a:grpSpLocks/>
          </p:cNvGrpSpPr>
          <p:nvPr/>
        </p:nvGrpSpPr>
        <p:grpSpPr bwMode="auto">
          <a:xfrm>
            <a:off x="1331640" y="741539"/>
            <a:ext cx="6220954" cy="685800"/>
            <a:chOff x="933" y="576"/>
            <a:chExt cx="3840" cy="576"/>
          </a:xfrm>
        </p:grpSpPr>
        <p:sp>
          <p:nvSpPr>
            <p:cNvPr id="5143" name="Line 5"/>
            <p:cNvSpPr>
              <a:spLocks noChangeShapeType="1"/>
            </p:cNvSpPr>
            <p:nvPr/>
          </p:nvSpPr>
          <p:spPr bwMode="auto">
            <a:xfrm>
              <a:off x="2832" y="576"/>
              <a:ext cx="0" cy="2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144" name="Line 6"/>
            <p:cNvSpPr>
              <a:spLocks noChangeShapeType="1"/>
            </p:cNvSpPr>
            <p:nvPr/>
          </p:nvSpPr>
          <p:spPr bwMode="auto">
            <a:xfrm>
              <a:off x="933" y="862"/>
              <a:ext cx="384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5145" name="Line 7"/>
            <p:cNvSpPr>
              <a:spLocks noChangeShapeType="1"/>
            </p:cNvSpPr>
            <p:nvPr/>
          </p:nvSpPr>
          <p:spPr bwMode="auto">
            <a:xfrm>
              <a:off x="960" y="864"/>
              <a:ext cx="0" cy="2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146" name="Line 8"/>
            <p:cNvSpPr>
              <a:spLocks noChangeShapeType="1"/>
            </p:cNvSpPr>
            <p:nvPr/>
          </p:nvSpPr>
          <p:spPr bwMode="auto">
            <a:xfrm>
              <a:off x="2832" y="864"/>
              <a:ext cx="0" cy="2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147" name="Line 9"/>
            <p:cNvSpPr>
              <a:spLocks noChangeShapeType="1"/>
            </p:cNvSpPr>
            <p:nvPr/>
          </p:nvSpPr>
          <p:spPr bwMode="auto">
            <a:xfrm>
              <a:off x="4756" y="864"/>
              <a:ext cx="0" cy="2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grpSp>
      <p:sp>
        <p:nvSpPr>
          <p:cNvPr id="6162" name="Text Box 18"/>
          <p:cNvSpPr txBox="1">
            <a:spLocks noChangeArrowheads="1"/>
          </p:cNvSpPr>
          <p:nvPr/>
        </p:nvSpPr>
        <p:spPr bwMode="auto">
          <a:xfrm>
            <a:off x="107504" y="3548191"/>
            <a:ext cx="3040489"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ar-SA"/>
            </a:defPPr>
            <a:lvl1pPr algn="ctr">
              <a:spcBef>
                <a:spcPct val="50000"/>
              </a:spcBef>
              <a:defRPr sz="2400" b="1">
                <a:effectLst>
                  <a:outerShdw blurRad="38100" dist="38100" dir="2700000" algn="tl">
                    <a:srgbClr val="C0C0C0"/>
                  </a:outerShdw>
                </a:effectLst>
                <a:latin typeface="+mj-lt"/>
              </a:defRPr>
            </a:lvl1pPr>
          </a:lstStyle>
          <a:p>
            <a:pPr algn="just"/>
            <a:r>
              <a:rPr lang="fr-FR" sz="2200" dirty="0">
                <a:effectLst/>
                <a:latin typeface="Times New Roman" panose="02020603050405020304" pitchFamily="18" charset="0"/>
                <a:cs typeface="Times New Roman" panose="02020603050405020304" pitchFamily="18" charset="0"/>
              </a:rPr>
              <a:t>Responsable de la motilité cellulaire, du transport des matériaux à l'intérieur de la cellule et de la séparation des chromosomes lors de la division cellulaire.</a:t>
            </a:r>
            <a:endParaRPr lang="en-GB" sz="2200" dirty="0">
              <a:effectLst/>
              <a:latin typeface="Times New Roman" panose="02020603050405020304" pitchFamily="18" charset="0"/>
              <a:cs typeface="Times New Roman" panose="02020603050405020304" pitchFamily="18" charset="0"/>
            </a:endParaRPr>
          </a:p>
        </p:txBody>
      </p:sp>
      <p:sp>
        <p:nvSpPr>
          <p:cNvPr id="6163" name="Text Box 19"/>
          <p:cNvSpPr txBox="1">
            <a:spLocks noChangeArrowheads="1"/>
          </p:cNvSpPr>
          <p:nvPr/>
        </p:nvSpPr>
        <p:spPr bwMode="auto">
          <a:xfrm>
            <a:off x="3203848" y="3548191"/>
            <a:ext cx="2999587"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defPPr>
              <a:defRPr lang="ar-SA"/>
            </a:defPPr>
            <a:lvl1pPr algn="ctr">
              <a:spcBef>
                <a:spcPct val="50000"/>
              </a:spcBef>
              <a:defRPr sz="2400" b="1">
                <a:effectLst>
                  <a:outerShdw blurRad="38100" dist="38100" dir="2700000" algn="tl">
                    <a:srgbClr val="C0C0C0"/>
                  </a:outerShdw>
                </a:effectLst>
                <a:latin typeface="+mj-lt"/>
              </a:defRPr>
            </a:lvl1pPr>
          </a:lstStyle>
          <a:p>
            <a:pPr algn="just"/>
            <a:r>
              <a:rPr lang="fr-FR" sz="2200" dirty="0">
                <a:effectLst/>
                <a:latin typeface="Times New Roman" panose="02020603050405020304" pitchFamily="18" charset="0"/>
                <a:cs typeface="Times New Roman" panose="02020603050405020304" pitchFamily="18" charset="0"/>
              </a:rPr>
              <a:t>Responsable de </a:t>
            </a:r>
            <a:r>
              <a:rPr lang="fr-FR" sz="2200" dirty="0" smtClean="0">
                <a:effectLst/>
                <a:latin typeface="Times New Roman" panose="02020603050405020304" pitchFamily="18" charset="0"/>
                <a:cs typeface="Times New Roman" panose="02020603050405020304" pitchFamily="18" charset="0"/>
              </a:rPr>
              <a:t>la forme et la motilité </a:t>
            </a:r>
            <a:r>
              <a:rPr lang="fr-FR" sz="2200" dirty="0">
                <a:effectLst/>
                <a:latin typeface="Times New Roman" panose="02020603050405020304" pitchFamily="18" charset="0"/>
                <a:cs typeface="Times New Roman" panose="02020603050405020304" pitchFamily="18" charset="0"/>
              </a:rPr>
              <a:t>cellulaire, du transport des matériaux à l'intérieur de la cellule et de la séparation des </a:t>
            </a:r>
            <a:r>
              <a:rPr lang="fr-FR" sz="2200" dirty="0" smtClean="0">
                <a:effectLst/>
                <a:latin typeface="Times New Roman" panose="02020603050405020304" pitchFamily="18" charset="0"/>
                <a:cs typeface="Times New Roman" panose="02020603050405020304" pitchFamily="18" charset="0"/>
              </a:rPr>
              <a:t>deux cellules filles </a:t>
            </a:r>
            <a:r>
              <a:rPr lang="fr-FR" sz="2200" dirty="0">
                <a:effectLst/>
                <a:latin typeface="Times New Roman" panose="02020603050405020304" pitchFamily="18" charset="0"/>
                <a:cs typeface="Times New Roman" panose="02020603050405020304" pitchFamily="18" charset="0"/>
              </a:rPr>
              <a:t>lors de la division cellulaire.</a:t>
            </a:r>
            <a:endParaRPr lang="en-GB" sz="2200" dirty="0">
              <a:effectLst/>
              <a:latin typeface="Times New Roman" panose="02020603050405020304" pitchFamily="18" charset="0"/>
              <a:cs typeface="Times New Roman" panose="02020603050405020304" pitchFamily="18" charset="0"/>
            </a:endParaRPr>
          </a:p>
        </p:txBody>
      </p:sp>
      <p:sp>
        <p:nvSpPr>
          <p:cNvPr id="6164" name="Text Box 20"/>
          <p:cNvSpPr txBox="1">
            <a:spLocks noChangeArrowheads="1"/>
          </p:cNvSpPr>
          <p:nvPr/>
        </p:nvSpPr>
        <p:spPr bwMode="auto">
          <a:xfrm>
            <a:off x="6307731" y="3548191"/>
            <a:ext cx="2710996" cy="230832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just">
              <a:spcBef>
                <a:spcPct val="50000"/>
              </a:spcBef>
              <a:defRPr/>
            </a:pPr>
            <a:r>
              <a:rPr lang="fr-FR" sz="2400" b="1" dirty="0">
                <a:latin typeface="Times New Roman" panose="02020603050405020304" pitchFamily="18" charset="0"/>
                <a:cs typeface="Times New Roman" panose="02020603050405020304" pitchFamily="18" charset="0"/>
              </a:rPr>
              <a:t>Renforce la forme de l'enveloppe nucléaire et fixe la </a:t>
            </a:r>
            <a:r>
              <a:rPr lang="fr-FR" sz="2400" b="1" dirty="0" smtClean="0">
                <a:latin typeface="Times New Roman" panose="02020603050405020304" pitchFamily="18" charset="0"/>
                <a:cs typeface="Times New Roman" panose="02020603050405020304" pitchFamily="18" charset="0"/>
              </a:rPr>
              <a:t>position de la cellule et des </a:t>
            </a:r>
            <a:r>
              <a:rPr lang="fr-FR" sz="2400" b="1" dirty="0">
                <a:latin typeface="Times New Roman" panose="02020603050405020304" pitchFamily="18" charset="0"/>
                <a:cs typeface="Times New Roman" panose="02020603050405020304" pitchFamily="18" charset="0"/>
              </a:rPr>
              <a:t>organites.</a:t>
            </a:r>
            <a:endParaRPr lang="en-GB" sz="2400" b="1" dirty="0">
              <a:latin typeface="Times New Roman" panose="02020603050405020304" pitchFamily="18" charset="0"/>
              <a:cs typeface="Times New Roman" panose="02020603050405020304" pitchFamily="18" charset="0"/>
            </a:endParaRPr>
          </a:p>
        </p:txBody>
      </p:sp>
      <p:grpSp>
        <p:nvGrpSpPr>
          <p:cNvPr id="3" name="Group 25"/>
          <p:cNvGrpSpPr>
            <a:grpSpLocks/>
          </p:cNvGrpSpPr>
          <p:nvPr/>
        </p:nvGrpSpPr>
        <p:grpSpPr bwMode="auto">
          <a:xfrm>
            <a:off x="395536" y="1340768"/>
            <a:ext cx="8401350" cy="1232802"/>
            <a:chOff x="288" y="1440"/>
            <a:chExt cx="5040" cy="624"/>
          </a:xfrm>
          <a:solidFill>
            <a:schemeClr val="bg1"/>
          </a:solidFill>
        </p:grpSpPr>
        <p:sp>
          <p:nvSpPr>
            <p:cNvPr id="6156" name="Oval 12"/>
            <p:cNvSpPr>
              <a:spLocks noChangeArrowheads="1"/>
            </p:cNvSpPr>
            <p:nvPr/>
          </p:nvSpPr>
          <p:spPr bwMode="auto">
            <a:xfrm>
              <a:off x="2112" y="1488"/>
              <a:ext cx="1248" cy="576"/>
            </a:xfrm>
            <a:prstGeom prst="ellipse">
              <a:avLst/>
            </a:prstGeom>
            <a:grpFill/>
            <a:ln w="9525">
              <a:solidFill>
                <a:schemeClr val="tx1"/>
              </a:solidFill>
              <a:round/>
              <a:headEnd/>
              <a:tailEnd/>
            </a:ln>
            <a:effectLst>
              <a:outerShdw dist="107763" dir="2700000" algn="ctr" rotWithShape="0">
                <a:schemeClr val="tx2">
                  <a:alpha val="50000"/>
                </a:schemeClr>
              </a:outerShdw>
            </a:effectLst>
          </p:spPr>
          <p:txBody>
            <a:bodyPr wrap="none" anchor="ctr"/>
            <a:lstStyle/>
            <a:p>
              <a:pPr algn="ctr" eaLnBrk="1" hangingPunct="1">
                <a:defRPr/>
              </a:pPr>
              <a:r>
                <a:rPr lang="en-GB" sz="2400" b="1" dirty="0">
                  <a:latin typeface="Times New Roman" panose="02020603050405020304" pitchFamily="18" charset="0"/>
                  <a:cs typeface="Times New Roman" panose="02020603050405020304" pitchFamily="18" charset="0"/>
                </a:rPr>
                <a:t>Microfilaments</a:t>
              </a:r>
            </a:p>
          </p:txBody>
        </p:sp>
        <p:sp>
          <p:nvSpPr>
            <p:cNvPr id="6157" name="Oval 13"/>
            <p:cNvSpPr>
              <a:spLocks noChangeArrowheads="1"/>
            </p:cNvSpPr>
            <p:nvPr/>
          </p:nvSpPr>
          <p:spPr bwMode="auto">
            <a:xfrm>
              <a:off x="4080" y="1440"/>
              <a:ext cx="1248" cy="576"/>
            </a:xfrm>
            <a:prstGeom prst="ellipse">
              <a:avLst/>
            </a:prstGeom>
            <a:grpFill/>
            <a:ln w="9525">
              <a:solidFill>
                <a:schemeClr val="tx1"/>
              </a:solidFill>
              <a:round/>
              <a:headEnd/>
              <a:tailEnd/>
            </a:ln>
            <a:effectLst>
              <a:outerShdw dist="107763" dir="2700000" algn="ctr" rotWithShape="0">
                <a:schemeClr val="tx2">
                  <a:alpha val="50000"/>
                </a:schemeClr>
              </a:outerShdw>
            </a:effectLst>
          </p:spPr>
          <p:txBody>
            <a:bodyPr wrap="none" anchor="ctr"/>
            <a:lstStyle/>
            <a:p>
              <a:pPr algn="ctr" eaLnBrk="1" hangingPunct="1">
                <a:lnSpc>
                  <a:spcPct val="80000"/>
                </a:lnSpc>
                <a:defRPr/>
              </a:pPr>
              <a:r>
                <a:rPr lang="en-GB" sz="2400" b="1" dirty="0" smtClean="0">
                  <a:latin typeface="Times New Roman" panose="02020603050405020304" pitchFamily="18" charset="0"/>
                  <a:cs typeface="Times New Roman" panose="02020603050405020304" pitchFamily="18" charset="0"/>
                </a:rPr>
                <a:t> Filaments</a:t>
              </a:r>
            </a:p>
            <a:p>
              <a:pPr algn="ctr">
                <a:lnSpc>
                  <a:spcPct val="80000"/>
                </a:lnSpc>
                <a:defRPr/>
              </a:pPr>
              <a:r>
                <a:rPr lang="en-GB" sz="2400" b="1" dirty="0" err="1" smtClean="0">
                  <a:latin typeface="Times New Roman" panose="02020603050405020304" pitchFamily="18" charset="0"/>
                  <a:cs typeface="Times New Roman" panose="02020603050405020304" pitchFamily="18" charset="0"/>
                </a:rPr>
                <a:t>Intermédiares</a:t>
              </a:r>
              <a:endParaRPr lang="en-GB" sz="2400" b="1" dirty="0">
                <a:latin typeface="Times New Roman" panose="02020603050405020304" pitchFamily="18" charset="0"/>
                <a:cs typeface="Times New Roman" panose="02020603050405020304" pitchFamily="18" charset="0"/>
              </a:endParaRPr>
            </a:p>
          </p:txBody>
        </p:sp>
        <p:sp>
          <p:nvSpPr>
            <p:cNvPr id="6155" name="Oval 11"/>
            <p:cNvSpPr>
              <a:spLocks noChangeArrowheads="1"/>
            </p:cNvSpPr>
            <p:nvPr/>
          </p:nvSpPr>
          <p:spPr bwMode="auto">
            <a:xfrm>
              <a:off x="288" y="1488"/>
              <a:ext cx="1248" cy="576"/>
            </a:xfrm>
            <a:prstGeom prst="ellipse">
              <a:avLst/>
            </a:prstGeom>
            <a:grpFill/>
            <a:ln w="9525">
              <a:solidFill>
                <a:schemeClr val="tx1"/>
              </a:solidFill>
              <a:round/>
              <a:headEnd/>
              <a:tailEnd/>
            </a:ln>
            <a:effectLst>
              <a:outerShdw dist="107763" dir="2700000" algn="ctr" rotWithShape="0">
                <a:schemeClr val="tx2">
                  <a:alpha val="50000"/>
                </a:schemeClr>
              </a:outerShdw>
            </a:effectLst>
          </p:spPr>
          <p:txBody>
            <a:bodyPr wrap="none" anchor="ctr"/>
            <a:lstStyle/>
            <a:p>
              <a:pPr algn="ctr" eaLnBrk="1" hangingPunct="1">
                <a:defRPr/>
              </a:pPr>
              <a:r>
                <a:rPr lang="en-GB" sz="2400" b="1" dirty="0">
                  <a:latin typeface="Times New Roman" panose="02020603050405020304" pitchFamily="18" charset="0"/>
                  <a:cs typeface="Times New Roman" panose="02020603050405020304" pitchFamily="18" charset="0"/>
                </a:rPr>
                <a:t>Microtubules </a:t>
              </a:r>
            </a:p>
          </p:txBody>
        </p:sp>
      </p:grpSp>
      <p:grpSp>
        <p:nvGrpSpPr>
          <p:cNvPr id="4" name="Group 24"/>
          <p:cNvGrpSpPr>
            <a:grpSpLocks/>
          </p:cNvGrpSpPr>
          <p:nvPr/>
        </p:nvGrpSpPr>
        <p:grpSpPr bwMode="auto">
          <a:xfrm>
            <a:off x="395536" y="2829899"/>
            <a:ext cx="8496944" cy="521494"/>
            <a:chOff x="576" y="2110"/>
            <a:chExt cx="4752" cy="438"/>
          </a:xfrm>
        </p:grpSpPr>
        <p:sp>
          <p:nvSpPr>
            <p:cNvPr id="5134" name="Text Box 14"/>
            <p:cNvSpPr txBox="1">
              <a:spLocks noChangeArrowheads="1"/>
            </p:cNvSpPr>
            <p:nvPr/>
          </p:nvSpPr>
          <p:spPr bwMode="auto">
            <a:xfrm>
              <a:off x="576" y="2110"/>
              <a:ext cx="1561"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GB" altLang="en-US" sz="2400" b="1" dirty="0" smtClean="0">
                  <a:latin typeface="Times New Roman" panose="02020603050405020304" pitchFamily="18" charset="0"/>
                  <a:cs typeface="Times New Roman" panose="02020603050405020304" pitchFamily="18" charset="0"/>
                </a:rPr>
                <a:t> </a:t>
              </a:r>
              <a:r>
                <a:rPr lang="en-GB" altLang="en-US" sz="2400" b="1" dirty="0">
                  <a:latin typeface="Times New Roman" panose="02020603050405020304" pitchFamily="18" charset="0"/>
                  <a:cs typeface="Times New Roman" panose="02020603050405020304" pitchFamily="18" charset="0"/>
                </a:rPr>
                <a:t>D</a:t>
              </a:r>
              <a:r>
                <a:rPr lang="en-GB" altLang="en-US" sz="2400" b="1" dirty="0" smtClean="0">
                  <a:latin typeface="Times New Roman" panose="02020603050405020304" pitchFamily="18" charset="0"/>
                  <a:cs typeface="Times New Roman" panose="02020603050405020304" pitchFamily="18" charset="0"/>
                </a:rPr>
                <a:t>iameter: 25 nm</a:t>
              </a:r>
              <a:endParaRPr lang="en-GB" altLang="en-US" sz="2400" b="1" dirty="0">
                <a:latin typeface="Times New Roman" panose="02020603050405020304" pitchFamily="18" charset="0"/>
                <a:cs typeface="Times New Roman" panose="02020603050405020304" pitchFamily="18" charset="0"/>
              </a:endParaRPr>
            </a:p>
          </p:txBody>
        </p:sp>
        <p:sp>
          <p:nvSpPr>
            <p:cNvPr id="5135" name="Text Box 15"/>
            <p:cNvSpPr txBox="1">
              <a:spLocks noChangeArrowheads="1"/>
            </p:cNvSpPr>
            <p:nvPr/>
          </p:nvSpPr>
          <p:spPr bwMode="auto">
            <a:xfrm>
              <a:off x="2352" y="2160"/>
              <a:ext cx="145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GB" altLang="en-US" sz="2400" b="1" dirty="0" err="1" smtClean="0">
                  <a:latin typeface="Times New Roman" panose="02020603050405020304" pitchFamily="18" charset="0"/>
                  <a:cs typeface="Times New Roman" panose="02020603050405020304" pitchFamily="18" charset="0"/>
                </a:rPr>
                <a:t>Diamètre</a:t>
              </a:r>
              <a:r>
                <a:rPr lang="en-GB" altLang="en-US" sz="2400" b="1" dirty="0" smtClean="0">
                  <a:latin typeface="Times New Roman" panose="02020603050405020304" pitchFamily="18" charset="0"/>
                  <a:cs typeface="Times New Roman" panose="02020603050405020304" pitchFamily="18" charset="0"/>
                </a:rPr>
                <a:t>: 7nm</a:t>
              </a:r>
              <a:endParaRPr lang="en-GB" altLang="en-US" sz="2400" b="1" dirty="0">
                <a:latin typeface="Times New Roman" panose="02020603050405020304" pitchFamily="18" charset="0"/>
                <a:cs typeface="Times New Roman" panose="02020603050405020304" pitchFamily="18" charset="0"/>
              </a:endParaRPr>
            </a:p>
          </p:txBody>
        </p:sp>
        <p:sp>
          <p:nvSpPr>
            <p:cNvPr id="5136" name="Text Box 16"/>
            <p:cNvSpPr txBox="1">
              <a:spLocks noChangeArrowheads="1"/>
            </p:cNvSpPr>
            <p:nvPr/>
          </p:nvSpPr>
          <p:spPr bwMode="auto">
            <a:xfrm>
              <a:off x="3903" y="2160"/>
              <a:ext cx="142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GB" altLang="en-US" sz="2400" b="1" dirty="0" smtClean="0">
                  <a:latin typeface="Times New Roman" panose="02020603050405020304" pitchFamily="18" charset="0"/>
                  <a:cs typeface="Times New Roman" panose="02020603050405020304" pitchFamily="18" charset="0"/>
                </a:rPr>
                <a:t> Diameter: 10 nm</a:t>
              </a:r>
              <a:endParaRPr lang="en-GB" altLang="en-US" sz="2400" b="1"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2332684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 calcmode="lin" valueType="num">
                                      <p:cBhvr>
                                        <p:cTn id="29" dur="500" fill="hold"/>
                                        <p:tgtEl>
                                          <p:spTgt spid="6162"/>
                                        </p:tgtEl>
                                        <p:attrNameLst>
                                          <p:attrName>ppt_w</p:attrName>
                                        </p:attrNameLst>
                                      </p:cBhvr>
                                      <p:tavLst>
                                        <p:tav tm="0">
                                          <p:val>
                                            <p:fltVal val="0"/>
                                          </p:val>
                                        </p:tav>
                                        <p:tav tm="100000">
                                          <p:val>
                                            <p:strVal val="#ppt_w"/>
                                          </p:val>
                                        </p:tav>
                                      </p:tavLst>
                                    </p:anim>
                                    <p:anim calcmode="lin" valueType="num">
                                      <p:cBhvr>
                                        <p:cTn id="30" dur="500" fill="hold"/>
                                        <p:tgtEl>
                                          <p:spTgt spid="6162"/>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6163"/>
                                        </p:tgtEl>
                                        <p:attrNameLst>
                                          <p:attrName>style.visibility</p:attrName>
                                        </p:attrNameLst>
                                      </p:cBhvr>
                                      <p:to>
                                        <p:strVal val="visible"/>
                                      </p:to>
                                    </p:set>
                                    <p:anim calcmode="lin" valueType="num">
                                      <p:cBhvr>
                                        <p:cTn id="35" dur="500" fill="hold"/>
                                        <p:tgtEl>
                                          <p:spTgt spid="6163"/>
                                        </p:tgtEl>
                                        <p:attrNameLst>
                                          <p:attrName>ppt_w</p:attrName>
                                        </p:attrNameLst>
                                      </p:cBhvr>
                                      <p:tavLst>
                                        <p:tav tm="0">
                                          <p:val>
                                            <p:fltVal val="0"/>
                                          </p:val>
                                        </p:tav>
                                        <p:tav tm="100000">
                                          <p:val>
                                            <p:strVal val="#ppt_w"/>
                                          </p:val>
                                        </p:tav>
                                      </p:tavLst>
                                    </p:anim>
                                    <p:anim calcmode="lin" valueType="num">
                                      <p:cBhvr>
                                        <p:cTn id="36" dur="500" fill="hold"/>
                                        <p:tgtEl>
                                          <p:spTgt spid="6163"/>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6164"/>
                                        </p:tgtEl>
                                        <p:attrNameLst>
                                          <p:attrName>style.visibility</p:attrName>
                                        </p:attrNameLst>
                                      </p:cBhvr>
                                      <p:to>
                                        <p:strVal val="visible"/>
                                      </p:to>
                                    </p:set>
                                    <p:anim calcmode="lin" valueType="num">
                                      <p:cBhvr>
                                        <p:cTn id="41" dur="500" fill="hold"/>
                                        <p:tgtEl>
                                          <p:spTgt spid="6164"/>
                                        </p:tgtEl>
                                        <p:attrNameLst>
                                          <p:attrName>ppt_w</p:attrName>
                                        </p:attrNameLst>
                                      </p:cBhvr>
                                      <p:tavLst>
                                        <p:tav tm="0">
                                          <p:val>
                                            <p:fltVal val="0"/>
                                          </p:val>
                                        </p:tav>
                                        <p:tav tm="100000">
                                          <p:val>
                                            <p:strVal val="#ppt_w"/>
                                          </p:val>
                                        </p:tav>
                                      </p:tavLst>
                                    </p:anim>
                                    <p:anim calcmode="lin" valueType="num">
                                      <p:cBhvr>
                                        <p:cTn id="42" dur="500" fill="hold"/>
                                        <p:tgtEl>
                                          <p:spTgt spid="61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2" grpId="0" animBg="1"/>
      <p:bldP spid="6163" grpId="0" animBg="1"/>
      <p:bldP spid="616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rcRect l="20495" t="10284" r="23215" b="7221"/>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142844" y="142852"/>
            <a:ext cx="4143404" cy="785794"/>
          </a:xfrm>
          <a:prstGeom prst="rect">
            <a:avLst/>
          </a:prstGeom>
          <a:solidFill>
            <a:schemeClr val="accent4">
              <a:lumMod val="20000"/>
              <a:lumOff val="80000"/>
            </a:schemeClr>
          </a:solidFill>
          <a:ln w="76200">
            <a:solidFill>
              <a:srgbClr val="FF0000"/>
            </a:solidFill>
            <a:prstDash val="solid"/>
          </a:ln>
        </p:spPr>
        <p:txBody>
          <a:bodyPr vert="horz" lIns="180000" tIns="108000" rIns="180000" bIns="108000">
            <a:noAutofit/>
          </a:bodyPr>
          <a:lstStyle/>
          <a:p>
            <a:pPr marL="274320" lvl="0" indent="-274320" algn="just">
              <a:lnSpc>
                <a:spcPct val="150000"/>
              </a:lnSpc>
              <a:spcBef>
                <a:spcPct val="20000"/>
              </a:spcBef>
              <a:buSzPct val="95000"/>
              <a:buFont typeface="Wingdings" pitchFamily="2" charset="2"/>
              <a:buChar char="§"/>
              <a:defRPr/>
            </a:pPr>
            <a:r>
              <a:rPr kumimoji="0" lang="fr-FR" sz="2400" b="1" i="0" u="none" strike="noStrike" kern="1200" cap="none" spc="0" normalizeH="0" baseline="0" noProof="0" dirty="0" smtClean="0">
                <a:ln>
                  <a:solidFill>
                    <a:srgbClr val="002060"/>
                  </a:solidFill>
                </a:ln>
                <a:solidFill>
                  <a:srgbClr val="0070C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Protéine de liaison latérale</a:t>
            </a: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3076" name="Picture 4"/>
          <p:cNvPicPr>
            <a:picLocks noChangeAspect="1" noChangeArrowheads="1"/>
          </p:cNvPicPr>
          <p:nvPr/>
        </p:nvPicPr>
        <p:blipFill>
          <a:blip r:embed="rId2"/>
          <a:srcRect/>
          <a:stretch>
            <a:fillRect/>
          </a:stretch>
        </p:blipFill>
        <p:spPr bwMode="auto">
          <a:xfrm>
            <a:off x="571472" y="2575891"/>
            <a:ext cx="8143932" cy="4067819"/>
          </a:xfrm>
          <a:prstGeom prst="rect">
            <a:avLst/>
          </a:prstGeom>
          <a:noFill/>
          <a:ln w="9525">
            <a:noFill/>
            <a:miter lim="800000"/>
            <a:headEnd/>
            <a:tailEnd/>
          </a:ln>
          <a:effectLst/>
        </p:spPr>
      </p:pic>
      <p:sp>
        <p:nvSpPr>
          <p:cNvPr id="4" name="Espace réservé du contenu 2"/>
          <p:cNvSpPr txBox="1">
            <a:spLocks/>
          </p:cNvSpPr>
          <p:nvPr/>
        </p:nvSpPr>
        <p:spPr>
          <a:xfrm>
            <a:off x="214282" y="1081094"/>
            <a:ext cx="8572560" cy="1347774"/>
          </a:xfrm>
          <a:prstGeom prst="rect">
            <a:avLst/>
          </a:prstGeom>
          <a:solidFill>
            <a:schemeClr val="accent4">
              <a:lumMod val="20000"/>
              <a:lumOff val="80000"/>
            </a:schemeClr>
          </a:solidFill>
          <a:ln w="76200">
            <a:solidFill>
              <a:srgbClr val="FF0000"/>
            </a:solidFill>
            <a:prstDash val="sysDash"/>
          </a:ln>
        </p:spPr>
        <p:txBody>
          <a:bodyPr vert="horz" lIns="180000" tIns="108000" rIns="180000" bIns="108000">
            <a:noAutofit/>
          </a:bodyPr>
          <a:lstStyle/>
          <a:p>
            <a:pPr marL="274320" lvl="0" indent="-274320" algn="just">
              <a:lnSpc>
                <a:spcPct val="150000"/>
              </a:lnSpc>
              <a:spcBef>
                <a:spcPct val="20000"/>
              </a:spcBef>
              <a:buSzPct val="95000"/>
              <a:defRPr/>
            </a:pP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la </a:t>
            </a:r>
            <a:r>
              <a:rPr lang="fr-FR" sz="2400" b="1" dirty="0" err="1" smtClean="0">
                <a:solidFill>
                  <a:srgbClr val="B70314"/>
                </a:solidFill>
                <a:latin typeface="Times New Roman" pitchFamily="18" charset="0"/>
                <a:cs typeface="Times New Roman" pitchFamily="18" charset="0"/>
              </a:rPr>
              <a:t>Fimbrine</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lie les MF </a:t>
            </a:r>
            <a:r>
              <a:rPr lang="fr-FR" sz="2400" b="1" dirty="0" smtClean="0">
                <a:latin typeface="Times New Roman" pitchFamily="18" charset="0"/>
                <a:cs typeface="Times New Roman" pitchFamily="18" charset="0"/>
              </a:rPr>
              <a:t>tout en </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permettant leur assemblage sous forme de faisceaux parallèles serrés </a:t>
            </a: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143636" y="168712"/>
            <a:ext cx="2857552" cy="6272826"/>
          </a:xfrm>
          <a:prstGeom prst="rect">
            <a:avLst/>
          </a:prstGeom>
          <a:solidFill>
            <a:schemeClr val="bg1"/>
          </a:solidFill>
          <a:ln w="57150">
            <a:solidFill>
              <a:srgbClr val="CC66FF"/>
            </a:solidFill>
            <a:miter lim="800000"/>
            <a:headEnd/>
            <a:tailEnd/>
          </a:ln>
          <a:effectLst/>
        </p:spPr>
        <p:txBody>
          <a:bodyPr vert="horz" wrap="square" lIns="216000" tIns="180000" rIns="180000" bIns="180000" numCol="1" anchor="ctr" anchorCtr="0" compatLnSpc="1">
            <a:prstTxWarp prst="textNoShape">
              <a:avLst/>
            </a:prstTxWarp>
            <a:spAutoFit/>
          </a:bodyPr>
          <a:lstStyle/>
          <a:p>
            <a:pPr algn="just"/>
            <a:r>
              <a:rPr lang="fr-FR" sz="2400" dirty="0" smtClean="0">
                <a:latin typeface="Times New Roman" pitchFamily="18" charset="0"/>
                <a:cs typeface="Times New Roman" pitchFamily="18" charset="0"/>
              </a:rPr>
              <a:t>Dans les cellules intestinales, des faisceaux de </a:t>
            </a:r>
            <a:r>
              <a:rPr lang="fr-FR" sz="2400" dirty="0" err="1" smtClean="0">
                <a:latin typeface="Times New Roman" pitchFamily="18" charset="0"/>
                <a:cs typeface="Times New Roman" pitchFamily="18" charset="0"/>
              </a:rPr>
              <a:t>Micro-Filaments</a:t>
            </a:r>
            <a:r>
              <a:rPr lang="fr-FR" sz="2400" dirty="0" smtClean="0">
                <a:latin typeface="Times New Roman" pitchFamily="18" charset="0"/>
                <a:cs typeface="Times New Roman" pitchFamily="18" charset="0"/>
              </a:rPr>
              <a:t> (25 à 30 MF) remplissent les microvillosités.</a:t>
            </a:r>
          </a:p>
          <a:p>
            <a:pPr lvl="0" algn="just" fontAlgn="base">
              <a:spcBef>
                <a:spcPct val="0"/>
              </a:spcBef>
              <a:spcAft>
                <a:spcPct val="0"/>
              </a:spcAft>
              <a:buClr>
                <a:srgbClr val="3333CC"/>
              </a:buClr>
            </a:pPr>
            <a:endParaRPr lang="fr-FR" sz="2400" dirty="0" smtClean="0">
              <a:latin typeface="Times New Roman" pitchFamily="18" charset="0"/>
              <a:cs typeface="Times New Roman" pitchFamily="18" charset="0"/>
            </a:endParaRPr>
          </a:p>
          <a:p>
            <a:pPr lvl="0" algn="just" fontAlgn="base">
              <a:spcBef>
                <a:spcPct val="0"/>
              </a:spcBef>
              <a:spcAft>
                <a:spcPct val="0"/>
              </a:spcAft>
              <a:buClr>
                <a:srgbClr val="00FF00"/>
              </a:buClr>
              <a:buFont typeface="Wingdings" pitchFamily="2" charset="2"/>
              <a:buChar char="v"/>
            </a:pPr>
            <a:r>
              <a:rPr lang="fr-FR" sz="2400" b="1" dirty="0" smtClean="0">
                <a:latin typeface="Times New Roman" pitchFamily="18" charset="0"/>
                <a:cs typeface="Times New Roman" pitchFamily="18" charset="0"/>
              </a:rPr>
              <a:t>Ces faisceaux sont à disposition parallèle serré.</a:t>
            </a:r>
          </a:p>
          <a:p>
            <a:pPr lvl="0" algn="just" fontAlgn="base">
              <a:spcBef>
                <a:spcPct val="0"/>
              </a:spcBef>
              <a:spcAft>
                <a:spcPct val="0"/>
              </a:spcAft>
              <a:buClr>
                <a:srgbClr val="FF0000"/>
              </a:buClr>
            </a:pPr>
            <a:endParaRPr lang="fr-FR" sz="2400" b="1" dirty="0" smtClean="0">
              <a:latin typeface="Times New Roman" pitchFamily="18" charset="0"/>
              <a:cs typeface="Times New Roman" pitchFamily="18" charset="0"/>
            </a:endParaRPr>
          </a:p>
          <a:p>
            <a:pPr lvl="0" algn="just" fontAlgn="base">
              <a:spcBef>
                <a:spcPct val="0"/>
              </a:spcBef>
              <a:spcAft>
                <a:spcPct val="0"/>
              </a:spcAft>
              <a:buClr>
                <a:srgbClr val="FF0000"/>
              </a:buClr>
              <a:buFont typeface="Wingdings" pitchFamily="2" charset="2"/>
              <a:buChar char="v"/>
            </a:pPr>
            <a:r>
              <a:rPr lang="fr-FR" sz="2400" b="1" dirty="0" smtClean="0">
                <a:latin typeface="Times New Roman" pitchFamily="18" charset="0"/>
                <a:cs typeface="Times New Roman" pitchFamily="18" charset="0"/>
              </a:rPr>
              <a:t> Les faisceaux des MF des microvillosités </a:t>
            </a:r>
            <a:r>
              <a:rPr lang="fr-FR" sz="2400" dirty="0" smtClean="0">
                <a:latin typeface="Times New Roman" pitchFamily="18" charset="0"/>
                <a:cs typeface="Times New Roman" pitchFamily="18" charset="0"/>
              </a:rPr>
              <a:t>sont  des </a:t>
            </a:r>
            <a:r>
              <a:rPr lang="fr-FR" sz="2400" b="1" dirty="0" smtClean="0">
                <a:solidFill>
                  <a:srgbClr val="FF0000"/>
                </a:solidFill>
                <a:latin typeface="Times New Roman" pitchFamily="18" charset="0"/>
                <a:cs typeface="Times New Roman" pitchFamily="18" charset="0"/>
              </a:rPr>
              <a:t>structures stables.</a:t>
            </a:r>
            <a:endParaRPr kumimoji="0" lang="fr-FR" sz="2400" b="1" i="0" u="none" strike="noStrike" cap="none" normalizeH="0" baseline="0" dirty="0" smtClean="0">
              <a:ln>
                <a:noFill/>
              </a:ln>
              <a:solidFill>
                <a:srgbClr val="FF0000"/>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61913" y="71414"/>
            <a:ext cx="6081723" cy="6665913"/>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214314" y="142876"/>
            <a:ext cx="4214810" cy="857232"/>
          </a:xfrm>
          <a:prstGeom prst="rect">
            <a:avLst/>
          </a:prstGeom>
          <a:solidFill>
            <a:schemeClr val="accent4">
              <a:lumMod val="20000"/>
              <a:lumOff val="80000"/>
            </a:schemeClr>
          </a:solidFill>
          <a:ln w="76200">
            <a:solidFill>
              <a:srgbClr val="FF0000"/>
            </a:solidFill>
            <a:prstDash val="solid"/>
          </a:ln>
        </p:spPr>
        <p:txBody>
          <a:bodyPr vert="horz" lIns="180000" tIns="108000" rIns="180000" bIns="108000">
            <a:noAutofit/>
          </a:bodyPr>
          <a:lstStyle/>
          <a:p>
            <a:pPr marL="274320" lvl="0" indent="-274320" algn="just">
              <a:lnSpc>
                <a:spcPct val="150000"/>
              </a:lnSpc>
              <a:spcBef>
                <a:spcPct val="20000"/>
              </a:spcBef>
              <a:buSzPct val="95000"/>
              <a:buFont typeface="Wingdings" pitchFamily="2" charset="2"/>
              <a:buChar char="§"/>
              <a:defRPr/>
            </a:pPr>
            <a:r>
              <a:rPr kumimoji="0" lang="fr-FR" sz="2400" b="1" i="0" u="none" strike="noStrike" kern="1200" cap="none" spc="0" normalizeH="0" baseline="0" noProof="0" dirty="0" smtClean="0">
                <a:ln>
                  <a:solidFill>
                    <a:srgbClr val="002060"/>
                  </a:solidFill>
                </a:ln>
                <a:solidFill>
                  <a:srgbClr val="0070C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Protéine de liaison latérale</a:t>
            </a: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12642" name="Picture 2"/>
          <p:cNvPicPr>
            <a:picLocks noChangeAspect="1" noChangeArrowheads="1"/>
          </p:cNvPicPr>
          <p:nvPr/>
        </p:nvPicPr>
        <p:blipFill>
          <a:blip r:embed="rId2"/>
          <a:srcRect/>
          <a:stretch>
            <a:fillRect/>
          </a:stretch>
        </p:blipFill>
        <p:spPr bwMode="auto">
          <a:xfrm>
            <a:off x="285720" y="3571876"/>
            <a:ext cx="5429288" cy="2214578"/>
          </a:xfrm>
          <a:prstGeom prst="rect">
            <a:avLst/>
          </a:prstGeom>
          <a:noFill/>
          <a:ln w="9525">
            <a:solidFill>
              <a:srgbClr val="00B0F0"/>
            </a:solidFill>
            <a:miter lim="800000"/>
            <a:headEnd/>
            <a:tailEnd/>
          </a:ln>
          <a:effectLst/>
        </p:spPr>
      </p:pic>
      <p:pic>
        <p:nvPicPr>
          <p:cNvPr id="112644" name="Picture 4"/>
          <p:cNvPicPr>
            <a:picLocks noChangeAspect="1" noChangeArrowheads="1"/>
          </p:cNvPicPr>
          <p:nvPr/>
        </p:nvPicPr>
        <p:blipFill>
          <a:blip r:embed="rId3"/>
          <a:srcRect t="36232"/>
          <a:stretch>
            <a:fillRect/>
          </a:stretch>
        </p:blipFill>
        <p:spPr bwMode="auto">
          <a:xfrm>
            <a:off x="6000760" y="1500174"/>
            <a:ext cx="2857520" cy="4857784"/>
          </a:xfrm>
          <a:prstGeom prst="rect">
            <a:avLst/>
          </a:prstGeom>
          <a:noFill/>
          <a:ln w="38100">
            <a:solidFill>
              <a:srgbClr val="FFFF00"/>
            </a:solidFill>
            <a:miter lim="800000"/>
            <a:headEnd/>
            <a:tailEnd/>
          </a:ln>
          <a:effectLst/>
        </p:spPr>
      </p:pic>
      <p:sp>
        <p:nvSpPr>
          <p:cNvPr id="5" name="Espace réservé du contenu 2"/>
          <p:cNvSpPr txBox="1">
            <a:spLocks/>
          </p:cNvSpPr>
          <p:nvPr/>
        </p:nvSpPr>
        <p:spPr>
          <a:xfrm>
            <a:off x="214314" y="1142984"/>
            <a:ext cx="5643570" cy="2357454"/>
          </a:xfrm>
          <a:prstGeom prst="rect">
            <a:avLst/>
          </a:prstGeom>
          <a:solidFill>
            <a:schemeClr val="accent4">
              <a:lumMod val="20000"/>
              <a:lumOff val="80000"/>
            </a:schemeClr>
          </a:solidFill>
          <a:ln w="76200">
            <a:solidFill>
              <a:srgbClr val="FF0000"/>
            </a:solidFill>
            <a:prstDash val="dash"/>
          </a:ln>
        </p:spPr>
        <p:txBody>
          <a:bodyPr vert="horz" lIns="180000" tIns="108000" rIns="180000" bIns="108000">
            <a:noAutofit/>
          </a:bodyPr>
          <a:lstStyle/>
          <a:p>
            <a:pPr marL="274320" lvl="0" indent="-274320" algn="just">
              <a:lnSpc>
                <a:spcPct val="150000"/>
              </a:lnSpc>
              <a:spcBef>
                <a:spcPct val="20000"/>
              </a:spcBef>
              <a:buSzPct val="95000"/>
              <a:defRPr/>
            </a:pP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la </a:t>
            </a:r>
            <a:r>
              <a:rPr lang="fr-FR" sz="2400" b="1" dirty="0" smtClean="0">
                <a:solidFill>
                  <a:srgbClr val="7030A0"/>
                </a:solidFill>
                <a:latin typeface="Times New Roman" pitchFamily="18" charset="0"/>
                <a:cs typeface="Times New Roman" pitchFamily="18" charset="0"/>
              </a:rPr>
              <a:t>Alpha-</a:t>
            </a:r>
            <a:r>
              <a:rPr lang="fr-FR" sz="2400" b="1" dirty="0" err="1" smtClean="0">
                <a:solidFill>
                  <a:srgbClr val="7030A0"/>
                </a:solidFill>
                <a:latin typeface="Times New Roman" pitchFamily="18" charset="0"/>
                <a:cs typeface="Times New Roman" pitchFamily="18" charset="0"/>
              </a:rPr>
              <a:t>actinine</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lie les MF </a:t>
            </a:r>
            <a:r>
              <a:rPr lang="fr-FR" sz="2400" b="1" dirty="0" smtClean="0">
                <a:latin typeface="Times New Roman" pitchFamily="18" charset="0"/>
                <a:cs typeface="Times New Roman" pitchFamily="18" charset="0"/>
              </a:rPr>
              <a:t>tout en </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permettant leur assemblage sous forme de faisceaux parallèles contractiles lâches</a:t>
            </a:r>
            <a:r>
              <a:rPr lang="fr-FR" sz="2400" b="1" dirty="0" smtClean="0">
                <a:latin typeface="Times New Roman" pitchFamily="18" charset="0"/>
                <a:cs typeface="Times New Roman" pitchFamily="18" charset="0"/>
              </a:rPr>
              <a:t>. </a:t>
            </a: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4282" y="-24"/>
            <a:ext cx="8501122" cy="2394841"/>
          </a:xfrm>
          <a:prstGeom prst="rect">
            <a:avLst/>
          </a:prstGeom>
          <a:solidFill>
            <a:schemeClr val="accent4">
              <a:lumMod val="20000"/>
              <a:lumOff val="80000"/>
            </a:schemeClr>
          </a:solidFill>
          <a:ln w="76200">
            <a:solidFill>
              <a:schemeClr val="tx1"/>
            </a:solidFill>
          </a:ln>
        </p:spPr>
        <p:txBody>
          <a:bodyPr wrap="square" lIns="180000" tIns="180000" rIns="180000" bIns="180000">
            <a:spAutoFit/>
          </a:bodyPr>
          <a:lstStyle/>
          <a:p>
            <a:pPr algn="just"/>
            <a:r>
              <a:rPr lang="fr-FR" sz="2200" dirty="0" smtClean="0">
                <a:latin typeface="Times New Roman" pitchFamily="18" charset="0"/>
                <a:cs typeface="Times New Roman" pitchFamily="18" charset="0"/>
              </a:rPr>
              <a:t>Les microfilaments (d’actine) sont surtout connus pour leur </a:t>
            </a:r>
            <a:r>
              <a:rPr lang="fr-FR" sz="2200" b="1" dirty="0" smtClean="0">
                <a:latin typeface="Times New Roman" pitchFamily="18" charset="0"/>
                <a:cs typeface="Times New Roman" pitchFamily="18" charset="0"/>
              </a:rPr>
              <a:t>rôle dans la contraction musculaire. </a:t>
            </a:r>
          </a:p>
          <a:p>
            <a:pPr algn="just"/>
            <a:r>
              <a:rPr lang="fr-FR" sz="2200" dirty="0" smtClean="0">
                <a:latin typeface="Times New Roman" pitchFamily="18" charset="0"/>
                <a:cs typeface="Times New Roman" pitchFamily="18" charset="0"/>
              </a:rPr>
              <a:t>Dans la cellule musculaire striée, </a:t>
            </a:r>
            <a:r>
              <a:rPr lang="fr-FR" sz="2200" b="1" dirty="0" smtClean="0">
                <a:solidFill>
                  <a:srgbClr val="FF0000"/>
                </a:solidFill>
                <a:latin typeface="Times New Roman" pitchFamily="18" charset="0"/>
                <a:cs typeface="Times New Roman" pitchFamily="18" charset="0"/>
              </a:rPr>
              <a:t>des milliers de MF sont disposés parallèlement les uns aux autres, </a:t>
            </a:r>
            <a:r>
              <a:rPr lang="fr-FR" sz="2200" b="1" dirty="0" smtClean="0">
                <a:latin typeface="Times New Roman" pitchFamily="18" charset="0"/>
                <a:cs typeface="Times New Roman" pitchFamily="18" charset="0"/>
              </a:rPr>
              <a:t>sous forme de </a:t>
            </a:r>
            <a:r>
              <a:rPr lang="fr-FR" sz="2200" b="1" dirty="0" smtClean="0">
                <a:ln>
                  <a:solidFill>
                    <a:schemeClr val="bg2">
                      <a:lumMod val="50000"/>
                    </a:schemeClr>
                  </a:solidFill>
                </a:ln>
                <a:solidFill>
                  <a:srgbClr val="CC66FF"/>
                </a:solidFill>
                <a:latin typeface="Times New Roman" pitchFamily="18" charset="0"/>
                <a:cs typeface="Times New Roman" pitchFamily="18" charset="0"/>
              </a:rPr>
              <a:t>faisceaux parallèles contractiles lâches</a:t>
            </a:r>
            <a:r>
              <a:rPr lang="fr-FR" sz="2200" b="1" dirty="0" smtClean="0">
                <a:latin typeface="Times New Roman" pitchFamily="18" charset="0"/>
                <a:cs typeface="Times New Roman" pitchFamily="18" charset="0"/>
              </a:rPr>
              <a:t>, formant ainsi des </a:t>
            </a:r>
            <a:r>
              <a:rPr lang="fr-FR" sz="2200" b="1" dirty="0" smtClean="0">
                <a:solidFill>
                  <a:srgbClr val="3333CC"/>
                </a:solidFill>
                <a:latin typeface="Times New Roman" pitchFamily="18" charset="0"/>
                <a:cs typeface="Times New Roman" pitchFamily="18" charset="0"/>
              </a:rPr>
              <a:t>unités contractiles </a:t>
            </a:r>
            <a:r>
              <a:rPr lang="fr-FR" sz="2200" dirty="0" smtClean="0">
                <a:latin typeface="Times New Roman" pitchFamily="18" charset="0"/>
                <a:cs typeface="Times New Roman" pitchFamily="18" charset="0"/>
              </a:rPr>
              <a:t>appelées </a:t>
            </a:r>
            <a:r>
              <a:rPr lang="fr-FR" sz="2200" b="1" dirty="0" smtClean="0">
                <a:solidFill>
                  <a:srgbClr val="CC0099"/>
                </a:solidFill>
                <a:latin typeface="Times New Roman" pitchFamily="18" charset="0"/>
                <a:cs typeface="Times New Roman" pitchFamily="18" charset="0"/>
              </a:rPr>
              <a:t>sarcomères </a:t>
            </a:r>
            <a:endParaRPr lang="fr-FR" sz="2200" dirty="0">
              <a:solidFill>
                <a:srgbClr val="CC0099"/>
              </a:solidFill>
              <a:latin typeface="Times New Roman" pitchFamily="18" charset="0"/>
              <a:cs typeface="Times New Roman" pitchFamily="18" charset="0"/>
            </a:endParaRPr>
          </a:p>
        </p:txBody>
      </p:sp>
      <p:pic>
        <p:nvPicPr>
          <p:cNvPr id="4098" name="Picture 2" descr="D:\1 ALLAOUI\cours\Coupe-longitudinale-dune-fibre-musculaire-du-psoas-de-lapin-Images-de-microscopie_W640.jpg"/>
          <p:cNvPicPr>
            <a:picLocks noChangeAspect="1" noChangeArrowheads="1"/>
          </p:cNvPicPr>
          <p:nvPr/>
        </p:nvPicPr>
        <p:blipFill>
          <a:blip r:embed="rId2"/>
          <a:srcRect/>
          <a:stretch>
            <a:fillRect/>
          </a:stretch>
        </p:blipFill>
        <p:spPr bwMode="auto">
          <a:xfrm>
            <a:off x="214282" y="2428868"/>
            <a:ext cx="2786082" cy="2714644"/>
          </a:xfrm>
          <a:prstGeom prst="rect">
            <a:avLst/>
          </a:prstGeom>
          <a:noFill/>
          <a:ln w="57150">
            <a:solidFill>
              <a:schemeClr val="bg2">
                <a:lumMod val="25000"/>
              </a:schemeClr>
            </a:solidFill>
          </a:ln>
        </p:spPr>
      </p:pic>
      <p:sp>
        <p:nvSpPr>
          <p:cNvPr id="7" name="Rectangle 6"/>
          <p:cNvSpPr/>
          <p:nvPr/>
        </p:nvSpPr>
        <p:spPr>
          <a:xfrm>
            <a:off x="214282" y="5143512"/>
            <a:ext cx="2786082" cy="1477328"/>
          </a:xfrm>
          <a:prstGeom prst="rect">
            <a:avLst/>
          </a:prstGeom>
          <a:ln w="28575">
            <a:solidFill>
              <a:schemeClr val="bg2">
                <a:lumMod val="25000"/>
              </a:schemeClr>
            </a:solidFill>
          </a:ln>
        </p:spPr>
        <p:txBody>
          <a:bodyPr wrap="square">
            <a:spAutoFit/>
          </a:bodyPr>
          <a:lstStyle/>
          <a:p>
            <a:pPr algn="just"/>
            <a:r>
              <a:rPr lang="fr-FR" b="1" dirty="0" smtClean="0">
                <a:latin typeface="Times New Roman" pitchFamily="18" charset="0"/>
                <a:cs typeface="Times New Roman" pitchFamily="18" charset="0"/>
              </a:rPr>
              <a:t>Figure</a:t>
            </a:r>
            <a:r>
              <a:rPr lang="fr-FR" dirty="0" smtClean="0">
                <a:latin typeface="Times New Roman" pitchFamily="18" charset="0"/>
                <a:cs typeface="Times New Roman" pitchFamily="18" charset="0"/>
              </a:rPr>
              <a:t> Coupe longitudinale d'une fibre musculaire  « le muscle du psoas » de lapin. Images de microscopie électronique,</a:t>
            </a:r>
            <a:endParaRPr lang="fr-FR" dirty="0">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3"/>
          <a:srcRect/>
          <a:stretch>
            <a:fillRect/>
          </a:stretch>
        </p:blipFill>
        <p:spPr bwMode="auto">
          <a:xfrm>
            <a:off x="3143240" y="2500306"/>
            <a:ext cx="5715041" cy="1714512"/>
          </a:xfrm>
          <a:prstGeom prst="rect">
            <a:avLst/>
          </a:prstGeom>
          <a:noFill/>
          <a:ln w="57150">
            <a:solidFill>
              <a:srgbClr val="FFFF00"/>
            </a:solidFill>
            <a:miter lim="800000"/>
            <a:headEnd/>
            <a:tailEnd/>
          </a:ln>
          <a:effectLst/>
        </p:spPr>
      </p:pic>
      <p:sp>
        <p:nvSpPr>
          <p:cNvPr id="13" name="Rectangle 12"/>
          <p:cNvSpPr/>
          <p:nvPr/>
        </p:nvSpPr>
        <p:spPr>
          <a:xfrm>
            <a:off x="3143240" y="4214818"/>
            <a:ext cx="2286016" cy="2308324"/>
          </a:xfrm>
          <a:prstGeom prst="rect">
            <a:avLst/>
          </a:prstGeom>
          <a:ln w="38100">
            <a:solidFill>
              <a:srgbClr val="FFFF00"/>
            </a:solidFill>
          </a:ln>
        </p:spPr>
        <p:txBody>
          <a:bodyPr wrap="square">
            <a:spAutoFit/>
          </a:bodyPr>
          <a:lstStyle/>
          <a:p>
            <a:pPr algn="just"/>
            <a:r>
              <a:rPr lang="fr-FR" b="1" dirty="0" smtClean="0">
                <a:latin typeface="Times New Roman" pitchFamily="18" charset="0"/>
                <a:cs typeface="Times New Roman" pitchFamily="18" charset="0"/>
              </a:rPr>
              <a:t>Figure</a:t>
            </a:r>
            <a:r>
              <a:rPr lang="fr-FR" dirty="0" smtClean="0">
                <a:latin typeface="Times New Roman" pitchFamily="18" charset="0"/>
                <a:cs typeface="Times New Roman" pitchFamily="18" charset="0"/>
              </a:rPr>
              <a:t> Coupe longitudinale d'une fibre musculaire  cardiaque «le ventricule droit» de rat. Images de microscopie électronique,</a:t>
            </a:r>
            <a:endParaRPr lang="fr-FR" dirty="0">
              <a:latin typeface="Times New Roman" pitchFamily="18" charset="0"/>
              <a:cs typeface="Times New Roman" pitchFamily="18" charset="0"/>
            </a:endParaRPr>
          </a:p>
        </p:txBody>
      </p:sp>
      <p:pic>
        <p:nvPicPr>
          <p:cNvPr id="4101" name="Picture 5"/>
          <p:cNvPicPr>
            <a:picLocks noChangeAspect="1" noChangeArrowheads="1"/>
          </p:cNvPicPr>
          <p:nvPr/>
        </p:nvPicPr>
        <p:blipFill>
          <a:blip r:embed="rId4"/>
          <a:srcRect/>
          <a:stretch>
            <a:fillRect/>
          </a:stretch>
        </p:blipFill>
        <p:spPr bwMode="auto">
          <a:xfrm>
            <a:off x="5737722" y="3857628"/>
            <a:ext cx="3263434" cy="2755897"/>
          </a:xfrm>
          <a:prstGeom prst="rect">
            <a:avLst/>
          </a:prstGeom>
          <a:noFill/>
          <a:ln w="38100">
            <a:solidFill>
              <a:srgbClr val="FF000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579507"/>
          </a:xfrm>
          <a:prstGeom prst="rect">
            <a:avLst/>
          </a:prstGeom>
          <a:ln w="76200">
            <a:solidFill>
              <a:srgbClr val="00B0F0"/>
            </a:solidFill>
          </a:ln>
        </p:spPr>
        <p:style>
          <a:lnRef idx="2">
            <a:schemeClr val="dk1"/>
          </a:lnRef>
          <a:fillRef idx="1">
            <a:schemeClr val="lt1"/>
          </a:fillRef>
          <a:effectRef idx="0">
            <a:schemeClr val="dk1"/>
          </a:effectRef>
          <a:fontRef idx="minor">
            <a:schemeClr val="dk1"/>
          </a:fontRef>
        </p:style>
        <p:txBody>
          <a:bodyPr wrap="square" lIns="216000" tIns="180000" rIns="216000" bIns="180000">
            <a:spAutoFit/>
          </a:bodyPr>
          <a:lstStyle/>
          <a:p>
            <a:pPr algn="just">
              <a:buFont typeface="Wingdings" pitchFamily="2" charset="2"/>
              <a:buChar char="v"/>
            </a:pPr>
            <a:r>
              <a:rPr lang="fr-FR" sz="2400" dirty="0" smtClean="0">
                <a:latin typeface="Times New Roman" pitchFamily="18" charset="0"/>
                <a:cs typeface="Times New Roman" pitchFamily="18" charset="0"/>
              </a:rPr>
              <a:t>Ces unités (</a:t>
            </a:r>
            <a:r>
              <a:rPr lang="fr-FR" sz="2400" b="1" dirty="0" smtClean="0">
                <a:latin typeface="Times New Roman" pitchFamily="18" charset="0"/>
                <a:cs typeface="Times New Roman" pitchFamily="18" charset="0"/>
              </a:rPr>
              <a:t>sarcomères</a:t>
            </a:r>
            <a:r>
              <a:rPr lang="fr-FR" sz="2400" dirty="0" smtClean="0">
                <a:latin typeface="Times New Roman" pitchFamily="18" charset="0"/>
                <a:cs typeface="Times New Roman" pitchFamily="18" charset="0"/>
              </a:rPr>
              <a:t>) présentent une </a:t>
            </a:r>
            <a:r>
              <a:rPr lang="fr-FR" sz="2400" b="1" dirty="0" smtClean="0">
                <a:latin typeface="Times New Roman" pitchFamily="18" charset="0"/>
                <a:cs typeface="Times New Roman" pitchFamily="18" charset="0"/>
              </a:rPr>
              <a:t>structure stable et symétrique:</a:t>
            </a:r>
            <a:r>
              <a:rPr lang="fr-FR" sz="2400" dirty="0" smtClean="0">
                <a:latin typeface="Times New Roman" pitchFamily="18" charset="0"/>
                <a:cs typeface="Times New Roman" pitchFamily="18" charset="0"/>
              </a:rPr>
              <a:t> deux ensembles de MF parallèles  d’actine s’intercalent dans un ensemble de filaments plus épais composés de molécules d’une </a:t>
            </a:r>
            <a:r>
              <a:rPr lang="fr-FR" sz="2400" b="1" dirty="0" smtClean="0">
                <a:solidFill>
                  <a:srgbClr val="FF0000"/>
                </a:solidFill>
                <a:latin typeface="Times New Roman" pitchFamily="18" charset="0"/>
                <a:cs typeface="Times New Roman" pitchFamily="18" charset="0"/>
              </a:rPr>
              <a:t>protéine motrice appelée myosine</a:t>
            </a:r>
            <a:r>
              <a:rPr lang="fr-FR" sz="2400" dirty="0" smtClean="0">
                <a:latin typeface="Times New Roman" pitchFamily="18" charset="0"/>
                <a:cs typeface="Times New Roman" pitchFamily="18" charset="0"/>
              </a:rPr>
              <a:t>. </a:t>
            </a:r>
          </a:p>
          <a:p>
            <a:pPr algn="just">
              <a:buFont typeface="Wingdings" pitchFamily="2" charset="2"/>
              <a:buChar char="v"/>
            </a:pPr>
            <a:r>
              <a:rPr lang="fr-FR" sz="2400" dirty="0" smtClean="0">
                <a:latin typeface="Times New Roman" pitchFamily="18" charset="0"/>
                <a:cs typeface="Times New Roman" pitchFamily="18" charset="0"/>
              </a:rPr>
              <a:t>Les </a:t>
            </a:r>
            <a:r>
              <a:rPr lang="fr-FR" sz="2400" b="1" dirty="0" smtClean="0">
                <a:ln>
                  <a:solidFill>
                    <a:srgbClr val="CC6600"/>
                  </a:solidFill>
                </a:ln>
                <a:solidFill>
                  <a:srgbClr val="CC6600"/>
                </a:solidFill>
                <a:latin typeface="Times New Roman" pitchFamily="18" charset="0"/>
                <a:cs typeface="Times New Roman" pitchFamily="18" charset="0"/>
              </a:rPr>
              <a:t>MF d’actine </a:t>
            </a:r>
            <a:r>
              <a:rPr lang="fr-FR" sz="2400" dirty="0" smtClean="0">
                <a:latin typeface="Times New Roman" pitchFamily="18" charset="0"/>
                <a:cs typeface="Times New Roman" pitchFamily="18" charset="0"/>
              </a:rPr>
              <a:t>sont </a:t>
            </a:r>
            <a:r>
              <a:rPr lang="fr-FR" sz="2400" b="1" dirty="0" smtClean="0">
                <a:latin typeface="Times New Roman" pitchFamily="18" charset="0"/>
                <a:cs typeface="Times New Roman" pitchFamily="18" charset="0"/>
              </a:rPr>
              <a:t>maintenus à équidistance les uns des </a:t>
            </a:r>
            <a:r>
              <a:rPr lang="fr-FR" sz="2400" dirty="0" smtClean="0">
                <a:latin typeface="Times New Roman" pitchFamily="18" charset="0"/>
                <a:cs typeface="Times New Roman" pitchFamily="18" charset="0"/>
              </a:rPr>
              <a:t>autres par des protéines de liaisons de type </a:t>
            </a:r>
            <a:r>
              <a:rPr lang="fr-FR" sz="2400" b="1" dirty="0" smtClean="0">
                <a:ln>
                  <a:solidFill>
                    <a:schemeClr val="accent3">
                      <a:lumMod val="50000"/>
                    </a:schemeClr>
                  </a:solidFill>
                </a:ln>
                <a:solidFill>
                  <a:srgbClr val="92D050"/>
                </a:solidFill>
                <a:latin typeface="Times New Roman" pitchFamily="18" charset="0"/>
                <a:cs typeface="Times New Roman" pitchFamily="18" charset="0"/>
              </a:rPr>
              <a:t>alpha </a:t>
            </a:r>
            <a:r>
              <a:rPr lang="fr-FR" sz="2400" b="1" dirty="0" err="1" smtClean="0">
                <a:ln>
                  <a:solidFill>
                    <a:schemeClr val="accent3">
                      <a:lumMod val="50000"/>
                    </a:schemeClr>
                  </a:solidFill>
                </a:ln>
                <a:solidFill>
                  <a:srgbClr val="92D050"/>
                </a:solidFill>
                <a:latin typeface="Times New Roman" pitchFamily="18" charset="0"/>
                <a:cs typeface="Times New Roman" pitchFamily="18" charset="0"/>
              </a:rPr>
              <a:t>actinine</a:t>
            </a:r>
            <a:r>
              <a:rPr lang="fr-FR" sz="2400" b="1" dirty="0" smtClean="0">
                <a:ln>
                  <a:solidFill>
                    <a:schemeClr val="accent3">
                      <a:lumMod val="50000"/>
                    </a:schemeClr>
                  </a:solidFill>
                </a:ln>
                <a:solidFill>
                  <a:srgbClr val="92D050"/>
                </a:solidFill>
                <a:latin typeface="Times New Roman" pitchFamily="18" charset="0"/>
                <a:cs typeface="Times New Roman" pitchFamily="18" charset="0"/>
              </a:rPr>
              <a:t> </a:t>
            </a:r>
            <a:endParaRPr lang="fr-FR" sz="2400" dirty="0">
              <a:ln>
                <a:solidFill>
                  <a:schemeClr val="accent3">
                    <a:lumMod val="50000"/>
                  </a:schemeClr>
                </a:solidFill>
              </a:ln>
              <a:solidFill>
                <a:srgbClr val="92D050"/>
              </a:solidFill>
              <a:latin typeface="Times New Roman" pitchFamily="18" charset="0"/>
              <a:cs typeface="Times New Roman" pitchFamily="18" charset="0"/>
            </a:endParaRPr>
          </a:p>
        </p:txBody>
      </p:sp>
      <p:pic>
        <p:nvPicPr>
          <p:cNvPr id="113667" name="Picture 3"/>
          <p:cNvPicPr>
            <a:picLocks noChangeAspect="1" noChangeArrowheads="1"/>
          </p:cNvPicPr>
          <p:nvPr/>
        </p:nvPicPr>
        <p:blipFill>
          <a:blip r:embed="rId2"/>
          <a:srcRect/>
          <a:stretch>
            <a:fillRect/>
          </a:stretch>
        </p:blipFill>
        <p:spPr bwMode="auto">
          <a:xfrm>
            <a:off x="142876" y="2571744"/>
            <a:ext cx="8858280" cy="4071966"/>
          </a:xfrm>
          <a:prstGeom prst="rect">
            <a:avLst/>
          </a:prstGeom>
          <a:noFill/>
          <a:ln w="76200">
            <a:solidFill>
              <a:srgbClr val="FFC00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06" y="71415"/>
            <a:ext cx="8964000" cy="1840843"/>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lgn="just"/>
            <a:r>
              <a:rPr lang="fr-FR" sz="2400" dirty="0" smtClean="0">
                <a:latin typeface="Times New Roman" pitchFamily="18" charset="0"/>
                <a:cs typeface="Times New Roman" pitchFamily="18" charset="0"/>
              </a:rPr>
              <a:t>Au niveau du sarcomère, les MF d’actine sont renforcés longitudinalement par des molécules de type </a:t>
            </a:r>
            <a:r>
              <a:rPr lang="fr-FR" sz="2400" b="1" dirty="0" err="1" smtClean="0">
                <a:solidFill>
                  <a:srgbClr val="CC9900"/>
                </a:solidFill>
                <a:latin typeface="Times New Roman" pitchFamily="18" charset="0"/>
                <a:cs typeface="Times New Roman" pitchFamily="18" charset="0"/>
              </a:rPr>
              <a:t>tropomyosine</a:t>
            </a:r>
            <a:r>
              <a:rPr lang="fr-FR" sz="2400" b="1" dirty="0" smtClean="0">
                <a:solidFill>
                  <a:srgbClr val="CC9900"/>
                </a:solidFill>
                <a:latin typeface="Times New Roman" pitchFamily="18" charset="0"/>
                <a:cs typeface="Times New Roman" pitchFamily="18" charset="0"/>
              </a:rPr>
              <a:t> (protéine de stabilisation) </a:t>
            </a:r>
            <a:r>
              <a:rPr lang="fr-FR" sz="2400" dirty="0" smtClean="0">
                <a:latin typeface="Times New Roman" pitchFamily="18" charset="0"/>
                <a:cs typeface="Times New Roman" pitchFamily="18" charset="0"/>
              </a:rPr>
              <a:t>elle</a:t>
            </a:r>
            <a:r>
              <a:rPr lang="fr-FR" sz="2400" b="1"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protège et consolide les MF en formant un manchon autour d’eux</a:t>
            </a:r>
            <a:endParaRPr lang="fr-FR" sz="2400" dirty="0">
              <a:latin typeface="Times New Roman" pitchFamily="18" charset="0"/>
              <a:cs typeface="Times New Roman" pitchFamily="18" charset="0"/>
            </a:endParaRPr>
          </a:p>
        </p:txBody>
      </p:sp>
      <p:pic>
        <p:nvPicPr>
          <p:cNvPr id="116738" name="Picture 2"/>
          <p:cNvPicPr>
            <a:picLocks noChangeAspect="1" noChangeArrowheads="1"/>
          </p:cNvPicPr>
          <p:nvPr/>
        </p:nvPicPr>
        <p:blipFill>
          <a:blip r:embed="rId2"/>
          <a:srcRect/>
          <a:stretch>
            <a:fillRect/>
          </a:stretch>
        </p:blipFill>
        <p:spPr bwMode="auto">
          <a:xfrm>
            <a:off x="144594" y="1845684"/>
            <a:ext cx="8892000" cy="4869464"/>
          </a:xfrm>
          <a:prstGeom prst="rect">
            <a:avLst/>
          </a:prstGeom>
          <a:noFill/>
          <a:ln w="76200">
            <a:solidFill>
              <a:srgbClr val="FF0066"/>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142877" y="71415"/>
            <a:ext cx="8858279" cy="4500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14282" y="4572008"/>
            <a:ext cx="8715436" cy="20717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fr-FR" sz="2200" b="1" dirty="0" smtClean="0">
                <a:latin typeface="Times New Roman" pitchFamily="18" charset="0"/>
                <a:cs typeface="Times New Roman" pitchFamily="18" charset="0"/>
              </a:rPr>
              <a:t>Figure: schéma d’un sarcomère de muscle strié montrant la localisation des protéines qui coiffent les MF aux deux extrémités (+) et (-).</a:t>
            </a:r>
          </a:p>
          <a:p>
            <a:pPr algn="just"/>
            <a:r>
              <a:rPr lang="fr-FR" sz="2200" dirty="0" smtClean="0">
                <a:solidFill>
                  <a:schemeClr val="tx1"/>
                </a:solidFill>
                <a:latin typeface="Times New Roman" pitchFamily="18" charset="0"/>
                <a:cs typeface="Times New Roman" pitchFamily="18" charset="0"/>
              </a:rPr>
              <a:t>La </a:t>
            </a:r>
            <a:r>
              <a:rPr lang="fr-FR" sz="2200" b="1" dirty="0" smtClean="0">
                <a:ln>
                  <a:solidFill>
                    <a:srgbClr val="FFC000"/>
                  </a:solidFill>
                </a:ln>
                <a:solidFill>
                  <a:schemeClr val="accent4">
                    <a:lumMod val="75000"/>
                  </a:schemeClr>
                </a:solidFill>
                <a:latin typeface="Times New Roman" pitchFamily="18" charset="0"/>
                <a:cs typeface="Times New Roman" pitchFamily="18" charset="0"/>
              </a:rPr>
              <a:t>protéine </a:t>
            </a:r>
            <a:r>
              <a:rPr lang="fr-FR" sz="2200" b="1" dirty="0" err="1" smtClean="0">
                <a:ln>
                  <a:solidFill>
                    <a:srgbClr val="FFC000"/>
                  </a:solidFill>
                </a:ln>
                <a:solidFill>
                  <a:schemeClr val="accent4">
                    <a:lumMod val="75000"/>
                  </a:schemeClr>
                </a:solidFill>
                <a:latin typeface="Times New Roman" pitchFamily="18" charset="0"/>
                <a:cs typeface="Times New Roman" pitchFamily="18" charset="0"/>
              </a:rPr>
              <a:t>capZ</a:t>
            </a:r>
            <a:r>
              <a:rPr lang="fr-FR" sz="2200" b="1" dirty="0" smtClean="0">
                <a:ln>
                  <a:solidFill>
                    <a:srgbClr val="FFC000"/>
                  </a:solidFill>
                </a:ln>
                <a:solidFill>
                  <a:schemeClr val="accent4">
                    <a:lumMod val="75000"/>
                  </a:schemeClr>
                </a:solidFill>
                <a:latin typeface="Times New Roman" pitchFamily="18" charset="0"/>
                <a:cs typeface="Times New Roman" pitchFamily="18" charset="0"/>
              </a:rPr>
              <a:t> </a:t>
            </a:r>
            <a:r>
              <a:rPr lang="fr-FR" sz="2200" dirty="0" smtClean="0">
                <a:solidFill>
                  <a:schemeClr val="tx1"/>
                </a:solidFill>
                <a:latin typeface="Times New Roman" pitchFamily="18" charset="0"/>
                <a:cs typeface="Times New Roman" pitchFamily="18" charset="0"/>
              </a:rPr>
              <a:t>coiffe les </a:t>
            </a:r>
            <a:r>
              <a:rPr lang="fr-FR" sz="2200" b="1" u="sng" dirty="0" smtClean="0">
                <a:solidFill>
                  <a:schemeClr val="tx1"/>
                </a:solidFill>
                <a:latin typeface="Times New Roman" pitchFamily="18" charset="0"/>
                <a:cs typeface="Times New Roman" pitchFamily="18" charset="0"/>
              </a:rPr>
              <a:t>bouts (+) </a:t>
            </a:r>
            <a:r>
              <a:rPr lang="fr-FR" sz="2200" dirty="0" smtClean="0">
                <a:solidFill>
                  <a:schemeClr val="tx1"/>
                </a:solidFill>
                <a:latin typeface="Times New Roman" pitchFamily="18" charset="0"/>
                <a:cs typeface="Times New Roman" pitchFamily="18" charset="0"/>
              </a:rPr>
              <a:t>des  MF. </a:t>
            </a:r>
          </a:p>
          <a:p>
            <a:pPr algn="just"/>
            <a:r>
              <a:rPr lang="fr-FR" sz="2200" dirty="0" smtClean="0">
                <a:solidFill>
                  <a:schemeClr val="tx1"/>
                </a:solidFill>
                <a:latin typeface="Times New Roman" pitchFamily="18" charset="0"/>
                <a:cs typeface="Times New Roman" pitchFamily="18" charset="0"/>
              </a:rPr>
              <a:t>La </a:t>
            </a:r>
            <a:r>
              <a:rPr lang="fr-FR" sz="2200" b="1" dirty="0" err="1" smtClean="0">
                <a:ln>
                  <a:solidFill>
                    <a:srgbClr val="00D1CC"/>
                  </a:solidFill>
                </a:ln>
                <a:solidFill>
                  <a:srgbClr val="00D1CC"/>
                </a:solidFill>
                <a:latin typeface="Times New Roman" pitchFamily="18" charset="0"/>
                <a:cs typeface="Times New Roman" pitchFamily="18" charset="0"/>
              </a:rPr>
              <a:t>Tropomuduline</a:t>
            </a:r>
            <a:r>
              <a:rPr lang="fr-FR" sz="2200" dirty="0" smtClean="0">
                <a:ln>
                  <a:solidFill>
                    <a:srgbClr val="00D1CC"/>
                  </a:solidFill>
                </a:ln>
                <a:solidFill>
                  <a:srgbClr val="66FFFF"/>
                </a:solidFill>
                <a:latin typeface="Times New Roman" pitchFamily="18" charset="0"/>
                <a:cs typeface="Times New Roman" pitchFamily="18" charset="0"/>
              </a:rPr>
              <a:t> </a:t>
            </a:r>
            <a:r>
              <a:rPr lang="fr-FR" sz="2200" dirty="0" smtClean="0">
                <a:solidFill>
                  <a:schemeClr val="tx1"/>
                </a:solidFill>
                <a:latin typeface="Times New Roman" pitchFamily="18" charset="0"/>
                <a:cs typeface="Times New Roman" pitchFamily="18" charset="0"/>
              </a:rPr>
              <a:t>coiffe les </a:t>
            </a:r>
            <a:r>
              <a:rPr lang="fr-FR" sz="2200" b="1" u="sng" dirty="0" smtClean="0">
                <a:solidFill>
                  <a:schemeClr val="tx1"/>
                </a:solidFill>
                <a:latin typeface="Times New Roman" pitchFamily="18" charset="0"/>
                <a:cs typeface="Times New Roman" pitchFamily="18" charset="0"/>
              </a:rPr>
              <a:t>bouts (-) </a:t>
            </a:r>
            <a:r>
              <a:rPr lang="fr-FR" sz="2200" dirty="0" smtClean="0">
                <a:solidFill>
                  <a:schemeClr val="tx1"/>
                </a:solidFill>
                <a:latin typeface="Times New Roman" pitchFamily="18" charset="0"/>
                <a:cs typeface="Times New Roman" pitchFamily="18" charset="0"/>
              </a:rPr>
              <a:t>des MF. </a:t>
            </a:r>
          </a:p>
          <a:p>
            <a:pPr algn="just"/>
            <a:r>
              <a:rPr lang="fr-FR" sz="2200" dirty="0" smtClean="0">
                <a:solidFill>
                  <a:schemeClr val="tx1"/>
                </a:solidFill>
                <a:latin typeface="Times New Roman" pitchFamily="18" charset="0"/>
                <a:cs typeface="Times New Roman" pitchFamily="18" charset="0"/>
              </a:rPr>
              <a:t>La présence de ces deux protéines à des bouts opposés d’un filament fin d’actine assure sa stabilité  durant la contraction musculaire. </a:t>
            </a:r>
            <a:endParaRPr lang="fr-FR" sz="2200" dirty="0">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142844" y="1071546"/>
            <a:ext cx="4429156" cy="5170646"/>
          </a:xfrm>
          <a:prstGeom prst="rect">
            <a:avLst/>
          </a:prstGeom>
          <a:ln w="76200">
            <a:headEnd/>
            <a:tailEnd/>
          </a:ln>
        </p:spPr>
        <p:style>
          <a:lnRef idx="2">
            <a:schemeClr val="accent1"/>
          </a:lnRef>
          <a:fillRef idx="1">
            <a:schemeClr val="lt1"/>
          </a:fillRef>
          <a:effectRef idx="0">
            <a:schemeClr val="accent1"/>
          </a:effectRef>
          <a:fontRef idx="minor">
            <a:schemeClr val="dk1"/>
          </a:fontRef>
        </p:style>
        <p:txBody>
          <a:bodyPr vert="horz" wrap="square" lIns="180000" tIns="45720" rIns="180000" bIns="45720" numCol="1" anchor="ctr" anchorCtr="0" compatLnSpc="1">
            <a:prstTxWarp prst="textNoShape">
              <a:avLst/>
            </a:prstTxWarp>
            <a:spAutoFit/>
          </a:bodyPr>
          <a:lstStyle/>
          <a:p>
            <a:pPr lvl="0" algn="just" fontAlgn="base">
              <a:spcBef>
                <a:spcPct val="0"/>
              </a:spcBef>
              <a:spcAft>
                <a:spcPct val="0"/>
              </a:spcAft>
            </a:pPr>
            <a:r>
              <a:rPr lang="fr-FR" sz="2200" b="1" dirty="0" smtClean="0">
                <a:solidFill>
                  <a:srgbClr val="000000"/>
                </a:solidFill>
                <a:latin typeface="Times New Roman" pitchFamily="18" charset="0"/>
                <a:ea typeface="Calibri" pitchFamily="34" charset="0"/>
                <a:cs typeface="Times New Roman" pitchFamily="18" charset="0"/>
              </a:rPr>
              <a:t>D</a:t>
            </a:r>
            <a:r>
              <a:rPr lang="fr-FR" sz="2200" b="1" dirty="0" smtClean="0">
                <a:latin typeface="Times New Roman" pitchFamily="18" charset="0"/>
                <a:cs typeface="Times New Roman" pitchFamily="18" charset="0"/>
              </a:rPr>
              <a:t>eux types de </a:t>
            </a:r>
            <a:r>
              <a:rPr kumimoji="0" lang="fr-FR" sz="2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myosine sont à retenir: </a:t>
            </a:r>
            <a:endParaRPr lang="fr-FR" sz="2200" b="1" dirty="0" smtClean="0">
              <a:latin typeface="Times New Roman" pitchFamily="18" charset="0"/>
              <a:cs typeface="Times New Roman" pitchFamily="18" charset="0"/>
            </a:endParaRPr>
          </a:p>
          <a:p>
            <a:pPr marL="457200" lvl="0" indent="-457200" algn="just" fontAlgn="base">
              <a:spcBef>
                <a:spcPct val="0"/>
              </a:spcBef>
              <a:spcAft>
                <a:spcPct val="0"/>
              </a:spcAft>
              <a:buFont typeface="+mj-lt"/>
              <a:buAutoNum type="arabicPeriod"/>
            </a:pPr>
            <a:r>
              <a:rPr lang="fr-FR" sz="2200" b="1" dirty="0" smtClean="0">
                <a:solidFill>
                  <a:srgbClr val="000000"/>
                </a:solidFill>
                <a:latin typeface="Times New Roman" pitchFamily="18" charset="0"/>
                <a:ea typeface="Calibri" pitchFamily="34" charset="0"/>
                <a:cs typeface="Times New Roman" pitchFamily="18" charset="0"/>
              </a:rPr>
              <a:t>Myosine type I: </a:t>
            </a:r>
            <a:r>
              <a:rPr lang="fr-FR" sz="2200" dirty="0" smtClean="0">
                <a:solidFill>
                  <a:srgbClr val="000000"/>
                </a:solidFill>
                <a:latin typeface="Times New Roman" pitchFamily="18" charset="0"/>
                <a:ea typeface="Calibri" pitchFamily="34" charset="0"/>
                <a:cs typeface="Times New Roman" pitchFamily="18" charset="0"/>
              </a:rPr>
              <a:t>est retrouvée dans tous les types cellulaires, </a:t>
            </a:r>
            <a:r>
              <a:rPr lang="fr-FR" sz="2200" b="1" dirty="0" smtClean="0">
                <a:solidFill>
                  <a:srgbClr val="000000"/>
                </a:solidFill>
                <a:latin typeface="Times New Roman" pitchFamily="18" charset="0"/>
                <a:ea typeface="Calibri" pitchFamily="34" charset="0"/>
                <a:cs typeface="Times New Roman" pitchFamily="18" charset="0"/>
              </a:rPr>
              <a:t>elle est courte et monomérique </a:t>
            </a:r>
            <a:r>
              <a:rPr lang="fr-FR" sz="2200" dirty="0" smtClean="0">
                <a:solidFill>
                  <a:srgbClr val="000000"/>
                </a:solidFill>
                <a:latin typeface="Times New Roman" pitchFamily="18" charset="0"/>
                <a:ea typeface="Calibri" pitchFamily="34" charset="0"/>
                <a:cs typeface="Times New Roman" pitchFamily="18" charset="0"/>
              </a:rPr>
              <a:t>c’est-à-dire qu’elle est </a:t>
            </a:r>
            <a:r>
              <a:rPr lang="fr-FR" sz="2200" dirty="0" smtClean="0">
                <a:solidFill>
                  <a:schemeClr val="tx1"/>
                </a:solidFill>
                <a:latin typeface="Times New Roman" pitchFamily="18" charset="0"/>
                <a:ea typeface="Calibri" pitchFamily="34" charset="0"/>
                <a:cs typeface="Times New Roman" pitchFamily="18" charset="0"/>
              </a:rPr>
              <a:t>formée d’une courte queue fibreuse munie d’une seule tête globulaire</a:t>
            </a:r>
            <a:endParaRPr lang="fr-FR" sz="2200" b="1" dirty="0" smtClean="0">
              <a:solidFill>
                <a:srgbClr val="000000"/>
              </a:solidFill>
              <a:latin typeface="Times New Roman" pitchFamily="18" charset="0"/>
              <a:ea typeface="Calibri" pitchFamily="34" charset="0"/>
              <a:cs typeface="Times New Roman" pitchFamily="18" charset="0"/>
            </a:endParaRPr>
          </a:p>
          <a:p>
            <a:pPr marL="457200" indent="-457200" algn="just" fontAlgn="base">
              <a:spcBef>
                <a:spcPct val="0"/>
              </a:spcBef>
              <a:spcAft>
                <a:spcPct val="0"/>
              </a:spcAft>
              <a:buFont typeface="+mj-lt"/>
              <a:buAutoNum type="arabicPeriod"/>
            </a:pPr>
            <a:r>
              <a:rPr lang="fr-FR" sz="2200" b="1" dirty="0" smtClean="0">
                <a:solidFill>
                  <a:srgbClr val="000000"/>
                </a:solidFill>
                <a:latin typeface="Times New Roman" pitchFamily="18" charset="0"/>
                <a:ea typeface="Calibri" pitchFamily="34" charset="0"/>
                <a:cs typeface="Times New Roman" pitchFamily="18" charset="0"/>
              </a:rPr>
              <a:t>Myosine de classe II: </a:t>
            </a:r>
            <a:r>
              <a:rPr lang="fr-FR" sz="2200" dirty="0" smtClean="0">
                <a:solidFill>
                  <a:srgbClr val="000000"/>
                </a:solidFill>
                <a:latin typeface="Times New Roman" pitchFamily="18" charset="0"/>
                <a:ea typeface="Calibri" pitchFamily="34" charset="0"/>
                <a:cs typeface="Times New Roman" pitchFamily="18" charset="0"/>
              </a:rPr>
              <a:t>elle a </a:t>
            </a:r>
            <a:r>
              <a:rPr kumimoji="0" lang="fr-FR" sz="220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une forme </a:t>
            </a:r>
            <a:r>
              <a:rPr kumimoji="0" lang="fr-FR" sz="220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dimérique</a:t>
            </a:r>
            <a:r>
              <a:rPr kumimoji="0" lang="fr-FR" sz="220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r>
              <a:rPr kumimoji="0" lang="fr-FR" sz="2200" i="0" u="none" strike="noStrike" cap="none" normalizeH="0" dirty="0" smtClean="0">
                <a:ln>
                  <a:noFill/>
                </a:ln>
                <a:solidFill>
                  <a:srgbClr val="000000"/>
                </a:solidFill>
                <a:effectLst/>
                <a:latin typeface="Times New Roman" pitchFamily="18" charset="0"/>
                <a:ea typeface="Calibri" pitchFamily="34" charset="0"/>
                <a:cs typeface="Times New Roman" pitchFamily="18" charset="0"/>
              </a:rPr>
              <a:t> </a:t>
            </a:r>
            <a:r>
              <a:rPr lang="fr-FR" sz="2200" dirty="0" smtClean="0">
                <a:solidFill>
                  <a:srgbClr val="000000"/>
                </a:solidFill>
                <a:latin typeface="Times New Roman" pitchFamily="18" charset="0"/>
                <a:ea typeface="Calibri" pitchFamily="34" charset="0"/>
                <a:cs typeface="Times New Roman" pitchFamily="18" charset="0"/>
              </a:rPr>
              <a:t>E</a:t>
            </a: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lle est formée d’une longue queue fibreuse munie de deux têtes globulaires</a:t>
            </a:r>
            <a:r>
              <a:rPr lang="fr-FR" sz="2200" dirty="0" smtClean="0">
                <a:solidFill>
                  <a:srgbClr val="000000"/>
                </a:solidFill>
                <a:latin typeface="Times New Roman" pitchFamily="18" charset="0"/>
                <a:ea typeface="Calibri" pitchFamily="34" charset="0"/>
                <a:cs typeface="Times New Roman" pitchFamily="18" charset="0"/>
              </a:rPr>
              <a:t> contenant chacune une </a:t>
            </a:r>
            <a:r>
              <a:rPr lang="fr-FR" sz="2200" dirty="0" err="1" smtClean="0">
                <a:solidFill>
                  <a:srgbClr val="000000"/>
                </a:solidFill>
                <a:latin typeface="Times New Roman" pitchFamily="18" charset="0"/>
                <a:ea typeface="Calibri" pitchFamily="34" charset="0"/>
                <a:cs typeface="Times New Roman" pitchFamily="18" charset="0"/>
              </a:rPr>
              <a:t>ATPase</a:t>
            </a:r>
            <a:endParaRPr kumimoji="0" lang="fr-FR"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4643438" y="1071546"/>
            <a:ext cx="4429124" cy="5214974"/>
          </a:xfrm>
          <a:prstGeom prst="rect">
            <a:avLst/>
          </a:prstGeom>
          <a:noFill/>
          <a:ln w="9525">
            <a:noFill/>
            <a:miter lim="800000"/>
            <a:headEnd/>
            <a:tailEnd/>
          </a:ln>
          <a:effectLst/>
        </p:spPr>
      </p:pic>
      <p:sp>
        <p:nvSpPr>
          <p:cNvPr id="4" name="Rectangle 1"/>
          <p:cNvSpPr>
            <a:spLocks noChangeArrowheads="1"/>
          </p:cNvSpPr>
          <p:nvPr/>
        </p:nvSpPr>
        <p:spPr bwMode="auto">
          <a:xfrm>
            <a:off x="214282" y="71414"/>
            <a:ext cx="8786874" cy="956773"/>
          </a:xfrm>
          <a:prstGeom prst="rect">
            <a:avLst/>
          </a:prstGeom>
          <a:ln w="76200">
            <a:solidFill>
              <a:srgbClr val="000099"/>
            </a:solidFill>
            <a:headEnd/>
            <a:tailEnd/>
          </a:ln>
        </p:spPr>
        <p:style>
          <a:lnRef idx="2">
            <a:schemeClr val="accent1"/>
          </a:lnRef>
          <a:fillRef idx="1">
            <a:schemeClr val="lt1"/>
          </a:fillRef>
          <a:effectRef idx="0">
            <a:schemeClr val="accent1"/>
          </a:effectRef>
          <a:fontRef idx="minor">
            <a:schemeClr val="dk1"/>
          </a:fontRef>
        </p:style>
        <p:txBody>
          <a:bodyPr vert="horz" wrap="square" lIns="180000" tIns="108000" rIns="180000" bIns="108000" numCol="1" anchor="ctr" anchorCtr="0" compatLnSpc="1">
            <a:prstTxWarp prst="textNoShape">
              <a:avLst/>
            </a:prstTxWarp>
            <a:spAutoFit/>
          </a:bodyPr>
          <a:lstStyle/>
          <a:p>
            <a:pPr lvl="0" algn="just" fontAlgn="base">
              <a:spcBef>
                <a:spcPct val="0"/>
              </a:spcBef>
              <a:spcAft>
                <a:spcPct val="0"/>
              </a:spcAft>
            </a:pPr>
            <a:r>
              <a:rPr lang="fr-FR" sz="2400" b="1" dirty="0" smtClean="0">
                <a:solidFill>
                  <a:srgbClr val="000099"/>
                </a:solidFill>
                <a:latin typeface="Times New Roman" pitchFamily="18" charset="0"/>
                <a:ea typeface="Calibri" pitchFamily="34" charset="0"/>
                <a:cs typeface="Times New Roman" pitchFamily="18" charset="0"/>
              </a:rPr>
              <a:t>La Myosine une protéine motrice qui s’associe au microfilament d’actine pour constituer des structures contractiles</a:t>
            </a:r>
            <a:endParaRPr kumimoji="0" lang="fr-FR" sz="2400" b="1" i="0" u="none" strike="noStrike" cap="none" normalizeH="0" baseline="0" dirty="0" smtClean="0">
              <a:ln>
                <a:noFill/>
              </a:ln>
              <a:solidFill>
                <a:srgbClr val="000099"/>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71438" y="157483"/>
            <a:ext cx="8929718" cy="1362457"/>
          </a:xfrm>
          <a:prstGeom prst="rect">
            <a:avLst/>
          </a:prstGeom>
          <a:ln w="76200">
            <a:solidFill>
              <a:srgbClr val="FF0000"/>
            </a:solidFill>
            <a:headEnd/>
            <a:tailEnd/>
          </a:ln>
        </p:spPr>
        <p:style>
          <a:lnRef idx="2">
            <a:schemeClr val="accent1"/>
          </a:lnRef>
          <a:fillRef idx="1">
            <a:schemeClr val="lt1"/>
          </a:fillRef>
          <a:effectRef idx="0">
            <a:schemeClr val="accent1"/>
          </a:effectRef>
          <a:fontRef idx="minor">
            <a:schemeClr val="dk1"/>
          </a:fontRef>
        </p:style>
        <p:txBody>
          <a:bodyPr vert="horz" wrap="square" lIns="252000" tIns="144000" rIns="252000" bIns="108000" numCol="1" anchor="ctr" anchorCtr="0" compatLnSpc="1">
            <a:prstTxWarp prst="textNoShape">
              <a:avLst/>
            </a:prstTxWarp>
            <a:spAutoFit/>
          </a:bodyPr>
          <a:lstStyle/>
          <a:p>
            <a:pPr lvl="0" algn="just" fontAlgn="base">
              <a:spcBef>
                <a:spcPct val="0"/>
              </a:spcBef>
              <a:spcAft>
                <a:spcPct val="0"/>
              </a:spcAft>
            </a:pPr>
            <a:r>
              <a:rPr lang="fr-FR" sz="2400" b="1" dirty="0" smtClean="0">
                <a:ln>
                  <a:solidFill>
                    <a:srgbClr val="FF0000"/>
                  </a:solidFill>
                </a:ln>
                <a:solidFill>
                  <a:srgbClr val="FF0000"/>
                </a:solidFill>
                <a:latin typeface="Times New Roman" pitchFamily="18" charset="0"/>
                <a:ea typeface="Calibri" pitchFamily="34" charset="0"/>
                <a:cs typeface="Times New Roman" pitchFamily="18" charset="0"/>
              </a:rPr>
              <a:t>L</a:t>
            </a:r>
            <a:r>
              <a:rPr kumimoji="0" lang="fr-FR" sz="2400" b="1" i="0" u="none" strike="noStrike" cap="none" normalizeH="0" baseline="0" dirty="0" smtClean="0">
                <a:ln>
                  <a:solidFill>
                    <a:srgbClr val="FF0000"/>
                  </a:solidFill>
                </a:ln>
                <a:solidFill>
                  <a:srgbClr val="FF0000"/>
                </a:solidFill>
                <a:effectLst/>
                <a:latin typeface="Times New Roman" pitchFamily="18" charset="0"/>
                <a:ea typeface="Calibri" pitchFamily="34" charset="0"/>
                <a:cs typeface="Times New Roman" pitchFamily="18" charset="0"/>
              </a:rPr>
              <a:t>es molécules de myosine </a:t>
            </a:r>
            <a:r>
              <a:rPr lang="fr-FR" sz="2400" b="1" dirty="0" smtClean="0">
                <a:ln>
                  <a:solidFill>
                    <a:srgbClr val="FF0000"/>
                  </a:solidFill>
                </a:ln>
                <a:solidFill>
                  <a:srgbClr val="FF0000"/>
                </a:solidFill>
                <a:latin typeface="Times New Roman" pitchFamily="18" charset="0"/>
                <a:ea typeface="Calibri" pitchFamily="34" charset="0"/>
                <a:cs typeface="Times New Roman" pitchFamily="18" charset="0"/>
              </a:rPr>
              <a:t>musculaire type II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sont associées par centaines en faisceaux bipolaires épais situés au milieu des sarcomères. </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Picture 2"/>
          <p:cNvPicPr>
            <a:picLocks noChangeAspect="1" noChangeArrowheads="1"/>
          </p:cNvPicPr>
          <p:nvPr/>
        </p:nvPicPr>
        <p:blipFill>
          <a:blip r:embed="rId2"/>
          <a:srcRect/>
          <a:stretch>
            <a:fillRect/>
          </a:stretch>
        </p:blipFill>
        <p:spPr bwMode="auto">
          <a:xfrm>
            <a:off x="214314" y="1785926"/>
            <a:ext cx="8786842" cy="478632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p:cNvPicPr>
            <a:picLocks noChangeAspect="1" noChangeArrowheads="1"/>
          </p:cNvPicPr>
          <p:nvPr/>
        </p:nvPicPr>
        <p:blipFill>
          <a:blip r:embed="rId2"/>
          <a:srcRect/>
          <a:stretch>
            <a:fillRect/>
          </a:stretch>
        </p:blipFill>
        <p:spPr bwMode="auto">
          <a:xfrm>
            <a:off x="71406" y="71438"/>
            <a:ext cx="8929718" cy="5143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5265932"/>
            <a:ext cx="9144000" cy="1449216"/>
          </a:xfrm>
          <a:prstGeom prst="rect">
            <a:avLst/>
          </a:prstGeom>
          <a:blipFill>
            <a:blip r:embed="rId3"/>
            <a:tile tx="0" ty="0" sx="100000" sy="100000" flip="none" algn="tl"/>
          </a:blipFill>
        </p:spPr>
        <p:txBody>
          <a:bodyPr wrap="square" lIns="180000" tIns="108000" rIns="180000" bIns="108000">
            <a:spAutoFit/>
          </a:bodyPr>
          <a:lstStyle/>
          <a:p>
            <a:r>
              <a:rPr lang="fr-FR" sz="2000" b="1" dirty="0" smtClean="0">
                <a:latin typeface="Times New Roman" pitchFamily="18" charset="0"/>
                <a:cs typeface="Times New Roman" pitchFamily="18" charset="0"/>
              </a:rPr>
              <a:t>Selon la nature de leurs monomères les polymères fibreux du cytosquelette sont classés en: </a:t>
            </a:r>
          </a:p>
          <a:p>
            <a:pPr algn="just"/>
            <a:r>
              <a:rPr lang="fr-FR" sz="2000" b="1" dirty="0" smtClean="0">
                <a:ln>
                  <a:solidFill>
                    <a:srgbClr val="A200A2"/>
                  </a:solidFill>
                </a:ln>
                <a:solidFill>
                  <a:srgbClr val="A200A2"/>
                </a:solidFill>
                <a:latin typeface="Times New Roman" pitchFamily="18" charset="0"/>
                <a:cs typeface="Times New Roman" pitchFamily="18" charset="0"/>
              </a:rPr>
              <a:t>1. Micro filaments (polymères d’actine) </a:t>
            </a:r>
            <a:r>
              <a:rPr lang="fr-FR" sz="2000" b="1" dirty="0" smtClean="0">
                <a:ln>
                  <a:solidFill>
                    <a:schemeClr val="accent3">
                      <a:lumMod val="50000"/>
                    </a:schemeClr>
                  </a:solidFill>
                </a:ln>
                <a:solidFill>
                  <a:srgbClr val="929D2B"/>
                </a:solidFill>
                <a:latin typeface="Times New Roman" pitchFamily="18" charset="0"/>
                <a:cs typeface="Times New Roman" pitchFamily="18" charset="0"/>
              </a:rPr>
              <a:t>2. Filaments intermédiaires (polymères de </a:t>
            </a:r>
            <a:r>
              <a:rPr lang="fr-FR" sz="2000" b="1" dirty="0" err="1" smtClean="0">
                <a:ln>
                  <a:solidFill>
                    <a:schemeClr val="accent3">
                      <a:lumMod val="50000"/>
                    </a:schemeClr>
                  </a:solidFill>
                </a:ln>
                <a:solidFill>
                  <a:srgbClr val="929D2B"/>
                </a:solidFill>
                <a:latin typeface="Times New Roman" pitchFamily="18" charset="0"/>
                <a:cs typeface="Times New Roman" pitchFamily="18" charset="0"/>
              </a:rPr>
              <a:t>desmine</a:t>
            </a:r>
            <a:r>
              <a:rPr lang="fr-FR" sz="2000" b="1" dirty="0" smtClean="0">
                <a:ln>
                  <a:solidFill>
                    <a:schemeClr val="accent3">
                      <a:lumMod val="50000"/>
                    </a:schemeClr>
                  </a:solidFill>
                </a:ln>
                <a:solidFill>
                  <a:srgbClr val="929D2B"/>
                </a:solidFill>
                <a:latin typeface="Times New Roman" pitchFamily="18" charset="0"/>
                <a:cs typeface="Times New Roman" pitchFamily="18" charset="0"/>
              </a:rPr>
              <a:t>, de lamines …).  </a:t>
            </a:r>
            <a:r>
              <a:rPr lang="fr-FR" sz="2000" b="1" dirty="0" smtClean="0">
                <a:ln>
                  <a:solidFill>
                    <a:srgbClr val="3333CC"/>
                  </a:solidFill>
                </a:ln>
                <a:solidFill>
                  <a:srgbClr val="3333CC"/>
                </a:solidFill>
                <a:latin typeface="Times New Roman" pitchFamily="18" charset="0"/>
                <a:cs typeface="Times New Roman" pitchFamily="18" charset="0"/>
              </a:rPr>
              <a:t>3. Microtubules</a:t>
            </a:r>
            <a:r>
              <a:rPr lang="fr-FR" sz="2000" b="1" dirty="0" smtClean="0">
                <a:solidFill>
                  <a:srgbClr val="987206"/>
                </a:solidFill>
                <a:latin typeface="Times New Roman" pitchFamily="18" charset="0"/>
                <a:cs typeface="Times New Roman" pitchFamily="18" charset="0"/>
              </a:rPr>
              <a:t> (</a:t>
            </a:r>
            <a:r>
              <a:rPr lang="fr-FR" sz="2000" b="1" dirty="0" smtClean="0">
                <a:ln>
                  <a:solidFill>
                    <a:srgbClr val="3333CC"/>
                  </a:solidFill>
                </a:ln>
                <a:solidFill>
                  <a:srgbClr val="3333CC"/>
                </a:solidFill>
                <a:latin typeface="Times New Roman" pitchFamily="18" charset="0"/>
                <a:cs typeface="Times New Roman" pitchFamily="18" charset="0"/>
              </a:rPr>
              <a:t>polymères de tubuline) </a:t>
            </a:r>
          </a:p>
        </p:txBody>
      </p:sp>
    </p:spTree>
  </p:cSld>
  <p:clrMapOvr>
    <a:masterClrMapping/>
  </p:clrMapOvr>
  <p:transition>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214314" y="1571612"/>
            <a:ext cx="8858280" cy="4857760"/>
          </a:xfrm>
          <a:prstGeom prst="rect">
            <a:avLst/>
          </a:prstGeom>
          <a:noFill/>
          <a:ln w="9525">
            <a:noFill/>
            <a:miter lim="800000"/>
            <a:headEnd/>
            <a:tailEnd/>
          </a:ln>
          <a:effectLst/>
        </p:spPr>
      </p:pic>
      <p:sp>
        <p:nvSpPr>
          <p:cNvPr id="5" name="Rectangle 1"/>
          <p:cNvSpPr>
            <a:spLocks noChangeArrowheads="1"/>
          </p:cNvSpPr>
          <p:nvPr/>
        </p:nvSpPr>
        <p:spPr bwMode="auto">
          <a:xfrm>
            <a:off x="142876" y="108069"/>
            <a:ext cx="8929718" cy="1362457"/>
          </a:xfrm>
          <a:prstGeom prst="rect">
            <a:avLst/>
          </a:prstGeom>
          <a:ln w="76200">
            <a:solidFill>
              <a:srgbClr val="FF0000"/>
            </a:solidFill>
            <a:headEnd/>
            <a:tailEnd/>
          </a:ln>
        </p:spPr>
        <p:style>
          <a:lnRef idx="2">
            <a:schemeClr val="accent1"/>
          </a:lnRef>
          <a:fillRef idx="1">
            <a:schemeClr val="lt1"/>
          </a:fillRef>
          <a:effectRef idx="0">
            <a:schemeClr val="accent1"/>
          </a:effectRef>
          <a:fontRef idx="minor">
            <a:schemeClr val="dk1"/>
          </a:fontRef>
        </p:style>
        <p:txBody>
          <a:bodyPr vert="horz" wrap="square" lIns="252000" tIns="144000" rIns="252000" bIns="108000" numCol="1" anchor="ctr" anchorCtr="0" compatLnSpc="1">
            <a:prstTxWarp prst="textNoShape">
              <a:avLst/>
            </a:prstTxWarp>
            <a:spAutoFit/>
          </a:bodyPr>
          <a:lstStyle/>
          <a:p>
            <a:pPr lvl="0" algn="just" fontAlgn="base">
              <a:spcBef>
                <a:spcPct val="0"/>
              </a:spcBef>
              <a:spcAft>
                <a:spcPct val="0"/>
              </a:spcAf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La contraction d’une cellule musculaire résulte, du mouvement,  le long des microfilaments d’actine des filaments de myosine, lequel a pour effet de raccourcir la cellule.</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28596" y="214290"/>
            <a:ext cx="8424000" cy="2623777"/>
          </a:xfrm>
          <a:prstGeom prst="rect">
            <a:avLst/>
          </a:prstGeom>
          <a:ln w="76200">
            <a:solidFill>
              <a:srgbClr val="00B050"/>
            </a:solidFill>
            <a:headEnd/>
            <a:tailEnd/>
          </a:ln>
        </p:spPr>
        <p:style>
          <a:lnRef idx="2">
            <a:schemeClr val="accent1"/>
          </a:lnRef>
          <a:fillRef idx="1">
            <a:schemeClr val="lt1"/>
          </a:fillRef>
          <a:effectRef idx="0">
            <a:schemeClr val="accent1"/>
          </a:effectRef>
          <a:fontRef idx="minor">
            <a:schemeClr val="dk1"/>
          </a:fontRef>
        </p:style>
        <p:txBody>
          <a:bodyPr vert="horz" wrap="square" lIns="216000" tIns="72000" rIns="216000" bIns="72000" numCol="1" anchor="ctr" anchorCtr="0" compatLnSpc="1">
            <a:prstTxWarp prst="textNoShape">
              <a:avLst/>
            </a:prstTxWarp>
            <a:spAutoFit/>
          </a:bodyPr>
          <a:lstStyle/>
          <a:p>
            <a:pPr lvl="0" algn="just" fontAlgn="base">
              <a:lnSpc>
                <a:spcPct val="150000"/>
              </a:lnSpc>
              <a:spcBef>
                <a:spcPct val="0"/>
              </a:spcBef>
              <a:spcAft>
                <a:spcPct val="0"/>
              </a:spcAft>
            </a:pPr>
            <a:r>
              <a:rPr lang="fr-FR" sz="2200" dirty="0" smtClean="0">
                <a:latin typeface="Times New Roman" pitchFamily="18" charset="0"/>
                <a:cs typeface="Times New Roman" pitchFamily="18" charset="0"/>
              </a:rPr>
              <a:t>Dans d’autres types de cellules non musculaires également, des microfilaments s’associent à la myosine II : ils reproduisent en miniature, mais de façon plus rudimentaire, leur disposition dans les cellules musculaires. Ces agrégats d’actine et de myosine, sont à l’origine des contractions cellulaires localisées. </a:t>
            </a:r>
            <a:endParaRPr kumimoji="0" lang="fr-FR"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Rectangle 5"/>
          <p:cNvSpPr/>
          <p:nvPr/>
        </p:nvSpPr>
        <p:spPr>
          <a:xfrm>
            <a:off x="6643702" y="6357958"/>
            <a:ext cx="2000264"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
          <p:cNvSpPr>
            <a:spLocks noChangeArrowheads="1"/>
          </p:cNvSpPr>
          <p:nvPr/>
        </p:nvSpPr>
        <p:spPr bwMode="auto">
          <a:xfrm>
            <a:off x="428596" y="3226350"/>
            <a:ext cx="8424000" cy="3192394"/>
          </a:xfrm>
          <a:prstGeom prst="rect">
            <a:avLst/>
          </a:prstGeom>
          <a:ln w="76200">
            <a:solidFill>
              <a:srgbClr val="00B050"/>
            </a:solidFill>
            <a:headEnd/>
            <a:tailEnd/>
          </a:ln>
        </p:spPr>
        <p:style>
          <a:lnRef idx="2">
            <a:schemeClr val="accent1"/>
          </a:lnRef>
          <a:fillRef idx="1">
            <a:schemeClr val="lt1"/>
          </a:fillRef>
          <a:effectRef idx="0">
            <a:schemeClr val="accent1"/>
          </a:effectRef>
          <a:fontRef idx="minor">
            <a:schemeClr val="dk1"/>
          </a:fontRef>
        </p:style>
        <p:txBody>
          <a:bodyPr vert="horz" wrap="square" lIns="216000" tIns="72000" rIns="216000" bIns="72000" numCol="1" anchor="ctr" anchorCtr="0" compatLnSpc="1">
            <a:prstTxWarp prst="textNoShape">
              <a:avLst/>
            </a:prstTxWarp>
            <a:spAutoFit/>
          </a:bodyPr>
          <a:lstStyle/>
          <a:p>
            <a:pPr lvl="0" algn="just" fontAlgn="base">
              <a:lnSpc>
                <a:spcPct val="150000"/>
              </a:lnSpc>
              <a:spcBef>
                <a:spcPct val="0"/>
              </a:spcBef>
              <a:spcAft>
                <a:spcPct val="0"/>
              </a:spcAft>
            </a:pPr>
            <a:r>
              <a:rPr lang="fr-FR" sz="2200" dirty="0" smtClean="0">
                <a:latin typeface="Times New Roman" pitchFamily="18" charset="0"/>
                <a:cs typeface="Times New Roman" pitchFamily="18" charset="0"/>
              </a:rPr>
              <a:t>Un exemple typique de contraction d’actine-myosine II dans les cellules non musculaires est représenté par le processus de </a:t>
            </a:r>
            <a:r>
              <a:rPr lang="fr-FR" sz="2200" dirty="0" err="1" smtClean="0">
                <a:latin typeface="Times New Roman" pitchFamily="18" charset="0"/>
                <a:cs typeface="Times New Roman" pitchFamily="18" charset="0"/>
              </a:rPr>
              <a:t>cytodiérèse</a:t>
            </a:r>
            <a:r>
              <a:rPr lang="fr-FR" sz="2200" dirty="0" smtClean="0">
                <a:latin typeface="Times New Roman" pitchFamily="18" charset="0"/>
                <a:cs typeface="Times New Roman" pitchFamily="18" charset="0"/>
              </a:rPr>
              <a:t> (</a:t>
            </a:r>
            <a:r>
              <a:rPr lang="fr-FR" sz="2200" dirty="0" err="1" smtClean="0">
                <a:latin typeface="Times New Roman" pitchFamily="18" charset="0"/>
                <a:cs typeface="Times New Roman" pitchFamily="18" charset="0"/>
              </a:rPr>
              <a:t>cytokinèse</a:t>
            </a:r>
            <a:r>
              <a:rPr lang="fr-FR" sz="2200" dirty="0" smtClean="0">
                <a:latin typeface="Times New Roman" pitchFamily="18" charset="0"/>
                <a:cs typeface="Times New Roman" pitchFamily="18" charset="0"/>
              </a:rPr>
              <a:t>). A la fin de la mitose, un anneau contractile, constitué d’actine et de myosine II s’assemble sous la membrane plasmique.       A la fin de la télophase, cet anneau comprime le centre de la cellule en division pour la séparer en deux cellules filles.</a:t>
            </a:r>
          </a:p>
        </p:txBody>
      </p:sp>
    </p:spTree>
  </p:cSld>
  <p:clrMapOvr>
    <a:masterClrMapping/>
  </p:clrMapOvr>
  <p:transition>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5429264"/>
            <a:ext cx="8572560" cy="1161069"/>
          </a:xfrm>
          <a:prstGeom prst="rect">
            <a:avLst/>
          </a:prstGeom>
          <a:ln w="76200">
            <a:solidFill>
              <a:srgbClr val="00B050"/>
            </a:solidFill>
            <a:headEnd/>
            <a:tailEnd/>
          </a:ln>
        </p:spPr>
        <p:style>
          <a:lnRef idx="2">
            <a:schemeClr val="accent1"/>
          </a:lnRef>
          <a:fillRef idx="1">
            <a:schemeClr val="lt1"/>
          </a:fillRef>
          <a:effectRef idx="0">
            <a:schemeClr val="accent1"/>
          </a:effectRef>
          <a:fontRef idx="minor">
            <a:schemeClr val="dk1"/>
          </a:fontRef>
        </p:style>
        <p:txBody>
          <a:bodyPr vert="horz" wrap="square" lIns="216000" tIns="72000" rIns="216000" bIns="72000" numCol="1" anchor="ctr" anchorCtr="0" compatLnSpc="1">
            <a:prstTxWarp prst="textNoShape">
              <a:avLst/>
            </a:prstTxWarp>
            <a:spAutoFit/>
          </a:bodyPr>
          <a:lstStyle/>
          <a:p>
            <a:pPr algn="just" fontAlgn="base">
              <a:spcBef>
                <a:spcPct val="0"/>
              </a:spcBef>
              <a:spcAft>
                <a:spcPct val="0"/>
              </a:spcAft>
            </a:pPr>
            <a:r>
              <a:rPr lang="fr-FR" sz="2200" b="1" dirty="0" smtClean="0">
                <a:latin typeface="Times New Roman" pitchFamily="18" charset="0"/>
                <a:cs typeface="Times New Roman" pitchFamily="18" charset="0"/>
              </a:rPr>
              <a:t>Figure: </a:t>
            </a:r>
            <a:r>
              <a:rPr lang="fr-FR" sz="2200" dirty="0" smtClean="0">
                <a:latin typeface="Times New Roman" pitchFamily="18" charset="0"/>
                <a:cs typeface="Times New Roman" pitchFamily="18" charset="0"/>
              </a:rPr>
              <a:t>Les MF et la myosine II non musculaire sont indispensables pour </a:t>
            </a:r>
            <a:r>
              <a:rPr lang="fr-FR" sz="2200" b="1" dirty="0" smtClean="0">
                <a:solidFill>
                  <a:schemeClr val="tx1"/>
                </a:solidFill>
                <a:latin typeface="Times New Roman" pitchFamily="18" charset="0"/>
                <a:cs typeface="Times New Roman" pitchFamily="18" charset="0"/>
              </a:rPr>
              <a:t>le resserrement entrainant l’étranglement de la cellule au niveau de son équateur </a:t>
            </a:r>
            <a:r>
              <a:rPr lang="fr-FR" sz="2200" dirty="0" smtClean="0">
                <a:solidFill>
                  <a:schemeClr val="tx1"/>
                </a:solidFill>
                <a:latin typeface="Times New Roman" pitchFamily="18" charset="0"/>
                <a:cs typeface="Times New Roman" pitchFamily="18" charset="0"/>
              </a:rPr>
              <a:t>a</a:t>
            </a:r>
            <a:r>
              <a:rPr lang="fr-FR" sz="2200" dirty="0" smtClean="0">
                <a:latin typeface="Times New Roman" pitchFamily="18" charset="0"/>
                <a:cs typeface="Times New Roman" pitchFamily="18" charset="0"/>
              </a:rPr>
              <a:t>u cours de la </a:t>
            </a:r>
            <a:r>
              <a:rPr lang="fr-FR" sz="2200" b="1" dirty="0" smtClean="0">
                <a:latin typeface="Times New Roman" pitchFamily="18" charset="0"/>
                <a:cs typeface="Times New Roman" pitchFamily="18" charset="0"/>
              </a:rPr>
              <a:t>division cellulaire </a:t>
            </a:r>
            <a:endParaRPr lang="fr-FR" sz="2200" dirty="0" smtClean="0"/>
          </a:p>
        </p:txBody>
      </p:sp>
      <p:pic>
        <p:nvPicPr>
          <p:cNvPr id="1026" name="Picture 2"/>
          <p:cNvPicPr>
            <a:picLocks noChangeAspect="1" noChangeArrowheads="1"/>
          </p:cNvPicPr>
          <p:nvPr/>
        </p:nvPicPr>
        <p:blipFill>
          <a:blip r:embed="rId2"/>
          <a:srcRect l="2343" t="2632" r="3125" b="2631"/>
          <a:stretch>
            <a:fillRect/>
          </a:stretch>
        </p:blipFill>
        <p:spPr bwMode="auto">
          <a:xfrm>
            <a:off x="500034" y="142852"/>
            <a:ext cx="8358214" cy="5214949"/>
          </a:xfrm>
          <a:prstGeom prst="rect">
            <a:avLst/>
          </a:prstGeom>
          <a:noFill/>
          <a:ln w="38100">
            <a:solidFill>
              <a:srgbClr val="FF0066"/>
            </a:solidFill>
            <a:miter lim="800000"/>
            <a:headEnd/>
            <a:tailEnd/>
          </a:ln>
          <a:effectLst/>
        </p:spPr>
      </p:pic>
      <p:sp>
        <p:nvSpPr>
          <p:cNvPr id="5" name="Rectangle 4"/>
          <p:cNvSpPr/>
          <p:nvPr/>
        </p:nvSpPr>
        <p:spPr>
          <a:xfrm>
            <a:off x="6000760" y="2000240"/>
            <a:ext cx="2857488" cy="1143008"/>
          </a:xfrm>
          <a:prstGeom prst="rect">
            <a:avLst/>
          </a:prstGeom>
          <a:noFill/>
          <a:ln w="762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715140" y="5000636"/>
            <a:ext cx="2000264"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282" y="167698"/>
            <a:ext cx="8643998"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fr-FR" sz="2400" b="1" dirty="0" smtClean="0">
                <a:ln>
                  <a:solidFill>
                    <a:srgbClr val="FF0000"/>
                  </a:solidFill>
                </a:ln>
                <a:solidFill>
                  <a:srgbClr val="FF0000"/>
                </a:solidFill>
                <a:latin typeface="Times New Roman" pitchFamily="18" charset="0"/>
                <a:cs typeface="Times New Roman" pitchFamily="18" charset="0"/>
              </a:rPr>
              <a:t>La</a:t>
            </a:r>
            <a:r>
              <a:rPr lang="fr-FR" sz="2400" dirty="0" smtClean="0">
                <a:ln>
                  <a:solidFill>
                    <a:srgbClr val="FF0000"/>
                  </a:solidFill>
                </a:ln>
                <a:solidFill>
                  <a:srgbClr val="FF0000"/>
                </a:solidFill>
                <a:latin typeface="Times New Roman" pitchFamily="18" charset="0"/>
                <a:cs typeface="Times New Roman" pitchFamily="18" charset="0"/>
              </a:rPr>
              <a:t> </a:t>
            </a:r>
            <a:r>
              <a:rPr lang="fr-FR" sz="2400" b="1" dirty="0" smtClean="0">
                <a:ln>
                  <a:solidFill>
                    <a:srgbClr val="FF0000"/>
                  </a:solidFill>
                </a:ln>
                <a:solidFill>
                  <a:srgbClr val="FF0000"/>
                </a:solidFill>
                <a:latin typeface="Times New Roman" pitchFamily="18" charset="0"/>
                <a:cs typeface="Times New Roman" pitchFamily="18" charset="0"/>
              </a:rPr>
              <a:t>myosine monomérique courte = myosine I</a:t>
            </a:r>
            <a:r>
              <a:rPr lang="fr-FR" sz="2400" dirty="0" smtClean="0">
                <a:latin typeface="Times New Roman" pitchFamily="18" charset="0"/>
                <a:cs typeface="Times New Roman" pitchFamily="18" charset="0"/>
              </a:rPr>
              <a:t>, permet le transport des vésicules ou des organites le long des microfilaments à proximité de la membrane cellulaire. </a:t>
            </a:r>
          </a:p>
          <a:p>
            <a:pPr algn="just"/>
            <a:r>
              <a:rPr lang="fr-FR" sz="2400" dirty="0" smtClean="0">
                <a:latin typeface="Times New Roman" pitchFamily="18" charset="0"/>
                <a:cs typeface="Times New Roman" pitchFamily="18" charset="0"/>
              </a:rPr>
              <a:t>Sa tête globulaire s'attache au microfilaments et hydrolyse de l'ATP ce qui permet de mobiliser la myosine. La la queue interagit avec la vésicule.</a:t>
            </a:r>
          </a:p>
          <a:p>
            <a:pPr algn="just"/>
            <a:r>
              <a:rPr lang="fr-FR" sz="2400" b="1" dirty="0" smtClean="0">
                <a:latin typeface="Times New Roman" pitchFamily="18" charset="0"/>
                <a:cs typeface="Times New Roman" pitchFamily="18" charset="0"/>
              </a:rPr>
              <a:t>La myosine I </a:t>
            </a:r>
            <a:r>
              <a:rPr lang="fr-FR" sz="2400" dirty="0" smtClean="0">
                <a:latin typeface="Times New Roman" pitchFamily="18" charset="0"/>
                <a:cs typeface="Times New Roman" pitchFamily="18" charset="0"/>
              </a:rPr>
              <a:t>va marcher le long des microfilaments et la vésicule sera alors propulsée vers </a:t>
            </a:r>
            <a:r>
              <a:rPr lang="fr-FR" sz="2400" b="1" dirty="0" smtClean="0">
                <a:latin typeface="Times New Roman" pitchFamily="18" charset="0"/>
                <a:cs typeface="Times New Roman" pitchFamily="18" charset="0"/>
              </a:rPr>
              <a:t>l'extrémité + </a:t>
            </a:r>
            <a:r>
              <a:rPr lang="fr-FR" sz="24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pic>
        <p:nvPicPr>
          <p:cNvPr id="5121" name="Picture 1"/>
          <p:cNvPicPr>
            <a:picLocks noChangeAspect="1" noChangeArrowheads="1"/>
          </p:cNvPicPr>
          <p:nvPr/>
        </p:nvPicPr>
        <p:blipFill>
          <a:blip r:embed="rId2"/>
          <a:srcRect/>
          <a:stretch>
            <a:fillRect/>
          </a:stretch>
        </p:blipFill>
        <p:spPr bwMode="auto">
          <a:xfrm>
            <a:off x="357158" y="3357562"/>
            <a:ext cx="4857784" cy="3143272"/>
          </a:xfrm>
          <a:prstGeom prst="rect">
            <a:avLst/>
          </a:prstGeom>
          <a:noFill/>
          <a:ln w="38100">
            <a:solidFill>
              <a:srgbClr val="00B0F0"/>
            </a:solid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5286380" y="3357562"/>
            <a:ext cx="3786182" cy="2786082"/>
          </a:xfrm>
          <a:prstGeom prst="rect">
            <a:avLst/>
          </a:prstGeom>
          <a:noFill/>
          <a:ln w="9525">
            <a:noFill/>
            <a:miter lim="800000"/>
            <a:headEnd/>
            <a:tailEnd/>
          </a:ln>
          <a:effectLst/>
        </p:spPr>
      </p:pic>
      <p:sp>
        <p:nvSpPr>
          <p:cNvPr id="5" name="Rectangle 4"/>
          <p:cNvSpPr/>
          <p:nvPr/>
        </p:nvSpPr>
        <p:spPr>
          <a:xfrm>
            <a:off x="5429256" y="6143644"/>
            <a:ext cx="3286148" cy="400110"/>
          </a:xfrm>
          <a:prstGeom prst="rect">
            <a:avLst/>
          </a:prstGeom>
        </p:spPr>
        <p:txBody>
          <a:bodyPr wrap="square">
            <a:spAutoFit/>
          </a:bodyPr>
          <a:lstStyle/>
          <a:p>
            <a:r>
              <a:rPr lang="fr-FR" sz="2000" b="1" dirty="0" smtClean="0">
                <a:ln>
                  <a:solidFill>
                    <a:srgbClr val="FF0000"/>
                  </a:solidFill>
                </a:ln>
                <a:solidFill>
                  <a:srgbClr val="FF0000"/>
                </a:solidFill>
                <a:latin typeface="Times New Roman" pitchFamily="18" charset="0"/>
                <a:cs typeface="Times New Roman" pitchFamily="18" charset="0"/>
              </a:rPr>
              <a:t>Myosine I  monomérique</a:t>
            </a:r>
            <a:endParaRPr lang="fr-FR" sz="2000" dirty="0"/>
          </a:p>
        </p:txBody>
      </p:sp>
    </p:spTree>
  </p:cSld>
  <p:clrMapOvr>
    <a:masterClrMapping/>
  </p:clrMapOvr>
  <p:transition>
    <p:pull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106876" y="142852"/>
            <a:ext cx="4608000" cy="928670"/>
          </a:xfrm>
          <a:prstGeom prst="rect">
            <a:avLst/>
          </a:prstGeom>
          <a:solidFill>
            <a:schemeClr val="accent4">
              <a:lumMod val="20000"/>
              <a:lumOff val="80000"/>
            </a:schemeClr>
          </a:solidFill>
          <a:ln w="76200">
            <a:solidFill>
              <a:srgbClr val="FF0000"/>
            </a:solidFill>
            <a:prstDash val="solid"/>
          </a:ln>
        </p:spPr>
        <p:txBody>
          <a:bodyPr vert="horz" lIns="180000" tIns="108000" rIns="180000" bIns="108000">
            <a:noAutofit/>
          </a:bodyPr>
          <a:lstStyle/>
          <a:p>
            <a:pPr marL="274320" indent="-274320" algn="just">
              <a:lnSpc>
                <a:spcPct val="150000"/>
              </a:lnSpc>
              <a:spcBef>
                <a:spcPct val="20000"/>
              </a:spcBef>
              <a:buSzPct val="95000"/>
              <a:defRPr/>
            </a:pPr>
            <a:r>
              <a:rPr kumimoji="0" lang="fr-FR" sz="2400" b="1" i="0" u="none" strike="noStrike" kern="1200" cap="none" spc="0" normalizeH="0" baseline="0" noProof="0" dirty="0" smtClean="0">
                <a:ln>
                  <a:solidFill>
                    <a:srgbClr val="002060"/>
                  </a:solidFill>
                </a:ln>
                <a:solidFill>
                  <a:srgbClr val="0070C0"/>
                </a:solidFill>
                <a:effectLst>
                  <a:outerShdw blurRad="38100" dist="38100" dir="2700000" algn="tl">
                    <a:srgbClr val="000000">
                      <a:alpha val="43137"/>
                    </a:srgbClr>
                  </a:outerShdw>
                </a:effectLst>
                <a:uLnTx/>
                <a:uFillTx/>
                <a:latin typeface="Times New Roman" pitchFamily="18" charset="0"/>
                <a:cs typeface="Times New Roman" pitchFamily="18" charset="0"/>
              </a:rPr>
              <a:t>Protéine </a:t>
            </a:r>
            <a:r>
              <a:rPr lang="fr-FR" sz="2400" b="1" dirty="0" smtClean="0">
                <a:ln>
                  <a:solidFill>
                    <a:srgbClr val="002060"/>
                  </a:solidFill>
                </a:ln>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d’assemblage en réseau</a:t>
            </a:r>
          </a:p>
        </p:txBody>
      </p:sp>
      <p:pic>
        <p:nvPicPr>
          <p:cNvPr id="6" name="Picture 2"/>
          <p:cNvPicPr>
            <a:picLocks noChangeAspect="1" noChangeArrowheads="1"/>
          </p:cNvPicPr>
          <p:nvPr/>
        </p:nvPicPr>
        <p:blipFill>
          <a:blip r:embed="rId2"/>
          <a:srcRect/>
          <a:stretch>
            <a:fillRect/>
          </a:stretch>
        </p:blipFill>
        <p:spPr bwMode="auto">
          <a:xfrm>
            <a:off x="4752594" y="285730"/>
            <a:ext cx="4320000" cy="6072228"/>
          </a:xfrm>
          <a:prstGeom prst="rect">
            <a:avLst/>
          </a:prstGeom>
          <a:noFill/>
          <a:ln w="9525">
            <a:noFill/>
            <a:miter lim="800000"/>
            <a:headEnd/>
            <a:tailEnd/>
          </a:ln>
          <a:effectLst/>
        </p:spPr>
      </p:pic>
      <p:sp>
        <p:nvSpPr>
          <p:cNvPr id="5" name="Espace réservé du contenu 2"/>
          <p:cNvSpPr txBox="1">
            <a:spLocks/>
          </p:cNvSpPr>
          <p:nvPr/>
        </p:nvSpPr>
        <p:spPr>
          <a:xfrm>
            <a:off x="571472" y="1214422"/>
            <a:ext cx="3929090" cy="2928958"/>
          </a:xfrm>
          <a:prstGeom prst="rect">
            <a:avLst/>
          </a:prstGeom>
          <a:solidFill>
            <a:schemeClr val="accent4">
              <a:lumMod val="20000"/>
              <a:lumOff val="80000"/>
            </a:schemeClr>
          </a:solidFill>
          <a:ln w="76200">
            <a:solidFill>
              <a:srgbClr val="FF0000"/>
            </a:solidFill>
            <a:prstDash val="solid"/>
          </a:ln>
        </p:spPr>
        <p:txBody>
          <a:bodyPr vert="horz" lIns="180000" tIns="108000" rIns="180000" bIns="108000">
            <a:noAutofit/>
          </a:bodyPr>
          <a:lstStyle/>
          <a:p>
            <a:pPr marL="274320" indent="-274320" algn="just">
              <a:lnSpc>
                <a:spcPct val="150000"/>
              </a:lnSpc>
              <a:spcBef>
                <a:spcPct val="20000"/>
              </a:spcBef>
              <a:buSzPct val="95000"/>
              <a:defRPr/>
            </a:pPr>
            <a:r>
              <a:rPr lang="fr-FR" sz="2400" b="1" dirty="0" smtClean="0">
                <a:latin typeface="Times New Roman" pitchFamily="18" charset="0"/>
                <a:cs typeface="Times New Roman" pitchFamily="18" charset="0"/>
              </a:rPr>
              <a:t>La </a:t>
            </a:r>
            <a:r>
              <a:rPr lang="fr-FR" sz="2400" b="1" dirty="0" err="1" smtClean="0">
                <a:latin typeface="Times New Roman" pitchFamily="18" charset="0"/>
                <a:cs typeface="Times New Roman" pitchFamily="18" charset="0"/>
              </a:rPr>
              <a:t>Filamine</a:t>
            </a:r>
            <a:r>
              <a:rPr lang="fr-FR" sz="2400" b="1" dirty="0" smtClean="0">
                <a:latin typeface="Times New Roman" pitchFamily="18" charset="0"/>
                <a:cs typeface="Times New Roman" pitchFamily="18" charset="0"/>
              </a:rPr>
              <a:t> est une protéine de liaison qui permet l’assemblage des microfilament en réseau de mailles. </a:t>
            </a:r>
          </a:p>
        </p:txBody>
      </p:sp>
    </p:spTree>
  </p:cSld>
  <p:clrMapOvr>
    <a:masterClrMapping/>
  </p:clrMapOvr>
  <p:transition>
    <p:pull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1406" y="71414"/>
            <a:ext cx="8929750" cy="66864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71414"/>
            <a:ext cx="8858280" cy="294883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pPr lvl="0" algn="just" fontAlgn="base">
              <a:spcBef>
                <a:spcPct val="0"/>
              </a:spcBef>
              <a:spcAft>
                <a:spcPct val="0"/>
              </a:spcAft>
            </a:pPr>
            <a:r>
              <a:rPr lang="fr-FR" sz="2400" b="1" dirty="0" smtClean="0">
                <a:solidFill>
                  <a:srgbClr val="000000"/>
                </a:solidFill>
                <a:latin typeface="Times New Roman" pitchFamily="18" charset="0"/>
                <a:ea typeface="Calibri" pitchFamily="34" charset="0"/>
                <a:cs typeface="Times New Roman" pitchFamily="18" charset="0"/>
              </a:rPr>
              <a:t>Les MF corticaux: s’organisent </a:t>
            </a:r>
            <a:r>
              <a:rPr lang="fr-FR" sz="2400" b="1" dirty="0" smtClean="0">
                <a:latin typeface="Times New Roman" pitchFamily="18" charset="0"/>
                <a:cs typeface="Times New Roman" pitchFamily="18" charset="0"/>
              </a:rPr>
              <a:t>en un réseau </a:t>
            </a:r>
            <a:r>
              <a:rPr lang="fr-FR" sz="2400" b="1" dirty="0" smtClean="0">
                <a:solidFill>
                  <a:srgbClr val="000000"/>
                </a:solidFill>
                <a:latin typeface="Times New Roman" pitchFamily="18" charset="0"/>
                <a:ea typeface="Calibri" pitchFamily="34" charset="0"/>
                <a:cs typeface="Times New Roman" pitchFamily="18" charset="0"/>
              </a:rPr>
              <a:t>fibreux </a:t>
            </a:r>
            <a:r>
              <a:rPr lang="fr-FR" sz="2400" b="1" dirty="0" smtClean="0">
                <a:latin typeface="Times New Roman" pitchFamily="18" charset="0"/>
                <a:cs typeface="Times New Roman" pitchFamily="18" charset="0"/>
              </a:rPr>
              <a:t>de mailles, </a:t>
            </a:r>
            <a:r>
              <a:rPr lang="fr-FR" sz="2400" dirty="0" smtClean="0">
                <a:latin typeface="Times New Roman" pitchFamily="18" charset="0"/>
                <a:cs typeface="Times New Roman" pitchFamily="18" charset="0"/>
              </a:rPr>
              <a:t>de</a:t>
            </a:r>
            <a:r>
              <a:rPr lang="fr-FR" sz="2400" b="1" dirty="0" smtClean="0">
                <a:latin typeface="Times New Roman" pitchFamily="18" charset="0"/>
                <a:cs typeface="Times New Roman" pitchFamily="18" charset="0"/>
              </a:rPr>
              <a:t> </a:t>
            </a:r>
            <a:r>
              <a:rPr lang="fr-FR" sz="2400" dirty="0" smtClean="0">
                <a:solidFill>
                  <a:srgbClr val="000000"/>
                </a:solidFill>
                <a:latin typeface="Times New Roman" pitchFamily="18" charset="0"/>
                <a:ea typeface="Calibri" pitchFamily="34" charset="0"/>
                <a:cs typeface="Times New Roman" pitchFamily="18" charset="0"/>
              </a:rPr>
              <a:t>forme tridimensionnelle, </a:t>
            </a:r>
            <a:r>
              <a:rPr lang="fr-FR" sz="2400" dirty="0" smtClean="0">
                <a:latin typeface="Times New Roman" pitchFamily="18" charset="0"/>
                <a:cs typeface="Times New Roman" pitchFamily="18" charset="0"/>
              </a:rPr>
              <a:t>situé sous la membrane plasmique à laquelle il est fixé par de nombreux points d’ancrage (</a:t>
            </a:r>
            <a:r>
              <a:rPr lang="fr-FR" sz="2400" b="1" dirty="0" smtClean="0">
                <a:solidFill>
                  <a:srgbClr val="FF0000"/>
                </a:solidFill>
                <a:latin typeface="Times New Roman" pitchFamily="18" charset="0"/>
                <a:cs typeface="Times New Roman" pitchFamily="18" charset="0"/>
              </a:rPr>
              <a:t>la </a:t>
            </a:r>
            <a:r>
              <a:rPr lang="fr-FR" sz="2400" b="1" dirty="0" err="1" smtClean="0">
                <a:solidFill>
                  <a:srgbClr val="FF0000"/>
                </a:solidFill>
                <a:latin typeface="Times New Roman" pitchFamily="18" charset="0"/>
                <a:cs typeface="Times New Roman" pitchFamily="18" charset="0"/>
              </a:rPr>
              <a:t>spectrine</a:t>
            </a:r>
            <a:r>
              <a:rPr lang="fr-FR" sz="2400" dirty="0" smtClean="0">
                <a:latin typeface="Times New Roman" pitchFamily="18" charset="0"/>
                <a:cs typeface="Times New Roman" pitchFamily="18" charset="0"/>
              </a:rPr>
              <a:t>). </a:t>
            </a:r>
          </a:p>
          <a:p>
            <a:pPr lvl="0" algn="just" fontAlgn="base">
              <a:spcBef>
                <a:spcPct val="0"/>
              </a:spcBef>
              <a:spcAft>
                <a:spcPct val="0"/>
              </a:spcAft>
            </a:pPr>
            <a:r>
              <a:rPr lang="fr-FR" sz="2400" b="1" dirty="0" smtClean="0">
                <a:solidFill>
                  <a:srgbClr val="000000"/>
                </a:solidFill>
                <a:latin typeface="Times New Roman" pitchFamily="18" charset="0"/>
                <a:ea typeface="Calibri" pitchFamily="34" charset="0"/>
                <a:cs typeface="Times New Roman" pitchFamily="18" charset="0"/>
              </a:rPr>
              <a:t>Ce réseau cortical appelé </a:t>
            </a:r>
            <a:r>
              <a:rPr lang="fr-FR" sz="2400" b="1" u="sng" dirty="0" smtClean="0">
                <a:solidFill>
                  <a:srgbClr val="000000"/>
                </a:solidFill>
                <a:latin typeface="Times New Roman" pitchFamily="18" charset="0"/>
                <a:ea typeface="Calibri" pitchFamily="34" charset="0"/>
                <a:cs typeface="Times New Roman" pitchFamily="18" charset="0"/>
              </a:rPr>
              <a:t>cortex cellulaire </a:t>
            </a:r>
            <a:r>
              <a:rPr lang="fr-FR" sz="2400" dirty="0" smtClean="0">
                <a:solidFill>
                  <a:srgbClr val="000000"/>
                </a:solidFill>
                <a:latin typeface="Times New Roman" pitchFamily="18" charset="0"/>
                <a:ea typeface="Calibri" pitchFamily="34" charset="0"/>
                <a:cs typeface="Times New Roman" pitchFamily="18" charset="0"/>
              </a:rPr>
              <a:t>est une structure stable qui aide la cellule à maintenir sa forme. Et donne à la couche périphérique du cytoplasme sa consistance gélatineuse (</a:t>
            </a:r>
            <a:r>
              <a:rPr lang="fr-FR" sz="2400" i="1" dirty="0" smtClean="0">
                <a:solidFill>
                  <a:srgbClr val="000000"/>
                </a:solidFill>
                <a:latin typeface="Times New Roman" pitchFamily="18" charset="0"/>
                <a:ea typeface="Calibri" pitchFamily="34" charset="0"/>
                <a:cs typeface="Times New Roman" pitchFamily="18" charset="0"/>
              </a:rPr>
              <a:t>gel</a:t>
            </a:r>
            <a:r>
              <a:rPr lang="fr-FR" sz="2400" dirty="0" smtClean="0">
                <a:solidFill>
                  <a:srgbClr val="000000"/>
                </a:solidFill>
                <a:latin typeface="Times New Roman" pitchFamily="18" charset="0"/>
                <a:ea typeface="Calibri" pitchFamily="34" charset="0"/>
                <a:cs typeface="Times New Roman" pitchFamily="18" charset="0"/>
              </a:rPr>
              <a:t>), tandis que l’intérieur du cytoplasme est plus fluide (</a:t>
            </a:r>
            <a:r>
              <a:rPr lang="fr-FR" sz="2400" i="1" dirty="0" smtClean="0">
                <a:solidFill>
                  <a:srgbClr val="000000"/>
                </a:solidFill>
                <a:latin typeface="Times New Roman" pitchFamily="18" charset="0"/>
                <a:ea typeface="Calibri" pitchFamily="34" charset="0"/>
                <a:cs typeface="Times New Roman" pitchFamily="18" charset="0"/>
              </a:rPr>
              <a:t>sol</a:t>
            </a:r>
            <a:r>
              <a:rPr lang="fr-FR" sz="2400" dirty="0" smtClean="0">
                <a:solidFill>
                  <a:srgbClr val="000000"/>
                </a:solidFill>
                <a:latin typeface="Times New Roman" pitchFamily="18" charset="0"/>
                <a:ea typeface="Calibri" pitchFamily="34" charset="0"/>
                <a:cs typeface="Times New Roman" pitchFamily="18" charset="0"/>
              </a:rPr>
              <a:t>) . </a:t>
            </a:r>
            <a:endParaRPr lang="fr-FR" sz="2400" dirty="0" smtClean="0">
              <a:latin typeface="Times New Roman" pitchFamily="18" charset="0"/>
              <a:cs typeface="Times New Roman" pitchFamily="18" charset="0"/>
            </a:endParaRPr>
          </a:p>
        </p:txBody>
      </p:sp>
      <p:pic>
        <p:nvPicPr>
          <p:cNvPr id="61442" name="Picture 2" descr="https://www.lpcv.fr/PublishingImages/lettre12_05.jpg"/>
          <p:cNvPicPr>
            <a:picLocks noChangeAspect="1" noChangeArrowheads="1"/>
          </p:cNvPicPr>
          <p:nvPr/>
        </p:nvPicPr>
        <p:blipFill>
          <a:blip r:embed="rId2"/>
          <a:srcRect/>
          <a:stretch>
            <a:fillRect/>
          </a:stretch>
        </p:blipFill>
        <p:spPr bwMode="auto">
          <a:xfrm>
            <a:off x="285720" y="3143248"/>
            <a:ext cx="3960000" cy="2016000"/>
          </a:xfrm>
          <a:prstGeom prst="rect">
            <a:avLst/>
          </a:prstGeom>
          <a:noFill/>
          <a:ln w="57150">
            <a:solidFill>
              <a:schemeClr val="tx2">
                <a:lumMod val="60000"/>
                <a:lumOff val="40000"/>
              </a:schemeClr>
            </a:solidFill>
          </a:ln>
        </p:spPr>
      </p:pic>
      <p:pic>
        <p:nvPicPr>
          <p:cNvPr id="61443" name="Picture 3"/>
          <p:cNvPicPr>
            <a:picLocks noChangeAspect="1" noChangeArrowheads="1"/>
          </p:cNvPicPr>
          <p:nvPr/>
        </p:nvPicPr>
        <p:blipFill>
          <a:blip r:embed="rId3"/>
          <a:srcRect t="17361"/>
          <a:stretch>
            <a:fillRect/>
          </a:stretch>
        </p:blipFill>
        <p:spPr bwMode="auto">
          <a:xfrm>
            <a:off x="4714876" y="3143248"/>
            <a:ext cx="4071966" cy="2071702"/>
          </a:xfrm>
          <a:prstGeom prst="rect">
            <a:avLst/>
          </a:prstGeom>
          <a:noFill/>
          <a:ln w="57150">
            <a:solidFill>
              <a:schemeClr val="accent5">
                <a:lumMod val="75000"/>
              </a:schemeClr>
            </a:solidFill>
            <a:miter lim="800000"/>
            <a:headEnd/>
            <a:tailEnd/>
          </a:ln>
          <a:effectLst/>
        </p:spPr>
      </p:pic>
      <p:sp>
        <p:nvSpPr>
          <p:cNvPr id="7" name="Rectangle 6"/>
          <p:cNvSpPr/>
          <p:nvPr/>
        </p:nvSpPr>
        <p:spPr>
          <a:xfrm>
            <a:off x="4643438" y="5226808"/>
            <a:ext cx="4174314" cy="1323439"/>
          </a:xfrm>
          <a:prstGeom prst="rect">
            <a:avLst/>
          </a:prstGeom>
          <a:ln w="57150">
            <a:solidFill>
              <a:schemeClr val="accent5"/>
            </a:solidFill>
          </a:ln>
        </p:spPr>
        <p:txBody>
          <a:bodyPr wrap="square">
            <a:spAutoFit/>
          </a:bodyPr>
          <a:lstStyle/>
          <a:p>
            <a:pPr algn="just"/>
            <a:r>
              <a:rPr lang="fr-FR" sz="2000" b="1" dirty="0" smtClean="0">
                <a:latin typeface="Times New Roman" pitchFamily="18" charset="0"/>
                <a:cs typeface="Times New Roman" pitchFamily="18" charset="0"/>
              </a:rPr>
              <a:t>Figure : </a:t>
            </a:r>
            <a:r>
              <a:rPr lang="fr-FR" sz="2000" dirty="0" smtClean="0">
                <a:latin typeface="Times New Roman" pitchFamily="18" charset="0"/>
                <a:cs typeface="Times New Roman" pitchFamily="18" charset="0"/>
              </a:rPr>
              <a:t>Microscopie de fluorescence permettant de visualiser l’organisation des </a:t>
            </a:r>
            <a:r>
              <a:rPr lang="fr-FR" sz="2000" dirty="0" err="1" smtClean="0">
                <a:latin typeface="Times New Roman" pitchFamily="18" charset="0"/>
                <a:cs typeface="Times New Roman" pitchFamily="18" charset="0"/>
              </a:rPr>
              <a:t>micro-filaments</a:t>
            </a:r>
            <a:r>
              <a:rPr lang="fr-FR" sz="2000" dirty="0" smtClean="0">
                <a:latin typeface="Times New Roman" pitchFamily="18" charset="0"/>
                <a:cs typeface="Times New Roman" pitchFamily="18" charset="0"/>
              </a:rPr>
              <a:t> d’actine du cortex cellulaire (cellules animale)</a:t>
            </a:r>
            <a:endParaRPr lang="fr-FR" sz="2000" dirty="0">
              <a:latin typeface="Times New Roman" pitchFamily="18" charset="0"/>
              <a:cs typeface="Times New Roman" pitchFamily="18" charset="0"/>
            </a:endParaRPr>
          </a:p>
        </p:txBody>
      </p:sp>
      <p:sp>
        <p:nvSpPr>
          <p:cNvPr id="8" name="Rectangle 7"/>
          <p:cNvSpPr/>
          <p:nvPr/>
        </p:nvSpPr>
        <p:spPr>
          <a:xfrm>
            <a:off x="254810" y="5214950"/>
            <a:ext cx="4031438" cy="1323439"/>
          </a:xfrm>
          <a:prstGeom prst="rect">
            <a:avLst/>
          </a:prstGeom>
          <a:ln w="57150">
            <a:solidFill>
              <a:schemeClr val="tx2">
                <a:lumMod val="60000"/>
                <a:lumOff val="40000"/>
              </a:schemeClr>
            </a:solidFill>
          </a:ln>
        </p:spPr>
        <p:txBody>
          <a:bodyPr wrap="square">
            <a:spAutoFit/>
          </a:bodyPr>
          <a:lstStyle/>
          <a:p>
            <a:pPr algn="just"/>
            <a:r>
              <a:rPr lang="fr-FR" sz="2000" b="1" dirty="0" smtClean="0">
                <a:latin typeface="Times New Roman" pitchFamily="18" charset="0"/>
                <a:cs typeface="Times New Roman" pitchFamily="18" charset="0"/>
              </a:rPr>
              <a:t>Figure : </a:t>
            </a:r>
            <a:r>
              <a:rPr lang="fr-FR" sz="2000" dirty="0" smtClean="0">
                <a:latin typeface="Times New Roman" pitchFamily="18" charset="0"/>
                <a:cs typeface="Times New Roman" pitchFamily="18" charset="0"/>
              </a:rPr>
              <a:t>Cliché de microscopie électronique permettant de visualiser l’organisation des filaments d’actine au bord avant d’une cellule motile </a:t>
            </a:r>
            <a:endParaRPr lang="fr-FR" sz="2000"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000239"/>
            <a:ext cx="8472519" cy="4610113"/>
          </a:xfrm>
        </p:spPr>
        <p:style>
          <a:lnRef idx="2">
            <a:schemeClr val="accent2"/>
          </a:lnRef>
          <a:fillRef idx="1">
            <a:schemeClr val="lt1"/>
          </a:fillRef>
          <a:effectRef idx="0">
            <a:schemeClr val="accent2"/>
          </a:effectRef>
          <a:fontRef idx="minor">
            <a:schemeClr val="dk1"/>
          </a:fontRef>
        </p:style>
        <p:txBody>
          <a:bodyPr>
            <a:normAutofit/>
          </a:bodyPr>
          <a:lstStyle/>
          <a:p>
            <a:pPr lvl="0" algn="just">
              <a:buClrTx/>
              <a:buFont typeface="Wingdings" pitchFamily="2" charset="2"/>
              <a:buChar char="q"/>
            </a:pPr>
            <a:r>
              <a:rPr lang="fr-FR" sz="2400" b="1" dirty="0" smtClean="0">
                <a:latin typeface="Times New Roman" pitchFamily="18" charset="0"/>
                <a:cs typeface="Times New Roman" pitchFamily="18" charset="0"/>
              </a:rPr>
              <a:t> La </a:t>
            </a:r>
            <a:r>
              <a:rPr lang="fr-FR" sz="2400" b="1" dirty="0" err="1" smtClean="0">
                <a:ln>
                  <a:solidFill>
                    <a:schemeClr val="tx1"/>
                  </a:solidFill>
                </a:ln>
                <a:solidFill>
                  <a:srgbClr val="795B05"/>
                </a:solidFill>
                <a:latin typeface="Times New Roman" pitchFamily="18" charset="0"/>
                <a:cs typeface="Times New Roman" pitchFamily="18" charset="0"/>
              </a:rPr>
              <a:t>Dystrophine</a:t>
            </a:r>
            <a:r>
              <a:rPr lang="fr-FR" sz="2400" b="1" i="1"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dans le muscle, </a:t>
            </a:r>
          </a:p>
          <a:p>
            <a:pPr lvl="0" algn="just">
              <a:buClrTx/>
              <a:buFont typeface="Wingdings" pitchFamily="2" charset="2"/>
              <a:buChar char="q"/>
            </a:pPr>
            <a:r>
              <a:rPr lang="fr-FR" sz="2400" b="1" dirty="0" smtClean="0">
                <a:latin typeface="Times New Roman" pitchFamily="18" charset="0"/>
                <a:cs typeface="Times New Roman" pitchFamily="18" charset="0"/>
              </a:rPr>
              <a:t>La </a:t>
            </a:r>
            <a:r>
              <a:rPr lang="fr-FR" sz="2400" b="1" dirty="0" err="1" smtClean="0">
                <a:ln>
                  <a:solidFill>
                    <a:schemeClr val="tx1"/>
                  </a:solidFill>
                </a:ln>
                <a:solidFill>
                  <a:schemeClr val="accent4">
                    <a:lumMod val="50000"/>
                  </a:schemeClr>
                </a:solidFill>
                <a:latin typeface="Times New Roman" pitchFamily="18" charset="0"/>
                <a:cs typeface="Times New Roman" pitchFamily="18" charset="0"/>
              </a:rPr>
              <a:t>spectrine</a:t>
            </a:r>
            <a:r>
              <a:rPr lang="fr-FR" sz="2400" b="1" dirty="0" smtClean="0">
                <a:ln>
                  <a:solidFill>
                    <a:schemeClr val="tx1"/>
                  </a:solidFill>
                </a:ln>
                <a:solidFill>
                  <a:schemeClr val="accent4">
                    <a:lumMod val="50000"/>
                  </a:schemeClr>
                </a:solidFill>
                <a:latin typeface="Times New Roman" pitchFamily="18" charset="0"/>
                <a:cs typeface="Times New Roman" pitchFamily="18" charset="0"/>
              </a:rPr>
              <a:t>, </a:t>
            </a:r>
            <a:r>
              <a:rPr lang="fr-FR" sz="2400" b="1" dirty="0" smtClean="0">
                <a:latin typeface="Times New Roman" pitchFamily="18" charset="0"/>
                <a:cs typeface="Times New Roman" pitchFamily="18" charset="0"/>
              </a:rPr>
              <a:t>dans les hématies,…. </a:t>
            </a:r>
          </a:p>
          <a:p>
            <a:pPr lvl="0" algn="just">
              <a:buClrTx/>
              <a:buFont typeface="Wingdings" pitchFamily="2" charset="2"/>
              <a:buChar char="q"/>
            </a:pPr>
            <a:r>
              <a:rPr lang="fr-FR" sz="2400" b="1" dirty="0" smtClean="0">
                <a:ln>
                  <a:solidFill>
                    <a:schemeClr val="tx1"/>
                  </a:solidFill>
                </a:ln>
                <a:solidFill>
                  <a:schemeClr val="accent4">
                    <a:lumMod val="50000"/>
                  </a:schemeClr>
                </a:solidFill>
                <a:latin typeface="Times New Roman" pitchFamily="18" charset="0"/>
                <a:cs typeface="Times New Roman" pitchFamily="18" charset="0"/>
              </a:rPr>
              <a:t>Ces protéines </a:t>
            </a:r>
            <a:r>
              <a:rPr lang="fr-FR" sz="2400" b="1" dirty="0" smtClean="0">
                <a:latin typeface="Times New Roman" pitchFamily="18" charset="0"/>
                <a:cs typeface="Times New Roman" pitchFamily="18" charset="0"/>
              </a:rPr>
              <a:t>attachent le réseau d'actine qui se trouve sous la membrane cytoplasmique à un complexe protéique intégré à la membrane plasmique.</a:t>
            </a:r>
          </a:p>
          <a:p>
            <a:pPr algn="just">
              <a:buClrTx/>
              <a:buNone/>
            </a:pPr>
            <a:endParaRPr lang="fr-FR" dirty="0"/>
          </a:p>
        </p:txBody>
      </p:sp>
      <p:sp>
        <p:nvSpPr>
          <p:cNvPr id="4" name="Espace réservé du contenu 2"/>
          <p:cNvSpPr txBox="1">
            <a:spLocks/>
          </p:cNvSpPr>
          <p:nvPr/>
        </p:nvSpPr>
        <p:spPr>
          <a:xfrm>
            <a:off x="214282" y="214290"/>
            <a:ext cx="8572559" cy="1714512"/>
          </a:xfrm>
          <a:prstGeom prst="rect">
            <a:avLst/>
          </a:prstGeom>
          <a:solidFill>
            <a:schemeClr val="accent4">
              <a:lumMod val="20000"/>
              <a:lumOff val="80000"/>
            </a:schemeClr>
          </a:solidFill>
          <a:ln w="76200">
            <a:solidFill>
              <a:schemeClr val="accent4">
                <a:lumMod val="50000"/>
              </a:schemeClr>
            </a:solidFill>
          </a:ln>
        </p:spPr>
        <p:txBody>
          <a:bodyPr vert="horz" lIns="360000" tIns="360000" rIns="360000" bIns="360000">
            <a:noAutofit/>
          </a:bodyPr>
          <a:lstStyle/>
          <a:p>
            <a:pPr marL="274320" indent="-274320" algn="just">
              <a:spcBef>
                <a:spcPct val="20000"/>
              </a:spcBef>
              <a:buSzPct val="95000"/>
              <a:buFont typeface="Wingdings" pitchFamily="2" charset="2"/>
              <a:buChar char="q"/>
            </a:pPr>
            <a:r>
              <a:rPr kumimoji="0" lang="fr-FR" sz="3600" b="1" i="0" u="none" strike="noStrike" kern="1200" cap="none" spc="0" normalizeH="0" baseline="0" noProof="0" dirty="0" smtClean="0">
                <a:ln>
                  <a:solidFill>
                    <a:schemeClr val="tx1"/>
                  </a:solidFill>
                </a:ln>
                <a:solidFill>
                  <a:schemeClr val="accent4">
                    <a:lumMod val="7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lang="fr-FR" sz="3600" b="1" dirty="0" smtClean="0">
                <a:ln>
                  <a:solidFill>
                    <a:schemeClr val="tx1"/>
                  </a:solidFill>
                </a:ln>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Les  Protéines d'attache à la Membrane cytoplasmique</a:t>
            </a:r>
            <a:endParaRPr kumimoji="0" lang="fr-FR" sz="3600" b="1" i="0" u="none" strike="noStrike" kern="1200" cap="none" spc="0" normalizeH="0" baseline="0" noProof="0" dirty="0" smtClean="0">
              <a:ln>
                <a:solidFill>
                  <a:schemeClr val="tx1"/>
                </a:solidFill>
              </a:ln>
              <a:solidFill>
                <a:schemeClr val="accent4">
                  <a:lumMod val="75000"/>
                </a:scheme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1514475" y="4119585"/>
            <a:ext cx="6115050" cy="2309811"/>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72198" y="3214686"/>
            <a:ext cx="2643206"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6" name="Rectangle 5"/>
          <p:cNvSpPr/>
          <p:nvPr/>
        </p:nvSpPr>
        <p:spPr>
          <a:xfrm>
            <a:off x="357158" y="6215082"/>
            <a:ext cx="8429684" cy="430887"/>
          </a:xfrm>
          <a:prstGeom prst="rect">
            <a:avLst/>
          </a:prstGeom>
        </p:spPr>
        <p:txBody>
          <a:bodyPr wrap="square">
            <a:spAutoFit/>
          </a:bodyPr>
          <a:lstStyle/>
          <a:p>
            <a:r>
              <a:rPr lang="fr-FR" sz="2200" b="1" dirty="0" smtClean="0">
                <a:latin typeface="Times New Roman" pitchFamily="18" charset="0"/>
                <a:cs typeface="Times New Roman" pitchFamily="18" charset="0"/>
              </a:rPr>
              <a:t>Représentation de l’interaction entre l’actine et la </a:t>
            </a:r>
            <a:r>
              <a:rPr lang="fr-FR" sz="2200" b="1" dirty="0" err="1" smtClean="0">
                <a:latin typeface="Times New Roman" pitchFamily="18" charset="0"/>
                <a:cs typeface="Times New Roman" pitchFamily="18" charset="0"/>
              </a:rPr>
              <a:t>dystrophine</a:t>
            </a:r>
            <a:endParaRPr lang="fr-FR" sz="2200"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srcRect/>
          <a:stretch>
            <a:fillRect/>
          </a:stretch>
        </p:blipFill>
        <p:spPr bwMode="auto">
          <a:xfrm>
            <a:off x="161925" y="628650"/>
            <a:ext cx="8820150" cy="56007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484" y="0"/>
            <a:ext cx="9120516" cy="6858000"/>
          </a:xfrm>
          <a:prstGeom prst="rect">
            <a:avLst/>
          </a:prstGeom>
          <a:ln>
            <a:solidFill>
              <a:schemeClr val="tx1"/>
            </a:solidFill>
          </a:ln>
        </p:spPr>
      </p:pic>
      <p:sp>
        <p:nvSpPr>
          <p:cNvPr id="4" name="Rectangle 3"/>
          <p:cNvSpPr/>
          <p:nvPr/>
        </p:nvSpPr>
        <p:spPr>
          <a:xfrm>
            <a:off x="6444208" y="4581128"/>
            <a:ext cx="2627784" cy="1296144"/>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3"/>
          <a:stretch>
            <a:fillRect/>
          </a:stretch>
        </p:blipFill>
        <p:spPr>
          <a:xfrm>
            <a:off x="6476293" y="4797152"/>
            <a:ext cx="2632211" cy="1965417"/>
          </a:xfrm>
          <a:prstGeom prst="rect">
            <a:avLst/>
          </a:prstGeom>
          <a:ln w="38100">
            <a:solidFill>
              <a:schemeClr val="tx1"/>
            </a:solidFill>
          </a:ln>
        </p:spPr>
      </p:pic>
      <p:pic>
        <p:nvPicPr>
          <p:cNvPr id="6" name="Image 5"/>
          <p:cNvPicPr>
            <a:picLocks noChangeAspect="1"/>
          </p:cNvPicPr>
          <p:nvPr/>
        </p:nvPicPr>
        <p:blipFill>
          <a:blip r:embed="rId4"/>
          <a:stretch>
            <a:fillRect/>
          </a:stretch>
        </p:blipFill>
        <p:spPr>
          <a:xfrm>
            <a:off x="32728" y="4052331"/>
            <a:ext cx="6411480" cy="2805669"/>
          </a:xfrm>
          <a:prstGeom prst="rect">
            <a:avLst/>
          </a:prstGeom>
          <a:ln w="38100">
            <a:solidFill>
              <a:srgbClr val="FF0000"/>
            </a:solidFill>
          </a:ln>
        </p:spPr>
      </p:pic>
      <p:sp>
        <p:nvSpPr>
          <p:cNvPr id="7" name="Rectangle 6"/>
          <p:cNvSpPr/>
          <p:nvPr/>
        </p:nvSpPr>
        <p:spPr>
          <a:xfrm>
            <a:off x="6476293" y="0"/>
            <a:ext cx="2595699"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a:solidFill>
                  <a:schemeClr val="tx1"/>
                </a:solidFill>
                <a:latin typeface="Times New Roman" panose="02020603050405020304" pitchFamily="18" charset="0"/>
                <a:cs typeface="Times New Roman" panose="02020603050405020304" pitchFamily="18" charset="0"/>
              </a:rPr>
              <a:t>Dystrophie musculaire de </a:t>
            </a:r>
            <a:r>
              <a:rPr lang="fr-FR" sz="2400" b="1" dirty="0" smtClean="0">
                <a:solidFill>
                  <a:schemeClr val="tx1"/>
                </a:solidFill>
                <a:latin typeface="Times New Roman" panose="02020603050405020304" pitchFamily="18" charset="0"/>
                <a:cs typeface="Times New Roman" panose="02020603050405020304" pitchFamily="18" charset="0"/>
              </a:rPr>
              <a:t>Duchenne Paralysie </a:t>
            </a:r>
            <a:r>
              <a:rPr lang="fr-FR" sz="2400" b="1" dirty="0">
                <a:solidFill>
                  <a:schemeClr val="tx1"/>
                </a:solidFill>
                <a:latin typeface="Times New Roman" panose="02020603050405020304" pitchFamily="18" charset="0"/>
                <a:cs typeface="Times New Roman" panose="02020603050405020304" pitchFamily="18" charset="0"/>
              </a:rPr>
              <a:t>avec déformations et atrophie musculaires</a:t>
            </a:r>
          </a:p>
        </p:txBody>
      </p:sp>
      <p:sp>
        <p:nvSpPr>
          <p:cNvPr id="8" name="Rectangle 7"/>
          <p:cNvSpPr/>
          <p:nvPr/>
        </p:nvSpPr>
        <p:spPr>
          <a:xfrm>
            <a:off x="6476293" y="2767280"/>
            <a:ext cx="2661305" cy="200054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DZ" sz="3200" b="1" dirty="0">
                <a:solidFill>
                  <a:srgbClr val="FF0000"/>
                </a:solidFill>
              </a:rPr>
              <a:t>الحَثَلُ العضلي مِن نَمَطِ دوشين</a:t>
            </a:r>
          </a:p>
          <a:p>
            <a:pPr algn="just" rtl="1">
              <a:lnSpc>
                <a:spcPct val="150000"/>
              </a:lnSpc>
            </a:pPr>
            <a:r>
              <a:rPr lang="fr-FR" sz="2000" b="1" dirty="0" err="1" smtClean="0"/>
              <a:t>شلل</a:t>
            </a:r>
            <a:r>
              <a:rPr lang="fr-FR" sz="2000" b="1" dirty="0" smtClean="0"/>
              <a:t> </a:t>
            </a:r>
            <a:r>
              <a:rPr lang="fr-FR" sz="2000" b="1" dirty="0" err="1" smtClean="0"/>
              <a:t>مع</a:t>
            </a:r>
            <a:r>
              <a:rPr lang="fr-FR" sz="2000" b="1" dirty="0" smtClean="0"/>
              <a:t> </a:t>
            </a:r>
            <a:r>
              <a:rPr lang="fr-FR" sz="2000" b="1" dirty="0" err="1" smtClean="0"/>
              <a:t>تشوهات</a:t>
            </a:r>
            <a:r>
              <a:rPr lang="fr-FR" sz="2000" b="1" dirty="0" smtClean="0"/>
              <a:t> </a:t>
            </a:r>
            <a:r>
              <a:rPr lang="fr-FR" sz="2000" b="1" dirty="0" err="1" smtClean="0"/>
              <a:t>وضمور</a:t>
            </a:r>
            <a:r>
              <a:rPr lang="fr-FR" sz="2000" b="1" dirty="0" smtClean="0"/>
              <a:t> </a:t>
            </a:r>
            <a:r>
              <a:rPr lang="fr-FR" sz="2000" b="1" dirty="0" err="1" smtClean="0"/>
              <a:t>في</a:t>
            </a:r>
            <a:r>
              <a:rPr lang="fr-FR" sz="2000" b="1" dirty="0" smtClean="0"/>
              <a:t> </a:t>
            </a:r>
            <a:r>
              <a:rPr lang="fr-FR" sz="2000" b="1" dirty="0" err="1" smtClean="0"/>
              <a:t>العضلات</a:t>
            </a:r>
            <a:endParaRPr lang="fr-FR" sz="2000" b="1" dirty="0"/>
          </a:p>
        </p:txBody>
      </p:sp>
      <p:pic>
        <p:nvPicPr>
          <p:cNvPr id="9" name="Image 8"/>
          <p:cNvPicPr>
            <a:picLocks noChangeAspect="1"/>
          </p:cNvPicPr>
          <p:nvPr/>
        </p:nvPicPr>
        <p:blipFill>
          <a:blip r:embed="rId5"/>
          <a:stretch>
            <a:fillRect/>
          </a:stretch>
        </p:blipFill>
        <p:spPr>
          <a:xfrm>
            <a:off x="23484" y="24741"/>
            <a:ext cx="6420724" cy="4027590"/>
          </a:xfrm>
          <a:prstGeom prst="rect">
            <a:avLst/>
          </a:prstGeom>
          <a:ln w="57150">
            <a:solidFill>
              <a:srgbClr val="FF00FF"/>
            </a:solidFill>
          </a:ln>
        </p:spPr>
      </p:pic>
    </p:spTree>
    <p:extLst>
      <p:ext uri="{BB962C8B-B14F-4D97-AF65-F5344CB8AC3E}">
        <p14:creationId xmlns:p14="http://schemas.microsoft.com/office/powerpoint/2010/main" val="439086201"/>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 presetClass="entr" presetSubtype="0" fill="hold" nodeType="with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142852"/>
            <a:ext cx="8543956" cy="1704236"/>
          </a:xfrm>
        </p:spPr>
        <p:style>
          <a:lnRef idx="2">
            <a:schemeClr val="dk1"/>
          </a:lnRef>
          <a:fillRef idx="1">
            <a:schemeClr val="lt1"/>
          </a:fillRef>
          <a:effectRef idx="0">
            <a:schemeClr val="dk1"/>
          </a:effectRef>
          <a:fontRef idx="minor">
            <a:schemeClr val="dk1"/>
          </a:fontRef>
        </p:style>
        <p:txBody>
          <a:bodyPr lIns="180000" tIns="180000" rIns="180000" bIns="180000" anchor="ctr" anchorCtr="0">
            <a:normAutofit fontScale="90000"/>
          </a:bodyPr>
          <a:lstStyle/>
          <a:p>
            <a:r>
              <a:rPr lang="fr-FR" b="1" dirty="0" smtClean="0">
                <a:latin typeface="Times New Roman" pitchFamily="18" charset="0"/>
                <a:cs typeface="Times New Roman" pitchFamily="18" charset="0"/>
              </a:rPr>
              <a:t>Organisation des filaments du cytosquelette dans la cellule </a:t>
            </a:r>
            <a:endParaRPr lang="fr-FR" b="1" dirty="0">
              <a:latin typeface="Times New Roman" pitchFamily="18" charset="0"/>
              <a:cs typeface="Times New Roman" pitchFamily="18" charset="0"/>
            </a:endParaRPr>
          </a:p>
        </p:txBody>
      </p:sp>
      <p:sp>
        <p:nvSpPr>
          <p:cNvPr id="3" name="Espace réservé du contenu 2"/>
          <p:cNvSpPr>
            <a:spLocks noGrp="1"/>
          </p:cNvSpPr>
          <p:nvPr>
            <p:ph idx="1"/>
          </p:nvPr>
        </p:nvSpPr>
        <p:spPr>
          <a:xfrm>
            <a:off x="457200" y="1935480"/>
            <a:ext cx="8229600" cy="3136594"/>
          </a:xfrm>
        </p:spPr>
        <p:txBody>
          <a:bodyPr>
            <a:normAutofit/>
          </a:bodyPr>
          <a:lstStyle/>
          <a:p>
            <a:r>
              <a:rPr lang="fr-FR" sz="2400" dirty="0" smtClean="0">
                <a:latin typeface="Times New Roman" pitchFamily="18" charset="0"/>
                <a:cs typeface="Times New Roman" pitchFamily="18" charset="0"/>
              </a:rPr>
              <a:t>Microfilaments: distribution périphérique, sous-corticale </a:t>
            </a:r>
          </a:p>
          <a:p>
            <a:r>
              <a:rPr lang="fr-FR" sz="2400" dirty="0" smtClean="0">
                <a:latin typeface="Times New Roman" pitchFamily="18" charset="0"/>
                <a:cs typeface="Times New Roman" pitchFamily="18" charset="0"/>
              </a:rPr>
              <a:t>Microtubules: rayonnent du noyau (accrochés au centrosome) vers la périphérie </a:t>
            </a:r>
          </a:p>
          <a:p>
            <a:r>
              <a:rPr lang="fr-FR" sz="2400" dirty="0" smtClean="0">
                <a:latin typeface="Times New Roman" pitchFamily="18" charset="0"/>
                <a:cs typeface="Times New Roman" pitchFamily="18" charset="0"/>
              </a:rPr>
              <a:t>Filaments intermédiaires: de la périphérie vers le centre </a:t>
            </a:r>
          </a:p>
          <a:p>
            <a:endParaRPr lang="fr-FR" dirty="0"/>
          </a:p>
        </p:txBody>
      </p:sp>
      <p:pic>
        <p:nvPicPr>
          <p:cNvPr id="2050" name="Picture 2"/>
          <p:cNvPicPr>
            <a:picLocks noChangeAspect="1" noChangeArrowheads="1"/>
          </p:cNvPicPr>
          <p:nvPr/>
        </p:nvPicPr>
        <p:blipFill>
          <a:blip r:embed="rId2"/>
          <a:srcRect/>
          <a:stretch>
            <a:fillRect/>
          </a:stretch>
        </p:blipFill>
        <p:spPr bwMode="auto">
          <a:xfrm>
            <a:off x="285720" y="3714752"/>
            <a:ext cx="8501122" cy="2757495"/>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876" y="1428736"/>
            <a:ext cx="8929718" cy="2652210"/>
          </a:xfrm>
          <a:prstGeom prst="rect">
            <a:avLst/>
          </a:prstGeom>
        </p:spPr>
        <p:style>
          <a:lnRef idx="2">
            <a:schemeClr val="dk1"/>
          </a:lnRef>
          <a:fillRef idx="1">
            <a:schemeClr val="lt1"/>
          </a:fillRef>
          <a:effectRef idx="0">
            <a:schemeClr val="dk1"/>
          </a:effectRef>
          <a:fontRef idx="minor">
            <a:schemeClr val="dk1"/>
          </a:fontRef>
        </p:style>
        <p:txBody>
          <a:bodyPr wrap="square" lIns="216000" tIns="216000" rIns="216000" bIns="216000">
            <a:spAutoFit/>
          </a:bodyPr>
          <a:lstStyle/>
          <a:p>
            <a:pPr algn="just">
              <a:lnSpc>
                <a:spcPct val="150000"/>
              </a:lnSpc>
            </a:pPr>
            <a:r>
              <a:rPr lang="fr-FR" sz="2400" b="1" dirty="0" smtClean="0">
                <a:latin typeface="Times New Roman" pitchFamily="18" charset="0"/>
                <a:cs typeface="Times New Roman" pitchFamily="18" charset="0"/>
              </a:rPr>
              <a:t>L</a:t>
            </a:r>
            <a:r>
              <a:rPr lang="fr-FR" sz="2400" b="1" u="sng" dirty="0" smtClean="0">
                <a:latin typeface="Times New Roman" pitchFamily="18" charset="0"/>
                <a:cs typeface="Times New Roman" pitchFamily="18" charset="0"/>
              </a:rPr>
              <a:t>es  Protéines de coupure </a:t>
            </a:r>
            <a:r>
              <a:rPr lang="fr-FR" sz="2400" b="1" dirty="0" smtClean="0">
                <a:latin typeface="Times New Roman" pitchFamily="18" charset="0"/>
                <a:cs typeface="Times New Roman" pitchFamily="18" charset="0"/>
              </a:rPr>
              <a:t>: </a:t>
            </a:r>
            <a:r>
              <a:rPr lang="fr-FR" sz="2400" b="1" dirty="0" err="1" smtClean="0">
                <a:solidFill>
                  <a:srgbClr val="C00000"/>
                </a:solidFill>
                <a:latin typeface="Times New Roman" pitchFamily="18" charset="0"/>
                <a:cs typeface="Times New Roman" pitchFamily="18" charset="0"/>
              </a:rPr>
              <a:t>Fragmine</a:t>
            </a:r>
            <a:r>
              <a:rPr lang="fr-FR" sz="2400" b="1" dirty="0" smtClean="0">
                <a:solidFill>
                  <a:srgbClr val="C00000"/>
                </a:solidFill>
                <a:latin typeface="Times New Roman" pitchFamily="18" charset="0"/>
                <a:cs typeface="Times New Roman" pitchFamily="18" charset="0"/>
              </a:rPr>
              <a:t>, </a:t>
            </a:r>
            <a:r>
              <a:rPr lang="fr-FR" sz="2400" b="1" dirty="0" err="1" smtClean="0">
                <a:solidFill>
                  <a:srgbClr val="C00000"/>
                </a:solidFill>
                <a:latin typeface="Times New Roman" pitchFamily="18" charset="0"/>
                <a:cs typeface="Times New Roman" pitchFamily="18" charset="0"/>
              </a:rPr>
              <a:t>Severine</a:t>
            </a:r>
            <a:r>
              <a:rPr lang="fr-FR" sz="2400" b="1" dirty="0" smtClean="0">
                <a:solidFill>
                  <a:srgbClr val="C00000"/>
                </a:solidFill>
                <a:latin typeface="Times New Roman" pitchFamily="18" charset="0"/>
                <a:cs typeface="Times New Roman" pitchFamily="18" charset="0"/>
              </a:rPr>
              <a:t>, </a:t>
            </a:r>
            <a:r>
              <a:rPr lang="fr-FR" sz="2400" b="1" dirty="0" err="1" smtClean="0">
                <a:solidFill>
                  <a:srgbClr val="C00000"/>
                </a:solidFill>
                <a:latin typeface="Times New Roman" pitchFamily="18" charset="0"/>
                <a:cs typeface="Times New Roman" pitchFamily="18" charset="0"/>
              </a:rPr>
              <a:t>Gelsoline</a:t>
            </a:r>
            <a:r>
              <a:rPr lang="fr-FR" sz="2400" b="1" dirty="0" smtClean="0">
                <a:solidFill>
                  <a:srgbClr val="C00000"/>
                </a:solidFill>
                <a:latin typeface="Times New Roman" pitchFamily="18" charset="0"/>
                <a:cs typeface="Times New Roman" pitchFamily="18" charset="0"/>
              </a:rPr>
              <a:t>, ADF/</a:t>
            </a:r>
            <a:r>
              <a:rPr lang="fr-FR" sz="2400" b="1" dirty="0" err="1" smtClean="0">
                <a:solidFill>
                  <a:srgbClr val="C00000"/>
                </a:solidFill>
                <a:latin typeface="Times New Roman" pitchFamily="18" charset="0"/>
                <a:cs typeface="Times New Roman" pitchFamily="18" charset="0"/>
              </a:rPr>
              <a:t>Cofiline</a:t>
            </a:r>
            <a:r>
              <a:rPr lang="fr-FR" sz="2400" b="1" dirty="0" smtClean="0">
                <a:solidFill>
                  <a:srgbClr val="C00000"/>
                </a:solidFill>
                <a:latin typeface="Times New Roman" pitchFamily="18" charset="0"/>
                <a:cs typeface="Times New Roman" pitchFamily="18" charset="0"/>
              </a:rPr>
              <a:t>.</a:t>
            </a:r>
          </a:p>
          <a:p>
            <a:pPr algn="just">
              <a:lnSpc>
                <a:spcPct val="150000"/>
              </a:lnSpc>
            </a:pPr>
            <a:r>
              <a:rPr lang="fr-FR" sz="2400" b="1" dirty="0" smtClean="0">
                <a:latin typeface="Times New Roman" pitchFamily="18" charset="0"/>
                <a:cs typeface="Times New Roman" pitchFamily="18" charset="0"/>
              </a:rPr>
              <a:t>découpent le microfilament en petits fragments ce qui fait passer le cytoplasme de la phase ''Gel'' à une phase ''Sol'' (liquide)</a:t>
            </a:r>
            <a:endParaRPr lang="fr-FR" sz="2400" dirty="0" smtClean="0">
              <a:latin typeface="Times New Roman" pitchFamily="18" charset="0"/>
              <a:cs typeface="Times New Roman" pitchFamily="18" charset="0"/>
            </a:endParaRPr>
          </a:p>
        </p:txBody>
      </p:sp>
      <p:sp>
        <p:nvSpPr>
          <p:cNvPr id="3" name="Rectangle 2"/>
          <p:cNvSpPr/>
          <p:nvPr/>
        </p:nvSpPr>
        <p:spPr>
          <a:xfrm>
            <a:off x="274157" y="475758"/>
            <a:ext cx="4297843" cy="738664"/>
          </a:xfrm>
          <a:prstGeom prst="rect">
            <a:avLst/>
          </a:prstGeom>
          <a:ln w="57150">
            <a:solidFill>
              <a:srgbClr val="000099"/>
            </a:solidFill>
          </a:ln>
        </p:spPr>
        <p:style>
          <a:lnRef idx="1">
            <a:schemeClr val="accent2"/>
          </a:lnRef>
          <a:fillRef idx="2">
            <a:schemeClr val="accent2"/>
          </a:fillRef>
          <a:effectRef idx="1">
            <a:schemeClr val="accent2"/>
          </a:effectRef>
          <a:fontRef idx="minor">
            <a:schemeClr val="dk1"/>
          </a:fontRef>
        </p:style>
        <p:txBody>
          <a:bodyPr wrap="none">
            <a:spAutoFit/>
          </a:bodyPr>
          <a:lstStyle/>
          <a:p>
            <a:pPr algn="just">
              <a:lnSpc>
                <a:spcPct val="150000"/>
              </a:lnSpc>
            </a:pPr>
            <a:r>
              <a:rPr lang="fr-FR" sz="2800" b="1" dirty="0" smtClean="0">
                <a:latin typeface="Times New Roman" pitchFamily="18" charset="0"/>
                <a:cs typeface="Times New Roman" pitchFamily="18" charset="0"/>
              </a:rPr>
              <a:t>Les  Protéines de coupure  </a:t>
            </a:r>
          </a:p>
        </p:txBody>
      </p:sp>
    </p:spTree>
  </p:cSld>
  <p:clrMapOvr>
    <a:masterClrMapping/>
  </p:clrMapOvr>
  <p:transition>
    <p:pull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406" y="571480"/>
            <a:ext cx="8929718" cy="5909833"/>
          </a:xfrm>
          <a:prstGeom prst="rect">
            <a:avLst/>
          </a:prstGeom>
        </p:spPr>
        <p:style>
          <a:lnRef idx="2">
            <a:schemeClr val="dk1"/>
          </a:lnRef>
          <a:fillRef idx="1">
            <a:schemeClr val="lt1"/>
          </a:fillRef>
          <a:effectRef idx="0">
            <a:schemeClr val="dk1"/>
          </a:effectRef>
          <a:fontRef idx="minor">
            <a:schemeClr val="dk1"/>
          </a:fontRef>
        </p:style>
        <p:txBody>
          <a:bodyPr wrap="square" lIns="216000" tIns="216000" rIns="216000" bIns="216000">
            <a:spAutoFit/>
          </a:bodyPr>
          <a:lstStyle/>
          <a:p>
            <a:pPr lvl="0" algn="just">
              <a:lnSpc>
                <a:spcPct val="150000"/>
              </a:lnSpc>
              <a:buNone/>
            </a:pPr>
            <a:r>
              <a:rPr lang="fr-FR" sz="2400" b="1" dirty="0" err="1" smtClean="0">
                <a:solidFill>
                  <a:srgbClr val="B70314"/>
                </a:solidFill>
                <a:latin typeface="Times New Roman" pitchFamily="18" charset="0"/>
                <a:cs typeface="Times New Roman" pitchFamily="18" charset="0"/>
              </a:rPr>
              <a:t>Gelsoline</a:t>
            </a:r>
            <a:r>
              <a:rPr lang="fr-FR" sz="2400" b="1" dirty="0" smtClean="0">
                <a:solidFill>
                  <a:srgbClr val="B70314"/>
                </a:solidFill>
                <a:latin typeface="Times New Roman" pitchFamily="18" charset="0"/>
                <a:cs typeface="Times New Roman" pitchFamily="18" charset="0"/>
              </a:rPr>
              <a:t> :</a:t>
            </a:r>
            <a:endParaRPr lang="fr-FR" sz="2400" dirty="0" smtClean="0">
              <a:solidFill>
                <a:srgbClr val="B70314"/>
              </a:solidFill>
              <a:latin typeface="Times New Roman" pitchFamily="18" charset="0"/>
              <a:cs typeface="Times New Roman" pitchFamily="18" charset="0"/>
            </a:endParaRPr>
          </a:p>
          <a:p>
            <a:pPr algn="just">
              <a:lnSpc>
                <a:spcPct val="150000"/>
              </a:lnSpc>
            </a:pPr>
            <a:r>
              <a:rPr lang="fr-FR" sz="2400" dirty="0" smtClean="0">
                <a:latin typeface="Times New Roman" pitchFamily="18" charset="0"/>
                <a:cs typeface="Times New Roman" pitchFamily="18" charset="0"/>
              </a:rPr>
              <a:t>Elle présente une activité potentielle de fragmentation. Activée par le calcium la </a:t>
            </a:r>
            <a:r>
              <a:rPr lang="fr-FR" sz="2400" dirty="0" err="1" smtClean="0">
                <a:latin typeface="Times New Roman" pitchFamily="18" charset="0"/>
                <a:cs typeface="Times New Roman" pitchFamily="18" charset="0"/>
              </a:rPr>
              <a:t>gelsoline</a:t>
            </a:r>
            <a:r>
              <a:rPr lang="fr-FR" sz="2400" dirty="0" smtClean="0">
                <a:latin typeface="Times New Roman" pitchFamily="18" charset="0"/>
                <a:cs typeface="Times New Roman" pitchFamily="18" charset="0"/>
              </a:rPr>
              <a:t> se fixe au MF et induit un changement de conformation et une fragilisation de l’actine F. Cela conduit à la rupture du filament et à la génération d'une nouvelle extrémité (+) et d'une nouvelle extrémité (-). La </a:t>
            </a:r>
            <a:r>
              <a:rPr lang="fr-FR" sz="2400" dirty="0" err="1" smtClean="0">
                <a:latin typeface="Times New Roman" pitchFamily="18" charset="0"/>
                <a:cs typeface="Times New Roman" pitchFamily="18" charset="0"/>
              </a:rPr>
              <a:t>gelsoline</a:t>
            </a:r>
            <a:r>
              <a:rPr lang="fr-FR" sz="2400" dirty="0" smtClean="0">
                <a:latin typeface="Times New Roman" pitchFamily="18" charset="0"/>
                <a:cs typeface="Times New Roman" pitchFamily="18" charset="0"/>
              </a:rPr>
              <a:t> coiffe alors l’extrémité (+) du filament, tandis que l’extrémité (-) qui reste libre se dépolymérise. </a:t>
            </a:r>
          </a:p>
          <a:p>
            <a:pPr algn="just">
              <a:lnSpc>
                <a:spcPct val="150000"/>
              </a:lnSpc>
            </a:pPr>
            <a:r>
              <a:rPr lang="fr-FR" sz="2400" b="1" dirty="0" smtClean="0">
                <a:solidFill>
                  <a:srgbClr val="B70314"/>
                </a:solidFill>
                <a:latin typeface="Times New Roman" pitchFamily="18" charset="0"/>
                <a:cs typeface="Times New Roman" pitchFamily="18" charset="0"/>
              </a:rPr>
              <a:t>ADF/</a:t>
            </a:r>
            <a:r>
              <a:rPr lang="fr-FR" sz="2400" b="1" dirty="0" err="1" smtClean="0">
                <a:solidFill>
                  <a:srgbClr val="B70314"/>
                </a:solidFill>
                <a:latin typeface="Times New Roman" pitchFamily="18" charset="0"/>
                <a:cs typeface="Times New Roman" pitchFamily="18" charset="0"/>
              </a:rPr>
              <a:t>Cofiline</a:t>
            </a:r>
            <a:r>
              <a:rPr lang="fr-FR" sz="2400" b="1" dirty="0" smtClean="0">
                <a:solidFill>
                  <a:srgbClr val="B70314"/>
                </a:solidFill>
                <a:latin typeface="Times New Roman" pitchFamily="18" charset="0"/>
                <a:cs typeface="Times New Roman" pitchFamily="18" charset="0"/>
              </a:rPr>
              <a:t> (</a:t>
            </a:r>
            <a:r>
              <a:rPr lang="fr-FR" sz="2400" b="1" dirty="0" err="1" smtClean="0">
                <a:solidFill>
                  <a:srgbClr val="B70314"/>
                </a:solidFill>
                <a:latin typeface="Times New Roman" pitchFamily="18" charset="0"/>
                <a:cs typeface="Times New Roman" pitchFamily="18" charset="0"/>
              </a:rPr>
              <a:t>Actin</a:t>
            </a:r>
            <a:r>
              <a:rPr lang="fr-FR" sz="2400" b="1" dirty="0" smtClean="0">
                <a:solidFill>
                  <a:srgbClr val="B70314"/>
                </a:solidFill>
                <a:latin typeface="Times New Roman" pitchFamily="18" charset="0"/>
                <a:cs typeface="Times New Roman" pitchFamily="18" charset="0"/>
              </a:rPr>
              <a:t> </a:t>
            </a:r>
            <a:r>
              <a:rPr lang="fr-FR" sz="2400" b="1" dirty="0" err="1" smtClean="0">
                <a:solidFill>
                  <a:srgbClr val="B70314"/>
                </a:solidFill>
                <a:latin typeface="Times New Roman" pitchFamily="18" charset="0"/>
                <a:cs typeface="Times New Roman" pitchFamily="18" charset="0"/>
              </a:rPr>
              <a:t>Depolymerizing</a:t>
            </a:r>
            <a:r>
              <a:rPr lang="fr-FR" sz="2400" b="1" dirty="0" smtClean="0">
                <a:solidFill>
                  <a:srgbClr val="B70314"/>
                </a:solidFill>
                <a:latin typeface="Times New Roman" pitchFamily="18" charset="0"/>
                <a:cs typeface="Times New Roman" pitchFamily="18" charset="0"/>
              </a:rPr>
              <a:t> Factor):</a:t>
            </a:r>
          </a:p>
          <a:p>
            <a:pPr algn="just">
              <a:lnSpc>
                <a:spcPct val="150000"/>
              </a:lnSpc>
            </a:pPr>
            <a:r>
              <a:rPr lang="fr-FR" sz="2400" dirty="0" smtClean="0">
                <a:latin typeface="Times New Roman" pitchFamily="18" charset="0"/>
                <a:cs typeface="Times New Roman" pitchFamily="18" charset="0"/>
              </a:rPr>
              <a:t>Se lie préférentiellement à l’extrémité riche en actine-ADP et favorise le </a:t>
            </a:r>
            <a:r>
              <a:rPr lang="fr-FR" sz="2400" dirty="0" err="1" smtClean="0">
                <a:latin typeface="Times New Roman" pitchFamily="18" charset="0"/>
                <a:cs typeface="Times New Roman" pitchFamily="18" charset="0"/>
              </a:rPr>
              <a:t>relargage</a:t>
            </a:r>
            <a:r>
              <a:rPr lang="fr-FR" sz="2400" dirty="0" smtClean="0">
                <a:latin typeface="Times New Roman" pitchFamily="18" charset="0"/>
                <a:cs typeface="Times New Roman" pitchFamily="18" charset="0"/>
              </a:rPr>
              <a:t> du Pi, ce qui entraine la fragmentation du MF</a:t>
            </a:r>
          </a:p>
        </p:txBody>
      </p:sp>
      <p:sp>
        <p:nvSpPr>
          <p:cNvPr id="3" name="Rectangle 2"/>
          <p:cNvSpPr/>
          <p:nvPr/>
        </p:nvSpPr>
        <p:spPr>
          <a:xfrm>
            <a:off x="202719" y="71414"/>
            <a:ext cx="4297843" cy="738664"/>
          </a:xfrm>
          <a:prstGeom prst="rect">
            <a:avLst/>
          </a:prstGeom>
          <a:ln w="57150">
            <a:solidFill>
              <a:srgbClr val="000099"/>
            </a:solidFill>
          </a:ln>
        </p:spPr>
        <p:style>
          <a:lnRef idx="1">
            <a:schemeClr val="accent2"/>
          </a:lnRef>
          <a:fillRef idx="2">
            <a:schemeClr val="accent2"/>
          </a:fillRef>
          <a:effectRef idx="1">
            <a:schemeClr val="accent2"/>
          </a:effectRef>
          <a:fontRef idx="minor">
            <a:schemeClr val="dk1"/>
          </a:fontRef>
        </p:style>
        <p:txBody>
          <a:bodyPr wrap="none">
            <a:spAutoFit/>
          </a:bodyPr>
          <a:lstStyle/>
          <a:p>
            <a:pPr algn="just">
              <a:lnSpc>
                <a:spcPct val="150000"/>
              </a:lnSpc>
            </a:pPr>
            <a:r>
              <a:rPr lang="fr-FR" sz="2800" b="1" dirty="0" smtClean="0">
                <a:latin typeface="Times New Roman" pitchFamily="18" charset="0"/>
                <a:cs typeface="Times New Roman" pitchFamily="18" charset="0"/>
              </a:rPr>
              <a:t>Les  Protéines de coupure  </a:t>
            </a:r>
          </a:p>
        </p:txBody>
      </p:sp>
    </p:spTree>
  </p:cSld>
  <p:clrMapOvr>
    <a:masterClrMapping/>
  </p:clrMapOvr>
  <p:transition>
    <p:pull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2"/>
          <a:srcRect l="53080" t="15524" r="5382" b="40556"/>
          <a:stretch>
            <a:fillRect/>
          </a:stretch>
        </p:blipFill>
        <p:spPr bwMode="auto">
          <a:xfrm>
            <a:off x="142876" y="142852"/>
            <a:ext cx="2285984" cy="3714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p:nvPr/>
        </p:nvPicPr>
        <p:blipFill>
          <a:blip r:embed="rId3"/>
          <a:srcRect l="31340" t="38403" r="30943" b="37623"/>
          <a:stretch>
            <a:fillRect/>
          </a:stretch>
        </p:blipFill>
        <p:spPr bwMode="auto">
          <a:xfrm rot="10800000">
            <a:off x="2500297" y="142852"/>
            <a:ext cx="2071703" cy="3714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 3"/>
          <p:cNvPicPr/>
          <p:nvPr/>
        </p:nvPicPr>
        <p:blipFill>
          <a:blip r:embed="rId4"/>
          <a:srcRect l="28543" t="15463" r="24565" b="17660"/>
          <a:stretch>
            <a:fillRect/>
          </a:stretch>
        </p:blipFill>
        <p:spPr bwMode="auto">
          <a:xfrm>
            <a:off x="142844" y="3786190"/>
            <a:ext cx="4428000" cy="285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p:cNvPicPr/>
          <p:nvPr/>
        </p:nvPicPr>
        <p:blipFill>
          <a:blip r:embed="rId5"/>
          <a:srcRect/>
          <a:stretch>
            <a:fillRect/>
          </a:stretch>
        </p:blipFill>
        <p:spPr bwMode="auto">
          <a:xfrm>
            <a:off x="4714844" y="142852"/>
            <a:ext cx="4286312" cy="6357982"/>
          </a:xfrm>
          <a:prstGeom prst="rect">
            <a:avLst/>
          </a:prstGeom>
          <a:noFill/>
          <a:ln w="76200">
            <a:solidFill>
              <a:srgbClr val="002060"/>
            </a:solidFill>
            <a:miter lim="800000"/>
            <a:headEnd/>
            <a:tailEnd/>
          </a:ln>
        </p:spPr>
      </p:pic>
    </p:spTree>
  </p:cSld>
  <p:clrMapOvr>
    <a:masterClrMapping/>
  </p:clrMapOvr>
  <p:transition>
    <p:pull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14300" y="209550"/>
            <a:ext cx="8915400" cy="64389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06" y="71438"/>
            <a:ext cx="8929718" cy="6643710"/>
          </a:xfrm>
          <a:prstGeom prst="rect">
            <a:avLst/>
          </a:prstGeom>
          <a:solidFill>
            <a:srgbClr val="003399"/>
          </a:solidFill>
          <a:ln w="762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2060"/>
              </a:solidFill>
            </a:endParaRPr>
          </a:p>
        </p:txBody>
      </p:sp>
      <p:sp>
        <p:nvSpPr>
          <p:cNvPr id="5" name="Arrondir un rectangle avec un coin diagonal 4"/>
          <p:cNvSpPr/>
          <p:nvPr/>
        </p:nvSpPr>
        <p:spPr>
          <a:xfrm>
            <a:off x="285720" y="1428736"/>
            <a:ext cx="4752000" cy="5143536"/>
          </a:xfrm>
          <a:prstGeom prst="round2Diag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274320" indent="-274320" algn="just">
              <a:lnSpc>
                <a:spcPct val="150000"/>
              </a:lnSpc>
              <a:spcBef>
                <a:spcPct val="20000"/>
              </a:spcBef>
              <a:buClr>
                <a:schemeClr val="accent3"/>
              </a:buClr>
              <a:buSzPct val="95000"/>
              <a:defRPr/>
            </a:pPr>
            <a:r>
              <a:rPr lang="fr-FR" sz="24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200" b="1" dirty="0" smtClean="0">
                <a:solidFill>
                  <a:schemeClr val="tx1"/>
                </a:solidFill>
                <a:latin typeface="Times New Roman" pitchFamily="18" charset="0"/>
                <a:cs typeface="Times New Roman" pitchFamily="18" charset="0"/>
              </a:rPr>
              <a:t>Exemples de substances d'origine fongique :</a:t>
            </a:r>
          </a:p>
          <a:p>
            <a:pPr algn="just"/>
            <a:r>
              <a:rPr lang="fr-FR" sz="2200" b="1" dirty="0" smtClean="0">
                <a:solidFill>
                  <a:schemeClr val="tx1"/>
                </a:solidFill>
                <a:latin typeface="Times New Roman" pitchFamily="18" charset="0"/>
                <a:cs typeface="Times New Roman" pitchFamily="18" charset="0"/>
              </a:rPr>
              <a:t>➢ </a:t>
            </a:r>
            <a:r>
              <a:rPr lang="fr-FR" sz="2200" b="1" dirty="0" err="1" smtClean="0">
                <a:solidFill>
                  <a:srgbClr val="C00000"/>
                </a:solidFill>
                <a:latin typeface="Times New Roman" pitchFamily="18" charset="0"/>
                <a:cs typeface="Times New Roman" pitchFamily="18" charset="0"/>
              </a:rPr>
              <a:t>Cytochalasine</a:t>
            </a:r>
            <a:r>
              <a:rPr lang="fr-FR" sz="2200" b="1" dirty="0" smtClean="0">
                <a:solidFill>
                  <a:schemeClr val="tx1"/>
                </a:solidFill>
                <a:latin typeface="Times New Roman" pitchFamily="18" charset="0"/>
                <a:cs typeface="Times New Roman" pitchFamily="18" charset="0"/>
              </a:rPr>
              <a:t>: se fixe à </a:t>
            </a:r>
            <a:r>
              <a:rPr lang="fr-FR" sz="2200" b="1" dirty="0" smtClean="0">
                <a:solidFill>
                  <a:srgbClr val="3333CC"/>
                </a:solidFill>
                <a:latin typeface="Times New Roman" pitchFamily="18" charset="0"/>
                <a:cs typeface="Times New Roman" pitchFamily="18" charset="0"/>
              </a:rPr>
              <a:t>l'extrémité (+) des MF, </a:t>
            </a:r>
            <a:r>
              <a:rPr lang="fr-FR" sz="2200" b="1" dirty="0" smtClean="0">
                <a:solidFill>
                  <a:schemeClr val="tx1"/>
                </a:solidFill>
                <a:latin typeface="Times New Roman" pitchFamily="18" charset="0"/>
                <a:cs typeface="Times New Roman" pitchFamily="18" charset="0"/>
              </a:rPr>
              <a:t>empêche la polymérisation et altère l’organisation du réseau des MF.</a:t>
            </a:r>
          </a:p>
          <a:p>
            <a:pPr algn="just"/>
            <a:r>
              <a:rPr lang="fr-FR" sz="2200" b="1" dirty="0" smtClean="0">
                <a:solidFill>
                  <a:schemeClr val="tx1"/>
                </a:solidFill>
                <a:latin typeface="Times New Roman" pitchFamily="18" charset="0"/>
                <a:cs typeface="Times New Roman" pitchFamily="18" charset="0"/>
              </a:rPr>
              <a:t>➢ </a:t>
            </a:r>
            <a:r>
              <a:rPr lang="fr-FR" sz="2200" b="1" dirty="0" err="1" smtClean="0">
                <a:solidFill>
                  <a:srgbClr val="C00000"/>
                </a:solidFill>
                <a:latin typeface="Times New Roman" pitchFamily="18" charset="0"/>
                <a:cs typeface="Times New Roman" pitchFamily="18" charset="0"/>
              </a:rPr>
              <a:t>Phalloïdine</a:t>
            </a:r>
            <a:r>
              <a:rPr lang="fr-FR" sz="2200" b="1" dirty="0" smtClean="0">
                <a:solidFill>
                  <a:schemeClr val="tx1"/>
                </a:solidFill>
                <a:latin typeface="Times New Roman" pitchFamily="18" charset="0"/>
                <a:cs typeface="Times New Roman" pitchFamily="18" charset="0"/>
              </a:rPr>
              <a:t> Molécule produite par un champignon: l’Amanite phalloïde. Elle coiffe </a:t>
            </a:r>
            <a:r>
              <a:rPr lang="fr-FR" sz="2200" b="1" dirty="0" smtClean="0">
                <a:solidFill>
                  <a:srgbClr val="3333CC"/>
                </a:solidFill>
                <a:latin typeface="Times New Roman" pitchFamily="18" charset="0"/>
                <a:cs typeface="Times New Roman" pitchFamily="18" charset="0"/>
              </a:rPr>
              <a:t>l'extrémité   (-) des MF </a:t>
            </a:r>
            <a:r>
              <a:rPr lang="fr-FR" sz="2200" b="1" dirty="0" smtClean="0">
                <a:solidFill>
                  <a:schemeClr val="tx1"/>
                </a:solidFill>
                <a:latin typeface="Times New Roman" pitchFamily="18" charset="0"/>
                <a:cs typeface="Times New Roman" pitchFamily="18" charset="0"/>
              </a:rPr>
              <a:t>empêchant leur dépolymérisation et causant ainsi leur accumulation dans le cytosol et donc un dysfonctionnement cellulaire.</a:t>
            </a:r>
          </a:p>
          <a:p>
            <a:endParaRPr lang="fr-FR" sz="2200" b="1" dirty="0" smtClean="0">
              <a:solidFill>
                <a:schemeClr val="tx1"/>
              </a:solidFill>
              <a:latin typeface="Times New Roman" pitchFamily="18" charset="0"/>
              <a:cs typeface="Times New Roman" pitchFamily="18" charset="0"/>
            </a:endParaRPr>
          </a:p>
        </p:txBody>
      </p:sp>
      <p:sp>
        <p:nvSpPr>
          <p:cNvPr id="6" name="Rectangle 5"/>
          <p:cNvSpPr/>
          <p:nvPr/>
        </p:nvSpPr>
        <p:spPr>
          <a:xfrm>
            <a:off x="5072066" y="4929198"/>
            <a:ext cx="3857620" cy="1714512"/>
          </a:xfrm>
          <a:prstGeom prst="rect">
            <a:avLst/>
          </a:prstGeom>
        </p:spPr>
        <p:style>
          <a:lnRef idx="2">
            <a:schemeClr val="accent6"/>
          </a:lnRef>
          <a:fillRef idx="1">
            <a:schemeClr val="lt1"/>
          </a:fillRef>
          <a:effectRef idx="0">
            <a:schemeClr val="accent6"/>
          </a:effectRef>
          <a:fontRef idx="minor">
            <a:schemeClr val="dk1"/>
          </a:fontRef>
        </p:style>
        <p:txBody>
          <a:bodyPr lIns="144000" tIns="324000" rIns="144000" bIns="144000" rtlCol="0" anchor="ctr" anchorCtr="0"/>
          <a:lstStyle/>
          <a:p>
            <a:pPr algn="just"/>
            <a:endParaRPr lang="fr-FR" sz="2000" b="1" dirty="0" smtClean="0">
              <a:solidFill>
                <a:schemeClr val="tx1"/>
              </a:solidFill>
              <a:latin typeface="Times New Roman" pitchFamily="18" charset="0"/>
              <a:cs typeface="Times New Roman" pitchFamily="18" charset="0"/>
            </a:endParaRPr>
          </a:p>
          <a:p>
            <a:pPr algn="just"/>
            <a:r>
              <a:rPr lang="fr-FR" sz="2000" b="1" dirty="0" smtClean="0">
                <a:solidFill>
                  <a:schemeClr val="tx1"/>
                </a:solidFill>
                <a:latin typeface="Times New Roman" pitchFamily="18" charset="0"/>
                <a:cs typeface="Times New Roman" pitchFamily="18" charset="0"/>
              </a:rPr>
              <a:t>Amanite phalloïde: connue comme l'un des plus dangereux champignons vénéneux</a:t>
            </a:r>
            <a:r>
              <a:rPr lang="fr-FR" sz="2000" dirty="0" smtClean="0">
                <a:solidFill>
                  <a:srgbClr val="002060"/>
                </a:solidFill>
                <a:latin typeface="Times New Roman" pitchFamily="18" charset="0"/>
                <a:cs typeface="Times New Roman" pitchFamily="18" charset="0"/>
              </a:rPr>
              <a:t>.</a:t>
            </a:r>
            <a:r>
              <a:rPr lang="fr-FR" sz="2000" b="1" dirty="0" smtClean="0">
                <a:solidFill>
                  <a:schemeClr val="tx1"/>
                </a:solidFill>
                <a:latin typeface="Times New Roman" pitchFamily="18" charset="0"/>
                <a:cs typeface="Times New Roman" pitchFamily="18" charset="0"/>
              </a:rPr>
              <a:t> </a:t>
            </a:r>
          </a:p>
          <a:p>
            <a:pPr algn="just"/>
            <a:r>
              <a:rPr lang="fr-FR" sz="2000" b="1" dirty="0" smtClean="0">
                <a:solidFill>
                  <a:schemeClr val="tx1"/>
                </a:solidFill>
                <a:latin typeface="Times New Roman" pitchFamily="18" charset="0"/>
                <a:cs typeface="Times New Roman" pitchFamily="18" charset="0"/>
              </a:rPr>
              <a:t>Effet toxique rénale et hépatique.</a:t>
            </a:r>
          </a:p>
          <a:p>
            <a:pPr algn="just"/>
            <a:endParaRPr lang="fr-FR" sz="2000" dirty="0" smtClean="0">
              <a:solidFill>
                <a:srgbClr val="002060"/>
              </a:solidFill>
              <a:latin typeface="Times New Roman" pitchFamily="18" charset="0"/>
              <a:cs typeface="Times New Roman" pitchFamily="18" charset="0"/>
            </a:endParaRPr>
          </a:p>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143504" y="1428736"/>
            <a:ext cx="3714744" cy="3429024"/>
          </a:xfrm>
          <a:prstGeom prst="rect">
            <a:avLst/>
          </a:prstGeom>
          <a:noFill/>
          <a:ln w="28575">
            <a:solidFill>
              <a:srgbClr val="00FF00"/>
            </a:solidFill>
            <a:miter lim="800000"/>
            <a:headEnd/>
            <a:tailEnd/>
          </a:ln>
          <a:effectLst/>
        </p:spPr>
      </p:pic>
      <p:sp>
        <p:nvSpPr>
          <p:cNvPr id="7" name="Rectangle à coins arrondis 6"/>
          <p:cNvSpPr/>
          <p:nvPr/>
        </p:nvSpPr>
        <p:spPr>
          <a:xfrm>
            <a:off x="357158" y="142852"/>
            <a:ext cx="8501122" cy="1214446"/>
          </a:xfrm>
          <a:prstGeom prst="roundRect">
            <a:avLst/>
          </a:prstGeom>
          <a:solidFill>
            <a:srgbClr val="FFC000"/>
          </a:solid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dirty="0" smtClean="0">
                <a:ln>
                  <a:solidFill>
                    <a:srgbClr val="DA0000"/>
                  </a:solidFill>
                </a:ln>
                <a:solidFill>
                  <a:srgbClr val="C40000"/>
                </a:solidFill>
                <a:effectLst>
                  <a:outerShdw blurRad="38100" dist="38100" dir="2700000" algn="tl">
                    <a:srgbClr val="000000">
                      <a:alpha val="43137"/>
                    </a:srgbClr>
                  </a:outerShdw>
                </a:effectLst>
                <a:latin typeface="Times New Roman" pitchFamily="18" charset="0"/>
                <a:cs typeface="Times New Roman" pitchFamily="18" charset="0"/>
              </a:rPr>
              <a:t>Exemples de  «toxines inhibant la polymérisation ou la dépolymérisation des microfilaments d’actine »</a:t>
            </a:r>
          </a:p>
        </p:txBody>
      </p:sp>
    </p:spTree>
  </p:cSld>
  <p:clrMapOvr>
    <a:masterClrMapping/>
  </p:clrMapOvr>
  <p:transition>
    <p:pull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71802" y="-24"/>
            <a:ext cx="6072230" cy="2214578"/>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57150">
            <a:solidFill>
              <a:srgbClr val="00FF00"/>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5400" b="1" dirty="0" smtClean="0">
                <a:ln>
                  <a:solidFill>
                    <a:srgbClr val="008E4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MICROTUBULES</a:t>
            </a:r>
          </a:p>
          <a:p>
            <a:pPr marL="0" marR="0" lvl="0" indent="0" algn="ctr" defTabSz="914400" rtl="0" eaLnBrk="1" fontAlgn="auto" latinLnBrk="0" hangingPunct="1">
              <a:lnSpc>
                <a:spcPct val="100000"/>
              </a:lnSpc>
              <a:spcBef>
                <a:spcPct val="0"/>
              </a:spcBef>
              <a:spcAft>
                <a:spcPts val="0"/>
              </a:spcAft>
              <a:buClrTx/>
              <a:buSzTx/>
              <a:buFontTx/>
              <a:buNone/>
              <a:tabLst/>
              <a:defRPr/>
            </a:pPr>
            <a:r>
              <a:rPr lang="fr-FR" sz="5400" b="1" dirty="0" smtClean="0">
                <a:ln>
                  <a:solidFill>
                    <a:srgbClr val="008E4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(MT)</a:t>
            </a:r>
            <a:endParaRPr lang="fr-FR" sz="5400" b="1" dirty="0">
              <a:ln>
                <a:solidFill>
                  <a:srgbClr val="008E4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12642" name="Picture 2"/>
          <p:cNvPicPr>
            <a:picLocks noChangeAspect="1" noChangeArrowheads="1"/>
          </p:cNvPicPr>
          <p:nvPr/>
        </p:nvPicPr>
        <p:blipFill>
          <a:blip r:embed="rId2"/>
          <a:srcRect/>
          <a:stretch>
            <a:fillRect/>
          </a:stretch>
        </p:blipFill>
        <p:spPr bwMode="auto">
          <a:xfrm>
            <a:off x="4286248" y="3143249"/>
            <a:ext cx="4716000" cy="3663306"/>
          </a:xfrm>
          <a:prstGeom prst="rect">
            <a:avLst/>
          </a:prstGeom>
          <a:ln w="38100" cap="sq">
            <a:solidFill>
              <a:srgbClr val="3333CC"/>
            </a:solidFill>
            <a:prstDash val="solid"/>
            <a:miter lim="800000"/>
          </a:ln>
          <a:effectLst>
            <a:outerShdw blurRad="50800" dist="38100" dir="2700000" algn="tl" rotWithShape="0">
              <a:srgbClr val="000000">
                <a:alpha val="43000"/>
              </a:srgbClr>
            </a:outerShdw>
          </a:effectLst>
        </p:spPr>
      </p:pic>
      <p:pic>
        <p:nvPicPr>
          <p:cNvPr id="112643" name="Picture 3"/>
          <p:cNvPicPr>
            <a:picLocks noChangeAspect="1" noChangeArrowheads="1"/>
          </p:cNvPicPr>
          <p:nvPr/>
        </p:nvPicPr>
        <p:blipFill>
          <a:blip r:embed="rId3"/>
          <a:srcRect/>
          <a:stretch>
            <a:fillRect/>
          </a:stretch>
        </p:blipFill>
        <p:spPr bwMode="auto">
          <a:xfrm>
            <a:off x="214282" y="2428868"/>
            <a:ext cx="2786050" cy="3214710"/>
          </a:xfrm>
          <a:prstGeom prst="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3" name="Connecteur droit avec flèche 12"/>
          <p:cNvCxnSpPr>
            <a:stCxn id="16" idx="1"/>
          </p:cNvCxnSpPr>
          <p:nvPr/>
        </p:nvCxnSpPr>
        <p:spPr>
          <a:xfrm rot="10800000" flipV="1">
            <a:off x="1643042" y="3571876"/>
            <a:ext cx="1285884" cy="428628"/>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928926" y="3071810"/>
            <a:ext cx="1928826" cy="1000132"/>
          </a:xfrm>
          <a:prstGeom prst="rect">
            <a:avLst/>
          </a:prstGeom>
          <a:solidFill>
            <a:schemeClr val="bg1"/>
          </a:solid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b="1" dirty="0" smtClean="0">
                <a:solidFill>
                  <a:srgbClr val="000099"/>
                </a:solidFill>
                <a:latin typeface="Times New Roman" pitchFamily="18" charset="0"/>
                <a:cs typeface="Times New Roman" pitchFamily="18" charset="0"/>
              </a:rPr>
              <a:t>Filaments</a:t>
            </a:r>
          </a:p>
          <a:p>
            <a:pPr algn="ctr"/>
            <a:r>
              <a:rPr lang="fr-FR" b="1" dirty="0" smtClean="0">
                <a:solidFill>
                  <a:srgbClr val="000099"/>
                </a:solidFill>
                <a:latin typeface="Times New Roman" pitchFamily="18" charset="0"/>
                <a:cs typeface="Times New Roman" pitchFamily="18" charset="0"/>
              </a:rPr>
              <a:t>Intermédiaires </a:t>
            </a:r>
            <a:r>
              <a:rPr lang="fr-FR" sz="2000" b="1" dirty="0" smtClean="0">
                <a:solidFill>
                  <a:srgbClr val="000099"/>
                </a:solidFill>
                <a:latin typeface="Times New Roman" pitchFamily="18" charset="0"/>
                <a:cs typeface="Times New Roman" pitchFamily="18" charset="0"/>
              </a:rPr>
              <a:t>lamina nucléaire </a:t>
            </a:r>
            <a:endParaRPr lang="fr-FR" sz="2000" b="1" dirty="0">
              <a:solidFill>
                <a:srgbClr val="000099"/>
              </a:solidFill>
              <a:latin typeface="Times New Roman" pitchFamily="18" charset="0"/>
              <a:cs typeface="Times New Roman" pitchFamily="18" charset="0"/>
            </a:endParaRPr>
          </a:p>
        </p:txBody>
      </p:sp>
      <p:sp>
        <p:nvSpPr>
          <p:cNvPr id="17" name="Rectangle 16"/>
          <p:cNvSpPr/>
          <p:nvPr/>
        </p:nvSpPr>
        <p:spPr>
          <a:xfrm>
            <a:off x="3143240" y="2357430"/>
            <a:ext cx="2643206" cy="500066"/>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200" b="1" dirty="0" smtClean="0">
                <a:solidFill>
                  <a:schemeClr val="tx1"/>
                </a:solidFill>
                <a:latin typeface="Times New Roman" pitchFamily="18" charset="0"/>
                <a:cs typeface="Times New Roman" pitchFamily="18" charset="0"/>
              </a:rPr>
              <a:t>Microfilaments</a:t>
            </a:r>
            <a:endParaRPr lang="fr-FR" sz="2200" b="1" dirty="0">
              <a:solidFill>
                <a:schemeClr val="tx1"/>
              </a:solidFill>
              <a:latin typeface="Times New Roman" pitchFamily="18" charset="0"/>
              <a:cs typeface="Times New Roman" pitchFamily="18" charset="0"/>
            </a:endParaRPr>
          </a:p>
        </p:txBody>
      </p:sp>
      <p:cxnSp>
        <p:nvCxnSpPr>
          <p:cNvPr id="18" name="Connecteur droit avec flèche 17"/>
          <p:cNvCxnSpPr>
            <a:stCxn id="17" idx="1"/>
          </p:cNvCxnSpPr>
          <p:nvPr/>
        </p:nvCxnSpPr>
        <p:spPr>
          <a:xfrm rot="10800000" flipV="1">
            <a:off x="1357292" y="2607462"/>
            <a:ext cx="1785949" cy="25003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286496"/>
            <a:ext cx="3857652" cy="571504"/>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a:solidFill>
                    <a:schemeClr val="tx1"/>
                  </a:solidFill>
                </a:ln>
                <a:solidFill>
                  <a:schemeClr val="tx1"/>
                </a:solidFill>
                <a:latin typeface="Times New Roman" pitchFamily="18" charset="0"/>
                <a:cs typeface="Times New Roman" pitchFamily="18" charset="0"/>
              </a:rPr>
              <a:t>Micrographie optique à fluorescence « cellule animale »</a:t>
            </a:r>
            <a:endParaRPr lang="fr-FR" dirty="0">
              <a:ln>
                <a:solidFill>
                  <a:schemeClr val="tx1"/>
                </a:solidFill>
              </a:ln>
              <a:solidFill>
                <a:schemeClr val="tx1"/>
              </a:solidFill>
              <a:latin typeface="Times New Roman" pitchFamily="18" charset="0"/>
              <a:cs typeface="Times New Roman" pitchFamily="18" charset="0"/>
            </a:endParaRPr>
          </a:p>
        </p:txBody>
      </p:sp>
      <p:sp>
        <p:nvSpPr>
          <p:cNvPr id="20" name="Rectangle 19"/>
          <p:cNvSpPr/>
          <p:nvPr/>
        </p:nvSpPr>
        <p:spPr>
          <a:xfrm>
            <a:off x="714348" y="5715016"/>
            <a:ext cx="2643206" cy="500066"/>
          </a:xfrm>
          <a:prstGeom prst="rect">
            <a:avLst/>
          </a:prstGeom>
          <a:solidFill>
            <a:schemeClr val="bg1"/>
          </a:solid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200" b="1" dirty="0" smtClean="0">
                <a:ln>
                  <a:solidFill>
                    <a:srgbClr val="008E4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Microtubules</a:t>
            </a:r>
            <a:endParaRPr lang="fr-FR" sz="2200" b="1" dirty="0">
              <a:ln>
                <a:solidFill>
                  <a:srgbClr val="008E4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21" name="Connecteur droit avec flèche 20"/>
          <p:cNvCxnSpPr/>
          <p:nvPr/>
        </p:nvCxnSpPr>
        <p:spPr>
          <a:xfrm rot="16200000" flipV="1">
            <a:off x="1393009" y="5107793"/>
            <a:ext cx="928694" cy="285752"/>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001024" y="3643314"/>
            <a:ext cx="1071538"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smtClean="0">
                <a:solidFill>
                  <a:schemeClr val="tx1"/>
                </a:solidFill>
              </a:rPr>
              <a:t>Hétéro-dimère</a:t>
            </a:r>
            <a:endParaRPr lang="fr-FR" sz="2000" b="1" dirty="0">
              <a:solidFill>
                <a:schemeClr val="tx1"/>
              </a:solidFill>
            </a:endParaRPr>
          </a:p>
        </p:txBody>
      </p:sp>
      <p:pic>
        <p:nvPicPr>
          <p:cNvPr id="24" name="Picture 3"/>
          <p:cNvPicPr>
            <a:picLocks noChangeAspect="1" noChangeArrowheads="1"/>
          </p:cNvPicPr>
          <p:nvPr/>
        </p:nvPicPr>
        <p:blipFill>
          <a:blip r:embed="rId4"/>
          <a:srcRect l="7142" t="8823"/>
          <a:stretch>
            <a:fillRect/>
          </a:stretch>
        </p:blipFill>
        <p:spPr bwMode="auto">
          <a:xfrm>
            <a:off x="142844" y="142852"/>
            <a:ext cx="2786082" cy="2214578"/>
          </a:xfrm>
          <a:prstGeom prst="rect">
            <a:avLst/>
          </a:prstGeom>
          <a:noFill/>
          <a:ln w="57150">
            <a:solidFill>
              <a:srgbClr val="00FF0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www8.umoncton.ca/umcm-gauthier_didier/bc4223/csq/csqill/csq222.jpg"/>
          <p:cNvPicPr>
            <a:picLocks noChangeAspect="1" noChangeArrowheads="1"/>
          </p:cNvPicPr>
          <p:nvPr/>
        </p:nvPicPr>
        <p:blipFill>
          <a:blip r:embed="rId2"/>
          <a:srcRect t="24000" r="2499" b="19000"/>
          <a:stretch>
            <a:fillRect/>
          </a:stretch>
        </p:blipFill>
        <p:spPr bwMode="auto">
          <a:xfrm>
            <a:off x="5500694" y="142852"/>
            <a:ext cx="3571868" cy="2714644"/>
          </a:xfrm>
          <a:prstGeom prst="rect">
            <a:avLst/>
          </a:prstGeom>
          <a:noFill/>
          <a:ln w="76200">
            <a:solidFill>
              <a:srgbClr val="3333CC"/>
            </a:solidFill>
          </a:ln>
        </p:spPr>
      </p:pic>
      <p:pic>
        <p:nvPicPr>
          <p:cNvPr id="113668" name="Picture 4" descr="http://www8.umoncton.ca/umcm-gauthier_didier/bc4223/csq/csqill/csq222d.gif"/>
          <p:cNvPicPr>
            <a:picLocks noChangeAspect="1" noChangeArrowheads="1"/>
          </p:cNvPicPr>
          <p:nvPr/>
        </p:nvPicPr>
        <p:blipFill>
          <a:blip r:embed="rId3"/>
          <a:srcRect/>
          <a:stretch>
            <a:fillRect/>
          </a:stretch>
        </p:blipFill>
        <p:spPr bwMode="auto">
          <a:xfrm>
            <a:off x="5643570" y="3148018"/>
            <a:ext cx="3357554" cy="1709742"/>
          </a:xfrm>
          <a:prstGeom prst="rect">
            <a:avLst/>
          </a:prstGeom>
          <a:noFill/>
          <a:ln>
            <a:solidFill>
              <a:srgbClr val="FF0000"/>
            </a:solidFill>
          </a:ln>
        </p:spPr>
      </p:pic>
      <p:sp>
        <p:nvSpPr>
          <p:cNvPr id="4" name="Rectangle 1"/>
          <p:cNvSpPr>
            <a:spLocks noChangeArrowheads="1"/>
          </p:cNvSpPr>
          <p:nvPr/>
        </p:nvSpPr>
        <p:spPr bwMode="auto">
          <a:xfrm>
            <a:off x="71406" y="5747227"/>
            <a:ext cx="8929718" cy="102947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a:ln>
            <a:headEnd/>
            <a:tailEnd/>
          </a:ln>
        </p:spPr>
        <p:style>
          <a:lnRef idx="2">
            <a:schemeClr val="accent1"/>
          </a:lnRef>
          <a:fillRef idx="1">
            <a:schemeClr val="lt1"/>
          </a:fillRef>
          <a:effectRef idx="0">
            <a:schemeClr val="accent1"/>
          </a:effectRef>
          <a:fontRef idx="minor">
            <a:schemeClr val="dk1"/>
          </a:fontRef>
        </p:style>
        <p:txBody>
          <a:bodyPr vert="horz" wrap="square" lIns="180000" tIns="144000" rIns="180000" bIns="14400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3333CC"/>
                </a:solidFill>
                <a:effectLst/>
                <a:latin typeface="Times New Roman" pitchFamily="18" charset="0"/>
                <a:ea typeface="Calibri" pitchFamily="34" charset="0"/>
                <a:cs typeface="Times New Roman" pitchFamily="18" charset="0"/>
              </a:rPr>
              <a:t>Les microtubules (MT)</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sont des </a:t>
            </a:r>
            <a:r>
              <a:rPr kumimoji="0" lang="fr-FR" sz="2400" b="1" i="0" u="none" strike="noStrike" cap="none" normalizeH="0" baseline="0" dirty="0" smtClean="0">
                <a:ln>
                  <a:noFill/>
                </a:ln>
                <a:solidFill>
                  <a:srgbClr val="008E40"/>
                </a:solidFill>
                <a:effectLst/>
                <a:latin typeface="Times New Roman" pitchFamily="18" charset="0"/>
                <a:ea typeface="Calibri" pitchFamily="34" charset="0"/>
                <a:cs typeface="Times New Roman" pitchFamily="18" charset="0"/>
              </a:rPr>
              <a:t>polymères polarisés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 protéines globulaires appelées </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tubuline α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et</a:t>
            </a:r>
            <a:r>
              <a:rPr kumimoji="0" lang="fr-FR"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tubuline β.</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3669" name="Picture 5"/>
          <p:cNvPicPr>
            <a:picLocks noChangeAspect="1" noChangeArrowheads="1"/>
          </p:cNvPicPr>
          <p:nvPr/>
        </p:nvPicPr>
        <p:blipFill>
          <a:blip r:embed="rId4"/>
          <a:srcRect/>
          <a:stretch>
            <a:fillRect/>
          </a:stretch>
        </p:blipFill>
        <p:spPr bwMode="auto">
          <a:xfrm>
            <a:off x="142844" y="142852"/>
            <a:ext cx="5214974" cy="5500726"/>
          </a:xfrm>
          <a:prstGeom prst="rect">
            <a:avLst/>
          </a:prstGeom>
          <a:noFill/>
          <a:ln w="76200">
            <a:solidFill>
              <a:srgbClr val="00FF0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4282" y="5643578"/>
            <a:ext cx="8715436" cy="1029476"/>
          </a:xfrm>
          <a:prstGeom prst="rect">
            <a:avLst/>
          </a:prstGeom>
          <a:solidFill>
            <a:srgbClr val="FFE5F8"/>
          </a:solidFill>
          <a:ln>
            <a:headEnd/>
            <a:tailEnd/>
          </a:ln>
        </p:spPr>
        <p:style>
          <a:lnRef idx="2">
            <a:schemeClr val="accent1"/>
          </a:lnRef>
          <a:fillRef idx="1">
            <a:schemeClr val="lt1"/>
          </a:fillRef>
          <a:effectRef idx="0">
            <a:schemeClr val="accent1"/>
          </a:effectRef>
          <a:fontRef idx="minor">
            <a:schemeClr val="dk1"/>
          </a:fontRef>
        </p:style>
        <p:txBody>
          <a:bodyPr vert="horz" wrap="square" lIns="180000" tIns="144000" rIns="180000" bIns="14400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Ils ont la forme de tube creux de 24nm de diamètre dont la longueur va de 200nm à 25 µm. </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5844" name="Picture 4"/>
          <p:cNvPicPr>
            <a:picLocks noChangeAspect="1" noChangeArrowheads="1"/>
          </p:cNvPicPr>
          <p:nvPr/>
        </p:nvPicPr>
        <p:blipFill>
          <a:blip r:embed="rId2"/>
          <a:srcRect/>
          <a:stretch>
            <a:fillRect/>
          </a:stretch>
        </p:blipFill>
        <p:spPr bwMode="auto">
          <a:xfrm>
            <a:off x="142844" y="108254"/>
            <a:ext cx="8820000" cy="5463886"/>
          </a:xfrm>
          <a:prstGeom prst="rect">
            <a:avLst/>
          </a:prstGeom>
          <a:noFill/>
          <a:ln w="76200">
            <a:solidFill>
              <a:srgbClr val="AC00AC"/>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29264"/>
            <a:ext cx="9144000" cy="1398808"/>
          </a:xfrm>
          <a:prstGeom prst="rect">
            <a:avLst/>
          </a:prstGeom>
          <a:solidFill>
            <a:schemeClr val="bg1">
              <a:lumMod val="95000"/>
            </a:schemeClr>
          </a:solidFill>
          <a:ln w="76200">
            <a:solidFill>
              <a:schemeClr val="tx1"/>
            </a:solidFill>
          </a:ln>
        </p:spPr>
        <p:txBody>
          <a:bodyPr wrap="square" lIns="360000" tIns="144000" rIns="360000" bIns="144000">
            <a:spAutoFit/>
          </a:bodyPr>
          <a:lstStyle/>
          <a:p>
            <a:pPr algn="just"/>
            <a:r>
              <a:rPr lang="fr-FR" sz="2400" b="1" dirty="0" smtClean="0">
                <a:latin typeface="Times New Roman" pitchFamily="18" charset="0"/>
                <a:cs typeface="Times New Roman" pitchFamily="18" charset="0"/>
              </a:rPr>
              <a:t>Cette forme en tube est constituée </a:t>
            </a:r>
            <a:r>
              <a:rPr lang="fr-FR" sz="2400" b="1" dirty="0" smtClean="0">
                <a:solidFill>
                  <a:srgbClr val="3333CC"/>
                </a:solidFill>
                <a:latin typeface="Times New Roman" pitchFamily="18" charset="0"/>
                <a:cs typeface="Times New Roman" pitchFamily="18" charset="0"/>
              </a:rPr>
              <a:t>de 13 </a:t>
            </a:r>
            <a:r>
              <a:rPr lang="fr-FR" sz="2400" b="1" dirty="0" err="1" smtClean="0">
                <a:solidFill>
                  <a:srgbClr val="3333CC"/>
                </a:solidFill>
                <a:latin typeface="Times New Roman" pitchFamily="18" charset="0"/>
                <a:cs typeface="Times New Roman" pitchFamily="18" charset="0"/>
              </a:rPr>
              <a:t>protofilaments</a:t>
            </a:r>
            <a:r>
              <a:rPr lang="fr-FR" sz="2400" b="1" dirty="0" smtClean="0">
                <a:solidFill>
                  <a:srgbClr val="3333CC"/>
                </a:solidFill>
                <a:latin typeface="Times New Roman" pitchFamily="18" charset="0"/>
                <a:cs typeface="Times New Roman" pitchFamily="18" charset="0"/>
              </a:rPr>
              <a:t> </a:t>
            </a:r>
            <a:r>
              <a:rPr lang="fr-FR" sz="2400" b="1" dirty="0" smtClean="0">
                <a:latin typeface="Times New Roman" pitchFamily="18" charset="0"/>
                <a:cs typeface="Times New Roman" pitchFamily="18" charset="0"/>
              </a:rPr>
              <a:t>de tubuline et chaque </a:t>
            </a:r>
            <a:r>
              <a:rPr lang="fr-FR" sz="2400" b="1" dirty="0" err="1" smtClean="0">
                <a:latin typeface="Times New Roman" pitchFamily="18" charset="0"/>
                <a:cs typeface="Times New Roman" pitchFamily="18" charset="0"/>
              </a:rPr>
              <a:t>protofilament</a:t>
            </a:r>
            <a:r>
              <a:rPr lang="fr-FR" sz="2400" b="1" dirty="0" smtClean="0">
                <a:latin typeface="Times New Roman" pitchFamily="18" charset="0"/>
                <a:cs typeface="Times New Roman" pitchFamily="18" charset="0"/>
              </a:rPr>
              <a:t> est formé par la </a:t>
            </a:r>
            <a:r>
              <a:rPr lang="fr-FR" sz="2400" b="1" dirty="0" smtClean="0">
                <a:solidFill>
                  <a:srgbClr val="FF0000"/>
                </a:solidFill>
                <a:latin typeface="Times New Roman" pitchFamily="18" charset="0"/>
                <a:cs typeface="Times New Roman" pitchFamily="18" charset="0"/>
              </a:rPr>
              <a:t>polymérisation d’</a:t>
            </a:r>
            <a:r>
              <a:rPr lang="fr-FR" sz="2400" b="1" dirty="0" err="1" smtClean="0">
                <a:solidFill>
                  <a:srgbClr val="FF0000"/>
                </a:solidFill>
                <a:latin typeface="Times New Roman" pitchFamily="18" charset="0"/>
                <a:cs typeface="Times New Roman" pitchFamily="18" charset="0"/>
              </a:rPr>
              <a:t>hétérodimères</a:t>
            </a:r>
            <a:r>
              <a:rPr lang="fr-FR" sz="2400" b="1" dirty="0" smtClean="0">
                <a:solidFill>
                  <a:srgbClr val="FF0000"/>
                </a:solidFill>
                <a:latin typeface="Times New Roman" pitchFamily="18" charset="0"/>
                <a:cs typeface="Times New Roman" pitchFamily="18" charset="0"/>
              </a:rPr>
              <a:t> des protéines tubuline α et tubuline β </a:t>
            </a:r>
            <a:endParaRPr lang="fr-FR" sz="2400" b="1" dirty="0">
              <a:solidFill>
                <a:srgbClr val="FF0000"/>
              </a:solidFill>
              <a:latin typeface="Times New Roman" pitchFamily="18" charset="0"/>
              <a:cs typeface="Times New Roman" pitchFamily="18" charset="0"/>
            </a:endParaRPr>
          </a:p>
        </p:txBody>
      </p:sp>
      <p:pic>
        <p:nvPicPr>
          <p:cNvPr id="115715" name="Picture 3"/>
          <p:cNvPicPr>
            <a:picLocks noChangeAspect="1" noChangeArrowheads="1"/>
          </p:cNvPicPr>
          <p:nvPr/>
        </p:nvPicPr>
        <p:blipFill>
          <a:blip r:embed="rId2"/>
          <a:srcRect/>
          <a:stretch>
            <a:fillRect/>
          </a:stretch>
        </p:blipFill>
        <p:spPr bwMode="auto">
          <a:xfrm>
            <a:off x="1" y="1"/>
            <a:ext cx="9143999" cy="5551841"/>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20" y="5397661"/>
            <a:ext cx="8643998" cy="1398808"/>
          </a:xfrm>
          <a:prstGeom prst="rect">
            <a:avLst/>
          </a:prstGeom>
          <a:solidFill>
            <a:schemeClr val="accent2">
              <a:lumMod val="20000"/>
              <a:lumOff val="80000"/>
            </a:schemeClr>
          </a:solidFill>
          <a:ln w="76200">
            <a:solidFill>
              <a:schemeClr val="tx1"/>
            </a:solidFill>
          </a:ln>
        </p:spPr>
        <p:txBody>
          <a:bodyPr wrap="square" lIns="216000" tIns="144000" rIns="216000" bIns="144000">
            <a:spAutoFit/>
          </a:bodyPr>
          <a:lstStyle/>
          <a:p>
            <a:pPr algn="just"/>
            <a:r>
              <a:rPr lang="fr-FR" sz="2400" b="1" dirty="0" smtClean="0">
                <a:latin typeface="Times New Roman" pitchFamily="18" charset="0"/>
                <a:cs typeface="Times New Roman" pitchFamily="18" charset="0"/>
              </a:rPr>
              <a:t>Les </a:t>
            </a:r>
            <a:r>
              <a:rPr lang="fr-FR" sz="2400" b="1" dirty="0" err="1" smtClean="0">
                <a:latin typeface="Times New Roman" pitchFamily="18" charset="0"/>
                <a:cs typeface="Times New Roman" pitchFamily="18" charset="0"/>
              </a:rPr>
              <a:t>protofilaments</a:t>
            </a:r>
            <a:r>
              <a:rPr lang="fr-FR" sz="2400" b="1" dirty="0" smtClean="0">
                <a:latin typeface="Times New Roman" pitchFamily="18" charset="0"/>
                <a:cs typeface="Times New Roman" pitchFamily="18" charset="0"/>
              </a:rPr>
              <a:t> s'associent avec décalage et se disposent cote à cote au tour d’un cœur central creux donnant à la structure la forme tubulaire caractéristique</a:t>
            </a:r>
            <a:r>
              <a:rPr lang="fr-FR" sz="2400" dirty="0" smtClean="0"/>
              <a:t>. </a:t>
            </a:r>
            <a:endParaRPr lang="fr-FR" sz="2400" dirty="0"/>
          </a:p>
        </p:txBody>
      </p:sp>
      <p:pic>
        <p:nvPicPr>
          <p:cNvPr id="36866" name="Picture 2"/>
          <p:cNvPicPr>
            <a:picLocks noChangeAspect="1" noChangeArrowheads="1"/>
          </p:cNvPicPr>
          <p:nvPr/>
        </p:nvPicPr>
        <p:blipFill>
          <a:blip r:embed="rId2"/>
          <a:srcRect/>
          <a:stretch>
            <a:fillRect/>
          </a:stretch>
        </p:blipFill>
        <p:spPr bwMode="auto">
          <a:xfrm>
            <a:off x="142876" y="71414"/>
            <a:ext cx="8858280" cy="5286412"/>
          </a:xfrm>
          <a:prstGeom prst="rect">
            <a:avLst/>
          </a:prstGeom>
          <a:noFill/>
          <a:ln w="76200">
            <a:noFill/>
            <a:miter lim="800000"/>
            <a:headEnd/>
            <a:tailEnd/>
          </a:ln>
          <a:effectLst/>
        </p:spPr>
      </p:pic>
      <p:sp>
        <p:nvSpPr>
          <p:cNvPr id="7" name="Rectangle 6"/>
          <p:cNvSpPr/>
          <p:nvPr/>
        </p:nvSpPr>
        <p:spPr>
          <a:xfrm>
            <a:off x="142876" y="65826"/>
            <a:ext cx="8892000" cy="5292000"/>
          </a:xfrm>
          <a:prstGeom prst="rect">
            <a:avLst/>
          </a:prstGeom>
          <a:noFill/>
          <a:ln w="7620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srcRect t="2649"/>
          <a:stretch>
            <a:fillRect/>
          </a:stretch>
        </p:blipFill>
        <p:spPr bwMode="auto">
          <a:xfrm>
            <a:off x="179512" y="188640"/>
            <a:ext cx="8772736" cy="658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142876" y="71438"/>
            <a:ext cx="8858280" cy="5143512"/>
          </a:xfrm>
          <a:prstGeom prst="rect">
            <a:avLst/>
          </a:prstGeom>
          <a:noFill/>
          <a:ln w="9525">
            <a:noFill/>
            <a:miter lim="800000"/>
            <a:headEnd/>
            <a:tailEnd/>
          </a:ln>
          <a:effectLst/>
        </p:spPr>
      </p:pic>
      <p:sp>
        <p:nvSpPr>
          <p:cNvPr id="116737" name="Rectangle 1"/>
          <p:cNvSpPr>
            <a:spLocks noChangeArrowheads="1"/>
          </p:cNvSpPr>
          <p:nvPr/>
        </p:nvSpPr>
        <p:spPr bwMode="auto">
          <a:xfrm>
            <a:off x="214282" y="5286388"/>
            <a:ext cx="8786842" cy="1471511"/>
          </a:xfrm>
          <a:prstGeom prst="rect">
            <a:avLst/>
          </a:prstGeom>
          <a:gradFill flip="none" rotWithShape="1">
            <a:gsLst>
              <a:gs pos="0">
                <a:srgbClr val="DEFF81">
                  <a:tint val="66000"/>
                  <a:satMod val="160000"/>
                </a:srgbClr>
              </a:gs>
              <a:gs pos="50000">
                <a:srgbClr val="DEFF81">
                  <a:tint val="44500"/>
                  <a:satMod val="160000"/>
                </a:srgbClr>
              </a:gs>
              <a:gs pos="100000">
                <a:srgbClr val="DEFF81">
                  <a:tint val="23500"/>
                  <a:satMod val="160000"/>
                </a:srgbClr>
              </a:gs>
            </a:gsLst>
            <a:path path="circle">
              <a:fillToRect l="100000" b="100000"/>
            </a:path>
            <a:tileRect t="-100000" r="-100000"/>
          </a:gradFill>
          <a:ln w="76200">
            <a:solidFill>
              <a:srgbClr val="C00000"/>
            </a:solidFill>
            <a:miter lim="800000"/>
            <a:headEnd/>
            <a:tailEnd/>
          </a:ln>
          <a:effectLst/>
        </p:spPr>
        <p:txBody>
          <a:bodyPr vert="horz" wrap="square" lIns="252000" tIns="180000" rIns="252000" bIns="18000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sz="2400" b="1" dirty="0" smtClean="0">
                <a:solidFill>
                  <a:srgbClr val="C00000"/>
                </a:solidFill>
                <a:latin typeface="Times New Roman" pitchFamily="18" charset="0"/>
                <a:ea typeface="Calibri" pitchFamily="34" charset="0"/>
                <a:cs typeface="Times New Roman" pitchFamily="18" charset="0"/>
              </a:rPr>
              <a:t>P</a:t>
            </a:r>
            <a:r>
              <a:rPr kumimoji="0" lang="fr-FR"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olymérisation de monomères de tubuline.</a:t>
            </a:r>
            <a:r>
              <a:rPr kumimoji="0" lang="fr-FR" sz="2400"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endParaRPr kumimoji="0" lang="fr-FR" sz="2400" b="0"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Chaque molécule de tubuline est un dimère constitué d’une sous-unité de tubuline α</a:t>
            </a:r>
            <a:r>
              <a:rPr kumimoji="0" lang="fr-FR" sz="2400" b="1" i="0" u="none" strike="noStrike" cap="none" normalizeH="0" baseline="0" dirty="0" smtClean="0">
                <a:ln>
                  <a:noFill/>
                </a:ln>
                <a:solidFill>
                  <a:schemeClr val="tx1"/>
                </a:solidFill>
                <a:effectLst/>
                <a:latin typeface="Times New Roman" pitchFamily="18" charset="0"/>
                <a:ea typeface="MathematicalPi-One"/>
                <a:cs typeface="Times New Roman" pitchFamily="18" charset="0"/>
              </a:rPr>
              <a:t>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et d’une autre de tubuline β. </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594" y="4786322"/>
            <a:ext cx="9000000" cy="1913546"/>
          </a:xfrm>
          <a:prstGeom prst="rect">
            <a:avLst/>
          </a:prstGeom>
          <a:solidFill>
            <a:schemeClr val="accent4">
              <a:lumMod val="20000"/>
              <a:lumOff val="80000"/>
            </a:schemeClr>
          </a:solidFill>
          <a:ln w="76200">
            <a:solidFill>
              <a:srgbClr val="C00000"/>
            </a:solidFill>
          </a:ln>
        </p:spPr>
        <p:txBody>
          <a:bodyPr wrap="square" lIns="360000" tIns="216000" rIns="360000" bIns="216000">
            <a:spAutoFit/>
          </a:bodyPr>
          <a:lstStyle/>
          <a:p>
            <a:pPr algn="just"/>
            <a:r>
              <a:rPr lang="fr-FR" sz="2400" b="1" dirty="0" smtClean="0">
                <a:latin typeface="Times New Roman" pitchFamily="18" charset="0"/>
                <a:cs typeface="Times New Roman" pitchFamily="18" charset="0"/>
              </a:rPr>
              <a:t>la tubuline α lie en permanence un GTP (GTP non échangeable), tandis que la tubuline β, dotée d’activité </a:t>
            </a:r>
            <a:r>
              <a:rPr lang="fr-FR" sz="2400" b="1" dirty="0" err="1" smtClean="0">
                <a:latin typeface="Times New Roman" pitchFamily="18" charset="0"/>
                <a:cs typeface="Times New Roman" pitchFamily="18" charset="0"/>
              </a:rPr>
              <a:t>GTPase</a:t>
            </a:r>
            <a:r>
              <a:rPr lang="fr-FR" sz="2400" b="1" dirty="0" smtClean="0">
                <a:latin typeface="Times New Roman" pitchFamily="18" charset="0"/>
                <a:cs typeface="Times New Roman" pitchFamily="18" charset="0"/>
              </a:rPr>
              <a:t>, lie un GTP qu’elle peut l’hydrolyser en GDP selon l’état du microtubule. </a:t>
            </a:r>
            <a:endParaRPr lang="fr-FR" sz="2400" b="1" dirty="0">
              <a:latin typeface="Times New Roman" pitchFamily="18" charset="0"/>
              <a:cs typeface="Times New Roman" pitchFamily="18" charset="0"/>
            </a:endParaRPr>
          </a:p>
        </p:txBody>
      </p:sp>
      <p:pic>
        <p:nvPicPr>
          <p:cNvPr id="122882" name="Picture 2"/>
          <p:cNvPicPr>
            <a:picLocks noChangeAspect="1" noChangeArrowheads="1"/>
          </p:cNvPicPr>
          <p:nvPr/>
        </p:nvPicPr>
        <p:blipFill>
          <a:blip r:embed="rId2"/>
          <a:srcRect/>
          <a:stretch>
            <a:fillRect/>
          </a:stretch>
        </p:blipFill>
        <p:spPr bwMode="auto">
          <a:xfrm>
            <a:off x="108594" y="94487"/>
            <a:ext cx="8964000" cy="4620397"/>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8" y="71438"/>
            <a:ext cx="9072562" cy="642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2400" b="1" dirty="0" smtClean="0">
                <a:solidFill>
                  <a:srgbClr val="0033CC"/>
                </a:solidFill>
                <a:latin typeface="Times New Roman" pitchFamily="18" charset="0"/>
                <a:cs typeface="Times New Roman" pitchFamily="18" charset="0"/>
              </a:rPr>
              <a:t>1 – Polymérisation et Assemblage des Protofilaments </a:t>
            </a:r>
          </a:p>
        </p:txBody>
      </p:sp>
      <p:sp>
        <p:nvSpPr>
          <p:cNvPr id="8" name="Rectangle 7"/>
          <p:cNvSpPr/>
          <p:nvPr/>
        </p:nvSpPr>
        <p:spPr>
          <a:xfrm>
            <a:off x="0" y="5387778"/>
            <a:ext cx="9144000" cy="139880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a:ln w="57150">
            <a:solidFill>
              <a:srgbClr val="3333CC"/>
            </a:solidFill>
          </a:ln>
        </p:spPr>
        <p:txBody>
          <a:bodyPr wrap="square" lIns="360000" tIns="144000" rIns="360000" bIns="144000">
            <a:spAutoFit/>
          </a:bodyPr>
          <a:lstStyle/>
          <a:p>
            <a:pPr algn="just"/>
            <a:r>
              <a:rPr lang="fr-FR" sz="2400" b="1" dirty="0" smtClean="0">
                <a:latin typeface="Times New Roman" pitchFamily="18" charset="0"/>
                <a:cs typeface="Times New Roman" pitchFamily="18" charset="0"/>
              </a:rPr>
              <a:t>Les microtubules s’allongent par l’ajout d’hétéro-dimères de tubuline surtout à l’extrémité +. La polymérisation des MT nécessite: la présence de Mg</a:t>
            </a:r>
            <a:r>
              <a:rPr lang="fr-FR" sz="2400" b="1" baseline="30000" dirty="0" smtClean="0">
                <a:latin typeface="Times New Roman" pitchFamily="18" charset="0"/>
                <a:cs typeface="Times New Roman" pitchFamily="18" charset="0"/>
              </a:rPr>
              <a:t>2+</a:t>
            </a:r>
            <a:r>
              <a:rPr lang="fr-FR" sz="2400" b="1" dirty="0" smtClean="0">
                <a:latin typeface="Times New Roman" pitchFamily="18" charset="0"/>
                <a:cs typeface="Times New Roman" pitchFamily="18" charset="0"/>
              </a:rPr>
              <a:t> et de GTP.</a:t>
            </a:r>
            <a:endParaRPr lang="fr-FR" sz="24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srcRect/>
          <a:stretch>
            <a:fillRect/>
          </a:stretch>
        </p:blipFill>
        <p:spPr bwMode="auto">
          <a:xfrm>
            <a:off x="47625" y="714355"/>
            <a:ext cx="9048750" cy="4572033"/>
          </a:xfrm>
          <a:prstGeom prst="rect">
            <a:avLst/>
          </a:prstGeom>
          <a:noFill/>
          <a:ln w="76200">
            <a:solidFill>
              <a:srgbClr val="000099"/>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0" y="0"/>
            <a:ext cx="9144000" cy="2926543"/>
          </a:xfrm>
          <a:prstGeom prst="rect">
            <a:avLst/>
          </a:prstGeom>
          <a:ln w="76200">
            <a:solidFill>
              <a:srgbClr val="FFFF00"/>
            </a:solidFill>
            <a:headEnd/>
            <a:tailEnd/>
          </a:ln>
        </p:spPr>
        <p:style>
          <a:lnRef idx="2">
            <a:schemeClr val="accent1"/>
          </a:lnRef>
          <a:fillRef idx="1">
            <a:schemeClr val="lt1"/>
          </a:fillRef>
          <a:effectRef idx="0">
            <a:schemeClr val="accent1"/>
          </a:effectRef>
          <a:fontRef idx="minor">
            <a:schemeClr val="dk1"/>
          </a:fontRef>
        </p:style>
        <p:txBody>
          <a:bodyPr vert="horz" wrap="square" lIns="360000" tIns="108000" rIns="360000" bIns="108000" numCol="1" anchor="ctr" anchorCtr="0" compatLnSpc="1">
            <a:prstTxWarp prst="textNoShape">
              <a:avLst/>
            </a:prstTxWarp>
            <a:spAutoFit/>
          </a:bodyPr>
          <a:lstStyle/>
          <a:p>
            <a:pPr algn="just">
              <a:buFont typeface="Wingdings" pitchFamily="2" charset="2"/>
              <a:buChar char="§"/>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Les microtubules </a:t>
            </a:r>
            <a:r>
              <a:rPr lang="fr-FR" sz="2400" b="1" dirty="0" smtClean="0">
                <a:latin typeface="Times New Roman" pitchFamily="18" charset="0"/>
                <a:ea typeface="JansonTextLTStd-Roman"/>
                <a:cs typeface="Times New Roman" pitchFamily="18" charset="0"/>
              </a:rPr>
              <a:t>sont caractérisés par une instabilité dynamique qui peut entraîner un raccourcissement brutal et donc engendrer une force importante.</a:t>
            </a:r>
          </a:p>
          <a:p>
            <a:pPr lvl="0" algn="just">
              <a:buFont typeface="Wingdings" pitchFamily="2" charset="2"/>
              <a:buChar char="§"/>
            </a:pPr>
            <a:r>
              <a:rPr lang="fr-FR" sz="2400" b="1" dirty="0" smtClean="0">
                <a:latin typeface="Times New Roman" pitchFamily="18" charset="0"/>
                <a:ea typeface="JansonTextLTStd-Roman"/>
                <a:cs typeface="Times New Roman" pitchFamily="18" charset="0"/>
              </a:rPr>
              <a:t> La demi-vie moyenne d’un microtubule varie de 20 secondes à 10 minutes dans une cellule animale selon qu’elle est en division ou non. </a:t>
            </a:r>
          </a:p>
          <a:p>
            <a:endParaRPr lang="fr-FR" sz="3200" b="1" dirty="0" smtClean="0">
              <a:latin typeface="Times New Roman" pitchFamily="18" charset="0"/>
              <a:ea typeface="JansonTextLTStd-Roman"/>
              <a:cs typeface="Times New Roman" pitchFamily="18" charset="0"/>
            </a:endParaRPr>
          </a:p>
        </p:txBody>
      </p:sp>
      <p:pic>
        <p:nvPicPr>
          <p:cNvPr id="120834" name="Picture 2"/>
          <p:cNvPicPr>
            <a:picLocks noChangeAspect="1" noChangeArrowheads="1"/>
          </p:cNvPicPr>
          <p:nvPr/>
        </p:nvPicPr>
        <p:blipFill>
          <a:blip r:embed="rId2"/>
          <a:srcRect/>
          <a:stretch>
            <a:fillRect/>
          </a:stretch>
        </p:blipFill>
        <p:spPr bwMode="auto">
          <a:xfrm>
            <a:off x="142844" y="2428868"/>
            <a:ext cx="8858312" cy="4143404"/>
          </a:xfrm>
          <a:prstGeom prst="rect">
            <a:avLst/>
          </a:prstGeom>
          <a:noFill/>
          <a:ln w="57150">
            <a:solidFill>
              <a:srgbClr val="FF0000"/>
            </a:solidFill>
            <a:prstDash val="sysDash"/>
            <a:miter lim="800000"/>
            <a:headEnd/>
            <a:tailEnd/>
          </a:ln>
          <a:effectLst/>
        </p:spPr>
      </p:pic>
    </p:spTree>
  </p:cSld>
  <p:clrMapOvr>
    <a:masterClrMapping/>
  </p:clrMapOvr>
  <p:transition>
    <p:pull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0" y="951598"/>
            <a:ext cx="4643438" cy="590640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252000" tIns="0" rIns="252000" bIns="180000" numCol="1" anchor="ctr" anchorCtr="0" compatLnSpc="1">
            <a:prstTxWarp prst="textNoShape">
              <a:avLst/>
            </a:prstTxWarp>
            <a:spAutoFit/>
          </a:bodyPr>
          <a:lstStyle/>
          <a:p>
            <a:pPr algn="just">
              <a:lnSpc>
                <a:spcPct val="150000"/>
              </a:lnSpc>
              <a:buFont typeface="Wingdings" pitchFamily="2" charset="2"/>
              <a:buChar char="§"/>
            </a:pPr>
            <a:r>
              <a:rPr lang="fr-FR" sz="3200" b="1" dirty="0" smtClean="0">
                <a:latin typeface="Times New Roman" pitchFamily="18" charset="0"/>
                <a:ea typeface="JansonTextLTStd-Roman"/>
                <a:cs typeface="Times New Roman" pitchFamily="18" charset="0"/>
              </a:rPr>
              <a:t> </a:t>
            </a:r>
            <a:r>
              <a:rPr lang="fr-FR" sz="2400" b="1" dirty="0" smtClean="0">
                <a:latin typeface="Times New Roman" pitchFamily="18" charset="0"/>
                <a:ea typeface="JansonTextLTStd-Roman"/>
                <a:cs typeface="Times New Roman" pitchFamily="18" charset="0"/>
              </a:rPr>
              <a:t>Les microtubules (MT) constituent un réseau ayant pour Centre, le </a:t>
            </a:r>
            <a:r>
              <a:rPr lang="fr-FR" sz="2400" b="1" dirty="0" smtClean="0">
                <a:solidFill>
                  <a:schemeClr val="accent5">
                    <a:lumMod val="50000"/>
                  </a:schemeClr>
                </a:solidFill>
                <a:latin typeface="Times New Roman" pitchFamily="18" charset="0"/>
                <a:ea typeface="JansonTextLTStd-Roman"/>
                <a:cs typeface="Times New Roman" pitchFamily="18" charset="0"/>
              </a:rPr>
              <a:t>Centrosome </a:t>
            </a:r>
            <a:r>
              <a:rPr lang="fr-FR" sz="2400" b="1" dirty="0" smtClean="0">
                <a:latin typeface="Times New Roman" pitchFamily="18" charset="0"/>
                <a:ea typeface="JansonTextLTStd-Roman"/>
                <a:cs typeface="Times New Roman" pitchFamily="18" charset="0"/>
              </a:rPr>
              <a:t>d’où ils irradient </a:t>
            </a:r>
          </a:p>
          <a:p>
            <a:pPr algn="just">
              <a:lnSpc>
                <a:spcPct val="150000"/>
              </a:lnSpc>
              <a:buFont typeface="Wingdings" pitchFamily="2" charset="2"/>
              <a:buChar char="§"/>
            </a:pPr>
            <a:r>
              <a:rPr lang="fr-FR" sz="2400" b="1" dirty="0" smtClean="0">
                <a:solidFill>
                  <a:schemeClr val="tx1"/>
                </a:solidFill>
                <a:latin typeface="Times New Roman" pitchFamily="18" charset="0"/>
                <a:ea typeface="Calibri" pitchFamily="34" charset="0"/>
                <a:cs typeface="Times New Roman" pitchFamily="18" charset="0"/>
              </a:rPr>
              <a:t> Ils s'organisent grâce à ce Centre appelé </a:t>
            </a:r>
            <a:r>
              <a:rPr lang="fr-FR" sz="2400" b="1" dirty="0" smtClean="0">
                <a:solidFill>
                  <a:srgbClr val="C00000"/>
                </a:solidFill>
                <a:latin typeface="Times New Roman" pitchFamily="18" charset="0"/>
                <a:ea typeface="Calibri" pitchFamily="34" charset="0"/>
                <a:cs typeface="Times New Roman" pitchFamily="18" charset="0"/>
              </a:rPr>
              <a:t>Centre Organisateur de Microtubules = </a:t>
            </a:r>
            <a:r>
              <a:rPr lang="fr-FR" sz="2400" b="1" dirty="0" smtClean="0">
                <a:solidFill>
                  <a:srgbClr val="FF0000"/>
                </a:solidFill>
                <a:latin typeface="Times New Roman" pitchFamily="18" charset="0"/>
                <a:ea typeface="Calibri" pitchFamily="34" charset="0"/>
                <a:cs typeface="Times New Roman" pitchFamily="18" charset="0"/>
              </a:rPr>
              <a:t>M-TOC, </a:t>
            </a:r>
            <a:r>
              <a:rPr lang="fr-FR" sz="2000" b="1" dirty="0" smtClean="0">
                <a:solidFill>
                  <a:srgbClr val="FF0000"/>
                </a:solidFill>
                <a:latin typeface="Times New Roman" pitchFamily="18" charset="0"/>
                <a:ea typeface="Calibri" pitchFamily="34" charset="0"/>
                <a:cs typeface="Times New Roman" pitchFamily="18" charset="0"/>
              </a:rPr>
              <a:t>« pour </a:t>
            </a:r>
            <a:r>
              <a:rPr lang="fr-FR" sz="2000" b="1" dirty="0" err="1" smtClean="0">
                <a:solidFill>
                  <a:srgbClr val="FF0000"/>
                </a:solidFill>
                <a:latin typeface="Times New Roman" pitchFamily="18" charset="0"/>
                <a:ea typeface="Calibri" pitchFamily="34" charset="0"/>
                <a:cs typeface="Times New Roman" pitchFamily="18" charset="0"/>
              </a:rPr>
              <a:t>Micro-Tubules</a:t>
            </a:r>
            <a:r>
              <a:rPr lang="fr-FR" sz="2000" b="1" dirty="0" smtClean="0">
                <a:solidFill>
                  <a:srgbClr val="FF0000"/>
                </a:solidFill>
                <a:latin typeface="Times New Roman" pitchFamily="18" charset="0"/>
                <a:ea typeface="Calibri" pitchFamily="34" charset="0"/>
                <a:cs typeface="Times New Roman" pitchFamily="18" charset="0"/>
              </a:rPr>
              <a:t> </a:t>
            </a:r>
            <a:r>
              <a:rPr lang="fr-FR" sz="2000" b="1" dirty="0" err="1" smtClean="0">
                <a:solidFill>
                  <a:srgbClr val="FF0000"/>
                </a:solidFill>
                <a:latin typeface="Times New Roman" pitchFamily="18" charset="0"/>
                <a:ea typeface="Calibri" pitchFamily="34" charset="0"/>
                <a:cs typeface="Times New Roman" pitchFamily="18" charset="0"/>
              </a:rPr>
              <a:t>Organizing</a:t>
            </a:r>
            <a:r>
              <a:rPr lang="fr-FR" sz="2000" b="1" dirty="0" smtClean="0">
                <a:solidFill>
                  <a:srgbClr val="FF0000"/>
                </a:solidFill>
                <a:latin typeface="Times New Roman" pitchFamily="18" charset="0"/>
                <a:ea typeface="Calibri" pitchFamily="34" charset="0"/>
                <a:cs typeface="Times New Roman" pitchFamily="18" charset="0"/>
              </a:rPr>
              <a:t> Center »</a:t>
            </a:r>
            <a:r>
              <a:rPr lang="fr-FR" sz="2400" b="1" dirty="0" smtClean="0">
                <a:solidFill>
                  <a:srgbClr val="003399"/>
                </a:solidFill>
                <a:latin typeface="Times New Roman" pitchFamily="18" charset="0"/>
                <a:ea typeface="Calibri" pitchFamily="34" charset="0"/>
                <a:cs typeface="Times New Roman" pitchFamily="18" charset="0"/>
              </a:rPr>
              <a:t> </a:t>
            </a:r>
            <a:r>
              <a:rPr lang="fr-FR" sz="2400" b="1" dirty="0" smtClean="0">
                <a:solidFill>
                  <a:srgbClr val="952590"/>
                </a:solidFill>
                <a:latin typeface="Times New Roman" pitchFamily="18" charset="0"/>
                <a:ea typeface="JansonTextLTStd-Roman"/>
                <a:cs typeface="Times New Roman" pitchFamily="18" charset="0"/>
              </a:rPr>
              <a:t>Centre de nucléation </a:t>
            </a:r>
            <a:r>
              <a:rPr lang="fr-FR" sz="2400" b="1" dirty="0" smtClean="0">
                <a:solidFill>
                  <a:schemeClr val="tx1"/>
                </a:solidFill>
                <a:latin typeface="Times New Roman" pitchFamily="18" charset="0"/>
                <a:ea typeface="Calibri" pitchFamily="34" charset="0"/>
                <a:cs typeface="Times New Roman" pitchFamily="18" charset="0"/>
              </a:rPr>
              <a:t>ou </a:t>
            </a:r>
            <a:r>
              <a:rPr lang="fr-FR" sz="2400" b="1" dirty="0" smtClean="0">
                <a:solidFill>
                  <a:srgbClr val="006600"/>
                </a:solidFill>
                <a:latin typeface="Times New Roman" pitchFamily="18" charset="0"/>
                <a:ea typeface="JansonTextLTStd-Roman"/>
                <a:cs typeface="Times New Roman" pitchFamily="18" charset="0"/>
              </a:rPr>
              <a:t>Centre cellulaire</a:t>
            </a:r>
            <a:endParaRPr lang="fr-FR" sz="2400" b="1" dirty="0" smtClean="0">
              <a:latin typeface="Times New Roman" pitchFamily="18" charset="0"/>
              <a:ea typeface="JansonTextLTStd-Roman"/>
              <a:cs typeface="Times New Roman" pitchFamily="18" charset="0"/>
            </a:endParaRPr>
          </a:p>
        </p:txBody>
      </p:sp>
      <p:sp>
        <p:nvSpPr>
          <p:cNvPr id="4" name="Titre 1"/>
          <p:cNvSpPr txBox="1">
            <a:spLocks/>
          </p:cNvSpPr>
          <p:nvPr/>
        </p:nvSpPr>
        <p:spPr>
          <a:xfrm>
            <a:off x="214282" y="0"/>
            <a:ext cx="8786874" cy="1071546"/>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57150">
            <a:solidFill>
              <a:srgbClr val="00FF00"/>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5400" b="1" dirty="0" smtClean="0">
                <a:ln>
                  <a:solidFill>
                    <a:srgbClr val="008E4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rPr>
              <a:t>Organisation des MT</a:t>
            </a:r>
            <a:endParaRPr lang="fr-FR" sz="5400" b="1" dirty="0">
              <a:ln>
                <a:solidFill>
                  <a:srgbClr val="008E40"/>
                </a:solidFill>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1745" name="Picture 1"/>
          <p:cNvPicPr>
            <a:picLocks noChangeAspect="1" noChangeArrowheads="1"/>
          </p:cNvPicPr>
          <p:nvPr/>
        </p:nvPicPr>
        <p:blipFill>
          <a:blip r:embed="rId2"/>
          <a:srcRect/>
          <a:stretch>
            <a:fillRect/>
          </a:stretch>
        </p:blipFill>
        <p:spPr bwMode="auto">
          <a:xfrm>
            <a:off x="4714876" y="1142984"/>
            <a:ext cx="4357718" cy="5643578"/>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7358082" y="4143380"/>
            <a:ext cx="1785918" cy="271462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214313" y="97557"/>
            <a:ext cx="8786843" cy="12597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288000" rIns="288000" rtlCol="0" anchor="ctr"/>
          <a:lstStyle/>
          <a:p>
            <a:pPr algn="just">
              <a:lnSpc>
                <a:spcPct val="150000"/>
              </a:lnSpc>
              <a:buFont typeface="Wingdings" pitchFamily="2" charset="2"/>
              <a:buChar char="§"/>
            </a:pPr>
            <a:r>
              <a:rPr lang="fr-FR" sz="2400" b="1" dirty="0" smtClean="0">
                <a:latin typeface="Times New Roman" pitchFamily="18" charset="0"/>
                <a:cs typeface="Times New Roman" pitchFamily="18" charset="0"/>
              </a:rPr>
              <a:t> Les microtubules placent leur extrémités (-) à proximité du Centrosome et l'extrémité (+) vers la membrane cytoplasmique</a:t>
            </a:r>
          </a:p>
        </p:txBody>
      </p:sp>
      <p:pic>
        <p:nvPicPr>
          <p:cNvPr id="114690" name="Picture 2" descr="http://www8.umoncton.ca/umcm-gauthier_didier/bc4223/csq/csqill/csq231.gif"/>
          <p:cNvPicPr>
            <a:picLocks noChangeAspect="1" noChangeArrowheads="1"/>
          </p:cNvPicPr>
          <p:nvPr/>
        </p:nvPicPr>
        <p:blipFill>
          <a:blip r:embed="rId2"/>
          <a:srcRect/>
          <a:stretch>
            <a:fillRect/>
          </a:stretch>
        </p:blipFill>
        <p:spPr bwMode="auto">
          <a:xfrm>
            <a:off x="0" y="1428736"/>
            <a:ext cx="8876650" cy="5143536"/>
          </a:xfrm>
          <a:prstGeom prst="rect">
            <a:avLst/>
          </a:prstGeom>
          <a:noFill/>
        </p:spPr>
      </p:pic>
    </p:spTree>
  </p:cSld>
  <p:clrMapOvr>
    <a:masterClrMapping/>
  </p:clrMapOvr>
  <p:transition>
    <p:pull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0" y="6155954"/>
            <a:ext cx="9144000" cy="702070"/>
          </a:xfrm>
          <a:prstGeom prst="rect">
            <a:avLst/>
          </a:prstGeom>
          <a:noFill/>
          <a:ln w="9525">
            <a:noFill/>
            <a:miter lim="800000"/>
            <a:headEnd/>
            <a:tailEnd/>
          </a:ln>
          <a:effectLst/>
        </p:spPr>
        <p:txBody>
          <a:bodyPr vert="horz" wrap="square" lIns="180000" tIns="180000" rIns="180000" bIns="180000" numCol="1" anchor="ctr" anchorCtr="0" compatLnSpc="1">
            <a:prstTxWarp prst="textNoShape">
              <a:avLst/>
            </a:prstTxWarp>
            <a:spAutoFit/>
          </a:bodyPr>
          <a:lstStyle/>
          <a:p>
            <a:pPr lvl="0"/>
            <a:r>
              <a:rPr lang="fr-FR" sz="2200" b="1" dirty="0" smtClean="0">
                <a:latin typeface="Times New Roman" pitchFamily="18" charset="0"/>
                <a:cs typeface="Times New Roman" pitchFamily="18" charset="0"/>
              </a:rPr>
              <a:t>Le Centrosome est une masse finement granulaire située près du noyau. </a:t>
            </a:r>
          </a:p>
        </p:txBody>
      </p:sp>
      <p:sp>
        <p:nvSpPr>
          <p:cNvPr id="10" name="Titre 1"/>
          <p:cNvSpPr txBox="1">
            <a:spLocks/>
          </p:cNvSpPr>
          <p:nvPr/>
        </p:nvSpPr>
        <p:spPr>
          <a:xfrm>
            <a:off x="0" y="0"/>
            <a:ext cx="9144000" cy="1142984"/>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57150">
            <a:solidFill>
              <a:srgbClr val="00FF00"/>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108000" tIns="108000" rIns="108000" bIns="108000" anchor="ctr" anchorCtr="0">
            <a:noAutofit/>
          </a:bodyPr>
          <a:lstStyle/>
          <a:p>
            <a:pPr lvl="0" algn="ctr">
              <a:spcBef>
                <a:spcPct val="0"/>
              </a:spcBef>
              <a:defRPr/>
            </a:pPr>
            <a:r>
              <a:rPr lang="fr-FR" sz="3600" b="1" spc="300" dirty="0" smtClean="0">
                <a:ln w="11430" cmpd="sng">
                  <a:solidFill>
                    <a:schemeClr val="tx1"/>
                  </a:solidFill>
                  <a:prstDash val="solid"/>
                  <a:miter lim="800000"/>
                </a:ln>
                <a:solidFill>
                  <a:schemeClr val="tx1"/>
                </a:solidFill>
                <a:effectLst>
                  <a:glow rad="45500">
                    <a:schemeClr val="accent1">
                      <a:satMod val="220000"/>
                      <a:alpha val="35000"/>
                    </a:schemeClr>
                  </a:glow>
                </a:effectLst>
                <a:latin typeface="Times New Roman" pitchFamily="18" charset="0"/>
                <a:cs typeface="Times New Roman" pitchFamily="18" charset="0"/>
              </a:rPr>
              <a:t>Organisation du  centrosome :</a:t>
            </a:r>
          </a:p>
          <a:p>
            <a:pPr lvl="0" algn="ctr">
              <a:spcBef>
                <a:spcPct val="0"/>
              </a:spcBef>
              <a:defRPr/>
            </a:pPr>
            <a:r>
              <a:rPr lang="fr-FR" sz="3600" b="1" spc="300" dirty="0" smtClean="0">
                <a:ln w="11430" cmpd="sng">
                  <a:solidFill>
                    <a:schemeClr val="tx1"/>
                  </a:solidFill>
                  <a:prstDash val="solid"/>
                  <a:miter lim="800000"/>
                </a:ln>
                <a:solidFill>
                  <a:schemeClr val="tx1"/>
                </a:solidFill>
                <a:effectLst>
                  <a:glow rad="45500">
                    <a:schemeClr val="accent1">
                      <a:satMod val="220000"/>
                      <a:alpha val="35000"/>
                    </a:schemeClr>
                  </a:glow>
                </a:effectLst>
                <a:latin typeface="Times New Roman" pitchFamily="18" charset="0"/>
                <a:cs typeface="Times New Roman" pitchFamily="18" charset="0"/>
              </a:rPr>
              <a:t> Centre organisateur des MT</a:t>
            </a:r>
            <a:endParaRPr lang="fr-FR" sz="3600" b="1" spc="300" dirty="0">
              <a:ln w="11430" cmpd="sng">
                <a:solidFill>
                  <a:schemeClr val="tx1"/>
                </a:solidFill>
                <a:prstDash val="solid"/>
                <a:miter lim="800000"/>
              </a:ln>
              <a:solidFill>
                <a:schemeClr val="tx1"/>
              </a:solidFill>
              <a:effectLst>
                <a:glow rad="45500">
                  <a:schemeClr val="accent1">
                    <a:satMod val="220000"/>
                    <a:alpha val="35000"/>
                  </a:schemeClr>
                </a:glow>
              </a:effectLst>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a:stretch>
            <a:fillRect/>
          </a:stretch>
        </p:blipFill>
        <p:spPr bwMode="auto">
          <a:xfrm>
            <a:off x="0" y="1142984"/>
            <a:ext cx="9144000" cy="5143536"/>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34483" t="65977" r="47946" b="10526"/>
          <a:stretch>
            <a:fillRect/>
          </a:stretch>
        </p:blipFill>
        <p:spPr bwMode="auto">
          <a:xfrm>
            <a:off x="2928927" y="3571876"/>
            <a:ext cx="2714644" cy="3000373"/>
          </a:xfrm>
          <a:prstGeom prst="rect">
            <a:avLst/>
          </a:prstGeom>
          <a:noFill/>
          <a:ln w="9525">
            <a:noFill/>
            <a:miter lim="800000"/>
            <a:headEnd/>
            <a:tailEnd/>
          </a:ln>
          <a:effectLst/>
        </p:spPr>
      </p:pic>
      <p:sp>
        <p:nvSpPr>
          <p:cNvPr id="5" name="Rectangle 4"/>
          <p:cNvSpPr/>
          <p:nvPr/>
        </p:nvSpPr>
        <p:spPr>
          <a:xfrm>
            <a:off x="285721" y="4133214"/>
            <a:ext cx="2928957"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2400" b="1" dirty="0" smtClean="0">
                <a:latin typeface="Times New Roman" pitchFamily="18" charset="0"/>
                <a:ea typeface="Calibri" pitchFamily="34" charset="0"/>
                <a:cs typeface="Times New Roman" pitchFamily="18" charset="0"/>
              </a:rPr>
              <a:t>Les 02 Centrioles </a:t>
            </a:r>
          </a:p>
          <a:p>
            <a:pPr algn="just"/>
            <a:r>
              <a:rPr lang="fr-FR" sz="2400" b="1" dirty="0" smtClean="0">
                <a:latin typeface="Times New Roman" pitchFamily="18" charset="0"/>
                <a:ea typeface="Calibri" pitchFamily="34" charset="0"/>
                <a:cs typeface="Times New Roman" pitchFamily="18" charset="0"/>
              </a:rPr>
              <a:t>disposés perpendiculairement l'un par rapport à l'autre </a:t>
            </a:r>
            <a:endParaRPr lang="fr-FR" sz="2400" dirty="0"/>
          </a:p>
        </p:txBody>
      </p:sp>
      <p:cxnSp>
        <p:nvCxnSpPr>
          <p:cNvPr id="7" name="Connecteur droit avec flèche 6"/>
          <p:cNvCxnSpPr/>
          <p:nvPr/>
        </p:nvCxnSpPr>
        <p:spPr>
          <a:xfrm flipV="1">
            <a:off x="2643174" y="4502158"/>
            <a:ext cx="1500198" cy="6985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571736" y="4643446"/>
            <a:ext cx="1357322" cy="8572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srcRect/>
          <a:stretch>
            <a:fillRect/>
          </a:stretch>
        </p:blipFill>
        <p:spPr bwMode="auto">
          <a:xfrm rot="5400000">
            <a:off x="5273899" y="3227170"/>
            <a:ext cx="3429000" cy="3832665"/>
          </a:xfrm>
          <a:prstGeom prst="rect">
            <a:avLst/>
          </a:prstGeom>
          <a:noFill/>
          <a:ln w="9525">
            <a:noFill/>
            <a:miter lim="800000"/>
            <a:headEnd/>
            <a:tailEnd/>
          </a:ln>
          <a:effectLst/>
        </p:spPr>
      </p:pic>
      <p:sp>
        <p:nvSpPr>
          <p:cNvPr id="10" name="Titre 1"/>
          <p:cNvSpPr txBox="1">
            <a:spLocks/>
          </p:cNvSpPr>
          <p:nvPr/>
        </p:nvSpPr>
        <p:spPr>
          <a:xfrm>
            <a:off x="0" y="0"/>
            <a:ext cx="9144000" cy="128586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57150">
            <a:solidFill>
              <a:srgbClr val="00FF00"/>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lvl="0" algn="ctr">
              <a:spcBef>
                <a:spcPct val="0"/>
              </a:spcBef>
              <a:defRPr/>
            </a:pPr>
            <a:r>
              <a:rPr lang="fr-FR" sz="3600" b="1" spc="300" dirty="0" smtClean="0">
                <a:ln w="11430" cmpd="sng">
                  <a:solidFill>
                    <a:schemeClr val="tx1"/>
                  </a:solidFill>
                  <a:prstDash val="solid"/>
                  <a:miter lim="800000"/>
                </a:ln>
                <a:solidFill>
                  <a:schemeClr val="tx1"/>
                </a:solidFill>
                <a:effectLst>
                  <a:glow rad="45500">
                    <a:schemeClr val="accent1">
                      <a:satMod val="220000"/>
                      <a:alpha val="35000"/>
                    </a:schemeClr>
                  </a:glow>
                </a:effectLst>
                <a:latin typeface="Times New Roman" pitchFamily="18" charset="0"/>
                <a:cs typeface="Times New Roman" pitchFamily="18" charset="0"/>
              </a:rPr>
              <a:t>Organisation du  centrosome :</a:t>
            </a:r>
          </a:p>
          <a:p>
            <a:pPr lvl="0" algn="ctr">
              <a:spcBef>
                <a:spcPct val="0"/>
              </a:spcBef>
              <a:defRPr/>
            </a:pPr>
            <a:r>
              <a:rPr lang="fr-FR" sz="3600" b="1" spc="300" dirty="0" smtClean="0">
                <a:ln w="11430" cmpd="sng">
                  <a:solidFill>
                    <a:schemeClr val="tx1"/>
                  </a:solidFill>
                  <a:prstDash val="solid"/>
                  <a:miter lim="800000"/>
                </a:ln>
                <a:solidFill>
                  <a:schemeClr val="tx1"/>
                </a:solidFill>
                <a:effectLst>
                  <a:glow rad="45500">
                    <a:schemeClr val="accent1">
                      <a:satMod val="220000"/>
                      <a:alpha val="35000"/>
                    </a:schemeClr>
                  </a:glow>
                </a:effectLst>
                <a:latin typeface="Times New Roman" pitchFamily="18" charset="0"/>
                <a:cs typeface="Times New Roman" pitchFamily="18" charset="0"/>
              </a:rPr>
              <a:t> Centre organisateur des MT</a:t>
            </a:r>
            <a:endParaRPr lang="fr-FR" sz="3600" b="1" spc="300" dirty="0">
              <a:ln w="11430" cmpd="sng">
                <a:solidFill>
                  <a:schemeClr val="tx1"/>
                </a:solidFill>
                <a:prstDash val="solid"/>
                <a:miter lim="800000"/>
              </a:ln>
              <a:solidFill>
                <a:schemeClr val="tx1"/>
              </a:solidFill>
              <a:effectLst>
                <a:glow rad="45500">
                  <a:schemeClr val="accent1">
                    <a:satMod val="220000"/>
                    <a:alpha val="35000"/>
                  </a:schemeClr>
                </a:glow>
              </a:effectLst>
              <a:latin typeface="Times New Roman" pitchFamily="18" charset="0"/>
              <a:cs typeface="Times New Roman" pitchFamily="18" charset="0"/>
            </a:endParaRPr>
          </a:p>
        </p:txBody>
      </p:sp>
      <p:sp>
        <p:nvSpPr>
          <p:cNvPr id="14" name="Rectangle 1"/>
          <p:cNvSpPr>
            <a:spLocks noChangeArrowheads="1"/>
          </p:cNvSpPr>
          <p:nvPr/>
        </p:nvSpPr>
        <p:spPr bwMode="auto">
          <a:xfrm>
            <a:off x="142908" y="1285860"/>
            <a:ext cx="8786810" cy="2579507"/>
          </a:xfrm>
          <a:prstGeom prst="rect">
            <a:avLst/>
          </a:prstGeom>
          <a:noFill/>
          <a:ln w="9525">
            <a:noFill/>
            <a:miter lim="800000"/>
            <a:headEnd/>
            <a:tailEnd/>
          </a:ln>
          <a:effectLst/>
        </p:spPr>
        <p:txBody>
          <a:bodyPr vert="horz" wrap="square" lIns="180000" tIns="180000" rIns="180000" bIns="180000" numCol="1" anchor="ctr" anchorCtr="0" compatLnSpc="1">
            <a:prstTxWarp prst="textNoShape">
              <a:avLst/>
            </a:prstTxWarp>
            <a:spAutoFit/>
          </a:bodyPr>
          <a:lstStyle/>
          <a:p>
            <a:pPr lvl="0">
              <a:buFont typeface="Wingdings" pitchFamily="2" charset="2"/>
              <a:buChar char="v"/>
            </a:pPr>
            <a:r>
              <a:rPr lang="fr-FR" sz="2400" b="1" dirty="0" smtClean="0">
                <a:latin typeface="Times New Roman" pitchFamily="18" charset="0"/>
                <a:cs typeface="Times New Roman" pitchFamily="18" charset="0"/>
              </a:rPr>
              <a:t>Le centrosome (le </a:t>
            </a:r>
            <a:r>
              <a:rPr lang="fr-FR" sz="2400" b="1" dirty="0" err="1" smtClean="0">
                <a:latin typeface="Times New Roman" pitchFamily="18" charset="0"/>
                <a:cs typeface="Times New Roman" pitchFamily="18" charset="0"/>
              </a:rPr>
              <a:t>Diplosome</a:t>
            </a:r>
            <a:r>
              <a:rPr lang="fr-FR" sz="2400" b="1" dirty="0" smtClean="0">
                <a:latin typeface="Times New Roman" pitchFamily="18" charset="0"/>
                <a:cs typeface="Times New Roman" pitchFamily="18" charset="0"/>
              </a:rPr>
              <a:t>) est composé de deux centrioles, plus le matériel </a:t>
            </a:r>
            <a:r>
              <a:rPr lang="fr-FR" sz="2400" b="1" dirty="0" err="1" smtClean="0">
                <a:latin typeface="Times New Roman" pitchFamily="18" charset="0"/>
                <a:cs typeface="Times New Roman" pitchFamily="18" charset="0"/>
              </a:rPr>
              <a:t>pericentriolaire</a:t>
            </a:r>
            <a:r>
              <a:rPr lang="fr-FR" sz="2400" b="1" dirty="0" smtClean="0">
                <a:latin typeface="Times New Roman" pitchFamily="18" charset="0"/>
                <a:cs typeface="Times New Roman" pitchFamily="18" charset="0"/>
              </a:rPr>
              <a:t> </a:t>
            </a:r>
          </a:p>
          <a:p>
            <a:pPr lvl="0">
              <a:buFont typeface="Wingdings" pitchFamily="2" charset="2"/>
              <a:buChar char="v"/>
            </a:pPr>
            <a:r>
              <a:rPr lang="fr-FR" sz="2400" b="1" dirty="0" smtClean="0">
                <a:latin typeface="Times New Roman" pitchFamily="18" charset="0"/>
                <a:cs typeface="Times New Roman" pitchFamily="18" charset="0"/>
              </a:rPr>
              <a:t> Les deux Centrioles dans une cellule qui n'est pas en division seront disposés perpendiculairement l'un par rapport à l'autre, solidarisés par des liens protéiques. </a:t>
            </a:r>
          </a:p>
          <a:p>
            <a:pPr marL="0" marR="0" lvl="0" indent="0" algn="justLow" defTabSz="914400" rtl="0" eaLnBrk="1" fontAlgn="base" latinLnBrk="0" hangingPunct="1">
              <a:lnSpc>
                <a:spcPct val="100000"/>
              </a:lnSpc>
              <a:spcBef>
                <a:spcPct val="0"/>
              </a:spcBef>
              <a:spcAft>
                <a:spcPct val="0"/>
              </a:spcAft>
              <a:buClrTx/>
              <a:buSzTx/>
              <a:tabLst>
                <a:tab pos="457200" algn="l"/>
              </a:tabLst>
            </a:pPr>
            <a:endParaRPr kumimoji="0" lang="fr-FR" sz="2400" b="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42852"/>
            <a:ext cx="4429124" cy="3785652"/>
          </a:xfrm>
          <a:prstGeom prst="rect">
            <a:avLst/>
          </a:prstGeom>
          <a:solidFill>
            <a:schemeClr val="bg1"/>
          </a:solidFill>
          <a:ln>
            <a:solidFill>
              <a:srgbClr val="00FFCC"/>
            </a:solidFill>
          </a:ln>
        </p:spPr>
        <p:txBody>
          <a:bodyPr wrap="square">
            <a:spAutoFit/>
          </a:bodyPr>
          <a:lstStyle/>
          <a:p>
            <a:pPr algn="just">
              <a:buFont typeface="Wingdings" pitchFamily="2" charset="2"/>
              <a:buChar char="§"/>
            </a:pPr>
            <a:r>
              <a:rPr lang="fr-FR" sz="2400" b="1" dirty="0" smtClean="0">
                <a:latin typeface="Times New Roman" pitchFamily="18" charset="0"/>
                <a:ea typeface="Calibri" pitchFamily="34" charset="0"/>
                <a:cs typeface="Times New Roman" pitchFamily="18" charset="0"/>
              </a:rPr>
              <a:t> Le centriole correspond à un petit cylindre de 0,2 microns de diamètre sur 0.5 microns de longueur</a:t>
            </a:r>
          </a:p>
          <a:p>
            <a:pPr algn="just">
              <a:buFont typeface="Wingdings" pitchFamily="2" charset="2"/>
              <a:buChar char="§"/>
            </a:pPr>
            <a:r>
              <a:rPr lang="fr-FR" sz="2400" b="1" dirty="0" smtClean="0">
                <a:latin typeface="Times New Roman" pitchFamily="18" charset="0"/>
                <a:ea typeface="Calibri" pitchFamily="34" charset="0"/>
                <a:cs typeface="Times New Roman" pitchFamily="18" charset="0"/>
              </a:rPr>
              <a:t> Chacun comporte 9 triplets de microtubules et un doublet central</a:t>
            </a:r>
          </a:p>
          <a:p>
            <a:pPr algn="just">
              <a:buFont typeface="Wingdings" pitchFamily="2" charset="2"/>
              <a:buChar char="§"/>
            </a:pPr>
            <a:r>
              <a:rPr lang="fr-FR" sz="2400" b="1" dirty="0" smtClean="0">
                <a:latin typeface="Times New Roman" pitchFamily="18" charset="0"/>
                <a:ea typeface="Calibri" pitchFamily="34" charset="0"/>
                <a:cs typeface="Times New Roman" pitchFamily="18" charset="0"/>
              </a:rPr>
              <a:t> Les triplets périphériques se lient  en rayon de roue reliant le doublet central.</a:t>
            </a:r>
            <a:endParaRPr lang="fr-FR" sz="2400" dirty="0"/>
          </a:p>
        </p:txBody>
      </p:sp>
      <p:pic>
        <p:nvPicPr>
          <p:cNvPr id="5122" name="Picture 2"/>
          <p:cNvPicPr>
            <a:picLocks noChangeAspect="1" noChangeArrowheads="1"/>
          </p:cNvPicPr>
          <p:nvPr/>
        </p:nvPicPr>
        <p:blipFill>
          <a:blip r:embed="rId2"/>
          <a:srcRect/>
          <a:stretch>
            <a:fillRect/>
          </a:stretch>
        </p:blipFill>
        <p:spPr bwMode="auto">
          <a:xfrm>
            <a:off x="4410075" y="0"/>
            <a:ext cx="4733925" cy="6858000"/>
          </a:xfrm>
          <a:prstGeom prst="rect">
            <a:avLst/>
          </a:prstGeom>
          <a:noFill/>
          <a:ln w="9525">
            <a:noFill/>
            <a:miter lim="800000"/>
            <a:headEnd/>
            <a:tailEnd/>
          </a:ln>
          <a:effectLst/>
        </p:spPr>
      </p:pic>
      <p:sp>
        <p:nvSpPr>
          <p:cNvPr id="13" name="Rectangle 12"/>
          <p:cNvSpPr/>
          <p:nvPr/>
        </p:nvSpPr>
        <p:spPr>
          <a:xfrm>
            <a:off x="4643439" y="0"/>
            <a:ext cx="2143140" cy="785794"/>
          </a:xfrm>
          <a:prstGeom prst="rect">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ea typeface="Calibri" pitchFamily="34" charset="0"/>
                <a:cs typeface="Times New Roman" pitchFamily="18" charset="0"/>
              </a:rPr>
              <a:t>Triplets de microtubules.</a:t>
            </a:r>
            <a:endParaRPr lang="fr-FR" sz="2400" dirty="0">
              <a:solidFill>
                <a:schemeClr val="tx1"/>
              </a:solidFill>
              <a:latin typeface="Times New Roman" pitchFamily="18" charset="0"/>
              <a:cs typeface="Times New Roman" pitchFamily="18" charset="0"/>
            </a:endParaRPr>
          </a:p>
        </p:txBody>
      </p:sp>
      <p:sp>
        <p:nvSpPr>
          <p:cNvPr id="14" name="Accolade ouvrante 13"/>
          <p:cNvSpPr/>
          <p:nvPr/>
        </p:nvSpPr>
        <p:spPr>
          <a:xfrm rot="4803157">
            <a:off x="5440023" y="385326"/>
            <a:ext cx="433437" cy="966124"/>
          </a:xfrm>
          <a:prstGeom prst="leftBrace">
            <a:avLst>
              <a:gd name="adj1" fmla="val 8333"/>
              <a:gd name="adj2" fmla="val 4737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p:cNvSpPr/>
          <p:nvPr/>
        </p:nvSpPr>
        <p:spPr>
          <a:xfrm>
            <a:off x="7143768" y="1"/>
            <a:ext cx="2000232" cy="830997"/>
          </a:xfrm>
          <a:prstGeom prst="rect">
            <a:avLst/>
          </a:prstGeom>
        </p:spPr>
        <p:txBody>
          <a:bodyPr wrap="square">
            <a:spAutoFit/>
          </a:bodyPr>
          <a:lstStyle/>
          <a:p>
            <a:r>
              <a:rPr lang="fr-FR" sz="2400" b="1" dirty="0" smtClean="0">
                <a:latin typeface="Times New Roman" pitchFamily="18" charset="0"/>
                <a:ea typeface="Calibri" pitchFamily="34" charset="0"/>
                <a:cs typeface="Times New Roman" pitchFamily="18" charset="0"/>
              </a:rPr>
              <a:t>0,2 microns de diamètre </a:t>
            </a:r>
            <a:endParaRPr lang="fr-FR" sz="2400" dirty="0"/>
          </a:p>
        </p:txBody>
      </p:sp>
      <p:sp>
        <p:nvSpPr>
          <p:cNvPr id="16" name="Accolade ouvrante 15"/>
          <p:cNvSpPr/>
          <p:nvPr/>
        </p:nvSpPr>
        <p:spPr>
          <a:xfrm rot="5400000">
            <a:off x="7872739" y="497562"/>
            <a:ext cx="571296" cy="1314859"/>
          </a:xfrm>
          <a:prstGeom prst="leftBrace">
            <a:avLst>
              <a:gd name="adj1" fmla="val 8333"/>
              <a:gd name="adj2" fmla="val 4737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Accolade ouvrante 16"/>
          <p:cNvSpPr/>
          <p:nvPr/>
        </p:nvSpPr>
        <p:spPr>
          <a:xfrm>
            <a:off x="6786577" y="1500174"/>
            <a:ext cx="785819" cy="4786346"/>
          </a:xfrm>
          <a:prstGeom prst="leftBrace">
            <a:avLst>
              <a:gd name="adj1" fmla="val 8333"/>
              <a:gd name="adj2" fmla="val 4737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Rectangle 17"/>
          <p:cNvSpPr/>
          <p:nvPr/>
        </p:nvSpPr>
        <p:spPr>
          <a:xfrm>
            <a:off x="6357950" y="5271987"/>
            <a:ext cx="1214446" cy="800219"/>
          </a:xfrm>
          <a:prstGeom prst="rect">
            <a:avLst/>
          </a:prstGeom>
          <a:solidFill>
            <a:srgbClr val="99FFCC"/>
          </a:solidFill>
          <a:ln>
            <a:noFill/>
          </a:ln>
        </p:spPr>
        <p:txBody>
          <a:bodyPr wrap="square">
            <a:spAutoFit/>
          </a:bodyPr>
          <a:lstStyle/>
          <a:p>
            <a:r>
              <a:rPr lang="fr-FR" sz="2400" b="1" dirty="0" smtClean="0">
                <a:latin typeface="Times New Roman" pitchFamily="18" charset="0"/>
                <a:ea typeface="Calibri" pitchFamily="34" charset="0"/>
                <a:cs typeface="Times New Roman" pitchFamily="18" charset="0"/>
              </a:rPr>
              <a:t>0.5 </a:t>
            </a:r>
            <a:r>
              <a:rPr lang="fr-FR" sz="2200" b="1" dirty="0" smtClean="0">
                <a:latin typeface="Times New Roman" pitchFamily="18" charset="0"/>
                <a:ea typeface="Calibri" pitchFamily="34" charset="0"/>
                <a:cs typeface="Times New Roman" pitchFamily="18" charset="0"/>
              </a:rPr>
              <a:t>microns  </a:t>
            </a:r>
            <a:endParaRPr lang="fr-FR" sz="2200" dirty="0"/>
          </a:p>
        </p:txBody>
      </p:sp>
      <p:pic>
        <p:nvPicPr>
          <p:cNvPr id="5123" name="Picture 3"/>
          <p:cNvPicPr>
            <a:picLocks noChangeAspect="1" noChangeArrowheads="1"/>
          </p:cNvPicPr>
          <p:nvPr/>
        </p:nvPicPr>
        <p:blipFill>
          <a:blip r:embed="rId3"/>
          <a:srcRect/>
          <a:stretch>
            <a:fillRect/>
          </a:stretch>
        </p:blipFill>
        <p:spPr bwMode="auto">
          <a:xfrm>
            <a:off x="0" y="3857628"/>
            <a:ext cx="4429124" cy="300037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l="806" t="4347"/>
          <a:stretch>
            <a:fillRect/>
          </a:stretch>
        </p:blipFill>
        <p:spPr bwMode="auto">
          <a:xfrm>
            <a:off x="142844" y="142852"/>
            <a:ext cx="8786874" cy="6429421"/>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928662" y="1714488"/>
            <a:ext cx="7358115" cy="2428892"/>
          </a:xfrm>
          <a:prstGeom prst="rect">
            <a:avLst/>
          </a:prstGeom>
          <a:ln/>
        </p:spPr>
        <p:style>
          <a:lnRef idx="2">
            <a:schemeClr val="accent2"/>
          </a:lnRef>
          <a:fillRef idx="1">
            <a:schemeClr val="lt1"/>
          </a:fillRef>
          <a:effectRef idx="0">
            <a:schemeClr val="accent2"/>
          </a:effectRef>
          <a:fontRef idx="minor">
            <a:schemeClr val="dk1"/>
          </a:fontRef>
        </p:style>
        <p:txBody>
          <a:bodyPr anchor="ctr" anchorCtr="0">
            <a:noAutofit/>
          </a:bodyPr>
          <a:lstStyle/>
          <a:p>
            <a:pPr lvl="0" algn="ctr">
              <a:spcBef>
                <a:spcPct val="0"/>
              </a:spcBef>
              <a:defRPr/>
            </a:pPr>
            <a:r>
              <a:rPr lang="fr-FR" sz="5400" b="1" dirty="0" smtClean="0">
                <a:ln>
                  <a:solidFill>
                    <a:srgbClr val="C00000"/>
                  </a:solidFill>
                </a:ln>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TERMINOLOGIE</a:t>
            </a:r>
            <a:endParaRPr kumimoji="0" lang="fr-FR" sz="5400" b="0" i="0" u="none" strike="noStrike" kern="1200" cap="none" spc="0" normalizeH="0" baseline="0" noProof="0" dirty="0">
              <a:ln>
                <a:solidFill>
                  <a:srgbClr val="C00000"/>
                </a:solidFill>
              </a:ln>
              <a:solidFill>
                <a:srgbClr val="0033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0" y="-24"/>
            <a:ext cx="9144032" cy="6858024"/>
          </a:xfrm>
          <a:prstGeom prst="rect">
            <a:avLst/>
          </a:prstGeom>
          <a:noFill/>
          <a:ln w="9525">
            <a:noFill/>
            <a:miter lim="800000"/>
            <a:headEnd/>
            <a:tailEnd/>
          </a:ln>
          <a:effectLst/>
        </p:spPr>
      </p:pic>
      <p:sp>
        <p:nvSpPr>
          <p:cNvPr id="4" name="Rectangle à coins arrondis 3"/>
          <p:cNvSpPr/>
          <p:nvPr/>
        </p:nvSpPr>
        <p:spPr>
          <a:xfrm>
            <a:off x="4286248" y="357166"/>
            <a:ext cx="4608000" cy="20002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360000" tIns="216000" rIns="360000" bIns="216000" rtlCol="0" anchor="ctr"/>
          <a:lstStyle/>
          <a:p>
            <a:pPr algn="just"/>
            <a:r>
              <a:rPr lang="fr-FR" sz="2400" b="1" dirty="0" smtClean="0">
                <a:latin typeface="Times New Roman" pitchFamily="18" charset="0"/>
                <a:cs typeface="Times New Roman" pitchFamily="18" charset="0"/>
              </a:rPr>
              <a:t>Les Microtubules sont  présents chez toutes les cellules Eucaryotes à l’exception des Érythrocytes</a:t>
            </a:r>
            <a:endParaRPr lang="fr-FR" sz="24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1076332" y="3071810"/>
            <a:ext cx="6853254" cy="3534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pull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197875" y="928670"/>
            <a:ext cx="8715404" cy="2369880"/>
          </a:xfrm>
          <a:prstGeom prst="rect">
            <a:avLst/>
          </a:prstGeom>
          <a:solidFill>
            <a:schemeClr val="accent4">
              <a:lumMod val="40000"/>
              <a:lumOff val="60000"/>
            </a:schemeClr>
          </a:solidFill>
          <a:ln w="9525">
            <a:solidFill>
              <a:schemeClr val="accent4">
                <a:lumMod val="40000"/>
                <a:lumOff val="60000"/>
              </a:schemeClr>
            </a:solidFill>
            <a:miter lim="800000"/>
            <a:headEnd/>
            <a:tailEnd/>
          </a:ln>
          <a:effectLst/>
        </p:spPr>
        <p:txBody>
          <a:bodyPr vert="horz" wrap="square" lIns="216000" tIns="45720" rIns="180000" bIns="45720" numCol="1" anchor="ctr" anchorCtr="0" compatLnSpc="1">
            <a:prstTxWarp prst="textNoShape">
              <a:avLst/>
            </a:prstTxWarp>
            <a:spAutoFit/>
          </a:bodyPr>
          <a:lstStyle/>
          <a:p>
            <a:pPr algn="just">
              <a:buFont typeface="Wingdings" pitchFamily="2" charset="2"/>
              <a:buChar char="§"/>
            </a:pPr>
            <a:r>
              <a:rPr lang="fr-FR" sz="2400" b="1" dirty="0" smtClean="0">
                <a:latin typeface="Times New Roman" pitchFamily="18" charset="0"/>
                <a:ea typeface="JansonTextLTStd-Roman"/>
                <a:cs typeface="Times New Roman" pitchFamily="18" charset="0"/>
              </a:rPr>
              <a:t> </a:t>
            </a:r>
            <a:r>
              <a:rPr lang="fr-FR" sz="2800" b="1" u="sng" dirty="0" smtClean="0">
                <a:ln>
                  <a:solidFill>
                    <a:srgbClr val="C00000"/>
                  </a:solidFill>
                </a:ln>
                <a:solidFill>
                  <a:srgbClr val="C00000"/>
                </a:solidFill>
                <a:latin typeface="Times New Roman" pitchFamily="18" charset="0"/>
                <a:cs typeface="Times New Roman" pitchFamily="18" charset="0"/>
              </a:rPr>
              <a:t>Formation du fuseau mitotique</a:t>
            </a:r>
            <a:r>
              <a:rPr lang="fr-FR" sz="2400" b="1" dirty="0" smtClean="0">
                <a:latin typeface="Times New Roman" pitchFamily="18" charset="0"/>
                <a:ea typeface="JansonTextLTStd-Roman"/>
                <a:cs typeface="Times New Roman" pitchFamily="18" charset="0"/>
              </a:rPr>
              <a:t>: </a:t>
            </a:r>
            <a:r>
              <a:rPr lang="fr-FR" sz="2400" dirty="0" smtClean="0">
                <a:latin typeface="Times New Roman" pitchFamily="18" charset="0"/>
                <a:cs typeface="Times New Roman" pitchFamily="18" charset="0"/>
              </a:rPr>
              <a:t>Les </a:t>
            </a:r>
            <a:r>
              <a:rPr lang="fr-FR" sz="2400" b="1" dirty="0" smtClean="0">
                <a:latin typeface="Times New Roman" pitchFamily="18" charset="0"/>
                <a:ea typeface="JansonTextLTStd-Roman"/>
                <a:cs typeface="Times New Roman" pitchFamily="18" charset="0"/>
              </a:rPr>
              <a:t>MT</a:t>
            </a:r>
            <a:r>
              <a:rPr lang="fr-FR" sz="2400" dirty="0" smtClean="0">
                <a:latin typeface="Times New Roman" pitchFamily="18" charset="0"/>
                <a:cs typeface="Times New Roman" pitchFamily="18" charset="0"/>
              </a:rPr>
              <a:t> sont, à chaque division cellulaire, organisés en fuseau bipolaire appelé</a:t>
            </a:r>
            <a:r>
              <a:rPr lang="fr-FR" sz="2400" b="1" dirty="0" smtClean="0">
                <a:latin typeface="Times New Roman" pitchFamily="18" charset="0"/>
                <a:cs typeface="Times New Roman" pitchFamily="18" charset="0"/>
              </a:rPr>
              <a:t> le fuseau mitotique </a:t>
            </a:r>
          </a:p>
          <a:p>
            <a:pPr algn="just">
              <a:buFont typeface="Wingdings" pitchFamily="2" charset="2"/>
              <a:buChar char="§"/>
            </a:pPr>
            <a:r>
              <a:rPr kumimoji="0" lang="fr-FR" sz="2400" b="1" i="0" u="none" strike="noStrike" cap="none" normalizeH="0" baseline="0" dirty="0" smtClean="0">
                <a:ln>
                  <a:noFill/>
                </a:ln>
                <a:solidFill>
                  <a:schemeClr val="tx1"/>
                </a:solidFill>
                <a:effectLst/>
                <a:latin typeface="Times New Roman" pitchFamily="18" charset="0"/>
                <a:cs typeface="Times New Roman" pitchFamily="18" charset="0"/>
              </a:rPr>
              <a:t>Le fuseau mitotique est indispensable à l’organisation des chromoso</a:t>
            </a:r>
            <a:r>
              <a:rPr lang="fr-FR" sz="2400" b="1" dirty="0" smtClean="0">
                <a:latin typeface="Times New Roman" pitchFamily="18" charset="0"/>
                <a:cs typeface="Times New Roman" pitchFamily="18" charset="0"/>
              </a:rPr>
              <a:t>mes durant les différentes phases de la division cellulaire </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2214547" y="1"/>
            <a:ext cx="473387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3600" b="1" dirty="0" smtClean="0">
                <a:latin typeface="Times New Roman" pitchFamily="18" charset="0"/>
                <a:cs typeface="Times New Roman" pitchFamily="18" charset="0"/>
              </a:rPr>
              <a:t>Rôle des microtubules</a:t>
            </a:r>
            <a:r>
              <a:rPr lang="fr-FR" b="1" u="sng" dirty="0" smtClean="0"/>
              <a:t> </a:t>
            </a:r>
            <a:endParaRPr lang="fr-FR" dirty="0"/>
          </a:p>
        </p:txBody>
      </p:sp>
      <p:sp>
        <p:nvSpPr>
          <p:cNvPr id="6" name="Titre 1"/>
          <p:cNvSpPr txBox="1">
            <a:spLocks/>
          </p:cNvSpPr>
          <p:nvPr/>
        </p:nvSpPr>
        <p:spPr>
          <a:xfrm>
            <a:off x="571472" y="-24"/>
            <a:ext cx="8143932" cy="928694"/>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57150">
            <a:solidFill>
              <a:srgbClr val="FF0000"/>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Rôle des microtubules</a:t>
            </a:r>
          </a:p>
        </p:txBody>
      </p:sp>
      <p:pic>
        <p:nvPicPr>
          <p:cNvPr id="9" name="Image 8"/>
          <p:cNvPicPr>
            <a:picLocks noChangeAspect="1"/>
          </p:cNvPicPr>
          <p:nvPr/>
        </p:nvPicPr>
        <p:blipFill>
          <a:blip r:embed="rId2"/>
          <a:stretch>
            <a:fillRect/>
          </a:stretch>
        </p:blipFill>
        <p:spPr>
          <a:xfrm>
            <a:off x="209542" y="3318208"/>
            <a:ext cx="3652437" cy="3291410"/>
          </a:xfrm>
          <a:prstGeom prst="rect">
            <a:avLst/>
          </a:prstGeom>
          <a:ln>
            <a:solidFill>
              <a:schemeClr val="accent2">
                <a:lumMod val="75000"/>
              </a:schemeClr>
            </a:solidFill>
          </a:ln>
        </p:spPr>
      </p:pic>
      <p:pic>
        <p:nvPicPr>
          <p:cNvPr id="2" name="Image 1"/>
          <p:cNvPicPr>
            <a:picLocks noChangeAspect="1"/>
          </p:cNvPicPr>
          <p:nvPr/>
        </p:nvPicPr>
        <p:blipFill>
          <a:blip r:embed="rId3"/>
          <a:stretch>
            <a:fillRect/>
          </a:stretch>
        </p:blipFill>
        <p:spPr>
          <a:xfrm>
            <a:off x="3995936" y="2990814"/>
            <a:ext cx="4933751" cy="3752886"/>
          </a:xfrm>
          <a:prstGeom prst="rect">
            <a:avLst/>
          </a:prstGeom>
        </p:spPr>
      </p:pic>
    </p:spTree>
  </p:cSld>
  <p:clrMapOvr>
    <a:masterClrMapping/>
  </p:clrMapOvr>
  <p:transition>
    <p:pull di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p:cNvPicPr>
            <a:picLocks noChangeAspect="1" noChangeArrowheads="1"/>
          </p:cNvPicPr>
          <p:nvPr/>
        </p:nvPicPr>
        <p:blipFill>
          <a:blip r:embed="rId2"/>
          <a:srcRect r="3125"/>
          <a:stretch>
            <a:fillRect/>
          </a:stretch>
        </p:blipFill>
        <p:spPr bwMode="auto">
          <a:xfrm>
            <a:off x="0" y="0"/>
            <a:ext cx="9144000" cy="6858000"/>
          </a:xfrm>
          <a:prstGeom prst="rect">
            <a:avLst/>
          </a:prstGeom>
          <a:noFill/>
          <a:ln w="9525">
            <a:noFill/>
            <a:miter lim="800000"/>
            <a:headEnd/>
            <a:tailEnd/>
          </a:ln>
          <a:effectLst/>
        </p:spPr>
      </p:pic>
      <p:sp>
        <p:nvSpPr>
          <p:cNvPr id="12" name="Rectangle 11"/>
          <p:cNvSpPr/>
          <p:nvPr/>
        </p:nvSpPr>
        <p:spPr>
          <a:xfrm>
            <a:off x="500034" y="989942"/>
            <a:ext cx="8358246" cy="2400657"/>
          </a:xfrm>
          <a:prstGeom prst="rect">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13500000" scaled="1"/>
            <a:tileRect/>
          </a:gradFill>
        </p:spPr>
        <p:txBody>
          <a:bodyPr wrap="square" lIns="180000" rIns="180000">
            <a:spAutoFit/>
          </a:bodyPr>
          <a:lstStyle/>
          <a:p>
            <a:pPr algn="just">
              <a:buFont typeface="Wingdings" pitchFamily="2" charset="2"/>
              <a:buChar char="§"/>
            </a:pPr>
            <a:r>
              <a:rPr lang="fr-FR" sz="2400" b="1" dirty="0" smtClean="0">
                <a:latin typeface="Times New Roman" pitchFamily="18" charset="0"/>
                <a:ea typeface="JansonTextLTStd-Roman"/>
                <a:cs typeface="Times New Roman" pitchFamily="18" charset="0"/>
              </a:rPr>
              <a:t> </a:t>
            </a:r>
            <a:r>
              <a:rPr lang="fr-FR" sz="2800" b="1" u="sng" dirty="0" smtClean="0">
                <a:ln>
                  <a:solidFill>
                    <a:srgbClr val="C00000"/>
                  </a:solidFill>
                </a:ln>
                <a:solidFill>
                  <a:srgbClr val="C00000"/>
                </a:solidFill>
                <a:latin typeface="Times New Roman" pitchFamily="18" charset="0"/>
                <a:cs typeface="Times New Roman" pitchFamily="18" charset="0"/>
              </a:rPr>
              <a:t>Facilitation des mouvements cellulaires</a:t>
            </a:r>
            <a:r>
              <a:rPr lang="fr-FR" sz="2800" b="1" dirty="0" smtClean="0">
                <a:ln>
                  <a:solidFill>
                    <a:srgbClr val="C00000"/>
                  </a:solidFill>
                </a:ln>
                <a:solidFill>
                  <a:srgbClr val="C00000"/>
                </a:solidFill>
                <a:latin typeface="Times New Roman" pitchFamily="18" charset="0"/>
                <a:cs typeface="Times New Roman" pitchFamily="18" charset="0"/>
              </a:rPr>
              <a:t> </a:t>
            </a:r>
            <a:r>
              <a:rPr lang="fr-FR" sz="2400" b="1" dirty="0" smtClean="0">
                <a:latin typeface="Times New Roman" pitchFamily="18" charset="0"/>
                <a:cs typeface="Times New Roman" pitchFamily="18" charset="0"/>
              </a:rPr>
              <a:t>grâce aux </a:t>
            </a:r>
            <a:r>
              <a:rPr lang="fr-FR" sz="2400" b="1" dirty="0" smtClean="0">
                <a:solidFill>
                  <a:srgbClr val="3333CC"/>
                </a:solidFill>
                <a:latin typeface="Times New Roman" pitchFamily="18" charset="0"/>
                <a:cs typeface="Times New Roman" pitchFamily="18" charset="0"/>
              </a:rPr>
              <a:t>flagelles et aux cils </a:t>
            </a:r>
            <a:r>
              <a:rPr lang="fr-FR" sz="2400" b="1" dirty="0" smtClean="0">
                <a:latin typeface="Times New Roman" pitchFamily="18" charset="0"/>
                <a:cs typeface="Times New Roman" pitchFamily="18" charset="0"/>
              </a:rPr>
              <a:t>qui 	sont des structures stables construites à partir des microtubules</a:t>
            </a:r>
            <a:endParaRPr lang="fr-FR" sz="2400" b="1" dirty="0" smtClean="0">
              <a:latin typeface="Times New Roman" pitchFamily="18" charset="0"/>
              <a:ea typeface="JansonTextLTStd-Roman"/>
              <a:cs typeface="Times New Roman" pitchFamily="18" charset="0"/>
            </a:endParaRPr>
          </a:p>
          <a:p>
            <a:r>
              <a:rPr lang="fr-FR" sz="2400" b="1" dirty="0" smtClean="0">
                <a:latin typeface="Times New Roman" pitchFamily="18" charset="0"/>
                <a:cs typeface="Times New Roman" pitchFamily="18" charset="0"/>
              </a:rPr>
              <a:t> </a:t>
            </a:r>
            <a:r>
              <a:rPr lang="fr-FR" sz="2200" b="1" dirty="0" smtClean="0">
                <a:latin typeface="Times New Roman" pitchFamily="18" charset="0"/>
                <a:cs typeface="Times New Roman" pitchFamily="18" charset="0"/>
              </a:rPr>
              <a:t>Les cils ont une structure similaire à celle des flagelles mais sont plus courts (longueur : cils= 5-10 </a:t>
            </a:r>
            <a:r>
              <a:rPr lang="fr-FR" sz="2200" b="1" dirty="0" err="1" smtClean="0">
                <a:latin typeface="Times New Roman" pitchFamily="18" charset="0"/>
                <a:cs typeface="Times New Roman" pitchFamily="18" charset="0"/>
              </a:rPr>
              <a:t>μm</a:t>
            </a:r>
            <a:r>
              <a:rPr lang="fr-FR" sz="2200" b="1" dirty="0" smtClean="0">
                <a:latin typeface="Times New Roman" pitchFamily="18" charset="0"/>
                <a:cs typeface="Times New Roman" pitchFamily="18" charset="0"/>
              </a:rPr>
              <a:t>. flagelle=jusqu’à 200 </a:t>
            </a:r>
            <a:r>
              <a:rPr lang="fr-FR" sz="2200" b="1" dirty="0" err="1" smtClean="0">
                <a:latin typeface="Times New Roman" pitchFamily="18" charset="0"/>
                <a:cs typeface="Times New Roman" pitchFamily="18" charset="0"/>
              </a:rPr>
              <a:t>μm</a:t>
            </a:r>
            <a:r>
              <a:rPr lang="fr-FR" sz="2200" b="1" dirty="0" smtClean="0">
                <a:latin typeface="Times New Roman" pitchFamily="18" charset="0"/>
                <a:cs typeface="Times New Roman" pitchFamily="18" charset="0"/>
              </a:rPr>
              <a:t>).</a:t>
            </a:r>
          </a:p>
          <a:p>
            <a:pPr algn="just"/>
            <a:endParaRPr lang="fr-FR" sz="2800" dirty="0">
              <a:latin typeface="Times New Roman" pitchFamily="18" charset="0"/>
              <a:cs typeface="Times New Roman" pitchFamily="18" charset="0"/>
            </a:endParaRPr>
          </a:p>
        </p:txBody>
      </p:sp>
      <p:pic>
        <p:nvPicPr>
          <p:cNvPr id="13" name="Picture 4"/>
          <p:cNvPicPr>
            <a:picLocks noChangeAspect="1" noChangeArrowheads="1"/>
          </p:cNvPicPr>
          <p:nvPr/>
        </p:nvPicPr>
        <p:blipFill>
          <a:blip r:embed="rId3" cstate="print"/>
          <a:srcRect/>
          <a:stretch>
            <a:fillRect/>
          </a:stretch>
        </p:blipFill>
        <p:spPr bwMode="auto">
          <a:xfrm>
            <a:off x="5293156" y="4929198"/>
            <a:ext cx="3708000" cy="1819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3"/>
          <p:cNvPicPr>
            <a:picLocks noChangeAspect="1" noChangeArrowheads="1"/>
          </p:cNvPicPr>
          <p:nvPr/>
        </p:nvPicPr>
        <p:blipFill>
          <a:blip r:embed="rId4"/>
          <a:srcRect/>
          <a:stretch>
            <a:fillRect/>
          </a:stretch>
        </p:blipFill>
        <p:spPr bwMode="auto">
          <a:xfrm>
            <a:off x="5143504" y="2997582"/>
            <a:ext cx="4000496" cy="2360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5"/>
          <p:cNvPicPr>
            <a:picLocks noChangeAspect="1" noChangeArrowheads="1"/>
          </p:cNvPicPr>
          <p:nvPr/>
        </p:nvPicPr>
        <p:blipFill>
          <a:blip r:embed="rId5"/>
          <a:srcRect/>
          <a:stretch>
            <a:fillRect/>
          </a:stretch>
        </p:blipFill>
        <p:spPr bwMode="auto">
          <a:xfrm>
            <a:off x="0" y="3214686"/>
            <a:ext cx="2643174" cy="2214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0" y="5429264"/>
            <a:ext cx="2571736" cy="114300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smtClean="0">
                <a:latin typeface="Times New Roman" pitchFamily="18" charset="0"/>
                <a:cs typeface="Times New Roman" pitchFamily="18" charset="0"/>
              </a:rPr>
              <a:t>Cellules ciliées de l’Épithélium bronchique</a:t>
            </a:r>
            <a:endParaRPr lang="fr-FR" sz="2200" b="1" dirty="0">
              <a:latin typeface="Times New Roman" pitchFamily="18" charset="0"/>
              <a:cs typeface="Times New Roman" pitchFamily="18" charset="0"/>
            </a:endParaRPr>
          </a:p>
        </p:txBody>
      </p:sp>
      <p:pic>
        <p:nvPicPr>
          <p:cNvPr id="18" name="Picture 1"/>
          <p:cNvPicPr>
            <a:picLocks noChangeAspect="1" noChangeArrowheads="1"/>
          </p:cNvPicPr>
          <p:nvPr/>
        </p:nvPicPr>
        <p:blipFill>
          <a:blip r:embed="rId6"/>
          <a:srcRect/>
          <a:stretch>
            <a:fillRect/>
          </a:stretch>
        </p:blipFill>
        <p:spPr bwMode="auto">
          <a:xfrm>
            <a:off x="2571736" y="3214686"/>
            <a:ext cx="2500330" cy="3357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itre 1"/>
          <p:cNvSpPr txBox="1">
            <a:spLocks/>
          </p:cNvSpPr>
          <p:nvPr/>
        </p:nvSpPr>
        <p:spPr>
          <a:xfrm>
            <a:off x="571472" y="-24"/>
            <a:ext cx="8100000" cy="928694"/>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57150">
            <a:solidFill>
              <a:srgbClr val="FF0000"/>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Rôle des microtubules</a:t>
            </a:r>
          </a:p>
        </p:txBody>
      </p:sp>
    </p:spTree>
  </p:cSld>
  <p:clrMapOvr>
    <a:masterClrMapping/>
  </p:clrMapOvr>
  <p:transition>
    <p:pull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p:cNvPicPr>
            <a:picLocks noChangeAspect="1" noChangeArrowheads="1"/>
          </p:cNvPicPr>
          <p:nvPr/>
        </p:nvPicPr>
        <p:blipFill>
          <a:blip r:embed="rId2"/>
          <a:srcRect r="3125"/>
          <a:stretch>
            <a:fillRect/>
          </a:stretch>
        </p:blipFill>
        <p:spPr bwMode="auto">
          <a:xfrm>
            <a:off x="0" y="0"/>
            <a:ext cx="9144000" cy="6858000"/>
          </a:xfrm>
          <a:prstGeom prst="rect">
            <a:avLst/>
          </a:prstGeom>
          <a:noFill/>
          <a:ln w="9525">
            <a:noFill/>
            <a:miter lim="800000"/>
            <a:headEnd/>
            <a:tailEnd/>
          </a:ln>
          <a:effectLst/>
        </p:spPr>
      </p:pic>
      <p:pic>
        <p:nvPicPr>
          <p:cNvPr id="13" name="Picture 4"/>
          <p:cNvPicPr>
            <a:picLocks noChangeAspect="1" noChangeArrowheads="1"/>
          </p:cNvPicPr>
          <p:nvPr/>
        </p:nvPicPr>
        <p:blipFill>
          <a:blip r:embed="rId3" cstate="print"/>
          <a:srcRect/>
          <a:stretch>
            <a:fillRect/>
          </a:stretch>
        </p:blipFill>
        <p:spPr bwMode="auto">
          <a:xfrm>
            <a:off x="52853" y="0"/>
            <a:ext cx="909114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3"/>
          <p:cNvPicPr>
            <a:picLocks noChangeAspect="1" noChangeArrowheads="1"/>
          </p:cNvPicPr>
          <p:nvPr/>
        </p:nvPicPr>
        <p:blipFill>
          <a:blip r:embed="rId4"/>
          <a:srcRect/>
          <a:stretch>
            <a:fillRect/>
          </a:stretch>
        </p:blipFill>
        <p:spPr bwMode="auto">
          <a:xfrm>
            <a:off x="142876" y="1000108"/>
            <a:ext cx="8929718" cy="4714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142875" y="5929330"/>
            <a:ext cx="8858281" cy="830997"/>
          </a:xfrm>
          <a:prstGeom prst="rect">
            <a:avLst/>
          </a:prstGeom>
          <a:solidFill>
            <a:srgbClr val="FFE5F8"/>
          </a:solidFill>
          <a:ln w="9525">
            <a:noFill/>
            <a:miter lim="800000"/>
            <a:headEnd/>
            <a:tailEnd/>
          </a:ln>
          <a:effectLst/>
        </p:spPr>
        <p:txBody>
          <a:bodyPr vert="horz" wrap="square" lIns="360000" tIns="45720" rIns="360000" bIns="45720" numCol="1" anchor="ctr" anchorCtr="0" compatLnSpc="1">
            <a:prstTxWarp prst="textNoShape">
              <a:avLst/>
            </a:prstTxWarp>
            <a:spAutoFit/>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Figure: Organisation des microtubules dans un cil</a:t>
            </a:r>
          </a:p>
          <a:p>
            <a:pPr marL="0" marR="0" lvl="0" indent="269875"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(cette organisation est la même dans un flagelle)</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142844" y="97330"/>
            <a:ext cx="8858280" cy="5832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00702"/>
            <a:ext cx="8820000" cy="5400000"/>
          </a:xfrm>
          <a:prstGeom prst="rect">
            <a:avLst/>
          </a:prstGeom>
          <a:noFill/>
          <a:ln w="57150">
            <a:solidFill>
              <a:srgbClr val="FF0000"/>
            </a:solidFill>
          </a:ln>
          <a:effectLst/>
          <a:extLst/>
        </p:spPr>
      </p:pic>
      <p:sp>
        <p:nvSpPr>
          <p:cNvPr id="4" name="Rectangle 3"/>
          <p:cNvSpPr/>
          <p:nvPr/>
        </p:nvSpPr>
        <p:spPr>
          <a:xfrm>
            <a:off x="4201884" y="3000372"/>
            <a:ext cx="1656000" cy="571504"/>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Accolade ouvrante 4"/>
          <p:cNvSpPr/>
          <p:nvPr/>
        </p:nvSpPr>
        <p:spPr>
          <a:xfrm rot="10556327">
            <a:off x="3355546" y="4158648"/>
            <a:ext cx="466933" cy="1008905"/>
          </a:xfrm>
          <a:prstGeom prst="lef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Flèche droite 5"/>
          <p:cNvSpPr/>
          <p:nvPr/>
        </p:nvSpPr>
        <p:spPr>
          <a:xfrm>
            <a:off x="3643306" y="4071942"/>
            <a:ext cx="1571636" cy="50006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rot="10800000" flipV="1">
            <a:off x="3428993" y="3500437"/>
            <a:ext cx="1214446" cy="6429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ccolade ouvrante 9"/>
          <p:cNvSpPr/>
          <p:nvPr/>
        </p:nvSpPr>
        <p:spPr>
          <a:xfrm rot="21274574">
            <a:off x="295172" y="244310"/>
            <a:ext cx="778242" cy="3020298"/>
          </a:xfrm>
          <a:prstGeom prst="leftBrace">
            <a:avLst/>
          </a:prstGeom>
          <a:ln w="76200">
            <a:solidFill>
              <a:srgbClr val="8F00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p:cNvSpPr/>
          <p:nvPr/>
        </p:nvSpPr>
        <p:spPr>
          <a:xfrm>
            <a:off x="0" y="2071678"/>
            <a:ext cx="1214414" cy="857256"/>
          </a:xfrm>
          <a:prstGeom prst="rect">
            <a:avLst/>
          </a:prstGeom>
          <a:solidFill>
            <a:schemeClr val="bg1"/>
          </a:solidFill>
          <a:ln w="57150">
            <a:solidFill>
              <a:srgbClr val="8F00D6"/>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ctr"/>
            <a:r>
              <a:rPr lang="fr-FR" sz="2000" b="1" dirty="0" smtClean="0">
                <a:solidFill>
                  <a:schemeClr val="tx1"/>
                </a:solidFill>
                <a:latin typeface="Arial Black" pitchFamily="34" charset="0"/>
                <a:cs typeface="Times New Roman" pitchFamily="18" charset="0"/>
              </a:rPr>
              <a:t>Flagelle</a:t>
            </a:r>
            <a:endParaRPr lang="fr-FR" sz="2000" b="1" dirty="0">
              <a:solidFill>
                <a:schemeClr val="tx1"/>
              </a:solidFill>
              <a:latin typeface="Arial Black" pitchFamily="34" charset="0"/>
              <a:cs typeface="Times New Roman" pitchFamily="18" charset="0"/>
            </a:endParaRPr>
          </a:p>
        </p:txBody>
      </p:sp>
      <p:sp>
        <p:nvSpPr>
          <p:cNvPr id="12" name="Rectangle 11"/>
          <p:cNvSpPr/>
          <p:nvPr/>
        </p:nvSpPr>
        <p:spPr>
          <a:xfrm>
            <a:off x="0" y="5500702"/>
            <a:ext cx="9144000" cy="1326105"/>
          </a:xfrm>
          <a:prstGeom prst="rect">
            <a:avLst/>
          </a:prstGeom>
          <a:solidFill>
            <a:schemeClr val="bg1"/>
          </a:solidFill>
        </p:spPr>
        <p:txBody>
          <a:bodyPr wrap="square" lIns="360000" tIns="72000" rIns="360000" bIns="144000">
            <a:spAutoFit/>
          </a:bodyPr>
          <a:lstStyle/>
          <a:p>
            <a:pPr algn="just">
              <a:buFont typeface="Wingdings" pitchFamily="2" charset="2"/>
              <a:buChar char="§"/>
            </a:pPr>
            <a:r>
              <a:rPr lang="fr-FR" sz="2400" b="1" dirty="0" smtClean="0">
                <a:ln>
                  <a:solidFill>
                    <a:schemeClr val="tx1"/>
                  </a:solidFill>
                </a:ln>
                <a:latin typeface="Times New Roman" pitchFamily="18" charset="0"/>
                <a:cs typeface="Times New Roman" pitchFamily="18" charset="0"/>
              </a:rPr>
              <a:t> Un flagelle d’Eucaryote provient directement d’un </a:t>
            </a:r>
            <a:r>
              <a:rPr lang="fr-FR" sz="2400" b="1" dirty="0" smtClean="0">
                <a:ln>
                  <a:solidFill>
                    <a:srgbClr val="FF0000"/>
                  </a:solidFill>
                </a:ln>
                <a:solidFill>
                  <a:srgbClr val="FF0000"/>
                </a:solidFill>
                <a:latin typeface="Times New Roman" pitchFamily="18" charset="0"/>
                <a:cs typeface="Times New Roman" pitchFamily="18" charset="0"/>
              </a:rPr>
              <a:t>corpuscule basal </a:t>
            </a:r>
            <a:r>
              <a:rPr lang="fr-FR" sz="2400" b="1" dirty="0" smtClean="0">
                <a:ln>
                  <a:solidFill>
                    <a:schemeClr val="tx1"/>
                  </a:solidFill>
                </a:ln>
                <a:latin typeface="Times New Roman" pitchFamily="18" charset="0"/>
                <a:cs typeface="Times New Roman" pitchFamily="18" charset="0"/>
              </a:rPr>
              <a:t>qui est formé de neuf triplets de microtubules connectes par de courts segments protéiques. </a:t>
            </a:r>
          </a:p>
        </p:txBody>
      </p:sp>
    </p:spTree>
  </p:cSld>
  <p:clrMapOvr>
    <a:masterClrMapping/>
  </p:clrMapOvr>
  <p:transition>
    <p:pull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t="9638"/>
          <a:stretch>
            <a:fillRect/>
          </a:stretch>
        </p:blipFill>
        <p:spPr bwMode="auto">
          <a:xfrm>
            <a:off x="142844" y="142852"/>
            <a:ext cx="8892000" cy="5000660"/>
          </a:xfrm>
          <a:prstGeom prst="rect">
            <a:avLst/>
          </a:prstGeom>
          <a:noFill/>
          <a:ln w="57150">
            <a:solidFill>
              <a:srgbClr val="FFFF00"/>
            </a:solidFill>
            <a:miter lim="800000"/>
            <a:headEnd/>
            <a:tailEnd/>
          </a:ln>
          <a:effectLst/>
        </p:spPr>
      </p:pic>
      <p:sp>
        <p:nvSpPr>
          <p:cNvPr id="3" name="Rectangle 2"/>
          <p:cNvSpPr/>
          <p:nvPr/>
        </p:nvSpPr>
        <p:spPr>
          <a:xfrm>
            <a:off x="0" y="5209815"/>
            <a:ext cx="9144000" cy="1362457"/>
          </a:xfrm>
          <a:prstGeom prst="rect">
            <a:avLst/>
          </a:prstGeom>
          <a:solidFill>
            <a:schemeClr val="accent4">
              <a:lumMod val="20000"/>
              <a:lumOff val="80000"/>
            </a:schemeClr>
          </a:solidFill>
          <a:ln w="76200">
            <a:solidFill>
              <a:srgbClr val="FFC000"/>
            </a:solidFill>
          </a:ln>
        </p:spPr>
        <p:style>
          <a:lnRef idx="2">
            <a:schemeClr val="dk1"/>
          </a:lnRef>
          <a:fillRef idx="1">
            <a:schemeClr val="lt1"/>
          </a:fillRef>
          <a:effectRef idx="0">
            <a:schemeClr val="dk1"/>
          </a:effectRef>
          <a:fontRef idx="minor">
            <a:schemeClr val="dk1"/>
          </a:fontRef>
        </p:style>
        <p:txBody>
          <a:bodyPr wrap="square" lIns="360000" tIns="108000" rIns="360000" bIns="144000">
            <a:spAutoFit/>
          </a:bodyPr>
          <a:lstStyle/>
          <a:p>
            <a:pPr algn="just">
              <a:buFont typeface="Wingdings" pitchFamily="2" charset="2"/>
              <a:buChar char="§"/>
            </a:pPr>
            <a:r>
              <a:rPr lang="fr-FR" sz="2400" b="1" dirty="0" smtClean="0">
                <a:ln>
                  <a:solidFill>
                    <a:schemeClr val="tx1"/>
                  </a:solidFill>
                </a:ln>
                <a:solidFill>
                  <a:schemeClr val="tx1"/>
                </a:solidFill>
                <a:latin typeface="Times New Roman" pitchFamily="18" charset="0"/>
                <a:cs typeface="Times New Roman" pitchFamily="18" charset="0"/>
              </a:rPr>
              <a:t>L’</a:t>
            </a:r>
            <a:r>
              <a:rPr lang="fr-FR" sz="2400" b="1" dirty="0" err="1" smtClean="0">
                <a:ln>
                  <a:solidFill>
                    <a:schemeClr val="tx1"/>
                  </a:solidFill>
                </a:ln>
                <a:solidFill>
                  <a:schemeClr val="tx1"/>
                </a:solidFill>
                <a:latin typeface="Times New Roman" pitchFamily="18" charset="0"/>
                <a:cs typeface="Times New Roman" pitchFamily="18" charset="0"/>
              </a:rPr>
              <a:t>axonème</a:t>
            </a:r>
            <a:r>
              <a:rPr lang="fr-FR" sz="2400" b="1" dirty="0" smtClean="0">
                <a:ln>
                  <a:solidFill>
                    <a:schemeClr val="tx1"/>
                  </a:solidFill>
                </a:ln>
                <a:solidFill>
                  <a:schemeClr val="tx1"/>
                </a:solidFill>
                <a:latin typeface="Times New Roman" pitchFamily="18" charset="0"/>
                <a:cs typeface="Times New Roman" pitchFamily="18" charset="0"/>
              </a:rPr>
              <a:t> flagellaire ou ciliaire possède deux microtubules en son centre, connectés par des bras radiaires à une couronne de neuf paires de microtubules porteurs de bras de </a:t>
            </a:r>
            <a:r>
              <a:rPr lang="fr-FR" sz="2400" b="1" dirty="0" err="1" smtClean="0">
                <a:ln>
                  <a:solidFill>
                    <a:schemeClr val="tx1"/>
                  </a:solidFill>
                </a:ln>
                <a:solidFill>
                  <a:schemeClr val="tx1"/>
                </a:solidFill>
                <a:latin typeface="Times New Roman" pitchFamily="18" charset="0"/>
                <a:cs typeface="Times New Roman" pitchFamily="18" charset="0"/>
              </a:rPr>
              <a:t>dynéine</a:t>
            </a:r>
            <a:r>
              <a:rPr lang="fr-FR" sz="2400" b="1" dirty="0" smtClean="0">
                <a:ln>
                  <a:solidFill>
                    <a:schemeClr val="tx1"/>
                  </a:solidFill>
                </a:ln>
                <a:solidFill>
                  <a:schemeClr val="tx1"/>
                </a:solidFill>
                <a:latin typeface="Times New Roman" pitchFamily="18" charset="0"/>
                <a:cs typeface="Times New Roman" pitchFamily="18" charset="0"/>
              </a:rPr>
              <a:t>. </a:t>
            </a:r>
          </a:p>
        </p:txBody>
      </p:sp>
    </p:spTree>
  </p:cSld>
  <p:clrMapOvr>
    <a:masterClrMapping/>
  </p:clrMapOvr>
  <p:transition>
    <p:pull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5669837"/>
            <a:ext cx="8643998" cy="830997"/>
          </a:xfrm>
          <a:prstGeom prst="rect">
            <a:avLst/>
          </a:prstGeom>
        </p:spPr>
        <p:txBody>
          <a:bodyPr wrap="square">
            <a:spAutoFit/>
          </a:bodyPr>
          <a:lstStyle/>
          <a:p>
            <a:pPr algn="just">
              <a:buFont typeface="Wingdings" pitchFamily="2" charset="2"/>
              <a:buChar char="§"/>
            </a:pPr>
            <a:r>
              <a:rPr lang="fr-FR" sz="2400" b="1" dirty="0" smtClean="0">
                <a:ln>
                  <a:solidFill>
                    <a:schemeClr val="tx1"/>
                  </a:solidFill>
                </a:ln>
                <a:latin typeface="Times New Roman" pitchFamily="18" charset="0"/>
                <a:cs typeface="Times New Roman" pitchFamily="18" charset="0"/>
              </a:rPr>
              <a:t> Les paires adjacentes de MT sont reliées par une protéine de liaison appelée la </a:t>
            </a:r>
            <a:r>
              <a:rPr lang="fr-FR" sz="2400" b="1" dirty="0" err="1" smtClean="0">
                <a:ln>
                  <a:solidFill>
                    <a:schemeClr val="tx1"/>
                  </a:solidFill>
                </a:ln>
                <a:latin typeface="Times New Roman" pitchFamily="18" charset="0"/>
                <a:cs typeface="Times New Roman" pitchFamily="18" charset="0"/>
              </a:rPr>
              <a:t>nexine</a:t>
            </a:r>
            <a:r>
              <a:rPr lang="fr-FR" sz="2400" b="1" dirty="0" smtClean="0">
                <a:ln>
                  <a:solidFill>
                    <a:schemeClr val="tx1"/>
                  </a:solidFill>
                </a:ln>
                <a:latin typeface="Times New Roman" pitchFamily="18" charset="0"/>
                <a:cs typeface="Times New Roman" pitchFamily="18" charset="0"/>
              </a:rPr>
              <a:t> mais aussi par la </a:t>
            </a:r>
            <a:r>
              <a:rPr lang="fr-FR" sz="2400" b="1" dirty="0" err="1" smtClean="0">
                <a:ln>
                  <a:solidFill>
                    <a:schemeClr val="tx1"/>
                  </a:solidFill>
                </a:ln>
                <a:latin typeface="Times New Roman" pitchFamily="18" charset="0"/>
                <a:cs typeface="Times New Roman" pitchFamily="18" charset="0"/>
              </a:rPr>
              <a:t>dyneine</a:t>
            </a:r>
            <a:endParaRPr lang="fr-FR" b="1" dirty="0" smtClean="0">
              <a:ln>
                <a:solidFill>
                  <a:schemeClr val="tx1"/>
                </a:solidFill>
              </a:ln>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138113" y="142876"/>
            <a:ext cx="8720167" cy="5429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8" y="5000636"/>
            <a:ext cx="8929718" cy="1569660"/>
          </a:xfrm>
          <a:prstGeom prst="rect">
            <a:avLst/>
          </a:prstGeom>
        </p:spPr>
        <p:txBody>
          <a:bodyPr wrap="square">
            <a:spAutoFit/>
          </a:bodyPr>
          <a:lstStyle/>
          <a:p>
            <a:pPr algn="just">
              <a:buFont typeface="Wingdings" pitchFamily="2" charset="2"/>
              <a:buChar char="§"/>
            </a:pPr>
            <a:r>
              <a:rPr lang="fr-FR" sz="2400" b="1" dirty="0" smtClean="0">
                <a:ln>
                  <a:solidFill>
                    <a:schemeClr val="tx1"/>
                  </a:solidFill>
                </a:ln>
                <a:latin typeface="Times New Roman" pitchFamily="18" charset="0"/>
                <a:cs typeface="Times New Roman" pitchFamily="18" charset="0"/>
              </a:rPr>
              <a:t> Des </a:t>
            </a:r>
            <a:r>
              <a:rPr lang="fr-FR" sz="2400" b="1" dirty="0" err="1" smtClean="0">
                <a:ln>
                  <a:solidFill>
                    <a:schemeClr val="tx1"/>
                  </a:solidFill>
                </a:ln>
                <a:latin typeface="Times New Roman" pitchFamily="18" charset="0"/>
                <a:cs typeface="Times New Roman" pitchFamily="18" charset="0"/>
              </a:rPr>
              <a:t>dynéines</a:t>
            </a:r>
            <a:r>
              <a:rPr lang="fr-FR" sz="2400" b="1" dirty="0" smtClean="0">
                <a:ln>
                  <a:solidFill>
                    <a:schemeClr val="tx1"/>
                  </a:solidFill>
                </a:ln>
                <a:latin typeface="Times New Roman" pitchFamily="18" charset="0"/>
                <a:cs typeface="Times New Roman" pitchFamily="18" charset="0"/>
              </a:rPr>
              <a:t> forment des bras internes et des bras externes. La tige de chaque bras de </a:t>
            </a:r>
            <a:r>
              <a:rPr lang="fr-FR" sz="2400" b="1" dirty="0" err="1" smtClean="0">
                <a:ln>
                  <a:solidFill>
                    <a:schemeClr val="tx1"/>
                  </a:solidFill>
                </a:ln>
                <a:latin typeface="Times New Roman" pitchFamily="18" charset="0"/>
                <a:cs typeface="Times New Roman" pitchFamily="18" charset="0"/>
              </a:rPr>
              <a:t>Dynéine</a:t>
            </a:r>
            <a:r>
              <a:rPr lang="fr-FR" sz="2400" b="1" dirty="0" smtClean="0">
                <a:ln>
                  <a:solidFill>
                    <a:schemeClr val="tx1"/>
                  </a:solidFill>
                </a:ln>
                <a:latin typeface="Times New Roman" pitchFamily="18" charset="0"/>
                <a:cs typeface="Times New Roman" pitchFamily="18" charset="0"/>
              </a:rPr>
              <a:t> part du MT complet (A) d’un doublet pour que le domaine tête-</a:t>
            </a:r>
            <a:r>
              <a:rPr lang="fr-FR" sz="2400" b="1" dirty="0" err="1" smtClean="0">
                <a:ln>
                  <a:solidFill>
                    <a:schemeClr val="tx1"/>
                  </a:solidFill>
                </a:ln>
                <a:latin typeface="Times New Roman" pitchFamily="18" charset="0"/>
                <a:cs typeface="Times New Roman" pitchFamily="18" charset="0"/>
              </a:rPr>
              <a:t>Dynéine</a:t>
            </a:r>
            <a:r>
              <a:rPr lang="fr-FR" sz="2400" b="1" dirty="0" smtClean="0">
                <a:ln>
                  <a:solidFill>
                    <a:schemeClr val="tx1"/>
                  </a:solidFill>
                </a:ln>
                <a:latin typeface="Times New Roman" pitchFamily="18" charset="0"/>
                <a:cs typeface="Times New Roman" pitchFamily="18" charset="0"/>
              </a:rPr>
              <a:t> entre plus ou moins en contact avec le MT incomplet du doublet voisin.</a:t>
            </a:r>
            <a:endParaRPr lang="fr-FR" b="1" dirty="0" smtClean="0">
              <a:ln>
                <a:solidFill>
                  <a:schemeClr val="tx1"/>
                </a:solidFill>
              </a:ln>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2"/>
          <a:srcRect/>
          <a:stretch>
            <a:fillRect/>
          </a:stretch>
        </p:blipFill>
        <p:spPr bwMode="auto">
          <a:xfrm>
            <a:off x="36594" y="59064"/>
            <a:ext cx="9036000" cy="494157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8" y="71414"/>
            <a:ext cx="9001156" cy="3046988"/>
          </a:xfrm>
          <a:prstGeom prst="rect">
            <a:avLst/>
          </a:prstGeom>
          <a:ln w="76200"/>
        </p:spPr>
        <p:style>
          <a:lnRef idx="2">
            <a:schemeClr val="accent1"/>
          </a:lnRef>
          <a:fillRef idx="1">
            <a:schemeClr val="lt1"/>
          </a:fillRef>
          <a:effectRef idx="0">
            <a:schemeClr val="accent1"/>
          </a:effectRef>
          <a:fontRef idx="minor">
            <a:schemeClr val="dk1"/>
          </a:fontRef>
        </p:style>
        <p:txBody>
          <a:bodyPr wrap="square" lIns="180000" rIns="180000">
            <a:spAutoFit/>
          </a:bodyPr>
          <a:lstStyle/>
          <a:p>
            <a:pPr algn="just"/>
            <a:r>
              <a:rPr lang="fr-FR" sz="2000" b="1" dirty="0" smtClean="0">
                <a:solidFill>
                  <a:srgbClr val="C00000"/>
                </a:solidFill>
                <a:latin typeface="Times New Roman" pitchFamily="18" charset="0"/>
                <a:cs typeface="Times New Roman" pitchFamily="18" charset="0"/>
              </a:rPr>
              <a:t> </a:t>
            </a:r>
            <a:r>
              <a:rPr lang="fr-FR" sz="2400" b="1" dirty="0" smtClean="0">
                <a:solidFill>
                  <a:srgbClr val="C00000"/>
                </a:solidFill>
                <a:latin typeface="Times New Roman" pitchFamily="18" charset="0"/>
                <a:cs typeface="Times New Roman" pitchFamily="18" charset="0"/>
              </a:rPr>
              <a:t>monomère</a:t>
            </a:r>
            <a:r>
              <a:rPr lang="fr-FR" sz="2400" dirty="0" smtClean="0">
                <a:latin typeface="Times New Roman" pitchFamily="18" charset="0"/>
                <a:cs typeface="Times New Roman" pitchFamily="18" charset="0"/>
              </a:rPr>
              <a:t>: Se dit d'un composé constitué de molécules simples, et capable de former des polymères. En biologie, un </a:t>
            </a:r>
            <a:r>
              <a:rPr lang="fr-FR" sz="2400" b="1" dirty="0" smtClean="0">
                <a:latin typeface="Times New Roman" pitchFamily="18" charset="0"/>
                <a:cs typeface="Times New Roman" pitchFamily="18" charset="0"/>
              </a:rPr>
              <a:t>monomère</a:t>
            </a:r>
            <a:r>
              <a:rPr lang="fr-FR" sz="2400" dirty="0" smtClean="0">
                <a:latin typeface="Times New Roman" pitchFamily="18" charset="0"/>
                <a:cs typeface="Times New Roman" pitchFamily="18" charset="0"/>
              </a:rPr>
              <a:t> (</a:t>
            </a:r>
            <a:r>
              <a:rPr lang="fr-FR" sz="2400" b="1" dirty="0" smtClean="0">
                <a:solidFill>
                  <a:srgbClr val="0070C0"/>
                </a:solidFill>
                <a:latin typeface="Times New Roman" pitchFamily="18" charset="0"/>
                <a:cs typeface="Times New Roman" pitchFamily="18" charset="0"/>
              </a:rPr>
              <a:t>ou sous-unité)</a:t>
            </a:r>
            <a:r>
              <a:rPr lang="fr-FR" sz="2400" dirty="0" smtClean="0">
                <a:latin typeface="Times New Roman" pitchFamily="18" charset="0"/>
                <a:cs typeface="Times New Roman" pitchFamily="18" charset="0"/>
              </a:rPr>
              <a:t> est l'élément constitutif des </a:t>
            </a:r>
            <a:r>
              <a:rPr lang="fr-FR" sz="2400" b="1" dirty="0" smtClean="0">
                <a:latin typeface="Times New Roman" pitchFamily="18" charset="0"/>
                <a:cs typeface="Times New Roman" pitchFamily="18" charset="0"/>
              </a:rPr>
              <a:t>protéines</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multimériques</a:t>
            </a:r>
            <a:r>
              <a:rPr lang="fr-FR" sz="2400" dirty="0" smtClean="0">
                <a:latin typeface="Times New Roman" pitchFamily="18" charset="0"/>
                <a:cs typeface="Times New Roman" pitchFamily="18" charset="0"/>
              </a:rPr>
              <a:t> ou des </a:t>
            </a:r>
            <a:r>
              <a:rPr lang="fr-FR" sz="2400" b="1" dirty="0" smtClean="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filaments protéiques du cytosquelette</a:t>
            </a:r>
            <a:r>
              <a:rPr lang="fr-FR" sz="2400" dirty="0" smtClean="0">
                <a:latin typeface="Times New Roman" pitchFamily="18" charset="0"/>
                <a:cs typeface="Times New Roman" pitchFamily="18" charset="0"/>
              </a:rPr>
              <a:t>. </a:t>
            </a:r>
          </a:p>
          <a:p>
            <a:pPr algn="just"/>
            <a:r>
              <a:rPr lang="fr-FR" sz="2400" dirty="0" smtClean="0">
                <a:latin typeface="Times New Roman" pitchFamily="18" charset="0"/>
                <a:cs typeface="Times New Roman" pitchFamily="18" charset="0"/>
              </a:rPr>
              <a:t>	L'agencement de deux </a:t>
            </a:r>
            <a:r>
              <a:rPr lang="fr-FR" sz="2400" b="1" dirty="0" smtClean="0">
                <a:latin typeface="Times New Roman" pitchFamily="18" charset="0"/>
                <a:cs typeface="Times New Roman" pitchFamily="18" charset="0"/>
              </a:rPr>
              <a:t>monomères</a:t>
            </a:r>
            <a:r>
              <a:rPr lang="fr-FR" sz="2400" dirty="0" smtClean="0">
                <a:latin typeface="Times New Roman" pitchFamily="18" charset="0"/>
                <a:cs typeface="Times New Roman" pitchFamily="18" charset="0"/>
              </a:rPr>
              <a:t>  forme un dimère et l’agencement de deux dimères forme un tétramère alors que l’agencement de plusieurs monomères les uns par rapport aux autres forme un polymère .</a:t>
            </a:r>
            <a:endParaRPr lang="fr-FR" sz="2000" dirty="0" smtClean="0">
              <a:latin typeface="Times New Roman" pitchFamily="18" charset="0"/>
              <a:cs typeface="Times New Roman" pitchFamily="18" charset="0"/>
            </a:endParaRPr>
          </a:p>
        </p:txBody>
      </p:sp>
      <p:sp>
        <p:nvSpPr>
          <p:cNvPr id="5" name="Organigramme : Terminateur 4"/>
          <p:cNvSpPr/>
          <p:nvPr/>
        </p:nvSpPr>
        <p:spPr>
          <a:xfrm>
            <a:off x="71406" y="3214686"/>
            <a:ext cx="3214710" cy="214314"/>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n>
                  <a:solidFill>
                    <a:schemeClr val="tx1"/>
                  </a:solidFill>
                </a:ln>
                <a:solidFill>
                  <a:schemeClr val="accent3">
                    <a:lumMod val="50000"/>
                  </a:schemeClr>
                </a:solidFill>
                <a:latin typeface="Times New Roman" pitchFamily="18" charset="0"/>
                <a:cs typeface="Times New Roman" pitchFamily="18" charset="0"/>
              </a:rPr>
              <a:t>Mono</a:t>
            </a:r>
            <a:r>
              <a:rPr lang="fr-FR" b="1" dirty="0" smtClean="0">
                <a:solidFill>
                  <a:schemeClr val="tx1"/>
                </a:solidFill>
                <a:latin typeface="Times New Roman" pitchFamily="18" charset="0"/>
                <a:cs typeface="Times New Roman" pitchFamily="18" charset="0"/>
              </a:rPr>
              <a:t>mère </a:t>
            </a:r>
            <a:r>
              <a:rPr lang="fr-FR" b="1" dirty="0" smtClean="0">
                <a:ln>
                  <a:solidFill>
                    <a:schemeClr val="tx1"/>
                  </a:solidFill>
                </a:ln>
                <a:solidFill>
                  <a:srgbClr val="660066"/>
                </a:solidFill>
                <a:latin typeface="Times New Roman" pitchFamily="18" charset="0"/>
                <a:cs typeface="Times New Roman" pitchFamily="18" charset="0"/>
              </a:rPr>
              <a:t>filamenteux</a:t>
            </a:r>
            <a:endParaRPr lang="fr-FR" b="1" dirty="0">
              <a:ln>
                <a:solidFill>
                  <a:schemeClr val="tx1"/>
                </a:solidFill>
              </a:ln>
              <a:solidFill>
                <a:srgbClr val="660066"/>
              </a:solidFill>
              <a:latin typeface="Times New Roman" pitchFamily="18" charset="0"/>
              <a:cs typeface="Times New Roman" pitchFamily="18" charset="0"/>
            </a:endParaRPr>
          </a:p>
        </p:txBody>
      </p:sp>
      <p:sp>
        <p:nvSpPr>
          <p:cNvPr id="6" name="Ellipse 5"/>
          <p:cNvSpPr/>
          <p:nvPr/>
        </p:nvSpPr>
        <p:spPr>
          <a:xfrm>
            <a:off x="3428992" y="4286256"/>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7" name="Ellipse 6"/>
          <p:cNvSpPr/>
          <p:nvPr/>
        </p:nvSpPr>
        <p:spPr>
          <a:xfrm>
            <a:off x="2357422" y="4357694"/>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1</a:t>
            </a:r>
            <a:endParaRPr lang="fr-FR" sz="1600" b="1" dirty="0">
              <a:solidFill>
                <a:schemeClr val="tx1"/>
              </a:solidFill>
              <a:latin typeface="Times New Roman" pitchFamily="18" charset="0"/>
              <a:cs typeface="Times New Roman" pitchFamily="18" charset="0"/>
            </a:endParaRPr>
          </a:p>
        </p:txBody>
      </p:sp>
      <p:sp>
        <p:nvSpPr>
          <p:cNvPr id="8" name="Ellipse 7"/>
          <p:cNvSpPr/>
          <p:nvPr/>
        </p:nvSpPr>
        <p:spPr>
          <a:xfrm>
            <a:off x="2714612" y="4357694"/>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2</a:t>
            </a:r>
            <a:endParaRPr lang="fr-FR" sz="1600" b="1" dirty="0">
              <a:solidFill>
                <a:schemeClr val="tx1"/>
              </a:solidFill>
              <a:latin typeface="Times New Roman" pitchFamily="18" charset="0"/>
              <a:cs typeface="Times New Roman" pitchFamily="18" charset="0"/>
            </a:endParaRPr>
          </a:p>
        </p:txBody>
      </p:sp>
      <p:sp>
        <p:nvSpPr>
          <p:cNvPr id="9" name="Ellipse 8"/>
          <p:cNvSpPr/>
          <p:nvPr/>
        </p:nvSpPr>
        <p:spPr>
          <a:xfrm>
            <a:off x="5357818" y="4354884"/>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3</a:t>
            </a:r>
            <a:endParaRPr lang="fr-FR" sz="1600" b="1" dirty="0">
              <a:solidFill>
                <a:schemeClr val="tx1"/>
              </a:solidFill>
              <a:latin typeface="Times New Roman" pitchFamily="18" charset="0"/>
              <a:cs typeface="Times New Roman" pitchFamily="18" charset="0"/>
            </a:endParaRPr>
          </a:p>
        </p:txBody>
      </p:sp>
      <p:sp>
        <p:nvSpPr>
          <p:cNvPr id="10" name="Ellipse 9"/>
          <p:cNvSpPr/>
          <p:nvPr/>
        </p:nvSpPr>
        <p:spPr>
          <a:xfrm>
            <a:off x="3786182" y="4286256"/>
            <a:ext cx="360000" cy="3600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14" name="Organigramme : Terminateur 13"/>
          <p:cNvSpPr/>
          <p:nvPr/>
        </p:nvSpPr>
        <p:spPr>
          <a:xfrm>
            <a:off x="4386380" y="3214686"/>
            <a:ext cx="900000" cy="142876"/>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1</a:t>
            </a:r>
            <a:endParaRPr lang="fr-FR" sz="1600" b="1" dirty="0">
              <a:solidFill>
                <a:schemeClr val="tx1"/>
              </a:solidFill>
              <a:latin typeface="Times New Roman" pitchFamily="18" charset="0"/>
              <a:cs typeface="Times New Roman" pitchFamily="18" charset="0"/>
            </a:endParaRPr>
          </a:p>
        </p:txBody>
      </p:sp>
      <p:sp>
        <p:nvSpPr>
          <p:cNvPr id="15" name="Organigramme : Terminateur 14"/>
          <p:cNvSpPr/>
          <p:nvPr/>
        </p:nvSpPr>
        <p:spPr>
          <a:xfrm>
            <a:off x="6526710" y="3429000"/>
            <a:ext cx="1260000" cy="142876"/>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3</a:t>
            </a:r>
            <a:endParaRPr lang="fr-FR" sz="1600" b="1" dirty="0">
              <a:solidFill>
                <a:schemeClr val="tx1"/>
              </a:solidFill>
              <a:latin typeface="Times New Roman" pitchFamily="18" charset="0"/>
              <a:cs typeface="Times New Roman" pitchFamily="18" charset="0"/>
            </a:endParaRPr>
          </a:p>
        </p:txBody>
      </p:sp>
      <p:sp>
        <p:nvSpPr>
          <p:cNvPr id="16" name="Organigramme : Terminateur 15"/>
          <p:cNvSpPr/>
          <p:nvPr/>
        </p:nvSpPr>
        <p:spPr>
          <a:xfrm>
            <a:off x="7786710" y="3429000"/>
            <a:ext cx="1260000" cy="142876"/>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4</a:t>
            </a:r>
            <a:endParaRPr lang="fr-FR" sz="1600" b="1" dirty="0">
              <a:solidFill>
                <a:schemeClr val="tx1"/>
              </a:solidFill>
              <a:latin typeface="Times New Roman" pitchFamily="18" charset="0"/>
              <a:cs typeface="Times New Roman" pitchFamily="18" charset="0"/>
            </a:endParaRPr>
          </a:p>
        </p:txBody>
      </p:sp>
      <p:sp>
        <p:nvSpPr>
          <p:cNvPr id="17" name="Organigramme : Terminateur 16"/>
          <p:cNvSpPr/>
          <p:nvPr/>
        </p:nvSpPr>
        <p:spPr>
          <a:xfrm>
            <a:off x="5214942" y="3214686"/>
            <a:ext cx="900000" cy="142876"/>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2</a:t>
            </a:r>
            <a:endParaRPr lang="fr-FR" sz="1600" b="1" dirty="0">
              <a:solidFill>
                <a:schemeClr val="tx1"/>
              </a:solidFill>
              <a:latin typeface="Times New Roman" pitchFamily="18" charset="0"/>
              <a:cs typeface="Times New Roman" pitchFamily="18" charset="0"/>
            </a:endParaRPr>
          </a:p>
        </p:txBody>
      </p:sp>
      <p:sp>
        <p:nvSpPr>
          <p:cNvPr id="18" name="Ellipse 17"/>
          <p:cNvSpPr/>
          <p:nvPr/>
        </p:nvSpPr>
        <p:spPr>
          <a:xfrm>
            <a:off x="4643438" y="4354884"/>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1</a:t>
            </a:r>
            <a:endParaRPr lang="fr-FR" sz="1600" b="1" dirty="0">
              <a:solidFill>
                <a:schemeClr val="tx1"/>
              </a:solidFill>
              <a:latin typeface="Times New Roman" pitchFamily="18" charset="0"/>
              <a:cs typeface="Times New Roman" pitchFamily="18" charset="0"/>
            </a:endParaRPr>
          </a:p>
        </p:txBody>
      </p:sp>
      <p:sp>
        <p:nvSpPr>
          <p:cNvPr id="19" name="Ellipse 18"/>
          <p:cNvSpPr/>
          <p:nvPr/>
        </p:nvSpPr>
        <p:spPr>
          <a:xfrm>
            <a:off x="5000628" y="4354884"/>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2</a:t>
            </a:r>
            <a:endParaRPr lang="fr-FR" sz="1600" b="1" dirty="0">
              <a:solidFill>
                <a:schemeClr val="tx1"/>
              </a:solidFill>
              <a:latin typeface="Times New Roman" pitchFamily="18" charset="0"/>
              <a:cs typeface="Times New Roman" pitchFamily="18" charset="0"/>
            </a:endParaRPr>
          </a:p>
        </p:txBody>
      </p:sp>
      <p:sp>
        <p:nvSpPr>
          <p:cNvPr id="20" name="Rectangle 19"/>
          <p:cNvSpPr/>
          <p:nvPr/>
        </p:nvSpPr>
        <p:spPr>
          <a:xfrm>
            <a:off x="6929454" y="3643314"/>
            <a:ext cx="178595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n>
                  <a:solidFill>
                    <a:schemeClr val="accent3">
                      <a:lumMod val="50000"/>
                    </a:schemeClr>
                  </a:solidFill>
                </a:ln>
                <a:solidFill>
                  <a:srgbClr val="00B050"/>
                </a:solidFill>
                <a:latin typeface="Times New Roman" pitchFamily="18" charset="0"/>
                <a:cs typeface="Times New Roman" pitchFamily="18" charset="0"/>
              </a:rPr>
              <a:t>tétra</a:t>
            </a:r>
            <a:r>
              <a:rPr lang="fr-FR" sz="2400" b="1" dirty="0" smtClean="0">
                <a:solidFill>
                  <a:schemeClr val="tx1"/>
                </a:solidFill>
                <a:latin typeface="Times New Roman" pitchFamily="18" charset="0"/>
                <a:cs typeface="Times New Roman" pitchFamily="18" charset="0"/>
              </a:rPr>
              <a:t>mère</a:t>
            </a:r>
            <a:endParaRPr lang="fr-FR" sz="2400" b="1" dirty="0">
              <a:solidFill>
                <a:schemeClr val="tx1"/>
              </a:solidFill>
              <a:latin typeface="Times New Roman" pitchFamily="18" charset="0"/>
              <a:cs typeface="Times New Roman" pitchFamily="18" charset="0"/>
            </a:endParaRPr>
          </a:p>
        </p:txBody>
      </p:sp>
      <p:sp>
        <p:nvSpPr>
          <p:cNvPr id="21" name="Rectangle 20"/>
          <p:cNvSpPr/>
          <p:nvPr/>
        </p:nvSpPr>
        <p:spPr>
          <a:xfrm>
            <a:off x="4357686" y="4714884"/>
            <a:ext cx="1643106"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rgbClr val="CC00CC"/>
                </a:solidFill>
                <a:latin typeface="Times New Roman" pitchFamily="18" charset="0"/>
                <a:cs typeface="Times New Roman" pitchFamily="18" charset="0"/>
              </a:rPr>
              <a:t>tri</a:t>
            </a:r>
            <a:r>
              <a:rPr lang="fr-FR" sz="2400" b="1" dirty="0" smtClean="0">
                <a:solidFill>
                  <a:schemeClr val="tx1"/>
                </a:solidFill>
                <a:latin typeface="Times New Roman" pitchFamily="18" charset="0"/>
                <a:cs typeface="Times New Roman" pitchFamily="18" charset="0"/>
              </a:rPr>
              <a:t>mère</a:t>
            </a:r>
            <a:endParaRPr lang="fr-FR" sz="2400" b="1" dirty="0">
              <a:solidFill>
                <a:schemeClr val="tx1"/>
              </a:solidFill>
              <a:latin typeface="Times New Roman" pitchFamily="18" charset="0"/>
              <a:cs typeface="Times New Roman" pitchFamily="18" charset="0"/>
            </a:endParaRPr>
          </a:p>
        </p:txBody>
      </p:sp>
      <p:sp>
        <p:nvSpPr>
          <p:cNvPr id="22" name="Rectangle 21"/>
          <p:cNvSpPr/>
          <p:nvPr/>
        </p:nvSpPr>
        <p:spPr>
          <a:xfrm>
            <a:off x="3286116" y="4643446"/>
            <a:ext cx="1285884" cy="714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rgbClr val="3333CC"/>
                </a:solidFill>
                <a:latin typeface="Times New Roman" pitchFamily="18" charset="0"/>
                <a:cs typeface="Times New Roman" pitchFamily="18" charset="0"/>
              </a:rPr>
              <a:t>Hétéro</a:t>
            </a:r>
            <a:r>
              <a:rPr lang="fr-FR" sz="2400" b="1" dirty="0" smtClean="0">
                <a:solidFill>
                  <a:schemeClr val="tx1"/>
                </a:solidFill>
                <a:latin typeface="Times New Roman" pitchFamily="18" charset="0"/>
                <a:cs typeface="Times New Roman" pitchFamily="18" charset="0"/>
              </a:rPr>
              <a:t>-</a:t>
            </a:r>
          </a:p>
          <a:p>
            <a:pPr algn="ctr"/>
            <a:r>
              <a:rPr lang="fr-FR" sz="2400" b="1" dirty="0" smtClean="0">
                <a:solidFill>
                  <a:srgbClr val="FFC000"/>
                </a:solidFill>
                <a:latin typeface="Times New Roman" pitchFamily="18" charset="0"/>
                <a:cs typeface="Times New Roman" pitchFamily="18" charset="0"/>
              </a:rPr>
              <a:t>di</a:t>
            </a:r>
            <a:r>
              <a:rPr lang="fr-FR" sz="2400" b="1" dirty="0" smtClean="0">
                <a:solidFill>
                  <a:schemeClr val="tx1"/>
                </a:solidFill>
                <a:latin typeface="Times New Roman" pitchFamily="18" charset="0"/>
                <a:cs typeface="Times New Roman" pitchFamily="18" charset="0"/>
              </a:rPr>
              <a:t>mère</a:t>
            </a:r>
            <a:endParaRPr lang="fr-FR" sz="2400" b="1" dirty="0">
              <a:solidFill>
                <a:schemeClr val="tx1"/>
              </a:solidFill>
              <a:latin typeface="Times New Roman" pitchFamily="18" charset="0"/>
              <a:cs typeface="Times New Roman" pitchFamily="18" charset="0"/>
            </a:endParaRPr>
          </a:p>
        </p:txBody>
      </p:sp>
      <p:sp>
        <p:nvSpPr>
          <p:cNvPr id="23" name="Rectangle 22"/>
          <p:cNvSpPr/>
          <p:nvPr/>
        </p:nvSpPr>
        <p:spPr>
          <a:xfrm>
            <a:off x="1928794" y="4643446"/>
            <a:ext cx="1571636"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rgbClr val="FFC000"/>
                </a:solidFill>
                <a:latin typeface="Times New Roman" pitchFamily="18" charset="0"/>
                <a:cs typeface="Times New Roman" pitchFamily="18" charset="0"/>
              </a:rPr>
              <a:t>di</a:t>
            </a:r>
            <a:r>
              <a:rPr lang="fr-FR" sz="2400" b="1" dirty="0" smtClean="0">
                <a:solidFill>
                  <a:schemeClr val="tx1"/>
                </a:solidFill>
                <a:latin typeface="Times New Roman" pitchFamily="18" charset="0"/>
                <a:cs typeface="Times New Roman" pitchFamily="18" charset="0"/>
              </a:rPr>
              <a:t>mère</a:t>
            </a:r>
            <a:endParaRPr lang="fr-FR" sz="2400" b="1" dirty="0">
              <a:solidFill>
                <a:schemeClr val="tx1"/>
              </a:solidFill>
              <a:latin typeface="Times New Roman" pitchFamily="18" charset="0"/>
              <a:cs typeface="Times New Roman" pitchFamily="18" charset="0"/>
            </a:endParaRPr>
          </a:p>
        </p:txBody>
      </p:sp>
      <p:sp>
        <p:nvSpPr>
          <p:cNvPr id="24" name="Ellipse 23"/>
          <p:cNvSpPr/>
          <p:nvPr/>
        </p:nvSpPr>
        <p:spPr>
          <a:xfrm>
            <a:off x="500034" y="5214950"/>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25" name="Plus 24"/>
          <p:cNvSpPr/>
          <p:nvPr/>
        </p:nvSpPr>
        <p:spPr>
          <a:xfrm>
            <a:off x="500034" y="5000636"/>
            <a:ext cx="357190" cy="2857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Moins 25"/>
          <p:cNvSpPr/>
          <p:nvPr/>
        </p:nvSpPr>
        <p:spPr>
          <a:xfrm>
            <a:off x="571472" y="5500702"/>
            <a:ext cx="285752" cy="214314"/>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71374" y="5643578"/>
            <a:ext cx="178598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rgbClr val="FF0000"/>
                </a:solidFill>
                <a:latin typeface="Times New Roman" pitchFamily="18" charset="0"/>
                <a:cs typeface="Times New Roman" pitchFamily="18" charset="0"/>
              </a:rPr>
              <a:t>Mono</a:t>
            </a:r>
            <a:r>
              <a:rPr lang="fr-FR" sz="2400" b="1" dirty="0" smtClean="0">
                <a:solidFill>
                  <a:schemeClr val="tx1"/>
                </a:solidFill>
                <a:latin typeface="Times New Roman" pitchFamily="18" charset="0"/>
                <a:cs typeface="Times New Roman" pitchFamily="18" charset="0"/>
              </a:rPr>
              <a:t>mère </a:t>
            </a:r>
          </a:p>
          <a:p>
            <a:pPr algn="ctr"/>
            <a:r>
              <a:rPr lang="fr-FR" sz="2400" b="1" dirty="0" smtClean="0">
                <a:solidFill>
                  <a:srgbClr val="CC0099"/>
                </a:solidFill>
                <a:latin typeface="Times New Roman" pitchFamily="18" charset="0"/>
                <a:cs typeface="Times New Roman" pitchFamily="18" charset="0"/>
              </a:rPr>
              <a:t>polarisé</a:t>
            </a:r>
            <a:endParaRPr lang="fr-FR" sz="2400" b="1" dirty="0">
              <a:solidFill>
                <a:srgbClr val="CC0099"/>
              </a:solidFill>
              <a:latin typeface="Times New Roman" pitchFamily="18" charset="0"/>
              <a:cs typeface="Times New Roman" pitchFamily="18" charset="0"/>
            </a:endParaRPr>
          </a:p>
        </p:txBody>
      </p:sp>
      <p:sp>
        <p:nvSpPr>
          <p:cNvPr id="28" name="Ellipse 27"/>
          <p:cNvSpPr/>
          <p:nvPr/>
        </p:nvSpPr>
        <p:spPr>
          <a:xfrm>
            <a:off x="2568926" y="5286388"/>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29" name="Ellipse 28"/>
          <p:cNvSpPr/>
          <p:nvPr/>
        </p:nvSpPr>
        <p:spPr>
          <a:xfrm>
            <a:off x="2926116" y="5286388"/>
            <a:ext cx="360000" cy="3600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30" name="Plus 29"/>
          <p:cNvSpPr/>
          <p:nvPr/>
        </p:nvSpPr>
        <p:spPr>
          <a:xfrm>
            <a:off x="2285984" y="5286388"/>
            <a:ext cx="357190" cy="285752"/>
          </a:xfrm>
          <a:prstGeom prst="mathPlu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Moins 30"/>
          <p:cNvSpPr/>
          <p:nvPr/>
        </p:nvSpPr>
        <p:spPr>
          <a:xfrm>
            <a:off x="3214678" y="5357826"/>
            <a:ext cx="285752" cy="214314"/>
          </a:xfrm>
          <a:prstGeom prst="mathMin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1857356" y="5715016"/>
            <a:ext cx="2214578" cy="642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rgbClr val="0070C0"/>
                </a:solidFill>
                <a:latin typeface="Times New Roman" pitchFamily="18" charset="0"/>
                <a:cs typeface="Times New Roman" pitchFamily="18" charset="0"/>
              </a:rPr>
              <a:t>Hétéro</a:t>
            </a:r>
            <a:r>
              <a:rPr lang="fr-FR" sz="2400" b="1" dirty="0" smtClean="0">
                <a:solidFill>
                  <a:schemeClr val="tx1"/>
                </a:solidFill>
                <a:latin typeface="Times New Roman" pitchFamily="18" charset="0"/>
                <a:cs typeface="Times New Roman" pitchFamily="18" charset="0"/>
              </a:rPr>
              <a:t>-</a:t>
            </a:r>
            <a:r>
              <a:rPr lang="fr-FR" sz="2400" b="1" dirty="0" smtClean="0">
                <a:solidFill>
                  <a:srgbClr val="FF9966"/>
                </a:solidFill>
                <a:latin typeface="Times New Roman" pitchFamily="18" charset="0"/>
                <a:cs typeface="Times New Roman" pitchFamily="18" charset="0"/>
              </a:rPr>
              <a:t>di</a:t>
            </a:r>
            <a:r>
              <a:rPr lang="fr-FR" sz="2400" b="1" dirty="0" smtClean="0">
                <a:solidFill>
                  <a:schemeClr val="tx1"/>
                </a:solidFill>
                <a:latin typeface="Times New Roman" pitchFamily="18" charset="0"/>
                <a:cs typeface="Times New Roman" pitchFamily="18" charset="0"/>
              </a:rPr>
              <a:t>mère </a:t>
            </a:r>
          </a:p>
          <a:p>
            <a:pPr algn="ctr"/>
            <a:r>
              <a:rPr lang="fr-FR" sz="2400" b="1" dirty="0" smtClean="0">
                <a:solidFill>
                  <a:srgbClr val="CC0099"/>
                </a:solidFill>
                <a:latin typeface="Times New Roman" pitchFamily="18" charset="0"/>
                <a:cs typeface="Times New Roman" pitchFamily="18" charset="0"/>
              </a:rPr>
              <a:t>polarisé</a:t>
            </a:r>
            <a:endParaRPr lang="fr-FR" sz="2400" b="1" dirty="0">
              <a:solidFill>
                <a:srgbClr val="CC0099"/>
              </a:solidFill>
              <a:latin typeface="Times New Roman" pitchFamily="18" charset="0"/>
              <a:cs typeface="Times New Roman" pitchFamily="18" charset="0"/>
            </a:endParaRPr>
          </a:p>
        </p:txBody>
      </p:sp>
      <p:sp>
        <p:nvSpPr>
          <p:cNvPr id="33" name="Ellipse 32"/>
          <p:cNvSpPr/>
          <p:nvPr/>
        </p:nvSpPr>
        <p:spPr>
          <a:xfrm>
            <a:off x="600076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34" name="Ellipse 33"/>
          <p:cNvSpPr/>
          <p:nvPr/>
        </p:nvSpPr>
        <p:spPr>
          <a:xfrm>
            <a:off x="635795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35" name="Ellipse 34"/>
          <p:cNvSpPr/>
          <p:nvPr/>
        </p:nvSpPr>
        <p:spPr>
          <a:xfrm>
            <a:off x="671514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36" name="Ellipse 35"/>
          <p:cNvSpPr/>
          <p:nvPr/>
        </p:nvSpPr>
        <p:spPr>
          <a:xfrm>
            <a:off x="707233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37" name="Ellipse 36"/>
          <p:cNvSpPr/>
          <p:nvPr/>
        </p:nvSpPr>
        <p:spPr>
          <a:xfrm>
            <a:off x="742952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38" name="Ellipse 37"/>
          <p:cNvSpPr/>
          <p:nvPr/>
        </p:nvSpPr>
        <p:spPr>
          <a:xfrm>
            <a:off x="778671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39" name="Ellipse 38"/>
          <p:cNvSpPr/>
          <p:nvPr/>
        </p:nvSpPr>
        <p:spPr>
          <a:xfrm>
            <a:off x="814390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40" name="Ellipse 39"/>
          <p:cNvSpPr/>
          <p:nvPr/>
        </p:nvSpPr>
        <p:spPr>
          <a:xfrm>
            <a:off x="8501090" y="4429132"/>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41" name="Rectangle 40"/>
          <p:cNvSpPr/>
          <p:nvPr/>
        </p:nvSpPr>
        <p:spPr>
          <a:xfrm>
            <a:off x="5786414" y="4786322"/>
            <a:ext cx="3357586"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n>
                  <a:solidFill>
                    <a:srgbClr val="C40000"/>
                  </a:solidFill>
                </a:ln>
                <a:solidFill>
                  <a:srgbClr val="FF0000"/>
                </a:solidFill>
                <a:latin typeface="Times New Roman" pitchFamily="18" charset="0"/>
                <a:cs typeface="Times New Roman" pitchFamily="18" charset="0"/>
              </a:rPr>
              <a:t>Poly</a:t>
            </a:r>
            <a:r>
              <a:rPr lang="fr-FR" sz="2400" b="1" dirty="0" smtClean="0">
                <a:ln>
                  <a:solidFill>
                    <a:schemeClr val="tx1"/>
                  </a:solidFill>
                </a:ln>
                <a:solidFill>
                  <a:schemeClr val="tx1"/>
                </a:solidFill>
                <a:latin typeface="Times New Roman" pitchFamily="18" charset="0"/>
                <a:cs typeface="Times New Roman" pitchFamily="18" charset="0"/>
              </a:rPr>
              <a:t>mère</a:t>
            </a:r>
            <a:r>
              <a:rPr lang="fr-FR" sz="2400" b="1" dirty="0" smtClean="0">
                <a:ln>
                  <a:solidFill>
                    <a:srgbClr val="C40000"/>
                  </a:solidFill>
                </a:ln>
                <a:solidFill>
                  <a:srgbClr val="FF0000"/>
                </a:solidFill>
                <a:latin typeface="Times New Roman" pitchFamily="18" charset="0"/>
                <a:cs typeface="Times New Roman" pitchFamily="18" charset="0"/>
              </a:rPr>
              <a:t> fibreux</a:t>
            </a:r>
            <a:endParaRPr lang="fr-FR" sz="2400" b="1" dirty="0">
              <a:ln>
                <a:solidFill>
                  <a:srgbClr val="C40000"/>
                </a:solidFill>
              </a:ln>
              <a:solidFill>
                <a:srgbClr val="FF0000"/>
              </a:solidFill>
              <a:latin typeface="Times New Roman" pitchFamily="18" charset="0"/>
              <a:cs typeface="Times New Roman" pitchFamily="18" charset="0"/>
            </a:endParaRPr>
          </a:p>
        </p:txBody>
      </p:sp>
      <p:sp>
        <p:nvSpPr>
          <p:cNvPr id="49" name="Ellipse 48"/>
          <p:cNvSpPr/>
          <p:nvPr/>
        </p:nvSpPr>
        <p:spPr>
          <a:xfrm>
            <a:off x="5786446" y="5357826"/>
            <a:ext cx="360000" cy="3600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52" name="Ellipse 51"/>
          <p:cNvSpPr/>
          <p:nvPr/>
        </p:nvSpPr>
        <p:spPr>
          <a:xfrm>
            <a:off x="5938846" y="5510226"/>
            <a:ext cx="360000" cy="3600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53" name="Ellipse 52"/>
          <p:cNvSpPr/>
          <p:nvPr/>
        </p:nvSpPr>
        <p:spPr>
          <a:xfrm>
            <a:off x="6091246" y="5662626"/>
            <a:ext cx="360000" cy="3600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54" name="Ellipse 53"/>
          <p:cNvSpPr/>
          <p:nvPr/>
        </p:nvSpPr>
        <p:spPr>
          <a:xfrm>
            <a:off x="6243646" y="5815026"/>
            <a:ext cx="360000" cy="3600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55" name="Ellipse 54"/>
          <p:cNvSpPr/>
          <p:nvPr/>
        </p:nvSpPr>
        <p:spPr>
          <a:xfrm>
            <a:off x="6396046" y="5967426"/>
            <a:ext cx="360000" cy="3600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56" name="Ellipse 55"/>
          <p:cNvSpPr/>
          <p:nvPr/>
        </p:nvSpPr>
        <p:spPr>
          <a:xfrm>
            <a:off x="6548446" y="6119826"/>
            <a:ext cx="360000" cy="3600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57" name="Plus 56"/>
          <p:cNvSpPr/>
          <p:nvPr/>
        </p:nvSpPr>
        <p:spPr>
          <a:xfrm>
            <a:off x="5572132" y="5214950"/>
            <a:ext cx="357190" cy="285752"/>
          </a:xfrm>
          <a:prstGeom prst="mathPlu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Moins 57"/>
          <p:cNvSpPr/>
          <p:nvPr/>
        </p:nvSpPr>
        <p:spPr>
          <a:xfrm>
            <a:off x="6858016" y="6357958"/>
            <a:ext cx="285752" cy="214314"/>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a:off x="6572264" y="5357826"/>
            <a:ext cx="2357454" cy="1500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n>
                  <a:solidFill>
                    <a:srgbClr val="C40000"/>
                  </a:solidFill>
                </a:ln>
                <a:solidFill>
                  <a:srgbClr val="FFC000"/>
                </a:solidFill>
                <a:latin typeface="Times New Roman" pitchFamily="18" charset="0"/>
                <a:cs typeface="Times New Roman" pitchFamily="18" charset="0"/>
              </a:rPr>
              <a:t>Poly</a:t>
            </a:r>
            <a:r>
              <a:rPr lang="fr-FR" sz="2400" b="1" dirty="0" smtClean="0">
                <a:ln>
                  <a:solidFill>
                    <a:schemeClr val="tx1"/>
                  </a:solidFill>
                </a:ln>
                <a:solidFill>
                  <a:schemeClr val="tx1"/>
                </a:solidFill>
                <a:latin typeface="Times New Roman" pitchFamily="18" charset="0"/>
                <a:cs typeface="Times New Roman" pitchFamily="18" charset="0"/>
              </a:rPr>
              <a:t>mère</a:t>
            </a:r>
            <a:r>
              <a:rPr lang="fr-FR" sz="2400" b="1" dirty="0" smtClean="0">
                <a:ln>
                  <a:solidFill>
                    <a:srgbClr val="C40000"/>
                  </a:solidFill>
                </a:ln>
                <a:solidFill>
                  <a:srgbClr val="FFC000"/>
                </a:solidFill>
                <a:latin typeface="Times New Roman" pitchFamily="18" charset="0"/>
                <a:cs typeface="Times New Roman" pitchFamily="18" charset="0"/>
              </a:rPr>
              <a:t> fibreux</a:t>
            </a:r>
          </a:p>
          <a:p>
            <a:pPr algn="ctr"/>
            <a:r>
              <a:rPr lang="fr-FR" sz="2400" b="1" dirty="0" smtClean="0">
                <a:ln>
                  <a:solidFill>
                    <a:srgbClr val="C40000"/>
                  </a:solidFill>
                </a:ln>
                <a:solidFill>
                  <a:srgbClr val="CC00CC"/>
                </a:solidFill>
                <a:latin typeface="Times New Roman" pitchFamily="18" charset="0"/>
                <a:cs typeface="Times New Roman" pitchFamily="18" charset="0"/>
              </a:rPr>
              <a:t>Polarisé</a:t>
            </a:r>
            <a:endParaRPr lang="fr-FR" sz="2400" b="1" dirty="0">
              <a:ln>
                <a:solidFill>
                  <a:srgbClr val="C40000"/>
                </a:solidFill>
              </a:ln>
              <a:solidFill>
                <a:srgbClr val="CC00CC"/>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srcRect/>
          <a:stretch>
            <a:fillRect/>
          </a:stretch>
        </p:blipFill>
        <p:spPr bwMode="auto">
          <a:xfrm>
            <a:off x="2000232" y="3571876"/>
            <a:ext cx="2357454" cy="310193"/>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1000100" y="4546133"/>
            <a:ext cx="928694" cy="811693"/>
          </a:xfrm>
          <a:prstGeom prst="rect">
            <a:avLst/>
          </a:prstGeom>
          <a:noFill/>
          <a:ln w="9525">
            <a:noFill/>
            <a:miter lim="800000"/>
            <a:headEnd/>
            <a:tailEnd/>
          </a:ln>
          <a:effectLst/>
        </p:spPr>
      </p:pic>
      <p:sp>
        <p:nvSpPr>
          <p:cNvPr id="51" name="Ellipse 50"/>
          <p:cNvSpPr/>
          <p:nvPr/>
        </p:nvSpPr>
        <p:spPr>
          <a:xfrm>
            <a:off x="142844" y="3643314"/>
            <a:ext cx="1357322" cy="1000132"/>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b="1" dirty="0" smtClean="0">
                <a:ln>
                  <a:solidFill>
                    <a:schemeClr val="tx1"/>
                  </a:solidFill>
                </a:ln>
                <a:solidFill>
                  <a:srgbClr val="FF0000"/>
                </a:solidFill>
                <a:latin typeface="Times New Roman" pitchFamily="18" charset="0"/>
                <a:cs typeface="Times New Roman" pitchFamily="18" charset="0"/>
              </a:rPr>
              <a:t>Mono</a:t>
            </a:r>
            <a:r>
              <a:rPr lang="fr-FR" sz="1600" b="1" dirty="0" smtClean="0">
                <a:solidFill>
                  <a:schemeClr val="tx1"/>
                </a:solidFill>
                <a:latin typeface="Times New Roman" pitchFamily="18" charset="0"/>
                <a:cs typeface="Times New Roman" pitchFamily="18" charset="0"/>
              </a:rPr>
              <a:t>mère </a:t>
            </a:r>
            <a:r>
              <a:rPr lang="fr-FR" sz="1600" b="1" dirty="0" smtClean="0">
                <a:ln>
                  <a:solidFill>
                    <a:srgbClr val="660066"/>
                  </a:solidFill>
                </a:ln>
                <a:solidFill>
                  <a:srgbClr val="CC6600"/>
                </a:solidFill>
                <a:latin typeface="Times New Roman" pitchFamily="18" charset="0"/>
                <a:cs typeface="Times New Roman" pitchFamily="18" charset="0"/>
              </a:rPr>
              <a:t>globulaire</a:t>
            </a:r>
            <a:endParaRPr lang="fr-FR" sz="1600" b="1" dirty="0">
              <a:ln>
                <a:solidFill>
                  <a:srgbClr val="660066"/>
                </a:solidFill>
              </a:ln>
              <a:solidFill>
                <a:srgbClr val="CC6600"/>
              </a:solidFill>
              <a:latin typeface="Times New Roman" pitchFamily="18" charset="0"/>
              <a:cs typeface="Times New Roman" pitchFamily="18" charset="0"/>
            </a:endParaRPr>
          </a:p>
        </p:txBody>
      </p:sp>
      <p:pic>
        <p:nvPicPr>
          <p:cNvPr id="1030" name="Picture 6"/>
          <p:cNvPicPr>
            <a:picLocks noChangeAspect="1" noChangeArrowheads="1"/>
          </p:cNvPicPr>
          <p:nvPr/>
        </p:nvPicPr>
        <p:blipFill>
          <a:blip r:embed="rId4"/>
          <a:srcRect/>
          <a:stretch>
            <a:fillRect/>
          </a:stretch>
        </p:blipFill>
        <p:spPr bwMode="auto">
          <a:xfrm>
            <a:off x="6215074" y="5211776"/>
            <a:ext cx="2600324" cy="288925"/>
          </a:xfrm>
          <a:prstGeom prst="rect">
            <a:avLst/>
          </a:prstGeom>
          <a:noFill/>
          <a:ln w="9525">
            <a:solidFill>
              <a:srgbClr val="FF0000"/>
            </a:solidFill>
            <a:miter lim="800000"/>
            <a:headEnd/>
            <a:tailEnd/>
          </a:ln>
          <a:effectLst/>
        </p:spPr>
      </p:pic>
      <p:sp>
        <p:nvSpPr>
          <p:cNvPr id="60" name="Ellipse 59"/>
          <p:cNvSpPr/>
          <p:nvPr/>
        </p:nvSpPr>
        <p:spPr>
          <a:xfrm>
            <a:off x="4357686" y="5500702"/>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1" name="Ellipse 60"/>
          <p:cNvSpPr/>
          <p:nvPr/>
        </p:nvSpPr>
        <p:spPr>
          <a:xfrm>
            <a:off x="4357686" y="5643578"/>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2" name="Ellipse 61"/>
          <p:cNvSpPr/>
          <p:nvPr/>
        </p:nvSpPr>
        <p:spPr>
          <a:xfrm>
            <a:off x="4534876" y="5429264"/>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3" name="Ellipse 62"/>
          <p:cNvSpPr/>
          <p:nvPr/>
        </p:nvSpPr>
        <p:spPr>
          <a:xfrm>
            <a:off x="4500562" y="5643578"/>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4" name="Ellipse 63"/>
          <p:cNvSpPr/>
          <p:nvPr/>
        </p:nvSpPr>
        <p:spPr>
          <a:xfrm>
            <a:off x="4643438" y="5535016"/>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5" name="Ellipse 64"/>
          <p:cNvSpPr/>
          <p:nvPr/>
        </p:nvSpPr>
        <p:spPr>
          <a:xfrm>
            <a:off x="4429124" y="5572140"/>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6" name="Ellipse 65"/>
          <p:cNvSpPr/>
          <p:nvPr/>
        </p:nvSpPr>
        <p:spPr>
          <a:xfrm>
            <a:off x="4572000" y="5715016"/>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7" name="Ellipse 66"/>
          <p:cNvSpPr/>
          <p:nvPr/>
        </p:nvSpPr>
        <p:spPr>
          <a:xfrm>
            <a:off x="4510086" y="5653102"/>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8" name="Ellipse 67"/>
          <p:cNvSpPr/>
          <p:nvPr/>
        </p:nvSpPr>
        <p:spPr>
          <a:xfrm>
            <a:off x="4714876" y="5643578"/>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69" name="Ellipse 68"/>
          <p:cNvSpPr/>
          <p:nvPr/>
        </p:nvSpPr>
        <p:spPr>
          <a:xfrm>
            <a:off x="4392000" y="5786454"/>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70" name="Ellipse 69"/>
          <p:cNvSpPr/>
          <p:nvPr/>
        </p:nvSpPr>
        <p:spPr>
          <a:xfrm>
            <a:off x="4572000" y="5805502"/>
            <a:ext cx="180000" cy="18000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tx1"/>
              </a:solidFill>
            </a:endParaRPr>
          </a:p>
        </p:txBody>
      </p:sp>
      <p:sp>
        <p:nvSpPr>
          <p:cNvPr id="71" name="Rectangle 70"/>
          <p:cNvSpPr/>
          <p:nvPr/>
        </p:nvSpPr>
        <p:spPr>
          <a:xfrm>
            <a:off x="4572000" y="5643578"/>
            <a:ext cx="1428760" cy="857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n>
                  <a:solidFill>
                    <a:srgbClr val="C40000"/>
                  </a:solidFill>
                </a:ln>
                <a:solidFill>
                  <a:srgbClr val="FF0000"/>
                </a:solidFill>
                <a:latin typeface="Times New Roman" pitchFamily="18" charset="0"/>
                <a:cs typeface="Times New Roman" pitchFamily="18" charset="0"/>
              </a:rPr>
              <a:t>Poly</a:t>
            </a:r>
            <a:r>
              <a:rPr lang="fr-FR" b="1" dirty="0" smtClean="0">
                <a:ln>
                  <a:solidFill>
                    <a:schemeClr val="tx1"/>
                  </a:solidFill>
                </a:ln>
                <a:solidFill>
                  <a:schemeClr val="tx1"/>
                </a:solidFill>
                <a:latin typeface="Times New Roman" pitchFamily="18" charset="0"/>
                <a:cs typeface="Times New Roman" pitchFamily="18" charset="0"/>
              </a:rPr>
              <a:t>mère</a:t>
            </a:r>
            <a:r>
              <a:rPr lang="fr-FR" b="1" dirty="0" smtClean="0">
                <a:ln>
                  <a:solidFill>
                    <a:srgbClr val="C40000"/>
                  </a:solidFill>
                </a:ln>
                <a:solidFill>
                  <a:srgbClr val="FF0000"/>
                </a:solidFill>
                <a:latin typeface="Times New Roman" pitchFamily="18" charset="0"/>
                <a:cs typeface="Times New Roman" pitchFamily="18" charset="0"/>
              </a:rPr>
              <a:t> </a:t>
            </a:r>
            <a:r>
              <a:rPr lang="fr-FR" b="1" dirty="0" smtClean="0">
                <a:ln>
                  <a:solidFill>
                    <a:srgbClr val="993366"/>
                  </a:solidFill>
                </a:ln>
                <a:solidFill>
                  <a:srgbClr val="993366"/>
                </a:solidFill>
                <a:latin typeface="Times New Roman" pitchFamily="18" charset="0"/>
                <a:cs typeface="Times New Roman" pitchFamily="18" charset="0"/>
              </a:rPr>
              <a:t>globulaire</a:t>
            </a:r>
            <a:endParaRPr lang="fr-FR" b="1" dirty="0">
              <a:ln>
                <a:solidFill>
                  <a:srgbClr val="993366"/>
                </a:solidFill>
              </a:ln>
              <a:solidFill>
                <a:srgbClr val="993366"/>
              </a:solidFill>
              <a:latin typeface="Times New Roman" pitchFamily="18" charset="0"/>
              <a:cs typeface="Times New Roman" pitchFamily="18" charset="0"/>
            </a:endParaRPr>
          </a:p>
        </p:txBody>
      </p:sp>
      <p:pic>
        <p:nvPicPr>
          <p:cNvPr id="1032" name="Picture 8"/>
          <p:cNvPicPr>
            <a:picLocks noChangeAspect="1" noChangeArrowheads="1"/>
          </p:cNvPicPr>
          <p:nvPr/>
        </p:nvPicPr>
        <p:blipFill>
          <a:blip r:embed="rId5"/>
          <a:srcRect/>
          <a:stretch>
            <a:fillRect/>
          </a:stretch>
        </p:blipFill>
        <p:spPr bwMode="auto">
          <a:xfrm>
            <a:off x="3857620" y="6357958"/>
            <a:ext cx="2562225" cy="247650"/>
          </a:xfrm>
          <a:prstGeom prst="rect">
            <a:avLst/>
          </a:prstGeom>
          <a:noFill/>
          <a:ln w="9525">
            <a:solidFill>
              <a:srgbClr val="CC0099"/>
            </a:solidFill>
            <a:miter lim="800000"/>
            <a:headEnd/>
            <a:tailEnd/>
          </a:ln>
          <a:effectLst/>
        </p:spPr>
      </p:pic>
      <p:pic>
        <p:nvPicPr>
          <p:cNvPr id="1033" name="Picture 9"/>
          <p:cNvPicPr>
            <a:picLocks noChangeAspect="1" noChangeArrowheads="1"/>
          </p:cNvPicPr>
          <p:nvPr/>
        </p:nvPicPr>
        <p:blipFill>
          <a:blip r:embed="rId6"/>
          <a:srcRect/>
          <a:stretch>
            <a:fillRect/>
          </a:stretch>
        </p:blipFill>
        <p:spPr bwMode="auto">
          <a:xfrm>
            <a:off x="1185845" y="6286520"/>
            <a:ext cx="885825" cy="381000"/>
          </a:xfrm>
          <a:prstGeom prst="rect">
            <a:avLst/>
          </a:prstGeom>
          <a:noFill/>
          <a:ln w="9525">
            <a:noFill/>
            <a:miter lim="800000"/>
            <a:headEnd/>
            <a:tailEnd/>
          </a:ln>
          <a:effectLst/>
        </p:spPr>
      </p:pic>
      <p:sp>
        <p:nvSpPr>
          <p:cNvPr id="72" name="Organigramme : Terminateur 71"/>
          <p:cNvSpPr/>
          <p:nvPr/>
        </p:nvSpPr>
        <p:spPr>
          <a:xfrm>
            <a:off x="6500826" y="3286124"/>
            <a:ext cx="1260000" cy="142876"/>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1</a:t>
            </a:r>
            <a:endParaRPr lang="fr-FR" sz="1600" b="1" dirty="0">
              <a:solidFill>
                <a:schemeClr val="tx1"/>
              </a:solidFill>
              <a:latin typeface="Times New Roman" pitchFamily="18" charset="0"/>
              <a:cs typeface="Times New Roman" pitchFamily="18" charset="0"/>
            </a:endParaRPr>
          </a:p>
        </p:txBody>
      </p:sp>
      <p:sp>
        <p:nvSpPr>
          <p:cNvPr id="73" name="Organigramme : Terminateur 72"/>
          <p:cNvSpPr/>
          <p:nvPr/>
        </p:nvSpPr>
        <p:spPr>
          <a:xfrm>
            <a:off x="7786710" y="3286124"/>
            <a:ext cx="1260000" cy="142876"/>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latin typeface="Times New Roman" pitchFamily="18" charset="0"/>
                <a:cs typeface="Times New Roman" pitchFamily="18" charset="0"/>
              </a:rPr>
              <a:t>2</a:t>
            </a:r>
            <a:endParaRPr lang="fr-FR" sz="1600" b="1" dirty="0">
              <a:solidFill>
                <a:schemeClr val="tx1"/>
              </a:solidFill>
              <a:latin typeface="Times New Roman" pitchFamily="18" charset="0"/>
              <a:cs typeface="Times New Roman" pitchFamily="18" charset="0"/>
            </a:endParaRPr>
          </a:p>
        </p:txBody>
      </p:sp>
      <p:sp>
        <p:nvSpPr>
          <p:cNvPr id="74" name="Rectangle 73"/>
          <p:cNvSpPr/>
          <p:nvPr/>
        </p:nvSpPr>
        <p:spPr>
          <a:xfrm>
            <a:off x="4429124" y="3357562"/>
            <a:ext cx="1643106"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rgbClr val="00B050"/>
                </a:solidFill>
                <a:latin typeface="Times New Roman" pitchFamily="18" charset="0"/>
                <a:cs typeface="Times New Roman" pitchFamily="18" charset="0"/>
              </a:rPr>
              <a:t>di</a:t>
            </a:r>
            <a:r>
              <a:rPr lang="fr-FR" sz="2400" b="1" dirty="0" smtClean="0">
                <a:solidFill>
                  <a:schemeClr val="tx1"/>
                </a:solidFill>
                <a:latin typeface="Times New Roman" pitchFamily="18" charset="0"/>
                <a:cs typeface="Times New Roman" pitchFamily="18" charset="0"/>
              </a:rPr>
              <a:t>mère</a:t>
            </a:r>
            <a:endParaRPr lang="fr-FR" sz="2400" b="1" dirty="0">
              <a:solidFill>
                <a:schemeClr val="tx1"/>
              </a:solidFill>
              <a:latin typeface="Times New Roman" pitchFamily="18" charset="0"/>
              <a:cs typeface="Times New Roman" pitchFamily="18" charset="0"/>
            </a:endParaRPr>
          </a:p>
        </p:txBody>
      </p:sp>
      <p:sp>
        <p:nvSpPr>
          <p:cNvPr id="75" name="Ellipse 74"/>
          <p:cNvSpPr/>
          <p:nvPr/>
        </p:nvSpPr>
        <p:spPr>
          <a:xfrm>
            <a:off x="1854546" y="4354884"/>
            <a:ext cx="360000" cy="36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latin typeface="Times New Roman" pitchFamily="18" charset="0"/>
              <a:cs typeface="Times New Roman" pitchFamily="18" charset="0"/>
            </a:endParaRPr>
          </a:p>
        </p:txBody>
      </p:sp>
      <p:sp>
        <p:nvSpPr>
          <p:cNvPr id="76" name="Organigramme : Terminateur 75"/>
          <p:cNvSpPr/>
          <p:nvPr/>
        </p:nvSpPr>
        <p:spPr>
          <a:xfrm>
            <a:off x="3428992" y="3214686"/>
            <a:ext cx="828000" cy="142876"/>
          </a:xfrm>
          <a:prstGeom prst="flowChartTerminator">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664"/>
            <a:ext cx="9144000" cy="3130597"/>
          </a:xfrm>
          <a:prstGeom prst="rect">
            <a:avLst/>
          </a:prstGeom>
          <a:solidFill>
            <a:srgbClr val="D5FFD5"/>
          </a:solidFill>
        </p:spPr>
        <p:style>
          <a:lnRef idx="2">
            <a:schemeClr val="dk1"/>
          </a:lnRef>
          <a:fillRef idx="1">
            <a:schemeClr val="lt1"/>
          </a:fillRef>
          <a:effectRef idx="0">
            <a:schemeClr val="dk1"/>
          </a:effectRef>
          <a:fontRef idx="minor">
            <a:schemeClr val="dk1"/>
          </a:fontRef>
        </p:style>
        <p:txBody>
          <a:bodyPr wrap="square" lIns="360000" tIns="252000" rIns="360000" bIns="288000">
            <a:spAutoFit/>
          </a:bodyPr>
          <a:lstStyle/>
          <a:p>
            <a:pPr algn="just"/>
            <a:r>
              <a:rPr lang="fr-FR" sz="2400" b="1" dirty="0" smtClean="0">
                <a:latin typeface="Times New Roman" pitchFamily="18" charset="0"/>
                <a:cs typeface="Times New Roman" pitchFamily="18" charset="0"/>
              </a:rPr>
              <a:t>Les têtes de la </a:t>
            </a:r>
            <a:r>
              <a:rPr lang="fr-FR" sz="2400" b="1" dirty="0" err="1" smtClean="0">
                <a:latin typeface="Times New Roman" pitchFamily="18" charset="0"/>
                <a:cs typeface="Times New Roman" pitchFamily="18" charset="0"/>
              </a:rPr>
              <a:t>dynéine</a:t>
            </a:r>
            <a:r>
              <a:rPr lang="fr-FR" sz="2400" b="1" dirty="0" smtClean="0">
                <a:latin typeface="Times New Roman" pitchFamily="18" charset="0"/>
                <a:cs typeface="Times New Roman" pitchFamily="18" charset="0"/>
              </a:rPr>
              <a:t> portées par le MT incomplet du doublet voisin, hydrolysent l’ATP et se déplacent vers l’extrémité négative de ce MT, cela permet le glissement des doublets de MT les uns par rapport aux autres. </a:t>
            </a:r>
          </a:p>
          <a:p>
            <a:pPr algn="just"/>
            <a:r>
              <a:rPr lang="fr-FR" sz="2400" b="1" dirty="0" smtClean="0">
                <a:latin typeface="Times New Roman" pitchFamily="18" charset="0"/>
                <a:cs typeface="Times New Roman" pitchFamily="18" charset="0"/>
              </a:rPr>
              <a:t>Noter que le bout + des MT d’un </a:t>
            </a:r>
            <a:r>
              <a:rPr lang="fr-FR" sz="2400" b="1" dirty="0" err="1" smtClean="0">
                <a:latin typeface="Times New Roman" pitchFamily="18" charset="0"/>
                <a:cs typeface="Times New Roman" pitchFamily="18" charset="0"/>
              </a:rPr>
              <a:t>axonème</a:t>
            </a:r>
            <a:r>
              <a:rPr lang="fr-FR" sz="2400" b="1" dirty="0" smtClean="0">
                <a:latin typeface="Times New Roman" pitchFamily="18" charset="0"/>
                <a:cs typeface="Times New Roman" pitchFamily="18" charset="0"/>
              </a:rPr>
              <a:t> est situé à son extrémité distale, alors que l’extrémité négative est située dans le corpuscule basal.</a:t>
            </a:r>
            <a:endParaRPr lang="fr-FR" sz="2400"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srcRect/>
          <a:stretch>
            <a:fillRect/>
          </a:stretch>
        </p:blipFill>
        <p:spPr bwMode="auto">
          <a:xfrm>
            <a:off x="142844" y="3000372"/>
            <a:ext cx="8858280" cy="3714776"/>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9928"/>
            <a:ext cx="9144000" cy="1398808"/>
          </a:xfrm>
          <a:prstGeom prst="rect">
            <a:avLst/>
          </a:prstGeom>
          <a:solidFill>
            <a:srgbClr val="D5FFD5"/>
          </a:solidFill>
        </p:spPr>
        <p:style>
          <a:lnRef idx="2">
            <a:schemeClr val="dk1"/>
          </a:lnRef>
          <a:fillRef idx="1">
            <a:schemeClr val="lt1"/>
          </a:fillRef>
          <a:effectRef idx="0">
            <a:schemeClr val="dk1"/>
          </a:effectRef>
          <a:fontRef idx="minor">
            <a:schemeClr val="dk1"/>
          </a:fontRef>
        </p:style>
        <p:txBody>
          <a:bodyPr wrap="square" lIns="144000" tIns="144000" rIns="144000" bIns="144000">
            <a:spAutoFit/>
          </a:bodyPr>
          <a:lstStyle/>
          <a:p>
            <a:pPr algn="just"/>
            <a:r>
              <a:rPr lang="fr-FR" sz="2400" b="1" dirty="0" smtClean="0">
                <a:latin typeface="Times New Roman" pitchFamily="18" charset="0"/>
                <a:cs typeface="Times New Roman" pitchFamily="18" charset="0"/>
              </a:rPr>
              <a:t>La présence de la protéine d’interconnexion appelée </a:t>
            </a:r>
            <a:r>
              <a:rPr lang="fr-FR" sz="2400" b="1" dirty="0" err="1" smtClean="0">
                <a:latin typeface="Times New Roman" pitchFamily="18" charset="0"/>
                <a:cs typeface="Times New Roman" pitchFamily="18" charset="0"/>
              </a:rPr>
              <a:t>nexine</a:t>
            </a:r>
            <a:r>
              <a:rPr lang="fr-FR" sz="2400" b="1" dirty="0" smtClean="0">
                <a:latin typeface="Times New Roman" pitchFamily="18" charset="0"/>
                <a:cs typeface="Times New Roman" pitchFamily="18" charset="0"/>
              </a:rPr>
              <a:t> assure que ce glissement soit converti en courbure et induit l’incurvation caractéristique de l’</a:t>
            </a:r>
            <a:r>
              <a:rPr lang="fr-FR" sz="2400" b="1" dirty="0" err="1" smtClean="0">
                <a:latin typeface="Times New Roman" pitchFamily="18" charset="0"/>
                <a:cs typeface="Times New Roman" pitchFamily="18" charset="0"/>
              </a:rPr>
              <a:t>axonème</a:t>
            </a:r>
            <a:r>
              <a:rPr lang="fr-FR" sz="2400" b="1" dirty="0" smtClean="0">
                <a:latin typeface="Times New Roman" pitchFamily="18" charset="0"/>
                <a:cs typeface="Times New Roman" pitchFamily="18" charset="0"/>
              </a:rPr>
              <a:t>. </a:t>
            </a:r>
          </a:p>
        </p:txBody>
      </p:sp>
      <p:pic>
        <p:nvPicPr>
          <p:cNvPr id="1028" name="Picture 4"/>
          <p:cNvPicPr>
            <a:picLocks noChangeAspect="1" noChangeArrowheads="1"/>
          </p:cNvPicPr>
          <p:nvPr/>
        </p:nvPicPr>
        <p:blipFill>
          <a:blip r:embed="rId2"/>
          <a:srcRect b="18182"/>
          <a:stretch>
            <a:fillRect/>
          </a:stretch>
        </p:blipFill>
        <p:spPr bwMode="auto">
          <a:xfrm>
            <a:off x="214282" y="1428736"/>
            <a:ext cx="8715436" cy="4214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42876" y="5715016"/>
            <a:ext cx="8929718" cy="1088366"/>
          </a:xfrm>
          <a:prstGeom prst="rect">
            <a:avLst/>
          </a:prstGeom>
        </p:spPr>
        <p:style>
          <a:lnRef idx="2">
            <a:schemeClr val="dk1"/>
          </a:lnRef>
          <a:fillRef idx="1">
            <a:schemeClr val="lt1"/>
          </a:fillRef>
          <a:effectRef idx="0">
            <a:schemeClr val="dk1"/>
          </a:effectRef>
          <a:fontRef idx="minor">
            <a:schemeClr val="dk1"/>
          </a:fontRef>
        </p:style>
        <p:txBody>
          <a:bodyPr wrap="square" lIns="144000" tIns="36000" rIns="144000" bIns="36000">
            <a:spAutoFit/>
          </a:bodyPr>
          <a:lstStyle/>
          <a:p>
            <a:pPr algn="just"/>
            <a:r>
              <a:rPr lang="fr-FR" sz="2200" b="1" dirty="0" smtClean="0">
                <a:latin typeface="Times New Roman" pitchFamily="18" charset="0"/>
                <a:cs typeface="Times New Roman" pitchFamily="18" charset="0"/>
              </a:rPr>
              <a:t>Figure: le déplacement de la </a:t>
            </a:r>
            <a:r>
              <a:rPr lang="fr-FR" sz="2200" b="1" dirty="0" err="1" smtClean="0">
                <a:latin typeface="Times New Roman" pitchFamily="18" charset="0"/>
                <a:cs typeface="Times New Roman" pitchFamily="18" charset="0"/>
              </a:rPr>
              <a:t>Dynéine</a:t>
            </a:r>
            <a:r>
              <a:rPr lang="fr-FR" sz="2200" b="1" dirty="0" smtClean="0">
                <a:latin typeface="Times New Roman" pitchFamily="18" charset="0"/>
                <a:cs typeface="Times New Roman" pitchFamily="18" charset="0"/>
              </a:rPr>
              <a:t> vers l’extrémité (-) des MT (B) provoque la courbure de l’</a:t>
            </a:r>
            <a:r>
              <a:rPr lang="fr-FR" sz="2200" b="1" dirty="0" err="1" smtClean="0">
                <a:latin typeface="Times New Roman" pitchFamily="18" charset="0"/>
                <a:cs typeface="Times New Roman" pitchFamily="18" charset="0"/>
              </a:rPr>
              <a:t>axonème</a:t>
            </a:r>
            <a:r>
              <a:rPr lang="fr-FR" sz="2200" b="1" dirty="0" smtClean="0">
                <a:latin typeface="Times New Roman" pitchFamily="18" charset="0"/>
                <a:cs typeface="Times New Roman" pitchFamily="18" charset="0"/>
              </a:rPr>
              <a:t>. </a:t>
            </a:r>
          </a:p>
          <a:p>
            <a:pPr algn="just"/>
            <a:r>
              <a:rPr lang="fr-FR" sz="2200" b="1" dirty="0" smtClean="0">
                <a:latin typeface="Times New Roman" pitchFamily="18" charset="0"/>
                <a:cs typeface="Times New Roman" pitchFamily="18" charset="0"/>
              </a:rPr>
              <a:t>La </a:t>
            </a:r>
            <a:r>
              <a:rPr lang="fr-FR" sz="2200" b="1" dirty="0" err="1" smtClean="0">
                <a:latin typeface="Times New Roman" pitchFamily="18" charset="0"/>
                <a:cs typeface="Times New Roman" pitchFamily="18" charset="0"/>
              </a:rPr>
              <a:t>nexine</a:t>
            </a:r>
            <a:r>
              <a:rPr lang="fr-FR" sz="2200" b="1" dirty="0" smtClean="0">
                <a:latin typeface="Times New Roman" pitchFamily="18" charset="0"/>
                <a:cs typeface="Times New Roman" pitchFamily="18" charset="0"/>
              </a:rPr>
              <a:t> permet la liaison des doublets de MT adjacents.</a:t>
            </a:r>
          </a:p>
        </p:txBody>
      </p:sp>
      <p:sp>
        <p:nvSpPr>
          <p:cNvPr id="7" name="Rectangle 6"/>
          <p:cNvSpPr/>
          <p:nvPr/>
        </p:nvSpPr>
        <p:spPr>
          <a:xfrm>
            <a:off x="5500694" y="5143512"/>
            <a:ext cx="3357586" cy="492443"/>
          </a:xfrm>
          <a:prstGeom prst="rect">
            <a:avLst/>
          </a:prstGeom>
          <a:ln>
            <a:noFill/>
          </a:ln>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just"/>
            <a:r>
              <a:rPr lang="fr-FR" sz="1600" b="1" i="1" dirty="0" smtClean="0">
                <a:solidFill>
                  <a:schemeClr val="bg1"/>
                </a:solidFill>
                <a:latin typeface="Times New Roman" pitchFamily="18" charset="0"/>
                <a:cs typeface="Times New Roman" pitchFamily="18" charset="0"/>
              </a:rPr>
              <a:t>Pour simplifier le dessin un des deux bras de </a:t>
            </a:r>
            <a:r>
              <a:rPr lang="fr-FR" sz="1600" b="1" i="1" dirty="0" err="1" smtClean="0">
                <a:solidFill>
                  <a:schemeClr val="bg1"/>
                </a:solidFill>
                <a:latin typeface="Times New Roman" pitchFamily="18" charset="0"/>
                <a:cs typeface="Times New Roman" pitchFamily="18" charset="0"/>
              </a:rPr>
              <a:t>Dynéine</a:t>
            </a:r>
            <a:r>
              <a:rPr lang="fr-FR" sz="1600" b="1" i="1" dirty="0" smtClean="0">
                <a:solidFill>
                  <a:schemeClr val="bg1"/>
                </a:solidFill>
                <a:latin typeface="Times New Roman" pitchFamily="18" charset="0"/>
                <a:cs typeface="Times New Roman" pitchFamily="18" charset="0"/>
              </a:rPr>
              <a:t> n’a pas été représenté  </a:t>
            </a:r>
          </a:p>
        </p:txBody>
      </p:sp>
    </p:spTree>
  </p:cSld>
  <p:clrMapOvr>
    <a:masterClrMapping/>
  </p:clrMapOvr>
  <p:transition>
    <p:pull di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3108301"/>
          </a:xfrm>
          <a:prstGeom prst="rect">
            <a:avLst/>
          </a:prstGeom>
          <a:solidFill>
            <a:srgbClr val="D5FFD5"/>
          </a:solidFill>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pPr algn="just">
              <a:buFont typeface="Wingdings" pitchFamily="2" charset="2"/>
              <a:buChar char="Ø"/>
            </a:pPr>
            <a:r>
              <a:rPr lang="fr-FR" sz="2200" b="1" dirty="0" smtClean="0">
                <a:latin typeface="Times New Roman" pitchFamily="18" charset="0"/>
                <a:cs typeface="Times New Roman" pitchFamily="18" charset="0"/>
              </a:rPr>
              <a:t>       En cas d’absence de protéines de liaison « la </a:t>
            </a:r>
            <a:r>
              <a:rPr lang="fr-FR" sz="2200" b="1" dirty="0" err="1" smtClean="0">
                <a:latin typeface="Times New Roman" pitchFamily="18" charset="0"/>
                <a:cs typeface="Times New Roman" pitchFamily="18" charset="0"/>
              </a:rPr>
              <a:t>nexine</a:t>
            </a:r>
            <a:r>
              <a:rPr lang="fr-FR" sz="2200" b="1" dirty="0" smtClean="0">
                <a:latin typeface="Times New Roman" pitchFamily="18" charset="0"/>
                <a:cs typeface="Times New Roman" pitchFamily="18" charset="0"/>
              </a:rPr>
              <a:t> », les deux «têtes » de </a:t>
            </a:r>
            <a:r>
              <a:rPr lang="fr-FR" sz="2200" b="1" dirty="0" err="1" smtClean="0">
                <a:latin typeface="Times New Roman" pitchFamily="18" charset="0"/>
                <a:cs typeface="Times New Roman" pitchFamily="18" charset="0"/>
              </a:rPr>
              <a:t>dynéine</a:t>
            </a:r>
            <a:r>
              <a:rPr lang="fr-FR" sz="2200" b="1" dirty="0" smtClean="0">
                <a:latin typeface="Times New Roman" pitchFamily="18" charset="0"/>
                <a:cs typeface="Times New Roman" pitchFamily="18" charset="0"/>
              </a:rPr>
              <a:t> d’un doublet (alimentées par de l’ATP) tireraient et relâcheraient en alternance le doublet adjacent, et ce mouvement de marche pousserait ce doublet vers le haut. Au lieu de fléchir, les doublets glisseraient l’un par rapport à l’autre. </a:t>
            </a:r>
          </a:p>
          <a:p>
            <a:pPr algn="just">
              <a:buFont typeface="Wingdings" pitchFamily="2" charset="2"/>
              <a:buChar char="Ø"/>
            </a:pPr>
            <a:r>
              <a:rPr lang="fr-FR" sz="2200" b="1" dirty="0" smtClean="0">
                <a:latin typeface="Times New Roman" pitchFamily="18" charset="0"/>
                <a:cs typeface="Times New Roman" pitchFamily="18" charset="0"/>
              </a:rPr>
              <a:t>      L’absence de </a:t>
            </a:r>
            <a:r>
              <a:rPr lang="fr-FR" sz="2200" b="1" dirty="0" err="1" smtClean="0">
                <a:latin typeface="Times New Roman" pitchFamily="18" charset="0"/>
                <a:cs typeface="Times New Roman" pitchFamily="18" charset="0"/>
              </a:rPr>
              <a:t>dynéine</a:t>
            </a:r>
            <a:r>
              <a:rPr lang="fr-FR" sz="2200" b="1" dirty="0" smtClean="0">
                <a:latin typeface="Times New Roman" pitchFamily="18" charset="0"/>
                <a:cs typeface="Times New Roman" pitchFamily="18" charset="0"/>
              </a:rPr>
              <a:t> dans les flagelles et les cils les rends immobiles, cela conduit à une stérilité masculine et à des infections pulmonaires fréquentes.</a:t>
            </a:r>
            <a:endParaRPr lang="fr-FR" sz="2200" b="1"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srcRect/>
          <a:stretch>
            <a:fillRect/>
          </a:stretch>
        </p:blipFill>
        <p:spPr bwMode="auto">
          <a:xfrm>
            <a:off x="142844" y="2928934"/>
            <a:ext cx="4392000" cy="2571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717156" y="5572140"/>
            <a:ext cx="4284000" cy="1088366"/>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lIns="36000" tIns="36000" rIns="36000" bIns="36000">
            <a:spAutoFit/>
          </a:bodyPr>
          <a:lstStyle/>
          <a:p>
            <a:pPr algn="just"/>
            <a:r>
              <a:rPr lang="fr-FR" sz="2200" b="1" dirty="0" smtClean="0">
                <a:latin typeface="Times New Roman" pitchFamily="18" charset="0"/>
                <a:cs typeface="Times New Roman" pitchFamily="18" charset="0"/>
              </a:rPr>
              <a:t>Mouvement des doublets de MT en cas d’absence de « </a:t>
            </a:r>
            <a:r>
              <a:rPr lang="fr-FR" sz="2200" b="1" dirty="0" err="1" smtClean="0">
                <a:latin typeface="Times New Roman" pitchFamily="18" charset="0"/>
                <a:cs typeface="Times New Roman" pitchFamily="18" charset="0"/>
              </a:rPr>
              <a:t>nexine</a:t>
            </a:r>
            <a:r>
              <a:rPr lang="fr-FR" sz="2200" b="1" dirty="0" smtClean="0">
                <a:latin typeface="Times New Roman" pitchFamily="18" charset="0"/>
                <a:cs typeface="Times New Roman" pitchFamily="18" charset="0"/>
              </a:rPr>
              <a:t> »               = absence de courbure.</a:t>
            </a:r>
            <a:endParaRPr lang="fr-FR" sz="2200" b="1"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a:stretch>
            <a:fillRect/>
          </a:stretch>
        </p:blipFill>
        <p:spPr bwMode="auto">
          <a:xfrm>
            <a:off x="4643438" y="2786058"/>
            <a:ext cx="4392000" cy="2714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218248" y="5500702"/>
            <a:ext cx="4284000" cy="1303809"/>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lIns="144000" tIns="36000" rIns="144000" bIns="36000">
            <a:spAutoFit/>
          </a:bodyPr>
          <a:lstStyle/>
          <a:p>
            <a:pPr algn="just"/>
            <a:r>
              <a:rPr lang="fr-FR" sz="2000" b="1" dirty="0" smtClean="0">
                <a:latin typeface="Times New Roman" pitchFamily="18" charset="0"/>
                <a:cs typeface="Times New Roman" pitchFamily="18" charset="0"/>
              </a:rPr>
              <a:t>Courbure de l’</a:t>
            </a:r>
            <a:r>
              <a:rPr lang="fr-FR" sz="2000" b="1" dirty="0" err="1" smtClean="0">
                <a:latin typeface="Times New Roman" pitchFamily="18" charset="0"/>
                <a:cs typeface="Times New Roman" pitchFamily="18" charset="0"/>
              </a:rPr>
              <a:t>axonème</a:t>
            </a:r>
            <a:r>
              <a:rPr lang="fr-FR" sz="2000" b="1" dirty="0" smtClean="0">
                <a:latin typeface="Times New Roman" pitchFamily="18" charset="0"/>
                <a:cs typeface="Times New Roman" pitchFamily="18" charset="0"/>
              </a:rPr>
              <a:t> en cas de présence de </a:t>
            </a:r>
            <a:r>
              <a:rPr lang="fr-FR" sz="2000" b="1" dirty="0" err="1" smtClean="0">
                <a:latin typeface="Times New Roman" pitchFamily="18" charset="0"/>
                <a:cs typeface="Times New Roman" pitchFamily="18" charset="0"/>
              </a:rPr>
              <a:t>dynéine</a:t>
            </a:r>
            <a:r>
              <a:rPr lang="fr-FR" sz="2000" b="1" dirty="0" smtClean="0">
                <a:latin typeface="Times New Roman" pitchFamily="18" charset="0"/>
                <a:cs typeface="Times New Roman" pitchFamily="18" charset="0"/>
              </a:rPr>
              <a:t> et de </a:t>
            </a:r>
            <a:r>
              <a:rPr lang="fr-FR" sz="2000" b="1" dirty="0" err="1" smtClean="0">
                <a:latin typeface="Times New Roman" pitchFamily="18" charset="0"/>
                <a:cs typeface="Times New Roman" pitchFamily="18" charset="0"/>
              </a:rPr>
              <a:t>nexine</a:t>
            </a:r>
            <a:r>
              <a:rPr lang="fr-FR" sz="2000" b="1" dirty="0" smtClean="0">
                <a:latin typeface="Times New Roman" pitchFamily="18" charset="0"/>
                <a:cs typeface="Times New Roman" pitchFamily="18" charset="0"/>
              </a:rPr>
              <a:t> ainsi que d’autres points fixes d’ancrage.</a:t>
            </a:r>
            <a:endParaRPr lang="fr-FR" sz="20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a:srcRect/>
          <a:stretch>
            <a:fillRect/>
          </a:stretch>
        </p:blipFill>
        <p:spPr bwMode="auto">
          <a:xfrm>
            <a:off x="0" y="0"/>
            <a:ext cx="9144000" cy="6858001"/>
          </a:xfrm>
          <a:prstGeom prst="rect">
            <a:avLst/>
          </a:prstGeom>
          <a:noFill/>
          <a:ln w="9525">
            <a:noFill/>
            <a:miter lim="800000"/>
            <a:headEnd/>
            <a:tailEnd/>
          </a:ln>
          <a:effectLst/>
        </p:spPr>
      </p:pic>
      <p:pic>
        <p:nvPicPr>
          <p:cNvPr id="13" name="Picture 4"/>
          <p:cNvPicPr>
            <a:picLocks noChangeAspect="1" noChangeArrowheads="1"/>
          </p:cNvPicPr>
          <p:nvPr/>
        </p:nvPicPr>
        <p:blipFill>
          <a:blip r:embed="rId2"/>
          <a:srcRect t="2740"/>
          <a:stretch>
            <a:fillRect/>
          </a:stretch>
        </p:blipFill>
        <p:spPr bwMode="auto">
          <a:xfrm>
            <a:off x="4643438" y="1142984"/>
            <a:ext cx="4456742" cy="5715040"/>
          </a:xfrm>
          <a:prstGeom prst="rect">
            <a:avLst/>
          </a:prstGeom>
          <a:noFill/>
          <a:ln w="9525">
            <a:noFill/>
            <a:miter lim="800000"/>
            <a:headEnd/>
            <a:tailEnd/>
          </a:ln>
          <a:effectLst/>
        </p:spPr>
      </p:pic>
      <p:sp>
        <p:nvSpPr>
          <p:cNvPr id="15" name="Rectangle à coins arrondis 14"/>
          <p:cNvSpPr/>
          <p:nvPr/>
        </p:nvSpPr>
        <p:spPr>
          <a:xfrm>
            <a:off x="214282" y="1071546"/>
            <a:ext cx="4429156" cy="5703332"/>
          </a:xfrm>
          <a:prstGeom prst="roundRect">
            <a:avLst/>
          </a:prstGeom>
          <a:solidFill>
            <a:schemeClr val="bg1">
              <a:lumMod val="95000"/>
            </a:schemeClr>
          </a:solidFill>
        </p:spPr>
        <p:txBody>
          <a:bodyPr wrap="square" lIns="36000" tIns="0" rIns="36000" bIns="0">
            <a:spAutoFit/>
          </a:bodyPr>
          <a:lstStyle/>
          <a:p>
            <a:pPr algn="just">
              <a:buFont typeface="Wingdings" pitchFamily="2" charset="2"/>
              <a:buChar char="§"/>
            </a:pPr>
            <a:r>
              <a:rPr lang="fr-FR" sz="2600" b="1" u="sng" dirty="0" smtClean="0">
                <a:ln>
                  <a:solidFill>
                    <a:srgbClr val="C00000"/>
                  </a:solidFill>
                </a:ln>
                <a:solidFill>
                  <a:srgbClr val="C00000"/>
                </a:solidFill>
                <a:latin typeface="Times New Roman" pitchFamily="18" charset="0"/>
                <a:cs typeface="Times New Roman" pitchFamily="18" charset="0"/>
              </a:rPr>
              <a:t>Les Microtubules assurent le transport directionnel  des matériaux au sein même de la cellule </a:t>
            </a:r>
          </a:p>
          <a:p>
            <a:pPr algn="just"/>
            <a:r>
              <a:rPr lang="fr-FR" sz="2400" dirty="0" smtClean="0">
                <a:latin typeface="Times New Roman" pitchFamily="18" charset="0"/>
                <a:cs typeface="Times New Roman" pitchFamily="18" charset="0"/>
              </a:rPr>
              <a:t>Dans la cellule, les déplacements polarisés se produisent le long des microtubules grâce à l’action de </a:t>
            </a:r>
            <a:r>
              <a:rPr lang="fr-FR" sz="2400" b="1" dirty="0" smtClean="0">
                <a:ln>
                  <a:solidFill>
                    <a:srgbClr val="FF0000"/>
                  </a:solidFill>
                </a:ln>
                <a:solidFill>
                  <a:srgbClr val="FF0000"/>
                </a:solidFill>
                <a:latin typeface="Times New Roman" pitchFamily="18" charset="0"/>
                <a:cs typeface="Times New Roman" pitchFamily="18" charset="0"/>
              </a:rPr>
              <a:t>moteurs moléculaires </a:t>
            </a:r>
            <a:r>
              <a:rPr lang="fr-FR" sz="2400" dirty="0" smtClean="0">
                <a:latin typeface="Times New Roman" pitchFamily="18" charset="0"/>
                <a:cs typeface="Times New Roman" pitchFamily="18" charset="0"/>
              </a:rPr>
              <a:t>spécifiques qui permettent d’acheminer divers composants moléculaires (</a:t>
            </a:r>
            <a:r>
              <a:rPr lang="fr-FR" sz="2400" b="1" dirty="0" smtClean="0">
                <a:latin typeface="Times New Roman" pitchFamily="18" charset="0"/>
                <a:ea typeface="JansonTextLTStd-Roman"/>
                <a:cs typeface="Times New Roman" pitchFamily="18" charset="0"/>
              </a:rPr>
              <a:t>organites, vésicules….) </a:t>
            </a:r>
            <a:r>
              <a:rPr lang="fr-FR" sz="2400" dirty="0" smtClean="0">
                <a:latin typeface="Times New Roman" pitchFamily="18" charset="0"/>
                <a:cs typeface="Times New Roman" pitchFamily="18" charset="0"/>
              </a:rPr>
              <a:t>vers la périphérie ou le centre de la cellule.</a:t>
            </a:r>
            <a:r>
              <a:rPr lang="fr-FR" sz="2400" b="1" dirty="0" smtClean="0">
                <a:latin typeface="Times New Roman" pitchFamily="18" charset="0"/>
                <a:ea typeface="JansonTextLTStd-Roman"/>
                <a:cs typeface="Times New Roman" pitchFamily="18" charset="0"/>
              </a:rPr>
              <a:t> </a:t>
            </a:r>
            <a:endParaRPr lang="fr-FR" sz="2400" dirty="0">
              <a:latin typeface="Times New Roman" pitchFamily="18" charset="0"/>
              <a:cs typeface="Times New Roman" pitchFamily="18" charset="0"/>
            </a:endParaRPr>
          </a:p>
        </p:txBody>
      </p:sp>
      <p:sp>
        <p:nvSpPr>
          <p:cNvPr id="16" name="Titre 1"/>
          <p:cNvSpPr txBox="1">
            <a:spLocks/>
          </p:cNvSpPr>
          <p:nvPr/>
        </p:nvSpPr>
        <p:spPr>
          <a:xfrm>
            <a:off x="714348" y="142852"/>
            <a:ext cx="8143932" cy="107157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57150">
            <a:solidFill>
              <a:srgbClr val="FF0000"/>
            </a:solidFill>
          </a:ln>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lIns="216000" tIns="180000" rIns="216000" bIns="180000" anchor="ctr" anchorCtr="0">
            <a:noAutofit/>
          </a:bodyPr>
          <a:lstStyle/>
          <a:p>
            <a:pPr algn="ctr">
              <a:spcBef>
                <a:spcPct val="0"/>
              </a:spcBef>
              <a:defRPr/>
            </a:pPr>
            <a:r>
              <a:rPr lang="fr-FR"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Rôle des microtubules</a:t>
            </a:r>
          </a:p>
        </p:txBody>
      </p:sp>
    </p:spTree>
  </p:cSld>
  <p:clrMapOvr>
    <a:masterClrMapping/>
  </p:clrMapOvr>
  <p:transition>
    <p:pull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AutoShape 3"/>
          <p:cNvSpPr>
            <a:spLocks noChangeArrowheads="1"/>
          </p:cNvSpPr>
          <p:nvPr/>
        </p:nvSpPr>
        <p:spPr bwMode="auto">
          <a:xfrm rot="16200000" flipV="1">
            <a:off x="4214813" y="1271588"/>
            <a:ext cx="514350" cy="4829175"/>
          </a:xfrm>
          <a:prstGeom prst="can">
            <a:avLst>
              <a:gd name="adj" fmla="val 58246"/>
            </a:avLst>
          </a:prstGeom>
          <a:gradFill rotWithShape="1">
            <a:gsLst>
              <a:gs pos="0">
                <a:srgbClr val="393900"/>
              </a:gs>
              <a:gs pos="50000">
                <a:srgbClr val="FFFF00"/>
              </a:gs>
              <a:gs pos="100000">
                <a:srgbClr val="393900"/>
              </a:gs>
            </a:gsLst>
            <a:lin ang="0" scaled="1"/>
          </a:gradFill>
          <a:ln w="28575">
            <a:solidFill>
              <a:schemeClr val="tx1"/>
            </a:solidFill>
            <a:round/>
            <a:headEnd/>
            <a:tailEnd/>
          </a:ln>
          <a:effectLst>
            <a:outerShdw dist="117088" dir="8363922" algn="ctr" rotWithShape="0">
              <a:srgbClr val="4D4D4D"/>
            </a:outerShdw>
          </a:effectLst>
        </p:spPr>
        <p:txBody>
          <a:bodyPr rot="10800000" vert="eaVert"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GB" altLang="en-US" sz="2100" b="1" dirty="0"/>
          </a:p>
        </p:txBody>
      </p:sp>
      <p:grpSp>
        <p:nvGrpSpPr>
          <p:cNvPr id="2" name="Group 4"/>
          <p:cNvGrpSpPr>
            <a:grpSpLocks/>
          </p:cNvGrpSpPr>
          <p:nvPr/>
        </p:nvGrpSpPr>
        <p:grpSpPr bwMode="auto">
          <a:xfrm>
            <a:off x="827584" y="2686050"/>
            <a:ext cx="2201366" cy="1314450"/>
            <a:chOff x="48" y="2160"/>
            <a:chExt cx="1536" cy="1104"/>
          </a:xfrm>
        </p:grpSpPr>
        <p:sp>
          <p:nvSpPr>
            <p:cNvPr id="9226" name="AutoShape 5"/>
            <p:cNvSpPr>
              <a:spLocks noChangeArrowheads="1"/>
            </p:cNvSpPr>
            <p:nvPr/>
          </p:nvSpPr>
          <p:spPr bwMode="auto">
            <a:xfrm>
              <a:off x="1008" y="2160"/>
              <a:ext cx="576" cy="1104"/>
            </a:xfrm>
            <a:custGeom>
              <a:avLst/>
              <a:gdLst>
                <a:gd name="T0" fmla="*/ 8 w 21600"/>
                <a:gd name="T1" fmla="*/ 0 h 21600"/>
                <a:gd name="T2" fmla="*/ 3 w 21600"/>
                <a:gd name="T3" fmla="*/ 41 h 21600"/>
                <a:gd name="T4" fmla="*/ 8 w 21600"/>
                <a:gd name="T5" fmla="*/ 11 h 21600"/>
                <a:gd name="T6" fmla="*/ 13 w 21600"/>
                <a:gd name="T7" fmla="*/ 41 h 21600"/>
                <a:gd name="T8" fmla="*/ 0 60000 65536"/>
                <a:gd name="T9" fmla="*/ 0 60000 65536"/>
                <a:gd name="T10" fmla="*/ 0 60000 65536"/>
                <a:gd name="T11" fmla="*/ 0 60000 65536"/>
                <a:gd name="T12" fmla="*/ 0 w 21600"/>
                <a:gd name="T13" fmla="*/ 0 h 21600"/>
                <a:gd name="T14" fmla="*/ 21600 w 21600"/>
                <a:gd name="T15" fmla="*/ 14576 h 21600"/>
              </a:gdLst>
              <a:ahLst/>
              <a:cxnLst>
                <a:cxn ang="T8">
                  <a:pos x="T0" y="T1"/>
                </a:cxn>
                <a:cxn ang="T9">
                  <a:pos x="T2" y="T3"/>
                </a:cxn>
                <a:cxn ang="T10">
                  <a:pos x="T4" y="T5"/>
                </a:cxn>
                <a:cxn ang="T11">
                  <a:pos x="T6" y="T7"/>
                </a:cxn>
              </a:cxnLst>
              <a:rect l="T12" t="T13" r="T14" b="T15"/>
              <a:pathLst>
                <a:path w="21600" h="21600">
                  <a:moveTo>
                    <a:pt x="5400" y="14438"/>
                  </a:moveTo>
                  <a:cubicBezTo>
                    <a:pt x="4676" y="13363"/>
                    <a:pt x="4289" y="12096"/>
                    <a:pt x="4289" y="10800"/>
                  </a:cubicBezTo>
                  <a:cubicBezTo>
                    <a:pt x="4289" y="7204"/>
                    <a:pt x="7204" y="4289"/>
                    <a:pt x="10800" y="4289"/>
                  </a:cubicBezTo>
                  <a:cubicBezTo>
                    <a:pt x="14395" y="4289"/>
                    <a:pt x="17311" y="7204"/>
                    <a:pt x="17311" y="10800"/>
                  </a:cubicBezTo>
                  <a:cubicBezTo>
                    <a:pt x="17311" y="12096"/>
                    <a:pt x="16923" y="13363"/>
                    <a:pt x="16199" y="14438"/>
                  </a:cubicBezTo>
                  <a:lnTo>
                    <a:pt x="19756" y="16835"/>
                  </a:lnTo>
                  <a:cubicBezTo>
                    <a:pt x="20957" y="15052"/>
                    <a:pt x="21600" y="12950"/>
                    <a:pt x="21600" y="10800"/>
                  </a:cubicBezTo>
                  <a:cubicBezTo>
                    <a:pt x="21600" y="4835"/>
                    <a:pt x="16764" y="0"/>
                    <a:pt x="10800" y="0"/>
                  </a:cubicBezTo>
                  <a:cubicBezTo>
                    <a:pt x="4835" y="0"/>
                    <a:pt x="0" y="4835"/>
                    <a:pt x="0" y="10800"/>
                  </a:cubicBezTo>
                  <a:cubicBezTo>
                    <a:pt x="-1" y="12950"/>
                    <a:pt x="642" y="15052"/>
                    <a:pt x="1843" y="16835"/>
                  </a:cubicBezTo>
                  <a:lnTo>
                    <a:pt x="5400" y="14438"/>
                  </a:lnTo>
                  <a:close/>
                </a:path>
              </a:pathLst>
            </a:custGeom>
            <a:solidFill>
              <a:srgbClr val="FF0000"/>
            </a:solidFill>
            <a:ln w="9525">
              <a:solidFill>
                <a:schemeClr val="tx1"/>
              </a:solidFill>
              <a:miter lim="800000"/>
              <a:headEnd/>
              <a:tailEnd/>
            </a:ln>
            <a:effectLst>
              <a:outerShdw dist="71842" dir="8100000" algn="ctr" rotWithShape="0">
                <a:srgbClr val="4D4D4D"/>
              </a:outerShdw>
            </a:effectLst>
          </p:spPr>
          <p:txBody>
            <a:bodyPr wrap="none" anchor="ctr"/>
            <a:lstStyle/>
            <a:p>
              <a:endParaRPr lang="en-US" sz="1350"/>
            </a:p>
          </p:txBody>
        </p:sp>
        <p:sp>
          <p:nvSpPr>
            <p:cNvPr id="9227" name="Text Box 6"/>
            <p:cNvSpPr txBox="1">
              <a:spLocks noChangeArrowheads="1"/>
            </p:cNvSpPr>
            <p:nvPr/>
          </p:nvSpPr>
          <p:spPr bwMode="auto">
            <a:xfrm>
              <a:off x="48" y="2294"/>
              <a:ext cx="768"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GB" altLang="en-US" sz="1500" b="1" dirty="0" err="1" smtClean="0"/>
                <a:t>Protéine</a:t>
              </a:r>
              <a:r>
                <a:rPr lang="en-GB" altLang="en-US" sz="1500" b="1" dirty="0" smtClean="0"/>
                <a:t> </a:t>
              </a:r>
              <a:r>
                <a:rPr lang="en-GB" altLang="en-US" sz="1500" b="1" dirty="0" err="1" smtClean="0"/>
                <a:t>motrice</a:t>
              </a:r>
              <a:endParaRPr lang="en-GB" altLang="en-US" sz="1500" b="1" dirty="0"/>
            </a:p>
          </p:txBody>
        </p:sp>
        <p:sp>
          <p:nvSpPr>
            <p:cNvPr id="9228" name="Line 7"/>
            <p:cNvSpPr>
              <a:spLocks noChangeShapeType="1"/>
            </p:cNvSpPr>
            <p:nvPr/>
          </p:nvSpPr>
          <p:spPr bwMode="auto">
            <a:xfrm>
              <a:off x="672" y="2496"/>
              <a:ext cx="38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grpSp>
      <p:sp>
        <p:nvSpPr>
          <p:cNvPr id="70664" name="Oval 8"/>
          <p:cNvSpPr>
            <a:spLocks noChangeArrowheads="1"/>
          </p:cNvSpPr>
          <p:nvPr/>
        </p:nvSpPr>
        <p:spPr bwMode="auto">
          <a:xfrm>
            <a:off x="1943100" y="1371600"/>
            <a:ext cx="1600200" cy="800100"/>
          </a:xfrm>
          <a:prstGeom prst="ellipse">
            <a:avLst/>
          </a:prstGeom>
          <a:gradFill rotWithShape="1">
            <a:gsLst>
              <a:gs pos="0">
                <a:srgbClr val="0033CC"/>
              </a:gs>
              <a:gs pos="100000">
                <a:srgbClr val="0033CC">
                  <a:gamma/>
                  <a:shade val="25490"/>
                  <a:invGamma/>
                </a:srgbClr>
              </a:gs>
            </a:gsLst>
            <a:path path="shape">
              <a:fillToRect l="50000" t="50000" r="50000" b="50000"/>
            </a:path>
          </a:gradFill>
          <a:ln w="19050">
            <a:solidFill>
              <a:schemeClr val="tx1"/>
            </a:solidFill>
            <a:round/>
            <a:headEnd/>
            <a:tailEnd/>
          </a:ln>
          <a:effectLst/>
        </p:spPr>
        <p:txBody>
          <a:bodyPr wrap="none" anchor="ctr"/>
          <a:lstStyle/>
          <a:p>
            <a:pPr algn="ctr" eaLnBrk="1" hangingPunct="1">
              <a:defRPr/>
            </a:pPr>
            <a:r>
              <a:rPr lang="en-GB" sz="2100" b="1" dirty="0" err="1" smtClean="0">
                <a:solidFill>
                  <a:schemeClr val="bg1"/>
                </a:solidFill>
                <a:effectLst>
                  <a:outerShdw blurRad="38100" dist="38100" dir="2700000" algn="tl">
                    <a:srgbClr val="000000"/>
                  </a:outerShdw>
                </a:effectLst>
              </a:rPr>
              <a:t>Organite</a:t>
            </a:r>
            <a:r>
              <a:rPr lang="en-GB" sz="2100" b="1" dirty="0" smtClean="0">
                <a:solidFill>
                  <a:schemeClr val="bg1"/>
                </a:solidFill>
                <a:effectLst>
                  <a:outerShdw blurRad="38100" dist="38100" dir="2700000" algn="tl">
                    <a:srgbClr val="000000"/>
                  </a:outerShdw>
                </a:effectLst>
              </a:rPr>
              <a:t> </a:t>
            </a:r>
            <a:endParaRPr lang="en-GB" sz="2100" b="1" dirty="0">
              <a:solidFill>
                <a:schemeClr val="bg1"/>
              </a:solidFill>
              <a:effectLst>
                <a:outerShdw blurRad="38100" dist="38100" dir="2700000" algn="tl">
                  <a:srgbClr val="000000"/>
                </a:outerShdw>
              </a:effectLst>
            </a:endParaRPr>
          </a:p>
        </p:txBody>
      </p:sp>
      <p:sp>
        <p:nvSpPr>
          <p:cNvPr id="70665" name="Oval 9"/>
          <p:cNvSpPr>
            <a:spLocks noChangeArrowheads="1"/>
          </p:cNvSpPr>
          <p:nvPr/>
        </p:nvSpPr>
        <p:spPr bwMode="auto">
          <a:xfrm>
            <a:off x="2914650" y="2914650"/>
            <a:ext cx="457200" cy="40005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2100" b="1">
                <a:solidFill>
                  <a:schemeClr val="bg1"/>
                </a:solidFill>
              </a:rPr>
              <a:t>P</a:t>
            </a:r>
          </a:p>
        </p:txBody>
      </p:sp>
      <p:sp>
        <p:nvSpPr>
          <p:cNvPr id="70666" name="AutoShape 10"/>
          <p:cNvSpPr>
            <a:spLocks noChangeArrowheads="1"/>
          </p:cNvSpPr>
          <p:nvPr/>
        </p:nvSpPr>
        <p:spPr bwMode="auto">
          <a:xfrm>
            <a:off x="6686550" y="3943350"/>
            <a:ext cx="1257300" cy="685800"/>
          </a:xfrm>
          <a:prstGeom prst="irregularSeal1">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GB" altLang="en-US" sz="1500" b="1" dirty="0" err="1" smtClean="0"/>
              <a:t>Energie</a:t>
            </a:r>
            <a:endParaRPr lang="en-GB" altLang="en-US" sz="1500" b="1" dirty="0"/>
          </a:p>
        </p:txBody>
      </p:sp>
      <p:sp>
        <p:nvSpPr>
          <p:cNvPr id="70669" name="Text Box 13"/>
          <p:cNvSpPr txBox="1">
            <a:spLocks noChangeArrowheads="1"/>
          </p:cNvSpPr>
          <p:nvPr/>
        </p:nvSpPr>
        <p:spPr bwMode="auto">
          <a:xfrm>
            <a:off x="501233" y="4699247"/>
            <a:ext cx="8026596" cy="707886"/>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fr-FR" altLang="en-US" sz="2000" b="1" dirty="0" smtClean="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Les </a:t>
            </a:r>
            <a:r>
              <a:rPr lang="fr-FR" altLang="en-US" sz="20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organites et les vésicules sont propulsés le long des microtubules par des protéines motrices (</a:t>
            </a:r>
            <a:r>
              <a:rPr lang="fr-FR" altLang="en-US" sz="2000" b="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kinésine</a:t>
            </a:r>
            <a:r>
              <a:rPr lang="fr-FR" altLang="en-US" sz="20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et </a:t>
            </a:r>
            <a:r>
              <a:rPr lang="fr-FR" altLang="en-US" sz="2000" b="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dynéine</a:t>
            </a:r>
            <a:r>
              <a:rPr lang="fr-FR" altLang="en-US" sz="20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vers leur destination.</a:t>
            </a:r>
            <a:endParaRPr lang="en-GB" sz="20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70670" name="Text Box 14"/>
          <p:cNvSpPr txBox="1">
            <a:spLocks noChangeArrowheads="1"/>
          </p:cNvSpPr>
          <p:nvPr/>
        </p:nvSpPr>
        <p:spPr bwMode="auto">
          <a:xfrm>
            <a:off x="429160" y="5605273"/>
            <a:ext cx="8098669" cy="707886"/>
          </a:xfrm>
          <a:prstGeom prst="rect">
            <a:avLst/>
          </a:prstGeom>
          <a:noFill/>
          <a:ln w="9525">
            <a:noFill/>
            <a:miter lim="800000"/>
            <a:headEnd/>
            <a:tailEnd/>
          </a:ln>
          <a:effectLst/>
        </p:spPr>
        <p:txBody>
          <a:bodyPr wrap="square">
            <a:spAutoFit/>
          </a:bodyPr>
          <a:lstStyle/>
          <a:p>
            <a:pPr>
              <a:spcBef>
                <a:spcPct val="50000"/>
              </a:spcBef>
              <a:defRPr/>
            </a:pPr>
            <a:r>
              <a:rPr lang="fr-FR" altLang="en-US" sz="2000" b="1" dirty="0" smtClean="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Les </a:t>
            </a:r>
            <a:r>
              <a:rPr lang="fr-FR" altLang="en-US" sz="20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microtubules forment des voies utilisées par divers organites et vésicules pour se déplacer.</a:t>
            </a:r>
            <a:endParaRPr lang="en-GB" sz="20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144566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dissolve">
                                      <p:cBhvr>
                                        <p:cTn id="7" dur="500"/>
                                        <p:tgtEl>
                                          <p:spTgt spid="706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0659"/>
                                        </p:tgtEl>
                                        <p:attrNameLst>
                                          <p:attrName>style.visibility</p:attrName>
                                        </p:attrNameLst>
                                      </p:cBhvr>
                                      <p:to>
                                        <p:strVal val="visible"/>
                                      </p:to>
                                    </p:set>
                                    <p:anim calcmode="lin" valueType="num">
                                      <p:cBhvr additive="base">
                                        <p:cTn id="12" dur="1000" fill="hold"/>
                                        <p:tgtEl>
                                          <p:spTgt spid="70659"/>
                                        </p:tgtEl>
                                        <p:attrNameLst>
                                          <p:attrName>ppt_x</p:attrName>
                                        </p:attrNameLst>
                                      </p:cBhvr>
                                      <p:tavLst>
                                        <p:tav tm="0">
                                          <p:val>
                                            <p:strVal val="#ppt_x"/>
                                          </p:val>
                                        </p:tav>
                                        <p:tav tm="100000">
                                          <p:val>
                                            <p:strVal val="#ppt_x"/>
                                          </p:val>
                                        </p:tav>
                                      </p:tavLst>
                                    </p:anim>
                                    <p:anim calcmode="lin" valueType="num">
                                      <p:cBhvr additive="base">
                                        <p:cTn id="13" dur="1000" fill="hold"/>
                                        <p:tgtEl>
                                          <p:spTgt spid="7065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grpId="1" nodeType="clickEffect">
                                  <p:stCondLst>
                                    <p:cond delay="0"/>
                                  </p:stCondLst>
                                  <p:childTnLst>
                                    <p:animMotion origin="layout" path="M 0.0 0.0 L 0.0 0.11111 " pathEditMode="relative" ptsTypes="AA">
                                      <p:cBhvr>
                                        <p:cTn id="23" dur="2000" fill="hold"/>
                                        <p:tgtEl>
                                          <p:spTgt spid="70664"/>
                                        </p:tgtEl>
                                        <p:attrNameLst>
                                          <p:attrName>ppt_x</p:attrName>
                                          <p:attrName>ppt_y</p:attrName>
                                        </p:attrNameLst>
                                      </p:cBhvr>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70665"/>
                                        </p:tgtEl>
                                        <p:attrNameLst>
                                          <p:attrName>style.visibility</p:attrName>
                                        </p:attrNameLst>
                                      </p:cBhvr>
                                      <p:to>
                                        <p:strVal val="visible"/>
                                      </p:to>
                                    </p:set>
                                    <p:anim calcmode="lin" valueType="num">
                                      <p:cBhvr additive="base">
                                        <p:cTn id="28" dur="2000" fill="hold"/>
                                        <p:tgtEl>
                                          <p:spTgt spid="70665"/>
                                        </p:tgtEl>
                                        <p:attrNameLst>
                                          <p:attrName>ppt_x</p:attrName>
                                        </p:attrNameLst>
                                      </p:cBhvr>
                                      <p:tavLst>
                                        <p:tav tm="0">
                                          <p:val>
                                            <p:strVal val="1+#ppt_w/2"/>
                                          </p:val>
                                        </p:tav>
                                        <p:tav tm="100000">
                                          <p:val>
                                            <p:strVal val="#ppt_x"/>
                                          </p:val>
                                        </p:tav>
                                      </p:tavLst>
                                    </p:anim>
                                    <p:anim calcmode="lin" valueType="num">
                                      <p:cBhvr additive="base">
                                        <p:cTn id="29" dur="2000" fill="hold"/>
                                        <p:tgtEl>
                                          <p:spTgt spid="70665"/>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70666"/>
                                        </p:tgtEl>
                                        <p:attrNameLst>
                                          <p:attrName>style.visibility</p:attrName>
                                        </p:attrNameLst>
                                      </p:cBhvr>
                                      <p:to>
                                        <p:strVal val="visible"/>
                                      </p:to>
                                    </p:set>
                                  </p:childTnLst>
                                </p:cTn>
                              </p:par>
                            </p:childTnLst>
                          </p:cTn>
                        </p:par>
                        <p:par>
                          <p:cTn id="33" fill="hold" nodeType="afterGroup">
                            <p:stCondLst>
                              <p:cond delay="2000"/>
                            </p:stCondLst>
                            <p:childTnLst>
                              <p:par>
                                <p:cTn id="34" presetID="35" presetClass="emph" presetSubtype="0" repeatCount="indefinite" fill="hold" grpId="1" nodeType="afterEffect">
                                  <p:stCondLst>
                                    <p:cond delay="0"/>
                                  </p:stCondLst>
                                  <p:childTnLst>
                                    <p:anim calcmode="discrete" valueType="str">
                                      <p:cBhvr>
                                        <p:cTn id="35" dur="1000" fill="hold"/>
                                        <p:tgtEl>
                                          <p:spTgt spid="70666"/>
                                        </p:tgtEl>
                                        <p:attrNameLst>
                                          <p:attrName>style.visibility</p:attrName>
                                        </p:attrNameLst>
                                      </p:cBhvr>
                                      <p:tavLst>
                                        <p:tav tm="0">
                                          <p:val>
                                            <p:strVal val="hidden"/>
                                          </p:val>
                                        </p:tav>
                                        <p:tav tm="50000">
                                          <p:val>
                                            <p:strVal val="visible"/>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fill="hold" grpId="2" nodeType="clickEffect">
                                  <p:stCondLst>
                                    <p:cond delay="0"/>
                                  </p:stCondLst>
                                  <p:childTnLst>
                                    <p:animMotion origin="layout" path="M -3.33333E-6 0.11111 L 0.45834 0.11111 " pathEditMode="relative" rAng="0" ptsTypes="AA">
                                      <p:cBhvr>
                                        <p:cTn id="39" dur="8000" fill="hold"/>
                                        <p:tgtEl>
                                          <p:spTgt spid="70664"/>
                                        </p:tgtEl>
                                        <p:attrNameLst>
                                          <p:attrName>ppt_x</p:attrName>
                                          <p:attrName>ppt_y</p:attrName>
                                        </p:attrNameLst>
                                      </p:cBhvr>
                                      <p:rCtr x="22917" y="0"/>
                                    </p:animMotion>
                                  </p:childTnLst>
                                </p:cTn>
                              </p:par>
                              <p:par>
                                <p:cTn id="40" presetID="0" presetClass="path" presetSubtype="0" fill="hold" nodeType="withEffect">
                                  <p:stCondLst>
                                    <p:cond delay="0"/>
                                  </p:stCondLst>
                                  <p:childTnLst>
                                    <p:animMotion origin="layout" path="M 0.0 0.0 L 0.45834 0.0 " pathEditMode="relative" rAng="0" ptsTypes="AA">
                                      <p:cBhvr>
                                        <p:cTn id="41" dur="8000" fill="hold"/>
                                        <p:tgtEl>
                                          <p:spTgt spid="2"/>
                                        </p:tgtEl>
                                        <p:attrNameLst>
                                          <p:attrName>ppt_x</p:attrName>
                                          <p:attrName>ppt_y</p:attrName>
                                        </p:attrNameLst>
                                      </p:cBhvr>
                                      <p:rCtr x="0" y="0"/>
                                    </p:animMotion>
                                  </p:childTnLst>
                                </p:cTn>
                              </p:par>
                              <p:par>
                                <p:cTn id="42" presetID="0" presetClass="path" presetSubtype="0" fill="hold" grpId="1" nodeType="withEffect">
                                  <p:stCondLst>
                                    <p:cond delay="0"/>
                                  </p:stCondLst>
                                  <p:childTnLst>
                                    <p:animMotion origin="layout" path="M 0.0 0.0 L 0.45834 0.0 " pathEditMode="relative" rAng="0" ptsTypes="AA">
                                      <p:cBhvr>
                                        <p:cTn id="43" dur="8000" fill="hold"/>
                                        <p:tgtEl>
                                          <p:spTgt spid="70665"/>
                                        </p:tgtEl>
                                        <p:attrNameLst>
                                          <p:attrName>ppt_x</p:attrName>
                                          <p:attrName>ppt_y</p:attrName>
                                        </p:attrNameLst>
                                      </p:cBhvr>
                                      <p:rCtr x="0" y="0"/>
                                    </p:animMotion>
                                  </p:childTnLst>
                                </p:cTn>
                              </p:par>
                            </p:childTnLst>
                          </p:cTn>
                        </p:par>
                        <p:par>
                          <p:cTn id="44" fill="hold" nodeType="afterGroup">
                            <p:stCondLst>
                              <p:cond delay="8000"/>
                            </p:stCondLst>
                            <p:childTnLst>
                              <p:par>
                                <p:cTn id="45" presetID="0" presetClass="path" presetSubtype="0" accel="50000" decel="50000" fill="hold" grpId="2" nodeType="afterEffect">
                                  <p:stCondLst>
                                    <p:cond delay="0"/>
                                  </p:stCondLst>
                                  <p:childTnLst>
                                    <p:animMotion origin="layout" path="M 0.45833 -3.33333E-6 L 0.61666 -0.16666 " pathEditMode="relative" rAng="0" ptsTypes="AA">
                                      <p:cBhvr>
                                        <p:cTn id="46" dur="2000" fill="hold"/>
                                        <p:tgtEl>
                                          <p:spTgt spid="70665"/>
                                        </p:tgtEl>
                                        <p:attrNameLst>
                                          <p:attrName>ppt_x</p:attrName>
                                          <p:attrName>ppt_y</p:attrName>
                                        </p:attrNameLst>
                                      </p:cBhvr>
                                      <p:rCtr x="7917" y="-8333"/>
                                    </p:animMotion>
                                  </p:childTnLst>
                                </p:cTn>
                              </p:par>
                            </p:childTnLst>
                          </p:cTn>
                        </p:par>
                        <p:par>
                          <p:cTn id="47" fill="hold" nodeType="afterGroup">
                            <p:stCondLst>
                              <p:cond delay="10000"/>
                            </p:stCondLst>
                            <p:childTnLst>
                              <p:par>
                                <p:cTn id="48" presetID="0" presetClass="path" presetSubtype="0" accel="50000" decel="50000" fill="hold" grpId="3" nodeType="afterEffect">
                                  <p:stCondLst>
                                    <p:cond delay="0"/>
                                  </p:stCondLst>
                                  <p:childTnLst>
                                    <p:animMotion origin="layout" path="M 0.45834 0.11111 L 0.45834 0.01111 " pathEditMode="relative" rAng="0" ptsTypes="AA">
                                      <p:cBhvr>
                                        <p:cTn id="49" dur="2000" fill="hold"/>
                                        <p:tgtEl>
                                          <p:spTgt spid="70664"/>
                                        </p:tgtEl>
                                        <p:attrNameLst>
                                          <p:attrName>ppt_x</p:attrName>
                                          <p:attrName>ppt_y</p:attrName>
                                        </p:attrNameLst>
                                      </p:cBhvr>
                                      <p:rCtr x="0" y="-5000"/>
                                    </p:animMotion>
                                  </p:childTnLst>
                                </p:cTn>
                              </p:par>
                            </p:childTnLst>
                          </p:cTn>
                        </p:par>
                        <p:par>
                          <p:cTn id="50" fill="hold" nodeType="afterGroup">
                            <p:stCondLst>
                              <p:cond delay="12000"/>
                            </p:stCondLst>
                            <p:childTnLst>
                              <p:par>
                                <p:cTn id="51" presetID="23" presetClass="entr" presetSubtype="16" fill="hold" grpId="0" nodeType="afterEffect">
                                  <p:stCondLst>
                                    <p:cond delay="0"/>
                                  </p:stCondLst>
                                  <p:childTnLst>
                                    <p:set>
                                      <p:cBhvr>
                                        <p:cTn id="52" dur="1" fill="hold">
                                          <p:stCondLst>
                                            <p:cond delay="0"/>
                                          </p:stCondLst>
                                        </p:cTn>
                                        <p:tgtEl>
                                          <p:spTgt spid="70669"/>
                                        </p:tgtEl>
                                        <p:attrNameLst>
                                          <p:attrName>style.visibility</p:attrName>
                                        </p:attrNameLst>
                                      </p:cBhvr>
                                      <p:to>
                                        <p:strVal val="visible"/>
                                      </p:to>
                                    </p:set>
                                    <p:anim calcmode="lin" valueType="num">
                                      <p:cBhvr>
                                        <p:cTn id="53" dur="500" fill="hold"/>
                                        <p:tgtEl>
                                          <p:spTgt spid="70669"/>
                                        </p:tgtEl>
                                        <p:attrNameLst>
                                          <p:attrName>ppt_w</p:attrName>
                                        </p:attrNameLst>
                                      </p:cBhvr>
                                      <p:tavLst>
                                        <p:tav tm="0">
                                          <p:val>
                                            <p:fltVal val="0"/>
                                          </p:val>
                                        </p:tav>
                                        <p:tav tm="100000">
                                          <p:val>
                                            <p:strVal val="#ppt_w"/>
                                          </p:val>
                                        </p:tav>
                                      </p:tavLst>
                                    </p:anim>
                                    <p:anim calcmode="lin" valueType="num">
                                      <p:cBhvr>
                                        <p:cTn id="54" dur="500" fill="hold"/>
                                        <p:tgtEl>
                                          <p:spTgt spid="70669"/>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70670"/>
                                        </p:tgtEl>
                                        <p:attrNameLst>
                                          <p:attrName>style.visibility</p:attrName>
                                        </p:attrNameLst>
                                      </p:cBhvr>
                                      <p:to>
                                        <p:strVal val="visible"/>
                                      </p:to>
                                    </p:set>
                                    <p:anim calcmode="lin" valueType="num">
                                      <p:cBhvr>
                                        <p:cTn id="57" dur="500" fill="hold"/>
                                        <p:tgtEl>
                                          <p:spTgt spid="70670"/>
                                        </p:tgtEl>
                                        <p:attrNameLst>
                                          <p:attrName>ppt_w</p:attrName>
                                        </p:attrNameLst>
                                      </p:cBhvr>
                                      <p:tavLst>
                                        <p:tav tm="0">
                                          <p:val>
                                            <p:fltVal val="0"/>
                                          </p:val>
                                        </p:tav>
                                        <p:tav tm="100000">
                                          <p:val>
                                            <p:strVal val="#ppt_w"/>
                                          </p:val>
                                        </p:tav>
                                      </p:tavLst>
                                    </p:anim>
                                    <p:anim calcmode="lin" valueType="num">
                                      <p:cBhvr>
                                        <p:cTn id="58" dur="500" fill="hold"/>
                                        <p:tgtEl>
                                          <p:spTgt spid="706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P spid="70664" grpId="0" animBg="1"/>
      <p:bldP spid="70664" grpId="1" animBg="1"/>
      <p:bldP spid="70664" grpId="2" animBg="1"/>
      <p:bldP spid="70664" grpId="3" animBg="1"/>
      <p:bldP spid="70665" grpId="0" animBg="1"/>
      <p:bldP spid="70665" grpId="1" animBg="1"/>
      <p:bldP spid="70665" grpId="2" animBg="1"/>
      <p:bldP spid="70666" grpId="0" animBg="1"/>
      <p:bldP spid="70666" grpId="1" animBg="1"/>
      <p:bldP spid="70669" grpId="0"/>
      <p:bldP spid="7067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32" y="79571"/>
            <a:ext cx="9000000" cy="3992371"/>
          </a:xfrm>
          <a:prstGeom prst="rect">
            <a:avLst/>
          </a:prstGeom>
          <a:solidFill>
            <a:schemeClr val="bg1"/>
          </a:solidFill>
          <a:ln w="57150">
            <a:solidFill>
              <a:schemeClr val="tx1"/>
            </a:solidFill>
          </a:ln>
        </p:spPr>
        <p:txBody>
          <a:bodyPr wrap="square" lIns="360000" tIns="180000" rIns="360000" bIns="360000">
            <a:spAutoFit/>
          </a:bodyPr>
          <a:lstStyle/>
          <a:p>
            <a:pPr algn="just"/>
            <a:r>
              <a:rPr lang="fr-FR" sz="2400" b="1" dirty="0" smtClean="0">
                <a:ln>
                  <a:solidFill>
                    <a:srgbClr val="FF0000"/>
                  </a:solidFill>
                </a:ln>
                <a:solidFill>
                  <a:srgbClr val="FF0000"/>
                </a:solidFill>
                <a:latin typeface="Times New Roman" pitchFamily="18" charset="0"/>
                <a:cs typeface="Times New Roman" pitchFamily="18" charset="0"/>
              </a:rPr>
              <a:t>Les moteurs moléculaires </a:t>
            </a:r>
            <a:r>
              <a:rPr lang="fr-FR" sz="2400" b="1" dirty="0" smtClean="0">
                <a:latin typeface="Times New Roman" pitchFamily="18" charset="0"/>
                <a:cs typeface="Times New Roman" pitchFamily="18" charset="0"/>
              </a:rPr>
              <a:t>sont représentés par des protéines motrices associées aux MT et appartenant à la famille des </a:t>
            </a:r>
            <a:r>
              <a:rPr lang="fr-FR" sz="2400" b="1" u="sng" dirty="0" err="1" smtClean="0">
                <a:solidFill>
                  <a:srgbClr val="C00000"/>
                </a:solidFill>
                <a:latin typeface="Times New Roman" pitchFamily="18" charset="0"/>
                <a:cs typeface="Times New Roman" pitchFamily="18" charset="0"/>
              </a:rPr>
              <a:t>kinésines</a:t>
            </a:r>
            <a:r>
              <a:rPr lang="fr-FR" sz="2400" b="1" dirty="0" smtClean="0">
                <a:latin typeface="Times New Roman" pitchFamily="18" charset="0"/>
                <a:cs typeface="Times New Roman" pitchFamily="18" charset="0"/>
              </a:rPr>
              <a:t> ou à celle des </a:t>
            </a:r>
            <a:r>
              <a:rPr lang="fr-FR" sz="2400" b="1" u="sng" dirty="0" err="1" smtClean="0">
                <a:solidFill>
                  <a:srgbClr val="C00000"/>
                </a:solidFill>
                <a:latin typeface="Times New Roman" pitchFamily="18" charset="0"/>
                <a:cs typeface="Times New Roman" pitchFamily="18" charset="0"/>
              </a:rPr>
              <a:t>dynéines</a:t>
            </a:r>
            <a:r>
              <a:rPr lang="fr-FR" sz="2400" b="1" dirty="0" smtClean="0">
                <a:latin typeface="Times New Roman" pitchFamily="18" charset="0"/>
                <a:cs typeface="Times New Roman" pitchFamily="18" charset="0"/>
              </a:rPr>
              <a:t>. Ces protéines sont capables de produire une force responsable des mouvements orientés de molécules, de vésicules ou d’organites le long des microtubules. </a:t>
            </a:r>
          </a:p>
          <a:p>
            <a:pPr algn="just">
              <a:buFont typeface="Wingdings" pitchFamily="2" charset="2"/>
              <a:buChar char="Ø"/>
            </a:pPr>
            <a:r>
              <a:rPr lang="fr-FR" sz="2400" b="1" dirty="0" smtClean="0">
                <a:latin typeface="Times New Roman" pitchFamily="18" charset="0"/>
                <a:ea typeface="JansonTextLTStd-Roman"/>
                <a:cs typeface="Times New Roman" pitchFamily="18" charset="0"/>
              </a:rPr>
              <a:t>    Les</a:t>
            </a:r>
            <a:r>
              <a:rPr lang="fr-FR" sz="2400" b="1" dirty="0" smtClean="0">
                <a:solidFill>
                  <a:srgbClr val="C00000"/>
                </a:solidFill>
                <a:latin typeface="Times New Roman" pitchFamily="18" charset="0"/>
                <a:ea typeface="JansonTextLTStd-Roman"/>
                <a:cs typeface="Times New Roman" pitchFamily="18" charset="0"/>
              </a:rPr>
              <a:t> </a:t>
            </a:r>
            <a:r>
              <a:rPr lang="fr-FR" sz="2800" b="1" i="1" dirty="0" err="1" smtClean="0">
                <a:ln>
                  <a:solidFill>
                    <a:srgbClr val="008E40"/>
                  </a:solidFill>
                </a:ln>
                <a:solidFill>
                  <a:srgbClr val="008E40"/>
                </a:solidFill>
                <a:effectLst>
                  <a:outerShdw blurRad="38100" dist="38100" dir="2700000" algn="tl">
                    <a:srgbClr val="000000">
                      <a:alpha val="43137"/>
                    </a:srgbClr>
                  </a:outerShdw>
                </a:effectLst>
                <a:latin typeface="Times New Roman" pitchFamily="18" charset="0"/>
                <a:ea typeface="JansonTextLTStd-Roman"/>
                <a:cs typeface="Times New Roman" pitchFamily="18" charset="0"/>
              </a:rPr>
              <a:t>kinésines</a:t>
            </a:r>
            <a:r>
              <a:rPr lang="fr-FR" sz="2400" b="1" dirty="0" smtClean="0">
                <a:latin typeface="Times New Roman" pitchFamily="18" charset="0"/>
                <a:ea typeface="JansonTextLTStd-Roman"/>
                <a:cs typeface="Times New Roman" pitchFamily="18" charset="0"/>
              </a:rPr>
              <a:t>, transportent les organites vers les extrémités ≪+≫ (vers la périphérie) (</a:t>
            </a:r>
            <a:r>
              <a:rPr lang="fr-FR" sz="2400" b="1" dirty="0" smtClean="0">
                <a:solidFill>
                  <a:schemeClr val="tx1">
                    <a:lumMod val="95000"/>
                    <a:lumOff val="5000"/>
                  </a:schemeClr>
                </a:solidFill>
                <a:latin typeface="Times New Roman" pitchFamily="18" charset="0"/>
                <a:cs typeface="Times New Roman" pitchFamily="18" charset="0"/>
              </a:rPr>
              <a:t>Transport Antérograde)</a:t>
            </a:r>
            <a:endParaRPr lang="fr-FR" sz="2400" b="1" dirty="0" smtClean="0">
              <a:latin typeface="Times New Roman" pitchFamily="18" charset="0"/>
              <a:ea typeface="JansonTextLTStd-Roman"/>
              <a:cs typeface="Times New Roman" pitchFamily="18" charset="0"/>
            </a:endParaRPr>
          </a:p>
          <a:p>
            <a:pPr algn="just">
              <a:buFont typeface="Wingdings" pitchFamily="2" charset="2"/>
              <a:buChar char="Ø"/>
            </a:pPr>
            <a:r>
              <a:rPr lang="fr-FR" sz="2400" b="1" dirty="0" smtClean="0">
                <a:latin typeface="Times New Roman" pitchFamily="18" charset="0"/>
                <a:ea typeface="JansonTextLTStd-Roman"/>
                <a:cs typeface="Times New Roman" pitchFamily="18" charset="0"/>
              </a:rPr>
              <a:t>    Les </a:t>
            </a:r>
            <a:r>
              <a:rPr lang="fr-FR" sz="2800" b="1" i="1" dirty="0" err="1" smtClean="0">
                <a:ln>
                  <a:solidFill>
                    <a:schemeClr val="accent4">
                      <a:lumMod val="50000"/>
                    </a:schemeClr>
                  </a:solidFill>
                </a:ln>
                <a:solidFill>
                  <a:srgbClr val="FFC000"/>
                </a:solidFill>
                <a:effectLst>
                  <a:outerShdw blurRad="38100" dist="38100" dir="2700000" algn="tl">
                    <a:srgbClr val="000000">
                      <a:alpha val="43137"/>
                    </a:srgbClr>
                  </a:outerShdw>
                </a:effectLst>
                <a:latin typeface="Times New Roman" pitchFamily="18" charset="0"/>
                <a:ea typeface="JansonTextLTStd-Roman"/>
                <a:cs typeface="Times New Roman" pitchFamily="18" charset="0"/>
              </a:rPr>
              <a:t>dynéines</a:t>
            </a:r>
            <a:r>
              <a:rPr lang="fr-FR" sz="2800" b="1" i="1" dirty="0" smtClean="0">
                <a:latin typeface="Times New Roman" pitchFamily="18" charset="0"/>
                <a:ea typeface="JansonTextLTStd-Roman"/>
                <a:cs typeface="Times New Roman" pitchFamily="18" charset="0"/>
              </a:rPr>
              <a:t> </a:t>
            </a:r>
            <a:r>
              <a:rPr lang="fr-FR" sz="2400" b="1" dirty="0" smtClean="0">
                <a:latin typeface="Times New Roman" pitchFamily="18" charset="0"/>
                <a:ea typeface="JansonTextLTStd-Roman"/>
                <a:cs typeface="Times New Roman" pitchFamily="18" charset="0"/>
              </a:rPr>
              <a:t>les transportent vers les extrémités              ≪–≫ (</a:t>
            </a:r>
            <a:r>
              <a:rPr lang="fr-FR" sz="2400" b="1" dirty="0" smtClean="0">
                <a:solidFill>
                  <a:schemeClr val="tx1">
                    <a:lumMod val="95000"/>
                    <a:lumOff val="5000"/>
                  </a:schemeClr>
                </a:solidFill>
                <a:latin typeface="Times New Roman" pitchFamily="18" charset="0"/>
                <a:cs typeface="Times New Roman" pitchFamily="18" charset="0"/>
              </a:rPr>
              <a:t>Transport Rétrograde )</a:t>
            </a:r>
            <a:endParaRPr lang="fr-FR" sz="2400" dirty="0"/>
          </a:p>
        </p:txBody>
      </p:sp>
      <p:pic>
        <p:nvPicPr>
          <p:cNvPr id="7171" name="Picture 3"/>
          <p:cNvPicPr>
            <a:picLocks noChangeAspect="1" noChangeArrowheads="1"/>
          </p:cNvPicPr>
          <p:nvPr/>
        </p:nvPicPr>
        <p:blipFill>
          <a:blip r:embed="rId2"/>
          <a:srcRect/>
          <a:stretch>
            <a:fillRect/>
          </a:stretch>
        </p:blipFill>
        <p:spPr bwMode="auto">
          <a:xfrm>
            <a:off x="109718" y="3714751"/>
            <a:ext cx="8892000" cy="3036304"/>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71406" y="3571876"/>
            <a:ext cx="9036000" cy="3172764"/>
          </a:xfrm>
          <a:prstGeom prst="rect">
            <a:avLst/>
          </a:prstGeom>
          <a:noFill/>
          <a:ln w="57150">
            <a:solidFill>
              <a:srgbClr val="FFFF00"/>
            </a:solidFill>
            <a:miter lim="800000"/>
            <a:headEnd/>
            <a:tailEnd/>
          </a:ln>
          <a:effectLst/>
        </p:spPr>
        <p:txBody>
          <a:bodyPr vert="horz" wrap="square" lIns="216000" tIns="108000" rIns="216000" bIns="10800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Ces protéines sont des </a:t>
            </a:r>
            <a:r>
              <a:rPr kumimoji="0" lang="fr-FR"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hétéropolymères</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organisés en trois domaines :</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chemeClr val="accent4">
                    <a:lumMod val="50000"/>
                  </a:schemeClr>
                </a:solidFill>
                <a:effectLst/>
                <a:latin typeface="Times New Roman" pitchFamily="18" charset="0"/>
                <a:ea typeface="Calibri" pitchFamily="34" charset="0"/>
                <a:cs typeface="Times New Roman" pitchFamily="18" charset="0"/>
              </a:rPr>
              <a:t>deux têtes identiques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se fixant sur les microtubules et possédant une activité </a:t>
            </a:r>
            <a:r>
              <a:rPr kumimoji="0" lang="fr-FR"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ATPasique</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(L’hydrolyse de l’ATP est nécessaire au déplacement des protéines motrices le long des MT).</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3333CC"/>
                </a:solidFill>
                <a:effectLst/>
                <a:latin typeface="Times New Roman" pitchFamily="18" charset="0"/>
                <a:ea typeface="Calibri" pitchFamily="34" charset="0"/>
                <a:cs typeface="Times New Roman" pitchFamily="18" charset="0"/>
              </a:rPr>
              <a:t>une tige </a:t>
            </a:r>
            <a:r>
              <a:rPr kumimoji="0" lang="fr-FR"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à l’extrémité de laquelle se fixe le matériel à transporter </a:t>
            </a:r>
            <a:r>
              <a:rPr lang="fr-FR" sz="2400" b="1" dirty="0" smtClean="0">
                <a:solidFill>
                  <a:srgbClr val="000000"/>
                </a:solidFill>
                <a:latin typeface="Times New Roman" pitchFamily="18" charset="0"/>
                <a:ea typeface="Calibri" pitchFamily="34" charset="0"/>
                <a:cs typeface="Times New Roman" pitchFamily="18" charset="0"/>
              </a:rPr>
              <a:t>+ </a:t>
            </a:r>
            <a:r>
              <a:rPr kumimoji="0" lang="fr-FR" sz="2400" b="1" i="0" u="none" strike="noStrike" cap="none" normalizeH="0" baseline="0" dirty="0" smtClean="0">
                <a:ln>
                  <a:noFill/>
                </a:ln>
                <a:solidFill>
                  <a:srgbClr val="AC00AC"/>
                </a:solidFill>
                <a:effectLst/>
                <a:latin typeface="Times New Roman" pitchFamily="18" charset="0"/>
                <a:ea typeface="Calibri" pitchFamily="34" charset="0"/>
                <a:cs typeface="Times New Roman" pitchFamily="18" charset="0"/>
              </a:rPr>
              <a:t>un complexe protéique adaptateur. </a:t>
            </a:r>
            <a:r>
              <a:rPr kumimoji="0" lang="fr-FR" sz="2400" b="1" i="1" u="none" strike="noStrike" cap="none" normalizeH="0" baseline="0" dirty="0" smtClean="0">
                <a:ln>
                  <a:noFill/>
                </a:ln>
                <a:effectLst/>
                <a:latin typeface="Times New Roman" pitchFamily="18" charset="0"/>
                <a:ea typeface="Calibri" pitchFamily="34" charset="0"/>
                <a:cs typeface="Times New Roman" pitchFamily="18" charset="0"/>
              </a:rPr>
              <a:t>Exemple: </a:t>
            </a:r>
            <a:r>
              <a:rPr kumimoji="0" lang="fr-FR" sz="2400" b="1" i="0" u="none" strike="noStrike" cap="none" normalizeH="0" baseline="0" dirty="0" smtClean="0">
                <a:ln>
                  <a:noFill/>
                </a:ln>
                <a:effectLst/>
                <a:latin typeface="Times New Roman" pitchFamily="18" charset="0"/>
                <a:ea typeface="Calibri" pitchFamily="34" charset="0"/>
                <a:cs typeface="Times New Roman" pitchFamily="18" charset="0"/>
              </a:rPr>
              <a:t>le complexe protéique de la </a:t>
            </a:r>
            <a:r>
              <a:rPr kumimoji="0" lang="fr-FR" sz="2400" b="1" i="0" u="none" strike="noStrike" cap="none" normalizeH="0" baseline="0" dirty="0" err="1" smtClean="0">
                <a:ln>
                  <a:noFill/>
                </a:ln>
                <a:effectLst/>
                <a:latin typeface="Times New Roman" pitchFamily="18" charset="0"/>
                <a:ea typeface="Calibri" pitchFamily="34" charset="0"/>
                <a:cs typeface="Times New Roman" pitchFamily="18" charset="0"/>
              </a:rPr>
              <a:t>Dynactine</a:t>
            </a:r>
            <a:r>
              <a:rPr kumimoji="0" lang="fr-FR" sz="2400" b="1" i="0" u="none" strike="noStrike" cap="none" normalizeH="0" baseline="0" dirty="0" smtClean="0">
                <a:ln>
                  <a:noFill/>
                </a:ln>
                <a:effectLst/>
                <a:latin typeface="Times New Roman" pitchFamily="18" charset="0"/>
                <a:ea typeface="Calibri" pitchFamily="34" charset="0"/>
                <a:cs typeface="Times New Roman" pitchFamily="18" charset="0"/>
              </a:rPr>
              <a:t> dans le cas de la </a:t>
            </a:r>
            <a:r>
              <a:rPr kumimoji="0" lang="fr-FR" sz="2400" b="1" i="0" u="none" strike="noStrike" cap="none" normalizeH="0" baseline="0" dirty="0" err="1" smtClean="0">
                <a:ln>
                  <a:noFill/>
                </a:ln>
                <a:effectLst/>
                <a:latin typeface="Times New Roman" pitchFamily="18" charset="0"/>
                <a:ea typeface="Calibri" pitchFamily="34" charset="0"/>
                <a:cs typeface="Times New Roman" pitchFamily="18" charset="0"/>
              </a:rPr>
              <a:t>dynéine</a:t>
            </a:r>
            <a:r>
              <a:rPr kumimoji="0" lang="fr-FR" sz="2400" b="1" i="0" u="none" strike="noStrike" cap="none" normalizeH="0" baseline="0" dirty="0" smtClean="0">
                <a:ln>
                  <a:noFill/>
                </a:ln>
                <a:effectLst/>
                <a:latin typeface="Times New Roman" pitchFamily="18" charset="0"/>
                <a:ea typeface="Calibri" pitchFamily="34" charset="0"/>
                <a:cs typeface="Times New Roman" pitchFamily="18" charset="0"/>
              </a:rPr>
              <a:t>. </a:t>
            </a:r>
            <a:endParaRPr kumimoji="0" lang="fr-FR" sz="2400" b="1" i="0" u="none" strike="noStrike" cap="none" normalizeH="0" baseline="0" dirty="0" smtClean="0">
              <a:ln>
                <a:noFill/>
              </a:ln>
              <a:effectLst/>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srcRect/>
          <a:stretch>
            <a:fillRect/>
          </a:stretch>
        </p:blipFill>
        <p:spPr bwMode="auto">
          <a:xfrm>
            <a:off x="71406" y="71414"/>
            <a:ext cx="8964649" cy="3429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t="4545" r="8593"/>
          <a:stretch>
            <a:fillRect/>
          </a:stretch>
        </p:blipFill>
        <p:spPr bwMode="auto">
          <a:xfrm>
            <a:off x="0" y="0"/>
            <a:ext cx="9144000" cy="6858000"/>
          </a:xfrm>
          <a:prstGeom prst="rect">
            <a:avLst/>
          </a:prstGeom>
          <a:noFill/>
          <a:ln>
            <a:noFill/>
          </a:ln>
        </p:spPr>
      </p:pic>
      <p:sp>
        <p:nvSpPr>
          <p:cNvPr id="3" name="Rectangle 2"/>
          <p:cNvSpPr/>
          <p:nvPr/>
        </p:nvSpPr>
        <p:spPr>
          <a:xfrm>
            <a:off x="154678" y="1214422"/>
            <a:ext cx="3202876" cy="5500702"/>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Flèche gauche 2"/>
          <p:cNvSpPr/>
          <p:nvPr/>
        </p:nvSpPr>
        <p:spPr>
          <a:xfrm>
            <a:off x="357158" y="2285993"/>
            <a:ext cx="1214447" cy="357190"/>
          </a:xfrm>
          <a:prstGeom prst="leftArrow">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71437" y="2714620"/>
            <a:ext cx="1500167" cy="1285884"/>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smtClean="0">
                <a:solidFill>
                  <a:schemeClr val="tx1"/>
                </a:solidFill>
                <a:latin typeface="Times New Roman" pitchFamily="18" charset="0"/>
                <a:cs typeface="Times New Roman" pitchFamily="18" charset="0"/>
              </a:rPr>
              <a:t>Vers le Noyau</a:t>
            </a:r>
          </a:p>
        </p:txBody>
      </p:sp>
      <p:sp>
        <p:nvSpPr>
          <p:cNvPr id="5" name="Rectangle 4"/>
          <p:cNvSpPr/>
          <p:nvPr/>
        </p:nvSpPr>
        <p:spPr>
          <a:xfrm>
            <a:off x="2214547" y="5072074"/>
            <a:ext cx="2428892" cy="1071570"/>
          </a:xfrm>
          <a:prstGeom prst="rect">
            <a:avLst/>
          </a:prstGeom>
          <a:ln w="57150">
            <a:solidFill>
              <a:srgbClr val="00339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3200" b="1" dirty="0" smtClean="0">
                <a:solidFill>
                  <a:schemeClr val="tx1"/>
                </a:solidFill>
                <a:latin typeface="Times New Roman" pitchFamily="18" charset="0"/>
                <a:cs typeface="Times New Roman" pitchFamily="18" charset="0"/>
              </a:rPr>
              <a:t>Dynéine</a:t>
            </a:r>
            <a:endParaRPr lang="fr-FR" sz="3200" b="1" dirty="0">
              <a:solidFill>
                <a:schemeClr val="tx1"/>
              </a:solidFill>
              <a:latin typeface="Times New Roman" pitchFamily="18" charset="0"/>
              <a:cs typeface="Times New Roman" pitchFamily="18" charset="0"/>
            </a:endParaRPr>
          </a:p>
        </p:txBody>
      </p:sp>
      <p:sp>
        <p:nvSpPr>
          <p:cNvPr id="6" name="Rectangle 5"/>
          <p:cNvSpPr/>
          <p:nvPr/>
        </p:nvSpPr>
        <p:spPr>
          <a:xfrm>
            <a:off x="5643571" y="6215082"/>
            <a:ext cx="2857520" cy="642918"/>
          </a:xfrm>
          <a:prstGeom prst="rect">
            <a:avLst/>
          </a:prstGeom>
          <a:ln w="57150">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3200" b="1" dirty="0" err="1" smtClean="0">
                <a:solidFill>
                  <a:schemeClr val="tx1"/>
                </a:solidFill>
                <a:latin typeface="Times New Roman" pitchFamily="18" charset="0"/>
                <a:cs typeface="Times New Roman" pitchFamily="18" charset="0"/>
              </a:rPr>
              <a:t>Kinésine</a:t>
            </a:r>
            <a:endParaRPr lang="fr-FR" sz="3200" b="1" dirty="0">
              <a:solidFill>
                <a:schemeClr val="tx1"/>
              </a:solidFill>
              <a:latin typeface="Times New Roman" pitchFamily="18" charset="0"/>
              <a:cs typeface="Times New Roman" pitchFamily="18" charset="0"/>
            </a:endParaRPr>
          </a:p>
        </p:txBody>
      </p:sp>
      <p:sp>
        <p:nvSpPr>
          <p:cNvPr id="7" name="Flèche droite 6"/>
          <p:cNvSpPr/>
          <p:nvPr/>
        </p:nvSpPr>
        <p:spPr>
          <a:xfrm>
            <a:off x="7358081" y="2285993"/>
            <a:ext cx="1357323" cy="357190"/>
          </a:xfrm>
          <a:prstGeom prst="rightArrow">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7072330" y="2714620"/>
            <a:ext cx="2071671" cy="2428892"/>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800" b="1" dirty="0" smtClean="0">
                <a:solidFill>
                  <a:schemeClr val="tx1"/>
                </a:solidFill>
                <a:latin typeface="Times New Roman" pitchFamily="18" charset="0"/>
                <a:cs typeface="Times New Roman" pitchFamily="18" charset="0"/>
              </a:rPr>
              <a:t>Vers la membrane plasmique</a:t>
            </a:r>
          </a:p>
          <a:p>
            <a:pPr algn="ctr"/>
            <a:r>
              <a:rPr lang="fr-FR" sz="2800" b="1" dirty="0" smtClean="0">
                <a:solidFill>
                  <a:schemeClr val="tx1">
                    <a:lumMod val="95000"/>
                    <a:lumOff val="5000"/>
                  </a:schemeClr>
                </a:solidFill>
                <a:latin typeface="Times New Roman" pitchFamily="18" charset="0"/>
                <a:cs typeface="Times New Roman" pitchFamily="18" charset="0"/>
              </a:rPr>
              <a:t>(Transport Antérograde)</a:t>
            </a:r>
            <a:endParaRPr lang="fr-FR" sz="2800" b="1" dirty="0">
              <a:solidFill>
                <a:schemeClr val="tx1"/>
              </a:solidFill>
              <a:latin typeface="Times New Roman" pitchFamily="18" charset="0"/>
              <a:cs typeface="Times New Roman" pitchFamily="18" charset="0"/>
            </a:endParaRPr>
          </a:p>
        </p:txBody>
      </p:sp>
      <p:sp>
        <p:nvSpPr>
          <p:cNvPr id="10" name="Rectangle 9"/>
          <p:cNvSpPr/>
          <p:nvPr/>
        </p:nvSpPr>
        <p:spPr>
          <a:xfrm>
            <a:off x="5572132" y="0"/>
            <a:ext cx="3429024" cy="642918"/>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1"/>
                </a:solidFill>
                <a:latin typeface="Times New Roman" pitchFamily="18" charset="0"/>
                <a:cs typeface="Times New Roman" pitchFamily="18" charset="0"/>
              </a:rPr>
              <a:t>Pôle Positif (+)</a:t>
            </a:r>
            <a:endParaRPr lang="fr-FR" sz="3200" b="1" dirty="0">
              <a:solidFill>
                <a:schemeClr val="tx1"/>
              </a:solidFill>
              <a:latin typeface="Times New Roman" pitchFamily="18" charset="0"/>
              <a:cs typeface="Times New Roman" pitchFamily="18" charset="0"/>
            </a:endParaRPr>
          </a:p>
        </p:txBody>
      </p:sp>
      <p:sp>
        <p:nvSpPr>
          <p:cNvPr id="11" name="Rectangle 10"/>
          <p:cNvSpPr/>
          <p:nvPr/>
        </p:nvSpPr>
        <p:spPr>
          <a:xfrm>
            <a:off x="0" y="0"/>
            <a:ext cx="3429024" cy="64291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1"/>
                </a:solidFill>
                <a:latin typeface="Times New Roman" pitchFamily="18" charset="0"/>
                <a:cs typeface="Times New Roman" pitchFamily="18" charset="0"/>
              </a:rPr>
              <a:t>Pôle Négatif (-)</a:t>
            </a:r>
            <a:endParaRPr lang="fr-FR" sz="3200" b="1" dirty="0">
              <a:solidFill>
                <a:schemeClr val="tx1"/>
              </a:solidFill>
              <a:latin typeface="Times New Roman" pitchFamily="18" charset="0"/>
              <a:cs typeface="Times New Roman" pitchFamily="18" charset="0"/>
            </a:endParaRPr>
          </a:p>
        </p:txBody>
      </p:sp>
      <p:sp>
        <p:nvSpPr>
          <p:cNvPr id="12" name="Rectangle 11"/>
          <p:cNvSpPr/>
          <p:nvPr/>
        </p:nvSpPr>
        <p:spPr>
          <a:xfrm>
            <a:off x="3214677" y="285729"/>
            <a:ext cx="2500331"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rgbClr val="006600"/>
                </a:solidFill>
                <a:latin typeface="Times New Roman" pitchFamily="18" charset="0"/>
                <a:cs typeface="Times New Roman" pitchFamily="18" charset="0"/>
              </a:rPr>
              <a:t>Microtubule</a:t>
            </a:r>
            <a:endParaRPr lang="fr-FR" sz="2800" b="1" dirty="0">
              <a:solidFill>
                <a:srgbClr val="006600"/>
              </a:solidFill>
              <a:latin typeface="Times New Roman" pitchFamily="18" charset="0"/>
              <a:cs typeface="Times New Roman" pitchFamily="18" charset="0"/>
            </a:endParaRPr>
          </a:p>
        </p:txBody>
      </p:sp>
      <p:sp>
        <p:nvSpPr>
          <p:cNvPr id="13" name="Rectangle 12"/>
          <p:cNvSpPr/>
          <p:nvPr/>
        </p:nvSpPr>
        <p:spPr>
          <a:xfrm>
            <a:off x="0" y="4429132"/>
            <a:ext cx="1928795" cy="1285884"/>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smtClean="0">
                <a:solidFill>
                  <a:schemeClr val="tx1">
                    <a:lumMod val="95000"/>
                    <a:lumOff val="5000"/>
                  </a:schemeClr>
                </a:solidFill>
                <a:latin typeface="Times New Roman" pitchFamily="18" charset="0"/>
                <a:cs typeface="Times New Roman" pitchFamily="18" charset="0"/>
              </a:rPr>
              <a:t>Transport Rétrograde </a:t>
            </a:r>
            <a:endParaRPr lang="fr-FR" sz="2800" b="1" dirty="0" smtClean="0">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lum contrast="40000"/>
          </a:blip>
          <a:srcRect/>
          <a:stretch>
            <a:fillRect/>
          </a:stretch>
        </p:blipFill>
        <p:spPr bwMode="auto">
          <a:xfrm>
            <a:off x="0" y="0"/>
            <a:ext cx="9144000" cy="4857760"/>
          </a:xfrm>
          <a:prstGeom prst="rect">
            <a:avLst/>
          </a:prstGeom>
          <a:noFill/>
          <a:ln w="9525">
            <a:noFill/>
            <a:miter lim="800000"/>
            <a:headEnd/>
            <a:tailEnd/>
          </a:ln>
        </p:spPr>
      </p:pic>
      <p:sp>
        <p:nvSpPr>
          <p:cNvPr id="3073" name="Rectangle 1"/>
          <p:cNvSpPr>
            <a:spLocks noChangeArrowheads="1"/>
          </p:cNvSpPr>
          <p:nvPr/>
        </p:nvSpPr>
        <p:spPr bwMode="auto">
          <a:xfrm>
            <a:off x="71406" y="4857760"/>
            <a:ext cx="8929718" cy="1840843"/>
          </a:xfrm>
          <a:prstGeom prst="rect">
            <a:avLst/>
          </a:prstGeom>
          <a:gradFill flip="none" rotWithShape="1">
            <a:gsLst>
              <a:gs pos="11000">
                <a:srgbClr val="FBEAC7">
                  <a:alpha val="0"/>
                </a:srgbClr>
              </a:gs>
              <a:gs pos="17999">
                <a:srgbClr val="FEE7F2"/>
              </a:gs>
              <a:gs pos="36000">
                <a:srgbClr val="FAC77D"/>
              </a:gs>
              <a:gs pos="61000">
                <a:srgbClr val="FBA97D"/>
              </a:gs>
              <a:gs pos="82001">
                <a:srgbClr val="FBD49C"/>
              </a:gs>
              <a:gs pos="100000">
                <a:srgbClr val="FEE7F2"/>
              </a:gs>
            </a:gsLst>
            <a:lin ang="0" scaled="1"/>
            <a:tileRect/>
          </a:gradFill>
          <a:ln w="76200">
            <a:solidFill>
              <a:srgbClr val="FFFF00"/>
            </a:solidFill>
            <a:miter lim="800000"/>
            <a:headEnd/>
            <a:tailEnd/>
          </a:ln>
          <a:effectLst/>
        </p:spPr>
        <p:txBody>
          <a:bodyPr vert="horz" wrap="square" lIns="180000" tIns="180000" rIns="180000" bIns="18000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Déplacement des organites dans la cellule le long des microtubules.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protéines motrices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Kinésine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ou </a:t>
            </a:r>
            <a:r>
              <a:rPr kumimoji="0" lang="fr-FR"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Dynéine</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fixées aux récepteurs des organites font glisser ces derniers le long du MT.</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D" val="259"/>
  <p:tag name="ARTICULATE_AUDIO_RECORDED" val="1"/>
  <p:tag name="TIMELINE" val="3.9/8.8/46.5/119.8/164.0"/>
  <p:tag name="ELAPSEDTIME" val="212.2"/>
  <p:tag name="ANNOTATION_TYPE_1" val="0"/>
  <p:tag name="ANNOTATION_START_1" val="23.9"/>
  <p:tag name="ANNOTATION_END_1" val="24.8"/>
  <p:tag name="ANNOTATION_TOP_1" val="322"/>
  <p:tag name="ANNOTATION_LEFT_1" val="190"/>
  <p:tag name="ANNOTATION_WIDTH_1" val="121"/>
  <p:tag name="ANNOTATION_HEIGHT_1" val="121"/>
  <p:tag name="ANNOTATION_ANIMATION_1" val="3"/>
  <p:tag name="ANNOTATION_ROTATION_1" val="90"/>
  <p:tag name="ANNOTATION_SUB_TYPE_1" val="2"/>
  <p:tag name="ANNOTATION_LOOP_COUNT_1" val="1"/>
  <p:tag name="ANNOTATION_BOX_RADIUS_1" val="0"/>
  <p:tag name="ANNOTATION_SCALE_1" val="100"/>
  <p:tag name="ANNOTATION_BORDER_ALPHA_1" val="100"/>
  <p:tag name="ANNOTATION_BORDER_COLOR_1" val="255"/>
  <p:tag name="ANNOTATION_FILL_COLOR_1" val="65535"/>
  <p:tag name="ANNOTATION_FILL_ALPHA_1" val="100"/>
  <p:tag name="ANNOTATION_BORDER_WIDTH_1" val="2"/>
  <p:tag name="ANNOTATION_SLIDE_WIDTH_1" val="960"/>
  <p:tag name="ANNOTATION_SLIDE_HEIGHT_1" val="720"/>
  <p:tag name="ANNOTATION_TYPE_2" val="0"/>
  <p:tag name="ANNOTATION_START_2" val="24.8"/>
  <p:tag name="ANNOTATION_END_2" val="25.6"/>
  <p:tag name="ANNOTATION_TOP_2" val="334"/>
  <p:tag name="ANNOTATION_LEFT_2" val="396"/>
  <p:tag name="ANNOTATION_WIDTH_2" val="121"/>
  <p:tag name="ANNOTATION_HEIGHT_2" val="121"/>
  <p:tag name="ANNOTATION_ANIMATION_2" val="3"/>
  <p:tag name="ANNOTATION_ROTATION_2" val="90"/>
  <p:tag name="ANNOTATION_SUB_TYPE_2" val="2"/>
  <p:tag name="ANNOTATION_LOOP_COUNT_2" val="1"/>
  <p:tag name="ANNOTATION_BOX_RADIUS_2" val="0"/>
  <p:tag name="ANNOTATION_SCALE_2" val="100"/>
  <p:tag name="ANNOTATION_BORDER_ALPHA_2" val="100"/>
  <p:tag name="ANNOTATION_BORDER_COLOR_2" val="255"/>
  <p:tag name="ANNOTATION_FILL_COLOR_2" val="65535"/>
  <p:tag name="ANNOTATION_FILL_ALPHA_2" val="100"/>
  <p:tag name="ANNOTATION_BORDER_WIDTH_2" val="2"/>
  <p:tag name="ANNOTATION_SLIDE_WIDTH_2" val="960"/>
  <p:tag name="ANNOTATION_SLIDE_HEIGHT_2" val="720"/>
  <p:tag name="ANNOTATION_TYPE_3" val="0"/>
  <p:tag name="ANNOTATION_START_3" val="25.6"/>
  <p:tag name="ANNOTATION_END_3" val="33.3"/>
  <p:tag name="ANNOTATION_TOP_3" val="336"/>
  <p:tag name="ANNOTATION_LEFT_3" val="703"/>
  <p:tag name="ANNOTATION_WIDTH_3" val="121"/>
  <p:tag name="ANNOTATION_HEIGHT_3" val="121"/>
  <p:tag name="ANNOTATION_ANIMATION_3" val="3"/>
  <p:tag name="ANNOTATION_ROTATION_3" val="90"/>
  <p:tag name="ANNOTATION_SUB_TYPE_3" val="2"/>
  <p:tag name="ANNOTATION_LOOP_COUNT_3" val="1"/>
  <p:tag name="ANNOTATION_BOX_RADIUS_3" val="0"/>
  <p:tag name="ANNOTATION_SCALE_3" val="100"/>
  <p:tag name="ANNOTATION_BORDER_ALPHA_3" val="100"/>
  <p:tag name="ANNOTATION_BORDER_COLOR_3" val="255"/>
  <p:tag name="ANNOTATION_FILL_COLOR_3" val="65535"/>
  <p:tag name="ANNOTATION_FILL_ALPHA_3" val="100"/>
  <p:tag name="ANNOTATION_BORDER_WIDTH_3" val="2"/>
  <p:tag name="ANNOTATION_SLIDE_WIDTH_3" val="960"/>
  <p:tag name="ANNOTATION_SLIDE_HEIGHT_3" val="720"/>
  <p:tag name="ANNOTATION_TYPE_4" val="0"/>
  <p:tag name="ANNOTATION_START_4" val="33.3"/>
  <p:tag name="ANNOTATION_END_4" val="37.4"/>
  <p:tag name="ANNOTATION_TOP_4" val="465"/>
  <p:tag name="ANNOTATION_LEFT_4" val="105"/>
  <p:tag name="ANNOTATION_WIDTH_4" val="121"/>
  <p:tag name="ANNOTATION_HEIGHT_4" val="121"/>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255"/>
  <p:tag name="ANNOTATION_FILL_COLOR_4" val="65535"/>
  <p:tag name="ANNOTATION_FILL_ALPHA_4" val="100"/>
  <p:tag name="ANNOTATION_BORDER_WIDTH_4" val="2"/>
  <p:tag name="ANNOTATION_SLIDE_WIDTH_4" val="960"/>
  <p:tag name="ANNOTATION_SLIDE_HEIGHT_4" val="720"/>
  <p:tag name="ANNOTATION_TYPE_5" val="0"/>
  <p:tag name="ANNOTATION_START_5" val="37.4"/>
  <p:tag name="ANNOTATION_END_5" val="40.7"/>
  <p:tag name="ANNOTATION_TOP_5" val="477"/>
  <p:tag name="ANNOTATION_LEFT_5" val="412"/>
  <p:tag name="ANNOTATION_WIDTH_5" val="121"/>
  <p:tag name="ANNOTATION_HEIGHT_5" val="121"/>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255"/>
  <p:tag name="ANNOTATION_FILL_COLOR_5" val="65535"/>
  <p:tag name="ANNOTATION_FILL_ALPHA_5" val="100"/>
  <p:tag name="ANNOTATION_BORDER_WIDTH_5" val="2"/>
  <p:tag name="ANNOTATION_SLIDE_WIDTH_5" val="960"/>
  <p:tag name="ANNOTATION_SLIDE_HEIGHT_5" val="720"/>
  <p:tag name="ANNOTATION_TYPE_6" val="0"/>
  <p:tag name="ANNOTATION_START_6" val="40.7"/>
  <p:tag name="ANNOTATION_END_6" val="42.5"/>
  <p:tag name="ANNOTATION_TOP_6" val="462"/>
  <p:tag name="ANNOTATION_LEFT_6" val="744"/>
  <p:tag name="ANNOTATION_WIDTH_6" val="121"/>
  <p:tag name="ANNOTATION_HEIGHT_6" val="121"/>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255"/>
  <p:tag name="ANNOTATION_FILL_COLOR_6" val="65535"/>
  <p:tag name="ANNOTATION_FILL_ALPHA_6" val="100"/>
  <p:tag name="ANNOTATION_BORDER_WIDTH_6" val="2"/>
  <p:tag name="ANNOTATION_SLIDE_WIDTH_6" val="960"/>
  <p:tag name="ANNOTATION_SLIDE_HEIGHT_6" val="720"/>
  <p:tag name="ANNOTATION_TYPE_7" val="0"/>
  <p:tag name="ANNOTATION_START_7" val="42.5"/>
  <p:tag name="ANNOTATION_END_7" val="43.4"/>
  <p:tag name="ANNOTATION_TOP_7" val="453"/>
  <p:tag name="ANNOTATION_LEFT_7" val="424"/>
  <p:tag name="ANNOTATION_WIDTH_7" val="121"/>
  <p:tag name="ANNOTATION_HEIGHT_7" val="121"/>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255"/>
  <p:tag name="ANNOTATION_FILL_COLOR_7" val="65535"/>
  <p:tag name="ANNOTATION_FILL_ALPHA_7" val="100"/>
  <p:tag name="ANNOTATION_BORDER_WIDTH_7" val="2"/>
  <p:tag name="ANNOTATION_SLIDE_WIDTH_7" val="960"/>
  <p:tag name="ANNOTATION_SLIDE_HEIGHT_7" val="720"/>
  <p:tag name="ANNOTATION_TYPE_8" val="0"/>
  <p:tag name="ANNOTATION_START_8" val="43.4"/>
  <p:tag name="ANNOTATION_END_8" val="50.5"/>
  <p:tag name="ANNOTATION_TOP_8" val="460"/>
  <p:tag name="ANNOTATION_LEFT_8" val="116"/>
  <p:tag name="ANNOTATION_WIDTH_8" val="121"/>
  <p:tag name="ANNOTATION_HEIGHT_8" val="121"/>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255"/>
  <p:tag name="ANNOTATION_FILL_COLOR_8" val="65535"/>
  <p:tag name="ANNOTATION_FILL_ALPHA_8" val="100"/>
  <p:tag name="ANNOTATION_BORDER_WIDTH_8" val="2"/>
  <p:tag name="ANNOTATION_SLIDE_WIDTH_8" val="960"/>
  <p:tag name="ANNOTATION_SLIDE_HEIGHT_8" val="720"/>
  <p:tag name="ANNOTATION_TYPE_9" val="0"/>
  <p:tag name="ANNOTATION_START_9" val="50.5"/>
  <p:tag name="ANNOTATION_END_9" val="53.5"/>
  <p:tag name="ANNOTATION_TOP_9" val="561"/>
  <p:tag name="ANNOTATION_LEFT_9" val="60"/>
  <p:tag name="ANNOTATION_WIDTH_9" val="121"/>
  <p:tag name="ANNOTATION_HEIGHT_9" val="121"/>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255"/>
  <p:tag name="ANNOTATION_FILL_COLOR_9" val="65535"/>
  <p:tag name="ANNOTATION_FILL_ALPHA_9" val="100"/>
  <p:tag name="ANNOTATION_BORDER_WIDTH_9" val="2"/>
  <p:tag name="ANNOTATION_SLIDE_WIDTH_9" val="960"/>
  <p:tag name="ANNOTATION_SLIDE_HEIGHT_9" val="720"/>
  <p:tag name="ANNOTATION_TYPE_10" val="0"/>
  <p:tag name="ANNOTATION_START_10" val="53.5"/>
  <p:tag name="ANNOTATION_END_10" val="64.5"/>
  <p:tag name="ANNOTATION_TOP_10" val="695"/>
  <p:tag name="ANNOTATION_LEFT_10" val="65"/>
  <p:tag name="ANNOTATION_WIDTH_10" val="121"/>
  <p:tag name="ANNOTATION_HEIGHT_10" val="121"/>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255"/>
  <p:tag name="ANNOTATION_FILL_COLOR_10" val="65535"/>
  <p:tag name="ANNOTATION_FILL_ALPHA_10" val="100"/>
  <p:tag name="ANNOTATION_BORDER_WIDTH_10" val="2"/>
  <p:tag name="ANNOTATION_SLIDE_WIDTH_10" val="960"/>
  <p:tag name="ANNOTATION_SLIDE_HEIGHT_10" val="720"/>
  <p:tag name="ANNOTATION_TYPE_11" val="0"/>
  <p:tag name="ANNOTATION_START_11" val="64.5"/>
  <p:tag name="ANNOTATION_END_11" val="72.3"/>
  <p:tag name="ANNOTATION_TOP_11" val="541"/>
  <p:tag name="ANNOTATION_LEFT_11" val="63"/>
  <p:tag name="ANNOTATION_WIDTH_11" val="121"/>
  <p:tag name="ANNOTATION_HEIGHT_11" val="121"/>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255"/>
  <p:tag name="ANNOTATION_FILL_COLOR_11" val="65535"/>
  <p:tag name="ANNOTATION_FILL_ALPHA_11" val="100"/>
  <p:tag name="ANNOTATION_BORDER_WIDTH_11" val="2"/>
  <p:tag name="ANNOTATION_SLIDE_WIDTH_11" val="960"/>
  <p:tag name="ANNOTATION_SLIDE_HEIGHT_11" val="720"/>
  <p:tag name="ANNOTATION_TYPE_12" val="0"/>
  <p:tag name="ANNOTATION_START_12" val="72.3"/>
  <p:tag name="ANNOTATION_END_12" val="77.0"/>
  <p:tag name="ANNOTATION_TOP_12" val="573"/>
  <p:tag name="ANNOTATION_LEFT_12" val="120"/>
  <p:tag name="ANNOTATION_WIDTH_12" val="121"/>
  <p:tag name="ANNOTATION_HEIGHT_12" val="121"/>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255"/>
  <p:tag name="ANNOTATION_FILL_COLOR_12" val="65535"/>
  <p:tag name="ANNOTATION_FILL_ALPHA_12" val="100"/>
  <p:tag name="ANNOTATION_BORDER_WIDTH_12" val="2"/>
  <p:tag name="ANNOTATION_SLIDE_WIDTH_12" val="960"/>
  <p:tag name="ANNOTATION_SLIDE_HEIGHT_12" val="720"/>
  <p:tag name="ANNOTATION_TYPE_13" val="0"/>
  <p:tag name="ANNOTATION_START_13" val="77.0"/>
  <p:tag name="ANNOTATION_END_13" val="78.4"/>
  <p:tag name="ANNOTATION_TOP_13" val="603"/>
  <p:tag name="ANNOTATION_LEFT_13" val="108"/>
  <p:tag name="ANNOTATION_WIDTH_13" val="121"/>
  <p:tag name="ANNOTATION_HEIGHT_13" val="121"/>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255"/>
  <p:tag name="ANNOTATION_FILL_COLOR_13" val="65535"/>
  <p:tag name="ANNOTATION_FILL_ALPHA_13" val="100"/>
  <p:tag name="ANNOTATION_BORDER_WIDTH_13" val="2"/>
  <p:tag name="ANNOTATION_SLIDE_WIDTH_13" val="960"/>
  <p:tag name="ANNOTATION_SLIDE_HEIGHT_13" val="720"/>
  <p:tag name="ANNOTATION_TYPE_14" val="0"/>
  <p:tag name="ANNOTATION_START_14" val="78.4"/>
  <p:tag name="ANNOTATION_END_14" val="96.1"/>
  <p:tag name="ANNOTATION_TOP_14" val="624"/>
  <p:tag name="ANNOTATION_LEFT_14" val="50"/>
  <p:tag name="ANNOTATION_WIDTH_14" val="121"/>
  <p:tag name="ANNOTATION_HEIGHT_14" val="121"/>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255"/>
  <p:tag name="ANNOTATION_FILL_COLOR_14" val="65535"/>
  <p:tag name="ANNOTATION_FILL_ALPHA_14" val="100"/>
  <p:tag name="ANNOTATION_BORDER_WIDTH_14" val="2"/>
  <p:tag name="ANNOTATION_SLIDE_WIDTH_14" val="960"/>
  <p:tag name="ANNOTATION_SLIDE_HEIGHT_14" val="720"/>
  <p:tag name="ANNOTATION_TYPE_15" val="0"/>
  <p:tag name="ANNOTATION_START_15" val="96.1"/>
  <p:tag name="ANNOTATION_END_15" val="105.5"/>
  <p:tag name="ANNOTATION_TOP_15" val="697"/>
  <p:tag name="ANNOTATION_LEFT_15" val="84"/>
  <p:tag name="ANNOTATION_WIDTH_15" val="121"/>
  <p:tag name="ANNOTATION_HEIGHT_15" val="121"/>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255"/>
  <p:tag name="ANNOTATION_FILL_COLOR_15" val="65535"/>
  <p:tag name="ANNOTATION_FILL_ALPHA_15" val="100"/>
  <p:tag name="ANNOTATION_BORDER_WIDTH_15" val="2"/>
  <p:tag name="ANNOTATION_SLIDE_WIDTH_15" val="960"/>
  <p:tag name="ANNOTATION_SLIDE_HEIGHT_15" val="720"/>
  <p:tag name="ANNOTATION_TYPE_16" val="0"/>
  <p:tag name="ANNOTATION_START_16" val="105.5"/>
  <p:tag name="ANNOTATION_END_16" val="107.0"/>
  <p:tag name="ANNOTATION_TOP_16" val="390"/>
  <p:tag name="ANNOTATION_LEFT_16" val="54"/>
  <p:tag name="ANNOTATION_WIDTH_16" val="121"/>
  <p:tag name="ANNOTATION_HEIGHT_16" val="121"/>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255"/>
  <p:tag name="ANNOTATION_FILL_COLOR_16" val="65535"/>
  <p:tag name="ANNOTATION_FILL_ALPHA_16" val="100"/>
  <p:tag name="ANNOTATION_BORDER_WIDTH_16" val="2"/>
  <p:tag name="ANNOTATION_SLIDE_WIDTH_16" val="960"/>
  <p:tag name="ANNOTATION_SLIDE_HEIGHT_16" val="720"/>
  <p:tag name="ANNOTATION_TYPE_17" val="0"/>
  <p:tag name="ANNOTATION_START_17" val="107.0"/>
  <p:tag name="ANNOTATION_END_17" val="108.5"/>
  <p:tag name="ANNOTATION_TOP_17" val="456"/>
  <p:tag name="ANNOTATION_LEFT_17" val="109"/>
  <p:tag name="ANNOTATION_WIDTH_17" val="121"/>
  <p:tag name="ANNOTATION_HEIGHT_17" val="121"/>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255"/>
  <p:tag name="ANNOTATION_FILL_COLOR_17" val="65535"/>
  <p:tag name="ANNOTATION_FILL_ALPHA_17" val="100"/>
  <p:tag name="ANNOTATION_BORDER_WIDTH_17" val="2"/>
  <p:tag name="ANNOTATION_SLIDE_WIDTH_17" val="960"/>
  <p:tag name="ANNOTATION_SLIDE_HEIGHT_17" val="720"/>
  <p:tag name="ANNOTATION_TYPE_18" val="0"/>
  <p:tag name="ANNOTATION_START_18" val="108.5"/>
  <p:tag name="ANNOTATION_END_18" val="110.0"/>
  <p:tag name="ANNOTATION_TOP_18" val="571"/>
  <p:tag name="ANNOTATION_LEFT_18" val="57"/>
  <p:tag name="ANNOTATION_WIDTH_18" val="121"/>
  <p:tag name="ANNOTATION_HEIGHT_18" val="121"/>
  <p:tag name="ANNOTATION_ANIMATION_18" val="3"/>
  <p:tag name="ANNOTATION_ROTATION_18" val="0"/>
  <p:tag name="ANNOTATION_SUB_TYPE_18" val="2"/>
  <p:tag name="ANNOTATION_LOOP_COUNT_18" val="1"/>
  <p:tag name="ANNOTATION_BOX_RADIUS_18" val="0"/>
  <p:tag name="ANNOTATION_SCALE_18" val="100"/>
  <p:tag name="ANNOTATION_BORDER_ALPHA_18" val="100"/>
  <p:tag name="ANNOTATION_BORDER_COLOR_18" val="255"/>
  <p:tag name="ANNOTATION_FILL_COLOR_18" val="65535"/>
  <p:tag name="ANNOTATION_FILL_ALPHA_18" val="100"/>
  <p:tag name="ANNOTATION_BORDER_WIDTH_18" val="2"/>
  <p:tag name="ANNOTATION_SLIDE_WIDTH_18" val="960"/>
  <p:tag name="ANNOTATION_SLIDE_HEIGHT_18" val="720"/>
  <p:tag name="ANNOTATION_TYPE_19" val="0"/>
  <p:tag name="ANNOTATION_START_19" val="110.0"/>
  <p:tag name="ANNOTATION_END_19" val="114.9"/>
  <p:tag name="ANNOTATION_TOP_19" val="696"/>
  <p:tag name="ANNOTATION_LEFT_19" val="79"/>
  <p:tag name="ANNOTATION_WIDTH_19" val="121"/>
  <p:tag name="ANNOTATION_HEIGHT_19" val="121"/>
  <p:tag name="ANNOTATION_ANIMATION_19" val="3"/>
  <p:tag name="ANNOTATION_ROTATION_19" val="0"/>
  <p:tag name="ANNOTATION_SUB_TYPE_19" val="2"/>
  <p:tag name="ANNOTATION_LOOP_COUNT_19" val="1"/>
  <p:tag name="ANNOTATION_BOX_RADIUS_19" val="0"/>
  <p:tag name="ANNOTATION_SCALE_19" val="100"/>
  <p:tag name="ANNOTATION_BORDER_ALPHA_19" val="100"/>
  <p:tag name="ANNOTATION_BORDER_COLOR_19" val="255"/>
  <p:tag name="ANNOTATION_FILL_COLOR_19" val="65535"/>
  <p:tag name="ANNOTATION_FILL_ALPHA_19" val="100"/>
  <p:tag name="ANNOTATION_BORDER_WIDTH_19" val="2"/>
  <p:tag name="ANNOTATION_SLIDE_WIDTH_19" val="960"/>
  <p:tag name="ANNOTATION_SLIDE_HEIGHT_19" val="720"/>
  <p:tag name="ANNOTATION_TYPE_20" val="0"/>
  <p:tag name="ANNOTATION_START_20" val="114.9"/>
  <p:tag name="ANNOTATION_END_20" val="116.7"/>
  <p:tag name="ANNOTATION_TOP_20" val="408"/>
  <p:tag name="ANNOTATION_LEFT_20" val="353"/>
  <p:tag name="ANNOTATION_WIDTH_20" val="121"/>
  <p:tag name="ANNOTATION_HEIGHT_20" val="121"/>
  <p:tag name="ANNOTATION_ANIMATION_20" val="3"/>
  <p:tag name="ANNOTATION_ROTATION_20" val="0"/>
  <p:tag name="ANNOTATION_SUB_TYPE_20" val="2"/>
  <p:tag name="ANNOTATION_LOOP_COUNT_20" val="1"/>
  <p:tag name="ANNOTATION_BOX_RADIUS_20" val="0"/>
  <p:tag name="ANNOTATION_SCALE_20" val="100"/>
  <p:tag name="ANNOTATION_BORDER_ALPHA_20" val="100"/>
  <p:tag name="ANNOTATION_BORDER_COLOR_20" val="255"/>
  <p:tag name="ANNOTATION_FILL_COLOR_20" val="65535"/>
  <p:tag name="ANNOTATION_FILL_ALPHA_20" val="100"/>
  <p:tag name="ANNOTATION_BORDER_WIDTH_20" val="2"/>
  <p:tag name="ANNOTATION_SLIDE_WIDTH_20" val="960"/>
  <p:tag name="ANNOTATION_SLIDE_HEIGHT_20" val="720"/>
  <p:tag name="ANNOTATION_TYPE_21" val="0"/>
  <p:tag name="ANNOTATION_START_21" val="116.7"/>
  <p:tag name="ANNOTATION_END_21" val="121.4"/>
  <p:tag name="ANNOTATION_TOP_21" val="459"/>
  <p:tag name="ANNOTATION_LEFT_21" val="408"/>
  <p:tag name="ANNOTATION_WIDTH_21" val="121"/>
  <p:tag name="ANNOTATION_HEIGHT_21" val="121"/>
  <p:tag name="ANNOTATION_ANIMATION_21" val="3"/>
  <p:tag name="ANNOTATION_ROTATION_21" val="0"/>
  <p:tag name="ANNOTATION_SUB_TYPE_21" val="2"/>
  <p:tag name="ANNOTATION_LOOP_COUNT_21" val="1"/>
  <p:tag name="ANNOTATION_BOX_RADIUS_21" val="0"/>
  <p:tag name="ANNOTATION_SCALE_21" val="100"/>
  <p:tag name="ANNOTATION_BORDER_ALPHA_21" val="100"/>
  <p:tag name="ANNOTATION_BORDER_COLOR_21" val="255"/>
  <p:tag name="ANNOTATION_FILL_COLOR_21" val="65535"/>
  <p:tag name="ANNOTATION_FILL_ALPHA_21" val="100"/>
  <p:tag name="ANNOTATION_BORDER_WIDTH_21" val="2"/>
  <p:tag name="ANNOTATION_SLIDE_WIDTH_21" val="960"/>
  <p:tag name="ANNOTATION_SLIDE_HEIGHT_21" val="720"/>
  <p:tag name="ANNOTATION_TYPE_22" val="0"/>
  <p:tag name="ANNOTATION_START_22" val="121.4"/>
  <p:tag name="ANNOTATION_END_22" val="128.5"/>
  <p:tag name="ANNOTATION_TOP_22" val="559"/>
  <p:tag name="ANNOTATION_LEFT_22" val="392"/>
  <p:tag name="ANNOTATION_WIDTH_22" val="121"/>
  <p:tag name="ANNOTATION_HEIGHT_22" val="121"/>
  <p:tag name="ANNOTATION_ANIMATION_22" val="3"/>
  <p:tag name="ANNOTATION_ROTATION_22" val="0"/>
  <p:tag name="ANNOTATION_SUB_TYPE_22" val="2"/>
  <p:tag name="ANNOTATION_LOOP_COUNT_22" val="1"/>
  <p:tag name="ANNOTATION_BOX_RADIUS_22" val="0"/>
  <p:tag name="ANNOTATION_SCALE_22" val="100"/>
  <p:tag name="ANNOTATION_BORDER_ALPHA_22" val="100"/>
  <p:tag name="ANNOTATION_BORDER_COLOR_22" val="255"/>
  <p:tag name="ANNOTATION_FILL_COLOR_22" val="65535"/>
  <p:tag name="ANNOTATION_FILL_ALPHA_22" val="100"/>
  <p:tag name="ANNOTATION_BORDER_WIDTH_22" val="2"/>
  <p:tag name="ANNOTATION_SLIDE_WIDTH_22" val="960"/>
  <p:tag name="ANNOTATION_SLIDE_HEIGHT_22" val="720"/>
  <p:tag name="ANNOTATION_TYPE_23" val="0"/>
  <p:tag name="ANNOTATION_START_23" val="128.5"/>
  <p:tag name="ANNOTATION_END_23" val="152.4"/>
  <p:tag name="ANNOTATION_TOP_23" val="614"/>
  <p:tag name="ANNOTATION_LEFT_23" val="365"/>
  <p:tag name="ANNOTATION_WIDTH_23" val="121"/>
  <p:tag name="ANNOTATION_HEIGHT_23" val="121"/>
  <p:tag name="ANNOTATION_ANIMATION_23" val="3"/>
  <p:tag name="ANNOTATION_ROTATION_23" val="0"/>
  <p:tag name="ANNOTATION_SUB_TYPE_23" val="2"/>
  <p:tag name="ANNOTATION_LOOP_COUNT_23" val="1"/>
  <p:tag name="ANNOTATION_BOX_RADIUS_23" val="0"/>
  <p:tag name="ANNOTATION_SCALE_23" val="100"/>
  <p:tag name="ANNOTATION_BORDER_ALPHA_23" val="100"/>
  <p:tag name="ANNOTATION_BORDER_COLOR_23" val="255"/>
  <p:tag name="ANNOTATION_FILL_COLOR_23" val="65535"/>
  <p:tag name="ANNOTATION_FILL_ALPHA_23" val="100"/>
  <p:tag name="ANNOTATION_BORDER_WIDTH_23" val="2"/>
  <p:tag name="ANNOTATION_SLIDE_WIDTH_23" val="960"/>
  <p:tag name="ANNOTATION_SLIDE_HEIGHT_23" val="720"/>
  <p:tag name="ANNOTATION_TYPE_24" val="0"/>
  <p:tag name="ANNOTATION_START_24" val="152.4"/>
  <p:tag name="ANNOTATION_END_24" val="158.0"/>
  <p:tag name="ANNOTATION_TOP_24" val="681"/>
  <p:tag name="ANNOTATION_LEFT_24" val="399"/>
  <p:tag name="ANNOTATION_WIDTH_24" val="121"/>
  <p:tag name="ANNOTATION_HEIGHT_24" val="121"/>
  <p:tag name="ANNOTATION_ANIMATION_24" val="3"/>
  <p:tag name="ANNOTATION_ROTATION_24" val="0"/>
  <p:tag name="ANNOTATION_SUB_TYPE_24" val="2"/>
  <p:tag name="ANNOTATION_LOOP_COUNT_24" val="1"/>
  <p:tag name="ANNOTATION_BOX_RADIUS_24" val="0"/>
  <p:tag name="ANNOTATION_SCALE_24" val="100"/>
  <p:tag name="ANNOTATION_BORDER_ALPHA_24" val="100"/>
  <p:tag name="ANNOTATION_BORDER_COLOR_24" val="255"/>
  <p:tag name="ANNOTATION_FILL_COLOR_24" val="65535"/>
  <p:tag name="ANNOTATION_FILL_ALPHA_24" val="100"/>
  <p:tag name="ANNOTATION_BORDER_WIDTH_24" val="2"/>
  <p:tag name="ANNOTATION_SLIDE_WIDTH_24" val="960"/>
  <p:tag name="ANNOTATION_SLIDE_HEIGHT_24" val="720"/>
  <p:tag name="ANNOTATION_TYPE_25" val="0"/>
  <p:tag name="ANNOTATION_START_25" val="158.0"/>
  <p:tag name="ANNOTATION_END_25" val="159.6"/>
  <p:tag name="ANNOTATION_TOP_25" val="375"/>
  <p:tag name="ANNOTATION_LEFT_25" val="670"/>
  <p:tag name="ANNOTATION_WIDTH_25" val="121"/>
  <p:tag name="ANNOTATION_HEIGHT_25" val="121"/>
  <p:tag name="ANNOTATION_ANIMATION_25" val="3"/>
  <p:tag name="ANNOTATION_ROTATION_25" val="0"/>
  <p:tag name="ANNOTATION_SUB_TYPE_25" val="2"/>
  <p:tag name="ANNOTATION_LOOP_COUNT_25" val="1"/>
  <p:tag name="ANNOTATION_BOX_RADIUS_25" val="0"/>
  <p:tag name="ANNOTATION_SCALE_25" val="100"/>
  <p:tag name="ANNOTATION_BORDER_ALPHA_25" val="100"/>
  <p:tag name="ANNOTATION_BORDER_COLOR_25" val="255"/>
  <p:tag name="ANNOTATION_FILL_COLOR_25" val="65535"/>
  <p:tag name="ANNOTATION_FILL_ALPHA_25" val="100"/>
  <p:tag name="ANNOTATION_BORDER_WIDTH_25" val="2"/>
  <p:tag name="ANNOTATION_SLIDE_WIDTH_25" val="960"/>
  <p:tag name="ANNOTATION_SLIDE_HEIGHT_25" val="720"/>
  <p:tag name="ANNOTATION_TYPE_26" val="0"/>
  <p:tag name="ANNOTATION_START_26" val="159.6"/>
  <p:tag name="ANNOTATION_END_26" val="165.4"/>
  <p:tag name="ANNOTATION_TOP_26" val="466"/>
  <p:tag name="ANNOTATION_LEFT_26" val="736"/>
  <p:tag name="ANNOTATION_WIDTH_26" val="121"/>
  <p:tag name="ANNOTATION_HEIGHT_26" val="121"/>
  <p:tag name="ANNOTATION_ANIMATION_26" val="3"/>
  <p:tag name="ANNOTATION_ROTATION_26" val="0"/>
  <p:tag name="ANNOTATION_SUB_TYPE_26" val="2"/>
  <p:tag name="ANNOTATION_LOOP_COUNT_26" val="1"/>
  <p:tag name="ANNOTATION_BOX_RADIUS_26" val="0"/>
  <p:tag name="ANNOTATION_SCALE_26" val="100"/>
  <p:tag name="ANNOTATION_BORDER_ALPHA_26" val="100"/>
  <p:tag name="ANNOTATION_BORDER_COLOR_26" val="255"/>
  <p:tag name="ANNOTATION_FILL_COLOR_26" val="65535"/>
  <p:tag name="ANNOTATION_FILL_ALPHA_26" val="100"/>
  <p:tag name="ANNOTATION_BORDER_WIDTH_26" val="2"/>
  <p:tag name="ANNOTATION_SLIDE_WIDTH_26" val="960"/>
  <p:tag name="ANNOTATION_SLIDE_HEIGHT_26" val="720"/>
  <p:tag name="ANNOTATION_TYPE_27" val="0"/>
  <p:tag name="ANNOTATION_START_27" val="165.4"/>
  <p:tag name="ANNOTATION_END_27" val="179.7"/>
  <p:tag name="ANNOTATION_TOP_27" val="577"/>
  <p:tag name="ANNOTATION_LEFT_27" val="680"/>
  <p:tag name="ANNOTATION_WIDTH_27" val="121"/>
  <p:tag name="ANNOTATION_HEIGHT_27" val="121"/>
  <p:tag name="ANNOTATION_ANIMATION_27" val="3"/>
  <p:tag name="ANNOTATION_ROTATION_27" val="0"/>
  <p:tag name="ANNOTATION_SUB_TYPE_27" val="2"/>
  <p:tag name="ANNOTATION_LOOP_COUNT_27" val="1"/>
  <p:tag name="ANNOTATION_BOX_RADIUS_27" val="0"/>
  <p:tag name="ANNOTATION_SCALE_27" val="100"/>
  <p:tag name="ANNOTATION_BORDER_ALPHA_27" val="100"/>
  <p:tag name="ANNOTATION_BORDER_COLOR_27" val="255"/>
  <p:tag name="ANNOTATION_FILL_COLOR_27" val="65535"/>
  <p:tag name="ANNOTATION_FILL_ALPHA_27" val="100"/>
  <p:tag name="ANNOTATION_BORDER_WIDTH_27" val="2"/>
  <p:tag name="ANNOTATION_SLIDE_WIDTH_27" val="960"/>
  <p:tag name="ANNOTATION_SLIDE_HEIGHT_27" val="720"/>
  <p:tag name="ANNOTATION_TYPE_28" val="0"/>
  <p:tag name="ANNOTATION_START_28" val="179.7"/>
  <p:tag name="ANNOTATION_END_28" val="180.8"/>
  <p:tag name="ANNOTATION_TOP_28" val="577"/>
  <p:tag name="ANNOTATION_LEFT_28" val="812"/>
  <p:tag name="ANNOTATION_WIDTH_28" val="121"/>
  <p:tag name="ANNOTATION_HEIGHT_28" val="121"/>
  <p:tag name="ANNOTATION_ANIMATION_28" val="3"/>
  <p:tag name="ANNOTATION_ROTATION_28" val="0"/>
  <p:tag name="ANNOTATION_SUB_TYPE_28" val="2"/>
  <p:tag name="ANNOTATION_LOOP_COUNT_28" val="1"/>
  <p:tag name="ANNOTATION_BOX_RADIUS_28" val="0"/>
  <p:tag name="ANNOTATION_SCALE_28" val="100"/>
  <p:tag name="ANNOTATION_BORDER_ALPHA_28" val="100"/>
  <p:tag name="ANNOTATION_BORDER_COLOR_28" val="255"/>
  <p:tag name="ANNOTATION_FILL_COLOR_28" val="65535"/>
  <p:tag name="ANNOTATION_FILL_ALPHA_28" val="100"/>
  <p:tag name="ANNOTATION_BORDER_WIDTH_28" val="2"/>
  <p:tag name="ANNOTATION_SLIDE_WIDTH_28" val="960"/>
  <p:tag name="ANNOTATION_SLIDE_HEIGHT_28" val="720"/>
  <p:tag name="ANNOTATION_TYPE_29" val="0"/>
  <p:tag name="ANNOTATION_START_29" val="180.8"/>
  <p:tag name="ANNOTATION_END_29" val="181.3"/>
  <p:tag name="ANNOTATION_TOP_29" val="611"/>
  <p:tag name="ANNOTATION_LEFT_29" val="719"/>
  <p:tag name="ANNOTATION_WIDTH_29" val="121"/>
  <p:tag name="ANNOTATION_HEIGHT_29" val="121"/>
  <p:tag name="ANNOTATION_ANIMATION_29" val="3"/>
  <p:tag name="ANNOTATION_ROTATION_29" val="0"/>
  <p:tag name="ANNOTATION_SUB_TYPE_29" val="2"/>
  <p:tag name="ANNOTATION_LOOP_COUNT_29" val="1"/>
  <p:tag name="ANNOTATION_BOX_RADIUS_29" val="0"/>
  <p:tag name="ANNOTATION_SCALE_29" val="100"/>
  <p:tag name="ANNOTATION_BORDER_ALPHA_29" val="100"/>
  <p:tag name="ANNOTATION_BORDER_COLOR_29" val="255"/>
  <p:tag name="ANNOTATION_FILL_COLOR_29" val="65535"/>
  <p:tag name="ANNOTATION_FILL_ALPHA_29" val="100"/>
  <p:tag name="ANNOTATION_BORDER_WIDTH_29" val="2"/>
  <p:tag name="ANNOTATION_SLIDE_WIDTH_29" val="960"/>
  <p:tag name="ANNOTATION_SLIDE_HEIGHT_29" val="720"/>
  <p:tag name="ANNOTATION_TYPE_30" val="0"/>
  <p:tag name="ANNOTATION_START_30" val="181.3"/>
  <p:tag name="ANNOTATION_END_30" val="198.0"/>
  <p:tag name="ANNOTATION_TOP_30" val="638"/>
  <p:tag name="ANNOTATION_LEFT_30" val="703"/>
  <p:tag name="ANNOTATION_WIDTH_30" val="121"/>
  <p:tag name="ANNOTATION_HEIGHT_30" val="121"/>
  <p:tag name="ANNOTATION_ANIMATION_30" val="3"/>
  <p:tag name="ANNOTATION_ROTATION_30" val="0"/>
  <p:tag name="ANNOTATION_SUB_TYPE_30" val="2"/>
  <p:tag name="ANNOTATION_LOOP_COUNT_30" val="1"/>
  <p:tag name="ANNOTATION_BOX_RADIUS_30" val="0"/>
  <p:tag name="ANNOTATION_SCALE_30" val="100"/>
  <p:tag name="ANNOTATION_BORDER_ALPHA_30" val="100"/>
  <p:tag name="ANNOTATION_BORDER_COLOR_30" val="255"/>
  <p:tag name="ANNOTATION_FILL_COLOR_30" val="65535"/>
  <p:tag name="ANNOTATION_FILL_ALPHA_30" val="100"/>
  <p:tag name="ANNOTATION_BORDER_WIDTH_30" val="2"/>
  <p:tag name="ANNOTATION_SLIDE_WIDTH_30" val="960"/>
  <p:tag name="ANNOTATION_SLIDE_HEIGHT_30" val="720"/>
  <p:tag name="ANNOTATION_TYPE_31" val="0"/>
  <p:tag name="ANNOTATION_START_31" val="198.0"/>
  <p:tag name="ANNOTATION_TOP_31" val="684"/>
  <p:tag name="ANNOTATION_LEFT_31" val="691"/>
  <p:tag name="ANNOTATION_WIDTH_31" val="121"/>
  <p:tag name="ANNOTATION_HEIGHT_31" val="121"/>
  <p:tag name="ANNOTATION_ANIMATION_31" val="3"/>
  <p:tag name="ANNOTATION_ROTATION_31" val="0"/>
  <p:tag name="ANNOTATION_SUB_TYPE_31" val="2"/>
  <p:tag name="ANNOTATION_LOOP_COUNT_31" val="1"/>
  <p:tag name="ANNOTATION_BOX_RADIUS_31" val="0"/>
  <p:tag name="ANNOTATION_SCALE_31" val="100"/>
  <p:tag name="ANNOTATION_BORDER_ALPHA_31" val="100"/>
  <p:tag name="ANNOTATION_BORDER_COLOR_31" val="255"/>
  <p:tag name="ANNOTATION_FILL_COLOR_31" val="65535"/>
  <p:tag name="ANNOTATION_FILL_ALPHA_31" val="100"/>
  <p:tag name="ANNOTATION_BORDER_WIDTH_31" val="2"/>
  <p:tag name="ANNOTATION_SLIDE_WIDTH_31" val="960"/>
  <p:tag name="ANNOTATION_SLIDE_HEIGHT_31" val="720"/>
  <p:tag name="ANNOTATION_COUNT" val="31"/>
  <p:tag name="ARTICULATE_NAV_LEVEL" val="1"/>
  <p:tag name="ARTICULATE_SLIDE_PRESENTER_GUID" val="edd925d2-6f45-4dc2-a31f-a8e34f1cfc24"/>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74"/>
  <p:tag name="ARTICULATE_AUDIO_RECORDED" val="1"/>
  <p:tag name="TIMELINE" val="3.3/16.0/20.3/23.6/29.3/34.7"/>
  <p:tag name="ELAPSEDTIME" val="123.1"/>
  <p:tag name="ANNOTATION_TYPE_1" val="0"/>
  <p:tag name="ANNOTATION_START_1" val="8.8"/>
  <p:tag name="ANNOTATION_END_1" val="14.9"/>
  <p:tag name="ANNOTATION_TOP_1" val="137"/>
  <p:tag name="ANNOTATION_LEFT_1" val="793"/>
  <p:tag name="ANNOTATION_WIDTH_1" val="121"/>
  <p:tag name="ANNOTATION_HEIGHT_1" val="121"/>
  <p:tag name="ANNOTATION_ANIMATION_1" val="4"/>
  <p:tag name="ANNOTATION_ROTATION_1" val="0"/>
  <p:tag name="ANNOTATION_SUB_TYPE_1" val="7"/>
  <p:tag name="ANNOTATION_LOOP_COUNT_1" val="1"/>
  <p:tag name="ANNOTATION_BOX_RADIUS_1" val="0"/>
  <p:tag name="ANNOTATION_SCALE_1" val="100"/>
  <p:tag name="ANNOTATION_BORDER_ALPHA_1" val="100"/>
  <p:tag name="ANNOTATION_BORDER_COLOR_1" val="16777215"/>
  <p:tag name="ANNOTATION_FILL_COLOR_1" val="3487637"/>
  <p:tag name="ANNOTATION_FILL_ALPHA_1" val="100"/>
  <p:tag name="ANNOTATION_BORDER_WIDTH_1" val="2"/>
  <p:tag name="ANNOTATION_SLIDE_WIDTH_1" val="960"/>
  <p:tag name="ANNOTATION_SLIDE_HEIGHT_1" val="720"/>
  <p:tag name="ANNOTATION_TYPE_2" val="0"/>
  <p:tag name="ANNOTATION_START_2" val="50.6"/>
  <p:tag name="ANNOTATION_END_2" val="52.3"/>
  <p:tag name="ANNOTATION_TOP_2" val="167"/>
  <p:tag name="ANNOTATION_LEFT_2" val="177"/>
  <p:tag name="ANNOTATION_WIDTH_2" val="121"/>
  <p:tag name="ANNOTATION_HEIGHT_2" val="121"/>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255"/>
  <p:tag name="ANNOTATION_FILL_COLOR_2" val="65535"/>
  <p:tag name="ANNOTATION_FILL_ALPHA_2" val="100"/>
  <p:tag name="ANNOTATION_BORDER_WIDTH_2" val="2"/>
  <p:tag name="ANNOTATION_SLIDE_WIDTH_2" val="960"/>
  <p:tag name="ANNOTATION_SLIDE_HEIGHT_2" val="720"/>
  <p:tag name="ANNOTATION_TYPE_3" val="0"/>
  <p:tag name="ANNOTATION_START_3" val="52.3"/>
  <p:tag name="ANNOTATION_END_3" val="54.0"/>
  <p:tag name="ANNOTATION_TOP_3" val="220"/>
  <p:tag name="ANNOTATION_LEFT_3" val="671"/>
  <p:tag name="ANNOTATION_WIDTH_3" val="121"/>
  <p:tag name="ANNOTATION_HEIGHT_3" val="121"/>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255"/>
  <p:tag name="ANNOTATION_FILL_COLOR_3" val="65535"/>
  <p:tag name="ANNOTATION_FILL_ALPHA_3" val="100"/>
  <p:tag name="ANNOTATION_BORDER_WIDTH_3" val="2"/>
  <p:tag name="ANNOTATION_SLIDE_WIDTH_3" val="960"/>
  <p:tag name="ANNOTATION_SLIDE_HEIGHT_3" val="720"/>
  <p:tag name="ANNOTATION_TYPE_4" val="0"/>
  <p:tag name="ANNOTATION_START_4" val="54.0"/>
  <p:tag name="ANNOTATION_END_4" val="56.7"/>
  <p:tag name="ANNOTATION_TOP_4" val="402"/>
  <p:tag name="ANNOTATION_LEFT_4" val="174"/>
  <p:tag name="ANNOTATION_WIDTH_4" val="121"/>
  <p:tag name="ANNOTATION_HEIGHT_4" val="121"/>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255"/>
  <p:tag name="ANNOTATION_FILL_COLOR_4" val="65535"/>
  <p:tag name="ANNOTATION_FILL_ALPHA_4" val="100"/>
  <p:tag name="ANNOTATION_BORDER_WIDTH_4" val="2"/>
  <p:tag name="ANNOTATION_SLIDE_WIDTH_4" val="960"/>
  <p:tag name="ANNOTATION_SLIDE_HEIGHT_4" val="720"/>
  <p:tag name="ANNOTATION_TYPE_5" val="0"/>
  <p:tag name="ANNOTATION_START_5" val="56.7"/>
  <p:tag name="ANNOTATION_END_5" val="61.9"/>
  <p:tag name="ANNOTATION_TOP_5" val="269"/>
  <p:tag name="ANNOTATION_LEFT_5" val="638"/>
  <p:tag name="ANNOTATION_WIDTH_5" val="121"/>
  <p:tag name="ANNOTATION_HEIGHT_5" val="121"/>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255"/>
  <p:tag name="ANNOTATION_FILL_COLOR_5" val="65535"/>
  <p:tag name="ANNOTATION_FILL_ALPHA_5" val="100"/>
  <p:tag name="ANNOTATION_BORDER_WIDTH_5" val="2"/>
  <p:tag name="ANNOTATION_SLIDE_WIDTH_5" val="960"/>
  <p:tag name="ANNOTATION_SLIDE_HEIGHT_5" val="720"/>
  <p:tag name="ANNOTATION_TYPE_6" val="0"/>
  <p:tag name="ANNOTATION_START_6" val="61.9"/>
  <p:tag name="ANNOTATION_END_6" val="75.7"/>
  <p:tag name="ANNOTATION_TOP_6" val="578"/>
  <p:tag name="ANNOTATION_LEFT_6" val="69"/>
  <p:tag name="ANNOTATION_WIDTH_6" val="121"/>
  <p:tag name="ANNOTATION_HEIGHT_6" val="121"/>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255"/>
  <p:tag name="ANNOTATION_FILL_COLOR_6" val="65535"/>
  <p:tag name="ANNOTATION_FILL_ALPHA_6" val="100"/>
  <p:tag name="ANNOTATION_BORDER_WIDTH_6" val="2"/>
  <p:tag name="ANNOTATION_SLIDE_WIDTH_6" val="960"/>
  <p:tag name="ANNOTATION_SLIDE_HEIGHT_6" val="720"/>
  <p:tag name="ANNOTATION_TYPE_7" val="0"/>
  <p:tag name="ANNOTATION_START_7" val="75.7"/>
  <p:tag name="ANNOTATION_TOP_7" val="641"/>
  <p:tag name="ANNOTATION_LEFT_7" val="57"/>
  <p:tag name="ANNOTATION_WIDTH_7" val="121"/>
  <p:tag name="ANNOTATION_HEIGHT_7" val="121"/>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255"/>
  <p:tag name="ANNOTATION_FILL_COLOR_7" val="65535"/>
  <p:tag name="ANNOTATION_FILL_ALPHA_7" val="100"/>
  <p:tag name="ANNOTATION_BORDER_WIDTH_7" val="2"/>
  <p:tag name="ANNOTATION_SLIDE_WIDTH_7" val="960"/>
  <p:tag name="ANNOTATION_SLIDE_HEIGHT_7" val="720"/>
  <p:tag name="ANNOTATION_COUNT" val="7"/>
  <p:tag name="ARTICULATE_NAV_LEVEL" val="1"/>
  <p:tag name="ARTICULATE_SLIDE_PRESENTER_GUID" val="edd925d2-6f45-4dc2-a31f-a8e34f1cfc24"/>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28230</TotalTime>
  <Words>5452</Words>
  <Application>Microsoft Office PowerPoint</Application>
  <PresentationFormat>On-screen Show (4:3)</PresentationFormat>
  <Paragraphs>510</Paragraphs>
  <Slides>125</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125</vt:i4>
      </vt:variant>
    </vt:vector>
  </HeadingPairs>
  <TitlesOfParts>
    <vt:vector size="137" baseType="lpstr">
      <vt:lpstr>Aharoni</vt:lpstr>
      <vt:lpstr>Arial</vt:lpstr>
      <vt:lpstr>Arial Black</vt:lpstr>
      <vt:lpstr>Calibri</vt:lpstr>
      <vt:lpstr>Constantia</vt:lpstr>
      <vt:lpstr>JansonTextLTStd-Roman</vt:lpstr>
      <vt:lpstr>Majalla UI</vt:lpstr>
      <vt:lpstr>MathematicalPi-One</vt:lpstr>
      <vt:lpstr>Times New Roman</vt:lpstr>
      <vt:lpstr>Wingdings</vt:lpstr>
      <vt:lpstr>Wingdings 2</vt:lpstr>
      <vt:lpstr>Débit</vt:lpstr>
      <vt:lpstr>PowerPoint Presentation</vt:lpstr>
      <vt:lpstr>PowerPoint Presentation</vt:lpstr>
      <vt:lpstr>PowerPoint Presentation</vt:lpstr>
      <vt:lpstr>Les polymères fibreux du cytosquelette sont classés selon leur diamètre en </vt:lpstr>
      <vt:lpstr>PowerPoint Presentation</vt:lpstr>
      <vt:lpstr>Organisation des filaments du cytosquelette dans la cellule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Les dimères eux vont s'assembler en tetramère de manière anti-parallèle.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assia</dc:creator>
  <cp:lastModifiedBy>SOFTCLOUD</cp:lastModifiedBy>
  <cp:revision>1210</cp:revision>
  <dcterms:created xsi:type="dcterms:W3CDTF">2011-07-24T07:54:23Z</dcterms:created>
  <dcterms:modified xsi:type="dcterms:W3CDTF">2024-11-21T15:08:17Z</dcterms:modified>
</cp:coreProperties>
</file>