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8"/>
  </p:notesMasterIdLst>
  <p:sldIdLst>
    <p:sldId id="256" r:id="rId2"/>
    <p:sldId id="435" r:id="rId3"/>
    <p:sldId id="320" r:id="rId4"/>
    <p:sldId id="335" r:id="rId5"/>
    <p:sldId id="403" r:id="rId6"/>
    <p:sldId id="436" r:id="rId7"/>
    <p:sldId id="325" r:id="rId8"/>
    <p:sldId id="377" r:id="rId9"/>
    <p:sldId id="406" r:id="rId10"/>
    <p:sldId id="407" r:id="rId11"/>
    <p:sldId id="408" r:id="rId12"/>
    <p:sldId id="321" r:id="rId13"/>
    <p:sldId id="327" r:id="rId14"/>
    <p:sldId id="336" r:id="rId15"/>
    <p:sldId id="431" r:id="rId16"/>
    <p:sldId id="429" r:id="rId17"/>
    <p:sldId id="379" r:id="rId18"/>
    <p:sldId id="447" r:id="rId19"/>
    <p:sldId id="331" r:id="rId20"/>
    <p:sldId id="384" r:id="rId21"/>
    <p:sldId id="385" r:id="rId22"/>
    <p:sldId id="380" r:id="rId23"/>
    <p:sldId id="344" r:id="rId24"/>
    <p:sldId id="382" r:id="rId25"/>
    <p:sldId id="445" r:id="rId26"/>
    <p:sldId id="389" r:id="rId27"/>
    <p:sldId id="425" r:id="rId28"/>
    <p:sldId id="346" r:id="rId29"/>
    <p:sldId id="386" r:id="rId30"/>
    <p:sldId id="347" r:id="rId31"/>
    <p:sldId id="387" r:id="rId32"/>
    <p:sldId id="368" r:id="rId33"/>
    <p:sldId id="350" r:id="rId34"/>
    <p:sldId id="409" r:id="rId35"/>
    <p:sldId id="381" r:id="rId36"/>
    <p:sldId id="349" r:id="rId37"/>
    <p:sldId id="392" r:id="rId38"/>
    <p:sldId id="367" r:id="rId39"/>
    <p:sldId id="393" r:id="rId40"/>
    <p:sldId id="363" r:id="rId41"/>
    <p:sldId id="369" r:id="rId42"/>
    <p:sldId id="432" r:id="rId43"/>
    <p:sldId id="410" r:id="rId44"/>
    <p:sldId id="450" r:id="rId45"/>
    <p:sldId id="383" r:id="rId46"/>
    <p:sldId id="341" r:id="rId47"/>
    <p:sldId id="343" r:id="rId48"/>
    <p:sldId id="370" r:id="rId49"/>
    <p:sldId id="372" r:id="rId50"/>
    <p:sldId id="411" r:id="rId51"/>
    <p:sldId id="413" r:id="rId52"/>
    <p:sldId id="373" r:id="rId53"/>
    <p:sldId id="394" r:id="rId54"/>
    <p:sldId id="415" r:id="rId55"/>
    <p:sldId id="416" r:id="rId56"/>
    <p:sldId id="412" r:id="rId57"/>
    <p:sldId id="374" r:id="rId58"/>
    <p:sldId id="448" r:id="rId59"/>
    <p:sldId id="353" r:id="rId60"/>
    <p:sldId id="339" r:id="rId61"/>
    <p:sldId id="441" r:id="rId62"/>
    <p:sldId id="440" r:id="rId63"/>
    <p:sldId id="438" r:id="rId64"/>
    <p:sldId id="395" r:id="rId65"/>
    <p:sldId id="396" r:id="rId66"/>
    <p:sldId id="442" r:id="rId67"/>
    <p:sldId id="449" r:id="rId68"/>
    <p:sldId id="340" r:id="rId69"/>
    <p:sldId id="397" r:id="rId70"/>
    <p:sldId id="398" r:id="rId71"/>
    <p:sldId id="434" r:id="rId72"/>
    <p:sldId id="414" r:id="rId73"/>
    <p:sldId id="295" r:id="rId74"/>
    <p:sldId id="443" r:id="rId75"/>
    <p:sldId id="390" r:id="rId76"/>
    <p:sldId id="391" r:id="rId7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0000"/>
    <a:srgbClr val="0000FF"/>
    <a:srgbClr val="F7F9FB"/>
    <a:srgbClr val="FF0066"/>
    <a:srgbClr val="D20000"/>
    <a:srgbClr val="0033CC"/>
    <a:srgbClr val="006C31"/>
    <a:srgbClr val="FF0000"/>
    <a:srgbClr val="D60093"/>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6" autoAdjust="0"/>
    <p:restoredTop sz="91039" autoAdjust="0"/>
  </p:normalViewPr>
  <p:slideViewPr>
    <p:cSldViewPr>
      <p:cViewPr varScale="1">
        <p:scale>
          <a:sx n="68" d="100"/>
          <a:sy n="68" d="100"/>
        </p:scale>
        <p:origin x="1320"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Feuil1!$B$1</c:f>
              <c:strCache>
                <c:ptCount val="1"/>
                <c:pt idx="0">
                  <c:v>Ventes</c:v>
                </c:pt>
              </c:strCache>
            </c:strRef>
          </c:tx>
          <c:cat>
            <c:strRef>
              <c:f>Feuil1!$A$2:$A$5</c:f>
              <c:strCache>
                <c:ptCount val="4"/>
                <c:pt idx="0">
                  <c:v>Phospholipides</c:v>
                </c:pt>
                <c:pt idx="1">
                  <c:v>Cholestérol</c:v>
                </c:pt>
                <c:pt idx="2">
                  <c:v>Glycolipides</c:v>
                </c:pt>
                <c:pt idx="3">
                  <c:v>Acides gras libres</c:v>
                </c:pt>
              </c:strCache>
            </c:strRef>
          </c:cat>
          <c:val>
            <c:numRef>
              <c:f>Feuil1!$B$2:$B$5</c:f>
              <c:numCache>
                <c:formatCode>General</c:formatCode>
                <c:ptCount val="4"/>
                <c:pt idx="0">
                  <c:v>55</c:v>
                </c:pt>
                <c:pt idx="1">
                  <c:v>25</c:v>
                </c:pt>
                <c:pt idx="2">
                  <c:v>18</c:v>
                </c:pt>
                <c:pt idx="3">
                  <c:v>2</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fr-F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9C2317-7266-4C72-AD97-2985CEDAA577}" type="datetimeFigureOut">
              <a:rPr lang="fr-FR" smtClean="0"/>
              <a:pPr/>
              <a:t>20/11/2024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6FC310-B0D4-44B0-9F69-4E238F65326A}" type="slidenum">
              <a:rPr lang="fr-FR" smtClean="0"/>
              <a:pPr/>
              <a:t>‹N°›</a:t>
            </a:fld>
            <a:endParaRPr lang="fr-FR"/>
          </a:p>
        </p:txBody>
      </p:sp>
    </p:spTree>
    <p:extLst>
      <p:ext uri="{BB962C8B-B14F-4D97-AF65-F5344CB8AC3E}">
        <p14:creationId xmlns:p14="http://schemas.microsoft.com/office/powerpoint/2010/main" val="2840291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9</a:t>
            </a:fld>
            <a:endParaRPr lang="fr-FR"/>
          </a:p>
        </p:txBody>
      </p:sp>
    </p:spTree>
    <p:extLst>
      <p:ext uri="{BB962C8B-B14F-4D97-AF65-F5344CB8AC3E}">
        <p14:creationId xmlns:p14="http://schemas.microsoft.com/office/powerpoint/2010/main" val="3279368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26</a:t>
            </a:fld>
            <a:endParaRPr lang="fr-FR"/>
          </a:p>
        </p:txBody>
      </p:sp>
    </p:spTree>
    <p:extLst>
      <p:ext uri="{BB962C8B-B14F-4D97-AF65-F5344CB8AC3E}">
        <p14:creationId xmlns:p14="http://schemas.microsoft.com/office/powerpoint/2010/main" val="298708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64</a:t>
            </a:fld>
            <a:endParaRPr lang="fr-FR"/>
          </a:p>
        </p:txBody>
      </p:sp>
    </p:spTree>
    <p:extLst>
      <p:ext uri="{BB962C8B-B14F-4D97-AF65-F5344CB8AC3E}">
        <p14:creationId xmlns:p14="http://schemas.microsoft.com/office/powerpoint/2010/main" val="85577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FAF69987-B743-4A8F-B95C-BEA6D9133A28}" type="datetimeFigureOut">
              <a:rPr lang="fr-FR" smtClean="0"/>
              <a:pPr/>
              <a:t>20/11/2024</a:t>
            </a:fld>
            <a:endParaRPr lang="fr-FR"/>
          </a:p>
        </p:txBody>
      </p:sp>
      <p:sp>
        <p:nvSpPr>
          <p:cNvPr id="19" name="Espace réservé du pied de page 18"/>
          <p:cNvSpPr>
            <a:spLocks noGrp="1"/>
          </p:cNvSpPr>
          <p:nvPr>
            <p:ph type="ftr" sz="quarter" idx="11"/>
          </p:nvPr>
        </p:nvSpPr>
        <p:spPr/>
        <p:txBody>
          <a:bodyPr/>
          <a:lstStyle/>
          <a:p>
            <a:endParaRPr lang="fr-FR"/>
          </a:p>
        </p:txBody>
      </p:sp>
      <p:sp>
        <p:nvSpPr>
          <p:cNvPr id="27" name="Espace réservé du numéro de diapositive 26"/>
          <p:cNvSpPr>
            <a:spLocks noGrp="1"/>
          </p:cNvSpPr>
          <p:nvPr>
            <p:ph type="sldNum" sz="quarter" idx="12"/>
          </p:nvPr>
        </p:nvSpPr>
        <p:spPr/>
        <p:txBody>
          <a:bodyPr/>
          <a:lstStyle/>
          <a:p>
            <a:fld id="{B9C6CA95-638E-458E-B889-E9BE13445C46}"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transition>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AF69987-B743-4A8F-B95C-BEA6D9133A28}" type="datetimeFigureOut">
              <a:rPr lang="fr-FR" smtClean="0"/>
              <a:pPr/>
              <a:t>20/11/2024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AF69987-B743-4A8F-B95C-BEA6D9133A28}" type="datetimeFigureOut">
              <a:rPr lang="fr-FR" smtClean="0"/>
              <a:pPr/>
              <a:t>20/11/2024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AF69987-B743-4A8F-B95C-BEA6D9133A28}" type="datetimeFigureOut">
              <a:rPr lang="fr-FR" smtClean="0"/>
              <a:pPr/>
              <a:t>20/11/2024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FAF69987-B743-4A8F-B95C-BEA6D9133A28}" type="datetimeFigureOut">
              <a:rPr lang="fr-FR" smtClean="0"/>
              <a:pPr/>
              <a:t>20/11/2024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transition>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FAF69987-B743-4A8F-B95C-BEA6D9133A28}" type="datetimeFigureOut">
              <a:rPr lang="fr-FR" smtClean="0"/>
              <a:pPr/>
              <a:t>20/11/2024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FAF69987-B743-4A8F-B95C-BEA6D9133A28}" type="datetimeFigureOut">
              <a:rPr lang="fr-FR" smtClean="0"/>
              <a:pPr/>
              <a:t>20/11/2024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FAF69987-B743-4A8F-B95C-BEA6D9133A28}" type="datetimeFigureOut">
              <a:rPr lang="fr-FR" smtClean="0"/>
              <a:pPr/>
              <a:t>20/11/2024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F69987-B743-4A8F-B95C-BEA6D9133A28}" type="datetimeFigureOut">
              <a:rPr lang="fr-FR" smtClean="0"/>
              <a:pPr/>
              <a:t>20/11/2024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FAF69987-B743-4A8F-B95C-BEA6D9133A28}" type="datetimeFigureOut">
              <a:rPr lang="fr-FR" smtClean="0"/>
              <a:pPr/>
              <a:t>20/11/2024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FAF69987-B743-4A8F-B95C-BEA6D9133A28}" type="datetimeFigureOut">
              <a:rPr lang="fr-FR" smtClean="0"/>
              <a:pPr/>
              <a:t>20/11/2024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077200" y="6356350"/>
            <a:ext cx="609600" cy="365125"/>
          </a:xfrm>
        </p:spPr>
        <p:txBody>
          <a:bodyPr/>
          <a:lstStyle/>
          <a:p>
            <a:fld id="{B9C6CA95-638E-458E-B889-E9BE13445C46}" type="slidenum">
              <a:rPr lang="fr-FR" smtClean="0"/>
              <a:pPr/>
              <a:t>‹N°›</a:t>
            </a:fld>
            <a:endParaRPr lang="fr-F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smtClean="0"/>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AF69987-B743-4A8F-B95C-BEA6D9133A28}" type="datetimeFigureOut">
              <a:rPr lang="fr-FR" smtClean="0"/>
              <a:pPr/>
              <a:t>20/11/2024</a:t>
            </a:fld>
            <a:endParaRPr lang="fr-FR"/>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F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9C6CA95-638E-458E-B889-E9BE13445C46}" type="slidenum">
              <a:rPr lang="fr-FR" smtClean="0"/>
              <a:pPr/>
              <a:t>‹N°›</a:t>
            </a:fld>
            <a:endParaRPr lang="fr-FR"/>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pull dir="d"/>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4.gif"/></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6" name="Titre 15"/>
          <p:cNvSpPr>
            <a:spLocks noGrp="1"/>
          </p:cNvSpPr>
          <p:nvPr>
            <p:ph type="title"/>
          </p:nvPr>
        </p:nvSpPr>
        <p:spPr>
          <a:xfrm>
            <a:off x="457200" y="-24"/>
            <a:ext cx="8229600" cy="857232"/>
          </a:xfrm>
          <a:solidFill>
            <a:schemeClr val="accent3">
              <a:lumMod val="60000"/>
              <a:lumOff val="40000"/>
            </a:schemeClr>
          </a:solidFill>
        </p:spPr>
        <p:txBody>
          <a:bodyPr>
            <a:noAutofit/>
          </a:bodyPr>
          <a:lstStyle/>
          <a:p>
            <a:pPr algn="ctr"/>
            <a:r>
              <a:rPr lang="fr-FR" sz="1400" b="1" dirty="0" smtClean="0">
                <a:latin typeface="Times New Roman" pitchFamily="18" charset="0"/>
                <a:cs typeface="Times New Roman" pitchFamily="18" charset="0"/>
              </a:rPr>
              <a:t>REPUBLIQUE ALGERIENNE DEMOCRATIQUE ET POPULAIRE</a:t>
            </a:r>
            <a:r>
              <a:rPr lang="fr-FR" sz="1400" dirty="0" smtClean="0">
                <a:latin typeface="Times New Roman" pitchFamily="18" charset="0"/>
                <a:cs typeface="Times New Roman" pitchFamily="18" charset="0"/>
              </a:rPr>
              <a:t/>
            </a:r>
            <a:br>
              <a:rPr lang="fr-FR" sz="1400" dirty="0" smtClean="0">
                <a:latin typeface="Times New Roman" pitchFamily="18" charset="0"/>
                <a:cs typeface="Times New Roman" pitchFamily="18" charset="0"/>
              </a:rPr>
            </a:br>
            <a:r>
              <a:rPr lang="fr-FR" sz="1400" b="1" dirty="0" smtClean="0">
                <a:latin typeface="Times New Roman" pitchFamily="18" charset="0"/>
                <a:cs typeface="Times New Roman" pitchFamily="18" charset="0"/>
              </a:rPr>
              <a:t>MINISTERE DE L’ENSEIGNEMENT SUPERIEUR ET DE LA RECHERCHE SCIENTIFIQUE</a:t>
            </a:r>
            <a:br>
              <a:rPr lang="fr-FR" sz="1400" b="1" dirty="0" smtClean="0">
                <a:latin typeface="Times New Roman" pitchFamily="18" charset="0"/>
                <a:cs typeface="Times New Roman" pitchFamily="18" charset="0"/>
              </a:rPr>
            </a:br>
            <a:r>
              <a:rPr lang="fr-FR" sz="1400" b="1" i="1" dirty="0" smtClean="0">
                <a:latin typeface="Times New Roman" pitchFamily="18" charset="0"/>
                <a:cs typeface="Times New Roman" pitchFamily="18" charset="0"/>
              </a:rPr>
              <a:t>Institut des sciences vétérinaires </a:t>
            </a:r>
            <a:r>
              <a:rPr lang="fr-FR" sz="1400" b="1" i="1" dirty="0" err="1" smtClean="0">
                <a:latin typeface="Times New Roman" pitchFamily="18" charset="0"/>
                <a:cs typeface="Times New Roman" pitchFamily="18" charset="0"/>
              </a:rPr>
              <a:t>khroub</a:t>
            </a:r>
            <a:r>
              <a:rPr lang="fr-FR" sz="1400" b="1" i="1" dirty="0" smtClean="0">
                <a:latin typeface="Times New Roman" pitchFamily="18" charset="0"/>
                <a:cs typeface="Times New Roman" pitchFamily="18" charset="0"/>
              </a:rPr>
              <a:t> </a:t>
            </a:r>
            <a:r>
              <a:rPr lang="fr-FR" sz="1400" b="1" i="1" dirty="0" err="1" smtClean="0">
                <a:latin typeface="Times New Roman" pitchFamily="18" charset="0"/>
                <a:cs typeface="Times New Roman" pitchFamily="18" charset="0"/>
              </a:rPr>
              <a:t>Univ</a:t>
            </a:r>
            <a:r>
              <a:rPr lang="fr-FR" sz="1400" b="1" i="1" dirty="0" smtClean="0">
                <a:latin typeface="Times New Roman" pitchFamily="18" charset="0"/>
                <a:cs typeface="Times New Roman" pitchFamily="18" charset="0"/>
              </a:rPr>
              <a:t> </a:t>
            </a:r>
            <a:r>
              <a:rPr lang="fr-FR" sz="1400" b="1" i="1" dirty="0" err="1" smtClean="0">
                <a:latin typeface="Times New Roman" pitchFamily="18" charset="0"/>
                <a:cs typeface="Times New Roman" pitchFamily="18" charset="0"/>
              </a:rPr>
              <a:t>constantine</a:t>
            </a:r>
            <a:r>
              <a:rPr lang="fr-FR" sz="1400" b="1" i="1" dirty="0" smtClean="0">
                <a:latin typeface="Times New Roman" pitchFamily="18" charset="0"/>
                <a:cs typeface="Times New Roman" pitchFamily="18" charset="0"/>
              </a:rPr>
              <a:t> 1- </a:t>
            </a:r>
            <a:br>
              <a:rPr lang="fr-FR" sz="1400" b="1" i="1" dirty="0" smtClean="0">
                <a:latin typeface="Times New Roman" pitchFamily="18" charset="0"/>
                <a:cs typeface="Times New Roman" pitchFamily="18" charset="0"/>
              </a:rPr>
            </a:br>
            <a:r>
              <a:rPr lang="fr-FR" sz="1400" b="1" i="1" dirty="0" smtClean="0">
                <a:latin typeface="Times New Roman" pitchFamily="18" charset="0"/>
                <a:cs typeface="Times New Roman" pitchFamily="18" charset="0"/>
              </a:rPr>
              <a:t>Département de préclinique</a:t>
            </a:r>
            <a:endParaRPr lang="fr-FR" sz="1400" dirty="0">
              <a:latin typeface="Times New Roman" pitchFamily="18" charset="0"/>
              <a:cs typeface="Times New Roman" pitchFamily="18" charset="0"/>
            </a:endParaRPr>
          </a:p>
        </p:txBody>
      </p:sp>
      <p:sp>
        <p:nvSpPr>
          <p:cNvPr id="18446" name="Rectangle 14"/>
          <p:cNvSpPr>
            <a:spLocks noChangeArrowheads="1"/>
          </p:cNvSpPr>
          <p:nvPr/>
        </p:nvSpPr>
        <p:spPr bwMode="auto">
          <a:xfrm>
            <a:off x="1928794" y="2500306"/>
            <a:ext cx="5643602" cy="6617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endParaRPr kumimoji="0" lang="fr-FR"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21" name="Rectangle 20"/>
          <p:cNvSpPr/>
          <p:nvPr/>
        </p:nvSpPr>
        <p:spPr>
          <a:xfrm>
            <a:off x="1050214" y="1643050"/>
            <a:ext cx="7308000" cy="3786214"/>
          </a:xfrm>
          <a:prstGeom prst="rect">
            <a:avLst/>
          </a:prstGeom>
          <a:ln w="76200">
            <a:solidFill>
              <a:srgbClr val="003300"/>
            </a:solidFill>
          </a:ln>
          <a:effectLst>
            <a:outerShdw blurRad="76200" dir="13500000" sy="23000" kx="1200000" algn="br" rotWithShape="0">
              <a:prstClr val="black">
                <a:alpha val="20000"/>
              </a:prstClr>
            </a:outerShdw>
            <a:softEdge rad="127000"/>
          </a:effectLst>
        </p:spPr>
        <p:style>
          <a:lnRef idx="0">
            <a:schemeClr val="accent3"/>
          </a:lnRef>
          <a:fillRef idx="3">
            <a:schemeClr val="accent3"/>
          </a:fillRef>
          <a:effectRef idx="3">
            <a:schemeClr val="accent3"/>
          </a:effectRef>
          <a:fontRef idx="minor">
            <a:schemeClr val="lt1"/>
          </a:fontRef>
        </p:style>
        <p:txBody>
          <a:bodyPr lIns="360000" rIns="360000" rtlCol="0" anchor="ctr"/>
          <a:lstStyle/>
          <a:p>
            <a:pPr algn="ctr"/>
            <a:endParaRPr lang="fr-FR" sz="4400" b="1" dirty="0" smtClean="0">
              <a:solidFill>
                <a:schemeClr val="tx1"/>
              </a:solidFill>
              <a:latin typeface="Times New Roman" pitchFamily="18" charset="0"/>
              <a:cs typeface="Times New Roman" pitchFamily="18" charset="0"/>
            </a:endParaRPr>
          </a:p>
          <a:p>
            <a:pPr algn="ctr"/>
            <a:endParaRPr lang="fr-FR" sz="4400" b="1" dirty="0" smtClean="0">
              <a:solidFill>
                <a:schemeClr val="tx1"/>
              </a:solidFill>
              <a:latin typeface="Times New Roman" pitchFamily="18" charset="0"/>
              <a:cs typeface="Times New Roman" pitchFamily="18" charset="0"/>
            </a:endParaRPr>
          </a:p>
          <a:p>
            <a:pPr algn="ctr"/>
            <a:endParaRPr lang="fr-FR" sz="4400" b="1" dirty="0" smtClean="0">
              <a:solidFill>
                <a:schemeClr val="tx1"/>
              </a:solidFill>
              <a:latin typeface="Times New Roman" pitchFamily="18" charset="0"/>
              <a:cs typeface="Times New Roman" pitchFamily="18" charset="0"/>
            </a:endParaRPr>
          </a:p>
          <a:p>
            <a:pPr algn="ctr"/>
            <a:r>
              <a:rPr lang="fr-FR" sz="4800" b="1" dirty="0" smtClean="0">
                <a:solidFill>
                  <a:schemeClr val="tx1"/>
                </a:solidFill>
                <a:latin typeface="Times New Roman" pitchFamily="18" charset="0"/>
                <a:cs typeface="Times New Roman" pitchFamily="18" charset="0"/>
              </a:rPr>
              <a:t>La Membrane plasmique</a:t>
            </a:r>
          </a:p>
          <a:p>
            <a:pPr algn="ctr"/>
            <a:endParaRPr lang="fr-FR" sz="4400" b="1" dirty="0" smtClean="0">
              <a:ln w="28575">
                <a:solidFill>
                  <a:schemeClr val="bg1"/>
                </a:solidFill>
              </a:ln>
              <a:solidFill>
                <a:schemeClr val="tx1"/>
              </a:solidFill>
              <a:latin typeface="Times New Roman" pitchFamily="18" charset="0"/>
              <a:cs typeface="Times New Roman" pitchFamily="18" charset="0"/>
            </a:endParaRPr>
          </a:p>
          <a:p>
            <a:pPr algn="ctr"/>
            <a:endParaRPr lang="fr-FR" sz="4400" b="1" dirty="0" smtClean="0">
              <a:solidFill>
                <a:schemeClr val="tx1"/>
              </a:solidFill>
              <a:latin typeface="Times New Roman" pitchFamily="18" charset="0"/>
              <a:cs typeface="Times New Roman" pitchFamily="18" charset="0"/>
            </a:endParaRPr>
          </a:p>
          <a:p>
            <a:pPr algn="ctr"/>
            <a:endParaRPr lang="fr-FR" sz="4400" b="1" dirty="0" smtClean="0">
              <a:solidFill>
                <a:schemeClr val="tx1"/>
              </a:solidFill>
              <a:latin typeface="Times New Roman" pitchFamily="18" charset="0"/>
              <a:cs typeface="Times New Roman" pitchFamily="18" charset="0"/>
            </a:endParaRPr>
          </a:p>
          <a:p>
            <a:pPr algn="ctr"/>
            <a:endParaRPr lang="fr-FR" sz="3600" dirty="0">
              <a:solidFill>
                <a:schemeClr val="tx1"/>
              </a:solidFill>
              <a:latin typeface="Times New Roman" pitchFamily="18" charset="0"/>
              <a:cs typeface="Times New Roman" pitchFamily="18" charset="0"/>
            </a:endParaRPr>
          </a:p>
        </p:txBody>
      </p:sp>
      <p:sp>
        <p:nvSpPr>
          <p:cNvPr id="7" name="Rectangle 6"/>
          <p:cNvSpPr/>
          <p:nvPr/>
        </p:nvSpPr>
        <p:spPr>
          <a:xfrm>
            <a:off x="1000100" y="857232"/>
            <a:ext cx="7400955" cy="646331"/>
          </a:xfrm>
          <a:prstGeom prst="rect">
            <a:avLst/>
          </a:prstGeom>
          <a:solidFill>
            <a:srgbClr val="FFC000"/>
          </a:solidFill>
          <a:ln w="38100">
            <a:solidFill>
              <a:srgbClr val="006600"/>
            </a:solidFill>
          </a:ln>
        </p:spPr>
        <p:txBody>
          <a:bodyPr wrap="square">
            <a:spAutoFit/>
          </a:bodyPr>
          <a:lstStyle/>
          <a:p>
            <a:pPr lvl="0" algn="ctr" fontAlgn="base">
              <a:spcBef>
                <a:spcPct val="0"/>
              </a:spcBef>
              <a:spcAft>
                <a:spcPct val="0"/>
              </a:spcAft>
            </a:pPr>
            <a:r>
              <a:rPr lang="fr-FR" sz="3600" b="1" dirty="0" smtClean="0">
                <a:solidFill>
                  <a:prstClr val="black"/>
                </a:solidFill>
                <a:latin typeface="Times New Roman" pitchFamily="18" charset="0"/>
                <a:ea typeface="Calibri" pitchFamily="34" charset="0"/>
                <a:cs typeface="Times New Roman" pitchFamily="18" charset="0"/>
              </a:rPr>
              <a:t>Cours de cytophysiologie </a:t>
            </a:r>
            <a:endParaRPr lang="fr-FR" sz="3600" dirty="0" smtClean="0">
              <a:solidFill>
                <a:prstClr val="black"/>
              </a:solidFill>
              <a:latin typeface="Times New Roman" pitchFamily="18" charset="0"/>
              <a:cs typeface="Times New Roman" pitchFamily="18" charset="0"/>
            </a:endParaRPr>
          </a:p>
        </p:txBody>
      </p:sp>
      <p:sp>
        <p:nvSpPr>
          <p:cNvPr id="9218" name="Rectangle 2"/>
          <p:cNvSpPr>
            <a:spLocks noChangeArrowheads="1"/>
          </p:cNvSpPr>
          <p:nvPr/>
        </p:nvSpPr>
        <p:spPr bwMode="auto">
          <a:xfrm>
            <a:off x="0" y="5214950"/>
            <a:ext cx="9144000"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endParaRPr kumimoji="0" lang="fr-FR" sz="1800" b="1"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lvl="0" algn="ctr" fontAlgn="base">
              <a:spcBef>
                <a:spcPct val="0"/>
              </a:spcBef>
              <a:spcAft>
                <a:spcPct val="0"/>
              </a:spcAft>
            </a:pPr>
            <a:endParaRPr kumimoji="0" lang="fr-FR" sz="1800" b="1"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Présentés</a:t>
            </a:r>
            <a:r>
              <a:rPr kumimoji="0" lang="fr-FR" sz="20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par l’</a:t>
            </a:r>
            <a:r>
              <a:rPr kumimoji="0" lang="fr-F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Enseignante  : Dr . ALLAOUI . A </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fr-FR" sz="2000" b="1" dirty="0" smtClean="0">
                <a:latin typeface="Times New Roman" pitchFamily="18" charset="0"/>
                <a:ea typeface="Calibri" pitchFamily="34" charset="0"/>
                <a:cs typeface="Times New Roman" pitchFamily="18" charset="0"/>
              </a:rPr>
              <a:t>Doctorat</a:t>
            </a:r>
            <a:r>
              <a:rPr kumimoji="0" lang="fr-F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en Maîtrise</a:t>
            </a:r>
            <a:r>
              <a:rPr kumimoji="0" lang="fr-FR" sz="20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des facteurs de la reproduction chez les Herbivores</a:t>
            </a:r>
          </a:p>
          <a:p>
            <a:pPr algn="ctr" eaLnBrk="0" fontAlgn="base" hangingPunct="0">
              <a:spcBef>
                <a:spcPct val="0"/>
              </a:spcBef>
              <a:spcAft>
                <a:spcPct val="0"/>
              </a:spcAft>
            </a:pPr>
            <a:r>
              <a:rPr lang="fr-FR" sz="2000" b="1" dirty="0" smtClean="0">
                <a:solidFill>
                  <a:prstClr val="black"/>
                </a:solidFill>
                <a:latin typeface="Times New Roman" pitchFamily="18" charset="0"/>
                <a:ea typeface="Calibri" pitchFamily="34" charset="0"/>
                <a:cs typeface="Times New Roman" pitchFamily="18" charset="0"/>
              </a:rPr>
              <a:t>Année </a:t>
            </a:r>
            <a:r>
              <a:rPr lang="fr-FR" sz="2000" b="1" smtClean="0">
                <a:solidFill>
                  <a:prstClr val="black"/>
                </a:solidFill>
                <a:latin typeface="Times New Roman" pitchFamily="18" charset="0"/>
                <a:ea typeface="Calibri" pitchFamily="34" charset="0"/>
                <a:cs typeface="Times New Roman" pitchFamily="18" charset="0"/>
              </a:rPr>
              <a:t>universitaire  2024 – 2025. </a:t>
            </a:r>
            <a:endParaRPr lang="fr-FR" sz="2000" dirty="0" smtClean="0">
              <a:solidFill>
                <a:prstClr val="black"/>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628" y="5429264"/>
            <a:ext cx="8143900" cy="428628"/>
          </a:xfrm>
          <a:prstGeom prst="rect">
            <a:avLst/>
          </a:prstGeom>
          <a:solidFill>
            <a:schemeClr val="bg1"/>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imes New Roman" pitchFamily="18" charset="0"/>
                <a:cs typeface="Times New Roman" pitchFamily="18" charset="0"/>
              </a:rPr>
              <a:t>Figure : Modèle de la mosaïque fluide modèle de Singer et Nicholson </a:t>
            </a:r>
            <a:endParaRPr lang="fr-FR" sz="2000" b="1" dirty="0">
              <a:solidFill>
                <a:schemeClr val="tx1"/>
              </a:solidFill>
              <a:latin typeface="Times New Roman" pitchFamily="18" charset="0"/>
              <a:cs typeface="Times New Roman" pitchFamily="18" charset="0"/>
            </a:endParaRPr>
          </a:p>
        </p:txBody>
      </p:sp>
      <p:sp>
        <p:nvSpPr>
          <p:cNvPr id="4" name="Flèche droite 3">
            <a:hlinkClick r:id="rId2" action="ppaction://hlinksldjump"/>
          </p:cNvPr>
          <p:cNvSpPr/>
          <p:nvPr/>
        </p:nvSpPr>
        <p:spPr>
          <a:xfrm>
            <a:off x="8001024" y="5500702"/>
            <a:ext cx="357190"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0" y="5929330"/>
            <a:ext cx="9144000" cy="884070"/>
          </a:xfrm>
          <a:prstGeom prst="rect">
            <a:avLst/>
          </a:prstGeom>
          <a:solidFill>
            <a:schemeClr val="bg1"/>
          </a:solidFill>
          <a:ln w="57150">
            <a:solidFill>
              <a:srgbClr val="FF0000"/>
            </a:solidFill>
          </a:ln>
        </p:spPr>
        <p:txBody>
          <a:bodyPr wrap="square" lIns="180000" tIns="72000" rIns="180000" bIns="72000">
            <a:spAutoFit/>
          </a:bodyPr>
          <a:lstStyle/>
          <a:p>
            <a:pPr algn="just"/>
            <a:r>
              <a:rPr lang="fr-FR" sz="2400" b="1" dirty="0" smtClean="0">
                <a:latin typeface="Times New Roman" pitchFamily="18" charset="0"/>
                <a:cs typeface="Times New Roman" pitchFamily="18" charset="0"/>
              </a:rPr>
              <a:t>Le feuillet interne </a:t>
            </a:r>
            <a:r>
              <a:rPr lang="fr-FR" sz="2400" dirty="0" smtClean="0">
                <a:latin typeface="Times New Roman" pitchFamily="18" charset="0"/>
                <a:cs typeface="Times New Roman" pitchFamily="18" charset="0"/>
              </a:rPr>
              <a:t>porte du coté </a:t>
            </a:r>
            <a:r>
              <a:rPr lang="fr-FR" sz="2400" dirty="0" err="1" smtClean="0">
                <a:latin typeface="Times New Roman" pitchFamily="18" charset="0"/>
                <a:cs typeface="Times New Roman" pitchFamily="18" charset="0"/>
              </a:rPr>
              <a:t>hyaloplasmique</a:t>
            </a:r>
            <a:r>
              <a:rPr lang="fr-FR" sz="2400" dirty="0" smtClean="0">
                <a:latin typeface="Times New Roman" pitchFamily="18" charset="0"/>
                <a:cs typeface="Times New Roman" pitchFamily="18" charset="0"/>
              </a:rPr>
              <a:t> un </a:t>
            </a:r>
            <a:r>
              <a:rPr lang="fr-FR" sz="2400" b="1" dirty="0" smtClean="0">
                <a:solidFill>
                  <a:srgbClr val="C00000"/>
                </a:solidFill>
                <a:latin typeface="Times New Roman" pitchFamily="18" charset="0"/>
                <a:cs typeface="Times New Roman" pitchFamily="18" charset="0"/>
              </a:rPr>
              <a:t>feutrage micro filamentaire </a:t>
            </a:r>
            <a:r>
              <a:rPr lang="fr-FR" sz="2400" dirty="0" smtClean="0">
                <a:latin typeface="Times New Roman" pitchFamily="18" charset="0"/>
                <a:cs typeface="Times New Roman" pitchFamily="18" charset="0"/>
              </a:rPr>
              <a:t>qui unit la membrane plasmique au </a:t>
            </a:r>
            <a:r>
              <a:rPr lang="fr-FR" sz="2400" b="1" dirty="0" smtClean="0">
                <a:solidFill>
                  <a:srgbClr val="C00000"/>
                </a:solidFill>
                <a:latin typeface="Times New Roman" pitchFamily="18" charset="0"/>
                <a:cs typeface="Times New Roman" pitchFamily="18" charset="0"/>
              </a:rPr>
              <a:t>cytosquelette. </a:t>
            </a:r>
          </a:p>
        </p:txBody>
      </p:sp>
      <p:sp>
        <p:nvSpPr>
          <p:cNvPr id="9" name="Rectangle 8"/>
          <p:cNvSpPr/>
          <p:nvPr/>
        </p:nvSpPr>
        <p:spPr>
          <a:xfrm>
            <a:off x="0" y="0"/>
            <a:ext cx="9144000" cy="950957"/>
          </a:xfrm>
          <a:prstGeom prst="rect">
            <a:avLst/>
          </a:prstGeom>
          <a:solidFill>
            <a:srgbClr val="85E3E1"/>
          </a:solidFill>
          <a:ln w="57150">
            <a:solidFill>
              <a:srgbClr val="990099"/>
            </a:solidFill>
          </a:ln>
        </p:spPr>
        <p:style>
          <a:lnRef idx="2">
            <a:schemeClr val="accent2"/>
          </a:lnRef>
          <a:fillRef idx="1">
            <a:schemeClr val="lt1"/>
          </a:fillRef>
          <a:effectRef idx="0">
            <a:schemeClr val="accent2"/>
          </a:effectRef>
          <a:fontRef idx="minor">
            <a:schemeClr val="dk1"/>
          </a:fontRef>
        </p:style>
        <p:txBody>
          <a:bodyPr wrap="square" lIns="360000" tIns="288000" rIns="216000" bIns="288000">
            <a:spAutoFit/>
          </a:bodyPr>
          <a:lstStyle/>
          <a:p>
            <a:pPr marL="514350" indent="-514350">
              <a:buClrTx/>
            </a:pPr>
            <a:r>
              <a:rPr lang="fr-FR" sz="2400" b="1" dirty="0" smtClean="0">
                <a:latin typeface="Times New Roman" pitchFamily="18" charset="0"/>
                <a:cs typeface="Times New Roman" pitchFamily="18" charset="0"/>
              </a:rPr>
              <a:t>3) La membrane plasmique est organisée de manière </a:t>
            </a:r>
            <a:r>
              <a:rPr lang="fr-FR" sz="2400" b="1" dirty="0" smtClean="0">
                <a:solidFill>
                  <a:srgbClr val="C00000"/>
                </a:solidFill>
                <a:latin typeface="Times New Roman" pitchFamily="18" charset="0"/>
                <a:cs typeface="Times New Roman" pitchFamily="18" charset="0"/>
              </a:rPr>
              <a:t>asymétrique</a:t>
            </a:r>
          </a:p>
        </p:txBody>
      </p:sp>
      <p:pic>
        <p:nvPicPr>
          <p:cNvPr id="1028" name="Picture 4"/>
          <p:cNvPicPr>
            <a:picLocks noChangeAspect="1" noChangeArrowheads="1"/>
          </p:cNvPicPr>
          <p:nvPr/>
        </p:nvPicPr>
        <p:blipFill>
          <a:blip r:embed="rId3"/>
          <a:srcRect/>
          <a:stretch>
            <a:fillRect/>
          </a:stretch>
        </p:blipFill>
        <p:spPr bwMode="auto">
          <a:xfrm>
            <a:off x="0" y="1000108"/>
            <a:ext cx="9144000" cy="4357718"/>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toile à 8 branches 1">
            <a:hlinkClick r:id="rId2" action="ppaction://hlinksldjump"/>
          </p:cNvPr>
          <p:cNvSpPr/>
          <p:nvPr/>
        </p:nvSpPr>
        <p:spPr>
          <a:xfrm>
            <a:off x="8715404" y="6515128"/>
            <a:ext cx="428628" cy="271458"/>
          </a:xfrm>
          <a:prstGeom prst="star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42876" y="142852"/>
            <a:ext cx="8858280" cy="1392992"/>
          </a:xfrm>
          <a:prstGeom prst="rect">
            <a:avLst/>
          </a:prstGeom>
          <a:solidFill>
            <a:srgbClr val="85E3E1"/>
          </a:solidFill>
          <a:ln w="57150">
            <a:solidFill>
              <a:srgbClr val="990099"/>
            </a:solidFill>
          </a:ln>
        </p:spPr>
        <p:style>
          <a:lnRef idx="2">
            <a:schemeClr val="accent2"/>
          </a:lnRef>
          <a:fillRef idx="1">
            <a:schemeClr val="lt1"/>
          </a:fillRef>
          <a:effectRef idx="0">
            <a:schemeClr val="accent2"/>
          </a:effectRef>
          <a:fontRef idx="minor">
            <a:schemeClr val="dk1"/>
          </a:fontRef>
        </p:style>
        <p:txBody>
          <a:bodyPr wrap="square" lIns="360000" tIns="360000" rIns="216000" bIns="288000">
            <a:spAutoFit/>
          </a:bodyPr>
          <a:lstStyle/>
          <a:p>
            <a:pPr marL="514350" indent="-514350"/>
            <a:r>
              <a:rPr lang="fr-FR" sz="2400" b="1" dirty="0" smtClean="0">
                <a:latin typeface="Times New Roman" pitchFamily="18" charset="0"/>
                <a:cs typeface="Times New Roman" pitchFamily="18" charset="0"/>
              </a:rPr>
              <a:t>4) La membrane plasmique ne présente pas une composition chimique homogène</a:t>
            </a:r>
          </a:p>
        </p:txBody>
      </p:sp>
      <p:pic>
        <p:nvPicPr>
          <p:cNvPr id="3074" name="Picture 2"/>
          <p:cNvPicPr>
            <a:picLocks noChangeAspect="1" noChangeArrowheads="1"/>
          </p:cNvPicPr>
          <p:nvPr/>
        </p:nvPicPr>
        <p:blipFill>
          <a:blip r:embed="rId3"/>
          <a:srcRect b="5692"/>
          <a:stretch>
            <a:fillRect/>
          </a:stretch>
        </p:blipFill>
        <p:spPr bwMode="auto">
          <a:xfrm>
            <a:off x="214314" y="1624035"/>
            <a:ext cx="8643966" cy="47339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928670"/>
            <a:ext cx="9144000" cy="1285884"/>
          </a:xfrm>
        </p:spPr>
        <p:txBody>
          <a:bodyPr>
            <a:normAutofit/>
          </a:bodyPr>
          <a:lstStyle/>
          <a:p>
            <a:pPr algn="just">
              <a:buNone/>
            </a:pPr>
            <a:r>
              <a:rPr lang="fr-FR" sz="3200" dirty="0" smtClean="0">
                <a:latin typeface="Times New Roman" pitchFamily="18" charset="0"/>
                <a:cs typeface="Times New Roman" pitchFamily="18" charset="0"/>
              </a:rPr>
              <a:t>Au </a:t>
            </a:r>
            <a:r>
              <a:rPr lang="fr-FR" sz="3200" b="1" dirty="0" smtClean="0">
                <a:latin typeface="Times New Roman" pitchFamily="18" charset="0"/>
                <a:cs typeface="Times New Roman" pitchFamily="18" charset="0"/>
              </a:rPr>
              <a:t>Microscope Optique </a:t>
            </a:r>
            <a:r>
              <a:rPr lang="fr-FR" sz="3200" dirty="0" smtClean="0">
                <a:latin typeface="Times New Roman" pitchFamily="18" charset="0"/>
                <a:cs typeface="Times New Roman" pitchFamily="18" charset="0"/>
              </a:rPr>
              <a:t>(MO)       cadre cellulaire avec des replis associés aux structures intracellulaire.</a:t>
            </a:r>
          </a:p>
          <a:p>
            <a:pPr>
              <a:buNone/>
            </a:pPr>
            <a:endParaRPr lang="fr-FR" dirty="0"/>
          </a:p>
        </p:txBody>
      </p:sp>
      <p:sp>
        <p:nvSpPr>
          <p:cNvPr id="4" name="Titre 1"/>
          <p:cNvSpPr txBox="1">
            <a:spLocks/>
          </p:cNvSpPr>
          <p:nvPr/>
        </p:nvSpPr>
        <p:spPr>
          <a:xfrm>
            <a:off x="357158" y="0"/>
            <a:ext cx="7715304" cy="928694"/>
          </a:xfrm>
          <a:prstGeom prst="rect">
            <a:avLst/>
          </a:prstGeom>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vert="horz" lIns="0" rIns="0" bIns="0" anchor="ctr" anchorCtr="0">
            <a:noAutofit/>
          </a:bodyPr>
          <a:lstStyle/>
          <a:p>
            <a:pPr lvl="0" algn="ctr">
              <a:spcBef>
                <a:spcPct val="0"/>
              </a:spcBef>
            </a:pPr>
            <a:r>
              <a:rPr lang="fr-FR" sz="3200" b="1" spc="300" dirty="0" smtClean="0">
                <a:ln w="11430" cmpd="sng">
                  <a:solidFill>
                    <a:schemeClr val="tx2">
                      <a:lumMod val="50000"/>
                    </a:schemeClr>
                  </a:solidFill>
                  <a:prstDash val="solid"/>
                  <a:miter lim="800000"/>
                </a:ln>
                <a:solidFill>
                  <a:schemeClr val="bg2">
                    <a:lumMod val="10000"/>
                  </a:schemeClr>
                </a:solidFill>
                <a:effectLst>
                  <a:glow rad="45500">
                    <a:schemeClr val="accent1">
                      <a:satMod val="220000"/>
                      <a:alpha val="35000"/>
                    </a:schemeClr>
                  </a:glow>
                </a:effectLst>
                <a:latin typeface="Times New Roman" pitchFamily="18" charset="0"/>
                <a:cs typeface="Times New Roman" pitchFamily="18" charset="0"/>
              </a:rPr>
              <a:t>Ultra structure</a:t>
            </a:r>
            <a:endParaRPr kumimoji="0" lang="fr-FR" sz="3100" b="1" i="0" u="none" strike="noStrike" kern="1200" spc="300" normalizeH="0" baseline="0" noProof="0" dirty="0">
              <a:ln w="11430" cmpd="sng">
                <a:solidFill>
                  <a:schemeClr val="tx2">
                    <a:lumMod val="50000"/>
                  </a:schemeClr>
                </a:solidFill>
                <a:prstDash val="solid"/>
                <a:miter lim="800000"/>
              </a:ln>
              <a:solidFill>
                <a:schemeClr val="bg2">
                  <a:lumMod val="10000"/>
                </a:schemeClr>
              </a:solidFill>
              <a:effectLst>
                <a:glow rad="45500">
                  <a:schemeClr val="accent1">
                    <a:satMod val="220000"/>
                    <a:alpha val="35000"/>
                  </a:schemeClr>
                </a:glow>
              </a:effectLst>
              <a:uLnTx/>
              <a:uFillTx/>
              <a:latin typeface="Times New Roman" pitchFamily="18" charset="0"/>
              <a:ea typeface="+mn-ea"/>
              <a:cs typeface="Times New Roman" pitchFamily="18" charset="0"/>
            </a:endParaRPr>
          </a:p>
        </p:txBody>
      </p:sp>
      <p:sp>
        <p:nvSpPr>
          <p:cNvPr id="6" name="Flèche droite 5"/>
          <p:cNvSpPr/>
          <p:nvPr/>
        </p:nvSpPr>
        <p:spPr>
          <a:xfrm>
            <a:off x="5572132" y="1142984"/>
            <a:ext cx="785818" cy="28575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2"/>
          <p:cNvPicPr>
            <a:picLocks noChangeAspect="1" noChangeArrowheads="1"/>
          </p:cNvPicPr>
          <p:nvPr/>
        </p:nvPicPr>
        <p:blipFill>
          <a:blip r:embed="rId2"/>
          <a:srcRect l="31250" r="1250" b="36196"/>
          <a:stretch>
            <a:fillRect/>
          </a:stretch>
        </p:blipFill>
        <p:spPr bwMode="auto">
          <a:xfrm>
            <a:off x="214282" y="2285992"/>
            <a:ext cx="4000528" cy="3214710"/>
          </a:xfrm>
          <a:prstGeom prst="rect">
            <a:avLst/>
          </a:prstGeom>
          <a:noFill/>
          <a:ln w="9525">
            <a:noFill/>
            <a:miter lim="800000"/>
            <a:headEnd/>
            <a:tailEnd/>
          </a:ln>
          <a:effectLst/>
        </p:spPr>
      </p:pic>
      <p:sp>
        <p:nvSpPr>
          <p:cNvPr id="7" name="Rectangle 6"/>
          <p:cNvSpPr/>
          <p:nvPr/>
        </p:nvSpPr>
        <p:spPr>
          <a:xfrm>
            <a:off x="214282" y="5643578"/>
            <a:ext cx="4143404" cy="1200329"/>
          </a:xfrm>
          <a:prstGeom prst="rect">
            <a:avLst/>
          </a:prstGeom>
        </p:spPr>
        <p:txBody>
          <a:bodyPr wrap="square">
            <a:spAutoFit/>
          </a:bodyPr>
          <a:lstStyle/>
          <a:p>
            <a:pPr lvl="0" eaLnBrk="0" fontAlgn="base" hangingPunct="0">
              <a:spcBef>
                <a:spcPct val="0"/>
              </a:spcBef>
              <a:spcAft>
                <a:spcPct val="0"/>
              </a:spcAft>
            </a:pPr>
            <a:r>
              <a:rPr lang="fr-FR" sz="2400" b="1" dirty="0" smtClean="0">
                <a:latin typeface="Times New Roman" pitchFamily="18" charset="0"/>
                <a:cs typeface="Times New Roman" pitchFamily="18" charset="0"/>
              </a:rPr>
              <a:t>Cellule buccale observée au microscope optique</a:t>
            </a:r>
            <a:endParaRPr lang="fr-FR" sz="2400" dirty="0" smtClean="0">
              <a:latin typeface="Times New Roman" pitchFamily="18" charset="0"/>
              <a:cs typeface="Times New Roman" pitchFamily="18" charset="0"/>
            </a:endParaRPr>
          </a:p>
          <a:p>
            <a:pPr lvl="1" eaLnBrk="0" fontAlgn="base" hangingPunct="0">
              <a:spcBef>
                <a:spcPct val="0"/>
              </a:spcBef>
              <a:spcAft>
                <a:spcPct val="0"/>
              </a:spcAft>
            </a:pPr>
            <a:r>
              <a:rPr lang="fr-FR" sz="2400" dirty="0" smtClean="0">
                <a:latin typeface="Times New Roman" pitchFamily="18" charset="0"/>
                <a:cs typeface="Times New Roman" pitchFamily="18" charset="0"/>
              </a:rPr>
              <a:t>Grossissement : *400 </a:t>
            </a:r>
          </a:p>
        </p:txBody>
      </p:sp>
      <p:pic>
        <p:nvPicPr>
          <p:cNvPr id="8" name="Picture 3"/>
          <p:cNvPicPr>
            <a:picLocks noChangeAspect="1" noChangeArrowheads="1"/>
          </p:cNvPicPr>
          <p:nvPr/>
        </p:nvPicPr>
        <p:blipFill>
          <a:blip r:embed="rId3"/>
          <a:srcRect l="15455" t="-1766"/>
          <a:stretch>
            <a:fillRect/>
          </a:stretch>
        </p:blipFill>
        <p:spPr bwMode="auto">
          <a:xfrm>
            <a:off x="4572000" y="2285992"/>
            <a:ext cx="4357718" cy="3214710"/>
          </a:xfrm>
          <a:prstGeom prst="rect">
            <a:avLst/>
          </a:prstGeom>
          <a:noFill/>
          <a:ln w="9525">
            <a:noFill/>
            <a:miter lim="800000"/>
            <a:headEnd/>
            <a:tailEnd/>
          </a:ln>
          <a:effectLst/>
        </p:spPr>
      </p:pic>
      <p:sp>
        <p:nvSpPr>
          <p:cNvPr id="9" name="Rectangle 8"/>
          <p:cNvSpPr/>
          <p:nvPr/>
        </p:nvSpPr>
        <p:spPr>
          <a:xfrm>
            <a:off x="4714876" y="5643578"/>
            <a:ext cx="4214842" cy="1200329"/>
          </a:xfrm>
          <a:prstGeom prst="rect">
            <a:avLst/>
          </a:prstGeom>
        </p:spPr>
        <p:txBody>
          <a:bodyPr wrap="square">
            <a:spAutoFit/>
          </a:bodyPr>
          <a:lstStyle/>
          <a:p>
            <a:pPr lvl="0" eaLnBrk="0" fontAlgn="base" hangingPunct="0">
              <a:spcBef>
                <a:spcPct val="0"/>
              </a:spcBef>
              <a:spcAft>
                <a:spcPct val="0"/>
              </a:spcAft>
            </a:pPr>
            <a:r>
              <a:rPr lang="fr-FR" sz="2400" b="1" dirty="0" smtClean="0">
                <a:latin typeface="Times New Roman" pitchFamily="18" charset="0"/>
                <a:cs typeface="Times New Roman" pitchFamily="18" charset="0"/>
              </a:rPr>
              <a:t>Cellule d’oignon rouge observée au microscope optique </a:t>
            </a:r>
            <a:r>
              <a:rPr lang="fr-FR" sz="2400" dirty="0" smtClean="0">
                <a:latin typeface="Times New Roman" pitchFamily="18" charset="0"/>
                <a:cs typeface="Times New Roman" pitchFamily="18" charset="0"/>
              </a:rPr>
              <a:t>Grossissement * 300 </a:t>
            </a:r>
          </a:p>
        </p:txBody>
      </p:sp>
    </p:spTree>
  </p:cSld>
  <p:clrMapOvr>
    <a:masterClrMapping/>
  </p:clrMapOvr>
  <p:transition>
    <p:pull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l="4226" t="25599" r="11259" b="14132"/>
          <a:stretch>
            <a:fillRect/>
          </a:stretch>
        </p:blipFill>
        <p:spPr bwMode="auto">
          <a:xfrm>
            <a:off x="285720" y="1928802"/>
            <a:ext cx="8572560" cy="4643470"/>
          </a:xfrm>
          <a:prstGeom prst="rect">
            <a:avLst/>
          </a:prstGeom>
          <a:noFill/>
          <a:ln w="9525">
            <a:noFill/>
            <a:miter lim="800000"/>
            <a:headEnd/>
            <a:tailEnd/>
          </a:ln>
        </p:spPr>
      </p:pic>
      <p:sp>
        <p:nvSpPr>
          <p:cNvPr id="3" name="Rectangle 2"/>
          <p:cNvSpPr/>
          <p:nvPr/>
        </p:nvSpPr>
        <p:spPr>
          <a:xfrm>
            <a:off x="0" y="0"/>
            <a:ext cx="9144000" cy="1815882"/>
          </a:xfrm>
          <a:prstGeom prst="rect">
            <a:avLst/>
          </a:prstGeom>
          <a:solidFill>
            <a:schemeClr val="bg1"/>
          </a:solidFill>
        </p:spPr>
        <p:txBody>
          <a:bodyPr wrap="square">
            <a:spAutoFit/>
          </a:bodyPr>
          <a:lstStyle/>
          <a:p>
            <a:pPr algn="just">
              <a:buNone/>
            </a:pPr>
            <a:r>
              <a:rPr lang="fr-FR" sz="2800" dirty="0" smtClean="0">
                <a:latin typeface="Times New Roman" pitchFamily="18" charset="0"/>
                <a:cs typeface="Times New Roman" pitchFamily="18" charset="0"/>
              </a:rPr>
              <a:t>Au </a:t>
            </a:r>
            <a:r>
              <a:rPr lang="fr-FR" sz="2800" b="1" dirty="0" smtClean="0">
                <a:latin typeface="Times New Roman" pitchFamily="18" charset="0"/>
                <a:cs typeface="Times New Roman" pitchFamily="18" charset="0"/>
              </a:rPr>
              <a:t>Microscope Electronique </a:t>
            </a:r>
            <a:r>
              <a:rPr lang="fr-FR" sz="2800" dirty="0" smtClean="0">
                <a:latin typeface="Times New Roman" pitchFamily="18" charset="0"/>
                <a:cs typeface="Times New Roman" pitchFamily="18" charset="0"/>
              </a:rPr>
              <a:t>(ME)</a:t>
            </a:r>
          </a:p>
          <a:p>
            <a:pPr algn="just">
              <a:buNone/>
            </a:pPr>
            <a:endParaRPr lang="fr-FR" sz="2800" dirty="0" smtClean="0">
              <a:latin typeface="Times New Roman" pitchFamily="18" charset="0"/>
              <a:cs typeface="Times New Roman" pitchFamily="18" charset="0"/>
            </a:endParaRPr>
          </a:p>
          <a:p>
            <a:pPr algn="just">
              <a:buFont typeface="Wingdings" pitchFamily="2" charset="2"/>
              <a:buChar char="Ø"/>
            </a:pPr>
            <a:r>
              <a:rPr lang="fr-FR" sz="2800" dirty="0" smtClean="0">
                <a:latin typeface="Times New Roman" pitchFamily="18" charset="0"/>
                <a:cs typeface="Times New Roman" pitchFamily="18" charset="0"/>
              </a:rPr>
              <a:t>À faible grossissement          la membrane aura l'aspect d'une ligne sombre</a:t>
            </a:r>
          </a:p>
        </p:txBody>
      </p:sp>
      <p:sp>
        <p:nvSpPr>
          <p:cNvPr id="4" name="Flèche droite 3"/>
          <p:cNvSpPr/>
          <p:nvPr/>
        </p:nvSpPr>
        <p:spPr>
          <a:xfrm>
            <a:off x="3714744" y="928670"/>
            <a:ext cx="785818" cy="3571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l="45159" t="10074" r="13773" b="6634"/>
          <a:stretch>
            <a:fillRect/>
          </a:stretch>
        </p:blipFill>
        <p:spPr bwMode="auto">
          <a:xfrm>
            <a:off x="142876" y="3286124"/>
            <a:ext cx="4643438" cy="3429000"/>
          </a:xfrm>
          <a:prstGeom prst="rect">
            <a:avLst/>
          </a:prstGeom>
          <a:noFill/>
          <a:ln w="9525">
            <a:noFill/>
            <a:miter lim="800000"/>
            <a:headEnd/>
            <a:tailEnd/>
          </a:ln>
        </p:spPr>
      </p:pic>
      <p:sp>
        <p:nvSpPr>
          <p:cNvPr id="3" name="Rectangle 2"/>
          <p:cNvSpPr/>
          <p:nvPr/>
        </p:nvSpPr>
        <p:spPr>
          <a:xfrm>
            <a:off x="0" y="0"/>
            <a:ext cx="9144000" cy="3108543"/>
          </a:xfrm>
          <a:prstGeom prst="rect">
            <a:avLst/>
          </a:prstGeom>
          <a:solidFill>
            <a:schemeClr val="bg1"/>
          </a:solidFill>
        </p:spPr>
        <p:txBody>
          <a:bodyPr wrap="square">
            <a:spAutoFit/>
          </a:bodyPr>
          <a:lstStyle/>
          <a:p>
            <a:pPr algn="just">
              <a:buFont typeface="Wingdings" pitchFamily="2" charset="2"/>
              <a:buChar char="Ø"/>
            </a:pPr>
            <a:r>
              <a:rPr lang="fr-FR" sz="2800" b="1" dirty="0" smtClean="0">
                <a:latin typeface="Times New Roman" pitchFamily="18" charset="0"/>
                <a:cs typeface="Times New Roman" pitchFamily="18" charset="0"/>
              </a:rPr>
              <a:t>À fort grossissement             </a:t>
            </a:r>
            <a:r>
              <a:rPr lang="fr-FR" sz="2800" dirty="0" smtClean="0">
                <a:latin typeface="Times New Roman" pitchFamily="18" charset="0"/>
                <a:cs typeface="Times New Roman" pitchFamily="18" charset="0"/>
              </a:rPr>
              <a:t>La membrane apparaît tri stratifiée, d’épaisseur 50 à 100 A°  ( </a:t>
            </a:r>
            <a:r>
              <a:rPr lang="fr-FR" sz="2800" dirty="0" smtClean="0">
                <a:latin typeface="Times New Roman" pitchFamily="18" charset="0"/>
                <a:cs typeface="Times New Roman" pitchFamily="18" charset="0"/>
              </a:rPr>
              <a:t>en moyenne 8nm</a:t>
            </a:r>
            <a:r>
              <a:rPr lang="fr-FR" sz="2800" dirty="0" smtClean="0">
                <a:latin typeface="Times New Roman" pitchFamily="18" charset="0"/>
                <a:cs typeface="Times New Roman" pitchFamily="18" charset="0"/>
              </a:rPr>
              <a:t>) </a:t>
            </a:r>
          </a:p>
          <a:p>
            <a:pPr lvl="0" algn="just">
              <a:buFont typeface="Wingdings" pitchFamily="2" charset="2"/>
              <a:buChar char="§"/>
            </a:pPr>
            <a:r>
              <a:rPr lang="fr-FR" sz="2800" dirty="0" smtClean="0">
                <a:latin typeface="Times New Roman" pitchFamily="18" charset="0"/>
                <a:cs typeface="Times New Roman" pitchFamily="18" charset="0"/>
              </a:rPr>
              <a:t>Deux </a:t>
            </a:r>
            <a:r>
              <a:rPr lang="fr-FR" sz="2800" b="1" dirty="0" smtClean="0">
                <a:solidFill>
                  <a:srgbClr val="0033CC"/>
                </a:solidFill>
                <a:latin typeface="Times New Roman" pitchFamily="18" charset="0"/>
                <a:cs typeface="Times New Roman" pitchFamily="18" charset="0"/>
              </a:rPr>
              <a:t>feuillets denses </a:t>
            </a:r>
            <a:r>
              <a:rPr lang="fr-FR" sz="2800" dirty="0" smtClean="0">
                <a:latin typeface="Times New Roman" pitchFamily="18" charset="0"/>
                <a:cs typeface="Times New Roman" pitchFamily="18" charset="0"/>
              </a:rPr>
              <a:t>(</a:t>
            </a:r>
            <a:r>
              <a:rPr lang="fr-FR" sz="2800" b="1" dirty="0" err="1" smtClean="0">
                <a:solidFill>
                  <a:srgbClr val="952590"/>
                </a:solidFill>
                <a:latin typeface="Times New Roman" pitchFamily="18" charset="0"/>
                <a:cs typeface="Times New Roman" pitchFamily="18" charset="0"/>
              </a:rPr>
              <a:t>osmiophiles</a:t>
            </a:r>
            <a:r>
              <a:rPr lang="fr-FR" sz="2800" dirty="0" smtClean="0">
                <a:latin typeface="Times New Roman" pitchFamily="18" charset="0"/>
                <a:cs typeface="Times New Roman" pitchFamily="18" charset="0"/>
              </a:rPr>
              <a:t>) (hydrophile) de 20 a 25 A° chacun (</a:t>
            </a:r>
            <a:r>
              <a:rPr lang="fr-FR" sz="2000" dirty="0" smtClean="0">
                <a:latin typeface="Times New Roman" pitchFamily="18" charset="0"/>
                <a:cs typeface="Times New Roman" pitchFamily="18" charset="0"/>
              </a:rPr>
              <a:t>Un </a:t>
            </a:r>
            <a:r>
              <a:rPr lang="fr-FR" sz="2000" dirty="0" err="1" smtClean="0">
                <a:latin typeface="Times New Roman" pitchFamily="18" charset="0"/>
                <a:cs typeface="Times New Roman" pitchFamily="18" charset="0"/>
              </a:rPr>
              <a:t>ångström</a:t>
            </a:r>
            <a:r>
              <a:rPr lang="fr-FR" sz="2000" dirty="0" smtClean="0">
                <a:latin typeface="Times New Roman" pitchFamily="18" charset="0"/>
                <a:cs typeface="Times New Roman" pitchFamily="18" charset="0"/>
              </a:rPr>
              <a:t>= 0,1 nanomètre, soit 10⁻¹⁰ mètre</a:t>
            </a:r>
            <a:r>
              <a:rPr lang="fr-FR" sz="2400" dirty="0" smtClean="0">
                <a:latin typeface="Times New Roman" pitchFamily="18" charset="0"/>
                <a:cs typeface="Times New Roman" pitchFamily="18" charset="0"/>
              </a:rPr>
              <a:t>)</a:t>
            </a:r>
            <a:r>
              <a:rPr lang="fr-FR" sz="2800" dirty="0" smtClean="0">
                <a:latin typeface="Times New Roman" pitchFamily="18" charset="0"/>
                <a:cs typeface="Times New Roman" pitchFamily="18" charset="0"/>
              </a:rPr>
              <a:t>, l’</a:t>
            </a:r>
            <a:r>
              <a:rPr lang="fr-FR" sz="2800" b="1" dirty="0" smtClean="0">
                <a:latin typeface="Times New Roman" pitchFamily="18" charset="0"/>
                <a:cs typeface="Times New Roman" pitchFamily="18" charset="0"/>
              </a:rPr>
              <a:t>un externe </a:t>
            </a:r>
            <a:r>
              <a:rPr lang="fr-FR" sz="2800" dirty="0" smtClean="0">
                <a:latin typeface="Times New Roman" pitchFamily="18" charset="0"/>
                <a:cs typeface="Times New Roman" pitchFamily="18" charset="0"/>
              </a:rPr>
              <a:t>(espace extracellulaire), </a:t>
            </a:r>
            <a:r>
              <a:rPr lang="fr-FR" sz="2800" b="1" dirty="0" smtClean="0">
                <a:latin typeface="Times New Roman" pitchFamily="18" charset="0"/>
                <a:cs typeface="Times New Roman" pitchFamily="18" charset="0"/>
              </a:rPr>
              <a:t>l’autre interne </a:t>
            </a:r>
            <a:r>
              <a:rPr lang="fr-FR" sz="2800" dirty="0" smtClean="0">
                <a:latin typeface="Times New Roman" pitchFamily="18" charset="0"/>
                <a:cs typeface="Times New Roman" pitchFamily="18" charset="0"/>
              </a:rPr>
              <a:t>en regard du cytoplasme. </a:t>
            </a:r>
          </a:p>
          <a:p>
            <a:pPr lvl="0" algn="just"/>
            <a:r>
              <a:rPr lang="fr-FR" sz="2800" dirty="0" smtClean="0">
                <a:latin typeface="Times New Roman" pitchFamily="18" charset="0"/>
                <a:cs typeface="Times New Roman" pitchFamily="18" charset="0"/>
              </a:rPr>
              <a:t>Un </a:t>
            </a:r>
            <a:r>
              <a:rPr lang="fr-FR" sz="2800" b="1" dirty="0" smtClean="0">
                <a:solidFill>
                  <a:srgbClr val="0033CC"/>
                </a:solidFill>
                <a:latin typeface="Times New Roman" pitchFamily="18" charset="0"/>
                <a:cs typeface="Times New Roman" pitchFamily="18" charset="0"/>
              </a:rPr>
              <a:t>feuillet clair </a:t>
            </a:r>
            <a:r>
              <a:rPr lang="fr-FR" sz="2800" dirty="0" smtClean="0">
                <a:latin typeface="Times New Roman" pitchFamily="18" charset="0"/>
                <a:cs typeface="Times New Roman" pitchFamily="18" charset="0"/>
              </a:rPr>
              <a:t>(</a:t>
            </a:r>
            <a:r>
              <a:rPr lang="fr-FR" sz="2800" b="1" dirty="0" err="1" smtClean="0">
                <a:solidFill>
                  <a:srgbClr val="952590"/>
                </a:solidFill>
                <a:latin typeface="Times New Roman" pitchFamily="18" charset="0"/>
                <a:cs typeface="Times New Roman" pitchFamily="18" charset="0"/>
              </a:rPr>
              <a:t>osmiophobe</a:t>
            </a:r>
            <a:r>
              <a:rPr lang="fr-FR" sz="2800" dirty="0" smtClean="0">
                <a:latin typeface="Times New Roman" pitchFamily="18" charset="0"/>
                <a:cs typeface="Times New Roman" pitchFamily="18" charset="0"/>
              </a:rPr>
              <a:t>) de 30 a 40A° </a:t>
            </a:r>
          </a:p>
        </p:txBody>
      </p:sp>
      <p:sp>
        <p:nvSpPr>
          <p:cNvPr id="5" name="Flèche droite 4"/>
          <p:cNvSpPr/>
          <p:nvPr/>
        </p:nvSpPr>
        <p:spPr>
          <a:xfrm>
            <a:off x="4143372" y="142852"/>
            <a:ext cx="857256" cy="28575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p:cNvCxnSpPr/>
          <p:nvPr/>
        </p:nvCxnSpPr>
        <p:spPr>
          <a:xfrm flipV="1">
            <a:off x="2643174" y="3857628"/>
            <a:ext cx="3000396" cy="500066"/>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pic>
        <p:nvPicPr>
          <p:cNvPr id="8" name="Image 7"/>
          <p:cNvPicPr/>
          <p:nvPr/>
        </p:nvPicPr>
        <p:blipFill>
          <a:blip r:embed="rId3"/>
          <a:srcRect l="57218" t="39925" r="16836" b="7564"/>
          <a:stretch>
            <a:fillRect/>
          </a:stretch>
        </p:blipFill>
        <p:spPr bwMode="auto">
          <a:xfrm>
            <a:off x="5929322" y="3357562"/>
            <a:ext cx="3214678" cy="3286148"/>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4214818"/>
            <a:ext cx="2736000" cy="2071702"/>
          </a:xfrm>
          <a:prstGeom prst="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smtClean="0">
                <a:latin typeface="Times New Roman" pitchFamily="18" charset="0"/>
                <a:cs typeface="Times New Roman" pitchFamily="18" charset="0"/>
              </a:rPr>
              <a:t>     40% </a:t>
            </a:r>
          </a:p>
          <a:p>
            <a:pPr algn="ctr"/>
            <a:r>
              <a:rPr lang="fr-FR" sz="2800" b="1" dirty="0" smtClean="0">
                <a:latin typeface="Times New Roman" pitchFamily="18" charset="0"/>
                <a:cs typeface="Times New Roman" pitchFamily="18" charset="0"/>
              </a:rPr>
              <a:t>de lipides</a:t>
            </a:r>
            <a:endParaRPr lang="fr-FR" sz="2800" dirty="0"/>
          </a:p>
        </p:txBody>
      </p:sp>
      <p:sp>
        <p:nvSpPr>
          <p:cNvPr id="5" name="Rectangle 4"/>
          <p:cNvSpPr/>
          <p:nvPr/>
        </p:nvSpPr>
        <p:spPr>
          <a:xfrm>
            <a:off x="3143240" y="4214818"/>
            <a:ext cx="2880000" cy="2071702"/>
          </a:xfrm>
          <a:prstGeom prst="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smtClean="0">
                <a:latin typeface="Times New Roman" pitchFamily="18" charset="0"/>
                <a:cs typeface="Times New Roman" pitchFamily="18" charset="0"/>
              </a:rPr>
              <a:t>50% </a:t>
            </a:r>
          </a:p>
          <a:p>
            <a:pPr algn="ctr"/>
            <a:r>
              <a:rPr lang="fr-FR" sz="2800" b="1" dirty="0" smtClean="0">
                <a:latin typeface="Times New Roman" pitchFamily="18" charset="0"/>
                <a:cs typeface="Times New Roman" pitchFamily="18" charset="0"/>
              </a:rPr>
              <a:t>de protéines</a:t>
            </a:r>
          </a:p>
        </p:txBody>
      </p:sp>
      <p:sp>
        <p:nvSpPr>
          <p:cNvPr id="6" name="Rectangle 5"/>
          <p:cNvSpPr/>
          <p:nvPr/>
        </p:nvSpPr>
        <p:spPr>
          <a:xfrm>
            <a:off x="6357950" y="4786322"/>
            <a:ext cx="2500330" cy="17859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smtClean="0">
                <a:latin typeface="Times New Roman" pitchFamily="18" charset="0"/>
                <a:cs typeface="Times New Roman" pitchFamily="18" charset="0"/>
              </a:rPr>
              <a:t>8% de glucides </a:t>
            </a:r>
          </a:p>
        </p:txBody>
      </p:sp>
      <p:sp>
        <p:nvSpPr>
          <p:cNvPr id="8" name="Vague 7"/>
          <p:cNvSpPr/>
          <p:nvPr/>
        </p:nvSpPr>
        <p:spPr>
          <a:xfrm>
            <a:off x="928662" y="4786322"/>
            <a:ext cx="285752" cy="285752"/>
          </a:xfrm>
          <a:prstGeom prst="wav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9" name="Vague 8"/>
          <p:cNvSpPr/>
          <p:nvPr/>
        </p:nvSpPr>
        <p:spPr>
          <a:xfrm>
            <a:off x="3786182" y="4786322"/>
            <a:ext cx="285752" cy="285752"/>
          </a:xfrm>
          <a:prstGeom prst="wav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1" name="Rectangle 10"/>
          <p:cNvSpPr/>
          <p:nvPr/>
        </p:nvSpPr>
        <p:spPr>
          <a:xfrm>
            <a:off x="857224" y="4857760"/>
            <a:ext cx="214314"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142976" y="4929198"/>
            <a:ext cx="144000"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3714744" y="4857760"/>
            <a:ext cx="214314"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4000496" y="4929198"/>
            <a:ext cx="142876"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itre 1"/>
          <p:cNvSpPr txBox="1">
            <a:spLocks/>
          </p:cNvSpPr>
          <p:nvPr/>
        </p:nvSpPr>
        <p:spPr>
          <a:xfrm>
            <a:off x="500034" y="71414"/>
            <a:ext cx="8286808" cy="1143000"/>
          </a:xfrm>
          <a:prstGeom prst="rect">
            <a:avLst/>
          </a:prstGeom>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vert="horz" lIns="0" rIns="0" bIns="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300" normalizeH="0" baseline="0" noProof="0" smtClean="0">
                <a:ln w="11430" cmpd="sng">
                  <a:solidFill>
                    <a:schemeClr val="bg2">
                      <a:lumMod val="10000"/>
                    </a:schemeClr>
                  </a:solidFill>
                  <a:prstDash val="solid"/>
                  <a:miter lim="800000"/>
                </a:ln>
                <a:solidFill>
                  <a:schemeClr val="tx1"/>
                </a:solidFill>
                <a:effectLst>
                  <a:glow rad="45500">
                    <a:schemeClr val="accent1">
                      <a:satMod val="220000"/>
                      <a:alpha val="35000"/>
                    </a:schemeClr>
                  </a:glow>
                </a:effectLst>
                <a:uLnTx/>
                <a:uFillTx/>
                <a:latin typeface="Times New Roman" pitchFamily="18" charset="0"/>
                <a:ea typeface="+mn-ea"/>
                <a:cs typeface="Times New Roman" pitchFamily="18" charset="0"/>
              </a:rPr>
              <a:t>composition chimique de </a:t>
            </a:r>
            <a:br>
              <a:rPr kumimoji="0" lang="fr-FR" sz="3200" b="1" i="0" u="none" strike="noStrike" kern="1200" cap="none" spc="300" normalizeH="0" baseline="0" noProof="0" smtClean="0">
                <a:ln w="11430" cmpd="sng">
                  <a:solidFill>
                    <a:schemeClr val="bg2">
                      <a:lumMod val="10000"/>
                    </a:schemeClr>
                  </a:solidFill>
                  <a:prstDash val="solid"/>
                  <a:miter lim="800000"/>
                </a:ln>
                <a:solidFill>
                  <a:schemeClr val="tx1"/>
                </a:solidFill>
                <a:effectLst>
                  <a:glow rad="45500">
                    <a:schemeClr val="accent1">
                      <a:satMod val="220000"/>
                      <a:alpha val="35000"/>
                    </a:schemeClr>
                  </a:glow>
                </a:effectLst>
                <a:uLnTx/>
                <a:uFillTx/>
                <a:latin typeface="Times New Roman" pitchFamily="18" charset="0"/>
                <a:ea typeface="+mn-ea"/>
                <a:cs typeface="Times New Roman" pitchFamily="18" charset="0"/>
              </a:rPr>
            </a:br>
            <a:r>
              <a:rPr kumimoji="0" lang="fr-FR" sz="3200" b="1" i="0" u="none" strike="noStrike" kern="1200" cap="none" spc="300" normalizeH="0" baseline="0" noProof="0" smtClean="0">
                <a:ln w="11430" cmpd="sng">
                  <a:solidFill>
                    <a:schemeClr val="bg2">
                      <a:lumMod val="10000"/>
                    </a:schemeClr>
                  </a:solidFill>
                  <a:prstDash val="solid"/>
                  <a:miter lim="800000"/>
                </a:ln>
                <a:solidFill>
                  <a:schemeClr val="tx1"/>
                </a:solidFill>
                <a:effectLst>
                  <a:glow rad="45500">
                    <a:schemeClr val="accent1">
                      <a:satMod val="220000"/>
                      <a:alpha val="35000"/>
                    </a:schemeClr>
                  </a:glow>
                </a:effectLst>
                <a:uLnTx/>
                <a:uFillTx/>
                <a:latin typeface="Times New Roman" pitchFamily="18" charset="0"/>
                <a:ea typeface="+mn-ea"/>
                <a:cs typeface="Times New Roman" pitchFamily="18" charset="0"/>
              </a:rPr>
              <a:t>la cytomembrane</a:t>
            </a:r>
            <a:endParaRPr kumimoji="0" lang="fr-FR" sz="3100" b="1" i="0" u="none" strike="noStrike" kern="1200" cap="none" spc="300" normalizeH="0" baseline="0" noProof="0" dirty="0">
              <a:ln w="11430" cmpd="sng">
                <a:solidFill>
                  <a:schemeClr val="bg2">
                    <a:lumMod val="10000"/>
                  </a:schemeClr>
                </a:solidFill>
                <a:prstDash val="solid"/>
                <a:miter lim="800000"/>
              </a:ln>
              <a:solidFill>
                <a:schemeClr val="tx1"/>
              </a:solidFill>
              <a:effectLst>
                <a:glow rad="45500">
                  <a:schemeClr val="accent1">
                    <a:satMod val="220000"/>
                    <a:alpha val="35000"/>
                  </a:schemeClr>
                </a:glow>
              </a:effectLst>
              <a:uLnTx/>
              <a:uFillTx/>
              <a:latin typeface="Times New Roman" pitchFamily="18" charset="0"/>
              <a:ea typeface="+mn-ea"/>
              <a:cs typeface="Times New Roman" pitchFamily="18" charset="0"/>
            </a:endParaRPr>
          </a:p>
        </p:txBody>
      </p:sp>
      <p:sp>
        <p:nvSpPr>
          <p:cNvPr id="16" name="Espace réservé du contenu 2"/>
          <p:cNvSpPr txBox="1">
            <a:spLocks/>
          </p:cNvSpPr>
          <p:nvPr/>
        </p:nvSpPr>
        <p:spPr>
          <a:xfrm>
            <a:off x="214282" y="1357298"/>
            <a:ext cx="8715436" cy="714380"/>
          </a:xfrm>
          <a:prstGeom prst="rect">
            <a:avLst/>
          </a:prstGeom>
          <a:ln w="76200">
            <a:solidFill>
              <a:srgbClr val="92D050"/>
            </a:solidFill>
          </a:ln>
        </p:spPr>
        <p:txBody>
          <a:bodyPr>
            <a:noAutofit/>
          </a:bodyPr>
          <a:lstStyle/>
          <a:p>
            <a:pPr marL="274320" marR="0" lvl="0" indent="-274320" algn="just" defTabSz="914400" rtl="0" eaLnBrk="1" fontAlgn="auto" latinLnBrk="0" hangingPunct="1">
              <a:lnSpc>
                <a:spcPct val="100000"/>
              </a:lnSpc>
              <a:spcBef>
                <a:spcPct val="20000"/>
              </a:spcBef>
              <a:spcAft>
                <a:spcPts val="0"/>
              </a:spcAft>
              <a:buClr>
                <a:srgbClr val="CC3300"/>
              </a:buClr>
              <a:buSzPct val="110000"/>
              <a:buFont typeface="Wingdings 2"/>
              <a:buChar char=""/>
              <a:tabLst/>
              <a:defRPr/>
            </a:pPr>
            <a:r>
              <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Elle est constituée très majoritairement de : lipides et protéines</a:t>
            </a:r>
          </a:p>
        </p:txBody>
      </p:sp>
      <p:sp>
        <p:nvSpPr>
          <p:cNvPr id="17" name="Espace réservé du contenu 2"/>
          <p:cNvSpPr txBox="1">
            <a:spLocks/>
          </p:cNvSpPr>
          <p:nvPr/>
        </p:nvSpPr>
        <p:spPr>
          <a:xfrm>
            <a:off x="1357290" y="2143116"/>
            <a:ext cx="6000792" cy="936000"/>
          </a:xfrm>
          <a:prstGeom prst="rect">
            <a:avLst/>
          </a:prstGeom>
          <a:ln w="38100">
            <a:solidFill>
              <a:srgbClr val="DE2A00"/>
            </a:solidFill>
          </a:ln>
        </p:spPr>
        <p:txBody>
          <a:bodyPr>
            <a:normAutofit/>
          </a:bodyPr>
          <a:lstStyle/>
          <a:p>
            <a:pPr marL="274320" marR="0" lvl="0" indent="-274320" algn="just" defTabSz="914400" rtl="0" eaLnBrk="1" fontAlgn="auto" latinLnBrk="0" hangingPunct="1">
              <a:lnSpc>
                <a:spcPct val="100000"/>
              </a:lnSpc>
              <a:spcBef>
                <a:spcPct val="20000"/>
              </a:spcBef>
              <a:spcAft>
                <a:spcPts val="0"/>
              </a:spcAft>
              <a:buClr>
                <a:srgbClr val="C00000"/>
              </a:buClr>
              <a:buSzPct val="110000"/>
              <a:buFont typeface="Wingdings 2"/>
              <a:buChar char=""/>
              <a:tabLst/>
              <a:defRPr/>
            </a:pP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Évalué, </a:t>
            </a:r>
            <a:r>
              <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en moyenne</a:t>
            </a: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fr-FR" sz="2400" b="1" i="0" u="sng"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rPr>
              <a:t>du poids sec</a:t>
            </a: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la membrane plasmique est composée de :</a:t>
            </a:r>
          </a:p>
        </p:txBody>
      </p:sp>
      <p:cxnSp>
        <p:nvCxnSpPr>
          <p:cNvPr id="19" name="Connecteur droit avec flèche 18"/>
          <p:cNvCxnSpPr/>
          <p:nvPr/>
        </p:nvCxnSpPr>
        <p:spPr>
          <a:xfrm rot="10800000" flipV="1">
            <a:off x="1928794" y="3071810"/>
            <a:ext cx="2928958" cy="1143008"/>
          </a:xfrm>
          <a:prstGeom prst="straightConnector1">
            <a:avLst/>
          </a:prstGeom>
          <a:ln w="57150">
            <a:solidFill>
              <a:srgbClr val="DE2A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endCxn id="5" idx="0"/>
          </p:cNvCxnSpPr>
          <p:nvPr/>
        </p:nvCxnSpPr>
        <p:spPr>
          <a:xfrm rot="5400000">
            <a:off x="4148992" y="3506058"/>
            <a:ext cx="1143008" cy="274512"/>
          </a:xfrm>
          <a:prstGeom prst="straightConnector1">
            <a:avLst/>
          </a:prstGeom>
          <a:ln w="57150">
            <a:solidFill>
              <a:srgbClr val="DE2A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rot="16200000" flipH="1">
            <a:off x="6107917" y="3821909"/>
            <a:ext cx="1571636" cy="214314"/>
          </a:xfrm>
          <a:prstGeom prst="straightConnector1">
            <a:avLst/>
          </a:prstGeom>
          <a:ln w="57150">
            <a:solidFill>
              <a:srgbClr val="DE2A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285717" y="3076814"/>
          <a:ext cx="8644001" cy="3424020"/>
        </p:xfrm>
        <a:graphic>
          <a:graphicData uri="http://schemas.openxmlformats.org/drawingml/2006/table">
            <a:tbl>
              <a:tblPr/>
              <a:tblGrid>
                <a:gridCol w="1928829"/>
                <a:gridCol w="2786082"/>
                <a:gridCol w="2071702"/>
                <a:gridCol w="1857388"/>
              </a:tblGrid>
              <a:tr h="1441257">
                <a:tc>
                  <a:txBody>
                    <a:bodyPr/>
                    <a:lstStyle/>
                    <a:p>
                      <a:pPr algn="just">
                        <a:lnSpc>
                          <a:spcPct val="115000"/>
                        </a:lnSpc>
                        <a:spcAft>
                          <a:spcPts val="0"/>
                        </a:spcAft>
                      </a:pPr>
                      <a:r>
                        <a:rPr lang="fr-FR" sz="2400" b="1" dirty="0" smtClean="0">
                          <a:latin typeface="Times New Roman"/>
                          <a:ea typeface="Calibri"/>
                          <a:cs typeface="Times New Roman"/>
                        </a:rPr>
                        <a:t>Membrane</a:t>
                      </a:r>
                    </a:p>
                    <a:p>
                      <a:pPr algn="just">
                        <a:lnSpc>
                          <a:spcPct val="115000"/>
                        </a:lnSpc>
                        <a:spcAft>
                          <a:spcPts val="0"/>
                        </a:spcAft>
                      </a:pPr>
                      <a:endParaRPr lang="fr-FR" sz="2400" b="1" dirty="0" smtClean="0">
                        <a:latin typeface="Times New Roman"/>
                        <a:ea typeface="Calibri"/>
                        <a:cs typeface="Times New Roman"/>
                      </a:endParaRPr>
                    </a:p>
                    <a:p>
                      <a:pPr algn="just">
                        <a:lnSpc>
                          <a:spcPct val="115000"/>
                        </a:lnSpc>
                        <a:spcAft>
                          <a:spcPts val="0"/>
                        </a:spcAft>
                      </a:pPr>
                      <a:r>
                        <a:rPr lang="fr-FR" sz="2400" b="1" dirty="0" smtClean="0">
                          <a:latin typeface="Times New Roman"/>
                          <a:ea typeface="Calibri"/>
                          <a:cs typeface="Times New Roman"/>
                        </a:rPr>
                        <a:t>                ℅</a:t>
                      </a:r>
                      <a:endParaRPr lang="fr-FR" sz="2400" b="1"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fr-FR" sz="2200" b="1" dirty="0">
                          <a:latin typeface="Times New Roman"/>
                          <a:ea typeface="Calibri"/>
                          <a:cs typeface="Times New Roman"/>
                        </a:rPr>
                        <a:t>Membrane plasmique </a:t>
                      </a:r>
                      <a:r>
                        <a:rPr lang="fr-FR" sz="2200" b="1" dirty="0" smtClean="0">
                          <a:latin typeface="Times New Roman"/>
                          <a:ea typeface="Calibri"/>
                          <a:cs typeface="Times New Roman"/>
                        </a:rPr>
                        <a:t>d’érythrocyte (globule rouge</a:t>
                      </a:r>
                      <a:r>
                        <a:rPr lang="fr-FR" sz="2200" b="1" baseline="0" dirty="0" smtClean="0">
                          <a:latin typeface="Times New Roman"/>
                          <a:ea typeface="Calibri"/>
                          <a:cs typeface="Times New Roman"/>
                        </a:rPr>
                        <a:t> ou hématie)</a:t>
                      </a:r>
                      <a:endParaRPr lang="fr-FR" sz="2200" b="1" dirty="0">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algn="just">
                        <a:lnSpc>
                          <a:spcPct val="100000"/>
                        </a:lnSpc>
                        <a:spcAft>
                          <a:spcPts val="0"/>
                        </a:spcAft>
                      </a:pPr>
                      <a:r>
                        <a:rPr lang="fr-FR" sz="2200" b="1" dirty="0">
                          <a:latin typeface="Times New Roman"/>
                          <a:ea typeface="Calibri"/>
                          <a:cs typeface="Times New Roman"/>
                        </a:rPr>
                        <a:t>Membrane plasmique</a:t>
                      </a:r>
                      <a:endParaRPr lang="fr-FR" sz="2200" b="1" dirty="0">
                        <a:latin typeface="Times New Roman"/>
                        <a:ea typeface="Calibri"/>
                        <a:cs typeface="Arial"/>
                      </a:endParaRPr>
                    </a:p>
                    <a:p>
                      <a:pPr algn="just">
                        <a:lnSpc>
                          <a:spcPct val="100000"/>
                        </a:lnSpc>
                        <a:spcAft>
                          <a:spcPts val="0"/>
                        </a:spcAft>
                      </a:pPr>
                      <a:r>
                        <a:rPr lang="fr-FR" sz="2200" b="1" dirty="0" err="1" smtClean="0">
                          <a:latin typeface="Times New Roman"/>
                          <a:ea typeface="Calibri"/>
                          <a:cs typeface="Times New Roman"/>
                        </a:rPr>
                        <a:t>Myélinique</a:t>
                      </a:r>
                      <a:r>
                        <a:rPr lang="fr-FR" sz="2200" b="1" dirty="0" smtClean="0">
                          <a:latin typeface="Times New Roman"/>
                          <a:ea typeface="Calibri"/>
                          <a:cs typeface="Times New Roman"/>
                        </a:rPr>
                        <a:t> d’un</a:t>
                      </a:r>
                      <a:r>
                        <a:rPr lang="fr-FR" sz="2200" b="1" baseline="0" dirty="0" smtClean="0">
                          <a:latin typeface="Times New Roman"/>
                          <a:ea typeface="Calibri"/>
                          <a:cs typeface="Times New Roman"/>
                        </a:rPr>
                        <a:t> neurone </a:t>
                      </a:r>
                      <a:endParaRPr lang="fr-FR" sz="2200" b="1" dirty="0">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just">
                        <a:lnSpc>
                          <a:spcPct val="115000"/>
                        </a:lnSpc>
                        <a:spcAft>
                          <a:spcPts val="0"/>
                        </a:spcAft>
                      </a:pPr>
                      <a:r>
                        <a:rPr lang="fr-FR" sz="2200" b="1" dirty="0">
                          <a:latin typeface="Times New Roman"/>
                          <a:ea typeface="Calibri"/>
                          <a:cs typeface="Times New Roman"/>
                        </a:rPr>
                        <a:t>Membrane interne de mitochondrie</a:t>
                      </a:r>
                      <a:endParaRPr lang="fr-FR" sz="2200" b="1" dirty="0">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626633">
                <a:tc>
                  <a:txBody>
                    <a:bodyPr/>
                    <a:lstStyle/>
                    <a:p>
                      <a:pPr algn="just">
                        <a:lnSpc>
                          <a:spcPct val="150000"/>
                        </a:lnSpc>
                        <a:spcAft>
                          <a:spcPts val="0"/>
                        </a:spcAft>
                      </a:pPr>
                      <a:r>
                        <a:rPr lang="fr-FR" sz="2200" b="1" dirty="0" smtClean="0">
                          <a:latin typeface="Times New Roman"/>
                          <a:ea typeface="Calibri"/>
                          <a:cs typeface="Times New Roman"/>
                        </a:rPr>
                        <a:t>Protéines</a:t>
                      </a:r>
                      <a:endParaRPr lang="fr-FR" sz="2200" b="1" dirty="0">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fr-FR" sz="2400" b="1" dirty="0">
                          <a:latin typeface="Times New Roman"/>
                          <a:ea typeface="Calibri"/>
                          <a:cs typeface="Times New Roman"/>
                        </a:rPr>
                        <a:t>50</a:t>
                      </a:r>
                      <a:endParaRPr lang="fr-FR" sz="2400" b="1" dirty="0">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algn="just">
                        <a:lnSpc>
                          <a:spcPct val="150000"/>
                        </a:lnSpc>
                        <a:spcAft>
                          <a:spcPts val="0"/>
                        </a:spcAft>
                      </a:pPr>
                      <a:r>
                        <a:rPr lang="fr-FR" sz="2400" b="1" dirty="0">
                          <a:latin typeface="Times New Roman"/>
                          <a:ea typeface="Calibri"/>
                          <a:cs typeface="Times New Roman"/>
                        </a:rPr>
                        <a:t>18</a:t>
                      </a:r>
                      <a:endParaRPr lang="fr-FR" sz="2400" b="1" dirty="0">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just">
                        <a:lnSpc>
                          <a:spcPct val="150000"/>
                        </a:lnSpc>
                        <a:spcAft>
                          <a:spcPts val="0"/>
                        </a:spcAft>
                      </a:pPr>
                      <a:r>
                        <a:rPr lang="fr-FR" sz="2400" b="1" dirty="0">
                          <a:latin typeface="Times New Roman"/>
                          <a:ea typeface="Calibri"/>
                          <a:cs typeface="Times New Roman"/>
                        </a:rPr>
                        <a:t>76</a:t>
                      </a:r>
                      <a:endParaRPr lang="fr-FR" sz="2400" b="1" dirty="0">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729497">
                <a:tc>
                  <a:txBody>
                    <a:bodyPr/>
                    <a:lstStyle/>
                    <a:p>
                      <a:pPr algn="just">
                        <a:lnSpc>
                          <a:spcPct val="150000"/>
                        </a:lnSpc>
                        <a:spcAft>
                          <a:spcPts val="0"/>
                        </a:spcAft>
                      </a:pPr>
                      <a:r>
                        <a:rPr lang="fr-FR" sz="2200" b="1" dirty="0">
                          <a:latin typeface="Times New Roman"/>
                          <a:ea typeface="Calibri"/>
                          <a:cs typeface="Times New Roman"/>
                        </a:rPr>
                        <a:t>Lipides </a:t>
                      </a:r>
                      <a:r>
                        <a:rPr lang="fr-FR" sz="2200" b="1" dirty="0" smtClean="0">
                          <a:latin typeface="Times New Roman"/>
                          <a:ea typeface="Calibri"/>
                          <a:cs typeface="Times New Roman"/>
                        </a:rPr>
                        <a:t>totaux</a:t>
                      </a:r>
                      <a:endParaRPr lang="fr-FR" sz="2200" b="1" dirty="0">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fr-FR" sz="2400" b="1" dirty="0">
                          <a:latin typeface="Times New Roman"/>
                          <a:ea typeface="Calibri"/>
                          <a:cs typeface="Times New Roman"/>
                        </a:rPr>
                        <a:t>42</a:t>
                      </a:r>
                      <a:endParaRPr lang="fr-FR" sz="2400" b="1" dirty="0">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algn="just">
                        <a:lnSpc>
                          <a:spcPct val="150000"/>
                        </a:lnSpc>
                        <a:spcAft>
                          <a:spcPts val="0"/>
                        </a:spcAft>
                      </a:pPr>
                      <a:r>
                        <a:rPr lang="fr-FR" sz="2400" b="1" dirty="0">
                          <a:latin typeface="Times New Roman"/>
                          <a:ea typeface="Calibri"/>
                          <a:cs typeface="Times New Roman"/>
                        </a:rPr>
                        <a:t>79</a:t>
                      </a:r>
                      <a:endParaRPr lang="fr-FR" sz="2400" b="1" dirty="0">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just">
                        <a:lnSpc>
                          <a:spcPct val="150000"/>
                        </a:lnSpc>
                        <a:spcAft>
                          <a:spcPts val="0"/>
                        </a:spcAft>
                      </a:pPr>
                      <a:r>
                        <a:rPr lang="fr-FR" sz="2400" b="1" dirty="0">
                          <a:latin typeface="Times New Roman"/>
                          <a:ea typeface="Calibri"/>
                          <a:cs typeface="Times New Roman"/>
                        </a:rPr>
                        <a:t>24</a:t>
                      </a:r>
                      <a:endParaRPr lang="fr-FR" sz="2400" b="1" dirty="0">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626633">
                <a:tc>
                  <a:txBody>
                    <a:bodyPr/>
                    <a:lstStyle/>
                    <a:p>
                      <a:pPr algn="just">
                        <a:lnSpc>
                          <a:spcPct val="150000"/>
                        </a:lnSpc>
                        <a:spcAft>
                          <a:spcPts val="0"/>
                        </a:spcAft>
                      </a:pPr>
                      <a:r>
                        <a:rPr lang="fr-FR" sz="2200" b="1" dirty="0" smtClean="0">
                          <a:latin typeface="Times New Roman"/>
                          <a:ea typeface="Calibri"/>
                          <a:cs typeface="Times New Roman"/>
                        </a:rPr>
                        <a:t>Glucides</a:t>
                      </a:r>
                      <a:endParaRPr lang="fr-FR" sz="2200" b="1" dirty="0">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fr-FR" sz="2400" b="1" dirty="0">
                          <a:latin typeface="Times New Roman"/>
                          <a:ea typeface="Calibri"/>
                          <a:cs typeface="Times New Roman"/>
                        </a:rPr>
                        <a:t>8</a:t>
                      </a:r>
                      <a:endParaRPr lang="fr-FR" sz="2400" b="1" dirty="0">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algn="just">
                        <a:lnSpc>
                          <a:spcPct val="150000"/>
                        </a:lnSpc>
                        <a:spcAft>
                          <a:spcPts val="0"/>
                        </a:spcAft>
                      </a:pPr>
                      <a:r>
                        <a:rPr lang="fr-FR" sz="2400" b="1" dirty="0">
                          <a:latin typeface="Times New Roman"/>
                          <a:ea typeface="Calibri"/>
                          <a:cs typeface="Times New Roman"/>
                        </a:rPr>
                        <a:t>3</a:t>
                      </a:r>
                      <a:endParaRPr lang="fr-FR" sz="2400" b="1" dirty="0">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just">
                        <a:lnSpc>
                          <a:spcPct val="150000"/>
                        </a:lnSpc>
                        <a:spcAft>
                          <a:spcPts val="0"/>
                        </a:spcAft>
                      </a:pPr>
                      <a:r>
                        <a:rPr lang="fr-FR" sz="2400" b="1" dirty="0">
                          <a:latin typeface="Times New Roman"/>
                          <a:ea typeface="Calibri"/>
                          <a:cs typeface="Times New Roman"/>
                        </a:rPr>
                        <a:t>0</a:t>
                      </a:r>
                      <a:endParaRPr lang="fr-FR" sz="2400" b="1" dirty="0">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bl>
          </a:graphicData>
        </a:graphic>
      </p:graphicFrame>
      <p:sp>
        <p:nvSpPr>
          <p:cNvPr id="3" name="Rectangle 2"/>
          <p:cNvSpPr/>
          <p:nvPr/>
        </p:nvSpPr>
        <p:spPr>
          <a:xfrm>
            <a:off x="142844" y="142852"/>
            <a:ext cx="8786874"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buClr>
                <a:srgbClr val="C00000"/>
              </a:buClr>
              <a:buSzPct val="110000"/>
            </a:pPr>
            <a:r>
              <a:rPr lang="fr-FR" sz="2400" dirty="0" smtClean="0">
                <a:latin typeface="Times New Roman" pitchFamily="18" charset="0"/>
                <a:cs typeface="Times New Roman" pitchFamily="18" charset="0"/>
              </a:rPr>
              <a:t>Ces proportions varient d’une cellule à l’autre, mais en générale le </a:t>
            </a:r>
            <a:r>
              <a:rPr lang="fr-FR" sz="2400" b="1" dirty="0" smtClean="0">
                <a:latin typeface="Times New Roman" pitchFamily="18" charset="0"/>
                <a:cs typeface="Times New Roman" pitchFamily="18" charset="0"/>
              </a:rPr>
              <a:t>rapport des masses protéines/lipides est voisin de 1 </a:t>
            </a:r>
            <a:r>
              <a:rPr lang="fr-FR" sz="2400" dirty="0" smtClean="0">
                <a:latin typeface="Times New Roman" pitchFamily="18" charset="0"/>
                <a:cs typeface="Times New Roman" pitchFamily="18" charset="0"/>
              </a:rPr>
              <a:t>pour la majorité des membranes plasmiques</a:t>
            </a:r>
          </a:p>
        </p:txBody>
      </p:sp>
      <p:sp>
        <p:nvSpPr>
          <p:cNvPr id="5" name="Rectangle 4"/>
          <p:cNvSpPr/>
          <p:nvPr/>
        </p:nvSpPr>
        <p:spPr>
          <a:xfrm>
            <a:off x="214282" y="2071678"/>
            <a:ext cx="8643998"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FR" sz="2400" b="1" dirty="0" smtClean="0">
                <a:latin typeface="Times New Roman" pitchFamily="18" charset="0"/>
                <a:cs typeface="Times New Roman" pitchFamily="18" charset="0"/>
              </a:rPr>
              <a:t>Tableau : Comparaison des compositions chimiques globales de différents types de membranes biologiques.</a:t>
            </a:r>
            <a:endParaRPr lang="fr-FR" sz="2400" dirty="0">
              <a:latin typeface="Times New Roman" pitchFamily="18" charset="0"/>
              <a:cs typeface="Times New Roman" pitchFamily="18" charset="0"/>
            </a:endParaRPr>
          </a:p>
        </p:txBody>
      </p:sp>
      <p:cxnSp>
        <p:nvCxnSpPr>
          <p:cNvPr id="7" name="Connecteur droit 6"/>
          <p:cNvCxnSpPr/>
          <p:nvPr/>
        </p:nvCxnSpPr>
        <p:spPr>
          <a:xfrm rot="10800000" flipV="1">
            <a:off x="285720" y="3071810"/>
            <a:ext cx="2000264" cy="142876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85728"/>
            <a:ext cx="8229600" cy="5967434"/>
          </a:xfrm>
          <a:ln>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360000" tIns="360000" rIns="360000" bIns="360000"/>
          <a:lstStyle/>
          <a:p>
            <a:pPr algn="just">
              <a:lnSpc>
                <a:spcPct val="150000"/>
              </a:lnSpc>
              <a:buClr>
                <a:srgbClr val="C00000"/>
              </a:buClr>
            </a:pPr>
            <a:r>
              <a:rPr lang="fr-FR" sz="3600" dirty="0" smtClean="0">
                <a:latin typeface="Times New Roman" pitchFamily="18" charset="0"/>
                <a:cs typeface="Times New Roman" pitchFamily="18" charset="0"/>
              </a:rPr>
              <a:t>Suivant les types de membranes, on compte de 10 à 100 molécules de lipides pour une molécule de protéine.</a:t>
            </a:r>
          </a:p>
          <a:p>
            <a:pPr algn="just">
              <a:lnSpc>
                <a:spcPct val="150000"/>
              </a:lnSpc>
              <a:buNone/>
            </a:pPr>
            <a:endParaRPr lang="fr-FR" sz="3600" dirty="0" smtClean="0">
              <a:latin typeface="Times New Roman" pitchFamily="18" charset="0"/>
              <a:cs typeface="Times New Roman" pitchFamily="18" charset="0"/>
            </a:endParaRPr>
          </a:p>
          <a:p>
            <a:pPr algn="just">
              <a:lnSpc>
                <a:spcPct val="150000"/>
              </a:lnSpc>
              <a:buClr>
                <a:srgbClr val="C00000"/>
              </a:buClr>
            </a:pPr>
            <a:r>
              <a:rPr lang="fr-FR" sz="3600" dirty="0" smtClean="0">
                <a:latin typeface="Times New Roman" pitchFamily="18" charset="0"/>
                <a:cs typeface="Times New Roman" pitchFamily="18" charset="0"/>
              </a:rPr>
              <a:t>Les glucides existent sous la forme de glycoprotéines et de glycolipides. </a:t>
            </a:r>
          </a:p>
          <a:p>
            <a:pPr>
              <a:buNone/>
            </a:pPr>
            <a:endParaRPr lang="fr-FR" dirty="0"/>
          </a:p>
        </p:txBody>
      </p:sp>
    </p:spTree>
  </p:cSld>
  <p:clrMapOvr>
    <a:masterClrMapping/>
  </p:clrMapOvr>
  <p:transition>
    <p:pull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1500174"/>
            <a:ext cx="8215370" cy="4071966"/>
          </a:xfr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w="57150">
            <a:solidFill>
              <a:srgbClr val="0000FF"/>
            </a:solidFill>
          </a:ln>
        </p:spPr>
        <p:txBody>
          <a:bodyPr tIns="144000" bIns="144000" anchor="ctr" anchorCtr="0">
            <a:noAutofit/>
          </a:bodyPr>
          <a:lstStyle/>
          <a:p>
            <a:pPr lvl="0" algn="ctr" eaLnBrk="0" fontAlgn="base" hangingPunct="0">
              <a:spcAft>
                <a:spcPct val="0"/>
              </a:spcAft>
              <a:tabLst>
                <a:tab pos="457200" algn="l"/>
              </a:tabLst>
            </a:pPr>
            <a:r>
              <a:rPr lang="fr-FR" sz="4800" b="1" dirty="0" smtClean="0">
                <a:ln w="12700">
                  <a:solidFill>
                    <a:schemeClr val="tx1"/>
                  </a:solidFill>
                  <a:prstDash val="solid"/>
                </a:ln>
                <a:solidFill>
                  <a:srgbClr val="0000FF"/>
                </a:solidFill>
                <a:effectLst>
                  <a:outerShdw blurRad="41275" dist="20320" dir="1800000" algn="tl" rotWithShape="0">
                    <a:srgbClr val="000000">
                      <a:alpha val="40000"/>
                    </a:srgbClr>
                  </a:outerShdw>
                </a:effectLst>
                <a:latin typeface="Times New Roman" pitchFamily="18" charset="0"/>
                <a:cs typeface="Times New Roman" pitchFamily="18" charset="0"/>
              </a:rPr>
              <a:t> I- Les Lipides membranaires</a:t>
            </a:r>
            <a:endParaRPr lang="fr-FR" sz="4800" b="1" u="sng" dirty="0" smtClean="0">
              <a:ln w="12700">
                <a:solidFill>
                  <a:schemeClr val="tx1"/>
                </a:solidFill>
                <a:prstDash val="solid"/>
              </a:ln>
              <a:solidFill>
                <a:srgbClr val="0000FF"/>
              </a:solidFill>
              <a:effectLst>
                <a:outerShdw blurRad="41275" dist="20320" dir="1800000" algn="tl" rotWithShape="0">
                  <a:srgbClr val="000000">
                    <a:alpha val="40000"/>
                  </a:srgbClr>
                </a:outerShdw>
              </a:effectLst>
              <a:latin typeface="Times New Roman" pitchFamily="18" charset="0"/>
              <a:ea typeface="Calibri" pitchFamily="34"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0"/>
            <a:ext cx="5643602" cy="867500"/>
          </a:xfrm>
          <a:solidFill>
            <a:schemeClr val="bg1"/>
          </a:solidFill>
          <a:ln>
            <a:solidFill>
              <a:srgbClr val="0033CC"/>
            </a:solidFill>
          </a:ln>
        </p:spPr>
        <p:txBody>
          <a:bodyPr tIns="144000" bIns="144000">
            <a:noAutofit/>
          </a:bodyPr>
          <a:lstStyle/>
          <a:p>
            <a:r>
              <a:rPr lang="fr-FR" sz="3200" b="1" dirty="0" smtClean="0">
                <a:solidFill>
                  <a:srgbClr val="003399"/>
                </a:solidFill>
                <a:latin typeface="Times New Roman" pitchFamily="18" charset="0"/>
                <a:cs typeface="Times New Roman" pitchFamily="18" charset="0"/>
              </a:rPr>
              <a:t>  </a:t>
            </a:r>
            <a:r>
              <a:rPr lang="fr-FR" sz="3200" b="1" dirty="0" smtClean="0">
                <a:solidFill>
                  <a:srgbClr val="0033CC"/>
                </a:solidFill>
                <a:latin typeface="Times New Roman" pitchFamily="18" charset="0"/>
                <a:cs typeface="Times New Roman" pitchFamily="18" charset="0"/>
              </a:rPr>
              <a:t>I- Les Lipides membranaires</a:t>
            </a:r>
            <a:endParaRPr lang="fr-FR" sz="3200" b="1" dirty="0">
              <a:solidFill>
                <a:srgbClr val="0033CC"/>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214282" y="1071546"/>
            <a:ext cx="8715404" cy="5286412"/>
          </a:xfrm>
          <a:ln>
            <a:solidFill>
              <a:srgbClr val="003399"/>
            </a:solidFill>
          </a:ln>
        </p:spPr>
        <p:txBody>
          <a:bodyPr tIns="180000" bIns="180000">
            <a:normAutofit fontScale="92500"/>
          </a:bodyPr>
          <a:lstStyle/>
          <a:p>
            <a:pPr algn="just">
              <a:lnSpc>
                <a:spcPct val="150000"/>
              </a:lnSpc>
              <a:buClrTx/>
            </a:pPr>
            <a:r>
              <a:rPr lang="fr-FR" sz="3000" b="1" dirty="0" smtClean="0">
                <a:latin typeface="Times New Roman" pitchFamily="18" charset="0"/>
                <a:cs typeface="Times New Roman" pitchFamily="18" charset="0"/>
              </a:rPr>
              <a:t>De part leur nombre important, les lipides confèrent à la membrane cytoplasmique son squelette et sa structure caractéristique </a:t>
            </a:r>
          </a:p>
          <a:p>
            <a:pPr algn="just">
              <a:lnSpc>
                <a:spcPct val="150000"/>
              </a:lnSpc>
            </a:pPr>
            <a:endParaRPr lang="fr-FR" sz="3000" b="1" dirty="0" smtClean="0">
              <a:latin typeface="Times New Roman" pitchFamily="18" charset="0"/>
              <a:cs typeface="Times New Roman" pitchFamily="18" charset="0"/>
            </a:endParaRPr>
          </a:p>
          <a:p>
            <a:pPr algn="just">
              <a:lnSpc>
                <a:spcPct val="150000"/>
              </a:lnSpc>
              <a:buClrTx/>
            </a:pPr>
            <a:r>
              <a:rPr lang="fr-FR" sz="3000" b="1" dirty="0" smtClean="0">
                <a:latin typeface="Times New Roman" pitchFamily="18" charset="0"/>
                <a:cs typeface="Times New Roman" pitchFamily="18" charset="0"/>
              </a:rPr>
              <a:t>Ils ont la propriété de s’associer de façon spontanée par autoassemblage et  par des liaisons hydrophobes pour former une double couche lipidique.</a:t>
            </a:r>
          </a:p>
          <a:p>
            <a:pPr algn="just">
              <a:buNone/>
            </a:pPr>
            <a:endParaRPr lang="fr-FR" sz="2800" dirty="0" smtClean="0">
              <a:latin typeface="Times New Roman" pitchFamily="18" charset="0"/>
              <a:cs typeface="Times New Roman" pitchFamily="18" charset="0"/>
            </a:endParaRPr>
          </a:p>
          <a:p>
            <a:endParaRPr lang="fr-FR" dirty="0"/>
          </a:p>
        </p:txBody>
      </p:sp>
    </p:spTree>
  </p:cSld>
  <p:clrMapOvr>
    <a:masterClrMapping/>
  </p:clrMapOvr>
  <p:transition>
    <p:pull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6" name="Rectangle 14"/>
          <p:cNvSpPr>
            <a:spLocks noChangeArrowheads="1"/>
          </p:cNvSpPr>
          <p:nvPr/>
        </p:nvSpPr>
        <p:spPr bwMode="auto">
          <a:xfrm>
            <a:off x="1928794" y="2500306"/>
            <a:ext cx="5643602" cy="6617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endParaRPr kumimoji="0" lang="fr-FR"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3"/>
          <p:cNvSpPr/>
          <p:nvPr/>
        </p:nvSpPr>
        <p:spPr>
          <a:xfrm>
            <a:off x="571472" y="857232"/>
            <a:ext cx="7786742" cy="5572164"/>
          </a:xfrm>
          <a:prstGeom prst="rect">
            <a:avLst/>
          </a:prstGeom>
          <a:gradFill flip="none" rotWithShape="1">
            <a:gsLst>
              <a:gs pos="0">
                <a:schemeClr val="accent3">
                  <a:tint val="98000"/>
                  <a:shade val="25000"/>
                  <a:satMod val="250000"/>
                </a:schemeClr>
              </a:gs>
              <a:gs pos="68000">
                <a:schemeClr val="accent3">
                  <a:tint val="86000"/>
                  <a:satMod val="115000"/>
                </a:schemeClr>
              </a:gs>
              <a:gs pos="100000">
                <a:schemeClr val="accent3">
                  <a:tint val="50000"/>
                  <a:satMod val="150000"/>
                </a:schemeClr>
              </a:gs>
            </a:gsLst>
            <a:lin ang="13500000" scaled="1"/>
            <a:tileRect/>
          </a:gradFill>
          <a:ln w="76200">
            <a:solidFill>
              <a:srgbClr val="003300"/>
            </a:solidFill>
          </a:ln>
          <a:effectLst>
            <a:outerShdw blurRad="76200" dir="13500000" sy="23000" kx="1200000" algn="br" rotWithShape="0">
              <a:prstClr val="black">
                <a:alpha val="20000"/>
              </a:prstClr>
            </a:outerShdw>
            <a:softEdge rad="127000"/>
          </a:effectLst>
        </p:spPr>
        <p:style>
          <a:lnRef idx="0">
            <a:schemeClr val="accent3"/>
          </a:lnRef>
          <a:fillRef idx="3">
            <a:schemeClr val="accent3"/>
          </a:fillRef>
          <a:effectRef idx="3">
            <a:schemeClr val="accent3"/>
          </a:effectRef>
          <a:fontRef idx="minor">
            <a:schemeClr val="lt1"/>
          </a:fontRef>
        </p:style>
        <p:txBody>
          <a:bodyPr lIns="360000" rIns="360000" rtlCol="0" anchor="ctr"/>
          <a:lstStyle/>
          <a:p>
            <a:pPr marL="857250" indent="-857250" algn="ctr">
              <a:buFont typeface="+mj-lt"/>
              <a:buAutoNum type="romanUcPeriod"/>
            </a:pPr>
            <a:r>
              <a:rPr lang="fr-FR" sz="4400" b="1" dirty="0" smtClean="0">
                <a:ln w="28575">
                  <a:solidFill>
                    <a:schemeClr val="bg1"/>
                  </a:solidFill>
                </a:ln>
                <a:solidFill>
                  <a:schemeClr val="bg1"/>
                </a:solidFill>
                <a:latin typeface="Times New Roman" pitchFamily="18" charset="0"/>
                <a:cs typeface="Times New Roman" pitchFamily="18" charset="0"/>
              </a:rPr>
              <a:t>Structure élémentaire de la membrane plasmique </a:t>
            </a:r>
            <a:endParaRPr lang="fr-FR" sz="3600" dirty="0">
              <a:ln w="28575">
                <a:solidFill>
                  <a:schemeClr val="bg1"/>
                </a:solidFill>
              </a:ln>
              <a:solidFill>
                <a:schemeClr val="bg1"/>
              </a:solidFill>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142852"/>
            <a:ext cx="8358246" cy="76944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sz="4400" b="1" dirty="0" smtClean="0">
                <a:solidFill>
                  <a:srgbClr val="C00000"/>
                </a:solidFill>
                <a:latin typeface="Times New Roman" pitchFamily="18" charset="0"/>
                <a:ea typeface="Calibri" pitchFamily="34" charset="0"/>
                <a:cs typeface="Times New Roman" pitchFamily="18" charset="0"/>
              </a:rPr>
              <a:t>C</a:t>
            </a:r>
            <a:r>
              <a:rPr kumimoji="0" lang="fr-FR" sz="44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lasses de lipides membranaires</a:t>
            </a:r>
            <a:endParaRPr kumimoji="0" lang="fr-FR"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Rectangle 1"/>
          <p:cNvSpPr>
            <a:spLocks noChangeArrowheads="1"/>
          </p:cNvSpPr>
          <p:nvPr/>
        </p:nvSpPr>
        <p:spPr bwMode="auto">
          <a:xfrm>
            <a:off x="357158" y="1142984"/>
            <a:ext cx="8215370" cy="14811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fr-FR"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On distingue trois catégories principales de lipides membranaires :</a:t>
            </a:r>
            <a:endParaRPr kumimoji="0" lang="fr-FR"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Espace réservé du contenu 2"/>
          <p:cNvSpPr txBox="1">
            <a:spLocks/>
          </p:cNvSpPr>
          <p:nvPr/>
        </p:nvSpPr>
        <p:spPr>
          <a:xfrm>
            <a:off x="214314" y="2643182"/>
            <a:ext cx="5643570" cy="928694"/>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tIns="180000" bIns="180000">
            <a:noAutofit/>
          </a:bodyPr>
          <a:lstStyle/>
          <a:p>
            <a:pPr marL="274320" marR="0" lvl="0" indent="-274320" algn="just" defTabSz="914400" rtl="0" eaLnBrk="1" fontAlgn="auto" latinLnBrk="0" hangingPunct="1">
              <a:lnSpc>
                <a:spcPct val="100000"/>
              </a:lnSpc>
              <a:spcBef>
                <a:spcPct val="20000"/>
              </a:spcBef>
              <a:spcAft>
                <a:spcPts val="0"/>
              </a:spcAft>
              <a:buClr>
                <a:schemeClr val="tx2">
                  <a:lumMod val="75000"/>
                </a:schemeClr>
              </a:buClr>
              <a:buSzPct val="95000"/>
              <a:tabLst/>
              <a:defRPr/>
            </a:pPr>
            <a:r>
              <a:rPr kumimoji="0" lang="fr-FR" sz="36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fr-FR" sz="36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I. </a:t>
            </a:r>
            <a:r>
              <a:rPr kumimoji="0" lang="fr-FR" sz="3600" b="1" i="0" u="sng"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rPr>
              <a:t>55 % phospholipides</a:t>
            </a:r>
            <a:endParaRPr kumimoji="0" lang="fr-FR" sz="3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Espace réservé du contenu 2"/>
          <p:cNvSpPr txBox="1">
            <a:spLocks/>
          </p:cNvSpPr>
          <p:nvPr/>
        </p:nvSpPr>
        <p:spPr>
          <a:xfrm>
            <a:off x="4429124" y="3571876"/>
            <a:ext cx="3786214" cy="928718"/>
          </a:xfrm>
          <a:prstGeom prst="rect">
            <a:avLst/>
          </a:prstGeom>
          <a:ln w="57150">
            <a:solidFill>
              <a:srgbClr val="00B050"/>
            </a:solidFill>
          </a:ln>
        </p:spPr>
        <p:style>
          <a:lnRef idx="2">
            <a:schemeClr val="dk1"/>
          </a:lnRef>
          <a:fillRef idx="1">
            <a:schemeClr val="lt1"/>
          </a:fillRef>
          <a:effectRef idx="0">
            <a:schemeClr val="dk1"/>
          </a:effectRef>
          <a:fontRef idx="minor">
            <a:schemeClr val="dk1"/>
          </a:fontRef>
        </p:style>
        <p:txBody>
          <a:bodyPr tIns="180000" bIns="180000">
            <a:normAutofit/>
          </a:bodyPr>
          <a:lstStyle/>
          <a:p>
            <a:pPr marL="274320" lvl="0" indent="-274320" algn="just">
              <a:spcBef>
                <a:spcPct val="20000"/>
              </a:spcBef>
              <a:buSzPct val="95000"/>
            </a:pPr>
            <a:r>
              <a:rPr lang="fr-FR" sz="3200" b="1" dirty="0" smtClean="0">
                <a:solidFill>
                  <a:srgbClr val="0000FF"/>
                </a:solidFill>
                <a:latin typeface="Times New Roman" pitchFamily="18" charset="0"/>
                <a:cs typeface="Times New Roman" pitchFamily="18" charset="0"/>
              </a:rPr>
              <a:t> II. </a:t>
            </a:r>
            <a:r>
              <a:rPr kumimoji="0" lang="fr-FR" sz="30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25 % cholestérol</a:t>
            </a:r>
          </a:p>
          <a:p>
            <a:pPr marL="274320" marR="0" lvl="0" indent="-274320" algn="just" defTabSz="914400" rtl="0" eaLnBrk="1" fontAlgn="auto" latinLnBrk="0" hangingPunct="1">
              <a:lnSpc>
                <a:spcPct val="100000"/>
              </a:lnSpc>
              <a:spcBef>
                <a:spcPct val="20000"/>
              </a:spcBef>
              <a:spcAft>
                <a:spcPts val="0"/>
              </a:spcAft>
              <a:buClr>
                <a:schemeClr val="tx2">
                  <a:lumMod val="75000"/>
                </a:schemeClr>
              </a:buClr>
              <a:buSzPct val="95000"/>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fr-FR"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Espace réservé du contenu 2"/>
          <p:cNvSpPr txBox="1">
            <a:spLocks/>
          </p:cNvSpPr>
          <p:nvPr/>
        </p:nvSpPr>
        <p:spPr>
          <a:xfrm>
            <a:off x="5000628" y="4571984"/>
            <a:ext cx="3857684" cy="857280"/>
          </a:xfrm>
          <a:prstGeom prst="rect">
            <a:avLst/>
          </a:prstGeom>
          <a:ln w="57150">
            <a:solidFill>
              <a:srgbClr val="FFC000"/>
            </a:solidFill>
          </a:ln>
        </p:spPr>
        <p:style>
          <a:lnRef idx="2">
            <a:schemeClr val="dk1"/>
          </a:lnRef>
          <a:fillRef idx="1">
            <a:schemeClr val="lt1"/>
          </a:fillRef>
          <a:effectRef idx="0">
            <a:schemeClr val="dk1"/>
          </a:effectRef>
          <a:fontRef idx="minor">
            <a:schemeClr val="dk1"/>
          </a:fontRef>
        </p:style>
        <p:txBody>
          <a:bodyPr tIns="180000" bIns="180000">
            <a:normAutofit fontScale="92500"/>
          </a:bodyPr>
          <a:lstStyle/>
          <a:p>
            <a:pPr marL="274320" lvl="0" indent="-274320" algn="just">
              <a:spcBef>
                <a:spcPct val="20000"/>
              </a:spcBef>
              <a:buClr>
                <a:schemeClr val="tx2">
                  <a:lumMod val="75000"/>
                </a:schemeClr>
              </a:buClr>
              <a:buSzPct val="95000"/>
            </a:pPr>
            <a:r>
              <a:rPr kumimoji="0" lang="fr-FR" sz="30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fr-FR" sz="3200" b="1" dirty="0" smtClean="0">
                <a:solidFill>
                  <a:srgbClr val="0000FF"/>
                </a:solidFill>
                <a:latin typeface="Times New Roman" pitchFamily="18" charset="0"/>
                <a:cs typeface="Times New Roman" pitchFamily="18" charset="0"/>
              </a:rPr>
              <a:t> III. </a:t>
            </a:r>
            <a:r>
              <a:rPr lang="fr-FR" sz="3000" b="1" dirty="0" smtClean="0">
                <a:solidFill>
                  <a:schemeClr val="tx1"/>
                </a:solidFill>
                <a:latin typeface="Times New Roman" pitchFamily="18" charset="0"/>
                <a:cs typeface="Times New Roman" pitchFamily="18" charset="0"/>
              </a:rPr>
              <a:t>18 % glycolipides</a:t>
            </a:r>
            <a:endParaRPr kumimoji="0" lang="fr-FR"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Espace réservé du contenu 2"/>
          <p:cNvSpPr txBox="1">
            <a:spLocks/>
          </p:cNvSpPr>
          <p:nvPr/>
        </p:nvSpPr>
        <p:spPr>
          <a:xfrm>
            <a:off x="6572264" y="5500702"/>
            <a:ext cx="2500330" cy="928694"/>
          </a:xfrm>
          <a:prstGeom prst="rect">
            <a:avLst/>
          </a:prstGeom>
          <a:ln>
            <a:solidFill>
              <a:srgbClr val="003399"/>
            </a:solidFill>
          </a:ln>
        </p:spPr>
        <p:txBody>
          <a:bodyPr tIns="180000" bIns="180000">
            <a:normAutofit fontScale="85000" lnSpcReduction="20000"/>
          </a:bodyPr>
          <a:lstStyle/>
          <a:p>
            <a:pPr marL="274320" marR="0" lvl="0" indent="-274320" algn="just" defTabSz="914400" rtl="0" eaLnBrk="1" fontAlgn="auto" latinLnBrk="0" hangingPunct="1">
              <a:lnSpc>
                <a:spcPct val="100000"/>
              </a:lnSpc>
              <a:spcBef>
                <a:spcPct val="20000"/>
              </a:spcBef>
              <a:spcAft>
                <a:spcPts val="0"/>
              </a:spcAft>
              <a:buClrTx/>
              <a:buSzPct val="95000"/>
              <a:tabLst/>
              <a:defRPr/>
            </a:pPr>
            <a:r>
              <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2% acides gras</a:t>
            </a:r>
          </a:p>
          <a:p>
            <a:pPr marL="274320" marR="0" lvl="0" indent="-274320" algn="just" defTabSz="914400" rtl="0" eaLnBrk="1" fontAlgn="auto" latinLnBrk="0" hangingPunct="1">
              <a:lnSpc>
                <a:spcPct val="100000"/>
              </a:lnSpc>
              <a:spcBef>
                <a:spcPct val="20000"/>
              </a:spcBef>
              <a:spcAft>
                <a:spcPts val="0"/>
              </a:spcAft>
              <a:buClrTx/>
              <a:buSzPct val="95000"/>
              <a:tabLst/>
              <a:defRPr/>
            </a:pPr>
            <a:r>
              <a:rPr lang="fr-FR" sz="2400" b="1" dirty="0" smtClean="0">
                <a:latin typeface="Times New Roman" pitchFamily="18" charset="0"/>
                <a:cs typeface="Times New Roman" pitchFamily="18" charset="0"/>
              </a:rPr>
              <a:t>libres</a:t>
            </a:r>
            <a:endPar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fr-FR" sz="26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8" name="Graphique 7"/>
          <p:cNvGraphicFramePr/>
          <p:nvPr/>
        </p:nvGraphicFramePr>
        <p:xfrm>
          <a:off x="0" y="3786190"/>
          <a:ext cx="4429124" cy="3071810"/>
        </p:xfrm>
        <a:graphic>
          <a:graphicData uri="http://schemas.openxmlformats.org/drawingml/2006/chart">
            <c:chart xmlns:c="http://schemas.openxmlformats.org/drawingml/2006/chart" xmlns:r="http://schemas.openxmlformats.org/officeDocument/2006/relationships" r:id="rId2"/>
          </a:graphicData>
        </a:graphic>
      </p:graphicFrame>
      <p:sp>
        <p:nvSpPr>
          <p:cNvPr id="9" name="Espace réservé du contenu 2"/>
          <p:cNvSpPr txBox="1">
            <a:spLocks/>
          </p:cNvSpPr>
          <p:nvPr/>
        </p:nvSpPr>
        <p:spPr>
          <a:xfrm>
            <a:off x="2428860" y="4643446"/>
            <a:ext cx="1643074" cy="642942"/>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lIns="0" tIns="0" rIns="0" bIns="0">
            <a:noAutofit/>
          </a:bodyPr>
          <a:lstStyle/>
          <a:p>
            <a:pPr marL="274320" lvl="0" indent="-274320">
              <a:spcBef>
                <a:spcPct val="20000"/>
              </a:spcBef>
              <a:buClr>
                <a:schemeClr val="tx2">
                  <a:lumMod val="75000"/>
                </a:schemeClr>
              </a:buClr>
              <a:buSzPct val="95000"/>
            </a:pPr>
            <a:r>
              <a:rPr kumimoji="0" lang="fr-FR" b="1" i="0"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fr-FR" b="1" dirty="0" smtClean="0">
                <a:solidFill>
                  <a:schemeClr val="tx1"/>
                </a:solidFill>
                <a:latin typeface="Times New Roman" pitchFamily="18" charset="0"/>
                <a:cs typeface="Times New Roman" pitchFamily="18" charset="0"/>
              </a:rPr>
              <a:t>phospholipides</a:t>
            </a:r>
          </a:p>
          <a:p>
            <a:pPr marL="274320" lvl="0" indent="-274320">
              <a:spcBef>
                <a:spcPct val="20000"/>
              </a:spcBef>
              <a:buClr>
                <a:schemeClr val="tx2">
                  <a:lumMod val="75000"/>
                </a:schemeClr>
              </a:buClr>
              <a:buSzPct val="95000"/>
            </a:pPr>
            <a:r>
              <a:rPr lang="fr-FR" b="1" dirty="0" smtClean="0">
                <a:solidFill>
                  <a:schemeClr val="tx1"/>
                </a:solidFill>
                <a:latin typeface="Times New Roman" pitchFamily="18" charset="0"/>
                <a:cs typeface="Times New Roman" pitchFamily="18" charset="0"/>
              </a:rPr>
              <a:t>           55 %</a:t>
            </a:r>
            <a:endParaRPr kumimoji="0" lang="fr-FR" b="0" i="0" strike="noStrike" kern="1200" cap="none" spc="0" normalizeH="0" baseline="0" noProof="0" dirty="0">
              <a:ln>
                <a:noFill/>
              </a:ln>
              <a:solidFill>
                <a:schemeClr val="tx1"/>
              </a:solidFill>
              <a:effectLst/>
              <a:uLnTx/>
              <a:uFillTx/>
              <a:latin typeface="+mn-lt"/>
              <a:ea typeface="+mn-ea"/>
              <a:cs typeface="+mn-cs"/>
            </a:endParaRPr>
          </a:p>
        </p:txBody>
      </p:sp>
      <p:sp>
        <p:nvSpPr>
          <p:cNvPr id="10" name="Espace réservé du contenu 2"/>
          <p:cNvSpPr txBox="1">
            <a:spLocks/>
          </p:cNvSpPr>
          <p:nvPr/>
        </p:nvSpPr>
        <p:spPr>
          <a:xfrm>
            <a:off x="500034" y="4857760"/>
            <a:ext cx="1285884" cy="928694"/>
          </a:xfrm>
          <a:prstGeom prst="rect">
            <a:avLst/>
          </a:prstGeom>
          <a:noFill/>
          <a:ln w="57150">
            <a:noFill/>
          </a:ln>
        </p:spPr>
        <p:style>
          <a:lnRef idx="2">
            <a:schemeClr val="dk1"/>
          </a:lnRef>
          <a:fillRef idx="1">
            <a:schemeClr val="lt1"/>
          </a:fillRef>
          <a:effectRef idx="0">
            <a:schemeClr val="dk1"/>
          </a:effectRef>
          <a:fontRef idx="minor">
            <a:schemeClr val="dk1"/>
          </a:fontRef>
        </p:style>
        <p:txBody>
          <a:bodyPr tIns="180000" bIns="180000">
            <a:noAutofit/>
          </a:bodyPr>
          <a:lstStyle/>
          <a:p>
            <a:pPr marL="274320" lvl="0" indent="-274320" algn="just">
              <a:spcBef>
                <a:spcPct val="20000"/>
              </a:spcBef>
              <a:buSzPct val="95000"/>
            </a:pPr>
            <a:r>
              <a:rPr kumimoji="0" lang="fr-FR"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cholestérol</a:t>
            </a:r>
            <a:endParaRPr kumimoji="0" lang="fr-FR"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320" lvl="0" indent="-274320">
              <a:spcBef>
                <a:spcPct val="20000"/>
              </a:spcBef>
              <a:buClr>
                <a:schemeClr val="accent3"/>
              </a:buClr>
              <a:buSzPct val="95000"/>
            </a:pPr>
            <a:r>
              <a:rPr lang="fr-FR" b="1" dirty="0" smtClean="0">
                <a:solidFill>
                  <a:schemeClr val="tx1"/>
                </a:solidFill>
                <a:latin typeface="Times New Roman" pitchFamily="18" charset="0"/>
                <a:cs typeface="Times New Roman" pitchFamily="18" charset="0"/>
              </a:rPr>
              <a:t>      25 % </a:t>
            </a:r>
            <a:endParaRPr kumimoji="0" lang="fr-FR"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Espace réservé du contenu 2"/>
          <p:cNvSpPr txBox="1">
            <a:spLocks/>
          </p:cNvSpPr>
          <p:nvPr/>
        </p:nvSpPr>
        <p:spPr>
          <a:xfrm>
            <a:off x="500034" y="3929066"/>
            <a:ext cx="1490674" cy="704880"/>
          </a:xfrm>
          <a:prstGeom prst="rect">
            <a:avLst/>
          </a:prstGeom>
          <a:noFill/>
          <a:ln w="57150">
            <a:noFill/>
          </a:ln>
        </p:spPr>
        <p:style>
          <a:lnRef idx="2">
            <a:schemeClr val="dk1"/>
          </a:lnRef>
          <a:fillRef idx="1">
            <a:schemeClr val="lt1"/>
          </a:fillRef>
          <a:effectRef idx="0">
            <a:schemeClr val="dk1"/>
          </a:effectRef>
          <a:fontRef idx="minor">
            <a:schemeClr val="dk1"/>
          </a:fontRef>
        </p:style>
        <p:txBody>
          <a:bodyPr tIns="180000" bIns="180000">
            <a:noAutofit/>
          </a:bodyPr>
          <a:lstStyle/>
          <a:p>
            <a:pPr marL="274320" lvl="0" indent="-274320" algn="just">
              <a:spcBef>
                <a:spcPct val="20000"/>
              </a:spcBef>
              <a:buClr>
                <a:schemeClr val="tx2">
                  <a:lumMod val="75000"/>
                </a:schemeClr>
              </a:buClr>
              <a:buSzPct val="95000"/>
            </a:pPr>
            <a:r>
              <a:rPr lang="fr-FR" b="1" dirty="0" smtClean="0">
                <a:solidFill>
                  <a:schemeClr val="tx1"/>
                </a:solidFill>
                <a:latin typeface="Times New Roman" pitchFamily="18" charset="0"/>
                <a:cs typeface="Times New Roman" pitchFamily="18" charset="0"/>
              </a:rPr>
              <a:t>Glycolipide</a:t>
            </a:r>
          </a:p>
          <a:p>
            <a:pPr marL="274320" lvl="0" indent="-274320" algn="just">
              <a:spcBef>
                <a:spcPct val="20000"/>
              </a:spcBef>
              <a:buClr>
                <a:schemeClr val="tx2">
                  <a:lumMod val="75000"/>
                </a:schemeClr>
              </a:buClr>
              <a:buSzPct val="95000"/>
            </a:pPr>
            <a:r>
              <a:rPr lang="fr-FR" b="1" dirty="0" smtClean="0">
                <a:solidFill>
                  <a:schemeClr val="tx1"/>
                </a:solidFill>
                <a:latin typeface="Times New Roman" pitchFamily="18" charset="0"/>
                <a:cs typeface="Times New Roman" pitchFamily="18" charset="0"/>
              </a:rPr>
              <a:t>            18 %</a:t>
            </a:r>
            <a:endParaRPr kumimoji="0" lang="fr-FR"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pull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ChangeArrowheads="1"/>
          </p:cNvSpPr>
          <p:nvPr/>
        </p:nvSpPr>
        <p:spPr bwMode="auto">
          <a:xfrm>
            <a:off x="142844" y="642918"/>
            <a:ext cx="8929718" cy="1725972"/>
          </a:xfrm>
          <a:prstGeom prst="rect">
            <a:avLst/>
          </a:prstGeom>
          <a:solidFill>
            <a:schemeClr val="accent4">
              <a:lumMod val="40000"/>
              <a:lumOff val="60000"/>
            </a:schemeClr>
          </a:solidFill>
          <a:ln>
            <a:headEnd/>
            <a:tailEnd/>
          </a:ln>
        </p:spPr>
        <p:style>
          <a:lnRef idx="1">
            <a:schemeClr val="accent4"/>
          </a:lnRef>
          <a:fillRef idx="3">
            <a:schemeClr val="accent4"/>
          </a:fillRef>
          <a:effectRef idx="2">
            <a:schemeClr val="accent4"/>
          </a:effectRef>
          <a:fontRef idx="minor">
            <a:schemeClr val="lt1"/>
          </a:fontRef>
        </p:style>
        <p:txBody>
          <a:bodyPr vert="horz" wrap="square" lIns="108000" tIns="252000" rIns="91440" bIns="360000" numCol="1" anchor="ctr" anchorCtr="0" compatLnSpc="1">
            <a:prstTxWarp prst="textNoShape">
              <a:avLst/>
            </a:prstTxWarp>
            <a:spAutoFit/>
          </a:bodyPr>
          <a:lstStyle/>
          <a:p>
            <a:pPr lvl="0" algn="just" fontAlgn="base">
              <a:spcBef>
                <a:spcPct val="0"/>
              </a:spcBef>
              <a:spcAft>
                <a:spcPct val="0"/>
              </a:spcAft>
            </a:pPr>
            <a:r>
              <a:rPr lang="fr-FR" sz="7200" b="1" dirty="0" smtClean="0">
                <a:solidFill>
                  <a:srgbClr val="0000FF"/>
                </a:solidFill>
                <a:latin typeface="Times New Roman" pitchFamily="18" charset="0"/>
                <a:cs typeface="Times New Roman" pitchFamily="18" charset="0"/>
              </a:rPr>
              <a:t>A. </a:t>
            </a:r>
            <a:r>
              <a:rPr lang="fr-FR" sz="7200" b="1" u="sng" dirty="0" smtClean="0">
                <a:solidFill>
                  <a:srgbClr val="C00000"/>
                </a:solidFill>
                <a:latin typeface="Times New Roman" pitchFamily="18" charset="0"/>
                <a:cs typeface="Times New Roman" pitchFamily="18" charset="0"/>
              </a:rPr>
              <a:t>Les Phospholipides</a:t>
            </a:r>
            <a:endParaRPr kumimoji="0" lang="fr-FR" sz="72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10" name="Picture 2" descr="mhtml:file://C:\Users\serv\Desktop\ALLAOUI\cours%20cytophysio\mbn%20et%20organite\Structure%20des%20lipides.mht!http://www.snv.jussieu.fr/bmedia/coursBC/lipide/lipide4.gif"/>
          <p:cNvPicPr>
            <a:picLocks noChangeAspect="1" noChangeArrowheads="1"/>
          </p:cNvPicPr>
          <p:nvPr/>
        </p:nvPicPr>
        <p:blipFill>
          <a:blip r:embed="rId2"/>
          <a:srcRect t="14286" r="58772" b="12245"/>
          <a:stretch>
            <a:fillRect/>
          </a:stretch>
        </p:blipFill>
        <p:spPr bwMode="auto">
          <a:xfrm>
            <a:off x="2285984" y="5143512"/>
            <a:ext cx="6786610" cy="1500198"/>
          </a:xfrm>
          <a:prstGeom prst="rect">
            <a:avLst/>
          </a:prstGeom>
          <a:ln w="19050" cap="sq">
            <a:noFill/>
            <a:prstDash val="solid"/>
            <a:miter lim="800000"/>
          </a:ln>
          <a:effectLst>
            <a:outerShdw blurRad="50800" dist="38100" dir="2700000" algn="tl" rotWithShape="0">
              <a:srgbClr val="000000">
                <a:alpha val="43000"/>
              </a:srgbClr>
            </a:outerShdw>
          </a:effectLst>
        </p:spPr>
      </p:pic>
      <p:pic>
        <p:nvPicPr>
          <p:cNvPr id="11" name="Picture 2"/>
          <p:cNvPicPr>
            <a:picLocks noChangeAspect="1" noChangeArrowheads="1"/>
          </p:cNvPicPr>
          <p:nvPr/>
        </p:nvPicPr>
        <p:blipFill>
          <a:blip r:embed="rId3"/>
          <a:srcRect/>
          <a:stretch>
            <a:fillRect/>
          </a:stretch>
        </p:blipFill>
        <p:spPr bwMode="auto">
          <a:xfrm>
            <a:off x="142876" y="2643182"/>
            <a:ext cx="6215074" cy="2286016"/>
          </a:xfrm>
          <a:prstGeom prst="rect">
            <a:avLst/>
          </a:prstGeom>
          <a:noFill/>
          <a:ln w="38100">
            <a:solidFill>
              <a:schemeClr val="tx1"/>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lgn="just"/>
            <a:r>
              <a:rPr lang="fr-FR" sz="3200" dirty="0" smtClean="0">
                <a:latin typeface="Times New Roman" pitchFamily="18" charset="0"/>
                <a:cs typeface="Times New Roman" pitchFamily="18" charset="0"/>
              </a:rPr>
              <a:t>Ce sont des molécules complexes contenant, outre C, H et O, </a:t>
            </a:r>
            <a:r>
              <a:rPr lang="fr-FR" sz="3200" b="1" dirty="0" smtClean="0">
                <a:solidFill>
                  <a:srgbClr val="C00000"/>
                </a:solidFill>
                <a:latin typeface="Times New Roman" pitchFamily="18" charset="0"/>
                <a:cs typeface="Times New Roman" pitchFamily="18" charset="0"/>
              </a:rPr>
              <a:t>du phosphore</a:t>
            </a:r>
            <a:r>
              <a:rPr lang="fr-FR" sz="3200" dirty="0" smtClean="0">
                <a:latin typeface="Times New Roman" pitchFamily="18" charset="0"/>
                <a:cs typeface="Times New Roman" pitchFamily="18" charset="0"/>
              </a:rPr>
              <a:t> et éventuellement de l’azote.</a:t>
            </a:r>
          </a:p>
          <a:p>
            <a:pPr algn="just">
              <a:buNone/>
            </a:pPr>
            <a:endParaRPr lang="fr-FR" sz="3200" dirty="0" smtClean="0">
              <a:latin typeface="Times New Roman" pitchFamily="18" charset="0"/>
              <a:cs typeface="Times New Roman" pitchFamily="18" charset="0"/>
            </a:endParaRPr>
          </a:p>
          <a:p>
            <a:pPr algn="just"/>
            <a:r>
              <a:rPr lang="fr-FR" sz="3200" dirty="0" smtClean="0">
                <a:latin typeface="Times New Roman" pitchFamily="18" charset="0"/>
                <a:cs typeface="Times New Roman" pitchFamily="18" charset="0"/>
              </a:rPr>
              <a:t> L’alcool, qui est lié à un ou deux acides gras, est soit </a:t>
            </a:r>
            <a:r>
              <a:rPr lang="fr-FR" sz="3200" b="1" u="sng" dirty="0" smtClean="0">
                <a:solidFill>
                  <a:srgbClr val="0070C0"/>
                </a:solidFill>
                <a:latin typeface="Times New Roman" pitchFamily="18" charset="0"/>
                <a:cs typeface="Times New Roman" pitchFamily="18" charset="0"/>
              </a:rPr>
              <a:t>le glycérol </a:t>
            </a:r>
            <a:r>
              <a:rPr lang="fr-FR" sz="3200" dirty="0" smtClean="0">
                <a:latin typeface="Times New Roman" pitchFamily="18" charset="0"/>
                <a:cs typeface="Times New Roman" pitchFamily="18" charset="0"/>
              </a:rPr>
              <a:t>(</a:t>
            </a:r>
            <a:r>
              <a:rPr lang="fr-FR" sz="3200" dirty="0" smtClean="0"/>
              <a:t>HOH</a:t>
            </a:r>
            <a:r>
              <a:rPr lang="fr-FR" sz="3200" baseline="-25000" dirty="0" smtClean="0"/>
              <a:t>2</a:t>
            </a:r>
            <a:r>
              <a:rPr lang="fr-FR" sz="3200" dirty="0" smtClean="0"/>
              <a:t>C–CHOH–CH</a:t>
            </a:r>
            <a:r>
              <a:rPr lang="fr-FR" sz="3200" baseline="-25000" dirty="0" smtClean="0"/>
              <a:t>2</a:t>
            </a:r>
            <a:r>
              <a:rPr lang="fr-FR" sz="3200" dirty="0" smtClean="0"/>
              <a:t>OH)</a:t>
            </a:r>
            <a:r>
              <a:rPr lang="fr-FR" sz="3200" dirty="0" smtClean="0">
                <a:latin typeface="Times New Roman" pitchFamily="18" charset="0"/>
                <a:cs typeface="Times New Roman" pitchFamily="18" charset="0"/>
              </a:rPr>
              <a:t>, </a:t>
            </a:r>
          </a:p>
          <a:p>
            <a:pPr algn="just">
              <a:buNone/>
            </a:pPr>
            <a:r>
              <a:rPr lang="fr-FR" sz="3200" dirty="0" smtClean="0">
                <a:latin typeface="Times New Roman" pitchFamily="18" charset="0"/>
                <a:cs typeface="Times New Roman" pitchFamily="18" charset="0"/>
              </a:rPr>
              <a:t> soit </a:t>
            </a:r>
            <a:r>
              <a:rPr lang="fr-FR" sz="3200" dirty="0" smtClean="0">
                <a:solidFill>
                  <a:schemeClr val="tx1"/>
                </a:solidFill>
                <a:latin typeface="Times New Roman" pitchFamily="18" charset="0"/>
                <a:cs typeface="Times New Roman" pitchFamily="18" charset="0"/>
              </a:rPr>
              <a:t>un alcool aminé à chaîne grasse </a:t>
            </a:r>
            <a:r>
              <a:rPr lang="fr-FR" sz="3200" dirty="0" smtClean="0">
                <a:latin typeface="Times New Roman" pitchFamily="18" charset="0"/>
                <a:cs typeface="Times New Roman" pitchFamily="18" charset="0"/>
              </a:rPr>
              <a:t>(chaine hydrocarbonée) : </a:t>
            </a:r>
            <a:r>
              <a:rPr lang="fr-FR" sz="3200" u="sng" dirty="0" smtClean="0">
                <a:solidFill>
                  <a:srgbClr val="FF0000"/>
                </a:solidFill>
                <a:latin typeface="Times New Roman" pitchFamily="18" charset="0"/>
                <a:cs typeface="Times New Roman" pitchFamily="18" charset="0"/>
              </a:rPr>
              <a:t>la </a:t>
            </a:r>
            <a:r>
              <a:rPr lang="fr-FR" sz="3200" b="1" u="sng" dirty="0" smtClean="0">
                <a:solidFill>
                  <a:srgbClr val="FF0000"/>
                </a:solidFill>
                <a:latin typeface="Times New Roman" pitchFamily="18" charset="0"/>
                <a:cs typeface="Times New Roman" pitchFamily="18" charset="0"/>
              </a:rPr>
              <a:t>sphingosine </a:t>
            </a:r>
          </a:p>
          <a:p>
            <a:pPr algn="just">
              <a:buNone/>
            </a:pPr>
            <a:r>
              <a:rPr lang="fr-FR" sz="2800" dirty="0" smtClean="0">
                <a:latin typeface="Times New Roman" pitchFamily="18" charset="0"/>
                <a:cs typeface="Times New Roman" pitchFamily="18" charset="0"/>
              </a:rPr>
              <a:t>( </a:t>
            </a:r>
            <a:r>
              <a:rPr lang="fr-FR" sz="2800" dirty="0" smtClean="0"/>
              <a:t>C18H37O2N</a:t>
            </a:r>
            <a:r>
              <a:rPr lang="fr-FR" sz="3200" dirty="0" smtClean="0"/>
              <a:t>) </a:t>
            </a:r>
          </a:p>
          <a:p>
            <a:pPr algn="just">
              <a:buNone/>
            </a:pPr>
            <a:endParaRPr lang="fr-FR" sz="3200" dirty="0" smtClean="0">
              <a:latin typeface="Times New Roman" pitchFamily="18" charset="0"/>
              <a:cs typeface="Times New Roman" pitchFamily="18" charset="0"/>
            </a:endParaRPr>
          </a:p>
          <a:p>
            <a:pPr algn="just"/>
            <a:r>
              <a:rPr lang="fr-FR" sz="3200" dirty="0" smtClean="0">
                <a:latin typeface="Times New Roman" pitchFamily="18" charset="0"/>
                <a:cs typeface="Times New Roman" pitchFamily="18" charset="0"/>
              </a:rPr>
              <a:t>On parle donc, selon le cas, de : 				</a:t>
            </a:r>
            <a:r>
              <a:rPr lang="fr-FR" sz="3200" b="1" dirty="0" smtClean="0">
                <a:latin typeface="Times New Roman" pitchFamily="18" charset="0"/>
                <a:cs typeface="Times New Roman" pitchFamily="18" charset="0"/>
              </a:rPr>
              <a:t>-</a:t>
            </a:r>
            <a:r>
              <a:rPr lang="fr-FR" sz="3200" dirty="0" smtClean="0">
                <a:latin typeface="Times New Roman" pitchFamily="18" charset="0"/>
                <a:cs typeface="Times New Roman" pitchFamily="18" charset="0"/>
              </a:rPr>
              <a:t> </a:t>
            </a:r>
            <a:r>
              <a:rPr lang="fr-FR" sz="3200" b="1" dirty="0" err="1" smtClean="0">
                <a:solidFill>
                  <a:srgbClr val="0070C0"/>
                </a:solidFill>
                <a:latin typeface="Times New Roman" pitchFamily="18" charset="0"/>
                <a:cs typeface="Times New Roman" pitchFamily="18" charset="0"/>
              </a:rPr>
              <a:t>Glycérophospholipide</a:t>
            </a:r>
            <a:r>
              <a:rPr lang="fr-FR" sz="3200" b="1" dirty="0" smtClean="0">
                <a:solidFill>
                  <a:srgbClr val="0070C0"/>
                </a:solidFill>
                <a:latin typeface="Times New Roman" pitchFamily="18" charset="0"/>
                <a:cs typeface="Times New Roman" pitchFamily="18" charset="0"/>
              </a:rPr>
              <a:t> </a:t>
            </a:r>
            <a:r>
              <a:rPr lang="fr-FR" sz="3200" b="1" dirty="0" smtClean="0">
                <a:solidFill>
                  <a:schemeClr val="tx1"/>
                </a:solidFill>
                <a:latin typeface="Times New Roman" pitchFamily="18" charset="0"/>
                <a:cs typeface="Times New Roman" pitchFamily="18" charset="0"/>
              </a:rPr>
              <a:t>(</a:t>
            </a:r>
            <a:r>
              <a:rPr lang="fr-FR" sz="3200" dirty="0" smtClean="0">
                <a:solidFill>
                  <a:schemeClr val="tx1"/>
                </a:solidFill>
                <a:latin typeface="Times New Roman" pitchFamily="18" charset="0"/>
                <a:cs typeface="Times New Roman" pitchFamily="18" charset="0"/>
              </a:rPr>
              <a:t>les plus abondants).</a:t>
            </a:r>
            <a:r>
              <a:rPr lang="fr-FR" sz="3200" b="1" dirty="0" smtClean="0">
                <a:solidFill>
                  <a:schemeClr val="tx1"/>
                </a:solidFill>
                <a:latin typeface="Times New Roman" pitchFamily="18" charset="0"/>
                <a:cs typeface="Times New Roman" pitchFamily="18" charset="0"/>
              </a:rPr>
              <a:t> </a:t>
            </a:r>
            <a:r>
              <a:rPr lang="fr-FR" sz="3200" b="1" dirty="0" smtClean="0">
                <a:latin typeface="Times New Roman" pitchFamily="18" charset="0"/>
                <a:cs typeface="Times New Roman" pitchFamily="18" charset="0"/>
              </a:rPr>
              <a:t>	- </a:t>
            </a:r>
            <a:r>
              <a:rPr lang="fr-FR" sz="3200" b="1" dirty="0" err="1" smtClean="0">
                <a:solidFill>
                  <a:srgbClr val="FF0000"/>
                </a:solidFill>
                <a:latin typeface="Times New Roman" pitchFamily="18" charset="0"/>
                <a:cs typeface="Times New Roman" pitchFamily="18" charset="0"/>
              </a:rPr>
              <a:t>Sphingophospholipide</a:t>
            </a:r>
            <a:r>
              <a:rPr lang="fr-FR" b="1" dirty="0" smtClean="0">
                <a:solidFill>
                  <a:srgbClr val="FF0000"/>
                </a:solidFill>
              </a:rPr>
              <a:t>.</a:t>
            </a:r>
            <a:endParaRPr lang="fr-FR" dirty="0">
              <a:solidFill>
                <a:srgbClr val="FF0000"/>
              </a:solidFill>
            </a:endParaRPr>
          </a:p>
        </p:txBody>
      </p:sp>
      <p:pic>
        <p:nvPicPr>
          <p:cNvPr id="6" name="Picture 2"/>
          <p:cNvPicPr>
            <a:picLocks noChangeAspect="1" noChangeArrowheads="1"/>
          </p:cNvPicPr>
          <p:nvPr/>
        </p:nvPicPr>
        <p:blipFill>
          <a:blip r:embed="rId2" cstate="print"/>
          <a:srcRect/>
          <a:stretch>
            <a:fillRect/>
          </a:stretch>
        </p:blipFill>
        <p:spPr bwMode="auto">
          <a:xfrm>
            <a:off x="2428860" y="3786190"/>
            <a:ext cx="4801170" cy="947731"/>
          </a:xfrm>
          <a:prstGeom prst="rect">
            <a:avLst/>
          </a:prstGeom>
          <a:noFill/>
          <a:ln w="9525">
            <a:solidFill>
              <a:srgbClr val="FF0000"/>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28728" y="-24"/>
            <a:ext cx="7358114" cy="857256"/>
          </a:xfrm>
          <a:prstGeom prst="rect">
            <a:avLst/>
          </a:prstGeom>
          <a:solidFill>
            <a:schemeClr val="accent2">
              <a:lumMod val="20000"/>
              <a:lumOff val="8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smtClean="0">
                <a:solidFill>
                  <a:schemeClr val="bg2">
                    <a:lumMod val="10000"/>
                  </a:schemeClr>
                </a:solidFill>
                <a:latin typeface="Times New Roman" pitchFamily="18" charset="0"/>
                <a:cs typeface="Times New Roman" pitchFamily="18" charset="0"/>
              </a:rPr>
              <a:t>1) </a:t>
            </a:r>
            <a:r>
              <a:rPr lang="fr-FR" sz="4800" b="1" dirty="0" err="1" smtClean="0">
                <a:solidFill>
                  <a:schemeClr val="bg2">
                    <a:lumMod val="10000"/>
                  </a:schemeClr>
                </a:solidFill>
                <a:latin typeface="Times New Roman" pitchFamily="18" charset="0"/>
                <a:cs typeface="Times New Roman" pitchFamily="18" charset="0"/>
              </a:rPr>
              <a:t>Glycérophospholipide</a:t>
            </a:r>
            <a:endParaRPr lang="fr-FR" sz="4800" b="1" dirty="0">
              <a:solidFill>
                <a:schemeClr val="bg2">
                  <a:lumMod val="10000"/>
                </a:schemeClr>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2"/>
          <a:srcRect/>
          <a:stretch>
            <a:fillRect/>
          </a:stretch>
        </p:blipFill>
        <p:spPr bwMode="auto">
          <a:xfrm>
            <a:off x="2285984" y="2500306"/>
            <a:ext cx="6643734" cy="4214842"/>
          </a:xfrm>
          <a:prstGeom prst="rect">
            <a:avLst/>
          </a:prstGeom>
          <a:noFill/>
          <a:ln w="9525">
            <a:solidFill>
              <a:schemeClr val="tx1"/>
            </a:solidFill>
            <a:miter lim="800000"/>
            <a:headEnd/>
            <a:tailEnd/>
          </a:ln>
          <a:effectLst/>
        </p:spPr>
      </p:pic>
      <p:pic>
        <p:nvPicPr>
          <p:cNvPr id="14" name="Picture 2"/>
          <p:cNvPicPr>
            <a:picLocks noChangeAspect="1" noChangeArrowheads="1"/>
          </p:cNvPicPr>
          <p:nvPr/>
        </p:nvPicPr>
        <p:blipFill>
          <a:blip r:embed="rId3"/>
          <a:srcRect/>
          <a:stretch>
            <a:fillRect/>
          </a:stretch>
        </p:blipFill>
        <p:spPr bwMode="auto">
          <a:xfrm>
            <a:off x="0" y="0"/>
            <a:ext cx="1571604" cy="2357430"/>
          </a:xfrm>
          <a:prstGeom prst="rect">
            <a:avLst/>
          </a:prstGeom>
          <a:noFill/>
          <a:ln w="9525">
            <a:noFill/>
            <a:miter lim="800000"/>
            <a:headEnd/>
            <a:tailEnd/>
          </a:ln>
          <a:effectLst/>
        </p:spPr>
      </p:pic>
      <p:cxnSp>
        <p:nvCxnSpPr>
          <p:cNvPr id="9" name="Connecteur droit 8"/>
          <p:cNvCxnSpPr/>
          <p:nvPr/>
        </p:nvCxnSpPr>
        <p:spPr>
          <a:xfrm rot="5400000">
            <a:off x="3622264" y="5765412"/>
            <a:ext cx="612000" cy="1588"/>
          </a:xfrm>
          <a:prstGeom prst="line">
            <a:avLst/>
          </a:prstGeom>
          <a:ln w="762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3929058" y="6000768"/>
            <a:ext cx="4971072" cy="1588"/>
          </a:xfrm>
          <a:prstGeom prst="line">
            <a:avLst/>
          </a:prstGeom>
          <a:ln w="762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5400000">
            <a:off x="8571734" y="5714222"/>
            <a:ext cx="571504" cy="1588"/>
          </a:xfrm>
          <a:prstGeom prst="line">
            <a:avLst/>
          </a:prstGeom>
          <a:ln w="76200">
            <a:solidFill>
              <a:srgbClr val="CC00CC"/>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214546" y="1228539"/>
            <a:ext cx="6858048" cy="1200329"/>
          </a:xfrm>
          <a:prstGeom prst="rect">
            <a:avLst/>
          </a:prstGeom>
          <a:solidFill>
            <a:srgbClr val="FFDCC5"/>
          </a:solidFill>
          <a:ln w="28575">
            <a:solidFill>
              <a:srgbClr val="0070C0"/>
            </a:solidFill>
          </a:ln>
        </p:spPr>
        <p:txBody>
          <a:bodyPr wrap="square">
            <a:spAutoFit/>
          </a:bodyPr>
          <a:lstStyle/>
          <a:p>
            <a:r>
              <a:rPr lang="fr-FR" sz="2400" dirty="0" smtClean="0">
                <a:latin typeface="Times New Roman" pitchFamily="18" charset="0"/>
                <a:cs typeface="Times New Roman" pitchFamily="18" charset="0"/>
              </a:rPr>
              <a:t>Les trois fonctions alcool du</a:t>
            </a:r>
            <a:r>
              <a:rPr lang="fr-FR" sz="2400" b="1" dirty="0" smtClean="0">
                <a:latin typeface="Times New Roman" pitchFamily="18" charset="0"/>
                <a:cs typeface="Times New Roman" pitchFamily="18" charset="0"/>
              </a:rPr>
              <a:t> </a:t>
            </a:r>
            <a:r>
              <a:rPr lang="fr-FR" sz="2400" b="1" spc="300" dirty="0" smtClean="0">
                <a:ln w="11430" cmpd="sng">
                  <a:solidFill>
                    <a:schemeClr val="tx1"/>
                  </a:solidFill>
                  <a:prstDash val="solid"/>
                  <a:miter lim="800000"/>
                </a:ln>
                <a:effectLst>
                  <a:glow rad="45500">
                    <a:schemeClr val="accent1">
                      <a:satMod val="220000"/>
                      <a:alpha val="35000"/>
                    </a:schemeClr>
                  </a:glow>
                </a:effectLst>
                <a:latin typeface="Times New Roman" pitchFamily="18" charset="0"/>
                <a:cs typeface="Times New Roman" pitchFamily="18" charset="0"/>
              </a:rPr>
              <a:t>glycérol</a:t>
            </a:r>
            <a:r>
              <a:rPr lang="fr-FR" sz="2400" b="1" dirty="0" smtClean="0">
                <a:latin typeface="Times New Roman" pitchFamily="18" charset="0"/>
                <a:cs typeface="Times New Roman" pitchFamily="18" charset="0"/>
              </a:rPr>
              <a:t> </a:t>
            </a:r>
            <a:r>
              <a:rPr lang="fr-FR" sz="2400" dirty="0" smtClean="0">
                <a:latin typeface="Times New Roman" pitchFamily="18" charset="0"/>
                <a:cs typeface="Times New Roman" pitchFamily="18" charset="0"/>
              </a:rPr>
              <a:t>sont estérifiées par </a:t>
            </a:r>
            <a:r>
              <a:rPr lang="fr-FR" sz="2400" b="1" dirty="0" smtClean="0">
                <a:ln w="10541" cmpd="sng">
                  <a:solidFill>
                    <a:schemeClr val="accent3">
                      <a:lumMod val="50000"/>
                    </a:schemeClr>
                  </a:solidFill>
                  <a:prstDash val="solid"/>
                </a:ln>
                <a:solidFill>
                  <a:srgbClr val="00B050"/>
                </a:solidFill>
                <a:latin typeface="Times New Roman" pitchFamily="18" charset="0"/>
                <a:cs typeface="Times New Roman" pitchFamily="18" charset="0"/>
              </a:rPr>
              <a:t>deux acides gras </a:t>
            </a:r>
            <a:r>
              <a:rPr lang="fr-FR" sz="2400" dirty="0" smtClean="0">
                <a:latin typeface="Times New Roman" pitchFamily="18" charset="0"/>
                <a:cs typeface="Times New Roman" pitchFamily="18" charset="0"/>
              </a:rPr>
              <a:t>et </a:t>
            </a:r>
            <a:r>
              <a:rPr lang="fr-FR" sz="2400" b="1" spc="300" dirty="0" smtClean="0">
                <a:ln w="11430" cmpd="sng">
                  <a:solidFill>
                    <a:srgbClr val="C00000"/>
                  </a:solidFill>
                  <a:prstDash val="solid"/>
                  <a:miter lim="800000"/>
                </a:ln>
                <a:solidFill>
                  <a:srgbClr val="C00000"/>
                </a:solidFill>
                <a:effectLst>
                  <a:glow rad="45500">
                    <a:schemeClr val="accent1">
                      <a:satMod val="220000"/>
                      <a:alpha val="35000"/>
                    </a:schemeClr>
                  </a:glow>
                </a:effectLst>
                <a:latin typeface="Times New Roman" pitchFamily="18" charset="0"/>
                <a:cs typeface="Times New Roman" pitchFamily="18" charset="0"/>
              </a:rPr>
              <a:t>le phosphate,</a:t>
            </a:r>
            <a:r>
              <a:rPr lang="fr-FR" sz="2400" dirty="0" smtClean="0">
                <a:latin typeface="Times New Roman" pitchFamily="18" charset="0"/>
                <a:cs typeface="Times New Roman" pitchFamily="18" charset="0"/>
              </a:rPr>
              <a:t> constituant ainsi </a:t>
            </a:r>
            <a:r>
              <a:rPr lang="fr-FR" sz="2400" b="1" spc="300" dirty="0" smtClean="0">
                <a:ln w="11430" cmpd="sng">
                  <a:solidFill>
                    <a:srgbClr val="7030A0"/>
                  </a:solidFill>
                  <a:prstDash val="solid"/>
                  <a:miter lim="800000"/>
                </a:ln>
                <a:solidFill>
                  <a:srgbClr val="990099"/>
                </a:solidFill>
                <a:effectLst>
                  <a:glow rad="45500">
                    <a:schemeClr val="accent1">
                      <a:satMod val="220000"/>
                      <a:alpha val="35000"/>
                    </a:schemeClr>
                  </a:glow>
                </a:effectLst>
                <a:latin typeface="Times New Roman" pitchFamily="18" charset="0"/>
                <a:cs typeface="Times New Roman" pitchFamily="18" charset="0"/>
              </a:rPr>
              <a:t>l’acide </a:t>
            </a:r>
            <a:r>
              <a:rPr lang="fr-FR" sz="2400" b="1" spc="300" dirty="0" err="1" smtClean="0">
                <a:ln w="11430" cmpd="sng">
                  <a:solidFill>
                    <a:srgbClr val="7030A0"/>
                  </a:solidFill>
                  <a:prstDash val="solid"/>
                  <a:miter lim="800000"/>
                </a:ln>
                <a:solidFill>
                  <a:srgbClr val="990099"/>
                </a:solidFill>
                <a:effectLst>
                  <a:glow rad="45500">
                    <a:schemeClr val="accent1">
                      <a:satMod val="220000"/>
                      <a:alpha val="35000"/>
                    </a:schemeClr>
                  </a:glow>
                </a:effectLst>
                <a:latin typeface="Times New Roman" pitchFamily="18" charset="0"/>
                <a:cs typeface="Times New Roman" pitchFamily="18" charset="0"/>
              </a:rPr>
              <a:t>phosphatidique</a:t>
            </a:r>
            <a:endParaRPr lang="fr-FR" sz="2400" b="1" spc="300" dirty="0">
              <a:ln w="11430" cmpd="sng">
                <a:solidFill>
                  <a:srgbClr val="7030A0"/>
                </a:solidFill>
                <a:prstDash val="solid"/>
                <a:miter lim="800000"/>
              </a:ln>
              <a:solidFill>
                <a:srgbClr val="990099"/>
              </a:solidFill>
              <a:effectLst>
                <a:glow rad="45500">
                  <a:schemeClr val="accent1">
                    <a:satMod val="220000"/>
                    <a:alpha val="35000"/>
                  </a:schemeClr>
                </a:glow>
              </a:effectLst>
              <a:latin typeface="Times New Roman" pitchFamily="18" charset="0"/>
              <a:cs typeface="Times New Roman" pitchFamily="18" charset="0"/>
            </a:endParaRPr>
          </a:p>
        </p:txBody>
      </p:sp>
      <p:sp>
        <p:nvSpPr>
          <p:cNvPr id="21" name="Rectangle 20"/>
          <p:cNvSpPr/>
          <p:nvPr/>
        </p:nvSpPr>
        <p:spPr>
          <a:xfrm>
            <a:off x="142844" y="4000504"/>
            <a:ext cx="1928858" cy="2308324"/>
          </a:xfrm>
          <a:prstGeom prst="rect">
            <a:avLst/>
          </a:prstGeom>
          <a:solidFill>
            <a:schemeClr val="accent1">
              <a:lumMod val="20000"/>
              <a:lumOff val="80000"/>
            </a:schemeClr>
          </a:solidFill>
          <a:ln>
            <a:solidFill>
              <a:srgbClr val="0070C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fr-FR" sz="2400" dirty="0" smtClean="0">
                <a:latin typeface="Times New Roman" pitchFamily="18" charset="0"/>
                <a:cs typeface="Times New Roman" pitchFamily="18" charset="0"/>
              </a:rPr>
              <a:t>La dernière </a:t>
            </a:r>
            <a:r>
              <a:rPr lang="fr-FR" sz="2400" b="1" spc="300" dirty="0" smtClean="0">
                <a:ln w="11430" cmpd="sng">
                  <a:solidFill>
                    <a:srgbClr val="0070C0"/>
                  </a:solidFill>
                  <a:prstDash val="solid"/>
                  <a:miter lim="800000"/>
                </a:ln>
                <a:solidFill>
                  <a:srgbClr val="0070C0"/>
                </a:solidFill>
                <a:effectLst>
                  <a:glow rad="45500">
                    <a:schemeClr val="accent1">
                      <a:satMod val="220000"/>
                      <a:alpha val="35000"/>
                    </a:schemeClr>
                  </a:glow>
                </a:effectLst>
                <a:latin typeface="Times New Roman" pitchFamily="18" charset="0"/>
                <a:cs typeface="Times New Roman" pitchFamily="18" charset="0"/>
              </a:rPr>
              <a:t>molécule (X) </a:t>
            </a:r>
            <a:r>
              <a:rPr lang="fr-FR" sz="2400" dirty="0" smtClean="0">
                <a:latin typeface="Times New Roman" pitchFamily="18" charset="0"/>
                <a:cs typeface="Times New Roman" pitchFamily="18" charset="0"/>
              </a:rPr>
              <a:t>confère son identité au lipide en question. </a:t>
            </a:r>
            <a:endParaRPr lang="fr-FR" sz="2400"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71470" y="71414"/>
            <a:ext cx="9001124" cy="6072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0" y="6143644"/>
            <a:ext cx="9144000" cy="646331"/>
          </a:xfrm>
          <a:prstGeom prst="rect">
            <a:avLst/>
          </a:prstGeom>
        </p:spPr>
        <p:txBody>
          <a:bodyPr wrap="square">
            <a:spAutoFit/>
          </a:bodyPr>
          <a:lstStyle/>
          <a:p>
            <a:pPr algn="ctr"/>
            <a:r>
              <a:rPr lang="fr-FR" b="1" dirty="0" smtClean="0">
                <a:solidFill>
                  <a:schemeClr val="bg2">
                    <a:lumMod val="10000"/>
                  </a:schemeClr>
                </a:solidFill>
                <a:latin typeface="Times New Roman" pitchFamily="18" charset="0"/>
                <a:cs typeface="Times New Roman" pitchFamily="18" charset="0"/>
              </a:rPr>
              <a:t>Figure: </a:t>
            </a:r>
            <a:r>
              <a:rPr lang="fr-FR" b="1" dirty="0" err="1" smtClean="0">
                <a:solidFill>
                  <a:schemeClr val="bg2">
                    <a:lumMod val="10000"/>
                  </a:schemeClr>
                </a:solidFill>
                <a:latin typeface="Times New Roman" pitchFamily="18" charset="0"/>
                <a:cs typeface="Times New Roman" pitchFamily="18" charset="0"/>
              </a:rPr>
              <a:t>Glycérophospholipide</a:t>
            </a:r>
            <a:r>
              <a:rPr lang="fr-FR" b="1" dirty="0" smtClean="0">
                <a:solidFill>
                  <a:schemeClr val="bg2">
                    <a:lumMod val="10000"/>
                  </a:schemeClr>
                </a:solidFill>
                <a:latin typeface="Times New Roman" pitchFamily="18" charset="0"/>
                <a:cs typeface="Times New Roman" pitchFamily="18" charset="0"/>
              </a:rPr>
              <a:t> </a:t>
            </a:r>
          </a:p>
          <a:p>
            <a:pPr algn="ctr"/>
            <a:r>
              <a:rPr lang="fr-FR" b="1" dirty="0" smtClean="0">
                <a:solidFill>
                  <a:schemeClr val="bg2">
                    <a:lumMod val="10000"/>
                  </a:schemeClr>
                </a:solidFill>
                <a:latin typeface="Times New Roman" pitchFamily="18" charset="0"/>
                <a:cs typeface="Times New Roman" pitchFamily="18" charset="0"/>
              </a:rPr>
              <a:t>la formule biochimique développée est celle de la </a:t>
            </a:r>
            <a:r>
              <a:rPr lang="fr-FR" b="1" dirty="0" smtClean="0">
                <a:solidFill>
                  <a:srgbClr val="FF0000"/>
                </a:solidFill>
                <a:latin typeface="Times New Roman" pitchFamily="18" charset="0"/>
                <a:cs typeface="Times New Roman" pitchFamily="18" charset="0"/>
              </a:rPr>
              <a:t>phosphatidylcholine </a:t>
            </a:r>
            <a:r>
              <a:rPr lang="fr-FR" dirty="0" smtClean="0">
                <a:solidFill>
                  <a:srgbClr val="FF0000"/>
                </a:solidFill>
                <a:latin typeface="Times New Roman" pitchFamily="18" charset="0"/>
                <a:cs typeface="Times New Roman" pitchFamily="18" charset="0"/>
              </a:rPr>
              <a:t>=</a:t>
            </a:r>
            <a:r>
              <a:rPr lang="fr-FR" b="1" dirty="0" smtClean="0">
                <a:solidFill>
                  <a:srgbClr val="FF0000"/>
                </a:solidFill>
                <a:latin typeface="Times New Roman" pitchFamily="18" charset="0"/>
                <a:cs typeface="Times New Roman" pitchFamily="18" charset="0"/>
              </a:rPr>
              <a:t>lécithine</a:t>
            </a:r>
            <a:r>
              <a:rPr lang="fr-FR" b="1" dirty="0" smtClean="0">
                <a:solidFill>
                  <a:schemeClr val="bg2">
                    <a:lumMod val="10000"/>
                  </a:schemeClr>
                </a:solidFill>
                <a:latin typeface="Times New Roman" pitchFamily="18" charset="0"/>
                <a:cs typeface="Times New Roman" pitchFamily="18" charset="0"/>
              </a:rPr>
              <a:t> </a:t>
            </a:r>
            <a:endParaRPr lang="fr-FR" b="1" dirty="0">
              <a:solidFill>
                <a:schemeClr val="bg2">
                  <a:lumMod val="10000"/>
                </a:schemeClr>
              </a:solidFill>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l="40476"/>
          <a:stretch>
            <a:fillRect/>
          </a:stretch>
        </p:blipFill>
        <p:spPr bwMode="auto">
          <a:xfrm>
            <a:off x="3714744" y="71414"/>
            <a:ext cx="5357850" cy="6072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0" y="6143644"/>
            <a:ext cx="9144000" cy="646331"/>
          </a:xfrm>
          <a:prstGeom prst="rect">
            <a:avLst/>
          </a:prstGeom>
        </p:spPr>
        <p:txBody>
          <a:bodyPr wrap="square">
            <a:spAutoFit/>
          </a:bodyPr>
          <a:lstStyle/>
          <a:p>
            <a:pPr algn="ctr"/>
            <a:r>
              <a:rPr lang="fr-FR" b="1" dirty="0" smtClean="0">
                <a:solidFill>
                  <a:schemeClr val="bg2">
                    <a:lumMod val="10000"/>
                  </a:schemeClr>
                </a:solidFill>
                <a:latin typeface="Times New Roman" pitchFamily="18" charset="0"/>
                <a:cs typeface="Times New Roman" pitchFamily="18" charset="0"/>
              </a:rPr>
              <a:t>Figure: </a:t>
            </a:r>
            <a:r>
              <a:rPr lang="fr-FR" b="1" dirty="0" err="1" smtClean="0">
                <a:solidFill>
                  <a:schemeClr val="bg2">
                    <a:lumMod val="10000"/>
                  </a:schemeClr>
                </a:solidFill>
                <a:latin typeface="Times New Roman" pitchFamily="18" charset="0"/>
                <a:cs typeface="Times New Roman" pitchFamily="18" charset="0"/>
              </a:rPr>
              <a:t>Glycérophospholipide</a:t>
            </a:r>
            <a:r>
              <a:rPr lang="fr-FR" b="1" dirty="0" smtClean="0">
                <a:solidFill>
                  <a:schemeClr val="bg2">
                    <a:lumMod val="10000"/>
                  </a:schemeClr>
                </a:solidFill>
                <a:latin typeface="Times New Roman" pitchFamily="18" charset="0"/>
                <a:cs typeface="Times New Roman" pitchFamily="18" charset="0"/>
              </a:rPr>
              <a:t> </a:t>
            </a:r>
          </a:p>
          <a:p>
            <a:pPr algn="ctr"/>
            <a:r>
              <a:rPr lang="fr-FR" b="1" dirty="0" smtClean="0">
                <a:solidFill>
                  <a:schemeClr val="bg2">
                    <a:lumMod val="10000"/>
                  </a:schemeClr>
                </a:solidFill>
                <a:latin typeface="Times New Roman" pitchFamily="18" charset="0"/>
                <a:cs typeface="Times New Roman" pitchFamily="18" charset="0"/>
              </a:rPr>
              <a:t>la formule biochimique développée est celle de la </a:t>
            </a:r>
            <a:r>
              <a:rPr lang="fr-FR" b="1" dirty="0" smtClean="0">
                <a:solidFill>
                  <a:srgbClr val="FF0000"/>
                </a:solidFill>
                <a:latin typeface="Times New Roman" pitchFamily="18" charset="0"/>
                <a:cs typeface="Times New Roman" pitchFamily="18" charset="0"/>
              </a:rPr>
              <a:t>phosphatidylcholine </a:t>
            </a:r>
            <a:r>
              <a:rPr lang="fr-FR" dirty="0" smtClean="0">
                <a:solidFill>
                  <a:srgbClr val="FF0000"/>
                </a:solidFill>
                <a:latin typeface="Times New Roman" pitchFamily="18" charset="0"/>
                <a:cs typeface="Times New Roman" pitchFamily="18" charset="0"/>
              </a:rPr>
              <a:t>=</a:t>
            </a:r>
            <a:r>
              <a:rPr lang="fr-FR" b="1" dirty="0" smtClean="0">
                <a:solidFill>
                  <a:srgbClr val="FF0000"/>
                </a:solidFill>
                <a:latin typeface="Times New Roman" pitchFamily="18" charset="0"/>
                <a:cs typeface="Times New Roman" pitchFamily="18" charset="0"/>
              </a:rPr>
              <a:t>lécithine</a:t>
            </a:r>
            <a:r>
              <a:rPr lang="fr-FR" b="1" dirty="0" smtClean="0">
                <a:solidFill>
                  <a:schemeClr val="bg2">
                    <a:lumMod val="10000"/>
                  </a:schemeClr>
                </a:solidFill>
                <a:latin typeface="Times New Roman" pitchFamily="18" charset="0"/>
                <a:cs typeface="Times New Roman" pitchFamily="18" charset="0"/>
              </a:rPr>
              <a:t> </a:t>
            </a:r>
            <a:endParaRPr lang="fr-FR" b="1" dirty="0">
              <a:solidFill>
                <a:schemeClr val="bg2">
                  <a:lumMod val="10000"/>
                </a:schemeClr>
              </a:solidFill>
              <a:latin typeface="Times New Roman" pitchFamily="18" charset="0"/>
              <a:cs typeface="Times New Roman" pitchFamily="18" charset="0"/>
            </a:endParaRPr>
          </a:p>
        </p:txBody>
      </p:sp>
      <p:cxnSp>
        <p:nvCxnSpPr>
          <p:cNvPr id="5" name="Connecteur droit 4"/>
          <p:cNvCxnSpPr/>
          <p:nvPr/>
        </p:nvCxnSpPr>
        <p:spPr>
          <a:xfrm>
            <a:off x="3357554" y="571480"/>
            <a:ext cx="1857388" cy="1588"/>
          </a:xfrm>
          <a:prstGeom prst="line">
            <a:avLst/>
          </a:prstGeom>
          <a:ln w="76200">
            <a:solidFill>
              <a:srgbClr val="EA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3357554" y="1357298"/>
            <a:ext cx="928694" cy="1588"/>
          </a:xfrm>
          <a:prstGeom prst="line">
            <a:avLst/>
          </a:prstGeom>
          <a:ln w="76200">
            <a:solidFill>
              <a:srgbClr val="EA0000"/>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V="1">
            <a:off x="3071802" y="1928802"/>
            <a:ext cx="857256" cy="71438"/>
          </a:xfrm>
          <a:prstGeom prst="line">
            <a:avLst/>
          </a:prstGeom>
          <a:ln w="76200">
            <a:solidFill>
              <a:srgbClr val="EA0000"/>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3143240" y="3214686"/>
            <a:ext cx="1214446" cy="1588"/>
          </a:xfrm>
          <a:prstGeom prst="line">
            <a:avLst/>
          </a:prstGeom>
          <a:ln w="76200">
            <a:solidFill>
              <a:srgbClr val="EA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a:stCxn id="20" idx="3"/>
          </p:cNvCxnSpPr>
          <p:nvPr/>
        </p:nvCxnSpPr>
        <p:spPr>
          <a:xfrm>
            <a:off x="3071802" y="3214686"/>
            <a:ext cx="2071702" cy="642942"/>
          </a:xfrm>
          <a:prstGeom prst="line">
            <a:avLst/>
          </a:prstGeom>
          <a:ln w="76200">
            <a:solidFill>
              <a:srgbClr val="EA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643042" y="428604"/>
            <a:ext cx="1714512" cy="42862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Choline</a:t>
            </a:r>
            <a:endParaRPr lang="fr-FR" sz="2400" b="1" dirty="0">
              <a:latin typeface="Times New Roman" pitchFamily="18" charset="0"/>
              <a:cs typeface="Times New Roman" pitchFamily="18" charset="0"/>
            </a:endParaRPr>
          </a:p>
        </p:txBody>
      </p:sp>
      <p:sp>
        <p:nvSpPr>
          <p:cNvPr id="18" name="Rectangle 17"/>
          <p:cNvSpPr/>
          <p:nvPr/>
        </p:nvSpPr>
        <p:spPr>
          <a:xfrm>
            <a:off x="1643042" y="1071546"/>
            <a:ext cx="1714512" cy="42862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Phosphate </a:t>
            </a:r>
            <a:endParaRPr lang="fr-FR" sz="2400" b="1" dirty="0">
              <a:latin typeface="Times New Roman" pitchFamily="18" charset="0"/>
              <a:cs typeface="Times New Roman" pitchFamily="18" charset="0"/>
            </a:endParaRPr>
          </a:p>
        </p:txBody>
      </p:sp>
      <p:sp>
        <p:nvSpPr>
          <p:cNvPr id="19" name="Rectangle 18"/>
          <p:cNvSpPr/>
          <p:nvPr/>
        </p:nvSpPr>
        <p:spPr>
          <a:xfrm>
            <a:off x="1571604" y="1857364"/>
            <a:ext cx="1714512" cy="42862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Glycérol </a:t>
            </a:r>
            <a:endParaRPr lang="fr-FR" sz="2400" b="1" dirty="0">
              <a:latin typeface="Times New Roman" pitchFamily="18" charset="0"/>
              <a:cs typeface="Times New Roman" pitchFamily="18" charset="0"/>
            </a:endParaRPr>
          </a:p>
        </p:txBody>
      </p:sp>
      <p:sp>
        <p:nvSpPr>
          <p:cNvPr id="20" name="Rectangle 19"/>
          <p:cNvSpPr/>
          <p:nvPr/>
        </p:nvSpPr>
        <p:spPr>
          <a:xfrm>
            <a:off x="1357290" y="3000372"/>
            <a:ext cx="1714512" cy="42862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Acides gras</a:t>
            </a:r>
            <a:endParaRPr lang="fr-FR" sz="2400" b="1"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71439" y="1071546"/>
            <a:ext cx="5786445" cy="5786454"/>
          </a:xfrm>
          <a:prstGeom prst="rect">
            <a:avLst/>
          </a:prstGeom>
          <a:noFill/>
          <a:ln w="9525">
            <a:noFill/>
            <a:miter lim="800000"/>
            <a:headEnd/>
            <a:tailEnd/>
          </a:ln>
          <a:effectLst/>
        </p:spPr>
      </p:pic>
      <p:sp>
        <p:nvSpPr>
          <p:cNvPr id="3" name="Rectangle 2"/>
          <p:cNvSpPr/>
          <p:nvPr/>
        </p:nvSpPr>
        <p:spPr>
          <a:xfrm>
            <a:off x="4286248" y="1071546"/>
            <a:ext cx="4857752" cy="769441"/>
          </a:xfrm>
          <a:prstGeom prst="rect">
            <a:avLst/>
          </a:prstGeom>
          <a:gradFill flip="none" rotWithShape="1">
            <a:gsLst>
              <a:gs pos="0">
                <a:srgbClr val="D60093">
                  <a:tint val="66000"/>
                  <a:satMod val="160000"/>
                </a:srgbClr>
              </a:gs>
              <a:gs pos="50000">
                <a:srgbClr val="D60093">
                  <a:tint val="44500"/>
                  <a:satMod val="160000"/>
                </a:srgbClr>
              </a:gs>
              <a:gs pos="100000">
                <a:srgbClr val="D60093">
                  <a:tint val="23500"/>
                  <a:satMod val="160000"/>
                </a:srgbClr>
              </a:gs>
            </a:gsLst>
            <a:lin ang="10800000" scaled="1"/>
            <a:tileRect/>
          </a:gradFill>
        </p:spPr>
        <p:style>
          <a:lnRef idx="2">
            <a:schemeClr val="dk1"/>
          </a:lnRef>
          <a:fillRef idx="1">
            <a:schemeClr val="lt1"/>
          </a:fillRef>
          <a:effectRef idx="0">
            <a:schemeClr val="dk1"/>
          </a:effectRef>
          <a:fontRef idx="minor">
            <a:schemeClr val="dk1"/>
          </a:fontRef>
        </p:style>
        <p:txBody>
          <a:bodyPr wrap="square">
            <a:spAutoFit/>
          </a:bodyPr>
          <a:lstStyle/>
          <a:p>
            <a:r>
              <a:rPr lang="fr-FR" sz="2200" b="1" dirty="0" smtClean="0">
                <a:latin typeface="Times New Roman" pitchFamily="18" charset="0"/>
                <a:cs typeface="Times New Roman" pitchFamily="18" charset="0"/>
              </a:rPr>
              <a:t>L’acide </a:t>
            </a:r>
            <a:r>
              <a:rPr lang="fr-FR" sz="2200" b="1" dirty="0" err="1" smtClean="0">
                <a:latin typeface="Times New Roman" pitchFamily="18" charset="0"/>
                <a:cs typeface="Times New Roman" pitchFamily="18" charset="0"/>
              </a:rPr>
              <a:t>phosphatidique</a:t>
            </a:r>
            <a:r>
              <a:rPr lang="fr-FR" sz="2200" b="1" dirty="0" smtClean="0">
                <a:latin typeface="Times New Roman" pitchFamily="18" charset="0"/>
                <a:cs typeface="Times New Roman" pitchFamily="18" charset="0"/>
              </a:rPr>
              <a:t> constitue la partie commune à toutes ces molécules</a:t>
            </a:r>
            <a:endParaRPr lang="fr-FR" sz="2200" b="1" dirty="0">
              <a:latin typeface="Times New Roman" pitchFamily="18" charset="0"/>
              <a:cs typeface="Times New Roman" pitchFamily="18" charset="0"/>
            </a:endParaRPr>
          </a:p>
        </p:txBody>
      </p:sp>
      <p:sp>
        <p:nvSpPr>
          <p:cNvPr id="4" name="Rectangle 3"/>
          <p:cNvSpPr/>
          <p:nvPr/>
        </p:nvSpPr>
        <p:spPr>
          <a:xfrm>
            <a:off x="71438" y="-24"/>
            <a:ext cx="9001156" cy="1040624"/>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lIns="180000" tIns="180000" rIns="180000" bIns="180000">
            <a:spAutoFit/>
          </a:bodyPr>
          <a:lstStyle/>
          <a:p>
            <a:pPr algn="just"/>
            <a:r>
              <a:rPr lang="fr-FR" sz="2200" b="1" dirty="0" smtClean="0">
                <a:solidFill>
                  <a:srgbClr val="0070C0"/>
                </a:solidFill>
                <a:latin typeface="Times New Roman" pitchFamily="18" charset="0"/>
                <a:cs typeface="Times New Roman" pitchFamily="18" charset="0"/>
              </a:rPr>
              <a:t>La molécule supplémentaire (X) </a:t>
            </a:r>
            <a:r>
              <a:rPr lang="fr-FR" sz="2200" dirty="0" smtClean="0">
                <a:latin typeface="Times New Roman" pitchFamily="18" charset="0"/>
                <a:cs typeface="Times New Roman" pitchFamily="18" charset="0"/>
              </a:rPr>
              <a:t>peut être un alcool (</a:t>
            </a:r>
            <a:r>
              <a:rPr lang="fr-FR" sz="2200" b="1" dirty="0" smtClean="0">
                <a:solidFill>
                  <a:schemeClr val="tx1"/>
                </a:solidFill>
                <a:latin typeface="Times New Roman" pitchFamily="18" charset="0"/>
                <a:cs typeface="Times New Roman" pitchFamily="18" charset="0"/>
              </a:rPr>
              <a:t>le</a:t>
            </a:r>
            <a:r>
              <a:rPr lang="fr-FR" sz="2200" b="1" dirty="0" smtClean="0">
                <a:solidFill>
                  <a:srgbClr val="C00000"/>
                </a:solidFill>
                <a:latin typeface="Times New Roman" pitchFamily="18" charset="0"/>
                <a:cs typeface="Times New Roman" pitchFamily="18" charset="0"/>
              </a:rPr>
              <a:t> glycérol</a:t>
            </a:r>
            <a:r>
              <a:rPr lang="fr-FR" sz="2200" dirty="0" smtClean="0">
                <a:latin typeface="Times New Roman" pitchFamily="18" charset="0"/>
                <a:cs typeface="Times New Roman" pitchFamily="18" charset="0"/>
              </a:rPr>
              <a:t>, </a:t>
            </a:r>
            <a:r>
              <a:rPr lang="fr-FR" sz="2200" b="1" dirty="0" smtClean="0">
                <a:latin typeface="Times New Roman" pitchFamily="18" charset="0"/>
                <a:cs typeface="Times New Roman" pitchFamily="18" charset="0"/>
              </a:rPr>
              <a:t>l’</a:t>
            </a:r>
            <a:r>
              <a:rPr lang="fr-FR" sz="2200" b="1" dirty="0" err="1" smtClean="0">
                <a:solidFill>
                  <a:srgbClr val="00B050"/>
                </a:solidFill>
                <a:latin typeface="Times New Roman" pitchFamily="18" charset="0"/>
                <a:cs typeface="Times New Roman" pitchFamily="18" charset="0"/>
              </a:rPr>
              <a:t>inositol</a:t>
            </a:r>
            <a:r>
              <a:rPr lang="fr-FR" sz="2200" b="1" dirty="0" smtClean="0">
                <a:latin typeface="Times New Roman" pitchFamily="18" charset="0"/>
                <a:cs typeface="Times New Roman" pitchFamily="18" charset="0"/>
              </a:rPr>
              <a:t>, </a:t>
            </a:r>
            <a:r>
              <a:rPr lang="fr-FR" sz="2200" b="1" dirty="0" smtClean="0">
                <a:solidFill>
                  <a:schemeClr val="tx1"/>
                </a:solidFill>
                <a:latin typeface="Times New Roman" pitchFamily="18" charset="0"/>
                <a:cs typeface="Times New Roman" pitchFamily="18" charset="0"/>
              </a:rPr>
              <a:t>l’</a:t>
            </a:r>
            <a:r>
              <a:rPr lang="fr-FR" sz="2200" b="1" dirty="0" err="1" smtClean="0">
                <a:solidFill>
                  <a:schemeClr val="accent5">
                    <a:lumMod val="50000"/>
                  </a:schemeClr>
                </a:solidFill>
                <a:latin typeface="Times New Roman" pitchFamily="18" charset="0"/>
                <a:cs typeface="Times New Roman" pitchFamily="18" charset="0"/>
              </a:rPr>
              <a:t>éthanolamine</a:t>
            </a:r>
            <a:r>
              <a:rPr lang="fr-FR" sz="2200" b="1" dirty="0" smtClean="0">
                <a:latin typeface="Times New Roman" pitchFamily="18" charset="0"/>
                <a:cs typeface="Times New Roman" pitchFamily="18" charset="0"/>
              </a:rPr>
              <a:t>, la </a:t>
            </a:r>
            <a:r>
              <a:rPr lang="fr-FR" sz="2200" b="1" dirty="0" smtClean="0">
                <a:solidFill>
                  <a:srgbClr val="FF0000"/>
                </a:solidFill>
                <a:latin typeface="Times New Roman" pitchFamily="18" charset="0"/>
                <a:cs typeface="Times New Roman" pitchFamily="18" charset="0"/>
              </a:rPr>
              <a:t>choline</a:t>
            </a:r>
            <a:r>
              <a:rPr lang="fr-FR" sz="2200" dirty="0" smtClean="0">
                <a:latin typeface="Times New Roman" pitchFamily="18" charset="0"/>
                <a:cs typeface="Times New Roman" pitchFamily="18" charset="0"/>
              </a:rPr>
              <a:t>) ou un acide aminé (</a:t>
            </a:r>
            <a:r>
              <a:rPr lang="fr-FR" sz="2200" b="1" dirty="0" smtClean="0">
                <a:solidFill>
                  <a:schemeClr val="tx1"/>
                </a:solidFill>
                <a:latin typeface="Times New Roman" pitchFamily="18" charset="0"/>
                <a:cs typeface="Times New Roman" pitchFamily="18" charset="0"/>
              </a:rPr>
              <a:t>la</a:t>
            </a:r>
            <a:r>
              <a:rPr lang="fr-FR" sz="2200" b="1" dirty="0" smtClean="0">
                <a:solidFill>
                  <a:srgbClr val="D60093"/>
                </a:solidFill>
                <a:latin typeface="Times New Roman" pitchFamily="18" charset="0"/>
                <a:cs typeface="Times New Roman" pitchFamily="18" charset="0"/>
              </a:rPr>
              <a:t> sérine</a:t>
            </a:r>
            <a:r>
              <a:rPr lang="fr-FR" sz="2200" dirty="0" smtClean="0">
                <a:latin typeface="Times New Roman" pitchFamily="18" charset="0"/>
                <a:cs typeface="Times New Roman" pitchFamily="18" charset="0"/>
              </a:rPr>
              <a:t>). </a:t>
            </a:r>
            <a:endParaRPr lang="fr-FR" sz="2200" dirty="0">
              <a:latin typeface="Times New Roman" pitchFamily="18" charset="0"/>
              <a:cs typeface="Times New Roman" pitchFamily="18" charset="0"/>
            </a:endParaRPr>
          </a:p>
        </p:txBody>
      </p:sp>
      <p:sp>
        <p:nvSpPr>
          <p:cNvPr id="5" name="Rectangle 4"/>
          <p:cNvSpPr/>
          <p:nvPr/>
        </p:nvSpPr>
        <p:spPr>
          <a:xfrm>
            <a:off x="3857620" y="2770388"/>
            <a:ext cx="5214942" cy="4087612"/>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2700000" scaled="1"/>
            <a:tileRect/>
          </a:gradFill>
        </p:spPr>
        <p:style>
          <a:lnRef idx="2">
            <a:schemeClr val="dk1"/>
          </a:lnRef>
          <a:fillRef idx="1">
            <a:schemeClr val="lt1"/>
          </a:fillRef>
          <a:effectRef idx="0">
            <a:schemeClr val="dk1"/>
          </a:effectRef>
          <a:fontRef idx="minor">
            <a:schemeClr val="dk1"/>
          </a:fontRef>
        </p:style>
        <p:txBody>
          <a:bodyPr wrap="square" lIns="108000" tIns="180000" rIns="36000" bIns="180000">
            <a:spAutoFit/>
          </a:bodyPr>
          <a:lstStyle/>
          <a:p>
            <a:r>
              <a:rPr lang="fr-FR" sz="2200" dirty="0" smtClean="0">
                <a:latin typeface="Times New Roman" pitchFamily="18" charset="0"/>
                <a:cs typeface="Times New Roman" pitchFamily="18" charset="0"/>
              </a:rPr>
              <a:t>La molécule finale porte, suivant les cas, le nom de: </a:t>
            </a:r>
          </a:p>
          <a:p>
            <a:r>
              <a:rPr lang="fr-FR" sz="2200" dirty="0" smtClean="0">
                <a:solidFill>
                  <a:srgbClr val="C00000"/>
                </a:solidFill>
                <a:latin typeface="Times New Roman" pitchFamily="18" charset="0"/>
                <a:cs typeface="Times New Roman" pitchFamily="18" charset="0"/>
              </a:rPr>
              <a:t>-</a:t>
            </a:r>
            <a:r>
              <a:rPr lang="fr-FR" sz="2200" b="1" dirty="0" err="1" smtClean="0">
                <a:solidFill>
                  <a:srgbClr val="C00000"/>
                </a:solidFill>
                <a:latin typeface="Times New Roman" pitchFamily="18" charset="0"/>
                <a:cs typeface="Times New Roman" pitchFamily="18" charset="0"/>
              </a:rPr>
              <a:t>phosphatidyl</a:t>
            </a:r>
            <a:r>
              <a:rPr lang="fr-FR" sz="2200" b="1" dirty="0" smtClean="0">
                <a:solidFill>
                  <a:srgbClr val="C00000"/>
                </a:solidFill>
                <a:latin typeface="Times New Roman" pitchFamily="18" charset="0"/>
                <a:cs typeface="Times New Roman" pitchFamily="18" charset="0"/>
              </a:rPr>
              <a:t>-glycérol </a:t>
            </a:r>
            <a:r>
              <a:rPr lang="fr-FR" sz="2200" dirty="0" smtClean="0">
                <a:solidFill>
                  <a:srgbClr val="C00000"/>
                </a:solidFill>
                <a:latin typeface="Times New Roman" pitchFamily="18" charset="0"/>
                <a:cs typeface="Times New Roman" pitchFamily="18" charset="0"/>
              </a:rPr>
              <a:t>=</a:t>
            </a:r>
            <a:r>
              <a:rPr lang="fr-FR" sz="2200" b="1" dirty="0" smtClean="0">
                <a:solidFill>
                  <a:srgbClr val="C00000"/>
                </a:solidFill>
                <a:latin typeface="Times New Roman" pitchFamily="18" charset="0"/>
                <a:cs typeface="Times New Roman" pitchFamily="18" charset="0"/>
              </a:rPr>
              <a:t>diphosphatidyl-glycérol (ou </a:t>
            </a:r>
            <a:r>
              <a:rPr lang="fr-FR" sz="2200" b="1" dirty="0" err="1" smtClean="0">
                <a:solidFill>
                  <a:srgbClr val="C00000"/>
                </a:solidFill>
                <a:latin typeface="Times New Roman" pitchFamily="18" charset="0"/>
                <a:cs typeface="Times New Roman" pitchFamily="18" charset="0"/>
              </a:rPr>
              <a:t>cardiolipide</a:t>
            </a:r>
            <a:r>
              <a:rPr lang="fr-FR" sz="2200" b="1" dirty="0" smtClean="0">
                <a:solidFill>
                  <a:srgbClr val="C00000"/>
                </a:solidFill>
                <a:latin typeface="Times New Roman" pitchFamily="18" charset="0"/>
                <a:cs typeface="Times New Roman" pitchFamily="18" charset="0"/>
              </a:rPr>
              <a:t> </a:t>
            </a:r>
            <a:r>
              <a:rPr lang="fr-FR" sz="2200" dirty="0" smtClean="0">
                <a:latin typeface="Times New Roman" pitchFamily="18" charset="0"/>
                <a:cs typeface="Times New Roman" pitchFamily="18" charset="0"/>
              </a:rPr>
              <a:t>caractéristique de la membrane interne des mitochondries</a:t>
            </a:r>
            <a:r>
              <a:rPr lang="fr-FR" sz="2200" b="1" dirty="0" smtClean="0">
                <a:latin typeface="Times New Roman" pitchFamily="18" charset="0"/>
                <a:cs typeface="Times New Roman" pitchFamily="18" charset="0"/>
              </a:rPr>
              <a:t>)</a:t>
            </a:r>
            <a:r>
              <a:rPr lang="fr-FR" sz="2200" dirty="0" smtClean="0">
                <a:latin typeface="Times New Roman" pitchFamily="18" charset="0"/>
                <a:cs typeface="Times New Roman" pitchFamily="18" charset="0"/>
              </a:rPr>
              <a:t>, </a:t>
            </a:r>
            <a:r>
              <a:rPr lang="fr-FR" sz="2200" b="1" dirty="0" err="1" smtClean="0">
                <a:solidFill>
                  <a:srgbClr val="00B050"/>
                </a:solidFill>
                <a:latin typeface="Times New Roman" pitchFamily="18" charset="0"/>
                <a:cs typeface="Times New Roman" pitchFamily="18" charset="0"/>
              </a:rPr>
              <a:t>phosphatidyl</a:t>
            </a:r>
            <a:r>
              <a:rPr lang="fr-FR" sz="2200" b="1" dirty="0" smtClean="0">
                <a:solidFill>
                  <a:srgbClr val="00B050"/>
                </a:solidFill>
                <a:latin typeface="Times New Roman" pitchFamily="18" charset="0"/>
                <a:cs typeface="Times New Roman" pitchFamily="18" charset="0"/>
              </a:rPr>
              <a:t>- </a:t>
            </a:r>
            <a:r>
              <a:rPr lang="fr-FR" sz="2200" b="1" dirty="0" err="1" smtClean="0">
                <a:solidFill>
                  <a:srgbClr val="00B050"/>
                </a:solidFill>
                <a:latin typeface="Times New Roman" pitchFamily="18" charset="0"/>
                <a:cs typeface="Times New Roman" pitchFamily="18" charset="0"/>
              </a:rPr>
              <a:t>inositol</a:t>
            </a:r>
            <a:r>
              <a:rPr lang="fr-FR" sz="2200" b="1" dirty="0" smtClean="0">
                <a:solidFill>
                  <a:srgbClr val="00B050"/>
                </a:solidFill>
                <a:latin typeface="Times New Roman" pitchFamily="18" charset="0"/>
                <a:cs typeface="Times New Roman" pitchFamily="18" charset="0"/>
              </a:rPr>
              <a:t>, </a:t>
            </a:r>
            <a:r>
              <a:rPr lang="fr-FR" sz="2200" b="1" dirty="0" err="1" smtClean="0">
                <a:solidFill>
                  <a:schemeClr val="accent5">
                    <a:lumMod val="50000"/>
                  </a:schemeClr>
                </a:solidFill>
                <a:latin typeface="Times New Roman" pitchFamily="18" charset="0"/>
                <a:cs typeface="Times New Roman" pitchFamily="18" charset="0"/>
              </a:rPr>
              <a:t>phosphatidyl</a:t>
            </a:r>
            <a:r>
              <a:rPr lang="fr-FR" sz="2200" b="1" dirty="0" smtClean="0">
                <a:solidFill>
                  <a:schemeClr val="accent5">
                    <a:lumMod val="50000"/>
                  </a:schemeClr>
                </a:solidFill>
                <a:latin typeface="Times New Roman" pitchFamily="18" charset="0"/>
                <a:cs typeface="Times New Roman" pitchFamily="18" charset="0"/>
              </a:rPr>
              <a:t>-</a:t>
            </a:r>
            <a:r>
              <a:rPr lang="fr-FR" sz="2200" b="1" dirty="0" err="1" smtClean="0">
                <a:solidFill>
                  <a:schemeClr val="accent5">
                    <a:lumMod val="50000"/>
                  </a:schemeClr>
                </a:solidFill>
                <a:latin typeface="Times New Roman" pitchFamily="18" charset="0"/>
                <a:cs typeface="Times New Roman" pitchFamily="18" charset="0"/>
              </a:rPr>
              <a:t>éthanolamine</a:t>
            </a:r>
            <a:r>
              <a:rPr lang="fr-FR" sz="2200" b="1" dirty="0" smtClean="0">
                <a:solidFill>
                  <a:srgbClr val="808080"/>
                </a:solidFill>
                <a:latin typeface="Times New Roman" pitchFamily="18" charset="0"/>
                <a:cs typeface="Times New Roman" pitchFamily="18" charset="0"/>
              </a:rPr>
              <a:t>, </a:t>
            </a:r>
            <a:endParaRPr lang="fr-FR" sz="2200" dirty="0" smtClean="0">
              <a:latin typeface="Times New Roman" pitchFamily="18" charset="0"/>
              <a:cs typeface="Times New Roman" pitchFamily="18" charset="0"/>
            </a:endParaRPr>
          </a:p>
          <a:p>
            <a:pPr>
              <a:buFontTx/>
              <a:buChar char="-"/>
            </a:pPr>
            <a:r>
              <a:rPr lang="fr-FR" sz="2200" b="1" dirty="0" smtClean="0">
                <a:solidFill>
                  <a:srgbClr val="FF0000"/>
                </a:solidFill>
                <a:latin typeface="Times New Roman" pitchFamily="18" charset="0"/>
                <a:cs typeface="Times New Roman" pitchFamily="18" charset="0"/>
              </a:rPr>
              <a:t>phosphatidylcholine </a:t>
            </a:r>
            <a:r>
              <a:rPr lang="fr-FR" sz="2200" dirty="0" smtClean="0">
                <a:solidFill>
                  <a:srgbClr val="FF0000"/>
                </a:solidFill>
                <a:latin typeface="Times New Roman" pitchFamily="18" charset="0"/>
                <a:cs typeface="Times New Roman" pitchFamily="18" charset="0"/>
              </a:rPr>
              <a:t>=</a:t>
            </a:r>
            <a:r>
              <a:rPr lang="fr-FR" sz="2200" b="1" dirty="0" smtClean="0">
                <a:solidFill>
                  <a:srgbClr val="FF0000"/>
                </a:solidFill>
                <a:latin typeface="Times New Roman" pitchFamily="18" charset="0"/>
                <a:cs typeface="Times New Roman" pitchFamily="18" charset="0"/>
              </a:rPr>
              <a:t>lécithine</a:t>
            </a:r>
            <a:r>
              <a:rPr lang="fr-FR" sz="2200" dirty="0" smtClean="0">
                <a:solidFill>
                  <a:srgbClr val="FF0000"/>
                </a:solidFill>
                <a:latin typeface="Times New Roman" pitchFamily="18" charset="0"/>
                <a:cs typeface="Times New Roman" pitchFamily="18" charset="0"/>
              </a:rPr>
              <a:t> </a:t>
            </a:r>
            <a:r>
              <a:rPr lang="fr-FR" sz="2200" dirty="0" smtClean="0">
                <a:latin typeface="Times New Roman" pitchFamily="18" charset="0"/>
                <a:cs typeface="Times New Roman" pitchFamily="18" charset="0"/>
              </a:rPr>
              <a:t>qui est la plus connue (trouvée en abondance dans le jaune d’œuf). </a:t>
            </a:r>
          </a:p>
          <a:p>
            <a:pPr>
              <a:buFontTx/>
              <a:buChar char="-"/>
            </a:pPr>
            <a:r>
              <a:rPr lang="fr-FR" sz="2200" dirty="0" smtClean="0">
                <a:latin typeface="Times New Roman" pitchFamily="18" charset="0"/>
                <a:cs typeface="Times New Roman" pitchFamily="18" charset="0"/>
              </a:rPr>
              <a:t>Ou </a:t>
            </a:r>
            <a:r>
              <a:rPr lang="fr-FR" sz="2200" b="1" dirty="0" err="1" smtClean="0">
                <a:solidFill>
                  <a:srgbClr val="D60093"/>
                </a:solidFill>
                <a:latin typeface="Times New Roman" pitchFamily="18" charset="0"/>
                <a:cs typeface="Times New Roman" pitchFamily="18" charset="0"/>
              </a:rPr>
              <a:t>phosphatidylsérine</a:t>
            </a:r>
            <a:endParaRPr lang="fr-FR" sz="2200" b="1" dirty="0">
              <a:solidFill>
                <a:srgbClr val="D60093"/>
              </a:solidFill>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293" t="2040" r="1673" b="2326"/>
          <a:stretch>
            <a:fillRect/>
          </a:stretch>
        </p:blipFill>
        <p:spPr bwMode="auto">
          <a:xfrm>
            <a:off x="357158" y="214290"/>
            <a:ext cx="8286808" cy="5286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428596" y="5786454"/>
            <a:ext cx="8001056" cy="369332"/>
          </a:xfrm>
          <a:prstGeom prst="rect">
            <a:avLst/>
          </a:prstGeom>
        </p:spPr>
        <p:txBody>
          <a:bodyPr wrap="square">
            <a:spAutoFit/>
          </a:bodyPr>
          <a:lstStyle/>
          <a:p>
            <a:r>
              <a:rPr lang="fr-FR" b="1" i="1" dirty="0" smtClean="0"/>
              <a:t>Figure 13 : action de la PLC sur les lipides membranaires. (Pelletier, 2012)</a:t>
            </a:r>
            <a:endParaRPr lang="fr-FR" dirty="0"/>
          </a:p>
        </p:txBody>
      </p:sp>
    </p:spTree>
  </p:cSld>
  <p:clrMapOvr>
    <a:masterClrMapping/>
  </p:clrMapOvr>
  <p:transition>
    <p:pull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4414" y="0"/>
            <a:ext cx="6500858" cy="857232"/>
          </a:xfrm>
          <a:prstGeom prst="rect">
            <a:avLst/>
          </a:prstGeom>
          <a:solidFill>
            <a:srgbClr val="FFEBD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r>
              <a:rPr lang="fr-FR" sz="3200" b="1" dirty="0" smtClean="0">
                <a:solidFill>
                  <a:srgbClr val="C00000"/>
                </a:solidFill>
                <a:latin typeface="Times New Roman" pitchFamily="18" charset="0"/>
                <a:cs typeface="Times New Roman" pitchFamily="18" charset="0"/>
              </a:rPr>
              <a:t>2) Les Sphingolipides</a:t>
            </a:r>
            <a:endParaRPr lang="fr-FR" sz="3200" b="1" dirty="0">
              <a:solidFill>
                <a:srgbClr val="C00000"/>
              </a:solidFill>
              <a:latin typeface="Times New Roman" pitchFamily="18" charset="0"/>
              <a:cs typeface="Times New Roman" pitchFamily="18" charset="0"/>
            </a:endParaRPr>
          </a:p>
        </p:txBody>
      </p:sp>
      <p:pic>
        <p:nvPicPr>
          <p:cNvPr id="4" name="Picture 2" descr="mhtml:file://C:\Users\serv\Desktop\ALLAOUI\cours%20cytophysio\mbn%20et%20organite\Structure%20des%20lipides.mht!http://www.snv.jussieu.fr/bmedia/coursBC/lipide/lipide4.gif"/>
          <p:cNvPicPr>
            <a:picLocks noChangeAspect="1" noChangeArrowheads="1"/>
          </p:cNvPicPr>
          <p:nvPr/>
        </p:nvPicPr>
        <p:blipFill>
          <a:blip r:embed="rId2"/>
          <a:srcRect t="14286" r="58772" b="12245"/>
          <a:stretch>
            <a:fillRect/>
          </a:stretch>
        </p:blipFill>
        <p:spPr bwMode="auto">
          <a:xfrm>
            <a:off x="285720" y="3286124"/>
            <a:ext cx="4572032" cy="2286016"/>
          </a:xfrm>
          <a:prstGeom prst="rect">
            <a:avLst/>
          </a:prstGeom>
          <a:noFill/>
        </p:spPr>
      </p:pic>
      <p:sp>
        <p:nvSpPr>
          <p:cNvPr id="5" name="Rectangle 4"/>
          <p:cNvSpPr/>
          <p:nvPr/>
        </p:nvSpPr>
        <p:spPr>
          <a:xfrm>
            <a:off x="71406" y="928670"/>
            <a:ext cx="8786842" cy="2308324"/>
          </a:xfrm>
          <a:prstGeom prst="rect">
            <a:avLst/>
          </a:prstGeom>
          <a:ln w="28575">
            <a:solidFill>
              <a:schemeClr val="tx1"/>
            </a:solidFill>
            <a:prstDash val="dash"/>
          </a:ln>
        </p:spPr>
        <p:txBody>
          <a:bodyPr wrap="square">
            <a:spAutoFit/>
          </a:bodyPr>
          <a:lstStyle/>
          <a:p>
            <a:pPr algn="just">
              <a:lnSpc>
                <a:spcPct val="150000"/>
              </a:lnSpc>
            </a:pPr>
            <a:r>
              <a:rPr lang="fr-FR" sz="2400" dirty="0" smtClean="0">
                <a:latin typeface="Times New Roman" pitchFamily="18" charset="0"/>
                <a:cs typeface="Times New Roman" pitchFamily="18" charset="0"/>
              </a:rPr>
              <a:t>La sphingosine s’associe d’une part à un groupement phosphate formant ainsi la « tête » hydrophile (polaire) du </a:t>
            </a:r>
            <a:r>
              <a:rPr lang="fr-FR" sz="2400" dirty="0" err="1" smtClean="0">
                <a:latin typeface="Times New Roman" pitchFamily="18" charset="0"/>
                <a:cs typeface="Times New Roman" pitchFamily="18" charset="0"/>
              </a:rPr>
              <a:t>sphingolipide</a:t>
            </a:r>
            <a:r>
              <a:rPr lang="fr-FR" sz="2400" dirty="0" smtClean="0">
                <a:latin typeface="Times New Roman" pitchFamily="18" charset="0"/>
                <a:cs typeface="Times New Roman" pitchFamily="18" charset="0"/>
              </a:rPr>
              <a:t>, et d’autre part à une chaîne hydrocarbonée d’une molécule d’acide gras, qui représente la «queue » hydrophobe</a:t>
            </a:r>
            <a:endParaRPr lang="fr-FR" sz="2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srcRect/>
          <a:stretch>
            <a:fillRect/>
          </a:stretch>
        </p:blipFill>
        <p:spPr bwMode="auto">
          <a:xfrm>
            <a:off x="4929190" y="2786058"/>
            <a:ext cx="4143372" cy="3929090"/>
          </a:xfrm>
          <a:prstGeom prst="rect">
            <a:avLst/>
          </a:prstGeom>
          <a:noFill/>
          <a:ln w="9525">
            <a:solidFill>
              <a:schemeClr val="tx1"/>
            </a:solidFill>
            <a:prstDash val="dashDot"/>
            <a:miter lim="800000"/>
            <a:headEnd/>
            <a:tailEnd/>
          </a:ln>
          <a:effectLst/>
        </p:spPr>
      </p:pic>
      <p:sp>
        <p:nvSpPr>
          <p:cNvPr id="6" name="Rectangle 5"/>
          <p:cNvSpPr/>
          <p:nvPr/>
        </p:nvSpPr>
        <p:spPr>
          <a:xfrm>
            <a:off x="71406" y="5643578"/>
            <a:ext cx="4786346" cy="1107996"/>
          </a:xfrm>
          <a:prstGeom prst="rect">
            <a:avLst/>
          </a:prstGeom>
          <a:ln w="28575">
            <a:solidFill>
              <a:schemeClr val="bg2">
                <a:lumMod val="25000"/>
              </a:schemeClr>
            </a:solidFill>
          </a:ln>
        </p:spPr>
        <p:txBody>
          <a:bodyPr wrap="square">
            <a:spAutoFit/>
          </a:bodyPr>
          <a:lstStyle/>
          <a:p>
            <a:r>
              <a:rPr lang="fr-FR" sz="2200" b="1" dirty="0" smtClean="0">
                <a:latin typeface="Times New Roman" pitchFamily="18" charset="0"/>
                <a:cs typeface="Times New Roman" pitchFamily="18" charset="0"/>
              </a:rPr>
              <a:t>Chez l'Homme, les </a:t>
            </a:r>
            <a:r>
              <a:rPr lang="fr-FR" sz="2200" b="1" dirty="0" err="1" smtClean="0">
                <a:latin typeface="Times New Roman" pitchFamily="18" charset="0"/>
                <a:cs typeface="Times New Roman" pitchFamily="18" charset="0"/>
              </a:rPr>
              <a:t>sphingomyélines</a:t>
            </a:r>
            <a:r>
              <a:rPr lang="fr-FR" sz="2200" b="1" dirty="0" smtClean="0">
                <a:latin typeface="Times New Roman" pitchFamily="18" charset="0"/>
                <a:cs typeface="Times New Roman" pitchFamily="18" charset="0"/>
              </a:rPr>
              <a:t> constituent environ 85 % de tous les </a:t>
            </a:r>
            <a:r>
              <a:rPr lang="fr-FR" sz="2200" b="1" dirty="0" err="1" smtClean="0">
                <a:latin typeface="Times New Roman" pitchFamily="18" charset="0"/>
                <a:cs typeface="Times New Roman" pitchFamily="18" charset="0"/>
              </a:rPr>
              <a:t>sphingolipides</a:t>
            </a:r>
            <a:r>
              <a:rPr lang="fr-FR" sz="2200" b="1" dirty="0" smtClean="0">
                <a:latin typeface="Times New Roman" pitchFamily="18" charset="0"/>
                <a:cs typeface="Times New Roman" pitchFamily="18" charset="0"/>
              </a:rPr>
              <a:t>.</a:t>
            </a:r>
            <a:endParaRPr lang="fr-FR" sz="2200" b="1" dirty="0">
              <a:latin typeface="Times New Roman" pitchFamily="18" charset="0"/>
              <a:cs typeface="Times New Roman" pitchFamily="18" charset="0"/>
            </a:endParaRPr>
          </a:p>
        </p:txBody>
      </p:sp>
      <p:sp>
        <p:nvSpPr>
          <p:cNvPr id="7" name="Rectangle 6"/>
          <p:cNvSpPr/>
          <p:nvPr/>
        </p:nvSpPr>
        <p:spPr>
          <a:xfrm>
            <a:off x="250314" y="3357562"/>
            <a:ext cx="4536000" cy="221457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85720" y="928670"/>
            <a:ext cx="8030468" cy="1323439"/>
          </a:xfrm>
          <a:prstGeom prst="rect">
            <a:avLst/>
          </a:prstGeom>
          <a:solidFill>
            <a:schemeClr val="accent3">
              <a:lumMod val="40000"/>
              <a:lumOff val="60000"/>
            </a:schemeClr>
          </a:solidFill>
          <a:ln w="9525">
            <a:solidFill>
              <a:srgbClr val="00B050"/>
            </a:solidFill>
            <a:miter lim="800000"/>
            <a:headEnd/>
            <a:tailEnd/>
          </a:ln>
          <a:effectLst/>
        </p:spPr>
        <p:txBody>
          <a:bodyPr vert="horz" wrap="none" lIns="91440" tIns="45720" rIns="91440" bIns="45720" numCol="1" anchor="ctr" anchorCtr="0" compatLnSpc="1">
            <a:prstTxWarp prst="textNoShape">
              <a:avLst/>
            </a:prstTxWarp>
            <a:spAutoFit/>
          </a:bodyPr>
          <a:lstStyle/>
          <a:p>
            <a:pPr lvl="0" algn="just" fontAlgn="base">
              <a:spcBef>
                <a:spcPct val="0"/>
              </a:spcBef>
              <a:spcAft>
                <a:spcPct val="0"/>
              </a:spcAft>
            </a:pPr>
            <a:r>
              <a:rPr lang="fr-FR" sz="8000" b="1" dirty="0" smtClean="0">
                <a:solidFill>
                  <a:srgbClr val="0000FF"/>
                </a:solidFill>
                <a:latin typeface="Times New Roman" pitchFamily="18" charset="0"/>
                <a:cs typeface="Times New Roman" pitchFamily="18" charset="0"/>
              </a:rPr>
              <a:t> B.</a:t>
            </a:r>
            <a:r>
              <a:rPr kumimoji="0" lang="fr-FR" sz="80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Le </a:t>
            </a:r>
            <a:r>
              <a:rPr lang="fr-FR" sz="8000" b="1" dirty="0" smtClean="0">
                <a:solidFill>
                  <a:srgbClr val="002060"/>
                </a:solidFill>
                <a:latin typeface="Times New Roman" pitchFamily="18" charset="0"/>
                <a:ea typeface="Calibri" pitchFamily="34" charset="0"/>
                <a:cs typeface="Times New Roman" pitchFamily="18" charset="0"/>
              </a:rPr>
              <a:t>Cholestérol</a:t>
            </a:r>
            <a:endParaRPr kumimoji="0" lang="fr-FR" sz="80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3" name="Image 2"/>
          <p:cNvPicPr/>
          <p:nvPr/>
        </p:nvPicPr>
        <p:blipFill>
          <a:blip r:embed="rId2"/>
          <a:srcRect l="12163" t="19232" r="33695" b="10107"/>
          <a:stretch>
            <a:fillRect/>
          </a:stretch>
        </p:blipFill>
        <p:spPr bwMode="auto">
          <a:xfrm>
            <a:off x="142844" y="2643182"/>
            <a:ext cx="3571900" cy="4071966"/>
          </a:xfrm>
          <a:prstGeom prst="rect">
            <a:avLst/>
          </a:prstGeom>
          <a:noFill/>
          <a:ln w="9525">
            <a:solidFill>
              <a:srgbClr val="002060"/>
            </a:solidFill>
            <a:miter lim="800000"/>
            <a:headEnd/>
            <a:tailEnd/>
          </a:ln>
        </p:spPr>
      </p:pic>
      <p:pic>
        <p:nvPicPr>
          <p:cNvPr id="4" name="Image 3"/>
          <p:cNvPicPr/>
          <p:nvPr/>
        </p:nvPicPr>
        <p:blipFill>
          <a:blip r:embed="rId3"/>
          <a:srcRect l="17267" t="13023" r="20756" b="50713"/>
          <a:stretch>
            <a:fillRect/>
          </a:stretch>
        </p:blipFill>
        <p:spPr bwMode="auto">
          <a:xfrm>
            <a:off x="4500562" y="3143248"/>
            <a:ext cx="4143404" cy="2857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71414"/>
            <a:ext cx="8229600" cy="785818"/>
          </a:xfrm>
          <a:ln>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tIns="180000" bIns="180000" anchor="ctr" anchorCtr="0">
            <a:normAutofit fontScale="90000"/>
          </a:bodyPr>
          <a:lstStyle/>
          <a:p>
            <a:pPr algn="ctr"/>
            <a:r>
              <a:rPr lang="fr-FR" sz="3600" b="1" spc="300" dirty="0" smtClean="0">
                <a:ln w="11430" cmpd="sng">
                  <a:solidFill>
                    <a:schemeClr val="bg2">
                      <a:lumMod val="10000"/>
                    </a:schemeClr>
                  </a:solidFill>
                  <a:prstDash val="solid"/>
                  <a:miter lim="800000"/>
                </a:ln>
                <a:solidFill>
                  <a:schemeClr val="tx2">
                    <a:lumMod val="50000"/>
                  </a:schemeClr>
                </a:solidFill>
                <a:effectLst>
                  <a:glow rad="45500">
                    <a:schemeClr val="accent1">
                      <a:satMod val="220000"/>
                      <a:alpha val="35000"/>
                    </a:schemeClr>
                  </a:glow>
                </a:effectLst>
                <a:latin typeface="Times New Roman" pitchFamily="18" charset="0"/>
                <a:ea typeface="+mn-ea"/>
                <a:cs typeface="Times New Roman" pitchFamily="18" charset="0"/>
              </a:rPr>
              <a:t>Pré requis</a:t>
            </a:r>
            <a:r>
              <a:rPr lang="fr-FR" sz="3600" b="1" spc="300" dirty="0" smtClean="0">
                <a:ln w="11430" cmpd="sng">
                  <a:solidFill>
                    <a:schemeClr val="bg2">
                      <a:lumMod val="10000"/>
                    </a:schemeClr>
                  </a:solidFill>
                  <a:prstDash val="solid"/>
                  <a:miter lim="800000"/>
                </a:ln>
                <a:solidFill>
                  <a:schemeClr val="tx2">
                    <a:lumMod val="50000"/>
                  </a:schemeClr>
                </a:solidFill>
                <a:effectLst>
                  <a:glow rad="45500">
                    <a:schemeClr val="accent1">
                      <a:satMod val="220000"/>
                      <a:alpha val="35000"/>
                    </a:schemeClr>
                  </a:glow>
                </a:effectLst>
                <a:latin typeface="Times New Roman" pitchFamily="18" charset="0"/>
                <a:cs typeface="Times New Roman" pitchFamily="18" charset="0"/>
              </a:rPr>
              <a:t> </a:t>
            </a:r>
            <a:endParaRPr lang="fr-FR" sz="3600" b="1" spc="300" dirty="0">
              <a:ln w="11430" cmpd="sng">
                <a:solidFill>
                  <a:schemeClr val="bg2">
                    <a:lumMod val="10000"/>
                  </a:schemeClr>
                </a:solidFill>
                <a:prstDash val="solid"/>
                <a:miter lim="800000"/>
              </a:ln>
              <a:solidFill>
                <a:schemeClr val="tx2">
                  <a:lumMod val="50000"/>
                </a:schemeClr>
              </a:solidFill>
              <a:effectLst>
                <a:glow rad="45500">
                  <a:schemeClr val="accent1">
                    <a:satMod val="220000"/>
                    <a:alpha val="35000"/>
                  </a:schemeClr>
                </a:glow>
              </a:effectLst>
              <a:latin typeface="Times New Roman" pitchFamily="18" charset="0"/>
              <a:cs typeface="Times New Roman" pitchFamily="18" charset="0"/>
            </a:endParaRPr>
          </a:p>
        </p:txBody>
      </p:sp>
      <p:sp>
        <p:nvSpPr>
          <p:cNvPr id="3" name="Espace réservé du contenu 2"/>
          <p:cNvSpPr>
            <a:spLocks noGrp="1"/>
          </p:cNvSpPr>
          <p:nvPr>
            <p:ph idx="1"/>
          </p:nvPr>
        </p:nvSpPr>
        <p:spPr>
          <a:xfrm>
            <a:off x="214282" y="928670"/>
            <a:ext cx="8715436" cy="5786478"/>
          </a:xfrm>
          <a:ln w="57150">
            <a:solidFill>
              <a:srgbClr val="92D050"/>
            </a:solidFill>
          </a:ln>
        </p:spPr>
        <p:style>
          <a:lnRef idx="2">
            <a:schemeClr val="accent2"/>
          </a:lnRef>
          <a:fillRef idx="1">
            <a:schemeClr val="lt1"/>
          </a:fillRef>
          <a:effectRef idx="0">
            <a:schemeClr val="accent2"/>
          </a:effectRef>
          <a:fontRef idx="minor">
            <a:schemeClr val="dk1"/>
          </a:fontRef>
        </p:style>
        <p:txBody>
          <a:bodyPr>
            <a:noAutofit/>
          </a:bodyPr>
          <a:lstStyle/>
          <a:p>
            <a:pPr algn="just">
              <a:buNone/>
            </a:pPr>
            <a:r>
              <a:rPr lang="fr-FR" sz="2800" b="1" dirty="0" smtClean="0">
                <a:latin typeface="Times New Roman" pitchFamily="18" charset="0"/>
                <a:cs typeface="Times New Roman" pitchFamily="18" charset="0"/>
              </a:rPr>
              <a:t>Savoir que </a:t>
            </a:r>
          </a:p>
          <a:p>
            <a:pPr algn="just">
              <a:buFont typeface="Wingdings" pitchFamily="2" charset="2"/>
              <a:buChar char="Ø"/>
            </a:pPr>
            <a:r>
              <a:rPr lang="fr-FR" sz="2800" dirty="0" smtClean="0">
                <a:latin typeface="Times New Roman" pitchFamily="18" charset="0"/>
                <a:cs typeface="Times New Roman" pitchFamily="18" charset="0"/>
              </a:rPr>
              <a:t>Tout être vivant (donc tout organisme) est soit une cellule isolée, soit une association de plusieurs cellules.</a:t>
            </a:r>
          </a:p>
          <a:p>
            <a:pPr algn="just">
              <a:buFont typeface="Wingdings" pitchFamily="2" charset="2"/>
              <a:buChar char="Ø"/>
            </a:pPr>
            <a:endParaRPr lang="fr-FR" sz="2800" dirty="0" smtClean="0">
              <a:latin typeface="Times New Roman" pitchFamily="18" charset="0"/>
              <a:cs typeface="Times New Roman" pitchFamily="18" charset="0"/>
            </a:endParaRPr>
          </a:p>
          <a:p>
            <a:pPr algn="just">
              <a:buFont typeface="Wingdings" pitchFamily="2" charset="2"/>
              <a:buChar char="Ø"/>
            </a:pPr>
            <a:r>
              <a:rPr lang="fr-FR" sz="2800" dirty="0" smtClean="0">
                <a:latin typeface="Times New Roman" pitchFamily="18" charset="0"/>
                <a:cs typeface="Times New Roman" pitchFamily="18" charset="0"/>
              </a:rPr>
              <a:t>La cellule est l'unité structurale, fonctionnelle et reproductrice de tout être vivant</a:t>
            </a:r>
            <a:r>
              <a:rPr lang="fr-FR" sz="2800" b="1" dirty="0" smtClean="0">
                <a:latin typeface="Times New Roman" pitchFamily="18" charset="0"/>
                <a:cs typeface="Times New Roman" pitchFamily="18" charset="0"/>
              </a:rPr>
              <a:t> : c'est un compartiment </a:t>
            </a:r>
            <a:r>
              <a:rPr lang="fr-FR" sz="2800" dirty="0" smtClean="0"/>
              <a:t>entouré</a:t>
            </a:r>
            <a:r>
              <a:rPr lang="fr-FR" sz="2800" b="1" dirty="0" smtClean="0">
                <a:latin typeface="Times New Roman" pitchFamily="18" charset="0"/>
                <a:cs typeface="Times New Roman" pitchFamily="18" charset="0"/>
              </a:rPr>
              <a:t> par une </a:t>
            </a:r>
            <a:r>
              <a:rPr lang="fr-FR" sz="2800" b="1" u="sng" dirty="0" smtClean="0">
                <a:solidFill>
                  <a:srgbClr val="FF0000"/>
                </a:solidFill>
                <a:latin typeface="Times New Roman" pitchFamily="18" charset="0"/>
                <a:cs typeface="Times New Roman" pitchFamily="18" charset="0"/>
              </a:rPr>
              <a:t>membrane plasmique</a:t>
            </a:r>
            <a:r>
              <a:rPr lang="fr-FR" sz="2800" b="1" dirty="0" smtClean="0">
                <a:latin typeface="Times New Roman" pitchFamily="18" charset="0"/>
                <a:cs typeface="Times New Roman" pitchFamily="18" charset="0"/>
              </a:rPr>
              <a:t> dans lequel sont regroupées toutes les molécules du vivant </a:t>
            </a:r>
          </a:p>
          <a:p>
            <a:pPr algn="just">
              <a:buNone/>
            </a:pPr>
            <a:r>
              <a:rPr lang="fr-FR" sz="2800" b="1" dirty="0" smtClean="0">
                <a:solidFill>
                  <a:srgbClr val="FF0000"/>
                </a:solidFill>
                <a:latin typeface="Times New Roman" pitchFamily="18" charset="0"/>
                <a:cs typeface="Times New Roman" pitchFamily="18" charset="0"/>
              </a:rPr>
              <a:t>		(</a:t>
            </a:r>
            <a:r>
              <a:rPr lang="fr-FR" sz="2800" b="1" u="sng" dirty="0" smtClean="0">
                <a:solidFill>
                  <a:srgbClr val="FF0000"/>
                </a:solidFill>
                <a:latin typeface="Times New Roman" pitchFamily="18" charset="0"/>
                <a:cs typeface="Times New Roman" pitchFamily="18" charset="0"/>
              </a:rPr>
              <a:t>cytosol + organites +matériel génétique</a:t>
            </a:r>
            <a:r>
              <a:rPr lang="fr-FR" sz="2800" b="1" dirty="0" smtClean="0">
                <a:solidFill>
                  <a:srgbClr val="FF0000"/>
                </a:solidFill>
                <a:latin typeface="Times New Roman" pitchFamily="18" charset="0"/>
                <a:cs typeface="Times New Roman" pitchFamily="18" charset="0"/>
              </a:rPr>
              <a:t>).</a:t>
            </a:r>
          </a:p>
          <a:p>
            <a:pPr algn="just">
              <a:buNone/>
            </a:pPr>
            <a:endParaRPr lang="fr-FR" sz="2800" b="1" dirty="0" smtClean="0">
              <a:solidFill>
                <a:srgbClr val="FF0000"/>
              </a:solidFill>
              <a:latin typeface="Times New Roman" pitchFamily="18" charset="0"/>
              <a:cs typeface="Times New Roman" pitchFamily="18" charset="0"/>
            </a:endParaRPr>
          </a:p>
          <a:p>
            <a:pPr algn="just">
              <a:buFont typeface="Wingdings" pitchFamily="2" charset="2"/>
              <a:buChar char="Ø"/>
            </a:pPr>
            <a:r>
              <a:rPr lang="fr-FR" sz="2800" dirty="0" smtClean="0">
                <a:latin typeface="Times New Roman" pitchFamily="18" charset="0"/>
                <a:cs typeface="Times New Roman" pitchFamily="18" charset="0"/>
              </a:rPr>
              <a:t>Sans cette membrane les biomolécules cellulaires seraient diluées dans le milieu environnant.</a:t>
            </a:r>
          </a:p>
        </p:txBody>
      </p:sp>
    </p:spTree>
  </p:cSld>
  <p:clrMapOvr>
    <a:masterClrMapping/>
  </p:clrMapOvr>
  <p:transition>
    <p:pull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7224" y="71414"/>
            <a:ext cx="6500858" cy="57150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spc="300" dirty="0" smtClean="0">
                <a:ln w="11430" cmpd="sng">
                  <a:solidFill>
                    <a:schemeClr val="tx1"/>
                  </a:solidFill>
                  <a:prstDash val="solid"/>
                  <a:miter lim="800000"/>
                </a:ln>
                <a:solidFill>
                  <a:srgbClr val="00B050"/>
                </a:solidFill>
                <a:effectLst>
                  <a:glow rad="45500">
                    <a:schemeClr val="accent1">
                      <a:satMod val="220000"/>
                      <a:alpha val="35000"/>
                    </a:schemeClr>
                  </a:glow>
                </a:effectLst>
                <a:latin typeface="Times New Roman" pitchFamily="18" charset="0"/>
                <a:cs typeface="Times New Roman" pitchFamily="18" charset="0"/>
              </a:rPr>
              <a:t>2) Le Cholestérol</a:t>
            </a:r>
            <a:endParaRPr lang="fr-FR" sz="3200" b="1" spc="300" dirty="0">
              <a:ln w="11430" cmpd="sng">
                <a:solidFill>
                  <a:schemeClr val="tx1"/>
                </a:solidFill>
                <a:prstDash val="solid"/>
                <a:miter lim="800000"/>
              </a:ln>
              <a:solidFill>
                <a:srgbClr val="00B050"/>
              </a:solidFill>
              <a:effectLst>
                <a:glow rad="45500">
                  <a:schemeClr val="accent1">
                    <a:satMod val="220000"/>
                    <a:alpha val="35000"/>
                  </a:schemeClr>
                </a:glow>
              </a:effectLst>
              <a:latin typeface="Times New Roman" pitchFamily="18" charset="0"/>
              <a:cs typeface="Times New Roman" pitchFamily="18" charset="0"/>
            </a:endParaRPr>
          </a:p>
        </p:txBody>
      </p:sp>
      <p:sp>
        <p:nvSpPr>
          <p:cNvPr id="5" name="Rectangle 4"/>
          <p:cNvSpPr/>
          <p:nvPr/>
        </p:nvSpPr>
        <p:spPr>
          <a:xfrm>
            <a:off x="142844" y="714356"/>
            <a:ext cx="8786874"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solidFill>
              <a:schemeClr val="accent4">
                <a:lumMod val="50000"/>
              </a:schemeClr>
            </a:solidFill>
          </a:ln>
        </p:spPr>
        <p:txBody>
          <a:bodyPr wrap="square">
            <a:spAutoFit/>
          </a:bodyPr>
          <a:lstStyle/>
          <a:p>
            <a:r>
              <a:rPr lang="fr-FR" sz="2400" dirty="0" smtClean="0">
                <a:latin typeface="Times New Roman" pitchFamily="18" charset="0"/>
                <a:ea typeface="Calibri" pitchFamily="34" charset="0"/>
                <a:cs typeface="Times New Roman" pitchFamily="18" charset="0"/>
              </a:rPr>
              <a:t>Le </a:t>
            </a:r>
            <a:r>
              <a:rPr lang="fr-FR" sz="2400" b="1" dirty="0" smtClean="0">
                <a:latin typeface="Times New Roman" pitchFamily="18" charset="0"/>
                <a:ea typeface="Calibri" pitchFamily="34" charset="0"/>
                <a:cs typeface="Times New Roman" pitchFamily="18" charset="0"/>
              </a:rPr>
              <a:t>cholestérol </a:t>
            </a:r>
            <a:r>
              <a:rPr lang="fr-FR" sz="2400" dirty="0" smtClean="0">
                <a:latin typeface="Times New Roman" pitchFamily="18" charset="0"/>
                <a:ea typeface="Calibri" pitchFamily="34" charset="0"/>
                <a:cs typeface="Times New Roman" pitchFamily="18" charset="0"/>
              </a:rPr>
              <a:t>(Les stérols) ; ne répond pas exactement à la définition classique des lipides mais sont des molécules apparentées au plan physicochimique </a:t>
            </a:r>
            <a:r>
              <a:rPr lang="fr-FR" sz="2400" b="1" dirty="0" smtClean="0">
                <a:latin typeface="Times New Roman" pitchFamily="18" charset="0"/>
                <a:ea typeface="Calibri" pitchFamily="34" charset="0"/>
                <a:cs typeface="Times New Roman" pitchFamily="18" charset="0"/>
              </a:rPr>
              <a:t>(</a:t>
            </a:r>
            <a:r>
              <a:rPr lang="fr-FR" sz="2400" b="1" dirty="0" smtClean="0">
                <a:latin typeface="Times New Roman" pitchFamily="18" charset="0"/>
                <a:cs typeface="Times New Roman" pitchFamily="18" charset="0"/>
              </a:rPr>
              <a:t>faible affinité pour l’eau</a:t>
            </a:r>
            <a:r>
              <a:rPr lang="fr-FR" sz="2400" b="1" dirty="0" smtClean="0">
                <a:latin typeface="Times New Roman" pitchFamily="18" charset="0"/>
                <a:ea typeface="Calibri" pitchFamily="34" charset="0"/>
                <a:cs typeface="Times New Roman" pitchFamily="18" charset="0"/>
              </a:rPr>
              <a:t>). </a:t>
            </a:r>
            <a:endParaRPr lang="fr-FR" sz="2400" b="1" dirty="0">
              <a:latin typeface="Times New Roman" pitchFamily="18" charset="0"/>
              <a:cs typeface="Times New Roman" pitchFamily="18" charset="0"/>
            </a:endParaRPr>
          </a:p>
        </p:txBody>
      </p:sp>
      <p:sp>
        <p:nvSpPr>
          <p:cNvPr id="6" name="Rectangle 5"/>
          <p:cNvSpPr/>
          <p:nvPr/>
        </p:nvSpPr>
        <p:spPr>
          <a:xfrm>
            <a:off x="5143504" y="2000240"/>
            <a:ext cx="3744000" cy="85725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rgbClr val="00B050"/>
            </a:solidFill>
          </a:ln>
        </p:spPr>
        <p:txBody>
          <a:bodyPr wrap="square">
            <a:spAutoFit/>
          </a:bodyPr>
          <a:lstStyle/>
          <a:p>
            <a:pPr algn="just"/>
            <a:r>
              <a:rPr lang="fr-FR" sz="2400" b="1" dirty="0" smtClean="0">
                <a:latin typeface="Times New Roman" pitchFamily="18" charset="0"/>
                <a:cs typeface="Times New Roman" pitchFamily="18" charset="0"/>
              </a:rPr>
              <a:t>Il est abondant dans les membranes cellulaires</a:t>
            </a:r>
            <a:endParaRPr lang="fr-FR" sz="2400" b="1" dirty="0">
              <a:latin typeface="Times New Roman" pitchFamily="18" charset="0"/>
              <a:cs typeface="Times New Roman" pitchFamily="18" charset="0"/>
            </a:endParaRPr>
          </a:p>
        </p:txBody>
      </p:sp>
      <p:sp>
        <p:nvSpPr>
          <p:cNvPr id="7" name="Rectangle 6"/>
          <p:cNvSpPr/>
          <p:nvPr/>
        </p:nvSpPr>
        <p:spPr>
          <a:xfrm>
            <a:off x="5429256" y="5443381"/>
            <a:ext cx="3348000" cy="1200329"/>
          </a:xfrm>
          <a:prstGeom prst="rect">
            <a:avLst/>
          </a:prstGeom>
          <a:solidFill>
            <a:schemeClr val="accent2">
              <a:lumMod val="20000"/>
              <a:lumOff val="80000"/>
            </a:schemeClr>
          </a:solidFill>
          <a:ln>
            <a:solidFill>
              <a:srgbClr val="00B050"/>
            </a:solidFill>
          </a:ln>
        </p:spPr>
        <p:txBody>
          <a:bodyPr wrap="square">
            <a:spAutoFit/>
          </a:bodyPr>
          <a:lstStyle/>
          <a:p>
            <a:pPr algn="just"/>
            <a:r>
              <a:rPr lang="fr-FR" sz="2400" b="1" dirty="0" smtClean="0">
                <a:latin typeface="Times New Roman" pitchFamily="18" charset="0"/>
                <a:cs typeface="Times New Roman" pitchFamily="18" charset="0"/>
              </a:rPr>
              <a:t>Il est également  le précurseur des Hormones stéroïdes</a:t>
            </a:r>
            <a:endParaRPr lang="fr-FR" sz="2400" b="1" dirty="0">
              <a:latin typeface="Times New Roman" pitchFamily="18" charset="0"/>
              <a:cs typeface="Times New Roman" pitchFamily="18" charset="0"/>
            </a:endParaRPr>
          </a:p>
        </p:txBody>
      </p:sp>
      <p:sp>
        <p:nvSpPr>
          <p:cNvPr id="8" name="Rectangle 7"/>
          <p:cNvSpPr/>
          <p:nvPr/>
        </p:nvSpPr>
        <p:spPr>
          <a:xfrm>
            <a:off x="5187966" y="2928934"/>
            <a:ext cx="3744000" cy="1180699"/>
          </a:xfrm>
          <a:prstGeom prst="rect">
            <a:avLst/>
          </a:prstGeom>
          <a:solidFill>
            <a:srgbClr val="FFEBDD"/>
          </a:solidFill>
          <a:ln w="12700">
            <a:solidFill>
              <a:schemeClr val="tx1"/>
            </a:solidFill>
          </a:ln>
        </p:spPr>
        <p:txBody>
          <a:bodyPr wrap="square" lIns="36000" tIns="36000" rIns="36000" bIns="36000">
            <a:spAutoFit/>
          </a:bodyPr>
          <a:lstStyle/>
          <a:p>
            <a:pPr algn="just"/>
            <a:r>
              <a:rPr lang="fr-FR" sz="2400" b="1" dirty="0" smtClean="0">
                <a:latin typeface="Times New Roman" pitchFamily="18" charset="0"/>
                <a:cs typeface="Times New Roman" pitchFamily="18" charset="0"/>
              </a:rPr>
              <a:t>Il intervient dans la fluidité et la stabilité mécanique des membranes biologiques. </a:t>
            </a:r>
            <a:endParaRPr lang="fr-FR" sz="2400" b="1" dirty="0">
              <a:latin typeface="Times New Roman" pitchFamily="18" charset="0"/>
              <a:cs typeface="Times New Roman" pitchFamily="18" charset="0"/>
            </a:endParaRPr>
          </a:p>
        </p:txBody>
      </p:sp>
      <p:sp>
        <p:nvSpPr>
          <p:cNvPr id="11" name="Rectangle 10"/>
          <p:cNvSpPr/>
          <p:nvPr/>
        </p:nvSpPr>
        <p:spPr>
          <a:xfrm>
            <a:off x="1000100" y="2143116"/>
            <a:ext cx="45719"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214942" y="4177127"/>
            <a:ext cx="3744000" cy="1180699"/>
          </a:xfrm>
          <a:prstGeom prst="rect">
            <a:avLst/>
          </a:prstGeom>
          <a:solidFill>
            <a:schemeClr val="accent4">
              <a:lumMod val="60000"/>
              <a:lumOff val="40000"/>
            </a:schemeClr>
          </a:solidFill>
          <a:ln w="12700">
            <a:solidFill>
              <a:schemeClr val="tx1"/>
            </a:solidFill>
          </a:ln>
        </p:spPr>
        <p:txBody>
          <a:bodyPr wrap="square" lIns="36000" tIns="36000" rIns="36000" bIns="36000">
            <a:spAutoFit/>
          </a:bodyPr>
          <a:lstStyle/>
          <a:p>
            <a:pPr algn="just"/>
            <a:r>
              <a:rPr lang="fr-FR" sz="2400" b="1" dirty="0" smtClean="0">
                <a:latin typeface="Times New Roman" pitchFamily="18" charset="0"/>
                <a:cs typeface="Times New Roman" pitchFamily="18" charset="0"/>
              </a:rPr>
              <a:t>Il est l’un des constituants des radeaux membranaires lipidiques. </a:t>
            </a:r>
            <a:endParaRPr lang="fr-FR" sz="2400" b="1"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a:srcRect/>
          <a:stretch>
            <a:fillRect/>
          </a:stretch>
        </p:blipFill>
        <p:spPr bwMode="auto">
          <a:xfrm>
            <a:off x="142844" y="1928804"/>
            <a:ext cx="4932000" cy="4337559"/>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71036" y="642918"/>
            <a:ext cx="8058616" cy="132343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anchor="ctr" anchorCtr="0" compatLnSpc="1">
            <a:prstTxWarp prst="textNoShape">
              <a:avLst/>
            </a:prstTxWarp>
            <a:spAutoFit/>
          </a:bodyPr>
          <a:lstStyle/>
          <a:p>
            <a:pPr lvl="0" algn="just" fontAlgn="base">
              <a:spcBef>
                <a:spcPct val="0"/>
              </a:spcBef>
              <a:spcAft>
                <a:spcPct val="0"/>
              </a:spcAft>
            </a:pPr>
            <a:r>
              <a:rPr lang="fr-FR" sz="8000" b="1" dirty="0" smtClean="0">
                <a:solidFill>
                  <a:srgbClr val="0000FF"/>
                </a:solidFill>
                <a:latin typeface="Times New Roman" pitchFamily="18" charset="0"/>
                <a:cs typeface="Times New Roman" pitchFamily="18" charset="0"/>
              </a:rPr>
              <a:t> </a:t>
            </a:r>
            <a:r>
              <a:rPr lang="fr-FR" sz="7200" b="1" dirty="0" smtClean="0">
                <a:solidFill>
                  <a:srgbClr val="0000FF"/>
                </a:solidFill>
                <a:latin typeface="Times New Roman" pitchFamily="18" charset="0"/>
                <a:cs typeface="Times New Roman" pitchFamily="18" charset="0"/>
              </a:rPr>
              <a:t>C. </a:t>
            </a:r>
            <a:r>
              <a:rPr kumimoji="0" lang="fr-FR" sz="72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Les Glycolipides</a:t>
            </a:r>
            <a:endParaRPr kumimoji="0" lang="fr-FR" sz="72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3" name="Picture 2" descr="mhtml:file://C:\Users\serv\Desktop\ALLAOUI\cours%20cytophysio\mbn%20et%20organite\Apprendre%20-%20La%20cellule%20et%20sa%20membrane%20plasmique.mht!http://www.ulysse.u-bordeaux.fr/atelier/ikramer/biocell_diffusion/gbb.cel.fa.101.b3/content/images/img137.gif"/>
          <p:cNvPicPr>
            <a:picLocks noChangeAspect="1" noChangeArrowheads="1"/>
          </p:cNvPicPr>
          <p:nvPr/>
        </p:nvPicPr>
        <p:blipFill>
          <a:blip r:embed="rId2"/>
          <a:srcRect/>
          <a:stretch>
            <a:fillRect/>
          </a:stretch>
        </p:blipFill>
        <p:spPr bwMode="auto">
          <a:xfrm>
            <a:off x="428628" y="2357430"/>
            <a:ext cx="3214678" cy="4143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mhtml:file://C:\Users\serv\Desktop\ALLAOUI\cours%20cytophysio\mbn%20et%20organite\Facbio_com%20-%20Constitution%20chimique.mht!http://www.facbio.com/content/images/stories/bio/Membrane/FBMglycolipid.gif"/>
          <p:cNvPicPr>
            <a:picLocks noChangeAspect="1" noChangeArrowheads="1"/>
          </p:cNvPicPr>
          <p:nvPr/>
        </p:nvPicPr>
        <p:blipFill>
          <a:blip r:embed="rId3"/>
          <a:srcRect l="5556" t="4706" r="22221" b="7058"/>
          <a:stretch>
            <a:fillRect/>
          </a:stretch>
        </p:blipFill>
        <p:spPr bwMode="auto">
          <a:xfrm>
            <a:off x="3857652" y="3643314"/>
            <a:ext cx="3857620" cy="2857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286512" y="4143380"/>
            <a:ext cx="1428760"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15272" y="1857364"/>
            <a:ext cx="1428728" cy="1357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142976" y="0"/>
            <a:ext cx="6500858" cy="571504"/>
          </a:xfrm>
          <a:prstGeom prst="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solidFill>
                  <a:srgbClr val="C00000"/>
                </a:solidFill>
                <a:latin typeface="Times New Roman" pitchFamily="18" charset="0"/>
                <a:cs typeface="Times New Roman" pitchFamily="18" charset="0"/>
              </a:rPr>
              <a:t>3) Les Glycolipides</a:t>
            </a:r>
            <a:endParaRPr lang="fr-FR" sz="3200" b="1" dirty="0">
              <a:solidFill>
                <a:srgbClr val="C0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428596" y="4676792"/>
            <a:ext cx="8143932" cy="2181208"/>
          </a:xfrm>
          <a:prstGeom prst="rect">
            <a:avLst/>
          </a:prstGeom>
          <a:noFill/>
          <a:ln w="9525">
            <a:noFill/>
            <a:miter lim="800000"/>
            <a:headEnd/>
            <a:tailEnd/>
          </a:ln>
          <a:effectLst/>
        </p:spPr>
      </p:pic>
      <p:sp>
        <p:nvSpPr>
          <p:cNvPr id="7" name="Rectangle 6"/>
          <p:cNvSpPr/>
          <p:nvPr/>
        </p:nvSpPr>
        <p:spPr>
          <a:xfrm>
            <a:off x="142844" y="3643314"/>
            <a:ext cx="8858312" cy="1047210"/>
          </a:xfrm>
          <a:prstGeom prst="rect">
            <a:avLst/>
          </a:prstGeom>
          <a:ln w="38100">
            <a:solidFill>
              <a:srgbClr val="C00000"/>
            </a:solidFill>
            <a:prstDash val="dash"/>
          </a:ln>
        </p:spPr>
        <p:txBody>
          <a:bodyPr wrap="square">
            <a:spAutoFit/>
          </a:bodyPr>
          <a:lstStyle/>
          <a:p>
            <a:pPr algn="just">
              <a:lnSpc>
                <a:spcPct val="150000"/>
              </a:lnSpc>
            </a:pPr>
            <a:r>
              <a:rPr lang="fr-FR" sz="2200" b="1" dirty="0" smtClean="0">
                <a:latin typeface="Times New Roman" pitchFamily="18" charset="0"/>
                <a:cs typeface="Times New Roman" pitchFamily="18" charset="0"/>
              </a:rPr>
              <a:t>Les glycolipides neutres à sphingosine sont très abondants chez les Animaux, en particulier dans les cellules nerveuses</a:t>
            </a:r>
            <a:endParaRPr lang="fr-FR" sz="2200" b="1" dirty="0">
              <a:latin typeface="Times New Roman" pitchFamily="18" charset="0"/>
              <a:cs typeface="Times New Roman" pitchFamily="18" charset="0"/>
            </a:endParaRPr>
          </a:p>
        </p:txBody>
      </p:sp>
      <p:sp>
        <p:nvSpPr>
          <p:cNvPr id="8" name="Rectangle 7"/>
          <p:cNvSpPr/>
          <p:nvPr/>
        </p:nvSpPr>
        <p:spPr>
          <a:xfrm>
            <a:off x="142844" y="571480"/>
            <a:ext cx="8858312" cy="3078535"/>
          </a:xfrm>
          <a:prstGeom prst="rect">
            <a:avLst/>
          </a:prstGeom>
          <a:ln w="57150">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fr-FR" sz="2200" b="1" dirty="0" smtClean="0">
                <a:latin typeface="Times New Roman" pitchFamily="18" charset="0"/>
                <a:cs typeface="Times New Roman" pitchFamily="18" charset="0"/>
              </a:rPr>
              <a:t>Ils ne possèdent pas d’acide phosphorique. Ils sont construits à partir de glycérol = </a:t>
            </a:r>
            <a:r>
              <a:rPr lang="fr-FR" sz="2200" b="1" dirty="0" err="1" smtClean="0">
                <a:solidFill>
                  <a:srgbClr val="7030A0"/>
                </a:solidFill>
                <a:latin typeface="Times New Roman" pitchFamily="18" charset="0"/>
                <a:cs typeface="Times New Roman" pitchFamily="18" charset="0"/>
              </a:rPr>
              <a:t>glycéroglycolipides</a:t>
            </a:r>
            <a:r>
              <a:rPr lang="fr-FR" sz="2200" b="1" dirty="0" smtClean="0">
                <a:solidFill>
                  <a:srgbClr val="7030A0"/>
                </a:solidFill>
                <a:latin typeface="Times New Roman" pitchFamily="18" charset="0"/>
                <a:cs typeface="Times New Roman" pitchFamily="18" charset="0"/>
              </a:rPr>
              <a:t> (1) </a:t>
            </a:r>
          </a:p>
          <a:p>
            <a:pPr>
              <a:lnSpc>
                <a:spcPct val="150000"/>
              </a:lnSpc>
            </a:pPr>
            <a:r>
              <a:rPr lang="fr-FR" sz="2200" b="1" dirty="0" smtClean="0">
                <a:latin typeface="Times New Roman" pitchFamily="18" charset="0"/>
                <a:cs typeface="Times New Roman" pitchFamily="18" charset="0"/>
              </a:rPr>
              <a:t>ou de </a:t>
            </a:r>
            <a:r>
              <a:rPr lang="fr-FR" sz="2200" b="1" dirty="0" smtClean="0">
                <a:solidFill>
                  <a:srgbClr val="FF3300"/>
                </a:solidFill>
                <a:latin typeface="Times New Roman" pitchFamily="18" charset="0"/>
                <a:cs typeface="Times New Roman" pitchFamily="18" charset="0"/>
              </a:rPr>
              <a:t>sphingosine = </a:t>
            </a:r>
            <a:r>
              <a:rPr lang="fr-FR" sz="2200" b="1" dirty="0" err="1" smtClean="0">
                <a:solidFill>
                  <a:srgbClr val="FF3300"/>
                </a:solidFill>
                <a:latin typeface="Times New Roman" pitchFamily="18" charset="0"/>
                <a:cs typeface="Times New Roman" pitchFamily="18" charset="0"/>
              </a:rPr>
              <a:t>sphingoglycolipides</a:t>
            </a:r>
            <a:r>
              <a:rPr lang="fr-FR" sz="2200" b="1" dirty="0" smtClean="0">
                <a:solidFill>
                  <a:srgbClr val="FF3300"/>
                </a:solidFill>
                <a:latin typeface="Times New Roman" pitchFamily="18" charset="0"/>
                <a:cs typeface="Times New Roman" pitchFamily="18" charset="0"/>
              </a:rPr>
              <a:t> (2), </a:t>
            </a:r>
            <a:r>
              <a:rPr lang="fr-FR" sz="2200" b="1" dirty="0" smtClean="0">
                <a:latin typeface="Times New Roman" pitchFamily="18" charset="0"/>
                <a:cs typeface="Times New Roman" pitchFamily="18" charset="0"/>
              </a:rPr>
              <a:t>mais la troisième fonction alcool du premier ou la fonction alcool terminale du second sont directement estérifiées par un sucre ou un dérivé de sucre qui constituent le groupement polaire « de tête »</a:t>
            </a:r>
            <a:endParaRPr lang="fr-FR" sz="2200" b="1"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61146"/>
            <a:ext cx="8643998" cy="724648"/>
          </a:xfrm>
          <a:solidFill>
            <a:schemeClr val="bg1"/>
          </a:solidFill>
        </p:spPr>
        <p:txBody>
          <a:bodyPr anchor="ctr" anchorCtr="0">
            <a:normAutofit/>
          </a:bodyPr>
          <a:lstStyle/>
          <a:p>
            <a:r>
              <a:rPr lang="fr-FR" sz="3200" b="1" dirty="0" smtClean="0">
                <a:solidFill>
                  <a:srgbClr val="003399"/>
                </a:solidFill>
                <a:latin typeface="Times New Roman" pitchFamily="18" charset="0"/>
                <a:cs typeface="Times New Roman" pitchFamily="18" charset="0"/>
              </a:rPr>
              <a:t>  1- Les Lipides membranaires: </a:t>
            </a:r>
            <a:r>
              <a:rPr lang="fr-FR" sz="3200" b="1" dirty="0" smtClean="0">
                <a:solidFill>
                  <a:srgbClr val="FF0000"/>
                </a:solidFill>
                <a:latin typeface="Times New Roman" pitchFamily="18" charset="0"/>
                <a:cs typeface="Times New Roman" pitchFamily="18" charset="0"/>
              </a:rPr>
              <a:t>Caractéristiques</a:t>
            </a:r>
            <a:endParaRPr lang="fr-FR" sz="3200" b="1" dirty="0">
              <a:solidFill>
                <a:srgbClr val="FF0000"/>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2"/>
          <a:srcRect/>
          <a:stretch>
            <a:fillRect/>
          </a:stretch>
        </p:blipFill>
        <p:spPr bwMode="auto">
          <a:xfrm>
            <a:off x="71406" y="857232"/>
            <a:ext cx="4643438" cy="6000768"/>
          </a:xfrm>
          <a:prstGeom prst="rect">
            <a:avLst/>
          </a:prstGeom>
          <a:noFill/>
          <a:ln w="9525">
            <a:solidFill>
              <a:schemeClr val="tx2">
                <a:lumMod val="75000"/>
              </a:schemeClr>
            </a:solidFill>
            <a:miter lim="800000"/>
            <a:headEnd/>
            <a:tailEnd/>
          </a:ln>
          <a:effectLst/>
        </p:spPr>
      </p:pic>
      <p:sp>
        <p:nvSpPr>
          <p:cNvPr id="11" name="Espace réservé du contenu 2"/>
          <p:cNvSpPr txBox="1">
            <a:spLocks/>
          </p:cNvSpPr>
          <p:nvPr/>
        </p:nvSpPr>
        <p:spPr>
          <a:xfrm>
            <a:off x="4357686" y="4143380"/>
            <a:ext cx="4786314" cy="2714620"/>
          </a:xfrm>
          <a:prstGeom prst="rect">
            <a:avLst/>
          </a:prstGeom>
          <a:gradFill>
            <a:gsLst>
              <a:gs pos="0">
                <a:schemeClr val="bg2"/>
              </a:gs>
              <a:gs pos="50000">
                <a:schemeClr val="accent1">
                  <a:tint val="44500"/>
                  <a:satMod val="160000"/>
                </a:schemeClr>
              </a:gs>
              <a:gs pos="100000">
                <a:schemeClr val="accent1">
                  <a:tint val="23500"/>
                  <a:satMod val="160000"/>
                </a:schemeClr>
              </a:gs>
            </a:gsLst>
            <a:lin ang="5400000" scaled="0"/>
          </a:gradFill>
          <a:ln w="38100">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horz" rIns="612000">
            <a:noAutofit/>
          </a:bodyPr>
          <a:lstStyle/>
          <a:p>
            <a:pPr marL="274320" marR="0" lvl="0" indent="-27432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fr-FR" sz="2800" b="1" i="0" u="none" strike="noStrike" kern="1200" cap="none" spc="0" normalizeH="0" baseline="0" noProof="0" dirty="0" smtClean="0">
                <a:ln>
                  <a:noFill/>
                </a:ln>
                <a:solidFill>
                  <a:schemeClr val="dk1"/>
                </a:solidFill>
                <a:effectLst/>
                <a:uLnTx/>
                <a:uFillTx/>
                <a:latin typeface="Times New Roman" pitchFamily="18" charset="0"/>
                <a:ea typeface="+mn-ea"/>
                <a:cs typeface="Times New Roman" pitchFamily="18" charset="0"/>
              </a:rPr>
              <a:t>Tous les lipides décrits précédemment ont en commun la propriété remarquable d’être </a:t>
            </a:r>
            <a:r>
              <a:rPr kumimoji="0" lang="fr-FR" sz="2800" b="1" i="0" u="none"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rPr>
              <a:t>bipolaires et amphiphiles ou </a:t>
            </a:r>
            <a:r>
              <a:rPr kumimoji="0" lang="fr-FR" sz="2800" b="1" i="0" u="none" strike="noStrike" kern="1200" cap="none" spc="0" normalizeH="0" baseline="0" noProof="0" dirty="0" err="1" smtClean="0">
                <a:ln>
                  <a:noFill/>
                </a:ln>
                <a:solidFill>
                  <a:srgbClr val="C00000"/>
                </a:solidFill>
                <a:effectLst/>
                <a:uLnTx/>
                <a:uFillTx/>
                <a:latin typeface="Times New Roman" pitchFamily="18" charset="0"/>
                <a:ea typeface="+mn-ea"/>
                <a:cs typeface="Times New Roman" pitchFamily="18" charset="0"/>
              </a:rPr>
              <a:t>amphipatiques</a:t>
            </a:r>
            <a:endParaRPr kumimoji="0" lang="fr-FR" sz="2800" b="1" i="0" u="none" strike="noStrike" kern="1200" cap="none" spc="0" normalizeH="0" baseline="0" noProof="0" dirty="0">
              <a:ln>
                <a:noFill/>
              </a:ln>
              <a:solidFill>
                <a:schemeClr val="dk1"/>
              </a:solidFill>
              <a:effectLst/>
              <a:uLnTx/>
              <a:uFillTx/>
              <a:latin typeface="Times New Roman" pitchFamily="18" charset="0"/>
              <a:ea typeface="+mn-ea"/>
              <a:cs typeface="Times New Roman" pitchFamily="18" charset="0"/>
            </a:endParaRPr>
          </a:p>
        </p:txBody>
      </p:sp>
      <p:pic>
        <p:nvPicPr>
          <p:cNvPr id="3075" name="Picture 3"/>
          <p:cNvPicPr>
            <a:picLocks noChangeAspect="1" noChangeArrowheads="1"/>
          </p:cNvPicPr>
          <p:nvPr/>
        </p:nvPicPr>
        <p:blipFill>
          <a:blip r:embed="rId3"/>
          <a:srcRect/>
          <a:stretch>
            <a:fillRect/>
          </a:stretch>
        </p:blipFill>
        <p:spPr bwMode="auto">
          <a:xfrm>
            <a:off x="4786314" y="857232"/>
            <a:ext cx="4357718" cy="3286148"/>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61146"/>
            <a:ext cx="8643998" cy="724648"/>
          </a:xfrm>
          <a:solidFill>
            <a:schemeClr val="bg1"/>
          </a:solidFill>
        </p:spPr>
        <p:txBody>
          <a:bodyPr anchor="ctr" anchorCtr="0">
            <a:normAutofit/>
          </a:bodyPr>
          <a:lstStyle/>
          <a:p>
            <a:r>
              <a:rPr lang="fr-FR" sz="3200" b="1" dirty="0" smtClean="0">
                <a:solidFill>
                  <a:srgbClr val="003399"/>
                </a:solidFill>
                <a:latin typeface="Times New Roman" pitchFamily="18" charset="0"/>
                <a:cs typeface="Times New Roman" pitchFamily="18" charset="0"/>
              </a:rPr>
              <a:t>  1- Les Lipides membranaires: </a:t>
            </a:r>
            <a:r>
              <a:rPr lang="fr-FR" sz="3200" b="1" dirty="0" smtClean="0">
                <a:solidFill>
                  <a:srgbClr val="FF0000"/>
                </a:solidFill>
                <a:latin typeface="Times New Roman" pitchFamily="18" charset="0"/>
                <a:cs typeface="Times New Roman" pitchFamily="18" charset="0"/>
              </a:rPr>
              <a:t>Caractéristiques</a:t>
            </a:r>
            <a:endParaRPr lang="fr-FR" sz="3200" b="1"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0" y="785794"/>
            <a:ext cx="5643570" cy="6072206"/>
          </a:xfrm>
          <a:prstGeom prst="rect">
            <a:avLst/>
          </a:prstGeom>
          <a:noFill/>
          <a:ln w="9525">
            <a:noFill/>
            <a:miter lim="800000"/>
            <a:headEnd/>
            <a:tailEnd/>
          </a:ln>
          <a:effectLst/>
        </p:spPr>
      </p:pic>
      <p:sp>
        <p:nvSpPr>
          <p:cNvPr id="6" name="Espace réservé du contenu 2"/>
          <p:cNvSpPr txBox="1">
            <a:spLocks/>
          </p:cNvSpPr>
          <p:nvPr/>
        </p:nvSpPr>
        <p:spPr>
          <a:xfrm>
            <a:off x="5715008" y="785794"/>
            <a:ext cx="3348000" cy="6072206"/>
          </a:xfrm>
          <a:prstGeom prst="rect">
            <a:avLst/>
          </a:prstGeom>
          <a:gradFill>
            <a:gsLst>
              <a:gs pos="0">
                <a:schemeClr val="bg2"/>
              </a:gs>
              <a:gs pos="50000">
                <a:schemeClr val="accent1">
                  <a:tint val="44500"/>
                  <a:satMod val="160000"/>
                </a:schemeClr>
              </a:gs>
              <a:gs pos="100000">
                <a:schemeClr val="accent1">
                  <a:tint val="23500"/>
                  <a:satMod val="160000"/>
                </a:schemeClr>
              </a:gs>
            </a:gsLst>
            <a:lin ang="5400000" scaled="0"/>
          </a:gradFill>
          <a:ln w="38100">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horz" rIns="612000">
            <a:noAutofit/>
          </a:bodyPr>
          <a:lstStyle/>
          <a:p>
            <a:pPr marL="274320" lvl="0" indent="-274320" algn="just">
              <a:spcBef>
                <a:spcPct val="20000"/>
              </a:spcBef>
              <a:buSzPct val="95000"/>
              <a:buFont typeface="Wingdings" pitchFamily="2" charset="2"/>
              <a:buChar char="q"/>
            </a:pPr>
            <a:r>
              <a:rPr lang="fr-FR" sz="2800" b="1" dirty="0" smtClean="0">
                <a:latin typeface="Times New Roman" pitchFamily="18" charset="0"/>
                <a:cs typeface="Times New Roman" pitchFamily="18" charset="0"/>
              </a:rPr>
              <a:t>Les lipides membranaires sont </a:t>
            </a:r>
            <a:r>
              <a:rPr lang="fr-FR" sz="2800" b="1" u="sng" dirty="0" smtClean="0">
                <a:solidFill>
                  <a:srgbClr val="FF0000"/>
                </a:solidFill>
                <a:latin typeface="Times New Roman" pitchFamily="18" charset="0"/>
                <a:cs typeface="Times New Roman" pitchFamily="18" charset="0"/>
              </a:rPr>
              <a:t>amphiphiles</a:t>
            </a:r>
            <a:r>
              <a:rPr lang="fr-FR" sz="2800" b="1" dirty="0" smtClean="0">
                <a:solidFill>
                  <a:srgbClr val="FF0000"/>
                </a:solidFill>
                <a:latin typeface="Times New Roman" pitchFamily="18" charset="0"/>
                <a:cs typeface="Times New Roman" pitchFamily="18" charset="0"/>
              </a:rPr>
              <a:t> </a:t>
            </a:r>
          </a:p>
          <a:p>
            <a:pPr marL="274320" indent="-274320" algn="just">
              <a:spcBef>
                <a:spcPct val="20000"/>
              </a:spcBef>
              <a:buSzPct val="95000"/>
              <a:buFont typeface="Wingdings" pitchFamily="2" charset="2"/>
              <a:buChar char="q"/>
            </a:pPr>
            <a:r>
              <a:rPr lang="fr-FR" sz="2800" b="1" dirty="0" smtClean="0">
                <a:latin typeface="Times New Roman" pitchFamily="18" charset="0"/>
                <a:cs typeface="Times New Roman" pitchFamily="18" charset="0"/>
              </a:rPr>
              <a:t>Ils présentent une </a:t>
            </a:r>
            <a:r>
              <a:rPr lang="fr-FR" sz="2800" b="1" dirty="0" smtClean="0">
                <a:solidFill>
                  <a:srgbClr val="3A1953"/>
                </a:solidFill>
                <a:latin typeface="Times New Roman" pitchFamily="18" charset="0"/>
                <a:cs typeface="Times New Roman" pitchFamily="18" charset="0"/>
              </a:rPr>
              <a:t>tête polaire hydrophile </a:t>
            </a:r>
            <a:r>
              <a:rPr lang="fr-FR" sz="2800" b="1" dirty="0" err="1" smtClean="0">
                <a:solidFill>
                  <a:srgbClr val="3A1953"/>
                </a:solidFill>
                <a:latin typeface="Times New Roman" pitchFamily="18" charset="0"/>
                <a:cs typeface="Times New Roman" pitchFamily="18" charset="0"/>
              </a:rPr>
              <a:t>osmiophile</a:t>
            </a:r>
            <a:r>
              <a:rPr lang="fr-FR" sz="2800" b="1" dirty="0" smtClean="0">
                <a:solidFill>
                  <a:srgbClr val="3A1953"/>
                </a:solidFill>
                <a:latin typeface="Times New Roman" pitchFamily="18" charset="0"/>
                <a:cs typeface="Times New Roman" pitchFamily="18" charset="0"/>
              </a:rPr>
              <a:t>  (lipophobe)</a:t>
            </a:r>
          </a:p>
          <a:p>
            <a:pPr marL="274320" indent="-274320" algn="just">
              <a:spcBef>
                <a:spcPct val="20000"/>
              </a:spcBef>
              <a:buSzPct val="95000"/>
            </a:pPr>
            <a:r>
              <a:rPr lang="fr-FR" sz="2800" b="1" dirty="0" smtClean="0">
                <a:latin typeface="Times New Roman" pitchFamily="18" charset="0"/>
                <a:cs typeface="Times New Roman" pitchFamily="18" charset="0"/>
              </a:rPr>
              <a:t>et </a:t>
            </a:r>
            <a:r>
              <a:rPr lang="fr-FR" sz="2800" b="1" dirty="0" smtClean="0">
                <a:solidFill>
                  <a:schemeClr val="bg2">
                    <a:lumMod val="10000"/>
                  </a:schemeClr>
                </a:solidFill>
                <a:latin typeface="Times New Roman" pitchFamily="18" charset="0"/>
                <a:cs typeface="Times New Roman" pitchFamily="18" charset="0"/>
              </a:rPr>
              <a:t>queue apolaire hydrophobe </a:t>
            </a:r>
            <a:r>
              <a:rPr lang="fr-FR" sz="2800" b="1" dirty="0" err="1" smtClean="0">
                <a:solidFill>
                  <a:schemeClr val="bg2">
                    <a:lumMod val="10000"/>
                  </a:schemeClr>
                </a:solidFill>
                <a:latin typeface="Times New Roman" pitchFamily="18" charset="0"/>
                <a:cs typeface="Times New Roman" pitchFamily="18" charset="0"/>
              </a:rPr>
              <a:t>osmiophobe</a:t>
            </a:r>
            <a:r>
              <a:rPr lang="fr-FR" sz="2800" b="1" dirty="0" smtClean="0">
                <a:solidFill>
                  <a:schemeClr val="bg2">
                    <a:lumMod val="10000"/>
                  </a:schemeClr>
                </a:solidFill>
                <a:latin typeface="Times New Roman" pitchFamily="18" charset="0"/>
                <a:cs typeface="Times New Roman" pitchFamily="18" charset="0"/>
              </a:rPr>
              <a:t> ou (lipophile)</a:t>
            </a:r>
          </a:p>
        </p:txBody>
      </p:sp>
    </p:spTree>
  </p:cSld>
  <p:clrMapOvr>
    <a:masterClrMapping/>
  </p:clrMapOvr>
  <p:transition>
    <p:pull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714348" y="6072206"/>
            <a:ext cx="7215238" cy="707886"/>
          </a:xfrm>
          <a:prstGeom prst="rect">
            <a:avLst/>
          </a:prstGeom>
          <a:ln w="57150">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tab pos="1447800" algn="l"/>
              </a:tabLst>
            </a:pPr>
            <a:r>
              <a:rPr kumimoji="0" lang="fr-FR" sz="20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Figure: Propriétés des molécules amphiphiles en milieu aqueux </a:t>
            </a:r>
          </a:p>
          <a:p>
            <a:pPr marL="0" marR="0" lvl="0" indent="0" algn="justLow" defTabSz="914400" rtl="0" eaLnBrk="1" fontAlgn="base" latinLnBrk="0" hangingPunct="1">
              <a:lnSpc>
                <a:spcPct val="100000"/>
              </a:lnSpc>
              <a:spcBef>
                <a:spcPct val="0"/>
              </a:spcBef>
              <a:spcAft>
                <a:spcPct val="0"/>
              </a:spcAft>
              <a:buClrTx/>
              <a:buSzTx/>
              <a:buFontTx/>
              <a:buNone/>
              <a:tabLst>
                <a:tab pos="1447800" algn="l"/>
              </a:tabLst>
            </a:pPr>
            <a:r>
              <a:rPr kumimoji="0" lang="fr-FR" sz="20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(auto-assemblage</a:t>
            </a:r>
            <a:r>
              <a:rPr kumimoji="0" lang="fr-FR" sz="2000" b="1" i="0" strike="noStrike" cap="none" normalizeH="0" dirty="0" smtClean="0">
                <a:ln>
                  <a:noFill/>
                </a:ln>
                <a:solidFill>
                  <a:schemeClr val="tx1"/>
                </a:solidFill>
                <a:effectLst/>
                <a:latin typeface="Times New Roman" pitchFamily="18" charset="0"/>
                <a:ea typeface="Calibri" pitchFamily="34" charset="0"/>
                <a:cs typeface="Times New Roman" pitchFamily="18" charset="0"/>
              </a:rPr>
              <a:t> spécifique)</a:t>
            </a:r>
            <a:endParaRPr kumimoji="0" lang="fr-FR" sz="2000" b="0" i="0"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3"/>
          <p:cNvSpPr/>
          <p:nvPr/>
        </p:nvSpPr>
        <p:spPr>
          <a:xfrm>
            <a:off x="0" y="-24"/>
            <a:ext cx="9144000" cy="1200329"/>
          </a:xfrm>
          <a:prstGeom prst="rect">
            <a:avLst/>
          </a:prstGeom>
          <a:solidFill>
            <a:schemeClr val="accent4">
              <a:lumMod val="20000"/>
              <a:lumOff val="80000"/>
            </a:schemeClr>
          </a:solidFill>
          <a:ln w="57150">
            <a:solidFill>
              <a:schemeClr val="tx1"/>
            </a:solidFill>
          </a:ln>
        </p:spPr>
        <p:txBody>
          <a:bodyPr wrap="square">
            <a:spAutoFit/>
          </a:bodyPr>
          <a:lstStyle/>
          <a:p>
            <a:pPr algn="just"/>
            <a:r>
              <a:rPr lang="fr-FR" sz="2400" dirty="0" smtClean="0">
                <a:latin typeface="Times New Roman" pitchFamily="18" charset="0"/>
                <a:cs typeface="Times New Roman" pitchFamily="18" charset="0"/>
              </a:rPr>
              <a:t>Cette propriété physico-chimique (caractère Amphiphiles) est à la base de </a:t>
            </a:r>
            <a:r>
              <a:rPr lang="fr-FR" sz="2400" b="1" dirty="0" smtClean="0">
                <a:latin typeface="Times New Roman" pitchFamily="18" charset="0"/>
                <a:cs typeface="Times New Roman" pitchFamily="18" charset="0"/>
              </a:rPr>
              <a:t>l’organisation </a:t>
            </a:r>
            <a:r>
              <a:rPr lang="fr-FR" sz="2400" b="1" i="1" dirty="0" smtClean="0">
                <a:latin typeface="Times New Roman" pitchFamily="18" charset="0"/>
                <a:cs typeface="Times New Roman" pitchFamily="18" charset="0"/>
              </a:rPr>
              <a:t>spontanée </a:t>
            </a:r>
            <a:r>
              <a:rPr lang="fr-FR" sz="2400" dirty="0" smtClean="0">
                <a:latin typeface="Times New Roman" pitchFamily="18" charset="0"/>
                <a:cs typeface="Times New Roman" pitchFamily="18" charset="0"/>
              </a:rPr>
              <a:t>par </a:t>
            </a:r>
            <a:r>
              <a:rPr lang="fr-FR" sz="2400" b="1" dirty="0" smtClean="0">
                <a:latin typeface="Times New Roman" pitchFamily="18" charset="0"/>
                <a:cs typeface="Times New Roman" pitchFamily="18" charset="0"/>
              </a:rPr>
              <a:t>autoassemblage</a:t>
            </a:r>
            <a:r>
              <a:rPr lang="fr-FR" sz="2400" dirty="0" smtClean="0">
                <a:latin typeface="Times New Roman" pitchFamily="18" charset="0"/>
                <a:cs typeface="Times New Roman" pitchFamily="18" charset="0"/>
              </a:rPr>
              <a:t> des lipides en bicouche ou en en</a:t>
            </a:r>
            <a:r>
              <a:rPr lang="fr-FR" sz="2400" i="1" dirty="0" smtClean="0">
                <a:latin typeface="Times New Roman" pitchFamily="18" charset="0"/>
                <a:cs typeface="Times New Roman" pitchFamily="18" charset="0"/>
              </a:rPr>
              <a:t> micelles</a:t>
            </a:r>
            <a:r>
              <a:rPr lang="fr-FR" sz="2400" dirty="0" smtClean="0">
                <a:latin typeface="Times New Roman" pitchFamily="18" charset="0"/>
                <a:cs typeface="Times New Roman" pitchFamily="18" charset="0"/>
              </a:rPr>
              <a:t> lorsqu’ils sont placés dans un milieu aqueux </a:t>
            </a:r>
          </a:p>
        </p:txBody>
      </p:sp>
      <p:pic>
        <p:nvPicPr>
          <p:cNvPr id="4099" name="Picture 3"/>
          <p:cNvPicPr>
            <a:picLocks noChangeAspect="1" noChangeArrowheads="1"/>
          </p:cNvPicPr>
          <p:nvPr/>
        </p:nvPicPr>
        <p:blipFill>
          <a:blip r:embed="rId2"/>
          <a:srcRect/>
          <a:stretch>
            <a:fillRect/>
          </a:stretch>
        </p:blipFill>
        <p:spPr bwMode="auto">
          <a:xfrm>
            <a:off x="-32" y="1214422"/>
            <a:ext cx="9144032" cy="4857784"/>
          </a:xfrm>
          <a:prstGeom prst="rect">
            <a:avLst/>
          </a:prstGeom>
          <a:noFill/>
          <a:ln w="9525">
            <a:noFill/>
            <a:miter lim="800000"/>
            <a:headEnd/>
            <a:tailEnd/>
          </a:ln>
          <a:effectLst/>
        </p:spPr>
      </p:pic>
      <p:sp>
        <p:nvSpPr>
          <p:cNvPr id="5" name="Rectangle 4"/>
          <p:cNvSpPr/>
          <p:nvPr/>
        </p:nvSpPr>
        <p:spPr>
          <a:xfrm>
            <a:off x="500034" y="1643050"/>
            <a:ext cx="2500330" cy="2214578"/>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3071802" y="1214422"/>
            <a:ext cx="1785950" cy="435771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4929190" y="1214422"/>
            <a:ext cx="4214810" cy="4357718"/>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l="12660" t="10565" r="24036" b="16889"/>
          <a:stretch>
            <a:fillRect/>
          </a:stretch>
        </p:blipFill>
        <p:spPr bwMode="auto">
          <a:xfrm>
            <a:off x="71406" y="857232"/>
            <a:ext cx="8143964" cy="5429288"/>
          </a:xfrm>
          <a:prstGeom prst="rect">
            <a:avLst/>
          </a:prstGeom>
          <a:noFill/>
          <a:ln w="9525">
            <a:noFill/>
            <a:miter lim="800000"/>
            <a:headEnd/>
            <a:tailEnd/>
          </a:ln>
        </p:spPr>
      </p:pic>
      <p:sp>
        <p:nvSpPr>
          <p:cNvPr id="3" name="Titre 1"/>
          <p:cNvSpPr txBox="1">
            <a:spLocks/>
          </p:cNvSpPr>
          <p:nvPr/>
        </p:nvSpPr>
        <p:spPr>
          <a:xfrm>
            <a:off x="0" y="132584"/>
            <a:ext cx="5643602" cy="653210"/>
          </a:xfrm>
          <a:prstGeom prst="rect">
            <a:avLst/>
          </a:prstGeom>
          <a:solidFill>
            <a:schemeClr val="bg1"/>
          </a:solidFill>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smtClean="0">
                <a:ln>
                  <a:noFill/>
                </a:ln>
                <a:solidFill>
                  <a:srgbClr val="003399"/>
                </a:solidFill>
                <a:effectLst/>
                <a:uLnTx/>
                <a:uFillTx/>
                <a:latin typeface="Times New Roman" pitchFamily="18" charset="0"/>
                <a:ea typeface="+mj-ea"/>
                <a:cs typeface="Times New Roman" pitchFamily="18" charset="0"/>
              </a:rPr>
              <a:t>  1- Les Lipides membranaires</a:t>
            </a:r>
            <a:endParaRPr kumimoji="0" lang="fr-FR" sz="3200" b="1" i="0" u="none" strike="noStrike" kern="1200" cap="none" spc="0" normalizeH="0" baseline="0" noProof="0" dirty="0">
              <a:ln>
                <a:noFill/>
              </a:ln>
              <a:solidFill>
                <a:srgbClr val="003399"/>
              </a:solidFill>
              <a:effectLst/>
              <a:uLnTx/>
              <a:uFillTx/>
              <a:latin typeface="Times New Roman" pitchFamily="18" charset="0"/>
              <a:ea typeface="+mj-ea"/>
              <a:cs typeface="Times New Roman" pitchFamily="18" charset="0"/>
            </a:endParaRPr>
          </a:p>
        </p:txBody>
      </p:sp>
      <p:sp>
        <p:nvSpPr>
          <p:cNvPr id="4" name="Rectangle 3"/>
          <p:cNvSpPr/>
          <p:nvPr/>
        </p:nvSpPr>
        <p:spPr>
          <a:xfrm>
            <a:off x="6000760" y="3071810"/>
            <a:ext cx="2928958" cy="3714776"/>
          </a:xfrm>
          <a:prstGeom prst="rect">
            <a:avLst/>
          </a:prstGeom>
          <a:ln/>
        </p:spPr>
        <p:style>
          <a:lnRef idx="2">
            <a:schemeClr val="accent2"/>
          </a:lnRef>
          <a:fillRef idx="1">
            <a:schemeClr val="lt1"/>
          </a:fillRef>
          <a:effectRef idx="0">
            <a:schemeClr val="accent2"/>
          </a:effectRef>
          <a:fontRef idx="minor">
            <a:schemeClr val="dk1"/>
          </a:fontRef>
        </p:style>
        <p:txBody>
          <a:bodyPr lIns="396000" tIns="72000" rIns="360000" bIns="72000" rtlCol="0" anchor="ctr"/>
          <a:lstStyle/>
          <a:p>
            <a:pPr algn="just">
              <a:buFont typeface="Wingdings" pitchFamily="2" charset="2"/>
              <a:buChar char="Ø"/>
            </a:pPr>
            <a:r>
              <a:rPr lang="fr-FR" sz="2400" b="1" dirty="0" smtClean="0">
                <a:solidFill>
                  <a:schemeClr val="tx1"/>
                </a:solidFill>
                <a:latin typeface="Times New Roman" pitchFamily="18" charset="0"/>
                <a:ea typeface="Calibri" pitchFamily="34" charset="0"/>
                <a:cs typeface="Times New Roman" pitchFamily="18" charset="0"/>
              </a:rPr>
              <a:t>La souplesse, la résistance et la malléabilité de la membrane plasmique est due à la fluidité  (viscosité) des molécules lipidiques</a:t>
            </a:r>
            <a:endParaRPr lang="fr-FR" sz="2400" dirty="0"/>
          </a:p>
        </p:txBody>
      </p:sp>
      <p:sp>
        <p:nvSpPr>
          <p:cNvPr id="5" name="Rectangle 4"/>
          <p:cNvSpPr/>
          <p:nvPr/>
        </p:nvSpPr>
        <p:spPr>
          <a:xfrm>
            <a:off x="142844" y="1428736"/>
            <a:ext cx="8572560" cy="785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buFont typeface="Wingdings" pitchFamily="2" charset="2"/>
              <a:buChar char="Ø"/>
            </a:pPr>
            <a:r>
              <a:rPr lang="fr-FR" sz="2800" b="1" dirty="0" smtClean="0">
                <a:solidFill>
                  <a:schemeClr val="tx1"/>
                </a:solidFill>
                <a:latin typeface="Calibri" pitchFamily="34" charset="0"/>
                <a:ea typeface="Calibri" pitchFamily="34" charset="0"/>
                <a:cs typeface="Calibri" pitchFamily="34" charset="0"/>
              </a:rPr>
              <a:t>Mouvement de diffusion transversale ou flip-flop (basculer)  (+difficile) (+rare)</a:t>
            </a:r>
            <a:endParaRPr lang="fr-FR" sz="2800" dirty="0">
              <a:latin typeface="Calibri" pitchFamily="34" charset="0"/>
              <a:cs typeface="Calibri" pitchFamily="34" charset="0"/>
            </a:endParaRPr>
          </a:p>
        </p:txBody>
      </p:sp>
      <p:sp>
        <p:nvSpPr>
          <p:cNvPr id="6" name="Rectangle 5"/>
          <p:cNvSpPr/>
          <p:nvPr/>
        </p:nvSpPr>
        <p:spPr>
          <a:xfrm>
            <a:off x="428596" y="857232"/>
            <a:ext cx="357190"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txBox="1">
            <a:spLocks/>
          </p:cNvSpPr>
          <p:nvPr/>
        </p:nvSpPr>
        <p:spPr>
          <a:xfrm>
            <a:off x="214282" y="61146"/>
            <a:ext cx="8643998" cy="724648"/>
          </a:xfrm>
          <a:prstGeom prst="rect">
            <a:avLst/>
          </a:prstGeom>
          <a:solidFill>
            <a:schemeClr val="bg1"/>
          </a:solidFill>
        </p:spPr>
        <p:txBody>
          <a:bodyPr anchor="ctr"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smtClean="0">
                <a:ln>
                  <a:noFill/>
                </a:ln>
                <a:solidFill>
                  <a:srgbClr val="003399"/>
                </a:solidFill>
                <a:effectLst/>
                <a:uLnTx/>
                <a:uFillTx/>
                <a:latin typeface="Times New Roman" pitchFamily="18" charset="0"/>
                <a:ea typeface="+mj-ea"/>
                <a:cs typeface="Times New Roman" pitchFamily="18" charset="0"/>
              </a:rPr>
              <a:t>  1- Les Lipides membranaires: </a:t>
            </a:r>
            <a:r>
              <a:rPr kumimoji="0" lang="fr-FR" sz="32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Caractéristiques</a:t>
            </a:r>
            <a:endParaRPr kumimoji="0" lang="fr-FR" sz="32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80032" y="1"/>
            <a:ext cx="8964000" cy="6722999"/>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l="53807" t="42968" r="9407" b="17969"/>
          <a:stretch>
            <a:fillRect/>
          </a:stretch>
        </p:blipFill>
        <p:spPr bwMode="auto">
          <a:xfrm>
            <a:off x="214282" y="214290"/>
            <a:ext cx="8643998" cy="3571900"/>
          </a:xfrm>
          <a:prstGeom prst="rect">
            <a:avLst/>
          </a:prstGeom>
          <a:noFill/>
          <a:ln w="9525">
            <a:noFill/>
            <a:miter lim="800000"/>
            <a:headEnd/>
            <a:tailEnd/>
          </a:ln>
          <a:effectLst/>
        </p:spPr>
      </p:pic>
      <p:sp>
        <p:nvSpPr>
          <p:cNvPr id="3" name="Rectangle 2"/>
          <p:cNvSpPr/>
          <p:nvPr/>
        </p:nvSpPr>
        <p:spPr>
          <a:xfrm>
            <a:off x="285720" y="3749457"/>
            <a:ext cx="8643998" cy="3108543"/>
          </a:xfrm>
          <a:prstGeom prst="rect">
            <a:avLst/>
          </a:prstGeom>
        </p:spPr>
        <p:txBody>
          <a:bodyPr wrap="square">
            <a:spAutoFit/>
          </a:bodyPr>
          <a:lstStyle/>
          <a:p>
            <a:pPr lvl="0" algn="justLow" fontAlgn="base">
              <a:spcBef>
                <a:spcPct val="0"/>
              </a:spcBef>
              <a:spcAft>
                <a:spcPct val="0"/>
              </a:spcAft>
              <a:buFont typeface="Wingdings" pitchFamily="2" charset="2"/>
              <a:buChar char="Ø"/>
            </a:pPr>
            <a:r>
              <a:rPr lang="fr-FR" sz="2800" b="1" dirty="0" smtClean="0">
                <a:solidFill>
                  <a:srgbClr val="C00000"/>
                </a:solidFill>
                <a:latin typeface="Times New Roman" pitchFamily="18" charset="0"/>
                <a:ea typeface="Calibri" pitchFamily="34" charset="0"/>
                <a:cs typeface="Times New Roman" pitchFamily="18" charset="0"/>
              </a:rPr>
              <a:t>Déplacement latéral:</a:t>
            </a:r>
            <a:r>
              <a:rPr lang="fr-FR" sz="2800" b="1" dirty="0" smtClean="0">
                <a:latin typeface="Times New Roman" pitchFamily="18" charset="0"/>
                <a:ea typeface="Calibri" pitchFamily="34" charset="0"/>
                <a:cs typeface="Times New Roman" pitchFamily="18" charset="0"/>
              </a:rPr>
              <a:t> chaque molécule lipidique peut se déplacer latéralement dans le plan de chaque couche, ces mouvements sont rapides. </a:t>
            </a:r>
          </a:p>
          <a:p>
            <a:pPr algn="justLow" fontAlgn="base">
              <a:spcBef>
                <a:spcPct val="0"/>
              </a:spcBef>
              <a:spcAft>
                <a:spcPct val="0"/>
              </a:spcAft>
            </a:pPr>
            <a:r>
              <a:rPr lang="fr-FR" sz="2800" b="1" dirty="0" smtClean="0">
                <a:latin typeface="Times New Roman" pitchFamily="18" charset="0"/>
                <a:ea typeface="Calibri" pitchFamily="34" charset="0"/>
                <a:cs typeface="Times New Roman" pitchFamily="18" charset="0"/>
              </a:rPr>
              <a:t>	Les phospholipides changent de position </a:t>
            </a:r>
            <a:r>
              <a:rPr lang="fr-FR" sz="2800" b="1" dirty="0" smtClean="0">
                <a:latin typeface="Times New Roman" pitchFamily="18" charset="0"/>
                <a:cs typeface="Times New Roman" pitchFamily="18" charset="0"/>
              </a:rPr>
              <a:t>10</a:t>
            </a:r>
            <a:r>
              <a:rPr lang="fr-FR" sz="2800" b="1" baseline="30000" dirty="0" smtClean="0">
                <a:latin typeface="Times New Roman" pitchFamily="18" charset="0"/>
                <a:cs typeface="Times New Roman" pitchFamily="18" charset="0"/>
              </a:rPr>
              <a:t>7</a:t>
            </a:r>
            <a:endParaRPr lang="fr-FR" sz="2800" b="1" dirty="0" smtClean="0">
              <a:latin typeface="Times New Roman" pitchFamily="18" charset="0"/>
              <a:cs typeface="Times New Roman" pitchFamily="18" charset="0"/>
            </a:endParaRPr>
          </a:p>
          <a:p>
            <a:pPr lvl="0" algn="justLow" fontAlgn="base">
              <a:spcBef>
                <a:spcPct val="0"/>
              </a:spcBef>
              <a:spcAft>
                <a:spcPct val="0"/>
              </a:spcAft>
            </a:pPr>
            <a:r>
              <a:rPr lang="fr-FR" sz="2800" b="1" dirty="0" smtClean="0">
                <a:latin typeface="Times New Roman" pitchFamily="18" charset="0"/>
                <a:ea typeface="Calibri" pitchFamily="34" charset="0"/>
                <a:cs typeface="Times New Roman" pitchFamily="18" charset="0"/>
              </a:rPr>
              <a:t>fois par seconde</a:t>
            </a:r>
          </a:p>
          <a:p>
            <a:pPr lvl="0" algn="justLow" fontAlgn="base">
              <a:spcBef>
                <a:spcPct val="0"/>
              </a:spcBef>
              <a:spcAft>
                <a:spcPct val="0"/>
              </a:spcAft>
            </a:pPr>
            <a:r>
              <a:rPr lang="fr-FR" sz="2800" b="1" dirty="0" smtClean="0">
                <a:latin typeface="Times New Roman" pitchFamily="18" charset="0"/>
                <a:ea typeface="Calibri" pitchFamily="34" charset="0"/>
                <a:cs typeface="Times New Roman" pitchFamily="18" charset="0"/>
              </a:rPr>
              <a:t>	Un </a:t>
            </a:r>
            <a:r>
              <a:rPr lang="fr-FR" sz="2800" b="1" dirty="0" err="1" smtClean="0">
                <a:latin typeface="Times New Roman" pitchFamily="18" charset="0"/>
                <a:ea typeface="Calibri" pitchFamily="34" charset="0"/>
                <a:cs typeface="Times New Roman" pitchFamily="18" charset="0"/>
              </a:rPr>
              <a:t>phosphoglycérolipide</a:t>
            </a:r>
            <a:r>
              <a:rPr lang="fr-FR" sz="2800" b="1" dirty="0" smtClean="0">
                <a:latin typeface="Times New Roman" pitchFamily="18" charset="0"/>
                <a:ea typeface="Calibri" pitchFamily="34" charset="0"/>
                <a:cs typeface="Times New Roman" pitchFamily="18" charset="0"/>
              </a:rPr>
              <a:t> peut se déplacer à la vitesse moyenne de 2µm /seconde. </a:t>
            </a:r>
            <a:endParaRPr lang="fr-FR" sz="2800" b="1" dirty="0" smtClean="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32" y="0"/>
            <a:ext cx="9144032" cy="6857999"/>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1214422"/>
            <a:ext cx="8643998" cy="5110178"/>
          </a:xfrm>
          <a:ln w="76200">
            <a:solidFill>
              <a:schemeClr val="accent3">
                <a:lumMod val="75000"/>
              </a:schemeClr>
            </a:solidFill>
          </a:ln>
        </p:spPr>
        <p:txBody>
          <a:bodyPr>
            <a:normAutofit fontScale="85000" lnSpcReduction="10000"/>
          </a:bodyPr>
          <a:lstStyle/>
          <a:p>
            <a:pPr>
              <a:lnSpc>
                <a:spcPct val="150000"/>
              </a:lnSpc>
            </a:pPr>
            <a:r>
              <a:rPr lang="fr-FR" sz="2800" dirty="0" smtClean="0">
                <a:latin typeface="Times New Roman" pitchFamily="18" charset="0"/>
                <a:cs typeface="Times New Roman" pitchFamily="18" charset="0"/>
              </a:rPr>
              <a:t>Etre capable de décrire la structure </a:t>
            </a:r>
            <a:r>
              <a:rPr lang="fr-FR" sz="2800" b="1" dirty="0" smtClean="0">
                <a:latin typeface="Times New Roman" pitchFamily="18" charset="0"/>
                <a:cs typeface="Times New Roman" pitchFamily="18" charset="0"/>
              </a:rPr>
              <a:t>et la composition </a:t>
            </a:r>
            <a:r>
              <a:rPr lang="fr-FR" sz="2800" dirty="0" smtClean="0">
                <a:latin typeface="Times New Roman" pitchFamily="18" charset="0"/>
                <a:cs typeface="Times New Roman" pitchFamily="18" charset="0"/>
              </a:rPr>
              <a:t>biochimique</a:t>
            </a:r>
            <a:r>
              <a:rPr lang="fr-FR" sz="2800" b="1" dirty="0" smtClean="0">
                <a:latin typeface="Times New Roman" pitchFamily="18" charset="0"/>
                <a:cs typeface="Times New Roman" pitchFamily="18" charset="0"/>
              </a:rPr>
              <a:t> </a:t>
            </a:r>
            <a:r>
              <a:rPr lang="fr-FR" sz="2800" dirty="0" smtClean="0">
                <a:latin typeface="Times New Roman" pitchFamily="18" charset="0"/>
                <a:cs typeface="Times New Roman" pitchFamily="18" charset="0"/>
              </a:rPr>
              <a:t>(lipides (</a:t>
            </a:r>
            <a:r>
              <a:rPr lang="fr-FR" sz="2800" b="1" dirty="0" smtClean="0">
                <a:latin typeface="Times New Roman" pitchFamily="18" charset="0"/>
                <a:cs typeface="Times New Roman" pitchFamily="18" charset="0"/>
              </a:rPr>
              <a:t>Phospholipides, cholestérol</a:t>
            </a:r>
            <a:r>
              <a:rPr lang="fr-FR" sz="2800" dirty="0" smtClean="0">
                <a:latin typeface="Times New Roman" pitchFamily="18" charset="0"/>
                <a:cs typeface="Times New Roman" pitchFamily="18" charset="0"/>
              </a:rPr>
              <a:t>) et (</a:t>
            </a:r>
            <a:r>
              <a:rPr lang="fr-FR" sz="2800" dirty="0" err="1" smtClean="0">
                <a:latin typeface="Times New Roman" pitchFamily="18" charset="0"/>
                <a:cs typeface="Times New Roman" pitchFamily="18" charset="0"/>
              </a:rPr>
              <a:t>glyco</a:t>
            </a:r>
            <a:r>
              <a:rPr lang="fr-FR" sz="2800" dirty="0" smtClean="0">
                <a:latin typeface="Times New Roman" pitchFamily="18" charset="0"/>
                <a:cs typeface="Times New Roman" pitchFamily="18" charset="0"/>
              </a:rPr>
              <a:t>)protéines) de la membrane cytoplasmique </a:t>
            </a:r>
            <a:r>
              <a:rPr lang="fr-FR" sz="2800" b="1" dirty="0" smtClean="0">
                <a:latin typeface="Times New Roman" pitchFamily="18" charset="0"/>
                <a:cs typeface="Times New Roman" pitchFamily="18" charset="0"/>
              </a:rPr>
              <a:t>des  cellules Eucaryotes</a:t>
            </a:r>
            <a:r>
              <a:rPr lang="fr-FR" sz="2800" dirty="0" smtClean="0">
                <a:latin typeface="Times New Roman" pitchFamily="18" charset="0"/>
                <a:cs typeface="Times New Roman" pitchFamily="18" charset="0"/>
              </a:rPr>
              <a:t>.</a:t>
            </a:r>
          </a:p>
          <a:p>
            <a:pPr algn="just">
              <a:lnSpc>
                <a:spcPct val="150000"/>
              </a:lnSpc>
              <a:buNone/>
            </a:pPr>
            <a:endParaRPr lang="fr-FR" sz="2800" dirty="0" smtClean="0">
              <a:latin typeface="Times New Roman" pitchFamily="18" charset="0"/>
              <a:cs typeface="Times New Roman" pitchFamily="18" charset="0"/>
            </a:endParaRPr>
          </a:p>
          <a:p>
            <a:pPr algn="just">
              <a:lnSpc>
                <a:spcPct val="150000"/>
              </a:lnSpc>
            </a:pPr>
            <a:r>
              <a:rPr lang="fr-FR" sz="2800" dirty="0" smtClean="0">
                <a:latin typeface="Times New Roman" pitchFamily="18" charset="0"/>
                <a:cs typeface="Times New Roman" pitchFamily="18" charset="0"/>
              </a:rPr>
              <a:t>Etre capable de décrire les principales fonctions physiologiques de la membrane plasmique</a:t>
            </a:r>
          </a:p>
          <a:p>
            <a:pPr algn="just">
              <a:lnSpc>
                <a:spcPct val="150000"/>
              </a:lnSpc>
              <a:buNone/>
            </a:pPr>
            <a:endParaRPr lang="fr-FR" sz="2800" dirty="0" smtClean="0">
              <a:latin typeface="Times New Roman" pitchFamily="18" charset="0"/>
              <a:cs typeface="Times New Roman" pitchFamily="18" charset="0"/>
            </a:endParaRPr>
          </a:p>
          <a:p>
            <a:pPr algn="just">
              <a:lnSpc>
                <a:spcPct val="150000"/>
              </a:lnSpc>
            </a:pPr>
            <a:r>
              <a:rPr lang="fr-FR" sz="2800" dirty="0" smtClean="0">
                <a:latin typeface="Times New Roman" pitchFamily="18" charset="0"/>
                <a:cs typeface="Times New Roman" pitchFamily="18" charset="0"/>
              </a:rPr>
              <a:t>Comprendre la nécessité pour la cellule de posséder une membrane lipidique</a:t>
            </a:r>
            <a:endParaRPr lang="fr-FR" sz="2800" dirty="0">
              <a:latin typeface="Times New Roman" pitchFamily="18" charset="0"/>
              <a:cs typeface="Times New Roman" pitchFamily="18" charset="0"/>
            </a:endParaRPr>
          </a:p>
        </p:txBody>
      </p:sp>
      <p:sp>
        <p:nvSpPr>
          <p:cNvPr id="4" name="Titre 1"/>
          <p:cNvSpPr>
            <a:spLocks noGrp="1"/>
          </p:cNvSpPr>
          <p:nvPr>
            <p:ph type="title"/>
          </p:nvPr>
        </p:nvSpPr>
        <p:spPr>
          <a:xfrm>
            <a:off x="500034" y="-24"/>
            <a:ext cx="8229600" cy="1143000"/>
          </a:xfrm>
        </p:spPr>
        <p:style>
          <a:lnRef idx="3">
            <a:schemeClr val="lt1"/>
          </a:lnRef>
          <a:fillRef idx="1">
            <a:schemeClr val="accent3"/>
          </a:fillRef>
          <a:effectRef idx="1">
            <a:schemeClr val="accent3"/>
          </a:effectRef>
          <a:fontRef idx="minor">
            <a:schemeClr val="lt1"/>
          </a:fontRef>
        </p:style>
        <p:txBody>
          <a:bodyPr anchor="ctr" anchorCtr="0">
            <a:normAutofit/>
          </a:bodyPr>
          <a:lstStyle/>
          <a:p>
            <a:pPr algn="ctr"/>
            <a:r>
              <a:rPr lang="fr-FR" sz="3600" b="1" spc="300" dirty="0" smtClean="0">
                <a:ln w="11430" cmpd="sng">
                  <a:solidFill>
                    <a:schemeClr val="accent1">
                      <a:lumMod val="50000"/>
                    </a:schemeClr>
                  </a:solidFill>
                  <a:prstDash val="solid"/>
                  <a:miter lim="800000"/>
                </a:ln>
                <a:solidFill>
                  <a:schemeClr val="bg2">
                    <a:lumMod val="10000"/>
                  </a:schemeClr>
                </a:solidFill>
                <a:effectLst>
                  <a:glow rad="45500">
                    <a:schemeClr val="accent1">
                      <a:satMod val="220000"/>
                      <a:alpha val="35000"/>
                    </a:schemeClr>
                  </a:glow>
                </a:effectLst>
                <a:latin typeface="Times New Roman" pitchFamily="18" charset="0"/>
                <a:cs typeface="Times New Roman" pitchFamily="18" charset="0"/>
              </a:rPr>
              <a:t>Objectifs du cours </a:t>
            </a:r>
            <a:endParaRPr lang="fr-FR" sz="3600" b="1" spc="300" dirty="0">
              <a:ln w="11430" cmpd="sng">
                <a:solidFill>
                  <a:schemeClr val="accent1">
                    <a:lumMod val="50000"/>
                  </a:schemeClr>
                </a:solidFill>
                <a:prstDash val="solid"/>
                <a:miter lim="800000"/>
              </a:ln>
              <a:solidFill>
                <a:schemeClr val="bg2">
                  <a:lumMod val="10000"/>
                </a:schemeClr>
              </a:solidFill>
              <a:effectLst>
                <a:glow rad="45500">
                  <a:schemeClr val="accent1">
                    <a:satMod val="220000"/>
                    <a:alpha val="35000"/>
                  </a:schemeClr>
                </a:glow>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214291"/>
            <a:ext cx="8715436" cy="353943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Low" eaLnBrk="0" fontAlgn="base" hangingPunct="0">
              <a:spcBef>
                <a:spcPct val="0"/>
              </a:spcBef>
              <a:spcAft>
                <a:spcPct val="0"/>
              </a:spcAft>
              <a:buFont typeface="Wingdings" pitchFamily="2" charset="2"/>
              <a:buChar char="Ø"/>
            </a:pPr>
            <a:r>
              <a:rPr lang="fr-FR" sz="2800" b="1" dirty="0" smtClean="0">
                <a:solidFill>
                  <a:srgbClr val="C00000"/>
                </a:solidFill>
                <a:latin typeface="Times New Roman" pitchFamily="18" charset="0"/>
                <a:ea typeface="Calibri" pitchFamily="34" charset="0"/>
                <a:cs typeface="Times New Roman" pitchFamily="18" charset="0"/>
              </a:rPr>
              <a:t>Déplacement transversal:</a:t>
            </a:r>
            <a:r>
              <a:rPr lang="fr-FR" sz="2800" b="1" dirty="0" smtClean="0">
                <a:latin typeface="Times New Roman" pitchFamily="18" charset="0"/>
                <a:ea typeface="Calibri" pitchFamily="34" charset="0"/>
                <a:cs typeface="Times New Roman" pitchFamily="18" charset="0"/>
              </a:rPr>
              <a:t> </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 molécule lipidique peut passer d’une couche à l’autre, il s’agit d’un mouvement plus difficile. Ce mécanisme est appelé la  diffusion transversale ou flip-flop (basculer) , il nécessite le retournement complet de la molécule et exige un apport énergétique (ATP) avec présence d’enzymes spécifiques les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flipases</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Un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phosphoglycérolipide</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met 100 fois plus de temps à basculer que dans un mouvement latéral. </a:t>
            </a:r>
            <a:endParaRPr kumimoji="0" lang="fr-FR" sz="28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 name="Image 2"/>
          <p:cNvPicPr/>
          <p:nvPr/>
        </p:nvPicPr>
        <p:blipFill>
          <a:blip r:embed="rId2"/>
          <a:srcRect l="31859" t="41111" r="44791" b="21662"/>
          <a:stretch>
            <a:fillRect/>
          </a:stretch>
        </p:blipFill>
        <p:spPr bwMode="auto">
          <a:xfrm>
            <a:off x="1928794" y="3857628"/>
            <a:ext cx="5572164" cy="2786082"/>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714348" y="785794"/>
            <a:ext cx="7884000"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457200" algn="l"/>
              </a:tabLst>
            </a:pPr>
            <a:r>
              <a:rPr kumimoji="0" lang="fr-FR" sz="28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Remarque : </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Les protéines aussi ont un mouvement latéral, mais par</a:t>
            </a:r>
            <a:r>
              <a:rPr kumimoji="0" lang="fr-FR"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ce </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qu’elles sont plus grosses, elles glissent plus lentement, certaines protéines ont un mouvement plus organisé , elle  glissent le long des filaments du cytosquelette grâce aux protéines motrices cytoplasmiques elles même attachées au feuillet interne de la membrane plasmique. </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1500174"/>
            <a:ext cx="8215370" cy="4071966"/>
          </a:xfrm>
          <a:solidFill>
            <a:schemeClr val="bg1"/>
          </a:solidFill>
          <a:ln>
            <a:solidFill>
              <a:srgbClr val="0033CC"/>
            </a:solidFill>
          </a:ln>
        </p:spPr>
        <p:txBody>
          <a:bodyPr tIns="144000" bIns="144000" anchor="ctr" anchorCtr="0">
            <a:noAutofit/>
          </a:bodyPr>
          <a:lstStyle/>
          <a:p>
            <a:pPr lvl="0" algn="ctr" eaLnBrk="0" fontAlgn="base" hangingPunct="0">
              <a:spcAft>
                <a:spcPct val="0"/>
              </a:spcAft>
              <a:tabLst>
                <a:tab pos="457200" algn="l"/>
              </a:tabLst>
            </a:pPr>
            <a:r>
              <a:rPr lang="fr-FR" sz="3600" b="1" dirty="0" smtClean="0">
                <a:ln w="12700">
                  <a:solidFill>
                    <a:schemeClr val="tx1"/>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fr-FR" sz="4000" b="1" u="sng" dirty="0" smtClean="0">
                <a:ln w="12700">
                  <a:solidFill>
                    <a:schemeClr val="tx1"/>
                  </a:solidFill>
                  <a:prstDash val="solid"/>
                </a:ln>
                <a:solidFill>
                  <a:srgbClr val="FF0000"/>
                </a:solidFill>
                <a:effectLst>
                  <a:outerShdw blurRad="41275" dist="20320" dir="1800000" algn="tl" rotWithShape="0">
                    <a:srgbClr val="000000">
                      <a:alpha val="40000"/>
                    </a:srgbClr>
                  </a:outerShdw>
                </a:effectLst>
                <a:latin typeface="Times New Roman" pitchFamily="18" charset="0"/>
                <a:ea typeface="Calibri" pitchFamily="34" charset="0"/>
                <a:cs typeface="Times New Roman" pitchFamily="18" charset="0"/>
              </a:rPr>
              <a:t>Facteurs influençant la fluidité membranaire </a:t>
            </a:r>
            <a:endParaRPr lang="fr-FR" sz="4000" b="1" u="sng" dirty="0" smtClean="0">
              <a:ln w="12700">
                <a:solidFill>
                  <a:schemeClr val="tx1"/>
                </a:solidFill>
                <a:prstDash val="solid"/>
              </a:ln>
              <a:solidFill>
                <a:srgbClr val="FF0000"/>
              </a:solidFill>
              <a:latin typeface="Times New Roman" pitchFamily="18" charset="0"/>
              <a:ea typeface="Calibri" pitchFamily="34"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44" y="1724255"/>
            <a:ext cx="8786874" cy="3133505"/>
          </a:xfrm>
          <a:prstGeom prst="rect">
            <a:avLst/>
          </a:prstGeom>
        </p:spPr>
        <p:style>
          <a:lnRef idx="2">
            <a:schemeClr val="accent1"/>
          </a:lnRef>
          <a:fillRef idx="1">
            <a:schemeClr val="lt1"/>
          </a:fillRef>
          <a:effectRef idx="0">
            <a:schemeClr val="accent1"/>
          </a:effectRef>
          <a:fontRef idx="minor">
            <a:schemeClr val="dk1"/>
          </a:fontRef>
        </p:style>
        <p:txBody>
          <a:bodyPr wrap="square" lIns="180000" tIns="180000" rIns="180000" bIns="180000">
            <a:spAutoFit/>
          </a:bodyPr>
          <a:lstStyle/>
          <a:p>
            <a:pPr lvl="0" algn="just" eaLnBrk="0" fontAlgn="base" hangingPunct="0">
              <a:lnSpc>
                <a:spcPct val="150000"/>
              </a:lnSpc>
              <a:spcBef>
                <a:spcPct val="0"/>
              </a:spcBef>
              <a:spcAft>
                <a:spcPct val="0"/>
              </a:spcAft>
              <a:buFont typeface="Wingdings" pitchFamily="2" charset="2"/>
              <a:buChar char="v"/>
              <a:tabLst>
                <a:tab pos="457200" algn="l"/>
              </a:tabLst>
            </a:pPr>
            <a:r>
              <a:rPr lang="fr-FR" sz="2400" b="1" dirty="0" smtClean="0">
                <a:solidFill>
                  <a:srgbClr val="C00000"/>
                </a:solidFill>
                <a:latin typeface="Times New Roman" pitchFamily="18" charset="0"/>
                <a:cs typeface="Times New Roman" pitchFamily="18" charset="0"/>
              </a:rPr>
              <a:t>La composition en acides gras des lipides membranaires</a:t>
            </a:r>
          </a:p>
          <a:p>
            <a:pPr algn="just" eaLnBrk="0" fontAlgn="base" hangingPunct="0">
              <a:lnSpc>
                <a:spcPct val="150000"/>
              </a:lnSpc>
              <a:spcBef>
                <a:spcPct val="0"/>
              </a:spcBef>
              <a:spcAft>
                <a:spcPct val="0"/>
              </a:spcAft>
              <a:tabLst>
                <a:tab pos="457200" algn="l"/>
              </a:tabLst>
            </a:pPr>
            <a:r>
              <a:rPr lang="fr-FR" sz="2400" dirty="0" smtClean="0">
                <a:latin typeface="Times New Roman" pitchFamily="18" charset="0"/>
                <a:cs typeface="Times New Roman" pitchFamily="18" charset="0"/>
              </a:rPr>
              <a:t>Le degré de fluidité des membranes est conditionné par la nature et la longueur des </a:t>
            </a:r>
            <a:r>
              <a:rPr lang="fr-FR" sz="2400" b="1" dirty="0" smtClean="0">
                <a:solidFill>
                  <a:schemeClr val="tx1"/>
                </a:solidFill>
                <a:latin typeface="Times New Roman" pitchFamily="18" charset="0"/>
                <a:cs typeface="Times New Roman" pitchFamily="18" charset="0"/>
              </a:rPr>
              <a:t>acides gras des lipides membranaires</a:t>
            </a:r>
            <a:endParaRPr lang="fr-FR" sz="2400" dirty="0" smtClean="0">
              <a:solidFill>
                <a:schemeClr val="tx1"/>
              </a:solidFill>
              <a:latin typeface="Times New Roman" pitchFamily="18" charset="0"/>
              <a:cs typeface="Times New Roman" pitchFamily="18" charset="0"/>
            </a:endParaRPr>
          </a:p>
          <a:p>
            <a:pPr lvl="0" algn="just" eaLnBrk="0" fontAlgn="base" hangingPunct="0">
              <a:lnSpc>
                <a:spcPct val="150000"/>
              </a:lnSpc>
              <a:spcBef>
                <a:spcPct val="0"/>
              </a:spcBef>
              <a:spcAft>
                <a:spcPct val="0"/>
              </a:spcAft>
              <a:tabLst>
                <a:tab pos="457200" algn="l"/>
              </a:tabLst>
            </a:pPr>
            <a:r>
              <a:rPr lang="fr-FR" sz="2400" b="1" dirty="0" smtClean="0">
                <a:latin typeface="Times New Roman" pitchFamily="18" charset="0"/>
                <a:cs typeface="Times New Roman" pitchFamily="18" charset="0"/>
              </a:rPr>
              <a:t>plus une bicouche est riche en acides gras courts et insaturés, plus elle constitue un assemblage souple et fluide.</a:t>
            </a:r>
            <a:endParaRPr lang="fr-FR" sz="2400" b="1" dirty="0" smtClean="0">
              <a:latin typeface="Times New Roman" pitchFamily="18" charset="0"/>
              <a:ea typeface="Calibri" pitchFamily="34"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0"/>
            <a:ext cx="6500858" cy="1000108"/>
          </a:xfrm>
          <a:solidFill>
            <a:schemeClr val="bg1"/>
          </a:solidFill>
          <a:ln>
            <a:solidFill>
              <a:srgbClr val="0033CC"/>
            </a:solidFill>
          </a:ln>
        </p:spPr>
        <p:txBody>
          <a:bodyPr tIns="144000" bIns="144000" anchor="ctr" anchorCtr="0">
            <a:noAutofit/>
          </a:bodyPr>
          <a:lstStyle/>
          <a:p>
            <a:r>
              <a:rPr lang="fr-FR" sz="2800" b="1" dirty="0" smtClean="0">
                <a:solidFill>
                  <a:srgbClr val="0033CC"/>
                </a:solidFill>
                <a:latin typeface="Times New Roman" pitchFamily="18" charset="0"/>
                <a:cs typeface="Times New Roman" pitchFamily="18" charset="0"/>
              </a:rPr>
              <a:t>  Les acides gras des lipides membranaires</a:t>
            </a:r>
            <a:endParaRPr lang="fr-FR" sz="2800" b="1" dirty="0">
              <a:solidFill>
                <a:srgbClr val="0033CC"/>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71406" y="990024"/>
            <a:ext cx="3786214" cy="5868000"/>
          </a:xfrm>
          <a:ln w="57150">
            <a:solidFill>
              <a:srgbClr val="FF0000"/>
            </a:solidFill>
          </a:ln>
        </p:spPr>
        <p:txBody>
          <a:bodyPr tIns="36000" bIns="36000">
            <a:normAutofit/>
          </a:bodyPr>
          <a:lstStyle/>
          <a:p>
            <a:pPr algn="just">
              <a:buClrTx/>
              <a:buNone/>
            </a:pPr>
            <a:r>
              <a:rPr lang="fr-FR" sz="2400" b="1" u="sng" dirty="0" smtClean="0">
                <a:solidFill>
                  <a:srgbClr val="C00000"/>
                </a:solidFill>
                <a:latin typeface="Times New Roman" pitchFamily="18" charset="0"/>
                <a:cs typeface="Times New Roman" pitchFamily="18" charset="0"/>
              </a:rPr>
              <a:t>Phospholipides</a:t>
            </a:r>
          </a:p>
          <a:p>
            <a:pPr algn="just">
              <a:buClrTx/>
              <a:buNone/>
            </a:pPr>
            <a:endParaRPr lang="fr-FR" sz="3000" b="1" u="sng" dirty="0" smtClean="0">
              <a:solidFill>
                <a:srgbClr val="C00000"/>
              </a:solidFill>
              <a:latin typeface="Times New Roman" pitchFamily="18" charset="0"/>
              <a:cs typeface="Times New Roman" pitchFamily="18" charset="0"/>
            </a:endParaRPr>
          </a:p>
          <a:p>
            <a:pPr algn="just">
              <a:buClr>
                <a:schemeClr val="tx2">
                  <a:lumMod val="75000"/>
                </a:schemeClr>
              </a:buClr>
              <a:buNone/>
            </a:pPr>
            <a:r>
              <a:rPr lang="fr-FR" sz="3000" b="1" dirty="0" smtClean="0">
                <a:latin typeface="Times New Roman" pitchFamily="18" charset="0"/>
                <a:cs typeface="Times New Roman" pitchFamily="18" charset="0"/>
              </a:rPr>
              <a:t> </a:t>
            </a:r>
            <a:endParaRPr lang="fr-FR" sz="2800" dirty="0" smtClean="0">
              <a:latin typeface="Times New Roman" pitchFamily="18" charset="0"/>
              <a:cs typeface="Times New Roman" pitchFamily="18" charset="0"/>
            </a:endParaRPr>
          </a:p>
          <a:p>
            <a:endParaRPr lang="fr-FR" dirty="0"/>
          </a:p>
        </p:txBody>
      </p:sp>
      <p:sp>
        <p:nvSpPr>
          <p:cNvPr id="4" name="Espace réservé du contenu 2"/>
          <p:cNvSpPr txBox="1">
            <a:spLocks/>
          </p:cNvSpPr>
          <p:nvPr/>
        </p:nvSpPr>
        <p:spPr>
          <a:xfrm>
            <a:off x="3929058" y="1142984"/>
            <a:ext cx="3000396" cy="5500726"/>
          </a:xfrm>
          <a:prstGeom prst="rect">
            <a:avLst/>
          </a:prstGeom>
          <a:ln w="57150">
            <a:solidFill>
              <a:srgbClr val="FFC000"/>
            </a:solidFill>
          </a:ln>
        </p:spPr>
        <p:txBody>
          <a:bodyPr vert="horz" tIns="180000" bIns="180000">
            <a:normAutofit/>
          </a:bodyPr>
          <a:lstStyle/>
          <a:p>
            <a:pPr marL="274320" marR="0" lvl="0" indent="-274320" algn="just" defTabSz="914400" rtl="0" eaLnBrk="1" fontAlgn="auto" latinLnBrk="0" hangingPunct="1">
              <a:lnSpc>
                <a:spcPct val="100000"/>
              </a:lnSpc>
              <a:spcBef>
                <a:spcPct val="20000"/>
              </a:spcBef>
              <a:spcAft>
                <a:spcPts val="0"/>
              </a:spcAft>
              <a:buClrTx/>
              <a:buSzPct val="95000"/>
              <a:buFont typeface="Wingdings 2"/>
              <a:buNone/>
              <a:tabLst/>
              <a:defRPr/>
            </a:pPr>
            <a:r>
              <a:rPr kumimoji="0" lang="fr-F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Glycolipides</a:t>
            </a: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Espace réservé du contenu 2"/>
          <p:cNvSpPr txBox="1">
            <a:spLocks/>
          </p:cNvSpPr>
          <p:nvPr/>
        </p:nvSpPr>
        <p:spPr>
          <a:xfrm>
            <a:off x="7000892" y="285728"/>
            <a:ext cx="2071670" cy="5572164"/>
          </a:xfrm>
          <a:prstGeom prst="rect">
            <a:avLst/>
          </a:prstGeom>
          <a:blipFill>
            <a:blip r:embed="rId2"/>
            <a:tile tx="0" ty="0" sx="100000" sy="100000" flip="none" algn="tl"/>
          </a:blipFill>
          <a:ln w="57150">
            <a:solidFill>
              <a:srgbClr val="0000FF"/>
            </a:solidFill>
            <a:prstDash val="lgDashDot"/>
          </a:ln>
        </p:spPr>
        <p:txBody>
          <a:bodyPr vert="horz" tIns="180000" bIns="180000">
            <a:normAutofit/>
          </a:bodyPr>
          <a:lstStyle/>
          <a:p>
            <a:pPr algn="just">
              <a:lnSpc>
                <a:spcPct val="150000"/>
              </a:lnSpc>
              <a:buClr>
                <a:schemeClr val="tx2">
                  <a:lumMod val="75000"/>
                </a:schemeClr>
              </a:buClr>
              <a:buNone/>
            </a:pPr>
            <a:r>
              <a:rPr lang="fr-FR" sz="2400" b="1" dirty="0" smtClean="0">
                <a:latin typeface="Times New Roman" pitchFamily="18" charset="0"/>
                <a:cs typeface="Times New Roman" pitchFamily="18" charset="0"/>
              </a:rPr>
              <a:t>Les acides gras (AG) </a:t>
            </a:r>
            <a:r>
              <a:rPr lang="fr-FR" sz="2400" dirty="0" smtClean="0">
                <a:latin typeface="Times New Roman" pitchFamily="18" charset="0"/>
                <a:cs typeface="Times New Roman" pitchFamily="18" charset="0"/>
              </a:rPr>
              <a:t>sont les constituants de base des </a:t>
            </a:r>
            <a:r>
              <a:rPr lang="fr-FR" sz="2400" b="1" u="sng" dirty="0" err="1" smtClean="0">
                <a:solidFill>
                  <a:srgbClr val="C00000"/>
                </a:solidFill>
                <a:latin typeface="Times New Roman" pitchFamily="18" charset="0"/>
                <a:cs typeface="Times New Roman" pitchFamily="18" charset="0"/>
              </a:rPr>
              <a:t>phospho-lipides</a:t>
            </a:r>
            <a:r>
              <a:rPr lang="fr-FR" sz="2400" dirty="0" smtClean="0">
                <a:latin typeface="Times New Roman" pitchFamily="18" charset="0"/>
                <a:cs typeface="Times New Roman" pitchFamily="18" charset="0"/>
              </a:rPr>
              <a:t> et des  </a:t>
            </a:r>
            <a:r>
              <a:rPr lang="fr-FR" sz="2400" b="1" dirty="0" smtClean="0">
                <a:latin typeface="Times New Roman" pitchFamily="18" charset="0"/>
                <a:cs typeface="Times New Roman" pitchFamily="18" charset="0"/>
              </a:rPr>
              <a:t>glycolipides </a:t>
            </a:r>
            <a:r>
              <a:rPr lang="fr-FR" sz="2400" dirty="0" smtClean="0">
                <a:latin typeface="Times New Roman" pitchFamily="18" charset="0"/>
                <a:cs typeface="Times New Roman" pitchFamily="18" charset="0"/>
              </a:rPr>
              <a:t>membranaires.</a:t>
            </a:r>
          </a:p>
        </p:txBody>
      </p:sp>
      <p:pic>
        <p:nvPicPr>
          <p:cNvPr id="6" name="Picture 2"/>
          <p:cNvPicPr>
            <a:picLocks noChangeAspect="1" noChangeArrowheads="1"/>
          </p:cNvPicPr>
          <p:nvPr/>
        </p:nvPicPr>
        <p:blipFill>
          <a:blip r:embed="rId3"/>
          <a:srcRect/>
          <a:stretch>
            <a:fillRect/>
          </a:stretch>
        </p:blipFill>
        <p:spPr bwMode="auto">
          <a:xfrm rot="5400000">
            <a:off x="-1178759" y="3464720"/>
            <a:ext cx="4500594" cy="1714512"/>
          </a:xfrm>
          <a:prstGeom prst="rect">
            <a:avLst/>
          </a:prstGeom>
          <a:noFill/>
          <a:ln w="38100">
            <a:solidFill>
              <a:schemeClr val="tx1"/>
            </a:solidFill>
            <a:miter lim="800000"/>
            <a:headEnd/>
            <a:tailEnd/>
          </a:ln>
          <a:effectLst/>
        </p:spPr>
      </p:pic>
      <p:pic>
        <p:nvPicPr>
          <p:cNvPr id="7" name="Picture 2" descr="mhtml:file://C:\Users\serv\Desktop\ALLAOUI\cours%20cytophysio\mbn%20et%20organite\Structure%20des%20lipides.mht!http://www.snv.jussieu.fr/bmedia/coursBC/lipide/lipide4.gif"/>
          <p:cNvPicPr>
            <a:picLocks noChangeAspect="1" noChangeArrowheads="1"/>
          </p:cNvPicPr>
          <p:nvPr/>
        </p:nvPicPr>
        <p:blipFill>
          <a:blip r:embed="rId4"/>
          <a:srcRect t="14286" r="58772" b="12245"/>
          <a:stretch>
            <a:fillRect/>
          </a:stretch>
        </p:blipFill>
        <p:spPr bwMode="auto">
          <a:xfrm rot="16200000">
            <a:off x="892943" y="3750471"/>
            <a:ext cx="4357718" cy="1428759"/>
          </a:xfrm>
          <a:prstGeom prst="rect">
            <a:avLst/>
          </a:prstGeom>
          <a:ln w="19050" cap="sq">
            <a:no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14282" y="1500174"/>
            <a:ext cx="1721946" cy="70788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fr-FR" sz="2000" b="1" dirty="0" smtClean="0">
                <a:solidFill>
                  <a:srgbClr val="0070C0"/>
                </a:solidFill>
                <a:latin typeface="Times New Roman" pitchFamily="18" charset="0"/>
                <a:cs typeface="Times New Roman" pitchFamily="18" charset="0"/>
              </a:rPr>
              <a:t>Glycéro-</a:t>
            </a:r>
          </a:p>
          <a:p>
            <a:pPr algn="ctr"/>
            <a:r>
              <a:rPr lang="fr-FR" sz="2000" b="1" dirty="0" smtClean="0">
                <a:solidFill>
                  <a:srgbClr val="0070C0"/>
                </a:solidFill>
                <a:latin typeface="Times New Roman" pitchFamily="18" charset="0"/>
                <a:cs typeface="Times New Roman" pitchFamily="18" charset="0"/>
              </a:rPr>
              <a:t>phospholipide</a:t>
            </a:r>
            <a:endParaRPr lang="fr-FR" sz="2000" b="1" dirty="0">
              <a:solidFill>
                <a:srgbClr val="0070C0"/>
              </a:solidFill>
              <a:latin typeface="Times New Roman" pitchFamily="18" charset="0"/>
              <a:cs typeface="Times New Roman" pitchFamily="18" charset="0"/>
            </a:endParaRPr>
          </a:p>
        </p:txBody>
      </p:sp>
      <p:sp>
        <p:nvSpPr>
          <p:cNvPr id="9" name="Rectangle 8"/>
          <p:cNvSpPr/>
          <p:nvPr/>
        </p:nvSpPr>
        <p:spPr>
          <a:xfrm>
            <a:off x="2214546" y="1643050"/>
            <a:ext cx="1569660" cy="6463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r-FR" b="1" dirty="0" err="1" smtClean="0">
                <a:solidFill>
                  <a:srgbClr val="FF0000"/>
                </a:solidFill>
                <a:latin typeface="Times New Roman" pitchFamily="18" charset="0"/>
                <a:cs typeface="Times New Roman" pitchFamily="18" charset="0"/>
              </a:rPr>
              <a:t>Sphingo</a:t>
            </a:r>
            <a:r>
              <a:rPr lang="fr-FR" b="1" dirty="0" smtClean="0">
                <a:solidFill>
                  <a:srgbClr val="FF0000"/>
                </a:solidFill>
                <a:latin typeface="Times New Roman" pitchFamily="18" charset="0"/>
                <a:cs typeface="Times New Roman" pitchFamily="18" charset="0"/>
              </a:rPr>
              <a:t>-</a:t>
            </a:r>
          </a:p>
          <a:p>
            <a:r>
              <a:rPr lang="fr-FR" b="1" dirty="0" smtClean="0">
                <a:solidFill>
                  <a:srgbClr val="FF0000"/>
                </a:solidFill>
                <a:latin typeface="Times New Roman" pitchFamily="18" charset="0"/>
                <a:cs typeface="Times New Roman" pitchFamily="18" charset="0"/>
              </a:rPr>
              <a:t>phospholipide</a:t>
            </a:r>
            <a:endParaRPr lang="fr-FR" dirty="0"/>
          </a:p>
        </p:txBody>
      </p:sp>
      <p:pic>
        <p:nvPicPr>
          <p:cNvPr id="1027" name="Picture 3"/>
          <p:cNvPicPr>
            <a:picLocks noChangeAspect="1" noChangeArrowheads="1"/>
          </p:cNvPicPr>
          <p:nvPr/>
        </p:nvPicPr>
        <p:blipFill>
          <a:blip r:embed="rId5"/>
          <a:srcRect/>
          <a:stretch>
            <a:fillRect/>
          </a:stretch>
        </p:blipFill>
        <p:spPr bwMode="auto">
          <a:xfrm rot="16200000">
            <a:off x="2721764" y="3921913"/>
            <a:ext cx="4048131" cy="1347791"/>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a:srcRect/>
          <a:stretch>
            <a:fillRect/>
          </a:stretch>
        </p:blipFill>
        <p:spPr bwMode="auto">
          <a:xfrm rot="16200000">
            <a:off x="4248160" y="3895717"/>
            <a:ext cx="4052885" cy="1404941"/>
          </a:xfrm>
          <a:prstGeom prst="rect">
            <a:avLst/>
          </a:prstGeom>
          <a:noFill/>
          <a:ln w="9525">
            <a:noFill/>
            <a:miter lim="800000"/>
            <a:headEnd/>
            <a:tailEnd/>
          </a:ln>
          <a:effectLst/>
        </p:spPr>
      </p:pic>
      <p:sp>
        <p:nvSpPr>
          <p:cNvPr id="13" name="Rectangle 12"/>
          <p:cNvSpPr/>
          <p:nvPr/>
        </p:nvSpPr>
        <p:spPr>
          <a:xfrm>
            <a:off x="4071934" y="1785926"/>
            <a:ext cx="1338828" cy="646331"/>
          </a:xfrm>
          <a:prstGeom prst="rect">
            <a:avLst/>
          </a:prstGeom>
          <a:ln w="38100">
            <a:solidFill>
              <a:srgbClr val="D60093"/>
            </a:solidFill>
          </a:ln>
        </p:spPr>
        <p:txBody>
          <a:bodyPr wrap="none">
            <a:spAutoFit/>
          </a:bodyPr>
          <a:lstStyle/>
          <a:p>
            <a:r>
              <a:rPr lang="fr-FR" b="1" dirty="0" smtClean="0">
                <a:solidFill>
                  <a:srgbClr val="7030A0"/>
                </a:solidFill>
                <a:latin typeface="Times New Roman" pitchFamily="18" charset="0"/>
                <a:cs typeface="Times New Roman" pitchFamily="18" charset="0"/>
              </a:rPr>
              <a:t>Glycéro-</a:t>
            </a:r>
          </a:p>
          <a:p>
            <a:r>
              <a:rPr lang="fr-FR" b="1" dirty="0" smtClean="0">
                <a:solidFill>
                  <a:srgbClr val="7030A0"/>
                </a:solidFill>
                <a:latin typeface="Times New Roman" pitchFamily="18" charset="0"/>
                <a:cs typeface="Times New Roman" pitchFamily="18" charset="0"/>
              </a:rPr>
              <a:t>glycolipides</a:t>
            </a:r>
            <a:endParaRPr lang="fr-FR" dirty="0"/>
          </a:p>
        </p:txBody>
      </p:sp>
      <p:sp>
        <p:nvSpPr>
          <p:cNvPr id="14" name="Rectangle 13"/>
          <p:cNvSpPr/>
          <p:nvPr/>
        </p:nvSpPr>
        <p:spPr>
          <a:xfrm>
            <a:off x="5572132" y="1857364"/>
            <a:ext cx="1357322" cy="642942"/>
          </a:xfrm>
          <a:prstGeom prst="rect">
            <a:avLst/>
          </a:prstGeom>
          <a:ln w="38100">
            <a:solidFill>
              <a:srgbClr val="DE2A00"/>
            </a:solidFill>
          </a:ln>
        </p:spPr>
        <p:txBody>
          <a:bodyPr wrap="square">
            <a:spAutoFit/>
          </a:bodyPr>
          <a:lstStyle/>
          <a:p>
            <a:r>
              <a:rPr lang="fr-FR" b="1" dirty="0" err="1" smtClean="0">
                <a:solidFill>
                  <a:srgbClr val="FF3300"/>
                </a:solidFill>
                <a:latin typeface="Times New Roman" pitchFamily="18" charset="0"/>
                <a:cs typeface="Times New Roman" pitchFamily="18" charset="0"/>
              </a:rPr>
              <a:t>Sphingo</a:t>
            </a:r>
            <a:r>
              <a:rPr lang="fr-FR" b="1" dirty="0" smtClean="0">
                <a:solidFill>
                  <a:srgbClr val="FF3300"/>
                </a:solidFill>
                <a:latin typeface="Times New Roman" pitchFamily="18" charset="0"/>
                <a:cs typeface="Times New Roman" pitchFamily="18" charset="0"/>
              </a:rPr>
              <a:t>-glycolipides</a:t>
            </a:r>
            <a:endParaRPr lang="fr-FR" dirty="0"/>
          </a:p>
        </p:txBody>
      </p:sp>
      <p:sp>
        <p:nvSpPr>
          <p:cNvPr id="15" name="Rectangle 14"/>
          <p:cNvSpPr/>
          <p:nvPr/>
        </p:nvSpPr>
        <p:spPr>
          <a:xfrm>
            <a:off x="785786" y="4929198"/>
            <a:ext cx="928694" cy="1643074"/>
          </a:xfrm>
          <a:prstGeom prst="rect">
            <a:avLst/>
          </a:prstGeom>
          <a:noFill/>
          <a:ln w="571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3071802" y="5000636"/>
            <a:ext cx="571504" cy="1643074"/>
          </a:xfrm>
          <a:prstGeom prst="rect">
            <a:avLst/>
          </a:prstGeom>
          <a:noFill/>
          <a:ln w="571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4143372" y="5214926"/>
            <a:ext cx="857256" cy="1357346"/>
          </a:xfrm>
          <a:prstGeom prst="rect">
            <a:avLst/>
          </a:prstGeom>
          <a:noFill/>
          <a:ln w="571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6286512" y="4929198"/>
            <a:ext cx="571504" cy="1643074"/>
          </a:xfrm>
          <a:prstGeom prst="rect">
            <a:avLst/>
          </a:prstGeom>
          <a:noFill/>
          <a:ln w="571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928662" y="5000636"/>
            <a:ext cx="714380" cy="15001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3143240" y="5072074"/>
            <a:ext cx="428628" cy="1428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4143372" y="5357802"/>
            <a:ext cx="714380" cy="1143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6357950" y="5000636"/>
            <a:ext cx="428628" cy="15001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14282" y="214290"/>
            <a:ext cx="3786214" cy="6479992"/>
          </a:xfrm>
          <a:prstGeom prst="rect">
            <a:avLst/>
          </a:prstGeom>
          <a:noFill/>
          <a:ln w="57150">
            <a:solidFill>
              <a:schemeClr val="bg1">
                <a:lumMod val="50000"/>
              </a:schemeClr>
            </a:solidFill>
            <a:miter lim="800000"/>
            <a:headEnd/>
            <a:tailEnd/>
          </a:ln>
          <a:effectLst/>
        </p:spPr>
      </p:pic>
      <p:sp>
        <p:nvSpPr>
          <p:cNvPr id="6" name="Espace réservé du contenu 2"/>
          <p:cNvSpPr>
            <a:spLocks noGrp="1"/>
          </p:cNvSpPr>
          <p:nvPr>
            <p:ph idx="1"/>
          </p:nvPr>
        </p:nvSpPr>
        <p:spPr>
          <a:xfrm>
            <a:off x="4143372" y="928670"/>
            <a:ext cx="5000660" cy="5832562"/>
          </a:xfrm>
          <a:ln w="57150">
            <a:solidFill>
              <a:srgbClr val="00B0F0"/>
            </a:solidFill>
          </a:ln>
        </p:spPr>
        <p:txBody>
          <a:bodyPr>
            <a:noAutofit/>
          </a:bodyPr>
          <a:lstStyle/>
          <a:p>
            <a:pPr algn="just">
              <a:lnSpc>
                <a:spcPct val="150000"/>
              </a:lnSpc>
              <a:buClr>
                <a:schemeClr val="tx2">
                  <a:lumMod val="75000"/>
                </a:schemeClr>
              </a:buClr>
              <a:buNone/>
            </a:pPr>
            <a:r>
              <a:rPr lang="fr-FR" sz="2400" b="1" dirty="0" smtClean="0">
                <a:latin typeface="Times New Roman" pitchFamily="18" charset="0"/>
                <a:cs typeface="Times New Roman" pitchFamily="18" charset="0"/>
              </a:rPr>
              <a:t>Les acides gras sont </a:t>
            </a:r>
            <a:r>
              <a:rPr lang="fr-FR" sz="2400" dirty="0" smtClean="0">
                <a:latin typeface="Times New Roman" pitchFamily="18" charset="0"/>
                <a:cs typeface="Times New Roman" pitchFamily="18" charset="0"/>
              </a:rPr>
              <a:t>des acides carboxyliques caractérisés par une répétition de groupements méthyliques _CH2_ formant une chaine carbonée</a:t>
            </a:r>
            <a:r>
              <a:rPr lang="fr-FR" dirty="0" smtClean="0">
                <a:latin typeface="Times New Roman" pitchFamily="18" charset="0"/>
                <a:cs typeface="Times New Roman" pitchFamily="18" charset="0"/>
              </a:rPr>
              <a:t>.</a:t>
            </a:r>
            <a:r>
              <a:rPr lang="fr-FR" b="1" dirty="0" smtClean="0">
                <a:latin typeface="Times New Roman" pitchFamily="18" charset="0"/>
                <a:cs typeface="Times New Roman" pitchFamily="18" charset="0"/>
              </a:rPr>
              <a:t> </a:t>
            </a:r>
          </a:p>
          <a:p>
            <a:pPr algn="just">
              <a:lnSpc>
                <a:spcPct val="150000"/>
              </a:lnSpc>
              <a:buClr>
                <a:schemeClr val="tx2">
                  <a:lumMod val="75000"/>
                </a:schemeClr>
              </a:buClr>
              <a:buNone/>
            </a:pPr>
            <a:r>
              <a:rPr lang="fr-FR" sz="2400" b="1" dirty="0" smtClean="0">
                <a:latin typeface="Times New Roman" pitchFamily="18" charset="0"/>
                <a:cs typeface="Times New Roman" pitchFamily="18" charset="0"/>
              </a:rPr>
              <a:t>CH3_(CH2)</a:t>
            </a:r>
            <a:r>
              <a:rPr lang="fr-FR" sz="2400" b="1" dirty="0" err="1" smtClean="0">
                <a:latin typeface="Times New Roman" pitchFamily="18" charset="0"/>
                <a:cs typeface="Times New Roman" pitchFamily="18" charset="0"/>
              </a:rPr>
              <a:t>n_COOH</a:t>
            </a:r>
            <a:endParaRPr lang="fr-FR" sz="2400" b="1" dirty="0" smtClean="0">
              <a:latin typeface="Times New Roman" pitchFamily="18" charset="0"/>
              <a:cs typeface="Times New Roman" pitchFamily="18" charset="0"/>
            </a:endParaRPr>
          </a:p>
          <a:p>
            <a:pPr algn="just">
              <a:lnSpc>
                <a:spcPct val="150000"/>
              </a:lnSpc>
              <a:buClr>
                <a:schemeClr val="tx2">
                  <a:lumMod val="75000"/>
                </a:schemeClr>
              </a:buClr>
              <a:buNone/>
            </a:pPr>
            <a:r>
              <a:rPr lang="fr-FR" sz="2400" b="1" dirty="0" smtClean="0">
                <a:latin typeface="Times New Roman" pitchFamily="18" charset="0"/>
                <a:cs typeface="Times New Roman" pitchFamily="18" charset="0"/>
              </a:rPr>
              <a:t>                         AG saturés linéaire</a:t>
            </a:r>
          </a:p>
          <a:p>
            <a:pPr algn="just">
              <a:lnSpc>
                <a:spcPct val="150000"/>
              </a:lnSpc>
              <a:buClr>
                <a:schemeClr val="tx2">
                  <a:lumMod val="75000"/>
                </a:schemeClr>
              </a:buClr>
              <a:buNone/>
            </a:pPr>
            <a:r>
              <a:rPr lang="fr-FR" sz="2200" b="1" dirty="0" smtClean="0">
                <a:latin typeface="Times New Roman" pitchFamily="18" charset="0"/>
                <a:cs typeface="Times New Roman" pitchFamily="18" charset="0"/>
              </a:rPr>
              <a:t>CH3_(CH2)</a:t>
            </a:r>
            <a:r>
              <a:rPr lang="fr-FR" sz="2200" b="1" dirty="0" err="1" smtClean="0">
                <a:latin typeface="Times New Roman" pitchFamily="18" charset="0"/>
                <a:cs typeface="Times New Roman" pitchFamily="18" charset="0"/>
              </a:rPr>
              <a:t>n_</a:t>
            </a:r>
            <a:r>
              <a:rPr lang="fr-FR" sz="2200" b="1" dirty="0" err="1" smtClean="0">
                <a:solidFill>
                  <a:srgbClr val="0000FF"/>
                </a:solidFill>
                <a:latin typeface="Times New Roman" pitchFamily="18" charset="0"/>
                <a:cs typeface="Times New Roman" pitchFamily="18" charset="0"/>
              </a:rPr>
              <a:t>CH</a:t>
            </a:r>
            <a:r>
              <a:rPr lang="fr-FR" sz="2200" b="1" dirty="0" smtClean="0">
                <a:solidFill>
                  <a:srgbClr val="0000FF"/>
                </a:solidFill>
                <a:latin typeface="Times New Roman" pitchFamily="18" charset="0"/>
                <a:cs typeface="Times New Roman" pitchFamily="18" charset="0"/>
              </a:rPr>
              <a:t>=CH</a:t>
            </a:r>
            <a:r>
              <a:rPr lang="fr-FR" sz="2200" b="1" dirty="0" smtClean="0">
                <a:latin typeface="Times New Roman" pitchFamily="18" charset="0"/>
                <a:cs typeface="Times New Roman" pitchFamily="18" charset="0"/>
              </a:rPr>
              <a:t>_(CH2)</a:t>
            </a:r>
            <a:r>
              <a:rPr lang="fr-FR" sz="2200" b="1" dirty="0" err="1" smtClean="0">
                <a:latin typeface="Times New Roman" pitchFamily="18" charset="0"/>
                <a:cs typeface="Times New Roman" pitchFamily="18" charset="0"/>
              </a:rPr>
              <a:t>n_COOH</a:t>
            </a:r>
            <a:r>
              <a:rPr lang="fr-FR" sz="2200" b="1" dirty="0" smtClean="0">
                <a:latin typeface="Times New Roman" pitchFamily="18" charset="0"/>
                <a:cs typeface="Times New Roman" pitchFamily="18" charset="0"/>
              </a:rPr>
              <a:t> </a:t>
            </a:r>
          </a:p>
          <a:p>
            <a:pPr algn="just">
              <a:lnSpc>
                <a:spcPct val="150000"/>
              </a:lnSpc>
              <a:buClr>
                <a:schemeClr val="tx2">
                  <a:lumMod val="75000"/>
                </a:schemeClr>
              </a:buClr>
              <a:buNone/>
            </a:pPr>
            <a:r>
              <a:rPr lang="fr-FR" sz="2400" b="1" dirty="0" smtClean="0">
                <a:latin typeface="Times New Roman" pitchFamily="18" charset="0"/>
                <a:cs typeface="Times New Roman" pitchFamily="18" charset="0"/>
              </a:rPr>
              <a:t>              AG non saturés non linéaire</a:t>
            </a:r>
          </a:p>
          <a:p>
            <a:pPr algn="just">
              <a:lnSpc>
                <a:spcPct val="150000"/>
              </a:lnSpc>
              <a:buNone/>
            </a:pPr>
            <a:endParaRPr lang="fr-FR" dirty="0" smtClean="0">
              <a:latin typeface="Times New Roman" pitchFamily="18" charset="0"/>
              <a:cs typeface="Times New Roman" pitchFamily="18" charset="0"/>
            </a:endParaRPr>
          </a:p>
          <a:p>
            <a:pPr>
              <a:lnSpc>
                <a:spcPct val="150000"/>
              </a:lnSpc>
            </a:pPr>
            <a:endParaRPr lang="fr-FR" dirty="0"/>
          </a:p>
        </p:txBody>
      </p:sp>
      <p:sp>
        <p:nvSpPr>
          <p:cNvPr id="7" name="Rectangle à coins arrondis 6"/>
          <p:cNvSpPr/>
          <p:nvPr/>
        </p:nvSpPr>
        <p:spPr>
          <a:xfrm>
            <a:off x="2857488" y="1785926"/>
            <a:ext cx="1143008" cy="785818"/>
          </a:xfrm>
          <a:prstGeom prst="roundRect">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Times New Roman" pitchFamily="18" charset="0"/>
                <a:cs typeface="Times New Roman" pitchFamily="18" charset="0"/>
              </a:rPr>
              <a:t>AG non linéaire</a:t>
            </a:r>
            <a:endParaRPr lang="fr-FR" dirty="0">
              <a:solidFill>
                <a:schemeClr val="tx1"/>
              </a:solidFill>
              <a:latin typeface="Times New Roman" pitchFamily="18" charset="0"/>
              <a:cs typeface="Times New Roman" pitchFamily="18" charset="0"/>
            </a:endParaRPr>
          </a:p>
        </p:txBody>
      </p:sp>
      <p:sp>
        <p:nvSpPr>
          <p:cNvPr id="8" name="Rectangle à coins arrondis 7"/>
          <p:cNvSpPr/>
          <p:nvPr/>
        </p:nvSpPr>
        <p:spPr>
          <a:xfrm>
            <a:off x="642910" y="1643050"/>
            <a:ext cx="1143008" cy="785818"/>
          </a:xfrm>
          <a:prstGeom prst="roundRect">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Times New Roman" pitchFamily="18" charset="0"/>
                <a:cs typeface="Times New Roman" pitchFamily="18" charset="0"/>
              </a:rPr>
              <a:t>AG linéaire</a:t>
            </a:r>
            <a:endParaRPr lang="fr-FR" dirty="0">
              <a:solidFill>
                <a:schemeClr val="tx1"/>
              </a:solidFill>
              <a:latin typeface="Times New Roman" pitchFamily="18" charset="0"/>
              <a:cs typeface="Times New Roman" pitchFamily="18" charset="0"/>
            </a:endParaRPr>
          </a:p>
        </p:txBody>
      </p:sp>
      <p:sp>
        <p:nvSpPr>
          <p:cNvPr id="9" name="Flèche courbée vers la droite 8"/>
          <p:cNvSpPr/>
          <p:nvPr/>
        </p:nvSpPr>
        <p:spPr>
          <a:xfrm>
            <a:off x="4500562" y="4357694"/>
            <a:ext cx="1571636" cy="500066"/>
          </a:xfrm>
          <a:prstGeom prst="curv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Flèche courbée vers la droite 9"/>
          <p:cNvSpPr/>
          <p:nvPr/>
        </p:nvSpPr>
        <p:spPr>
          <a:xfrm>
            <a:off x="4357686" y="5572140"/>
            <a:ext cx="714380" cy="571504"/>
          </a:xfrm>
          <a:prstGeom prst="curved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Rectangle 10"/>
          <p:cNvSpPr/>
          <p:nvPr/>
        </p:nvSpPr>
        <p:spPr>
          <a:xfrm>
            <a:off x="4214810" y="3857628"/>
            <a:ext cx="4714908" cy="12144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4214810" y="5143512"/>
            <a:ext cx="4896000" cy="121444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p:cNvCxnSpPr/>
          <p:nvPr/>
        </p:nvCxnSpPr>
        <p:spPr>
          <a:xfrm>
            <a:off x="6143636" y="5572140"/>
            <a:ext cx="928694" cy="1588"/>
          </a:xfrm>
          <a:prstGeom prst="line">
            <a:avLst/>
          </a:prstGeom>
          <a:ln w="28575">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6143636" y="5643578"/>
            <a:ext cx="928694" cy="1588"/>
          </a:xfrm>
          <a:prstGeom prst="line">
            <a:avLst/>
          </a:prstGeom>
          <a:ln w="28575">
            <a:solidFill>
              <a:srgbClr val="0000FF"/>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406" y="214290"/>
            <a:ext cx="4643438"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buNone/>
            </a:pPr>
            <a:r>
              <a:rPr lang="fr-FR" sz="2400" b="1" dirty="0" smtClean="0">
                <a:latin typeface="Times New Roman" pitchFamily="18" charset="0"/>
                <a:cs typeface="Times New Roman" pitchFamily="18" charset="0"/>
              </a:rPr>
              <a:t>Les acides gras naturels </a:t>
            </a:r>
            <a:r>
              <a:rPr lang="fr-FR" sz="2400" dirty="0" smtClean="0">
                <a:latin typeface="Times New Roman" pitchFamily="18" charset="0"/>
                <a:cs typeface="Times New Roman" pitchFamily="18" charset="0"/>
              </a:rPr>
              <a:t>peuvent être </a:t>
            </a:r>
            <a:r>
              <a:rPr lang="fr-FR" sz="2400" b="1" dirty="0" smtClean="0">
                <a:latin typeface="Times New Roman" pitchFamily="18" charset="0"/>
                <a:cs typeface="Times New Roman" pitchFamily="18" charset="0"/>
              </a:rPr>
              <a:t>saturés d’hydrogène (</a:t>
            </a:r>
            <a:r>
              <a:rPr lang="fr-FR" sz="2400" dirty="0" smtClean="0">
                <a:latin typeface="Times New Roman" pitchFamily="18" charset="0"/>
                <a:cs typeface="Times New Roman" pitchFamily="18" charset="0"/>
              </a:rPr>
              <a:t>possédant ainsi une </a:t>
            </a:r>
            <a:r>
              <a:rPr lang="fr-FR" sz="2400" b="1" dirty="0" smtClean="0">
                <a:latin typeface="Times New Roman" pitchFamily="18" charset="0"/>
                <a:cs typeface="Times New Roman" pitchFamily="18" charset="0"/>
              </a:rPr>
              <a:t>structure linéaire)  CH3_(CH2)</a:t>
            </a:r>
            <a:r>
              <a:rPr lang="fr-FR" sz="2400" b="1" dirty="0" err="1" smtClean="0">
                <a:latin typeface="Times New Roman" pitchFamily="18" charset="0"/>
                <a:cs typeface="Times New Roman" pitchFamily="18" charset="0"/>
              </a:rPr>
              <a:t>n_COOH</a:t>
            </a:r>
            <a:endParaRPr lang="fr-FR" sz="2400" b="1" dirty="0" smtClean="0">
              <a:latin typeface="Times New Roman" pitchFamily="18" charset="0"/>
              <a:cs typeface="Times New Roman" pitchFamily="18" charset="0"/>
            </a:endParaRPr>
          </a:p>
        </p:txBody>
      </p:sp>
      <p:sp>
        <p:nvSpPr>
          <p:cNvPr id="7" name="Rectangle 6"/>
          <p:cNvSpPr/>
          <p:nvPr/>
        </p:nvSpPr>
        <p:spPr>
          <a:xfrm>
            <a:off x="142844" y="2786058"/>
            <a:ext cx="4643470" cy="3877985"/>
          </a:xfrm>
          <a:prstGeom prst="rect">
            <a:avLst/>
          </a:prstGeom>
          <a:solidFill>
            <a:schemeClr val="bg1"/>
          </a:solidFill>
          <a:ln>
            <a:solidFill>
              <a:srgbClr val="FF0000"/>
            </a:solidFill>
          </a:ln>
        </p:spPr>
        <p:txBody>
          <a:bodyPr wrap="square">
            <a:spAutoFit/>
          </a:bodyPr>
          <a:lstStyle/>
          <a:p>
            <a:pPr lvl="0" algn="just">
              <a:lnSpc>
                <a:spcPct val="150000"/>
              </a:lnSpc>
              <a:buNone/>
            </a:pPr>
            <a:r>
              <a:rPr lang="fr-FR" sz="2400" b="1" dirty="0" smtClean="0">
                <a:latin typeface="Times New Roman" pitchFamily="18" charset="0"/>
                <a:cs typeface="Times New Roman" pitchFamily="18" charset="0"/>
              </a:rPr>
              <a:t>ou insaturés d’hydrogène </a:t>
            </a:r>
            <a:r>
              <a:rPr lang="fr-FR" sz="2000" b="1" dirty="0" smtClean="0">
                <a:latin typeface="Times New Roman" pitchFamily="18" charset="0"/>
                <a:cs typeface="Times New Roman" pitchFamily="18" charset="0"/>
              </a:rPr>
              <a:t>CH3_(CH2)</a:t>
            </a:r>
            <a:r>
              <a:rPr lang="fr-FR" sz="2000" b="1" dirty="0" err="1" smtClean="0">
                <a:latin typeface="Times New Roman" pitchFamily="18" charset="0"/>
                <a:cs typeface="Times New Roman" pitchFamily="18" charset="0"/>
              </a:rPr>
              <a:t>n_</a:t>
            </a:r>
            <a:r>
              <a:rPr lang="fr-FR" sz="2000" b="1" dirty="0" err="1" smtClean="0">
                <a:solidFill>
                  <a:srgbClr val="0000FF"/>
                </a:solidFill>
                <a:latin typeface="Times New Roman" pitchFamily="18" charset="0"/>
                <a:cs typeface="Times New Roman" pitchFamily="18" charset="0"/>
              </a:rPr>
              <a:t>CH</a:t>
            </a:r>
            <a:r>
              <a:rPr lang="fr-FR" sz="2000" b="1" dirty="0" smtClean="0">
                <a:solidFill>
                  <a:srgbClr val="0000FF"/>
                </a:solidFill>
                <a:latin typeface="Times New Roman" pitchFamily="18" charset="0"/>
                <a:cs typeface="Times New Roman" pitchFamily="18" charset="0"/>
              </a:rPr>
              <a:t>=CH</a:t>
            </a:r>
            <a:r>
              <a:rPr lang="fr-FR" sz="2000" b="1" dirty="0" smtClean="0">
                <a:latin typeface="Times New Roman" pitchFamily="18" charset="0"/>
                <a:cs typeface="Times New Roman" pitchFamily="18" charset="0"/>
              </a:rPr>
              <a:t>_(CH2)</a:t>
            </a:r>
            <a:r>
              <a:rPr lang="fr-FR" sz="2000" b="1" dirty="0" err="1" smtClean="0">
                <a:latin typeface="Times New Roman" pitchFamily="18" charset="0"/>
                <a:cs typeface="Times New Roman" pitchFamily="18" charset="0"/>
              </a:rPr>
              <a:t>n_COOH</a:t>
            </a:r>
            <a:r>
              <a:rPr lang="fr-FR" sz="2000" b="1" dirty="0" smtClean="0">
                <a:latin typeface="Times New Roman" pitchFamily="18" charset="0"/>
                <a:cs typeface="Times New Roman" pitchFamily="18" charset="0"/>
              </a:rPr>
              <a:t>, </a:t>
            </a:r>
            <a:r>
              <a:rPr lang="fr-FR" sz="2400" dirty="0" smtClean="0">
                <a:latin typeface="Times New Roman" pitchFamily="18" charset="0"/>
                <a:cs typeface="Times New Roman" pitchFamily="18" charset="0"/>
              </a:rPr>
              <a:t>possédant dans leur chaine carbonée une ou plusieurs </a:t>
            </a:r>
            <a:r>
              <a:rPr lang="fr-FR" sz="2400" b="1" dirty="0" smtClean="0">
                <a:latin typeface="Times New Roman" pitchFamily="18" charset="0"/>
                <a:cs typeface="Times New Roman" pitchFamily="18" charset="0"/>
              </a:rPr>
              <a:t>doubles liaisons </a:t>
            </a:r>
            <a:r>
              <a:rPr lang="fr-FR" sz="2400" dirty="0" smtClean="0">
                <a:latin typeface="Times New Roman" pitchFamily="18" charset="0"/>
                <a:cs typeface="Times New Roman" pitchFamily="18" charset="0"/>
              </a:rPr>
              <a:t>qui créent un angle ou </a:t>
            </a:r>
            <a:r>
              <a:rPr lang="fr-FR" sz="2400" b="1" dirty="0" smtClean="0">
                <a:latin typeface="Times New Roman" pitchFamily="18" charset="0"/>
                <a:cs typeface="Times New Roman" pitchFamily="18" charset="0"/>
              </a:rPr>
              <a:t>un coude rigide </a:t>
            </a:r>
            <a:r>
              <a:rPr lang="fr-FR" sz="2400" dirty="0" smtClean="0">
                <a:latin typeface="Times New Roman" pitchFamily="18" charset="0"/>
                <a:cs typeface="Times New Roman" pitchFamily="18" charset="0"/>
              </a:rPr>
              <a:t>à 30° donnant à la molécule une </a:t>
            </a:r>
            <a:r>
              <a:rPr lang="fr-FR" sz="2400" b="1" dirty="0" smtClean="0">
                <a:latin typeface="Times New Roman" pitchFamily="18" charset="0"/>
                <a:cs typeface="Times New Roman" pitchFamily="18" charset="0"/>
              </a:rPr>
              <a:t>structure non linéaire</a:t>
            </a:r>
          </a:p>
        </p:txBody>
      </p:sp>
      <p:pic>
        <p:nvPicPr>
          <p:cNvPr id="8" name="Picture 2"/>
          <p:cNvPicPr>
            <a:picLocks noChangeAspect="1" noChangeArrowheads="1"/>
          </p:cNvPicPr>
          <p:nvPr/>
        </p:nvPicPr>
        <p:blipFill>
          <a:blip r:embed="rId2"/>
          <a:srcRect/>
          <a:stretch>
            <a:fillRect/>
          </a:stretch>
        </p:blipFill>
        <p:spPr bwMode="auto">
          <a:xfrm>
            <a:off x="4857752" y="214290"/>
            <a:ext cx="4143404" cy="6429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5072074"/>
            <a:ext cx="8640000" cy="15716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buFont typeface="Wingdings" pitchFamily="2" charset="2"/>
              <a:buChar char="v"/>
            </a:pPr>
            <a:r>
              <a:rPr lang="fr-FR" sz="2400" b="1" dirty="0" smtClean="0">
                <a:latin typeface="Times New Roman" pitchFamily="18" charset="0"/>
                <a:cs typeface="Times New Roman" pitchFamily="18" charset="0"/>
              </a:rPr>
              <a:t>Les doubles liaisons contribuent à affaiblir les interaction entre les chaines voisines </a:t>
            </a:r>
          </a:p>
          <a:p>
            <a:pPr algn="just">
              <a:buFont typeface="Wingdings" pitchFamily="2" charset="2"/>
              <a:buChar char="v"/>
            </a:pPr>
            <a:r>
              <a:rPr lang="fr-FR" sz="2400" b="1" dirty="0" smtClean="0">
                <a:latin typeface="Times New Roman" pitchFamily="18" charset="0"/>
                <a:cs typeface="Times New Roman" pitchFamily="18" charset="0"/>
              </a:rPr>
              <a:t>La membrane devient plus fluide </a:t>
            </a:r>
            <a:endParaRPr lang="fr-FR" sz="2400" b="1"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a:srcRect/>
          <a:stretch>
            <a:fillRect/>
          </a:stretch>
        </p:blipFill>
        <p:spPr bwMode="auto">
          <a:xfrm>
            <a:off x="571472" y="314325"/>
            <a:ext cx="8001056" cy="4757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24"/>
            <a:ext cx="8715436" cy="65556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eaLnBrk="0" fontAlgn="base" hangingPunct="0">
              <a:lnSpc>
                <a:spcPct val="150000"/>
              </a:lnSpc>
              <a:spcBef>
                <a:spcPct val="0"/>
              </a:spcBef>
              <a:spcAft>
                <a:spcPct val="0"/>
              </a:spcAft>
              <a:buFont typeface="Wingdings" pitchFamily="2" charset="2"/>
              <a:buChar char="v"/>
              <a:tabLst>
                <a:tab pos="457200" algn="l"/>
              </a:tabLst>
            </a:pPr>
            <a:r>
              <a:rPr lang="fr-FR" sz="3200" b="1" dirty="0" smtClean="0">
                <a:solidFill>
                  <a:srgbClr val="C00000"/>
                </a:solidFill>
                <a:latin typeface="Times New Roman" pitchFamily="18" charset="0"/>
                <a:cs typeface="Times New Roman" pitchFamily="18" charset="0"/>
              </a:rPr>
              <a:t>La température </a:t>
            </a:r>
          </a:p>
          <a:p>
            <a:pPr algn="just" eaLnBrk="0" fontAlgn="base" hangingPunct="0">
              <a:spcBef>
                <a:spcPct val="0"/>
              </a:spcBef>
              <a:spcAft>
                <a:spcPct val="0"/>
              </a:spcAft>
              <a:tabLst>
                <a:tab pos="457200" algn="l"/>
              </a:tabLst>
            </a:pPr>
            <a:r>
              <a:rPr lang="fr-FR" sz="2400" dirty="0" smtClean="0">
                <a:latin typeface="Times New Roman" pitchFamily="18" charset="0"/>
                <a:cs typeface="Times New Roman" pitchFamily="18" charset="0"/>
              </a:rPr>
              <a:t>Le degré de fluidité des membranes est aussi conditionné par des facteurs externes</a:t>
            </a:r>
          </a:p>
          <a:p>
            <a:pPr algn="just">
              <a:lnSpc>
                <a:spcPct val="150000"/>
              </a:lnSpc>
              <a:buFontTx/>
              <a:buChar char="-"/>
            </a:pPr>
            <a:r>
              <a:rPr lang="fr-FR" sz="2400" b="1" dirty="0" smtClean="0">
                <a:latin typeface="Times New Roman" pitchFamily="18" charset="0"/>
                <a:cs typeface="Times New Roman" pitchFamily="18" charset="0"/>
              </a:rPr>
              <a:t>Une élévation de la température entraîne une mobilité accrue et des déformations des chaînes d’acides gras des lipides, la cytomembrane prend alors un aspect fluide en </a:t>
            </a:r>
            <a:r>
              <a:rPr lang="fr-FR" sz="2400" b="1" dirty="0" smtClean="0">
                <a:solidFill>
                  <a:srgbClr val="FF0066"/>
                </a:solidFill>
                <a:latin typeface="Times New Roman" pitchFamily="18" charset="0"/>
                <a:cs typeface="Times New Roman" pitchFamily="18" charset="0"/>
              </a:rPr>
              <a:t>forme de Cristal liquide.</a:t>
            </a:r>
            <a:endParaRPr lang="fr-FR" sz="2400" b="1" dirty="0" smtClean="0">
              <a:latin typeface="Times New Roman" pitchFamily="18" charset="0"/>
              <a:cs typeface="Times New Roman" pitchFamily="18" charset="0"/>
            </a:endParaRPr>
          </a:p>
          <a:p>
            <a:pPr algn="just"/>
            <a:endParaRPr lang="fr-FR" sz="2400" b="1" dirty="0" smtClean="0">
              <a:latin typeface="Times New Roman" pitchFamily="18" charset="0"/>
              <a:cs typeface="Times New Roman" pitchFamily="18" charset="0"/>
            </a:endParaRPr>
          </a:p>
          <a:p>
            <a:pPr lvl="0" algn="just" eaLnBrk="0" fontAlgn="base" hangingPunct="0">
              <a:lnSpc>
                <a:spcPct val="150000"/>
              </a:lnSpc>
              <a:spcBef>
                <a:spcPct val="0"/>
              </a:spcBef>
              <a:spcAft>
                <a:spcPct val="0"/>
              </a:spcAft>
              <a:buFontTx/>
              <a:buChar char="-"/>
              <a:tabLst>
                <a:tab pos="457200" algn="l"/>
              </a:tabLst>
            </a:pPr>
            <a:r>
              <a:rPr lang="fr-FR" sz="2400" b="1" dirty="0" smtClean="0">
                <a:latin typeface="Times New Roman" pitchFamily="18" charset="0"/>
                <a:cs typeface="Times New Roman" pitchFamily="18" charset="0"/>
              </a:rPr>
              <a:t> À basse température les corps gras sont solides : ils sont étirées au maximum et en contact étroit (la cytomembrane prend alors un </a:t>
            </a:r>
            <a:r>
              <a:rPr lang="fr-FR" sz="2400" b="1" dirty="0" smtClean="0">
                <a:solidFill>
                  <a:schemeClr val="accent1">
                    <a:lumMod val="75000"/>
                  </a:schemeClr>
                </a:solidFill>
                <a:latin typeface="Times New Roman" pitchFamily="18" charset="0"/>
                <a:cs typeface="Times New Roman" pitchFamily="18" charset="0"/>
              </a:rPr>
              <a:t>aspect visqueux= GEL</a:t>
            </a:r>
            <a:r>
              <a:rPr lang="fr-FR" sz="2400" b="1" dirty="0" smtClean="0">
                <a:latin typeface="Times New Roman" pitchFamily="18" charset="0"/>
                <a:cs typeface="Times New Roman" pitchFamily="18" charset="0"/>
              </a:rPr>
              <a:t>).</a:t>
            </a:r>
          </a:p>
          <a:p>
            <a:pPr lvl="0" algn="just" eaLnBrk="0" fontAlgn="base" hangingPunct="0">
              <a:spcBef>
                <a:spcPct val="0"/>
              </a:spcBef>
              <a:spcAft>
                <a:spcPct val="0"/>
              </a:spcAft>
              <a:tabLst>
                <a:tab pos="457200" algn="l"/>
              </a:tabLst>
            </a:pPr>
            <a:r>
              <a:rPr lang="fr-FR" sz="2400" b="1" dirty="0" smtClean="0">
                <a:solidFill>
                  <a:srgbClr val="FF0000"/>
                </a:solidFill>
                <a:latin typeface="Times New Roman" pitchFamily="18" charset="0"/>
                <a:cs typeface="Times New Roman" pitchFamily="18" charset="0"/>
              </a:rPr>
              <a:t>Remarque: </a:t>
            </a:r>
            <a:r>
              <a:rPr lang="fr-FR" sz="2400" b="1" dirty="0" smtClean="0">
                <a:latin typeface="Times New Roman" pitchFamily="18" charset="0"/>
                <a:cs typeface="Times New Roman" pitchFamily="18" charset="0"/>
              </a:rPr>
              <a:t>Il existe une température de transition [10-40°C]              transition                      ordre-désordre</a:t>
            </a:r>
            <a:endParaRPr lang="fr-FR" sz="2400" b="1" dirty="0" smtClean="0">
              <a:latin typeface="Times New Roman" pitchFamily="18" charset="0"/>
              <a:ea typeface="Calibri" pitchFamily="34" charset="0"/>
              <a:cs typeface="Times New Roman" pitchFamily="18" charset="0"/>
            </a:endParaRPr>
          </a:p>
        </p:txBody>
      </p:sp>
      <p:cxnSp>
        <p:nvCxnSpPr>
          <p:cNvPr id="4" name="Connecteur droit avec flèche 3"/>
          <p:cNvCxnSpPr/>
          <p:nvPr/>
        </p:nvCxnSpPr>
        <p:spPr>
          <a:xfrm>
            <a:off x="1857356" y="6427808"/>
            <a:ext cx="1214446" cy="1588"/>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l="21549" t="13735" r="25616" b="5405"/>
          <a:stretch>
            <a:fillRect/>
          </a:stretch>
        </p:blipFill>
        <p:spPr bwMode="auto">
          <a:xfrm>
            <a:off x="3500398" y="0"/>
            <a:ext cx="5643602" cy="5715016"/>
          </a:xfrm>
          <a:prstGeom prst="rect">
            <a:avLst/>
          </a:prstGeom>
          <a:noFill/>
          <a:ln w="9525">
            <a:noFill/>
            <a:miter lim="800000"/>
            <a:headEnd/>
            <a:tailEnd/>
          </a:ln>
        </p:spPr>
      </p:pic>
      <p:sp>
        <p:nvSpPr>
          <p:cNvPr id="3" name="Arrondir un rectangle avec un coin diagonal 2"/>
          <p:cNvSpPr/>
          <p:nvPr/>
        </p:nvSpPr>
        <p:spPr>
          <a:xfrm>
            <a:off x="71438" y="3714752"/>
            <a:ext cx="9001156" cy="2962513"/>
          </a:xfrm>
          <a:prstGeom prst="round2DiagRect">
            <a:avLst/>
          </a:prstGeom>
        </p:spPr>
        <p:style>
          <a:lnRef idx="2">
            <a:schemeClr val="accent1"/>
          </a:lnRef>
          <a:fillRef idx="1">
            <a:schemeClr val="lt1"/>
          </a:fillRef>
          <a:effectRef idx="0">
            <a:schemeClr val="accent1"/>
          </a:effectRef>
          <a:fontRef idx="minor">
            <a:schemeClr val="dk1"/>
          </a:fontRef>
        </p:style>
        <p:txBody>
          <a:bodyPr wrap="square" lIns="180000" rIns="180000">
            <a:spAutoFit/>
          </a:bodyPr>
          <a:lstStyle/>
          <a:p>
            <a:pPr lvl="0" algn="just" eaLnBrk="0" fontAlgn="base" hangingPunct="0">
              <a:spcBef>
                <a:spcPct val="0"/>
              </a:spcBef>
              <a:spcAft>
                <a:spcPct val="0"/>
              </a:spcAft>
              <a:tabLst>
                <a:tab pos="457200" algn="l"/>
              </a:tabLst>
            </a:pPr>
            <a:r>
              <a:rPr lang="fr-FR" sz="2400" b="1" dirty="0" smtClean="0">
                <a:solidFill>
                  <a:srgbClr val="FF0066"/>
                </a:solidFill>
                <a:latin typeface="Times New Roman" pitchFamily="18" charset="0"/>
                <a:ea typeface="Calibri" pitchFamily="34" charset="0"/>
                <a:cs typeface="Times New Roman" pitchFamily="18" charset="0"/>
              </a:rPr>
              <a:t>A température ambiante, </a:t>
            </a:r>
            <a:r>
              <a:rPr lang="fr-FR" sz="2400" b="1" dirty="0" smtClean="0">
                <a:solidFill>
                  <a:srgbClr val="8E0000"/>
                </a:solidFill>
                <a:latin typeface="Times New Roman" pitchFamily="18" charset="0"/>
                <a:ea typeface="Calibri" pitchFamily="34" charset="0"/>
                <a:cs typeface="Times New Roman" pitchFamily="18" charset="0"/>
              </a:rPr>
              <a:t>les phospholipides constitués de queues hydrocarbonées   insaturés , empêchent les molécules lipidiques de s’entasser et augmentent ainsi la fluidité .  </a:t>
            </a:r>
          </a:p>
          <a:p>
            <a:pPr algn="just" eaLnBrk="0" fontAlgn="base" hangingPunct="0">
              <a:spcBef>
                <a:spcPct val="0"/>
              </a:spcBef>
              <a:spcAft>
                <a:spcPct val="0"/>
              </a:spcAft>
              <a:tabLst>
                <a:tab pos="457200" algn="l"/>
              </a:tabLst>
            </a:pPr>
            <a:r>
              <a:rPr lang="fr-FR" sz="2400" dirty="0" smtClean="0">
                <a:solidFill>
                  <a:srgbClr val="0000FF"/>
                </a:solidFill>
                <a:latin typeface="Times New Roman" pitchFamily="18" charset="0"/>
                <a:cs typeface="Times New Roman" pitchFamily="18" charset="0"/>
              </a:rPr>
              <a:t>Une </a:t>
            </a:r>
            <a:r>
              <a:rPr lang="fr-FR" sz="2400" b="1" dirty="0" smtClean="0">
                <a:solidFill>
                  <a:srgbClr val="0000FF"/>
                </a:solidFill>
                <a:latin typeface="Times New Roman" pitchFamily="18" charset="0"/>
                <a:cs typeface="Times New Roman" pitchFamily="18" charset="0"/>
              </a:rPr>
              <a:t>diminution de température à un point critique </a:t>
            </a:r>
            <a:r>
              <a:rPr lang="fr-FR" sz="2400" b="1" dirty="0" smtClean="0">
                <a:solidFill>
                  <a:srgbClr val="002060"/>
                </a:solidFill>
                <a:latin typeface="Times New Roman" pitchFamily="18" charset="0"/>
                <a:cs typeface="Times New Roman" pitchFamily="18" charset="0"/>
              </a:rPr>
              <a:t>peut solidifier une membrane (plus que la membrane est composée de phospholipides saturés et à longue chaine, moins qu’elle peut maintenir une fluidité aux températures faibles) </a:t>
            </a:r>
          </a:p>
        </p:txBody>
      </p:sp>
      <p:pic>
        <p:nvPicPr>
          <p:cNvPr id="5" name="Image 4"/>
          <p:cNvPicPr/>
          <p:nvPr/>
        </p:nvPicPr>
        <p:blipFill>
          <a:blip r:embed="rId3"/>
          <a:srcRect l="38184" t="63762" r="32052" b="10830"/>
          <a:stretch>
            <a:fillRect/>
          </a:stretch>
        </p:blipFill>
        <p:spPr bwMode="auto">
          <a:xfrm>
            <a:off x="0" y="0"/>
            <a:ext cx="3428992" cy="3714752"/>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142844" y="71414"/>
            <a:ext cx="8858312" cy="6000792"/>
          </a:xfrm>
          <a:prstGeom prst="rect">
            <a:avLst/>
          </a:prstGeom>
          <a:noFill/>
          <a:ln w="9525">
            <a:solidFill>
              <a:srgbClr val="FF0000"/>
            </a:solidFill>
            <a:miter lim="800000"/>
            <a:headEnd/>
            <a:tailEnd/>
          </a:ln>
          <a:effectLst/>
        </p:spPr>
      </p:pic>
      <p:sp>
        <p:nvSpPr>
          <p:cNvPr id="3" name="Rectangle 2"/>
          <p:cNvSpPr/>
          <p:nvPr/>
        </p:nvSpPr>
        <p:spPr>
          <a:xfrm>
            <a:off x="357190" y="6143644"/>
            <a:ext cx="8643966" cy="430887"/>
          </a:xfrm>
          <a:prstGeom prst="rect">
            <a:avLst/>
          </a:prstGeom>
        </p:spPr>
        <p:txBody>
          <a:bodyPr wrap="square">
            <a:spAutoFit/>
          </a:bodyPr>
          <a:lstStyle/>
          <a:p>
            <a:r>
              <a:rPr lang="fr-FR" sz="2200" b="1" dirty="0" smtClean="0">
                <a:latin typeface="Times New Roman" pitchFamily="18" charset="0"/>
                <a:cs typeface="Times New Roman" pitchFamily="18" charset="0"/>
              </a:rPr>
              <a:t>Figure : Modèle de la mosaïque fluide modèle de Singer et Nicholson </a:t>
            </a:r>
            <a:endParaRPr lang="fr-FR" sz="2200" b="1" dirty="0">
              <a:latin typeface="Times New Roman" pitchFamily="18" charset="0"/>
              <a:cs typeface="Times New Roman" pitchFamily="18" charset="0"/>
            </a:endParaRPr>
          </a:p>
        </p:txBody>
      </p:sp>
      <p:sp>
        <p:nvSpPr>
          <p:cNvPr id="4" name="Rectangle 3"/>
          <p:cNvSpPr/>
          <p:nvPr/>
        </p:nvSpPr>
        <p:spPr>
          <a:xfrm>
            <a:off x="199670" y="500042"/>
            <a:ext cx="1872000"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8" y="826733"/>
            <a:ext cx="9001156" cy="581697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eaLnBrk="0" fontAlgn="base" hangingPunct="0">
              <a:lnSpc>
                <a:spcPct val="150000"/>
              </a:lnSpc>
              <a:spcBef>
                <a:spcPct val="0"/>
              </a:spcBef>
              <a:spcAft>
                <a:spcPct val="0"/>
              </a:spcAft>
              <a:buFont typeface="Wingdings" pitchFamily="2" charset="2"/>
              <a:buChar char="v"/>
              <a:tabLst>
                <a:tab pos="457200" algn="l"/>
              </a:tabLst>
            </a:pPr>
            <a:r>
              <a:rPr lang="fr-FR" sz="2400" b="1" dirty="0" smtClean="0">
                <a:solidFill>
                  <a:srgbClr val="C00000"/>
                </a:solidFill>
                <a:latin typeface="Times New Roman" pitchFamily="18" charset="0"/>
                <a:cs typeface="Times New Roman" pitchFamily="18" charset="0"/>
              </a:rPr>
              <a:t>La richesse en cholestérol</a:t>
            </a:r>
          </a:p>
          <a:p>
            <a:pPr lvl="0" algn="just" eaLnBrk="0" fontAlgn="base" hangingPunct="0">
              <a:lnSpc>
                <a:spcPct val="150000"/>
              </a:lnSpc>
              <a:spcBef>
                <a:spcPct val="0"/>
              </a:spcBef>
              <a:spcAft>
                <a:spcPct val="0"/>
              </a:spcAft>
              <a:tabLst>
                <a:tab pos="457200" algn="l"/>
              </a:tabLst>
            </a:pPr>
            <a:r>
              <a:rPr lang="fr-FR" sz="2400" b="1" dirty="0" smtClean="0">
                <a:latin typeface="Times New Roman" pitchFamily="18" charset="0"/>
                <a:cs typeface="Times New Roman" pitchFamily="18" charset="0"/>
              </a:rPr>
              <a:t>La proportion de cholestérol dans les bicouches, peut être élevée et atteindre parfois 25 % des lipides totaux.</a:t>
            </a:r>
          </a:p>
          <a:p>
            <a:pPr lvl="0" algn="just" eaLnBrk="0" fontAlgn="base" hangingPunct="0">
              <a:spcBef>
                <a:spcPct val="0"/>
              </a:spcBef>
              <a:spcAft>
                <a:spcPct val="0"/>
              </a:spcAft>
              <a:buFontTx/>
              <a:buChar char="•"/>
              <a:tabLst>
                <a:tab pos="457200" algn="l"/>
              </a:tabLst>
            </a:pPr>
            <a:r>
              <a:rPr lang="fr-FR" sz="2400" b="1" dirty="0" smtClean="0">
                <a:latin typeface="Times New Roman" pitchFamily="18" charset="0"/>
                <a:cs typeface="Times New Roman" pitchFamily="18" charset="0"/>
              </a:rPr>
              <a:t>Par sa conformation:</a:t>
            </a:r>
          </a:p>
          <a:p>
            <a:pPr lvl="2" algn="just" eaLnBrk="0" fontAlgn="base" hangingPunct="0">
              <a:spcBef>
                <a:spcPct val="0"/>
              </a:spcBef>
              <a:spcAft>
                <a:spcPct val="0"/>
              </a:spcAft>
              <a:buFont typeface="Wingdings" pitchFamily="2" charset="2"/>
              <a:buChar char="Ø"/>
              <a:tabLst>
                <a:tab pos="457200" algn="l"/>
              </a:tabLst>
            </a:pPr>
            <a:r>
              <a:rPr lang="fr-FR" sz="2400" b="1" dirty="0" smtClean="0">
                <a:solidFill>
                  <a:schemeClr val="bg2">
                    <a:lumMod val="25000"/>
                  </a:schemeClr>
                </a:solidFill>
                <a:latin typeface="Times New Roman" pitchFamily="18" charset="0"/>
                <a:cs typeface="Times New Roman" pitchFamily="18" charset="0"/>
              </a:rPr>
              <a:t>Rigide au niveau du noyau  </a:t>
            </a:r>
            <a:r>
              <a:rPr lang="fr-FR" sz="2400" b="1" dirty="0" err="1" smtClean="0">
                <a:solidFill>
                  <a:schemeClr val="bg2">
                    <a:lumMod val="25000"/>
                  </a:schemeClr>
                </a:solidFill>
                <a:latin typeface="Times New Roman" pitchFamily="18" charset="0"/>
                <a:cs typeface="Times New Roman" pitchFamily="18" charset="0"/>
              </a:rPr>
              <a:t>tétracyclique</a:t>
            </a:r>
            <a:r>
              <a:rPr lang="fr-FR" sz="2400" b="1" dirty="0" smtClean="0">
                <a:latin typeface="Times New Roman" pitchFamily="18" charset="0"/>
                <a:cs typeface="Times New Roman" pitchFamily="18" charset="0"/>
              </a:rPr>
              <a:t>,</a:t>
            </a:r>
          </a:p>
          <a:p>
            <a:pPr lvl="2" algn="just" eaLnBrk="0" fontAlgn="base" hangingPunct="0">
              <a:spcBef>
                <a:spcPct val="0"/>
              </a:spcBef>
              <a:spcAft>
                <a:spcPct val="0"/>
              </a:spcAft>
              <a:buFont typeface="Wingdings" pitchFamily="2" charset="2"/>
              <a:buChar char="Ø"/>
              <a:tabLst>
                <a:tab pos="457200" algn="l"/>
              </a:tabLst>
            </a:pPr>
            <a:r>
              <a:rPr lang="fr-FR" sz="2400" b="1" dirty="0" smtClean="0">
                <a:solidFill>
                  <a:srgbClr val="FF3300"/>
                </a:solidFill>
                <a:latin typeface="Times New Roman" pitchFamily="18" charset="0"/>
                <a:cs typeface="Times New Roman" pitchFamily="18" charset="0"/>
              </a:rPr>
              <a:t>Souple au niveau de la chaîne hydrophobe </a:t>
            </a:r>
          </a:p>
          <a:p>
            <a:pPr lvl="0" algn="just" eaLnBrk="0" fontAlgn="base" hangingPunct="0">
              <a:spcBef>
                <a:spcPct val="0"/>
              </a:spcBef>
              <a:spcAft>
                <a:spcPct val="0"/>
              </a:spcAft>
              <a:buFont typeface="Arial" pitchFamily="34" charset="0"/>
              <a:buChar char="•"/>
              <a:tabLst>
                <a:tab pos="457200" algn="l"/>
              </a:tabLst>
            </a:pPr>
            <a:r>
              <a:rPr lang="fr-FR" sz="2400" b="1" dirty="0" smtClean="0">
                <a:latin typeface="Times New Roman" pitchFamily="18" charset="0"/>
                <a:cs typeface="Times New Roman" pitchFamily="18" charset="0"/>
              </a:rPr>
              <a:t>Et sa position par rapport aux autres lipides</a:t>
            </a:r>
          </a:p>
          <a:p>
            <a:pPr lvl="0" algn="just" eaLnBrk="0" fontAlgn="base" hangingPunct="0">
              <a:spcBef>
                <a:spcPct val="0"/>
              </a:spcBef>
              <a:spcAft>
                <a:spcPct val="0"/>
              </a:spcAft>
              <a:tabLst>
                <a:tab pos="457200" algn="l"/>
              </a:tabLst>
            </a:pPr>
            <a:endParaRPr lang="fr-FR" sz="2400" b="1" dirty="0" smtClean="0">
              <a:latin typeface="Times New Roman" pitchFamily="18" charset="0"/>
              <a:cs typeface="Times New Roman" pitchFamily="18" charset="0"/>
            </a:endParaRPr>
          </a:p>
          <a:p>
            <a:pPr lvl="0" algn="just" eaLnBrk="0" fontAlgn="base" hangingPunct="0">
              <a:spcBef>
                <a:spcPct val="0"/>
              </a:spcBef>
              <a:spcAft>
                <a:spcPct val="0"/>
              </a:spcAft>
              <a:tabLst>
                <a:tab pos="457200" algn="l"/>
              </a:tabLst>
            </a:pPr>
            <a:r>
              <a:rPr lang="fr-FR" sz="2400" b="1" dirty="0" smtClean="0">
                <a:latin typeface="Times New Roman" pitchFamily="18" charset="0"/>
                <a:cs typeface="Times New Roman" pitchFamily="18" charset="0"/>
              </a:rPr>
              <a:t>Le cholestérol peut </a:t>
            </a:r>
            <a:r>
              <a:rPr lang="fr-FR" sz="2400" b="1" u="sng" dirty="0" smtClean="0">
                <a:solidFill>
                  <a:schemeClr val="accent3">
                    <a:lumMod val="50000"/>
                  </a:schemeClr>
                </a:solidFill>
                <a:latin typeface="Times New Roman" pitchFamily="18" charset="0"/>
                <a:cs typeface="Times New Roman" pitchFamily="18" charset="0"/>
              </a:rPr>
              <a:t>moduler</a:t>
            </a:r>
            <a:r>
              <a:rPr lang="fr-FR" sz="2400" b="1" dirty="0" smtClean="0">
                <a:latin typeface="Times New Roman" pitchFamily="18" charset="0"/>
                <a:cs typeface="Times New Roman" pitchFamily="18" charset="0"/>
              </a:rPr>
              <a:t> la fluidité liée à ces lipides.</a:t>
            </a:r>
          </a:p>
          <a:p>
            <a:pPr lvl="0" algn="just" eaLnBrk="0" fontAlgn="base" hangingPunct="0">
              <a:spcBef>
                <a:spcPct val="0"/>
              </a:spcBef>
              <a:spcAft>
                <a:spcPct val="0"/>
              </a:spcAft>
              <a:buFont typeface="Wingdings" pitchFamily="2" charset="2"/>
              <a:buChar char="Ø"/>
              <a:tabLst>
                <a:tab pos="457200" algn="l"/>
              </a:tabLst>
            </a:pPr>
            <a:r>
              <a:rPr lang="fr-FR" sz="2400" b="1" dirty="0" smtClean="0">
                <a:latin typeface="Times New Roman" pitchFamily="18" charset="0"/>
                <a:cs typeface="Times New Roman" pitchFamily="18" charset="0"/>
              </a:rPr>
              <a:t>son encombrement tend à écarter les chaînes rigides d’acides gras saturés (et donc à augmenter la fluidité) </a:t>
            </a:r>
          </a:p>
          <a:p>
            <a:pPr lvl="0" algn="just" eaLnBrk="0" fontAlgn="base" hangingPunct="0">
              <a:spcBef>
                <a:spcPct val="0"/>
              </a:spcBef>
              <a:spcAft>
                <a:spcPct val="0"/>
              </a:spcAft>
              <a:buFont typeface="Wingdings" pitchFamily="2" charset="2"/>
              <a:buChar char="Ø"/>
              <a:tabLst>
                <a:tab pos="457200" algn="l"/>
              </a:tabLst>
            </a:pPr>
            <a:r>
              <a:rPr lang="fr-FR" sz="2400" b="1" dirty="0" smtClean="0">
                <a:latin typeface="Times New Roman" pitchFamily="18" charset="0"/>
                <a:cs typeface="Times New Roman" pitchFamily="18" charset="0"/>
              </a:rPr>
              <a:t>et au contraire à stabiliser les chaînes insaturées, qui sont au départ moins tassées les unes sur les autres (diminution de la fluidité). </a:t>
            </a:r>
          </a:p>
        </p:txBody>
      </p:sp>
      <p:sp>
        <p:nvSpPr>
          <p:cNvPr id="3" name="Rectangle 2"/>
          <p:cNvSpPr/>
          <p:nvPr/>
        </p:nvSpPr>
        <p:spPr>
          <a:xfrm>
            <a:off x="142876" y="-24"/>
            <a:ext cx="8858280" cy="855958"/>
          </a:xfrm>
          <a:prstGeom prst="rect">
            <a:avLst/>
          </a:prstGeom>
        </p:spPr>
        <p:style>
          <a:lnRef idx="2">
            <a:schemeClr val="accent1"/>
          </a:lnRef>
          <a:fillRef idx="1">
            <a:schemeClr val="lt1"/>
          </a:fillRef>
          <a:effectRef idx="0">
            <a:schemeClr val="accent1"/>
          </a:effectRef>
          <a:fontRef idx="minor">
            <a:schemeClr val="dk1"/>
          </a:fontRef>
        </p:style>
        <p:txBody>
          <a:bodyPr wrap="square" tIns="180000" bIns="180000">
            <a:spAutoFit/>
          </a:bodyPr>
          <a:lstStyle/>
          <a:p>
            <a:pPr lvl="0" algn="ctr" eaLnBrk="0" fontAlgn="base" hangingPunct="0">
              <a:spcBef>
                <a:spcPct val="0"/>
              </a:spcBef>
              <a:spcAft>
                <a:spcPct val="0"/>
              </a:spcAft>
              <a:tabLst>
                <a:tab pos="457200" algn="l"/>
              </a:tabLst>
            </a:pPr>
            <a:r>
              <a:rPr lang="fr-FR" sz="3200" b="1" u="sng" dirty="0" smtClean="0">
                <a:latin typeface="Times New Roman" pitchFamily="18" charset="0"/>
                <a:ea typeface="Calibri" pitchFamily="34" charset="0"/>
                <a:cs typeface="Times New Roman" pitchFamily="18" charset="0"/>
              </a:rPr>
              <a:t>Facteurs influençant la fluidité membranaire </a:t>
            </a:r>
          </a:p>
        </p:txBody>
      </p:sp>
    </p:spTree>
  </p:cSld>
  <p:clrMapOvr>
    <a:masterClrMapping/>
  </p:clrMapOvr>
  <p:transition>
    <p:pull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 y="6027027"/>
            <a:ext cx="9144032" cy="830997"/>
          </a:xfrm>
          <a:prstGeom prst="rect">
            <a:avLst/>
          </a:prstGeom>
          <a:ln w="57150">
            <a:solidFill>
              <a:srgbClr val="D60093"/>
            </a:solidFill>
          </a:ln>
        </p:spPr>
        <p:txBody>
          <a:bodyPr wrap="square">
            <a:spAutoFit/>
          </a:bodyPr>
          <a:lstStyle/>
          <a:p>
            <a:r>
              <a:rPr lang="fr-FR" sz="2400" b="1" dirty="0" smtClean="0">
                <a:latin typeface="Times New Roman" pitchFamily="18" charset="0"/>
                <a:cs typeface="Times New Roman" pitchFamily="18" charset="0"/>
              </a:rPr>
              <a:t>Figure: </a:t>
            </a:r>
            <a:r>
              <a:rPr lang="fr-FR" sz="2400" dirty="0" smtClean="0">
                <a:latin typeface="Times New Roman" pitchFamily="18" charset="0"/>
                <a:cs typeface="Times New Roman" pitchFamily="18" charset="0"/>
              </a:rPr>
              <a:t>Importance du cholestérol dans le contrôle de la fluidité membranaire, en fonction de la composition en lipides de la membrane</a:t>
            </a:r>
            <a:endParaRPr lang="fr-FR" sz="24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a:srcRect/>
          <a:stretch>
            <a:fillRect/>
          </a:stretch>
        </p:blipFill>
        <p:spPr bwMode="auto">
          <a:xfrm>
            <a:off x="0" y="0"/>
            <a:ext cx="9143999" cy="6000767"/>
          </a:xfrm>
          <a:prstGeom prst="rect">
            <a:avLst/>
          </a:prstGeom>
          <a:noFill/>
          <a:ln w="57150">
            <a:solidFill>
              <a:srgbClr val="0070C0"/>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620"/>
            <a:ext cx="4643438" cy="6793380"/>
          </a:xfrm>
          <a:prstGeom prst="rect">
            <a:avLst/>
          </a:prstGeom>
          <a:solidFill>
            <a:schemeClr val="bg2">
              <a:lumMod val="90000"/>
            </a:schemeClr>
          </a:solidFill>
          <a:ln w="38100">
            <a:solidFill>
              <a:srgbClr val="C00000"/>
            </a:solidFill>
          </a:ln>
        </p:spPr>
        <p:style>
          <a:lnRef idx="1">
            <a:schemeClr val="accent1"/>
          </a:lnRef>
          <a:fillRef idx="2">
            <a:schemeClr val="accent1"/>
          </a:fillRef>
          <a:effectRef idx="1">
            <a:schemeClr val="accent1"/>
          </a:effectRef>
          <a:fontRef idx="minor">
            <a:schemeClr val="dk1"/>
          </a:fontRef>
        </p:style>
        <p:txBody>
          <a:bodyPr wrap="square" lIns="396000" tIns="72000" rIns="396000" bIns="72000">
            <a:spAutoFit/>
          </a:bodyPr>
          <a:lstStyle/>
          <a:p>
            <a:pPr lvl="0" algn="just" eaLnBrk="0" fontAlgn="base" hangingPunct="0">
              <a:lnSpc>
                <a:spcPct val="150000"/>
              </a:lnSpc>
              <a:spcBef>
                <a:spcPct val="0"/>
              </a:spcBef>
              <a:spcAft>
                <a:spcPct val="0"/>
              </a:spcAft>
              <a:buFont typeface="Wingdings" pitchFamily="2" charset="2"/>
              <a:buChar char="Ø"/>
              <a:tabLst>
                <a:tab pos="457200" algn="l"/>
              </a:tabLst>
            </a:pPr>
            <a:r>
              <a:rPr lang="fr-FR" sz="2400" b="1" dirty="0" smtClean="0">
                <a:latin typeface="Times New Roman" pitchFamily="18" charset="0"/>
                <a:cs typeface="Times New Roman" pitchFamily="18" charset="0"/>
              </a:rPr>
              <a:t>Par rapport à l’action de la </a:t>
            </a:r>
            <a:r>
              <a:rPr lang="fr-FR" sz="2400" b="1" u="sng" dirty="0" smtClean="0">
                <a:solidFill>
                  <a:srgbClr val="C00000"/>
                </a:solidFill>
                <a:latin typeface="Times New Roman" pitchFamily="18" charset="0"/>
                <a:cs typeface="Times New Roman" pitchFamily="18" charset="0"/>
              </a:rPr>
              <a:t>température</a:t>
            </a:r>
            <a:r>
              <a:rPr lang="fr-FR" sz="2400" b="1" dirty="0" smtClean="0">
                <a:latin typeface="Times New Roman" pitchFamily="18" charset="0"/>
                <a:cs typeface="Times New Roman" pitchFamily="18" charset="0"/>
              </a:rPr>
              <a:t>, le cholestérol présente aussi un effet </a:t>
            </a:r>
            <a:r>
              <a:rPr lang="fr-FR" sz="2400" b="1" u="sng" dirty="0" smtClean="0">
                <a:solidFill>
                  <a:srgbClr val="00B050"/>
                </a:solidFill>
                <a:latin typeface="Times New Roman" pitchFamily="18" charset="0"/>
                <a:cs typeface="Times New Roman" pitchFamily="18" charset="0"/>
              </a:rPr>
              <a:t>tampon</a:t>
            </a:r>
            <a:r>
              <a:rPr lang="fr-FR" sz="2400" b="1" dirty="0" smtClean="0">
                <a:latin typeface="Times New Roman" pitchFamily="18" charset="0"/>
                <a:cs typeface="Times New Roman" pitchFamily="18" charset="0"/>
              </a:rPr>
              <a:t> puisqu’il tend à empêcher les acides gras d’entrer en contact étroit et d’établir des liens solides lorsque la température basse de transition est atteinte, et au contraire à les maintenir associés aux températures élevées.</a:t>
            </a:r>
            <a:endParaRPr lang="fr-FR" sz="2400" b="1" dirty="0" smtClean="0">
              <a:latin typeface="Times New Roman" pitchFamily="18" charset="0"/>
              <a:ea typeface="Calibri" pitchFamily="34" charset="0"/>
              <a:cs typeface="Times New Roman" pitchFamily="18" charset="0"/>
            </a:endParaRPr>
          </a:p>
        </p:txBody>
      </p:sp>
      <p:pic>
        <p:nvPicPr>
          <p:cNvPr id="3" name="Image 2"/>
          <p:cNvPicPr/>
          <p:nvPr/>
        </p:nvPicPr>
        <p:blipFill>
          <a:blip r:embed="rId2"/>
          <a:srcRect l="52504" t="17061" r="38499" b="8188"/>
          <a:stretch>
            <a:fillRect/>
          </a:stretch>
        </p:blipFill>
        <p:spPr bwMode="auto">
          <a:xfrm>
            <a:off x="6286512" y="0"/>
            <a:ext cx="1143008" cy="6286520"/>
          </a:xfrm>
          <a:prstGeom prst="rect">
            <a:avLst/>
          </a:prstGeom>
          <a:noFill/>
          <a:ln w="9525">
            <a:noFill/>
            <a:miter lim="800000"/>
            <a:headEnd/>
            <a:tailEnd/>
          </a:ln>
        </p:spPr>
      </p:pic>
      <p:pic>
        <p:nvPicPr>
          <p:cNvPr id="4" name="Image 3"/>
          <p:cNvPicPr/>
          <p:nvPr/>
        </p:nvPicPr>
        <p:blipFill>
          <a:blip r:embed="rId3"/>
          <a:srcRect l="11936" t="19749" r="56511" b="27979"/>
          <a:stretch>
            <a:fillRect/>
          </a:stretch>
        </p:blipFill>
        <p:spPr bwMode="auto">
          <a:xfrm>
            <a:off x="7429520" y="142852"/>
            <a:ext cx="1643042" cy="3286148"/>
          </a:xfrm>
          <a:prstGeom prst="rect">
            <a:avLst/>
          </a:prstGeom>
          <a:noFill/>
          <a:ln w="9525">
            <a:noFill/>
            <a:miter lim="800000"/>
            <a:headEnd/>
            <a:tailEnd/>
          </a:ln>
        </p:spPr>
      </p:pic>
      <p:pic>
        <p:nvPicPr>
          <p:cNvPr id="6" name="Image 5"/>
          <p:cNvPicPr/>
          <p:nvPr/>
        </p:nvPicPr>
        <p:blipFill>
          <a:blip r:embed="rId4"/>
          <a:srcRect/>
          <a:stretch>
            <a:fillRect/>
          </a:stretch>
        </p:blipFill>
        <p:spPr bwMode="auto">
          <a:xfrm>
            <a:off x="4643438" y="0"/>
            <a:ext cx="4500562" cy="6858000"/>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214314" y="357166"/>
            <a:ext cx="8715404" cy="571301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360000" tIns="360000" rIns="360000" bIns="36000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fr-FR"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Remarque: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Toutes les cellules, y compris les plus simples d’entre elles, les Bactéries, sont capables de réguler et d’adapter la composition lipidique de leurs membranes en fonction des conditions du milieu, afin de maintenir une fluidité optimale.</a:t>
            </a:r>
          </a:p>
          <a:p>
            <a:pPr marL="0" marR="0" lvl="0" indent="0" algn="just" defTabSz="914400" rtl="0" eaLnBrk="1" fontAlgn="base" latinLnBrk="0" hangingPunct="1">
              <a:lnSpc>
                <a:spcPct val="150000"/>
              </a:lnSpc>
              <a:spcBef>
                <a:spcPct val="0"/>
              </a:spcBef>
              <a:spcAft>
                <a:spcPct val="0"/>
              </a:spcAft>
              <a:buClrTx/>
              <a:buSzTx/>
              <a:buFontTx/>
              <a:buNone/>
              <a:tabLst/>
            </a:pPr>
            <a:endPar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lvl="0" algn="just" fontAlgn="base">
              <a:lnSpc>
                <a:spcPct val="150000"/>
              </a:lnSpc>
              <a:spcBef>
                <a:spcPct val="0"/>
              </a:spcBef>
              <a:spcAft>
                <a:spcPct val="0"/>
              </a:spcAft>
            </a:pPr>
            <a:r>
              <a:rPr lang="fr-FR" sz="2400" b="1" i="1" dirty="0" smtClean="0">
                <a:solidFill>
                  <a:srgbClr val="FF0000"/>
                </a:solidFill>
                <a:latin typeface="Times New Roman" pitchFamily="18" charset="0"/>
                <a:ea typeface="Calibri" pitchFamily="34" charset="0"/>
                <a:cs typeface="Times New Roman" pitchFamily="18" charset="0"/>
              </a:rPr>
              <a:t>Exemples: </a:t>
            </a:r>
          </a:p>
          <a:p>
            <a:pPr>
              <a:lnSpc>
                <a:spcPct val="150000"/>
              </a:lnSpc>
              <a:buFont typeface="Wingdings" pitchFamily="2" charset="2"/>
              <a:buChar char="v"/>
            </a:pPr>
            <a:r>
              <a:rPr lang="fr-FR" sz="2400" b="1" dirty="0" smtClean="0">
                <a:solidFill>
                  <a:schemeClr val="tx1"/>
                </a:solidFill>
                <a:latin typeface="Times New Roman" pitchFamily="18" charset="0"/>
                <a:ea typeface="Calibri" pitchFamily="34" charset="0"/>
                <a:cs typeface="Times New Roman" pitchFamily="18" charset="0"/>
              </a:rPr>
              <a:t>Certaines plantes peuvent modifier la composition de leurs membranes selon les saisons.</a:t>
            </a:r>
            <a:endParaRPr kumimoji="0" lang="fr-FR" sz="28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357190" y="1023993"/>
            <a:ext cx="8572528" cy="433383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252000" tIns="180000" rIns="252000" bIns="180000" numCol="1" anchor="ctr" anchorCtr="0" compatLnSpc="1">
            <a:prstTxWarp prst="textNoShape">
              <a:avLst/>
            </a:prstTxWarp>
            <a:spAutoFit/>
          </a:bodyPr>
          <a:lstStyle/>
          <a:p>
            <a:pPr lvl="0" algn="just" fontAlgn="base">
              <a:lnSpc>
                <a:spcPct val="150000"/>
              </a:lnSpc>
              <a:spcBef>
                <a:spcPct val="0"/>
              </a:spcBef>
              <a:spcAft>
                <a:spcPct val="0"/>
              </a:spcAft>
            </a:pPr>
            <a:r>
              <a:rPr lang="fr-FR" sz="2400" b="1" i="1" dirty="0" smtClean="0">
                <a:solidFill>
                  <a:srgbClr val="FF0000"/>
                </a:solidFill>
                <a:latin typeface="Times New Roman" pitchFamily="18" charset="0"/>
                <a:ea typeface="Calibri" pitchFamily="34" charset="0"/>
                <a:cs typeface="Times New Roman" pitchFamily="18" charset="0"/>
              </a:rPr>
              <a:t>Exemples: </a:t>
            </a:r>
          </a:p>
          <a:p>
            <a:pPr lvl="0" algn="just" fontAlgn="base">
              <a:lnSpc>
                <a:spcPct val="150000"/>
              </a:lnSpc>
              <a:spcBef>
                <a:spcPct val="0"/>
              </a:spcBef>
              <a:spcAft>
                <a:spcPct val="0"/>
              </a:spcAft>
              <a:buFont typeface="Wingdings" pitchFamily="2" charset="2"/>
              <a:buChar char="v"/>
            </a:pPr>
            <a:r>
              <a:rPr lang="fr-FR" sz="2400" b="1" dirty="0" smtClean="0">
                <a:solidFill>
                  <a:schemeClr val="tx1"/>
                </a:solidFill>
                <a:latin typeface="Times New Roman" pitchFamily="18" charset="0"/>
                <a:ea typeface="Calibri" pitchFamily="34" charset="0"/>
                <a:cs typeface="Times New Roman" pitchFamily="18" charset="0"/>
              </a:rPr>
              <a:t>Lorsque </a:t>
            </a:r>
            <a:r>
              <a:rPr lang="fr-FR" sz="2400" b="1" i="1" dirty="0" smtClean="0">
                <a:solidFill>
                  <a:schemeClr val="tx1"/>
                </a:solidFill>
                <a:latin typeface="Times New Roman" pitchFamily="18" charset="0"/>
                <a:ea typeface="Calibri" pitchFamily="34" charset="0"/>
                <a:cs typeface="Times New Roman" pitchFamily="18" charset="0"/>
              </a:rPr>
              <a:t>Escherichia coli</a:t>
            </a:r>
            <a:r>
              <a:rPr lang="fr-FR" sz="2400" b="1" dirty="0" smtClean="0">
                <a:solidFill>
                  <a:schemeClr val="tx1"/>
                </a:solidFill>
                <a:latin typeface="Times New Roman" pitchFamily="18" charset="0"/>
                <a:ea typeface="Calibri" pitchFamily="34" charset="0"/>
                <a:cs typeface="Times New Roman" pitchFamily="18" charset="0"/>
              </a:rPr>
              <a:t>, dont la température de croissance est normalement de 37 °C, est cultivée à 27 °C, on observe que la quantité relative des chaînes hydrocarbonées insaturées contenues dans ses lipides membranaires augmente significativement ; la fluidité est ainsi conservée</a:t>
            </a:r>
          </a:p>
          <a:p>
            <a:pPr lvl="0" algn="just" fontAlgn="base">
              <a:lnSpc>
                <a:spcPct val="150000"/>
              </a:lnSpc>
              <a:spcBef>
                <a:spcPct val="0"/>
              </a:spcBef>
              <a:spcAft>
                <a:spcPct val="0"/>
              </a:spcAft>
            </a:pPr>
            <a:endParaRPr lang="fr-FR" sz="2800" b="1" dirty="0" smtClean="0">
              <a:solidFill>
                <a:schemeClr val="tx1"/>
              </a:solidFill>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71406" y="114780"/>
            <a:ext cx="9001124" cy="645749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252000" tIns="180000" rIns="252000" bIns="180000" numCol="1" anchor="ctr" anchorCtr="0" compatLnSpc="1">
            <a:prstTxWarp prst="textNoShape">
              <a:avLst/>
            </a:prstTxWarp>
            <a:spAutoFit/>
          </a:bodyPr>
          <a:lstStyle/>
          <a:p>
            <a:pPr lvl="0" algn="just" fontAlgn="base">
              <a:lnSpc>
                <a:spcPct val="150000"/>
              </a:lnSpc>
              <a:spcBef>
                <a:spcPct val="0"/>
              </a:spcBef>
              <a:spcAft>
                <a:spcPct val="0"/>
              </a:spcAft>
            </a:pPr>
            <a:r>
              <a:rPr lang="fr-FR" sz="2400" b="1" i="1" dirty="0" smtClean="0">
                <a:solidFill>
                  <a:srgbClr val="FF0000"/>
                </a:solidFill>
                <a:latin typeface="Times New Roman" pitchFamily="18" charset="0"/>
                <a:ea typeface="Calibri" pitchFamily="34" charset="0"/>
                <a:cs typeface="Times New Roman" pitchFamily="18" charset="0"/>
              </a:rPr>
              <a:t>Exemples: </a:t>
            </a:r>
          </a:p>
          <a:p>
            <a:pPr algn="just" fontAlgn="base">
              <a:lnSpc>
                <a:spcPct val="150000"/>
              </a:lnSpc>
              <a:spcBef>
                <a:spcPct val="0"/>
              </a:spcBef>
              <a:spcAft>
                <a:spcPct val="0"/>
              </a:spcAft>
              <a:buFont typeface="Wingdings" pitchFamily="2" charset="2"/>
              <a:buChar char="v"/>
            </a:pPr>
            <a:r>
              <a:rPr lang="fr-FR" sz="2400" dirty="0" smtClean="0">
                <a:solidFill>
                  <a:schemeClr val="tx1"/>
                </a:solidFill>
                <a:latin typeface="Times New Roman" pitchFamily="18" charset="0"/>
                <a:ea typeface="Times New Roman" pitchFamily="18" charset="0"/>
                <a:cs typeface="Times New Roman" pitchFamily="18" charset="0"/>
              </a:rPr>
              <a:t>Durant leur séjour dans l'épididyme, les spermatozoïdes subissent de nombreux remaniements dans la composition biochimique de leurs membranes plasmiques. On note notamment des changements dans la composition des lipides membranaires par </a:t>
            </a:r>
            <a:r>
              <a:rPr lang="fr-FR" sz="2400" b="1" dirty="0" smtClean="0">
                <a:solidFill>
                  <a:schemeClr val="tx1"/>
                </a:solidFill>
                <a:latin typeface="Times New Roman" pitchFamily="18" charset="0"/>
                <a:ea typeface="Times New Roman" pitchFamily="18" charset="0"/>
                <a:cs typeface="Times New Roman" pitchFamily="18" charset="0"/>
              </a:rPr>
              <a:t>l'accroissement des acides gras</a:t>
            </a:r>
            <a:r>
              <a:rPr lang="fr-FR" sz="2400" dirty="0" smtClean="0">
                <a:solidFill>
                  <a:schemeClr val="tx1"/>
                </a:solidFill>
                <a:latin typeface="Times New Roman" pitchFamily="18" charset="0"/>
                <a:ea typeface="Times New Roman" pitchFamily="18" charset="0"/>
                <a:cs typeface="Times New Roman" pitchFamily="18" charset="0"/>
              </a:rPr>
              <a:t> </a:t>
            </a:r>
            <a:r>
              <a:rPr lang="fr-FR" sz="2400" b="1" dirty="0" smtClean="0">
                <a:solidFill>
                  <a:schemeClr val="tx1"/>
                </a:solidFill>
                <a:latin typeface="Times New Roman" pitchFamily="18" charset="0"/>
                <a:ea typeface="Times New Roman" pitchFamily="18" charset="0"/>
                <a:cs typeface="Times New Roman" pitchFamily="18" charset="0"/>
              </a:rPr>
              <a:t>courts</a:t>
            </a:r>
            <a:r>
              <a:rPr lang="fr-FR" sz="2400" dirty="0" smtClean="0">
                <a:solidFill>
                  <a:schemeClr val="tx1"/>
                </a:solidFill>
                <a:latin typeface="Times New Roman" pitchFamily="18" charset="0"/>
                <a:ea typeface="Times New Roman" pitchFamily="18" charset="0"/>
                <a:cs typeface="Times New Roman" pitchFamily="18" charset="0"/>
              </a:rPr>
              <a:t> et </a:t>
            </a:r>
            <a:r>
              <a:rPr lang="fr-FR" sz="2400" b="1" dirty="0" smtClean="0">
                <a:solidFill>
                  <a:schemeClr val="tx1"/>
                </a:solidFill>
                <a:latin typeface="Times New Roman" pitchFamily="18" charset="0"/>
                <a:ea typeface="Times New Roman" pitchFamily="18" charset="0"/>
                <a:cs typeface="Times New Roman" pitchFamily="18" charset="0"/>
              </a:rPr>
              <a:t>non saturés</a:t>
            </a:r>
            <a:r>
              <a:rPr lang="fr-FR" sz="2400" dirty="0" smtClean="0">
                <a:solidFill>
                  <a:schemeClr val="tx1"/>
                </a:solidFill>
                <a:latin typeface="Times New Roman" pitchFamily="18" charset="0"/>
                <a:ea typeface="Times New Roman" pitchFamily="18" charset="0"/>
                <a:cs typeface="Times New Roman" pitchFamily="18" charset="0"/>
              </a:rPr>
              <a:t> et la </a:t>
            </a:r>
            <a:r>
              <a:rPr lang="fr-FR" sz="2400" b="1" dirty="0" smtClean="0">
                <a:solidFill>
                  <a:schemeClr val="tx1"/>
                </a:solidFill>
                <a:latin typeface="Times New Roman" pitchFamily="18" charset="0"/>
                <a:ea typeface="Times New Roman" pitchFamily="18" charset="0"/>
                <a:cs typeface="Times New Roman" pitchFamily="18" charset="0"/>
              </a:rPr>
              <a:t>diminution du rapport cholestérol / phospholipide. </a:t>
            </a:r>
            <a:r>
              <a:rPr lang="fr-FR" sz="2400" dirty="0" smtClean="0">
                <a:solidFill>
                  <a:schemeClr val="tx1"/>
                </a:solidFill>
                <a:latin typeface="Times New Roman" pitchFamily="18" charset="0"/>
                <a:ea typeface="Times New Roman" pitchFamily="18" charset="0"/>
                <a:cs typeface="Times New Roman" pitchFamily="18" charset="0"/>
              </a:rPr>
              <a:t>Ces modifications permettrons à la membrane  d’acquérir une </a:t>
            </a:r>
            <a:r>
              <a:rPr lang="fr-FR" sz="2400" dirty="0" smtClean="0">
                <a:latin typeface="Times New Roman" pitchFamily="18" charset="0"/>
                <a:cs typeface="Times New Roman" pitchFamily="18" charset="0"/>
              </a:rPr>
              <a:t>grande</a:t>
            </a:r>
            <a:r>
              <a:rPr lang="fr-FR" sz="2400" dirty="0" smtClean="0">
                <a:solidFill>
                  <a:schemeClr val="tx1"/>
                </a:solidFill>
                <a:latin typeface="Times New Roman" pitchFamily="18" charset="0"/>
                <a:ea typeface="Times New Roman" pitchFamily="18" charset="0"/>
                <a:cs typeface="Times New Roman" pitchFamily="18" charset="0"/>
              </a:rPr>
              <a:t> fluidité et </a:t>
            </a:r>
            <a:r>
              <a:rPr lang="fr-FR" sz="2400" dirty="0" smtClean="0">
                <a:latin typeface="Times New Roman" pitchFamily="18" charset="0"/>
                <a:cs typeface="Times New Roman" pitchFamily="18" charset="0"/>
              </a:rPr>
              <a:t>une élasticité élevée octroyant ainsi au spermatozoïde une résistance à la variation du volume, de plus elles représentent un facteur déterminant dans les phénomènes de capacitation et de réaction </a:t>
            </a:r>
            <a:r>
              <a:rPr lang="fr-FR" sz="2400" dirty="0" err="1" smtClean="0">
                <a:latin typeface="Times New Roman" pitchFamily="18" charset="0"/>
                <a:cs typeface="Times New Roman" pitchFamily="18" charset="0"/>
              </a:rPr>
              <a:t>acrosomiale</a:t>
            </a:r>
            <a:endParaRPr kumimoji="0" lang="fr-FR"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71414"/>
            <a:ext cx="7833170" cy="584775"/>
          </a:xfrm>
          <a:prstGeom prst="rect">
            <a:avLst/>
          </a:prstGeom>
          <a:solidFill>
            <a:schemeClr val="bg1"/>
          </a:solidFill>
        </p:spPr>
        <p:txBody>
          <a:bodyPr wrap="none">
            <a:spAutoFit/>
          </a:bodyPr>
          <a:lstStyle/>
          <a:p>
            <a:r>
              <a:rPr lang="fr-FR" sz="3200" b="1" dirty="0" smtClean="0">
                <a:solidFill>
                  <a:srgbClr val="003399"/>
                </a:solidFill>
                <a:latin typeface="Times New Roman" pitchFamily="18" charset="0"/>
                <a:cs typeface="Times New Roman" pitchFamily="18" charset="0"/>
              </a:rPr>
              <a:t>importance de la fluidité pour la membrane</a:t>
            </a:r>
            <a:endParaRPr lang="fr-FR" sz="3200" dirty="0">
              <a:solidFill>
                <a:srgbClr val="003399"/>
              </a:solidFill>
              <a:latin typeface="Times New Roman" pitchFamily="18" charset="0"/>
              <a:cs typeface="Times New Roman" pitchFamily="18" charset="0"/>
            </a:endParaRPr>
          </a:p>
        </p:txBody>
      </p:sp>
      <p:sp>
        <p:nvSpPr>
          <p:cNvPr id="6" name="Rectangle 5"/>
          <p:cNvSpPr/>
          <p:nvPr/>
        </p:nvSpPr>
        <p:spPr>
          <a:xfrm>
            <a:off x="73156" y="642918"/>
            <a:ext cx="8928000" cy="6130873"/>
          </a:xfrm>
          <a:prstGeom prst="rect">
            <a:avLst/>
          </a:prstGeom>
          <a:solidFill>
            <a:schemeClr val="accent1">
              <a:lumMod val="20000"/>
              <a:lumOff val="80000"/>
            </a:schemeClr>
          </a:solidFill>
          <a:ln>
            <a:solidFill>
              <a:schemeClr val="tx1"/>
            </a:solidFill>
            <a:prstDash val="lgDashDot"/>
          </a:ln>
        </p:spPr>
        <p:txBody>
          <a:bodyPr wrap="square" lIns="180000" tIns="144000" rIns="180000" bIns="144000">
            <a:spAutoFit/>
          </a:bodyPr>
          <a:lstStyle/>
          <a:p>
            <a:pPr algn="just">
              <a:lnSpc>
                <a:spcPct val="150000"/>
              </a:lnSpc>
              <a:buFont typeface="Wingdings" pitchFamily="2" charset="2"/>
              <a:buChar char="v"/>
            </a:pPr>
            <a:r>
              <a:rPr lang="fr-FR" sz="2300" b="1" dirty="0" smtClean="0">
                <a:latin typeface="Times New Roman" pitchFamily="18" charset="0"/>
                <a:cs typeface="Times New Roman" pitchFamily="18" charset="0"/>
              </a:rPr>
              <a:t>La membrane plasmique peut se réparer d’elle-même: </a:t>
            </a:r>
          </a:p>
          <a:p>
            <a:pPr algn="just">
              <a:lnSpc>
                <a:spcPct val="150000"/>
              </a:lnSpc>
            </a:pPr>
            <a:r>
              <a:rPr lang="fr-FR" sz="2300" dirty="0" smtClean="0">
                <a:latin typeface="Times New Roman" pitchFamily="18" charset="0"/>
                <a:cs typeface="Times New Roman" pitchFamily="18" charset="0"/>
              </a:rPr>
              <a:t>Si la membrane est percée ou déchirée, les molécules de phospholipides qui s’étaient écartées les unes des autres peuvent à nouveau se rapprocher et fermer l’ouverture ce qui permet à la membrane de se réparer d’elle-même</a:t>
            </a:r>
          </a:p>
          <a:p>
            <a:pPr algn="just">
              <a:lnSpc>
                <a:spcPct val="150000"/>
              </a:lnSpc>
              <a:buFont typeface="Wingdings" pitchFamily="2" charset="2"/>
              <a:buChar char="v"/>
            </a:pPr>
            <a:r>
              <a:rPr lang="fr-FR" sz="2300" b="1" dirty="0" smtClean="0">
                <a:latin typeface="Times New Roman" pitchFamily="18" charset="0"/>
                <a:cs typeface="Times New Roman" pitchFamily="18" charset="0"/>
              </a:rPr>
              <a:t>La membrane peut varier facilement sa taille </a:t>
            </a:r>
            <a:r>
              <a:rPr lang="fr-FR" sz="2300" dirty="0" smtClean="0">
                <a:latin typeface="Times New Roman" pitchFamily="18" charset="0"/>
                <a:cs typeface="Times New Roman" pitchFamily="18" charset="0"/>
              </a:rPr>
              <a:t>: Lors des différents phénomènes physiologiques </a:t>
            </a:r>
            <a:r>
              <a:rPr lang="fr-FR" sz="2300" b="1" dirty="0" smtClean="0">
                <a:latin typeface="Times New Roman" pitchFamily="18" charset="0"/>
                <a:cs typeface="Times New Roman" pitchFamily="18" charset="0"/>
              </a:rPr>
              <a:t>d’</a:t>
            </a:r>
            <a:r>
              <a:rPr lang="fr-FR" sz="2300" b="1" dirty="0" err="1" smtClean="0">
                <a:latin typeface="Times New Roman" pitchFamily="18" charset="0"/>
                <a:cs typeface="Times New Roman" pitchFamily="18" charset="0"/>
              </a:rPr>
              <a:t>endocytose</a:t>
            </a:r>
            <a:r>
              <a:rPr lang="fr-FR" sz="2300" b="1" dirty="0" smtClean="0">
                <a:latin typeface="Times New Roman" pitchFamily="18" charset="0"/>
                <a:cs typeface="Times New Roman" pitchFamily="18" charset="0"/>
              </a:rPr>
              <a:t>, les mouvements des cellules ou leurs croissance </a:t>
            </a:r>
            <a:r>
              <a:rPr lang="fr-FR" sz="2300" dirty="0" smtClean="0">
                <a:latin typeface="Times New Roman" pitchFamily="18" charset="0"/>
                <a:cs typeface="Times New Roman" pitchFamily="18" charset="0"/>
              </a:rPr>
              <a:t>l’ajout de nouvelles molécules de phospholipides, qui en se joignant aux autres, permettent à la membrane de s’agrandir. Inversement, elle peut réduire sa taille cas de l’</a:t>
            </a:r>
            <a:r>
              <a:rPr lang="fr-FR" sz="2300" b="1" dirty="0" err="1" smtClean="0">
                <a:latin typeface="Times New Roman" pitchFamily="18" charset="0"/>
                <a:cs typeface="Times New Roman" pitchFamily="18" charset="0"/>
              </a:rPr>
              <a:t>exocytose</a:t>
            </a:r>
            <a:r>
              <a:rPr lang="fr-FR" sz="2300" b="1" dirty="0" smtClean="0">
                <a:latin typeface="Times New Roman" pitchFamily="18" charset="0"/>
                <a:cs typeface="Times New Roman" pitchFamily="18" charset="0"/>
              </a:rPr>
              <a:t> </a:t>
            </a:r>
            <a:r>
              <a:rPr lang="fr-FR" sz="2300" dirty="0" smtClean="0">
                <a:latin typeface="Times New Roman" pitchFamily="18" charset="0"/>
                <a:cs typeface="Times New Roman" pitchFamily="18" charset="0"/>
              </a:rPr>
              <a:t>par exemple, si on enlève des molécules.</a:t>
            </a:r>
          </a:p>
        </p:txBody>
      </p:sp>
    </p:spTree>
  </p:cSld>
  <p:clrMapOvr>
    <a:masterClrMapping/>
  </p:clrMapOvr>
  <p:transition>
    <p:pull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1214422"/>
            <a:ext cx="6072230" cy="1754326"/>
          </a:xfrm>
          <a:prstGeom prst="rect">
            <a:avLst/>
          </a:prstGeom>
          <a:solidFill>
            <a:schemeClr val="bg1">
              <a:lumMod val="95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buFont typeface="Wingdings" pitchFamily="2" charset="2"/>
              <a:buChar char="v"/>
            </a:pPr>
            <a:r>
              <a:rPr lang="fr-FR" sz="2400" dirty="0" smtClean="0">
                <a:latin typeface="Times New Roman" pitchFamily="18" charset="0"/>
                <a:cs typeface="Times New Roman" pitchFamily="18" charset="0"/>
              </a:rPr>
              <a:t>La fluidité permet à la cellule de se diviser : Il suffit de resserrer l’équateur de la sphère pour obtenir deux sphères.</a:t>
            </a:r>
          </a:p>
        </p:txBody>
      </p:sp>
      <p:pic>
        <p:nvPicPr>
          <p:cNvPr id="1026" name="Picture 2"/>
          <p:cNvPicPr>
            <a:picLocks noChangeAspect="1" noChangeArrowheads="1"/>
          </p:cNvPicPr>
          <p:nvPr/>
        </p:nvPicPr>
        <p:blipFill>
          <a:blip r:embed="rId2"/>
          <a:srcRect/>
          <a:stretch>
            <a:fillRect/>
          </a:stretch>
        </p:blipFill>
        <p:spPr bwMode="auto">
          <a:xfrm>
            <a:off x="6572264" y="928670"/>
            <a:ext cx="2009773" cy="2309988"/>
          </a:xfrm>
          <a:prstGeom prst="rect">
            <a:avLst/>
          </a:prstGeom>
          <a:noFill/>
          <a:ln w="9525">
            <a:noFill/>
            <a:miter lim="800000"/>
            <a:headEnd/>
            <a:tailEnd/>
          </a:ln>
          <a:effectLst/>
        </p:spPr>
      </p:pic>
      <p:sp>
        <p:nvSpPr>
          <p:cNvPr id="4" name="Rectangle 3"/>
          <p:cNvSpPr/>
          <p:nvPr/>
        </p:nvSpPr>
        <p:spPr>
          <a:xfrm>
            <a:off x="285720" y="3357562"/>
            <a:ext cx="8358246" cy="2579507"/>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lIns="180000" tIns="180000" rIns="180000" bIns="180000">
            <a:spAutoFit/>
          </a:bodyPr>
          <a:lstStyle/>
          <a:p>
            <a:pPr algn="just">
              <a:lnSpc>
                <a:spcPct val="150000"/>
              </a:lnSpc>
              <a:buFont typeface="Wingdings" pitchFamily="2" charset="2"/>
              <a:buChar char="v"/>
            </a:pPr>
            <a:r>
              <a:rPr lang="fr-FR" sz="2400" dirty="0" smtClean="0">
                <a:latin typeface="Times New Roman" pitchFamily="18" charset="0"/>
                <a:cs typeface="Times New Roman" pitchFamily="18" charset="0"/>
              </a:rPr>
              <a:t>Pour les protéines membranaires : </a:t>
            </a:r>
            <a:r>
              <a:rPr lang="fr-FR" sz="2400" b="1" dirty="0" smtClean="0">
                <a:latin typeface="Times New Roman" pitchFamily="18" charset="0"/>
                <a:cs typeface="Times New Roman" pitchFamily="18" charset="0"/>
              </a:rPr>
              <a:t>Grâce a la fluidité , les protéines peuvent s’unirent a des zones des la membranes et former des structures solides (jonctions , les récepteurs , les synapses ) . </a:t>
            </a:r>
            <a:endParaRPr lang="fr-FR" sz="2400" dirty="0">
              <a:latin typeface="Times New Roman" pitchFamily="18" charset="0"/>
              <a:cs typeface="Times New Roman" pitchFamily="18" charset="0"/>
            </a:endParaRPr>
          </a:p>
        </p:txBody>
      </p:sp>
      <p:sp>
        <p:nvSpPr>
          <p:cNvPr id="5" name="Rectangle 4"/>
          <p:cNvSpPr/>
          <p:nvPr/>
        </p:nvSpPr>
        <p:spPr>
          <a:xfrm>
            <a:off x="428596" y="71414"/>
            <a:ext cx="7975668" cy="855958"/>
          </a:xfrm>
          <a:prstGeom prst="rect">
            <a:avLst/>
          </a:prstGeom>
          <a:solidFill>
            <a:schemeClr val="bg1"/>
          </a:solidFill>
        </p:spPr>
        <p:txBody>
          <a:bodyPr wrap="none" lIns="144000" tIns="180000" rIns="180000" bIns="180000">
            <a:spAutoFit/>
          </a:bodyPr>
          <a:lstStyle/>
          <a:p>
            <a:r>
              <a:rPr lang="fr-FR" sz="3200" b="1" dirty="0" smtClean="0">
                <a:solidFill>
                  <a:srgbClr val="003399"/>
                </a:solidFill>
                <a:latin typeface="Times New Roman" pitchFamily="18" charset="0"/>
                <a:cs typeface="Times New Roman" pitchFamily="18" charset="0"/>
              </a:rPr>
              <a:t>importance de la fluidité pour la membrane</a:t>
            </a:r>
            <a:endParaRPr lang="fr-FR" sz="3200" dirty="0">
              <a:solidFill>
                <a:srgbClr val="003399"/>
              </a:solidFill>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428604"/>
            <a:ext cx="8643998" cy="2571768"/>
          </a:xfr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w="57150">
            <a:solidFill>
              <a:srgbClr val="0000FF"/>
            </a:solidFill>
          </a:ln>
        </p:spPr>
        <p:txBody>
          <a:bodyPr tIns="144000" bIns="144000" anchor="ctr" anchorCtr="0">
            <a:noAutofit/>
          </a:bodyPr>
          <a:lstStyle/>
          <a:p>
            <a:pPr lvl="0" algn="ctr" eaLnBrk="0" fontAlgn="base" hangingPunct="0">
              <a:spcAft>
                <a:spcPct val="0"/>
              </a:spcAft>
              <a:tabLst>
                <a:tab pos="457200" algn="l"/>
              </a:tabLst>
            </a:pPr>
            <a:r>
              <a:rPr lang="fr-FR" sz="4800" b="1" dirty="0" smtClean="0">
                <a:ln w="12700">
                  <a:solidFill>
                    <a:schemeClr val="tx1"/>
                  </a:solidFill>
                  <a:prstDash val="solid"/>
                </a:ln>
                <a:solidFill>
                  <a:srgbClr val="0000FF"/>
                </a:solidFill>
                <a:effectLst>
                  <a:outerShdw blurRad="41275" dist="20320" dir="1800000" algn="tl" rotWithShape="0">
                    <a:srgbClr val="000000">
                      <a:alpha val="40000"/>
                    </a:srgbClr>
                  </a:outerShdw>
                </a:effectLst>
                <a:latin typeface="Times New Roman" pitchFamily="18" charset="0"/>
                <a:cs typeface="Times New Roman" pitchFamily="18" charset="0"/>
              </a:rPr>
              <a:t> II- Les protéines  membranaires</a:t>
            </a:r>
            <a:endParaRPr lang="fr-FR" sz="4800" b="1" u="sng" dirty="0" smtClean="0">
              <a:ln w="12700">
                <a:solidFill>
                  <a:schemeClr val="tx1"/>
                </a:solidFill>
                <a:prstDash val="solid"/>
              </a:ln>
              <a:solidFill>
                <a:srgbClr val="0000FF"/>
              </a:solidFill>
              <a:effectLst>
                <a:outerShdw blurRad="41275" dist="20320" dir="1800000" algn="tl" rotWithShape="0">
                  <a:srgbClr val="000000">
                    <a:alpha val="40000"/>
                  </a:srgbClr>
                </a:outerShdw>
              </a:effectLst>
              <a:latin typeface="Times New Roman" pitchFamily="18" charset="0"/>
              <a:ea typeface="Calibri" pitchFamily="34" charset="0"/>
              <a:cs typeface="Times New Roman" pitchFamily="18" charset="0"/>
            </a:endParaRPr>
          </a:p>
        </p:txBody>
      </p:sp>
      <p:pic>
        <p:nvPicPr>
          <p:cNvPr id="3" name="Picture 2"/>
          <p:cNvPicPr>
            <a:picLocks noChangeAspect="1" noChangeArrowheads="1"/>
          </p:cNvPicPr>
          <p:nvPr/>
        </p:nvPicPr>
        <p:blipFill>
          <a:blip r:embed="rId2"/>
          <a:srcRect/>
          <a:stretch>
            <a:fillRect/>
          </a:stretch>
        </p:blipFill>
        <p:spPr bwMode="auto">
          <a:xfrm>
            <a:off x="2214546" y="2643182"/>
            <a:ext cx="6786610" cy="3929066"/>
          </a:xfrm>
          <a:prstGeom prst="rect">
            <a:avLst/>
          </a:prstGeom>
          <a:noFill/>
          <a:ln w="9525">
            <a:noFill/>
            <a:miter lim="800000"/>
            <a:headEnd/>
            <a:tailEnd/>
          </a:ln>
          <a:effectLst/>
        </p:spPr>
      </p:pic>
      <p:sp>
        <p:nvSpPr>
          <p:cNvPr id="5" name="Rectangle 4"/>
          <p:cNvSpPr/>
          <p:nvPr/>
        </p:nvSpPr>
        <p:spPr>
          <a:xfrm>
            <a:off x="8001024" y="2714620"/>
            <a:ext cx="928694" cy="78581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71472" y="1071546"/>
            <a:ext cx="7786742" cy="5429288"/>
          </a:xfrm>
        </p:spPr>
        <p:style>
          <a:lnRef idx="2">
            <a:schemeClr val="dk1"/>
          </a:lnRef>
          <a:fillRef idx="1">
            <a:schemeClr val="lt1"/>
          </a:fillRef>
          <a:effectRef idx="0">
            <a:schemeClr val="dk1"/>
          </a:effectRef>
          <a:fontRef idx="minor">
            <a:schemeClr val="dk1"/>
          </a:fontRef>
        </p:style>
        <p:txBody>
          <a:bodyPr lIns="360000" tIns="180000" rIns="360000" bIns="180000">
            <a:normAutofit fontScale="92500" lnSpcReduction="20000"/>
          </a:bodyPr>
          <a:lstStyle/>
          <a:p>
            <a:pPr marL="514350" indent="-514350" algn="just">
              <a:lnSpc>
                <a:spcPct val="150000"/>
              </a:lnSpc>
              <a:buClrTx/>
              <a:buNone/>
            </a:pPr>
            <a:r>
              <a:rPr lang="fr-FR" sz="2800" dirty="0" smtClean="0">
                <a:latin typeface="Times New Roman" pitchFamily="18" charset="0"/>
                <a:cs typeface="Times New Roman" pitchFamily="18" charset="0"/>
              </a:rPr>
              <a:t>Elles sont des éléments essentiels de la diversité et de la spécificité des membranes.</a:t>
            </a:r>
          </a:p>
          <a:p>
            <a:pPr marL="514350" indent="-514350" algn="just">
              <a:lnSpc>
                <a:spcPct val="150000"/>
              </a:lnSpc>
              <a:buClrTx/>
              <a:buNone/>
            </a:pPr>
            <a:r>
              <a:rPr lang="fr-FR" sz="2800" dirty="0" smtClean="0">
                <a:latin typeface="Times New Roman" pitchFamily="18" charset="0"/>
                <a:cs typeface="Times New Roman" pitchFamily="18" charset="0"/>
              </a:rPr>
              <a:t>Suivant leur localisation par rapport à la double couche lipidique, on peut décrire deux types de protéines membranaires:</a:t>
            </a:r>
          </a:p>
          <a:p>
            <a:pPr marL="514350" indent="-514350" algn="just">
              <a:lnSpc>
                <a:spcPct val="200000"/>
              </a:lnSpc>
              <a:buClrTx/>
              <a:buFont typeface="+mj-lt"/>
              <a:buAutoNum type="arabicParenR"/>
            </a:pPr>
            <a:r>
              <a:rPr lang="fr-FR" sz="2800" b="1" dirty="0" smtClean="0">
                <a:latin typeface="Times New Roman" pitchFamily="18" charset="0"/>
                <a:cs typeface="Times New Roman" pitchFamily="18" charset="0"/>
              </a:rPr>
              <a:t>Protéines intégrales (transmembranaires ou </a:t>
            </a:r>
            <a:r>
              <a:rPr lang="fr-FR" sz="2800" b="1" dirty="0" err="1" smtClean="0">
                <a:latin typeface="Times New Roman" pitchFamily="18" charset="0"/>
                <a:cs typeface="Times New Roman" pitchFamily="18" charset="0"/>
              </a:rPr>
              <a:t>intramembranaires</a:t>
            </a:r>
            <a:r>
              <a:rPr lang="fr-FR" sz="2800" b="1" dirty="0" smtClean="0">
                <a:latin typeface="Times New Roman" pitchFamily="18" charset="0"/>
                <a:cs typeface="Times New Roman" pitchFamily="18" charset="0"/>
              </a:rPr>
              <a:t>)</a:t>
            </a:r>
          </a:p>
          <a:p>
            <a:pPr marL="514350" lvl="0" indent="-514350" algn="just">
              <a:lnSpc>
                <a:spcPct val="200000"/>
              </a:lnSpc>
              <a:buClrTx/>
              <a:buFont typeface="+mj-lt"/>
              <a:buAutoNum type="arabicParenR"/>
            </a:pPr>
            <a:r>
              <a:rPr lang="fr-FR" sz="2800" b="1" dirty="0" smtClean="0">
                <a:latin typeface="Times New Roman" pitchFamily="18" charset="0"/>
                <a:cs typeface="Times New Roman" pitchFamily="18" charset="0"/>
              </a:rPr>
              <a:t>Protéines périphériques</a:t>
            </a:r>
          </a:p>
        </p:txBody>
      </p:sp>
      <p:sp>
        <p:nvSpPr>
          <p:cNvPr id="7" name="Titre 1"/>
          <p:cNvSpPr>
            <a:spLocks noGrp="1"/>
          </p:cNvSpPr>
          <p:nvPr>
            <p:ph type="title"/>
          </p:nvPr>
        </p:nvSpPr>
        <p:spPr>
          <a:xfrm>
            <a:off x="214282" y="81690"/>
            <a:ext cx="8643998" cy="918418"/>
          </a:xfrm>
        </p:spPr>
        <p:style>
          <a:lnRef idx="2">
            <a:schemeClr val="accent2"/>
          </a:lnRef>
          <a:fillRef idx="1">
            <a:schemeClr val="lt1"/>
          </a:fillRef>
          <a:effectRef idx="0">
            <a:schemeClr val="accent2"/>
          </a:effectRef>
          <a:fontRef idx="minor">
            <a:schemeClr val="dk1"/>
          </a:fontRef>
        </p:style>
        <p:txBody>
          <a:bodyPr anchor="ctr" anchorCtr="0">
            <a:normAutofit/>
          </a:bodyPr>
          <a:lstStyle/>
          <a:p>
            <a:pPr algn="ctr"/>
            <a:r>
              <a:rPr lang="fr-FR" sz="3200" b="1" dirty="0" smtClean="0">
                <a:solidFill>
                  <a:srgbClr val="003399"/>
                </a:solidFill>
                <a:latin typeface="Times New Roman" pitchFamily="18" charset="0"/>
                <a:cs typeface="Times New Roman" pitchFamily="18" charset="0"/>
              </a:rPr>
              <a:t> 2-Les protéines membranaires: structure </a:t>
            </a:r>
          </a:p>
        </p:txBody>
      </p:sp>
    </p:spTree>
  </p:cSld>
  <p:clrMapOvr>
    <a:masterClrMapping/>
  </p:clrMapOvr>
  <p:transition>
    <p:pull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14282" y="214290"/>
            <a:ext cx="8501122" cy="928694"/>
          </a:xfrm>
          <a:effectLst/>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anchor="ctr" anchorCtr="0">
            <a:noAutofit/>
          </a:bodyPr>
          <a:lstStyle/>
          <a:p>
            <a:pPr algn="ctr"/>
            <a:r>
              <a:rPr lang="fr-FR" sz="3600" b="1" spc="300" dirty="0" smtClean="0">
                <a:ln w="11430" cmpd="sng">
                  <a:solidFill>
                    <a:schemeClr val="tx2">
                      <a:lumMod val="50000"/>
                    </a:schemeClr>
                  </a:solidFill>
                  <a:prstDash val="solid"/>
                  <a:miter lim="800000"/>
                </a:ln>
                <a:solidFill>
                  <a:schemeClr val="bg2">
                    <a:lumMod val="10000"/>
                  </a:schemeClr>
                </a:solidFill>
                <a:effectLst>
                  <a:glow rad="45500">
                    <a:schemeClr val="accent1">
                      <a:satMod val="220000"/>
                      <a:alpha val="35000"/>
                    </a:schemeClr>
                  </a:glow>
                </a:effectLst>
                <a:latin typeface="Times New Roman" pitchFamily="18" charset="0"/>
                <a:cs typeface="Times New Roman" pitchFamily="18" charset="0"/>
              </a:rPr>
              <a:t>Définition</a:t>
            </a:r>
            <a:endParaRPr lang="fr-FR" sz="3600" b="1" spc="300" dirty="0">
              <a:ln w="11430" cmpd="sng">
                <a:solidFill>
                  <a:schemeClr val="tx2">
                    <a:lumMod val="50000"/>
                  </a:schemeClr>
                </a:solidFill>
                <a:prstDash val="solid"/>
                <a:miter lim="800000"/>
              </a:ln>
              <a:solidFill>
                <a:schemeClr val="bg2">
                  <a:lumMod val="10000"/>
                </a:schemeClr>
              </a:solidFill>
              <a:effectLst>
                <a:glow rad="45500">
                  <a:schemeClr val="accent1">
                    <a:satMod val="220000"/>
                    <a:alpha val="35000"/>
                  </a:schemeClr>
                </a:glow>
              </a:effectLst>
              <a:latin typeface="Times New Roman" pitchFamily="18" charset="0"/>
              <a:cs typeface="Times New Roman" pitchFamily="18" charset="0"/>
            </a:endParaRPr>
          </a:p>
        </p:txBody>
      </p:sp>
      <p:sp>
        <p:nvSpPr>
          <p:cNvPr id="3" name="Rectangle 2"/>
          <p:cNvSpPr/>
          <p:nvPr/>
        </p:nvSpPr>
        <p:spPr>
          <a:xfrm>
            <a:off x="72594" y="1262239"/>
            <a:ext cx="9000000" cy="5316053"/>
          </a:xfrm>
          <a:prstGeom prst="rect">
            <a:avLst/>
          </a:prstGeom>
          <a:ln w="76200">
            <a:solidFill>
              <a:srgbClr val="C00000"/>
            </a:solidFill>
          </a:ln>
        </p:spPr>
        <p:txBody>
          <a:bodyPr wrap="square" lIns="360000" tIns="72000" rIns="360000" bIns="72000">
            <a:spAutoFit/>
          </a:bodyPr>
          <a:lstStyle/>
          <a:p>
            <a:pPr algn="just">
              <a:lnSpc>
                <a:spcPct val="150000"/>
              </a:lnSpc>
              <a:buFont typeface="Wingdings" pitchFamily="2" charset="2"/>
              <a:buChar char="§"/>
            </a:pPr>
            <a:r>
              <a:rPr lang="fr-FR" sz="2800" b="1" dirty="0" smtClean="0">
                <a:solidFill>
                  <a:srgbClr val="000000"/>
                </a:solidFill>
                <a:latin typeface="Times New Roman" pitchFamily="18" charset="0"/>
                <a:cs typeface="Times New Roman" pitchFamily="18" charset="0"/>
              </a:rPr>
              <a:t>Membrane cellulaire</a:t>
            </a:r>
            <a:r>
              <a:rPr lang="fr-FR" sz="2800" dirty="0" smtClean="0">
                <a:solidFill>
                  <a:srgbClr val="000000"/>
                </a:solidFill>
                <a:latin typeface="Times New Roman" pitchFamily="18" charset="0"/>
                <a:cs typeface="Times New Roman" pitchFamily="18" charset="0"/>
              </a:rPr>
              <a:t>, </a:t>
            </a:r>
            <a:r>
              <a:rPr lang="fr-FR" sz="2800" b="1" dirty="0" smtClean="0">
                <a:solidFill>
                  <a:srgbClr val="000000"/>
                </a:solidFill>
                <a:latin typeface="Times New Roman" pitchFamily="18" charset="0"/>
                <a:cs typeface="Times New Roman" pitchFamily="18" charset="0"/>
              </a:rPr>
              <a:t>cytomembrane, </a:t>
            </a:r>
            <a:r>
              <a:rPr lang="fr-FR" sz="2800" dirty="0" smtClean="0">
                <a:solidFill>
                  <a:srgbClr val="000000"/>
                </a:solidFill>
                <a:latin typeface="Times New Roman" pitchFamily="18" charset="0"/>
                <a:cs typeface="Times New Roman" pitchFamily="18" charset="0"/>
              </a:rPr>
              <a:t>ou membrane </a:t>
            </a:r>
            <a:r>
              <a:rPr lang="fr-FR" sz="2800" b="1" dirty="0" smtClean="0">
                <a:solidFill>
                  <a:srgbClr val="000000"/>
                </a:solidFill>
                <a:latin typeface="Times New Roman" pitchFamily="18" charset="0"/>
                <a:cs typeface="Times New Roman" pitchFamily="18" charset="0"/>
              </a:rPr>
              <a:t>plasmique</a:t>
            </a:r>
            <a:r>
              <a:rPr lang="fr-FR" sz="2800" dirty="0" smtClean="0">
                <a:solidFill>
                  <a:srgbClr val="000000"/>
                </a:solidFill>
                <a:latin typeface="Times New Roman" pitchFamily="18" charset="0"/>
                <a:cs typeface="Times New Roman" pitchFamily="18" charset="0"/>
              </a:rPr>
              <a:t>, ou encore </a:t>
            </a:r>
            <a:r>
              <a:rPr lang="fr-FR" sz="2800" b="1" dirty="0" smtClean="0">
                <a:solidFill>
                  <a:srgbClr val="000000"/>
                </a:solidFill>
                <a:latin typeface="Times New Roman" pitchFamily="18" charset="0"/>
                <a:cs typeface="Times New Roman" pitchFamily="18" charset="0"/>
              </a:rPr>
              <a:t>plasmalemme</a:t>
            </a:r>
            <a:r>
              <a:rPr lang="fr-FR" sz="2800" dirty="0" smtClean="0">
                <a:solidFill>
                  <a:srgbClr val="000000"/>
                </a:solidFill>
                <a:latin typeface="Times New Roman" pitchFamily="18" charset="0"/>
                <a:cs typeface="Times New Roman" pitchFamily="18" charset="0"/>
              </a:rPr>
              <a:t>, est une enveloppe </a:t>
            </a:r>
            <a:r>
              <a:rPr lang="fr-FR" sz="2800" b="1" dirty="0" smtClean="0">
                <a:solidFill>
                  <a:srgbClr val="000000"/>
                </a:solidFill>
                <a:latin typeface="Times New Roman" pitchFamily="18" charset="0"/>
                <a:cs typeface="Times New Roman" pitchFamily="18" charset="0"/>
              </a:rPr>
              <a:t>biologique </a:t>
            </a:r>
            <a:r>
              <a:rPr lang="fr-FR" sz="2800" dirty="0" smtClean="0">
                <a:solidFill>
                  <a:srgbClr val="000000"/>
                </a:solidFill>
                <a:latin typeface="Times New Roman" pitchFamily="18" charset="0"/>
                <a:cs typeface="Times New Roman" pitchFamily="18" charset="0"/>
              </a:rPr>
              <a:t>continue qui sépare le milieu intracellulaire et le milieu extracellulaire, </a:t>
            </a:r>
          </a:p>
          <a:p>
            <a:pPr algn="just">
              <a:lnSpc>
                <a:spcPct val="150000"/>
              </a:lnSpc>
              <a:buFont typeface="Wingdings" pitchFamily="2" charset="2"/>
              <a:buChar char="§"/>
            </a:pPr>
            <a:r>
              <a:rPr lang="fr-FR" sz="2800" b="1" dirty="0" smtClean="0">
                <a:latin typeface="Times New Roman" pitchFamily="18" charset="0"/>
                <a:cs typeface="Times New Roman" pitchFamily="18" charset="0"/>
              </a:rPr>
              <a:t>La membrane cytoplasmique </a:t>
            </a:r>
            <a:r>
              <a:rPr lang="fr-FR" sz="2800" b="1" dirty="0" smtClean="0">
                <a:solidFill>
                  <a:srgbClr val="C00000"/>
                </a:solidFill>
                <a:latin typeface="Times New Roman" pitchFamily="18" charset="0"/>
                <a:cs typeface="Times New Roman" pitchFamily="18" charset="0"/>
              </a:rPr>
              <a:t>sépare mais n'isole pas la cellule de son environnement</a:t>
            </a:r>
            <a:r>
              <a:rPr lang="fr-FR" sz="2800" dirty="0" smtClean="0">
                <a:solidFill>
                  <a:srgbClr val="000000"/>
                </a:solidFill>
                <a:latin typeface="Times New Roman" pitchFamily="18" charset="0"/>
                <a:cs typeface="Times New Roman" pitchFamily="18" charset="0"/>
              </a:rPr>
              <a:t>, car elle interagit localement avec la matrice extracellulaire</a:t>
            </a:r>
          </a:p>
          <a:p>
            <a:pPr algn="just">
              <a:lnSpc>
                <a:spcPct val="150000"/>
              </a:lnSpc>
              <a:buFont typeface="Wingdings" pitchFamily="2" charset="2"/>
              <a:buChar char="§"/>
            </a:pPr>
            <a:r>
              <a:rPr lang="fr-FR" sz="2800" dirty="0" smtClean="0">
                <a:solidFill>
                  <a:srgbClr val="000000"/>
                </a:solidFill>
                <a:latin typeface="Times New Roman" pitchFamily="18" charset="0"/>
                <a:cs typeface="Times New Roman" pitchFamily="18" charset="0"/>
              </a:rPr>
              <a:t>Cette enveloppe donne à la cellule sa forme</a:t>
            </a:r>
          </a:p>
        </p:txBody>
      </p:sp>
    </p:spTree>
  </p:cSld>
  <p:clrMapOvr>
    <a:masterClrMapping/>
  </p:clrMapOvr>
  <p:transition>
    <p:pull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 y="-24"/>
            <a:ext cx="6215106" cy="928694"/>
          </a:xfrm>
          <a:solidFill>
            <a:schemeClr val="bg1"/>
          </a:solidFill>
        </p:spPr>
        <p:txBody>
          <a:bodyPr lIns="180000" rIns="180000" anchor="ctr" anchorCtr="0">
            <a:normAutofit/>
          </a:bodyPr>
          <a:lstStyle/>
          <a:p>
            <a:r>
              <a:rPr lang="fr-FR" sz="3200" b="1" dirty="0" smtClean="0">
                <a:solidFill>
                  <a:srgbClr val="003399"/>
                </a:solidFill>
                <a:latin typeface="Times New Roman" pitchFamily="18" charset="0"/>
                <a:cs typeface="Times New Roman" pitchFamily="18" charset="0"/>
              </a:rPr>
              <a:t>  2-Les protéines membranaires </a:t>
            </a:r>
          </a:p>
        </p:txBody>
      </p:sp>
      <p:sp>
        <p:nvSpPr>
          <p:cNvPr id="3" name="Espace réservé du contenu 2"/>
          <p:cNvSpPr>
            <a:spLocks noGrp="1"/>
          </p:cNvSpPr>
          <p:nvPr>
            <p:ph idx="1"/>
          </p:nvPr>
        </p:nvSpPr>
        <p:spPr>
          <a:xfrm>
            <a:off x="214282" y="857232"/>
            <a:ext cx="8676000" cy="5715040"/>
          </a:xfrm>
          <a:solidFill>
            <a:schemeClr val="accent4">
              <a:lumMod val="20000"/>
              <a:lumOff val="80000"/>
            </a:schemeClr>
          </a:solidFill>
        </p:spPr>
        <p:txBody>
          <a:bodyPr>
            <a:normAutofit fontScale="92500" lnSpcReduction="20000"/>
          </a:bodyPr>
          <a:lstStyle/>
          <a:p>
            <a:pPr algn="just">
              <a:lnSpc>
                <a:spcPct val="150000"/>
              </a:lnSpc>
              <a:buNone/>
            </a:pPr>
            <a:r>
              <a:rPr lang="fr-FR" sz="2800" b="1" u="sng" dirty="0" smtClean="0">
                <a:latin typeface="Times New Roman" pitchFamily="18" charset="0"/>
                <a:cs typeface="Times New Roman" pitchFamily="18" charset="0"/>
              </a:rPr>
              <a:t> 1. Les protéines intégrales (transmembranaires) </a:t>
            </a:r>
          </a:p>
          <a:p>
            <a:pPr algn="just">
              <a:lnSpc>
                <a:spcPct val="150000"/>
              </a:lnSpc>
              <a:buNone/>
            </a:pPr>
            <a:r>
              <a:rPr lang="fr-FR" sz="2800" dirty="0" smtClean="0">
                <a:latin typeface="Times New Roman" pitchFamily="18" charset="0"/>
                <a:cs typeface="Times New Roman" pitchFamily="18" charset="0"/>
              </a:rPr>
              <a:t>Elles traversent de part en part la membrane, et interagissent avec la partie hydrophobe de la bicouche lipidique. Elles sont donc intrinsèques, leur extraction entraine la déstabilisation de la membrane. </a:t>
            </a:r>
          </a:p>
          <a:p>
            <a:pPr algn="just">
              <a:lnSpc>
                <a:spcPct val="150000"/>
              </a:lnSpc>
              <a:buNone/>
            </a:pPr>
            <a:r>
              <a:rPr lang="fr-FR" sz="2800" dirty="0" smtClean="0">
                <a:latin typeface="Times New Roman" pitchFamily="18" charset="0"/>
                <a:cs typeface="Times New Roman" pitchFamily="18" charset="0"/>
              </a:rPr>
              <a:t>Ces protéines peuvent se présenter sous forme de :</a:t>
            </a:r>
          </a:p>
          <a:p>
            <a:pPr algn="just">
              <a:lnSpc>
                <a:spcPct val="150000"/>
              </a:lnSpc>
              <a:buClr>
                <a:srgbClr val="FF0000"/>
              </a:buClr>
              <a:buFont typeface="Wingdings" pitchFamily="2" charset="2"/>
              <a:buChar char="Ø"/>
            </a:pPr>
            <a:r>
              <a:rPr lang="fr-FR" sz="2800" dirty="0" smtClean="0">
                <a:latin typeface="Times New Roman" pitchFamily="18" charset="0"/>
                <a:cs typeface="Times New Roman" pitchFamily="18" charset="0"/>
              </a:rPr>
              <a:t>Protéine à traversée unique possédant une seule hélice ou un seul segment transmembranaire. </a:t>
            </a:r>
          </a:p>
          <a:p>
            <a:pPr algn="just">
              <a:lnSpc>
                <a:spcPct val="150000"/>
              </a:lnSpc>
              <a:buClr>
                <a:srgbClr val="FF0000"/>
              </a:buClr>
              <a:buFont typeface="Wingdings" pitchFamily="2" charset="2"/>
              <a:buChar char="Ø"/>
            </a:pPr>
            <a:r>
              <a:rPr lang="fr-FR" sz="2800" dirty="0" smtClean="0">
                <a:latin typeface="Times New Roman" pitchFamily="18" charset="0"/>
                <a:cs typeface="Times New Roman" pitchFamily="18" charset="0"/>
              </a:rPr>
              <a:t>Protéine à traversées multiples possédant plusieurs segments (parfois plus d’une dizaine).</a:t>
            </a:r>
          </a:p>
        </p:txBody>
      </p:sp>
    </p:spTree>
  </p:cSld>
  <p:clrMapOvr>
    <a:masterClrMapping/>
  </p:clrMapOvr>
  <p:transition>
    <p:pull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 y="-24"/>
            <a:ext cx="6215106" cy="714380"/>
          </a:xfrm>
          <a:solidFill>
            <a:schemeClr val="bg1"/>
          </a:solidFill>
        </p:spPr>
        <p:txBody>
          <a:bodyPr>
            <a:normAutofit/>
          </a:bodyPr>
          <a:lstStyle/>
          <a:p>
            <a:r>
              <a:rPr lang="fr-FR" sz="3200" b="1" dirty="0" smtClean="0">
                <a:solidFill>
                  <a:srgbClr val="003399"/>
                </a:solidFill>
                <a:latin typeface="Times New Roman" pitchFamily="18" charset="0"/>
                <a:cs typeface="Times New Roman" pitchFamily="18" charset="0"/>
              </a:rPr>
              <a:t>  2-Les protéines membranaires </a:t>
            </a:r>
          </a:p>
        </p:txBody>
      </p:sp>
      <p:sp>
        <p:nvSpPr>
          <p:cNvPr id="3" name="Espace réservé du contenu 2"/>
          <p:cNvSpPr>
            <a:spLocks noGrp="1"/>
          </p:cNvSpPr>
          <p:nvPr>
            <p:ph idx="1"/>
          </p:nvPr>
        </p:nvSpPr>
        <p:spPr>
          <a:xfrm>
            <a:off x="144562" y="857232"/>
            <a:ext cx="4608000" cy="5786478"/>
          </a:xfrm>
          <a:solidFill>
            <a:schemeClr val="accent4">
              <a:lumMod val="20000"/>
              <a:lumOff val="80000"/>
            </a:schemeClr>
          </a:solidFill>
        </p:spPr>
        <p:txBody>
          <a:bodyPr>
            <a:normAutofit lnSpcReduction="10000"/>
          </a:bodyPr>
          <a:lstStyle/>
          <a:p>
            <a:pPr algn="just">
              <a:lnSpc>
                <a:spcPct val="150000"/>
              </a:lnSpc>
              <a:buNone/>
            </a:pPr>
            <a:r>
              <a:rPr lang="fr-FR" sz="2400" b="1" u="sng" dirty="0" smtClean="0">
                <a:latin typeface="Times New Roman" pitchFamily="18" charset="0"/>
                <a:cs typeface="Times New Roman" pitchFamily="18" charset="0"/>
              </a:rPr>
              <a:t>Les protéines intégrales </a:t>
            </a:r>
            <a:r>
              <a:rPr lang="fr-FR" sz="2400" b="1" dirty="0" smtClean="0">
                <a:latin typeface="Times New Roman" pitchFamily="18" charset="0"/>
                <a:cs typeface="Times New Roman" pitchFamily="18" charset="0"/>
              </a:rPr>
              <a:t>possèdent </a:t>
            </a:r>
          </a:p>
          <a:p>
            <a:pPr algn="just">
              <a:lnSpc>
                <a:spcPct val="150000"/>
              </a:lnSpc>
              <a:buClr>
                <a:srgbClr val="FF0000"/>
              </a:buClr>
              <a:buFont typeface="Wingdings" pitchFamily="2" charset="2"/>
              <a:buChar char="Ø"/>
            </a:pPr>
            <a:r>
              <a:rPr lang="fr-FR" sz="2400" b="1" dirty="0" smtClean="0">
                <a:latin typeface="Times New Roman" pitchFamily="18" charset="0"/>
                <a:cs typeface="Times New Roman" pitchFamily="18" charset="0"/>
              </a:rPr>
              <a:t> Un domaine </a:t>
            </a:r>
            <a:r>
              <a:rPr lang="fr-FR" sz="2400" b="1" dirty="0" err="1" smtClean="0">
                <a:latin typeface="Times New Roman" pitchFamily="18" charset="0"/>
                <a:cs typeface="Times New Roman" pitchFamily="18" charset="0"/>
              </a:rPr>
              <a:t>amino</a:t>
            </a:r>
            <a:r>
              <a:rPr lang="fr-FR" sz="2400" b="1" dirty="0" smtClean="0">
                <a:latin typeface="Times New Roman" pitchFamily="18" charset="0"/>
                <a:cs typeface="Times New Roman" pitchFamily="18" charset="0"/>
              </a:rPr>
              <a:t>-terminal    (-NH2) extracellulaire souvent porteur de résidus glucidiques</a:t>
            </a:r>
          </a:p>
          <a:p>
            <a:pPr algn="just">
              <a:lnSpc>
                <a:spcPct val="150000"/>
              </a:lnSpc>
              <a:buClr>
                <a:srgbClr val="0000FF"/>
              </a:buClr>
              <a:buFont typeface="Wingdings" pitchFamily="2" charset="2"/>
              <a:buChar char="Ø"/>
            </a:pPr>
            <a:r>
              <a:rPr lang="fr-FR" sz="2400" b="1" dirty="0" smtClean="0">
                <a:latin typeface="Times New Roman" pitchFamily="18" charset="0"/>
                <a:cs typeface="Times New Roman" pitchFamily="18" charset="0"/>
              </a:rPr>
              <a:t> Une extrémité carboxyle</a:t>
            </a:r>
          </a:p>
          <a:p>
            <a:pPr algn="just">
              <a:lnSpc>
                <a:spcPct val="150000"/>
              </a:lnSpc>
              <a:buClr>
                <a:srgbClr val="C00000"/>
              </a:buClr>
              <a:buNone/>
            </a:pPr>
            <a:r>
              <a:rPr lang="fr-FR" sz="2400" b="1" dirty="0" smtClean="0">
                <a:latin typeface="Times New Roman" pitchFamily="18" charset="0"/>
                <a:cs typeface="Times New Roman" pitchFamily="18" charset="0"/>
              </a:rPr>
              <a:t>	(COOH) intracellulaire</a:t>
            </a:r>
          </a:p>
          <a:p>
            <a:pPr algn="just">
              <a:lnSpc>
                <a:spcPct val="150000"/>
              </a:lnSpc>
              <a:buClr>
                <a:schemeClr val="accent5">
                  <a:lumMod val="75000"/>
                </a:schemeClr>
              </a:buClr>
              <a:buFont typeface="Wingdings" pitchFamily="2" charset="2"/>
              <a:buChar char="Ø"/>
            </a:pPr>
            <a:r>
              <a:rPr lang="fr-FR" sz="2400" b="1" dirty="0" smtClean="0">
                <a:latin typeface="Times New Roman" pitchFamily="18" charset="0"/>
                <a:cs typeface="Times New Roman" pitchFamily="18" charset="0"/>
              </a:rPr>
              <a:t> Un corps hydrophobe, qui interagit avec la partie hydrophobe de la bicouche lipidique.</a:t>
            </a:r>
          </a:p>
        </p:txBody>
      </p:sp>
      <p:pic>
        <p:nvPicPr>
          <p:cNvPr id="1026" name="Picture 2"/>
          <p:cNvPicPr>
            <a:picLocks noChangeAspect="1" noChangeArrowheads="1"/>
          </p:cNvPicPr>
          <p:nvPr/>
        </p:nvPicPr>
        <p:blipFill>
          <a:blip r:embed="rId2"/>
          <a:srcRect/>
          <a:stretch>
            <a:fillRect/>
          </a:stretch>
        </p:blipFill>
        <p:spPr bwMode="auto">
          <a:xfrm>
            <a:off x="4786314" y="928670"/>
            <a:ext cx="4214842" cy="5500726"/>
          </a:xfrm>
          <a:prstGeom prst="rect">
            <a:avLst/>
          </a:prstGeom>
          <a:noFill/>
          <a:ln w="9525">
            <a:solidFill>
              <a:srgbClr val="002060"/>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3718" y="928670"/>
            <a:ext cx="8676000" cy="5643602"/>
          </a:xfr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lIns="180000" tIns="108000" rIns="180000" bIns="108000">
            <a:normAutofit fontScale="92500" lnSpcReduction="10000"/>
          </a:bodyPr>
          <a:lstStyle/>
          <a:p>
            <a:pPr marL="514350" lvl="0" indent="-514350" algn="just">
              <a:lnSpc>
                <a:spcPct val="150000"/>
              </a:lnSpc>
              <a:buClrTx/>
              <a:buNone/>
            </a:pPr>
            <a:r>
              <a:rPr lang="fr-FR" b="1" u="sng" dirty="0" smtClean="0">
                <a:latin typeface="Times New Roman" pitchFamily="18" charset="0"/>
                <a:cs typeface="Times New Roman" pitchFamily="18" charset="0"/>
              </a:rPr>
              <a:t>2. Les protéines périphériques</a:t>
            </a:r>
          </a:p>
          <a:p>
            <a:pPr marL="514350" lvl="0" indent="-514350" algn="just">
              <a:lnSpc>
                <a:spcPct val="150000"/>
              </a:lnSpc>
              <a:buClrTx/>
              <a:buNone/>
            </a:pPr>
            <a:r>
              <a:rPr lang="fr-FR" dirty="0" smtClean="0">
                <a:latin typeface="Times New Roman" pitchFamily="18" charset="0"/>
                <a:cs typeface="Times New Roman" pitchFamily="18" charset="0"/>
              </a:rPr>
              <a:t>Elles sont localisées sur la face membranaire extracellulaire, ou </a:t>
            </a:r>
            <a:r>
              <a:rPr lang="fr-FR" dirty="0" err="1" smtClean="0">
                <a:latin typeface="Times New Roman" pitchFamily="18" charset="0"/>
                <a:cs typeface="Times New Roman" pitchFamily="18" charset="0"/>
              </a:rPr>
              <a:t>cytosolique</a:t>
            </a:r>
            <a:r>
              <a:rPr lang="fr-FR" dirty="0" smtClean="0">
                <a:latin typeface="Times New Roman" pitchFamily="18" charset="0"/>
                <a:cs typeface="Times New Roman" pitchFamily="18" charset="0"/>
              </a:rPr>
              <a:t>. </a:t>
            </a:r>
          </a:p>
          <a:p>
            <a:pPr marL="514350" lvl="0" indent="-514350" algn="just">
              <a:lnSpc>
                <a:spcPct val="150000"/>
              </a:lnSpc>
              <a:buClrTx/>
              <a:buNone/>
            </a:pPr>
            <a:r>
              <a:rPr lang="fr-FR" dirty="0" smtClean="0">
                <a:latin typeface="Times New Roman" pitchFamily="18" charset="0"/>
                <a:cs typeface="Times New Roman" pitchFamily="18" charset="0"/>
              </a:rPr>
              <a:t>Elles peuvent êtres :</a:t>
            </a:r>
          </a:p>
          <a:p>
            <a:pPr marL="514350" lvl="0" indent="-514350" algn="just">
              <a:buClrTx/>
              <a:buNone/>
            </a:pPr>
            <a:r>
              <a:rPr lang="fr-FR" b="1" dirty="0" smtClean="0">
                <a:solidFill>
                  <a:srgbClr val="0000FF"/>
                </a:solidFill>
                <a:latin typeface="Times New Roman" pitchFamily="18" charset="0"/>
                <a:cs typeface="Times New Roman" pitchFamily="18" charset="0"/>
              </a:rPr>
              <a:t>Extrinsèques (superficielles): </a:t>
            </a:r>
            <a:r>
              <a:rPr lang="fr-FR" b="1" dirty="0" smtClean="0">
                <a:latin typeface="Times New Roman" pitchFamily="18" charset="0"/>
                <a:cs typeface="Times New Roman" pitchFamily="18" charset="0"/>
              </a:rPr>
              <a:t>détachées de la membrane par une simple modification de la force ionique du milieu</a:t>
            </a:r>
            <a:r>
              <a:rPr lang="fr-FR" dirty="0" smtClean="0">
                <a:latin typeface="Times New Roman" pitchFamily="18" charset="0"/>
                <a:cs typeface="Times New Roman" pitchFamily="18" charset="0"/>
              </a:rPr>
              <a:t>. Elles se lient </a:t>
            </a:r>
            <a:r>
              <a:rPr lang="fr-FR" dirty="0" smtClean="0">
                <a:latin typeface="Times New Roman" pitchFamily="18" charset="0"/>
                <a:ea typeface="Calibri" pitchFamily="34" charset="0"/>
                <a:cs typeface="Times New Roman" pitchFamily="18" charset="0"/>
              </a:rPr>
              <a:t>par des interactions essentiellement ioniques, </a:t>
            </a:r>
            <a:r>
              <a:rPr lang="fr-FR" dirty="0" smtClean="0">
                <a:latin typeface="Times New Roman" pitchFamily="18" charset="0"/>
                <a:cs typeface="Times New Roman" pitchFamily="18" charset="0"/>
              </a:rPr>
              <a:t>soit aux groupements de tête hydrophile des phospholipides, soit aux portions hydrophiles des protéines.</a:t>
            </a:r>
          </a:p>
          <a:p>
            <a:pPr marL="514350" lvl="0" indent="-514350" algn="just">
              <a:buClrTx/>
              <a:buNone/>
            </a:pPr>
            <a:endParaRPr lang="fr-FR" dirty="0" smtClean="0">
              <a:latin typeface="Times New Roman" pitchFamily="18" charset="0"/>
              <a:cs typeface="Times New Roman" pitchFamily="18" charset="0"/>
            </a:endParaRPr>
          </a:p>
          <a:p>
            <a:pPr marL="514350" indent="-514350" algn="just">
              <a:buClrTx/>
              <a:buNone/>
            </a:pPr>
            <a:r>
              <a:rPr lang="fr-FR" b="1" dirty="0" smtClean="0">
                <a:solidFill>
                  <a:srgbClr val="EA0000"/>
                </a:solidFill>
                <a:latin typeface="Times New Roman" pitchFamily="18" charset="0"/>
                <a:ea typeface="Calibri" pitchFamily="34" charset="0"/>
                <a:cs typeface="Times New Roman" pitchFamily="18" charset="0"/>
              </a:rPr>
              <a:t>Intrinsèques </a:t>
            </a:r>
            <a:r>
              <a:rPr lang="fr-FR" b="1" dirty="0" smtClean="0">
                <a:solidFill>
                  <a:schemeClr val="tx1"/>
                </a:solidFill>
                <a:latin typeface="Times New Roman" pitchFamily="18" charset="0"/>
                <a:ea typeface="Calibri" pitchFamily="34" charset="0"/>
                <a:cs typeface="Times New Roman" pitchFamily="18" charset="0"/>
              </a:rPr>
              <a:t>ancrées à la membrane par un ancrage lipidique,  </a:t>
            </a:r>
            <a:r>
              <a:rPr lang="fr-FR" dirty="0" smtClean="0">
                <a:latin typeface="Times New Roman" pitchFamily="18" charset="0"/>
                <a:cs typeface="Times New Roman" pitchFamily="18" charset="0"/>
              </a:rPr>
              <a:t>leur extraction passe par la déstabilisation des interactions hydrophobes de la bicouche lipidique. </a:t>
            </a:r>
            <a:endParaRPr lang="fr-FR" b="1" dirty="0" smtClean="0">
              <a:solidFill>
                <a:schemeClr val="tx1"/>
              </a:solidFill>
              <a:latin typeface="Times New Roman" pitchFamily="18" charset="0"/>
              <a:cs typeface="Times New Roman" pitchFamily="18" charset="0"/>
            </a:endParaRPr>
          </a:p>
          <a:p>
            <a:pPr marL="514350" lvl="0" indent="-514350" algn="just">
              <a:buClrTx/>
              <a:buNone/>
            </a:pPr>
            <a:endParaRPr lang="fr-FR" sz="2400" dirty="0" smtClean="0">
              <a:latin typeface="Times New Roman" pitchFamily="18" charset="0"/>
              <a:cs typeface="Times New Roman" pitchFamily="18" charset="0"/>
            </a:endParaRPr>
          </a:p>
        </p:txBody>
      </p:sp>
      <p:sp>
        <p:nvSpPr>
          <p:cNvPr id="7" name="Titre 1"/>
          <p:cNvSpPr>
            <a:spLocks noGrp="1"/>
          </p:cNvSpPr>
          <p:nvPr>
            <p:ph type="title"/>
          </p:nvPr>
        </p:nvSpPr>
        <p:spPr>
          <a:xfrm>
            <a:off x="214282" y="-24"/>
            <a:ext cx="8643998" cy="918418"/>
          </a:xfrm>
        </p:spPr>
        <p:style>
          <a:lnRef idx="2">
            <a:schemeClr val="accent2"/>
          </a:lnRef>
          <a:fillRef idx="1">
            <a:schemeClr val="lt1"/>
          </a:fillRef>
          <a:effectRef idx="0">
            <a:schemeClr val="accent2"/>
          </a:effectRef>
          <a:fontRef idx="minor">
            <a:schemeClr val="dk1"/>
          </a:fontRef>
        </p:style>
        <p:txBody>
          <a:bodyPr anchor="ctr" anchorCtr="0">
            <a:normAutofit/>
          </a:bodyPr>
          <a:lstStyle/>
          <a:p>
            <a:pPr algn="ctr"/>
            <a:r>
              <a:rPr lang="fr-FR" sz="3200" b="1" dirty="0" smtClean="0">
                <a:solidFill>
                  <a:srgbClr val="003399"/>
                </a:solidFill>
                <a:latin typeface="Times New Roman" pitchFamily="18" charset="0"/>
                <a:cs typeface="Times New Roman" pitchFamily="18" charset="0"/>
              </a:rPr>
              <a:t> 2-Les protéines membranaires: structure </a:t>
            </a:r>
          </a:p>
        </p:txBody>
      </p:sp>
    </p:spTree>
  </p:cSld>
  <p:clrMapOvr>
    <a:masterClrMapping/>
  </p:clrMapOvr>
  <p:transition>
    <p:pull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2844" y="4071942"/>
            <a:ext cx="8715436"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buFontTx/>
              <a:buChar char="•"/>
            </a:pPr>
            <a:r>
              <a:rPr lang="fr-FR" sz="2400" b="1" i="1" u="sng" dirty="0" smtClean="0">
                <a:latin typeface="Times New Roman" pitchFamily="18" charset="0"/>
                <a:ea typeface="Calibri" pitchFamily="34" charset="0"/>
                <a:cs typeface="Times New Roman" pitchFamily="18" charset="0"/>
              </a:rPr>
              <a:t>Figure </a:t>
            </a:r>
            <a:r>
              <a:rPr lang="fr-FR" sz="2400" b="1" u="sng" dirty="0" smtClean="0">
                <a:latin typeface="Times New Roman" pitchFamily="18" charset="0"/>
                <a:ea typeface="Calibri" pitchFamily="34" charset="0"/>
                <a:cs typeface="Times New Roman" pitchFamily="18" charset="0"/>
              </a:rPr>
              <a:t> : Différents types de protéines membranaires</a:t>
            </a:r>
            <a:endParaRPr lang="fr-FR" sz="2400" dirty="0" smtClean="0">
              <a:latin typeface="Times New Roman" pitchFamily="18" charset="0"/>
              <a:cs typeface="Times New Roman" pitchFamily="18" charset="0"/>
            </a:endParaRPr>
          </a:p>
          <a:p>
            <a:pPr algn="justLow" fontAlgn="base">
              <a:spcBef>
                <a:spcPct val="0"/>
              </a:spcBef>
              <a:spcAft>
                <a:spcPct val="0"/>
              </a:spcAft>
            </a:pPr>
            <a:r>
              <a:rPr lang="fr-FR" sz="2400" b="1" dirty="0" smtClean="0">
                <a:solidFill>
                  <a:srgbClr val="0000FF"/>
                </a:solidFill>
                <a:latin typeface="Times New Roman" pitchFamily="18" charset="0"/>
                <a:cs typeface="Times New Roman" pitchFamily="18" charset="0"/>
              </a:rPr>
              <a:t>Les protéines périphériques extrinsèques </a:t>
            </a:r>
            <a:r>
              <a:rPr lang="fr-FR" sz="2400" b="1" dirty="0" smtClean="0">
                <a:latin typeface="Times New Roman" pitchFamily="18" charset="0"/>
                <a:ea typeface="Calibri" pitchFamily="34" charset="0"/>
                <a:cs typeface="Times New Roman" pitchFamily="18" charset="0"/>
              </a:rPr>
              <a:t>(superficielles) </a:t>
            </a:r>
            <a:r>
              <a:rPr lang="fr-FR" sz="2400" b="1" dirty="0" smtClean="0">
                <a:latin typeface="Times New Roman" pitchFamily="18" charset="0"/>
                <a:cs typeface="Times New Roman" pitchFamily="18" charset="0"/>
              </a:rPr>
              <a:t>se lient soit aux groupements de tête hydrophile des phospholipides, soit aux portions hydrophiles des protéines, la liaison se fait </a:t>
            </a:r>
            <a:r>
              <a:rPr lang="fr-FR" sz="2400" b="1" dirty="0" smtClean="0">
                <a:latin typeface="Times New Roman" pitchFamily="18" charset="0"/>
                <a:ea typeface="Calibri" pitchFamily="34" charset="0"/>
                <a:cs typeface="Times New Roman" pitchFamily="18" charset="0"/>
              </a:rPr>
              <a:t>par des interactions essentiellement ioniques </a:t>
            </a:r>
          </a:p>
          <a:p>
            <a:pPr algn="justLow" fontAlgn="base">
              <a:spcBef>
                <a:spcPct val="0"/>
              </a:spcBef>
              <a:spcAft>
                <a:spcPct val="0"/>
              </a:spcAft>
            </a:pPr>
            <a:r>
              <a:rPr lang="fr-FR" sz="2400" b="1" dirty="0" smtClean="0">
                <a:solidFill>
                  <a:srgbClr val="EA0000"/>
                </a:solidFill>
                <a:latin typeface="Times New Roman" pitchFamily="18" charset="0"/>
                <a:cs typeface="Times New Roman" pitchFamily="18" charset="0"/>
              </a:rPr>
              <a:t>Les protéines périphériques </a:t>
            </a:r>
            <a:r>
              <a:rPr kumimoji="0" lang="fr-FR" sz="2400" b="1" i="0" u="none" strike="noStrike" cap="none" normalizeH="0" baseline="0" dirty="0" smtClean="0">
                <a:ln>
                  <a:noFill/>
                </a:ln>
                <a:solidFill>
                  <a:srgbClr val="EA0000"/>
                </a:solidFill>
                <a:effectLst/>
                <a:latin typeface="Times New Roman" pitchFamily="18" charset="0"/>
                <a:ea typeface="Calibri" pitchFamily="34" charset="0"/>
                <a:cs typeface="Times New Roman" pitchFamily="18" charset="0"/>
              </a:rPr>
              <a:t>intrinsèques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sont ancrées à la membrane par un ancrage lipidique</a:t>
            </a:r>
            <a:endParaRPr kumimoji="0" lang="fr-FR"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285720" y="0"/>
            <a:ext cx="8501122" cy="4143380"/>
          </a:xfrm>
          <a:prstGeom prst="rect">
            <a:avLst/>
          </a:prstGeom>
          <a:noFill/>
          <a:ln w="9525">
            <a:noFill/>
            <a:miter lim="800000"/>
            <a:headEnd/>
            <a:tailEnd/>
          </a:ln>
          <a:effectLst/>
        </p:spPr>
      </p:pic>
      <p:sp>
        <p:nvSpPr>
          <p:cNvPr id="4" name="Ellipse 3"/>
          <p:cNvSpPr/>
          <p:nvPr/>
        </p:nvSpPr>
        <p:spPr>
          <a:xfrm>
            <a:off x="7500958" y="71414"/>
            <a:ext cx="1214446"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3"/>
          <a:srcRect b="3125"/>
          <a:stretch>
            <a:fillRect/>
          </a:stretch>
        </p:blipFill>
        <p:spPr bwMode="auto">
          <a:xfrm>
            <a:off x="4286248" y="142852"/>
            <a:ext cx="4572000" cy="6429420"/>
          </a:xfrm>
          <a:prstGeom prst="rect">
            <a:avLst/>
          </a:prstGeom>
          <a:noFill/>
          <a:ln w="57150">
            <a:solidFill>
              <a:schemeClr val="accent2">
                <a:lumMod val="75000"/>
              </a:schemeClr>
            </a:solidFill>
            <a:miter lim="800000"/>
            <a:headEnd/>
            <a:tailEnd/>
          </a:ln>
        </p:spPr>
      </p:pic>
      <p:sp>
        <p:nvSpPr>
          <p:cNvPr id="1026" name="Rectangle 2"/>
          <p:cNvSpPr>
            <a:spLocks noChangeArrowheads="1"/>
          </p:cNvSpPr>
          <p:nvPr/>
        </p:nvSpPr>
        <p:spPr bwMode="auto">
          <a:xfrm>
            <a:off x="285720" y="71414"/>
            <a:ext cx="3924000" cy="6624000"/>
          </a:xfrm>
          <a:prstGeom prst="rect">
            <a:avLst/>
          </a:prstGeom>
          <a:solidFill>
            <a:srgbClr val="F7F9FB"/>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cs typeface="Arial" pitchFamily="34" charset="0"/>
              </a:rPr>
              <a:t>Figure :</a:t>
            </a:r>
          </a:p>
          <a:p>
            <a:pPr lvl="0" algn="just" fontAlgn="base">
              <a:spcBef>
                <a:spcPct val="0"/>
              </a:spcBef>
              <a:spcAft>
                <a:spcPct val="0"/>
              </a:spcAft>
            </a:pPr>
            <a:r>
              <a:rPr kumimoji="0" lang="fr-FR" sz="2400" b="1" i="0" u="none" strike="noStrike" cap="none" normalizeH="0" baseline="0" dirty="0" smtClean="0">
                <a:ln>
                  <a:noFill/>
                </a:ln>
                <a:solidFill>
                  <a:schemeClr val="tx1"/>
                </a:solidFill>
                <a:effectLst/>
                <a:latin typeface="Times New Roman" pitchFamily="18" charset="0"/>
                <a:cs typeface="Arial" pitchFamily="34" charset="0"/>
              </a:rPr>
              <a:t>Divers types de protéines membranaires </a:t>
            </a:r>
          </a:p>
          <a:p>
            <a:pPr lvl="0" algn="just" fontAlgn="base">
              <a:spcBef>
                <a:spcPct val="0"/>
              </a:spcBef>
              <a:spcAft>
                <a:spcPct val="0"/>
              </a:spcAft>
            </a:pPr>
            <a:r>
              <a:rPr kumimoji="0" lang="fr-FR" sz="2400" b="1" i="0" u="none" strike="noStrike" cap="none" normalizeH="0" baseline="0" dirty="0" smtClean="0">
                <a:ln>
                  <a:noFill/>
                </a:ln>
                <a:solidFill>
                  <a:schemeClr val="tx1"/>
                </a:solidFill>
                <a:effectLst/>
                <a:latin typeface="Times New Roman" pitchFamily="18" charset="0"/>
                <a:cs typeface="Arial" pitchFamily="34" charset="0"/>
              </a:rPr>
              <a:t>(1) et (2) </a:t>
            </a:r>
            <a:r>
              <a:rPr lang="fr-FR" sz="2400" b="1" dirty="0" smtClean="0">
                <a:latin typeface="Times New Roman" pitchFamily="18" charset="0"/>
                <a:cs typeface="Arial" pitchFamily="34" charset="0"/>
              </a:rPr>
              <a:t>Protéines intrinsèques </a:t>
            </a:r>
            <a:r>
              <a:rPr kumimoji="0" lang="fr-FR" sz="2400" b="1" i="0" u="none" strike="noStrike" cap="none" normalizeH="0" baseline="0" dirty="0" smtClean="0">
                <a:ln>
                  <a:noFill/>
                </a:ln>
                <a:solidFill>
                  <a:schemeClr val="tx1"/>
                </a:solidFill>
                <a:effectLst/>
                <a:latin typeface="Times New Roman" pitchFamily="18" charset="0"/>
                <a:cs typeface="Arial" pitchFamily="34" charset="0"/>
              </a:rPr>
              <a:t>à traversée unique, l’une des deux étant fortement </a:t>
            </a:r>
            <a:r>
              <a:rPr kumimoji="0" lang="fr-FR" sz="2400" b="1" i="0" u="none" strike="noStrike" cap="none" normalizeH="0" baseline="0" dirty="0" err="1" smtClean="0">
                <a:ln>
                  <a:noFill/>
                </a:ln>
                <a:solidFill>
                  <a:schemeClr val="tx1"/>
                </a:solidFill>
                <a:effectLst/>
                <a:latin typeface="Times New Roman" pitchFamily="18" charset="0"/>
                <a:cs typeface="Arial" pitchFamily="34" charset="0"/>
              </a:rPr>
              <a:t>glycosylée</a:t>
            </a:r>
            <a:r>
              <a:rPr kumimoji="0" lang="fr-FR" sz="2400" b="1" i="0" u="none" strike="noStrike" cap="none" normalizeH="0" baseline="0" dirty="0" smtClean="0">
                <a:ln>
                  <a:noFill/>
                </a:ln>
                <a:solidFill>
                  <a:schemeClr val="tx1"/>
                </a:solidFill>
                <a:effectLst/>
                <a:latin typeface="Times New Roman" pitchFamily="18" charset="0"/>
                <a:cs typeface="Arial" pitchFamily="34" charset="0"/>
              </a:rPr>
              <a:t> sur un de ses domaines hydrophiles. </a:t>
            </a:r>
          </a:p>
          <a:p>
            <a:pPr lvl="0" algn="just" fontAlgn="base">
              <a:spcBef>
                <a:spcPct val="0"/>
              </a:spcBef>
              <a:spcAft>
                <a:spcPct val="0"/>
              </a:spcAft>
            </a:pPr>
            <a:r>
              <a:rPr kumimoji="0" lang="fr-FR" sz="2400" b="1" i="0" u="none" strike="noStrike" cap="none" normalizeH="0" baseline="0" dirty="0" smtClean="0">
                <a:ln>
                  <a:noFill/>
                </a:ln>
                <a:solidFill>
                  <a:schemeClr val="tx1"/>
                </a:solidFill>
                <a:effectLst/>
                <a:latin typeface="Times New Roman" pitchFamily="18" charset="0"/>
                <a:cs typeface="Arial" pitchFamily="34" charset="0"/>
              </a:rPr>
              <a:t>(3) Protéine </a:t>
            </a:r>
            <a:r>
              <a:rPr lang="fr-FR" sz="2400" b="1" dirty="0" smtClean="0">
                <a:latin typeface="Times New Roman" pitchFamily="18" charset="0"/>
                <a:cs typeface="Arial" pitchFamily="34" charset="0"/>
              </a:rPr>
              <a:t>intrinsèque</a:t>
            </a:r>
            <a:r>
              <a:rPr kumimoji="0" lang="fr-FR" sz="2400" b="1" i="0" u="none" strike="noStrike" cap="none" normalizeH="0" baseline="0" dirty="0" smtClean="0">
                <a:ln>
                  <a:noFill/>
                </a:ln>
                <a:solidFill>
                  <a:schemeClr val="tx1"/>
                </a:solidFill>
                <a:effectLst/>
                <a:latin typeface="Times New Roman" pitchFamily="18" charset="0"/>
                <a:cs typeface="Arial" pitchFamily="34" charset="0"/>
              </a:rPr>
              <a:t> à traversées multiples (ici, à 3 passages), sur laquelle est accrochée une protéine extrinsèque. </a:t>
            </a:r>
          </a:p>
          <a:p>
            <a:pPr lvl="0" algn="just" fontAlgn="base">
              <a:spcBef>
                <a:spcPct val="0"/>
              </a:spcBef>
              <a:spcAft>
                <a:spcPct val="0"/>
              </a:spcAft>
            </a:pPr>
            <a:r>
              <a:rPr kumimoji="0" lang="fr-FR" sz="2400" b="1" i="0" u="none" strike="noStrike" cap="none" normalizeH="0" baseline="0" dirty="0" smtClean="0">
                <a:ln>
                  <a:noFill/>
                </a:ln>
                <a:solidFill>
                  <a:schemeClr val="tx1"/>
                </a:solidFill>
                <a:effectLst/>
                <a:latin typeface="Times New Roman" pitchFamily="18" charset="0"/>
                <a:cs typeface="Arial" pitchFamily="34" charset="0"/>
              </a:rPr>
              <a:t>(4) </a:t>
            </a:r>
            <a:r>
              <a:rPr lang="fr-FR" sz="2400" b="1" dirty="0" smtClean="0">
                <a:latin typeface="Times New Roman" pitchFamily="18" charset="0"/>
                <a:cs typeface="Arial" pitchFamily="34" charset="0"/>
              </a:rPr>
              <a:t>Protéine intrinsèque périphérique </a:t>
            </a:r>
            <a:r>
              <a:rPr kumimoji="0" lang="fr-FR" sz="2400" b="1" i="0" u="none" strike="noStrike" cap="none" normalizeH="0" baseline="0" dirty="0" smtClean="0">
                <a:ln>
                  <a:noFill/>
                </a:ln>
                <a:solidFill>
                  <a:schemeClr val="tx1"/>
                </a:solidFill>
                <a:effectLst/>
                <a:latin typeface="Times New Roman" pitchFamily="18" charset="0"/>
                <a:cs typeface="Arial" pitchFamily="34" charset="0"/>
              </a:rPr>
              <a:t>intégrée</a:t>
            </a:r>
            <a:r>
              <a:rPr kumimoji="0" lang="fr-FR" sz="2400" b="1" i="0" u="none" strike="noStrike" cap="none" normalizeH="0" dirty="0" smtClean="0">
                <a:ln>
                  <a:noFill/>
                </a:ln>
                <a:solidFill>
                  <a:schemeClr val="tx1"/>
                </a:solidFill>
                <a:effectLst/>
                <a:latin typeface="Times New Roman" pitchFamily="18" charset="0"/>
                <a:cs typeface="Arial" pitchFamily="34" charset="0"/>
              </a:rPr>
              <a:t> dans </a:t>
            </a:r>
            <a:r>
              <a:rPr kumimoji="0" lang="fr-FR" sz="2400" b="1" i="0" u="none" strike="noStrike" cap="none" normalizeH="0" baseline="0" dirty="0" smtClean="0">
                <a:ln>
                  <a:noFill/>
                </a:ln>
                <a:solidFill>
                  <a:schemeClr val="tx1"/>
                </a:solidFill>
                <a:effectLst/>
                <a:latin typeface="Times New Roman" pitchFamily="18" charset="0"/>
                <a:cs typeface="Arial" pitchFamily="34" charset="0"/>
              </a:rPr>
              <a:t>la membrane par un </a:t>
            </a:r>
            <a:r>
              <a:rPr lang="fr-FR" sz="2400" b="1" dirty="0" smtClean="0">
                <a:latin typeface="Times New Roman" pitchFamily="18" charset="0"/>
                <a:cs typeface="Arial" pitchFamily="34" charset="0"/>
              </a:rPr>
              <a:t>ancrage lipidique</a:t>
            </a:r>
            <a:r>
              <a:rPr kumimoji="0" lang="fr-FR" sz="2400" b="1" i="0" u="none" strike="noStrike" cap="none" normalizeH="0" baseline="0" dirty="0" smtClean="0">
                <a:ln>
                  <a:noFill/>
                </a:ln>
                <a:solidFill>
                  <a:schemeClr val="tx1"/>
                </a:solidFill>
                <a:effectLst/>
                <a:latin typeface="Times New Roman" pitchFamily="18" charset="0"/>
                <a:cs typeface="Arial" pitchFamily="34" charset="0"/>
              </a:rPr>
              <a:t>.</a:t>
            </a:r>
            <a:endParaRPr kumimoji="0" lang="fr-FR" sz="24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pull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42876" y="357190"/>
            <a:ext cx="8501090" cy="857232"/>
          </a:xfrm>
          <a:prstGeom prst="rect">
            <a:avLst/>
          </a:prstGeom>
          <a:solidFill>
            <a:schemeClr val="bg1"/>
          </a:solidFill>
        </p:spPr>
        <p:txBody>
          <a:bodyPr>
            <a:normAutofit fontScale="7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smtClean="0">
                <a:ln>
                  <a:noFill/>
                </a:ln>
                <a:solidFill>
                  <a:srgbClr val="003399"/>
                </a:solidFill>
                <a:effectLst/>
                <a:uLnTx/>
                <a:uFillTx/>
                <a:latin typeface="Times New Roman" pitchFamily="18" charset="0"/>
                <a:ea typeface="+mj-ea"/>
                <a:cs typeface="Times New Roman" pitchFamily="18" charset="0"/>
              </a:rPr>
              <a:t>  </a:t>
            </a:r>
            <a:r>
              <a:rPr kumimoji="0" lang="fr-FR" sz="5100" b="1" i="0" u="none" strike="noStrike" kern="1200" cap="none" spc="0" normalizeH="0" baseline="0" noProof="0" dirty="0" smtClean="0">
                <a:ln>
                  <a:noFill/>
                </a:ln>
                <a:solidFill>
                  <a:srgbClr val="003399"/>
                </a:solidFill>
                <a:effectLst/>
                <a:uLnTx/>
                <a:uFillTx/>
                <a:latin typeface="Times New Roman" pitchFamily="18" charset="0"/>
                <a:ea typeface="+mj-ea"/>
                <a:cs typeface="Times New Roman" pitchFamily="18" charset="0"/>
              </a:rPr>
              <a:t>2-Les protéines membranaires : </a:t>
            </a:r>
            <a:r>
              <a:rPr lang="fr-FR" sz="5100" b="1" dirty="0" smtClean="0">
                <a:solidFill>
                  <a:srgbClr val="003399"/>
                </a:solidFill>
                <a:latin typeface="Times New Roman" pitchFamily="18" charset="0"/>
                <a:ea typeface="+mj-ea"/>
                <a:cs typeface="Times New Roman" pitchFamily="18" charset="0"/>
              </a:rPr>
              <a:t>Rôle</a:t>
            </a:r>
            <a:endParaRPr kumimoji="0" lang="fr-FR" sz="5100" b="1" i="0" u="none" strike="noStrike" kern="1200" cap="none" spc="0" normalizeH="0" baseline="0" noProof="0" dirty="0" smtClean="0">
              <a:ln>
                <a:noFill/>
              </a:ln>
              <a:solidFill>
                <a:srgbClr val="003399"/>
              </a:solidFill>
              <a:effectLst/>
              <a:uLnTx/>
              <a:uFillTx/>
              <a:latin typeface="Times New Roman" pitchFamily="18" charset="0"/>
              <a:ea typeface="+mj-ea"/>
              <a:cs typeface="Times New Roman" pitchFamily="18" charset="0"/>
            </a:endParaRPr>
          </a:p>
        </p:txBody>
      </p:sp>
      <p:sp>
        <p:nvSpPr>
          <p:cNvPr id="2049" name="Rectangle 1"/>
          <p:cNvSpPr>
            <a:spLocks noChangeArrowheads="1"/>
          </p:cNvSpPr>
          <p:nvPr/>
        </p:nvSpPr>
        <p:spPr bwMode="auto">
          <a:xfrm>
            <a:off x="289718" y="1285860"/>
            <a:ext cx="8640000" cy="5112000"/>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Bien que les lipides membranaires présentent une certaine variété, comme on vient de le voir, la diversité des membranes cellulaires et la spécificité de leurs fonctions, chez les Eucaryotes, sont essentiellement liées à celles des protéines qui y sont associées.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Elles y jouent des rôles de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récepteurs </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et de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transporteurs </a:t>
            </a: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 matière ou d’information), des rôles de reconnaissance et d’adhérence entre cellules, d’accrochage aux cellules voisines ou à la matrice extracellulaire, de capture d’énergie physique (la lumière), ou tout simplement de catalyse enzymatique…</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14282" y="214291"/>
            <a:ext cx="8643998" cy="5572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0" y="5857892"/>
            <a:ext cx="9144000" cy="9286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Figure: Les protéines membranaires: d’un point de vue fonctionnel</a:t>
            </a:r>
            <a:endParaRPr lang="fr-FR" sz="2400" dirty="0">
              <a:latin typeface="Times New Roman" pitchFamily="18" charset="0"/>
              <a:cs typeface="Times New Roman" pitchFamily="18" charset="0"/>
            </a:endParaRPr>
          </a:p>
        </p:txBody>
      </p:sp>
    </p:spTree>
  </p:cSld>
  <p:clrMapOvr>
    <a:masterClrMapping/>
  </p:clrMapOvr>
  <p:transition>
    <p:pull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44" y="285728"/>
            <a:ext cx="8715436" cy="2928958"/>
          </a:xfr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w="57150">
            <a:solidFill>
              <a:srgbClr val="0000FF"/>
            </a:solidFill>
          </a:ln>
        </p:spPr>
        <p:txBody>
          <a:bodyPr tIns="144000" bIns="144000" anchor="ctr" anchorCtr="0">
            <a:noAutofit/>
          </a:bodyPr>
          <a:lstStyle/>
          <a:p>
            <a:pPr lvl="0" algn="ctr" eaLnBrk="0" fontAlgn="base" hangingPunct="0">
              <a:spcAft>
                <a:spcPct val="0"/>
              </a:spcAft>
              <a:tabLst>
                <a:tab pos="457200" algn="l"/>
              </a:tabLst>
            </a:pPr>
            <a:r>
              <a:rPr lang="fr-FR" sz="4800" b="1" dirty="0" smtClean="0">
                <a:ln w="12700">
                  <a:solidFill>
                    <a:schemeClr val="tx1"/>
                  </a:solidFill>
                  <a:prstDash val="solid"/>
                </a:ln>
                <a:solidFill>
                  <a:srgbClr val="0000FF"/>
                </a:solidFill>
                <a:effectLst>
                  <a:outerShdw blurRad="41275" dist="20320" dir="1800000" algn="tl" rotWithShape="0">
                    <a:srgbClr val="000000">
                      <a:alpha val="40000"/>
                    </a:srgbClr>
                  </a:outerShdw>
                </a:effectLst>
                <a:latin typeface="Times New Roman" pitchFamily="18" charset="0"/>
                <a:cs typeface="Times New Roman" pitchFamily="18" charset="0"/>
              </a:rPr>
              <a:t> III- Les glucides membranaires</a:t>
            </a:r>
            <a:endParaRPr lang="fr-FR" sz="4800" b="1" u="sng" dirty="0" smtClean="0">
              <a:ln w="12700">
                <a:solidFill>
                  <a:schemeClr val="tx1"/>
                </a:solidFill>
                <a:prstDash val="solid"/>
              </a:ln>
              <a:solidFill>
                <a:srgbClr val="0000FF"/>
              </a:solidFill>
              <a:effectLst>
                <a:outerShdw blurRad="41275" dist="20320" dir="1800000" algn="tl" rotWithShape="0">
                  <a:srgbClr val="000000">
                    <a:alpha val="40000"/>
                  </a:srgbClr>
                </a:outerShdw>
              </a:effectLst>
              <a:latin typeface="Times New Roman" pitchFamily="18" charset="0"/>
              <a:ea typeface="Calibri" pitchFamily="34" charset="0"/>
              <a:cs typeface="Times New Roman" pitchFamily="18" charset="0"/>
            </a:endParaRPr>
          </a:p>
        </p:txBody>
      </p:sp>
      <p:pic>
        <p:nvPicPr>
          <p:cNvPr id="3" name="Image 2"/>
          <p:cNvPicPr/>
          <p:nvPr/>
        </p:nvPicPr>
        <p:blipFill>
          <a:blip r:embed="rId2"/>
          <a:srcRect l="27129" t="14161" r="2132" b="7258"/>
          <a:stretch>
            <a:fillRect/>
          </a:stretch>
        </p:blipFill>
        <p:spPr bwMode="auto">
          <a:xfrm>
            <a:off x="214282" y="2814784"/>
            <a:ext cx="6286544" cy="3900364"/>
          </a:xfrm>
          <a:prstGeom prst="rect">
            <a:avLst/>
          </a:prstGeom>
          <a:noFill/>
          <a:ln w="9525">
            <a:solidFill>
              <a:schemeClr val="accent5">
                <a:lumMod val="50000"/>
              </a:schemeClr>
            </a:solidFill>
            <a:miter lim="800000"/>
            <a:headEnd/>
            <a:tailEnd/>
          </a:ln>
        </p:spPr>
      </p:pic>
      <p:sp>
        <p:nvSpPr>
          <p:cNvPr id="4" name="Ellipse 3"/>
          <p:cNvSpPr/>
          <p:nvPr/>
        </p:nvSpPr>
        <p:spPr>
          <a:xfrm>
            <a:off x="2285984" y="2786058"/>
            <a:ext cx="2214578" cy="1071570"/>
          </a:xfrm>
          <a:prstGeom prst="ellipse">
            <a:avLst/>
          </a:prstGeom>
          <a:noFill/>
          <a:ln w="762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1142976" y="3286124"/>
            <a:ext cx="1071570" cy="714380"/>
          </a:xfrm>
          <a:prstGeom prst="ellipse">
            <a:avLst/>
          </a:prstGeom>
          <a:noFill/>
          <a:ln w="762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a:off x="142844" y="4357694"/>
            <a:ext cx="785818" cy="571504"/>
          </a:xfrm>
          <a:prstGeom prst="ellipse">
            <a:avLst/>
          </a:prstGeom>
          <a:noFill/>
          <a:ln w="762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214282" y="2857496"/>
            <a:ext cx="1857388" cy="428628"/>
          </a:xfrm>
          <a:prstGeom prst="rect">
            <a:avLst/>
          </a:prstGeom>
          <a:noFill/>
          <a:ln w="57150">
            <a:solidFill>
              <a:srgbClr val="E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14290"/>
            <a:ext cx="5757874" cy="581772"/>
          </a:xfrm>
          <a:solidFill>
            <a:schemeClr val="bg1"/>
          </a:solidFill>
        </p:spPr>
        <p:txBody>
          <a:bodyPr>
            <a:normAutofit/>
          </a:bodyPr>
          <a:lstStyle/>
          <a:p>
            <a:r>
              <a:rPr lang="fr-FR" sz="3200" b="1" dirty="0" smtClean="0">
                <a:solidFill>
                  <a:srgbClr val="003399"/>
                </a:solidFill>
                <a:latin typeface="Times New Roman" pitchFamily="18" charset="0"/>
                <a:cs typeface="Times New Roman" pitchFamily="18" charset="0"/>
              </a:rPr>
              <a:t> 3- Les glucides membranaires</a:t>
            </a:r>
          </a:p>
        </p:txBody>
      </p:sp>
      <p:sp>
        <p:nvSpPr>
          <p:cNvPr id="3" name="Espace réservé du contenu 2"/>
          <p:cNvSpPr>
            <a:spLocks noGrp="1"/>
          </p:cNvSpPr>
          <p:nvPr>
            <p:ph idx="1"/>
          </p:nvPr>
        </p:nvSpPr>
        <p:spPr>
          <a:xfrm>
            <a:off x="0" y="1071546"/>
            <a:ext cx="9144000" cy="5253054"/>
          </a:xfrm>
        </p:spPr>
        <p:txBody>
          <a:bodyPr>
            <a:normAutofit/>
          </a:bodyPr>
          <a:lstStyle/>
          <a:p>
            <a:pPr algn="just">
              <a:lnSpc>
                <a:spcPct val="150000"/>
              </a:lnSpc>
              <a:buNone/>
            </a:pPr>
            <a:r>
              <a:rPr lang="fr-FR" sz="2800" b="1" dirty="0" smtClean="0">
                <a:latin typeface="Times New Roman" pitchFamily="18" charset="0"/>
                <a:cs typeface="Times New Roman" pitchFamily="18" charset="0"/>
              </a:rPr>
              <a:t> </a:t>
            </a:r>
            <a:r>
              <a:rPr lang="fr-FR" sz="3200" dirty="0" smtClean="0">
                <a:latin typeface="Times New Roman" pitchFamily="18" charset="0"/>
                <a:cs typeface="Times New Roman" pitchFamily="18" charset="0"/>
              </a:rPr>
              <a:t>L’analyse chimique de très nombreuses membranes cellulaires montre la présence constante, bien qu’en quantité très variable, de molécules de nature glucidique. En fait, celles-ci n’existent pas à l’état libre mais sont toujours associées, de façon covalente, aux autres molécules constitutives de la membrane (protéines et lipides). </a:t>
            </a:r>
            <a:endParaRPr lang="fr-FR" sz="3200"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472" y="0"/>
            <a:ext cx="8229600" cy="714356"/>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fr-FR" sz="5400" b="1" dirty="0" smtClean="0">
                <a:solidFill>
                  <a:srgbClr val="003399"/>
                </a:solidFill>
                <a:latin typeface="Times New Roman" pitchFamily="18" charset="0"/>
                <a:cs typeface="Times New Roman" pitchFamily="18" charset="0"/>
              </a:rPr>
              <a:t>3- Les glucides membranaires</a:t>
            </a:r>
            <a:endParaRPr lang="fr-FR" dirty="0"/>
          </a:p>
        </p:txBody>
      </p:sp>
      <p:sp>
        <p:nvSpPr>
          <p:cNvPr id="3" name="Espace réservé du contenu 2"/>
          <p:cNvSpPr>
            <a:spLocks noGrp="1"/>
          </p:cNvSpPr>
          <p:nvPr>
            <p:ph idx="1"/>
          </p:nvPr>
        </p:nvSpPr>
        <p:spPr>
          <a:xfrm>
            <a:off x="457200" y="928670"/>
            <a:ext cx="8229600" cy="5395930"/>
          </a:xfrm>
        </p:spPr>
        <p:style>
          <a:lnRef idx="2">
            <a:schemeClr val="dk1"/>
          </a:lnRef>
          <a:fillRef idx="1">
            <a:schemeClr val="lt1"/>
          </a:fillRef>
          <a:effectRef idx="0">
            <a:schemeClr val="dk1"/>
          </a:effectRef>
          <a:fontRef idx="minor">
            <a:schemeClr val="dk1"/>
          </a:fontRef>
        </p:style>
        <p:txBody>
          <a:bodyPr>
            <a:normAutofit/>
          </a:bodyPr>
          <a:lstStyle/>
          <a:p>
            <a:pPr lvl="0" algn="just">
              <a:lnSpc>
                <a:spcPct val="150000"/>
              </a:lnSpc>
            </a:pPr>
            <a:r>
              <a:rPr lang="fr-FR" sz="3200" dirty="0" smtClean="0">
                <a:latin typeface="Times New Roman" pitchFamily="18" charset="0"/>
                <a:cs typeface="Times New Roman" pitchFamily="18" charset="0"/>
              </a:rPr>
              <a:t>Les </a:t>
            </a:r>
            <a:r>
              <a:rPr lang="fr-FR" sz="3200" b="1" dirty="0" smtClean="0">
                <a:latin typeface="Times New Roman" pitchFamily="18" charset="0"/>
                <a:cs typeface="Times New Roman" pitchFamily="18" charset="0"/>
              </a:rPr>
              <a:t>glycolipides</a:t>
            </a:r>
            <a:r>
              <a:rPr lang="fr-FR" sz="3200" dirty="0" smtClean="0">
                <a:latin typeface="Times New Roman" pitchFamily="18" charset="0"/>
                <a:cs typeface="Times New Roman" pitchFamily="18" charset="0"/>
              </a:rPr>
              <a:t> : Chaines sucrées attachés aux lipides pouvant être trouvées dans les membranes, mais en faible quantité.</a:t>
            </a:r>
          </a:p>
          <a:p>
            <a:pPr algn="just">
              <a:lnSpc>
                <a:spcPct val="150000"/>
              </a:lnSpc>
            </a:pPr>
            <a:r>
              <a:rPr lang="fr-FR" sz="3200" dirty="0" smtClean="0">
                <a:latin typeface="Times New Roman" pitchFamily="18" charset="0"/>
                <a:cs typeface="Times New Roman" pitchFamily="18" charset="0"/>
              </a:rPr>
              <a:t> Les</a:t>
            </a:r>
            <a:r>
              <a:rPr lang="fr-FR" sz="3200" b="1" dirty="0" smtClean="0">
                <a:latin typeface="Times New Roman" pitchFamily="18" charset="0"/>
                <a:cs typeface="Times New Roman" pitchFamily="18" charset="0"/>
              </a:rPr>
              <a:t> glycoprotéines et les </a:t>
            </a:r>
            <a:r>
              <a:rPr lang="fr-FR" sz="3200" b="1" dirty="0" err="1" smtClean="0">
                <a:latin typeface="Times New Roman" pitchFamily="18" charset="0"/>
                <a:cs typeface="Times New Roman" pitchFamily="18" charset="0"/>
              </a:rPr>
              <a:t>Protéoglycanes</a:t>
            </a:r>
            <a:r>
              <a:rPr lang="fr-FR" sz="3200" b="1" dirty="0" smtClean="0">
                <a:latin typeface="Times New Roman" pitchFamily="18" charset="0"/>
                <a:cs typeface="Times New Roman" pitchFamily="18" charset="0"/>
              </a:rPr>
              <a:t> </a:t>
            </a:r>
            <a:r>
              <a:rPr lang="fr-FR" sz="3200" dirty="0" smtClean="0">
                <a:latin typeface="Times New Roman" pitchFamily="18" charset="0"/>
                <a:cs typeface="Times New Roman" pitchFamily="18" charset="0"/>
              </a:rPr>
              <a:t>: Chaines sucrées liées aux protéines, ils forment la plus grande partie de la masse des glucides membranaires</a:t>
            </a:r>
            <a:endParaRPr lang="fr-FR" sz="3200"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2844" y="1214422"/>
            <a:ext cx="8715436" cy="5500726"/>
          </a:xfrm>
          <a:ln w="76200">
            <a:solidFill>
              <a:schemeClr val="accent3">
                <a:lumMod val="50000"/>
              </a:schemeClr>
            </a:solidFill>
          </a:ln>
        </p:spPr>
        <p:txBody>
          <a:bodyPr tIns="360000" bIns="180000">
            <a:normAutofit fontScale="70000" lnSpcReduction="20000"/>
          </a:bodyPr>
          <a:lstStyle/>
          <a:p>
            <a:pPr marL="514350" indent="-514350">
              <a:buClrTx/>
              <a:buNone/>
            </a:pPr>
            <a:r>
              <a:rPr lang="fr-FR" sz="3100" dirty="0" smtClean="0">
                <a:latin typeface="Times New Roman" pitchFamily="18" charset="0"/>
                <a:cs typeface="Times New Roman" pitchFamily="18" charset="0"/>
              </a:rPr>
              <a:t>  1) </a:t>
            </a:r>
            <a:r>
              <a:rPr lang="fr-FR" sz="3400" dirty="0" smtClean="0">
                <a:latin typeface="Times New Roman" pitchFamily="18" charset="0"/>
                <a:cs typeface="Times New Roman" pitchFamily="18" charset="0"/>
              </a:rPr>
              <a:t>C’est une structure </a:t>
            </a:r>
            <a:r>
              <a:rPr lang="fr-FR" sz="3400" b="1" dirty="0" smtClean="0">
                <a:latin typeface="Times New Roman" pitchFamily="18" charset="0"/>
                <a:cs typeface="Times New Roman" pitchFamily="18" charset="0"/>
              </a:rPr>
              <a:t>fluide bidimensionnelle</a:t>
            </a:r>
            <a:r>
              <a:rPr lang="fr-FR" sz="3400" dirty="0" smtClean="0">
                <a:latin typeface="Times New Roman" pitchFamily="18" charset="0"/>
                <a:cs typeface="Times New Roman" pitchFamily="18" charset="0"/>
              </a:rPr>
              <a:t>: les lipides (essentiellement des phosphoglycérolipides) sont organisés en bicouche.</a:t>
            </a:r>
          </a:p>
          <a:p>
            <a:pPr marL="514350" indent="-514350">
              <a:buClrTx/>
              <a:buNone/>
            </a:pPr>
            <a:r>
              <a:rPr lang="fr-FR" sz="3400" dirty="0" smtClean="0">
                <a:latin typeface="Times New Roman" pitchFamily="18" charset="0"/>
                <a:cs typeface="Times New Roman" pitchFamily="18" charset="0"/>
              </a:rPr>
              <a:t>  2) Elle est constituée d’une « </a:t>
            </a:r>
            <a:r>
              <a:rPr lang="fr-FR" sz="3400" b="1" dirty="0" smtClean="0">
                <a:latin typeface="Times New Roman" pitchFamily="18" charset="0"/>
                <a:cs typeface="Times New Roman" pitchFamily="18" charset="0"/>
              </a:rPr>
              <a:t>mosaïque</a:t>
            </a:r>
            <a:r>
              <a:rPr lang="fr-FR" sz="3400" dirty="0" smtClean="0">
                <a:latin typeface="Times New Roman" pitchFamily="18" charset="0"/>
                <a:cs typeface="Times New Roman" pitchFamily="18" charset="0"/>
              </a:rPr>
              <a:t> » : des macromolécules de nature protéique et/ou </a:t>
            </a:r>
            <a:r>
              <a:rPr lang="fr-FR" sz="3400" dirty="0" err="1" smtClean="0">
                <a:latin typeface="Times New Roman" pitchFamily="18" charset="0"/>
                <a:cs typeface="Times New Roman" pitchFamily="18" charset="0"/>
              </a:rPr>
              <a:t>glycoprotéique</a:t>
            </a:r>
            <a:r>
              <a:rPr lang="fr-FR" sz="3400" dirty="0" smtClean="0">
                <a:latin typeface="Times New Roman" pitchFamily="18" charset="0"/>
                <a:cs typeface="Times New Roman" pitchFamily="18" charset="0"/>
              </a:rPr>
              <a:t> sont insérés dans la bicouche</a:t>
            </a:r>
          </a:p>
          <a:p>
            <a:pPr marL="514350" indent="-514350">
              <a:buClrTx/>
              <a:buNone/>
            </a:pPr>
            <a:endParaRPr lang="fr-FR" sz="3400" dirty="0" smtClean="0">
              <a:latin typeface="Times New Roman" pitchFamily="18" charset="0"/>
              <a:cs typeface="Times New Roman" pitchFamily="18" charset="0"/>
            </a:endParaRPr>
          </a:p>
          <a:p>
            <a:pPr marL="514350" indent="-514350">
              <a:buClrTx/>
              <a:buNone/>
            </a:pPr>
            <a:r>
              <a:rPr lang="fr-FR" sz="3400" dirty="0" smtClean="0">
                <a:latin typeface="Times New Roman" pitchFamily="18" charset="0"/>
                <a:cs typeface="Times New Roman" pitchFamily="18" charset="0"/>
              </a:rPr>
              <a:t>  3) La membrane plasmique est organisée de </a:t>
            </a:r>
            <a:r>
              <a:rPr lang="fr-FR" sz="3400" b="1" dirty="0" smtClean="0">
                <a:latin typeface="Times New Roman" pitchFamily="18" charset="0"/>
                <a:cs typeface="Times New Roman" pitchFamily="18" charset="0"/>
              </a:rPr>
              <a:t>manière asymétrique</a:t>
            </a:r>
          </a:p>
          <a:p>
            <a:pPr marL="514350" indent="-514350">
              <a:buClrTx/>
              <a:buNone/>
            </a:pPr>
            <a:endParaRPr lang="fr-FR" sz="3400" dirty="0" smtClean="0">
              <a:latin typeface="Times New Roman" pitchFamily="18" charset="0"/>
              <a:cs typeface="Times New Roman" pitchFamily="18" charset="0"/>
            </a:endParaRPr>
          </a:p>
          <a:p>
            <a:pPr marL="514350" indent="-514350">
              <a:buClrTx/>
              <a:buNone/>
            </a:pPr>
            <a:r>
              <a:rPr lang="fr-FR" sz="3400" dirty="0" smtClean="0">
                <a:latin typeface="Times New Roman" pitchFamily="18" charset="0"/>
                <a:cs typeface="Times New Roman" pitchFamily="18" charset="0"/>
              </a:rPr>
              <a:t>  4) La membrane plasmique </a:t>
            </a:r>
            <a:r>
              <a:rPr lang="fr-FR" sz="3400" b="1" dirty="0" smtClean="0">
                <a:latin typeface="Times New Roman" pitchFamily="18" charset="0"/>
                <a:cs typeface="Times New Roman" pitchFamily="18" charset="0"/>
              </a:rPr>
              <a:t>ne présente pas une composition chimique homogène</a:t>
            </a:r>
          </a:p>
          <a:p>
            <a:pPr marL="514350" indent="-514350">
              <a:buClrTx/>
              <a:buNone/>
            </a:pPr>
            <a:endParaRPr lang="fr-FR" sz="3400" dirty="0" smtClean="0">
              <a:latin typeface="Times New Roman" pitchFamily="18" charset="0"/>
              <a:cs typeface="Times New Roman" pitchFamily="18" charset="0"/>
            </a:endParaRPr>
          </a:p>
          <a:p>
            <a:pPr marL="514350" indent="-514350">
              <a:buClrTx/>
              <a:buNone/>
            </a:pPr>
            <a:r>
              <a:rPr lang="fr-FR" sz="3400" b="1" dirty="0" smtClean="0">
                <a:latin typeface="Times New Roman" pitchFamily="18" charset="0"/>
                <a:cs typeface="Times New Roman" pitchFamily="18" charset="0"/>
              </a:rPr>
              <a:t>  </a:t>
            </a:r>
            <a:r>
              <a:rPr lang="fr-FR" sz="3400" dirty="0" smtClean="0">
                <a:latin typeface="Times New Roman" pitchFamily="18" charset="0"/>
                <a:cs typeface="Times New Roman" pitchFamily="18" charset="0"/>
              </a:rPr>
              <a:t>5) La plasmalemme est en </a:t>
            </a:r>
            <a:r>
              <a:rPr lang="fr-FR" sz="3400" b="1" dirty="0" smtClean="0">
                <a:latin typeface="Times New Roman" pitchFamily="18" charset="0"/>
                <a:cs typeface="Times New Roman" pitchFamily="18" charset="0"/>
              </a:rPr>
              <a:t>continuité transitoire avec le système </a:t>
            </a:r>
            <a:r>
              <a:rPr lang="fr-FR" sz="3400" b="1" dirty="0" err="1" smtClean="0">
                <a:latin typeface="Times New Roman" pitchFamily="18" charset="0"/>
                <a:cs typeface="Times New Roman" pitchFamily="18" charset="0"/>
              </a:rPr>
              <a:t>endomembranaire</a:t>
            </a:r>
            <a:r>
              <a:rPr lang="fr-FR" sz="3400" b="1" dirty="0" smtClean="0">
                <a:latin typeface="Times New Roman" pitchFamily="18" charset="0"/>
                <a:cs typeface="Times New Roman" pitchFamily="18" charset="0"/>
              </a:rPr>
              <a:t> </a:t>
            </a:r>
            <a:r>
              <a:rPr lang="fr-FR" sz="3400" dirty="0" smtClean="0">
                <a:latin typeface="Times New Roman" pitchFamily="18" charset="0"/>
                <a:cs typeface="Times New Roman" pitchFamily="18" charset="0"/>
              </a:rPr>
              <a:t>(réticulum endoplasmique, appareil de Golgi et lysosomes)</a:t>
            </a:r>
          </a:p>
          <a:p>
            <a:pPr marL="514350" indent="-514350">
              <a:buClrTx/>
              <a:buNone/>
            </a:pPr>
            <a:endParaRPr lang="fr-FR" sz="2800" dirty="0" smtClean="0">
              <a:latin typeface="Times New Roman" pitchFamily="18" charset="0"/>
              <a:cs typeface="Times New Roman" pitchFamily="18" charset="0"/>
            </a:endParaRPr>
          </a:p>
        </p:txBody>
      </p:sp>
      <p:sp>
        <p:nvSpPr>
          <p:cNvPr id="4" name="Titre 1"/>
          <p:cNvSpPr>
            <a:spLocks noGrp="1"/>
          </p:cNvSpPr>
          <p:nvPr>
            <p:ph type="title"/>
          </p:nvPr>
        </p:nvSpPr>
        <p:spPr>
          <a:xfrm>
            <a:off x="428596" y="-24"/>
            <a:ext cx="8229600" cy="1143000"/>
          </a:xfrm>
          <a:effectLst/>
          <a:scene3d>
            <a:camera prst="orthographicFront"/>
            <a:lightRig rig="threePt" dir="t"/>
          </a:scene3d>
          <a:sp3d>
            <a:bevelT w="165100" prst="coolSlant"/>
          </a:sp3d>
        </p:spPr>
        <p:style>
          <a:lnRef idx="2">
            <a:schemeClr val="accent3">
              <a:shade val="50000"/>
            </a:schemeClr>
          </a:lnRef>
          <a:fillRef idx="1">
            <a:schemeClr val="accent3"/>
          </a:fillRef>
          <a:effectRef idx="0">
            <a:schemeClr val="accent3"/>
          </a:effectRef>
          <a:fontRef idx="minor">
            <a:schemeClr val="lt1"/>
          </a:fontRef>
        </p:style>
        <p:txBody>
          <a:bodyPr anchor="ctr" anchorCtr="0">
            <a:noAutofit/>
          </a:bodyPr>
          <a:lstStyle/>
          <a:p>
            <a:pPr algn="ctr"/>
            <a:r>
              <a:rPr lang="fr-FR" sz="3600" b="1" spc="300" dirty="0" smtClean="0">
                <a:ln w="11430" cmpd="sng">
                  <a:solidFill>
                    <a:schemeClr val="bg2">
                      <a:lumMod val="10000"/>
                    </a:schemeClr>
                  </a:solidFill>
                  <a:prstDash val="solid"/>
                  <a:miter lim="800000"/>
                </a:ln>
                <a:solidFill>
                  <a:schemeClr val="tx2">
                    <a:lumMod val="50000"/>
                  </a:schemeClr>
                </a:solidFill>
                <a:effectLst>
                  <a:glow rad="45500">
                    <a:schemeClr val="accent1">
                      <a:satMod val="220000"/>
                      <a:alpha val="35000"/>
                    </a:schemeClr>
                  </a:glow>
                </a:effectLst>
                <a:latin typeface="Times New Roman" pitchFamily="18" charset="0"/>
                <a:cs typeface="Times New Roman" pitchFamily="18" charset="0"/>
              </a:rPr>
              <a:t>Caractéristiques générales</a:t>
            </a:r>
            <a:endParaRPr lang="fr-FR" sz="3600" b="1" spc="300" dirty="0">
              <a:ln w="11430" cmpd="sng">
                <a:solidFill>
                  <a:schemeClr val="bg2">
                    <a:lumMod val="10000"/>
                  </a:schemeClr>
                </a:solidFill>
                <a:prstDash val="solid"/>
                <a:miter lim="800000"/>
              </a:ln>
              <a:solidFill>
                <a:schemeClr val="tx2">
                  <a:lumMod val="50000"/>
                </a:schemeClr>
              </a:solidFill>
              <a:effectLst>
                <a:glow rad="45500">
                  <a:schemeClr val="accent1">
                    <a:satMod val="220000"/>
                    <a:alpha val="35000"/>
                  </a:schemeClr>
                </a:glow>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472" y="0"/>
            <a:ext cx="8229600" cy="642918"/>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fr-FR" sz="4800" b="1" dirty="0" smtClean="0">
                <a:solidFill>
                  <a:srgbClr val="003399"/>
                </a:solidFill>
                <a:latin typeface="Times New Roman" pitchFamily="18" charset="0"/>
                <a:cs typeface="Times New Roman" pitchFamily="18" charset="0"/>
              </a:rPr>
              <a:t>3- Les glucides membranaires</a:t>
            </a:r>
            <a:endParaRPr lang="fr-FR" dirty="0"/>
          </a:p>
        </p:txBody>
      </p:sp>
      <p:sp>
        <p:nvSpPr>
          <p:cNvPr id="3" name="Espace réservé du contenu 2"/>
          <p:cNvSpPr>
            <a:spLocks noGrp="1"/>
          </p:cNvSpPr>
          <p:nvPr>
            <p:ph idx="1"/>
          </p:nvPr>
        </p:nvSpPr>
        <p:spPr>
          <a:xfrm>
            <a:off x="0" y="571480"/>
            <a:ext cx="9144000" cy="6286520"/>
          </a:xfrm>
        </p:spPr>
        <p:style>
          <a:lnRef idx="2">
            <a:schemeClr val="dk1"/>
          </a:lnRef>
          <a:fillRef idx="1">
            <a:schemeClr val="lt1"/>
          </a:fillRef>
          <a:effectRef idx="0">
            <a:schemeClr val="dk1"/>
          </a:effectRef>
          <a:fontRef idx="minor">
            <a:schemeClr val="dk1"/>
          </a:fontRef>
        </p:style>
        <p:txBody>
          <a:bodyPr>
            <a:normAutofit/>
          </a:bodyPr>
          <a:lstStyle/>
          <a:p>
            <a:pPr lvl="0" algn="just">
              <a:lnSpc>
                <a:spcPct val="150000"/>
              </a:lnSpc>
            </a:pPr>
            <a:r>
              <a:rPr lang="fr-FR" sz="3200" dirty="0" smtClean="0">
                <a:latin typeface="Times New Roman" pitchFamily="18" charset="0"/>
                <a:cs typeface="Times New Roman" pitchFamily="18" charset="0"/>
              </a:rPr>
              <a:t>Pour les</a:t>
            </a:r>
            <a:r>
              <a:rPr lang="fr-FR" sz="3200" b="1" dirty="0" smtClean="0">
                <a:latin typeface="Times New Roman" pitchFamily="18" charset="0"/>
                <a:cs typeface="Times New Roman" pitchFamily="18" charset="0"/>
              </a:rPr>
              <a:t> glycoprotéines </a:t>
            </a:r>
            <a:r>
              <a:rPr lang="fr-FR" sz="3200" dirty="0" smtClean="0">
                <a:latin typeface="Times New Roman" pitchFamily="18" charset="0"/>
                <a:cs typeface="Times New Roman" pitchFamily="18" charset="0"/>
              </a:rPr>
              <a:t>la partie glucidique ne représente jamais plus de 50-60 % de la masse totale de la molécule. </a:t>
            </a:r>
          </a:p>
          <a:p>
            <a:pPr lvl="0" algn="just">
              <a:lnSpc>
                <a:spcPct val="150000"/>
              </a:lnSpc>
            </a:pPr>
            <a:r>
              <a:rPr lang="fr-FR" sz="3200" dirty="0" smtClean="0">
                <a:latin typeface="Times New Roman" pitchFamily="18" charset="0"/>
                <a:cs typeface="Times New Roman" pitchFamily="18" charset="0"/>
              </a:rPr>
              <a:t>Tandis que Pour les</a:t>
            </a:r>
            <a:r>
              <a:rPr lang="fr-FR" sz="3200" b="1" dirty="0" smtClean="0">
                <a:latin typeface="Times New Roman" pitchFamily="18" charset="0"/>
                <a:cs typeface="Times New Roman" pitchFamily="18" charset="0"/>
              </a:rPr>
              <a:t> </a:t>
            </a:r>
            <a:r>
              <a:rPr lang="fr-FR" sz="3200" b="1" dirty="0" err="1" smtClean="0">
                <a:latin typeface="Times New Roman" pitchFamily="18" charset="0"/>
                <a:cs typeface="Times New Roman" pitchFamily="18" charset="0"/>
              </a:rPr>
              <a:t>Protéoglycanes</a:t>
            </a:r>
            <a:r>
              <a:rPr lang="fr-FR" sz="3200" dirty="0" smtClean="0">
                <a:latin typeface="Times New Roman" pitchFamily="18" charset="0"/>
                <a:cs typeface="Times New Roman" pitchFamily="18" charset="0"/>
              </a:rPr>
              <a:t> </a:t>
            </a:r>
            <a:r>
              <a:rPr lang="fr-FR" sz="3200" b="1" dirty="0" smtClean="0">
                <a:latin typeface="Times New Roman" pitchFamily="18" charset="0"/>
                <a:cs typeface="Times New Roman" pitchFamily="18" charset="0"/>
              </a:rPr>
              <a:t> </a:t>
            </a:r>
            <a:r>
              <a:rPr lang="fr-FR" sz="3200" dirty="0" smtClean="0">
                <a:latin typeface="Times New Roman" pitchFamily="18" charset="0"/>
                <a:cs typeface="Times New Roman" pitchFamily="18" charset="0"/>
              </a:rPr>
              <a:t>on peut obtenir des molécules de très haute masse moléculaire, dont l’essentiel est constitué de sucres ou dérivés (jusqu’à 95 %) et dont la partie axiale, proprement protéique, devient très minoritaire en masse.</a:t>
            </a:r>
          </a:p>
          <a:p>
            <a:endParaRPr lang="fr-FR" dirty="0"/>
          </a:p>
        </p:txBody>
      </p:sp>
    </p:spTree>
  </p:cSld>
  <p:clrMapOvr>
    <a:masterClrMapping/>
  </p:clrMapOvr>
  <p:transition>
    <p:pull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l="3342" t="14161" r="2132" b="7258"/>
          <a:stretch>
            <a:fillRect/>
          </a:stretch>
        </p:blipFill>
        <p:spPr bwMode="auto">
          <a:xfrm>
            <a:off x="290842" y="357166"/>
            <a:ext cx="8496000" cy="5472000"/>
          </a:xfrm>
          <a:prstGeom prst="rect">
            <a:avLst/>
          </a:prstGeom>
          <a:noFill/>
          <a:ln w="9525">
            <a:solidFill>
              <a:schemeClr val="accent5">
                <a:lumMod val="50000"/>
              </a:schemeClr>
            </a:solidFill>
            <a:miter lim="800000"/>
            <a:headEnd/>
            <a:tailEnd/>
          </a:ln>
        </p:spPr>
      </p:pic>
      <p:sp>
        <p:nvSpPr>
          <p:cNvPr id="3" name="Rectangle 1"/>
          <p:cNvSpPr>
            <a:spLocks noChangeArrowheads="1"/>
          </p:cNvSpPr>
          <p:nvPr/>
        </p:nvSpPr>
        <p:spPr bwMode="auto">
          <a:xfrm>
            <a:off x="357158" y="5896293"/>
            <a:ext cx="835824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3009900" algn="l"/>
              </a:tabLst>
            </a:pPr>
            <a:r>
              <a:rPr kumimoji="0" lang="fr-FR" sz="24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Figure  : Attachement des glucides à la membrane plasmique</a:t>
            </a:r>
          </a:p>
        </p:txBody>
      </p:sp>
    </p:spTree>
  </p:cSld>
  <p:clrMapOvr>
    <a:masterClrMapping/>
  </p:clrMapOvr>
  <p:transition>
    <p:pull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929198"/>
            <a:ext cx="9144000" cy="1883657"/>
          </a:xfrm>
          <a:prstGeom prst="rect">
            <a:avLst/>
          </a:prstGeom>
        </p:spPr>
        <p:txBody>
          <a:bodyPr wrap="square">
            <a:spAutoFit/>
          </a:bodyPr>
          <a:lstStyle/>
          <a:p>
            <a:pPr algn="just">
              <a:lnSpc>
                <a:spcPct val="150000"/>
              </a:lnSpc>
            </a:pPr>
            <a:r>
              <a:rPr lang="fr-FR" sz="2000" b="1" dirty="0" smtClean="0">
                <a:latin typeface="Times New Roman" pitchFamily="18" charset="0"/>
                <a:cs typeface="Times New Roman" pitchFamily="18" charset="0"/>
              </a:rPr>
              <a:t>Figure: Coupes de microscopie électronique montrant le revêtement</a:t>
            </a:r>
          </a:p>
          <a:p>
            <a:pPr algn="just">
              <a:lnSpc>
                <a:spcPct val="150000"/>
              </a:lnSpc>
            </a:pPr>
            <a:r>
              <a:rPr lang="fr-FR" sz="2000" b="1" dirty="0" smtClean="0">
                <a:latin typeface="Times New Roman" pitchFamily="18" charset="0"/>
                <a:cs typeface="Times New Roman" pitchFamily="18" charset="0"/>
              </a:rPr>
              <a:t>polysaccharidique ou </a:t>
            </a:r>
            <a:r>
              <a:rPr lang="fr-FR" sz="2000" b="1" dirty="0" err="1" smtClean="0">
                <a:latin typeface="Times New Roman" pitchFamily="18" charset="0"/>
                <a:cs typeface="Times New Roman" pitchFamily="18" charset="0"/>
              </a:rPr>
              <a:t>glycocalyx</a:t>
            </a:r>
            <a:r>
              <a:rPr lang="fr-FR" sz="2000" b="1" dirty="0" smtClean="0">
                <a:latin typeface="Times New Roman" pitchFamily="18" charset="0"/>
                <a:cs typeface="Times New Roman" pitchFamily="18" charset="0"/>
              </a:rPr>
              <a:t> (un feutrage dense et épais), présents à la surface des Microvillosités de la face absorbante des </a:t>
            </a:r>
            <a:r>
              <a:rPr lang="fr-FR" sz="2000" b="1" dirty="0" err="1" smtClean="0">
                <a:latin typeface="Times New Roman" pitchFamily="18" charset="0"/>
                <a:cs typeface="Times New Roman" pitchFamily="18" charset="0"/>
              </a:rPr>
              <a:t>entérocytes</a:t>
            </a:r>
            <a:r>
              <a:rPr lang="fr-FR" sz="2000" b="1" dirty="0" smtClean="0">
                <a:latin typeface="Times New Roman" pitchFamily="18" charset="0"/>
                <a:cs typeface="Times New Roman" pitchFamily="18" charset="0"/>
              </a:rPr>
              <a:t>: coupes longitudinale (a) et transversale (b)</a:t>
            </a:r>
            <a:endParaRPr lang="fr-FR" sz="20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1000132" y="-24"/>
            <a:ext cx="7286644" cy="502920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5786" y="1357298"/>
            <a:ext cx="7572428" cy="2533367"/>
          </a:xfrm>
          <a:prstGeom prst="rect">
            <a:avLst/>
          </a:prstGeom>
          <a:ln>
            <a:noFill/>
          </a:ln>
          <a:effectLst/>
        </p:spPr>
        <p:style>
          <a:lnRef idx="2">
            <a:schemeClr val="accent3"/>
          </a:lnRef>
          <a:fillRef idx="1003">
            <a:schemeClr val="lt1"/>
          </a:fillRef>
          <a:effectRef idx="0">
            <a:schemeClr val="accent3"/>
          </a:effectRef>
          <a:fontRef idx="minor">
            <a:schemeClr val="dk1"/>
          </a:fontRef>
        </p:style>
        <p:txBody>
          <a:bodyPr wrap="none" lIns="91440" tIns="45720" rIns="91440" bIns="45720">
            <a:prstTxWarp prst="textChevr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MERCI</a:t>
            </a:r>
            <a:endParaRPr lang="fr-FR" sz="5400" b="1" cap="none" spc="0" dirty="0">
              <a:ln w="11430">
                <a:solidFill>
                  <a:srgbClr val="00B05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wedg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468313" y="981075"/>
            <a:ext cx="8207375" cy="4462760"/>
          </a:xfrm>
          <a:prstGeom prst="rect">
            <a:avLst/>
          </a:prstGeom>
          <a:noFill/>
        </p:spPr>
        <p:txBody>
          <a:bodyPr>
            <a:spAutoFit/>
          </a:bodyPr>
          <a:lstStyle/>
          <a:p>
            <a:pPr fontAlgn="auto">
              <a:spcBef>
                <a:spcPts val="0"/>
              </a:spcBef>
              <a:spcAft>
                <a:spcPts val="0"/>
              </a:spcAft>
              <a:defRPr/>
            </a:pPr>
            <a:endParaRPr lang="fr-FR" sz="2800" b="1" dirty="0">
              <a:solidFill>
                <a:schemeClr val="accent3"/>
              </a:solidFill>
              <a:cs typeface="+mn-cs"/>
            </a:endParaRPr>
          </a:p>
          <a:p>
            <a:pPr fontAlgn="auto">
              <a:spcBef>
                <a:spcPts val="0"/>
              </a:spcBef>
              <a:spcAft>
                <a:spcPts val="0"/>
              </a:spcAft>
              <a:defRPr/>
            </a:pPr>
            <a:r>
              <a:rPr lang="fr-FR" sz="2800" b="1" dirty="0">
                <a:solidFill>
                  <a:schemeClr val="accent1">
                    <a:lumMod val="75000"/>
                  </a:schemeClr>
                </a:solidFill>
                <a:latin typeface="+mn-lt"/>
                <a:cs typeface="+mn-cs"/>
              </a:rPr>
              <a:t>Rappel des unités :</a:t>
            </a:r>
          </a:p>
          <a:p>
            <a:pPr fontAlgn="auto">
              <a:spcBef>
                <a:spcPts val="0"/>
              </a:spcBef>
              <a:spcAft>
                <a:spcPts val="0"/>
              </a:spcAft>
              <a:defRPr/>
            </a:pPr>
            <a:endParaRPr lang="fr-FR" sz="1800" u="none" dirty="0">
              <a:solidFill>
                <a:schemeClr val="tx1"/>
              </a:solidFill>
              <a:latin typeface="+mn-lt"/>
              <a:cs typeface="+mn-cs"/>
            </a:endParaRPr>
          </a:p>
          <a:p>
            <a:pPr fontAlgn="auto">
              <a:spcBef>
                <a:spcPts val="0"/>
              </a:spcBef>
              <a:spcAft>
                <a:spcPts val="0"/>
              </a:spcAft>
              <a:defRPr/>
            </a:pPr>
            <a:r>
              <a:rPr lang="fr-FR" sz="1800" u="none" dirty="0">
                <a:solidFill>
                  <a:schemeClr val="tx1"/>
                </a:solidFill>
                <a:latin typeface="+mn-lt"/>
                <a:cs typeface="+mn-cs"/>
              </a:rPr>
              <a:t> </a:t>
            </a:r>
          </a:p>
          <a:p>
            <a:pPr algn="ctr" fontAlgn="auto">
              <a:spcBef>
                <a:spcPts val="0"/>
              </a:spcBef>
              <a:spcAft>
                <a:spcPts val="0"/>
              </a:spcAft>
              <a:defRPr/>
            </a:pPr>
            <a:r>
              <a:rPr lang="fr-FR" sz="3600" u="none" dirty="0">
                <a:solidFill>
                  <a:schemeClr val="tx1"/>
                </a:solidFill>
                <a:latin typeface="+mn-lt"/>
                <a:cs typeface="+mn-cs"/>
              </a:rPr>
              <a:t>1 millimètre (mm) = 10</a:t>
            </a:r>
            <a:r>
              <a:rPr lang="fr-FR" sz="3600" u="none" baseline="30000" dirty="0">
                <a:solidFill>
                  <a:schemeClr val="tx1"/>
                </a:solidFill>
                <a:latin typeface="+mn-lt"/>
                <a:cs typeface="+mn-cs"/>
              </a:rPr>
              <a:t>-3 </a:t>
            </a:r>
            <a:r>
              <a:rPr lang="fr-FR" sz="3600" u="none" dirty="0">
                <a:solidFill>
                  <a:schemeClr val="tx1"/>
                </a:solidFill>
                <a:latin typeface="+mn-lt"/>
                <a:cs typeface="+mn-cs"/>
              </a:rPr>
              <a:t>mètre</a:t>
            </a:r>
          </a:p>
          <a:p>
            <a:pPr algn="ctr" fontAlgn="auto">
              <a:spcBef>
                <a:spcPts val="0"/>
              </a:spcBef>
              <a:spcAft>
                <a:spcPts val="0"/>
              </a:spcAft>
              <a:defRPr/>
            </a:pPr>
            <a:r>
              <a:rPr lang="fr-FR" sz="3600" u="none" dirty="0">
                <a:solidFill>
                  <a:schemeClr val="tx1"/>
                </a:solidFill>
                <a:latin typeface="+mn-lt"/>
                <a:cs typeface="+mn-cs"/>
              </a:rPr>
              <a:t>1 micromètre (µm) = 10</a:t>
            </a:r>
            <a:r>
              <a:rPr lang="fr-FR" sz="3600" u="none" baseline="30000" dirty="0">
                <a:solidFill>
                  <a:schemeClr val="tx1"/>
                </a:solidFill>
                <a:latin typeface="+mn-lt"/>
                <a:cs typeface="+mn-cs"/>
              </a:rPr>
              <a:t>-6 </a:t>
            </a:r>
            <a:r>
              <a:rPr lang="fr-FR" sz="3600" u="none" dirty="0">
                <a:solidFill>
                  <a:schemeClr val="tx1"/>
                </a:solidFill>
                <a:latin typeface="+mn-lt"/>
                <a:cs typeface="+mn-cs"/>
              </a:rPr>
              <a:t>mètre</a:t>
            </a:r>
          </a:p>
          <a:p>
            <a:pPr algn="ctr" fontAlgn="auto">
              <a:spcBef>
                <a:spcPts val="0"/>
              </a:spcBef>
              <a:spcAft>
                <a:spcPts val="0"/>
              </a:spcAft>
              <a:defRPr/>
            </a:pPr>
            <a:r>
              <a:rPr lang="pt-BR" sz="3600" u="none" dirty="0">
                <a:solidFill>
                  <a:schemeClr val="tx1"/>
                </a:solidFill>
                <a:latin typeface="+mn-lt"/>
                <a:cs typeface="+mn-cs"/>
              </a:rPr>
              <a:t>1 nanomètre (nm) = </a:t>
            </a:r>
            <a:r>
              <a:rPr lang="fr-FR" sz="3600" u="none" dirty="0">
                <a:solidFill>
                  <a:schemeClr val="tx1"/>
                </a:solidFill>
                <a:latin typeface="+mn-lt"/>
                <a:cs typeface="+mn-cs"/>
              </a:rPr>
              <a:t>10</a:t>
            </a:r>
            <a:r>
              <a:rPr lang="fr-FR" sz="3600" u="none" baseline="30000" dirty="0">
                <a:solidFill>
                  <a:schemeClr val="tx1"/>
                </a:solidFill>
                <a:latin typeface="+mn-lt"/>
                <a:cs typeface="+mn-cs"/>
              </a:rPr>
              <a:t>-9 </a:t>
            </a:r>
            <a:r>
              <a:rPr lang="pt-BR" sz="3600" u="none" dirty="0">
                <a:solidFill>
                  <a:schemeClr val="tx1"/>
                </a:solidFill>
                <a:latin typeface="+mn-lt"/>
                <a:cs typeface="+mn-cs"/>
              </a:rPr>
              <a:t>mètre</a:t>
            </a:r>
          </a:p>
          <a:p>
            <a:pPr algn="ctr" fontAlgn="auto">
              <a:spcBef>
                <a:spcPts val="0"/>
              </a:spcBef>
              <a:spcAft>
                <a:spcPts val="0"/>
              </a:spcAft>
              <a:defRPr/>
            </a:pPr>
            <a:endParaRPr lang="pt-BR" sz="3600" u="none" dirty="0">
              <a:solidFill>
                <a:schemeClr val="tx1"/>
              </a:solidFill>
              <a:latin typeface="+mn-lt"/>
              <a:cs typeface="+mn-cs"/>
            </a:endParaRPr>
          </a:p>
          <a:p>
            <a:pPr fontAlgn="auto">
              <a:spcBef>
                <a:spcPts val="0"/>
              </a:spcBef>
              <a:spcAft>
                <a:spcPts val="0"/>
              </a:spcAft>
              <a:defRPr/>
            </a:pPr>
            <a:endParaRPr lang="fr-FR" sz="2400" u="none" dirty="0">
              <a:solidFill>
                <a:schemeClr val="tx1"/>
              </a:solidFill>
              <a:latin typeface="+mn-lt"/>
              <a:cs typeface="+mn-cs"/>
            </a:endParaRPr>
          </a:p>
          <a:p>
            <a:pPr fontAlgn="auto">
              <a:spcBef>
                <a:spcPts val="0"/>
              </a:spcBef>
              <a:spcAft>
                <a:spcPts val="0"/>
              </a:spcAft>
              <a:defRPr/>
            </a:pPr>
            <a:r>
              <a:rPr lang="fr-FR" sz="2400" u="none" dirty="0">
                <a:solidFill>
                  <a:schemeClr val="tx1"/>
                </a:solidFill>
                <a:latin typeface="+mn-lt"/>
                <a:cs typeface="+mn-cs"/>
              </a:rPr>
              <a:t> </a:t>
            </a:r>
            <a:r>
              <a:rPr lang="fr-FR" sz="2400" u="none" dirty="0">
                <a:solidFill>
                  <a:schemeClr val="tx1"/>
                </a:solidFill>
                <a:latin typeface="+mn-lt"/>
                <a:cs typeface="+mn-cs"/>
                <a:sym typeface="Wingdings" pitchFamily="2" charset="2"/>
              </a:rPr>
              <a:t> </a:t>
            </a:r>
            <a:r>
              <a:rPr lang="fr-FR" sz="2400" u="none" dirty="0">
                <a:solidFill>
                  <a:schemeClr val="tx1"/>
                </a:solidFill>
                <a:latin typeface="+mn-lt"/>
                <a:cs typeface="+mn-cs"/>
              </a:rPr>
              <a:t>Une cellule (ç) animale est de </a:t>
            </a:r>
            <a:r>
              <a:rPr lang="fr-FR" sz="2400" u="none" dirty="0" smtClean="0">
                <a:solidFill>
                  <a:schemeClr val="tx1"/>
                </a:solidFill>
                <a:latin typeface="+mn-lt"/>
                <a:cs typeface="+mn-cs"/>
              </a:rPr>
              <a:t>l’ordre de </a:t>
            </a:r>
            <a:r>
              <a:rPr lang="fr-FR" sz="2400" u="none" dirty="0">
                <a:solidFill>
                  <a:schemeClr val="tx1"/>
                </a:solidFill>
                <a:latin typeface="+mn-lt"/>
                <a:cs typeface="+mn-cs"/>
              </a:rPr>
              <a:t>10 à 100 µm. </a:t>
            </a:r>
            <a:r>
              <a:rPr lang="pt-BR" sz="2400" u="none" dirty="0">
                <a:solidFill>
                  <a:schemeClr val="tx1"/>
                </a:solidFill>
                <a:latin typeface="+mn-lt"/>
                <a:cs typeface="+mn-cs"/>
              </a:rPr>
              <a:t> </a:t>
            </a:r>
          </a:p>
        </p:txBody>
      </p:sp>
    </p:spTree>
  </p:cSld>
  <p:clrMapOvr>
    <a:masterClrMapping/>
  </p:clrMapOvr>
  <p:transition>
    <p:pull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5156" y="127710"/>
            <a:ext cx="8856000" cy="6516000"/>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50000"/>
              </a:lnSpc>
              <a:spcBef>
                <a:spcPct val="0"/>
              </a:spcBef>
              <a:spcAft>
                <a:spcPct val="0"/>
              </a:spcAft>
            </a:pPr>
            <a:r>
              <a:rPr kumimoji="0" lang="fr-FR" sz="2400" b="1" i="0" u="none" strike="noStrike" cap="none" normalizeH="0" baseline="0" dirty="0" smtClean="0">
                <a:ln>
                  <a:noFill/>
                </a:ln>
                <a:effectLst/>
                <a:latin typeface="Times New Roman" pitchFamily="18" charset="0"/>
                <a:cs typeface="Times New Roman" pitchFamily="18" charset="0"/>
              </a:rPr>
              <a:t>Le nom « choline » vient du grec </a:t>
            </a:r>
            <a:r>
              <a:rPr kumimoji="0" lang="fr-FR" sz="2400" b="1" i="0" u="none" strike="noStrike" cap="none" normalizeH="0" baseline="0" dirty="0" err="1" smtClean="0">
                <a:ln>
                  <a:noFill/>
                </a:ln>
                <a:effectLst/>
                <a:latin typeface="Times New Roman" pitchFamily="18" charset="0"/>
                <a:cs typeface="Times New Roman" pitchFamily="18" charset="0"/>
              </a:rPr>
              <a:t>kholê</a:t>
            </a:r>
            <a:r>
              <a:rPr kumimoji="0" lang="fr-FR" sz="2400" b="1" i="0" u="none" strike="noStrike" cap="none" normalizeH="0" baseline="0" dirty="0" smtClean="0">
                <a:ln>
                  <a:noFill/>
                </a:ln>
                <a:effectLst/>
                <a:latin typeface="Times New Roman" pitchFamily="18" charset="0"/>
                <a:cs typeface="Times New Roman" pitchFamily="18" charset="0"/>
              </a:rPr>
              <a:t>, bile, car c’est d’abord dans le foie qu’elle a été extraite par le chimiste allemand Adolph </a:t>
            </a:r>
            <a:r>
              <a:rPr kumimoji="0" lang="fr-FR" sz="2400" b="1" i="0" u="none" strike="noStrike" cap="none" normalizeH="0" baseline="0" dirty="0" err="1" smtClean="0">
                <a:ln>
                  <a:noFill/>
                </a:ln>
                <a:effectLst/>
                <a:latin typeface="Times New Roman" pitchFamily="18" charset="0"/>
                <a:cs typeface="Times New Roman" pitchFamily="18" charset="0"/>
              </a:rPr>
              <a:t>Strecker</a:t>
            </a:r>
            <a:r>
              <a:rPr kumimoji="0" lang="fr-FR" sz="2400" b="1" i="0" u="none" strike="noStrike" cap="none" normalizeH="0" baseline="0" dirty="0" smtClean="0">
                <a:ln>
                  <a:noFill/>
                </a:ln>
                <a:effectLst/>
                <a:latin typeface="Times New Roman" pitchFamily="18" charset="0"/>
                <a:cs typeface="Times New Roman" pitchFamily="18" charset="0"/>
              </a:rPr>
              <a:t> en 1868 (puis, peu après, dans le cerveau où sa concentration est beaucoup plus importante). La choline, C4H14NO, est un </a:t>
            </a:r>
            <a:r>
              <a:rPr lang="fr-FR" sz="2400" dirty="0" err="1" smtClean="0">
                <a:latin typeface="Times New Roman" pitchFamily="18" charset="0"/>
                <a:cs typeface="Times New Roman" pitchFamily="18" charset="0"/>
              </a:rPr>
              <a:t>Aminoalcool</a:t>
            </a:r>
            <a:r>
              <a:rPr lang="fr-FR" sz="2400" dirty="0" smtClean="0">
                <a:latin typeface="Times New Roman" pitchFamily="18" charset="0"/>
                <a:cs typeface="Times New Roman" pitchFamily="18" charset="0"/>
              </a:rPr>
              <a:t> présent dans l'organisme humain en faible quantité à l'état libre, et en forte quantité sous forme d'esters (lécithines, </a:t>
            </a:r>
            <a:r>
              <a:rPr lang="fr-FR" sz="2400" dirty="0" err="1" smtClean="0">
                <a:latin typeface="Times New Roman" pitchFamily="18" charset="0"/>
                <a:cs typeface="Times New Roman" pitchFamily="18" charset="0"/>
              </a:rPr>
              <a:t>sphingomyélines</a:t>
            </a:r>
            <a:r>
              <a:rPr lang="fr-FR" sz="2400" dirty="0" smtClean="0">
                <a:latin typeface="Times New Roman" pitchFamily="18" charset="0"/>
                <a:cs typeface="Times New Roman" pitchFamily="18" charset="0"/>
              </a:rPr>
              <a:t>) La choline est le précurseur d’une part de l’acétylcholine (important neurotransmetteur et </a:t>
            </a:r>
            <a:r>
              <a:rPr lang="fr-FR" sz="2400" dirty="0" err="1" smtClean="0">
                <a:latin typeface="Times New Roman" pitchFamily="18" charset="0"/>
                <a:cs typeface="Times New Roman" pitchFamily="18" charset="0"/>
              </a:rPr>
              <a:t>neuromodulateur</a:t>
            </a:r>
            <a:r>
              <a:rPr lang="fr-FR" sz="2400" dirty="0" smtClean="0">
                <a:latin typeface="Times New Roman" pitchFamily="18" charset="0"/>
                <a:cs typeface="Times New Roman" pitchFamily="18" charset="0"/>
              </a:rPr>
              <a:t>) et d’autre part précurseur de lipides membranaires</a:t>
            </a:r>
            <a:endParaRPr lang="fr-FR" sz="2400" b="1" dirty="0" smtClean="0">
              <a:latin typeface="Times New Roman" pitchFamily="18" charset="0"/>
              <a:cs typeface="Times New Roman" pitchFamily="18" charset="0"/>
            </a:endParaRPr>
          </a:p>
          <a:p>
            <a:pPr lvl="0" algn="just" fontAlgn="base">
              <a:lnSpc>
                <a:spcPct val="150000"/>
              </a:lnSpc>
              <a:spcBef>
                <a:spcPct val="0"/>
              </a:spcBef>
              <a:spcAft>
                <a:spcPct val="0"/>
              </a:spcAft>
            </a:pPr>
            <a:r>
              <a:rPr lang="fr-FR" sz="2400" dirty="0" smtClean="0">
                <a:latin typeface="Times New Roman" pitchFamily="18" charset="0"/>
                <a:cs typeface="Times New Roman" pitchFamily="18" charset="0"/>
              </a:rPr>
              <a:t>	Elle </a:t>
            </a:r>
            <a:r>
              <a:rPr kumimoji="0" lang="fr-FR" sz="2400" b="1" i="0" u="none" strike="noStrike" cap="none" normalizeH="0" baseline="0" dirty="0" smtClean="0">
                <a:ln>
                  <a:noFill/>
                </a:ln>
                <a:effectLst/>
                <a:latin typeface="Times New Roman" pitchFamily="18" charset="0"/>
                <a:cs typeface="Times New Roman" pitchFamily="18" charset="0"/>
              </a:rPr>
              <a:t>est aussi présente dans les végétaux, les graisses animales et le jaune d’</a:t>
            </a:r>
            <a:r>
              <a:rPr kumimoji="0" lang="fr-FR" sz="2400" b="1" i="0" u="none" strike="noStrike" cap="none" normalizeH="0" baseline="0" dirty="0" err="1" smtClean="0">
                <a:ln>
                  <a:noFill/>
                </a:ln>
                <a:effectLst/>
                <a:latin typeface="Times New Roman" pitchFamily="18" charset="0"/>
                <a:cs typeface="Times New Roman" pitchFamily="18" charset="0"/>
              </a:rPr>
              <a:t>oeuf</a:t>
            </a:r>
            <a:r>
              <a:rPr kumimoji="0" lang="fr-FR" sz="2400" b="1" i="0" u="none" strike="noStrike" cap="none" normalizeH="0" baseline="0" dirty="0" smtClean="0">
                <a:ln>
                  <a:noFill/>
                </a:ln>
                <a:effectLst/>
                <a:latin typeface="Times New Roman" pitchFamily="18" charset="0"/>
                <a:cs typeface="Times New Roman" pitchFamily="18" charset="0"/>
              </a:rPr>
              <a:t>, essentiellement sous forme de </a:t>
            </a:r>
            <a:r>
              <a:rPr kumimoji="0" lang="fr-FR" sz="2400" b="1" i="0" u="none" strike="noStrike" cap="none" normalizeH="0" baseline="0" dirty="0" err="1" smtClean="0">
                <a:ln>
                  <a:noFill/>
                </a:ln>
                <a:effectLst/>
                <a:latin typeface="Times New Roman" pitchFamily="18" charset="0"/>
                <a:cs typeface="Times New Roman" pitchFamily="18" charset="0"/>
              </a:rPr>
              <a:t>phosphatidylcholine</a:t>
            </a:r>
            <a:r>
              <a:rPr kumimoji="0" lang="fr-FR" sz="2400" b="1" i="0" u="none" strike="noStrike" cap="none" normalizeH="0" baseline="0" dirty="0" smtClean="0">
                <a:ln>
                  <a:noFill/>
                </a:ln>
                <a:effectLst/>
                <a:latin typeface="Times New Roman" pitchFamily="18" charset="0"/>
                <a:cs typeface="Times New Roman" pitchFamily="18" charset="0"/>
              </a:rPr>
              <a:t> ou de </a:t>
            </a:r>
            <a:r>
              <a:rPr kumimoji="0" lang="fr-FR" sz="2400" b="1" i="0" u="none" strike="noStrike" cap="none" normalizeH="0" baseline="0" dirty="0" err="1" smtClean="0">
                <a:ln>
                  <a:noFill/>
                </a:ln>
                <a:effectLst/>
                <a:latin typeface="Times New Roman" pitchFamily="18" charset="0"/>
                <a:cs typeface="Times New Roman" pitchFamily="18" charset="0"/>
              </a:rPr>
              <a:t>sphingomyéline</a:t>
            </a:r>
            <a:r>
              <a:rPr kumimoji="0" lang="fr-FR" sz="2400" b="1" i="0" u="none" strike="noStrike" cap="none" normalizeH="0" baseline="0" dirty="0" smtClean="0">
                <a:ln>
                  <a:noFill/>
                </a:ln>
                <a:effectLst/>
                <a:latin typeface="Times New Roman" pitchFamily="18" charset="0"/>
                <a:cs typeface="Times New Roman" pitchFamily="18" charset="0"/>
              </a:rPr>
              <a:t> </a:t>
            </a:r>
          </a:p>
        </p:txBody>
      </p:sp>
    </p:spTree>
  </p:cSld>
  <p:clrMapOvr>
    <a:masterClrMapping/>
  </p:clrMapOvr>
  <p:transition>
    <p:pull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7718" y="285728"/>
            <a:ext cx="8712000" cy="6215082"/>
          </a:xfrm>
        </p:spPr>
        <p:style>
          <a:lnRef idx="2">
            <a:schemeClr val="accent1"/>
          </a:lnRef>
          <a:fillRef idx="1">
            <a:schemeClr val="lt1"/>
          </a:fillRef>
          <a:effectRef idx="0">
            <a:schemeClr val="accent1"/>
          </a:effectRef>
          <a:fontRef idx="minor">
            <a:schemeClr val="dk1"/>
          </a:fontRef>
        </p:style>
        <p:txBody>
          <a:bodyPr>
            <a:normAutofit/>
          </a:bodyPr>
          <a:lstStyle/>
          <a:p>
            <a:pPr algn="just">
              <a:lnSpc>
                <a:spcPct val="150000"/>
              </a:lnSpc>
            </a:pPr>
            <a:r>
              <a:rPr lang="fr-FR" sz="2800" b="1" dirty="0" smtClean="0">
                <a:latin typeface="Times New Roman" pitchFamily="18" charset="0"/>
                <a:cs typeface="Times New Roman" pitchFamily="18" charset="0"/>
              </a:rPr>
              <a:t>L’</a:t>
            </a:r>
            <a:r>
              <a:rPr lang="fr-FR" sz="2800" b="1" dirty="0" err="1" smtClean="0">
                <a:latin typeface="Times New Roman" pitchFamily="18" charset="0"/>
                <a:cs typeface="Times New Roman" pitchFamily="18" charset="0"/>
              </a:rPr>
              <a:t>inositol</a:t>
            </a:r>
            <a:r>
              <a:rPr lang="fr-FR" sz="2800" b="1" dirty="0" smtClean="0">
                <a:latin typeface="Times New Roman" pitchFamily="18" charset="0"/>
                <a:cs typeface="Times New Roman" pitchFamily="18" charset="0"/>
              </a:rPr>
              <a:t>:</a:t>
            </a:r>
            <a:r>
              <a:rPr lang="fr-FR" sz="2800" dirty="0" smtClean="0">
                <a:latin typeface="Times New Roman" pitchFamily="18" charset="0"/>
                <a:cs typeface="Times New Roman" pitchFamily="18" charset="0"/>
              </a:rPr>
              <a:t> alcool cyclique en C6 , sa formule générale est semblable au glucose C6H12O6</a:t>
            </a:r>
          </a:p>
          <a:p>
            <a:pPr algn="just">
              <a:lnSpc>
                <a:spcPct val="150000"/>
              </a:lnSpc>
            </a:pPr>
            <a:r>
              <a:rPr lang="fr-FR" sz="2800" b="1" dirty="0" smtClean="0">
                <a:latin typeface="Times New Roman" pitchFamily="18" charset="0"/>
                <a:cs typeface="Times New Roman" pitchFamily="18" charset="0"/>
              </a:rPr>
              <a:t>L’</a:t>
            </a:r>
            <a:r>
              <a:rPr lang="fr-FR" sz="2800" b="1" dirty="0" err="1" smtClean="0">
                <a:latin typeface="Times New Roman" pitchFamily="18" charset="0"/>
                <a:cs typeface="Times New Roman" pitchFamily="18" charset="0"/>
              </a:rPr>
              <a:t>inositol</a:t>
            </a:r>
            <a:r>
              <a:rPr lang="fr-FR" sz="2800" b="1" dirty="0" smtClean="0">
                <a:latin typeface="Times New Roman" pitchFamily="18" charset="0"/>
                <a:cs typeface="Times New Roman" pitchFamily="18" charset="0"/>
              </a:rPr>
              <a:t> </a:t>
            </a:r>
            <a:r>
              <a:rPr lang="fr-FR" sz="2800" dirty="0" smtClean="0">
                <a:latin typeface="Times New Roman" pitchFamily="18" charset="0"/>
                <a:cs typeface="Times New Roman" pitchFamily="18" charset="0"/>
              </a:rPr>
              <a:t>entre dans la composition de plusieurs molécules biologiques:</a:t>
            </a:r>
          </a:p>
          <a:p>
            <a:pPr algn="just">
              <a:lnSpc>
                <a:spcPct val="150000"/>
              </a:lnSpc>
            </a:pPr>
            <a:r>
              <a:rPr lang="fr-FR" sz="2800" dirty="0" smtClean="0">
                <a:latin typeface="Times New Roman" pitchFamily="18" charset="0"/>
                <a:cs typeface="Times New Roman" pitchFamily="18" charset="0"/>
              </a:rPr>
              <a:t>La </a:t>
            </a:r>
            <a:r>
              <a:rPr lang="fr-FR" sz="2800" b="1" dirty="0" err="1" smtClean="0">
                <a:latin typeface="Times New Roman" pitchFamily="18" charset="0"/>
                <a:cs typeface="Times New Roman" pitchFamily="18" charset="0"/>
              </a:rPr>
              <a:t>phosphatidylinositol</a:t>
            </a:r>
            <a:r>
              <a:rPr lang="fr-FR" sz="2800" dirty="0" smtClean="0">
                <a:latin typeface="Times New Roman" pitchFamily="18" charset="0"/>
                <a:cs typeface="Times New Roman" pitchFamily="18" charset="0"/>
              </a:rPr>
              <a:t>: rôle structural au niveau des membranes </a:t>
            </a:r>
          </a:p>
          <a:p>
            <a:pPr algn="just">
              <a:lnSpc>
                <a:spcPct val="150000"/>
              </a:lnSpc>
            </a:pPr>
            <a:r>
              <a:rPr lang="fr-FR" sz="2800" b="1" dirty="0" err="1" smtClean="0">
                <a:latin typeface="Times New Roman" pitchFamily="18" charset="0"/>
                <a:cs typeface="Times New Roman" pitchFamily="18" charset="0"/>
              </a:rPr>
              <a:t>Inositol</a:t>
            </a:r>
            <a:r>
              <a:rPr lang="fr-FR" sz="2800" b="1" dirty="0" smtClean="0">
                <a:latin typeface="Times New Roman" pitchFamily="18" charset="0"/>
                <a:cs typeface="Times New Roman" pitchFamily="18" charset="0"/>
              </a:rPr>
              <a:t> tri phosphate </a:t>
            </a:r>
            <a:r>
              <a:rPr lang="fr-FR" sz="2800" dirty="0" smtClean="0">
                <a:latin typeface="Times New Roman" pitchFamily="18" charset="0"/>
                <a:cs typeface="Times New Roman" pitchFamily="18" charset="0"/>
              </a:rPr>
              <a:t>(abréviation IP3) : joue le rôle  de second messager produit dans les cellules par la mise en jeu de récepteurs membranaires couplés à la protéine G </a:t>
            </a:r>
          </a:p>
          <a:p>
            <a:pPr algn="just">
              <a:lnSpc>
                <a:spcPct val="150000"/>
              </a:lnSpc>
            </a:pPr>
            <a:endParaRPr lang="fr-FR"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32" y="857232"/>
            <a:ext cx="9072594" cy="5929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24"/>
            <a:ext cx="9144000" cy="833663"/>
          </a:xfrm>
          <a:prstGeom prst="rect">
            <a:avLst/>
          </a:prstGeom>
          <a:solidFill>
            <a:srgbClr val="85E3E1"/>
          </a:solidFill>
          <a:ln w="57150">
            <a:solidFill>
              <a:srgbClr val="990099"/>
            </a:solidFill>
          </a:ln>
        </p:spPr>
        <p:style>
          <a:lnRef idx="2">
            <a:schemeClr val="accent2"/>
          </a:lnRef>
          <a:fillRef idx="1">
            <a:schemeClr val="lt1"/>
          </a:fillRef>
          <a:effectRef idx="0">
            <a:schemeClr val="accent2"/>
          </a:effectRef>
          <a:fontRef idx="minor">
            <a:schemeClr val="dk1"/>
          </a:fontRef>
        </p:style>
        <p:txBody>
          <a:bodyPr wrap="square" lIns="108000" tIns="108000" rIns="108000" bIns="108000">
            <a:spAutoFit/>
          </a:bodyPr>
          <a:lstStyle/>
          <a:p>
            <a:pPr marL="514350" indent="-514350">
              <a:buClrTx/>
            </a:pPr>
            <a:r>
              <a:rPr lang="fr-FR" sz="2000" dirty="0" smtClean="0">
                <a:latin typeface="Times New Roman" pitchFamily="18" charset="0"/>
                <a:cs typeface="Times New Roman" pitchFamily="18" charset="0"/>
              </a:rPr>
              <a:t>1) La membrane plasmique est </a:t>
            </a:r>
            <a:r>
              <a:rPr lang="fr-FR" sz="2000" b="1" dirty="0" smtClean="0">
                <a:latin typeface="Times New Roman" pitchFamily="18" charset="0"/>
                <a:cs typeface="Times New Roman" pitchFamily="18" charset="0"/>
              </a:rPr>
              <a:t>une structure fluide bidimensionnelle</a:t>
            </a:r>
          </a:p>
          <a:p>
            <a:pPr marL="514350" indent="-514350">
              <a:buClrTx/>
            </a:pPr>
            <a:r>
              <a:rPr lang="fr-FR" sz="2000" dirty="0" smtClean="0">
                <a:latin typeface="Times New Roman" pitchFamily="18" charset="0"/>
                <a:cs typeface="Times New Roman" pitchFamily="18" charset="0"/>
              </a:rPr>
              <a:t>2) Elle est constituée d’une « </a:t>
            </a:r>
            <a:r>
              <a:rPr lang="fr-FR" sz="2000" b="1" dirty="0" smtClean="0">
                <a:latin typeface="Times New Roman" pitchFamily="18" charset="0"/>
                <a:cs typeface="Times New Roman" pitchFamily="18" charset="0"/>
              </a:rPr>
              <a:t>mosaïque</a:t>
            </a:r>
            <a:r>
              <a:rPr lang="fr-FR" sz="2000" dirty="0" smtClean="0">
                <a:latin typeface="Times New Roman" pitchFamily="18" charset="0"/>
                <a:cs typeface="Times New Roman" pitchFamily="18" charset="0"/>
              </a:rPr>
              <a:t> »</a:t>
            </a:r>
          </a:p>
        </p:txBody>
      </p:sp>
    </p:spTree>
  </p:cSld>
  <p:clrMapOvr>
    <a:masterClrMapping/>
  </p:clrMapOvr>
  <p:transition>
    <p:pull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032" y="1091886"/>
            <a:ext cx="9000000" cy="1992066"/>
          </a:xfrm>
          <a:prstGeom prst="rect">
            <a:avLst/>
          </a:prstGeom>
          <a:solidFill>
            <a:schemeClr val="bg1"/>
          </a:solidFill>
          <a:ln w="76200">
            <a:solidFill>
              <a:srgbClr val="FF0000"/>
            </a:solidFill>
          </a:ln>
        </p:spPr>
        <p:txBody>
          <a:bodyPr wrap="square" lIns="360000" tIns="72000" rIns="360000" bIns="72000">
            <a:spAutoFit/>
          </a:bodyPr>
          <a:lstStyle/>
          <a:p>
            <a:pPr algn="just"/>
            <a:r>
              <a:rPr lang="fr-FR" sz="2400" b="1" dirty="0" smtClean="0">
                <a:latin typeface="Times New Roman" pitchFamily="18" charset="0"/>
                <a:cs typeface="Times New Roman" pitchFamily="18" charset="0"/>
              </a:rPr>
              <a:t>Au feuillet externe </a:t>
            </a:r>
            <a:r>
              <a:rPr lang="fr-FR" sz="2400" dirty="0" smtClean="0">
                <a:latin typeface="Times New Roman" pitchFamily="18" charset="0"/>
                <a:cs typeface="Times New Roman" pitchFamily="18" charset="0"/>
              </a:rPr>
              <a:t>est accroché  un </a:t>
            </a:r>
            <a:r>
              <a:rPr lang="fr-FR" sz="2400" b="1" dirty="0" smtClean="0">
                <a:latin typeface="Times New Roman" pitchFamily="18" charset="0"/>
                <a:cs typeface="Times New Roman" pitchFamily="18" charset="0"/>
              </a:rPr>
              <a:t>revêtement fibrillaire </a:t>
            </a:r>
            <a:r>
              <a:rPr lang="fr-FR" sz="2400" dirty="0" smtClean="0">
                <a:latin typeface="Times New Roman" pitchFamily="18" charset="0"/>
                <a:cs typeface="Times New Roman" pitchFamily="18" charset="0"/>
              </a:rPr>
              <a:t>appelé </a:t>
            </a:r>
            <a:r>
              <a:rPr lang="fr-FR" sz="2400" b="1" dirty="0" err="1" smtClean="0">
                <a:latin typeface="Times New Roman" pitchFamily="18" charset="0"/>
                <a:cs typeface="Times New Roman" pitchFamily="18" charset="0"/>
              </a:rPr>
              <a:t>cell</a:t>
            </a:r>
            <a:r>
              <a:rPr lang="fr-FR" sz="2400" b="1" dirty="0" smtClean="0">
                <a:latin typeface="Times New Roman" pitchFamily="18" charset="0"/>
                <a:cs typeface="Times New Roman" pitchFamily="18" charset="0"/>
              </a:rPr>
              <a:t>-</a:t>
            </a:r>
            <a:r>
              <a:rPr lang="fr-FR" sz="2400" b="1" dirty="0" err="1" smtClean="0">
                <a:latin typeface="Times New Roman" pitchFamily="18" charset="0"/>
                <a:cs typeface="Times New Roman" pitchFamily="18" charset="0"/>
              </a:rPr>
              <a:t>coat</a:t>
            </a:r>
            <a:r>
              <a:rPr lang="fr-FR" sz="2400" b="1" dirty="0" smtClean="0">
                <a:latin typeface="Times New Roman" pitchFamily="18" charset="0"/>
                <a:cs typeface="Times New Roman" pitchFamily="18" charset="0"/>
              </a:rPr>
              <a:t> (manteau ou couverture cellulaire) ou </a:t>
            </a:r>
            <a:r>
              <a:rPr lang="fr-FR" sz="2400" b="1" dirty="0" err="1" smtClean="0">
                <a:latin typeface="Times New Roman" pitchFamily="18" charset="0"/>
                <a:cs typeface="Times New Roman" pitchFamily="18" charset="0"/>
              </a:rPr>
              <a:t>glycocalyx</a:t>
            </a:r>
            <a:r>
              <a:rPr lang="fr-FR" sz="2400" dirty="0" smtClean="0">
                <a:latin typeface="Times New Roman" pitchFamily="18" charset="0"/>
                <a:cs typeface="Times New Roman" pitchFamily="18" charset="0"/>
              </a:rPr>
              <a:t>. Il s’agit d’un film de matériel essentiellement </a:t>
            </a:r>
            <a:r>
              <a:rPr lang="fr-FR" sz="2400" dirty="0" err="1" smtClean="0">
                <a:latin typeface="Times New Roman" pitchFamily="18" charset="0"/>
                <a:cs typeface="Times New Roman" pitchFamily="18" charset="0"/>
              </a:rPr>
              <a:t>glycoprotéique</a:t>
            </a:r>
            <a:r>
              <a:rPr lang="fr-FR" sz="2400" dirty="0" smtClean="0">
                <a:latin typeface="Times New Roman" pitchFamily="18" charset="0"/>
                <a:cs typeface="Times New Roman" pitchFamily="18" charset="0"/>
              </a:rPr>
              <a:t> dont les fibrilles sont disposées perpendiculairement au plan de la membrane.  </a:t>
            </a:r>
          </a:p>
        </p:txBody>
      </p:sp>
      <p:sp>
        <p:nvSpPr>
          <p:cNvPr id="5" name="Étoile à 5 branches 4">
            <a:hlinkClick r:id="rId3" action="ppaction://hlinksldjump"/>
          </p:cNvPr>
          <p:cNvSpPr/>
          <p:nvPr/>
        </p:nvSpPr>
        <p:spPr>
          <a:xfrm>
            <a:off x="1928794" y="2643182"/>
            <a:ext cx="428628" cy="28575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p:nvPr/>
        </p:nvPicPr>
        <p:blipFill>
          <a:blip r:embed="rId4"/>
          <a:srcRect l="7797" t="49241" r="50796" b="15912"/>
          <a:stretch>
            <a:fillRect/>
          </a:stretch>
        </p:blipFill>
        <p:spPr bwMode="auto">
          <a:xfrm>
            <a:off x="5143504" y="3429000"/>
            <a:ext cx="4000528" cy="3357562"/>
          </a:xfrm>
          <a:prstGeom prst="rect">
            <a:avLst/>
          </a:prstGeom>
          <a:noFill/>
          <a:ln w="57150">
            <a:solidFill>
              <a:srgbClr val="33CCCC"/>
            </a:solidFill>
            <a:miter lim="800000"/>
            <a:headEnd/>
            <a:tailEnd/>
          </a:ln>
        </p:spPr>
      </p:pic>
      <p:sp>
        <p:nvSpPr>
          <p:cNvPr id="11" name="Rectangle 10"/>
          <p:cNvSpPr/>
          <p:nvPr/>
        </p:nvSpPr>
        <p:spPr>
          <a:xfrm>
            <a:off x="0" y="0"/>
            <a:ext cx="9144000" cy="1023660"/>
          </a:xfrm>
          <a:prstGeom prst="rect">
            <a:avLst/>
          </a:prstGeom>
          <a:solidFill>
            <a:srgbClr val="85E3E1"/>
          </a:solidFill>
          <a:ln w="57150">
            <a:solidFill>
              <a:srgbClr val="990099"/>
            </a:solidFill>
          </a:ln>
        </p:spPr>
        <p:style>
          <a:lnRef idx="2">
            <a:schemeClr val="accent2"/>
          </a:lnRef>
          <a:fillRef idx="1">
            <a:schemeClr val="lt1"/>
          </a:fillRef>
          <a:effectRef idx="0">
            <a:schemeClr val="accent2"/>
          </a:effectRef>
          <a:fontRef idx="minor">
            <a:schemeClr val="dk1"/>
          </a:fontRef>
        </p:style>
        <p:txBody>
          <a:bodyPr wrap="square" lIns="360000" tIns="360000" rIns="216000" bIns="288000">
            <a:spAutoFit/>
          </a:bodyPr>
          <a:lstStyle/>
          <a:p>
            <a:pPr marL="514350" indent="-514350">
              <a:buClrTx/>
            </a:pPr>
            <a:r>
              <a:rPr lang="fr-FR" sz="2400" b="1" dirty="0" smtClean="0">
                <a:latin typeface="Times New Roman" pitchFamily="18" charset="0"/>
                <a:cs typeface="Times New Roman" pitchFamily="18" charset="0"/>
              </a:rPr>
              <a:t>3) La membrane plasmique est organisée de manière </a:t>
            </a:r>
            <a:r>
              <a:rPr lang="fr-FR" sz="2400" b="1" dirty="0" smtClean="0">
                <a:solidFill>
                  <a:srgbClr val="C00000"/>
                </a:solidFill>
                <a:latin typeface="Times New Roman" pitchFamily="18" charset="0"/>
                <a:cs typeface="Times New Roman" pitchFamily="18" charset="0"/>
              </a:rPr>
              <a:t>asymétrique</a:t>
            </a:r>
          </a:p>
        </p:txBody>
      </p:sp>
      <p:pic>
        <p:nvPicPr>
          <p:cNvPr id="2050" name="Picture 2"/>
          <p:cNvPicPr>
            <a:picLocks noChangeAspect="1" noChangeArrowheads="1"/>
          </p:cNvPicPr>
          <p:nvPr/>
        </p:nvPicPr>
        <p:blipFill>
          <a:blip r:embed="rId5"/>
          <a:srcRect/>
          <a:stretch>
            <a:fillRect/>
          </a:stretch>
        </p:blipFill>
        <p:spPr bwMode="auto">
          <a:xfrm>
            <a:off x="0" y="3143248"/>
            <a:ext cx="5048250" cy="2857520"/>
          </a:xfrm>
          <a:prstGeom prst="rect">
            <a:avLst/>
          </a:prstGeom>
          <a:noFill/>
          <a:ln w="9525">
            <a:noFill/>
            <a:miter lim="800000"/>
            <a:headEnd/>
            <a:tailEnd/>
          </a:ln>
          <a:effectLst/>
        </p:spPr>
      </p:pic>
      <p:sp>
        <p:nvSpPr>
          <p:cNvPr id="12" name="Rectangle 11"/>
          <p:cNvSpPr/>
          <p:nvPr/>
        </p:nvSpPr>
        <p:spPr>
          <a:xfrm>
            <a:off x="-32" y="5786454"/>
            <a:ext cx="4357686" cy="1000108"/>
          </a:xfrm>
          <a:prstGeom prst="rect">
            <a:avLst/>
          </a:prstGeom>
          <a:solidFill>
            <a:schemeClr val="bg1"/>
          </a:solid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smtClean="0">
                <a:solidFill>
                  <a:schemeClr val="tx1"/>
                </a:solidFill>
                <a:latin typeface="Times New Roman" pitchFamily="18" charset="0"/>
                <a:cs typeface="Times New Roman" pitchFamily="18" charset="0"/>
              </a:rPr>
              <a:t>     </a:t>
            </a:r>
            <a:r>
              <a:rPr lang="fr-FR" sz="2400" b="1" dirty="0" smtClean="0">
                <a:solidFill>
                  <a:schemeClr val="tx1"/>
                </a:solidFill>
                <a:latin typeface="Times New Roman" pitchFamily="18" charset="0"/>
                <a:cs typeface="Times New Roman" pitchFamily="18" charset="0"/>
              </a:rPr>
              <a:t>Figure : La </a:t>
            </a:r>
            <a:r>
              <a:rPr lang="fr-FR" sz="2400" b="1" dirty="0" err="1" smtClean="0">
                <a:solidFill>
                  <a:schemeClr val="tx1"/>
                </a:solidFill>
                <a:latin typeface="Times New Roman" pitchFamily="18" charset="0"/>
                <a:cs typeface="Times New Roman" pitchFamily="18" charset="0"/>
              </a:rPr>
              <a:t>glycocalyx</a:t>
            </a:r>
            <a:r>
              <a:rPr lang="fr-FR" sz="2400" b="1" dirty="0" smtClean="0">
                <a:solidFill>
                  <a:schemeClr val="tx1"/>
                </a:solidFill>
                <a:latin typeface="Times New Roman" pitchFamily="18" charset="0"/>
                <a:cs typeface="Times New Roman" pitchFamily="18" charset="0"/>
              </a:rPr>
              <a:t> vue en 	microscopie électronique </a:t>
            </a:r>
            <a:endParaRPr lang="fr-FR" sz="2400" b="1" dirty="0">
              <a:solidFill>
                <a:schemeClr val="tx1"/>
              </a:solidFill>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Origin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16851</TotalTime>
  <Words>3235</Words>
  <Application>Microsoft Office PowerPoint</Application>
  <PresentationFormat>Affichage à l'écran (4:3)</PresentationFormat>
  <Paragraphs>307</Paragraphs>
  <Slides>76</Slides>
  <Notes>3</Notes>
  <HiddenSlides>1</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76</vt:i4>
      </vt:variant>
    </vt:vector>
  </HeadingPairs>
  <TitlesOfParts>
    <vt:vector size="83" baseType="lpstr">
      <vt:lpstr>Arial</vt:lpstr>
      <vt:lpstr>Calibri</vt:lpstr>
      <vt:lpstr>Constantia</vt:lpstr>
      <vt:lpstr>Times New Roman</vt:lpstr>
      <vt:lpstr>Wingdings</vt:lpstr>
      <vt:lpstr>Wingdings 2</vt:lpstr>
      <vt:lpstr>Débit</vt:lpstr>
      <vt:lpstr>REPUBLIQUE ALGERIENNE DEMOCRATIQUE ET POPULAIRE MINISTERE DE L’ENSEIGNEMENT SUPERIEUR ET DE LA RECHERCHE SCIENTIFIQUE Institut des sciences vétérinaires khroub Univ constantine 1-  Département de préclinique</vt:lpstr>
      <vt:lpstr>Présentation PowerPoint</vt:lpstr>
      <vt:lpstr>Pré requis </vt:lpstr>
      <vt:lpstr>Objectifs du cours </vt:lpstr>
      <vt:lpstr>Présentation PowerPoint</vt:lpstr>
      <vt:lpstr>Définition</vt:lpstr>
      <vt:lpstr>Caractéristiques générales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I- Les Lipides membranaires</vt:lpstr>
      <vt:lpstr>  I- Les Lipides membranaires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1- Les Lipides membranaires: Caractéristiques</vt:lpstr>
      <vt:lpstr>  1- Les Lipides membranaires: Caractéristiques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Facteurs influençant la fluidité membranaire </vt:lpstr>
      <vt:lpstr>Présentation PowerPoint</vt:lpstr>
      <vt:lpstr>  Les acides gras des lipides membranaires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II- Les protéines  membranaires</vt:lpstr>
      <vt:lpstr> 2-Les protéines membranaires: structure </vt:lpstr>
      <vt:lpstr>  2-Les protéines membranaires </vt:lpstr>
      <vt:lpstr>  2-Les protéines membranaires </vt:lpstr>
      <vt:lpstr> 2-Les protéines membranaires: structure </vt:lpstr>
      <vt:lpstr>Présentation PowerPoint</vt:lpstr>
      <vt:lpstr>Présentation PowerPoint</vt:lpstr>
      <vt:lpstr>Présentation PowerPoint</vt:lpstr>
      <vt:lpstr>Présentation PowerPoint</vt:lpstr>
      <vt:lpstr> III- Les glucides membranaires</vt:lpstr>
      <vt:lpstr> 3- Les glucides membranaires</vt:lpstr>
      <vt:lpstr>3- Les glucides membranaires</vt:lpstr>
      <vt:lpstr>3- Les glucides membranaires</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assia</dc:creator>
  <cp:lastModifiedBy>assia vet</cp:lastModifiedBy>
  <cp:revision>923</cp:revision>
  <dcterms:created xsi:type="dcterms:W3CDTF">2011-07-24T07:54:23Z</dcterms:created>
  <dcterms:modified xsi:type="dcterms:W3CDTF">2024-11-20T09:02:32Z</dcterms:modified>
</cp:coreProperties>
</file>