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394" r:id="rId2"/>
    <p:sldId id="507" r:id="rId3"/>
    <p:sldId id="477" r:id="rId4"/>
    <p:sldId id="478" r:id="rId5"/>
    <p:sldId id="393" r:id="rId6"/>
    <p:sldId id="479" r:id="rId7"/>
    <p:sldId id="508" r:id="rId8"/>
    <p:sldId id="473" r:id="rId9"/>
    <p:sldId id="474" r:id="rId10"/>
    <p:sldId id="480" r:id="rId11"/>
    <p:sldId id="475" r:id="rId12"/>
    <p:sldId id="476" r:id="rId13"/>
    <p:sldId id="481" r:id="rId14"/>
    <p:sldId id="482" r:id="rId15"/>
    <p:sldId id="483" r:id="rId16"/>
    <p:sldId id="484" r:id="rId17"/>
    <p:sldId id="485" r:id="rId18"/>
    <p:sldId id="397" r:id="rId19"/>
    <p:sldId id="486" r:id="rId20"/>
    <p:sldId id="487" r:id="rId21"/>
    <p:sldId id="488" r:id="rId22"/>
    <p:sldId id="489" r:id="rId23"/>
    <p:sldId id="490" r:id="rId24"/>
    <p:sldId id="449" r:id="rId25"/>
    <p:sldId id="450" r:id="rId26"/>
    <p:sldId id="491" r:id="rId27"/>
    <p:sldId id="492" r:id="rId28"/>
    <p:sldId id="493" r:id="rId29"/>
    <p:sldId id="494" r:id="rId30"/>
    <p:sldId id="464" r:id="rId31"/>
    <p:sldId id="408" r:id="rId32"/>
    <p:sldId id="495" r:id="rId33"/>
    <p:sldId id="496" r:id="rId34"/>
    <p:sldId id="497" r:id="rId35"/>
    <p:sldId id="437" r:id="rId36"/>
    <p:sldId id="498" r:id="rId37"/>
    <p:sldId id="436" r:id="rId38"/>
    <p:sldId id="471" r:id="rId39"/>
    <p:sldId id="438" r:id="rId40"/>
    <p:sldId id="499" r:id="rId41"/>
    <p:sldId id="500" r:id="rId42"/>
    <p:sldId id="442" r:id="rId43"/>
    <p:sldId id="405" r:id="rId44"/>
    <p:sldId id="501" r:id="rId45"/>
    <p:sldId id="502" r:id="rId46"/>
    <p:sldId id="451" r:id="rId47"/>
    <p:sldId id="407" r:id="rId48"/>
    <p:sldId id="472" r:id="rId49"/>
    <p:sldId id="406" r:id="rId50"/>
    <p:sldId id="452" r:id="rId51"/>
    <p:sldId id="411" r:id="rId52"/>
    <p:sldId id="430" r:id="rId53"/>
    <p:sldId id="503" r:id="rId54"/>
    <p:sldId id="458" r:id="rId55"/>
    <p:sldId id="454" r:id="rId56"/>
    <p:sldId id="504" r:id="rId57"/>
    <p:sldId id="423" r:id="rId58"/>
    <p:sldId id="422" r:id="rId59"/>
    <p:sldId id="455" r:id="rId60"/>
    <p:sldId id="459" r:id="rId61"/>
    <p:sldId id="505" r:id="rId62"/>
    <p:sldId id="424" r:id="rId63"/>
    <p:sldId id="425" r:id="rId64"/>
    <p:sldId id="506" r:id="rId65"/>
    <p:sldId id="418" r:id="rId66"/>
    <p:sldId id="420" r:id="rId67"/>
    <p:sldId id="417" r:id="rId68"/>
    <p:sldId id="421" r:id="rId69"/>
    <p:sldId id="419" r:id="rId70"/>
    <p:sldId id="460" r:id="rId7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33CC"/>
    <a:srgbClr val="FF3399"/>
    <a:srgbClr val="00CC00"/>
    <a:srgbClr val="00FF00"/>
    <a:srgbClr val="CC0099"/>
    <a:srgbClr val="808000"/>
    <a:srgbClr val="666633"/>
    <a:srgbClr val="669900"/>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18" autoAdjust="0"/>
    <p:restoredTop sz="80610" autoAdjust="0"/>
  </p:normalViewPr>
  <p:slideViewPr>
    <p:cSldViewPr>
      <p:cViewPr varScale="1">
        <p:scale>
          <a:sx n="60" d="100"/>
          <a:sy n="60" d="100"/>
        </p:scale>
        <p:origin x="14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C2317-7266-4C72-AD97-2985CEDAA577}" type="datetimeFigureOut">
              <a:rPr lang="fr-FR" smtClean="0"/>
              <a:pPr/>
              <a:t>12/12/2024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FC310-B0D4-44B0-9F69-4E238F65326A}" type="slidenum">
              <a:rPr lang="fr-FR" smtClean="0"/>
              <a:pPr/>
              <a:t>‹N°›</a:t>
            </a:fld>
            <a:endParaRPr lang="fr-FR"/>
          </a:p>
        </p:txBody>
      </p:sp>
    </p:spTree>
    <p:extLst>
      <p:ext uri="{BB962C8B-B14F-4D97-AF65-F5344CB8AC3E}">
        <p14:creationId xmlns:p14="http://schemas.microsoft.com/office/powerpoint/2010/main" val="2910772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Le soufre entre dans la composition de la méthionine, un acide aminé duquel dérivent tous les acides aminés soufrés dont la cystine, la taurine, la </a:t>
            </a:r>
            <a:r>
              <a:rPr lang="fr-FR" sz="1200" b="0" i="0" kern="1200" dirty="0" err="1" smtClean="0">
                <a:solidFill>
                  <a:schemeClr val="tx1"/>
                </a:solidFill>
                <a:effectLst/>
                <a:latin typeface="+mn-lt"/>
                <a:ea typeface="+mn-ea"/>
                <a:cs typeface="+mn-cs"/>
              </a:rPr>
              <a:t>carnitine</a:t>
            </a:r>
            <a:r>
              <a:rPr lang="fr-FR" sz="1200" b="0" i="0" kern="1200" dirty="0" smtClean="0">
                <a:solidFill>
                  <a:schemeClr val="tx1"/>
                </a:solidFill>
                <a:effectLst/>
                <a:latin typeface="+mn-lt"/>
                <a:ea typeface="+mn-ea"/>
                <a:cs typeface="+mn-cs"/>
              </a:rPr>
              <a:t> ou encore le glutathion</a:t>
            </a:r>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36</a:t>
            </a:fld>
            <a:endParaRPr lang="fr-FR"/>
          </a:p>
        </p:txBody>
      </p:sp>
    </p:spTree>
    <p:extLst>
      <p:ext uri="{BB962C8B-B14F-4D97-AF65-F5344CB8AC3E}">
        <p14:creationId xmlns:p14="http://schemas.microsoft.com/office/powerpoint/2010/main" val="1391218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B9C6CA95-638E-458E-B889-E9BE13445C4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FAF69987-B743-4A8F-B95C-BEA6D9133A28}" type="datetimeFigureOut">
              <a:rPr lang="fr-FR" smtClean="0"/>
              <a:pPr/>
              <a:t>12/12/2024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B9C6CA95-638E-458E-B889-E9BE13445C46}"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F69987-B743-4A8F-B95C-BEA6D9133A28}" type="datetimeFigureOut">
              <a:rPr lang="fr-FR" smtClean="0"/>
              <a:pPr/>
              <a:t>12/12/2024</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9C6CA95-638E-458E-B889-E9BE13445C46}"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pull di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a:xfrm>
            <a:off x="457200" y="71438"/>
            <a:ext cx="8229600" cy="857232"/>
          </a:xfrm>
        </p:spPr>
        <p:style>
          <a:lnRef idx="2">
            <a:schemeClr val="accent3"/>
          </a:lnRef>
          <a:fillRef idx="1">
            <a:schemeClr val="lt1"/>
          </a:fillRef>
          <a:effectRef idx="0">
            <a:schemeClr val="accent3"/>
          </a:effectRef>
          <a:fontRef idx="minor">
            <a:schemeClr val="dk1"/>
          </a:fontRef>
        </p:style>
        <p:txBody>
          <a:bodyPr>
            <a:noAutofit/>
          </a:bodyPr>
          <a:lstStyle/>
          <a:p>
            <a:pPr algn="ctr"/>
            <a:r>
              <a:rPr lang="fr-FR" sz="1400" b="1" dirty="0" smtClean="0">
                <a:latin typeface="Times New Roman" pitchFamily="18" charset="0"/>
                <a:cs typeface="Times New Roman" pitchFamily="18" charset="0"/>
              </a:rPr>
              <a:t>REPUBLIQUE ALGERIENNE DEMOCRATIQUE ET POPULAIRE</a:t>
            </a:r>
            <a:r>
              <a:rPr lang="fr-FR" sz="1400" dirty="0" smtClean="0">
                <a:latin typeface="Times New Roman" pitchFamily="18" charset="0"/>
                <a:cs typeface="Times New Roman" pitchFamily="18" charset="0"/>
              </a:rPr>
              <a:t/>
            </a:r>
            <a:br>
              <a:rPr lang="fr-FR" sz="1400" dirty="0" smtClean="0">
                <a:latin typeface="Times New Roman" pitchFamily="18" charset="0"/>
                <a:cs typeface="Times New Roman" pitchFamily="18" charset="0"/>
              </a:rPr>
            </a:br>
            <a:r>
              <a:rPr lang="fr-FR" sz="1400" b="1" dirty="0" smtClean="0">
                <a:latin typeface="Times New Roman" pitchFamily="18" charset="0"/>
                <a:cs typeface="Times New Roman" pitchFamily="18" charset="0"/>
              </a:rPr>
              <a:t>MINISTERE DE L’ENSEIGNEMENT SUPERIEUR ET DE LA RECHERCHE SCIENTIFIQUE</a:t>
            </a:r>
            <a:br>
              <a:rPr lang="fr-FR" sz="1400" b="1" dirty="0" smtClean="0">
                <a:latin typeface="Times New Roman" pitchFamily="18" charset="0"/>
                <a:cs typeface="Times New Roman" pitchFamily="18" charset="0"/>
              </a:rPr>
            </a:br>
            <a:r>
              <a:rPr lang="fr-FR" sz="1400" b="1" i="1" dirty="0" smtClean="0"/>
              <a:t>Institut des sciences vétérinaires </a:t>
            </a:r>
            <a:r>
              <a:rPr lang="fr-FR" sz="1400" b="1" i="1" dirty="0" err="1" smtClean="0"/>
              <a:t>khroub</a:t>
            </a:r>
            <a:r>
              <a:rPr lang="fr-FR" sz="1400" b="1" i="1" dirty="0" smtClean="0"/>
              <a:t> </a:t>
            </a:r>
            <a:r>
              <a:rPr lang="fr-FR" sz="1400" b="1" i="1" dirty="0" err="1" smtClean="0"/>
              <a:t>constantine</a:t>
            </a:r>
            <a:r>
              <a:rPr lang="fr-FR" sz="1400" b="1" i="1" dirty="0" smtClean="0"/>
              <a:t>-  25000</a:t>
            </a:r>
            <a:br>
              <a:rPr lang="fr-FR" sz="1400" b="1" i="1" dirty="0" smtClean="0"/>
            </a:br>
            <a:r>
              <a:rPr lang="fr-FR" sz="1400" b="1" i="1" dirty="0" smtClean="0"/>
              <a:t>Département de préclinique</a:t>
            </a:r>
            <a:endParaRPr lang="fr-FR" sz="1400" dirty="0">
              <a:latin typeface="Times New Roman" pitchFamily="18" charset="0"/>
              <a:cs typeface="Times New Roman" pitchFamily="18" charset="0"/>
            </a:endParaRPr>
          </a:p>
        </p:txBody>
      </p:sp>
      <p:sp>
        <p:nvSpPr>
          <p:cNvPr id="18446" name="Rectangle 14"/>
          <p:cNvSpPr>
            <a:spLocks noChangeArrowheads="1"/>
          </p:cNvSpPr>
          <p:nvPr/>
        </p:nvSpPr>
        <p:spPr bwMode="auto">
          <a:xfrm>
            <a:off x="1928794" y="2500306"/>
            <a:ext cx="5643602" cy="661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endParaRPr kumimoji="0" lang="fr-FR"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1" name="Rectangle 20"/>
          <p:cNvSpPr/>
          <p:nvPr/>
        </p:nvSpPr>
        <p:spPr>
          <a:xfrm>
            <a:off x="571472" y="2214554"/>
            <a:ext cx="8143932" cy="2786082"/>
          </a:xfrm>
          <a:prstGeom prst="rect">
            <a:avLst/>
          </a:prstGeom>
          <a:ln w="76200">
            <a:solidFill>
              <a:schemeClr val="accent3">
                <a:lumMod val="50000"/>
              </a:schemeClr>
            </a:solidFill>
          </a:ln>
          <a:effectLst>
            <a:outerShdw blurRad="152400" dist="317500" dir="5400000" sx="90000" sy="-19000" rotWithShape="0">
              <a:prstClr val="black">
                <a:alpha val="15000"/>
              </a:prstClr>
            </a:outerShdw>
          </a:effectLst>
          <a:scene3d>
            <a:camera prst="obliqueTopRight"/>
            <a:lightRig rig="glow" dir="tl">
              <a:rot lat="0" lon="0" rev="900000"/>
            </a:lightRig>
          </a:scene3d>
          <a:sp3d prstMaterial="powder">
            <a:bevelT w="25400" h="38100" prst="coolSlant"/>
          </a:sp3d>
        </p:spPr>
        <p:style>
          <a:lnRef idx="0">
            <a:schemeClr val="accent3"/>
          </a:lnRef>
          <a:fillRef idx="3">
            <a:schemeClr val="accent3"/>
          </a:fillRef>
          <a:effectRef idx="3">
            <a:schemeClr val="accent3"/>
          </a:effectRef>
          <a:fontRef idx="minor">
            <a:schemeClr val="lt1"/>
          </a:fontRef>
        </p:style>
        <p:txBody>
          <a:bodyPr rtlCol="0" anchor="ctr"/>
          <a:lstStyle/>
          <a:p>
            <a:endParaRPr lang="fr-FR" sz="3600" b="1" dirty="0" smtClean="0">
              <a:solidFill>
                <a:schemeClr val="tx1"/>
              </a:solidFill>
              <a:latin typeface="Times New Roman" pitchFamily="18" charset="0"/>
              <a:cs typeface="Times New Roman" pitchFamily="18" charset="0"/>
            </a:endParaRPr>
          </a:p>
          <a:p>
            <a:pPr algn="ctr"/>
            <a:r>
              <a:rPr lang="fr-FR" sz="48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CHAPITRE V </a:t>
            </a:r>
            <a:endParaRPr lang="fr-FR" sz="4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fr-FR" sz="4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LE SYSTÈME              ENDO-MEMBRANAIRE </a:t>
            </a:r>
          </a:p>
          <a:p>
            <a:endParaRPr lang="fr-FR" sz="3600" dirty="0">
              <a:solidFill>
                <a:schemeClr val="tx1"/>
              </a:solidFill>
              <a:latin typeface="Times New Roman" pitchFamily="18" charset="0"/>
              <a:cs typeface="Times New Roman" pitchFamily="18" charset="0"/>
            </a:endParaRPr>
          </a:p>
        </p:txBody>
      </p:sp>
      <p:sp>
        <p:nvSpPr>
          <p:cNvPr id="7" name="Rectangle 6"/>
          <p:cNvSpPr/>
          <p:nvPr/>
        </p:nvSpPr>
        <p:spPr>
          <a:xfrm>
            <a:off x="1785919" y="1000108"/>
            <a:ext cx="5715040" cy="523220"/>
          </a:xfrm>
          <a:prstGeom prst="rect">
            <a:avLst/>
          </a:prstGeom>
        </p:spPr>
        <p:txBody>
          <a:bodyPr wrap="square">
            <a:spAutoFit/>
          </a:bodyPr>
          <a:lstStyle/>
          <a:p>
            <a:pPr lvl="0" algn="ctr" fontAlgn="base">
              <a:spcBef>
                <a:spcPct val="0"/>
              </a:spcBef>
              <a:spcAft>
                <a:spcPct val="0"/>
              </a:spcAft>
            </a:pPr>
            <a:r>
              <a:rPr lang="fr-FR" sz="2800" b="1" dirty="0" smtClean="0">
                <a:solidFill>
                  <a:prstClr val="black"/>
                </a:solidFill>
                <a:latin typeface="Times New Roman" pitchFamily="18" charset="0"/>
                <a:ea typeface="Calibri" pitchFamily="34" charset="0"/>
                <a:cs typeface="Times New Roman" pitchFamily="18" charset="0"/>
              </a:rPr>
              <a:t>Cours de cytophysiologie </a:t>
            </a:r>
            <a:endParaRPr lang="fr-FR" sz="2800" dirty="0" smtClean="0">
              <a:solidFill>
                <a:prstClr val="black"/>
              </a:solidFill>
              <a:latin typeface="Times New Roman" pitchFamily="18" charset="0"/>
              <a:cs typeface="Times New Roman" pitchFamily="18" charset="0"/>
            </a:endParaRPr>
          </a:p>
        </p:txBody>
      </p:sp>
      <p:sp>
        <p:nvSpPr>
          <p:cNvPr id="9218" name="Rectangle 2"/>
          <p:cNvSpPr>
            <a:spLocks noChangeArrowheads="1"/>
          </p:cNvSpPr>
          <p:nvPr/>
        </p:nvSpPr>
        <p:spPr bwMode="auto">
          <a:xfrm>
            <a:off x="571472" y="5429264"/>
            <a:ext cx="8072494" cy="64633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lvl="0" algn="ctr"/>
            <a:r>
              <a:rPr lang="fr-FR" b="1" dirty="0" smtClean="0">
                <a:latin typeface="Times New Roman" pitchFamily="18" charset="0"/>
                <a:ea typeface="Calibri" pitchFamily="34" charset="0"/>
                <a:cs typeface="Times New Roman" pitchFamily="18" charset="0"/>
              </a:rPr>
              <a:t>Présentés par l’Enseignante  : Dr . ALLAOUI . A </a:t>
            </a:r>
            <a:endParaRPr lang="fr-FR" dirty="0" smtClean="0">
              <a:latin typeface="Times New Roman" pitchFamily="18" charset="0"/>
              <a:cs typeface="Times New Roman" pitchFamily="18" charset="0"/>
            </a:endParaRPr>
          </a:p>
          <a:p>
            <a:pPr lvl="0" algn="ctr" eaLnBrk="0" hangingPunct="0"/>
            <a:r>
              <a:rPr lang="fr-FR" b="1" dirty="0" smtClean="0">
                <a:latin typeface="Times New Roman" pitchFamily="18" charset="0"/>
                <a:ea typeface="Calibri" pitchFamily="34" charset="0"/>
                <a:cs typeface="Times New Roman" pitchFamily="18" charset="0"/>
              </a:rPr>
              <a:t>Doctorat en Maîtrise des facteurs de la reproduction chez les Herbivores </a:t>
            </a:r>
            <a:endParaRPr lang="fr-FR" dirty="0" smtClean="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71438" y="-24"/>
            <a:ext cx="9000000" cy="6768000"/>
          </a:xfrm>
          <a:prstGeom prst="rect">
            <a:avLst/>
          </a:prstGeom>
          <a:noFill/>
          <a:ln w="57150">
            <a:solidFill>
              <a:srgbClr val="0070C0"/>
            </a:solidFill>
            <a:miter lim="800000"/>
            <a:headEnd/>
            <a:tailEnd/>
          </a:ln>
        </p:spPr>
      </p:pic>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
            <a:ext cx="9144000" cy="1643074"/>
          </a:xfrm>
          <a:ln>
            <a:solidFill>
              <a:srgbClr val="002060"/>
            </a:solidFill>
          </a:ln>
        </p:spPr>
        <p:style>
          <a:lnRef idx="2">
            <a:schemeClr val="accent2"/>
          </a:lnRef>
          <a:fillRef idx="1">
            <a:schemeClr val="lt1"/>
          </a:fillRef>
          <a:effectRef idx="0">
            <a:schemeClr val="accent2"/>
          </a:effectRef>
          <a:fontRef idx="minor">
            <a:schemeClr val="dk1"/>
          </a:fontRef>
        </p:style>
        <p:txBody>
          <a:bodyPr lIns="180000" tIns="108000" rIns="180000" bIns="144000" anchor="t" anchorCtr="0">
            <a:noAutofit/>
          </a:bodyPr>
          <a:lstStyle/>
          <a:p>
            <a:r>
              <a:rPr lang="fr-FR" sz="2400" dirty="0" smtClean="0"/>
              <a:t>     </a:t>
            </a:r>
            <a:r>
              <a:rPr lang="fr-FR" sz="2300" dirty="0" smtClean="0">
                <a:solidFill>
                  <a:schemeClr val="tx1"/>
                </a:solidFill>
                <a:latin typeface="Times New Roman" pitchFamily="18" charset="0"/>
                <a:cs typeface="Times New Roman" pitchFamily="18" charset="0"/>
              </a:rPr>
              <a:t>Le système </a:t>
            </a:r>
            <a:r>
              <a:rPr lang="fr-FR" sz="2300" dirty="0" err="1" smtClean="0">
                <a:solidFill>
                  <a:schemeClr val="tx1"/>
                </a:solidFill>
                <a:latin typeface="Times New Roman" pitchFamily="18" charset="0"/>
                <a:cs typeface="Times New Roman" pitchFamily="18" charset="0"/>
              </a:rPr>
              <a:t>endomembranaire</a:t>
            </a:r>
            <a:r>
              <a:rPr lang="fr-FR" sz="2300" dirty="0" smtClean="0">
                <a:solidFill>
                  <a:schemeClr val="tx1"/>
                </a:solidFill>
                <a:latin typeface="Times New Roman" pitchFamily="18" charset="0"/>
                <a:cs typeface="Times New Roman" pitchFamily="18" charset="0"/>
              </a:rPr>
              <a:t> accomplit diverses tâches dans la cellule, dont </a:t>
            </a:r>
            <a:r>
              <a:rPr lang="fr-FR" sz="2300" b="1" dirty="0" smtClean="0">
                <a:solidFill>
                  <a:srgbClr val="FF0000"/>
                </a:solidFill>
                <a:latin typeface="Times New Roman" pitchFamily="18" charset="0"/>
                <a:cs typeface="Times New Roman" pitchFamily="18" charset="0"/>
              </a:rPr>
              <a:t>la synthèse des protéines </a:t>
            </a:r>
            <a:r>
              <a:rPr lang="fr-FR" sz="2300" dirty="0" smtClean="0">
                <a:solidFill>
                  <a:schemeClr val="tx1"/>
                </a:solidFill>
                <a:latin typeface="Times New Roman" pitchFamily="18" charset="0"/>
                <a:cs typeface="Times New Roman" pitchFamily="18" charset="0"/>
              </a:rPr>
              <a:t>et </a:t>
            </a:r>
            <a:r>
              <a:rPr lang="fr-FR" sz="2300" b="1" dirty="0" smtClean="0">
                <a:solidFill>
                  <a:srgbClr val="0070C0"/>
                </a:solidFill>
                <a:latin typeface="Times New Roman" pitchFamily="18" charset="0"/>
                <a:cs typeface="Times New Roman" pitchFamily="18" charset="0"/>
              </a:rPr>
              <a:t>leur transport vers des membranes et des organites ou vers l’extérieur de la cellule</a:t>
            </a:r>
            <a:r>
              <a:rPr lang="fr-FR" sz="2300" dirty="0" smtClean="0">
                <a:solidFill>
                  <a:schemeClr val="tx1"/>
                </a:solidFill>
                <a:latin typeface="Times New Roman" pitchFamily="18" charset="0"/>
                <a:cs typeface="Times New Roman" pitchFamily="18" charset="0"/>
              </a:rPr>
              <a:t>, </a:t>
            </a:r>
            <a:r>
              <a:rPr lang="fr-FR" sz="2300" b="1" dirty="0" smtClean="0">
                <a:solidFill>
                  <a:srgbClr val="C87700"/>
                </a:solidFill>
                <a:latin typeface="Times New Roman" pitchFamily="18" charset="0"/>
                <a:cs typeface="Times New Roman" pitchFamily="18" charset="0"/>
              </a:rPr>
              <a:t>le métabolisme et le mouvement des lipides,</a:t>
            </a:r>
            <a:r>
              <a:rPr lang="fr-FR" sz="2300" dirty="0" smtClean="0">
                <a:solidFill>
                  <a:schemeClr val="tx1"/>
                </a:solidFill>
                <a:latin typeface="Times New Roman" pitchFamily="18" charset="0"/>
                <a:cs typeface="Times New Roman" pitchFamily="18" charset="0"/>
              </a:rPr>
              <a:t> ainsi que </a:t>
            </a:r>
            <a:r>
              <a:rPr lang="fr-FR" sz="2300" b="1" dirty="0" smtClean="0">
                <a:solidFill>
                  <a:srgbClr val="CC0099"/>
                </a:solidFill>
                <a:latin typeface="Times New Roman" pitchFamily="18" charset="0"/>
                <a:cs typeface="Times New Roman" pitchFamily="18" charset="0"/>
              </a:rPr>
              <a:t>la détoxication des poisons</a:t>
            </a:r>
            <a:r>
              <a:rPr lang="fr-FR" sz="2300" b="1" dirty="0" smtClean="0">
                <a:solidFill>
                  <a:schemeClr val="tx1"/>
                </a:solidFill>
                <a:latin typeface="Times New Roman" pitchFamily="18" charset="0"/>
                <a:cs typeface="Times New Roman" pitchFamily="18" charset="0"/>
              </a:rPr>
              <a:t>.</a:t>
            </a:r>
            <a:r>
              <a:rPr lang="fr-FR" sz="2300" dirty="0" smtClean="0">
                <a:solidFill>
                  <a:schemeClr val="tx1"/>
                </a:solidFill>
                <a:latin typeface="Times New Roman" pitchFamily="18" charset="0"/>
                <a:cs typeface="Times New Roman" pitchFamily="18" charset="0"/>
              </a:rPr>
              <a:t> </a:t>
            </a:r>
            <a:endParaRPr lang="fr-FR" sz="2300" b="1" dirty="0">
              <a:solidFill>
                <a:srgbClr val="008000"/>
              </a:solidFill>
              <a:latin typeface="Times New Roman" pitchFamily="18" charset="0"/>
              <a:cs typeface="Times New Roman" pitchFamily="18" charset="0"/>
            </a:endParaRPr>
          </a:p>
        </p:txBody>
      </p:sp>
      <p:sp>
        <p:nvSpPr>
          <p:cNvPr id="6" name="Ellipse 5"/>
          <p:cNvSpPr/>
          <p:nvPr/>
        </p:nvSpPr>
        <p:spPr>
          <a:xfrm>
            <a:off x="142844" y="214290"/>
            <a:ext cx="108000" cy="108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2"/>
          <a:srcRect/>
          <a:stretch>
            <a:fillRect/>
          </a:stretch>
        </p:blipFill>
        <p:spPr bwMode="auto">
          <a:xfrm>
            <a:off x="-32" y="1714488"/>
            <a:ext cx="9144032" cy="5111961"/>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305800" cy="2786082"/>
          </a:xfrm>
          <a:gradFill flip="none" rotWithShape="1">
            <a:gsLst>
              <a:gs pos="0">
                <a:schemeClr val="accent3">
                  <a:tint val="98000"/>
                  <a:shade val="25000"/>
                  <a:satMod val="250000"/>
                </a:schemeClr>
              </a:gs>
              <a:gs pos="68000">
                <a:schemeClr val="accent3">
                  <a:tint val="86000"/>
                  <a:satMod val="115000"/>
                </a:schemeClr>
              </a:gs>
              <a:gs pos="100000">
                <a:schemeClr val="accent3">
                  <a:tint val="50000"/>
                  <a:satMod val="150000"/>
                </a:schemeClr>
              </a:gs>
            </a:gsLst>
            <a:path path="circle">
              <a:fillToRect l="100000" t="100000"/>
            </a:path>
            <a:tileRect r="-100000" b="-100000"/>
          </a:gradFill>
          <a:ln w="95250" cmpd="tri">
            <a:solidFill>
              <a:srgbClr val="002060"/>
            </a:solidFill>
          </a:ln>
        </p:spPr>
        <p:style>
          <a:lnRef idx="1">
            <a:schemeClr val="accent3"/>
          </a:lnRef>
          <a:fillRef idx="3">
            <a:schemeClr val="accent3"/>
          </a:fillRef>
          <a:effectRef idx="2">
            <a:schemeClr val="accent3"/>
          </a:effectRef>
          <a:fontRef idx="minor">
            <a:schemeClr val="lt1"/>
          </a:fontRef>
        </p:style>
        <p:txBody>
          <a:bodyPr anchor="ctr" anchorCtr="0">
            <a:noAutofit/>
          </a:bodyPr>
          <a:lstStyle/>
          <a:p>
            <a:pPr algn="ctr"/>
            <a:r>
              <a:rPr lang="fr-FR" sz="6000" b="1" dirty="0" smtClean="0">
                <a:ln w="3175">
                  <a:solidFill>
                    <a:srgbClr val="00206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LE RÉTICULUM ENDOPLASMIQUE</a:t>
            </a:r>
            <a:endParaRPr lang="fr-FR" sz="6000" b="1" dirty="0">
              <a:ln w="3175">
                <a:solidFill>
                  <a:srgbClr val="00206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357158" y="71414"/>
            <a:ext cx="8572560" cy="3071834"/>
          </a:xfrm>
          <a:prstGeom prst="rect">
            <a:avLst/>
          </a:prstGeom>
          <a:noFill/>
          <a:ln w="889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2"/>
          <a:srcRect/>
          <a:stretch>
            <a:fillRect/>
          </a:stretch>
        </p:blipFill>
        <p:spPr bwMode="auto">
          <a:xfrm>
            <a:off x="285720" y="3286124"/>
            <a:ext cx="8643998" cy="3357586"/>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8" y="71414"/>
            <a:ext cx="9001156" cy="1643074"/>
          </a:xfrm>
        </p:spPr>
        <p:style>
          <a:lnRef idx="2">
            <a:schemeClr val="accent2"/>
          </a:lnRef>
          <a:fillRef idx="1">
            <a:schemeClr val="lt1"/>
          </a:fillRef>
          <a:effectRef idx="0">
            <a:schemeClr val="accent2"/>
          </a:effectRef>
          <a:fontRef idx="minor">
            <a:schemeClr val="dk1"/>
          </a:fontRef>
        </p:style>
        <p:txBody>
          <a:bodyPr lIns="180000" tIns="108000" rIns="180000" bIns="108000" anchor="t" anchorCtr="0">
            <a:noAutofit/>
          </a:bodyPr>
          <a:lstStyle/>
          <a:p>
            <a:pPr algn="just"/>
            <a:r>
              <a:rPr lang="fr-FR" sz="2400" b="1" dirty="0" smtClean="0">
                <a:solidFill>
                  <a:schemeClr val="tx1"/>
                </a:solidFill>
                <a:latin typeface="Times New Roman" pitchFamily="18" charset="0"/>
                <a:cs typeface="Times New Roman" pitchFamily="18" charset="0"/>
              </a:rPr>
              <a:t>Réticulum</a:t>
            </a:r>
            <a:r>
              <a:rPr lang="fr-FR" sz="2400" dirty="0" smtClean="0">
                <a:solidFill>
                  <a:schemeClr val="tx1"/>
                </a:solidFill>
                <a:latin typeface="Times New Roman" pitchFamily="18" charset="0"/>
                <a:cs typeface="Times New Roman" pitchFamily="18" charset="0"/>
              </a:rPr>
              <a:t> = mot latin signifiant </a:t>
            </a:r>
            <a:r>
              <a:rPr lang="fr-FR" sz="2400" b="1" dirty="0" smtClean="0">
                <a:solidFill>
                  <a:srgbClr val="0066FF"/>
                </a:solidFill>
                <a:latin typeface="Times New Roman" pitchFamily="18" charset="0"/>
                <a:cs typeface="Times New Roman" pitchFamily="18" charset="0"/>
              </a:rPr>
              <a:t>réseau </a:t>
            </a:r>
            <a:br>
              <a:rPr lang="fr-FR" sz="2400" b="1" dirty="0" smtClean="0">
                <a:solidFill>
                  <a:srgbClr val="0066FF"/>
                </a:solidFill>
                <a:latin typeface="Times New Roman" pitchFamily="18" charset="0"/>
                <a:cs typeface="Times New Roman" pitchFamily="18" charset="0"/>
              </a:rPr>
            </a:br>
            <a:r>
              <a:rPr lang="fr-FR" sz="2400" b="1" dirty="0" smtClean="0">
                <a:solidFill>
                  <a:schemeClr val="tx1"/>
                </a:solidFill>
                <a:latin typeface="Times New Roman" pitchFamily="18" charset="0"/>
                <a:cs typeface="Times New Roman" pitchFamily="18" charset="0"/>
              </a:rPr>
              <a:t>        Endoplasmique </a:t>
            </a:r>
            <a:r>
              <a:rPr lang="fr-FR" sz="2400" dirty="0" smtClean="0">
                <a:solidFill>
                  <a:schemeClr val="tx1"/>
                </a:solidFill>
                <a:latin typeface="Times New Roman" pitchFamily="18" charset="0"/>
                <a:cs typeface="Times New Roman" pitchFamily="18" charset="0"/>
              </a:rPr>
              <a:t>= </a:t>
            </a:r>
            <a:r>
              <a:rPr lang="fr-FR" sz="2400" b="1" dirty="0" smtClean="0">
                <a:solidFill>
                  <a:srgbClr val="0066FF"/>
                </a:solidFill>
                <a:latin typeface="Times New Roman" pitchFamily="18" charset="0"/>
                <a:cs typeface="Times New Roman" pitchFamily="18" charset="0"/>
              </a:rPr>
              <a:t>à l’intérieur du cytoplasme</a:t>
            </a:r>
            <a:r>
              <a:rPr lang="fr-FR" sz="2400" dirty="0" smtClean="0">
                <a:solidFill>
                  <a:schemeClr val="tx1"/>
                </a:solidFill>
                <a:latin typeface="Times New Roman" pitchFamily="18" charset="0"/>
                <a:cs typeface="Times New Roman" pitchFamily="18" charset="0"/>
              </a:rPr>
              <a:t/>
            </a:r>
            <a:br>
              <a:rPr lang="fr-FR" sz="2400" dirty="0" smtClean="0">
                <a:solidFill>
                  <a:schemeClr val="tx1"/>
                </a:solidFill>
                <a:latin typeface="Times New Roman" pitchFamily="18" charset="0"/>
                <a:cs typeface="Times New Roman" pitchFamily="18" charset="0"/>
              </a:rPr>
            </a:br>
            <a:r>
              <a:rPr lang="fr-FR" sz="2400" dirty="0" smtClean="0">
                <a:solidFill>
                  <a:schemeClr val="tx1"/>
                </a:solidFill>
                <a:latin typeface="Times New Roman" pitchFamily="18" charset="0"/>
                <a:cs typeface="Times New Roman" pitchFamily="18" charset="0"/>
              </a:rPr>
              <a:t>     • </a:t>
            </a:r>
            <a:r>
              <a:rPr lang="fr-FR" sz="2400" b="1" dirty="0" smtClean="0">
                <a:solidFill>
                  <a:srgbClr val="C00000"/>
                </a:solidFill>
                <a:latin typeface="Times New Roman" pitchFamily="18" charset="0"/>
                <a:cs typeface="Times New Roman" pitchFamily="18" charset="0"/>
              </a:rPr>
              <a:t>Réseau de membranes internes interconnectées</a:t>
            </a:r>
            <a:r>
              <a:rPr lang="fr-FR" sz="2400" b="1" dirty="0" smtClean="0">
                <a:solidFill>
                  <a:schemeClr val="tx1"/>
                </a:solidFill>
                <a:latin typeface="Times New Roman" pitchFamily="18" charset="0"/>
                <a:cs typeface="Times New Roman" pitchFamily="18" charset="0"/>
              </a:rPr>
              <a:t/>
            </a:r>
            <a:br>
              <a:rPr lang="fr-FR" sz="2400" b="1" dirty="0" smtClean="0">
                <a:solidFill>
                  <a:schemeClr val="tx1"/>
                </a:solidFill>
                <a:latin typeface="Times New Roman" pitchFamily="18" charset="0"/>
                <a:cs typeface="Times New Roman" pitchFamily="18" charset="0"/>
              </a:rPr>
            </a:br>
            <a:r>
              <a:rPr lang="fr-FR" sz="2400" b="1" dirty="0" smtClean="0">
                <a:solidFill>
                  <a:schemeClr val="tx1"/>
                </a:solidFill>
                <a:latin typeface="Times New Roman" pitchFamily="18" charset="0"/>
                <a:cs typeface="Times New Roman" pitchFamily="18" charset="0"/>
              </a:rPr>
              <a:t>en forme de </a:t>
            </a:r>
            <a:r>
              <a:rPr lang="fr-FR" sz="2400" b="1" dirty="0" smtClean="0">
                <a:solidFill>
                  <a:srgbClr val="FF66CC"/>
                </a:solidFill>
                <a:latin typeface="Times New Roman" pitchFamily="18" charset="0"/>
                <a:cs typeface="Times New Roman" pitchFamily="18" charset="0"/>
              </a:rPr>
              <a:t>tubules et saccules </a:t>
            </a:r>
            <a:r>
              <a:rPr lang="fr-FR" sz="2400" i="1" dirty="0" smtClean="0">
                <a:solidFill>
                  <a:schemeClr val="tx1"/>
                </a:solidFill>
                <a:latin typeface="Times New Roman" pitchFamily="18" charset="0"/>
                <a:cs typeface="Times New Roman" pitchFamily="18" charset="0"/>
              </a:rPr>
              <a:t>issues des </a:t>
            </a:r>
            <a:r>
              <a:rPr lang="fr-FR" sz="2400" dirty="0" smtClean="0">
                <a:solidFill>
                  <a:schemeClr val="tx1"/>
                </a:solidFill>
                <a:latin typeface="Times New Roman" pitchFamily="18" charset="0"/>
                <a:cs typeface="Times New Roman" pitchFamily="18" charset="0"/>
              </a:rPr>
              <a:t>membranes nucléaires</a:t>
            </a:r>
            <a:br>
              <a:rPr lang="fr-FR" sz="2400" dirty="0" smtClean="0">
                <a:solidFill>
                  <a:schemeClr val="tx1"/>
                </a:solidFill>
                <a:latin typeface="Times New Roman" pitchFamily="18" charset="0"/>
                <a:cs typeface="Times New Roman" pitchFamily="18" charset="0"/>
              </a:rPr>
            </a:br>
            <a:r>
              <a:rPr lang="fr-FR" sz="2400" dirty="0" smtClean="0">
                <a:solidFill>
                  <a:schemeClr val="tx1"/>
                </a:solidFill>
                <a:latin typeface="Times New Roman" pitchFamily="18" charset="0"/>
                <a:cs typeface="Times New Roman" pitchFamily="18" charset="0"/>
              </a:rPr>
              <a:t>     </a:t>
            </a:r>
            <a:endParaRPr lang="fr-FR" sz="240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42876" y="3714752"/>
            <a:ext cx="4286248" cy="3071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3"/>
          <a:srcRect/>
          <a:stretch>
            <a:fillRect/>
          </a:stretch>
        </p:blipFill>
        <p:spPr bwMode="auto">
          <a:xfrm>
            <a:off x="4500561" y="1714488"/>
            <a:ext cx="4607990" cy="5112000"/>
          </a:xfrm>
          <a:prstGeom prst="rect">
            <a:avLst/>
          </a:prstGeom>
          <a:noFill/>
          <a:ln w="38100">
            <a:solidFill>
              <a:srgbClr val="FF0000"/>
            </a:solidFill>
            <a:miter lim="800000"/>
            <a:headEnd/>
            <a:tailEnd/>
          </a:ln>
          <a:effectLst/>
        </p:spPr>
      </p:pic>
      <p:sp>
        <p:nvSpPr>
          <p:cNvPr id="5" name="Rectangle 4"/>
          <p:cNvSpPr/>
          <p:nvPr/>
        </p:nvSpPr>
        <p:spPr>
          <a:xfrm>
            <a:off x="109124" y="1714512"/>
            <a:ext cx="4320000" cy="5143512"/>
          </a:xfrm>
          <a:prstGeom prst="rect">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42844" y="1714488"/>
            <a:ext cx="4286280" cy="1938992"/>
          </a:xfrm>
          <a:prstGeom prst="rect">
            <a:avLst/>
          </a:prstGeom>
          <a:solidFill>
            <a:srgbClr val="FFFFCC"/>
          </a:solidFill>
        </p:spPr>
        <p:txBody>
          <a:bodyPr wrap="square" lIns="216000" rIns="216000">
            <a:spAutoFit/>
          </a:bodyPr>
          <a:lstStyle/>
          <a:p>
            <a:pPr algn="just"/>
            <a:r>
              <a:rPr lang="fr-FR" sz="2000" b="1" dirty="0" smtClean="0">
                <a:latin typeface="Times New Roman" pitchFamily="18" charset="0"/>
                <a:cs typeface="Times New Roman" pitchFamily="18" charset="0"/>
              </a:rPr>
              <a:t>Le RE est l’un des plus grands organites de la majorité des cellules Eucaryotes (Représente 50 % des membranes cellulaires totales et une surface totale : 10 à 30 fois celle de la membrane plasmique).</a:t>
            </a:r>
            <a:endParaRPr lang="fr-FR" sz="2000" dirty="0"/>
          </a:p>
        </p:txBody>
      </p:sp>
    </p:spTree>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71414"/>
            <a:ext cx="8572560" cy="6660000"/>
          </a:xfrm>
          <a:ln>
            <a:solidFill>
              <a:srgbClr val="002060"/>
            </a:solidFill>
          </a:ln>
        </p:spPr>
        <p:style>
          <a:lnRef idx="2">
            <a:schemeClr val="accent2"/>
          </a:lnRef>
          <a:fillRef idx="1">
            <a:schemeClr val="lt1"/>
          </a:fillRef>
          <a:effectRef idx="0">
            <a:schemeClr val="accent2"/>
          </a:effectRef>
          <a:fontRef idx="minor">
            <a:schemeClr val="dk1"/>
          </a:fontRef>
        </p:style>
        <p:txBody>
          <a:bodyPr lIns="396000" tIns="108000" rIns="396000" bIns="144000" anchor="t" anchorCtr="0">
            <a:noAutofit/>
          </a:bodyPr>
          <a:lstStyle/>
          <a:p>
            <a:pPr algn="just">
              <a:lnSpc>
                <a:spcPct val="150000"/>
              </a:lnSpc>
              <a:buClr>
                <a:srgbClr val="00B0F0"/>
              </a:buClr>
              <a:buSzPct val="110000"/>
            </a:pPr>
            <a:r>
              <a:rPr lang="fr-FR" sz="2200" b="1" dirty="0" smtClean="0">
                <a:solidFill>
                  <a:schemeClr val="tx1"/>
                </a:solidFill>
                <a:latin typeface="Times New Roman" pitchFamily="18" charset="0"/>
                <a:cs typeface="Times New Roman" pitchFamily="18" charset="0"/>
              </a:rPr>
              <a:t>           </a:t>
            </a:r>
            <a:r>
              <a:rPr lang="fr-FR" sz="2400" b="1" dirty="0" smtClean="0">
                <a:solidFill>
                  <a:schemeClr val="tx1"/>
                </a:solidFill>
                <a:latin typeface="Times New Roman" pitchFamily="18" charset="0"/>
                <a:cs typeface="Times New Roman" pitchFamily="18" charset="0"/>
              </a:rPr>
              <a:t>Le RE se présente sous la forme d’ensemble polymorphe de cavités (ou citernes) plus ou moins dilatées, limitées par une seule membrane de 5 à 6 nm d’épaisseur, et dont la composition est comparable à celle de la membrane plasmique (bicouche lipidique dans laquelle sont insérés des composantes (</a:t>
            </a:r>
            <a:r>
              <a:rPr lang="fr-FR" sz="2400" b="1" dirty="0" err="1" smtClean="0">
                <a:solidFill>
                  <a:schemeClr val="tx1"/>
                </a:solidFill>
                <a:latin typeface="Times New Roman" pitchFamily="18" charset="0"/>
                <a:cs typeface="Times New Roman" pitchFamily="18" charset="0"/>
              </a:rPr>
              <a:t>glyco</a:t>
            </a:r>
            <a:r>
              <a:rPr lang="fr-FR" sz="2400" b="1" dirty="0" smtClean="0">
                <a:solidFill>
                  <a:schemeClr val="tx1"/>
                </a:solidFill>
                <a:latin typeface="Times New Roman" pitchFamily="18" charset="0"/>
                <a:cs typeface="Times New Roman" pitchFamily="18" charset="0"/>
              </a:rPr>
              <a:t>)protéiques). </a:t>
            </a:r>
            <a:r>
              <a:rPr lang="fr-FR" sz="2400" b="1" dirty="0" smtClean="0">
                <a:solidFill>
                  <a:schemeClr val="bg1"/>
                </a:solidFill>
                <a:latin typeface="Times New Roman" pitchFamily="18" charset="0"/>
                <a:cs typeface="Times New Roman" pitchFamily="18" charset="0"/>
              </a:rPr>
              <a:t>Nucléaire sous forme. </a:t>
            </a:r>
            <a:r>
              <a:rPr lang="fr-FR" sz="2400" b="1" dirty="0" smtClean="0">
                <a:solidFill>
                  <a:schemeClr val="tx1"/>
                </a:solidFill>
                <a:latin typeface="Times New Roman" pitchFamily="18" charset="0"/>
                <a:cs typeface="Times New Roman" pitchFamily="18" charset="0"/>
              </a:rPr>
              <a:t/>
            </a:r>
            <a:br>
              <a:rPr lang="fr-FR" sz="2400" b="1" dirty="0" smtClean="0">
                <a:solidFill>
                  <a:schemeClr val="tx1"/>
                </a:solidFill>
                <a:latin typeface="Times New Roman" pitchFamily="18" charset="0"/>
                <a:cs typeface="Times New Roman" pitchFamily="18" charset="0"/>
              </a:rPr>
            </a:br>
            <a:r>
              <a:rPr lang="fr-FR" sz="2400" b="1" dirty="0" smtClean="0">
                <a:solidFill>
                  <a:schemeClr val="tx1"/>
                </a:solidFill>
                <a:latin typeface="Times New Roman" pitchFamily="18" charset="0"/>
                <a:cs typeface="Times New Roman" pitchFamily="18" charset="0"/>
              </a:rPr>
              <a:t/>
            </a:r>
            <a:br>
              <a:rPr lang="fr-FR" sz="2400" b="1" dirty="0" smtClean="0">
                <a:solidFill>
                  <a:schemeClr val="tx1"/>
                </a:solidFill>
                <a:latin typeface="Times New Roman" pitchFamily="18" charset="0"/>
                <a:cs typeface="Times New Roman" pitchFamily="18" charset="0"/>
              </a:rPr>
            </a:br>
            <a:r>
              <a:rPr lang="fr-FR" sz="2400" b="1" dirty="0" smtClean="0">
                <a:solidFill>
                  <a:schemeClr val="tx1"/>
                </a:solidFill>
                <a:latin typeface="Times New Roman" pitchFamily="18" charset="0"/>
                <a:cs typeface="Times New Roman" pitchFamily="18" charset="0"/>
              </a:rPr>
              <a:t>	Ces membranes sont plus riches en </a:t>
            </a:r>
            <a:r>
              <a:rPr lang="fr-FR" sz="2400" b="1" dirty="0" err="1" smtClean="0">
                <a:solidFill>
                  <a:schemeClr val="tx1"/>
                </a:solidFill>
                <a:latin typeface="Times New Roman" pitchFamily="18" charset="0"/>
                <a:cs typeface="Times New Roman" pitchFamily="18" charset="0"/>
              </a:rPr>
              <a:t>phophatidylcholine</a:t>
            </a:r>
            <a:r>
              <a:rPr lang="fr-FR" sz="2400" b="1" dirty="0" smtClean="0">
                <a:solidFill>
                  <a:schemeClr val="tx1"/>
                </a:solidFill>
                <a:latin typeface="Times New Roman" pitchFamily="18" charset="0"/>
                <a:cs typeface="Times New Roman" pitchFamily="18" charset="0"/>
              </a:rPr>
              <a:t>  que la membrane plasmique. Alors que cette dernière est plus riche en cholestérol et glycolipides que les autres membranes internes </a:t>
            </a:r>
            <a:endParaRPr lang="fr-FR" sz="2400" b="1" dirty="0">
              <a:solidFill>
                <a:schemeClr val="tx1"/>
              </a:solidFill>
              <a:latin typeface="Times New Roman" pitchFamily="18" charset="0"/>
              <a:cs typeface="Times New Roman" pitchFamily="18" charset="0"/>
            </a:endParaRPr>
          </a:p>
        </p:txBody>
      </p:sp>
      <p:sp>
        <p:nvSpPr>
          <p:cNvPr id="5" name="Ellipse 4"/>
          <p:cNvSpPr/>
          <p:nvPr/>
        </p:nvSpPr>
        <p:spPr>
          <a:xfrm>
            <a:off x="1034976" y="4214818"/>
            <a:ext cx="216000" cy="216000"/>
          </a:xfrm>
          <a:prstGeom prst="ellipse">
            <a:avLst/>
          </a:prstGeom>
          <a:solidFill>
            <a:srgbClr val="00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928662" y="357166"/>
            <a:ext cx="216000" cy="216000"/>
          </a:xfrm>
          <a:prstGeom prst="ellipse">
            <a:avLst/>
          </a:prstGeom>
          <a:solidFill>
            <a:srgbClr val="00B0F0"/>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 y="-24"/>
            <a:ext cx="9072594" cy="2143140"/>
          </a:xfrm>
          <a:ln>
            <a:solidFill>
              <a:srgbClr val="002060"/>
            </a:solidFill>
          </a:ln>
        </p:spPr>
        <p:style>
          <a:lnRef idx="2">
            <a:schemeClr val="accent2"/>
          </a:lnRef>
          <a:fillRef idx="1">
            <a:schemeClr val="lt1"/>
          </a:fillRef>
          <a:effectRef idx="0">
            <a:schemeClr val="accent2"/>
          </a:effectRef>
          <a:fontRef idx="minor">
            <a:schemeClr val="dk1"/>
          </a:fontRef>
        </p:style>
        <p:txBody>
          <a:bodyPr lIns="180000" tIns="108000" rIns="180000" bIns="108000" anchor="t" anchorCtr="0">
            <a:noAutofit/>
          </a:bodyPr>
          <a:lstStyle/>
          <a:p>
            <a:pPr algn="just">
              <a:buClr>
                <a:srgbClr val="00B0F0"/>
              </a:buClr>
              <a:buSzPct val="110000"/>
            </a:pPr>
            <a:r>
              <a:rPr lang="fr-FR" sz="2400" dirty="0" smtClean="0">
                <a:solidFill>
                  <a:schemeClr val="tx1"/>
                </a:solidFill>
                <a:latin typeface="Times New Roman" pitchFamily="18" charset="0"/>
                <a:cs typeface="Times New Roman" pitchFamily="18" charset="0"/>
              </a:rPr>
              <a:t>Bien que de géométrie complexe dans l’espace, ce compartiment (le RE) est considéré comme formé d’un seul sac fermé, dont la lumière représente jusqu’à 10 % du volume cellulaire. </a:t>
            </a:r>
            <a:r>
              <a:rPr lang="fr-FR" sz="2400" b="1" dirty="0" smtClean="0">
                <a:solidFill>
                  <a:srgbClr val="002060"/>
                </a:solidFill>
                <a:latin typeface="Times New Roman" pitchFamily="18" charset="0"/>
                <a:cs typeface="Times New Roman" pitchFamily="18" charset="0"/>
              </a:rPr>
              <a:t>La lumière des citernes est remplie de solutions diverses= </a:t>
            </a:r>
            <a:r>
              <a:rPr lang="fr-FR" sz="2400" b="1" dirty="0" smtClean="0">
                <a:solidFill>
                  <a:srgbClr val="0070C0"/>
                </a:solidFill>
                <a:latin typeface="Times New Roman" pitchFamily="18" charset="0"/>
                <a:cs typeface="Times New Roman" pitchFamily="18" charset="0"/>
              </a:rPr>
              <a:t>(essentiellement de l’eau et des protéines: enzymes).             </a:t>
            </a:r>
            <a:endParaRPr lang="fr-FR" sz="2400" b="1" dirty="0">
              <a:solidFill>
                <a:srgbClr val="0070C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38131" y="2143117"/>
            <a:ext cx="9105869" cy="471490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14282" y="0"/>
            <a:ext cx="8857718" cy="2214554"/>
          </a:xfrm>
        </p:spPr>
        <p:style>
          <a:lnRef idx="2">
            <a:schemeClr val="accent1"/>
          </a:lnRef>
          <a:fillRef idx="1">
            <a:schemeClr val="lt1"/>
          </a:fillRef>
          <a:effectRef idx="0">
            <a:schemeClr val="accent1"/>
          </a:effectRef>
          <a:fontRef idx="minor">
            <a:schemeClr val="dk1"/>
          </a:fontRef>
        </p:style>
        <p:txBody>
          <a:bodyPr lIns="216000" rIns="216000">
            <a:noAutofit/>
          </a:bodyPr>
          <a:lstStyle/>
          <a:p>
            <a:pPr algn="just">
              <a:lnSpc>
                <a:spcPct val="150000"/>
              </a:lnSpc>
            </a:pPr>
            <a:r>
              <a:rPr lang="fr-FR" sz="2400" b="1" dirty="0" smtClean="0">
                <a:solidFill>
                  <a:schemeClr val="tx1"/>
                </a:solidFill>
                <a:latin typeface="Times New Roman" pitchFamily="18" charset="0"/>
                <a:cs typeface="Times New Roman" pitchFamily="18" charset="0"/>
              </a:rPr>
              <a:t>      La membrane du réticulum est en continuité avec la membrane nucléaire externe. </a:t>
            </a:r>
            <a:r>
              <a:rPr lang="fr-FR" sz="2400" b="1" dirty="0" smtClean="0">
                <a:solidFill>
                  <a:schemeClr val="bg1"/>
                </a:solidFill>
                <a:latin typeface="Times New Roman" pitchFamily="18" charset="0"/>
                <a:cs typeface="Times New Roman" pitchFamily="18" charset="0"/>
              </a:rPr>
              <a:t>Nucléaire sous forme de porte  </a:t>
            </a:r>
            <a:r>
              <a:rPr lang="fr-FR" sz="2400" b="1" dirty="0" smtClean="0">
                <a:solidFill>
                  <a:schemeClr val="tx1"/>
                </a:solidFill>
                <a:latin typeface="Times New Roman" pitchFamily="18" charset="0"/>
                <a:cs typeface="Times New Roman" pitchFamily="18" charset="0"/>
              </a:rPr>
              <a:t/>
            </a:r>
            <a:br>
              <a:rPr lang="fr-FR" sz="2400" b="1" dirty="0" smtClean="0">
                <a:solidFill>
                  <a:schemeClr val="tx1"/>
                </a:solidFill>
                <a:latin typeface="Times New Roman" pitchFamily="18" charset="0"/>
                <a:cs typeface="Times New Roman" pitchFamily="18" charset="0"/>
              </a:rPr>
            </a:br>
            <a:r>
              <a:rPr lang="fr-FR" sz="2400" b="1" dirty="0" smtClean="0">
                <a:solidFill>
                  <a:schemeClr val="tx1"/>
                </a:solidFill>
                <a:latin typeface="Times New Roman" pitchFamily="18" charset="0"/>
                <a:cs typeface="Times New Roman" pitchFamily="18" charset="0"/>
              </a:rPr>
              <a:t>      La lumière du RE et l'intérieur du noyau sont donc séparés par une </a:t>
            </a:r>
            <a:r>
              <a:rPr lang="it-IT" sz="2400" b="1" dirty="0" smtClean="0">
                <a:solidFill>
                  <a:schemeClr val="tx1"/>
                </a:solidFill>
                <a:latin typeface="Times New Roman" pitchFamily="18" charset="0"/>
                <a:cs typeface="Times New Roman" pitchFamily="18" charset="0"/>
              </a:rPr>
              <a:t>seule membrane : La membrane nucléaire interne</a:t>
            </a:r>
            <a:r>
              <a:rPr lang="fr-FR" sz="2400" b="1" dirty="0" smtClean="0">
                <a:solidFill>
                  <a:schemeClr val="tx1"/>
                </a:solidFill>
                <a:latin typeface="Times New Roman" pitchFamily="18" charset="0"/>
                <a:cs typeface="Times New Roman" pitchFamily="18" charset="0"/>
              </a:rPr>
              <a:t>	</a:t>
            </a:r>
            <a:endParaRPr lang="fr-FR" sz="2400" dirty="0"/>
          </a:p>
        </p:txBody>
      </p:sp>
      <p:pic>
        <p:nvPicPr>
          <p:cNvPr id="5122" name="Picture 2"/>
          <p:cNvPicPr>
            <a:picLocks noGrp="1" noChangeAspect="1" noChangeArrowheads="1"/>
          </p:cNvPicPr>
          <p:nvPr>
            <p:ph idx="1"/>
          </p:nvPr>
        </p:nvPicPr>
        <p:blipFill>
          <a:blip r:embed="rId2"/>
          <a:srcRect t="3906" b="15625"/>
          <a:stretch>
            <a:fillRect/>
          </a:stretch>
        </p:blipFill>
        <p:spPr bwMode="auto">
          <a:xfrm rot="5400000">
            <a:off x="2250273" y="-35720"/>
            <a:ext cx="4643451" cy="9144004"/>
          </a:xfrm>
          <a:prstGeom prst="rect">
            <a:avLst/>
          </a:prstGeom>
          <a:noFill/>
          <a:ln w="9525">
            <a:noFill/>
            <a:miter lim="800000"/>
            <a:headEnd/>
            <a:tailEnd/>
          </a:ln>
          <a:effectLst/>
        </p:spPr>
      </p:pic>
      <p:sp>
        <p:nvSpPr>
          <p:cNvPr id="4" name="Ellipse 3"/>
          <p:cNvSpPr/>
          <p:nvPr/>
        </p:nvSpPr>
        <p:spPr>
          <a:xfrm>
            <a:off x="500034" y="285728"/>
            <a:ext cx="142876" cy="142876"/>
          </a:xfrm>
          <a:prstGeom prst="ellipse">
            <a:avLst/>
          </a:prstGeom>
          <a:solidFill>
            <a:srgbClr val="CC0099"/>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00034" y="1285860"/>
            <a:ext cx="142876" cy="144000"/>
          </a:xfrm>
          <a:prstGeom prst="ellips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059"/>
            <a:ext cx="5572132" cy="6866083"/>
          </a:xfrm>
          <a:prstGeom prst="rect">
            <a:avLst/>
          </a:prstGeom>
        </p:spPr>
        <p:style>
          <a:lnRef idx="2">
            <a:schemeClr val="accent1"/>
          </a:lnRef>
          <a:fillRef idx="1">
            <a:schemeClr val="lt1"/>
          </a:fillRef>
          <a:effectRef idx="0">
            <a:schemeClr val="accent1"/>
          </a:effectRef>
          <a:fontRef idx="minor">
            <a:schemeClr val="dk1"/>
          </a:fontRef>
        </p:style>
        <p:txBody>
          <a:bodyPr wrap="square" lIns="180000" tIns="108000" rIns="180000" bIns="108000">
            <a:spAutoFit/>
          </a:bodyPr>
          <a:lstStyle/>
          <a:p>
            <a:pPr algn="just"/>
            <a:r>
              <a:rPr lang="fr-FR" sz="2400" b="1" dirty="0" smtClean="0">
                <a:latin typeface="Times New Roman" pitchFamily="18" charset="0"/>
                <a:cs typeface="Times New Roman" pitchFamily="18" charset="0"/>
              </a:rPr>
              <a:t>Figure : Le réticulum endoplasmique (RE). Le réticulum </a:t>
            </a:r>
            <a:r>
              <a:rPr lang="fr-FR" sz="2400" dirty="0" smtClean="0">
                <a:latin typeface="Times New Roman" pitchFamily="18" charset="0"/>
                <a:cs typeface="Times New Roman" pitchFamily="18" charset="0"/>
              </a:rPr>
              <a:t>endoplasmique (RE) est un </a:t>
            </a:r>
            <a:r>
              <a:rPr lang="fr-FR" sz="2400" dirty="0" smtClean="0">
                <a:solidFill>
                  <a:srgbClr val="008000"/>
                </a:solidFill>
                <a:latin typeface="Times New Roman" pitchFamily="18" charset="0"/>
                <a:cs typeface="Times New Roman" pitchFamily="18" charset="0"/>
              </a:rPr>
              <a:t>réseau membraneux de tubules et de sacs aplatis appelés citernes</a:t>
            </a:r>
            <a:r>
              <a:rPr lang="fr-FR" sz="2400" dirty="0" smtClean="0">
                <a:latin typeface="Times New Roman" pitchFamily="18" charset="0"/>
                <a:cs typeface="Times New Roman" pitchFamily="18" charset="0"/>
              </a:rPr>
              <a:t>. Celles-ci délimitent une cavité remplie de solutions diverses. La membrane du réticulum endoplasmique prolonge l’enveloppe nucléaire. Cette micrographie électronique illustrant une coupe du RE permet de distinguer </a:t>
            </a:r>
            <a:r>
              <a:rPr lang="fr-FR" sz="2400" dirty="0" smtClean="0">
                <a:solidFill>
                  <a:srgbClr val="C00000"/>
                </a:solidFill>
                <a:latin typeface="Times New Roman" pitchFamily="18" charset="0"/>
                <a:cs typeface="Times New Roman" pitchFamily="18" charset="0"/>
              </a:rPr>
              <a:t>le réticulum endoplasmique rugueux (RER) (ou granulaire), </a:t>
            </a:r>
            <a:r>
              <a:rPr lang="fr-FR" sz="2400" dirty="0" smtClean="0">
                <a:latin typeface="Times New Roman" pitchFamily="18" charset="0"/>
                <a:cs typeface="Times New Roman" pitchFamily="18" charset="0"/>
              </a:rPr>
              <a:t>parsemé de ribosomes sur sa face cytoplasmique, du </a:t>
            </a:r>
            <a:r>
              <a:rPr lang="fr-FR" sz="2400" dirty="0" smtClean="0">
                <a:solidFill>
                  <a:srgbClr val="C00000"/>
                </a:solidFill>
                <a:latin typeface="Times New Roman" pitchFamily="18" charset="0"/>
                <a:cs typeface="Times New Roman" pitchFamily="18" charset="0"/>
              </a:rPr>
              <a:t>réticulum endoplasmique lisse (REL). </a:t>
            </a:r>
            <a:r>
              <a:rPr lang="fr-FR" sz="2400" dirty="0" smtClean="0">
                <a:solidFill>
                  <a:srgbClr val="0070C0"/>
                </a:solidFill>
                <a:latin typeface="Times New Roman" pitchFamily="18" charset="0"/>
                <a:cs typeface="Times New Roman" pitchFamily="18" charset="0"/>
              </a:rPr>
              <a:t>Les vésicules de transport </a:t>
            </a:r>
            <a:r>
              <a:rPr lang="fr-FR" sz="2400" dirty="0" smtClean="0">
                <a:latin typeface="Times New Roman" pitchFamily="18" charset="0"/>
                <a:cs typeface="Times New Roman" pitchFamily="18" charset="0"/>
              </a:rPr>
              <a:t>se détachent d’une région  du réticulum endoplasmique rugueux appelée </a:t>
            </a:r>
            <a:r>
              <a:rPr lang="fr-FR" sz="2400" dirty="0" smtClean="0">
                <a:solidFill>
                  <a:srgbClr val="0070C0"/>
                </a:solidFill>
                <a:latin typeface="Times New Roman" pitchFamily="18" charset="0"/>
                <a:cs typeface="Times New Roman" pitchFamily="18" charset="0"/>
              </a:rPr>
              <a:t>réticulum endoplasmique de transition, </a:t>
            </a:r>
            <a:r>
              <a:rPr lang="fr-FR" sz="2400" dirty="0" smtClean="0">
                <a:latin typeface="Times New Roman" pitchFamily="18" charset="0"/>
                <a:cs typeface="Times New Roman" pitchFamily="18" charset="0"/>
              </a:rPr>
              <a:t>puis se dirigent vers l’appareil de Golgi ou ailleurs.</a:t>
            </a:r>
            <a:endParaRPr lang="fr-FR" sz="2400"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2"/>
          <a:srcRect/>
          <a:stretch>
            <a:fillRect/>
          </a:stretch>
        </p:blipFill>
        <p:spPr bwMode="auto">
          <a:xfrm>
            <a:off x="5572132" y="0"/>
            <a:ext cx="3571868" cy="6858000"/>
          </a:xfrm>
          <a:prstGeom prst="rect">
            <a:avLst/>
          </a:prstGeom>
          <a:noFill/>
          <a:ln w="28575">
            <a:solidFill>
              <a:schemeClr val="tx1"/>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2"/>
          </p:nvPr>
        </p:nvSpPr>
        <p:spPr>
          <a:xfrm>
            <a:off x="0" y="3643314"/>
            <a:ext cx="4929190" cy="3214686"/>
          </a:xfrm>
          <a:blipFill>
            <a:blip r:embed="rId2"/>
            <a:tile tx="0" ty="0" sx="100000" sy="100000" flip="none" algn="tl"/>
          </a:blipFill>
        </p:spPr>
        <p:txBody>
          <a:bodyPr lIns="180000" tIns="108000" rIns="180000" bIns="108000">
            <a:noAutofit/>
          </a:bodyPr>
          <a:lstStyle/>
          <a:p>
            <a:r>
              <a:rPr lang="fr-FR" sz="2400" b="1" dirty="0" smtClean="0">
                <a:solidFill>
                  <a:srgbClr val="002060"/>
                </a:solidFill>
                <a:latin typeface="Times New Roman" pitchFamily="18" charset="0"/>
                <a:cs typeface="Times New Roman" pitchFamily="18" charset="0"/>
              </a:rPr>
              <a:t>2 types de réticulum sont définis:</a:t>
            </a:r>
          </a:p>
          <a:p>
            <a:r>
              <a:rPr lang="fr-FR" sz="2400" dirty="0" smtClean="0">
                <a:latin typeface="Times New Roman" pitchFamily="18" charset="0"/>
                <a:cs typeface="Times New Roman" pitchFamily="18" charset="0"/>
              </a:rPr>
              <a:t> </a:t>
            </a:r>
            <a:r>
              <a:rPr lang="fr-FR" sz="2200" b="1" dirty="0" smtClean="0">
                <a:latin typeface="Times New Roman" pitchFamily="18" charset="0"/>
                <a:cs typeface="Times New Roman" pitchFamily="18" charset="0"/>
              </a:rPr>
              <a:t>Le Réticulum Endoplasmique</a:t>
            </a:r>
          </a:p>
          <a:p>
            <a:r>
              <a:rPr lang="fr-FR" sz="2200" b="1" dirty="0" smtClean="0">
                <a:latin typeface="Times New Roman" pitchFamily="18" charset="0"/>
                <a:cs typeface="Times New Roman" pitchFamily="18" charset="0"/>
              </a:rPr>
              <a:t>Lisse (REL)</a:t>
            </a:r>
          </a:p>
          <a:p>
            <a:endParaRPr lang="fr-FR" sz="2400" dirty="0" smtClean="0">
              <a:latin typeface="Times New Roman" pitchFamily="18" charset="0"/>
              <a:cs typeface="Times New Roman" pitchFamily="18" charset="0"/>
            </a:endParaRPr>
          </a:p>
          <a:p>
            <a:r>
              <a:rPr lang="fr-FR" sz="2200" b="1" dirty="0" smtClean="0">
                <a:latin typeface="Times New Roman" pitchFamily="18" charset="0"/>
                <a:cs typeface="Times New Roman" pitchFamily="18" charset="0"/>
              </a:rPr>
              <a:t>Le Réticulum Endoplasmique</a:t>
            </a:r>
          </a:p>
          <a:p>
            <a:r>
              <a:rPr lang="fr-FR" sz="2200" b="1" dirty="0" smtClean="0">
                <a:latin typeface="Times New Roman" pitchFamily="18" charset="0"/>
                <a:cs typeface="Times New Roman" pitchFamily="18" charset="0"/>
              </a:rPr>
              <a:t>Granuleux ou rugueux (REG ou RER) qui comporte </a:t>
            </a:r>
            <a:r>
              <a:rPr lang="fr-FR" sz="2200" dirty="0" smtClean="0">
                <a:latin typeface="Times New Roman" pitchFamily="18" charset="0"/>
                <a:cs typeface="Times New Roman" pitchFamily="18" charset="0"/>
              </a:rPr>
              <a:t>des ribosomes</a:t>
            </a:r>
            <a:endParaRPr lang="fr-FR" sz="2200" dirty="0">
              <a:latin typeface="Times New Roman" pitchFamily="18" charset="0"/>
              <a:cs typeface="Times New Roman" pitchFamily="18" charset="0"/>
            </a:endParaRPr>
          </a:p>
        </p:txBody>
      </p:sp>
      <p:pic>
        <p:nvPicPr>
          <p:cNvPr id="2050" name="Picture 2"/>
          <p:cNvPicPr>
            <a:picLocks noGrp="1" noChangeAspect="1" noChangeArrowheads="1"/>
          </p:cNvPicPr>
          <p:nvPr>
            <p:ph sz="half" idx="1"/>
          </p:nvPr>
        </p:nvPicPr>
        <p:blipFill>
          <a:blip r:embed="rId3"/>
          <a:srcRect l="3175"/>
          <a:stretch>
            <a:fillRect/>
          </a:stretch>
        </p:blipFill>
        <p:spPr bwMode="auto">
          <a:xfrm>
            <a:off x="4714876" y="0"/>
            <a:ext cx="4429125" cy="6858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rot="5400000">
            <a:off x="750093" y="-750093"/>
            <a:ext cx="3143253" cy="4643440"/>
          </a:xfrm>
          <a:prstGeom prst="rect">
            <a:avLst/>
          </a:prstGeom>
          <a:noFill/>
          <a:ln w="57150">
            <a:solidFill>
              <a:srgbClr val="0066FF"/>
            </a:solidFill>
            <a:miter lim="800000"/>
            <a:headEnd/>
            <a:tailEnd/>
          </a:ln>
          <a:effectLst/>
        </p:spPr>
      </p:pic>
      <p:sp>
        <p:nvSpPr>
          <p:cNvPr id="10" name="Rectangle 9"/>
          <p:cNvSpPr/>
          <p:nvPr/>
        </p:nvSpPr>
        <p:spPr>
          <a:xfrm>
            <a:off x="0" y="3214686"/>
            <a:ext cx="4572000" cy="428628"/>
          </a:xfrm>
          <a:prstGeom prst="rect">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fr-FR" dirty="0" smtClean="0"/>
              <a:t>Granuleux(x86000)         Lisse(x90000)</a:t>
            </a:r>
            <a:endParaRPr lang="fr-FR" dirty="0"/>
          </a:p>
        </p:txBody>
      </p:sp>
      <p:sp>
        <p:nvSpPr>
          <p:cNvPr id="6" name="Rectangle 5"/>
          <p:cNvSpPr/>
          <p:nvPr/>
        </p:nvSpPr>
        <p:spPr>
          <a:xfrm>
            <a:off x="0" y="3643314"/>
            <a:ext cx="4643438" cy="32146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2" y="0"/>
            <a:ext cx="4680000" cy="363600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 name="Rectangle 7"/>
          <p:cNvSpPr/>
          <p:nvPr/>
        </p:nvSpPr>
        <p:spPr>
          <a:xfrm>
            <a:off x="2714612" y="3214686"/>
            <a:ext cx="1714512" cy="42862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715272" y="5929330"/>
            <a:ext cx="714380" cy="42862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8072462" y="2357430"/>
            <a:ext cx="714380" cy="50006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71406" y="4214818"/>
            <a:ext cx="4429156" cy="78581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0" y="5357826"/>
            <a:ext cx="4500562" cy="1285884"/>
          </a:xfrm>
          <a:prstGeom prst="roundRect">
            <a:avLst/>
          </a:prstGeom>
          <a:noFill/>
          <a:ln w="762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0" y="3214686"/>
            <a:ext cx="2428860" cy="500066"/>
          </a:xfrm>
          <a:prstGeom prst="roundRect">
            <a:avLst/>
          </a:prstGeom>
          <a:noFill/>
          <a:ln w="762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6143636" y="2428868"/>
            <a:ext cx="785786" cy="428628"/>
          </a:xfrm>
          <a:prstGeom prst="roundRect">
            <a:avLst/>
          </a:prstGeom>
          <a:noFill/>
          <a:ln w="762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5357818" y="5929330"/>
            <a:ext cx="714380" cy="500066"/>
          </a:xfrm>
          <a:prstGeom prst="roundRect">
            <a:avLst/>
          </a:prstGeom>
          <a:noFill/>
          <a:ln w="762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 y="-24"/>
            <a:ext cx="9144032" cy="1695437"/>
          </a:xfrm>
          <a:prstGeom prst="rect">
            <a:avLst/>
          </a:prstGeom>
        </p:spPr>
        <p:style>
          <a:lnRef idx="2">
            <a:schemeClr val="accent1"/>
          </a:lnRef>
          <a:fillRef idx="1">
            <a:schemeClr val="lt1"/>
          </a:fillRef>
          <a:effectRef idx="0">
            <a:schemeClr val="accent1"/>
          </a:effectRef>
          <a:fontRef idx="minor">
            <a:schemeClr val="dk1"/>
          </a:fontRef>
        </p:style>
        <p:txBody>
          <a:bodyPr wrap="square" lIns="180000" tIns="108000" rIns="180000" bIns="108000">
            <a:spAutoFit/>
          </a:bodyPr>
          <a:lstStyle/>
          <a:p>
            <a:pPr algn="just"/>
            <a:r>
              <a:rPr lang="fr-FR" sz="2400" b="1" dirty="0" smtClean="0">
                <a:latin typeface="Times New Roman" pitchFamily="18" charset="0"/>
                <a:cs typeface="Times New Roman" pitchFamily="18" charset="0"/>
              </a:rPr>
              <a:t>Cette micrographie électronique illustre une coupe du RE et permet de distinguer </a:t>
            </a:r>
            <a:r>
              <a:rPr lang="fr-FR" sz="2400" b="1" dirty="0" smtClean="0">
                <a:solidFill>
                  <a:schemeClr val="tx1"/>
                </a:solidFill>
                <a:latin typeface="Times New Roman" pitchFamily="18" charset="0"/>
                <a:cs typeface="Times New Roman" pitchFamily="18" charset="0"/>
              </a:rPr>
              <a:t>le</a:t>
            </a:r>
            <a:r>
              <a:rPr lang="fr-FR" sz="2400" b="1" dirty="0" smtClean="0">
                <a:solidFill>
                  <a:srgbClr val="C00000"/>
                </a:solidFill>
                <a:latin typeface="Times New Roman" pitchFamily="18" charset="0"/>
                <a:cs typeface="Times New Roman" pitchFamily="18" charset="0"/>
              </a:rPr>
              <a:t> (RER=</a:t>
            </a:r>
            <a:r>
              <a:rPr lang="fr-FR" sz="2400" b="1" dirty="0" smtClean="0">
                <a:latin typeface="Times New Roman" pitchFamily="18" charset="0"/>
                <a:cs typeface="Times New Roman" pitchFamily="18" charset="0"/>
              </a:rPr>
              <a:t> : </a:t>
            </a:r>
            <a:r>
              <a:rPr lang="fr-FR" sz="2400" b="1" dirty="0" smtClean="0">
                <a:solidFill>
                  <a:srgbClr val="F20079"/>
                </a:solidFill>
                <a:latin typeface="Times New Roman" pitchFamily="18" charset="0"/>
                <a:cs typeface="Times New Roman" pitchFamily="18" charset="0"/>
              </a:rPr>
              <a:t>cavités aplaties délimitées par des membranes parsemées de ribosomes sur leur face cytoplasmique)</a:t>
            </a:r>
            <a:r>
              <a:rPr lang="fr-FR" sz="2400" b="1" dirty="0" smtClean="0">
                <a:latin typeface="Times New Roman" pitchFamily="18" charset="0"/>
                <a:cs typeface="Times New Roman" pitchFamily="18" charset="0"/>
              </a:rPr>
              <a:t>, du </a:t>
            </a:r>
            <a:r>
              <a:rPr lang="fr-FR" sz="2400" b="1" dirty="0" smtClean="0">
                <a:solidFill>
                  <a:srgbClr val="C00000"/>
                </a:solidFill>
                <a:latin typeface="Times New Roman" pitchFamily="18" charset="0"/>
                <a:cs typeface="Times New Roman" pitchFamily="18" charset="0"/>
              </a:rPr>
              <a:t>(REL)=</a:t>
            </a:r>
            <a:r>
              <a:rPr lang="fr-FR" sz="2400" b="1" dirty="0" smtClean="0">
                <a:latin typeface="Times New Roman" pitchFamily="18" charset="0"/>
                <a:cs typeface="Times New Roman" pitchFamily="18" charset="0"/>
              </a:rPr>
              <a:t> </a:t>
            </a:r>
            <a:r>
              <a:rPr lang="fr-FR" sz="2400" b="1" dirty="0" smtClean="0">
                <a:solidFill>
                  <a:srgbClr val="0033CC"/>
                </a:solidFill>
                <a:latin typeface="Times New Roman" pitchFamily="18" charset="0"/>
                <a:cs typeface="Times New Roman" pitchFamily="18" charset="0"/>
              </a:rPr>
              <a:t>tubules, canalicules et cavités circulaires.</a:t>
            </a:r>
            <a:endParaRPr lang="fr-FR" sz="2400" b="1" dirty="0">
              <a:solidFill>
                <a:srgbClr val="0033CC"/>
              </a:solidFill>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2"/>
          <a:srcRect t="67708"/>
          <a:stretch>
            <a:fillRect/>
          </a:stretch>
        </p:blipFill>
        <p:spPr bwMode="auto">
          <a:xfrm>
            <a:off x="142876" y="1643050"/>
            <a:ext cx="8858280" cy="5000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à coins arrondis 6"/>
          <p:cNvSpPr/>
          <p:nvPr/>
        </p:nvSpPr>
        <p:spPr>
          <a:xfrm>
            <a:off x="7643834" y="1785926"/>
            <a:ext cx="1285884" cy="71438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42844" y="1643050"/>
            <a:ext cx="1071538" cy="714380"/>
          </a:xfrm>
          <a:prstGeom prst="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ChangeArrowheads="1"/>
          </p:cNvSpPr>
          <p:nvPr/>
        </p:nvSpPr>
        <p:spPr bwMode="auto">
          <a:xfrm>
            <a:off x="214282" y="857232"/>
            <a:ext cx="7929618" cy="22419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630238" algn="l" defTabSz="914400" rtl="0" eaLnBrk="1" fontAlgn="base" latinLnBrk="0" hangingPunct="1">
              <a:lnSpc>
                <a:spcPct val="15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Times New Roman" pitchFamily="18" charset="0"/>
                <a:cs typeface="Times New Roman" pitchFamily="18" charset="0"/>
              </a:rPr>
              <a:t>Chapitre IV: Système </a:t>
            </a:r>
            <a:r>
              <a:rPr kumimoji="0" lang="fr-FR" sz="2400" b="1" i="0" u="none" strike="noStrike" cap="none" normalizeH="0" baseline="0" dirty="0" err="1" smtClean="0">
                <a:ln>
                  <a:noFill/>
                </a:ln>
                <a:solidFill>
                  <a:schemeClr val="tx1"/>
                </a:solidFill>
                <a:effectLst/>
                <a:latin typeface="Times New Roman" pitchFamily="18" charset="0"/>
                <a:cs typeface="Times New Roman" pitchFamily="18" charset="0"/>
              </a:rPr>
              <a:t>endo</a:t>
            </a:r>
            <a:r>
              <a:rPr kumimoji="0" lang="fr-FR" sz="2400" b="1" i="0" u="none" strike="noStrike" cap="none" normalizeH="0" baseline="0" dirty="0" smtClean="0">
                <a:ln>
                  <a:noFill/>
                </a:ln>
                <a:solidFill>
                  <a:schemeClr val="tx1"/>
                </a:solidFill>
                <a:effectLst/>
                <a:latin typeface="Times New Roman" pitchFamily="18" charset="0"/>
                <a:cs typeface="Times New Roman" pitchFamily="18" charset="0"/>
              </a:rPr>
              <a:t>-membranaire</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630238" algn="l"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1. Le réticulum endoplasmique</a:t>
            </a:r>
          </a:p>
          <a:p>
            <a:pPr marL="0" marR="0" lvl="0" indent="630238" algn="l"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2.L ‘appareil de Golgi</a:t>
            </a:r>
          </a:p>
          <a:p>
            <a:pPr marL="0" marR="0" lvl="0" indent="630238" algn="l" defTabSz="914400" rtl="0" eaLnBrk="0" fontAlgn="base" latinLnBrk="0" hangingPunct="0">
              <a:lnSpc>
                <a:spcPct val="15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Times New Roman" pitchFamily="18" charset="0"/>
                <a:cs typeface="Times New Roman" pitchFamily="18" charset="0"/>
              </a:rPr>
              <a:t>3.Les lysosomes</a:t>
            </a:r>
          </a:p>
        </p:txBody>
      </p:sp>
    </p:spTree>
  </p:cSld>
  <p:clrMapOvr>
    <a:masterClrMapping/>
  </p:clrMapOvr>
  <p:transition>
    <p:pull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200" b="1" dirty="0" smtClean="0">
                <a:solidFill>
                  <a:srgbClr val="C00000"/>
                </a:solidFill>
                <a:latin typeface="Times New Roman" pitchFamily="18" charset="0"/>
                <a:cs typeface="Times New Roman" pitchFamily="18" charset="0"/>
              </a:rPr>
              <a:t>Comparaison de la quantité de réticulum</a:t>
            </a:r>
            <a:br>
              <a:rPr lang="fr-FR" sz="3200" b="1" dirty="0" smtClean="0">
                <a:solidFill>
                  <a:srgbClr val="C00000"/>
                </a:solidFill>
                <a:latin typeface="Times New Roman" pitchFamily="18" charset="0"/>
                <a:cs typeface="Times New Roman" pitchFamily="18" charset="0"/>
              </a:rPr>
            </a:br>
            <a:r>
              <a:rPr lang="fr-FR" sz="3200" b="1" dirty="0" smtClean="0">
                <a:solidFill>
                  <a:srgbClr val="C00000"/>
                </a:solidFill>
                <a:latin typeface="Times New Roman" pitchFamily="18" charset="0"/>
                <a:cs typeface="Times New Roman" pitchFamily="18" charset="0"/>
              </a:rPr>
              <a:t>dans 2 types cellulaires</a:t>
            </a:r>
            <a:endParaRPr lang="fr-FR" sz="3200" b="1" dirty="0">
              <a:solidFill>
                <a:srgbClr val="C00000"/>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srcRect/>
          <a:stretch>
            <a:fillRect/>
          </a:stretch>
        </p:blipFill>
        <p:spPr bwMode="auto">
          <a:xfrm>
            <a:off x="457200" y="1785926"/>
            <a:ext cx="8229600" cy="428628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1214422"/>
            <a:ext cx="8572560" cy="5429288"/>
          </a:xfrm>
          <a:ln>
            <a:solidFill>
              <a:srgbClr val="0033CC"/>
            </a:solidFill>
          </a:ln>
        </p:spPr>
        <p:txBody>
          <a:bodyPr lIns="216000" tIns="180000" rIns="216000" bIns="180000">
            <a:noAutofit/>
          </a:bodyPr>
          <a:lstStyle/>
          <a:p>
            <a:r>
              <a:rPr lang="fr-FR" sz="2400" dirty="0" smtClean="0">
                <a:latin typeface="Times New Roman" pitchFamily="18" charset="0"/>
                <a:cs typeface="Times New Roman" pitchFamily="18" charset="0"/>
              </a:rPr>
              <a:t>Le RE est le siège de nombreuses fonctions </a:t>
            </a:r>
            <a:r>
              <a:rPr lang="fr-FR" sz="2400" b="1" dirty="0" smtClean="0">
                <a:solidFill>
                  <a:srgbClr val="0033CC"/>
                </a:solidFill>
                <a:latin typeface="Times New Roman" pitchFamily="18" charset="0"/>
                <a:cs typeface="Times New Roman" pitchFamily="18" charset="0"/>
              </a:rPr>
              <a:t>cruciales</a:t>
            </a:r>
            <a:r>
              <a:rPr lang="fr-FR" sz="2400" dirty="0" smtClean="0">
                <a:latin typeface="Times New Roman" pitchFamily="18" charset="0"/>
                <a:cs typeface="Times New Roman" pitchFamily="18" charset="0"/>
              </a:rPr>
              <a:t> au maintien de </a:t>
            </a:r>
            <a:r>
              <a:rPr lang="fr-FR" sz="2400" b="1" dirty="0" smtClean="0">
                <a:solidFill>
                  <a:srgbClr val="C00000"/>
                </a:solidFill>
                <a:latin typeface="Times New Roman" pitchFamily="18" charset="0"/>
                <a:cs typeface="Times New Roman" pitchFamily="18" charset="0"/>
              </a:rPr>
              <a:t>l’homéostasie cellulaire. </a:t>
            </a:r>
          </a:p>
          <a:p>
            <a:pPr>
              <a:buNone/>
            </a:pPr>
            <a:endParaRPr lang="fr-FR" sz="2400" b="1" dirty="0" smtClean="0">
              <a:latin typeface="Times New Roman" pitchFamily="18" charset="0"/>
              <a:cs typeface="Times New Roman" pitchFamily="18" charset="0"/>
            </a:endParaRPr>
          </a:p>
          <a:p>
            <a:r>
              <a:rPr lang="fr-FR" sz="2400" b="1" dirty="0" smtClean="0">
                <a:latin typeface="Times New Roman" pitchFamily="18" charset="0"/>
                <a:cs typeface="Times New Roman" pitchFamily="18" charset="0"/>
              </a:rPr>
              <a:t>Parmi ces fonctions, on peut citer</a:t>
            </a:r>
          </a:p>
          <a:p>
            <a:pPr marL="457200" indent="-457200" algn="just">
              <a:lnSpc>
                <a:spcPct val="150000"/>
              </a:lnSpc>
              <a:buClr>
                <a:srgbClr val="000066"/>
              </a:buClr>
              <a:buSzPct val="110000"/>
              <a:buFont typeface="+mj-lt"/>
              <a:buAutoNum type="arabicPeriod"/>
            </a:pPr>
            <a:r>
              <a:rPr lang="fr-FR" sz="2400" b="1"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Stockage </a:t>
            </a:r>
          </a:p>
          <a:p>
            <a:pPr marL="457200" indent="-457200" algn="just">
              <a:lnSpc>
                <a:spcPct val="150000"/>
              </a:lnSpc>
              <a:buClr>
                <a:srgbClr val="000066"/>
              </a:buClr>
              <a:buSzPct val="110000"/>
              <a:buFont typeface="+mj-lt"/>
              <a:buAutoNum type="arabicPeriod"/>
            </a:pPr>
            <a:r>
              <a:rPr lang="fr-FR" sz="2400" b="1"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Distribution</a:t>
            </a:r>
            <a:endParaRPr lang="fr-FR" sz="2400"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endParaRPr>
          </a:p>
          <a:p>
            <a:pPr marL="457200" indent="-457200" algn="just">
              <a:lnSpc>
                <a:spcPct val="150000"/>
              </a:lnSpc>
              <a:buClr>
                <a:srgbClr val="000066"/>
              </a:buClr>
              <a:buSzPct val="110000"/>
              <a:buFont typeface="+mj-lt"/>
              <a:buAutoNum type="arabicPeriod"/>
            </a:pPr>
            <a:r>
              <a:rPr lang="fr-FR" sz="2400" b="1"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Transport</a:t>
            </a:r>
          </a:p>
          <a:p>
            <a:pPr marL="457200" indent="-457200" algn="just">
              <a:lnSpc>
                <a:spcPct val="150000"/>
              </a:lnSpc>
              <a:buClr>
                <a:srgbClr val="000066"/>
              </a:buClr>
              <a:buSzPct val="110000"/>
              <a:buFont typeface="+mj-lt"/>
              <a:buAutoNum type="arabicPeriod"/>
            </a:pPr>
            <a:r>
              <a:rPr lang="fr-FR" sz="2400" b="1"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Synthèse de substances dans la cellule</a:t>
            </a:r>
          </a:p>
          <a:p>
            <a:pPr marL="457200" indent="-457200" algn="just">
              <a:lnSpc>
                <a:spcPct val="150000"/>
              </a:lnSpc>
              <a:buClr>
                <a:srgbClr val="000066"/>
              </a:buClr>
              <a:buSzPct val="110000"/>
              <a:buFont typeface="+mj-lt"/>
              <a:buAutoNum type="arabicPeriod"/>
            </a:pPr>
            <a:r>
              <a:rPr lang="fr-FR" sz="2400" b="1" dirty="0" smtClean="0">
                <a:ln>
                  <a:solidFill>
                    <a:schemeClr val="tx1"/>
                  </a:solidFill>
                </a:ln>
                <a:effectLst>
                  <a:outerShdw blurRad="38100" dist="38100" dir="2700000" algn="tl">
                    <a:srgbClr val="000000">
                      <a:alpha val="43137"/>
                    </a:srgbClr>
                  </a:outerShdw>
                </a:effectLst>
                <a:latin typeface="Times New Roman" pitchFamily="18" charset="0"/>
                <a:cs typeface="Times New Roman" pitchFamily="18" charset="0"/>
              </a:rPr>
              <a:t>Maintien de la structure des cellules</a:t>
            </a:r>
          </a:p>
          <a:p>
            <a:pPr algn="just"/>
            <a:endParaRPr lang="fr-FR" sz="2400" dirty="0" smtClean="0">
              <a:latin typeface="Times New Roman" pitchFamily="18" charset="0"/>
              <a:cs typeface="Times New Roman" pitchFamily="18" charset="0"/>
            </a:endParaRPr>
          </a:p>
        </p:txBody>
      </p:sp>
      <p:sp>
        <p:nvSpPr>
          <p:cNvPr id="4" name="Rectangle 3"/>
          <p:cNvSpPr/>
          <p:nvPr/>
        </p:nvSpPr>
        <p:spPr>
          <a:xfrm>
            <a:off x="142844" y="-24"/>
            <a:ext cx="8501122" cy="1142984"/>
          </a:xfrm>
          <a:prstGeom prst="rect">
            <a:avLst/>
          </a:prstGeom>
          <a:solidFill>
            <a:schemeClr val="accent3">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p:cNvSpPr>
            <a:spLocks noGrp="1"/>
          </p:cNvSpPr>
          <p:nvPr>
            <p:ph type="title"/>
          </p:nvPr>
        </p:nvSpPr>
        <p:spPr>
          <a:xfrm>
            <a:off x="285720" y="142852"/>
            <a:ext cx="8229600" cy="857256"/>
          </a:xfrm>
          <a:ln w="38100">
            <a:solidFill>
              <a:schemeClr val="accent1">
                <a:lumMod val="50000"/>
              </a:schemeClr>
            </a:solidFill>
          </a:ln>
        </p:spPr>
        <p:style>
          <a:lnRef idx="1">
            <a:schemeClr val="accent3"/>
          </a:lnRef>
          <a:fillRef idx="3">
            <a:schemeClr val="accent3"/>
          </a:fillRef>
          <a:effectRef idx="2">
            <a:schemeClr val="accent3"/>
          </a:effectRef>
          <a:fontRef idx="minor">
            <a:schemeClr val="lt1"/>
          </a:fontRef>
        </p:style>
        <p:txBody>
          <a:bodyPr anchor="ctr" anchorCtr="0">
            <a:normAutofit/>
          </a:bodyPr>
          <a:lstStyle/>
          <a:p>
            <a:pPr algn="ctr"/>
            <a:r>
              <a:rPr lang="fr-FR" sz="3200" b="1" dirty="0" smtClean="0">
                <a:solidFill>
                  <a:schemeClr val="tx1"/>
                </a:solidFill>
                <a:latin typeface="Times New Roman" pitchFamily="18" charset="0"/>
                <a:cs typeface="Times New Roman" pitchFamily="18" charset="0"/>
              </a:rPr>
              <a:t>Fonctions du Réticulum Endoplasmique </a:t>
            </a:r>
            <a:endParaRPr lang="fr-FR" sz="3200" dirty="0"/>
          </a:p>
        </p:txBody>
      </p:sp>
    </p:spTree>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1214422"/>
            <a:ext cx="8572560" cy="4572032"/>
          </a:xfrm>
        </p:spPr>
        <p:txBody>
          <a:bodyPr>
            <a:noAutofit/>
          </a:bodyPr>
          <a:lstStyle/>
          <a:p>
            <a:pPr marL="457200" indent="-457200" algn="just">
              <a:buClr>
                <a:srgbClr val="000066"/>
              </a:buClr>
              <a:buSzPct val="110000"/>
              <a:buFont typeface="+mj-lt"/>
              <a:buAutoNum type="arabicPeriod"/>
            </a:pPr>
            <a:r>
              <a:rPr lang="fr-FR" sz="2400" b="1" dirty="0" smtClean="0">
                <a:ln>
                  <a:solidFill>
                    <a:srgbClr val="00B050"/>
                  </a:solidFill>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Stockage et Distribution de substances dans la cellule</a:t>
            </a:r>
          </a:p>
          <a:p>
            <a:pPr marL="457200" indent="-457200" algn="just">
              <a:buClr>
                <a:srgbClr val="000066"/>
              </a:buClr>
              <a:buSzPct val="110000"/>
              <a:buNone/>
            </a:pPr>
            <a:endParaRPr lang="fr-FR" sz="2400" b="1" dirty="0" smtClean="0">
              <a:ln>
                <a:solidFill>
                  <a:srgbClr val="00B050"/>
                </a:solidFill>
              </a:ln>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marL="850392" lvl="1" indent="-457200" algn="just">
              <a:buClr>
                <a:srgbClr val="000066"/>
              </a:buClr>
              <a:buSzPct val="110000"/>
              <a:buFont typeface="Wingdings" pitchFamily="2" charset="2"/>
              <a:buChar char="Ø"/>
            </a:pPr>
            <a:r>
              <a:rPr lang="fr-FR" b="1" dirty="0" smtClean="0">
                <a:latin typeface="Times New Roman" pitchFamily="18" charset="0"/>
                <a:cs typeface="Times New Roman" pitchFamily="18" charset="0"/>
              </a:rPr>
              <a:t>Les plasmocytes </a:t>
            </a:r>
            <a:r>
              <a:rPr lang="fr-FR" dirty="0" smtClean="0">
                <a:latin typeface="Times New Roman" pitchFamily="18" charset="0"/>
                <a:cs typeface="Times New Roman" pitchFamily="18" charset="0"/>
              </a:rPr>
              <a:t>(le Plasmocyte est un Lymphocyte B qui s’est différencié après stimulation antigénique en cellule spécialisée dans la production d’anticorps) </a:t>
            </a:r>
            <a:r>
              <a:rPr lang="fr-FR" b="1" dirty="0" smtClean="0">
                <a:solidFill>
                  <a:srgbClr val="CC0099"/>
                </a:solidFill>
                <a:latin typeface="Times New Roman" pitchFamily="18" charset="0"/>
                <a:cs typeface="Times New Roman" pitchFamily="18" charset="0"/>
              </a:rPr>
              <a:t>concentrent les anticorps qu’ils ont élaborés dans les cavités de leur RER</a:t>
            </a:r>
            <a:r>
              <a:rPr lang="fr-FR" dirty="0" smtClean="0">
                <a:latin typeface="Times New Roman" pitchFamily="18" charset="0"/>
                <a:cs typeface="Times New Roman" pitchFamily="18" charset="0"/>
              </a:rPr>
              <a:t>, où ils s’accumulent parfois sous forme de cristaux. </a:t>
            </a:r>
          </a:p>
          <a:p>
            <a:pPr marL="850392" lvl="1" indent="-457200" algn="just">
              <a:buClr>
                <a:srgbClr val="000066"/>
              </a:buClr>
              <a:buSzPct val="110000"/>
              <a:buFont typeface="+mj-lt"/>
              <a:buAutoNum type="arabicPeriod"/>
            </a:pPr>
            <a:endParaRPr lang="fr-FR" sz="2400" dirty="0" smtClean="0">
              <a:latin typeface="Times New Roman" pitchFamily="18" charset="0"/>
              <a:cs typeface="Times New Roman" pitchFamily="18" charset="0"/>
            </a:endParaRPr>
          </a:p>
          <a:p>
            <a:pPr marL="850392" lvl="1" indent="-457200" algn="just">
              <a:buClr>
                <a:srgbClr val="000066"/>
              </a:buClr>
              <a:buSzPct val="110000"/>
              <a:buFont typeface="Wingdings" pitchFamily="2" charset="2"/>
              <a:buChar char="Ø"/>
            </a:pPr>
            <a:r>
              <a:rPr lang="fr-FR" sz="2400" b="1" dirty="0" smtClean="0">
                <a:solidFill>
                  <a:srgbClr val="C00000"/>
                </a:solidFill>
                <a:latin typeface="Times New Roman" pitchFamily="18" charset="0"/>
                <a:cs typeface="Times New Roman" pitchFamily="18" charset="0"/>
              </a:rPr>
              <a:t>Le REL </a:t>
            </a:r>
            <a:r>
              <a:rPr lang="fr-FR" sz="2400" b="1" dirty="0" smtClean="0">
                <a:latin typeface="Times New Roman" pitchFamily="18" charset="0"/>
                <a:cs typeface="Times New Roman" pitchFamily="18" charset="0"/>
              </a:rPr>
              <a:t>des cellules musculaires striées </a:t>
            </a:r>
            <a:r>
              <a:rPr lang="fr-FR" sz="2400" dirty="0" smtClean="0">
                <a:latin typeface="Times New Roman" pitchFamily="18" charset="0"/>
                <a:cs typeface="Times New Roman" pitchFamily="18" charset="0"/>
              </a:rPr>
              <a:t>est </a:t>
            </a:r>
            <a:r>
              <a:rPr lang="fr-FR" sz="2400" b="1" dirty="0" smtClean="0">
                <a:solidFill>
                  <a:srgbClr val="C00000"/>
                </a:solidFill>
                <a:latin typeface="Times New Roman" pitchFamily="18" charset="0"/>
                <a:cs typeface="Times New Roman" pitchFamily="18" charset="0"/>
              </a:rPr>
              <a:t>un réservoir </a:t>
            </a:r>
            <a:r>
              <a:rPr lang="fr-FR" b="1" dirty="0" smtClean="0">
                <a:solidFill>
                  <a:srgbClr val="C00000"/>
                </a:solidFill>
                <a:latin typeface="Times New Roman" pitchFamily="18" charset="0"/>
                <a:cs typeface="Times New Roman" pitchFamily="18" charset="0"/>
              </a:rPr>
              <a:t>permanent </a:t>
            </a:r>
            <a:r>
              <a:rPr lang="fr-FR" sz="2400" b="1" dirty="0" smtClean="0">
                <a:solidFill>
                  <a:srgbClr val="C00000"/>
                </a:solidFill>
                <a:latin typeface="Times New Roman" pitchFamily="18" charset="0"/>
                <a:cs typeface="Times New Roman" pitchFamily="18" charset="0"/>
              </a:rPr>
              <a:t>de calcium et d’ATP.</a:t>
            </a:r>
            <a:r>
              <a:rPr lang="fr-FR" sz="2400" dirty="0" smtClean="0">
                <a:latin typeface="Times New Roman" pitchFamily="18" charset="0"/>
                <a:cs typeface="Times New Roman" pitchFamily="18" charset="0"/>
              </a:rPr>
              <a:t> Il joue le rôle de réseau distributeur de ces molécules nécessaires à la contraction.</a:t>
            </a:r>
          </a:p>
          <a:p>
            <a:pPr marL="850392" lvl="1" indent="-457200" algn="just">
              <a:lnSpc>
                <a:spcPct val="150000"/>
              </a:lnSpc>
              <a:buClr>
                <a:srgbClr val="000066"/>
              </a:buClr>
              <a:buSzPct val="110000"/>
              <a:buFont typeface="+mj-lt"/>
              <a:buAutoNum type="arabicPeriod"/>
            </a:pPr>
            <a:endParaRPr lang="fr-FR" dirty="0" smtClean="0">
              <a:latin typeface="Times New Roman" pitchFamily="18" charset="0"/>
              <a:cs typeface="Times New Roman" pitchFamily="18" charset="0"/>
            </a:endParaRPr>
          </a:p>
          <a:p>
            <a:pPr algn="just"/>
            <a:endParaRPr lang="fr-FR" sz="2400" dirty="0" smtClean="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1428736"/>
          </a:xfrm>
        </p:spPr>
        <p:style>
          <a:lnRef idx="2">
            <a:schemeClr val="accent2"/>
          </a:lnRef>
          <a:fillRef idx="1">
            <a:schemeClr val="lt1"/>
          </a:fillRef>
          <a:effectRef idx="0">
            <a:schemeClr val="accent2"/>
          </a:effectRef>
          <a:fontRef idx="minor">
            <a:schemeClr val="dk1"/>
          </a:fontRef>
        </p:style>
        <p:txBody>
          <a:bodyPr>
            <a:normAutofit/>
          </a:bodyPr>
          <a:lstStyle/>
          <a:p>
            <a:pPr algn="just">
              <a:buClr>
                <a:srgbClr val="00FF00"/>
              </a:buClr>
              <a:buSzPct val="110000"/>
            </a:pPr>
            <a:r>
              <a:rPr lang="fr-FR" sz="2400" b="1" dirty="0" smtClean="0">
                <a:latin typeface="Times New Roman" pitchFamily="18" charset="0"/>
                <a:cs typeface="Times New Roman" pitchFamily="18" charset="0"/>
              </a:rPr>
              <a:t>Transport de substances</a:t>
            </a:r>
          </a:p>
          <a:p>
            <a:pPr lvl="1" algn="just">
              <a:buFont typeface="Wingdings" pitchFamily="2" charset="2"/>
              <a:buChar char="Ø"/>
            </a:pPr>
            <a:r>
              <a:rPr lang="fr-FR" dirty="0" smtClean="0">
                <a:latin typeface="Times New Roman" pitchFamily="18" charset="0"/>
                <a:cs typeface="Times New Roman" pitchFamily="18" charset="0"/>
              </a:rPr>
              <a:t>Le RE participe au flux membranaire vectoriel et permanent antérograde et le flux membranaire rétrograde</a:t>
            </a:r>
            <a:endParaRPr lang="fr-FR" b="1" dirty="0" smtClean="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l="1299" t="4687" r="2597" b="3125"/>
          <a:stretch>
            <a:fillRect/>
          </a:stretch>
        </p:blipFill>
        <p:spPr bwMode="auto">
          <a:xfrm rot="5400000">
            <a:off x="1932287" y="-425158"/>
            <a:ext cx="5286412" cy="8994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77218"/>
          </a:xfrm>
          <a:prstGeom prst="rect">
            <a:avLst/>
          </a:prstGeom>
          <a:ln w="57150"/>
        </p:spPr>
        <p:style>
          <a:lnRef idx="2">
            <a:schemeClr val="dk1"/>
          </a:lnRef>
          <a:fillRef idx="1">
            <a:schemeClr val="lt1"/>
          </a:fillRef>
          <a:effectRef idx="0">
            <a:schemeClr val="dk1"/>
          </a:effectRef>
          <a:fontRef idx="minor">
            <a:schemeClr val="dk1"/>
          </a:fontRef>
        </p:style>
        <p:txBody>
          <a:bodyPr wrap="square">
            <a:spAutoFit/>
          </a:bodyPr>
          <a:lstStyle/>
          <a:p>
            <a:pPr algn="ctr"/>
            <a:r>
              <a:rPr lang="fr-FR" sz="3200" b="1" dirty="0" smtClean="0">
                <a:latin typeface="Times New Roman" pitchFamily="18" charset="0"/>
                <a:cs typeface="Times New Roman" pitchFamily="18" charset="0"/>
              </a:rPr>
              <a:t>Flux membranaire vectoriel</a:t>
            </a:r>
          </a:p>
          <a:p>
            <a:pPr algn="ctr"/>
            <a:r>
              <a:rPr lang="fr-FR" sz="3200" b="1" dirty="0" smtClean="0">
                <a:latin typeface="Times New Roman" pitchFamily="18" charset="0"/>
                <a:cs typeface="Times New Roman" pitchFamily="18" charset="0"/>
              </a:rPr>
              <a:t>(antérograde       )</a:t>
            </a:r>
            <a:endParaRPr lang="fr-FR" sz="3200" b="1" dirty="0">
              <a:latin typeface="Times New Roman" pitchFamily="18" charset="0"/>
              <a:cs typeface="Times New Roman" pitchFamily="18" charset="0"/>
            </a:endParaRPr>
          </a:p>
        </p:txBody>
      </p:sp>
      <p:sp>
        <p:nvSpPr>
          <p:cNvPr id="7" name="Flèche droite 6"/>
          <p:cNvSpPr/>
          <p:nvPr/>
        </p:nvSpPr>
        <p:spPr>
          <a:xfrm>
            <a:off x="5357818" y="785794"/>
            <a:ext cx="571504"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p:cNvPicPr>
            <a:picLocks noChangeAspect="1" noChangeArrowheads="1"/>
          </p:cNvPicPr>
          <p:nvPr/>
        </p:nvPicPr>
        <p:blipFill>
          <a:blip r:embed="rId2"/>
          <a:srcRect/>
          <a:stretch>
            <a:fillRect/>
          </a:stretch>
        </p:blipFill>
        <p:spPr bwMode="auto">
          <a:xfrm>
            <a:off x="0" y="1143024"/>
            <a:ext cx="9210675" cy="5715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fr-FR" sz="3600" b="1" dirty="0" smtClean="0">
                <a:latin typeface="Times New Roman" pitchFamily="18" charset="0"/>
                <a:cs typeface="Times New Roman" pitchFamily="18" charset="0"/>
              </a:rPr>
              <a:t> Flux membranaire </a:t>
            </a:r>
          </a:p>
          <a:p>
            <a:pPr algn="ctr"/>
            <a:r>
              <a:rPr lang="fr-FR" sz="3600" b="1" dirty="0" smtClean="0">
                <a:latin typeface="Times New Roman" pitchFamily="18" charset="0"/>
                <a:cs typeface="Times New Roman" pitchFamily="18" charset="0"/>
              </a:rPr>
              <a:t>(rétrograde        )         </a:t>
            </a:r>
            <a:endParaRPr lang="fr-FR" sz="36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t="6098"/>
          <a:stretch>
            <a:fillRect/>
          </a:stretch>
        </p:blipFill>
        <p:spPr bwMode="auto">
          <a:xfrm>
            <a:off x="71407" y="1285884"/>
            <a:ext cx="8964000" cy="542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èche gauche 4"/>
          <p:cNvSpPr/>
          <p:nvPr/>
        </p:nvSpPr>
        <p:spPr>
          <a:xfrm>
            <a:off x="5286380" y="785794"/>
            <a:ext cx="785818" cy="214314"/>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571480"/>
            <a:ext cx="8429684" cy="5572164"/>
          </a:xfrm>
        </p:spPr>
        <p:style>
          <a:lnRef idx="2">
            <a:schemeClr val="accent2"/>
          </a:lnRef>
          <a:fillRef idx="1">
            <a:schemeClr val="lt1"/>
          </a:fillRef>
          <a:effectRef idx="0">
            <a:schemeClr val="accent2"/>
          </a:effectRef>
          <a:fontRef idx="minor">
            <a:schemeClr val="dk1"/>
          </a:fontRef>
        </p:style>
        <p:txBody>
          <a:bodyPr lIns="180000" tIns="180000" rIns="180000" bIns="180000">
            <a:noAutofit/>
          </a:bodyPr>
          <a:lstStyle/>
          <a:p>
            <a:pPr marL="457200" indent="-457200" algn="just">
              <a:buClr>
                <a:schemeClr val="accent4">
                  <a:lumMod val="50000"/>
                </a:schemeClr>
              </a:buClr>
              <a:buSzPct val="110000"/>
              <a:buFont typeface="+mj-lt"/>
              <a:buAutoNum type="arabicPeriod" startAt="3"/>
            </a:pPr>
            <a:r>
              <a:rPr lang="fr-FR" sz="2400" b="1" dirty="0" smtClean="0">
                <a:latin typeface="Times New Roman" pitchFamily="18" charset="0"/>
                <a:cs typeface="Times New Roman" pitchFamily="18" charset="0"/>
              </a:rPr>
              <a:t>Synthèse de substances</a:t>
            </a:r>
          </a:p>
          <a:p>
            <a:pPr algn="just">
              <a:buFont typeface="Wingdings" pitchFamily="2" charset="2"/>
              <a:buChar char="Ø"/>
            </a:pPr>
            <a:r>
              <a:rPr lang="fr-FR" sz="2400" b="1" dirty="0" smtClean="0">
                <a:solidFill>
                  <a:srgbClr val="C00000"/>
                </a:solidFill>
                <a:latin typeface="Times New Roman" pitchFamily="18" charset="0"/>
                <a:cs typeface="Times New Roman" pitchFamily="18" charset="0"/>
              </a:rPr>
              <a:t>Synthèse des protéines REG </a:t>
            </a:r>
          </a:p>
          <a:p>
            <a:pPr algn="just">
              <a:buFont typeface="Wingdings" pitchFamily="2" charset="2"/>
              <a:buChar char="Ø"/>
            </a:pPr>
            <a:r>
              <a:rPr lang="fr-FR" sz="2400" b="1" dirty="0" smtClean="0">
                <a:solidFill>
                  <a:srgbClr val="FF9900"/>
                </a:solidFill>
                <a:latin typeface="Times New Roman" pitchFamily="18" charset="0"/>
                <a:cs typeface="Times New Roman" pitchFamily="18" charset="0"/>
              </a:rPr>
              <a:t>Synthèse de lipides REL</a:t>
            </a:r>
          </a:p>
          <a:p>
            <a:pPr algn="just">
              <a:buNone/>
            </a:pPr>
            <a:endParaRPr lang="fr-FR" sz="2400" b="1" dirty="0" smtClean="0">
              <a:solidFill>
                <a:srgbClr val="FF9900"/>
              </a:solidFill>
              <a:latin typeface="Times New Roman" pitchFamily="18" charset="0"/>
              <a:cs typeface="Times New Roman" pitchFamily="18" charset="0"/>
            </a:endParaRPr>
          </a:p>
          <a:p>
            <a:pPr algn="just">
              <a:buNone/>
            </a:pPr>
            <a:endParaRPr lang="fr-FR" sz="2400" b="1" dirty="0" smtClean="0">
              <a:solidFill>
                <a:srgbClr val="FF9900"/>
              </a:solidFill>
              <a:latin typeface="Times New Roman" pitchFamily="18" charset="0"/>
              <a:cs typeface="Times New Roman" pitchFamily="18" charset="0"/>
            </a:endParaRPr>
          </a:p>
          <a:p>
            <a:pPr marL="457200" indent="-457200" algn="just">
              <a:lnSpc>
                <a:spcPct val="150000"/>
              </a:lnSpc>
              <a:buClr>
                <a:srgbClr val="FF3399"/>
              </a:buClr>
              <a:buSzPct val="110000"/>
              <a:buFont typeface="+mj-lt"/>
              <a:buAutoNum type="arabicPeriod" startAt="4"/>
            </a:pPr>
            <a:r>
              <a:rPr lang="fr-FR" sz="2400" b="1" dirty="0" smtClean="0">
                <a:latin typeface="Times New Roman" pitchFamily="18" charset="0"/>
                <a:cs typeface="Times New Roman" pitchFamily="18" charset="0"/>
              </a:rPr>
              <a:t>Un autre rôle important du RE consiste au </a:t>
            </a:r>
            <a:r>
              <a:rPr lang="fr-FR" sz="2400" b="1" dirty="0" smtClean="0">
                <a:solidFill>
                  <a:srgbClr val="F20079"/>
                </a:solidFill>
                <a:latin typeface="Times New Roman" pitchFamily="18" charset="0"/>
                <a:cs typeface="Times New Roman" pitchFamily="18" charset="0"/>
              </a:rPr>
              <a:t>maintien de la structure des cellules vu son volume important et la surface qu’il occupe</a:t>
            </a:r>
          </a:p>
          <a:p>
            <a:pPr algn="just">
              <a:lnSpc>
                <a:spcPct val="150000"/>
              </a:lnSpc>
              <a:buClr>
                <a:srgbClr val="FF3399"/>
              </a:buClr>
              <a:buSzPct val="110000"/>
              <a:buNone/>
            </a:pPr>
            <a:r>
              <a:rPr lang="fr-FR" sz="2400" b="1" dirty="0" smtClean="0">
                <a:solidFill>
                  <a:schemeClr val="accent4">
                    <a:lumMod val="50000"/>
                  </a:schemeClr>
                </a:solidFill>
                <a:latin typeface="Times New Roman" pitchFamily="18" charset="0"/>
                <a:cs typeface="Times New Roman" pitchFamily="18" charset="0"/>
              </a:rPr>
              <a:t> </a:t>
            </a:r>
            <a:r>
              <a:rPr lang="fr-FR" sz="2400" b="1" dirty="0" smtClean="0">
                <a:latin typeface="Times New Roman" pitchFamily="18" charset="0"/>
                <a:cs typeface="Times New Roman" pitchFamily="18" charset="0"/>
              </a:rPr>
              <a:t>(Il représente 50 à 60% de la surface membranaire totale d’une cellule (selon le type et la fonction).  </a:t>
            </a:r>
          </a:p>
        </p:txBody>
      </p:sp>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214554"/>
            <a:ext cx="8786874" cy="4286280"/>
          </a:xfrm>
          <a:solidFill>
            <a:schemeClr val="bg1"/>
          </a:solidFill>
          <a:ln w="76200">
            <a:solidFill>
              <a:srgbClr val="C00000"/>
            </a:solidFill>
          </a:ln>
        </p:spPr>
        <p:txBody>
          <a:bodyPr lIns="108000" tIns="72000" rIns="108000" bIns="72000">
            <a:noAutofit/>
          </a:bodyPr>
          <a:lstStyle/>
          <a:p>
            <a:pPr>
              <a:lnSpc>
                <a:spcPct val="150000"/>
              </a:lnSpc>
              <a:buClr>
                <a:srgbClr val="C00000"/>
              </a:buClr>
            </a:pPr>
            <a:r>
              <a:rPr lang="fr-FR" sz="3600" b="1" dirty="0" smtClean="0">
                <a:latin typeface="Times New Roman" pitchFamily="18" charset="0"/>
                <a:cs typeface="Times New Roman" pitchFamily="18" charset="0"/>
              </a:rPr>
              <a:t>    Le REG est particulièrement important dans la : </a:t>
            </a:r>
          </a:p>
          <a:p>
            <a:pPr algn="ctr">
              <a:lnSpc>
                <a:spcPct val="150000"/>
              </a:lnSpc>
              <a:buNone/>
            </a:pPr>
            <a:r>
              <a:rPr lang="fr-FR" sz="4000" b="1" dirty="0" smtClean="0">
                <a:solidFill>
                  <a:srgbClr val="C00000"/>
                </a:solidFill>
                <a:latin typeface="Times New Roman" pitchFamily="18" charset="0"/>
                <a:cs typeface="Times New Roman" pitchFamily="18" charset="0"/>
              </a:rPr>
              <a:t>Synthèse des protéines </a:t>
            </a:r>
            <a:r>
              <a:rPr lang="fr-FR" sz="4000" b="1" dirty="0" smtClean="0">
                <a:ln>
                  <a:solidFill>
                    <a:srgbClr val="C00000"/>
                  </a:solidFill>
                </a:ln>
                <a:solidFill>
                  <a:srgbClr val="F20079"/>
                </a:solidFill>
                <a:effectLst>
                  <a:outerShdw blurRad="38100" dist="38100" dir="2700000" algn="tl">
                    <a:srgbClr val="000000">
                      <a:alpha val="43137"/>
                    </a:srgbClr>
                  </a:outerShdw>
                </a:effectLst>
                <a:latin typeface="Times New Roman" pitchFamily="18" charset="0"/>
                <a:cs typeface="Times New Roman" pitchFamily="18" charset="0"/>
              </a:rPr>
              <a:t>sécrétées ou Membranaires</a:t>
            </a:r>
          </a:p>
          <a:p>
            <a:pPr algn="just">
              <a:buNone/>
            </a:pPr>
            <a:endParaRPr lang="fr-FR" sz="3600" b="1" dirty="0" smtClean="0">
              <a:solidFill>
                <a:srgbClr val="C00000"/>
              </a:solidFill>
              <a:latin typeface="Times New Roman" pitchFamily="18" charset="0"/>
              <a:cs typeface="Times New Roman" pitchFamily="18" charset="0"/>
            </a:endParaRPr>
          </a:p>
          <a:p>
            <a:pPr algn="just">
              <a:buNone/>
            </a:pPr>
            <a:endParaRPr lang="fr-FR" sz="2400" b="1" dirty="0" smtClean="0">
              <a:latin typeface="Times New Roman" pitchFamily="18" charset="0"/>
              <a:cs typeface="Times New Roman" pitchFamily="18" charset="0"/>
            </a:endParaRPr>
          </a:p>
          <a:p>
            <a:pPr algn="just">
              <a:buNone/>
            </a:pPr>
            <a:r>
              <a:rPr lang="fr-FR" sz="2400" b="1" dirty="0" smtClean="0">
                <a:latin typeface="Times New Roman" pitchFamily="18" charset="0"/>
                <a:cs typeface="Times New Roman" pitchFamily="18" charset="0"/>
              </a:rPr>
              <a:t>    </a:t>
            </a:r>
          </a:p>
        </p:txBody>
      </p:sp>
      <p:sp>
        <p:nvSpPr>
          <p:cNvPr id="4" name="Titre 4"/>
          <p:cNvSpPr>
            <a:spLocks noGrp="1"/>
          </p:cNvSpPr>
          <p:nvPr>
            <p:ph type="title"/>
          </p:nvPr>
        </p:nvSpPr>
        <p:spPr>
          <a:xfrm>
            <a:off x="142844" y="142852"/>
            <a:ext cx="8829676" cy="1785950"/>
          </a:xfrm>
          <a:gradFill flip="none" rotWithShape="1">
            <a:gsLst>
              <a:gs pos="0">
                <a:schemeClr val="accent3">
                  <a:tint val="98000"/>
                  <a:shade val="25000"/>
                  <a:satMod val="250000"/>
                </a:schemeClr>
              </a:gs>
              <a:gs pos="68000">
                <a:schemeClr val="accent3">
                  <a:tint val="86000"/>
                  <a:satMod val="115000"/>
                </a:schemeClr>
              </a:gs>
              <a:gs pos="100000">
                <a:schemeClr val="accent3">
                  <a:tint val="50000"/>
                  <a:satMod val="150000"/>
                </a:schemeClr>
              </a:gs>
            </a:gsLst>
            <a:path path="circle">
              <a:fillToRect l="100000" t="100000"/>
            </a:path>
            <a:tileRect r="-100000" b="-100000"/>
          </a:gradFill>
          <a:ln w="28575">
            <a:solidFill>
              <a:schemeClr val="tx1"/>
            </a:solidFill>
          </a:ln>
        </p:spPr>
        <p:style>
          <a:lnRef idx="1">
            <a:schemeClr val="accent3"/>
          </a:lnRef>
          <a:fillRef idx="3">
            <a:schemeClr val="accent3"/>
          </a:fillRef>
          <a:effectRef idx="2">
            <a:schemeClr val="accent3"/>
          </a:effectRef>
          <a:fontRef idx="minor">
            <a:schemeClr val="lt1"/>
          </a:fontRef>
        </p:style>
        <p:txBody>
          <a:bodyPr anchor="ctr" anchorCtr="0">
            <a:normAutofit/>
          </a:bodyPr>
          <a:lstStyle/>
          <a:p>
            <a:pPr algn="ctr"/>
            <a:r>
              <a:rPr lang="fr-FR" sz="4800" b="1" dirty="0" smtClean="0">
                <a:ln>
                  <a:solidFill>
                    <a:srgbClr val="00206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Fonctions du Réticulum Endoplasmique Granuleux</a:t>
            </a:r>
            <a:endParaRPr lang="fr-FR" sz="4800" b="1" dirty="0">
              <a:ln>
                <a:solidFill>
                  <a:srgbClr val="00206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71438" y="71414"/>
            <a:ext cx="8964000" cy="20002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285728"/>
            <a:ext cx="5072098" cy="6429420"/>
          </a:xfrm>
          <a:solidFill>
            <a:schemeClr val="bg1"/>
          </a:solidFill>
          <a:ln w="76200">
            <a:solidFill>
              <a:srgbClr val="0033CC"/>
            </a:solidFill>
          </a:ln>
        </p:spPr>
        <p:txBody>
          <a:bodyPr lIns="108000" tIns="72000" rIns="108000" bIns="72000">
            <a:noAutofit/>
          </a:bodyPr>
          <a:lstStyle/>
          <a:p>
            <a:pPr algn="just">
              <a:buNone/>
            </a:pPr>
            <a:r>
              <a:rPr lang="fr-FR" sz="2800" b="1" dirty="0" smtClean="0">
                <a:ln>
                  <a:solidFill>
                    <a:srgbClr val="000066"/>
                  </a:solidFill>
                </a:ln>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Synthèse des protéines membranaires</a:t>
            </a:r>
          </a:p>
          <a:p>
            <a:pPr algn="just">
              <a:buNone/>
            </a:pPr>
            <a:r>
              <a:rPr lang="fr-FR" sz="2400" b="1" dirty="0" smtClean="0">
                <a:latin typeface="Times New Roman" pitchFamily="18" charset="0"/>
                <a:cs typeface="Times New Roman" pitchFamily="18" charset="0"/>
              </a:rPr>
              <a:t>	Les différentes protéines (canaux, perméases, récepteurs, enzymes….) de la membrane cytoplasmique </a:t>
            </a:r>
          </a:p>
          <a:p>
            <a:pPr algn="just">
              <a:buNone/>
            </a:pPr>
            <a:endParaRPr lang="fr-FR" sz="2400" b="1" dirty="0" smtClean="0">
              <a:latin typeface="Times New Roman" pitchFamily="18" charset="0"/>
              <a:cs typeface="Times New Roman" pitchFamily="18" charset="0"/>
            </a:endParaRPr>
          </a:p>
          <a:p>
            <a:pPr algn="just"/>
            <a:endParaRPr lang="fr-FR" sz="2400" b="1" dirty="0" smtClean="0">
              <a:latin typeface="Times New Roman" pitchFamily="18" charset="0"/>
              <a:cs typeface="Times New Roman" pitchFamily="18" charset="0"/>
            </a:endParaRPr>
          </a:p>
          <a:p>
            <a:pPr algn="just"/>
            <a:endParaRPr lang="fr-FR" sz="2400" b="1" dirty="0" smtClean="0">
              <a:latin typeface="Times New Roman" pitchFamily="18" charset="0"/>
              <a:cs typeface="Times New Roman" pitchFamily="18" charset="0"/>
            </a:endParaRPr>
          </a:p>
          <a:p>
            <a:pPr algn="just"/>
            <a:endParaRPr lang="fr-FR" sz="2400" b="1" dirty="0" smtClean="0">
              <a:latin typeface="Times New Roman" pitchFamily="18" charset="0"/>
              <a:cs typeface="Times New Roman" pitchFamily="18" charset="0"/>
            </a:endParaRPr>
          </a:p>
          <a:p>
            <a:pPr algn="just"/>
            <a:endParaRPr lang="fr-FR" sz="2400" b="1" dirty="0" smtClean="0">
              <a:latin typeface="Times New Roman" pitchFamily="18" charset="0"/>
              <a:cs typeface="Times New Roman" pitchFamily="18" charset="0"/>
            </a:endParaRPr>
          </a:p>
          <a:p>
            <a:pPr algn="just">
              <a:buNone/>
            </a:pPr>
            <a:endParaRPr lang="fr-FR" sz="2400" b="1" dirty="0" smtClean="0">
              <a:latin typeface="Times New Roman" pitchFamily="18" charset="0"/>
              <a:cs typeface="Times New Roman" pitchFamily="18" charset="0"/>
            </a:endParaRPr>
          </a:p>
          <a:p>
            <a:pPr algn="just">
              <a:buNone/>
            </a:pPr>
            <a:r>
              <a:rPr lang="fr-FR" sz="2400" b="1" dirty="0" smtClean="0">
                <a:latin typeface="Times New Roman" pitchFamily="18" charset="0"/>
                <a:cs typeface="Times New Roman" pitchFamily="18" charset="0"/>
              </a:rPr>
              <a:t>    Protéines membranaires de la plupart des organelles (appareil de Golgi et lysosome)</a:t>
            </a:r>
          </a:p>
        </p:txBody>
      </p:sp>
      <p:sp>
        <p:nvSpPr>
          <p:cNvPr id="9" name="Rectangle 8"/>
          <p:cNvSpPr/>
          <p:nvPr/>
        </p:nvSpPr>
        <p:spPr>
          <a:xfrm>
            <a:off x="285720" y="2928934"/>
            <a:ext cx="4929222" cy="2143140"/>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buNone/>
            </a:pPr>
            <a:r>
              <a:rPr lang="fr-FR" sz="2400" b="1" i="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Exocytose</a:t>
            </a:r>
            <a:r>
              <a:rPr lang="fr-FR" sz="2400" b="1" i="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constitutive</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 </a:t>
            </a:r>
            <a:r>
              <a:rPr lang="fr-FR" sz="2400" b="1" dirty="0" smtClean="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observée dans toutes les cellules. Les vésicules transportent de façon continue les molécules néo synthétisés vers la membrane plasmique</a:t>
            </a:r>
          </a:p>
        </p:txBody>
      </p:sp>
      <p:sp>
        <p:nvSpPr>
          <p:cNvPr id="10" name="Plus 9"/>
          <p:cNvSpPr/>
          <p:nvPr/>
        </p:nvSpPr>
        <p:spPr>
          <a:xfrm>
            <a:off x="214282" y="5429264"/>
            <a:ext cx="357190" cy="428628"/>
          </a:xfrm>
          <a:prstGeom prst="mathPlus">
            <a:avLst/>
          </a:prstGeom>
          <a:solidFill>
            <a:srgbClr val="00B0F0"/>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2"/>
          <a:srcRect/>
          <a:stretch>
            <a:fillRect/>
          </a:stretch>
        </p:blipFill>
        <p:spPr bwMode="auto">
          <a:xfrm>
            <a:off x="5353050" y="285728"/>
            <a:ext cx="3790950" cy="2805092"/>
          </a:xfrm>
          <a:prstGeom prst="rect">
            <a:avLst/>
          </a:prstGeom>
          <a:noFill/>
          <a:ln w="9525">
            <a:noFill/>
            <a:miter lim="800000"/>
            <a:headEnd/>
            <a:tailEnd/>
          </a:ln>
          <a:effectLst/>
        </p:spPr>
      </p:pic>
      <p:sp>
        <p:nvSpPr>
          <p:cNvPr id="13" name="Ellipse 12"/>
          <p:cNvSpPr/>
          <p:nvPr/>
        </p:nvSpPr>
        <p:spPr>
          <a:xfrm>
            <a:off x="357158" y="1357298"/>
            <a:ext cx="214314" cy="285752"/>
          </a:xfrm>
          <a:prstGeom prst="ellipse">
            <a:avLst/>
          </a:prstGeom>
          <a:solidFill>
            <a:srgbClr val="00B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p:cNvPicPr>
            <a:picLocks noChangeAspect="1" noChangeArrowheads="1"/>
          </p:cNvPicPr>
          <p:nvPr/>
        </p:nvPicPr>
        <p:blipFill>
          <a:blip r:embed="rId3"/>
          <a:srcRect/>
          <a:stretch>
            <a:fillRect/>
          </a:stretch>
        </p:blipFill>
        <p:spPr bwMode="auto">
          <a:xfrm>
            <a:off x="5286380" y="3071810"/>
            <a:ext cx="3886200" cy="3643314"/>
          </a:xfrm>
          <a:prstGeom prst="rect">
            <a:avLst/>
          </a:prstGeom>
          <a:noFill/>
          <a:ln w="9525">
            <a:noFill/>
            <a:miter lim="800000"/>
            <a:headEnd/>
            <a:tailEnd/>
          </a:ln>
          <a:effectLst/>
        </p:spPr>
      </p:pic>
      <p:sp>
        <p:nvSpPr>
          <p:cNvPr id="8" name="Rectangle 7"/>
          <p:cNvSpPr/>
          <p:nvPr/>
        </p:nvSpPr>
        <p:spPr>
          <a:xfrm>
            <a:off x="7215206" y="3643314"/>
            <a:ext cx="114300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143768" y="4214818"/>
            <a:ext cx="1285884" cy="1357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285728"/>
            <a:ext cx="8572560" cy="1285884"/>
          </a:xfrm>
          <a:solidFill>
            <a:schemeClr val="bg1"/>
          </a:solidFill>
          <a:ln w="76200">
            <a:solidFill>
              <a:srgbClr val="FF0000"/>
            </a:solidFill>
          </a:ln>
        </p:spPr>
        <p:txBody>
          <a:bodyPr lIns="144000" tIns="648000" rIns="144000" bIns="108000" anchor="ctr" anchorCtr="0">
            <a:noAutofit/>
          </a:bodyPr>
          <a:lstStyle/>
          <a:p>
            <a:pPr algn="just">
              <a:buNone/>
            </a:pPr>
            <a:r>
              <a:rPr lang="fr-FR" sz="4000" b="1" dirty="0" smtClean="0">
                <a:ln>
                  <a:solidFill>
                    <a:srgbClr val="FF0000"/>
                  </a:solidFill>
                </a:ln>
                <a:solidFill>
                  <a:srgbClr val="C00000"/>
                </a:solidFill>
                <a:latin typeface="Times New Roman" pitchFamily="18" charset="0"/>
                <a:cs typeface="Times New Roman" pitchFamily="18" charset="0"/>
              </a:rPr>
              <a:t>       </a:t>
            </a:r>
            <a:r>
              <a:rPr lang="fr-FR" sz="4000" b="1" dirty="0" smtClean="0">
                <a:ln>
                  <a:solidFill>
                    <a:srgbClr val="FF000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Synthèse des protéines sécrétées </a:t>
            </a:r>
          </a:p>
          <a:p>
            <a:pPr algn="just">
              <a:buNone/>
            </a:pPr>
            <a:endParaRPr lang="fr-FR" sz="4000" dirty="0" smtClean="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2"/>
          <a:srcRect/>
          <a:stretch>
            <a:fillRect/>
          </a:stretch>
        </p:blipFill>
        <p:spPr bwMode="auto">
          <a:xfrm>
            <a:off x="108594" y="1714488"/>
            <a:ext cx="8964000" cy="4786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857256"/>
            <a:ext cx="9144000" cy="5929330"/>
          </a:xfrm>
          <a:solidFill>
            <a:schemeClr val="accent4">
              <a:lumMod val="20000"/>
              <a:lumOff val="80000"/>
            </a:schemeClr>
          </a:solidFill>
        </p:spPr>
        <p:txBody>
          <a:bodyPr>
            <a:noAutofit/>
          </a:bodyPr>
          <a:lstStyle/>
          <a:p>
            <a:pPr marL="457200" indent="-457200">
              <a:lnSpc>
                <a:spcPct val="160000"/>
              </a:lnSpc>
              <a:buClr>
                <a:srgbClr val="C00000"/>
              </a:buClr>
              <a:buSzPct val="110000"/>
              <a:buFont typeface="+mj-lt"/>
              <a:buAutoNum type="arabicPeriod"/>
            </a:pPr>
            <a:r>
              <a:rPr lang="fr-FR" sz="2200" b="1" dirty="0" smtClean="0">
                <a:latin typeface="Times New Roman" pitchFamily="18" charset="0"/>
                <a:cs typeface="Times New Roman" pitchFamily="18" charset="0"/>
              </a:rPr>
              <a:t>Décrire la structure, la composition et les principales fonctions des organites du système </a:t>
            </a:r>
            <a:r>
              <a:rPr lang="fr-FR" sz="2200" b="1" dirty="0" err="1" smtClean="0">
                <a:latin typeface="Times New Roman" pitchFamily="18" charset="0"/>
                <a:cs typeface="Times New Roman" pitchFamily="18" charset="0"/>
              </a:rPr>
              <a:t>endo</a:t>
            </a:r>
            <a:r>
              <a:rPr lang="fr-FR" sz="2200" b="1" dirty="0" smtClean="0">
                <a:latin typeface="Times New Roman" pitchFamily="18" charset="0"/>
                <a:cs typeface="Times New Roman" pitchFamily="18" charset="0"/>
              </a:rPr>
              <a:t>-membranaire (Réticulum Endoplasmique Rugueux (RER), RE lisse (REL), appareil de Golgi, lysosomes et endosomes) </a:t>
            </a:r>
          </a:p>
          <a:p>
            <a:pPr marL="457200" indent="-457200">
              <a:lnSpc>
                <a:spcPct val="160000"/>
              </a:lnSpc>
              <a:buClr>
                <a:srgbClr val="003399"/>
              </a:buClr>
              <a:buSzPct val="110000"/>
              <a:buFont typeface="+mj-lt"/>
              <a:buAutoNum type="arabicPeriod"/>
            </a:pPr>
            <a:r>
              <a:rPr lang="fr-FR" sz="2200" b="1" dirty="0" smtClean="0">
                <a:latin typeface="Times New Roman" pitchFamily="18" charset="0"/>
                <a:cs typeface="Times New Roman" pitchFamily="18" charset="0"/>
              </a:rPr>
              <a:t>Savoir distinguer le RER du REL.</a:t>
            </a:r>
          </a:p>
          <a:p>
            <a:pPr marL="457200" indent="-457200">
              <a:lnSpc>
                <a:spcPct val="160000"/>
              </a:lnSpc>
              <a:buClr>
                <a:srgbClr val="006600"/>
              </a:buClr>
              <a:buSzPct val="110000"/>
              <a:buFont typeface="+mj-lt"/>
              <a:buAutoNum type="arabicPeriod"/>
            </a:pPr>
            <a:r>
              <a:rPr lang="fr-FR" sz="2200" b="1" dirty="0" smtClean="0">
                <a:latin typeface="Times New Roman" pitchFamily="18" charset="0"/>
                <a:cs typeface="Times New Roman" pitchFamily="18" charset="0"/>
              </a:rPr>
              <a:t>Connaître la notion de </a:t>
            </a:r>
            <a:r>
              <a:rPr lang="fr-FR" sz="2200" b="1" dirty="0" err="1" smtClean="0">
                <a:latin typeface="Times New Roman" pitchFamily="18" charset="0"/>
                <a:cs typeface="Times New Roman" pitchFamily="18" charset="0"/>
              </a:rPr>
              <a:t>dictyosome</a:t>
            </a:r>
            <a:r>
              <a:rPr lang="fr-FR" sz="2200" b="1" dirty="0" smtClean="0">
                <a:latin typeface="Times New Roman" pitchFamily="18" charset="0"/>
                <a:cs typeface="Times New Roman" pitchFamily="18" charset="0"/>
              </a:rPr>
              <a:t>.</a:t>
            </a:r>
          </a:p>
          <a:p>
            <a:pPr marL="457200" indent="-457200">
              <a:lnSpc>
                <a:spcPct val="160000"/>
              </a:lnSpc>
              <a:buClr>
                <a:srgbClr val="660066"/>
              </a:buClr>
              <a:buSzPct val="110000"/>
              <a:buFont typeface="+mj-lt"/>
              <a:buAutoNum type="arabicPeriod"/>
            </a:pPr>
            <a:r>
              <a:rPr lang="fr-FR" sz="2200" b="1" dirty="0" smtClean="0">
                <a:latin typeface="Times New Roman" pitchFamily="18" charset="0"/>
                <a:cs typeface="Times New Roman" pitchFamily="18" charset="0"/>
              </a:rPr>
              <a:t>Connaître le lien entre l’enveloppe nucléaire, le RE, l’appareil de Golgi, les différentes vacuoles et la membrane cytoplasmique. </a:t>
            </a:r>
          </a:p>
          <a:p>
            <a:pPr marL="457200" indent="-457200">
              <a:lnSpc>
                <a:spcPct val="160000"/>
              </a:lnSpc>
              <a:buClr>
                <a:schemeClr val="accent4">
                  <a:lumMod val="50000"/>
                </a:schemeClr>
              </a:buClr>
              <a:buSzPct val="110000"/>
              <a:buFont typeface="+mj-lt"/>
              <a:buAutoNum type="arabicPeriod"/>
            </a:pPr>
            <a:r>
              <a:rPr lang="fr-FR" sz="2200" b="1" dirty="0" smtClean="0">
                <a:latin typeface="Times New Roman" pitchFamily="18" charset="0"/>
                <a:cs typeface="Times New Roman" pitchFamily="18" charset="0"/>
              </a:rPr>
              <a:t>Comprendre l’implication de ces organites dans le trafic vésiculaire, et déduire la notion de « Flux membranaires antérograde et rétrograde ».</a:t>
            </a:r>
          </a:p>
        </p:txBody>
      </p:sp>
      <p:sp>
        <p:nvSpPr>
          <p:cNvPr id="5" name="Titre 1"/>
          <p:cNvSpPr txBox="1">
            <a:spLocks/>
          </p:cNvSpPr>
          <p:nvPr/>
        </p:nvSpPr>
        <p:spPr>
          <a:xfrm>
            <a:off x="457200" y="71414"/>
            <a:ext cx="8229600" cy="785818"/>
          </a:xfrm>
          <a:prstGeom prst="rect">
            <a:avLst/>
          </a:prstGeom>
          <a:solidFill>
            <a:schemeClr val="accent4">
              <a:lumMod val="75000"/>
            </a:schemeClr>
          </a:solidFill>
          <a:ln w="38100">
            <a:solidFill>
              <a:srgbClr val="C00000"/>
            </a:solidFill>
            <a:prstDash val="dashDot"/>
          </a:ln>
        </p:spPr>
        <p:txBody>
          <a:bodyPr vert="horz" lIns="0" tIns="180000" rIns="0" bIns="180000" anchor="ctr" anchorCtr="0">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smtClean="0">
                <a:ln>
                  <a:noFill/>
                </a:ln>
                <a:solidFill>
                  <a:schemeClr val="tx2"/>
                </a:solidFill>
                <a:effectLst/>
                <a:uLnTx/>
                <a:uFillTx/>
                <a:latin typeface="Times New Roman" pitchFamily="18" charset="0"/>
                <a:ea typeface="+mj-ea"/>
                <a:cs typeface="Times New Roman" pitchFamily="18" charset="0"/>
              </a:rPr>
              <a:t>Objectifs du cours</a:t>
            </a:r>
            <a:endParaRPr kumimoji="0" lang="fr-FR" sz="36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06" y="71414"/>
            <a:ext cx="8929718" cy="1857388"/>
          </a:xfrm>
          <a:solidFill>
            <a:schemeClr val="bg1"/>
          </a:solidFill>
          <a:ln w="76200">
            <a:solidFill>
              <a:schemeClr val="accent3">
                <a:lumMod val="50000"/>
              </a:schemeClr>
            </a:solidFill>
          </a:ln>
        </p:spPr>
        <p:txBody>
          <a:bodyPr lIns="216000" tIns="180000" rIns="216000" bIns="180000">
            <a:normAutofit lnSpcReduction="10000"/>
          </a:bodyPr>
          <a:lstStyle/>
          <a:p>
            <a:pPr algn="just">
              <a:buNone/>
            </a:pPr>
            <a:r>
              <a:rPr lang="fr-FR" sz="2400" b="1" dirty="0" smtClean="0">
                <a:latin typeface="Times New Roman" pitchFamily="18" charset="0"/>
                <a:cs typeface="Times New Roman" pitchFamily="18" charset="0"/>
              </a:rPr>
              <a:t>Synthèse des protéines :</a:t>
            </a:r>
          </a:p>
          <a:p>
            <a:pPr algn="just"/>
            <a:r>
              <a:rPr lang="fr-FR" sz="2400" b="1" dirty="0" smtClean="0">
                <a:latin typeface="Times New Roman" pitchFamily="18" charset="0"/>
                <a:cs typeface="Times New Roman" pitchFamily="18" charset="0"/>
              </a:rPr>
              <a:t>Les protéines (enzymes, hormones) qui sont déchargées de manière épisodique par </a:t>
            </a:r>
            <a:r>
              <a:rPr lang="fr-FR" sz="2400" b="1" dirty="0" err="1" smtClean="0">
                <a:latin typeface="Times New Roman" pitchFamily="18" charset="0"/>
                <a:cs typeface="Times New Roman" pitchFamily="18" charset="0"/>
              </a:rPr>
              <a:t>exocytose</a:t>
            </a:r>
            <a:r>
              <a:rPr lang="fr-FR" sz="2400" b="1" dirty="0" smtClean="0">
                <a:latin typeface="Times New Roman" pitchFamily="18" charset="0"/>
                <a:cs typeface="Times New Roman" pitchFamily="18" charset="0"/>
              </a:rPr>
              <a:t> régulée, faisant l’objet d’un stockage transitoire au sein de vésicules de sécrétion. </a:t>
            </a:r>
            <a:endParaRPr lang="fr-FR" dirty="0" smtClean="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2"/>
          <a:srcRect/>
          <a:stretch>
            <a:fillRect/>
          </a:stretch>
        </p:blipFill>
        <p:spPr bwMode="auto">
          <a:xfrm>
            <a:off x="71406" y="1643050"/>
            <a:ext cx="8964000" cy="500066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ndir un rectangle avec un coin diagonal 3"/>
          <p:cNvSpPr/>
          <p:nvPr/>
        </p:nvSpPr>
        <p:spPr>
          <a:xfrm>
            <a:off x="142876" y="214290"/>
            <a:ext cx="8786842" cy="1214446"/>
          </a:xfrm>
          <a:prstGeom prst="round2DiagRect">
            <a:avLst/>
          </a:prstGeom>
          <a:solidFill>
            <a:srgbClr val="FFDBB7"/>
          </a:solid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algn="just"/>
            <a:r>
              <a:rPr lang="fr-FR" sz="2400" b="1" dirty="0" smtClean="0">
                <a:solidFill>
                  <a:schemeClr val="tx1"/>
                </a:solidFill>
                <a:latin typeface="Times New Roman" pitchFamily="18" charset="0"/>
                <a:cs typeface="Times New Roman" pitchFamily="18" charset="0"/>
              </a:rPr>
              <a:t>Les RER est très abondant dans les cellules spécialisées dans la production de protéines secrétées</a:t>
            </a:r>
          </a:p>
          <a:p>
            <a:pPr algn="just">
              <a:buNone/>
            </a:pPr>
            <a:r>
              <a:rPr lang="fr-FR" sz="2400" b="1" dirty="0" smtClean="0">
                <a:solidFill>
                  <a:schemeClr val="tx1"/>
                </a:solidFill>
                <a:latin typeface="Times New Roman" pitchFamily="18" charset="0"/>
                <a:cs typeface="Times New Roman" pitchFamily="18" charset="0"/>
              </a:rPr>
              <a:t> Exemple: Cellules acineuses pancréatiques</a:t>
            </a:r>
            <a:endParaRPr lang="fr-FR" sz="2400" b="1" dirty="0">
              <a:solidFill>
                <a:schemeClr val="tx1"/>
              </a:solidFill>
              <a:latin typeface="Times New Roman" pitchFamily="18" charset="0"/>
              <a:cs typeface="Times New Roman" pitchFamily="18" charset="0"/>
            </a:endParaRPr>
          </a:p>
        </p:txBody>
      </p:sp>
      <p:pic>
        <p:nvPicPr>
          <p:cNvPr id="40961" name="Picture 1"/>
          <p:cNvPicPr>
            <a:picLocks noChangeAspect="1" noChangeArrowheads="1"/>
          </p:cNvPicPr>
          <p:nvPr/>
        </p:nvPicPr>
        <p:blipFill>
          <a:blip r:embed="rId2"/>
          <a:srcRect/>
          <a:stretch>
            <a:fillRect/>
          </a:stretch>
        </p:blipFill>
        <p:spPr bwMode="auto">
          <a:xfrm>
            <a:off x="214282" y="1571612"/>
            <a:ext cx="8715436" cy="5143536"/>
          </a:xfrm>
          <a:prstGeom prst="rect">
            <a:avLst/>
          </a:prstGeom>
          <a:noFill/>
          <a:ln w="9525">
            <a:solidFill>
              <a:srgbClr val="FFFF00"/>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357298"/>
            <a:ext cx="8229600" cy="3214710"/>
          </a:xfrm>
          <a:prstGeom prst="round2DiagRect">
            <a:avLst/>
          </a:prstGeom>
          <a:solidFill>
            <a:srgbClr val="FFFF99"/>
          </a:solidFill>
          <a:ln w="76200">
            <a:solidFill>
              <a:srgbClr val="FFCC00"/>
            </a:solidFill>
          </a:ln>
        </p:spPr>
        <p:txBody>
          <a:bodyPr>
            <a:normAutofit fontScale="92500" lnSpcReduction="10000"/>
          </a:bodyPr>
          <a:lstStyle/>
          <a:p>
            <a:pPr algn="just">
              <a:lnSpc>
                <a:spcPct val="150000"/>
              </a:lnSpc>
              <a:buNone/>
            </a:pPr>
            <a:r>
              <a:rPr lang="fr-FR" b="1" dirty="0" smtClean="0">
                <a:latin typeface="Times New Roman" pitchFamily="18" charset="0"/>
                <a:cs typeface="Times New Roman" pitchFamily="18" charset="0"/>
              </a:rPr>
              <a:t>La présence de ribosomes liés à la surface du RER joue un rôle majeur dans la synthèse des protéines  (membranaires et exportées)</a:t>
            </a:r>
          </a:p>
          <a:p>
            <a:pPr algn="just">
              <a:lnSpc>
                <a:spcPct val="150000"/>
              </a:lnSpc>
              <a:buNone/>
            </a:pPr>
            <a:r>
              <a:rPr lang="fr-FR" b="1" dirty="0" smtClean="0">
                <a:solidFill>
                  <a:srgbClr val="C00000"/>
                </a:solidFill>
                <a:latin typeface="Times New Roman" pitchFamily="18" charset="0"/>
                <a:cs typeface="Times New Roman" pitchFamily="18" charset="0"/>
              </a:rPr>
              <a:t>(à différencier des ribosomes libres dans le cytosol qui participent à la synthèse des protéines </a:t>
            </a:r>
            <a:r>
              <a:rPr lang="fr-FR" b="1" dirty="0" err="1" smtClean="0">
                <a:solidFill>
                  <a:srgbClr val="C00000"/>
                </a:solidFill>
                <a:latin typeface="Times New Roman" pitchFamily="18" charset="0"/>
                <a:cs typeface="Times New Roman" pitchFamily="18" charset="0"/>
              </a:rPr>
              <a:t>cytosoliques</a:t>
            </a:r>
            <a:r>
              <a:rPr lang="fr-FR" b="1" dirty="0" smtClean="0">
                <a:solidFill>
                  <a:srgbClr val="C00000"/>
                </a:solidFill>
                <a:latin typeface="Times New Roman" pitchFamily="18" charset="0"/>
                <a:cs typeface="Times New Roman" pitchFamily="18" charset="0"/>
              </a:rPr>
              <a:t>)</a:t>
            </a:r>
          </a:p>
        </p:txBody>
      </p:sp>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Grp="1" noChangeAspect="1" noChangeArrowheads="1"/>
          </p:cNvPicPr>
          <p:nvPr>
            <p:ph idx="1"/>
          </p:nvPr>
        </p:nvPicPr>
        <p:blipFill>
          <a:blip r:embed="rId2"/>
          <a:srcRect/>
          <a:stretch>
            <a:fillRect/>
          </a:stretch>
        </p:blipFill>
        <p:spPr bwMode="auto">
          <a:xfrm>
            <a:off x="0" y="0"/>
            <a:ext cx="9144000" cy="6857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406" y="1078248"/>
            <a:ext cx="8929718" cy="4922520"/>
          </a:xfrm>
        </p:spPr>
        <p:style>
          <a:lnRef idx="2">
            <a:schemeClr val="accent1"/>
          </a:lnRef>
          <a:fillRef idx="1">
            <a:schemeClr val="lt1"/>
          </a:fillRef>
          <a:effectRef idx="0">
            <a:schemeClr val="accent1"/>
          </a:effectRef>
          <a:fontRef idx="minor">
            <a:schemeClr val="dk1"/>
          </a:fontRef>
        </p:style>
        <p:txBody>
          <a:bodyPr>
            <a:noAutofit/>
          </a:bodyPr>
          <a:lstStyle/>
          <a:p>
            <a:pPr>
              <a:lnSpc>
                <a:spcPct val="150000"/>
              </a:lnSpc>
            </a:pPr>
            <a:r>
              <a:rPr lang="fr-FR" sz="2400" dirty="0" smtClean="0">
                <a:latin typeface="Times New Roman" pitchFamily="18" charset="0"/>
                <a:cs typeface="Times New Roman" pitchFamily="18" charset="0"/>
              </a:rPr>
              <a:t>Les ribosomes accrochés à la surface du REG effectuent l’assemblage des acides aminés en protéines.</a:t>
            </a:r>
          </a:p>
          <a:p>
            <a:pPr>
              <a:lnSpc>
                <a:spcPct val="150000"/>
              </a:lnSpc>
            </a:pPr>
            <a:r>
              <a:rPr lang="fr-FR" sz="2400" dirty="0" smtClean="0">
                <a:latin typeface="Times New Roman" pitchFamily="18" charset="0"/>
                <a:cs typeface="Times New Roman" pitchFamily="18" charset="0"/>
              </a:rPr>
              <a:t> La nouvelle protéine traverse la membrane du REG par un canal membranaire appelé </a:t>
            </a:r>
            <a:r>
              <a:rPr lang="fr-FR" sz="2400" dirty="0" err="1" smtClean="0">
                <a:latin typeface="Times New Roman" pitchFamily="18" charset="0"/>
                <a:cs typeface="Times New Roman" pitchFamily="18" charset="0"/>
              </a:rPr>
              <a:t>translocon</a:t>
            </a:r>
            <a:r>
              <a:rPr lang="fr-FR" sz="2400" dirty="0" smtClean="0">
                <a:latin typeface="Times New Roman" pitchFamily="18" charset="0"/>
                <a:cs typeface="Times New Roman" pitchFamily="18" charset="0"/>
              </a:rPr>
              <a:t> et passent dans la lumière des citernes, entamant ainsi les modifications </a:t>
            </a:r>
            <a:r>
              <a:rPr lang="fr-FR" sz="2400" dirty="0" smtClean="0"/>
              <a:t>post-traductionnelles.</a:t>
            </a:r>
          </a:p>
          <a:p>
            <a:pPr>
              <a:lnSpc>
                <a:spcPct val="150000"/>
              </a:lnSpc>
            </a:pPr>
            <a:r>
              <a:rPr lang="fr-FR" sz="2400" dirty="0" smtClean="0">
                <a:latin typeface="Times New Roman" panose="02020603050405020304" pitchFamily="18" charset="0"/>
                <a:cs typeface="Times New Roman" panose="02020603050405020304" pitchFamily="18" charset="0"/>
              </a:rPr>
              <a:t>Au niveau de la lumière la protéine sera modifiée, repliée et sa qualité est contrôlée (Clivage, stabilisation par des ponts disulfure et acquisition de la conformation spatiale des protéines), </a:t>
            </a:r>
          </a:p>
        </p:txBody>
      </p:sp>
      <p:sp>
        <p:nvSpPr>
          <p:cNvPr id="5" name="Titre 1"/>
          <p:cNvSpPr txBox="1">
            <a:spLocks/>
          </p:cNvSpPr>
          <p:nvPr/>
        </p:nvSpPr>
        <p:spPr>
          <a:xfrm>
            <a:off x="500034" y="71414"/>
            <a:ext cx="7158030" cy="714356"/>
          </a:xfrm>
          <a:prstGeom prst="rect">
            <a:avLst/>
          </a:prstGeom>
          <a:gradFill flip="none" rotWithShape="1">
            <a:gsLst>
              <a:gs pos="0">
                <a:srgbClr val="99FF33">
                  <a:tint val="66000"/>
                  <a:satMod val="160000"/>
                </a:srgbClr>
              </a:gs>
              <a:gs pos="50000">
                <a:srgbClr val="99FF33">
                  <a:tint val="44500"/>
                  <a:satMod val="160000"/>
                </a:srgbClr>
              </a:gs>
              <a:gs pos="100000">
                <a:srgbClr val="99FF33">
                  <a:tint val="23500"/>
                  <a:satMod val="160000"/>
                </a:srgbClr>
              </a:gs>
            </a:gsLst>
            <a:lin ang="13500000" scaled="1"/>
            <a:tileRect/>
          </a:gradFill>
        </p:spPr>
        <p:style>
          <a:lnRef idx="2">
            <a:schemeClr val="dk1"/>
          </a:lnRef>
          <a:fillRef idx="1">
            <a:schemeClr val="lt1"/>
          </a:fillRef>
          <a:effectRef idx="0">
            <a:schemeClr val="dk1"/>
          </a:effectRef>
          <a:fontRef idx="minor">
            <a:schemeClr val="dk1"/>
          </a:fontRef>
        </p:style>
        <p:txBody>
          <a:bodyPr vert="horz" lIns="0" rIns="0" bIns="0" anchor="b">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5000" b="1" i="0" u="none" strike="noStrike" kern="1200" cap="none" spc="0" normalizeH="0" baseline="0" noProof="0" smtClean="0">
                <a:ln>
                  <a:noFill/>
                </a:ln>
                <a:solidFill>
                  <a:schemeClr val="dk1"/>
                </a:solidFill>
                <a:effectLst/>
                <a:uLnTx/>
                <a:uFillTx/>
                <a:latin typeface="Times New Roman" pitchFamily="18" charset="0"/>
                <a:ea typeface="+mn-ea"/>
                <a:cs typeface="Times New Roman" pitchFamily="18" charset="0"/>
              </a:rPr>
              <a:t>Synthèse des protéines </a:t>
            </a:r>
            <a:endParaRPr kumimoji="0" lang="fr-FR" sz="50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
            <a:ext cx="9144000" cy="4214817"/>
          </a:xfrm>
          <a:prstGeom prst="rect">
            <a:avLst/>
          </a:prstGeom>
          <a:noFill/>
          <a:ln w="9525">
            <a:noFill/>
            <a:miter lim="800000"/>
            <a:headEnd/>
            <a:tailEnd/>
          </a:ln>
          <a:effectLst/>
        </p:spPr>
      </p:pic>
      <p:sp>
        <p:nvSpPr>
          <p:cNvPr id="7" name="Espace réservé du contenu 2"/>
          <p:cNvSpPr>
            <a:spLocks noGrp="1"/>
          </p:cNvSpPr>
          <p:nvPr>
            <p:ph idx="1"/>
          </p:nvPr>
        </p:nvSpPr>
        <p:spPr>
          <a:xfrm>
            <a:off x="-32" y="4143380"/>
            <a:ext cx="9144032" cy="2714644"/>
          </a:xfrm>
          <a:ln w="57150">
            <a:solidFill>
              <a:schemeClr val="tx1">
                <a:lumMod val="95000"/>
                <a:lumOff val="5000"/>
              </a:schemeClr>
            </a:solidFill>
            <a:prstDash val="dashDot"/>
          </a:ln>
        </p:spPr>
        <p:style>
          <a:lnRef idx="2">
            <a:schemeClr val="accent1"/>
          </a:lnRef>
          <a:fillRef idx="1">
            <a:schemeClr val="lt1"/>
          </a:fillRef>
          <a:effectRef idx="0">
            <a:schemeClr val="accent1"/>
          </a:effectRef>
          <a:fontRef idx="minor">
            <a:schemeClr val="dk1"/>
          </a:fontRef>
        </p:style>
        <p:txBody>
          <a:bodyPr>
            <a:noAutofit/>
          </a:bodyPr>
          <a:lstStyle/>
          <a:p>
            <a:pPr>
              <a:buNone/>
            </a:pPr>
            <a:r>
              <a:rPr lang="fr-FR" sz="2400" dirty="0" smtClean="0">
                <a:latin typeface="Times New Roman" pitchFamily="18" charset="0"/>
                <a:cs typeface="Times New Roman" pitchFamily="18" charset="0"/>
              </a:rPr>
              <a:t>Les ribosomes accrochés à la surface du REG effectuent l’assemblage des acides aminés en protéines.</a:t>
            </a:r>
          </a:p>
          <a:p>
            <a:pPr>
              <a:buNone/>
            </a:pPr>
            <a:r>
              <a:rPr lang="fr-FR" sz="2400" dirty="0" smtClean="0">
                <a:latin typeface="Times New Roman" pitchFamily="18" charset="0"/>
                <a:cs typeface="Times New Roman" pitchFamily="18" charset="0"/>
              </a:rPr>
              <a:t> L</a:t>
            </a:r>
            <a:r>
              <a:rPr lang="fr-FR" sz="2400" b="1" dirty="0" smtClean="0">
                <a:solidFill>
                  <a:srgbClr val="00B050"/>
                </a:solidFill>
                <a:latin typeface="Times New Roman" pitchFamily="18" charset="0"/>
                <a:cs typeface="Times New Roman" pitchFamily="18" charset="0"/>
              </a:rPr>
              <a:t>a nouvelle protéine </a:t>
            </a:r>
            <a:r>
              <a:rPr lang="fr-FR" sz="2400" dirty="0" smtClean="0">
                <a:latin typeface="Times New Roman" pitchFamily="18" charset="0"/>
                <a:cs typeface="Times New Roman" pitchFamily="18" charset="0"/>
              </a:rPr>
              <a:t>traverse </a:t>
            </a:r>
            <a:r>
              <a:rPr lang="fr-FR" sz="2400" b="1" dirty="0" smtClean="0">
                <a:ln>
                  <a:solidFill>
                    <a:schemeClr val="tx1"/>
                  </a:solidFill>
                </a:ln>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la membrane du REG</a:t>
            </a:r>
            <a:r>
              <a:rPr lang="fr-FR" sz="2400" b="1" dirty="0" smtClean="0">
                <a:solidFill>
                  <a:schemeClr val="bg1">
                    <a:lumMod val="50000"/>
                  </a:schemeClr>
                </a:solidFill>
                <a:latin typeface="Times New Roman" pitchFamily="18" charset="0"/>
                <a:cs typeface="Times New Roman" pitchFamily="18" charset="0"/>
              </a:rPr>
              <a:t> </a:t>
            </a:r>
            <a:r>
              <a:rPr lang="fr-FR" sz="2400" dirty="0" smtClean="0">
                <a:latin typeface="Times New Roman" pitchFamily="18" charset="0"/>
                <a:cs typeface="Times New Roman" pitchFamily="18" charset="0"/>
              </a:rPr>
              <a:t>par un canal membranaire appelé </a:t>
            </a:r>
            <a:r>
              <a:rPr lang="fr-FR" sz="2400" b="1" dirty="0" err="1" smtClean="0">
                <a:ln>
                  <a:solidFill>
                    <a:srgbClr val="0070C0"/>
                  </a:solidFill>
                </a:ln>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translocon</a:t>
            </a:r>
            <a:r>
              <a:rPr lang="fr-FR" sz="2400" dirty="0" smtClean="0">
                <a:latin typeface="Times New Roman" pitchFamily="18" charset="0"/>
                <a:cs typeface="Times New Roman" pitchFamily="18" charset="0"/>
              </a:rPr>
              <a:t> et passent dans </a:t>
            </a:r>
            <a:r>
              <a:rPr lang="fr-FR" sz="2400" b="1" dirty="0" smtClean="0">
                <a:solidFill>
                  <a:srgbClr val="C00000"/>
                </a:solidFill>
                <a:latin typeface="Times New Roman" pitchFamily="18" charset="0"/>
                <a:cs typeface="Times New Roman" pitchFamily="18" charset="0"/>
              </a:rPr>
              <a:t>la lumière des citernes</a:t>
            </a:r>
            <a:r>
              <a:rPr lang="fr-FR" sz="2400" dirty="0" smtClean="0">
                <a:latin typeface="Times New Roman" pitchFamily="18" charset="0"/>
                <a:cs typeface="Times New Roman" pitchFamily="18" charset="0"/>
              </a:rPr>
              <a:t>, où elle sera modifiée, repliée et sa qualité est contrôlée (</a:t>
            </a:r>
            <a:r>
              <a:rPr lang="fr-FR" sz="2400" dirty="0" smtClean="0">
                <a:solidFill>
                  <a:srgbClr val="FF0000"/>
                </a:solidFill>
                <a:latin typeface="Times New Roman" pitchFamily="18" charset="0"/>
                <a:cs typeface="Times New Roman" pitchFamily="18" charset="0"/>
              </a:rPr>
              <a:t>Clivage</a:t>
            </a:r>
            <a:r>
              <a:rPr lang="fr-FR" sz="2400" dirty="0" smtClean="0">
                <a:latin typeface="Times New Roman" pitchFamily="18" charset="0"/>
                <a:cs typeface="Times New Roman" pitchFamily="18" charset="0"/>
              </a:rPr>
              <a:t>, </a:t>
            </a:r>
            <a:r>
              <a:rPr lang="fr-FR" sz="2400" dirty="0" smtClean="0">
                <a:solidFill>
                  <a:srgbClr val="000066"/>
                </a:solidFill>
                <a:latin typeface="Times New Roman" pitchFamily="18" charset="0"/>
                <a:cs typeface="Times New Roman" pitchFamily="18" charset="0"/>
              </a:rPr>
              <a:t>stabilisation par des ponts disulfure </a:t>
            </a:r>
            <a:r>
              <a:rPr lang="fr-FR" sz="2400" dirty="0" smtClean="0">
                <a:latin typeface="Times New Roman" pitchFamily="18" charset="0"/>
                <a:cs typeface="Times New Roman" pitchFamily="18" charset="0"/>
              </a:rPr>
              <a:t>et acquisition de la conformation spatiale des protéines).</a:t>
            </a:r>
          </a:p>
        </p:txBody>
      </p:sp>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a:spLocks noGrp="1"/>
          </p:cNvSpPr>
          <p:nvPr>
            <p:ph idx="1"/>
          </p:nvPr>
        </p:nvSpPr>
        <p:spPr>
          <a:xfrm>
            <a:off x="-32" y="4000504"/>
            <a:ext cx="9144032" cy="2714644"/>
          </a:xfrm>
          <a:ln w="57150">
            <a:solidFill>
              <a:schemeClr val="tx1">
                <a:lumMod val="95000"/>
                <a:lumOff val="5000"/>
              </a:schemeClr>
            </a:solidFill>
            <a:prstDash val="dashDot"/>
          </a:ln>
        </p:spPr>
        <p:style>
          <a:lnRef idx="2">
            <a:schemeClr val="accent1"/>
          </a:lnRef>
          <a:fillRef idx="1">
            <a:schemeClr val="lt1"/>
          </a:fillRef>
          <a:effectRef idx="0">
            <a:schemeClr val="accent1"/>
          </a:effectRef>
          <a:fontRef idx="minor">
            <a:schemeClr val="dk1"/>
          </a:fontRef>
        </p:style>
        <p:txBody>
          <a:bodyPr>
            <a:noAutofit/>
          </a:bodyPr>
          <a:lstStyle/>
          <a:p>
            <a:pPr>
              <a:buNone/>
            </a:pPr>
            <a:r>
              <a:rPr lang="fr-FR" sz="2400" dirty="0" smtClean="0">
                <a:latin typeface="Times New Roman" pitchFamily="18" charset="0"/>
                <a:cs typeface="Times New Roman" pitchFamily="18" charset="0"/>
              </a:rPr>
              <a:t>Les ribosomes accrochés à la surface du REG effectuent l’assemblage des acides aminés en protéines.</a:t>
            </a:r>
          </a:p>
          <a:p>
            <a:pPr>
              <a:buNone/>
            </a:pPr>
            <a:r>
              <a:rPr lang="fr-FR" sz="2400" dirty="0" smtClean="0">
                <a:latin typeface="Times New Roman" pitchFamily="18" charset="0"/>
                <a:cs typeface="Times New Roman" pitchFamily="18" charset="0"/>
              </a:rPr>
              <a:t> L</a:t>
            </a:r>
            <a:r>
              <a:rPr lang="fr-FR" sz="2400" b="1" dirty="0" smtClean="0">
                <a:solidFill>
                  <a:srgbClr val="00B050"/>
                </a:solidFill>
                <a:latin typeface="Times New Roman" pitchFamily="18" charset="0"/>
                <a:cs typeface="Times New Roman" pitchFamily="18" charset="0"/>
              </a:rPr>
              <a:t>a nouvelle protéine </a:t>
            </a:r>
            <a:r>
              <a:rPr lang="fr-FR" sz="2400" dirty="0" smtClean="0">
                <a:latin typeface="Times New Roman" pitchFamily="18" charset="0"/>
                <a:cs typeface="Times New Roman" pitchFamily="18" charset="0"/>
              </a:rPr>
              <a:t>traverse </a:t>
            </a:r>
            <a:r>
              <a:rPr lang="fr-FR" sz="2400" b="1" dirty="0" smtClean="0">
                <a:ln>
                  <a:solidFill>
                    <a:schemeClr val="tx1"/>
                  </a:solidFill>
                </a:ln>
                <a:solidFill>
                  <a:schemeClr val="bg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la membrane du REG</a:t>
            </a:r>
            <a:r>
              <a:rPr lang="fr-FR" sz="2400" b="1" dirty="0" smtClean="0">
                <a:solidFill>
                  <a:schemeClr val="bg1">
                    <a:lumMod val="50000"/>
                  </a:schemeClr>
                </a:solidFill>
                <a:latin typeface="Times New Roman" pitchFamily="18" charset="0"/>
                <a:cs typeface="Times New Roman" pitchFamily="18" charset="0"/>
              </a:rPr>
              <a:t> </a:t>
            </a:r>
            <a:r>
              <a:rPr lang="fr-FR" sz="2400" dirty="0" smtClean="0">
                <a:latin typeface="Times New Roman" pitchFamily="18" charset="0"/>
                <a:cs typeface="Times New Roman" pitchFamily="18" charset="0"/>
              </a:rPr>
              <a:t>par un canal membranaire appelé </a:t>
            </a:r>
            <a:r>
              <a:rPr lang="fr-FR" sz="2400" b="1" dirty="0" err="1" smtClean="0">
                <a:ln>
                  <a:solidFill>
                    <a:srgbClr val="0070C0"/>
                  </a:solidFill>
                </a:ln>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translocon</a:t>
            </a:r>
            <a:r>
              <a:rPr lang="fr-FR" sz="2400" dirty="0" smtClean="0">
                <a:latin typeface="Times New Roman" pitchFamily="18" charset="0"/>
                <a:cs typeface="Times New Roman" pitchFamily="18" charset="0"/>
              </a:rPr>
              <a:t> et passent dans </a:t>
            </a:r>
            <a:r>
              <a:rPr lang="fr-FR" sz="2400" b="1" dirty="0" smtClean="0">
                <a:solidFill>
                  <a:srgbClr val="C00000"/>
                </a:solidFill>
                <a:latin typeface="Times New Roman" pitchFamily="18" charset="0"/>
                <a:cs typeface="Times New Roman" pitchFamily="18" charset="0"/>
              </a:rPr>
              <a:t>la lumière des </a:t>
            </a:r>
          </a:p>
          <a:p>
            <a:pPr>
              <a:buNone/>
            </a:pPr>
            <a:endParaRPr lang="fr-FR" sz="2400" b="1" dirty="0" smtClean="0">
              <a:solidFill>
                <a:srgbClr val="C00000"/>
              </a:solidFill>
              <a:latin typeface="Times New Roman" pitchFamily="18" charset="0"/>
              <a:cs typeface="Times New Roman" pitchFamily="18" charset="0"/>
            </a:endParaRPr>
          </a:p>
          <a:p>
            <a:pPr>
              <a:buNone/>
            </a:pPr>
            <a:r>
              <a:rPr lang="fr-FR" sz="2400" b="1" dirty="0" smtClean="0">
                <a:solidFill>
                  <a:srgbClr val="C00000"/>
                </a:solidFill>
                <a:latin typeface="Times New Roman" pitchFamily="18" charset="0"/>
                <a:cs typeface="Times New Roman" pitchFamily="18" charset="0"/>
              </a:rPr>
              <a:t>   </a:t>
            </a:r>
            <a:r>
              <a:rPr lang="fr-FR" sz="2800" b="1" dirty="0" smtClean="0">
                <a:solidFill>
                  <a:srgbClr val="000066"/>
                </a:solidFill>
                <a:latin typeface="Times New Roman" pitchFamily="18" charset="0"/>
                <a:cs typeface="Times New Roman" pitchFamily="18" charset="0"/>
              </a:rPr>
              <a:t>Stabilisation des protéines par l’ajout de ponts disulfure</a:t>
            </a:r>
            <a:endParaRPr lang="fr-FR" sz="2800" dirty="0" smtClean="0">
              <a:latin typeface="Times New Roman" pitchFamily="18" charset="0"/>
              <a:cs typeface="Times New Roman" pitchFamily="18" charset="0"/>
            </a:endParaRPr>
          </a:p>
        </p:txBody>
      </p:sp>
      <p:pic>
        <p:nvPicPr>
          <p:cNvPr id="9" name="Picture 2" descr="Trafic des proteines: maturation"/>
          <p:cNvPicPr>
            <a:picLocks noChangeAspect="1" noChangeArrowheads="1"/>
          </p:cNvPicPr>
          <p:nvPr/>
        </p:nvPicPr>
        <p:blipFill>
          <a:blip r:embed="rId3"/>
          <a:srcRect/>
          <a:stretch>
            <a:fillRect/>
          </a:stretch>
        </p:blipFill>
        <p:spPr bwMode="auto">
          <a:xfrm>
            <a:off x="142844" y="214290"/>
            <a:ext cx="8643998" cy="5572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0" y="4929222"/>
            <a:ext cx="9144000" cy="1785926"/>
          </a:xfrm>
          <a:prstGeom prst="rect">
            <a:avLst/>
          </a:prstGeom>
          <a:solidFill>
            <a:srgbClr val="EEEEEE"/>
          </a:solidFill>
          <a:ln w="76200" cap="flat" cmpd="sng" algn="ctr">
            <a:solidFill>
              <a:schemeClr val="bg1">
                <a:lumMod val="50000"/>
              </a:schemeClr>
            </a:solidFill>
            <a:prstDash val="solid"/>
          </a:ln>
        </p:spPr>
        <p:style>
          <a:lnRef idx="2">
            <a:schemeClr val="dk1"/>
          </a:lnRef>
          <a:fillRef idx="1">
            <a:schemeClr val="lt1"/>
          </a:fillRef>
          <a:effectRef idx="0">
            <a:schemeClr val="dk1"/>
          </a:effectRef>
          <a:fontRef idx="minor">
            <a:schemeClr val="dk1"/>
          </a:fontRef>
        </p:style>
        <p:txBody>
          <a:bodyPr vert="horz" lIns="180000" tIns="144000" rIns="360000">
            <a:noAutofit/>
          </a:bodyPr>
          <a:lstStyle/>
          <a:p>
            <a:pPr marL="274320" marR="0" lvl="0" indent="-274320" algn="just" defTabSz="914400" rtl="0" eaLnBrk="1" fontAlgn="auto" latinLnBrk="0" hangingPunct="1">
              <a:lnSpc>
                <a:spcPct val="110000"/>
              </a:lnSpc>
              <a:spcBef>
                <a:spcPct val="20000"/>
              </a:spcBef>
              <a:spcAft>
                <a:spcPts val="0"/>
              </a:spcAft>
              <a:buClr>
                <a:srgbClr val="C00000"/>
              </a:buClr>
              <a:buSzPct val="95000"/>
              <a:buFont typeface="Wingdings 2"/>
              <a:buChar char=""/>
              <a:tabLst/>
              <a:defRPr/>
            </a:pP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Un grand nombre de protéines fabriquées dans le RER subiront         la</a:t>
            </a:r>
            <a:r>
              <a:rPr kumimoji="0" lang="fr-FR" sz="2400" b="1"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 N-</a:t>
            </a:r>
            <a:r>
              <a:rPr kumimoji="0" lang="fr-FR" sz="2400" b="1" i="0" u="none" strike="noStrike" kern="1200" cap="none" spc="0" normalizeH="0" baseline="0" noProof="0" dirty="0" err="1" smtClean="0">
                <a:ln>
                  <a:noFill/>
                </a:ln>
                <a:solidFill>
                  <a:schemeClr val="dk1"/>
                </a:solidFill>
                <a:effectLst/>
                <a:uLnTx/>
                <a:uFillTx/>
                <a:latin typeface="Times New Roman" pitchFamily="18" charset="0"/>
                <a:ea typeface="+mn-ea"/>
                <a:cs typeface="Times New Roman" pitchFamily="18" charset="0"/>
              </a:rPr>
              <a:t>glycosylation</a:t>
            </a: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 : </a:t>
            </a:r>
            <a:r>
              <a:rPr kumimoji="0" lang="fr-FR" sz="2400" b="1"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fixation d’oligosaccharide (constitué de          14 résidus sucrés)</a:t>
            </a: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 </a:t>
            </a:r>
            <a:r>
              <a:rPr kumimoji="0" lang="fr-FR" sz="2400" b="1" i="0" u="none" strike="noStrike" kern="1200" cap="none" spc="0" normalizeH="0" baseline="0" noProof="0" dirty="0" smtClean="0">
                <a:ln>
                  <a:noFill/>
                </a:ln>
                <a:solidFill>
                  <a:srgbClr val="0070C0"/>
                </a:solidFill>
                <a:effectLst/>
                <a:uLnTx/>
                <a:uFillTx/>
                <a:latin typeface="Times New Roman" pitchFamily="18" charset="0"/>
                <a:ea typeface="+mn-ea"/>
                <a:cs typeface="Times New Roman" pitchFamily="18" charset="0"/>
              </a:rPr>
              <a:t>sur l’extrémité NH2 </a:t>
            </a:r>
            <a:r>
              <a:rPr kumimoji="0" lang="fr-FR" sz="2400" b="1"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de l’acide </a:t>
            </a:r>
            <a:r>
              <a:rPr kumimoji="0" lang="fr-FR" sz="2400" b="1"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aminé asparagine (</a:t>
            </a:r>
            <a:r>
              <a:rPr kumimoji="0" lang="fr-FR" sz="2400" b="1"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Asn</a:t>
            </a:r>
            <a:r>
              <a:rPr lang="fr-FR" sz="2400" b="1" dirty="0" smtClean="0">
                <a:solidFill>
                  <a:srgbClr val="C00000"/>
                </a:solidFill>
                <a:latin typeface="Times New Roman" pitchFamily="18" charset="0"/>
                <a:cs typeface="Times New Roman" pitchFamily="18" charset="0"/>
              </a:rPr>
              <a:t>)</a:t>
            </a: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 </a:t>
            </a:r>
          </a:p>
        </p:txBody>
      </p:sp>
      <p:pic>
        <p:nvPicPr>
          <p:cNvPr id="36865" name="Picture 1"/>
          <p:cNvPicPr>
            <a:picLocks noChangeAspect="1" noChangeArrowheads="1"/>
          </p:cNvPicPr>
          <p:nvPr/>
        </p:nvPicPr>
        <p:blipFill>
          <a:blip r:embed="rId2"/>
          <a:srcRect/>
          <a:stretch>
            <a:fillRect/>
          </a:stretch>
        </p:blipFill>
        <p:spPr bwMode="auto">
          <a:xfrm>
            <a:off x="71438" y="1"/>
            <a:ext cx="9000000" cy="485776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9039"/>
            <a:ext cx="9163050" cy="4305295"/>
          </a:xfrm>
          <a:prstGeom prst="rect">
            <a:avLst/>
          </a:prstGeom>
          <a:noFill/>
          <a:ln w="9525">
            <a:noFill/>
            <a:miter lim="800000"/>
            <a:headEnd/>
            <a:tailEnd/>
          </a:ln>
          <a:effectLst/>
        </p:spPr>
      </p:pic>
      <p:sp>
        <p:nvSpPr>
          <p:cNvPr id="5" name="Espace réservé du contenu 2"/>
          <p:cNvSpPr txBox="1">
            <a:spLocks/>
          </p:cNvSpPr>
          <p:nvPr/>
        </p:nvSpPr>
        <p:spPr>
          <a:xfrm>
            <a:off x="0" y="4286256"/>
            <a:ext cx="9144000" cy="2357430"/>
          </a:xfrm>
          <a:prstGeom prst="rect">
            <a:avLst/>
          </a:prstGeom>
          <a:solidFill>
            <a:srgbClr val="EEEEEE"/>
          </a:solidFill>
          <a:ln w="76200" cap="flat" cmpd="sng" algn="ctr">
            <a:solidFill>
              <a:schemeClr val="bg1">
                <a:lumMod val="50000"/>
              </a:schemeClr>
            </a:solidFill>
            <a:prstDash val="solid"/>
          </a:ln>
        </p:spPr>
        <p:style>
          <a:lnRef idx="2">
            <a:schemeClr val="dk1"/>
          </a:lnRef>
          <a:fillRef idx="1">
            <a:schemeClr val="lt1"/>
          </a:fillRef>
          <a:effectRef idx="0">
            <a:schemeClr val="dk1"/>
          </a:effectRef>
          <a:fontRef idx="minor">
            <a:schemeClr val="dk1"/>
          </a:fontRef>
        </p:style>
        <p:txBody>
          <a:bodyPr vert="horz" lIns="180000" tIns="144000" rIns="360000">
            <a:noAutofit/>
          </a:bodyPr>
          <a:lstStyle/>
          <a:p>
            <a:pPr marL="274320" marR="0" lvl="0" indent="-274320" algn="just" defTabSz="914400" rtl="0" eaLnBrk="1" fontAlgn="auto" latinLnBrk="0" hangingPunct="1">
              <a:lnSpc>
                <a:spcPct val="110000"/>
              </a:lnSpc>
              <a:spcBef>
                <a:spcPct val="20000"/>
              </a:spcBef>
              <a:spcAft>
                <a:spcPts val="0"/>
              </a:spcAft>
              <a:buClr>
                <a:srgbClr val="C00000"/>
              </a:buClr>
              <a:buSzPct val="95000"/>
              <a:buFont typeface="Wingdings 2"/>
              <a:buChar char=""/>
              <a:tabLst/>
              <a:defRPr/>
            </a:pP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seuls certains de ces acides aminés le long de la chaîne protéique seront concernés par cette </a:t>
            </a:r>
            <a:r>
              <a:rPr kumimoji="0" lang="fr-FR" sz="2400" b="0" i="0" u="none" strike="noStrike" kern="1200" cap="none" spc="0" normalizeH="0" baseline="0" noProof="0" dirty="0" err="1" smtClean="0">
                <a:ln>
                  <a:noFill/>
                </a:ln>
                <a:solidFill>
                  <a:schemeClr val="dk1"/>
                </a:solidFill>
                <a:effectLst/>
                <a:uLnTx/>
                <a:uFillTx/>
                <a:latin typeface="Times New Roman" pitchFamily="18" charset="0"/>
                <a:ea typeface="+mn-ea"/>
                <a:cs typeface="Times New Roman" pitchFamily="18" charset="0"/>
              </a:rPr>
              <a:t>glycosylation</a:t>
            </a: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 ; </a:t>
            </a:r>
            <a:r>
              <a:rPr kumimoji="0" lang="fr-FR" sz="2400" b="1" i="0" u="none" strike="noStrike" kern="1200" cap="none" spc="0" normalizeH="0" baseline="0" noProof="0" dirty="0" smtClean="0">
                <a:ln>
                  <a:noFill/>
                </a:ln>
                <a:solidFill>
                  <a:srgbClr val="CC0099"/>
                </a:solidFill>
                <a:effectLst/>
                <a:uLnTx/>
                <a:uFillTx/>
                <a:latin typeface="Times New Roman" pitchFamily="18" charset="0"/>
                <a:ea typeface="+mn-ea"/>
                <a:cs typeface="Times New Roman" pitchFamily="18" charset="0"/>
              </a:rPr>
              <a:t>chaque protéine a ainsi un profil de </a:t>
            </a:r>
            <a:r>
              <a:rPr kumimoji="0" lang="fr-FR" sz="2400" b="1" i="0" u="none" strike="noStrike" kern="1200" cap="none" spc="0" normalizeH="0" baseline="0" noProof="0" dirty="0" err="1" smtClean="0">
                <a:ln>
                  <a:noFill/>
                </a:ln>
                <a:solidFill>
                  <a:srgbClr val="CC0099"/>
                </a:solidFill>
                <a:effectLst/>
                <a:uLnTx/>
                <a:uFillTx/>
                <a:latin typeface="Times New Roman" pitchFamily="18" charset="0"/>
                <a:ea typeface="+mn-ea"/>
                <a:cs typeface="Times New Roman" pitchFamily="18" charset="0"/>
              </a:rPr>
              <a:t>glycosylation</a:t>
            </a:r>
            <a:r>
              <a:rPr kumimoji="0" lang="fr-FR" sz="2400" b="1" i="0" u="none" strike="noStrike" kern="1200" cap="none" spc="0" normalizeH="0" baseline="0" noProof="0" dirty="0" smtClean="0">
                <a:ln>
                  <a:noFill/>
                </a:ln>
                <a:solidFill>
                  <a:srgbClr val="CC0099"/>
                </a:solidFill>
                <a:effectLst/>
                <a:uLnTx/>
                <a:uFillTx/>
                <a:latin typeface="Times New Roman" pitchFamily="18" charset="0"/>
                <a:ea typeface="+mn-ea"/>
                <a:cs typeface="Times New Roman" pitchFamily="18" charset="0"/>
              </a:rPr>
              <a:t> caractéristique</a:t>
            </a:r>
            <a:r>
              <a:rPr kumimoji="0" lang="fr-FR" sz="2400" b="1" i="0" u="none" strike="noStrike" kern="1200" cap="none" spc="0" normalizeH="0" baseline="0" noProof="0" dirty="0" smtClean="0">
                <a:ln>
                  <a:noFill/>
                </a:ln>
                <a:solidFill>
                  <a:srgbClr val="FF3399"/>
                </a:solidFill>
                <a:effectLst/>
                <a:uLnTx/>
                <a:uFillTx/>
                <a:latin typeface="Times New Roman" pitchFamily="18" charset="0"/>
                <a:ea typeface="+mn-ea"/>
                <a:cs typeface="Times New Roman" pitchFamily="18" charset="0"/>
              </a:rPr>
              <a:t>.</a:t>
            </a: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 </a:t>
            </a:r>
          </a:p>
          <a:p>
            <a:pPr marL="274320" marR="0" lvl="0" indent="-274320" algn="just" defTabSz="914400" rtl="0" eaLnBrk="1" fontAlgn="auto" latinLnBrk="0" hangingPunct="1">
              <a:lnSpc>
                <a:spcPct val="110000"/>
              </a:lnSpc>
              <a:spcBef>
                <a:spcPct val="20000"/>
              </a:spcBef>
              <a:spcAft>
                <a:spcPts val="0"/>
              </a:spcAft>
              <a:buClr>
                <a:srgbClr val="00FF00"/>
              </a:buClr>
              <a:buSzPct val="95000"/>
              <a:buFont typeface="Wingdings 2"/>
              <a:buChar char=""/>
              <a:tabLst/>
              <a:defRPr/>
            </a:pPr>
            <a:r>
              <a:rPr kumimoji="0" lang="fr-FR" sz="2400" b="1" i="0" u="none" strike="noStrike" kern="1200" cap="none" spc="0" normalizeH="0" baseline="0" noProof="0" dirty="0" smtClean="0">
                <a:ln>
                  <a:noFill/>
                </a:ln>
                <a:solidFill>
                  <a:srgbClr val="009A00"/>
                </a:solidFill>
                <a:effectLst/>
                <a:uLnTx/>
                <a:uFillTx/>
                <a:latin typeface="Times New Roman" pitchFamily="18" charset="0"/>
                <a:ea typeface="+mn-ea"/>
                <a:cs typeface="Times New Roman" pitchFamily="18" charset="0"/>
              </a:rPr>
              <a:t>La N-</a:t>
            </a:r>
            <a:r>
              <a:rPr kumimoji="0" lang="fr-FR" sz="2400" b="1" i="0" u="none" strike="noStrike" kern="1200" cap="none" spc="0" normalizeH="0" baseline="0" noProof="0" dirty="0" err="1" smtClean="0">
                <a:ln>
                  <a:noFill/>
                </a:ln>
                <a:solidFill>
                  <a:srgbClr val="009A00"/>
                </a:solidFill>
                <a:effectLst/>
                <a:uLnTx/>
                <a:uFillTx/>
                <a:latin typeface="Times New Roman" pitchFamily="18" charset="0"/>
                <a:ea typeface="+mn-ea"/>
                <a:cs typeface="Times New Roman" pitchFamily="18" charset="0"/>
              </a:rPr>
              <a:t>glycosylation</a:t>
            </a:r>
            <a:r>
              <a:rPr kumimoji="0" lang="fr-FR" sz="2400" b="1" i="0" u="none" strike="noStrike" kern="1200" cap="none" spc="0" normalizeH="0" baseline="0" noProof="0" dirty="0" smtClean="0">
                <a:ln>
                  <a:noFill/>
                </a:ln>
                <a:solidFill>
                  <a:srgbClr val="009A00"/>
                </a:solidFill>
                <a:effectLst/>
                <a:uLnTx/>
                <a:uFillTx/>
                <a:latin typeface="Times New Roman" pitchFamily="18" charset="0"/>
                <a:ea typeface="+mn-ea"/>
                <a:cs typeface="Times New Roman" pitchFamily="18" charset="0"/>
              </a:rPr>
              <a:t>  débute dans le RER et se termine dans l’appareil de Golgi </a:t>
            </a:r>
          </a:p>
        </p:txBody>
      </p:sp>
      <p:sp>
        <p:nvSpPr>
          <p:cNvPr id="4" name="Rectangle 3"/>
          <p:cNvSpPr/>
          <p:nvPr/>
        </p:nvSpPr>
        <p:spPr>
          <a:xfrm>
            <a:off x="714348" y="785794"/>
            <a:ext cx="100013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214546" y="1428736"/>
            <a:ext cx="571504"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572396" y="3143248"/>
            <a:ext cx="642942"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t="1887"/>
          <a:stretch>
            <a:fillRect/>
          </a:stretch>
        </p:blipFill>
        <p:spPr bwMode="auto">
          <a:xfrm>
            <a:off x="71439" y="54586"/>
            <a:ext cx="9001155" cy="4946050"/>
          </a:xfrm>
          <a:prstGeom prst="rect">
            <a:avLst/>
          </a:prstGeom>
          <a:noFill/>
          <a:ln w="38100">
            <a:solidFill>
              <a:srgbClr val="C00000"/>
            </a:solidFill>
            <a:miter lim="800000"/>
            <a:headEnd/>
            <a:tailEnd/>
          </a:ln>
        </p:spPr>
      </p:pic>
      <p:sp>
        <p:nvSpPr>
          <p:cNvPr id="3" name="Rectangle 2"/>
          <p:cNvSpPr/>
          <p:nvPr/>
        </p:nvSpPr>
        <p:spPr>
          <a:xfrm>
            <a:off x="71406" y="285728"/>
            <a:ext cx="1071570" cy="9286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71406" y="1214422"/>
            <a:ext cx="1214446" cy="13573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2" y="5072074"/>
            <a:ext cx="9144000" cy="1695437"/>
          </a:xfrm>
          <a:prstGeom prst="rect">
            <a:avLst/>
          </a:prstGeom>
          <a:ln w="76200">
            <a:solidFill>
              <a:srgbClr val="00B0F0"/>
            </a:solidFill>
          </a:ln>
        </p:spPr>
        <p:txBody>
          <a:bodyPr wrap="square" lIns="108000" tIns="108000" bIns="108000">
            <a:spAutoFit/>
          </a:bodyPr>
          <a:lstStyle/>
          <a:p>
            <a:r>
              <a:rPr lang="fr-FR" sz="2400" b="1" dirty="0" smtClean="0">
                <a:latin typeface="Times New Roman" pitchFamily="18" charset="0"/>
                <a:cs typeface="Times New Roman" pitchFamily="18" charset="0"/>
              </a:rPr>
              <a:t>Les protéines sont ensuite transportées vers les citernes du RER de transition, puis accumulés dans des vésicules (vésicules de transition) formées par bourgeonnement de la membrane du RE. Ces vésicules sont libérées dans le cytosol et vont se rendre à l’appareil de golgi.</a:t>
            </a:r>
            <a:endParaRPr lang="fr-FR" sz="24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107835"/>
            <a:ext cx="8858312" cy="655564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fr-FR" sz="2800" b="1" dirty="0" smtClean="0">
                <a:solidFill>
                  <a:srgbClr val="C00000"/>
                </a:solidFill>
                <a:latin typeface="Times New Roman" pitchFamily="18" charset="0"/>
                <a:cs typeface="Times New Roman" pitchFamily="18" charset="0"/>
              </a:rPr>
              <a:t>Définition :</a:t>
            </a:r>
          </a:p>
          <a:p>
            <a:pPr algn="just"/>
            <a:r>
              <a:rPr lang="fr-FR" sz="2800" dirty="0" smtClean="0">
                <a:latin typeface="Times New Roman" pitchFamily="18" charset="0"/>
                <a:cs typeface="Times New Roman" pitchFamily="18" charset="0"/>
              </a:rPr>
              <a:t>Le système </a:t>
            </a:r>
            <a:r>
              <a:rPr lang="fr-FR" sz="2800" dirty="0" err="1" smtClean="0">
                <a:latin typeface="Times New Roman" pitchFamily="18" charset="0"/>
                <a:cs typeface="Times New Roman" pitchFamily="18" charset="0"/>
              </a:rPr>
              <a:t>endomembranaire</a:t>
            </a:r>
            <a:r>
              <a:rPr lang="fr-FR" sz="2800" dirty="0" smtClean="0">
                <a:latin typeface="Times New Roman" pitchFamily="18" charset="0"/>
                <a:cs typeface="Times New Roman" pitchFamily="18" charset="0"/>
              </a:rPr>
              <a:t> correspond à l’ensemble des compartiments intracellulaires limités par une membrane (de composition comparable à celle de la membrane cytoplasmique) à l’exception des </a:t>
            </a:r>
            <a:r>
              <a:rPr lang="fr-FR" sz="2800" b="1" dirty="0" smtClean="0">
                <a:latin typeface="Times New Roman" pitchFamily="18" charset="0"/>
                <a:cs typeface="Times New Roman" pitchFamily="18" charset="0"/>
              </a:rPr>
              <a:t>peroxysomes,</a:t>
            </a:r>
            <a:r>
              <a:rPr lang="fr-FR" sz="2800" dirty="0" smtClean="0">
                <a:latin typeface="Times New Roman" pitchFamily="18" charset="0"/>
                <a:cs typeface="Times New Roman" pitchFamily="18" charset="0"/>
              </a:rPr>
              <a:t> des </a:t>
            </a:r>
            <a:r>
              <a:rPr lang="fr-FR" sz="2800" b="1" dirty="0" smtClean="0">
                <a:latin typeface="Times New Roman" pitchFamily="18" charset="0"/>
                <a:cs typeface="Times New Roman" pitchFamily="18" charset="0"/>
              </a:rPr>
              <a:t>mitochondries</a:t>
            </a:r>
            <a:r>
              <a:rPr lang="fr-FR" sz="2800" dirty="0" smtClean="0">
                <a:latin typeface="Times New Roman" pitchFamily="18" charset="0"/>
                <a:cs typeface="Times New Roman" pitchFamily="18" charset="0"/>
              </a:rPr>
              <a:t> et des </a:t>
            </a:r>
            <a:r>
              <a:rPr lang="fr-FR" sz="2800" b="1" dirty="0" smtClean="0">
                <a:latin typeface="Times New Roman" pitchFamily="18" charset="0"/>
                <a:cs typeface="Times New Roman" pitchFamily="18" charset="0"/>
              </a:rPr>
              <a:t>chloroplastes</a:t>
            </a:r>
            <a:r>
              <a:rPr lang="fr-FR" sz="2800" dirty="0" smtClean="0">
                <a:latin typeface="Times New Roman" pitchFamily="18" charset="0"/>
                <a:cs typeface="Times New Roman" pitchFamily="18" charset="0"/>
              </a:rPr>
              <a:t> pour les cellules végétales.</a:t>
            </a:r>
          </a:p>
          <a:p>
            <a:pPr algn="just"/>
            <a:r>
              <a:rPr lang="fr-FR" sz="2800" dirty="0" smtClean="0">
                <a:latin typeface="Times New Roman" pitchFamily="18" charset="0"/>
                <a:cs typeface="Times New Roman" pitchFamily="18" charset="0"/>
              </a:rPr>
              <a:t>Il comprend: </a:t>
            </a:r>
          </a:p>
          <a:p>
            <a:pPr algn="just">
              <a:buFont typeface="Wingdings" pitchFamily="2" charset="2"/>
              <a:buChar char="Ø"/>
            </a:pPr>
            <a:r>
              <a:rPr lang="fr-FR" sz="2800" b="1" dirty="0" smtClean="0">
                <a:latin typeface="Times New Roman" pitchFamily="18" charset="0"/>
                <a:cs typeface="Times New Roman" pitchFamily="18" charset="0"/>
              </a:rPr>
              <a:t>Enveloppe nucléaire</a:t>
            </a:r>
          </a:p>
          <a:p>
            <a:pPr algn="just">
              <a:buFont typeface="Wingdings" pitchFamily="2" charset="2"/>
              <a:buChar char="Ø"/>
            </a:pPr>
            <a:r>
              <a:rPr lang="fr-FR" sz="2800" b="1" dirty="0" err="1" smtClean="0">
                <a:latin typeface="Times New Roman" pitchFamily="18" charset="0"/>
                <a:cs typeface="Times New Roman" pitchFamily="18" charset="0"/>
              </a:rPr>
              <a:t>Reticulum</a:t>
            </a:r>
            <a:r>
              <a:rPr lang="fr-FR" sz="2800" b="1" dirty="0" smtClean="0">
                <a:latin typeface="Times New Roman" pitchFamily="18" charset="0"/>
                <a:cs typeface="Times New Roman" pitchFamily="18" charset="0"/>
              </a:rPr>
              <a:t> endoplasmique</a:t>
            </a:r>
          </a:p>
          <a:p>
            <a:pPr algn="just">
              <a:buFont typeface="Wingdings" pitchFamily="2" charset="2"/>
              <a:buChar char="Ø"/>
            </a:pPr>
            <a:r>
              <a:rPr lang="fr-FR" sz="2800" b="1" dirty="0" smtClean="0">
                <a:latin typeface="Times New Roman" pitchFamily="18" charset="0"/>
                <a:cs typeface="Times New Roman" pitchFamily="18" charset="0"/>
              </a:rPr>
              <a:t>Appareil de Golgi</a:t>
            </a:r>
          </a:p>
          <a:p>
            <a:pPr algn="just">
              <a:buFont typeface="Wingdings" pitchFamily="2" charset="2"/>
              <a:buChar char="Ø"/>
            </a:pPr>
            <a:r>
              <a:rPr lang="fr-FR" sz="2800" b="1" dirty="0" err="1" smtClean="0">
                <a:latin typeface="Times New Roman" pitchFamily="18" charset="0"/>
                <a:cs typeface="Times New Roman" pitchFamily="18" charset="0"/>
              </a:rPr>
              <a:t>Endosomes</a:t>
            </a:r>
            <a:r>
              <a:rPr lang="fr-FR" sz="2800" b="1" dirty="0" smtClean="0">
                <a:latin typeface="Times New Roman" pitchFamily="18" charset="0"/>
                <a:cs typeface="Times New Roman" pitchFamily="18" charset="0"/>
              </a:rPr>
              <a:t> (</a:t>
            </a:r>
            <a:r>
              <a:rPr lang="fr-FR" sz="2800" b="1" dirty="0" err="1" smtClean="0">
                <a:latin typeface="Times New Roman" pitchFamily="18" charset="0"/>
                <a:cs typeface="Times New Roman" pitchFamily="18" charset="0"/>
              </a:rPr>
              <a:t>phagosomes</a:t>
            </a:r>
            <a:r>
              <a:rPr lang="fr-FR" sz="2800" b="1" dirty="0" smtClean="0">
                <a:latin typeface="Times New Roman" pitchFamily="18" charset="0"/>
                <a:cs typeface="Times New Roman" pitchFamily="18" charset="0"/>
              </a:rPr>
              <a:t>) et lysosomes</a:t>
            </a:r>
          </a:p>
          <a:p>
            <a:pPr algn="just">
              <a:buFont typeface="Wingdings" pitchFamily="2" charset="2"/>
              <a:buChar char="Ø"/>
            </a:pPr>
            <a:r>
              <a:rPr lang="fr-FR" sz="2800" b="1" dirty="0" smtClean="0">
                <a:latin typeface="Times New Roman" pitchFamily="18" charset="0"/>
                <a:cs typeface="Times New Roman" pitchFamily="18" charset="0"/>
              </a:rPr>
              <a:t>Toutes les vésicules, canicules et vacuoles </a:t>
            </a:r>
            <a:r>
              <a:rPr lang="fr-FR" sz="2800" dirty="0" smtClean="0">
                <a:latin typeface="Times New Roman" pitchFamily="18" charset="0"/>
                <a:cs typeface="Times New Roman" pitchFamily="18" charset="0"/>
              </a:rPr>
              <a:t>permettant la communication des compartiments entre eux et avec la membrane plasmique.</a:t>
            </a:r>
            <a:endParaRPr lang="fr-FR" sz="2800"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rot="5400000">
            <a:off x="2071686" y="-1857396"/>
            <a:ext cx="5000660" cy="8858280"/>
          </a:xfrm>
          <a:prstGeom prst="rect">
            <a:avLst/>
          </a:prstGeom>
          <a:ln w="76200" cap="sq">
            <a:solidFill>
              <a:schemeClr val="accent5">
                <a:lumMod val="50000"/>
              </a:schemeClr>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42844" y="4930044"/>
            <a:ext cx="8858312" cy="1785104"/>
          </a:xfrm>
          <a:prstGeom prst="rect">
            <a:avLst/>
          </a:prstGeom>
          <a:ln w="76200"/>
        </p:spPr>
        <p:style>
          <a:lnRef idx="2">
            <a:schemeClr val="dk1"/>
          </a:lnRef>
          <a:fillRef idx="1">
            <a:schemeClr val="lt1"/>
          </a:fillRef>
          <a:effectRef idx="0">
            <a:schemeClr val="dk1"/>
          </a:effectRef>
          <a:fontRef idx="minor">
            <a:schemeClr val="dk1"/>
          </a:fontRef>
        </p:style>
        <p:txBody>
          <a:bodyPr wrap="square" lIns="252000" rIns="252000">
            <a:spAutoFit/>
          </a:bodyPr>
          <a:lstStyle/>
          <a:p>
            <a:r>
              <a:rPr lang="fr-FR" sz="2200" b="1" dirty="0" smtClean="0">
                <a:latin typeface="Times New Roman" pitchFamily="18" charset="0"/>
                <a:cs typeface="Times New Roman" pitchFamily="18" charset="0"/>
              </a:rPr>
              <a:t>Figure : La voie de sécrétion ou le trafic membranaire : expérience de Palade (</a:t>
            </a:r>
            <a:r>
              <a:rPr lang="fr-FR" sz="2200" dirty="0" smtClean="0">
                <a:latin typeface="Times New Roman" pitchFamily="18" charset="0"/>
                <a:cs typeface="Times New Roman" pitchFamily="18" charset="0"/>
              </a:rPr>
              <a:t>Palade et ses collaborateurs ont pu suivre en 1964 le devenir d’une protéine). </a:t>
            </a:r>
            <a:r>
              <a:rPr lang="fr-FR" sz="2200" b="1" dirty="0" smtClean="0">
                <a:latin typeface="Times New Roman" pitchFamily="18" charset="0"/>
                <a:cs typeface="Times New Roman" pitchFamily="18" charset="0"/>
              </a:rPr>
              <a:t>L’expérience permet d’identifier le lieu initial de synthèse des protéines (pendant le </a:t>
            </a:r>
            <a:r>
              <a:rPr lang="fr-FR" sz="2200" b="1" i="1" dirty="0" smtClean="0">
                <a:latin typeface="Times New Roman" pitchFamily="18" charset="0"/>
                <a:cs typeface="Times New Roman" pitchFamily="18" charset="0"/>
              </a:rPr>
              <a:t>pulse), </a:t>
            </a:r>
            <a:r>
              <a:rPr lang="fr-FR" sz="2200" b="1" dirty="0" smtClean="0">
                <a:latin typeface="Times New Roman" pitchFamily="18" charset="0"/>
                <a:cs typeface="Times New Roman" pitchFamily="18" charset="0"/>
              </a:rPr>
              <a:t>et leurs voies de transport au sein de la cellule (pendant la chasse)</a:t>
            </a:r>
            <a:endParaRPr lang="fr-FR" sz="2200" b="1"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1142984"/>
            <a:ext cx="8572560" cy="5715016"/>
          </a:xfrm>
        </p:spPr>
        <p:txBody>
          <a:bodyPr>
            <a:normAutofit lnSpcReduction="10000"/>
          </a:bodyPr>
          <a:lstStyle/>
          <a:p>
            <a:pPr algn="just">
              <a:lnSpc>
                <a:spcPct val="150000"/>
              </a:lnSpc>
              <a:buNone/>
            </a:pPr>
            <a:r>
              <a:rPr lang="fr-FR" sz="2800" dirty="0" smtClean="0">
                <a:latin typeface="Times New Roman" pitchFamily="18" charset="0"/>
                <a:cs typeface="Times New Roman" pitchFamily="18" charset="0"/>
              </a:rPr>
              <a:t>Il représente un compartiment peu abondant dans la plupart des cellules. </a:t>
            </a:r>
            <a:r>
              <a:rPr lang="fr-FR" sz="2800" b="1" dirty="0" smtClean="0">
                <a:solidFill>
                  <a:srgbClr val="C00000"/>
                </a:solidFill>
                <a:latin typeface="Times New Roman" pitchFamily="18" charset="0"/>
                <a:cs typeface="Times New Roman" pitchFamily="18" charset="0"/>
              </a:rPr>
              <a:t>Exception : les cellules hépatiques (hépatocytes)</a:t>
            </a:r>
          </a:p>
          <a:p>
            <a:pPr lvl="1" algn="just">
              <a:lnSpc>
                <a:spcPct val="150000"/>
              </a:lnSpc>
              <a:buClr>
                <a:srgbClr val="FF5050"/>
              </a:buClr>
              <a:buSzPct val="120000"/>
              <a:buFont typeface="Wingdings" pitchFamily="2" charset="2"/>
              <a:buChar char="Ø"/>
            </a:pPr>
            <a:r>
              <a:rPr lang="fr-FR" sz="2600" b="1" dirty="0" smtClean="0">
                <a:latin typeface="Times New Roman" pitchFamily="18" charset="0"/>
                <a:cs typeface="Times New Roman" pitchFamily="18" charset="0"/>
              </a:rPr>
              <a:t>  </a:t>
            </a:r>
            <a:r>
              <a:rPr lang="fr-FR" b="1" dirty="0" smtClean="0">
                <a:latin typeface="Times New Roman" pitchFamily="18" charset="0"/>
                <a:cs typeface="Times New Roman" pitchFamily="18" charset="0"/>
              </a:rPr>
              <a:t>Le REL est spécialisé dans </a:t>
            </a:r>
          </a:p>
          <a:p>
            <a:pPr lvl="1" algn="just">
              <a:lnSpc>
                <a:spcPct val="150000"/>
              </a:lnSpc>
              <a:buClr>
                <a:srgbClr val="FF5050"/>
              </a:buClr>
              <a:buSzPct val="120000"/>
              <a:buNone/>
            </a:pPr>
            <a:r>
              <a:rPr lang="fr-FR" b="1" dirty="0" smtClean="0">
                <a:latin typeface="Times New Roman" pitchFamily="18" charset="0"/>
                <a:cs typeface="Times New Roman" pitchFamily="18" charset="0"/>
              </a:rPr>
              <a:t>la production de  </a:t>
            </a:r>
            <a:r>
              <a:rPr lang="fr-FR" b="1" dirty="0" smtClean="0">
                <a:solidFill>
                  <a:srgbClr val="FF0000"/>
                </a:solidFill>
                <a:latin typeface="Times New Roman" pitchFamily="18" charset="0"/>
                <a:cs typeface="Times New Roman" pitchFamily="18" charset="0"/>
              </a:rPr>
              <a:t>lipo</a:t>
            </a:r>
            <a:r>
              <a:rPr lang="fr-FR" b="1" dirty="0" smtClean="0">
                <a:latin typeface="Times New Roman" pitchFamily="18" charset="0"/>
                <a:cs typeface="Times New Roman" pitchFamily="18" charset="0"/>
              </a:rPr>
              <a:t>protéines (Ex: </a:t>
            </a:r>
            <a:r>
              <a:rPr lang="fr-FR" b="1" dirty="0" smtClean="0">
                <a:solidFill>
                  <a:srgbClr val="0033CC"/>
                </a:solidFill>
                <a:latin typeface="Times New Roman" pitchFamily="18" charset="0"/>
                <a:cs typeface="Times New Roman" pitchFamily="18" charset="0"/>
              </a:rPr>
              <a:t>LDL</a:t>
            </a:r>
            <a:r>
              <a:rPr lang="fr-FR" b="1" dirty="0" smtClean="0">
                <a:latin typeface="Times New Roman" pitchFamily="18" charset="0"/>
                <a:cs typeface="Times New Roman" pitchFamily="18" charset="0"/>
              </a:rPr>
              <a:t>)</a:t>
            </a:r>
          </a:p>
          <a:p>
            <a:pPr lvl="1" algn="just">
              <a:lnSpc>
                <a:spcPct val="150000"/>
              </a:lnSpc>
              <a:buClr>
                <a:srgbClr val="FF5050"/>
              </a:buClr>
              <a:buSzPct val="120000"/>
              <a:buNone/>
            </a:pPr>
            <a:endParaRPr lang="fr-FR" b="1" dirty="0" smtClean="0">
              <a:latin typeface="Times New Roman" pitchFamily="18" charset="0"/>
              <a:cs typeface="Times New Roman" pitchFamily="18" charset="0"/>
            </a:endParaRPr>
          </a:p>
          <a:p>
            <a:pPr lvl="1" algn="just">
              <a:lnSpc>
                <a:spcPct val="150000"/>
              </a:lnSpc>
              <a:buClr>
                <a:srgbClr val="00B0F0"/>
              </a:buClr>
              <a:buSzPct val="120000"/>
              <a:buFont typeface="Wingdings" pitchFamily="2" charset="2"/>
              <a:buChar char="Ø"/>
            </a:pPr>
            <a:r>
              <a:rPr lang="fr-FR" b="1" dirty="0" smtClean="0">
                <a:latin typeface="Times New Roman" pitchFamily="18" charset="0"/>
                <a:cs typeface="Times New Roman" pitchFamily="18" charset="0"/>
              </a:rPr>
              <a:t>  Les REL est spécialisé dans </a:t>
            </a:r>
          </a:p>
          <a:p>
            <a:pPr lvl="1" algn="just">
              <a:lnSpc>
                <a:spcPct val="150000"/>
              </a:lnSpc>
              <a:buClr>
                <a:srgbClr val="00B0F0"/>
              </a:buClr>
              <a:buSzPct val="120000"/>
              <a:buNone/>
            </a:pPr>
            <a:r>
              <a:rPr lang="fr-FR" b="1" dirty="0" smtClean="0">
                <a:latin typeface="Times New Roman" pitchFamily="18" charset="0"/>
                <a:cs typeface="Times New Roman" pitchFamily="18" charset="0"/>
              </a:rPr>
              <a:t>la détoxification de composés liposolubles </a:t>
            </a:r>
          </a:p>
          <a:p>
            <a:pPr lvl="1" algn="just">
              <a:lnSpc>
                <a:spcPct val="150000"/>
              </a:lnSpc>
              <a:buClr>
                <a:srgbClr val="00B0F0"/>
              </a:buClr>
              <a:buSzPct val="120000"/>
              <a:buNone/>
            </a:pPr>
            <a:r>
              <a:rPr lang="fr-FR" b="1" dirty="0" smtClean="0">
                <a:latin typeface="Times New Roman" pitchFamily="18" charset="0"/>
                <a:cs typeface="Times New Roman" pitchFamily="18" charset="0"/>
              </a:rPr>
              <a:t>(Ex: Phénobarbital , Pesticides).</a:t>
            </a:r>
            <a:endParaRPr lang="fr-FR" dirty="0" smtClean="0">
              <a:latin typeface="Times New Roman" pitchFamily="18" charset="0"/>
              <a:cs typeface="Times New Roman" pitchFamily="18" charset="0"/>
            </a:endParaRPr>
          </a:p>
          <a:p>
            <a:pPr algn="just"/>
            <a:endParaRPr lang="fr-FR" sz="2800" dirty="0" smtClean="0">
              <a:latin typeface="Times New Roman" pitchFamily="18" charset="0"/>
              <a:cs typeface="Times New Roman" pitchFamily="18" charset="0"/>
            </a:endParaRPr>
          </a:p>
        </p:txBody>
      </p:sp>
      <p:sp>
        <p:nvSpPr>
          <p:cNvPr id="5" name="Rectangle à coins arrondis 4"/>
          <p:cNvSpPr/>
          <p:nvPr/>
        </p:nvSpPr>
        <p:spPr>
          <a:xfrm>
            <a:off x="71406" y="26422"/>
            <a:ext cx="9000000" cy="1188000"/>
          </a:xfrm>
          <a:prstGeom prst="roundRect">
            <a:avLst/>
          </a:prstGeom>
          <a:solidFill>
            <a:schemeClr val="accent3">
              <a:lumMod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4"/>
          <p:cNvSpPr>
            <a:spLocks noGrp="1"/>
          </p:cNvSpPr>
          <p:nvPr>
            <p:ph type="title"/>
          </p:nvPr>
        </p:nvSpPr>
        <p:spPr>
          <a:xfrm>
            <a:off x="142844" y="142852"/>
            <a:ext cx="8829676" cy="928694"/>
          </a:xfrm>
          <a:ln w="38100"/>
        </p:spPr>
        <p:style>
          <a:lnRef idx="1">
            <a:schemeClr val="accent3"/>
          </a:lnRef>
          <a:fillRef idx="3">
            <a:schemeClr val="accent3"/>
          </a:fillRef>
          <a:effectRef idx="2">
            <a:schemeClr val="accent3"/>
          </a:effectRef>
          <a:fontRef idx="minor">
            <a:schemeClr val="lt1"/>
          </a:fontRef>
        </p:style>
        <p:txBody>
          <a:bodyPr anchor="ctr" anchorCtr="0">
            <a:normAutofit fontScale="90000"/>
          </a:bodyPr>
          <a:lstStyle/>
          <a:p>
            <a:pPr algn="ctr"/>
            <a:r>
              <a:rPr lang="fr-FR" b="1" dirty="0" smtClean="0">
                <a:solidFill>
                  <a:schemeClr val="tx1"/>
                </a:solidFill>
                <a:latin typeface="Times New Roman" pitchFamily="18" charset="0"/>
                <a:cs typeface="Times New Roman" pitchFamily="18" charset="0"/>
              </a:rPr>
              <a:t>Le réticulum endoplasmique lisse</a:t>
            </a:r>
            <a:endParaRPr lang="fr-FR" b="1" dirty="0">
              <a:solidFill>
                <a:schemeClr val="tx1"/>
              </a:solidFill>
              <a:latin typeface="Times New Roman" pitchFamily="18" charset="0"/>
              <a:cs typeface="Times New Roman" pitchFamily="18" charset="0"/>
            </a:endParaRPr>
          </a:p>
        </p:txBody>
      </p:sp>
      <p:pic>
        <p:nvPicPr>
          <p:cNvPr id="6" name="Picture 3"/>
          <p:cNvPicPr>
            <a:picLocks noChangeAspect="1" noChangeArrowheads="1"/>
          </p:cNvPicPr>
          <p:nvPr/>
        </p:nvPicPr>
        <p:blipFill>
          <a:blip r:embed="rId2"/>
          <a:srcRect/>
          <a:stretch>
            <a:fillRect/>
          </a:stretch>
        </p:blipFill>
        <p:spPr bwMode="auto">
          <a:xfrm>
            <a:off x="6215074" y="2714620"/>
            <a:ext cx="2643206" cy="2786082"/>
          </a:xfrm>
          <a:prstGeom prst="rect">
            <a:avLst/>
          </a:prstGeom>
          <a:noFill/>
          <a:ln w="9525">
            <a:solidFill>
              <a:srgbClr val="0033CC"/>
            </a:solid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1500174"/>
            <a:ext cx="8643998" cy="4143404"/>
          </a:xfrm>
          <a:ln w="28575">
            <a:solidFill>
              <a:schemeClr val="tx1"/>
            </a:solidFill>
            <a:prstDash val="dashDot"/>
          </a:ln>
        </p:spPr>
        <p:txBody>
          <a:bodyPr lIns="360000" tIns="216000" rIns="360000" bIns="216000">
            <a:normAutofit lnSpcReduction="10000"/>
          </a:bodyPr>
          <a:lstStyle/>
          <a:p>
            <a:pPr marL="274320" lvl="1" indent="-274320" algn="just">
              <a:lnSpc>
                <a:spcPct val="150000"/>
              </a:lnSpc>
              <a:buClr>
                <a:schemeClr val="accent3"/>
              </a:buClr>
              <a:buSzPct val="95000"/>
              <a:buNone/>
            </a:pPr>
            <a:r>
              <a:rPr lang="fr-FR" sz="2800" dirty="0" smtClean="0">
                <a:latin typeface="Times New Roman" pitchFamily="18" charset="0"/>
                <a:cs typeface="Times New Roman" pitchFamily="18" charset="0"/>
              </a:rPr>
              <a:t>Dans des situations particulières (ex: </a:t>
            </a:r>
            <a:r>
              <a:rPr lang="fr-FR" sz="2800" b="1" dirty="0" smtClean="0">
                <a:latin typeface="Times New Roman" pitchFamily="18" charset="0"/>
                <a:cs typeface="Times New Roman" pitchFamily="18" charset="0"/>
              </a:rPr>
              <a:t>prise de médicaments ou de composés toxiques liposolubles</a:t>
            </a:r>
            <a:r>
              <a:rPr lang="fr-FR" sz="2800" dirty="0" smtClean="0">
                <a:latin typeface="Times New Roman" pitchFamily="18" charset="0"/>
                <a:cs typeface="Times New Roman" pitchFamily="18" charset="0"/>
              </a:rPr>
              <a:t>), le REL des cellules hépatiques et afin d’augmenter la capacité fonctionnelle de ces saccules, peut doubler de surface en quelques jours, puis revenir ensuite aux dimensions d'origine.</a:t>
            </a:r>
          </a:p>
          <a:p>
            <a:pPr algn="just">
              <a:lnSpc>
                <a:spcPct val="150000"/>
              </a:lnSpc>
              <a:buNone/>
            </a:pPr>
            <a:endParaRPr lang="fr-FR" sz="2800" dirty="0" smtClean="0">
              <a:latin typeface="Times New Roman" pitchFamily="18" charset="0"/>
              <a:cs typeface="Times New Roman" pitchFamily="18" charset="0"/>
            </a:endParaRPr>
          </a:p>
          <a:p>
            <a:pPr algn="just"/>
            <a:endParaRPr lang="fr-FR" sz="2800" dirty="0" smtClean="0">
              <a:latin typeface="Times New Roman" pitchFamily="18" charset="0"/>
              <a:cs typeface="Times New Roman" pitchFamily="18" charset="0"/>
            </a:endParaRPr>
          </a:p>
        </p:txBody>
      </p:sp>
      <p:sp>
        <p:nvSpPr>
          <p:cNvPr id="6" name="Rectangle à coins arrondis 5"/>
          <p:cNvSpPr/>
          <p:nvPr/>
        </p:nvSpPr>
        <p:spPr>
          <a:xfrm>
            <a:off x="108594" y="71414"/>
            <a:ext cx="8964000" cy="1116000"/>
          </a:xfrm>
          <a:prstGeom prst="roundRect">
            <a:avLst/>
          </a:prstGeom>
          <a:solidFill>
            <a:srgbClr val="669900"/>
          </a:solidFill>
          <a:ln w="57150">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sp>
        <p:nvSpPr>
          <p:cNvPr id="7" name="Titre 4"/>
          <p:cNvSpPr>
            <a:spLocks noGrp="1"/>
          </p:cNvSpPr>
          <p:nvPr>
            <p:ph type="title"/>
          </p:nvPr>
        </p:nvSpPr>
        <p:spPr>
          <a:xfrm>
            <a:off x="171480" y="142852"/>
            <a:ext cx="8856000" cy="936000"/>
          </a:xfrm>
          <a:ln w="28575">
            <a:solidFill>
              <a:srgbClr val="666633"/>
            </a:solidFill>
          </a:ln>
        </p:spPr>
        <p:style>
          <a:lnRef idx="1">
            <a:schemeClr val="accent3"/>
          </a:lnRef>
          <a:fillRef idx="3">
            <a:schemeClr val="accent3"/>
          </a:fillRef>
          <a:effectRef idx="2">
            <a:schemeClr val="accent3"/>
          </a:effectRef>
          <a:fontRef idx="minor">
            <a:schemeClr val="lt1"/>
          </a:fontRef>
        </p:style>
        <p:txBody>
          <a:bodyPr anchor="ctr" anchorCtr="0">
            <a:normAutofit/>
          </a:bodyPr>
          <a:lstStyle/>
          <a:p>
            <a:pPr algn="ctr"/>
            <a:r>
              <a:rPr lang="fr-FR" sz="3600" b="1" dirty="0" smtClean="0">
                <a:solidFill>
                  <a:schemeClr val="tx1"/>
                </a:solidFill>
                <a:latin typeface="Times New Roman" pitchFamily="18" charset="0"/>
                <a:cs typeface="Times New Roman" pitchFamily="18" charset="0"/>
              </a:rPr>
              <a:t>Fonctions du réticulum endoplasmique lisse</a:t>
            </a:r>
            <a:endParaRPr lang="fr-FR" sz="3600" b="1" dirty="0">
              <a:solidFill>
                <a:schemeClr val="tx1"/>
              </a:solidFill>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06" y="71438"/>
            <a:ext cx="8964000" cy="928670"/>
          </a:xfrm>
          <a:ln>
            <a:solidFill>
              <a:srgbClr val="669900"/>
            </a:solidFill>
          </a:ln>
        </p:spPr>
        <p:style>
          <a:lnRef idx="2">
            <a:schemeClr val="accent3"/>
          </a:lnRef>
          <a:fillRef idx="1">
            <a:schemeClr val="lt1"/>
          </a:fillRef>
          <a:effectRef idx="0">
            <a:schemeClr val="accent3"/>
          </a:effectRef>
          <a:fontRef idx="minor">
            <a:schemeClr val="dk1"/>
          </a:fontRef>
        </p:style>
        <p:txBody>
          <a:bodyPr lIns="360000" tIns="144000" rIns="180000" bIns="144000">
            <a:normAutofit fontScale="90000"/>
          </a:bodyPr>
          <a:lstStyle/>
          <a:p>
            <a:pPr>
              <a:buFont typeface="Wingdings" pitchFamily="2" charset="2"/>
              <a:buChar char="v"/>
            </a:pPr>
            <a:r>
              <a:rPr lang="fr-FR" sz="2700" b="1" dirty="0" smtClean="0">
                <a:latin typeface="Times New Roman" pitchFamily="18" charset="0"/>
                <a:cs typeface="Times New Roman" pitchFamily="18" charset="0"/>
              </a:rPr>
              <a:t> Rôle important dans la détoxication et la métabolisation des poisons (Pesticides) ou des médicaments (Phénobarbital) </a:t>
            </a:r>
            <a:endParaRPr lang="fr-FR" sz="2700" b="1" dirty="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a:srcRect/>
          <a:stretch>
            <a:fillRect/>
          </a:stretch>
        </p:blipFill>
        <p:spPr bwMode="auto">
          <a:xfrm>
            <a:off x="72032" y="1000108"/>
            <a:ext cx="9072000" cy="5000660"/>
          </a:xfrm>
          <a:prstGeom prst="rect">
            <a:avLst/>
          </a:prstGeom>
          <a:noFill/>
          <a:ln w="9525">
            <a:noFill/>
            <a:miter lim="800000"/>
            <a:headEnd/>
            <a:tailEnd/>
          </a:ln>
          <a:effectLst/>
        </p:spPr>
      </p:pic>
      <p:sp>
        <p:nvSpPr>
          <p:cNvPr id="4" name="Rectangle 3"/>
          <p:cNvSpPr/>
          <p:nvPr/>
        </p:nvSpPr>
        <p:spPr>
          <a:xfrm>
            <a:off x="285720" y="6000768"/>
            <a:ext cx="8643998" cy="857232"/>
          </a:xfrm>
          <a:prstGeom prst="rect">
            <a:avLst/>
          </a:prstGeom>
        </p:spPr>
        <p:style>
          <a:lnRef idx="2">
            <a:schemeClr val="accent6"/>
          </a:lnRef>
          <a:fillRef idx="1">
            <a:schemeClr val="lt1"/>
          </a:fillRef>
          <a:effectRef idx="0">
            <a:schemeClr val="accent6"/>
          </a:effectRef>
          <a:fontRef idx="minor">
            <a:schemeClr val="dk1"/>
          </a:fontRef>
        </p:style>
        <p:txBody>
          <a:bodyPr tIns="0" bIns="144000" rtlCol="0" anchor="t" anchorCtr="0"/>
          <a:lstStyle/>
          <a:p>
            <a:r>
              <a:rPr lang="fr-FR" sz="2400" b="1" dirty="0" smtClean="0">
                <a:latin typeface="Times New Roman" pitchFamily="18" charset="0"/>
                <a:cs typeface="Times New Roman" pitchFamily="18" charset="0"/>
              </a:rPr>
              <a:t>Rôle du REL  dans la détoxification, avec la transformation de molécules toxiques en molécules atoxiques </a:t>
            </a:r>
          </a:p>
        </p:txBody>
      </p:sp>
    </p:spTree>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71406" y="0"/>
            <a:ext cx="4643470" cy="1928802"/>
          </a:xfrm>
          <a:prstGeom prst="ellipse">
            <a:avLst/>
          </a:prstGeom>
          <a:gradFill flip="none" rotWithShape="1">
            <a:gsLst>
              <a:gs pos="0">
                <a:schemeClr val="accent4">
                  <a:tint val="98000"/>
                  <a:shade val="25000"/>
                  <a:satMod val="250000"/>
                </a:schemeClr>
              </a:gs>
              <a:gs pos="68000">
                <a:schemeClr val="accent4">
                  <a:tint val="86000"/>
                  <a:satMod val="115000"/>
                </a:schemeClr>
              </a:gs>
              <a:gs pos="100000">
                <a:schemeClr val="accent4">
                  <a:tint val="50000"/>
                  <a:satMod val="150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fr-FR" sz="2400" b="1" dirty="0" smtClean="0">
                <a:ln>
                  <a:solidFill>
                    <a:srgbClr val="0033CC"/>
                  </a:solidFill>
                </a:ln>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Principe actif </a:t>
            </a:r>
            <a:r>
              <a:rPr lang="fr-FR" sz="2400" b="1" dirty="0" smtClean="0">
                <a:ln>
                  <a:solidFill>
                    <a:srgbClr val="C0000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liposoluble</a:t>
            </a:r>
          </a:p>
          <a:p>
            <a:pPr algn="ctr"/>
            <a:r>
              <a:rPr lang="fr-FR" sz="2200" b="1" dirty="0" smtClean="0">
                <a:ln>
                  <a:solidFill>
                    <a:srgbClr val="0033CC"/>
                  </a:solidFill>
                </a:ln>
                <a:solidFill>
                  <a:srgbClr val="660066"/>
                </a:solidFill>
                <a:effectLst>
                  <a:outerShdw blurRad="38100" dist="38100" dir="2700000" algn="tl">
                    <a:srgbClr val="000000">
                      <a:alpha val="43137"/>
                    </a:srgbClr>
                  </a:outerShdw>
                </a:effectLst>
                <a:latin typeface="Times New Roman" pitchFamily="18" charset="0"/>
                <a:cs typeface="Times New Roman" pitchFamily="18" charset="0"/>
              </a:rPr>
              <a:t>(Médicaments ou poisons) </a:t>
            </a:r>
          </a:p>
          <a:p>
            <a:pPr algn="ctr"/>
            <a:r>
              <a:rPr lang="fr-FR" sz="2000" b="1" dirty="0" smtClean="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Toxique et dangereux </a:t>
            </a:r>
          </a:p>
          <a:p>
            <a:pPr algn="ctr"/>
            <a:r>
              <a:rPr lang="fr-FR" sz="2000" b="1" dirty="0" smtClean="0">
                <a:ln>
                  <a:solidFill>
                    <a:schemeClr val="tx1"/>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pour la cellule</a:t>
            </a:r>
          </a:p>
        </p:txBody>
      </p:sp>
      <p:sp>
        <p:nvSpPr>
          <p:cNvPr id="6" name="Rectangle 5"/>
          <p:cNvSpPr/>
          <p:nvPr/>
        </p:nvSpPr>
        <p:spPr>
          <a:xfrm>
            <a:off x="4214810" y="400931"/>
            <a:ext cx="4786346" cy="1384995"/>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fr-FR" sz="2000" b="1" dirty="0" smtClean="0">
                <a:latin typeface="Times New Roman" pitchFamily="18" charset="0"/>
                <a:cs typeface="Times New Roman" pitchFamily="18" charset="0"/>
              </a:rPr>
              <a:t>le passage des substances liposolubles de faible PM est  très facile à travers la bicouche lipidique de la membrane.</a:t>
            </a:r>
            <a:r>
              <a:rPr lang="fr-FR" sz="2000" b="1" u="sng" dirty="0" smtClean="0">
                <a:solidFill>
                  <a:srgbClr val="C00000"/>
                </a:solidFill>
                <a:latin typeface="Times New Roman" pitchFamily="18" charset="0"/>
                <a:ea typeface="Calibri" pitchFamily="34" charset="0"/>
                <a:cs typeface="Times New Roman" pitchFamily="18" charset="0"/>
              </a:rPr>
              <a:t> </a:t>
            </a:r>
          </a:p>
          <a:p>
            <a:r>
              <a:rPr lang="fr-FR" sz="2400" b="1" dirty="0" smtClean="0">
                <a:ln>
                  <a:solidFill>
                    <a:srgbClr val="C00000"/>
                  </a:solidFill>
                </a:ln>
                <a:solidFill>
                  <a:srgbClr val="C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lang="fr-FR" sz="2400" b="1" u="sng" dirty="0" smtClean="0">
                <a:ln>
                  <a:solidFill>
                    <a:srgbClr val="C00000"/>
                  </a:solidFill>
                </a:ln>
                <a:solidFill>
                  <a:srgbClr val="C00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diffusion simple lipophile </a:t>
            </a:r>
            <a:endParaRPr lang="fr-FR" sz="2400" dirty="0">
              <a:ln>
                <a:solidFill>
                  <a:srgbClr val="C00000"/>
                </a:solidFill>
              </a:ln>
              <a:solidFill>
                <a:srgbClr val="C00000"/>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2"/>
          <a:srcRect/>
          <a:stretch>
            <a:fillRect/>
          </a:stretch>
        </p:blipFill>
        <p:spPr bwMode="auto">
          <a:xfrm>
            <a:off x="5000628" y="1857364"/>
            <a:ext cx="4143372" cy="1857388"/>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71438" y="1928802"/>
            <a:ext cx="2500298" cy="1500198"/>
          </a:xfrm>
          <a:prstGeom prst="rect">
            <a:avLst/>
          </a:prstGeom>
          <a:noFill/>
          <a:ln w="9525">
            <a:noFill/>
            <a:miter lim="800000"/>
            <a:headEnd/>
            <a:tailEnd/>
          </a:ln>
          <a:effectLst/>
        </p:spPr>
      </p:pic>
      <p:cxnSp>
        <p:nvCxnSpPr>
          <p:cNvPr id="11" name="Connecteur droit avec flèche 10"/>
          <p:cNvCxnSpPr/>
          <p:nvPr/>
        </p:nvCxnSpPr>
        <p:spPr>
          <a:xfrm rot="5400000">
            <a:off x="7640297" y="3218223"/>
            <a:ext cx="1008000"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858180" y="1857364"/>
            <a:ext cx="1285852" cy="4286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b="1" dirty="0" smtClean="0">
                <a:solidFill>
                  <a:srgbClr val="C00000"/>
                </a:solidFill>
                <a:latin typeface="Times New Roman" pitchFamily="18" charset="0"/>
                <a:cs typeface="Times New Roman" pitchFamily="18" charset="0"/>
              </a:rPr>
              <a:t>Gaz et molécule liposoluble</a:t>
            </a:r>
            <a:endParaRPr lang="fr-FR" sz="1200" b="1" dirty="0">
              <a:solidFill>
                <a:srgbClr val="C00000"/>
              </a:solidFill>
              <a:latin typeface="Times New Roman" pitchFamily="18" charset="0"/>
              <a:cs typeface="Times New Roman" pitchFamily="18" charset="0"/>
            </a:endParaRPr>
          </a:p>
        </p:txBody>
      </p:sp>
      <p:sp>
        <p:nvSpPr>
          <p:cNvPr id="14" name="Explosion 2 13"/>
          <p:cNvSpPr/>
          <p:nvPr/>
        </p:nvSpPr>
        <p:spPr>
          <a:xfrm>
            <a:off x="0" y="3071810"/>
            <a:ext cx="5429256" cy="2428892"/>
          </a:xfrm>
          <a:prstGeom prst="irregularSeal2">
            <a:avLst/>
          </a:prstGeom>
          <a:solidFill>
            <a:schemeClr val="bg1">
              <a:lumMod val="50000"/>
            </a:schemeClr>
          </a:solidFill>
          <a:ln>
            <a:solidFill>
              <a:srgbClr val="F200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Times New Roman" pitchFamily="18" charset="0"/>
                <a:cs typeface="Times New Roman" pitchFamily="18" charset="0"/>
              </a:rPr>
              <a:t>Dégâts et dommages cellulaires </a:t>
            </a:r>
            <a:endParaRPr lang="fr-FR" sz="2800" b="1" dirty="0">
              <a:latin typeface="Times New Roman" pitchFamily="18" charset="0"/>
              <a:cs typeface="Times New Roman" pitchFamily="18" charset="0"/>
            </a:endParaRPr>
          </a:p>
        </p:txBody>
      </p:sp>
      <p:sp>
        <p:nvSpPr>
          <p:cNvPr id="15" name="Flèche droite 14"/>
          <p:cNvSpPr/>
          <p:nvPr/>
        </p:nvSpPr>
        <p:spPr>
          <a:xfrm>
            <a:off x="3571868" y="3929066"/>
            <a:ext cx="2643206" cy="1643074"/>
          </a:xfrm>
          <a:prstGeom prst="rightArrow">
            <a:avLst/>
          </a:prstGeom>
          <a:gradFill flip="none" rotWithShape="1">
            <a:gsLst>
              <a:gs pos="0">
                <a:srgbClr val="FF8585">
                  <a:tint val="66000"/>
                  <a:satMod val="160000"/>
                </a:srgbClr>
              </a:gs>
              <a:gs pos="50000">
                <a:srgbClr val="FF8585">
                  <a:tint val="44500"/>
                  <a:satMod val="160000"/>
                </a:srgbClr>
              </a:gs>
              <a:gs pos="100000">
                <a:srgbClr val="FF8585">
                  <a:tint val="23500"/>
                  <a:satMod val="160000"/>
                </a:srgbClr>
              </a:gs>
            </a:gsLst>
            <a:lin ang="5400000" scaled="1"/>
            <a:tileRect/>
          </a:gra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n>
                  <a:solidFill>
                    <a:srgbClr val="C0000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REL Hépatocyte</a:t>
            </a:r>
            <a:endParaRPr lang="fr-FR" sz="2400" b="1" dirty="0">
              <a:ln>
                <a:solidFill>
                  <a:srgbClr val="C00000"/>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Rectangle à coins arrondis 15"/>
          <p:cNvSpPr/>
          <p:nvPr/>
        </p:nvSpPr>
        <p:spPr>
          <a:xfrm>
            <a:off x="6215074" y="4214818"/>
            <a:ext cx="2786082" cy="857256"/>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ln>
                  <a:solidFill>
                    <a:srgbClr val="003399"/>
                  </a:solidFill>
                </a:ln>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Métabolites Hydrosolubles </a:t>
            </a:r>
            <a:endParaRPr lang="fr-FR" sz="2400" b="1" dirty="0">
              <a:ln>
                <a:solidFill>
                  <a:srgbClr val="003399"/>
                </a:solidFill>
              </a:ln>
              <a:solidFill>
                <a:srgbClr val="0000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Rectangle 17"/>
          <p:cNvSpPr/>
          <p:nvPr/>
        </p:nvSpPr>
        <p:spPr>
          <a:xfrm>
            <a:off x="6286512" y="5072074"/>
            <a:ext cx="2714612" cy="1631216"/>
          </a:xfrm>
          <a:prstGeom prst="rect">
            <a:avLst/>
          </a:prstGeom>
          <a:solidFill>
            <a:schemeClr val="bg2">
              <a:lumMod val="90000"/>
            </a:schemeClr>
          </a:solidFill>
          <a:ln>
            <a:solidFill>
              <a:srgbClr val="003399"/>
            </a:solidFill>
          </a:ln>
          <a:effectLst>
            <a:outerShdw blurRad="107950" dist="12700" dir="5400000" algn="ctr">
              <a:srgbClr val="000000"/>
            </a:outerShdw>
          </a:effectLst>
        </p:spPr>
        <p:txBody>
          <a:bodyPr wrap="square">
            <a:spAutoFit/>
          </a:bodyPr>
          <a:lstStyle/>
          <a:p>
            <a:pPr algn="just">
              <a:buClr>
                <a:srgbClr val="FFFF00"/>
              </a:buClr>
              <a:buNone/>
            </a:pPr>
            <a:r>
              <a:rPr lang="fr-FR" sz="2000" b="1" dirty="0" smtClean="0">
                <a:latin typeface="Times New Roman" pitchFamily="18" charset="0"/>
                <a:cs typeface="Times New Roman" pitchFamily="18" charset="0"/>
              </a:rPr>
              <a:t>La membrane plasmique s’oppose à la libre diffusion des ions et </a:t>
            </a:r>
            <a:r>
              <a:rPr lang="fr-FR" sz="2000" b="1" dirty="0" smtClean="0">
                <a:ln>
                  <a:solidFill>
                    <a:srgbClr val="000066"/>
                  </a:solidFill>
                </a:ln>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des solutés hydrosolubles. </a:t>
            </a:r>
          </a:p>
        </p:txBody>
      </p:sp>
      <p:pic>
        <p:nvPicPr>
          <p:cNvPr id="11268" name="Picture 4" descr="L'urine, un déchet très utile! - SimplyScience"/>
          <p:cNvPicPr>
            <a:picLocks noChangeAspect="1" noChangeArrowheads="1"/>
          </p:cNvPicPr>
          <p:nvPr/>
        </p:nvPicPr>
        <p:blipFill>
          <a:blip r:embed="rId4" cstate="print"/>
          <a:srcRect/>
          <a:stretch>
            <a:fillRect/>
          </a:stretch>
        </p:blipFill>
        <p:spPr bwMode="auto">
          <a:xfrm>
            <a:off x="2214546" y="5286388"/>
            <a:ext cx="1357322" cy="1500174"/>
          </a:xfrm>
          <a:prstGeom prst="rect">
            <a:avLst/>
          </a:prstGeom>
          <a:noFill/>
        </p:spPr>
      </p:pic>
      <p:sp>
        <p:nvSpPr>
          <p:cNvPr id="17" name="Flèche gauche 16"/>
          <p:cNvSpPr/>
          <p:nvPr/>
        </p:nvSpPr>
        <p:spPr>
          <a:xfrm>
            <a:off x="3428992" y="5214950"/>
            <a:ext cx="2862221" cy="1643050"/>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Facilement excrétés par les voies d’excrétion  (urines)</a:t>
            </a:r>
            <a:endParaRPr lang="fr-FR" dirty="0"/>
          </a:p>
        </p:txBody>
      </p:sp>
      <p:sp>
        <p:nvSpPr>
          <p:cNvPr id="19" name="Flèche à trois pointes 18"/>
          <p:cNvSpPr/>
          <p:nvPr/>
        </p:nvSpPr>
        <p:spPr>
          <a:xfrm rot="10800000">
            <a:off x="2928926" y="1714488"/>
            <a:ext cx="1571636" cy="1428760"/>
          </a:xfrm>
          <a:prstGeom prst="leftRightUpArrow">
            <a:avLst/>
          </a:prstGeom>
          <a:solidFill>
            <a:srgbClr val="F2007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8926" y="5072074"/>
            <a:ext cx="3286148" cy="1285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714348" y="2143116"/>
            <a:ext cx="7143800"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2"/>
          <a:srcRect/>
          <a:stretch>
            <a:fillRect/>
          </a:stretch>
        </p:blipFill>
        <p:spPr bwMode="auto">
          <a:xfrm>
            <a:off x="142844" y="71413"/>
            <a:ext cx="8786874" cy="5786479"/>
          </a:xfrm>
          <a:prstGeom prst="rect">
            <a:avLst/>
          </a:prstGeom>
          <a:noFill/>
          <a:ln w="9525">
            <a:noFill/>
            <a:miter lim="800000"/>
            <a:headEnd/>
            <a:tailEnd/>
          </a:ln>
          <a:effectLst/>
        </p:spPr>
      </p:pic>
      <p:sp>
        <p:nvSpPr>
          <p:cNvPr id="5" name="Rectangle 4"/>
          <p:cNvSpPr/>
          <p:nvPr/>
        </p:nvSpPr>
        <p:spPr>
          <a:xfrm>
            <a:off x="142844" y="5929330"/>
            <a:ext cx="8858312" cy="857232"/>
          </a:xfrm>
          <a:prstGeom prst="rect">
            <a:avLst/>
          </a:prstGeom>
          <a:ln w="76200" cmpd="thinThick">
            <a:solidFill>
              <a:schemeClr val="tx1"/>
            </a:solidFill>
          </a:ln>
        </p:spPr>
        <p:style>
          <a:lnRef idx="2">
            <a:schemeClr val="accent6"/>
          </a:lnRef>
          <a:fillRef idx="1">
            <a:schemeClr val="lt1"/>
          </a:fillRef>
          <a:effectRef idx="0">
            <a:schemeClr val="accent6"/>
          </a:effectRef>
          <a:fontRef idx="minor">
            <a:schemeClr val="dk1"/>
          </a:fontRef>
        </p:style>
        <p:txBody>
          <a:bodyPr tIns="0" bIns="144000" rtlCol="0" anchor="t" anchorCtr="0"/>
          <a:lstStyle/>
          <a:p>
            <a:r>
              <a:rPr lang="fr-FR" sz="2400" b="1" dirty="0" smtClean="0">
                <a:solidFill>
                  <a:srgbClr val="002060"/>
                </a:solidFill>
                <a:latin typeface="Times New Roman" pitchFamily="18" charset="0"/>
                <a:cs typeface="Times New Roman" pitchFamily="18" charset="0"/>
              </a:rPr>
              <a:t>Rôle du REL  dans la détoxification, avec la transformation de molécules toxiques en molécules atoxiques </a:t>
            </a:r>
          </a:p>
        </p:txBody>
      </p:sp>
    </p:spTree>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8" y="71414"/>
            <a:ext cx="9036000" cy="2428892"/>
          </a:xfrm>
          <a:ln w="57150">
            <a:solidFill>
              <a:srgbClr val="00CC00"/>
            </a:solidFill>
          </a:ln>
        </p:spPr>
        <p:style>
          <a:lnRef idx="2">
            <a:schemeClr val="accent3"/>
          </a:lnRef>
          <a:fillRef idx="1">
            <a:schemeClr val="lt1"/>
          </a:fillRef>
          <a:effectRef idx="0">
            <a:schemeClr val="accent3"/>
          </a:effectRef>
          <a:fontRef idx="minor">
            <a:schemeClr val="dk1"/>
          </a:fontRef>
        </p:style>
        <p:txBody>
          <a:bodyPr lIns="180000" tIns="180000" rIns="180000" bIns="180000" anchor="t" anchorCtr="0">
            <a:noAutofit/>
          </a:bodyPr>
          <a:lstStyle/>
          <a:p>
            <a:pPr algn="just">
              <a:buFont typeface="Wingdings" pitchFamily="2" charset="2"/>
              <a:buChar char="v"/>
            </a:pPr>
            <a:r>
              <a:rPr lang="fr-FR" sz="2400"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Synthèse et assemblage des bicouches lipidiques </a:t>
            </a:r>
            <a:r>
              <a:rPr lang="fr-FR" sz="2400" dirty="0" smtClean="0">
                <a:latin typeface="Times New Roman" pitchFamily="18" charset="0"/>
                <a:cs typeface="Times New Roman" pitchFamily="18" charset="0"/>
              </a:rPr>
              <a:t/>
            </a:r>
            <a:br>
              <a:rPr lang="fr-FR" sz="2400" dirty="0" smtClean="0">
                <a:latin typeface="Times New Roman" pitchFamily="18" charset="0"/>
                <a:cs typeface="Times New Roman" pitchFamily="18" charset="0"/>
              </a:rPr>
            </a:br>
            <a:r>
              <a:rPr lang="fr-FR" sz="2400" dirty="0" smtClean="0">
                <a:latin typeface="Times New Roman" pitchFamily="18" charset="0"/>
                <a:cs typeface="Times New Roman" pitchFamily="18" charset="0"/>
              </a:rPr>
              <a:t>        Synthèse de toutes les classes majeures de lipides membranaires, phospholipides, </a:t>
            </a:r>
            <a:r>
              <a:rPr lang="fr-FR" sz="2400" dirty="0" err="1" smtClean="0">
                <a:latin typeface="Times New Roman" pitchFamily="18" charset="0"/>
                <a:cs typeface="Times New Roman" pitchFamily="18" charset="0"/>
              </a:rPr>
              <a:t>phosphogycérolipides</a:t>
            </a:r>
            <a:r>
              <a:rPr lang="fr-FR" sz="2400" dirty="0" smtClean="0">
                <a:latin typeface="Times New Roman" pitchFamily="18" charset="0"/>
                <a:cs typeface="Times New Roman" pitchFamily="18" charset="0"/>
              </a:rPr>
              <a:t> et cholestérol permettant ainsi le remaniement permanent de la membrane cytoplasmique.</a:t>
            </a:r>
            <a:br>
              <a:rPr lang="fr-FR" sz="2400" dirty="0" smtClean="0">
                <a:latin typeface="Times New Roman" pitchFamily="18" charset="0"/>
                <a:cs typeface="Times New Roman" pitchFamily="18" charset="0"/>
              </a:rPr>
            </a:br>
            <a:r>
              <a:rPr lang="fr-FR" sz="2400" dirty="0" smtClean="0">
                <a:latin typeface="Times New Roman" pitchFamily="18" charset="0"/>
                <a:cs typeface="Times New Roman" pitchFamily="18" charset="0"/>
              </a:rPr>
              <a:t>         Le REL représente aussi la source de lipides pour la membrane externe de la mitochondrie.</a:t>
            </a:r>
            <a:endParaRPr lang="fr-FR" sz="2400" dirty="0">
              <a:latin typeface="Times New Roman" pitchFamily="18" charset="0"/>
              <a:cs typeface="Times New Roman" pitchFamily="18" charset="0"/>
            </a:endParaRPr>
          </a:p>
        </p:txBody>
      </p:sp>
      <p:pic>
        <p:nvPicPr>
          <p:cNvPr id="8197" name="Picture 5"/>
          <p:cNvPicPr>
            <a:picLocks noChangeAspect="1" noChangeArrowheads="1"/>
          </p:cNvPicPr>
          <p:nvPr/>
        </p:nvPicPr>
        <p:blipFill>
          <a:blip r:embed="rId2"/>
          <a:srcRect/>
          <a:stretch>
            <a:fillRect/>
          </a:stretch>
        </p:blipFill>
        <p:spPr bwMode="auto">
          <a:xfrm>
            <a:off x="142876" y="2643182"/>
            <a:ext cx="8786842" cy="4071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èche droite à entaille 4"/>
          <p:cNvSpPr/>
          <p:nvPr/>
        </p:nvSpPr>
        <p:spPr>
          <a:xfrm>
            <a:off x="142844" y="642918"/>
            <a:ext cx="571504" cy="285752"/>
          </a:xfrm>
          <a:prstGeom prst="notchedRight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à entaille 5"/>
          <p:cNvSpPr/>
          <p:nvPr/>
        </p:nvSpPr>
        <p:spPr>
          <a:xfrm>
            <a:off x="214282" y="1714488"/>
            <a:ext cx="571504" cy="285752"/>
          </a:xfrm>
          <a:prstGeom prst="notchedRight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4"/>
            <a:ext cx="8643998" cy="2071702"/>
          </a:xfrm>
          <a:ln>
            <a:prstDash val="dashDot"/>
          </a:ln>
        </p:spPr>
        <p:style>
          <a:lnRef idx="2">
            <a:schemeClr val="accent3"/>
          </a:lnRef>
          <a:fillRef idx="1">
            <a:schemeClr val="lt1"/>
          </a:fillRef>
          <a:effectRef idx="0">
            <a:schemeClr val="accent3"/>
          </a:effectRef>
          <a:fontRef idx="minor">
            <a:schemeClr val="dk1"/>
          </a:fontRef>
        </p:style>
        <p:txBody>
          <a:bodyPr lIns="216000" tIns="216000" rIns="216000" bIns="216000" anchor="ctr" anchorCtr="0">
            <a:normAutofit fontScale="90000"/>
          </a:bodyPr>
          <a:lstStyle/>
          <a:p>
            <a:pPr algn="just">
              <a:lnSpc>
                <a:spcPct val="150000"/>
              </a:lnSpc>
              <a:buFont typeface="Wingdings" pitchFamily="2" charset="2"/>
              <a:buChar char="v"/>
            </a:pPr>
            <a:r>
              <a:rPr lang="fr-FR" sz="2400"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Synthèse, des hormones stéroïdes dérivées du cholestérol ; </a:t>
            </a:r>
            <a:r>
              <a:rPr lang="fr-FR" sz="2400" dirty="0" smtClean="0">
                <a:latin typeface="Times New Roman" pitchFamily="18" charset="0"/>
                <a:cs typeface="Times New Roman" pitchFamily="18" charset="0"/>
              </a:rPr>
              <a:t>hormones synthétisées par les cellules du testicule, cellules du corps jaune, cellules de la corticosurrénale, </a:t>
            </a:r>
            <a:endParaRPr lang="fr-FR" sz="2400" dirty="0">
              <a:latin typeface="Times New Roman" pitchFamily="18" charset="0"/>
              <a:cs typeface="Times New Roman" pitchFamily="18" charset="0"/>
            </a:endParaRPr>
          </a:p>
        </p:txBody>
      </p:sp>
      <p:pic>
        <p:nvPicPr>
          <p:cNvPr id="28675" name="Picture 3"/>
          <p:cNvPicPr>
            <a:picLocks noChangeAspect="1" noChangeArrowheads="1"/>
          </p:cNvPicPr>
          <p:nvPr/>
        </p:nvPicPr>
        <p:blipFill>
          <a:blip r:embed="rId2"/>
          <a:srcRect/>
          <a:stretch>
            <a:fillRect/>
          </a:stretch>
        </p:blipFill>
        <p:spPr bwMode="auto">
          <a:xfrm>
            <a:off x="142844" y="1885958"/>
            <a:ext cx="4929222" cy="4829190"/>
          </a:xfrm>
          <a:prstGeom prst="rect">
            <a:avLst/>
          </a:prstGeom>
          <a:noFill/>
          <a:ln w="9525">
            <a:noFill/>
            <a:miter lim="800000"/>
            <a:headEnd/>
            <a:tailEnd/>
          </a:ln>
          <a:effectLst/>
        </p:spPr>
      </p:pic>
      <p:pic>
        <p:nvPicPr>
          <p:cNvPr id="28677" name="Picture 5" descr="Corticosurrénale : définition - docteurclic.com"/>
          <p:cNvPicPr>
            <a:picLocks noChangeAspect="1" noChangeArrowheads="1"/>
          </p:cNvPicPr>
          <p:nvPr/>
        </p:nvPicPr>
        <p:blipFill>
          <a:blip r:embed="rId3"/>
          <a:srcRect/>
          <a:stretch>
            <a:fillRect/>
          </a:stretch>
        </p:blipFill>
        <p:spPr bwMode="auto">
          <a:xfrm>
            <a:off x="5072066" y="1357298"/>
            <a:ext cx="3929090" cy="3900478"/>
          </a:xfrm>
          <a:prstGeom prst="rect">
            <a:avLst/>
          </a:prstGeom>
          <a:noFill/>
        </p:spPr>
      </p:pic>
    </p:spTree>
  </p:cSld>
  <p:clrMapOvr>
    <a:masterClrMapping/>
  </p:clrMapOvr>
  <p:transition>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4"/>
            <a:ext cx="8643998" cy="1357322"/>
          </a:xfrm>
          <a:ln>
            <a:prstDash val="dashDot"/>
          </a:ln>
        </p:spPr>
        <p:style>
          <a:lnRef idx="2">
            <a:schemeClr val="accent3"/>
          </a:lnRef>
          <a:fillRef idx="1">
            <a:schemeClr val="lt1"/>
          </a:fillRef>
          <a:effectRef idx="0">
            <a:schemeClr val="accent3"/>
          </a:effectRef>
          <a:fontRef idx="minor">
            <a:schemeClr val="dk1"/>
          </a:fontRef>
        </p:style>
        <p:txBody>
          <a:bodyPr lIns="216000" tIns="216000" rIns="216000" bIns="216000" anchor="ctr" anchorCtr="0">
            <a:normAutofit fontScale="90000"/>
          </a:bodyPr>
          <a:lstStyle/>
          <a:p>
            <a:pPr algn="just">
              <a:lnSpc>
                <a:spcPct val="150000"/>
              </a:lnSpc>
              <a:buFont typeface="Wingdings" pitchFamily="2" charset="2"/>
              <a:buChar char="v"/>
            </a:pPr>
            <a:r>
              <a:rPr lang="fr-FR" sz="2400" dirty="0" smtClean="0">
                <a:latin typeface="Times New Roman" pitchFamily="18" charset="0"/>
                <a:cs typeface="Times New Roman" pitchFamily="18" charset="0"/>
              </a:rPr>
              <a:t>ces cellules possèdent un réticulum endoplasmique lisse développé constitué de très </a:t>
            </a:r>
            <a:r>
              <a:rPr lang="fr-FR" sz="2400" b="1" dirty="0" smtClean="0">
                <a:solidFill>
                  <a:srgbClr val="0033CC"/>
                </a:solidFill>
                <a:latin typeface="Times New Roman" pitchFamily="18" charset="0"/>
                <a:cs typeface="Times New Roman" pitchFamily="18" charset="0"/>
              </a:rPr>
              <a:t>nombreux tubules enchevêtrés</a:t>
            </a:r>
            <a:r>
              <a:rPr lang="fr-FR"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pic>
        <p:nvPicPr>
          <p:cNvPr id="66563" name="Picture 3"/>
          <p:cNvPicPr>
            <a:picLocks noChangeAspect="1" noChangeArrowheads="1"/>
          </p:cNvPicPr>
          <p:nvPr/>
        </p:nvPicPr>
        <p:blipFill>
          <a:blip r:embed="rId2"/>
          <a:srcRect/>
          <a:stretch>
            <a:fillRect/>
          </a:stretch>
        </p:blipFill>
        <p:spPr bwMode="auto">
          <a:xfrm>
            <a:off x="214282" y="1285860"/>
            <a:ext cx="8643998" cy="53721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06" y="71414"/>
            <a:ext cx="8892000" cy="1275608"/>
          </a:xfrm>
        </p:spPr>
        <p:style>
          <a:lnRef idx="2">
            <a:schemeClr val="accent3"/>
          </a:lnRef>
          <a:fillRef idx="1">
            <a:schemeClr val="lt1"/>
          </a:fillRef>
          <a:effectRef idx="0">
            <a:schemeClr val="accent3"/>
          </a:effectRef>
          <a:fontRef idx="minor">
            <a:schemeClr val="dk1"/>
          </a:fontRef>
        </p:style>
        <p:txBody>
          <a:bodyPr lIns="216000" tIns="216000" rIns="216000" bIns="216000" anchor="ctr" anchorCtr="0">
            <a:noAutofit/>
          </a:bodyPr>
          <a:lstStyle/>
          <a:p>
            <a:pPr algn="just">
              <a:buFont typeface="Wingdings" pitchFamily="2" charset="2"/>
              <a:buChar char="v"/>
            </a:pPr>
            <a:r>
              <a:rPr lang="fr-FR" sz="2400" dirty="0" smtClean="0">
                <a:latin typeface="Times New Roman" pitchFamily="18" charset="0"/>
                <a:cs typeface="Times New Roman" pitchFamily="18" charset="0"/>
              </a:rPr>
              <a:t> </a:t>
            </a:r>
            <a:r>
              <a:rPr lang="fr-FR" sz="2400" b="1" dirty="0" smtClean="0">
                <a:latin typeface="Times New Roman" pitchFamily="18" charset="0"/>
                <a:cs typeface="Times New Roman" pitchFamily="18" charset="0"/>
              </a:rPr>
              <a:t>Stockage du calcium intracellulaire: </a:t>
            </a:r>
            <a:r>
              <a:rPr lang="fr-FR" sz="2400" dirty="0" smtClean="0">
                <a:latin typeface="Times New Roman" pitchFamily="18" charset="0"/>
                <a:cs typeface="Times New Roman" pitchFamily="18" charset="0"/>
              </a:rPr>
              <a:t>la libération massive d'ions calcium stockés dans le réticulum </a:t>
            </a:r>
            <a:r>
              <a:rPr lang="fr-FR" sz="2400" dirty="0" err="1" smtClean="0">
                <a:latin typeface="Times New Roman" pitchFamily="18" charset="0"/>
                <a:cs typeface="Times New Roman" pitchFamily="18" charset="0"/>
              </a:rPr>
              <a:t>sarcoplasmique</a:t>
            </a:r>
            <a:r>
              <a:rPr lang="fr-FR" sz="2400" dirty="0" smtClean="0">
                <a:latin typeface="Times New Roman" pitchFamily="18" charset="0"/>
                <a:cs typeface="Times New Roman" pitchFamily="18" charset="0"/>
              </a:rPr>
              <a:t> déclenche la contraction des muscles striés.</a:t>
            </a:r>
            <a:endParaRPr lang="fr-FR"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71406" y="1428736"/>
            <a:ext cx="8929750" cy="528641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8" y="4357694"/>
            <a:ext cx="9001156" cy="2434101"/>
          </a:xfrm>
          <a:prstGeom prst="rect">
            <a:avLst/>
          </a:prstGeom>
          <a:ln w="76200">
            <a:solidFill>
              <a:srgbClr val="FF0000"/>
            </a:solidFill>
            <a:prstDash val="solid"/>
          </a:ln>
        </p:spPr>
        <p:txBody>
          <a:bodyPr wrap="square" lIns="180000" tIns="108000" rIns="180000" bIns="108000">
            <a:spAutoFit/>
          </a:bodyPr>
          <a:lstStyle/>
          <a:p>
            <a:pPr algn="just"/>
            <a:r>
              <a:rPr lang="fr-FR" sz="2400" dirty="0" smtClean="0">
                <a:latin typeface="Times New Roman" pitchFamily="18" charset="0"/>
                <a:cs typeface="Times New Roman" pitchFamily="18" charset="0"/>
              </a:rPr>
              <a:t>Le </a:t>
            </a:r>
            <a:r>
              <a:rPr lang="fr-FR" sz="2400" b="1" dirty="0" smtClean="0">
                <a:solidFill>
                  <a:srgbClr val="00B050"/>
                </a:solidFill>
                <a:latin typeface="Times New Roman" pitchFamily="18" charset="0"/>
                <a:cs typeface="Times New Roman" pitchFamily="18" charset="0"/>
              </a:rPr>
              <a:t>système </a:t>
            </a:r>
            <a:r>
              <a:rPr lang="fr-FR" sz="2400" b="1" dirty="0" err="1" smtClean="0">
                <a:solidFill>
                  <a:srgbClr val="00B050"/>
                </a:solidFill>
                <a:latin typeface="Times New Roman" pitchFamily="18" charset="0"/>
                <a:cs typeface="Times New Roman" pitchFamily="18" charset="0"/>
              </a:rPr>
              <a:t>endomembranaire</a:t>
            </a:r>
            <a:r>
              <a:rPr lang="fr-FR" sz="2400" b="1" dirty="0" smtClean="0">
                <a:solidFill>
                  <a:srgbClr val="00B050"/>
                </a:solidFill>
                <a:latin typeface="Times New Roman" pitchFamily="18" charset="0"/>
                <a:cs typeface="Times New Roman" pitchFamily="18" charset="0"/>
              </a:rPr>
              <a:t> </a:t>
            </a:r>
            <a:r>
              <a:rPr lang="fr-FR" sz="2400" dirty="0" smtClean="0">
                <a:latin typeface="Times New Roman" pitchFamily="18" charset="0"/>
                <a:cs typeface="Times New Roman" pitchFamily="18" charset="0"/>
              </a:rPr>
              <a:t>appelé aussi </a:t>
            </a:r>
            <a:r>
              <a:rPr lang="fr-FR" sz="2400" b="1" dirty="0" smtClean="0">
                <a:solidFill>
                  <a:srgbClr val="0033CC"/>
                </a:solidFill>
                <a:latin typeface="Times New Roman" pitchFamily="18" charset="0"/>
                <a:cs typeface="Times New Roman" pitchFamily="18" charset="0"/>
              </a:rPr>
              <a:t>système de flux membranaires</a:t>
            </a:r>
            <a:r>
              <a:rPr lang="fr-FR" sz="2400" dirty="0" smtClean="0">
                <a:latin typeface="Times New Roman" pitchFamily="18" charset="0"/>
                <a:cs typeface="Times New Roman" pitchFamily="18" charset="0"/>
              </a:rPr>
              <a:t> (</a:t>
            </a:r>
            <a:r>
              <a:rPr lang="fr-FR" sz="2400" b="1" dirty="0" smtClean="0">
                <a:solidFill>
                  <a:srgbClr val="FF0000"/>
                </a:solidFill>
                <a:latin typeface="Times New Roman" pitchFamily="18" charset="0"/>
                <a:cs typeface="Times New Roman" pitchFamily="18" charset="0"/>
              </a:rPr>
              <a:t>existe seulement chez les Eucaryotes</a:t>
            </a:r>
            <a:r>
              <a:rPr lang="fr-FR" sz="2400" dirty="0" smtClean="0">
                <a:latin typeface="Times New Roman" pitchFamily="18" charset="0"/>
                <a:cs typeface="Times New Roman" pitchFamily="18" charset="0"/>
              </a:rPr>
              <a:t>) correspond à l’ensemble des compartiments intracellulaires limités par une membrane (de composition comparable à celle de la membrane cytoplasmique), </a:t>
            </a:r>
            <a:r>
              <a:rPr lang="fr-FR" sz="2400" b="1" dirty="0" smtClean="0">
                <a:solidFill>
                  <a:srgbClr val="FF0000"/>
                </a:solidFill>
                <a:latin typeface="Times New Roman" pitchFamily="18" charset="0"/>
                <a:cs typeface="Times New Roman" pitchFamily="18" charset="0"/>
              </a:rPr>
              <a:t>à l’exception </a:t>
            </a:r>
            <a:r>
              <a:rPr lang="fr-FR" sz="2400" dirty="0" smtClean="0">
                <a:latin typeface="Times New Roman" pitchFamily="18" charset="0"/>
                <a:cs typeface="Times New Roman" pitchFamily="18" charset="0"/>
              </a:rPr>
              <a:t>des </a:t>
            </a:r>
            <a:r>
              <a:rPr lang="fr-FR" sz="2400" b="1" dirty="0" smtClean="0">
                <a:solidFill>
                  <a:srgbClr val="C89800"/>
                </a:solidFill>
                <a:latin typeface="Times New Roman" pitchFamily="18" charset="0"/>
                <a:cs typeface="Times New Roman" pitchFamily="18" charset="0"/>
              </a:rPr>
              <a:t>peroxysomes</a:t>
            </a:r>
            <a:r>
              <a:rPr lang="fr-FR" sz="2400" b="1" dirty="0" smtClean="0">
                <a:latin typeface="Times New Roman" pitchFamily="18" charset="0"/>
                <a:cs typeface="Times New Roman" pitchFamily="18" charset="0"/>
              </a:rPr>
              <a:t>,</a:t>
            </a:r>
            <a:r>
              <a:rPr lang="fr-FR" sz="2400" dirty="0" smtClean="0">
                <a:latin typeface="Times New Roman" pitchFamily="18" charset="0"/>
                <a:cs typeface="Times New Roman" pitchFamily="18" charset="0"/>
              </a:rPr>
              <a:t> des </a:t>
            </a:r>
            <a:r>
              <a:rPr lang="fr-FR" sz="2400" b="1" dirty="0" smtClean="0">
                <a:solidFill>
                  <a:srgbClr val="C00000"/>
                </a:solidFill>
                <a:latin typeface="Times New Roman" pitchFamily="18" charset="0"/>
                <a:cs typeface="Times New Roman" pitchFamily="18" charset="0"/>
              </a:rPr>
              <a:t>mitochondries</a:t>
            </a:r>
            <a:r>
              <a:rPr lang="fr-FR" sz="2400" dirty="0" smtClean="0">
                <a:latin typeface="Times New Roman" pitchFamily="18" charset="0"/>
                <a:cs typeface="Times New Roman" pitchFamily="18" charset="0"/>
              </a:rPr>
              <a:t> et des </a:t>
            </a:r>
            <a:r>
              <a:rPr lang="fr-FR" sz="2400" b="1" dirty="0" smtClean="0">
                <a:solidFill>
                  <a:srgbClr val="00B050"/>
                </a:solidFill>
                <a:latin typeface="Times New Roman" pitchFamily="18" charset="0"/>
                <a:cs typeface="Times New Roman" pitchFamily="18" charset="0"/>
              </a:rPr>
              <a:t>chloroplastes</a:t>
            </a:r>
            <a:r>
              <a:rPr lang="fr-FR" sz="2400" dirty="0" smtClean="0">
                <a:latin typeface="Times New Roman" pitchFamily="18" charset="0"/>
                <a:cs typeface="Times New Roman" pitchFamily="18" charset="0"/>
              </a:rPr>
              <a:t> pour les cellules végétales.</a:t>
            </a:r>
          </a:p>
        </p:txBody>
      </p:sp>
      <p:pic>
        <p:nvPicPr>
          <p:cNvPr id="1028" name="Picture 4"/>
          <p:cNvPicPr>
            <a:picLocks noChangeAspect="1" noChangeArrowheads="1"/>
          </p:cNvPicPr>
          <p:nvPr/>
        </p:nvPicPr>
        <p:blipFill>
          <a:blip r:embed="rId2"/>
          <a:srcRect/>
          <a:stretch>
            <a:fillRect/>
          </a:stretch>
        </p:blipFill>
        <p:spPr bwMode="auto">
          <a:xfrm>
            <a:off x="32" y="0"/>
            <a:ext cx="9144000" cy="421481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642918"/>
            <a:ext cx="8643998" cy="1571636"/>
          </a:xfrm>
          <a:ln>
            <a:prstDash val="dashDot"/>
          </a:ln>
        </p:spPr>
        <p:style>
          <a:lnRef idx="2">
            <a:schemeClr val="accent3"/>
          </a:lnRef>
          <a:fillRef idx="1">
            <a:schemeClr val="lt1"/>
          </a:fillRef>
          <a:effectRef idx="0">
            <a:schemeClr val="accent3"/>
          </a:effectRef>
          <a:fontRef idx="minor">
            <a:schemeClr val="dk1"/>
          </a:fontRef>
        </p:style>
        <p:txBody>
          <a:bodyPr lIns="360000" tIns="360000" rIns="360000" bIns="360000" anchor="ctr" anchorCtr="0">
            <a:normAutofit/>
          </a:bodyPr>
          <a:lstStyle/>
          <a:p>
            <a:pPr algn="just">
              <a:lnSpc>
                <a:spcPct val="150000"/>
              </a:lnSpc>
              <a:buFont typeface="Wingdings" pitchFamily="2" charset="2"/>
              <a:buChar char="v"/>
            </a:pPr>
            <a:r>
              <a:rPr lang="fr-FR" sz="2400" b="1" dirty="0" smtClean="0">
                <a:latin typeface="Times New Roman" pitchFamily="18" charset="0"/>
                <a:cs typeface="Times New Roman" pitchFamily="18" charset="0"/>
              </a:rPr>
              <a:t>Stockage des ions Cl- dans les cellules à </a:t>
            </a:r>
            <a:r>
              <a:rPr lang="fr-FR" sz="2400" b="1" dirty="0" err="1" smtClean="0">
                <a:latin typeface="Times New Roman" pitchFamily="18" charset="0"/>
                <a:cs typeface="Times New Roman" pitchFamily="18" charset="0"/>
              </a:rPr>
              <a:t>HCl</a:t>
            </a:r>
            <a:r>
              <a:rPr lang="fr-FR" sz="2400" b="1" dirty="0" smtClean="0">
                <a:latin typeface="Times New Roman" pitchFamily="18" charset="0"/>
                <a:cs typeface="Times New Roman" pitchFamily="18" charset="0"/>
              </a:rPr>
              <a:t> de l’estomac.</a:t>
            </a:r>
            <a:endParaRPr lang="fr-FR" sz="2400" b="1" dirty="0">
              <a:latin typeface="Times New Roman" pitchFamily="18" charset="0"/>
              <a:cs typeface="Times New Roman" pitchFamily="18" charset="0"/>
            </a:endParaRPr>
          </a:p>
        </p:txBody>
      </p:sp>
      <p:sp>
        <p:nvSpPr>
          <p:cNvPr id="3" name="Titre 1"/>
          <p:cNvSpPr txBox="1">
            <a:spLocks/>
          </p:cNvSpPr>
          <p:nvPr/>
        </p:nvSpPr>
        <p:spPr>
          <a:xfrm>
            <a:off x="214282" y="2500306"/>
            <a:ext cx="8643998" cy="2928958"/>
          </a:xfrm>
          <a:prstGeom prst="rect">
            <a:avLst/>
          </a:prstGeom>
          <a:ln w="25400" cap="flat" cmpd="sng" algn="ctr">
            <a:solidFill>
              <a:schemeClr val="accent3"/>
            </a:solidFill>
            <a:prstDash val="dashDot"/>
          </a:ln>
        </p:spPr>
        <p:style>
          <a:lnRef idx="2">
            <a:schemeClr val="accent3"/>
          </a:lnRef>
          <a:fillRef idx="1">
            <a:schemeClr val="lt1"/>
          </a:fillRef>
          <a:effectRef idx="0">
            <a:schemeClr val="accent3"/>
          </a:effectRef>
          <a:fontRef idx="minor">
            <a:schemeClr val="dk1"/>
          </a:fontRef>
        </p:style>
        <p:txBody>
          <a:bodyPr vert="horz" lIns="360000" tIns="360000" rIns="360000" bIns="360000" anchor="ctr" anchorCtr="0">
            <a:normAutofit/>
          </a:bodyPr>
          <a:lstStyle/>
          <a:p>
            <a:pPr marL="0" marR="0" lvl="0" indent="0" algn="just" defTabSz="914400" rtl="0" eaLnBrk="1" fontAlgn="auto" latinLnBrk="0" hangingPunct="1">
              <a:lnSpc>
                <a:spcPct val="150000"/>
              </a:lnSpc>
              <a:spcBef>
                <a:spcPct val="0"/>
              </a:spcBef>
              <a:spcAft>
                <a:spcPts val="0"/>
              </a:spcAft>
              <a:buClrTx/>
              <a:buSzTx/>
              <a:buFont typeface="Wingdings" pitchFamily="2" charset="2"/>
              <a:buChar char="v"/>
              <a:tabLst/>
              <a:defRPr/>
            </a:pPr>
            <a:r>
              <a:rPr kumimoji="0" lang="fr-FR" sz="2400" b="1"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Production de glucose à partir de glucose-6-P par la glucose-6-phosphatase ; </a:t>
            </a:r>
            <a:r>
              <a:rPr kumimoji="0" lang="fr-FR" sz="2400" b="0" i="0" u="none" strike="noStrike" kern="1200" cap="none" spc="0" normalizeH="0" baseline="0" noProof="0" dirty="0" smtClean="0">
                <a:ln>
                  <a:noFill/>
                </a:ln>
                <a:solidFill>
                  <a:schemeClr val="dk1"/>
                </a:solidFill>
                <a:effectLst/>
                <a:uLnTx/>
                <a:uFillTx/>
                <a:latin typeface="Times New Roman" pitchFamily="18" charset="0"/>
                <a:ea typeface="+mn-ea"/>
                <a:cs typeface="Times New Roman" pitchFamily="18" charset="0"/>
              </a:rPr>
              <a:t>enzyme accolée à la membrane du REL des cellules hépatiques.</a:t>
            </a:r>
            <a:endParaRPr kumimoji="0" lang="fr-FR" sz="2400" b="0" i="0" u="none" strike="noStrike" kern="1200" cap="none" spc="0" normalizeH="0" baseline="0" noProof="0" dirty="0">
              <a:ln>
                <a:noFill/>
              </a:ln>
              <a:solidFill>
                <a:schemeClr val="dk1"/>
              </a:solidFill>
              <a:effectLst/>
              <a:uLnTx/>
              <a:uFillTx/>
              <a:latin typeface="Times New Roman" pitchFamily="18" charset="0"/>
              <a:ea typeface="+mn-ea"/>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28596" y="1692570"/>
            <a:ext cx="8305800" cy="2808000"/>
          </a:xfrm>
          <a:ln w="76200">
            <a:solidFill>
              <a:srgbClr val="C00000"/>
            </a:solidFill>
          </a:ln>
        </p:spPr>
        <p:style>
          <a:lnRef idx="1">
            <a:schemeClr val="accent4"/>
          </a:lnRef>
          <a:fillRef idx="3">
            <a:schemeClr val="accent4"/>
          </a:fillRef>
          <a:effectRef idx="2">
            <a:schemeClr val="accent4"/>
          </a:effectRef>
          <a:fontRef idx="minor">
            <a:schemeClr val="lt1"/>
          </a:fontRef>
        </p:style>
        <p:txBody>
          <a:bodyPr anchor="ctr" anchorCtr="0">
            <a:noAutofit/>
          </a:bodyPr>
          <a:lstStyle/>
          <a:p>
            <a:pPr algn="ctr"/>
            <a:r>
              <a:rPr lang="fr-FR" sz="6000" b="1" dirty="0" smtClean="0">
                <a:ln>
                  <a:solidFill>
                    <a:schemeClr val="tx1"/>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L’APPAREIL DE GOLGI</a:t>
            </a:r>
            <a:endParaRPr lang="fr-FR" sz="6000" b="1" dirty="0">
              <a:ln>
                <a:solidFill>
                  <a:schemeClr val="tx1"/>
                </a:solid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à coins arrondis 2"/>
          <p:cNvSpPr/>
          <p:nvPr/>
        </p:nvSpPr>
        <p:spPr>
          <a:xfrm>
            <a:off x="214282" y="1500174"/>
            <a:ext cx="8784000" cy="3240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98842" y="1643050"/>
            <a:ext cx="8388000" cy="2916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sp>
        <p:nvSpPr>
          <p:cNvPr id="6" name="Rectangle à coins arrondis 5"/>
          <p:cNvSpPr/>
          <p:nvPr/>
        </p:nvSpPr>
        <p:spPr>
          <a:xfrm>
            <a:off x="216594" y="1474322"/>
            <a:ext cx="8820000" cy="32760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1406" y="26235"/>
            <a:ext cx="8929750" cy="830997"/>
          </a:xfrm>
          <a:prstGeom prst="rect">
            <a:avLst/>
          </a:prstGeom>
          <a:ln w="38100">
            <a:headEnd/>
            <a:tailEnd/>
          </a:ln>
        </p:spPr>
        <p:style>
          <a:lnRef idx="2">
            <a:schemeClr val="dk1"/>
          </a:lnRef>
          <a:fillRef idx="1">
            <a:schemeClr val="lt1"/>
          </a:fillRef>
          <a:effectRef idx="0">
            <a:schemeClr val="dk1"/>
          </a:effectRef>
          <a:fontRef idx="minor">
            <a:schemeClr val="dk1"/>
          </a:fontRef>
        </p:style>
        <p:txBody>
          <a:bodyPr vert="horz" wrap="square" lIns="180000" tIns="45720" rIns="180000" bIns="45720" numCol="1" anchor="ctr" anchorCtr="0" compatLnSpc="1">
            <a:prstTxWarp prst="textNoShape">
              <a:avLst/>
            </a:prstTxWarp>
            <a:spAutoFit/>
          </a:bodyPr>
          <a:lstStyle/>
          <a:p>
            <a:pPr lvl="0" algn="just" fontAlgn="base">
              <a:spcBef>
                <a:spcPct val="0"/>
              </a:spcBef>
              <a:spcAft>
                <a:spcPct val="0"/>
              </a:spcAf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latin typeface="Times New Roman" pitchFamily="18" charset="0"/>
                <a:cs typeface="Times New Roman" pitchFamily="18" charset="0"/>
              </a:rPr>
              <a:t>L’appareil de Golgi se présente sous forme d’organites, en forme d’écailles, séparés les uns des autres et appelés </a:t>
            </a:r>
            <a:r>
              <a:rPr lang="fr-FR" sz="2400" b="1" dirty="0" err="1" smtClean="0">
                <a:latin typeface="Times New Roman" pitchFamily="18" charset="0"/>
                <a:cs typeface="Times New Roman" pitchFamily="18" charset="0"/>
              </a:rPr>
              <a:t>Dictyosomes</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172" name="Picture 4"/>
          <p:cNvPicPr>
            <a:picLocks noChangeAspect="1" noChangeArrowheads="1"/>
          </p:cNvPicPr>
          <p:nvPr/>
        </p:nvPicPr>
        <p:blipFill>
          <a:blip r:embed="rId2"/>
          <a:srcRect r="2941" b="1383"/>
          <a:stretch>
            <a:fillRect/>
          </a:stretch>
        </p:blipFill>
        <p:spPr bwMode="auto">
          <a:xfrm>
            <a:off x="71406" y="928670"/>
            <a:ext cx="5357850" cy="5143536"/>
          </a:xfrm>
          <a:prstGeom prst="rect">
            <a:avLst/>
          </a:prstGeom>
          <a:noFill/>
          <a:ln w="9525">
            <a:noFill/>
            <a:miter lim="800000"/>
            <a:headEnd/>
            <a:tailEnd/>
          </a:ln>
          <a:effectLst/>
        </p:spPr>
      </p:pic>
      <p:sp>
        <p:nvSpPr>
          <p:cNvPr id="6" name="Rectangle à coins arrondis 5"/>
          <p:cNvSpPr/>
          <p:nvPr/>
        </p:nvSpPr>
        <p:spPr>
          <a:xfrm>
            <a:off x="0" y="6072206"/>
            <a:ext cx="5286380" cy="785794"/>
          </a:xfrm>
          <a:prstGeom prst="roundRect">
            <a:avLst/>
          </a:prstGeom>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fr-FR" sz="2000" dirty="0" smtClean="0">
                <a:latin typeface="Times New Roman" pitchFamily="18" charset="0"/>
                <a:cs typeface="Times New Roman" pitchFamily="18" charset="0"/>
              </a:rPr>
              <a:t>Représentation schématique de l’appareil de golgi d’une cellule glandulaire exocrine</a:t>
            </a:r>
            <a:endParaRPr lang="fr-FR" sz="2000"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a:srcRect/>
          <a:stretch>
            <a:fillRect/>
          </a:stretch>
        </p:blipFill>
        <p:spPr bwMode="auto">
          <a:xfrm>
            <a:off x="5500694" y="1071546"/>
            <a:ext cx="3643306" cy="4929222"/>
          </a:xfrm>
          <a:prstGeom prst="rect">
            <a:avLst/>
          </a:prstGeom>
          <a:noFill/>
          <a:ln w="9525">
            <a:noFill/>
            <a:miter lim="800000"/>
            <a:headEnd/>
            <a:tailEnd/>
          </a:ln>
          <a:effectLst/>
        </p:spPr>
      </p:pic>
      <p:sp>
        <p:nvSpPr>
          <p:cNvPr id="8" name="Rectangle à coins arrondis 7"/>
          <p:cNvSpPr/>
          <p:nvPr/>
        </p:nvSpPr>
        <p:spPr>
          <a:xfrm>
            <a:off x="5429256" y="6072206"/>
            <a:ext cx="3714744" cy="785794"/>
          </a:xfrm>
          <a:prstGeom prst="roundRect">
            <a:avLst/>
          </a:prstGeom>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fr-FR" sz="2000" dirty="0" smtClean="0">
                <a:latin typeface="Times New Roman" pitchFamily="18" charset="0"/>
                <a:cs typeface="Times New Roman" pitchFamily="18" charset="0"/>
              </a:rPr>
              <a:t>Appareil de golgi observé au ME </a:t>
            </a:r>
          </a:p>
          <a:p>
            <a:pPr algn="ctr"/>
            <a:r>
              <a:rPr lang="fr-FR" sz="2000" dirty="0" smtClean="0">
                <a:latin typeface="Times New Roman" pitchFamily="18" charset="0"/>
                <a:cs typeface="Times New Roman" pitchFamily="18" charset="0"/>
              </a:rPr>
              <a:t>1   =</a:t>
            </a:r>
            <a:r>
              <a:rPr lang="fr-FR" sz="2000" dirty="0" err="1" smtClean="0">
                <a:latin typeface="Times New Roman" pitchFamily="18" charset="0"/>
                <a:cs typeface="Times New Roman" pitchFamily="18" charset="0"/>
              </a:rPr>
              <a:t>Dictyosome</a:t>
            </a:r>
            <a:endParaRPr lang="fr-FR" sz="2000" dirty="0">
              <a:latin typeface="Times New Roman" pitchFamily="18" charset="0"/>
              <a:cs typeface="Times New Roman" pitchFamily="18" charset="0"/>
            </a:endParaRPr>
          </a:p>
        </p:txBody>
      </p:sp>
      <p:sp>
        <p:nvSpPr>
          <p:cNvPr id="9" name="Ellipse 8"/>
          <p:cNvSpPr/>
          <p:nvPr/>
        </p:nvSpPr>
        <p:spPr>
          <a:xfrm>
            <a:off x="6357950" y="6429396"/>
            <a:ext cx="252000" cy="3571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srcRect/>
          <a:stretch>
            <a:fillRect/>
          </a:stretch>
        </p:blipFill>
        <p:spPr bwMode="auto">
          <a:xfrm>
            <a:off x="71406" y="95271"/>
            <a:ext cx="8929718" cy="6548439"/>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55258" y="71439"/>
            <a:ext cx="9017336" cy="6643709"/>
          </a:xfrm>
          <a:prstGeom prst="rect">
            <a:avLst/>
          </a:prstGeom>
          <a:noFill/>
          <a:ln w="9525">
            <a:noFill/>
            <a:miter lim="800000"/>
            <a:headEnd/>
            <a:tailEnd/>
          </a:ln>
          <a:effectLst/>
        </p:spPr>
      </p:pic>
      <p:sp>
        <p:nvSpPr>
          <p:cNvPr id="8" name="Rectangle 1"/>
          <p:cNvSpPr>
            <a:spLocks noChangeArrowheads="1"/>
          </p:cNvSpPr>
          <p:nvPr/>
        </p:nvSpPr>
        <p:spPr bwMode="auto">
          <a:xfrm>
            <a:off x="71438" y="3840277"/>
            <a:ext cx="3643306" cy="2803433"/>
          </a:xfrm>
          <a:prstGeom prst="rect">
            <a:avLst/>
          </a:prstGeom>
          <a:ln w="38100">
            <a:solidFill>
              <a:srgbClr val="FFC000"/>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08000" rIns="180000" bIns="108000" numCol="1" anchor="ctr" anchorCtr="0" compatLnSpc="1">
            <a:prstTxWarp prst="textNoShape">
              <a:avLst/>
            </a:prstTxWarp>
            <a:spAutoFit/>
          </a:bodyPr>
          <a:lstStyle/>
          <a:p>
            <a:pPr lvl="0" algn="just" fontAlgn="base">
              <a:spcBef>
                <a:spcPct val="0"/>
              </a:spcBef>
              <a:spcAft>
                <a:spcPct val="0"/>
              </a:spcAft>
            </a:pPr>
            <a:r>
              <a:rPr lang="fr-FR" sz="2400" b="1" dirty="0" smtClean="0">
                <a:solidFill>
                  <a:schemeClr val="tx1"/>
                </a:solidFill>
                <a:latin typeface="Times New Roman" pitchFamily="18" charset="0"/>
                <a:ea typeface="Calibri" pitchFamily="34" charset="0"/>
                <a:cs typeface="Times New Roman" pitchFamily="18" charset="0"/>
              </a:rPr>
              <a:t>un empilement de 4 à 8 petits sacs uni-membranaires lisses, aplatis, clos, et très allongés en forme de disque légèrement concave dits saccules</a:t>
            </a:r>
          </a:p>
        </p:txBody>
      </p:sp>
      <p:sp>
        <p:nvSpPr>
          <p:cNvPr id="9" name="Rectangle 1"/>
          <p:cNvSpPr>
            <a:spLocks noChangeArrowheads="1"/>
          </p:cNvSpPr>
          <p:nvPr/>
        </p:nvSpPr>
        <p:spPr bwMode="auto">
          <a:xfrm>
            <a:off x="4500562" y="329087"/>
            <a:ext cx="4572000" cy="956773"/>
          </a:xfrm>
          <a:prstGeom prst="rect">
            <a:avLst/>
          </a:prstGeom>
          <a:ln w="38100">
            <a:solidFill>
              <a:srgbClr val="FFC000"/>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08000" rIns="180000" bIns="108000" numCol="1" anchor="ctr" anchorCtr="0" compatLnSpc="1">
            <a:prstTxWarp prst="textNoShape">
              <a:avLst/>
            </a:prstTxWarp>
            <a:spAutoFit/>
          </a:bodyPr>
          <a:lstStyle/>
          <a:p>
            <a:pPr lvl="0" algn="just" fontAlgn="base">
              <a:spcBef>
                <a:spcPct val="0"/>
              </a:spcBef>
              <a:spcAft>
                <a:spcPct val="0"/>
              </a:spcAf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solidFill>
                  <a:schemeClr val="tx1"/>
                </a:solidFill>
                <a:latin typeface="Times New Roman" pitchFamily="18" charset="0"/>
                <a:ea typeface="Calibri" pitchFamily="34" charset="0"/>
                <a:cs typeface="Times New Roman" pitchFamily="18" charset="0"/>
              </a:rPr>
              <a:t>Chaque </a:t>
            </a:r>
            <a:r>
              <a:rPr lang="fr-FR" sz="2400" b="1" dirty="0" err="1" smtClean="0">
                <a:solidFill>
                  <a:schemeClr val="tx1"/>
                </a:solidFill>
                <a:latin typeface="Times New Roman" pitchFamily="18" charset="0"/>
                <a:ea typeface="Calibri" pitchFamily="34" charset="0"/>
                <a:cs typeface="Times New Roman" pitchFamily="18" charset="0"/>
              </a:rPr>
              <a:t>Dictyosome</a:t>
            </a:r>
            <a:r>
              <a:rPr lang="fr-FR" sz="2400" b="1" dirty="0" smtClean="0">
                <a:solidFill>
                  <a:schemeClr val="tx1"/>
                </a:solidFill>
                <a:latin typeface="Times New Roman" pitchFamily="18" charset="0"/>
                <a:ea typeface="Calibri" pitchFamily="34" charset="0"/>
                <a:cs typeface="Times New Roman" pitchFamily="18" charset="0"/>
              </a:rPr>
              <a:t> est une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pile de </a:t>
            </a:r>
            <a:r>
              <a:rPr lang="fr-FR" sz="2400" b="1" dirty="0" smtClean="0">
                <a:solidFill>
                  <a:schemeClr val="tx1"/>
                </a:solidFill>
                <a:latin typeface="Times New Roman" pitchFamily="18" charset="0"/>
                <a:ea typeface="Calibri" pitchFamily="34" charset="0"/>
                <a:cs typeface="Times New Roman" pitchFamily="18" charset="0"/>
              </a:rPr>
              <a:t>4 à 8 </a:t>
            </a:r>
            <a:r>
              <a:rPr kumimoji="0" lang="fr-FR"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saccules</a:t>
            </a:r>
            <a:endParaRPr lang="fr-FR" sz="2400" b="1" dirty="0" smtClean="0">
              <a:solidFill>
                <a:schemeClr val="tx1"/>
              </a:solidFill>
              <a:latin typeface="Times New Roman" pitchFamily="18" charset="0"/>
              <a:ea typeface="Calibri" pitchFamily="34"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1406" y="-24"/>
            <a:ext cx="8929718" cy="125340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180000" tIns="72000" rIns="180000" bIns="72000" numCol="1" anchor="ctr" anchorCtr="0" compatLnSpc="1">
            <a:prstTxWarp prst="textNoShape">
              <a:avLst/>
            </a:prstTxWarp>
            <a:spAutoFit/>
          </a:bodyPr>
          <a:lstStyle/>
          <a:p>
            <a:pPr lvl="0" algn="just" fontAlgn="base">
              <a:spcBef>
                <a:spcPct val="0"/>
              </a:spcBef>
              <a:spcAft>
                <a:spcPct val="0"/>
              </a:spcAf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solidFill>
                  <a:schemeClr val="tx1"/>
                </a:solidFill>
                <a:latin typeface="Times New Roman" pitchFamily="18" charset="0"/>
                <a:ea typeface="Calibri" pitchFamily="34" charset="0"/>
                <a:cs typeface="Times New Roman" pitchFamily="18" charset="0"/>
              </a:rPr>
              <a:t>Le nombre de </a:t>
            </a:r>
            <a:r>
              <a:rPr lang="fr-FR" sz="2400" b="1" dirty="0" err="1" smtClean="0">
                <a:solidFill>
                  <a:schemeClr val="tx1"/>
                </a:solidFill>
                <a:latin typeface="Times New Roman" pitchFamily="18" charset="0"/>
                <a:ea typeface="Calibri" pitchFamily="34" charset="0"/>
                <a:cs typeface="Times New Roman" pitchFamily="18" charset="0"/>
              </a:rPr>
              <a:t>Dictyosomes</a:t>
            </a:r>
            <a:r>
              <a:rPr lang="fr-FR" sz="2400" b="1" dirty="0" smtClean="0">
                <a:solidFill>
                  <a:schemeClr val="tx1"/>
                </a:solidFill>
                <a:latin typeface="Times New Roman" pitchFamily="18" charset="0"/>
                <a:ea typeface="Calibri" pitchFamily="34" charset="0"/>
                <a:cs typeface="Times New Roman" pitchFamily="18" charset="0"/>
              </a:rPr>
              <a:t> qui constituent l’appareil de golgi par cellule Eucaryote varie de un à une centaine, selon le type et l’état fonctionnel de la cellule</a:t>
            </a:r>
            <a:endParaRPr kumimoji="0" lang="fr-FR"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à coins arrondis 3"/>
          <p:cNvSpPr/>
          <p:nvPr/>
        </p:nvSpPr>
        <p:spPr>
          <a:xfrm>
            <a:off x="214314" y="6215082"/>
            <a:ext cx="8858280" cy="571480"/>
          </a:xfrm>
          <a:prstGeom prst="roundRect">
            <a:avLst/>
          </a:prstGeom>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fr-FR" sz="2400" b="1" dirty="0" smtClean="0">
                <a:latin typeface="Times New Roman" pitchFamily="18" charset="0"/>
                <a:cs typeface="Times New Roman" pitchFamily="18" charset="0"/>
              </a:rPr>
              <a:t>Représentation schématique d’une cellule glandulaire exocrine</a:t>
            </a:r>
            <a:endParaRPr lang="fr-FR" sz="2400" b="1" dirty="0">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2"/>
          <a:srcRect/>
          <a:stretch>
            <a:fillRect/>
          </a:stretch>
        </p:blipFill>
        <p:spPr bwMode="auto">
          <a:xfrm>
            <a:off x="71470" y="1285861"/>
            <a:ext cx="9036000" cy="4838207"/>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714348" y="2428868"/>
            <a:ext cx="8072494" cy="3714776"/>
          </a:xfrm>
          <a:prstGeom prst="rect">
            <a:avLst/>
          </a:prstGeom>
          <a:noFill/>
          <a:ln w="9525">
            <a:noFill/>
            <a:miter lim="800000"/>
            <a:headEnd/>
            <a:tailEnd/>
          </a:ln>
          <a:effectLst/>
        </p:spPr>
      </p:pic>
      <p:sp>
        <p:nvSpPr>
          <p:cNvPr id="6" name="Rectangle 5"/>
          <p:cNvSpPr/>
          <p:nvPr/>
        </p:nvSpPr>
        <p:spPr>
          <a:xfrm>
            <a:off x="571472" y="428604"/>
            <a:ext cx="8286808" cy="1741036"/>
          </a:xfrm>
          <a:prstGeom prst="rect">
            <a:avLst/>
          </a:prstGeom>
          <a:solidFill>
            <a:schemeClr val="bg1"/>
          </a:solidFill>
          <a:ln w="12700">
            <a:solidFill>
              <a:srgbClr val="FF5050"/>
            </a:solidFill>
          </a:ln>
        </p:spPr>
        <p:txBody>
          <a:bodyPr wrap="square" lIns="180000" tIns="72000" rIns="180000" bIns="72000">
            <a:spAutoFit/>
          </a:bodyPr>
          <a:lstStyle/>
          <a:p>
            <a:pPr algn="just">
              <a:lnSpc>
                <a:spcPct val="150000"/>
              </a:lnSpc>
            </a:pPr>
            <a:r>
              <a:rPr lang="fr-FR" sz="2400" b="1" dirty="0" smtClean="0">
                <a:solidFill>
                  <a:srgbClr val="C00000"/>
                </a:solidFill>
                <a:latin typeface="Times New Roman" pitchFamily="18" charset="0"/>
                <a:cs typeface="Times New Roman" pitchFamily="18" charset="0"/>
              </a:rPr>
              <a:t>Dans les cellules à vocation non glandulaire,</a:t>
            </a:r>
            <a:r>
              <a:rPr lang="fr-FR" sz="2400" b="1" dirty="0" smtClean="0">
                <a:latin typeface="Times New Roman" pitchFamily="18" charset="0"/>
                <a:cs typeface="Times New Roman" pitchFamily="18" charset="0"/>
              </a:rPr>
              <a:t> l’appareil de Golgi est généralement représenté par un unique </a:t>
            </a:r>
            <a:r>
              <a:rPr lang="fr-FR" sz="2400" b="1" dirty="0" err="1" smtClean="0">
                <a:latin typeface="Times New Roman" pitchFamily="18" charset="0"/>
                <a:cs typeface="Times New Roman" pitchFamily="18" charset="0"/>
              </a:rPr>
              <a:t>dictyosome</a:t>
            </a:r>
            <a:r>
              <a:rPr lang="fr-FR" sz="2400" b="1" dirty="0" smtClean="0">
                <a:latin typeface="Times New Roman" pitchFamily="18" charset="0"/>
                <a:cs typeface="Times New Roman" pitchFamily="18" charset="0"/>
              </a:rPr>
              <a:t>, situé à proximité du centrosome</a:t>
            </a:r>
          </a:p>
        </p:txBody>
      </p:sp>
    </p:spTree>
  </p:cSld>
  <p:clrMapOvr>
    <a:masterClrMapping/>
  </p:clrMapOvr>
  <p:transition>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19008"/>
            <a:ext cx="9144000" cy="1992066"/>
          </a:xfrm>
          <a:prstGeom prst="rect">
            <a:avLst/>
          </a:prstGeom>
          <a:ln w="76200">
            <a:solidFill>
              <a:srgbClr val="0033CC"/>
            </a:solidFill>
          </a:ln>
        </p:spPr>
        <p:txBody>
          <a:bodyPr wrap="square" lIns="180000" tIns="72000" rIns="180000" bIns="72000">
            <a:spAutoFit/>
          </a:bodyPr>
          <a:lstStyle/>
          <a:p>
            <a:pPr algn="just"/>
            <a:r>
              <a:rPr lang="fr-FR" sz="2000" b="1" dirty="0" smtClean="0">
                <a:solidFill>
                  <a:srgbClr val="C00000"/>
                </a:solidFill>
                <a:latin typeface="Times New Roman" pitchFamily="18" charset="0"/>
                <a:cs typeface="Times New Roman" pitchFamily="18" charset="0"/>
              </a:rPr>
              <a:t>Dans les cellules à vocation non glandulaire,</a:t>
            </a:r>
            <a:r>
              <a:rPr lang="fr-FR" sz="2000" b="1" dirty="0" smtClean="0">
                <a:latin typeface="Times New Roman" pitchFamily="18" charset="0"/>
                <a:cs typeface="Times New Roman" pitchFamily="18" charset="0"/>
              </a:rPr>
              <a:t> l’appareil de Golgi est généralement représenté par un unique </a:t>
            </a:r>
            <a:r>
              <a:rPr lang="fr-FR" sz="2000" b="1" dirty="0" err="1" smtClean="0">
                <a:latin typeface="Times New Roman" pitchFamily="18" charset="0"/>
                <a:cs typeface="Times New Roman" pitchFamily="18" charset="0"/>
              </a:rPr>
              <a:t>dictyosome</a:t>
            </a:r>
            <a:r>
              <a:rPr lang="fr-FR" sz="2000" b="1" dirty="0" smtClean="0">
                <a:latin typeface="Times New Roman" pitchFamily="18" charset="0"/>
                <a:cs typeface="Times New Roman" pitchFamily="18" charset="0"/>
              </a:rPr>
              <a:t>, situé à proximité du centrosome</a:t>
            </a:r>
          </a:p>
          <a:p>
            <a:pPr algn="just"/>
            <a:r>
              <a:rPr lang="fr-FR" sz="2000" b="1" dirty="0" smtClean="0">
                <a:solidFill>
                  <a:srgbClr val="0033CC"/>
                </a:solidFill>
                <a:latin typeface="Times New Roman" pitchFamily="18" charset="0"/>
                <a:cs typeface="Times New Roman" pitchFamily="18" charset="0"/>
              </a:rPr>
              <a:t>Dans les cellules épithéliales glandulaires à sécrétion exocrine polarisées</a:t>
            </a:r>
            <a:r>
              <a:rPr lang="fr-FR" sz="2000" b="1" dirty="0" smtClean="0">
                <a:latin typeface="Times New Roman" pitchFamily="18" charset="0"/>
                <a:cs typeface="Times New Roman" pitchFamily="18" charset="0"/>
              </a:rPr>
              <a:t>, dont le noyau se situe généralement en position basale, les </a:t>
            </a:r>
            <a:r>
              <a:rPr lang="fr-FR" sz="2000" b="1" dirty="0" err="1" smtClean="0">
                <a:latin typeface="Times New Roman" pitchFamily="18" charset="0"/>
                <a:cs typeface="Times New Roman" pitchFamily="18" charset="0"/>
              </a:rPr>
              <a:t>Dictyosomes</a:t>
            </a:r>
            <a:r>
              <a:rPr lang="fr-FR" sz="2000" b="1" dirty="0" smtClean="0">
                <a:latin typeface="Times New Roman" pitchFamily="18" charset="0"/>
                <a:cs typeface="Times New Roman" pitchFamily="18" charset="0"/>
              </a:rPr>
              <a:t>, sont nombreux et l’appareil de golgi est particulièrement étendu et il occupe la région supra nucléaire.</a:t>
            </a:r>
            <a:endParaRPr lang="fr-FR" sz="2000" b="1"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srcRect/>
          <a:stretch>
            <a:fillRect/>
          </a:stretch>
        </p:blipFill>
        <p:spPr bwMode="auto">
          <a:xfrm>
            <a:off x="-32" y="-24"/>
            <a:ext cx="9144032" cy="492922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l="1562" t="28125" r="9375"/>
          <a:stretch>
            <a:fillRect/>
          </a:stretch>
        </p:blipFill>
        <p:spPr bwMode="auto">
          <a:xfrm>
            <a:off x="142844" y="1643050"/>
            <a:ext cx="8858312" cy="5143536"/>
          </a:xfrm>
          <a:prstGeom prst="rect">
            <a:avLst/>
          </a:prstGeom>
          <a:noFill/>
          <a:ln w="57150">
            <a:solidFill>
              <a:srgbClr val="0070C0"/>
            </a:solidFill>
            <a:miter lim="800000"/>
            <a:headEnd/>
            <a:tailEnd/>
          </a:ln>
          <a:effectLst/>
        </p:spPr>
      </p:pic>
      <p:sp>
        <p:nvSpPr>
          <p:cNvPr id="3" name="Rectangle 2"/>
          <p:cNvSpPr/>
          <p:nvPr/>
        </p:nvSpPr>
        <p:spPr>
          <a:xfrm>
            <a:off x="253718" y="65014"/>
            <a:ext cx="8676000" cy="1435160"/>
          </a:xfrm>
          <a:prstGeom prst="rect">
            <a:avLst/>
          </a:prstGeom>
          <a:solidFill>
            <a:schemeClr val="bg1"/>
          </a:solidFill>
          <a:ln w="76200">
            <a:solidFill>
              <a:srgbClr val="00B0F0"/>
            </a:solidFill>
          </a:ln>
        </p:spPr>
        <p:txBody>
          <a:bodyPr wrap="square" lIns="252000" tIns="180000" rIns="252000" bIns="144000">
            <a:spAutoFit/>
          </a:bodyPr>
          <a:lstStyle/>
          <a:p>
            <a:pPr algn="just"/>
            <a:r>
              <a:rPr lang="fr-FR" sz="2400" dirty="0" smtClean="0">
                <a:latin typeface="Times New Roman" pitchFamily="18" charset="0"/>
                <a:cs typeface="Times New Roman" pitchFamily="18" charset="0"/>
              </a:rPr>
              <a:t>Chaque </a:t>
            </a:r>
            <a:r>
              <a:rPr lang="fr-FR" sz="2400" dirty="0" err="1" smtClean="0">
                <a:latin typeface="Times New Roman" pitchFamily="18" charset="0"/>
                <a:cs typeface="Times New Roman" pitchFamily="18" charset="0"/>
              </a:rPr>
              <a:t>Dictyosome</a:t>
            </a:r>
            <a:r>
              <a:rPr lang="fr-FR" sz="2400" dirty="0" smtClean="0">
                <a:latin typeface="Times New Roman" pitchFamily="18" charset="0"/>
                <a:cs typeface="Times New Roman" pitchFamily="18" charset="0"/>
              </a:rPr>
              <a:t> peut être subdivisé en trois régions biochimiquement et fonctionnellement différentes, selon l’orientation du flux membranaire vectoriel et permanent</a:t>
            </a:r>
          </a:p>
        </p:txBody>
      </p:sp>
    </p:spTree>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162425" y="3290888"/>
            <a:ext cx="819150" cy="2762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71406" y="1428736"/>
            <a:ext cx="9001156" cy="5357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1438" y="31193"/>
            <a:ext cx="8929718" cy="1326105"/>
          </a:xfrm>
          <a:prstGeom prst="rect">
            <a:avLst/>
          </a:prstGeom>
        </p:spPr>
        <p:style>
          <a:lnRef idx="2">
            <a:schemeClr val="accent2"/>
          </a:lnRef>
          <a:fillRef idx="1">
            <a:schemeClr val="lt1"/>
          </a:fillRef>
          <a:effectRef idx="0">
            <a:schemeClr val="accent2"/>
          </a:effectRef>
          <a:fontRef idx="minor">
            <a:schemeClr val="dk1"/>
          </a:fontRef>
        </p:style>
        <p:txBody>
          <a:bodyPr wrap="square" lIns="180000" tIns="108000" rIns="180000" bIns="108000">
            <a:spAutoFit/>
          </a:bodyPr>
          <a:lstStyle/>
          <a:p>
            <a:pPr algn="just"/>
            <a:r>
              <a:rPr lang="fr-FR" sz="2400" b="1" dirty="0" smtClean="0">
                <a:solidFill>
                  <a:srgbClr val="0070C0"/>
                </a:solidFill>
                <a:latin typeface="Times New Roman" pitchFamily="18" charset="0"/>
                <a:cs typeface="Times New Roman" pitchFamily="18" charset="0"/>
              </a:rPr>
              <a:t>1) </a:t>
            </a:r>
            <a:r>
              <a:rPr lang="fr-FR" sz="2400" b="1" dirty="0" smtClean="0">
                <a:solidFill>
                  <a:srgbClr val="FF0000"/>
                </a:solidFill>
                <a:latin typeface="Times New Roman" pitchFamily="18" charset="0"/>
                <a:cs typeface="Times New Roman" pitchFamily="18" charset="0"/>
              </a:rPr>
              <a:t>Des saccules de la face cis ou face d’entrée</a:t>
            </a:r>
            <a:r>
              <a:rPr lang="fr-FR" sz="2400" b="1" dirty="0" smtClean="0">
                <a:latin typeface="Times New Roman" pitchFamily="18" charset="0"/>
                <a:cs typeface="Times New Roman" pitchFamily="18" charset="0"/>
              </a:rPr>
              <a:t>, </a:t>
            </a:r>
            <a:r>
              <a:rPr lang="fr-FR" sz="2400" dirty="0" smtClean="0">
                <a:latin typeface="Times New Roman" pitchFamily="18" charset="0"/>
                <a:cs typeface="Times New Roman" pitchFamily="18" charset="0"/>
              </a:rPr>
              <a:t>convexe, situés pré du </a:t>
            </a:r>
            <a:r>
              <a:rPr lang="fr-FR" sz="2400" dirty="0" smtClean="0">
                <a:solidFill>
                  <a:srgbClr val="CC0099"/>
                </a:solidFill>
                <a:latin typeface="Times New Roman" pitchFamily="18" charset="0"/>
                <a:cs typeface="Times New Roman" pitchFamily="18" charset="0"/>
              </a:rPr>
              <a:t>réticulum endoplasmique</a:t>
            </a:r>
            <a:r>
              <a:rPr lang="fr-FR" sz="2400" dirty="0" smtClean="0">
                <a:latin typeface="Times New Roman" pitchFamily="18" charset="0"/>
                <a:cs typeface="Times New Roman" pitchFamily="18" charset="0"/>
              </a:rPr>
              <a:t>: cette face est alimentée par du matériel provenant de RE, les saccules reçoivent </a:t>
            </a:r>
            <a:r>
              <a:rPr lang="fr-FR" sz="2400" b="1" dirty="0" smtClean="0">
                <a:solidFill>
                  <a:srgbClr val="C00000"/>
                </a:solidFill>
                <a:latin typeface="Times New Roman" pitchFamily="18" charset="0"/>
                <a:cs typeface="Times New Roman" pitchFamily="18" charset="0"/>
              </a:rPr>
              <a:t>les vésicules de transition</a:t>
            </a:r>
            <a:endParaRPr lang="fr-FR" sz="2000" b="1" dirty="0">
              <a:solidFill>
                <a:srgbClr val="C00000"/>
              </a:solidFill>
              <a:latin typeface="Times New Roman" pitchFamily="18" charset="0"/>
              <a:cs typeface="Times New Roman" pitchFamily="18" charset="0"/>
            </a:endParaRPr>
          </a:p>
        </p:txBody>
      </p:sp>
      <p:sp>
        <p:nvSpPr>
          <p:cNvPr id="5" name="Rectangle à coins arrondis 4"/>
          <p:cNvSpPr/>
          <p:nvPr/>
        </p:nvSpPr>
        <p:spPr>
          <a:xfrm>
            <a:off x="4071934" y="1428736"/>
            <a:ext cx="1857388" cy="357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071670" y="6429396"/>
            <a:ext cx="2286016" cy="357166"/>
          </a:xfrm>
          <a:prstGeom prst="rect">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5000628" y="6000768"/>
            <a:ext cx="357190" cy="285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18" y="65909"/>
            <a:ext cx="8820000" cy="5304905"/>
          </a:xfrm>
          <a:prstGeom prst="rect">
            <a:avLst/>
          </a:prstGeom>
          <a:ln w="76200"/>
        </p:spPr>
        <p:style>
          <a:lnRef idx="2">
            <a:schemeClr val="dk1"/>
          </a:lnRef>
          <a:fillRef idx="1">
            <a:schemeClr val="lt1"/>
          </a:fillRef>
          <a:effectRef idx="0">
            <a:schemeClr val="dk1"/>
          </a:effectRef>
          <a:fontRef idx="minor">
            <a:schemeClr val="dk1"/>
          </a:fontRef>
        </p:style>
        <p:txBody>
          <a:bodyPr wrap="square" lIns="252000" tIns="36000" rIns="252000" bIns="36000">
            <a:spAutoFit/>
          </a:bodyPr>
          <a:lstStyle/>
          <a:p>
            <a:pPr algn="just"/>
            <a:r>
              <a:rPr lang="fr-FR" sz="2800" b="1" u="sng" dirty="0" smtClean="0">
                <a:ln>
                  <a:solidFill>
                    <a:srgbClr val="C87700"/>
                  </a:solidFill>
                </a:ln>
                <a:solidFill>
                  <a:srgbClr val="C89800"/>
                </a:solidFill>
                <a:effectLst>
                  <a:outerShdw blurRad="38100" dist="38100" dir="2700000" algn="tl">
                    <a:srgbClr val="000000">
                      <a:alpha val="43137"/>
                    </a:srgbClr>
                  </a:outerShdw>
                </a:effectLst>
                <a:latin typeface="Times New Roman" pitchFamily="18" charset="0"/>
                <a:cs typeface="Times New Roman" pitchFamily="18" charset="0"/>
              </a:rPr>
              <a:t>Peroxysomes</a:t>
            </a:r>
            <a:r>
              <a:rPr lang="fr-FR" sz="2800" b="1" dirty="0" smtClean="0">
                <a:solidFill>
                  <a:srgbClr val="C89800"/>
                </a:solidFill>
                <a:effectLst>
                  <a:outerShdw blurRad="38100" dist="38100" dir="2700000" algn="tl">
                    <a:srgbClr val="000000">
                      <a:alpha val="43137"/>
                    </a:srgbClr>
                  </a:outerShdw>
                </a:effectLst>
                <a:latin typeface="Times New Roman" pitchFamily="18" charset="0"/>
                <a:cs typeface="Times New Roman" pitchFamily="18" charset="0"/>
              </a:rPr>
              <a:t> :</a:t>
            </a:r>
          </a:p>
          <a:p>
            <a:pPr algn="just"/>
            <a:endParaRPr lang="fr-FR" sz="2400" b="1" dirty="0" smtClean="0">
              <a:solidFill>
                <a:srgbClr val="C898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fr-FR" sz="2400" b="1" dirty="0" smtClean="0">
                <a:solidFill>
                  <a:srgbClr val="C8980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400" dirty="0" smtClean="0">
                <a:latin typeface="Times New Roman" pitchFamily="18" charset="0"/>
                <a:cs typeface="Times New Roman" pitchFamily="18" charset="0"/>
              </a:rPr>
              <a:t>Ce sont des vésicules entourées d'une membrane unique de type bicouche lipidique, présentent par centaines dans le cytoplasme de la grande majorité des cellules Eucaryotes. </a:t>
            </a:r>
            <a:r>
              <a:rPr lang="fr-FR" sz="2400" b="1" dirty="0" smtClean="0">
                <a:solidFill>
                  <a:srgbClr val="C00000"/>
                </a:solidFill>
                <a:latin typeface="Times New Roman" pitchFamily="18" charset="0"/>
                <a:cs typeface="Times New Roman" pitchFamily="18" charset="0"/>
              </a:rPr>
              <a:t>Ils sont encore plus nombreux dans les hépatocytes et les cellules rénales.</a:t>
            </a:r>
          </a:p>
          <a:p>
            <a:pPr algn="just"/>
            <a:r>
              <a:rPr lang="fr-FR" sz="2400" dirty="0" smtClean="0">
                <a:latin typeface="Times New Roman" pitchFamily="18" charset="0"/>
                <a:cs typeface="Times New Roman" pitchFamily="18" charset="0"/>
              </a:rPr>
              <a:t>	Le nom des </a:t>
            </a:r>
            <a:r>
              <a:rPr lang="fr-FR" sz="2400" b="1" dirty="0" smtClean="0">
                <a:solidFill>
                  <a:srgbClr val="C87700"/>
                </a:solidFill>
                <a:latin typeface="Times New Roman" pitchFamily="18" charset="0"/>
                <a:cs typeface="Times New Roman" pitchFamily="18" charset="0"/>
              </a:rPr>
              <a:t>Peroxysomes provient de leur capacité à produire du peroxyde d'hydrogène, ou eau oxygénée H2O2</a:t>
            </a:r>
            <a:r>
              <a:rPr lang="fr-FR" sz="2400" dirty="0" smtClean="0">
                <a:solidFill>
                  <a:srgbClr val="C87700"/>
                </a:solidFill>
                <a:latin typeface="Times New Roman" pitchFamily="18" charset="0"/>
                <a:cs typeface="Times New Roman" pitchFamily="18" charset="0"/>
              </a:rPr>
              <a:t>.</a:t>
            </a:r>
            <a:r>
              <a:rPr lang="fr-FR" sz="2400" dirty="0" smtClean="0">
                <a:latin typeface="Times New Roman" pitchFamily="18" charset="0"/>
                <a:cs typeface="Times New Roman" pitchFamily="18" charset="0"/>
              </a:rPr>
              <a:t> Les peroxysomes ne font pas partie du système </a:t>
            </a:r>
            <a:r>
              <a:rPr lang="fr-FR" sz="2400" dirty="0" err="1" smtClean="0">
                <a:latin typeface="Times New Roman" pitchFamily="18" charset="0"/>
                <a:cs typeface="Times New Roman" pitchFamily="18" charset="0"/>
              </a:rPr>
              <a:t>endomembranaire</a:t>
            </a:r>
            <a:r>
              <a:rPr lang="fr-FR" sz="2400" dirty="0" smtClean="0">
                <a:latin typeface="Times New Roman" pitchFamily="18" charset="0"/>
                <a:cs typeface="Times New Roman" pitchFamily="18" charset="0"/>
              </a:rPr>
              <a:t>, car ils se forment par autoréplication (grâce aux ribosomes libres) ; directement au niveau du cytosol,  et non à partir du Golgi comme les lysosomes.</a:t>
            </a:r>
          </a:p>
          <a:p>
            <a:pPr algn="just"/>
            <a:r>
              <a:rPr lang="fr-FR" sz="2400" b="1" dirty="0" smtClean="0">
                <a:solidFill>
                  <a:srgbClr val="FF0000"/>
                </a:solidFill>
                <a:latin typeface="Times New Roman" pitchFamily="18" charset="0"/>
                <a:cs typeface="Times New Roman" pitchFamily="18" charset="0"/>
              </a:rPr>
              <a:t>	</a:t>
            </a:r>
          </a:p>
        </p:txBody>
      </p:sp>
    </p:spTree>
  </p:cSld>
  <p:clrMapOvr>
    <a:masterClrMapping/>
  </p:clrMapOvr>
  <p:transition>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1406" y="71415"/>
            <a:ext cx="9001156" cy="587441"/>
          </a:xfrm>
          <a:prstGeom prst="rect">
            <a:avLst/>
          </a:prstGeom>
          <a:ln w="38100">
            <a:solidFill>
              <a:srgbClr val="FFC000"/>
            </a:solidFill>
            <a:headEnd/>
            <a:tailEnd/>
          </a:ln>
        </p:spPr>
        <p:style>
          <a:lnRef idx="2">
            <a:schemeClr val="accent1"/>
          </a:lnRef>
          <a:fillRef idx="1">
            <a:schemeClr val="lt1"/>
          </a:fillRef>
          <a:effectRef idx="0">
            <a:schemeClr val="accent1"/>
          </a:effectRef>
          <a:fontRef idx="minor">
            <a:schemeClr val="dk1"/>
          </a:fontRef>
        </p:style>
        <p:txBody>
          <a:bodyPr vert="horz" wrap="square" lIns="180000" tIns="108000" rIns="180000" bIns="108000" numCol="1" anchor="ctr" anchorCtr="0" compatLnSpc="1">
            <a:prstTxWarp prst="textNoShape">
              <a:avLst/>
            </a:prstTxWarp>
            <a:spAutoFit/>
          </a:bodyPr>
          <a:lstStyle/>
          <a:p>
            <a:pPr lvl="0" algn="just" fontAlgn="base">
              <a:spcBef>
                <a:spcPct val="0"/>
              </a:spcBef>
              <a:spcAft>
                <a:spcPct val="0"/>
              </a:spcAf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solidFill>
                  <a:srgbClr val="FF0000"/>
                </a:solidFill>
                <a:latin typeface="Times New Roman" pitchFamily="18" charset="0"/>
                <a:cs typeface="Times New Roman" pitchFamily="18" charset="0"/>
              </a:rPr>
              <a:t> 2) </a:t>
            </a:r>
            <a:r>
              <a:rPr lang="fr-FR" sz="2400" b="1" dirty="0" smtClean="0">
                <a:latin typeface="Times New Roman" pitchFamily="18" charset="0"/>
                <a:cs typeface="Times New Roman" pitchFamily="18" charset="0"/>
              </a:rPr>
              <a:t>Des saccules de la région médiane</a:t>
            </a:r>
            <a:endParaRPr lang="fr-FR" sz="2400" b="1" dirty="0" smtClean="0">
              <a:solidFill>
                <a:schemeClr val="tx1"/>
              </a:solidFill>
              <a:latin typeface="Times New Roman" pitchFamily="18" charset="0"/>
              <a:ea typeface="Calibri" pitchFamily="34" charset="0"/>
              <a:cs typeface="Times New Roman" pitchFamily="18" charset="0"/>
            </a:endParaRPr>
          </a:p>
        </p:txBody>
      </p:sp>
      <p:pic>
        <p:nvPicPr>
          <p:cNvPr id="5123" name="Picture 3"/>
          <p:cNvPicPr>
            <a:picLocks noChangeAspect="1" noChangeArrowheads="1"/>
          </p:cNvPicPr>
          <p:nvPr/>
        </p:nvPicPr>
        <p:blipFill>
          <a:blip r:embed="rId2"/>
          <a:srcRect t="1370"/>
          <a:stretch>
            <a:fillRect/>
          </a:stretch>
        </p:blipFill>
        <p:spPr bwMode="auto">
          <a:xfrm>
            <a:off x="52388" y="714356"/>
            <a:ext cx="9039225" cy="6143668"/>
          </a:xfrm>
          <a:prstGeom prst="rect">
            <a:avLst/>
          </a:prstGeom>
          <a:noFill/>
          <a:ln w="9525">
            <a:noFill/>
            <a:miter lim="800000"/>
            <a:headEnd/>
            <a:tailEnd/>
          </a:ln>
          <a:effectLst/>
        </p:spPr>
      </p:pic>
      <p:sp>
        <p:nvSpPr>
          <p:cNvPr id="4" name="Rectangle 3"/>
          <p:cNvSpPr/>
          <p:nvPr/>
        </p:nvSpPr>
        <p:spPr>
          <a:xfrm>
            <a:off x="7643834" y="4143380"/>
            <a:ext cx="1285884" cy="7858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p:nvPr/>
        </p:nvCxnSpPr>
        <p:spPr>
          <a:xfrm rot="10800000">
            <a:off x="6929454" y="4357694"/>
            <a:ext cx="64294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10800000">
            <a:off x="7072330" y="3929066"/>
            <a:ext cx="500066" cy="2857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1406" y="26235"/>
            <a:ext cx="8929750" cy="1200329"/>
          </a:xfrm>
          <a:prstGeom prst="rect">
            <a:avLst/>
          </a:prstGeom>
          <a:ln w="38100">
            <a:headEnd/>
            <a:tailEnd/>
          </a:ln>
        </p:spPr>
        <p:style>
          <a:lnRef idx="2">
            <a:schemeClr val="dk1"/>
          </a:lnRef>
          <a:fillRef idx="1">
            <a:schemeClr val="lt1"/>
          </a:fillRef>
          <a:effectRef idx="0">
            <a:schemeClr val="dk1"/>
          </a:effectRef>
          <a:fontRef idx="minor">
            <a:schemeClr val="dk1"/>
          </a:fontRef>
        </p:style>
        <p:txBody>
          <a:bodyPr vert="horz" wrap="square" lIns="180000" tIns="45720" rIns="180000" bIns="45720" numCol="1" anchor="ctr" anchorCtr="0" compatLnSpc="1">
            <a:prstTxWarp prst="textNoShape">
              <a:avLst/>
            </a:prstTxWarp>
            <a:spAutoFit/>
          </a:bodyPr>
          <a:lstStyle/>
          <a:p>
            <a:pPr algn="just" fontAlgn="base">
              <a:spcBef>
                <a:spcPct val="0"/>
              </a:spcBef>
              <a:spcAft>
                <a:spcPct val="0"/>
              </a:spcAft>
            </a:pPr>
            <a:r>
              <a:rPr kumimoji="0" lang="fr-FR"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fr-FR" sz="2400" b="1" dirty="0" smtClean="0">
                <a:solidFill>
                  <a:srgbClr val="808000"/>
                </a:solidFill>
                <a:latin typeface="Times New Roman" pitchFamily="18" charset="0"/>
                <a:cs typeface="Times New Roman" pitchFamily="18" charset="0"/>
              </a:rPr>
              <a:t>3) </a:t>
            </a:r>
            <a:r>
              <a:rPr lang="fr-FR" sz="2400" b="1" dirty="0" smtClean="0">
                <a:solidFill>
                  <a:srgbClr val="666633"/>
                </a:solidFill>
                <a:latin typeface="Times New Roman" pitchFamily="18" charset="0"/>
                <a:cs typeface="Times New Roman" pitchFamily="18" charset="0"/>
              </a:rPr>
              <a:t>Des saccules de la face </a:t>
            </a:r>
            <a:r>
              <a:rPr lang="fr-FR" sz="2400" b="1" dirty="0" err="1" smtClean="0">
                <a:solidFill>
                  <a:srgbClr val="666633"/>
                </a:solidFill>
                <a:latin typeface="Times New Roman" pitchFamily="18" charset="0"/>
                <a:cs typeface="Times New Roman" pitchFamily="18" charset="0"/>
              </a:rPr>
              <a:t>trans</a:t>
            </a:r>
            <a:r>
              <a:rPr lang="fr-FR" sz="2400" b="1" dirty="0" smtClean="0">
                <a:solidFill>
                  <a:srgbClr val="666633"/>
                </a:solidFill>
                <a:latin typeface="Times New Roman" pitchFamily="18" charset="0"/>
                <a:cs typeface="Times New Roman" pitchFamily="18" charset="0"/>
              </a:rPr>
              <a:t> ou face de sortie,</a:t>
            </a:r>
            <a:r>
              <a:rPr lang="fr-FR" sz="2400" dirty="0" smtClean="0">
                <a:latin typeface="Times New Roman" pitchFamily="18" charset="0"/>
                <a:cs typeface="Times New Roman" pitchFamily="18" charset="0"/>
              </a:rPr>
              <a:t> en continuité avec un </a:t>
            </a:r>
            <a:r>
              <a:rPr lang="fr-FR" sz="2400" b="1" dirty="0" smtClean="0">
                <a:solidFill>
                  <a:srgbClr val="0070C0"/>
                </a:solidFill>
                <a:latin typeface="Times New Roman" pitchFamily="18" charset="0"/>
                <a:cs typeface="Times New Roman" pitchFamily="18" charset="0"/>
              </a:rPr>
              <a:t>réseau de canalicules constituant le réseau </a:t>
            </a:r>
            <a:r>
              <a:rPr lang="fr-FR" sz="2400" b="1" dirty="0" err="1" smtClean="0">
                <a:solidFill>
                  <a:srgbClr val="0070C0"/>
                </a:solidFill>
                <a:latin typeface="Times New Roman" pitchFamily="18" charset="0"/>
                <a:cs typeface="Times New Roman" pitchFamily="18" charset="0"/>
              </a:rPr>
              <a:t>trans</a:t>
            </a:r>
            <a:r>
              <a:rPr lang="fr-FR" sz="2400" b="1" dirty="0" smtClean="0">
                <a:solidFill>
                  <a:srgbClr val="0070C0"/>
                </a:solidFill>
                <a:latin typeface="Times New Roman" pitchFamily="18" charset="0"/>
                <a:cs typeface="Times New Roman" pitchFamily="18" charset="0"/>
              </a:rPr>
              <a:t>-golgien qui donne naissance aux vésicules de sécrétion.</a:t>
            </a:r>
            <a:endParaRPr kumimoji="0" lang="fr-FR" sz="2400" b="1" i="0" u="none" strike="noStrike" cap="none" normalizeH="0" baseline="0" dirty="0" smtClean="0">
              <a:ln>
                <a:noFill/>
              </a:ln>
              <a:solidFill>
                <a:srgbClr val="0070C0"/>
              </a:solidFill>
              <a:effectLst/>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a:srcRect/>
          <a:stretch>
            <a:fillRect/>
          </a:stretch>
        </p:blipFill>
        <p:spPr bwMode="auto">
          <a:xfrm>
            <a:off x="71406" y="1285860"/>
            <a:ext cx="8929718" cy="528641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6" y="-24"/>
            <a:ext cx="8929718" cy="6863417"/>
          </a:xfrm>
          <a:prstGeom prst="rect">
            <a:avLst/>
          </a:prstGeom>
          <a:ln w="28575">
            <a:solidFill>
              <a:srgbClr val="FF0000"/>
            </a:solidFill>
            <a:prstDash val="dashDot"/>
          </a:ln>
        </p:spPr>
        <p:style>
          <a:lnRef idx="2">
            <a:schemeClr val="dk1"/>
          </a:lnRef>
          <a:fillRef idx="1">
            <a:schemeClr val="lt1"/>
          </a:fillRef>
          <a:effectRef idx="0">
            <a:schemeClr val="dk1"/>
          </a:effectRef>
          <a:fontRef idx="minor">
            <a:schemeClr val="dk1"/>
          </a:fontRef>
        </p:style>
        <p:txBody>
          <a:bodyPr wrap="square" lIns="324000" rIns="288000">
            <a:spAutoFit/>
          </a:bodyPr>
          <a:lstStyle/>
          <a:p>
            <a:pPr algn="ctr"/>
            <a:r>
              <a:rPr lang="fr-FR" sz="3200" b="1" dirty="0" smtClean="0">
                <a:solidFill>
                  <a:srgbClr val="C00000"/>
                </a:solidFill>
                <a:latin typeface="Times New Roman" pitchFamily="18" charset="0"/>
                <a:cs typeface="Times New Roman" pitchFamily="18" charset="0"/>
              </a:rPr>
              <a:t>Les fonctions de l’appareil de Golgi</a:t>
            </a:r>
          </a:p>
          <a:p>
            <a:r>
              <a:rPr lang="fr-FR" sz="2400" b="1" dirty="0" smtClean="0">
                <a:solidFill>
                  <a:srgbClr val="FF5050"/>
                </a:solidFill>
                <a:latin typeface="Times New Roman" pitchFamily="18" charset="0"/>
                <a:cs typeface="Times New Roman" pitchFamily="18" charset="0"/>
              </a:rPr>
              <a:t>1 - Addition covalente</a:t>
            </a:r>
            <a:endParaRPr lang="fr-FR" sz="2400" b="1" dirty="0" smtClean="0">
              <a:latin typeface="Times New Roman" pitchFamily="18" charset="0"/>
              <a:cs typeface="Times New Roman" pitchFamily="18" charset="0"/>
            </a:endParaRPr>
          </a:p>
          <a:p>
            <a:pPr>
              <a:buFont typeface="Wingdings" pitchFamily="2" charset="2"/>
              <a:buChar char="v"/>
            </a:pPr>
            <a:r>
              <a:rPr lang="fr-FR" sz="2400" b="1" dirty="0" smtClean="0">
                <a:latin typeface="Times New Roman" pitchFamily="18" charset="0"/>
                <a:cs typeface="Times New Roman" pitchFamily="18" charset="0"/>
              </a:rPr>
              <a:t>      O-glycosylation des protéines: </a:t>
            </a:r>
            <a:r>
              <a:rPr lang="fr-FR" sz="2400" dirty="0" smtClean="0">
                <a:latin typeface="Times New Roman" panose="02020603050405020304" pitchFamily="18" charset="0"/>
                <a:cs typeface="Times New Roman" pitchFamily="18" charset="0"/>
              </a:rPr>
              <a:t>ajout d'une chaîne </a:t>
            </a:r>
            <a:r>
              <a:rPr lang="fr-FR" sz="2400" dirty="0" err="1" smtClean="0">
                <a:latin typeface="Times New Roman" pitchFamily="18" charset="0"/>
                <a:cs typeface="Times New Roman" pitchFamily="18" charset="0"/>
              </a:rPr>
              <a:t>glycosylée</a:t>
            </a:r>
            <a:r>
              <a:rPr lang="fr-FR" sz="2400" dirty="0" smtClean="0">
                <a:latin typeface="Times New Roman" pitchFamily="18" charset="0"/>
                <a:cs typeface="Times New Roman" pitchFamily="18" charset="0"/>
              </a:rPr>
              <a:t> par liaison avec l'oxygène </a:t>
            </a:r>
            <a:r>
              <a:rPr lang="fr-FR" sz="2400" dirty="0">
                <a:latin typeface="Times New Roman" panose="02020603050405020304" pitchFamily="18" charset="0"/>
                <a:cs typeface="Times New Roman" panose="02020603050405020304" pitchFamily="18" charset="0"/>
              </a:rPr>
              <a:t>(O) du groupement hydroxyle d'une sérine ou d'une </a:t>
            </a:r>
            <a:r>
              <a:rPr lang="fr-FR" sz="2400" dirty="0" smtClean="0">
                <a:latin typeface="Times New Roman" panose="02020603050405020304" pitchFamily="18" charset="0"/>
                <a:cs typeface="Times New Roman" panose="02020603050405020304" pitchFamily="18" charset="0"/>
              </a:rPr>
              <a:t>thréonine de la protéine</a:t>
            </a:r>
            <a:r>
              <a:rPr lang="fr-FR" sz="2400" dirty="0">
                <a:latin typeface="Times New Roman" panose="02020603050405020304" pitchFamily="18" charset="0"/>
                <a:cs typeface="Times New Roman" panose="02020603050405020304" pitchFamily="18" charset="0"/>
              </a:rPr>
              <a:t> </a:t>
            </a:r>
            <a:r>
              <a:rPr lang="fr-FR" sz="2400" dirty="0" smtClean="0">
                <a:latin typeface="Times New Roman" pitchFamily="18" charset="0"/>
                <a:cs typeface="Times New Roman" pitchFamily="18" charset="0"/>
              </a:rPr>
              <a:t> (la chaîne </a:t>
            </a:r>
            <a:r>
              <a:rPr lang="fr-FR" sz="2400" dirty="0" err="1" smtClean="0">
                <a:latin typeface="Times New Roman" pitchFamily="18" charset="0"/>
                <a:cs typeface="Times New Roman" pitchFamily="18" charset="0"/>
              </a:rPr>
              <a:t>glycosylée</a:t>
            </a:r>
            <a:r>
              <a:rPr lang="fr-FR" sz="2400" dirty="0" smtClean="0">
                <a:latin typeface="Times New Roman" pitchFamily="18" charset="0"/>
                <a:cs typeface="Times New Roman" pitchFamily="18" charset="0"/>
              </a:rPr>
              <a:t> est très variable).</a:t>
            </a:r>
          </a:p>
          <a:p>
            <a:pPr>
              <a:buFont typeface="Wingdings" pitchFamily="2" charset="2"/>
              <a:buChar char="v"/>
            </a:pPr>
            <a:r>
              <a:rPr lang="fr-FR" sz="2400" b="1" dirty="0" smtClean="0">
                <a:latin typeface="Times New Roman" pitchFamily="18" charset="0"/>
                <a:cs typeface="Times New Roman" pitchFamily="18" charset="0"/>
              </a:rPr>
              <a:t>      Glycosylation des lipides: </a:t>
            </a:r>
            <a:r>
              <a:rPr lang="fr-FR" sz="2400" dirty="0" smtClean="0">
                <a:latin typeface="Times New Roman" pitchFamily="18" charset="0"/>
                <a:cs typeface="Times New Roman" pitchFamily="18" charset="0"/>
              </a:rPr>
              <a:t>Certains lipides peuvent être </a:t>
            </a:r>
            <a:r>
              <a:rPr lang="fr-FR" sz="2400" dirty="0" err="1" smtClean="0">
                <a:latin typeface="Times New Roman" pitchFamily="18" charset="0"/>
                <a:cs typeface="Times New Roman" pitchFamily="18" charset="0"/>
              </a:rPr>
              <a:t>glycosylés</a:t>
            </a:r>
            <a:r>
              <a:rPr lang="fr-FR" sz="2400" dirty="0" smtClean="0">
                <a:latin typeface="Times New Roman" pitchFamily="18" charset="0"/>
                <a:cs typeface="Times New Roman" pitchFamily="18" charset="0"/>
              </a:rPr>
              <a:t> dans la lumière de </a:t>
            </a:r>
            <a:r>
              <a:rPr lang="fr-FR" sz="2400" dirty="0" err="1" smtClean="0">
                <a:latin typeface="Times New Roman" pitchFamily="18" charset="0"/>
                <a:cs typeface="Times New Roman" pitchFamily="18" charset="0"/>
              </a:rPr>
              <a:t>l'app</a:t>
            </a:r>
            <a:r>
              <a:rPr lang="fr-FR" sz="2400" dirty="0" smtClean="0">
                <a:latin typeface="Times New Roman" pitchFamily="18" charset="0"/>
                <a:cs typeface="Times New Roman" pitchFamily="18" charset="0"/>
              </a:rPr>
              <a:t> de Golgi.</a:t>
            </a:r>
          </a:p>
          <a:p>
            <a:pPr>
              <a:buFont typeface="Wingdings" pitchFamily="2" charset="2"/>
              <a:buChar char="v"/>
            </a:pPr>
            <a:r>
              <a:rPr lang="fr-FR" sz="2400" b="1" dirty="0" smtClean="0">
                <a:latin typeface="Times New Roman" pitchFamily="18" charset="0"/>
                <a:cs typeface="Times New Roman" pitchFamily="18" charset="0"/>
              </a:rPr>
              <a:t>       Fin de la N-</a:t>
            </a:r>
            <a:r>
              <a:rPr lang="fr-FR" sz="2400" b="1" dirty="0" err="1" smtClean="0">
                <a:latin typeface="Times New Roman" pitchFamily="18" charset="0"/>
                <a:cs typeface="Times New Roman" pitchFamily="18" charset="0"/>
              </a:rPr>
              <a:t>glycosylation</a:t>
            </a:r>
            <a:r>
              <a:rPr lang="fr-FR" sz="2400" b="1" dirty="0" smtClean="0">
                <a:latin typeface="Times New Roman" pitchFamily="18" charset="0"/>
                <a:cs typeface="Times New Roman" pitchFamily="18" charset="0"/>
              </a:rPr>
              <a:t> des protéines</a:t>
            </a:r>
            <a:endParaRPr lang="fr-FR" sz="2400" dirty="0" smtClean="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pPr>
              <a:buFont typeface="Wingdings" pitchFamily="2" charset="2"/>
              <a:buChar char="v"/>
            </a:pPr>
            <a:r>
              <a:rPr lang="fr-FR" sz="2400" b="1" dirty="0" smtClean="0">
                <a:latin typeface="Times New Roman" pitchFamily="18" charset="0"/>
                <a:cs typeface="Times New Roman" pitchFamily="18" charset="0"/>
              </a:rPr>
              <a:t>      Sulfatation des protéines</a:t>
            </a:r>
          </a:p>
          <a:p>
            <a:r>
              <a:rPr lang="fr-FR" sz="2400" dirty="0" smtClean="0">
                <a:latin typeface="Times New Roman" pitchFamily="18" charset="0"/>
                <a:cs typeface="Times New Roman" pitchFamily="18" charset="0"/>
              </a:rPr>
              <a:t>Ajout d’un groupement sulfate </a:t>
            </a:r>
            <a:r>
              <a:rPr lang="fr-FR" sz="2400" b="1" dirty="0" smtClean="0">
                <a:latin typeface="Times New Roman" pitchFamily="18" charset="0"/>
                <a:cs typeface="Times New Roman" pitchFamily="18" charset="0"/>
              </a:rPr>
              <a:t>à des résidus tyrosines ou à des chaînes </a:t>
            </a:r>
            <a:r>
              <a:rPr lang="fr-FR" sz="2400" dirty="0" err="1" smtClean="0">
                <a:latin typeface="Times New Roman" pitchFamily="18" charset="0"/>
                <a:cs typeface="Times New Roman" pitchFamily="18" charset="0"/>
              </a:rPr>
              <a:t>glycosylées</a:t>
            </a:r>
            <a:r>
              <a:rPr lang="fr-FR" sz="2400" dirty="0" smtClean="0">
                <a:latin typeface="Times New Roman" pitchFamily="18" charset="0"/>
                <a:cs typeface="Times New Roman" pitchFamily="18" charset="0"/>
              </a:rPr>
              <a:t> issues de la N-</a:t>
            </a:r>
            <a:r>
              <a:rPr lang="fr-FR" sz="2400" dirty="0" err="1" smtClean="0">
                <a:latin typeface="Times New Roman" pitchFamily="18" charset="0"/>
                <a:cs typeface="Times New Roman" pitchFamily="18" charset="0"/>
              </a:rPr>
              <a:t>glycosylation</a:t>
            </a:r>
            <a:endParaRPr lang="fr-FR" sz="2400" dirty="0" smtClean="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r>
              <a:rPr lang="fr-FR" sz="2400" b="1" dirty="0" smtClean="0">
                <a:solidFill>
                  <a:srgbClr val="0033CC"/>
                </a:solidFill>
                <a:latin typeface="Times New Roman" pitchFamily="18" charset="0"/>
                <a:cs typeface="Times New Roman" pitchFamily="18" charset="0"/>
              </a:rPr>
              <a:t>2 - Coupures protéolytiques</a:t>
            </a:r>
          </a:p>
          <a:p>
            <a:r>
              <a:rPr lang="fr-FR" sz="2400" dirty="0" smtClean="0">
                <a:latin typeface="Times New Roman" pitchFamily="18" charset="0"/>
                <a:cs typeface="Times New Roman" pitchFamily="18" charset="0"/>
              </a:rPr>
              <a:t>Les coupures protéolytiques sont initiées dans le </a:t>
            </a:r>
            <a:r>
              <a:rPr lang="fr-FR" sz="2400" dirty="0" err="1" smtClean="0">
                <a:latin typeface="Times New Roman" pitchFamily="18" charset="0"/>
                <a:cs typeface="Times New Roman" pitchFamily="18" charset="0"/>
              </a:rPr>
              <a:t>trans</a:t>
            </a:r>
            <a:r>
              <a:rPr lang="fr-FR" sz="2400" dirty="0" smtClean="0">
                <a:latin typeface="Times New Roman" pitchFamily="18" charset="0"/>
                <a:cs typeface="Times New Roman" pitchFamily="18" charset="0"/>
              </a:rPr>
              <a:t> Golgi et se</a:t>
            </a:r>
          </a:p>
          <a:p>
            <a:r>
              <a:rPr lang="fr-FR" sz="2400" dirty="0" smtClean="0">
                <a:latin typeface="Times New Roman" pitchFamily="18" charset="0"/>
                <a:cs typeface="Times New Roman" pitchFamily="18" charset="0"/>
              </a:rPr>
              <a:t>poursuivent dans les grains de sécrétion du compartiment post-golgien.</a:t>
            </a:r>
            <a:endParaRPr lang="fr-FR" sz="2400" dirty="0">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36594" y="71414"/>
            <a:ext cx="9036000" cy="6698143"/>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42877" y="71414"/>
            <a:ext cx="8858279" cy="6716717"/>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57158" y="1785926"/>
            <a:ext cx="8305800" cy="2214578"/>
          </a:xfrm>
          <a:prstGeom prst="rect">
            <a:avLst/>
          </a:prstGeom>
        </p:spPr>
        <p:style>
          <a:lnRef idx="1">
            <a:schemeClr val="accent2"/>
          </a:lnRef>
          <a:fillRef idx="3">
            <a:schemeClr val="accent2"/>
          </a:fillRef>
          <a:effectRef idx="2">
            <a:schemeClr val="accent2"/>
          </a:effectRef>
          <a:fontRef idx="minor">
            <a:schemeClr val="lt1"/>
          </a:fontRef>
        </p:style>
        <p:txBody>
          <a:bodyPr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6000" b="1" i="0" u="none" strike="noStrike" kern="1200" cap="none" spc="0" normalizeH="0" baseline="0" noProof="0" dirty="0" smtClean="0">
                <a:ln>
                  <a:solidFill>
                    <a:srgbClr val="002060"/>
                  </a:solid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LES ENDOSOMES</a:t>
            </a:r>
            <a:endParaRPr kumimoji="0" lang="fr-FR" sz="6000" b="1" i="0" u="none" strike="noStrike" kern="1200" cap="none" spc="0" normalizeH="0" baseline="0" noProof="0" dirty="0">
              <a:ln>
                <a:solidFill>
                  <a:srgbClr val="002060"/>
                </a:solid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 name="Rectangle 2"/>
          <p:cNvSpPr/>
          <p:nvPr/>
        </p:nvSpPr>
        <p:spPr>
          <a:xfrm>
            <a:off x="285720" y="1714488"/>
            <a:ext cx="8501122" cy="235745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pull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71406" y="71414"/>
            <a:ext cx="8929718" cy="6645066"/>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180000" tIns="108000" rIns="180000" bIns="108000" numCol="1" anchor="ctr" anchorCtr="0" compatLnSpc="1">
            <a:prstTxWarp prst="textNoShape">
              <a:avLst/>
            </a:prstTxWarp>
            <a:spAutoFit/>
          </a:bodyPr>
          <a:lstStyle/>
          <a:p>
            <a:pPr marL="0" marR="0" lvl="0" indent="0" algn="justLow" defTabSz="914400" rtl="0" eaLnBrk="1" fontAlgn="base" latinLnBrk="0" hangingPunct="1">
              <a:spcBef>
                <a:spcPct val="0"/>
              </a:spcBef>
              <a:spcAft>
                <a:spcPct val="0"/>
              </a:spcAft>
              <a:buClrTx/>
              <a:buSzTx/>
              <a:buFontTx/>
              <a:buNone/>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Définition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spcBef>
                <a:spcPct val="0"/>
              </a:spcBef>
              <a:spcAft>
                <a:spcPct val="0"/>
              </a:spcAft>
              <a:buClrTx/>
              <a:buSzTx/>
              <a:buFont typeface="Wingdings" pitchFamily="2" charset="2"/>
              <a:buChar char="Ø"/>
              <a:tabLst/>
            </a:pP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Vésicules (</a:t>
            </a:r>
            <a:r>
              <a:rPr kumimoji="0" lang="fr-FR" sz="2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vacuoles</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d’</a:t>
            </a:r>
            <a:r>
              <a:rPr kumimoji="0" lang="fr-FR"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endocytose</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phagocytose</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issues de la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membrane plasmique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jouant un rôle dans la nutrition de la cellule.</a:t>
            </a:r>
          </a:p>
          <a:p>
            <a:pPr marL="0" marR="0" lvl="0" indent="0" algn="justLow" defTabSz="914400" rtl="0" eaLnBrk="0" fontAlgn="base" latinLnBrk="0" hangingPunct="0">
              <a:spcBef>
                <a:spcPct val="0"/>
              </a:spcBef>
              <a:spcAft>
                <a:spcPct val="0"/>
              </a:spcAft>
              <a:buClrTx/>
              <a:buSzTx/>
              <a:buFont typeface="Wingdings" pitchFamily="2" charset="2"/>
              <a:buChar char="Ø"/>
              <a:tabLst/>
            </a:pPr>
            <a:endParaRPr lang="fr-FR" sz="2800" dirty="0" smtClean="0">
              <a:solidFill>
                <a:srgbClr val="000000"/>
              </a:solidFill>
              <a:latin typeface="Times New Roman" pitchFamily="18" charset="0"/>
              <a:cs typeface="Times New Roman" pitchFamily="18" charset="0"/>
            </a:endParaRPr>
          </a:p>
          <a:p>
            <a:pPr marL="0" marR="0" lvl="0" indent="0" algn="justLow" defTabSz="914400" rtl="0" eaLnBrk="0" fontAlgn="base" latinLnBrk="0" hangingPunct="0">
              <a:spcBef>
                <a:spcPct val="0"/>
              </a:spcBef>
              <a:spcAft>
                <a:spcPct val="0"/>
              </a:spcAft>
              <a:buClrTx/>
              <a:buSzTx/>
              <a:buFont typeface="Wingdings" pitchFamily="2" charset="2"/>
              <a:buChar char="Ø"/>
              <a:tabLst/>
            </a:pP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Vésicules de transport (recouvertes de </a:t>
            </a:r>
            <a:r>
              <a:rPr kumimoji="0" lang="fr-FR"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clathrine</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issues du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Golgi </a:t>
            </a:r>
            <a:r>
              <a:rPr kumimoji="0" lang="fr-FR"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trans</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riche en</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enzymes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et en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H+-</a:t>
            </a:r>
            <a:r>
              <a:rPr kumimoji="0" lang="fr-FR" sz="28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ATPase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p>
          <a:p>
            <a:pPr marL="0" marR="0" lvl="0" indent="0" algn="justLow" defTabSz="914400" rtl="0" eaLnBrk="0" fontAlgn="base" latinLnBrk="0" hangingPunct="0">
              <a:spcBef>
                <a:spcPct val="0"/>
              </a:spcBef>
              <a:spcAft>
                <a:spcPct val="0"/>
              </a:spcAft>
              <a:buClrTx/>
              <a:buSzTx/>
              <a:tabLst/>
            </a:pP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spcBef>
                <a:spcPct val="0"/>
              </a:spcBef>
              <a:spcAft>
                <a:spcPct val="0"/>
              </a:spcAft>
              <a:buClrTx/>
              <a:buSzTx/>
              <a:buFont typeface="Wingdings" pitchFamily="2" charset="2"/>
              <a:buChar char="Ø"/>
              <a:tabLst/>
            </a:pP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Vésicules de transport pour le matériel (soluble) vers les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lysosomes → fusion </a:t>
            </a:r>
          </a:p>
          <a:p>
            <a:pPr marL="0" marR="0" lvl="0" indent="0" algn="justLow" defTabSz="914400" rtl="0" eaLnBrk="0" fontAlgn="base" latinLnBrk="0" hangingPunct="0">
              <a:spcBef>
                <a:spcPct val="0"/>
              </a:spcBef>
              <a:spcAft>
                <a:spcPct val="0"/>
              </a:spcAft>
              <a:buClrTx/>
              <a:buSzTx/>
              <a:tabLst/>
            </a:pP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spcBef>
                <a:spcPct val="0"/>
              </a:spcBef>
              <a:spcAft>
                <a:spcPct val="0"/>
              </a:spcAft>
              <a:buClrTx/>
              <a:buSzTx/>
              <a:buFontTx/>
              <a:buNone/>
              <a:tabLst/>
            </a:pP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Le pH de ces vésicules est variable:</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fr-FR" sz="2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endosomes</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précoces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7,4),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tardifs </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(6,5),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ces vésicules peuvent contenir des</a:t>
            </a:r>
            <a:r>
              <a:rPr kumimoji="0" lang="fr-FR" sz="2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Hydrolases: </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issues du Golgi (vésicules. recouvertes </a:t>
            </a:r>
            <a:r>
              <a:rPr kumimoji="0" lang="fr-FR" sz="2800" b="0" i="1"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clathrine</a:t>
            </a:r>
            <a:r>
              <a:rPr kumimoji="0" lang="fr-FR" sz="2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srcRect/>
          <a:stretch>
            <a:fillRect/>
          </a:stretch>
        </p:blipFill>
        <p:spPr bwMode="auto">
          <a:xfrm>
            <a:off x="109156" y="91148"/>
            <a:ext cx="8892000" cy="66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109718" y="248903"/>
            <a:ext cx="8820000" cy="618049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360000" tIns="180000" rIns="360000" bIns="180000" numCol="1" anchor="ctr" anchorCtr="0" compatLnSpc="1">
            <a:prstTxWarp prst="textNoShape">
              <a:avLst/>
            </a:prstTxWarp>
            <a:spAutoFit/>
          </a:bodyPr>
          <a:lstStyle/>
          <a:p>
            <a:pPr marL="0" marR="0" lvl="0" indent="0" algn="justLow" defTabSz="914400" rtl="0" eaLnBrk="1" fontAlgn="base" latinLnBrk="0" hangingPunct="1">
              <a:lnSpc>
                <a:spcPct val="15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On distingue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Endosomes</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précoces</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maturation des constituants importés</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tri (dissociation ligand/récepteur)</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recyclage des récepteurs de surface</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Endosome</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tardifs</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S’enrichissent en hydrolases </a:t>
            </a:r>
            <a:r>
              <a:rPr kumimoji="0" lang="fr-FR"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lysosomales</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et en membranes </a:t>
            </a:r>
            <a:r>
              <a:rPr kumimoji="0" lang="fr-FR"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lysosomales</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par fusion avec des vésicules recouvertes </a:t>
            </a:r>
            <a:r>
              <a:rPr kumimoji="0" lang="fr-FR"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clathrine</a:t>
            </a:r>
            <a:r>
              <a:rPr kumimoji="0" lang="fr-FR"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ull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0" y="5500702"/>
            <a:ext cx="8658717"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0" dirty="0" smtClean="0">
                <a:ln>
                  <a:noFill/>
                </a:ln>
                <a:effectLst/>
                <a:latin typeface="Times New Roman" pitchFamily="18" charset="0"/>
                <a:ea typeface="Calibri" pitchFamily="34" charset="0"/>
                <a:cs typeface="Times New Roman" pitchFamily="18" charset="0"/>
              </a:rPr>
              <a:t>Figure :</a:t>
            </a:r>
            <a:r>
              <a:rPr kumimoji="0" lang="fr-FR" sz="3200" b="0" i="0"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fr-FR" sz="3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Flux membranaire à partir des </a:t>
            </a:r>
            <a:r>
              <a:rPr kumimoji="0" lang="fr-FR" sz="32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endosomes</a:t>
            </a:r>
            <a:r>
              <a:rPr kumimoji="0" lang="fr-FR" sz="3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endParaRPr kumimoji="0" lang="fr-FR"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Image 3"/>
          <p:cNvPicPr/>
          <p:nvPr/>
        </p:nvPicPr>
        <p:blipFill>
          <a:blip r:embed="rId2"/>
          <a:srcRect l="15852" t="4902" r="1757" b="25000"/>
          <a:stretch>
            <a:fillRect/>
          </a:stretch>
        </p:blipFill>
        <p:spPr bwMode="auto">
          <a:xfrm>
            <a:off x="142908" y="142876"/>
            <a:ext cx="8858248" cy="5857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18" y="65909"/>
            <a:ext cx="8820000" cy="3827577"/>
          </a:xfrm>
          <a:prstGeom prst="rect">
            <a:avLst/>
          </a:prstGeom>
          <a:ln w="76200"/>
        </p:spPr>
        <p:style>
          <a:lnRef idx="2">
            <a:schemeClr val="dk1"/>
          </a:lnRef>
          <a:fillRef idx="1">
            <a:schemeClr val="lt1"/>
          </a:fillRef>
          <a:effectRef idx="0">
            <a:schemeClr val="dk1"/>
          </a:effectRef>
          <a:fontRef idx="minor">
            <a:schemeClr val="dk1"/>
          </a:fontRef>
        </p:style>
        <p:txBody>
          <a:bodyPr wrap="square" lIns="252000" tIns="36000" rIns="252000" bIns="36000">
            <a:spAutoFit/>
          </a:bodyPr>
          <a:lstStyle/>
          <a:p>
            <a:pPr algn="just"/>
            <a:r>
              <a:rPr lang="fr-FR" sz="2800" b="1" u="sng" dirty="0" smtClean="0">
                <a:ln>
                  <a:solidFill>
                    <a:srgbClr val="C87700"/>
                  </a:solidFill>
                </a:ln>
                <a:solidFill>
                  <a:srgbClr val="C89800"/>
                </a:solidFill>
                <a:effectLst>
                  <a:outerShdw blurRad="38100" dist="38100" dir="2700000" algn="tl">
                    <a:srgbClr val="000000">
                      <a:alpha val="43137"/>
                    </a:srgbClr>
                  </a:outerShdw>
                </a:effectLst>
                <a:latin typeface="Times New Roman" pitchFamily="18" charset="0"/>
                <a:cs typeface="Times New Roman" pitchFamily="18" charset="0"/>
              </a:rPr>
              <a:t>Peroxysomes</a:t>
            </a:r>
            <a:r>
              <a:rPr lang="fr-FR" sz="2800" b="1" dirty="0" smtClean="0">
                <a:solidFill>
                  <a:srgbClr val="C89800"/>
                </a:solidFill>
                <a:effectLst>
                  <a:outerShdw blurRad="38100" dist="38100" dir="2700000" algn="tl">
                    <a:srgbClr val="000000">
                      <a:alpha val="43137"/>
                    </a:srgbClr>
                  </a:outerShdw>
                </a:effectLst>
                <a:latin typeface="Times New Roman" pitchFamily="18" charset="0"/>
                <a:cs typeface="Times New Roman" pitchFamily="18" charset="0"/>
              </a:rPr>
              <a:t> :</a:t>
            </a:r>
          </a:p>
          <a:p>
            <a:pPr algn="just"/>
            <a:endParaRPr lang="fr-FR" sz="2400" b="1" dirty="0" smtClean="0">
              <a:solidFill>
                <a:srgbClr val="C898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fr-FR" sz="2400" b="1" dirty="0" smtClean="0">
                <a:solidFill>
                  <a:srgbClr val="FF0000"/>
                </a:solidFill>
                <a:latin typeface="Times New Roman" pitchFamily="18" charset="0"/>
                <a:cs typeface="Times New Roman" pitchFamily="18" charset="0"/>
              </a:rPr>
              <a:t>	Le peroxysome a pour rôle de </a:t>
            </a:r>
            <a:r>
              <a:rPr lang="fr-FR" sz="2400" b="1" dirty="0" err="1" smtClean="0">
                <a:solidFill>
                  <a:srgbClr val="FF0000"/>
                </a:solidFill>
                <a:latin typeface="Times New Roman" pitchFamily="18" charset="0"/>
                <a:cs typeface="Times New Roman" pitchFamily="18" charset="0"/>
              </a:rPr>
              <a:t>détoxifier</a:t>
            </a:r>
            <a:r>
              <a:rPr lang="fr-FR" sz="2400" b="1" dirty="0" smtClean="0">
                <a:solidFill>
                  <a:srgbClr val="FF0000"/>
                </a:solidFill>
                <a:latin typeface="Times New Roman" pitchFamily="18" charset="0"/>
                <a:cs typeface="Times New Roman" pitchFamily="18" charset="0"/>
              </a:rPr>
              <a:t> la cellule en dégradant certaines molécules (les acides gras, l'alcool...) grâce à la </a:t>
            </a:r>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β-oxydation </a:t>
            </a:r>
            <a:r>
              <a:rPr lang="fr-FR" sz="2400" b="1" dirty="0" smtClean="0">
                <a:solidFill>
                  <a:schemeClr val="tx1"/>
                </a:solidFill>
                <a:latin typeface="Times New Roman" pitchFamily="18" charset="0"/>
                <a:cs typeface="Times New Roman" pitchFamily="18" charset="0"/>
              </a:rPr>
              <a:t>ce processus nécessite l’action des </a:t>
            </a:r>
            <a:r>
              <a:rPr lang="fr-FR" sz="2400" dirty="0" smtClean="0"/>
              <a:t>cytochrome </a:t>
            </a:r>
            <a:r>
              <a:rPr lang="fr-FR" sz="2400" dirty="0"/>
              <a:t>P450 spécifique aux peroxysomes</a:t>
            </a:r>
            <a:endParaRPr lang="fr-FR" sz="2400" dirty="0">
              <a:latin typeface="Times New Roman" pitchFamily="18" charset="0"/>
              <a:cs typeface="Times New Roman" pitchFamily="18" charset="0"/>
            </a:endParaRPr>
          </a:p>
          <a:p>
            <a:pPr algn="just"/>
            <a:r>
              <a:rPr lang="fr-F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fr-FR" sz="24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400" dirty="0" smtClean="0">
                <a:latin typeface="Times New Roman" pitchFamily="18" charset="0"/>
                <a:cs typeface="Times New Roman" pitchFamily="18" charset="0"/>
              </a:rPr>
              <a:t>Cette réaction produit du peroxyde d'hydrogène (H2O2), une molécule toxique pour la cellule qui doit à son tour être dégradée.</a:t>
            </a:r>
          </a:p>
          <a:p>
            <a:pPr algn="just"/>
            <a:r>
              <a:rPr lang="fr-FR" sz="2400" dirty="0">
                <a:latin typeface="Times New Roman" pitchFamily="18" charset="0"/>
                <a:cs typeface="Times New Roman" pitchFamily="18" charset="0"/>
              </a:rPr>
              <a:t> </a:t>
            </a:r>
            <a:r>
              <a:rPr lang="fr-FR" sz="2400" dirty="0" smtClean="0">
                <a:latin typeface="Times New Roman" pitchFamily="18" charset="0"/>
                <a:cs typeface="Times New Roman" pitchFamily="18" charset="0"/>
              </a:rPr>
              <a:t>selon la réaction suivante </a:t>
            </a:r>
          </a:p>
          <a:p>
            <a:pPr algn="just"/>
            <a:r>
              <a:rPr lang="pt-BR" sz="2400" dirty="0" smtClean="0"/>
              <a:t>H2O2 </a:t>
            </a:r>
            <a:r>
              <a:rPr lang="pt-BR" sz="2400" dirty="0"/>
              <a:t>+ H2O 2 </a:t>
            </a:r>
            <a:r>
              <a:rPr lang="pt-BR" sz="2400" dirty="0" smtClean="0"/>
              <a:t>                             H2O </a:t>
            </a:r>
            <a:r>
              <a:rPr lang="pt-BR" sz="2400" dirty="0"/>
              <a:t>+ </a:t>
            </a:r>
            <a:r>
              <a:rPr lang="pt-BR" sz="2400" dirty="0" smtClean="0"/>
              <a:t>O2</a:t>
            </a:r>
            <a:endParaRPr lang="fr-FR" sz="2400" dirty="0" smtClean="0">
              <a:latin typeface="Times New Roman" pitchFamily="18" charset="0"/>
              <a:cs typeface="Times New Roman" pitchFamily="18" charset="0"/>
            </a:endParaRPr>
          </a:p>
        </p:txBody>
      </p:sp>
      <p:cxnSp>
        <p:nvCxnSpPr>
          <p:cNvPr id="4" name="Connecteur droit avec flèche 3"/>
          <p:cNvCxnSpPr/>
          <p:nvPr/>
        </p:nvCxnSpPr>
        <p:spPr>
          <a:xfrm>
            <a:off x="2483768" y="3645024"/>
            <a:ext cx="201622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700526"/>
      </p:ext>
    </p:extLst>
  </p:cSld>
  <p:clrMapOvr>
    <a:masterClrMapping/>
  </p:clrMapOvr>
  <p:transition>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1357298"/>
            <a:ext cx="4572000" cy="2862322"/>
          </a:xfrm>
          <a:prstGeom prst="rect">
            <a:avLst/>
          </a:prstGeom>
          <a:ln w="76200">
            <a:solidFill>
              <a:srgbClr val="FF3399"/>
            </a:solidFill>
          </a:ln>
        </p:spPr>
        <p:txBody>
          <a:bodyPr>
            <a:spAutoFit/>
          </a:bodyPr>
          <a:lstStyle/>
          <a:p>
            <a:pPr algn="ctr"/>
            <a:r>
              <a:rPr lang="fr-FR" sz="6000" b="1" i="1" dirty="0" smtClean="0">
                <a:solidFill>
                  <a:srgbClr val="002060"/>
                </a:solidFill>
                <a:latin typeface="Monotype Corsiva" pitchFamily="66" charset="0"/>
              </a:rPr>
              <a:t>Merci </a:t>
            </a:r>
          </a:p>
          <a:p>
            <a:pPr algn="ctr"/>
            <a:r>
              <a:rPr lang="fr-FR" sz="6000" b="1" i="1" dirty="0" smtClean="0">
                <a:solidFill>
                  <a:srgbClr val="002060"/>
                </a:solidFill>
                <a:latin typeface="Monotype Corsiva" pitchFamily="66" charset="0"/>
              </a:rPr>
              <a:t>pour  votre attention</a:t>
            </a:r>
            <a:endParaRPr lang="fr-FR" sz="6000" b="1" i="1" dirty="0">
              <a:solidFill>
                <a:srgbClr val="002060"/>
              </a:solidFill>
              <a:latin typeface="Monotype Corsiva" pitchFamily="66" charset="0"/>
            </a:endParaRPr>
          </a:p>
        </p:txBody>
      </p:sp>
      <p:sp>
        <p:nvSpPr>
          <p:cNvPr id="3" name="Rectangle 2"/>
          <p:cNvSpPr/>
          <p:nvPr/>
        </p:nvSpPr>
        <p:spPr>
          <a:xfrm>
            <a:off x="428596" y="5214950"/>
            <a:ext cx="8496944" cy="1107996"/>
          </a:xfrm>
          <a:prstGeom prst="rect">
            <a:avLst/>
          </a:prstGeom>
          <a:noFill/>
        </p:spPr>
        <p:txBody>
          <a:bodyPr wrap="square" lIns="91440" tIns="45720" rIns="91440" bIns="45720">
            <a:spAutoFit/>
          </a:bodyPr>
          <a:lstStyle/>
          <a:p>
            <a:pPr algn="ctr"/>
            <a:r>
              <a:rPr lang="en-US" sz="6600" b="1" cap="none" spc="0"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BON COURAGE !!!!</a:t>
            </a:r>
            <a:endParaRPr lang="en-US" sz="6600" b="1" cap="none" spc="0"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pic>
        <p:nvPicPr>
          <p:cNvPr id="4" name="Picture 4"/>
          <p:cNvPicPr>
            <a:picLocks noChangeAspect="1" noChangeArrowheads="1"/>
          </p:cNvPicPr>
          <p:nvPr/>
        </p:nvPicPr>
        <p:blipFill>
          <a:blip r:embed="rId2" cstate="print"/>
          <a:srcRect b="6679"/>
          <a:stretch>
            <a:fillRect/>
          </a:stretch>
        </p:blipFill>
        <p:spPr bwMode="auto">
          <a:xfrm>
            <a:off x="5214942" y="571480"/>
            <a:ext cx="3830213" cy="4429156"/>
          </a:xfrm>
          <a:prstGeom prst="rect">
            <a:avLst/>
          </a:prstGeom>
          <a:noFill/>
          <a:ln w="9525">
            <a:solidFill>
              <a:srgbClr val="00B050"/>
            </a:solidFill>
            <a:miter lim="800000"/>
            <a:headEnd/>
            <a:tailEnd/>
          </a:ln>
        </p:spPr>
      </p:pic>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282" y="214290"/>
            <a:ext cx="8715436" cy="61137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Clr>
                <a:srgbClr val="FF3399"/>
              </a:buClr>
              <a:buSzPct val="130000"/>
            </a:pPr>
            <a:r>
              <a:rPr lang="fr-FR" sz="2400" dirty="0" smtClean="0">
                <a:latin typeface="Times New Roman" pitchFamily="18" charset="0"/>
                <a:cs typeface="Times New Roman" pitchFamily="18" charset="0"/>
              </a:rPr>
              <a:t> 	</a:t>
            </a:r>
            <a:r>
              <a:rPr lang="fr-FR" sz="2400" dirty="0" smtClean="0">
                <a:solidFill>
                  <a:schemeClr val="tx1"/>
                </a:solidFill>
                <a:latin typeface="Times New Roman" pitchFamily="18" charset="0"/>
                <a:cs typeface="Times New Roman" pitchFamily="18" charset="0"/>
              </a:rPr>
              <a:t> </a:t>
            </a:r>
            <a:r>
              <a:rPr lang="fr-FR" sz="2400" b="1" dirty="0" smtClean="0">
                <a:solidFill>
                  <a:schemeClr val="tx1"/>
                </a:solidFill>
                <a:latin typeface="Times New Roman" pitchFamily="18" charset="0"/>
                <a:cs typeface="Times New Roman" pitchFamily="18" charset="0"/>
              </a:rPr>
              <a:t>Le système </a:t>
            </a:r>
            <a:r>
              <a:rPr lang="fr-FR" sz="2400" b="1" dirty="0" err="1" smtClean="0">
                <a:solidFill>
                  <a:schemeClr val="tx1"/>
                </a:solidFill>
                <a:latin typeface="Times New Roman" pitchFamily="18" charset="0"/>
                <a:cs typeface="Times New Roman" pitchFamily="18" charset="0"/>
              </a:rPr>
              <a:t>endomembranaire</a:t>
            </a:r>
            <a:r>
              <a:rPr lang="fr-FR" sz="2400" b="1" dirty="0" smtClean="0">
                <a:solidFill>
                  <a:schemeClr val="tx1"/>
                </a:solidFill>
                <a:latin typeface="Times New Roman" pitchFamily="18" charset="0"/>
                <a:cs typeface="Times New Roman" pitchFamily="18" charset="0"/>
              </a:rPr>
              <a:t> est appelé aussi système de flux membranaires (flux antérograde et rétrograde)</a:t>
            </a:r>
            <a:r>
              <a:rPr lang="fr-FR" sz="2400" dirty="0" smtClean="0">
                <a:solidFill>
                  <a:schemeClr val="tx1"/>
                </a:solidFill>
                <a:latin typeface="Times New Roman" pitchFamily="18" charset="0"/>
                <a:cs typeface="Times New Roman" pitchFamily="18" charset="0"/>
              </a:rPr>
              <a:t> </a:t>
            </a:r>
          </a:p>
          <a:p>
            <a:pPr>
              <a:buClr>
                <a:srgbClr val="FF3399"/>
              </a:buClr>
              <a:buSzPct val="130000"/>
            </a:pPr>
            <a:r>
              <a:rPr lang="fr-FR" sz="2400" dirty="0" smtClean="0">
                <a:solidFill>
                  <a:schemeClr val="tx1"/>
                </a:solidFill>
                <a:latin typeface="Times New Roman" pitchFamily="18" charset="0"/>
                <a:cs typeface="Times New Roman" pitchFamily="18" charset="0"/>
              </a:rPr>
              <a:t>	Les membranes du réseau intracellulaire sont liées de deux façons: </a:t>
            </a:r>
          </a:p>
          <a:p>
            <a:pPr marL="457200" indent="-457200">
              <a:buClr>
                <a:srgbClr val="0070C0"/>
              </a:buClr>
              <a:buSzPct val="130000"/>
              <a:buAutoNum type="arabicPeriod"/>
            </a:pPr>
            <a:r>
              <a:rPr lang="fr-FR" sz="2400" b="1" dirty="0" smtClean="0">
                <a:solidFill>
                  <a:srgbClr val="C00000"/>
                </a:solidFill>
                <a:latin typeface="Times New Roman" pitchFamily="18" charset="0"/>
                <a:cs typeface="Times New Roman" pitchFamily="18" charset="0"/>
              </a:rPr>
              <a:t>Ou bien elles se prolongent les unes les autres: </a:t>
            </a:r>
            <a:r>
              <a:rPr lang="fr-FR" sz="2400" b="1" dirty="0" smtClean="0">
                <a:solidFill>
                  <a:schemeClr val="tx1"/>
                </a:solidFill>
                <a:latin typeface="Times New Roman" pitchFamily="18" charset="0"/>
                <a:cs typeface="Times New Roman" pitchFamily="18" charset="0"/>
              </a:rPr>
              <a:t>L’enveloppe nucléaire est reliée aux membranes du RER ce dernier est lui-même prolongé par le REL. </a:t>
            </a:r>
            <a:r>
              <a:rPr lang="fr-FR" sz="2400" dirty="0" smtClean="0">
                <a:solidFill>
                  <a:schemeClr val="tx1"/>
                </a:solidFill>
                <a:latin typeface="Times New Roman" pitchFamily="18" charset="0"/>
                <a:cs typeface="Times New Roman" pitchFamily="18" charset="0"/>
              </a:rPr>
              <a:t> </a:t>
            </a:r>
          </a:p>
          <a:p>
            <a:pPr marL="457200" indent="-457200">
              <a:buClr>
                <a:srgbClr val="0033CC"/>
              </a:buClr>
              <a:buSzPct val="130000"/>
              <a:buAutoNum type="arabicPeriod"/>
            </a:pPr>
            <a:r>
              <a:rPr lang="fr-FR" sz="2400" b="1" dirty="0" smtClean="0">
                <a:solidFill>
                  <a:srgbClr val="0033CC"/>
                </a:solidFill>
                <a:latin typeface="Times New Roman" pitchFamily="18" charset="0"/>
                <a:cs typeface="Times New Roman" pitchFamily="18" charset="0"/>
              </a:rPr>
              <a:t>Ou bien elles changent des portions d’elles-mêmes </a:t>
            </a:r>
            <a:r>
              <a:rPr lang="fr-FR" sz="2400" b="1" dirty="0" smtClean="0">
                <a:solidFill>
                  <a:schemeClr val="tx1"/>
                </a:solidFill>
                <a:latin typeface="Times New Roman" pitchFamily="18" charset="0"/>
                <a:cs typeface="Times New Roman" pitchFamily="18" charset="0"/>
              </a:rPr>
              <a:t>par l’intermédiaire de minuscules vésicules:</a:t>
            </a:r>
          </a:p>
          <a:p>
            <a:pPr marL="914400" lvl="1" indent="-457200">
              <a:buClr>
                <a:srgbClr val="0033CC"/>
              </a:buClr>
              <a:buSzPct val="130000"/>
              <a:buFont typeface="Wingdings" pitchFamily="2" charset="2"/>
              <a:buChar char="Ø"/>
            </a:pPr>
            <a:r>
              <a:rPr lang="fr-FR" sz="2400" b="1" dirty="0" smtClean="0">
                <a:solidFill>
                  <a:schemeClr val="tx1"/>
                </a:solidFill>
                <a:latin typeface="Times New Roman" pitchFamily="18" charset="0"/>
                <a:cs typeface="Times New Roman" pitchFamily="18" charset="0"/>
              </a:rPr>
              <a:t>Le RE produit des vésicules dites de « transition », qui engendrent  l'appareil de Golgi, ce dernier produira des vésicules de sécrétion, à l'origine de l'</a:t>
            </a:r>
            <a:r>
              <a:rPr lang="fr-FR" sz="2400" b="1" dirty="0" err="1" smtClean="0">
                <a:solidFill>
                  <a:schemeClr val="tx1"/>
                </a:solidFill>
                <a:latin typeface="Times New Roman" pitchFamily="18" charset="0"/>
                <a:cs typeface="Times New Roman" pitchFamily="18" charset="0"/>
              </a:rPr>
              <a:t>exocytose</a:t>
            </a:r>
            <a:r>
              <a:rPr lang="fr-FR" sz="2400" b="1" dirty="0" smtClean="0">
                <a:solidFill>
                  <a:schemeClr val="tx1"/>
                </a:solidFill>
                <a:latin typeface="Times New Roman" pitchFamily="18" charset="0"/>
                <a:cs typeface="Times New Roman" pitchFamily="18" charset="0"/>
              </a:rPr>
              <a:t>. </a:t>
            </a:r>
          </a:p>
          <a:p>
            <a:pPr marL="914400" lvl="1" indent="-457200">
              <a:buClr>
                <a:srgbClr val="0033CC"/>
              </a:buClr>
              <a:buSzPct val="130000"/>
              <a:buFont typeface="Wingdings" pitchFamily="2" charset="2"/>
              <a:buChar char="Ø"/>
            </a:pPr>
            <a:r>
              <a:rPr lang="fr-FR" sz="2400" b="1" dirty="0" smtClean="0">
                <a:solidFill>
                  <a:schemeClr val="tx1"/>
                </a:solidFill>
                <a:latin typeface="Times New Roman" pitchFamily="18" charset="0"/>
                <a:cs typeface="Times New Roman" pitchFamily="18" charset="0"/>
              </a:rPr>
              <a:t>La membrane de ces vésicules sera en fin de compte incorporée à la membrane plasmique, ainsi régénérée en permanence.</a:t>
            </a:r>
          </a:p>
          <a:p>
            <a:pPr>
              <a:buClr>
                <a:srgbClr val="FF3399"/>
              </a:buClr>
              <a:buSzPct val="130000"/>
            </a:pPr>
            <a:endParaRPr lang="fr-FR" sz="2200" dirty="0"/>
          </a:p>
        </p:txBody>
      </p:sp>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4050"/>
          <a:stretch>
            <a:fillRect/>
          </a:stretch>
        </p:blipFill>
        <p:spPr bwMode="auto">
          <a:xfrm>
            <a:off x="0" y="9525"/>
            <a:ext cx="9220200" cy="683895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13403</TotalTime>
  <Words>2064</Words>
  <Application>Microsoft Office PowerPoint</Application>
  <PresentationFormat>Affichage à l'écran (4:3)</PresentationFormat>
  <Paragraphs>207</Paragraphs>
  <Slides>70</Slides>
  <Notes>1</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70</vt:i4>
      </vt:variant>
    </vt:vector>
  </HeadingPairs>
  <TitlesOfParts>
    <vt:vector size="77" baseType="lpstr">
      <vt:lpstr>Calibri</vt:lpstr>
      <vt:lpstr>Constantia</vt:lpstr>
      <vt:lpstr>Monotype Corsiva</vt:lpstr>
      <vt:lpstr>Times New Roman</vt:lpstr>
      <vt:lpstr>Wingdings</vt:lpstr>
      <vt:lpstr>Wingdings 2</vt:lpstr>
      <vt:lpstr>Débit</vt:lpstr>
      <vt:lpstr>REPUBLIQUE ALGERIENNE DEMOCRATIQUE ET POPULAIRE MINISTERE DE L’ENSEIGNEMENT SUPERIEUR ET DE LA RECHERCHE SCIENTIFIQUE Institut des sciences vétérinaires khroub constantine-  25000 Département de préclinique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 système endomembranaire accomplit diverses tâches dans la cellule, dont la synthèse des protéines et leur transport vers des membranes et des organites ou vers l’extérieur de la cellule, le métabolisme et le mouvement des lipides, ainsi que la détoxication des poisons. </vt:lpstr>
      <vt:lpstr>LE RÉTICULUM ENDOPLASMIQUE</vt:lpstr>
      <vt:lpstr>Réticulum = mot latin signifiant réseau          Endoplasmique = à l’intérieur du cytoplasme      • Réseau de membranes internes interconnectées en forme de tubules et saccules issues des membranes nucléaires      </vt:lpstr>
      <vt:lpstr>           Le RE se présente sous la forme d’ensemble polymorphe de cavités (ou citernes) plus ou moins dilatées, limitées par une seule membrane de 5 à 6 nm d’épaisseur, et dont la composition est comparable à celle de la membrane plasmique (bicouche lipidique dans laquelle sont insérés des composantes (glyco)protéiques). Nucléaire sous forme.    Ces membranes sont plus riches en phophatidylcholine  que la membrane plasmique. Alors que cette dernière est plus riche en cholestérol et glycolipides que les autres membranes internes </vt:lpstr>
      <vt:lpstr>Bien que de géométrie complexe dans l’espace, ce compartiment (le RE) est considéré comme formé d’un seul sac fermé, dont la lumière représente jusqu’à 10 % du volume cellulaire. La lumière des citernes est remplie de solutions diverses= (essentiellement de l’eau et des protéines: enzymes).             </vt:lpstr>
      <vt:lpstr>      La membrane du réticulum est en continuité avec la membrane nucléaire externe. Nucléaire sous forme de porte         La lumière du RE et l'intérieur du noyau sont donc séparés par une seule membrane : La membrane nucléaire interne </vt:lpstr>
      <vt:lpstr>Présentation PowerPoint</vt:lpstr>
      <vt:lpstr>Présentation PowerPoint</vt:lpstr>
      <vt:lpstr>Présentation PowerPoint</vt:lpstr>
      <vt:lpstr>Comparaison de la quantité de réticulum dans 2 types cellulaires</vt:lpstr>
      <vt:lpstr>Fonctions du Réticulum Endoplasmique </vt:lpstr>
      <vt:lpstr>Présentation PowerPoint</vt:lpstr>
      <vt:lpstr>Présentation PowerPoint</vt:lpstr>
      <vt:lpstr>Présentation PowerPoint</vt:lpstr>
      <vt:lpstr>Présentation PowerPoint</vt:lpstr>
      <vt:lpstr>Présentation PowerPoint</vt:lpstr>
      <vt:lpstr>Fonctions du Réticulum Endoplasmique Granuleux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réticulum endoplasmique lisse</vt:lpstr>
      <vt:lpstr>Fonctions du réticulum endoplasmique lisse</vt:lpstr>
      <vt:lpstr> Rôle important dans la détoxication et la métabolisation des poisons (Pesticides) ou des médicaments (Phénobarbital) </vt:lpstr>
      <vt:lpstr>Présentation PowerPoint</vt:lpstr>
      <vt:lpstr>Présentation PowerPoint</vt:lpstr>
      <vt:lpstr> Synthèse et assemblage des bicouches lipidiques          Synthèse de toutes les classes majeures de lipides membranaires, phospholipides, phosphogycérolipides et cholestérol permettant ainsi le remaniement permanent de la membrane cytoplasmique.          Le REL représente aussi la source de lipides pour la membrane externe de la mitochondrie.</vt:lpstr>
      <vt:lpstr> Synthèse, des hormones stéroïdes dérivées du cholestérol ; hormones synthétisées par les cellules du testicule, cellules du corps jaune, cellules de la corticosurrénale, </vt:lpstr>
      <vt:lpstr>ces cellules possèdent un réticulum endoplasmique lisse développé constitué de très nombreux tubules enchevêtrés.</vt:lpstr>
      <vt:lpstr> Stockage du calcium intracellulaire: la libération massive d'ions calcium stockés dans le réticulum sarcoplasmique déclenche la contraction des muscles striés.</vt:lpstr>
      <vt:lpstr>Stockage des ions Cl- dans les cellules à HCl de l’estomac.</vt:lpstr>
      <vt:lpstr>L’APPAREIL DE GOLGI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assia</dc:creator>
  <cp:lastModifiedBy>Assia Vet</cp:lastModifiedBy>
  <cp:revision>965</cp:revision>
  <dcterms:created xsi:type="dcterms:W3CDTF">2011-07-24T07:54:23Z</dcterms:created>
  <dcterms:modified xsi:type="dcterms:W3CDTF">2024-12-12T08:55:28Z</dcterms:modified>
</cp:coreProperties>
</file>