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68" r:id="rId1"/>
  </p:sldMasterIdLst>
  <p:notesMasterIdLst>
    <p:notesMasterId r:id="rId113"/>
  </p:notesMasterIdLst>
  <p:sldIdLst>
    <p:sldId id="257" r:id="rId2"/>
    <p:sldId id="258" r:id="rId3"/>
    <p:sldId id="354" r:id="rId4"/>
    <p:sldId id="260" r:id="rId5"/>
    <p:sldId id="352" r:id="rId6"/>
    <p:sldId id="353" r:id="rId7"/>
    <p:sldId id="261" r:id="rId8"/>
    <p:sldId id="262" r:id="rId9"/>
    <p:sldId id="263" r:id="rId10"/>
    <p:sldId id="265" r:id="rId11"/>
    <p:sldId id="259" r:id="rId12"/>
    <p:sldId id="264" r:id="rId13"/>
    <p:sldId id="266" r:id="rId14"/>
    <p:sldId id="267" r:id="rId15"/>
    <p:sldId id="294" r:id="rId16"/>
    <p:sldId id="268" r:id="rId17"/>
    <p:sldId id="269" r:id="rId18"/>
    <p:sldId id="271" r:id="rId19"/>
    <p:sldId id="272" r:id="rId20"/>
    <p:sldId id="273" r:id="rId21"/>
    <p:sldId id="275" r:id="rId22"/>
    <p:sldId id="274" r:id="rId23"/>
    <p:sldId id="276" r:id="rId24"/>
    <p:sldId id="277" r:id="rId25"/>
    <p:sldId id="283" r:id="rId26"/>
    <p:sldId id="278" r:id="rId27"/>
    <p:sldId id="279" r:id="rId28"/>
    <p:sldId id="281" r:id="rId29"/>
    <p:sldId id="282" r:id="rId30"/>
    <p:sldId id="290" r:id="rId31"/>
    <p:sldId id="291" r:id="rId32"/>
    <p:sldId id="280" r:id="rId33"/>
    <p:sldId id="350" r:id="rId34"/>
    <p:sldId id="351" r:id="rId35"/>
    <p:sldId id="284" r:id="rId36"/>
    <p:sldId id="285" r:id="rId37"/>
    <p:sldId id="286" r:id="rId38"/>
    <p:sldId id="287" r:id="rId39"/>
    <p:sldId id="356" r:id="rId40"/>
    <p:sldId id="288" r:id="rId41"/>
    <p:sldId id="292" r:id="rId42"/>
    <p:sldId id="306" r:id="rId43"/>
    <p:sldId id="309" r:id="rId44"/>
    <p:sldId id="293" r:id="rId45"/>
    <p:sldId id="295" r:id="rId46"/>
    <p:sldId id="310" r:id="rId47"/>
    <p:sldId id="296" r:id="rId48"/>
    <p:sldId id="342" r:id="rId49"/>
    <p:sldId id="297" r:id="rId50"/>
    <p:sldId id="298" r:id="rId51"/>
    <p:sldId id="305" r:id="rId52"/>
    <p:sldId id="307" r:id="rId53"/>
    <p:sldId id="308" r:id="rId54"/>
    <p:sldId id="355" r:id="rId55"/>
    <p:sldId id="299" r:id="rId56"/>
    <p:sldId id="311" r:id="rId57"/>
    <p:sldId id="335" r:id="rId58"/>
    <p:sldId id="341" r:id="rId59"/>
    <p:sldId id="302" r:id="rId60"/>
    <p:sldId id="303" r:id="rId61"/>
    <p:sldId id="304" r:id="rId62"/>
    <p:sldId id="300" r:id="rId63"/>
    <p:sldId id="301" r:id="rId64"/>
    <p:sldId id="313" r:id="rId65"/>
    <p:sldId id="312" r:id="rId66"/>
    <p:sldId id="320" r:id="rId67"/>
    <p:sldId id="334" r:id="rId68"/>
    <p:sldId id="314" r:id="rId69"/>
    <p:sldId id="315" r:id="rId70"/>
    <p:sldId id="316" r:id="rId71"/>
    <p:sldId id="317" r:id="rId72"/>
    <p:sldId id="318" r:id="rId73"/>
    <p:sldId id="319" r:id="rId74"/>
    <p:sldId id="321" r:id="rId75"/>
    <p:sldId id="322" r:id="rId76"/>
    <p:sldId id="345" r:id="rId77"/>
    <p:sldId id="323" r:id="rId78"/>
    <p:sldId id="343" r:id="rId79"/>
    <p:sldId id="326" r:id="rId80"/>
    <p:sldId id="344" r:id="rId81"/>
    <p:sldId id="327" r:id="rId82"/>
    <p:sldId id="358" r:id="rId83"/>
    <p:sldId id="363" r:id="rId84"/>
    <p:sldId id="359" r:id="rId85"/>
    <p:sldId id="349" r:id="rId86"/>
    <p:sldId id="361" r:id="rId87"/>
    <p:sldId id="328" r:id="rId88"/>
    <p:sldId id="367" r:id="rId89"/>
    <p:sldId id="369" r:id="rId90"/>
    <p:sldId id="365" r:id="rId91"/>
    <p:sldId id="346" r:id="rId92"/>
    <p:sldId id="338" r:id="rId93"/>
    <p:sldId id="366" r:id="rId94"/>
    <p:sldId id="357" r:id="rId95"/>
    <p:sldId id="362" r:id="rId96"/>
    <p:sldId id="330" r:id="rId97"/>
    <p:sldId id="331" r:id="rId98"/>
    <p:sldId id="329" r:id="rId99"/>
    <p:sldId id="373" r:id="rId100"/>
    <p:sldId id="347" r:id="rId101"/>
    <p:sldId id="372" r:id="rId102"/>
    <p:sldId id="370" r:id="rId103"/>
    <p:sldId id="371" r:id="rId104"/>
    <p:sldId id="324" r:id="rId105"/>
    <p:sldId id="368" r:id="rId106"/>
    <p:sldId id="348" r:id="rId107"/>
    <p:sldId id="325" r:id="rId108"/>
    <p:sldId id="332" r:id="rId109"/>
    <p:sldId id="333" r:id="rId110"/>
    <p:sldId id="360" r:id="rId111"/>
    <p:sldId id="364" r:id="rId11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00CC"/>
    <a:srgbClr val="006600"/>
    <a:srgbClr val="FF99FF"/>
    <a:srgbClr val="CC0000"/>
    <a:srgbClr val="000066"/>
    <a:srgbClr val="660066"/>
    <a:srgbClr val="0066CC"/>
    <a:srgbClr val="FF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62" autoAdjust="0"/>
    <p:restoredTop sz="58602" autoAdjust="0"/>
  </p:normalViewPr>
  <p:slideViewPr>
    <p:cSldViewPr>
      <p:cViewPr varScale="1">
        <p:scale>
          <a:sx n="74" d="100"/>
          <a:sy n="74" d="100"/>
        </p:scale>
        <p:origin x="105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F43277-25D0-4D9F-9470-F5E98306E343}" type="datetimeFigureOut">
              <a:rPr lang="fr-FR" smtClean="0"/>
              <a:pPr/>
              <a:t>11/12/2024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B3238B-4726-4D52-BA9D-92E45A938E87}" type="slidenum">
              <a:rPr lang="fr-FR" smtClean="0"/>
              <a:pPr/>
              <a:t>‹N°›</a:t>
            </a:fld>
            <a:endParaRPr lang="fr-FR"/>
          </a:p>
        </p:txBody>
      </p:sp>
    </p:spTree>
    <p:extLst>
      <p:ext uri="{BB962C8B-B14F-4D97-AF65-F5344CB8AC3E}">
        <p14:creationId xmlns:p14="http://schemas.microsoft.com/office/powerpoint/2010/main" val="1168031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DB3238B-4726-4D52-BA9D-92E45A938E87}" type="slidenum">
              <a:rPr lang="fr-FR" smtClean="0"/>
              <a:pPr/>
              <a:t>17</a:t>
            </a:fld>
            <a:endParaRPr lang="fr-FR"/>
          </a:p>
        </p:txBody>
      </p:sp>
    </p:spTree>
    <p:extLst>
      <p:ext uri="{BB962C8B-B14F-4D97-AF65-F5344CB8AC3E}">
        <p14:creationId xmlns:p14="http://schemas.microsoft.com/office/powerpoint/2010/main" val="103430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DB3238B-4726-4D52-BA9D-92E45A938E87}" type="slidenum">
              <a:rPr lang="fr-FR" smtClean="0"/>
              <a:pPr/>
              <a:t>38</a:t>
            </a:fld>
            <a:endParaRPr lang="fr-FR"/>
          </a:p>
        </p:txBody>
      </p:sp>
    </p:spTree>
    <p:extLst>
      <p:ext uri="{BB962C8B-B14F-4D97-AF65-F5344CB8AC3E}">
        <p14:creationId xmlns:p14="http://schemas.microsoft.com/office/powerpoint/2010/main" val="70724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DB3238B-4726-4D52-BA9D-92E45A938E87}" type="slidenum">
              <a:rPr lang="fr-FR" smtClean="0"/>
              <a:pPr/>
              <a:t>42</a:t>
            </a:fld>
            <a:endParaRPr lang="fr-FR"/>
          </a:p>
        </p:txBody>
      </p:sp>
    </p:spTree>
    <p:extLst>
      <p:ext uri="{BB962C8B-B14F-4D97-AF65-F5344CB8AC3E}">
        <p14:creationId xmlns:p14="http://schemas.microsoft.com/office/powerpoint/2010/main" val="405396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DB3238B-4726-4D52-BA9D-92E45A938E87}" type="slidenum">
              <a:rPr lang="fr-FR" smtClean="0"/>
              <a:pPr/>
              <a:t>44</a:t>
            </a:fld>
            <a:endParaRPr lang="fr-FR"/>
          </a:p>
        </p:txBody>
      </p:sp>
    </p:spTree>
    <p:extLst>
      <p:ext uri="{BB962C8B-B14F-4D97-AF65-F5344CB8AC3E}">
        <p14:creationId xmlns:p14="http://schemas.microsoft.com/office/powerpoint/2010/main" val="239731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DB3238B-4726-4D52-BA9D-92E45A938E87}" type="slidenum">
              <a:rPr lang="fr-FR" smtClean="0"/>
              <a:pPr/>
              <a:t>49</a:t>
            </a:fld>
            <a:endParaRPr lang="fr-FR"/>
          </a:p>
        </p:txBody>
      </p:sp>
    </p:spTree>
    <p:extLst>
      <p:ext uri="{BB962C8B-B14F-4D97-AF65-F5344CB8AC3E}">
        <p14:creationId xmlns:p14="http://schemas.microsoft.com/office/powerpoint/2010/main" val="154002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800" kern="1200" baseline="0" dirty="0" smtClean="0">
                <a:solidFill>
                  <a:schemeClr val="tx1"/>
                </a:solidFill>
                <a:latin typeface="Times New Roman" pitchFamily="18" charset="0"/>
                <a:ea typeface="+mn-ea"/>
                <a:cs typeface="Times New Roman" pitchFamily="18" charset="0"/>
              </a:rPr>
              <a:t>Le cytosquelette intervient aussi pour maintenir la cohésion des cellules. </a:t>
            </a:r>
          </a:p>
          <a:p>
            <a:r>
              <a:rPr lang="fr-FR" sz="1800" kern="1200" baseline="0" dirty="0" smtClean="0">
                <a:solidFill>
                  <a:schemeClr val="tx1"/>
                </a:solidFill>
                <a:latin typeface="Times New Roman" pitchFamily="18" charset="0"/>
                <a:ea typeface="+mn-ea"/>
                <a:cs typeface="Times New Roman" pitchFamily="18" charset="0"/>
              </a:rPr>
              <a:t>On maintient une jonction étroite entre les cellules au niveau des </a:t>
            </a:r>
            <a:r>
              <a:rPr lang="fr-FR" sz="1800" kern="1200" baseline="0" dirty="0" err="1" smtClean="0">
                <a:solidFill>
                  <a:schemeClr val="tx1"/>
                </a:solidFill>
                <a:latin typeface="Times New Roman" pitchFamily="18" charset="0"/>
                <a:ea typeface="+mn-ea"/>
                <a:cs typeface="Times New Roman" pitchFamily="18" charset="0"/>
              </a:rPr>
              <a:t>desmosomes</a:t>
            </a:r>
            <a:r>
              <a:rPr lang="fr-FR" sz="1800" kern="1200" baseline="0" dirty="0" smtClean="0">
                <a:solidFill>
                  <a:schemeClr val="tx1"/>
                </a:solidFill>
                <a:latin typeface="Times New Roman" pitchFamily="18" charset="0"/>
                <a:ea typeface="+mn-ea"/>
                <a:cs typeface="Times New Roman" pitchFamily="18" charset="0"/>
              </a:rPr>
              <a:t>, sites de liaison pour les filaments intermédiaires. Les </a:t>
            </a:r>
            <a:r>
              <a:rPr lang="fr-FR" sz="1800" kern="1200" baseline="0" dirty="0" err="1" smtClean="0">
                <a:solidFill>
                  <a:schemeClr val="tx1"/>
                </a:solidFill>
                <a:latin typeface="Times New Roman" pitchFamily="18" charset="0"/>
                <a:ea typeface="+mn-ea"/>
                <a:cs typeface="Times New Roman" pitchFamily="18" charset="0"/>
              </a:rPr>
              <a:t>desmosomes</a:t>
            </a:r>
            <a:r>
              <a:rPr lang="fr-FR" sz="1800" kern="1200" baseline="0" dirty="0" smtClean="0">
                <a:solidFill>
                  <a:schemeClr val="tx1"/>
                </a:solidFill>
                <a:latin typeface="Times New Roman" pitchFamily="18" charset="0"/>
                <a:ea typeface="+mn-ea"/>
                <a:cs typeface="Times New Roman" pitchFamily="18" charset="0"/>
              </a:rPr>
              <a:t> font intervenir des molécules transmembranaires d’adhérence, les </a:t>
            </a:r>
            <a:r>
              <a:rPr lang="fr-FR" sz="1800" kern="1200" baseline="0" dirty="0" err="1" smtClean="0">
                <a:solidFill>
                  <a:schemeClr val="tx1"/>
                </a:solidFill>
                <a:latin typeface="Times New Roman" pitchFamily="18" charset="0"/>
                <a:ea typeface="+mn-ea"/>
                <a:cs typeface="Times New Roman" pitchFamily="18" charset="0"/>
              </a:rPr>
              <a:t>cadhérines</a:t>
            </a:r>
            <a:r>
              <a:rPr lang="fr-FR" sz="1800" kern="1200" baseline="0" dirty="0" smtClean="0">
                <a:solidFill>
                  <a:schemeClr val="tx1"/>
                </a:solidFill>
                <a:latin typeface="Times New Roman" pitchFamily="18" charset="0"/>
                <a:ea typeface="+mn-ea"/>
                <a:cs typeface="Times New Roman" pitchFamily="18" charset="0"/>
              </a:rPr>
              <a:t> sous forme </a:t>
            </a:r>
            <a:r>
              <a:rPr lang="fr-FR" sz="1800" kern="1200" baseline="0" dirty="0" err="1" smtClean="0">
                <a:solidFill>
                  <a:schemeClr val="tx1"/>
                </a:solidFill>
                <a:latin typeface="Times New Roman" pitchFamily="18" charset="0"/>
                <a:ea typeface="+mn-ea"/>
                <a:cs typeface="Times New Roman" pitchFamily="18" charset="0"/>
              </a:rPr>
              <a:t>desmogléine</a:t>
            </a:r>
            <a:r>
              <a:rPr lang="fr-FR" sz="1800" kern="1200" baseline="0" dirty="0" smtClean="0">
                <a:solidFill>
                  <a:schemeClr val="tx1"/>
                </a:solidFill>
                <a:latin typeface="Times New Roman" pitchFamily="18" charset="0"/>
                <a:ea typeface="+mn-ea"/>
                <a:cs typeface="Times New Roman" pitchFamily="18" charset="0"/>
              </a:rPr>
              <a:t> et </a:t>
            </a:r>
            <a:r>
              <a:rPr lang="fr-FR" sz="1800" kern="1200" baseline="0" dirty="0" err="1" smtClean="0">
                <a:solidFill>
                  <a:schemeClr val="tx1"/>
                </a:solidFill>
                <a:latin typeface="Times New Roman" pitchFamily="18" charset="0"/>
                <a:ea typeface="+mn-ea"/>
                <a:cs typeface="Times New Roman" pitchFamily="18" charset="0"/>
              </a:rPr>
              <a:t>desmocolline</a:t>
            </a:r>
            <a:r>
              <a:rPr lang="fr-FR" sz="1800" kern="1200" baseline="0" dirty="0" smtClean="0">
                <a:solidFill>
                  <a:schemeClr val="tx1"/>
                </a:solidFill>
                <a:latin typeface="Times New Roman" pitchFamily="18" charset="0"/>
                <a:ea typeface="+mn-ea"/>
                <a:cs typeface="Times New Roman" pitchFamily="18" charset="0"/>
              </a:rPr>
              <a:t> au niveau des </a:t>
            </a:r>
            <a:r>
              <a:rPr lang="fr-FR" sz="1800" kern="1200" baseline="0" dirty="0" err="1" smtClean="0">
                <a:solidFill>
                  <a:schemeClr val="tx1"/>
                </a:solidFill>
                <a:latin typeface="Times New Roman" pitchFamily="18" charset="0"/>
                <a:ea typeface="+mn-ea"/>
                <a:cs typeface="Times New Roman" pitchFamily="18" charset="0"/>
              </a:rPr>
              <a:t>desmosomes</a:t>
            </a:r>
            <a:r>
              <a:rPr lang="fr-FR" sz="1800" kern="1200" baseline="0" dirty="0" smtClean="0">
                <a:solidFill>
                  <a:schemeClr val="tx1"/>
                </a:solidFill>
                <a:latin typeface="Times New Roman" pitchFamily="18" charset="0"/>
                <a:ea typeface="+mn-ea"/>
                <a:cs typeface="Times New Roman" pitchFamily="18" charset="0"/>
              </a:rPr>
              <a:t>).</a:t>
            </a:r>
            <a:endParaRPr lang="fr-FR" sz="1800" dirty="0">
              <a:latin typeface="Times New Roman" pitchFamily="18" charset="0"/>
              <a:cs typeface="Times New Roman" pitchFamily="18" charset="0"/>
            </a:endParaRPr>
          </a:p>
        </p:txBody>
      </p:sp>
      <p:sp>
        <p:nvSpPr>
          <p:cNvPr id="4" name="Espace réservé du numéro de diapositive 3"/>
          <p:cNvSpPr>
            <a:spLocks noGrp="1"/>
          </p:cNvSpPr>
          <p:nvPr>
            <p:ph type="sldNum" sz="quarter" idx="10"/>
          </p:nvPr>
        </p:nvSpPr>
        <p:spPr/>
        <p:txBody>
          <a:bodyPr/>
          <a:lstStyle/>
          <a:p>
            <a:fld id="{CDB3238B-4726-4D52-BA9D-92E45A938E87}" type="slidenum">
              <a:rPr lang="fr-FR" smtClean="0"/>
              <a:pPr/>
              <a:t>92</a:t>
            </a:fld>
            <a:endParaRPr lang="fr-FR"/>
          </a:p>
        </p:txBody>
      </p:sp>
    </p:spTree>
    <p:extLst>
      <p:ext uri="{BB962C8B-B14F-4D97-AF65-F5344CB8AC3E}">
        <p14:creationId xmlns:p14="http://schemas.microsoft.com/office/powerpoint/2010/main" val="3578244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DB3238B-4726-4D52-BA9D-92E45A938E87}" type="slidenum">
              <a:rPr lang="fr-FR" smtClean="0"/>
              <a:pPr/>
              <a:t>109</a:t>
            </a:fld>
            <a:endParaRPr lang="fr-FR"/>
          </a:p>
        </p:txBody>
      </p:sp>
    </p:spTree>
    <p:extLst>
      <p:ext uri="{BB962C8B-B14F-4D97-AF65-F5344CB8AC3E}">
        <p14:creationId xmlns:p14="http://schemas.microsoft.com/office/powerpoint/2010/main" val="3215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1E67D29A-E94F-4C3A-8140-B06D0698C99F}" type="datetime1">
              <a:rPr lang="fr-FR" smtClean="0"/>
              <a:pPr/>
              <a:t>11/12/2024</a:t>
            </a:fld>
            <a:endParaRPr lang="fr-F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75B805E-5C2A-44E2-95C3-9B9A669011CC}"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D179833-3544-4C5F-92D4-3389B72D4FB6}" type="datetime1">
              <a:rPr lang="fr-FR" smtClean="0"/>
              <a:pPr/>
              <a:t>11/12/2024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5B805E-5C2A-44E2-95C3-9B9A669011CC}"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9B3EE44-DC12-4DE6-9019-639E72960815}" type="datetime1">
              <a:rPr lang="fr-FR" smtClean="0"/>
              <a:pPr/>
              <a:t>11/12/2024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5B805E-5C2A-44E2-95C3-9B9A669011CC}"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41246950-93AA-4063-BF2E-244240149714}" type="datetime1">
              <a:rPr lang="fr-FR" smtClean="0"/>
              <a:pPr/>
              <a:t>11/12/2024</a:t>
            </a:fld>
            <a:endParaRPr lang="fr-FR"/>
          </a:p>
        </p:txBody>
      </p:sp>
      <p:sp>
        <p:nvSpPr>
          <p:cNvPr id="9" name="Espace réservé du numéro de diapositive 8"/>
          <p:cNvSpPr>
            <a:spLocks noGrp="1"/>
          </p:cNvSpPr>
          <p:nvPr>
            <p:ph type="sldNum" sz="quarter" idx="15"/>
          </p:nvPr>
        </p:nvSpPr>
        <p:spPr/>
        <p:txBody>
          <a:bodyPr rtlCol="0"/>
          <a:lstStyle/>
          <a:p>
            <a:fld id="{B75B805E-5C2A-44E2-95C3-9B9A669011C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9FF20EDF-3A78-4A34-9355-1859A4ACC53A}" type="datetime1">
              <a:rPr lang="fr-FR" smtClean="0"/>
              <a:pPr/>
              <a:t>11/12/2024</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75B805E-5C2A-44E2-95C3-9B9A669011CC}"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5B79C1CF-D381-4372-B9B8-9AED7A098E6F}" type="datetime1">
              <a:rPr lang="fr-FR" smtClean="0"/>
              <a:pPr/>
              <a:t>11/12/2024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5B805E-5C2A-44E2-95C3-9B9A669011C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0C8BA866-E8EC-4728-93B5-3656136E2048}" type="datetime1">
              <a:rPr lang="fr-FR" smtClean="0"/>
              <a:pPr/>
              <a:t>11/12/2024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75B805E-5C2A-44E2-95C3-9B9A669011C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C3BB65B5-08BA-4481-BF4E-49866769AEBE}" type="datetime1">
              <a:rPr lang="fr-FR" smtClean="0"/>
              <a:pPr/>
              <a:t>11/12/2024</a:t>
            </a:fld>
            <a:endParaRPr lang="fr-FR"/>
          </a:p>
        </p:txBody>
      </p:sp>
      <p:sp>
        <p:nvSpPr>
          <p:cNvPr id="7" name="Espace réservé du numéro de diapositive 6"/>
          <p:cNvSpPr>
            <a:spLocks noGrp="1"/>
          </p:cNvSpPr>
          <p:nvPr>
            <p:ph type="sldNum" sz="quarter" idx="11"/>
          </p:nvPr>
        </p:nvSpPr>
        <p:spPr/>
        <p:txBody>
          <a:bodyPr rtlCol="0"/>
          <a:lstStyle/>
          <a:p>
            <a:fld id="{B75B805E-5C2A-44E2-95C3-9B9A669011C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22EA4BA-E2B2-428A-B2A8-F1074C99FDF0}" type="datetime1">
              <a:rPr lang="fr-FR" smtClean="0"/>
              <a:pPr/>
              <a:t>11/12/2024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75B805E-5C2A-44E2-95C3-9B9A669011CC}"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EE2E14C2-D0F7-4894-95CB-F5B83FD5B4B2}" type="datetime1">
              <a:rPr lang="fr-FR" smtClean="0"/>
              <a:pPr/>
              <a:t>11/12/2024</a:t>
            </a:fld>
            <a:endParaRPr lang="fr-FR"/>
          </a:p>
        </p:txBody>
      </p:sp>
      <p:sp>
        <p:nvSpPr>
          <p:cNvPr id="22" name="Espace réservé du numéro de diapositive 21"/>
          <p:cNvSpPr>
            <a:spLocks noGrp="1"/>
          </p:cNvSpPr>
          <p:nvPr>
            <p:ph type="sldNum" sz="quarter" idx="15"/>
          </p:nvPr>
        </p:nvSpPr>
        <p:spPr/>
        <p:txBody>
          <a:bodyPr rtlCol="0"/>
          <a:lstStyle/>
          <a:p>
            <a:fld id="{B75B805E-5C2A-44E2-95C3-9B9A669011C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9C9F84BE-C532-4ED0-86FF-AD0A6CCB9461}" type="datetime1">
              <a:rPr lang="fr-FR" smtClean="0"/>
              <a:pPr/>
              <a:t>11/12/2024</a:t>
            </a:fld>
            <a:endParaRPr lang="fr-FR"/>
          </a:p>
        </p:txBody>
      </p:sp>
      <p:sp>
        <p:nvSpPr>
          <p:cNvPr id="18" name="Espace réservé du numéro de diapositive 17"/>
          <p:cNvSpPr>
            <a:spLocks noGrp="1"/>
          </p:cNvSpPr>
          <p:nvPr>
            <p:ph type="sldNum" sz="quarter" idx="11"/>
          </p:nvPr>
        </p:nvSpPr>
        <p:spPr/>
        <p:txBody>
          <a:bodyPr rtlCol="0"/>
          <a:lstStyle/>
          <a:p>
            <a:fld id="{B75B805E-5C2A-44E2-95C3-9B9A669011C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CF39BC2-B0B0-4AB4-985D-F8904633727E}" type="datetime1">
              <a:rPr lang="fr-FR" smtClean="0"/>
              <a:pPr/>
              <a:t>11/12/2024</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75B805E-5C2A-44E2-95C3-9B9A669011CC}"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ulysse.u-bordeaux.fr/atelier/ikramer/biocell_diffusion/gbb.cel.fa.103.b3/content/anim/anim05.jpg"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143108" y="2500306"/>
            <a:ext cx="6643734" cy="2448884"/>
          </a:xfrm>
        </p:spPr>
        <p:txBody>
          <a:bodyPr>
            <a:normAutofit fontScale="90000"/>
          </a:bodyPr>
          <a:lstStyle/>
          <a:p>
            <a:pPr algn="ctr"/>
            <a:r>
              <a:rPr lang="fr-FR" sz="4900" dirty="0" smtClean="0">
                <a:solidFill>
                  <a:schemeClr val="accent5">
                    <a:lumMod val="20000"/>
                    <a:lumOff val="80000"/>
                  </a:schemeClr>
                </a:solidFill>
                <a:latin typeface="Times New Roman" pitchFamily="18" charset="0"/>
                <a:cs typeface="Times New Roman" pitchFamily="18" charset="0"/>
              </a:rPr>
              <a:t>Chapitre </a:t>
            </a:r>
            <a:r>
              <a:rPr lang="fr-FR" sz="4900" dirty="0" smtClean="0">
                <a:solidFill>
                  <a:schemeClr val="accent5">
                    <a:lumMod val="20000"/>
                    <a:lumOff val="80000"/>
                  </a:schemeClr>
                </a:solidFill>
                <a:latin typeface="Times New Roman" pitchFamily="18" charset="0"/>
                <a:cs typeface="Times New Roman" pitchFamily="18" charset="0"/>
              </a:rPr>
              <a:t>/</a:t>
            </a:r>
            <a:r>
              <a:rPr lang="fr-FR" sz="4900" dirty="0" smtClean="0">
                <a:solidFill>
                  <a:schemeClr val="accent5">
                    <a:lumMod val="20000"/>
                    <a:lumOff val="80000"/>
                  </a:schemeClr>
                </a:solidFill>
                <a:latin typeface="Times New Roman" pitchFamily="18" charset="0"/>
                <a:cs typeface="Times New Roman" pitchFamily="18" charset="0"/>
              </a:rPr>
              <a:t/>
            </a:r>
            <a:br>
              <a:rPr lang="fr-FR" sz="4900" dirty="0" smtClean="0">
                <a:solidFill>
                  <a:schemeClr val="accent5">
                    <a:lumMod val="20000"/>
                    <a:lumOff val="80000"/>
                  </a:schemeClr>
                </a:solidFill>
                <a:latin typeface="Times New Roman" pitchFamily="18" charset="0"/>
                <a:cs typeface="Times New Roman" pitchFamily="18" charset="0"/>
              </a:rPr>
            </a:br>
            <a:r>
              <a:rPr lang="fr-FR" sz="4900" dirty="0" smtClean="0">
                <a:solidFill>
                  <a:schemeClr val="accent5">
                    <a:lumMod val="20000"/>
                    <a:lumOff val="80000"/>
                  </a:schemeClr>
                </a:solidFill>
                <a:latin typeface="Times New Roman" pitchFamily="18" charset="0"/>
                <a:cs typeface="Times New Roman" pitchFamily="18" charset="0"/>
              </a:rPr>
              <a:t>La communication cellulaire</a:t>
            </a:r>
            <a:r>
              <a:rPr lang="fr-FR" dirty="0" smtClean="0"/>
              <a:t/>
            </a:r>
            <a:br>
              <a:rPr lang="fr-FR" dirty="0" smtClean="0"/>
            </a:br>
            <a:endParaRPr lang="fr-FR" dirty="0"/>
          </a:p>
        </p:txBody>
      </p:sp>
      <p:sp>
        <p:nvSpPr>
          <p:cNvPr id="6" name="Titre 15"/>
          <p:cNvSpPr txBox="1">
            <a:spLocks/>
          </p:cNvSpPr>
          <p:nvPr/>
        </p:nvSpPr>
        <p:spPr>
          <a:xfrm>
            <a:off x="914400" y="214290"/>
            <a:ext cx="8229600" cy="1000108"/>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400" b="1" i="0" u="none" strike="noStrike" kern="1200" cap="small" spc="0" normalizeH="0" baseline="0" noProof="0" dirty="0" smtClean="0">
                <a:ln>
                  <a:noFill/>
                </a:ln>
                <a:solidFill>
                  <a:schemeClr val="tx2"/>
                </a:solidFill>
                <a:effectLst/>
                <a:uLnTx/>
                <a:uFillTx/>
                <a:latin typeface="Times New Roman" pitchFamily="18" charset="0"/>
                <a:ea typeface="+mj-ea"/>
                <a:cs typeface="Times New Roman" pitchFamily="18" charset="0"/>
              </a:rPr>
              <a:t>REPUBLIQUE ALGERIENNE DEMOCRATIQUE ET POPULAIRE</a:t>
            </a:r>
            <a:br>
              <a:rPr kumimoji="0" lang="fr-FR" sz="1400" b="1" i="0" u="none" strike="noStrike" kern="1200" cap="small" spc="0" normalizeH="0" baseline="0" noProof="0" dirty="0" smtClean="0">
                <a:ln>
                  <a:noFill/>
                </a:ln>
                <a:solidFill>
                  <a:schemeClr val="tx2"/>
                </a:solidFill>
                <a:effectLst/>
                <a:uLnTx/>
                <a:uFillTx/>
                <a:latin typeface="Times New Roman" pitchFamily="18" charset="0"/>
                <a:ea typeface="+mj-ea"/>
                <a:cs typeface="Times New Roman" pitchFamily="18" charset="0"/>
              </a:rPr>
            </a:br>
            <a:r>
              <a:rPr kumimoji="0" lang="fr-FR" sz="1400" b="1" i="0" u="none" strike="noStrike" kern="1200" cap="small" spc="0" normalizeH="0" baseline="0" noProof="0" dirty="0" smtClean="0">
                <a:ln>
                  <a:noFill/>
                </a:ln>
                <a:solidFill>
                  <a:schemeClr val="tx2"/>
                </a:solidFill>
                <a:effectLst/>
                <a:uLnTx/>
                <a:uFillTx/>
                <a:latin typeface="Times New Roman" pitchFamily="18" charset="0"/>
                <a:ea typeface="+mj-ea"/>
                <a:cs typeface="Times New Roman" pitchFamily="18" charset="0"/>
              </a:rPr>
              <a:t>MINISTERE DE L’ENSEIGNEMENT SUPERIEUR ET DE LA RECHERCHE SCIENTIFIQUE</a:t>
            </a:r>
            <a:br>
              <a:rPr kumimoji="0" lang="fr-FR" sz="1400" b="1" i="0" u="none" strike="noStrike" kern="1200" cap="small" spc="0" normalizeH="0" baseline="0" noProof="0" dirty="0" smtClean="0">
                <a:ln>
                  <a:noFill/>
                </a:ln>
                <a:solidFill>
                  <a:schemeClr val="tx2"/>
                </a:solidFill>
                <a:effectLst/>
                <a:uLnTx/>
                <a:uFillTx/>
                <a:latin typeface="Times New Roman" pitchFamily="18" charset="0"/>
                <a:ea typeface="+mj-ea"/>
                <a:cs typeface="Times New Roman" pitchFamily="18" charset="0"/>
              </a:rPr>
            </a:br>
            <a:r>
              <a:rPr kumimoji="0" lang="fr-FR" sz="1400" b="1" i="1" u="none" strike="noStrike" kern="1200" cap="small" spc="0" normalizeH="0" baseline="0" noProof="0" dirty="0" smtClean="0">
                <a:ln>
                  <a:noFill/>
                </a:ln>
                <a:solidFill>
                  <a:schemeClr val="tx2"/>
                </a:solidFill>
                <a:effectLst/>
                <a:uLnTx/>
                <a:uFillTx/>
                <a:latin typeface="+mj-lt"/>
                <a:ea typeface="+mj-ea"/>
                <a:cs typeface="+mj-cs"/>
              </a:rPr>
              <a:t>Institut des sciences vétérinaires </a:t>
            </a:r>
            <a:r>
              <a:rPr kumimoji="0" lang="fr-FR" sz="1400" b="1" i="1" u="none" strike="noStrike" kern="1200" cap="small" spc="0" normalizeH="0" baseline="0" noProof="0" dirty="0" err="1" smtClean="0">
                <a:ln>
                  <a:noFill/>
                </a:ln>
                <a:solidFill>
                  <a:schemeClr val="tx2"/>
                </a:solidFill>
                <a:effectLst/>
                <a:uLnTx/>
                <a:uFillTx/>
                <a:latin typeface="+mj-lt"/>
                <a:ea typeface="+mj-ea"/>
                <a:cs typeface="+mj-cs"/>
              </a:rPr>
              <a:t>khroub</a:t>
            </a:r>
            <a:r>
              <a:rPr kumimoji="0" lang="fr-FR" sz="1400" b="1" i="1" u="none" strike="noStrike" kern="1200" cap="small" spc="0" normalizeH="0" baseline="0" noProof="0" smtClean="0">
                <a:ln>
                  <a:noFill/>
                </a:ln>
                <a:solidFill>
                  <a:schemeClr val="tx2"/>
                </a:solidFill>
                <a:effectLst/>
                <a:uLnTx/>
                <a:uFillTx/>
                <a:latin typeface="+mj-lt"/>
                <a:ea typeface="+mj-ea"/>
                <a:cs typeface="+mj-cs"/>
              </a:rPr>
              <a:t> constantine-  25000</a:t>
            </a:r>
            <a:br>
              <a:rPr kumimoji="0" lang="fr-FR" sz="1400" b="1" i="1" u="none" strike="noStrike" kern="1200" cap="small" spc="0" normalizeH="0" baseline="0" noProof="0" smtClean="0">
                <a:ln>
                  <a:noFill/>
                </a:ln>
                <a:solidFill>
                  <a:schemeClr val="tx2"/>
                </a:solidFill>
                <a:effectLst/>
                <a:uLnTx/>
                <a:uFillTx/>
                <a:latin typeface="+mj-lt"/>
                <a:ea typeface="+mj-ea"/>
                <a:cs typeface="+mj-cs"/>
              </a:rPr>
            </a:br>
            <a:r>
              <a:rPr kumimoji="0" lang="fr-FR" sz="1400" b="1" i="1" u="none" strike="noStrike" kern="1200" cap="small" spc="0" normalizeH="0" baseline="0" noProof="0" smtClean="0">
                <a:ln>
                  <a:noFill/>
                </a:ln>
                <a:solidFill>
                  <a:schemeClr val="tx2"/>
                </a:solidFill>
                <a:effectLst/>
                <a:uLnTx/>
                <a:uFillTx/>
                <a:latin typeface="+mj-lt"/>
                <a:ea typeface="+mj-ea"/>
                <a:cs typeface="+mj-cs"/>
              </a:rPr>
              <a:t>Département de préclinique</a:t>
            </a:r>
            <a:endParaRPr kumimoji="0" lang="fr-FR" sz="1400" b="1" i="0" u="none" strike="noStrike" kern="1200" cap="small" spc="0" normalizeH="0" baseline="0" noProof="0" dirty="0">
              <a:ln>
                <a:noFill/>
              </a:ln>
              <a:solidFill>
                <a:schemeClr val="tx2"/>
              </a:solidFill>
              <a:effectLst/>
              <a:uLnTx/>
              <a:uFillTx/>
              <a:latin typeface="Times New Roman" pitchFamily="18" charset="0"/>
              <a:ea typeface="+mj-ea"/>
              <a:cs typeface="Times New Roman" pitchFamily="18" charset="0"/>
            </a:endParaRPr>
          </a:p>
        </p:txBody>
      </p:sp>
      <p:sp>
        <p:nvSpPr>
          <p:cNvPr id="7" name="Rectangle 6"/>
          <p:cNvSpPr/>
          <p:nvPr/>
        </p:nvSpPr>
        <p:spPr>
          <a:xfrm>
            <a:off x="1500166" y="1285860"/>
            <a:ext cx="7400955" cy="954107"/>
          </a:xfrm>
          <a:prstGeom prst="rect">
            <a:avLst/>
          </a:prstGeom>
        </p:spPr>
        <p:txBody>
          <a:bodyPr wrap="square">
            <a:spAutoFit/>
          </a:bodyPr>
          <a:lstStyle/>
          <a:p>
            <a:pPr lvl="0" algn="ctr" fontAlgn="base">
              <a:spcBef>
                <a:spcPct val="0"/>
              </a:spcBef>
              <a:spcAft>
                <a:spcPct val="0"/>
              </a:spcAft>
            </a:pPr>
            <a:r>
              <a:rPr lang="fr-FR" sz="2800" b="1" dirty="0" smtClean="0">
                <a:solidFill>
                  <a:schemeClr val="tx2">
                    <a:lumMod val="90000"/>
                  </a:schemeClr>
                </a:solidFill>
                <a:latin typeface="Times New Roman" pitchFamily="18" charset="0"/>
                <a:ea typeface="Calibri" pitchFamily="34" charset="0"/>
                <a:cs typeface="Times New Roman" pitchFamily="18" charset="0"/>
              </a:rPr>
              <a:t>Cours de cytophysiologie </a:t>
            </a:r>
            <a:endParaRPr lang="fr-FR" sz="2800" dirty="0" smtClean="0">
              <a:solidFill>
                <a:schemeClr val="tx2">
                  <a:lumMod val="90000"/>
                </a:schemeClr>
              </a:solidFill>
              <a:latin typeface="Times New Roman" pitchFamily="18" charset="0"/>
              <a:cs typeface="Times New Roman" pitchFamily="18" charset="0"/>
            </a:endParaRPr>
          </a:p>
          <a:p>
            <a:pPr lvl="0" algn="ctr" eaLnBrk="0" fontAlgn="base" hangingPunct="0">
              <a:spcBef>
                <a:spcPct val="0"/>
              </a:spcBef>
              <a:spcAft>
                <a:spcPct val="0"/>
              </a:spcAft>
            </a:pPr>
            <a:r>
              <a:rPr lang="fr-FR" sz="2800" b="1" dirty="0" smtClean="0">
                <a:solidFill>
                  <a:schemeClr val="tx2">
                    <a:lumMod val="90000"/>
                  </a:schemeClr>
                </a:solidFill>
                <a:latin typeface="Times New Roman" pitchFamily="18" charset="0"/>
                <a:ea typeface="Calibri" pitchFamily="34" charset="0"/>
                <a:cs typeface="Times New Roman" pitchFamily="18" charset="0"/>
              </a:rPr>
              <a:t>Année  </a:t>
            </a:r>
            <a:r>
              <a:rPr lang="fr-FR" sz="2800" b="1" dirty="0" smtClean="0">
                <a:solidFill>
                  <a:schemeClr val="tx2">
                    <a:lumMod val="90000"/>
                  </a:schemeClr>
                </a:solidFill>
                <a:latin typeface="Times New Roman" pitchFamily="18" charset="0"/>
                <a:ea typeface="Calibri" pitchFamily="34" charset="0"/>
                <a:cs typeface="Times New Roman" pitchFamily="18" charset="0"/>
              </a:rPr>
              <a:t>2024 </a:t>
            </a:r>
            <a:r>
              <a:rPr lang="fr-FR" sz="2800" b="1" dirty="0" smtClean="0">
                <a:solidFill>
                  <a:schemeClr val="tx2">
                    <a:lumMod val="90000"/>
                  </a:schemeClr>
                </a:solidFill>
                <a:latin typeface="Times New Roman" pitchFamily="18" charset="0"/>
                <a:ea typeface="Calibri" pitchFamily="34" charset="0"/>
                <a:cs typeface="Times New Roman" pitchFamily="18" charset="0"/>
              </a:rPr>
              <a:t>- </a:t>
            </a:r>
            <a:r>
              <a:rPr lang="fr-FR" sz="2800" b="1" dirty="0" smtClean="0">
                <a:solidFill>
                  <a:schemeClr val="tx2">
                    <a:lumMod val="90000"/>
                  </a:schemeClr>
                </a:solidFill>
                <a:latin typeface="Times New Roman" pitchFamily="18" charset="0"/>
                <a:ea typeface="Calibri" pitchFamily="34" charset="0"/>
                <a:cs typeface="Times New Roman" pitchFamily="18" charset="0"/>
              </a:rPr>
              <a:t>2025</a:t>
            </a:r>
            <a:endParaRPr lang="fr-FR" sz="2800" dirty="0" smtClean="0">
              <a:solidFill>
                <a:schemeClr val="tx2">
                  <a:lumMod val="90000"/>
                </a:schemeClr>
              </a:solidFill>
              <a:latin typeface="Times New Roman" pitchFamily="18" charset="0"/>
              <a:cs typeface="Times New Roman" pitchFamily="18" charset="0"/>
            </a:endParaRPr>
          </a:p>
        </p:txBody>
      </p:sp>
      <p:sp>
        <p:nvSpPr>
          <p:cNvPr id="8" name="Rectangle 2"/>
          <p:cNvSpPr>
            <a:spLocks noGrp="1" noChangeArrowheads="1"/>
          </p:cNvSpPr>
          <p:nvPr>
            <p:ph type="body" idx="1"/>
          </p:nvPr>
        </p:nvSpPr>
        <p:spPr bwMode="auto">
          <a:xfrm>
            <a:off x="2071670" y="5010150"/>
            <a:ext cx="6715172" cy="10002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fr-FR" b="1" smtClean="0">
                <a:latin typeface="Times New Roman" pitchFamily="18" charset="0"/>
                <a:ea typeface="Calibri" pitchFamily="34" charset="0"/>
                <a:cs typeface="Times New Roman" pitchFamily="18" charset="0"/>
              </a:rPr>
              <a:t>Présentés </a:t>
            </a:r>
            <a:r>
              <a:rPr lang="fr-FR" b="1" dirty="0" smtClean="0">
                <a:latin typeface="Times New Roman" pitchFamily="18" charset="0"/>
                <a:ea typeface="Calibri" pitchFamily="34" charset="0"/>
                <a:cs typeface="Times New Roman" pitchFamily="18" charset="0"/>
              </a:rPr>
              <a:t>par l’Enseignante  : Dr . ALLAOUI . A </a:t>
            </a:r>
            <a:endParaRPr lang="fr-FR" dirty="0" smtClean="0">
              <a:latin typeface="Times New Roman" pitchFamily="18" charset="0"/>
              <a:cs typeface="Times New Roman" pitchFamily="18" charset="0"/>
            </a:endParaRPr>
          </a:p>
          <a:p>
            <a:pPr lvl="0" algn="ctr" eaLnBrk="0" hangingPunct="0"/>
            <a:r>
              <a:rPr lang="fr-FR" b="1" dirty="0" smtClean="0">
                <a:latin typeface="Times New Roman" pitchFamily="18" charset="0"/>
                <a:ea typeface="Calibri" pitchFamily="34" charset="0"/>
                <a:cs typeface="Times New Roman" pitchFamily="18" charset="0"/>
              </a:rPr>
              <a:t>Doctorat en Maîtrise des facteurs de la reproduction chez les Herbivores </a:t>
            </a:r>
            <a:endParaRPr lang="fr-FR" dirty="0" smtClean="0">
              <a:latin typeface="Times New Roman" pitchFamily="18" charset="0"/>
              <a:cs typeface="Times New Roman" pitchFamily="18" charset="0"/>
            </a:endParaRPr>
          </a:p>
        </p:txBody>
      </p:sp>
      <p:sp>
        <p:nvSpPr>
          <p:cNvPr id="9" name="Espace réservé du numéro de diapositive 8"/>
          <p:cNvSpPr>
            <a:spLocks noGrp="1"/>
          </p:cNvSpPr>
          <p:nvPr>
            <p:ph type="sldNum" sz="quarter" idx="12"/>
          </p:nvPr>
        </p:nvSpPr>
        <p:spPr/>
        <p:txBody>
          <a:bodyPr/>
          <a:lstStyle/>
          <a:p>
            <a:fld id="{B75B805E-5C2A-44E2-95C3-9B9A669011CC}" type="slidenum">
              <a:rPr lang="fr-FR" smtClean="0"/>
              <a:pPr/>
              <a:t>1</a:t>
            </a:fld>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5B805E-5C2A-44E2-95C3-9B9A669011CC}" type="slidenum">
              <a:rPr lang="fr-FR" smtClean="0"/>
              <a:pPr/>
              <a:t>10</a:t>
            </a:fld>
            <a:endParaRPr lang="fr-FR"/>
          </a:p>
        </p:txBody>
      </p:sp>
      <p:pic>
        <p:nvPicPr>
          <p:cNvPr id="5" name="Image 4"/>
          <p:cNvPicPr/>
          <p:nvPr/>
        </p:nvPicPr>
        <p:blipFill>
          <a:blip r:embed="rId2" cstate="print"/>
          <a:srcRect l="12748" t="3479" r="18957" b="54539"/>
          <a:stretch>
            <a:fillRect/>
          </a:stretch>
        </p:blipFill>
        <p:spPr bwMode="auto">
          <a:xfrm>
            <a:off x="0" y="0"/>
            <a:ext cx="8715404" cy="6858000"/>
          </a:xfrm>
          <a:prstGeom prst="rect">
            <a:avLst/>
          </a:prstGeom>
          <a:noFill/>
          <a:ln w="9525">
            <a:noFill/>
            <a:miter lim="800000"/>
            <a:headEnd/>
            <a:tailEnd/>
          </a:ln>
        </p:spPr>
      </p:pic>
      <p:sp>
        <p:nvSpPr>
          <p:cNvPr id="7" name="ZoneTexte 6"/>
          <p:cNvSpPr txBox="1"/>
          <p:nvPr/>
        </p:nvSpPr>
        <p:spPr>
          <a:xfrm>
            <a:off x="214282" y="642918"/>
            <a:ext cx="3143272" cy="2215991"/>
          </a:xfrm>
          <a:prstGeom prst="rect">
            <a:avLst/>
          </a:prstGeom>
          <a:ln w="57150"/>
        </p:spPr>
        <p:style>
          <a:lnRef idx="2">
            <a:schemeClr val="accent2"/>
          </a:lnRef>
          <a:fillRef idx="1">
            <a:schemeClr val="lt1"/>
          </a:fillRef>
          <a:effectRef idx="0">
            <a:schemeClr val="accent2"/>
          </a:effectRef>
          <a:fontRef idx="minor">
            <a:schemeClr val="dk1"/>
          </a:fontRef>
        </p:style>
        <p:txBody>
          <a:bodyPr wrap="square" lIns="180000" tIns="0" rIns="0" bIns="0" rtlCol="0">
            <a:spAutoFit/>
          </a:bodyPr>
          <a:lstStyle/>
          <a:p>
            <a:r>
              <a:rPr lang="fr-FR" sz="3600" b="1" dirty="0" smtClean="0">
                <a:solidFill>
                  <a:srgbClr val="003399"/>
                </a:solidFill>
                <a:latin typeface="Times New Roman" pitchFamily="18" charset="0"/>
                <a:cs typeface="Times New Roman" pitchFamily="18" charset="0"/>
              </a:rPr>
              <a:t>Signal Chimique Hydrosoluble :</a:t>
            </a:r>
          </a:p>
          <a:p>
            <a:r>
              <a:rPr lang="fr-FR" sz="3600" b="1" dirty="0" smtClean="0">
                <a:solidFill>
                  <a:srgbClr val="003399"/>
                </a:solidFill>
                <a:latin typeface="Times New Roman" pitchFamily="18" charset="0"/>
                <a:cs typeface="Times New Roman" pitchFamily="18" charset="0"/>
              </a:rPr>
              <a:t> </a:t>
            </a:r>
            <a:endParaRPr lang="fr-FR" sz="3600" b="1" dirty="0">
              <a:solidFill>
                <a:srgbClr val="003399"/>
              </a:solidFill>
              <a:latin typeface="Times New Roman" pitchFamily="18" charset="0"/>
              <a:cs typeface="Times New Roman" pitchFamily="18" charset="0"/>
            </a:endParaRPr>
          </a:p>
        </p:txBody>
      </p:sp>
      <p:sp>
        <p:nvSpPr>
          <p:cNvPr id="8" name="Ellipse 7"/>
          <p:cNvSpPr/>
          <p:nvPr/>
        </p:nvSpPr>
        <p:spPr>
          <a:xfrm>
            <a:off x="785786" y="3357562"/>
            <a:ext cx="285752" cy="571504"/>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286116" y="3214686"/>
            <a:ext cx="357190" cy="857256"/>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3071802" y="3357562"/>
            <a:ext cx="285752" cy="571504"/>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071934" y="642918"/>
            <a:ext cx="2714644" cy="1384995"/>
          </a:xfrm>
          <a:prstGeom prst="rect">
            <a:avLst/>
          </a:prstGeom>
          <a:solidFill>
            <a:schemeClr val="bg1"/>
          </a:solidFill>
          <a:ln>
            <a:noFill/>
          </a:ln>
        </p:spPr>
        <p:txBody>
          <a:bodyPr wrap="square" rtlCol="0">
            <a:spAutoFit/>
          </a:bodyPr>
          <a:lstStyle/>
          <a:p>
            <a:r>
              <a:rPr lang="fr-FR" sz="2800" b="1" dirty="0" smtClean="0">
                <a:latin typeface="Times New Roman" pitchFamily="18" charset="0"/>
                <a:cs typeface="Times New Roman" pitchFamily="18" charset="0"/>
              </a:rPr>
              <a:t>Modification de protéines préexistantes</a:t>
            </a:r>
            <a:endParaRPr lang="fr-FR" sz="2800" b="1" dirty="0">
              <a:latin typeface="Times New Roman" pitchFamily="18" charset="0"/>
              <a:cs typeface="Times New Roman" pitchFamily="18" charset="0"/>
            </a:endParaRPr>
          </a:p>
        </p:txBody>
      </p:sp>
      <p:sp>
        <p:nvSpPr>
          <p:cNvPr id="13" name="ZoneTexte 12"/>
          <p:cNvSpPr txBox="1"/>
          <p:nvPr/>
        </p:nvSpPr>
        <p:spPr>
          <a:xfrm>
            <a:off x="4143372" y="3429000"/>
            <a:ext cx="3214710" cy="954107"/>
          </a:xfrm>
          <a:prstGeom prst="rect">
            <a:avLst/>
          </a:prstGeom>
          <a:solidFill>
            <a:schemeClr val="bg1"/>
          </a:solidFill>
          <a:ln w="57150">
            <a:solidFill>
              <a:srgbClr val="C00000"/>
            </a:solidFill>
            <a:prstDash val="dash"/>
          </a:ln>
        </p:spPr>
        <p:txBody>
          <a:bodyPr wrap="square" rtlCol="0">
            <a:spAutoFit/>
          </a:bodyPr>
          <a:lstStyle/>
          <a:p>
            <a:r>
              <a:rPr lang="fr-FR" sz="2800" b="1" dirty="0" smtClean="0">
                <a:solidFill>
                  <a:srgbClr val="FF0000"/>
                </a:solidFill>
                <a:latin typeface="Times New Roman" pitchFamily="18" charset="0"/>
                <a:cs typeface="Times New Roman" pitchFamily="18" charset="0"/>
              </a:rPr>
              <a:t>EFFETS BIOLOGIQUES</a:t>
            </a:r>
            <a:endParaRPr lang="fr-FR" sz="2800" b="1" dirty="0">
              <a:solidFill>
                <a:srgbClr val="FF0000"/>
              </a:solidFill>
              <a:latin typeface="Times New Roman" pitchFamily="18" charset="0"/>
              <a:cs typeface="Times New Roman" pitchFamily="18" charset="0"/>
            </a:endParaRPr>
          </a:p>
        </p:txBody>
      </p:sp>
      <p:sp>
        <p:nvSpPr>
          <p:cNvPr id="14" name="ZoneTexte 13"/>
          <p:cNvSpPr txBox="1"/>
          <p:nvPr/>
        </p:nvSpPr>
        <p:spPr>
          <a:xfrm>
            <a:off x="5500694" y="5715016"/>
            <a:ext cx="1143008"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200" b="1" dirty="0" smtClean="0">
                <a:latin typeface="Times New Roman" pitchFamily="18" charset="0"/>
                <a:cs typeface="Times New Roman" pitchFamily="18" charset="0"/>
              </a:rPr>
              <a:t>Noyau</a:t>
            </a:r>
            <a:endParaRPr lang="fr-FR" sz="2200" b="1" dirty="0">
              <a:latin typeface="Times New Roman" pitchFamily="18" charset="0"/>
              <a:cs typeface="Times New Roman" pitchFamily="18" charset="0"/>
            </a:endParaRPr>
          </a:p>
        </p:txBody>
      </p:sp>
      <p:sp>
        <p:nvSpPr>
          <p:cNvPr id="15" name="ZoneTexte 14"/>
          <p:cNvSpPr txBox="1"/>
          <p:nvPr/>
        </p:nvSpPr>
        <p:spPr>
          <a:xfrm>
            <a:off x="4143372" y="5715016"/>
            <a:ext cx="1143008"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200" b="1" dirty="0" smtClean="0">
                <a:latin typeface="Times New Roman" pitchFamily="18" charset="0"/>
                <a:cs typeface="Times New Roman" pitchFamily="18" charset="0"/>
              </a:rPr>
              <a:t>Cytosol</a:t>
            </a:r>
            <a:endParaRPr lang="fr-FR" sz="2200" b="1" dirty="0">
              <a:latin typeface="Times New Roman" pitchFamily="18" charset="0"/>
              <a:cs typeface="Times New Roman" pitchFamily="18" charset="0"/>
            </a:endParaRPr>
          </a:p>
        </p:txBody>
      </p:sp>
      <p:sp>
        <p:nvSpPr>
          <p:cNvPr id="16" name="ZoneTexte 15"/>
          <p:cNvSpPr txBox="1"/>
          <p:nvPr/>
        </p:nvSpPr>
        <p:spPr>
          <a:xfrm>
            <a:off x="928662" y="5214950"/>
            <a:ext cx="2643206" cy="1077218"/>
          </a:xfrm>
          <a:prstGeom prst="rect">
            <a:avLst/>
          </a:prstGeom>
          <a:solidFill>
            <a:schemeClr val="accent5">
              <a:lumMod val="60000"/>
              <a:lumOff val="40000"/>
            </a:schemeClr>
          </a:solidFill>
          <a:ln>
            <a:solidFill>
              <a:srgbClr val="0070C0"/>
            </a:solidFill>
          </a:ln>
        </p:spPr>
        <p:txBody>
          <a:bodyPr wrap="square" rtlCol="0">
            <a:spAutoFit/>
          </a:bodyPr>
          <a:lstStyle/>
          <a:p>
            <a:r>
              <a:rPr lang="fr-FR" sz="3200" b="1" dirty="0" smtClean="0">
                <a:latin typeface="Times New Roman" pitchFamily="18" charset="0"/>
                <a:cs typeface="Times New Roman" pitchFamily="18" charset="0"/>
              </a:rPr>
              <a:t>Récepteur Membranaire</a:t>
            </a:r>
            <a:endParaRPr lang="fr-FR" sz="3200" b="1" dirty="0">
              <a:latin typeface="Times New Roman" pitchFamily="18" charset="0"/>
              <a:cs typeface="Times New Roman" pitchFamily="18" charset="0"/>
            </a:endParaRPr>
          </a:p>
        </p:txBody>
      </p:sp>
      <p:cxnSp>
        <p:nvCxnSpPr>
          <p:cNvPr id="18" name="Connecteur droit avec flèche 17"/>
          <p:cNvCxnSpPr/>
          <p:nvPr/>
        </p:nvCxnSpPr>
        <p:spPr>
          <a:xfrm rot="5400000" flipH="1" flipV="1">
            <a:off x="2678893" y="4464851"/>
            <a:ext cx="1000132" cy="357190"/>
          </a:xfrm>
          <a:prstGeom prst="straightConnector1">
            <a:avLst/>
          </a:prstGeom>
          <a:ln w="76200">
            <a:solidFill>
              <a:srgbClr val="006666"/>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5400000">
            <a:off x="750067" y="2607463"/>
            <a:ext cx="1000132" cy="357190"/>
          </a:xfrm>
          <a:prstGeom prst="straightConnector1">
            <a:avLst/>
          </a:prstGeom>
          <a:ln w="76200">
            <a:solidFill>
              <a:srgbClr val="0066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100</a:t>
            </a:fld>
            <a:endParaRPr lang="fr-FR"/>
          </a:p>
        </p:txBody>
      </p:sp>
      <p:pic>
        <p:nvPicPr>
          <p:cNvPr id="1026" name="Picture 2"/>
          <p:cNvPicPr>
            <a:picLocks noChangeAspect="1" noChangeArrowheads="1"/>
          </p:cNvPicPr>
          <p:nvPr/>
        </p:nvPicPr>
        <p:blipFill>
          <a:blip r:embed="rId2"/>
          <a:srcRect/>
          <a:stretch>
            <a:fillRect/>
          </a:stretch>
        </p:blipFill>
        <p:spPr bwMode="auto">
          <a:xfrm>
            <a:off x="0" y="0"/>
            <a:ext cx="9144000" cy="5715016"/>
          </a:xfrm>
          <a:prstGeom prst="rect">
            <a:avLst/>
          </a:prstGeom>
          <a:noFill/>
          <a:ln w="9525">
            <a:noFill/>
            <a:miter lim="800000"/>
            <a:headEnd/>
            <a:tailEnd/>
          </a:ln>
          <a:effectLst/>
        </p:spPr>
      </p:pic>
      <p:sp>
        <p:nvSpPr>
          <p:cNvPr id="4" name="Rectangle 3"/>
          <p:cNvSpPr/>
          <p:nvPr/>
        </p:nvSpPr>
        <p:spPr>
          <a:xfrm>
            <a:off x="2071670" y="428604"/>
            <a:ext cx="2071702" cy="9286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smtClean="0">
                <a:solidFill>
                  <a:schemeClr val="tx1"/>
                </a:solidFill>
                <a:latin typeface="Times New Roman" pitchFamily="18" charset="0"/>
                <a:cs typeface="Times New Roman" pitchFamily="18" charset="0"/>
              </a:rPr>
              <a:t>Glucide spécifique</a:t>
            </a:r>
            <a:endParaRPr lang="fr-FR" sz="2800" b="1" dirty="0">
              <a:solidFill>
                <a:schemeClr val="tx1"/>
              </a:solidFill>
              <a:latin typeface="Times New Roman" pitchFamily="18" charset="0"/>
              <a:cs typeface="Times New Roman" pitchFamily="18" charset="0"/>
            </a:endParaRPr>
          </a:p>
        </p:txBody>
      </p:sp>
      <p:cxnSp>
        <p:nvCxnSpPr>
          <p:cNvPr id="6" name="Connecteur droit 5"/>
          <p:cNvCxnSpPr/>
          <p:nvPr/>
        </p:nvCxnSpPr>
        <p:spPr>
          <a:xfrm rot="5400000">
            <a:off x="2357422" y="1714488"/>
            <a:ext cx="857256"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14282" y="5429264"/>
            <a:ext cx="7858180" cy="1200329"/>
          </a:xfrm>
          <a:prstGeom prst="rect">
            <a:avLst/>
          </a:prstGeom>
        </p:spPr>
        <p:txBody>
          <a:bodyPr wrap="square">
            <a:spAutoFit/>
          </a:bodyPr>
          <a:lstStyle/>
          <a:p>
            <a:r>
              <a:rPr lang="fr-FR" sz="2400" b="1" dirty="0" smtClean="0">
                <a:latin typeface="Times New Roman" pitchFamily="18" charset="0"/>
                <a:cs typeface="Times New Roman" pitchFamily="18" charset="0"/>
              </a:rPr>
              <a:t>Figure. </a:t>
            </a:r>
            <a:r>
              <a:rPr lang="fr-FR" sz="2400" dirty="0" smtClean="0">
                <a:latin typeface="Times New Roman" pitchFamily="18" charset="0"/>
                <a:cs typeface="Times New Roman" pitchFamily="18" charset="0"/>
              </a:rPr>
              <a:t>La structure glucidique spécifique  (</a:t>
            </a:r>
            <a:r>
              <a:rPr lang="fr-FR" sz="2400" dirty="0" err="1" smtClean="0">
                <a:latin typeface="Times New Roman" pitchFamily="18" charset="0"/>
                <a:cs typeface="Times New Roman" pitchFamily="18" charset="0"/>
              </a:rPr>
              <a:t>sialyl</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LewisX</a:t>
            </a:r>
            <a:r>
              <a:rPr lang="fr-FR" sz="2400" dirty="0" smtClean="0">
                <a:latin typeface="Times New Roman" pitchFamily="18" charset="0"/>
                <a:cs typeface="Times New Roman" pitchFamily="18" charset="0"/>
              </a:rPr>
              <a:t> ) du leucocyte forme un lien faible avec la </a:t>
            </a:r>
            <a:r>
              <a:rPr lang="fr-FR" sz="2400" dirty="0" err="1" smtClean="0">
                <a:latin typeface="Times New Roman" pitchFamily="18" charset="0"/>
                <a:cs typeface="Times New Roman" pitchFamily="18" charset="0"/>
              </a:rPr>
              <a:t>sélectine</a:t>
            </a:r>
            <a:r>
              <a:rPr lang="fr-FR" sz="2400" dirty="0" smtClean="0">
                <a:latin typeface="Times New Roman" pitchFamily="18" charset="0"/>
                <a:cs typeface="Times New Roman" pitchFamily="18" charset="0"/>
              </a:rPr>
              <a:t> de la cellule endothéliale</a:t>
            </a:r>
            <a:endParaRPr lang="fr-FR" sz="2400" dirty="0">
              <a:latin typeface="Times New Roman" pitchFamily="18" charset="0"/>
              <a:cs typeface="Times New Roman"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101</a:t>
            </a:fld>
            <a:endParaRPr lang="fr-FR"/>
          </a:p>
        </p:txBody>
      </p:sp>
      <p:pic>
        <p:nvPicPr>
          <p:cNvPr id="2050" name="Picture 2"/>
          <p:cNvPicPr>
            <a:picLocks noChangeAspect="1" noChangeArrowheads="1"/>
          </p:cNvPicPr>
          <p:nvPr/>
        </p:nvPicPr>
        <p:blipFill>
          <a:blip r:embed="rId2" cstate="print"/>
          <a:srcRect/>
          <a:stretch>
            <a:fillRect/>
          </a:stretch>
        </p:blipFill>
        <p:spPr bwMode="auto">
          <a:xfrm>
            <a:off x="642910" y="142852"/>
            <a:ext cx="7929618" cy="5214974"/>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102</a:t>
            </a:fld>
            <a:endParaRPr lang="fr-FR"/>
          </a:p>
        </p:txBody>
      </p:sp>
      <p:sp>
        <p:nvSpPr>
          <p:cNvPr id="3" name="Rectangle 2"/>
          <p:cNvSpPr/>
          <p:nvPr/>
        </p:nvSpPr>
        <p:spPr>
          <a:xfrm>
            <a:off x="0" y="0"/>
            <a:ext cx="9144000" cy="7017306"/>
          </a:xfrm>
          <a:prstGeom prst="rect">
            <a:avLst/>
          </a:prstGeom>
        </p:spPr>
        <p:txBody>
          <a:bodyPr wrap="square">
            <a:spAutoFit/>
          </a:bodyPr>
          <a:lstStyle/>
          <a:p>
            <a:pPr algn="ctr">
              <a:lnSpc>
                <a:spcPct val="150000"/>
              </a:lnSpc>
            </a:pPr>
            <a:r>
              <a:rPr lang="fr-FR" sz="2400" dirty="0" smtClean="0">
                <a:solidFill>
                  <a:srgbClr val="C00000"/>
                </a:solidFill>
                <a:latin typeface="Arial Black" pitchFamily="34" charset="0"/>
              </a:rPr>
              <a:t>Jonctions cellulaires</a:t>
            </a:r>
          </a:p>
          <a:p>
            <a:pPr marL="457200" indent="-457200">
              <a:lnSpc>
                <a:spcPct val="150000"/>
              </a:lnSpc>
              <a:buClr>
                <a:srgbClr val="C00000"/>
              </a:buClr>
              <a:buFont typeface="+mj-lt"/>
              <a:buAutoNum type="arabicPeriod"/>
            </a:pPr>
            <a:r>
              <a:rPr lang="fr-FR" sz="2000" dirty="0" smtClean="0">
                <a:solidFill>
                  <a:srgbClr val="00B050"/>
                </a:solidFill>
                <a:latin typeface="Arial Black" pitchFamily="34" charset="0"/>
              </a:rPr>
              <a:t> </a:t>
            </a:r>
            <a:r>
              <a:rPr lang="fr-FR" sz="2400" dirty="0" smtClean="0">
                <a:solidFill>
                  <a:srgbClr val="00B050"/>
                </a:solidFill>
                <a:latin typeface="Arial Black" pitchFamily="34" charset="0"/>
              </a:rPr>
              <a:t>Systèmes de jonction</a:t>
            </a:r>
          </a:p>
          <a:p>
            <a:pPr>
              <a:lnSpc>
                <a:spcPct val="150000"/>
              </a:lnSpc>
              <a:buFont typeface="Arial" pitchFamily="34" charset="0"/>
              <a:buChar char="•"/>
            </a:pPr>
            <a:r>
              <a:rPr lang="fr-FR" sz="2400" dirty="0" smtClean="0">
                <a:solidFill>
                  <a:srgbClr val="0070C0"/>
                </a:solidFill>
                <a:latin typeface="Arial Black" pitchFamily="34" charset="0"/>
              </a:rPr>
              <a:t> C_C: </a:t>
            </a:r>
            <a:r>
              <a:rPr lang="fr-FR" sz="2000" u="sng" dirty="0" err="1" smtClean="0">
                <a:solidFill>
                  <a:schemeClr val="accent1">
                    <a:lumMod val="75000"/>
                  </a:schemeClr>
                </a:solidFill>
                <a:effectLst>
                  <a:outerShdw blurRad="38100" dist="38100" dir="2700000" algn="tl">
                    <a:srgbClr val="000000">
                      <a:alpha val="43137"/>
                    </a:srgbClr>
                  </a:outerShdw>
                </a:effectLst>
                <a:latin typeface="Arial Black" pitchFamily="34" charset="0"/>
              </a:rPr>
              <a:t>Zonula</a:t>
            </a:r>
            <a:r>
              <a:rPr lang="fr-FR" sz="2000" u="sng" dirty="0" smtClean="0">
                <a:solidFill>
                  <a:schemeClr val="accent1">
                    <a:lumMod val="75000"/>
                  </a:schemeClr>
                </a:solidFill>
                <a:effectLst>
                  <a:outerShdw blurRad="38100" dist="38100" dir="2700000" algn="tl">
                    <a:srgbClr val="000000">
                      <a:alpha val="43137"/>
                    </a:srgbClr>
                  </a:outerShdw>
                </a:effectLst>
                <a:latin typeface="Arial Black" pitchFamily="34" charset="0"/>
              </a:rPr>
              <a:t> </a:t>
            </a:r>
            <a:r>
              <a:rPr lang="fr-FR" sz="2000" u="sng" dirty="0" err="1" smtClean="0">
                <a:solidFill>
                  <a:schemeClr val="accent1">
                    <a:lumMod val="75000"/>
                  </a:schemeClr>
                </a:solidFill>
                <a:effectLst>
                  <a:outerShdw blurRad="38100" dist="38100" dir="2700000" algn="tl">
                    <a:srgbClr val="000000">
                      <a:alpha val="43137"/>
                    </a:srgbClr>
                  </a:outerShdw>
                </a:effectLst>
                <a:latin typeface="Arial Black" pitchFamily="34" charset="0"/>
              </a:rPr>
              <a:t>adherens</a:t>
            </a:r>
            <a:r>
              <a:rPr lang="fr-FR" sz="2000" u="sng" dirty="0" smtClean="0">
                <a:effectLst>
                  <a:outerShdw blurRad="38100" dist="38100" dir="2700000" algn="tl">
                    <a:srgbClr val="000000">
                      <a:alpha val="43137"/>
                    </a:srgbClr>
                  </a:outerShdw>
                </a:effectLst>
                <a:latin typeface="Arial Black" pitchFamily="34" charset="0"/>
              </a:rPr>
              <a:t>, </a:t>
            </a:r>
            <a:r>
              <a:rPr lang="fr-FR" sz="2000" dirty="0" smtClean="0">
                <a:latin typeface="Arial Black" pitchFamily="34" charset="0"/>
              </a:rPr>
              <a:t>(</a:t>
            </a:r>
            <a:r>
              <a:rPr lang="fr-FR" sz="2000" dirty="0" err="1" smtClean="0">
                <a:latin typeface="Arial Black" pitchFamily="34" charset="0"/>
              </a:rPr>
              <a:t>c</a:t>
            </a:r>
            <a:r>
              <a:rPr lang="fr-FR" sz="2000" dirty="0" err="1" smtClean="0">
                <a:latin typeface="Arial Black" pitchFamily="34" charset="0"/>
                <a:cs typeface="Times New Roman" pitchFamily="18" charset="0"/>
              </a:rPr>
              <a:t>adhérines</a:t>
            </a:r>
            <a:r>
              <a:rPr lang="fr-FR" sz="2000" dirty="0" smtClean="0">
                <a:latin typeface="Arial Black" pitchFamily="34" charset="0"/>
                <a:cs typeface="Times New Roman" pitchFamily="18" charset="0"/>
              </a:rPr>
              <a:t> micro filaments d’actines), </a:t>
            </a:r>
            <a:r>
              <a:rPr lang="fr-FR" sz="2000" dirty="0" smtClean="0">
                <a:latin typeface="Arial Black" pitchFamily="34" charset="0"/>
              </a:rPr>
              <a:t> </a:t>
            </a:r>
            <a:r>
              <a:rPr lang="fr-FR" sz="2000" u="sng" dirty="0" err="1" smtClean="0">
                <a:solidFill>
                  <a:schemeClr val="accent1">
                    <a:lumMod val="75000"/>
                  </a:schemeClr>
                </a:solidFill>
                <a:effectLst>
                  <a:outerShdw blurRad="38100" dist="38100" dir="2700000" algn="tl">
                    <a:srgbClr val="000000">
                      <a:alpha val="43137"/>
                    </a:srgbClr>
                  </a:outerShdw>
                </a:effectLst>
                <a:latin typeface="Arial Black" pitchFamily="34" charset="0"/>
              </a:rPr>
              <a:t>desmosomes</a:t>
            </a:r>
            <a:r>
              <a:rPr lang="fr-FR" sz="2000" dirty="0" smtClean="0">
                <a:solidFill>
                  <a:schemeClr val="accent1">
                    <a:lumMod val="75000"/>
                  </a:schemeClr>
                </a:solidFill>
                <a:latin typeface="Arial Black" pitchFamily="34" charset="0"/>
              </a:rPr>
              <a:t> </a:t>
            </a:r>
            <a:r>
              <a:rPr lang="fr-FR" sz="2000" dirty="0" smtClean="0">
                <a:latin typeface="Arial Black" pitchFamily="34" charset="0"/>
              </a:rPr>
              <a:t>(</a:t>
            </a:r>
            <a:r>
              <a:rPr lang="fr-FR" sz="2000" dirty="0" err="1" smtClean="0">
                <a:latin typeface="Arial Black" pitchFamily="34" charset="0"/>
              </a:rPr>
              <a:t>c</a:t>
            </a:r>
            <a:r>
              <a:rPr lang="fr-FR" sz="2000" dirty="0" err="1" smtClean="0">
                <a:latin typeface="Arial Black" pitchFamily="34" charset="0"/>
                <a:cs typeface="Times New Roman" pitchFamily="18" charset="0"/>
              </a:rPr>
              <a:t>adhérines</a:t>
            </a:r>
            <a:r>
              <a:rPr lang="fr-FR" sz="2000" dirty="0" smtClean="0">
                <a:latin typeface="Arial Black" pitchFamily="34" charset="0"/>
                <a:cs typeface="Times New Roman" pitchFamily="18" charset="0"/>
              </a:rPr>
              <a:t>, filaments intermédiaires)</a:t>
            </a:r>
            <a:endParaRPr lang="fr-FR" sz="2000" dirty="0" smtClean="0">
              <a:latin typeface="Arial Black" pitchFamily="34" charset="0"/>
            </a:endParaRPr>
          </a:p>
          <a:p>
            <a:pPr>
              <a:lnSpc>
                <a:spcPct val="150000"/>
              </a:lnSpc>
              <a:buFont typeface="Arial" pitchFamily="34" charset="0"/>
              <a:buChar char="•"/>
            </a:pPr>
            <a:r>
              <a:rPr lang="fr-FR" sz="2000" dirty="0" smtClean="0">
                <a:solidFill>
                  <a:srgbClr val="0070C0"/>
                </a:solidFill>
                <a:latin typeface="Arial Black" pitchFamily="34" charset="0"/>
              </a:rPr>
              <a:t> </a:t>
            </a:r>
            <a:r>
              <a:rPr lang="fr-FR" sz="2400" dirty="0" smtClean="0">
                <a:solidFill>
                  <a:srgbClr val="0070C0"/>
                </a:solidFill>
                <a:latin typeface="Arial Black" pitchFamily="34" charset="0"/>
              </a:rPr>
              <a:t>C_MEC: </a:t>
            </a:r>
            <a:r>
              <a:rPr lang="fr-FR" sz="2000" u="sng" dirty="0" smtClean="0">
                <a:solidFill>
                  <a:schemeClr val="accent1">
                    <a:lumMod val="75000"/>
                  </a:schemeClr>
                </a:solidFill>
                <a:effectLst>
                  <a:outerShdw blurRad="38100" dist="38100" dir="2700000" algn="tl">
                    <a:srgbClr val="000000">
                      <a:alpha val="43137"/>
                    </a:srgbClr>
                  </a:outerShdw>
                </a:effectLst>
                <a:latin typeface="Arial Black" pitchFamily="34" charset="0"/>
              </a:rPr>
              <a:t>contacts focaux (</a:t>
            </a:r>
            <a:r>
              <a:rPr lang="fr-FR" sz="2000" dirty="0" err="1" smtClean="0">
                <a:latin typeface="Arial Black" pitchFamily="34" charset="0"/>
              </a:rPr>
              <a:t>fibronectine</a:t>
            </a:r>
            <a:r>
              <a:rPr lang="fr-FR" sz="2000" dirty="0" smtClean="0">
                <a:latin typeface="Arial Black" pitchFamily="34" charset="0"/>
              </a:rPr>
              <a:t>, </a:t>
            </a:r>
            <a:r>
              <a:rPr lang="fr-FR" sz="2000" dirty="0" err="1" smtClean="0">
                <a:latin typeface="Arial Black" pitchFamily="34" charset="0"/>
              </a:rPr>
              <a:t>Intégri</a:t>
            </a:r>
            <a:r>
              <a:rPr lang="fr-FR" sz="2000" dirty="0" err="1" smtClean="0">
                <a:latin typeface="Arial Black" pitchFamily="34" charset="0"/>
                <a:cs typeface="Times New Roman" pitchFamily="18" charset="0"/>
              </a:rPr>
              <a:t>nes</a:t>
            </a:r>
            <a:r>
              <a:rPr lang="fr-FR" sz="2000" dirty="0" smtClean="0">
                <a:latin typeface="Arial Black" pitchFamily="34" charset="0"/>
                <a:cs typeface="Times New Roman" pitchFamily="18" charset="0"/>
              </a:rPr>
              <a:t>, micro filaments d’actines), </a:t>
            </a:r>
            <a:r>
              <a:rPr lang="fr-FR" sz="2000" dirty="0" smtClean="0">
                <a:latin typeface="Arial Black" pitchFamily="34" charset="0"/>
              </a:rPr>
              <a:t>, </a:t>
            </a:r>
            <a:r>
              <a:rPr lang="fr-FR" sz="2000" u="sng" dirty="0" err="1" smtClean="0">
                <a:solidFill>
                  <a:schemeClr val="accent1">
                    <a:lumMod val="75000"/>
                  </a:schemeClr>
                </a:solidFill>
                <a:effectLst>
                  <a:outerShdw blurRad="38100" dist="38100" dir="2700000" algn="tl">
                    <a:srgbClr val="000000">
                      <a:alpha val="43137"/>
                    </a:srgbClr>
                  </a:outerShdw>
                </a:effectLst>
                <a:latin typeface="Arial Black" pitchFamily="34" charset="0"/>
              </a:rPr>
              <a:t>hemidesmosomes</a:t>
            </a:r>
            <a:r>
              <a:rPr lang="fr-FR" sz="2000" dirty="0" smtClean="0">
                <a:latin typeface="Arial Black" pitchFamily="34" charset="0"/>
              </a:rPr>
              <a:t> (lamine et collagènes, </a:t>
            </a:r>
            <a:r>
              <a:rPr lang="fr-FR" sz="2000" dirty="0" err="1" smtClean="0">
                <a:latin typeface="Arial Black" pitchFamily="34" charset="0"/>
              </a:rPr>
              <a:t>Intégri</a:t>
            </a:r>
            <a:r>
              <a:rPr lang="fr-FR" sz="2000" dirty="0" err="1" smtClean="0">
                <a:latin typeface="Arial Black" pitchFamily="34" charset="0"/>
                <a:cs typeface="Times New Roman" pitchFamily="18" charset="0"/>
              </a:rPr>
              <a:t>nes</a:t>
            </a:r>
            <a:r>
              <a:rPr lang="fr-FR" sz="2000" dirty="0" smtClean="0">
                <a:latin typeface="Arial Black" pitchFamily="34" charset="0"/>
                <a:cs typeface="Times New Roman" pitchFamily="18" charset="0"/>
              </a:rPr>
              <a:t>, filaments intermédiaires)</a:t>
            </a:r>
          </a:p>
          <a:p>
            <a:pPr marL="457200" indent="-457200">
              <a:lnSpc>
                <a:spcPct val="150000"/>
              </a:lnSpc>
              <a:buClr>
                <a:srgbClr val="C00000"/>
              </a:buClr>
              <a:buFont typeface="+mj-lt"/>
              <a:buAutoNum type="arabicPeriod" startAt="2"/>
            </a:pPr>
            <a:r>
              <a:rPr lang="fr-FR" sz="2400" dirty="0" smtClean="0">
                <a:solidFill>
                  <a:srgbClr val="00B050"/>
                </a:solidFill>
                <a:latin typeface="Arial Black" pitchFamily="34" charset="0"/>
              </a:rPr>
              <a:t>Molécules d’adhérences</a:t>
            </a:r>
          </a:p>
          <a:p>
            <a:pPr marL="457200" indent="-457200">
              <a:lnSpc>
                <a:spcPct val="150000"/>
              </a:lnSpc>
              <a:buClr>
                <a:srgbClr val="C00000"/>
              </a:buClr>
              <a:buFont typeface="Arial" pitchFamily="34" charset="0"/>
              <a:buChar char="•"/>
            </a:pPr>
            <a:r>
              <a:rPr lang="fr-FR" sz="2000" dirty="0" smtClean="0">
                <a:solidFill>
                  <a:srgbClr val="00B050"/>
                </a:solidFill>
                <a:latin typeface="Arial Black" pitchFamily="34" charset="0"/>
              </a:rPr>
              <a:t> </a:t>
            </a:r>
            <a:r>
              <a:rPr lang="fr-FR" sz="2000" u="sng" dirty="0" err="1" smtClean="0">
                <a:solidFill>
                  <a:schemeClr val="accent4">
                    <a:lumMod val="50000"/>
                  </a:schemeClr>
                </a:solidFill>
                <a:effectLst>
                  <a:outerShdw blurRad="38100" dist="38100" dir="2700000" algn="tl">
                    <a:srgbClr val="000000">
                      <a:alpha val="43137"/>
                    </a:srgbClr>
                  </a:outerShdw>
                </a:effectLst>
                <a:latin typeface="Arial Black" pitchFamily="34" charset="0"/>
              </a:rPr>
              <a:t>Intégrines</a:t>
            </a:r>
            <a:r>
              <a:rPr lang="fr-FR" sz="2000" u="sng" dirty="0" smtClean="0">
                <a:solidFill>
                  <a:schemeClr val="accent4">
                    <a:lumMod val="50000"/>
                  </a:schemeClr>
                </a:solidFill>
                <a:effectLst>
                  <a:outerShdw blurRad="38100" dist="38100" dir="2700000" algn="tl">
                    <a:srgbClr val="000000">
                      <a:alpha val="43137"/>
                    </a:srgbClr>
                  </a:outerShdw>
                </a:effectLst>
                <a:latin typeface="Arial Black" pitchFamily="34" charset="0"/>
              </a:rPr>
              <a:t> </a:t>
            </a:r>
            <a:r>
              <a:rPr lang="fr-FR" sz="2000" dirty="0" smtClean="0">
                <a:latin typeface="Arial Black" pitchFamily="34" charset="0"/>
              </a:rPr>
              <a:t>(C--‐MEC) </a:t>
            </a:r>
            <a:r>
              <a:rPr lang="fr-FR" sz="2000" i="1" dirty="0" smtClean="0">
                <a:latin typeface="Arial Black" pitchFamily="34" charset="0"/>
              </a:rPr>
              <a:t>adhésion hétérophile</a:t>
            </a:r>
          </a:p>
          <a:p>
            <a:pPr marL="457200" indent="-457200">
              <a:lnSpc>
                <a:spcPct val="150000"/>
              </a:lnSpc>
              <a:buClr>
                <a:srgbClr val="C00000"/>
              </a:buClr>
              <a:buFont typeface="Arial" pitchFamily="34" charset="0"/>
              <a:buChar char="•"/>
            </a:pPr>
            <a:r>
              <a:rPr lang="fr-FR" sz="2000" u="sng" dirty="0" err="1" smtClean="0">
                <a:solidFill>
                  <a:schemeClr val="accent4">
                    <a:lumMod val="50000"/>
                  </a:schemeClr>
                </a:solidFill>
                <a:effectLst>
                  <a:outerShdw blurRad="38100" dist="38100" dir="2700000" algn="tl">
                    <a:srgbClr val="000000">
                      <a:alpha val="43137"/>
                    </a:srgbClr>
                  </a:outerShdw>
                </a:effectLst>
                <a:latin typeface="Arial Black" pitchFamily="34" charset="0"/>
              </a:rPr>
              <a:t>Cadhérines</a:t>
            </a:r>
            <a:r>
              <a:rPr lang="fr-FR" sz="2000" u="sng" dirty="0" smtClean="0">
                <a:solidFill>
                  <a:schemeClr val="accent4">
                    <a:lumMod val="50000"/>
                  </a:schemeClr>
                </a:solidFill>
                <a:effectLst>
                  <a:outerShdw blurRad="38100" dist="38100" dir="2700000" algn="tl">
                    <a:srgbClr val="000000">
                      <a:alpha val="43137"/>
                    </a:srgbClr>
                  </a:outerShdw>
                </a:effectLst>
                <a:latin typeface="Arial Black" pitchFamily="34" charset="0"/>
              </a:rPr>
              <a:t> (</a:t>
            </a:r>
            <a:r>
              <a:rPr lang="fr-FR" sz="2000" dirty="0" smtClean="0">
                <a:latin typeface="Arial Black" pitchFamily="34" charset="0"/>
              </a:rPr>
              <a:t>C--‐C) </a:t>
            </a:r>
            <a:r>
              <a:rPr lang="fr-FR" sz="2000" i="1" dirty="0" smtClean="0">
                <a:latin typeface="Arial Black" pitchFamily="34" charset="0"/>
              </a:rPr>
              <a:t>adhésion homophile </a:t>
            </a:r>
          </a:p>
          <a:p>
            <a:pPr marL="457200" indent="-457200">
              <a:lnSpc>
                <a:spcPct val="150000"/>
              </a:lnSpc>
              <a:buClr>
                <a:srgbClr val="C00000"/>
              </a:buClr>
              <a:buFont typeface="Arial" pitchFamily="34" charset="0"/>
              <a:buChar char="•"/>
            </a:pPr>
            <a:r>
              <a:rPr lang="fr-FR" sz="2000" dirty="0" smtClean="0">
                <a:latin typeface="Arial Black" pitchFamily="34" charset="0"/>
              </a:rPr>
              <a:t> </a:t>
            </a:r>
            <a:r>
              <a:rPr lang="fr-FR" sz="2000" u="sng" dirty="0" err="1" smtClean="0">
                <a:solidFill>
                  <a:schemeClr val="accent4">
                    <a:lumMod val="50000"/>
                  </a:schemeClr>
                </a:solidFill>
                <a:effectLst>
                  <a:outerShdw blurRad="38100" dist="38100" dir="2700000" algn="tl">
                    <a:srgbClr val="000000">
                      <a:alpha val="43137"/>
                    </a:srgbClr>
                  </a:outerShdw>
                </a:effectLst>
                <a:latin typeface="Arial Black" pitchFamily="34" charset="0"/>
              </a:rPr>
              <a:t>Séléctines</a:t>
            </a:r>
            <a:r>
              <a:rPr lang="fr-FR" sz="2000" u="sng" dirty="0" smtClean="0">
                <a:solidFill>
                  <a:schemeClr val="accent4">
                    <a:lumMod val="50000"/>
                  </a:schemeClr>
                </a:solidFill>
                <a:effectLst>
                  <a:outerShdw blurRad="38100" dist="38100" dir="2700000" algn="tl">
                    <a:srgbClr val="000000">
                      <a:alpha val="43137"/>
                    </a:srgbClr>
                  </a:outerShdw>
                </a:effectLst>
                <a:latin typeface="Arial Black" pitchFamily="34" charset="0"/>
              </a:rPr>
              <a:t> </a:t>
            </a:r>
            <a:r>
              <a:rPr lang="fr-FR" sz="2000" dirty="0" smtClean="0">
                <a:latin typeface="Arial Black" pitchFamily="34" charset="0"/>
              </a:rPr>
              <a:t>(C--‐C, compartiment vasculaire) </a:t>
            </a:r>
            <a:r>
              <a:rPr lang="fr-FR" sz="2000" i="1" dirty="0" smtClean="0">
                <a:latin typeface="Arial Black" pitchFamily="34" charset="0"/>
              </a:rPr>
              <a:t>adhésion hétérophile </a:t>
            </a:r>
          </a:p>
          <a:p>
            <a:pPr marL="457200" indent="-457200">
              <a:lnSpc>
                <a:spcPct val="150000"/>
              </a:lnSpc>
              <a:buClr>
                <a:srgbClr val="C00000"/>
              </a:buClr>
              <a:buFont typeface="Arial" pitchFamily="34" charset="0"/>
              <a:buChar char="•"/>
            </a:pPr>
            <a:r>
              <a:rPr lang="fr-FR" sz="2000" u="sng" dirty="0" smtClean="0">
                <a:solidFill>
                  <a:schemeClr val="accent4">
                    <a:lumMod val="50000"/>
                  </a:schemeClr>
                </a:solidFill>
                <a:effectLst>
                  <a:outerShdw blurRad="38100" dist="38100" dir="2700000" algn="tl">
                    <a:srgbClr val="000000">
                      <a:alpha val="43137"/>
                    </a:srgbClr>
                  </a:outerShdw>
                </a:effectLst>
                <a:latin typeface="Arial Black" pitchFamily="34" charset="0"/>
              </a:rPr>
              <a:t>La super--‐famille des immunoglobulines </a:t>
            </a:r>
            <a:r>
              <a:rPr lang="fr-FR" sz="2000" dirty="0" smtClean="0">
                <a:latin typeface="Arial Black" pitchFamily="34" charset="0"/>
              </a:rPr>
              <a:t>(C--‐C) </a:t>
            </a:r>
            <a:r>
              <a:rPr lang="fr-FR" sz="2000" i="1" dirty="0" smtClean="0">
                <a:latin typeface="Arial Black" pitchFamily="34" charset="0"/>
              </a:rPr>
              <a:t>adhésion homophile  (ca++ indépendante)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103</a:t>
            </a:fld>
            <a:endParaRPr lang="fr-FR"/>
          </a:p>
        </p:txBody>
      </p:sp>
      <p:pic>
        <p:nvPicPr>
          <p:cNvPr id="1027" name="Picture 3"/>
          <p:cNvPicPr>
            <a:picLocks noChangeAspect="1" noChangeArrowheads="1"/>
          </p:cNvPicPr>
          <p:nvPr/>
        </p:nvPicPr>
        <p:blipFill>
          <a:blip r:embed="rId2"/>
          <a:srcRect b="8750"/>
          <a:stretch>
            <a:fillRect/>
          </a:stretch>
        </p:blipFill>
        <p:spPr bwMode="auto">
          <a:xfrm>
            <a:off x="71438" y="71414"/>
            <a:ext cx="8786842" cy="5929354"/>
          </a:xfrm>
          <a:prstGeom prst="rect">
            <a:avLst/>
          </a:prstGeom>
          <a:noFill/>
          <a:ln w="9525">
            <a:noFill/>
            <a:miter lim="800000"/>
            <a:headEnd/>
            <a:tailEnd/>
          </a:ln>
          <a:effectLst/>
        </p:spPr>
      </p:pic>
      <p:sp>
        <p:nvSpPr>
          <p:cNvPr id="5" name="Rectangle 4"/>
          <p:cNvSpPr/>
          <p:nvPr/>
        </p:nvSpPr>
        <p:spPr>
          <a:xfrm>
            <a:off x="71406" y="6027027"/>
            <a:ext cx="8643998" cy="830997"/>
          </a:xfrm>
          <a:prstGeom prst="rect">
            <a:avLst/>
          </a:prstGeom>
        </p:spPr>
        <p:txBody>
          <a:bodyPr wrap="square">
            <a:spAutoFit/>
          </a:bodyPr>
          <a:lstStyle/>
          <a:p>
            <a:r>
              <a:rPr lang="fr-FR" sz="2400" b="1" dirty="0" smtClean="0">
                <a:latin typeface="Times New Roman" pitchFamily="18" charset="0"/>
                <a:cs typeface="Times New Roman" pitchFamily="18" charset="0"/>
              </a:rPr>
              <a:t>Ca2+ dépendantes </a:t>
            </a:r>
            <a:r>
              <a:rPr lang="fr-FR" sz="2400" b="1" dirty="0" err="1" smtClean="0">
                <a:latin typeface="Times New Roman" pitchFamily="18" charset="0"/>
                <a:cs typeface="Times New Roman" pitchFamily="18" charset="0"/>
              </a:rPr>
              <a:t>cadherines</a:t>
            </a:r>
            <a:r>
              <a:rPr lang="fr-FR" sz="2400" b="1" dirty="0" smtClean="0">
                <a:latin typeface="Times New Roman" pitchFamily="18" charset="0"/>
                <a:cs typeface="Times New Roman" pitchFamily="18" charset="0"/>
              </a:rPr>
              <a:t> </a:t>
            </a:r>
            <a:r>
              <a:rPr lang="fr-FR" sz="2400" b="1" dirty="0" err="1" smtClean="0">
                <a:latin typeface="Times New Roman" pitchFamily="18" charset="0"/>
                <a:cs typeface="Times New Roman" pitchFamily="18" charset="0"/>
              </a:rPr>
              <a:t>selectines</a:t>
            </a:r>
            <a:r>
              <a:rPr lang="fr-FR" sz="2400" b="1" dirty="0" smtClean="0">
                <a:latin typeface="Times New Roman" pitchFamily="18" charset="0"/>
                <a:cs typeface="Times New Roman" pitchFamily="18" charset="0"/>
              </a:rPr>
              <a:t> </a:t>
            </a:r>
            <a:r>
              <a:rPr lang="fr-FR" sz="2400" b="1" dirty="0" err="1" smtClean="0">
                <a:latin typeface="Times New Roman" pitchFamily="18" charset="0"/>
                <a:cs typeface="Times New Roman" pitchFamily="18" charset="0"/>
              </a:rPr>
              <a:t>integrines</a:t>
            </a:r>
            <a:r>
              <a:rPr lang="fr-FR" sz="2400" b="1" dirty="0" smtClean="0">
                <a:latin typeface="Times New Roman" pitchFamily="18" charset="0"/>
                <a:cs typeface="Times New Roman" pitchFamily="18" charset="0"/>
              </a:rPr>
              <a:t> </a:t>
            </a:r>
          </a:p>
          <a:p>
            <a:r>
              <a:rPr lang="fr-FR" sz="2400" b="1" dirty="0" smtClean="0">
                <a:latin typeface="Times New Roman" pitchFamily="18" charset="0"/>
                <a:cs typeface="Times New Roman" pitchFamily="18" charset="0"/>
              </a:rPr>
              <a:t>Ca2+ indépendantes: super--‐famille des </a:t>
            </a:r>
            <a:r>
              <a:rPr lang="fr-FR" sz="2400" b="1" dirty="0" err="1" smtClean="0">
                <a:latin typeface="Times New Roman" pitchFamily="18" charset="0"/>
                <a:cs typeface="Times New Roman" pitchFamily="18" charset="0"/>
              </a:rPr>
              <a:t>Igs</a:t>
            </a:r>
            <a:endParaRPr lang="fr-FR" sz="2400" b="1" dirty="0">
              <a:latin typeface="Times New Roman" pitchFamily="18" charset="0"/>
              <a:cs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104</a:t>
            </a:fld>
            <a:endParaRPr lang="fr-FR"/>
          </a:p>
        </p:txBody>
      </p:sp>
      <p:sp>
        <p:nvSpPr>
          <p:cNvPr id="81922" name="Rectangle 2"/>
          <p:cNvSpPr>
            <a:spLocks noChangeArrowheads="1"/>
          </p:cNvSpPr>
          <p:nvPr/>
        </p:nvSpPr>
        <p:spPr bwMode="auto">
          <a:xfrm>
            <a:off x="357158" y="1643050"/>
            <a:ext cx="8358278" cy="452431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fr-FR" sz="2400" b="1" dirty="0" smtClean="0">
                <a:latin typeface="Times New Roman" pitchFamily="18" charset="0"/>
                <a:cs typeface="Times New Roman" pitchFamily="18" charset="0"/>
              </a:rPr>
              <a:t>La reconnaissance spécifique entre deux cellules ou entre cellules et la matrice extracellulaire</a:t>
            </a:r>
          </a:p>
          <a:p>
            <a:pPr algn="just"/>
            <a:r>
              <a:rPr lang="fr-FR" sz="2400" b="1" dirty="0" smtClean="0">
                <a:latin typeface="Times New Roman" pitchFamily="18" charset="0"/>
                <a:cs typeface="Times New Roman" pitchFamily="18" charset="0"/>
              </a:rPr>
              <a:t>– La formation de contacts stables entre deux cellules ou entre une cellule et la </a:t>
            </a:r>
            <a:r>
              <a:rPr lang="fr-FR" sz="2400" b="1" dirty="0" err="1" smtClean="0">
                <a:latin typeface="Times New Roman" pitchFamily="18" charset="0"/>
                <a:cs typeface="Times New Roman" pitchFamily="18" charset="0"/>
              </a:rPr>
              <a:t>la</a:t>
            </a:r>
            <a:r>
              <a:rPr lang="fr-FR" sz="2400" b="1" dirty="0" smtClean="0">
                <a:latin typeface="Times New Roman" pitchFamily="18" charset="0"/>
                <a:cs typeface="Times New Roman" pitchFamily="18" charset="0"/>
              </a:rPr>
              <a:t> matrice extracellulaire</a:t>
            </a:r>
          </a:p>
          <a:p>
            <a:pPr algn="just"/>
            <a:r>
              <a:rPr lang="fr-FR" sz="2400" b="1" dirty="0" smtClean="0">
                <a:latin typeface="Times New Roman" pitchFamily="18" charset="0"/>
                <a:cs typeface="Times New Roman" pitchFamily="18" charset="0"/>
              </a:rPr>
              <a:t>– La transmission de signaux capables de modifier le comportement de la cellule en fonc1on de son environnement.</a:t>
            </a:r>
          </a:p>
          <a:p>
            <a:pPr algn="just"/>
            <a:endParaRPr lang="fr-FR" sz="2400" b="1" dirty="0" smtClean="0">
              <a:latin typeface="Times New Roman" pitchFamily="18" charset="0"/>
              <a:cs typeface="Times New Roman" pitchFamily="18" charset="0"/>
            </a:endParaRPr>
          </a:p>
          <a:p>
            <a:pPr algn="just"/>
            <a:r>
              <a:rPr lang="fr-FR" sz="2400" b="1" dirty="0" smtClean="0">
                <a:latin typeface="Times New Roman" pitchFamily="18" charset="0"/>
                <a:cs typeface="Times New Roman" pitchFamily="18" charset="0"/>
              </a:rPr>
              <a:t>Rôles importants : </a:t>
            </a:r>
          </a:p>
          <a:p>
            <a:pPr algn="just">
              <a:buFont typeface="Arial" pitchFamily="34" charset="0"/>
              <a:buChar char="•"/>
            </a:pPr>
            <a:r>
              <a:rPr lang="fr-FR" sz="2400" b="1" dirty="0" smtClean="0">
                <a:latin typeface="Times New Roman" pitchFamily="18" charset="0"/>
                <a:cs typeface="Times New Roman" pitchFamily="18" charset="0"/>
              </a:rPr>
              <a:t> au cours du développement embryonnaire</a:t>
            </a:r>
          </a:p>
          <a:p>
            <a:pPr algn="just">
              <a:buFont typeface="Arial" pitchFamily="34" charset="0"/>
              <a:buChar char="•"/>
            </a:pPr>
            <a:r>
              <a:rPr lang="fr-FR" sz="2400" b="1" dirty="0" smtClean="0">
                <a:latin typeface="Times New Roman" pitchFamily="18" charset="0"/>
                <a:cs typeface="Times New Roman" pitchFamily="18" charset="0"/>
              </a:rPr>
              <a:t>Maintien des structures tissulaires</a:t>
            </a:r>
          </a:p>
          <a:p>
            <a:pPr algn="just">
              <a:buFont typeface="Arial" pitchFamily="34" charset="0"/>
              <a:buChar char="•"/>
            </a:pPr>
            <a:r>
              <a:rPr lang="fr-FR" sz="2400" b="1" dirty="0" smtClean="0">
                <a:latin typeface="Times New Roman" pitchFamily="18" charset="0"/>
                <a:cs typeface="Times New Roman" pitchFamily="18" charset="0"/>
              </a:rPr>
              <a:t>Certains processus pathologiques:</a:t>
            </a:r>
          </a:p>
          <a:p>
            <a:pPr algn="just"/>
            <a:r>
              <a:rPr lang="fr-FR" sz="2400" b="1" dirty="0" smtClean="0">
                <a:latin typeface="Times New Roman" pitchFamily="18" charset="0"/>
                <a:cs typeface="Times New Roman" pitchFamily="18" charset="0"/>
              </a:rPr>
              <a:t>l’inflamma1on</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571472" y="214290"/>
            <a:ext cx="7786742" cy="1143008"/>
          </a:xfrm>
          <a:prstGeom prst="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r-FR" sz="3600" b="1" dirty="0" smtClean="0">
                <a:ln/>
                <a:solidFill>
                  <a:schemeClr val="accent3"/>
                </a:solidFill>
                <a:latin typeface="Times New Roman" pitchFamily="18" charset="0"/>
                <a:cs typeface="Times New Roman" pitchFamily="18" charset="0"/>
              </a:rPr>
              <a:t>Rôles des molécules d’</a:t>
            </a:r>
            <a:r>
              <a:rPr lang="fr-FR" sz="3600" b="1" dirty="0" err="1" smtClean="0">
                <a:ln/>
                <a:solidFill>
                  <a:schemeClr val="accent3"/>
                </a:solidFill>
                <a:latin typeface="Times New Roman" pitchFamily="18" charset="0"/>
                <a:cs typeface="Times New Roman" pitchFamily="18" charset="0"/>
              </a:rPr>
              <a:t>adhérances</a:t>
            </a:r>
            <a:endParaRPr lang="fr-FR" sz="3600" b="1" dirty="0">
              <a:ln/>
              <a:solidFill>
                <a:schemeClr val="accent3"/>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105</a:t>
            </a:fld>
            <a:endParaRPr lang="fr-FR"/>
          </a:p>
        </p:txBody>
      </p:sp>
      <p:sp>
        <p:nvSpPr>
          <p:cNvPr id="81922" name="Rectangle 2"/>
          <p:cNvSpPr>
            <a:spLocks noChangeArrowheads="1"/>
          </p:cNvSpPr>
          <p:nvPr/>
        </p:nvSpPr>
        <p:spPr bwMode="auto">
          <a:xfrm>
            <a:off x="214282" y="1571612"/>
            <a:ext cx="8715436" cy="489364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457200" marR="0" lvl="1" indent="0" algn="justLow" defTabSz="914400" rtl="0" eaLnBrk="1" fontAlgn="base" latinLnBrk="0" hangingPunct="1">
              <a:lnSpc>
                <a:spcPct val="100000"/>
              </a:lnSpc>
              <a:spcBef>
                <a:spcPct val="0"/>
              </a:spcBef>
              <a:spcAft>
                <a:spcPct val="0"/>
              </a:spcAft>
              <a:buClrTx/>
              <a:buSzTx/>
              <a:buFontTx/>
              <a:buAutoNum type="arabicPeriod"/>
              <a:tabLst>
                <a:tab pos="457200" algn="l"/>
              </a:tabLst>
            </a:pPr>
            <a:r>
              <a:rPr lang="fr-FR" sz="2400" b="1" u="sng" dirty="0" smtClean="0">
                <a:solidFill>
                  <a:srgbClr val="C66300"/>
                </a:solidFill>
                <a:latin typeface="Times New Roman" pitchFamily="18" charset="0"/>
                <a:ea typeface="Calibri" pitchFamily="34" charset="0"/>
                <a:cs typeface="Times New Roman" pitchFamily="18" charset="0"/>
              </a:rPr>
              <a:t>R</a:t>
            </a:r>
            <a:r>
              <a:rPr kumimoji="0" lang="fr-FR" sz="2400" b="1" i="0" u="sng" strike="noStrike" cap="none" normalizeH="0" baseline="0" dirty="0" smtClean="0">
                <a:ln>
                  <a:noFill/>
                </a:ln>
                <a:solidFill>
                  <a:srgbClr val="C66300"/>
                </a:solidFill>
                <a:effectLst/>
                <a:latin typeface="Times New Roman" pitchFamily="18" charset="0"/>
                <a:ea typeface="Calibri" pitchFamily="34" charset="0"/>
                <a:cs typeface="Times New Roman" pitchFamily="18" charset="0"/>
              </a:rPr>
              <a:t>ôle des molécules d'adhérence dans l'assemblage cellulaire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 typeface="Wingdings" pitchFamily="2" charset="2"/>
              <a:buChar char="q"/>
              <a:tabLst>
                <a:tab pos="457200" algn="l"/>
              </a:tabLs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Les molécules d'adhérence sont à la base du mécanisme qui permet à une cellule embryonnaire de s'attacher au bon moment à une cellule qu'elle aura identifiée (formant ainsi un tissu puis un organe).</a:t>
            </a:r>
          </a:p>
          <a:p>
            <a:endParaRPr lang="fr-FR" sz="2400" dirty="0" smtClean="0"/>
          </a:p>
          <a:p>
            <a:pPr algn="justLow">
              <a:buFont typeface="Wingdings" pitchFamily="2" charset="2"/>
              <a:buChar char="Ø"/>
            </a:pPr>
            <a:r>
              <a:rPr lang="fr-FR" sz="2400" b="1" dirty="0" smtClean="0">
                <a:solidFill>
                  <a:srgbClr val="000000"/>
                </a:solidFill>
                <a:latin typeface="Times New Roman" pitchFamily="18" charset="0"/>
                <a:ea typeface="Calibri" pitchFamily="34" charset="0"/>
                <a:cs typeface="Times New Roman" pitchFamily="18" charset="0"/>
              </a:rPr>
              <a:t>  Expérience : des cellules de la rétine embryonnaire de poulet (stade embryonnaire de 10 jours) expérimentalement dissociées se réassocient spontanément en environ 30 minutes en amas cellulaires lorsqu'elles sont mises en culture. Certains anticorps dirigés contre des molécules membranaires de ces cellules sont capables d'inhiber ce réassemblage.</a:t>
            </a:r>
          </a:p>
          <a:p>
            <a:pPr marL="0" marR="0" lvl="0" indent="0" algn="justLow" defTabSz="914400" rtl="0" eaLnBrk="0" fontAlgn="base" latinLnBrk="0" hangingPunct="0">
              <a:lnSpc>
                <a:spcPct val="100000"/>
              </a:lnSpc>
              <a:spcBef>
                <a:spcPct val="0"/>
              </a:spcBef>
              <a:spcAft>
                <a:spcPct val="0"/>
              </a:spcAft>
              <a:buClrTx/>
              <a:buSzTx/>
              <a:buFontTx/>
              <a:buChar char="•"/>
              <a:tabLst>
                <a:tab pos="457200" algn="l"/>
              </a:tabLst>
            </a:pP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571472" y="214290"/>
            <a:ext cx="7786742" cy="1143008"/>
          </a:xfrm>
          <a:prstGeom prst="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r-FR" sz="3600" b="1" dirty="0" smtClean="0">
                <a:ln/>
                <a:solidFill>
                  <a:schemeClr val="accent3"/>
                </a:solidFill>
                <a:latin typeface="Times New Roman" pitchFamily="18" charset="0"/>
                <a:cs typeface="Times New Roman" pitchFamily="18" charset="0"/>
              </a:rPr>
              <a:t>Rôles des molécules d’</a:t>
            </a:r>
            <a:r>
              <a:rPr lang="fr-FR" sz="3600" b="1" dirty="0" err="1" smtClean="0">
                <a:ln/>
                <a:solidFill>
                  <a:schemeClr val="accent3"/>
                </a:solidFill>
                <a:latin typeface="Times New Roman" pitchFamily="18" charset="0"/>
                <a:cs typeface="Times New Roman" pitchFamily="18" charset="0"/>
              </a:rPr>
              <a:t>adhérances</a:t>
            </a:r>
            <a:endParaRPr lang="fr-FR" sz="3600" b="1" dirty="0">
              <a:ln/>
              <a:solidFill>
                <a:schemeClr val="accent3"/>
              </a:solidFill>
              <a:latin typeface="Times New Roman" pitchFamily="18" charset="0"/>
              <a:cs typeface="Times New Roman"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106</a:t>
            </a:fld>
            <a:endParaRPr lang="fr-FR"/>
          </a:p>
        </p:txBody>
      </p:sp>
      <p:pic>
        <p:nvPicPr>
          <p:cNvPr id="1026" name="Picture 2"/>
          <p:cNvPicPr>
            <a:picLocks noChangeAspect="1" noChangeArrowheads="1"/>
          </p:cNvPicPr>
          <p:nvPr/>
        </p:nvPicPr>
        <p:blipFill>
          <a:blip r:embed="rId2"/>
          <a:srcRect l="7031" t="9624" r="4687" b="6508"/>
          <a:stretch>
            <a:fillRect/>
          </a:stretch>
        </p:blipFill>
        <p:spPr bwMode="auto">
          <a:xfrm>
            <a:off x="0" y="0"/>
            <a:ext cx="9144000" cy="6000768"/>
          </a:xfrm>
          <a:prstGeom prst="rect">
            <a:avLst/>
          </a:prstGeom>
          <a:noFill/>
          <a:ln w="9525">
            <a:noFill/>
            <a:miter lim="800000"/>
            <a:headEnd/>
            <a:tailEnd/>
          </a:ln>
          <a:effectLst/>
        </p:spPr>
      </p:pic>
      <p:sp>
        <p:nvSpPr>
          <p:cNvPr id="4" name="Rectangle 3"/>
          <p:cNvSpPr/>
          <p:nvPr/>
        </p:nvSpPr>
        <p:spPr>
          <a:xfrm>
            <a:off x="214282" y="6027003"/>
            <a:ext cx="892971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2400" dirty="0" smtClean="0">
                <a:latin typeface="Times New Roman" pitchFamily="18" charset="0"/>
                <a:cs typeface="Times New Roman" pitchFamily="18" charset="0"/>
              </a:rPr>
              <a:t>Figure. Les molécules d'adhérence sont indispensables à l'association cellulaire</a:t>
            </a:r>
            <a:endParaRPr lang="fr-FR" sz="2400" dirty="0">
              <a:latin typeface="Times New Roman" pitchFamily="18" charset="0"/>
              <a:cs typeface="Times New Roman" pitchFamily="18" charset="0"/>
            </a:endParaRPr>
          </a:p>
        </p:txBody>
      </p:sp>
      <p:sp>
        <p:nvSpPr>
          <p:cNvPr id="5" name="Rectangle 4"/>
          <p:cNvSpPr/>
          <p:nvPr/>
        </p:nvSpPr>
        <p:spPr>
          <a:xfrm>
            <a:off x="3500430" y="5643578"/>
            <a:ext cx="2857520" cy="357190"/>
          </a:xfrm>
          <a:prstGeom prst="rect">
            <a:avLst/>
          </a:prstGeom>
          <a:solidFill>
            <a:srgbClr val="FF99FF"/>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latin typeface="Times New Roman" pitchFamily="18" charset="0"/>
                <a:cs typeface="Times New Roman" pitchFamily="18" charset="0"/>
              </a:rPr>
              <a:t>AC fragments Fab1</a:t>
            </a:r>
            <a:endParaRPr lang="fr-FR" sz="2400" dirty="0">
              <a:solidFill>
                <a:schemeClr val="tx1"/>
              </a:solidFill>
              <a:latin typeface="Times New Roman" pitchFamily="18" charset="0"/>
              <a:cs typeface="Times New Roman" pitchFamily="18" charset="0"/>
            </a:endParaRPr>
          </a:p>
        </p:txBody>
      </p:sp>
      <p:sp>
        <p:nvSpPr>
          <p:cNvPr id="6" name="ZoneTexte 5"/>
          <p:cNvSpPr txBox="1"/>
          <p:nvPr/>
        </p:nvSpPr>
        <p:spPr>
          <a:xfrm>
            <a:off x="0" y="4714884"/>
            <a:ext cx="1428728" cy="461665"/>
          </a:xfrm>
          <a:prstGeom prst="rect">
            <a:avLst/>
          </a:prstGeom>
          <a:noFill/>
        </p:spPr>
        <p:txBody>
          <a:bodyPr wrap="square" rtlCol="0">
            <a:spAutoFit/>
          </a:bodyPr>
          <a:lstStyle/>
          <a:p>
            <a:r>
              <a:rPr lang="fr-FR" sz="2400" b="1" dirty="0" smtClean="0">
                <a:latin typeface="Times New Roman" pitchFamily="18" charset="0"/>
                <a:cs typeface="Times New Roman" pitchFamily="18" charset="0"/>
              </a:rPr>
              <a:t>N-</a:t>
            </a:r>
            <a:r>
              <a:rPr lang="fr-FR" sz="2400" b="1" dirty="0" err="1" smtClean="0">
                <a:latin typeface="Times New Roman" pitchFamily="18" charset="0"/>
                <a:cs typeface="Times New Roman" pitchFamily="18" charset="0"/>
              </a:rPr>
              <a:t>CAMs</a:t>
            </a:r>
            <a:endParaRPr lang="fr-FR" sz="2400" b="1" dirty="0">
              <a:latin typeface="Times New Roman" pitchFamily="18" charset="0"/>
              <a:cs typeface="Times New Roman" pitchFamily="18" charset="0"/>
            </a:endParaRPr>
          </a:p>
        </p:txBody>
      </p:sp>
      <p:sp>
        <p:nvSpPr>
          <p:cNvPr id="7" name="Flèche droite 6"/>
          <p:cNvSpPr/>
          <p:nvPr/>
        </p:nvSpPr>
        <p:spPr>
          <a:xfrm rot="19586063">
            <a:off x="1102852" y="4535345"/>
            <a:ext cx="872302" cy="117933"/>
          </a:xfrm>
          <a:prstGeom prst="rightArrow">
            <a:avLst/>
          </a:prstGeom>
          <a:solidFill>
            <a:schemeClr val="tx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8071534">
            <a:off x="4373699" y="4878989"/>
            <a:ext cx="1457089" cy="178266"/>
          </a:xfrm>
          <a:prstGeom prst="rightArrow">
            <a:avLst/>
          </a:prstGeom>
          <a:solidFill>
            <a:srgbClr val="CC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107</a:t>
            </a:fld>
            <a:endParaRPr lang="fr-FR"/>
          </a:p>
        </p:txBody>
      </p:sp>
      <p:pic>
        <p:nvPicPr>
          <p:cNvPr id="3" name="Image 2" descr="http://www.ulysse.u-bordeaux.fr/atelier/ikramer/biocell_diffusion/gbb.cel.fa.103.b3/content/images/fig05.jpg">
            <a:hlinkClick r:id="rId2" tgtFrame="_blank"/>
          </p:cNvPr>
          <p:cNvPicPr/>
          <p:nvPr/>
        </p:nvPicPr>
        <p:blipFill>
          <a:blip r:embed="rId3" cstate="print"/>
          <a:srcRect l="3906" t="6780" r="3125" b="10169"/>
          <a:stretch>
            <a:fillRect/>
          </a:stretch>
        </p:blipFill>
        <p:spPr bwMode="auto">
          <a:xfrm>
            <a:off x="0" y="2643182"/>
            <a:ext cx="9144000" cy="3714776"/>
          </a:xfrm>
          <a:prstGeom prst="rect">
            <a:avLst/>
          </a:prstGeom>
          <a:noFill/>
          <a:ln w="9525">
            <a:noFill/>
            <a:miter lim="800000"/>
            <a:headEnd/>
            <a:tailEnd/>
          </a:ln>
        </p:spPr>
      </p:pic>
      <p:sp>
        <p:nvSpPr>
          <p:cNvPr id="86017" name="Rectangle 1"/>
          <p:cNvSpPr>
            <a:spLocks noChangeArrowheads="1"/>
          </p:cNvSpPr>
          <p:nvPr/>
        </p:nvSpPr>
        <p:spPr bwMode="auto">
          <a:xfrm>
            <a:off x="0" y="6286519"/>
            <a:ext cx="9144000" cy="70788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tabLst>
                <a:tab pos="457200" algn="l"/>
              </a:tabLst>
            </a:pPr>
            <a:r>
              <a:rPr kumimoji="0" lang="fr-FR" sz="2000" b="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Figure : La molécule d'adhérence « </a:t>
            </a:r>
            <a:r>
              <a:rPr kumimoji="0" lang="fr-FR" sz="2000" b="1"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Cadhérine</a:t>
            </a:r>
            <a:r>
              <a:rPr kumimoji="0" lang="fr-FR" sz="2000" b="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 réalise la compaction embryonnaire</a:t>
            </a:r>
            <a:endParaRPr kumimoji="0" lang="fr-FR" sz="2000" b="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0" y="0"/>
            <a:ext cx="9144000" cy="23698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914400" lvl="1" indent="-457200" algn="justLow" fontAlgn="base">
              <a:spcBef>
                <a:spcPct val="0"/>
              </a:spcBef>
              <a:spcAft>
                <a:spcPct val="0"/>
              </a:spcAft>
              <a:tabLst>
                <a:tab pos="457200" algn="l"/>
              </a:tabLst>
            </a:pPr>
            <a:r>
              <a:rPr lang="fr-FR" sz="2000" b="1" u="sng" dirty="0" smtClean="0">
                <a:solidFill>
                  <a:srgbClr val="C66300"/>
                </a:solidFill>
                <a:latin typeface="Times New Roman" pitchFamily="18" charset="0"/>
                <a:ea typeface="Calibri" pitchFamily="34" charset="0"/>
                <a:cs typeface="Times New Roman" pitchFamily="18" charset="0"/>
              </a:rPr>
              <a:t>Rôle des molécules d'adhérence dans la compaction embryonnaire : </a:t>
            </a:r>
          </a:p>
          <a:p>
            <a:pPr lvl="0" algn="justLow" eaLnBrk="0" fontAlgn="base" hangingPunct="0">
              <a:spcBef>
                <a:spcPct val="0"/>
              </a:spcBef>
              <a:spcAft>
                <a:spcPct val="0"/>
              </a:spcAft>
              <a:tabLst>
                <a:tab pos="457200" algn="l"/>
              </a:tabLst>
            </a:pPr>
            <a:r>
              <a:rPr lang="fr-FR" sz="2400" b="1" dirty="0" smtClean="0">
                <a:solidFill>
                  <a:srgbClr val="000000"/>
                </a:solidFill>
                <a:latin typeface="Times New Roman" pitchFamily="18" charset="0"/>
                <a:ea typeface="Calibri" pitchFamily="34" charset="0"/>
                <a:cs typeface="Times New Roman" pitchFamily="18" charset="0"/>
              </a:rPr>
              <a:t>l'embryon se compacte et change de structure il passe </a:t>
            </a:r>
            <a:r>
              <a:rPr lang="fr-FR" sz="2400" b="1" dirty="0" smtClean="0">
                <a:solidFill>
                  <a:srgbClr val="002060"/>
                </a:solidFill>
                <a:latin typeface="Times New Roman" pitchFamily="18" charset="0"/>
                <a:ea typeface="Calibri" pitchFamily="34" charset="0"/>
                <a:cs typeface="Times New Roman" pitchFamily="18" charset="0"/>
              </a:rPr>
              <a:t>du stade « </a:t>
            </a:r>
            <a:r>
              <a:rPr lang="fr-FR" sz="2400" b="1" dirty="0" err="1" smtClean="0">
                <a:solidFill>
                  <a:srgbClr val="002060"/>
                </a:solidFill>
                <a:latin typeface="Times New Roman" pitchFamily="18" charset="0"/>
                <a:ea typeface="Calibri" pitchFamily="34" charset="0"/>
                <a:cs typeface="Times New Roman" pitchFamily="18" charset="0"/>
              </a:rPr>
              <a:t>uva</a:t>
            </a:r>
            <a:r>
              <a:rPr lang="fr-FR" sz="2400" b="1" dirty="0" smtClean="0">
                <a:solidFill>
                  <a:srgbClr val="002060"/>
                </a:solidFill>
                <a:latin typeface="Times New Roman" pitchFamily="18" charset="0"/>
                <a:ea typeface="Calibri" pitchFamily="34" charset="0"/>
                <a:cs typeface="Times New Roman" pitchFamily="18" charset="0"/>
              </a:rPr>
              <a:t> » au stade « morula ». </a:t>
            </a:r>
            <a:r>
              <a:rPr lang="fr-FR" sz="2400" b="1" dirty="0" smtClean="0">
                <a:solidFill>
                  <a:srgbClr val="C00000"/>
                </a:solidFill>
                <a:latin typeface="Times New Roman" pitchFamily="18" charset="0"/>
                <a:ea typeface="Calibri" pitchFamily="34" charset="0"/>
                <a:cs typeface="Times New Roman" pitchFamily="18" charset="0"/>
              </a:rPr>
              <a:t>La </a:t>
            </a:r>
            <a:r>
              <a:rPr lang="fr-FR" sz="2400" b="1" dirty="0" err="1" smtClean="0">
                <a:solidFill>
                  <a:srgbClr val="C00000"/>
                </a:solidFill>
                <a:latin typeface="Times New Roman" pitchFamily="18" charset="0"/>
                <a:ea typeface="Calibri" pitchFamily="34" charset="0"/>
                <a:cs typeface="Times New Roman" pitchFamily="18" charset="0"/>
              </a:rPr>
              <a:t>cadhérine</a:t>
            </a:r>
            <a:r>
              <a:rPr lang="fr-FR" sz="2400" b="1" dirty="0" smtClean="0">
                <a:solidFill>
                  <a:srgbClr val="C00000"/>
                </a:solidFill>
                <a:latin typeface="Times New Roman" pitchFamily="18" charset="0"/>
                <a:ea typeface="Calibri" pitchFamily="34" charset="0"/>
                <a:cs typeface="Times New Roman" pitchFamily="18" charset="0"/>
              </a:rPr>
              <a:t> assure cette compaction</a:t>
            </a:r>
          </a:p>
          <a:p>
            <a:r>
              <a:rPr lang="fr-FR" sz="2000" b="1" dirty="0" smtClean="0">
                <a:latin typeface="Times New Roman" pitchFamily="18" charset="0"/>
                <a:cs typeface="Times New Roman" pitchFamily="18" charset="0"/>
              </a:rPr>
              <a:t>E--‐</a:t>
            </a:r>
            <a:r>
              <a:rPr lang="fr-FR" sz="2000" b="1" dirty="0" err="1" smtClean="0">
                <a:latin typeface="Times New Roman" pitchFamily="18" charset="0"/>
                <a:cs typeface="Times New Roman" pitchFamily="18" charset="0"/>
              </a:rPr>
              <a:t>cadherine</a:t>
            </a:r>
            <a:r>
              <a:rPr lang="fr-FR" sz="2000" b="1" dirty="0" smtClean="0">
                <a:latin typeface="Times New Roman" pitchFamily="18" charset="0"/>
                <a:cs typeface="Times New Roman" pitchFamily="18" charset="0"/>
              </a:rPr>
              <a:t> : </a:t>
            </a:r>
            <a:r>
              <a:rPr lang="fr-FR" sz="2000" dirty="0" smtClean="0">
                <a:latin typeface="Times New Roman" pitchFamily="18" charset="0"/>
                <a:cs typeface="Times New Roman" pitchFamily="18" charset="0"/>
              </a:rPr>
              <a:t>cellules </a:t>
            </a:r>
            <a:r>
              <a:rPr lang="fr-FR" sz="2000" dirty="0" err="1" smtClean="0">
                <a:latin typeface="Times New Roman" pitchFamily="18" charset="0"/>
                <a:cs typeface="Times New Roman" pitchFamily="18" charset="0"/>
              </a:rPr>
              <a:t>epitheliales</a:t>
            </a:r>
            <a:r>
              <a:rPr lang="fr-FR" sz="2000" dirty="0" smtClean="0">
                <a:latin typeface="Times New Roman" pitchFamily="18" charset="0"/>
                <a:cs typeface="Times New Roman" pitchFamily="18" charset="0"/>
              </a:rPr>
              <a:t> et embryonnaires (</a:t>
            </a:r>
            <a:r>
              <a:rPr lang="fr-FR" sz="2000" b="1" dirty="0" smtClean="0">
                <a:solidFill>
                  <a:srgbClr val="000000"/>
                </a:solidFill>
                <a:latin typeface="Times New Roman" pitchFamily="18" charset="0"/>
                <a:ea typeface="Calibri" pitchFamily="34" charset="0"/>
                <a:cs typeface="Times New Roman" pitchFamily="18" charset="0"/>
              </a:rPr>
              <a:t>Dans le développement embryonnaire de la souris (par exemple),</a:t>
            </a:r>
            <a:r>
              <a:rPr lang="fr-FR" sz="2000" dirty="0" smtClean="0">
                <a:latin typeface="Times New Roman" pitchFamily="18" charset="0"/>
                <a:cs typeface="Times New Roman" pitchFamily="18" charset="0"/>
              </a:rPr>
              <a:t>anticorps </a:t>
            </a:r>
            <a:r>
              <a:rPr lang="fr-FR" sz="2000" dirty="0" err="1" smtClean="0">
                <a:latin typeface="Times New Roman" pitchFamily="18" charset="0"/>
                <a:cs typeface="Times New Roman" pitchFamily="18" charset="0"/>
              </a:rPr>
              <a:t>antiE</a:t>
            </a:r>
            <a:r>
              <a:rPr lang="fr-FR" sz="2000" dirty="0" smtClean="0">
                <a:latin typeface="Times New Roman" pitchFamily="18" charset="0"/>
                <a:cs typeface="Times New Roman" pitchFamily="18" charset="0"/>
              </a:rPr>
              <a:t>--‐</a:t>
            </a:r>
            <a:r>
              <a:rPr lang="fr-FR" sz="2000" dirty="0" err="1" smtClean="0">
                <a:latin typeface="Times New Roman" pitchFamily="18" charset="0"/>
                <a:cs typeface="Times New Roman" pitchFamily="18" charset="0"/>
              </a:rPr>
              <a:t>Cadherine</a:t>
            </a:r>
            <a:r>
              <a:rPr lang="fr-FR" sz="2000" dirty="0" smtClean="0">
                <a:latin typeface="Times New Roman" pitchFamily="18" charset="0"/>
                <a:cs typeface="Times New Roman" pitchFamily="18" charset="0"/>
              </a:rPr>
              <a:t> : bloque la ≪compaction ≫;  Mutations inactivant la E--‐</a:t>
            </a:r>
            <a:r>
              <a:rPr lang="fr-FR" sz="2000" dirty="0" err="1" smtClean="0">
                <a:latin typeface="Times New Roman" pitchFamily="18" charset="0"/>
                <a:cs typeface="Times New Roman" pitchFamily="18" charset="0"/>
              </a:rPr>
              <a:t>cadherine</a:t>
            </a:r>
            <a:r>
              <a:rPr lang="fr-FR" sz="2000" dirty="0" smtClean="0">
                <a:latin typeface="Times New Roman" pitchFamily="18" charset="0"/>
                <a:cs typeface="Times New Roman" pitchFamily="18" charset="0"/>
              </a:rPr>
              <a:t> : </a:t>
            </a:r>
            <a:r>
              <a:rPr lang="fr-FR" sz="2000" dirty="0" err="1" smtClean="0">
                <a:latin typeface="Times New Roman" pitchFamily="18" charset="0"/>
                <a:cs typeface="Times New Roman" pitchFamily="18" charset="0"/>
              </a:rPr>
              <a:t>desagrégation</a:t>
            </a:r>
            <a:r>
              <a:rPr lang="fr-FR" sz="2000" dirty="0" smtClean="0">
                <a:latin typeface="Times New Roman" pitchFamily="18" charset="0"/>
                <a:cs typeface="Times New Roman" pitchFamily="18" charset="0"/>
              </a:rPr>
              <a:t> et la mort de l’embryon</a:t>
            </a:r>
            <a:endParaRPr lang="fr-FR" sz="2000" dirty="0" smtClean="0">
              <a:solidFill>
                <a:srgbClr val="C00000"/>
              </a:solidFill>
              <a:latin typeface="Times New Roman" pitchFamily="18"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108</a:t>
            </a:fld>
            <a:endParaRPr lang="fr-FR"/>
          </a:p>
        </p:txBody>
      </p:sp>
      <p:sp>
        <p:nvSpPr>
          <p:cNvPr id="3" name="Rectangle 2"/>
          <p:cNvSpPr/>
          <p:nvPr/>
        </p:nvSpPr>
        <p:spPr>
          <a:xfrm>
            <a:off x="571472" y="0"/>
            <a:ext cx="7786742" cy="1143008"/>
          </a:xfrm>
          <a:prstGeom prst="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lvl="1" algn="ctr"/>
            <a:r>
              <a:rPr lang="fr-FR" sz="3600" b="1" dirty="0" smtClean="0">
                <a:ln/>
                <a:solidFill>
                  <a:schemeClr val="accent3"/>
                </a:solidFill>
                <a:latin typeface="Times New Roman" pitchFamily="18" charset="0"/>
                <a:cs typeface="Times New Roman" pitchFamily="18" charset="0"/>
              </a:rPr>
              <a:t>Différentes possibilités d’adhésion entre deux cellules </a:t>
            </a:r>
          </a:p>
        </p:txBody>
      </p:sp>
      <p:sp>
        <p:nvSpPr>
          <p:cNvPr id="92161" name="Rectangle 1"/>
          <p:cNvSpPr>
            <a:spLocks noChangeArrowheads="1"/>
          </p:cNvSpPr>
          <p:nvPr/>
        </p:nvSpPr>
        <p:spPr bwMode="auto">
          <a:xfrm>
            <a:off x="142844" y="1214422"/>
            <a:ext cx="8572560" cy="341632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ADHESION SYMETRIQUE OU HOMOPHILE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L’adhésion assurée par la même protéine présente sur les deux membranes</a:t>
            </a:r>
          </a:p>
          <a:p>
            <a:pPr marL="457200" marR="0" lvl="0" indent="-457200" algn="just" defTabSz="914400" rtl="0" eaLnBrk="0" fontAlgn="base" latinLnBrk="0" hangingPunct="0">
              <a:lnSpc>
                <a:spcPct val="100000"/>
              </a:lnSpc>
              <a:spcBef>
                <a:spcPct val="0"/>
              </a:spcBef>
              <a:spcAft>
                <a:spcPct val="0"/>
              </a:spcAft>
              <a:buClrTx/>
              <a:buSzTx/>
              <a:buFont typeface="+mj-lt"/>
              <a:buAutoNum type="arabicPeriod" startAt="2"/>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ADHESION ASYMETRIQUE OU HETEROPHILE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Une protéine membranaire de la première cellule se fixe sur une protéine cellulaire différente de la seconde cellule</a:t>
            </a:r>
          </a:p>
          <a:p>
            <a:pPr marL="457200" marR="0" lvl="0" indent="-457200" algn="just" defTabSz="914400" rtl="0" eaLnBrk="0" fontAlgn="base" latinLnBrk="0" hangingPunct="0">
              <a:lnSpc>
                <a:spcPct val="100000"/>
              </a:lnSpc>
              <a:spcBef>
                <a:spcPct val="0"/>
              </a:spcBef>
              <a:spcAft>
                <a:spcPct val="0"/>
              </a:spcAft>
              <a:buClrTx/>
              <a:buSzTx/>
              <a:buFont typeface="+mj-lt"/>
              <a:buAutoNum type="arabicPeriod" startAt="4"/>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ADHESION MEDIEE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protéines adhésives portées par deux cellules adhèrent  toutes deux  à la même protéine extracellulaire intermédiaire</a:t>
            </a:r>
            <a:r>
              <a:rPr kumimoji="0" lang="fr-FR"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109</a:t>
            </a:fld>
            <a:endParaRPr lang="fr-FR"/>
          </a:p>
        </p:txBody>
      </p:sp>
      <p:sp>
        <p:nvSpPr>
          <p:cNvPr id="4" name="Rectangle 3"/>
          <p:cNvSpPr/>
          <p:nvPr/>
        </p:nvSpPr>
        <p:spPr>
          <a:xfrm>
            <a:off x="214282" y="6215082"/>
            <a:ext cx="8929718" cy="461665"/>
          </a:xfrm>
          <a:prstGeom prst="rect">
            <a:avLst/>
          </a:prstGeom>
        </p:spPr>
        <p:txBody>
          <a:bodyPr wrap="square">
            <a:spAutoFit/>
          </a:bodyPr>
          <a:lstStyle/>
          <a:p>
            <a:r>
              <a:rPr lang="fr-FR" sz="2400" b="1" dirty="0" smtClean="0">
                <a:latin typeface="Times New Roman" pitchFamily="18" charset="0"/>
                <a:cs typeface="Times New Roman" pitchFamily="18" charset="0"/>
              </a:rPr>
              <a:t>Figure: différentes possibilités d’adhésion entre deux cellules</a:t>
            </a:r>
            <a:endParaRPr lang="fr-FR" sz="2400"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srcRect/>
          <a:stretch>
            <a:fillRect/>
          </a:stretch>
        </p:blipFill>
        <p:spPr bwMode="auto">
          <a:xfrm>
            <a:off x="285720" y="1"/>
            <a:ext cx="8715436" cy="6262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76200"/>
        </p:spPr>
        <p:style>
          <a:lnRef idx="2">
            <a:schemeClr val="accent2"/>
          </a:lnRef>
          <a:fillRef idx="1">
            <a:schemeClr val="lt1"/>
          </a:fillRef>
          <a:effectRef idx="0">
            <a:schemeClr val="accent2"/>
          </a:effectRef>
          <a:fontRef idx="minor">
            <a:schemeClr val="dk1"/>
          </a:fontRef>
        </p:style>
        <p:txBody>
          <a:bodyPr anchor="ctr"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4000"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Calibri" pitchFamily="34" charset="0"/>
                <a:cs typeface="Times New Roman" pitchFamily="18" charset="0"/>
              </a:rPr>
              <a:t>Les récepteurs intracellulaires</a:t>
            </a:r>
            <a:endParaRPr lang="fr-FR" sz="4000"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Espace réservé du contenu 2"/>
          <p:cNvSpPr>
            <a:spLocks noGrp="1"/>
          </p:cNvSpPr>
          <p:nvPr>
            <p:ph sz="quarter" idx="1"/>
          </p:nvPr>
        </p:nvSpPr>
        <p:spPr>
          <a:xfrm>
            <a:off x="457200" y="2000240"/>
            <a:ext cx="7467600" cy="4473712"/>
          </a:xfrm>
        </p:spPr>
        <p:txBody>
          <a:bodyPr/>
          <a:lstStyle/>
          <a:p>
            <a:pPr lvl="0" algn="just">
              <a:buClrTx/>
              <a:buFont typeface="Wingdings" pitchFamily="2" charset="2"/>
              <a:buChar char="q"/>
            </a:pPr>
            <a:r>
              <a:rPr lang="fr-FR" sz="2800" b="1" dirty="0" smtClean="0">
                <a:latin typeface="Times New Roman" pitchFamily="18" charset="0"/>
                <a:ea typeface="Calibri" pitchFamily="34" charset="0"/>
                <a:cs typeface="Times New Roman" pitchFamily="18" charset="0"/>
              </a:rPr>
              <a:t>Les récepteurs intracellulaires sont des protéines </a:t>
            </a:r>
            <a:r>
              <a:rPr lang="fr-FR" sz="2800" b="1" dirty="0" err="1" smtClean="0">
                <a:latin typeface="Times New Roman" pitchFamily="18" charset="0"/>
                <a:ea typeface="Calibri" pitchFamily="34" charset="0"/>
                <a:cs typeface="Times New Roman" pitchFamily="18" charset="0"/>
              </a:rPr>
              <a:t>hyaloplasmiques</a:t>
            </a:r>
            <a:r>
              <a:rPr lang="fr-FR" sz="2800" b="1" dirty="0" smtClean="0">
                <a:latin typeface="Times New Roman" pitchFamily="18" charset="0"/>
                <a:ea typeface="Calibri" pitchFamily="34" charset="0"/>
                <a:cs typeface="Times New Roman" pitchFamily="18" charset="0"/>
              </a:rPr>
              <a:t> ou nucléaires qui captent des signaux  de nature liposolubles </a:t>
            </a:r>
          </a:p>
          <a:p>
            <a:pPr lvl="0" algn="just">
              <a:buClrTx/>
              <a:buNone/>
            </a:pPr>
            <a:endParaRPr lang="fr-FR" sz="2800" b="1" dirty="0" smtClean="0">
              <a:latin typeface="Times New Roman" pitchFamily="18" charset="0"/>
              <a:ea typeface="Calibri" pitchFamily="34" charset="0"/>
              <a:cs typeface="Times New Roman" pitchFamily="18" charset="0"/>
            </a:endParaRPr>
          </a:p>
          <a:p>
            <a:pPr lvl="0" algn="just">
              <a:buClrTx/>
              <a:buNone/>
            </a:pPr>
            <a:r>
              <a:rPr lang="fr-FR" sz="2800" b="1" i="1" dirty="0" smtClean="0">
                <a:latin typeface="Times New Roman" pitchFamily="18" charset="0"/>
                <a:ea typeface="Calibri" pitchFamily="34" charset="0"/>
                <a:cs typeface="Times New Roman" pitchFamily="18" charset="0"/>
              </a:rPr>
              <a:t>Exemple de signaux:</a:t>
            </a:r>
          </a:p>
          <a:p>
            <a:pPr lvl="0" algn="just">
              <a:buClrTx/>
              <a:buNone/>
            </a:pPr>
            <a:r>
              <a:rPr lang="fr-FR" sz="2800" b="1" i="1" dirty="0" smtClean="0">
                <a:latin typeface="Times New Roman" pitchFamily="18" charset="0"/>
                <a:ea typeface="Calibri" pitchFamily="34" charset="0"/>
                <a:cs typeface="Times New Roman" pitchFamily="18" charset="0"/>
              </a:rPr>
              <a:t>                   </a:t>
            </a:r>
            <a:r>
              <a:rPr lang="fr-FR" sz="2800" b="1" dirty="0" smtClean="0">
                <a:latin typeface="Times New Roman" pitchFamily="18" charset="0"/>
                <a:ea typeface="Calibri" pitchFamily="34" charset="0"/>
                <a:cs typeface="Times New Roman" pitchFamily="18" charset="0"/>
              </a:rPr>
              <a:t>Hormones stéroïdes</a:t>
            </a:r>
          </a:p>
          <a:p>
            <a:pPr lvl="0" algn="just">
              <a:buClrTx/>
              <a:buNone/>
            </a:pPr>
            <a:r>
              <a:rPr lang="fr-FR" sz="2800" b="1" dirty="0" smtClean="0">
                <a:latin typeface="Times New Roman" pitchFamily="18" charset="0"/>
                <a:ea typeface="Calibri" pitchFamily="34" charset="0"/>
                <a:cs typeface="Times New Roman" pitchFamily="18" charset="0"/>
              </a:rPr>
              <a:t>                                      Hormones thyroïdiennes.  </a:t>
            </a:r>
          </a:p>
          <a:p>
            <a:pPr lvl="0">
              <a:buNone/>
            </a:pPr>
            <a:endParaRPr lang="fr-FR" dirty="0" smtClean="0">
              <a:latin typeface="Times New Roman" pitchFamily="18" charset="0"/>
              <a:cs typeface="Times New Roman" pitchFamily="18" charset="0"/>
            </a:endParaRPr>
          </a:p>
          <a:p>
            <a:endParaRPr lang="fr-FR" dirty="0"/>
          </a:p>
        </p:txBody>
      </p:sp>
      <p:sp>
        <p:nvSpPr>
          <p:cNvPr id="4" name="Espace réservé du numéro de diapositive 3"/>
          <p:cNvSpPr>
            <a:spLocks noGrp="1"/>
          </p:cNvSpPr>
          <p:nvPr>
            <p:ph type="sldNum" sz="quarter" idx="15"/>
          </p:nvPr>
        </p:nvSpPr>
        <p:spPr/>
        <p:txBody>
          <a:bodyPr/>
          <a:lstStyle/>
          <a:p>
            <a:fld id="{B75B805E-5C2A-44E2-95C3-9B9A669011CC}" type="slidenum">
              <a:rPr lang="fr-FR" smtClean="0"/>
              <a:pPr/>
              <a:t>11</a:t>
            </a:fld>
            <a:endParaRPr lang="fr-F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110</a:t>
            </a:fld>
            <a:endParaRPr lang="fr-FR"/>
          </a:p>
        </p:txBody>
      </p:sp>
      <p:pic>
        <p:nvPicPr>
          <p:cNvPr id="1027" name="Picture 3"/>
          <p:cNvPicPr>
            <a:picLocks noChangeAspect="1" noChangeArrowheads="1"/>
          </p:cNvPicPr>
          <p:nvPr/>
        </p:nvPicPr>
        <p:blipFill>
          <a:blip r:embed="rId2"/>
          <a:srcRect/>
          <a:stretch>
            <a:fillRect/>
          </a:stretch>
        </p:blipFill>
        <p:spPr bwMode="auto">
          <a:xfrm>
            <a:off x="71438" y="214290"/>
            <a:ext cx="8929718" cy="599601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111</a:t>
            </a:fld>
            <a:endParaRPr lang="fr-FR"/>
          </a:p>
        </p:txBody>
      </p:sp>
      <p:pic>
        <p:nvPicPr>
          <p:cNvPr id="3075" name="Picture 3"/>
          <p:cNvPicPr>
            <a:picLocks noChangeAspect="1" noChangeArrowheads="1"/>
          </p:cNvPicPr>
          <p:nvPr/>
        </p:nvPicPr>
        <p:blipFill>
          <a:blip r:embed="rId2"/>
          <a:srcRect/>
          <a:stretch>
            <a:fillRect/>
          </a:stretch>
        </p:blipFill>
        <p:spPr bwMode="auto">
          <a:xfrm>
            <a:off x="500034" y="142852"/>
            <a:ext cx="7715303" cy="5857915"/>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5B805E-5C2A-44E2-95C3-9B9A669011CC}" type="slidenum">
              <a:rPr lang="fr-FR" smtClean="0"/>
              <a:pPr/>
              <a:t>12</a:t>
            </a:fld>
            <a:endParaRPr lang="fr-FR"/>
          </a:p>
        </p:txBody>
      </p:sp>
      <p:pic>
        <p:nvPicPr>
          <p:cNvPr id="5" name="Image 4"/>
          <p:cNvPicPr/>
          <p:nvPr/>
        </p:nvPicPr>
        <p:blipFill>
          <a:blip r:embed="rId2" cstate="print"/>
          <a:srcRect l="6539" t="48865" r="21440"/>
          <a:stretch>
            <a:fillRect/>
          </a:stretch>
        </p:blipFill>
        <p:spPr bwMode="auto">
          <a:xfrm>
            <a:off x="285720" y="285728"/>
            <a:ext cx="8572560" cy="6572272"/>
          </a:xfrm>
          <a:prstGeom prst="rect">
            <a:avLst/>
          </a:prstGeom>
          <a:noFill/>
          <a:ln w="9525">
            <a:noFill/>
            <a:miter lim="800000"/>
            <a:headEnd/>
            <a:tailEnd/>
          </a:ln>
        </p:spPr>
      </p:pic>
      <p:sp>
        <p:nvSpPr>
          <p:cNvPr id="6" name="ZoneTexte 5"/>
          <p:cNvSpPr txBox="1"/>
          <p:nvPr/>
        </p:nvSpPr>
        <p:spPr>
          <a:xfrm>
            <a:off x="2643174" y="285728"/>
            <a:ext cx="1785950" cy="1384995"/>
          </a:xfrm>
          <a:prstGeom prst="rect">
            <a:avLst/>
          </a:prstGeom>
          <a:ln w="57150">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2800" b="1" dirty="0" err="1" smtClean="0">
                <a:latin typeface="Times New Roman" pitchFamily="18" charset="0"/>
                <a:cs typeface="Times New Roman" pitchFamily="18" charset="0"/>
              </a:rPr>
              <a:t>Récépteur</a:t>
            </a:r>
            <a:r>
              <a:rPr lang="fr-FR" sz="2800" b="1" dirty="0" smtClean="0">
                <a:latin typeface="Times New Roman" pitchFamily="18" charset="0"/>
                <a:cs typeface="Times New Roman" pitchFamily="18" charset="0"/>
              </a:rPr>
              <a:t> intra</a:t>
            </a:r>
          </a:p>
          <a:p>
            <a:r>
              <a:rPr lang="fr-FR" sz="2800" b="1" dirty="0" smtClean="0">
                <a:latin typeface="Times New Roman" pitchFamily="18" charset="0"/>
                <a:cs typeface="Times New Roman" pitchFamily="18" charset="0"/>
              </a:rPr>
              <a:t>cellulaire</a:t>
            </a:r>
            <a:endParaRPr lang="fr-FR" sz="2800" b="1" dirty="0">
              <a:latin typeface="Times New Roman" pitchFamily="18" charset="0"/>
              <a:cs typeface="Times New Roman" pitchFamily="18" charset="0"/>
            </a:endParaRPr>
          </a:p>
        </p:txBody>
      </p:sp>
      <p:cxnSp>
        <p:nvCxnSpPr>
          <p:cNvPr id="8" name="Connecteur droit avec flèche 7"/>
          <p:cNvCxnSpPr/>
          <p:nvPr/>
        </p:nvCxnSpPr>
        <p:spPr>
          <a:xfrm>
            <a:off x="4429124" y="1142984"/>
            <a:ext cx="1000132" cy="7143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928926" y="3214686"/>
            <a:ext cx="1714512" cy="954107"/>
          </a:xfrm>
          <a:prstGeom prst="rect">
            <a:avLst/>
          </a:prstGeom>
          <a:ln>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2800" b="1" dirty="0" smtClean="0">
                <a:latin typeface="Times New Roman" pitchFamily="18" charset="0"/>
                <a:cs typeface="Times New Roman" pitchFamily="18" charset="0"/>
              </a:rPr>
              <a:t>Diffusion simple</a:t>
            </a:r>
            <a:endParaRPr lang="fr-FR" sz="2800" b="1" dirty="0">
              <a:latin typeface="Times New Roman" pitchFamily="18" charset="0"/>
              <a:cs typeface="Times New Roman" pitchFamily="18" charset="0"/>
            </a:endParaRPr>
          </a:p>
        </p:txBody>
      </p:sp>
      <p:sp>
        <p:nvSpPr>
          <p:cNvPr id="11" name="ZoneTexte 10"/>
          <p:cNvSpPr txBox="1"/>
          <p:nvPr/>
        </p:nvSpPr>
        <p:spPr>
          <a:xfrm>
            <a:off x="285720" y="428604"/>
            <a:ext cx="2214578" cy="156966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3200" b="1" dirty="0" smtClean="0">
                <a:latin typeface="Times New Roman" pitchFamily="18" charset="0"/>
                <a:cs typeface="Times New Roman" pitchFamily="18" charset="0"/>
              </a:rPr>
              <a:t>Signal</a:t>
            </a:r>
          </a:p>
          <a:p>
            <a:r>
              <a:rPr lang="fr-FR" sz="3200" b="1" dirty="0" smtClean="0">
                <a:latin typeface="Times New Roman" pitchFamily="18" charset="0"/>
                <a:cs typeface="Times New Roman" pitchFamily="18" charset="0"/>
              </a:rPr>
              <a:t>chimique liposoluble</a:t>
            </a:r>
            <a:endParaRPr lang="fr-FR" sz="3200" b="1" dirty="0">
              <a:latin typeface="Times New Roman" pitchFamily="18" charset="0"/>
              <a:cs typeface="Times New Roman" pitchFamily="18" charset="0"/>
            </a:endParaRPr>
          </a:p>
        </p:txBody>
      </p:sp>
      <p:sp>
        <p:nvSpPr>
          <p:cNvPr id="12" name="ZoneTexte 11"/>
          <p:cNvSpPr txBox="1"/>
          <p:nvPr/>
        </p:nvSpPr>
        <p:spPr>
          <a:xfrm>
            <a:off x="142844" y="4143380"/>
            <a:ext cx="2357454" cy="954107"/>
          </a:xfrm>
          <a:prstGeom prst="rect">
            <a:avLst/>
          </a:prstGeom>
          <a:solidFill>
            <a:schemeClr val="bg1"/>
          </a:solidFill>
        </p:spPr>
        <p:txBody>
          <a:bodyPr wrap="square" rtlCol="0">
            <a:spAutoFit/>
          </a:bodyPr>
          <a:lstStyle/>
          <a:p>
            <a:r>
              <a:rPr lang="fr-FR" sz="2800" b="1" dirty="0" smtClean="0">
                <a:latin typeface="Times New Roman" pitchFamily="18" charset="0"/>
                <a:cs typeface="Times New Roman" pitchFamily="18" charset="0"/>
              </a:rPr>
              <a:t>Transporteur sanguin</a:t>
            </a:r>
            <a:endParaRPr lang="fr-FR" sz="2800" b="1" dirty="0">
              <a:latin typeface="Times New Roman" pitchFamily="18" charset="0"/>
              <a:cs typeface="Times New Roman" pitchFamily="18" charset="0"/>
            </a:endParaRPr>
          </a:p>
        </p:txBody>
      </p:sp>
      <p:cxnSp>
        <p:nvCxnSpPr>
          <p:cNvPr id="14" name="Connecteur droit avec flèche 13"/>
          <p:cNvCxnSpPr>
            <a:stCxn id="12" idx="2"/>
          </p:cNvCxnSpPr>
          <p:nvPr/>
        </p:nvCxnSpPr>
        <p:spPr>
          <a:xfrm rot="16200000" flipH="1">
            <a:off x="1780765" y="4638292"/>
            <a:ext cx="117463" cy="10358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429520" y="1643050"/>
            <a:ext cx="1714480" cy="1200329"/>
          </a:xfrm>
          <a:prstGeom prst="rect">
            <a:avLst/>
          </a:prstGeom>
          <a:ln w="57150">
            <a:solidFill>
              <a:srgbClr val="0066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400" b="1" dirty="0" err="1" smtClean="0">
                <a:latin typeface="Times New Roman" pitchFamily="18" charset="0"/>
                <a:cs typeface="Times New Roman" pitchFamily="18" charset="0"/>
              </a:rPr>
              <a:t>Transcrip</a:t>
            </a:r>
            <a:r>
              <a:rPr lang="fr-FR" sz="2400" b="1" dirty="0" smtClean="0">
                <a:latin typeface="Times New Roman" pitchFamily="18" charset="0"/>
                <a:cs typeface="Times New Roman" pitchFamily="18" charset="0"/>
              </a:rPr>
              <a:t>-</a:t>
            </a:r>
          </a:p>
          <a:p>
            <a:r>
              <a:rPr lang="fr-FR" sz="2400" b="1" dirty="0" err="1" smtClean="0">
                <a:latin typeface="Times New Roman" pitchFamily="18" charset="0"/>
                <a:cs typeface="Times New Roman" pitchFamily="18" charset="0"/>
              </a:rPr>
              <a:t>tion</a:t>
            </a:r>
            <a:r>
              <a:rPr lang="fr-FR" sz="2400" b="1" dirty="0" smtClean="0">
                <a:latin typeface="Times New Roman" pitchFamily="18" charset="0"/>
                <a:cs typeface="Times New Roman" pitchFamily="18" charset="0"/>
              </a:rPr>
              <a:t> Réplication</a:t>
            </a:r>
            <a:endParaRPr lang="fr-FR" sz="2400" b="1" dirty="0">
              <a:latin typeface="Times New Roman" pitchFamily="18" charset="0"/>
              <a:cs typeface="Times New Roman" pitchFamily="18" charset="0"/>
            </a:endParaRPr>
          </a:p>
        </p:txBody>
      </p:sp>
      <p:sp>
        <p:nvSpPr>
          <p:cNvPr id="16" name="Rectangle 15"/>
          <p:cNvSpPr/>
          <p:nvPr/>
        </p:nvSpPr>
        <p:spPr>
          <a:xfrm>
            <a:off x="7429520" y="3429000"/>
            <a:ext cx="1000132" cy="500066"/>
          </a:xfrm>
          <a:prstGeom prst="rect">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1857356" y="2714620"/>
            <a:ext cx="285752"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3143240" y="2714620"/>
            <a:ext cx="285752"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4714876" y="2714620"/>
            <a:ext cx="285752"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avec flèche 21"/>
          <p:cNvCxnSpPr/>
          <p:nvPr/>
        </p:nvCxnSpPr>
        <p:spPr>
          <a:xfrm rot="5400000">
            <a:off x="1715274" y="2357430"/>
            <a:ext cx="570710" cy="79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429256" y="1714488"/>
            <a:ext cx="428628" cy="571504"/>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6500826" y="2571744"/>
            <a:ext cx="428628" cy="714380"/>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6357950" y="2714620"/>
            <a:ext cx="285752"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Double vague 30"/>
          <p:cNvSpPr/>
          <p:nvPr/>
        </p:nvSpPr>
        <p:spPr>
          <a:xfrm rot="5400000">
            <a:off x="6322231" y="2821777"/>
            <a:ext cx="1285884" cy="214314"/>
          </a:xfrm>
          <a:prstGeom prst="doubleWave">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6072198" y="1643050"/>
            <a:ext cx="1000132" cy="461665"/>
          </a:xfrm>
          <a:prstGeom prst="rect">
            <a:avLst/>
          </a:prstGeom>
          <a:solidFill>
            <a:schemeClr val="accent2">
              <a:lumMod val="60000"/>
              <a:lumOff val="40000"/>
            </a:schemeClr>
          </a:solidFill>
          <a:ln w="38100">
            <a:solidFill>
              <a:srgbClr val="002060"/>
            </a:solidFill>
          </a:ln>
        </p:spPr>
        <p:txBody>
          <a:bodyPr wrap="square" rtlCol="0">
            <a:spAutoFit/>
          </a:bodyPr>
          <a:lstStyle/>
          <a:p>
            <a:r>
              <a:rPr lang="fr-FR" sz="2400" b="1" dirty="0" smtClean="0"/>
              <a:t>ADN</a:t>
            </a:r>
            <a:endParaRPr lang="fr-FR" sz="2400" b="1" dirty="0"/>
          </a:p>
        </p:txBody>
      </p:sp>
      <p:sp>
        <p:nvSpPr>
          <p:cNvPr id="33" name="ZoneTexte 32"/>
          <p:cNvSpPr txBox="1"/>
          <p:nvPr/>
        </p:nvSpPr>
        <p:spPr>
          <a:xfrm>
            <a:off x="4143372" y="5143512"/>
            <a:ext cx="2500330" cy="830997"/>
          </a:xfrm>
          <a:prstGeom prst="rect">
            <a:avLst/>
          </a:prstGeom>
          <a:solidFill>
            <a:schemeClr val="bg1"/>
          </a:solidFill>
          <a:ln w="57150">
            <a:solidFill>
              <a:srgbClr val="C00000"/>
            </a:solidFill>
            <a:prstDash val="dash"/>
          </a:ln>
        </p:spPr>
        <p:txBody>
          <a:bodyPr wrap="square" rtlCol="0">
            <a:spAutoFit/>
          </a:bodyPr>
          <a:lstStyle/>
          <a:p>
            <a:r>
              <a:rPr lang="fr-FR" sz="2400" b="1" dirty="0" smtClean="0">
                <a:solidFill>
                  <a:srgbClr val="FF0000"/>
                </a:solidFill>
                <a:latin typeface="Times New Roman" pitchFamily="18" charset="0"/>
                <a:cs typeface="Times New Roman" pitchFamily="18" charset="0"/>
              </a:rPr>
              <a:t>EFFETS BIOLOGIQUES</a:t>
            </a:r>
            <a:endParaRPr lang="fr-FR" sz="2400" b="1" dirty="0">
              <a:solidFill>
                <a:srgbClr val="FF0000"/>
              </a:solidFill>
              <a:latin typeface="Times New Roman" pitchFamily="18" charset="0"/>
              <a:cs typeface="Times New Roman" pitchFamily="18" charset="0"/>
            </a:endParaRPr>
          </a:p>
        </p:txBody>
      </p:sp>
      <p:sp>
        <p:nvSpPr>
          <p:cNvPr id="34" name="ZoneTexte 33"/>
          <p:cNvSpPr txBox="1"/>
          <p:nvPr/>
        </p:nvSpPr>
        <p:spPr>
          <a:xfrm>
            <a:off x="5643570" y="3571876"/>
            <a:ext cx="107157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b="1" dirty="0" smtClean="0">
                <a:latin typeface="Times New Roman" pitchFamily="18" charset="0"/>
                <a:cs typeface="Times New Roman" pitchFamily="18" charset="0"/>
              </a:rPr>
              <a:t>Noyau</a:t>
            </a:r>
            <a:endParaRPr lang="fr-FR" sz="2400" b="1" dirty="0">
              <a:latin typeface="Times New Roman" pitchFamily="18" charset="0"/>
              <a:cs typeface="Times New Roman" pitchFamily="18" charset="0"/>
            </a:endParaRPr>
          </a:p>
        </p:txBody>
      </p:sp>
      <p:sp>
        <p:nvSpPr>
          <p:cNvPr id="35" name="ZoneTexte 34"/>
          <p:cNvSpPr txBox="1"/>
          <p:nvPr/>
        </p:nvSpPr>
        <p:spPr>
          <a:xfrm>
            <a:off x="6858016" y="5214950"/>
            <a:ext cx="1500198" cy="430887"/>
          </a:xfrm>
          <a:prstGeom prst="rect">
            <a:avLst/>
          </a:prstGeom>
          <a:solidFill>
            <a:schemeClr val="bg1"/>
          </a:solidFill>
        </p:spPr>
        <p:txBody>
          <a:bodyPr wrap="square" lIns="0" tIns="0" rIns="0" bIns="0" rtlCol="0">
            <a:spAutoFit/>
          </a:bodyPr>
          <a:lstStyle/>
          <a:p>
            <a:r>
              <a:rPr lang="fr-FR" sz="2800" b="1" dirty="0" smtClean="0">
                <a:latin typeface="Times New Roman" pitchFamily="18" charset="0"/>
                <a:cs typeface="Times New Roman" pitchFamily="18" charset="0"/>
              </a:rPr>
              <a:t>Protéines</a:t>
            </a:r>
            <a:endParaRPr lang="fr-FR" sz="2800" b="1" dirty="0">
              <a:latin typeface="Times New Roman" pitchFamily="18" charset="0"/>
              <a:cs typeface="Times New Roman" pitchFamily="18" charset="0"/>
            </a:endParaRPr>
          </a:p>
        </p:txBody>
      </p:sp>
      <p:sp>
        <p:nvSpPr>
          <p:cNvPr id="36" name="Flèche gauche 35"/>
          <p:cNvSpPr/>
          <p:nvPr/>
        </p:nvSpPr>
        <p:spPr>
          <a:xfrm>
            <a:off x="6286512" y="5286388"/>
            <a:ext cx="571504" cy="500066"/>
          </a:xfrm>
          <a:prstGeom prst="leftArrow">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p:cNvSpPr txBox="1"/>
          <p:nvPr/>
        </p:nvSpPr>
        <p:spPr>
          <a:xfrm>
            <a:off x="4214810" y="4214818"/>
            <a:ext cx="128588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b="1" dirty="0" smtClean="0">
                <a:latin typeface="Times New Roman" pitchFamily="18" charset="0"/>
                <a:cs typeface="Times New Roman" pitchFamily="18" charset="0"/>
              </a:rPr>
              <a:t>Cytosol</a:t>
            </a:r>
            <a:endParaRPr lang="fr-FR"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13</a:t>
            </a:fld>
            <a:endParaRPr lang="fr-FR"/>
          </a:p>
        </p:txBody>
      </p:sp>
      <p:sp>
        <p:nvSpPr>
          <p:cNvPr id="3" name="Titre 1"/>
          <p:cNvSpPr txBox="1">
            <a:spLocks/>
          </p:cNvSpPr>
          <p:nvPr/>
        </p:nvSpPr>
        <p:spPr>
          <a:xfrm>
            <a:off x="571472" y="0"/>
            <a:ext cx="7467600" cy="1143000"/>
          </a:xfrm>
          <a:prstGeom prst="rect">
            <a:avLst/>
          </a:prstGeom>
          <a:ln w="76200"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anchor="ctr"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r>
              <a:rPr kumimoji="0" lang="fr-FR"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Calibri" pitchFamily="34" charset="0"/>
                <a:cs typeface="Times New Roman" pitchFamily="18" charset="0"/>
              </a:rPr>
              <a:t>Les récepteurs membranaires</a:t>
            </a:r>
            <a:endParaRPr kumimoji="0" lang="fr-FR" sz="3600" b="0" i="0" u="none" strike="noStrike" kern="1200" cap="small" spc="0" normalizeH="0" baseline="0" noProof="0" dirty="0">
              <a:ln>
                <a:noFill/>
              </a:ln>
              <a:solidFill>
                <a:schemeClr val="dk1"/>
              </a:solidFill>
              <a:effectLst/>
              <a:uLnTx/>
              <a:uFillTx/>
              <a:latin typeface="+mn-lt"/>
              <a:ea typeface="+mn-ea"/>
              <a:cs typeface="+mn-cs"/>
            </a:endParaRPr>
          </a:p>
        </p:txBody>
      </p:sp>
      <p:sp>
        <p:nvSpPr>
          <p:cNvPr id="4" name="Rectangle 3"/>
          <p:cNvSpPr/>
          <p:nvPr/>
        </p:nvSpPr>
        <p:spPr>
          <a:xfrm>
            <a:off x="214282" y="1214422"/>
            <a:ext cx="8501122" cy="954107"/>
          </a:xfrm>
          <a:prstGeom prst="rect">
            <a:avLst/>
          </a:prstGeom>
          <a:solidFill>
            <a:schemeClr val="accent1">
              <a:lumMod val="20000"/>
              <a:lumOff val="80000"/>
            </a:schemeClr>
          </a:solidFill>
          <a:ln w="38100">
            <a:solidFill>
              <a:schemeClr val="accent3">
                <a:lumMod val="40000"/>
                <a:lumOff val="60000"/>
              </a:schemeClr>
            </a:solidFill>
          </a:ln>
        </p:spPr>
        <p:txBody>
          <a:bodyPr wrap="square">
            <a:spAutoFit/>
          </a:bodyPr>
          <a:lstStyle/>
          <a:p>
            <a:pPr marL="514350" indent="-514350" algn="justLow" eaLnBrk="0" fontAlgn="base" hangingPunct="0">
              <a:spcBef>
                <a:spcPct val="0"/>
              </a:spcBef>
              <a:spcAft>
                <a:spcPct val="0"/>
              </a:spcAft>
              <a:buFont typeface="+mj-lt"/>
              <a:buAutoNum type="arabicPeriod"/>
              <a:tabLst>
                <a:tab pos="457200" algn="l"/>
              </a:tabLst>
            </a:pPr>
            <a:r>
              <a:rPr lang="fr-FR" sz="2800" b="1" dirty="0" smtClean="0">
                <a:latin typeface="Times New Roman" pitchFamily="18" charset="0"/>
                <a:ea typeface="Calibri" pitchFamily="34" charset="0"/>
                <a:cs typeface="Times New Roman" pitchFamily="18" charset="0"/>
              </a:rPr>
              <a:t>Clase des Récepteurs </a:t>
            </a:r>
            <a:r>
              <a:rPr lang="fr-FR" sz="2800" b="1" dirty="0" smtClean="0">
                <a:solidFill>
                  <a:schemeClr val="accent2">
                    <a:lumMod val="50000"/>
                  </a:schemeClr>
                </a:solidFill>
                <a:latin typeface="Times New Roman" pitchFamily="18" charset="0"/>
                <a:ea typeface="Calibri" pitchFamily="34" charset="0"/>
                <a:cs typeface="Times New Roman" pitchFamily="18" charset="0"/>
              </a:rPr>
              <a:t>Couplés aux Protéines G </a:t>
            </a:r>
            <a:r>
              <a:rPr lang="fr-FR" sz="2800" b="1" dirty="0">
                <a:latin typeface="Times New Roman" pitchFamily="18" charset="0"/>
                <a:cs typeface="Times New Roman" pitchFamily="18" charset="0"/>
              </a:rPr>
              <a:t>(GPCR</a:t>
            </a:r>
            <a:r>
              <a:rPr lang="fr-FR" sz="2800" b="1" dirty="0" smtClean="0">
                <a:latin typeface="Times New Roman" pitchFamily="18" charset="0"/>
                <a:cs typeface="Times New Roman" pitchFamily="18" charset="0"/>
              </a:rPr>
              <a:t>)</a:t>
            </a:r>
            <a:r>
              <a:rPr lang="fr-FR" sz="2800" b="1" dirty="0" smtClean="0">
                <a:solidFill>
                  <a:schemeClr val="accent2">
                    <a:lumMod val="50000"/>
                  </a:schemeClr>
                </a:solidFill>
                <a:latin typeface="Times New Roman" pitchFamily="18" charset="0"/>
                <a:ea typeface="Calibri" pitchFamily="34" charset="0"/>
                <a:cs typeface="Times New Roman" pitchFamily="18" charset="0"/>
              </a:rPr>
              <a:t> </a:t>
            </a:r>
            <a:endParaRPr lang="fr-FR" sz="2800" dirty="0" smtClean="0">
              <a:solidFill>
                <a:schemeClr val="accent2">
                  <a:lumMod val="50000"/>
                </a:schemeClr>
              </a:solidFill>
              <a:latin typeface="Times New Roman" pitchFamily="18" charset="0"/>
              <a:cs typeface="Times New Roman" pitchFamily="18" charset="0"/>
            </a:endParaRPr>
          </a:p>
        </p:txBody>
      </p:sp>
      <p:sp>
        <p:nvSpPr>
          <p:cNvPr id="19457" name="Rectangle 1"/>
          <p:cNvSpPr>
            <a:spLocks noChangeArrowheads="1"/>
          </p:cNvSpPr>
          <p:nvPr/>
        </p:nvSpPr>
        <p:spPr bwMode="auto">
          <a:xfrm>
            <a:off x="357158" y="2285992"/>
            <a:ext cx="792961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 typeface="Wingdings" pitchFamily="2" charset="2"/>
              <a:buChar char="q"/>
              <a:tabLs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Leur activité nécessite la présence de La protéine G </a:t>
            </a:r>
            <a:r>
              <a:rPr kumimoji="0" lang="fr-FR" sz="28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trimérique</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qui est formée de trois sous unités nommées : α, β, y. </a:t>
            </a:r>
          </a:p>
          <a:p>
            <a:pPr marL="0" marR="0" lvl="0" indent="0" algn="justLow" defTabSz="914400" rtl="0" eaLnBrk="1" fontAlgn="base" latinLnBrk="0" hangingPunct="1">
              <a:lnSpc>
                <a:spcPct val="100000"/>
              </a:lnSpc>
              <a:spcBef>
                <a:spcPct val="0"/>
              </a:spcBef>
              <a:spcAft>
                <a:spcPct val="0"/>
              </a:spcAft>
              <a:buClrTx/>
              <a:buSzTx/>
              <a:tabLst/>
            </a:pPr>
            <a:endPar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lvl="0" algn="justLow" fontAlgn="base">
              <a:spcBef>
                <a:spcPct val="0"/>
              </a:spcBef>
              <a:spcAft>
                <a:spcPct val="0"/>
              </a:spcAft>
              <a:buFont typeface="Wingdings" pitchFamily="2" charset="2"/>
              <a:buChar char="q"/>
            </a:pPr>
            <a:r>
              <a:rPr lang="fr-FR" sz="2800" b="1" dirty="0">
                <a:solidFill>
                  <a:srgbClr val="000000"/>
                </a:solidFill>
                <a:latin typeface="Times New Roman" pitchFamily="18" charset="0"/>
                <a:ea typeface="Calibri" pitchFamily="34" charset="0"/>
                <a:cs typeface="Times New Roman" pitchFamily="18" charset="0"/>
              </a:rPr>
              <a:t>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La sous unité  α</a:t>
            </a:r>
            <a:r>
              <a:rPr kumimoji="0" lang="fr-FR" sz="2800" b="1" i="0" u="none" strike="noStrike" cap="none" normalizeH="0" dirty="0" smtClean="0">
                <a:ln>
                  <a:noFill/>
                </a:ln>
                <a:solidFill>
                  <a:srgbClr val="000000"/>
                </a:solidFill>
                <a:effectLst/>
                <a:latin typeface="Times New Roman" pitchFamily="18" charset="0"/>
                <a:ea typeface="Calibri" pitchFamily="34" charset="0"/>
                <a:cs typeface="Times New Roman" pitchFamily="18" charset="0"/>
              </a:rPr>
              <a:t> est la sous unité fonctionnelle</a:t>
            </a:r>
            <a:r>
              <a:rPr lang="fr-FR" sz="2800" b="1" dirty="0" smtClean="0">
                <a:solidFill>
                  <a:srgbClr val="000000"/>
                </a:solidFill>
                <a:latin typeface="Times New Roman" pitchFamily="18" charset="0"/>
                <a:ea typeface="Calibri" pitchFamily="34" charset="0"/>
                <a:cs typeface="Times New Roman" pitchFamily="18" charset="0"/>
              </a:rPr>
              <a:t>, elle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fixe une molécule de guanine </a:t>
            </a:r>
            <a:r>
              <a:rPr kumimoji="0" lang="fr-FR" sz="28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diphosphate</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(GDP) c’est la forme inactivée ou une molécule de guanine triphosphate GTP on parle de forme  activée</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14</a:t>
            </a:fld>
            <a:endParaRPr lang="fr-FR"/>
          </a:p>
        </p:txBody>
      </p:sp>
      <p:sp>
        <p:nvSpPr>
          <p:cNvPr id="3" name="Rectangle 2"/>
          <p:cNvSpPr/>
          <p:nvPr/>
        </p:nvSpPr>
        <p:spPr>
          <a:xfrm>
            <a:off x="214282" y="0"/>
            <a:ext cx="8501122" cy="954107"/>
          </a:xfrm>
          <a:prstGeom prst="rect">
            <a:avLst/>
          </a:prstGeom>
          <a:solidFill>
            <a:schemeClr val="accent1">
              <a:lumMod val="20000"/>
              <a:lumOff val="80000"/>
            </a:schemeClr>
          </a:solidFill>
          <a:ln w="38100">
            <a:solidFill>
              <a:schemeClr val="accent3">
                <a:lumMod val="40000"/>
                <a:lumOff val="60000"/>
              </a:schemeClr>
            </a:solidFill>
          </a:ln>
        </p:spPr>
        <p:txBody>
          <a:bodyPr wrap="square">
            <a:spAutoFit/>
          </a:bodyPr>
          <a:lstStyle/>
          <a:p>
            <a:pPr marL="514350" indent="-514350" algn="justLow" eaLnBrk="0" fontAlgn="base" hangingPunct="0">
              <a:spcBef>
                <a:spcPct val="0"/>
              </a:spcBef>
              <a:spcAft>
                <a:spcPct val="0"/>
              </a:spcAft>
              <a:buFont typeface="+mj-lt"/>
              <a:buAutoNum type="arabicPeriod"/>
              <a:tabLst>
                <a:tab pos="457200" algn="l"/>
              </a:tabLst>
            </a:pPr>
            <a:r>
              <a:rPr lang="fr-FR" sz="2800" b="1" dirty="0" smtClean="0">
                <a:latin typeface="Times New Roman" pitchFamily="18" charset="0"/>
                <a:ea typeface="Calibri" pitchFamily="34" charset="0"/>
                <a:cs typeface="Times New Roman" pitchFamily="18" charset="0"/>
              </a:rPr>
              <a:t>Clase des Récepteurs </a:t>
            </a:r>
            <a:r>
              <a:rPr lang="fr-FR" sz="2800" b="1" dirty="0" smtClean="0">
                <a:solidFill>
                  <a:schemeClr val="accent2">
                    <a:lumMod val="50000"/>
                  </a:schemeClr>
                </a:solidFill>
                <a:latin typeface="Times New Roman" pitchFamily="18" charset="0"/>
                <a:ea typeface="Calibri" pitchFamily="34" charset="0"/>
                <a:cs typeface="Times New Roman" pitchFamily="18" charset="0"/>
              </a:rPr>
              <a:t>Couplés aux Protéines G </a:t>
            </a:r>
            <a:r>
              <a:rPr lang="fr-FR" sz="2800" b="1" dirty="0">
                <a:latin typeface="Times New Roman" pitchFamily="18" charset="0"/>
                <a:cs typeface="Times New Roman" pitchFamily="18" charset="0"/>
              </a:rPr>
              <a:t>(GPCR</a:t>
            </a:r>
            <a:r>
              <a:rPr lang="fr-FR" sz="2800" b="1" dirty="0" smtClean="0">
                <a:latin typeface="Times New Roman" pitchFamily="18" charset="0"/>
                <a:cs typeface="Times New Roman" pitchFamily="18" charset="0"/>
              </a:rPr>
              <a:t>)</a:t>
            </a:r>
            <a:r>
              <a:rPr lang="fr-FR" sz="2800" b="1" dirty="0" smtClean="0">
                <a:solidFill>
                  <a:schemeClr val="accent2">
                    <a:lumMod val="50000"/>
                  </a:schemeClr>
                </a:solidFill>
                <a:latin typeface="Times New Roman" pitchFamily="18" charset="0"/>
                <a:ea typeface="Calibri" pitchFamily="34" charset="0"/>
                <a:cs typeface="Times New Roman" pitchFamily="18" charset="0"/>
              </a:rPr>
              <a:t> </a:t>
            </a:r>
            <a:endParaRPr lang="fr-FR" sz="2800" dirty="0" smtClean="0">
              <a:solidFill>
                <a:schemeClr val="accent2">
                  <a:lumMod val="50000"/>
                </a:schemeClr>
              </a:solidFill>
              <a:latin typeface="Times New Roman" pitchFamily="18" charset="0"/>
              <a:cs typeface="Times New Roman" pitchFamily="18" charset="0"/>
            </a:endParaRPr>
          </a:p>
        </p:txBody>
      </p:sp>
      <p:sp>
        <p:nvSpPr>
          <p:cNvPr id="25601" name="Rectangle 1"/>
          <p:cNvSpPr>
            <a:spLocks noChangeArrowheads="1"/>
          </p:cNvSpPr>
          <p:nvPr/>
        </p:nvSpPr>
        <p:spPr bwMode="auto">
          <a:xfrm>
            <a:off x="285720" y="1285860"/>
            <a:ext cx="8358214" cy="51042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50000"/>
              </a:lnSpc>
              <a:spcBef>
                <a:spcPct val="0"/>
              </a:spcBef>
              <a:spcAft>
                <a:spcPct val="0"/>
              </a:spcAft>
              <a:buClrTx/>
              <a:buSzTx/>
              <a:buFont typeface="Wingdings" pitchFamily="2" charset="2"/>
              <a:buChar char="q"/>
              <a:tabLs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La chaîne polypeptidique qui compose ces récepteurs traverse la Membrane Plasmique sept fois sous forme d’une hélice  α   .</a:t>
            </a:r>
          </a:p>
          <a:p>
            <a:pPr marL="0" marR="0" lvl="0" indent="0" algn="justLow" defTabSz="914400" rtl="0" eaLnBrk="1" fontAlgn="base" latinLnBrk="0" hangingPunct="1">
              <a:lnSpc>
                <a:spcPct val="150000"/>
              </a:lnSpc>
              <a:spcBef>
                <a:spcPct val="0"/>
              </a:spcBef>
              <a:spcAft>
                <a:spcPct val="0"/>
              </a:spcAft>
              <a:buClrTx/>
              <a:buSzTx/>
              <a:buFont typeface="Wingdings" pitchFamily="2" charset="2"/>
              <a:buChar char="q"/>
              <a:tabLs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Les sept segments transmembranaires traversés par le polypeptide sont organisés en cercle qui contient en son centre une cavité et un site de liaison pour la molécule signal.</a:t>
            </a:r>
          </a:p>
          <a:p>
            <a:pPr marL="0" marR="0" lvl="0" indent="0" algn="justLow" defTabSz="914400" rtl="0" eaLnBrk="1" fontAlgn="base" latinLnBrk="0" hangingPunct="1">
              <a:lnSpc>
                <a:spcPct val="150000"/>
              </a:lnSpc>
              <a:spcBef>
                <a:spcPct val="0"/>
              </a:spcBef>
              <a:spcAft>
                <a:spcPct val="0"/>
              </a:spcAft>
              <a:buClrTx/>
              <a:buSzTx/>
              <a:tabLst/>
            </a:pP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15</a:t>
            </a:fld>
            <a:endParaRPr lang="fr-FR"/>
          </a:p>
        </p:txBody>
      </p:sp>
      <p:pic>
        <p:nvPicPr>
          <p:cNvPr id="51202" name="Picture 2"/>
          <p:cNvPicPr>
            <a:picLocks noChangeAspect="1" noChangeArrowheads="1"/>
          </p:cNvPicPr>
          <p:nvPr/>
        </p:nvPicPr>
        <p:blipFill>
          <a:blip r:embed="rId2"/>
          <a:srcRect l="2816" t="5468" b="7812"/>
          <a:stretch>
            <a:fillRect/>
          </a:stretch>
        </p:blipFill>
        <p:spPr bwMode="auto">
          <a:xfrm rot="5400000">
            <a:off x="2035963" y="-2035963"/>
            <a:ext cx="5072074" cy="9144000"/>
          </a:xfrm>
          <a:prstGeom prst="rect">
            <a:avLst/>
          </a:prstGeom>
          <a:noFill/>
          <a:ln w="9525">
            <a:noFill/>
            <a:miter lim="800000"/>
            <a:headEnd/>
            <a:tailEnd/>
          </a:ln>
          <a:effectLst/>
        </p:spPr>
      </p:pic>
      <p:sp>
        <p:nvSpPr>
          <p:cNvPr id="5" name="Rectangle 4"/>
          <p:cNvSpPr/>
          <p:nvPr/>
        </p:nvSpPr>
        <p:spPr>
          <a:xfrm>
            <a:off x="0" y="5103674"/>
            <a:ext cx="9144000"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b="1" dirty="0" smtClean="0"/>
              <a:t>Schéma représentant l’organisation d’un récepteur transmembranaire associé aux protéines G</a:t>
            </a:r>
          </a:p>
          <a:p>
            <a:r>
              <a:rPr lang="fr-FR" dirty="0" smtClean="0"/>
              <a:t>Ce récepteur dit « à sept passages » est constitué de 7 hélices α transmembranaires (H), de deux gros domaines extra et intracellulaires (respectivement N et C terminaux). Le gros domaine extracellulaire fixant le ligand protéique (hormone) est fortement </a:t>
            </a:r>
            <a:r>
              <a:rPr lang="fr-FR" dirty="0" err="1" smtClean="0"/>
              <a:t>glycosylé</a:t>
            </a:r>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16</a:t>
            </a:fld>
            <a:endParaRPr lang="fr-FR"/>
          </a:p>
        </p:txBody>
      </p:sp>
      <p:pic>
        <p:nvPicPr>
          <p:cNvPr id="3" name="Image 2"/>
          <p:cNvPicPr/>
          <p:nvPr/>
        </p:nvPicPr>
        <p:blipFill>
          <a:blip r:embed="rId2" cstate="print"/>
          <a:srcRect l="3333"/>
          <a:stretch>
            <a:fillRect/>
          </a:stretch>
        </p:blipFill>
        <p:spPr bwMode="auto">
          <a:xfrm>
            <a:off x="0" y="0"/>
            <a:ext cx="9001124" cy="3571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0" y="3441680"/>
            <a:ext cx="8143900"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Low" fontAlgn="base">
              <a:lnSpc>
                <a:spcPct val="150000"/>
              </a:lnSpc>
              <a:spcBef>
                <a:spcPct val="0"/>
              </a:spcBef>
              <a:spcAft>
                <a:spcPct val="0"/>
              </a:spcAft>
              <a:buFont typeface="Wingdings" pitchFamily="2" charset="2"/>
              <a:buChar char="q"/>
            </a:pPr>
            <a:r>
              <a:rPr kumimoji="0" lang="fr-FR"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L’extrémité N-terminale est située du coté extracellulaire, </a:t>
            </a:r>
          </a:p>
          <a:p>
            <a:pPr lvl="0" algn="justLow" fontAlgn="base">
              <a:lnSpc>
                <a:spcPct val="150000"/>
              </a:lnSpc>
              <a:spcBef>
                <a:spcPct val="0"/>
              </a:spcBef>
              <a:spcAft>
                <a:spcPct val="0"/>
              </a:spcAft>
              <a:buFont typeface="Wingdings" pitchFamily="2" charset="2"/>
              <a:buChar char="q"/>
            </a:pPr>
            <a:r>
              <a:rPr lang="fr-FR" sz="2400" b="1" dirty="0">
                <a:solidFill>
                  <a:srgbClr val="000000"/>
                </a:solidFill>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l’extrémité C-terminale du coté </a:t>
            </a:r>
            <a:r>
              <a:rPr kumimoji="0" lang="fr-FR"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hyaloplasmique</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lang="fr-FR" sz="2400" b="1" dirty="0" smtClean="0">
              <a:solidFill>
                <a:srgbClr val="000000"/>
              </a:solidFill>
              <a:latin typeface="Times New Roman" pitchFamily="18" charset="0"/>
              <a:ea typeface="Calibri" pitchFamily="34" charset="0"/>
              <a:cs typeface="Times New Roman" pitchFamily="18" charset="0"/>
            </a:endParaRPr>
          </a:p>
          <a:p>
            <a:pPr lvl="0" algn="justLow" fontAlgn="base">
              <a:lnSpc>
                <a:spcPct val="150000"/>
              </a:lnSpc>
              <a:spcBef>
                <a:spcPct val="0"/>
              </a:spcBef>
              <a:spcAft>
                <a:spcPct val="0"/>
              </a:spcAft>
              <a:buFont typeface="Wingdings" pitchFamily="2" charset="2"/>
              <a:buChar char="q"/>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La longueur de l’extrémité N-terminale est fonction         de la taille du ligand : * Courte pour l’adrénaline,                 la noradrénaline et l’acétylcholine.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Low" eaLnBrk="0" fontAlgn="base" hangingPunct="0">
              <a:lnSpc>
                <a:spcPct val="150000"/>
              </a:lnSpc>
              <a:spcBef>
                <a:spcPct val="0"/>
              </a:spcBef>
              <a:spcAft>
                <a:spcPct val="0"/>
              </a:spcAf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Longue pour LH et FSH.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ZoneTexte 4"/>
          <p:cNvSpPr txBox="1"/>
          <p:nvPr/>
        </p:nvSpPr>
        <p:spPr>
          <a:xfrm>
            <a:off x="1571604" y="3143248"/>
            <a:ext cx="357190" cy="492443"/>
          </a:xfrm>
          <a:prstGeom prst="rect">
            <a:avLst/>
          </a:prstGeom>
          <a:solidFill>
            <a:schemeClr val="bg1"/>
          </a:solidFill>
        </p:spPr>
        <p:txBody>
          <a:bodyPr wrap="square" lIns="0" tIns="0" rIns="0" bIns="0" rtlCol="0">
            <a:spAutoFit/>
          </a:bodyPr>
          <a:lstStyle/>
          <a:p>
            <a:r>
              <a:rPr lang="fr-FR" sz="3200" b="1" dirty="0" smtClean="0">
                <a:latin typeface="Aharoni" pitchFamily="2" charset="-79"/>
                <a:cs typeface="Aharoni" pitchFamily="2" charset="-79"/>
              </a:rPr>
              <a:t>C</a:t>
            </a:r>
            <a:endParaRPr lang="fr-FR" sz="3200" b="1" dirty="0">
              <a:latin typeface="Aharoni" pitchFamily="2" charset="-79"/>
              <a:cs typeface="Aharoni" pitchFamily="2" charset="-79"/>
            </a:endParaRPr>
          </a:p>
        </p:txBody>
      </p:sp>
      <p:sp>
        <p:nvSpPr>
          <p:cNvPr id="6" name="ZoneTexte 5"/>
          <p:cNvSpPr txBox="1"/>
          <p:nvPr/>
        </p:nvSpPr>
        <p:spPr>
          <a:xfrm>
            <a:off x="6215074" y="3071810"/>
            <a:ext cx="357190" cy="492443"/>
          </a:xfrm>
          <a:prstGeom prst="rect">
            <a:avLst/>
          </a:prstGeom>
          <a:solidFill>
            <a:schemeClr val="bg1"/>
          </a:solidFill>
        </p:spPr>
        <p:txBody>
          <a:bodyPr wrap="square" lIns="0" tIns="0" rIns="0" bIns="0" rtlCol="0">
            <a:spAutoFit/>
          </a:bodyPr>
          <a:lstStyle/>
          <a:p>
            <a:r>
              <a:rPr lang="fr-FR" sz="3200" b="1" dirty="0" smtClean="0">
                <a:latin typeface="Aharoni" pitchFamily="2" charset="-79"/>
                <a:cs typeface="Aharoni" pitchFamily="2" charset="-79"/>
              </a:rPr>
              <a:t>C</a:t>
            </a:r>
            <a:endParaRPr lang="fr-FR" sz="3200" b="1" dirty="0">
              <a:latin typeface="Aharoni" pitchFamily="2" charset="-79"/>
              <a:cs typeface="Aharoni" pitchFamily="2" charset="-79"/>
            </a:endParaRPr>
          </a:p>
        </p:txBody>
      </p:sp>
      <p:sp>
        <p:nvSpPr>
          <p:cNvPr id="7" name="ZoneTexte 6"/>
          <p:cNvSpPr txBox="1"/>
          <p:nvPr/>
        </p:nvSpPr>
        <p:spPr>
          <a:xfrm>
            <a:off x="6143636" y="357166"/>
            <a:ext cx="357190" cy="492443"/>
          </a:xfrm>
          <a:prstGeom prst="rect">
            <a:avLst/>
          </a:prstGeom>
          <a:solidFill>
            <a:schemeClr val="bg1"/>
          </a:solidFill>
        </p:spPr>
        <p:txBody>
          <a:bodyPr wrap="square" lIns="0" tIns="0" rIns="0" bIns="0" rtlCol="0">
            <a:spAutoFit/>
          </a:bodyPr>
          <a:lstStyle/>
          <a:p>
            <a:r>
              <a:rPr lang="fr-FR" sz="3200" b="1" dirty="0" smtClean="0">
                <a:latin typeface="Aharoni" pitchFamily="2" charset="-79"/>
                <a:cs typeface="Aharoni" pitchFamily="2" charset="-79"/>
              </a:rPr>
              <a:t>N</a:t>
            </a:r>
            <a:endParaRPr lang="fr-FR" sz="3200" b="1" dirty="0">
              <a:latin typeface="Aharoni" pitchFamily="2" charset="-79"/>
              <a:cs typeface="Aharoni" pitchFamily="2" charset="-79"/>
            </a:endParaRPr>
          </a:p>
        </p:txBody>
      </p:sp>
      <p:sp>
        <p:nvSpPr>
          <p:cNvPr id="8" name="ZoneTexte 7"/>
          <p:cNvSpPr txBox="1"/>
          <p:nvPr/>
        </p:nvSpPr>
        <p:spPr>
          <a:xfrm>
            <a:off x="2285984" y="1285860"/>
            <a:ext cx="357190" cy="492443"/>
          </a:xfrm>
          <a:prstGeom prst="rect">
            <a:avLst/>
          </a:prstGeom>
          <a:solidFill>
            <a:schemeClr val="bg1"/>
          </a:solidFill>
        </p:spPr>
        <p:txBody>
          <a:bodyPr wrap="square" lIns="0" tIns="0" rIns="0" bIns="0" rtlCol="0">
            <a:spAutoFit/>
          </a:bodyPr>
          <a:lstStyle/>
          <a:p>
            <a:r>
              <a:rPr lang="fr-FR" sz="3200" b="1" dirty="0" smtClean="0">
                <a:latin typeface="Aharoni" pitchFamily="2" charset="-79"/>
                <a:cs typeface="Aharoni" pitchFamily="2" charset="-79"/>
              </a:rPr>
              <a:t>N</a:t>
            </a:r>
            <a:endParaRPr lang="fr-FR" sz="3200" b="1" dirty="0">
              <a:latin typeface="Aharoni" pitchFamily="2" charset="-79"/>
              <a:cs typeface="Aharoni" pitchFamily="2" charset="-79"/>
            </a:endParaRPr>
          </a:p>
        </p:txBody>
      </p:sp>
      <p:sp>
        <p:nvSpPr>
          <p:cNvPr id="9" name="ZoneTexte 8"/>
          <p:cNvSpPr txBox="1"/>
          <p:nvPr/>
        </p:nvSpPr>
        <p:spPr>
          <a:xfrm>
            <a:off x="3071802" y="2500306"/>
            <a:ext cx="2857520" cy="830997"/>
          </a:xfrm>
          <a:prstGeom prst="rect">
            <a:avLst/>
          </a:prstGeom>
          <a:noFill/>
        </p:spPr>
        <p:txBody>
          <a:bodyPr wrap="square" rtlCol="0">
            <a:spAutoFit/>
          </a:bodyPr>
          <a:lstStyle/>
          <a:p>
            <a:r>
              <a:rPr lang="fr-FR" sz="2400" b="1" dirty="0" smtClean="0">
                <a:latin typeface="Times New Roman" pitchFamily="18" charset="0"/>
                <a:cs typeface="Times New Roman" pitchFamily="18" charset="0"/>
              </a:rPr>
              <a:t>Domaine transmembranaire</a:t>
            </a:r>
            <a:endParaRPr lang="fr-FR" sz="2400" b="1" dirty="0">
              <a:latin typeface="Times New Roman" pitchFamily="18" charset="0"/>
              <a:cs typeface="Times New Roman" pitchFamily="18" charset="0"/>
            </a:endParaRPr>
          </a:p>
        </p:txBody>
      </p:sp>
      <p:sp>
        <p:nvSpPr>
          <p:cNvPr id="10" name="Rectangle 9"/>
          <p:cNvSpPr/>
          <p:nvPr/>
        </p:nvSpPr>
        <p:spPr>
          <a:xfrm>
            <a:off x="7929586" y="2500306"/>
            <a:ext cx="1000132"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flipV="1">
            <a:off x="4500562" y="2214554"/>
            <a:ext cx="1000132" cy="5715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9" idx="1"/>
          </p:cNvCxnSpPr>
          <p:nvPr/>
        </p:nvCxnSpPr>
        <p:spPr>
          <a:xfrm rot="10800000">
            <a:off x="2643174" y="2428869"/>
            <a:ext cx="428628" cy="4869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286116" y="714356"/>
            <a:ext cx="1857388" cy="923330"/>
          </a:xfrm>
          <a:prstGeom prst="rect">
            <a:avLst/>
          </a:prstGeom>
          <a:noFill/>
        </p:spPr>
        <p:txBody>
          <a:bodyPr wrap="square" rtlCol="0">
            <a:spAutoFit/>
          </a:bodyPr>
          <a:lstStyle/>
          <a:p>
            <a:r>
              <a:rPr lang="fr-FR" dirty="0" smtClean="0"/>
              <a:t>MILIEU EXTRA</a:t>
            </a:r>
          </a:p>
          <a:p>
            <a:r>
              <a:rPr lang="fr-FR" dirty="0" smtClean="0"/>
              <a:t>CELLULAIRE</a:t>
            </a: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17</a:t>
            </a:fld>
            <a:endParaRPr lang="fr-FR"/>
          </a:p>
        </p:txBody>
      </p:sp>
      <p:sp>
        <p:nvSpPr>
          <p:cNvPr id="26625" name="Rectangle 1"/>
          <p:cNvSpPr>
            <a:spLocks noChangeArrowheads="1"/>
          </p:cNvSpPr>
          <p:nvPr/>
        </p:nvSpPr>
        <p:spPr bwMode="auto">
          <a:xfrm>
            <a:off x="214282" y="948690"/>
            <a:ext cx="8501122" cy="590931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 typeface="Wingdings" pitchFamily="2" charset="2"/>
              <a:buChar char="q"/>
              <a:tabLs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Les GPCR sont les récepteurs les plus nombreux, ils sont capables de fixer divers signaux : </a:t>
            </a:r>
          </a:p>
          <a:p>
            <a:pPr marL="0" marR="0" lvl="0" indent="0" algn="just" defTabSz="914400" rtl="0" eaLnBrk="1" fontAlgn="base" latinLnBrk="0" hangingPunct="1">
              <a:lnSpc>
                <a:spcPct val="150000"/>
              </a:lnSpc>
              <a:spcBef>
                <a:spcPct val="0"/>
              </a:spcBef>
              <a:spcAft>
                <a:spcPct val="0"/>
              </a:spcAft>
              <a:buClrTx/>
              <a:buSzTx/>
              <a:tabLst/>
            </a:pPr>
            <a:r>
              <a:rPr lang="fr-FR" sz="2800" b="1" dirty="0">
                <a:solidFill>
                  <a:srgbClr val="000000"/>
                </a:solidFill>
                <a:latin typeface="Times New Roman" pitchFamily="18" charset="0"/>
                <a:ea typeface="Calibri" pitchFamily="34" charset="0"/>
                <a:cs typeface="Times New Roman" pitchFamily="18" charset="0"/>
              </a:rPr>
              <a:t> </a:t>
            </a:r>
            <a:r>
              <a:rPr lang="fr-FR" sz="2800" b="1" dirty="0" smtClean="0">
                <a:solidFill>
                  <a:srgbClr val="000000"/>
                </a:solidFill>
                <a:latin typeface="Times New Roman" pitchFamily="18" charset="0"/>
                <a:ea typeface="Calibri" pitchFamily="34" charset="0"/>
                <a:cs typeface="Times New Roman" pitchFamily="18" charset="0"/>
              </a:rPr>
              <a:t>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Lumière- Photons- Molécules Odoriférantes- Ions- Acides Aminés et dérivés d’acides aminés. </a:t>
            </a:r>
          </a:p>
          <a:p>
            <a:pPr marL="0" marR="0" lvl="0" indent="0" algn="just" defTabSz="914400" rtl="0" eaLnBrk="1" fontAlgn="base" latinLnBrk="0" hangingPunct="1">
              <a:lnSpc>
                <a:spcPct val="150000"/>
              </a:lnSpc>
              <a:spcBef>
                <a:spcPct val="0"/>
              </a:spcBef>
              <a:spcAft>
                <a:spcPct val="0"/>
              </a:spcAft>
              <a:buClrTx/>
              <a:buSzTx/>
              <a:tabLst/>
            </a:pP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 typeface="Wingdings" pitchFamily="2" charset="2"/>
              <a:buChar char="q"/>
              <a:tabLs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Trois à six pour cent des gènes d’un organisme codent pour des récepteurs couplés aux protéines</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G, ce qui en fait la plus grande famille de protéines membranaires répertoriée à ce jour</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214282" y="0"/>
            <a:ext cx="8501122" cy="954107"/>
          </a:xfrm>
          <a:prstGeom prst="rect">
            <a:avLst/>
          </a:prstGeom>
          <a:solidFill>
            <a:schemeClr val="accent1">
              <a:lumMod val="20000"/>
              <a:lumOff val="80000"/>
            </a:schemeClr>
          </a:solidFill>
          <a:ln w="38100">
            <a:solidFill>
              <a:schemeClr val="accent3">
                <a:lumMod val="40000"/>
                <a:lumOff val="60000"/>
              </a:schemeClr>
            </a:solidFill>
          </a:ln>
        </p:spPr>
        <p:txBody>
          <a:bodyPr wrap="square">
            <a:spAutoFit/>
          </a:bodyPr>
          <a:lstStyle/>
          <a:p>
            <a:pPr marL="514350" indent="-514350" algn="justLow" eaLnBrk="0" fontAlgn="base" hangingPunct="0">
              <a:spcBef>
                <a:spcPct val="0"/>
              </a:spcBef>
              <a:spcAft>
                <a:spcPct val="0"/>
              </a:spcAft>
              <a:buFont typeface="+mj-lt"/>
              <a:buAutoNum type="arabicPeriod"/>
              <a:tabLst>
                <a:tab pos="457200" algn="l"/>
              </a:tabLst>
            </a:pPr>
            <a:r>
              <a:rPr lang="fr-FR" sz="2800" b="1" dirty="0" smtClean="0">
                <a:latin typeface="Times New Roman" pitchFamily="18" charset="0"/>
                <a:ea typeface="Calibri" pitchFamily="34" charset="0"/>
                <a:cs typeface="Times New Roman" pitchFamily="18" charset="0"/>
              </a:rPr>
              <a:t>Clase des Récepteurs </a:t>
            </a:r>
            <a:r>
              <a:rPr lang="fr-FR" sz="2800" b="1" dirty="0" smtClean="0">
                <a:solidFill>
                  <a:schemeClr val="accent2">
                    <a:lumMod val="50000"/>
                  </a:schemeClr>
                </a:solidFill>
                <a:latin typeface="Times New Roman" pitchFamily="18" charset="0"/>
                <a:ea typeface="Calibri" pitchFamily="34" charset="0"/>
                <a:cs typeface="Times New Roman" pitchFamily="18" charset="0"/>
              </a:rPr>
              <a:t>Couplés aux Protéines G </a:t>
            </a:r>
            <a:r>
              <a:rPr lang="fr-FR" sz="2800" b="1" dirty="0">
                <a:latin typeface="Times New Roman" pitchFamily="18" charset="0"/>
                <a:cs typeface="Times New Roman" pitchFamily="18" charset="0"/>
              </a:rPr>
              <a:t>(GPCR</a:t>
            </a:r>
            <a:r>
              <a:rPr lang="fr-FR" sz="2800" b="1" dirty="0" smtClean="0">
                <a:latin typeface="Times New Roman" pitchFamily="18" charset="0"/>
                <a:cs typeface="Times New Roman" pitchFamily="18" charset="0"/>
              </a:rPr>
              <a:t>)</a:t>
            </a:r>
            <a:r>
              <a:rPr lang="fr-FR" sz="2800" b="1" dirty="0" smtClean="0">
                <a:solidFill>
                  <a:schemeClr val="accent2">
                    <a:lumMod val="50000"/>
                  </a:schemeClr>
                </a:solidFill>
                <a:latin typeface="Times New Roman" pitchFamily="18" charset="0"/>
                <a:ea typeface="Calibri" pitchFamily="34" charset="0"/>
                <a:cs typeface="Times New Roman" pitchFamily="18" charset="0"/>
              </a:rPr>
              <a:t> </a:t>
            </a:r>
            <a:endParaRPr lang="fr-FR" sz="2800" dirty="0" smtClean="0">
              <a:solidFill>
                <a:schemeClr val="accent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18</a:t>
            </a:fld>
            <a:endParaRPr lang="fr-FR"/>
          </a:p>
        </p:txBody>
      </p:sp>
      <p:pic>
        <p:nvPicPr>
          <p:cNvPr id="3" name="Image 2"/>
          <p:cNvPicPr/>
          <p:nvPr/>
        </p:nvPicPr>
        <p:blipFill>
          <a:blip r:embed="rId2" cstate="print"/>
          <a:srcRect/>
          <a:stretch>
            <a:fillRect/>
          </a:stretch>
        </p:blipFill>
        <p:spPr bwMode="auto">
          <a:xfrm>
            <a:off x="642910" y="2000240"/>
            <a:ext cx="6923750" cy="2376501"/>
          </a:xfrm>
          <a:prstGeom prst="rect">
            <a:avLst/>
          </a:prstGeom>
          <a:noFill/>
          <a:ln w="9525">
            <a:noFill/>
            <a:miter lim="800000"/>
            <a:headEnd/>
            <a:tailEnd/>
          </a:ln>
        </p:spPr>
      </p:pic>
      <p:sp>
        <p:nvSpPr>
          <p:cNvPr id="4" name="ZoneTexte 3"/>
          <p:cNvSpPr txBox="1"/>
          <p:nvPr/>
        </p:nvSpPr>
        <p:spPr>
          <a:xfrm>
            <a:off x="214282" y="3571876"/>
            <a:ext cx="2786082" cy="2492990"/>
          </a:xfrm>
          <a:prstGeom prst="rect">
            <a:avLst/>
          </a:prstGeom>
          <a:noFill/>
        </p:spPr>
        <p:txBody>
          <a:bodyPr wrap="square" rtlCol="0">
            <a:spAutoFit/>
          </a:bodyPr>
          <a:lstStyle/>
          <a:p>
            <a:r>
              <a:rPr lang="fr-FR" sz="2800" b="1" dirty="0" smtClean="0">
                <a:latin typeface="Times New Roman" pitchFamily="18" charset="0"/>
                <a:cs typeface="Times New Roman" pitchFamily="18" charset="0"/>
              </a:rPr>
              <a:t>Récepteur membranaire</a:t>
            </a:r>
          </a:p>
          <a:p>
            <a:r>
              <a:rPr lang="fr-FR" sz="2800" b="1" dirty="0" smtClean="0">
                <a:latin typeface="Times New Roman" pitchFamily="18" charset="0"/>
                <a:cs typeface="Times New Roman" pitchFamily="18" charset="0"/>
              </a:rPr>
              <a:t>GPCR</a:t>
            </a:r>
          </a:p>
          <a:p>
            <a:r>
              <a:rPr lang="fr-FR" sz="2400" dirty="0" smtClean="0">
                <a:latin typeface="Times New Roman" pitchFamily="18" charset="0"/>
                <a:cs typeface="Times New Roman" pitchFamily="18" charset="0"/>
              </a:rPr>
              <a:t>Inactif (pas de changement dans                sa conformation)</a:t>
            </a:r>
            <a:endParaRPr lang="fr-FR" sz="2400" dirty="0">
              <a:latin typeface="Times New Roman" pitchFamily="18" charset="0"/>
              <a:cs typeface="Times New Roman" pitchFamily="18" charset="0"/>
            </a:endParaRPr>
          </a:p>
        </p:txBody>
      </p:sp>
      <p:sp>
        <p:nvSpPr>
          <p:cNvPr id="5" name="ZoneTexte 4"/>
          <p:cNvSpPr txBox="1"/>
          <p:nvPr/>
        </p:nvSpPr>
        <p:spPr>
          <a:xfrm>
            <a:off x="3286116" y="4143380"/>
            <a:ext cx="2214578" cy="1323439"/>
          </a:xfrm>
          <a:prstGeom prst="rect">
            <a:avLst/>
          </a:prstGeom>
          <a:noFill/>
        </p:spPr>
        <p:txBody>
          <a:bodyPr wrap="square" rtlCol="0">
            <a:spAutoFit/>
          </a:bodyPr>
          <a:lstStyle/>
          <a:p>
            <a:r>
              <a:rPr lang="fr-FR" sz="2800" b="1" dirty="0" smtClean="0">
                <a:latin typeface="Times New Roman" pitchFamily="18" charset="0"/>
                <a:cs typeface="Times New Roman" pitchFamily="18" charset="0"/>
              </a:rPr>
              <a:t>Protéine G (</a:t>
            </a:r>
            <a:r>
              <a:rPr lang="fr-FR" sz="2800" b="1" dirty="0" smtClean="0">
                <a:solidFill>
                  <a:srgbClr val="000000"/>
                </a:solidFill>
                <a:latin typeface="Times New Roman" pitchFamily="18" charset="0"/>
                <a:ea typeface="Calibri" pitchFamily="34" charset="0"/>
                <a:cs typeface="Times New Roman" pitchFamily="18" charset="0"/>
              </a:rPr>
              <a:t>α, β, y.)</a:t>
            </a:r>
            <a:r>
              <a:rPr lang="fr-FR" sz="2800" b="1" dirty="0" smtClean="0">
                <a:latin typeface="Times New Roman" pitchFamily="18" charset="0"/>
                <a:cs typeface="Times New Roman" pitchFamily="18" charset="0"/>
              </a:rPr>
              <a:t> </a:t>
            </a:r>
          </a:p>
          <a:p>
            <a:r>
              <a:rPr lang="fr-FR" sz="2400" dirty="0" smtClean="0">
                <a:latin typeface="Times New Roman" pitchFamily="18" charset="0"/>
                <a:cs typeface="Times New Roman" pitchFamily="18" charset="0"/>
              </a:rPr>
              <a:t>inactive</a:t>
            </a:r>
            <a:endParaRPr lang="fr-FR" sz="2400" dirty="0">
              <a:latin typeface="Times New Roman" pitchFamily="18" charset="0"/>
              <a:cs typeface="Times New Roman" pitchFamily="18" charset="0"/>
            </a:endParaRPr>
          </a:p>
        </p:txBody>
      </p:sp>
      <p:sp>
        <p:nvSpPr>
          <p:cNvPr id="6" name="ZoneTexte 5"/>
          <p:cNvSpPr txBox="1"/>
          <p:nvPr/>
        </p:nvSpPr>
        <p:spPr>
          <a:xfrm>
            <a:off x="5786446" y="4000504"/>
            <a:ext cx="1714512" cy="523220"/>
          </a:xfrm>
          <a:prstGeom prst="rect">
            <a:avLst/>
          </a:prstGeom>
          <a:noFill/>
        </p:spPr>
        <p:txBody>
          <a:bodyPr wrap="square" rtlCol="0">
            <a:spAutoFit/>
          </a:bodyPr>
          <a:lstStyle/>
          <a:p>
            <a:r>
              <a:rPr lang="fr-FR" sz="2800" b="1" dirty="0" smtClean="0">
                <a:latin typeface="Times New Roman" pitchFamily="18" charset="0"/>
                <a:cs typeface="Times New Roman" pitchFamily="18" charset="0"/>
              </a:rPr>
              <a:t>Effecteur</a:t>
            </a:r>
            <a:endParaRPr lang="fr-FR" sz="2800" b="1" dirty="0">
              <a:latin typeface="Times New Roman" pitchFamily="18" charset="0"/>
              <a:cs typeface="Times New Roman" pitchFamily="18" charset="0"/>
            </a:endParaRPr>
          </a:p>
        </p:txBody>
      </p:sp>
      <p:sp>
        <p:nvSpPr>
          <p:cNvPr id="7" name="Rectangle 6"/>
          <p:cNvSpPr/>
          <p:nvPr/>
        </p:nvSpPr>
        <p:spPr>
          <a:xfrm>
            <a:off x="214282" y="0"/>
            <a:ext cx="8501122" cy="954107"/>
          </a:xfrm>
          <a:prstGeom prst="rect">
            <a:avLst/>
          </a:prstGeom>
          <a:solidFill>
            <a:schemeClr val="accent1">
              <a:lumMod val="20000"/>
              <a:lumOff val="80000"/>
            </a:schemeClr>
          </a:solidFill>
          <a:ln w="38100">
            <a:solidFill>
              <a:schemeClr val="accent3">
                <a:lumMod val="40000"/>
                <a:lumOff val="60000"/>
              </a:schemeClr>
            </a:solidFill>
          </a:ln>
        </p:spPr>
        <p:txBody>
          <a:bodyPr wrap="square">
            <a:spAutoFit/>
          </a:bodyPr>
          <a:lstStyle/>
          <a:p>
            <a:pPr marL="514350" indent="-514350" algn="justLow" eaLnBrk="0" fontAlgn="base" hangingPunct="0">
              <a:spcBef>
                <a:spcPct val="0"/>
              </a:spcBef>
              <a:spcAft>
                <a:spcPct val="0"/>
              </a:spcAft>
              <a:buFont typeface="+mj-lt"/>
              <a:buAutoNum type="arabicPeriod"/>
              <a:tabLst>
                <a:tab pos="457200" algn="l"/>
              </a:tabLst>
            </a:pPr>
            <a:r>
              <a:rPr lang="fr-FR" sz="2800" b="1" dirty="0" smtClean="0">
                <a:latin typeface="Times New Roman" pitchFamily="18" charset="0"/>
                <a:ea typeface="Calibri" pitchFamily="34" charset="0"/>
                <a:cs typeface="Times New Roman" pitchFamily="18" charset="0"/>
              </a:rPr>
              <a:t>Clase des Récepteurs </a:t>
            </a:r>
            <a:r>
              <a:rPr lang="fr-FR" sz="2800" b="1" dirty="0" smtClean="0">
                <a:solidFill>
                  <a:schemeClr val="accent2">
                    <a:lumMod val="50000"/>
                  </a:schemeClr>
                </a:solidFill>
                <a:latin typeface="Times New Roman" pitchFamily="18" charset="0"/>
                <a:ea typeface="Calibri" pitchFamily="34" charset="0"/>
                <a:cs typeface="Times New Roman" pitchFamily="18" charset="0"/>
              </a:rPr>
              <a:t>Couplés aux Protéines G </a:t>
            </a:r>
            <a:r>
              <a:rPr lang="fr-FR" sz="2800" b="1" dirty="0">
                <a:latin typeface="Times New Roman" pitchFamily="18" charset="0"/>
                <a:cs typeface="Times New Roman" pitchFamily="18" charset="0"/>
              </a:rPr>
              <a:t>(GPCR</a:t>
            </a:r>
            <a:r>
              <a:rPr lang="fr-FR" sz="2800" b="1" dirty="0" smtClean="0">
                <a:latin typeface="Times New Roman" pitchFamily="18" charset="0"/>
                <a:cs typeface="Times New Roman" pitchFamily="18" charset="0"/>
              </a:rPr>
              <a:t>)</a:t>
            </a:r>
            <a:r>
              <a:rPr lang="fr-FR" sz="2800" b="1" dirty="0" smtClean="0">
                <a:solidFill>
                  <a:schemeClr val="accent2">
                    <a:lumMod val="50000"/>
                  </a:schemeClr>
                </a:solidFill>
                <a:latin typeface="Times New Roman" pitchFamily="18" charset="0"/>
                <a:ea typeface="Calibri" pitchFamily="34" charset="0"/>
                <a:cs typeface="Times New Roman" pitchFamily="18" charset="0"/>
              </a:rPr>
              <a:t> </a:t>
            </a:r>
            <a:endParaRPr lang="fr-FR" sz="2800" dirty="0" smtClean="0">
              <a:solidFill>
                <a:schemeClr val="accent2">
                  <a:lumMod val="50000"/>
                </a:schemeClr>
              </a:solidFill>
              <a:latin typeface="Times New Roman" pitchFamily="18" charset="0"/>
              <a:cs typeface="Times New Roman" pitchFamily="18" charset="0"/>
            </a:endParaRPr>
          </a:p>
        </p:txBody>
      </p:sp>
      <p:sp>
        <p:nvSpPr>
          <p:cNvPr id="8" name="Rectangle 7"/>
          <p:cNvSpPr/>
          <p:nvPr/>
        </p:nvSpPr>
        <p:spPr>
          <a:xfrm>
            <a:off x="0" y="1071546"/>
            <a:ext cx="8929718" cy="492443"/>
          </a:xfrm>
          <a:prstGeom prst="rect">
            <a:avLst/>
          </a:prstGeom>
        </p:spPr>
        <p:txBody>
          <a:bodyPr wrap="square">
            <a:spAutoFit/>
          </a:bodyPr>
          <a:lstStyle/>
          <a:p>
            <a:pPr>
              <a:buFont typeface="Courier New" pitchFamily="49" charset="0"/>
              <a:buChar char="o"/>
            </a:pPr>
            <a:r>
              <a:rPr lang="fr-FR" sz="2600" b="1" i="1" u="sng" dirty="0" smtClean="0">
                <a:latin typeface="Times New Roman" pitchFamily="18" charset="0"/>
                <a:cs typeface="Times New Roman" pitchFamily="18" charset="0"/>
              </a:rPr>
              <a:t> Etapes d’activation des récepteurs  couplés aux protéines G : </a:t>
            </a:r>
            <a:endParaRPr lang="fr-FR" sz="2600" dirty="0">
              <a:latin typeface="Times New Roman" pitchFamily="18" charset="0"/>
              <a:cs typeface="Times New Roman" pitchFamily="18" charset="0"/>
            </a:endParaRPr>
          </a:p>
        </p:txBody>
      </p:sp>
      <p:sp>
        <p:nvSpPr>
          <p:cNvPr id="9" name="ZoneTexte 8"/>
          <p:cNvSpPr txBox="1"/>
          <p:nvPr/>
        </p:nvSpPr>
        <p:spPr>
          <a:xfrm>
            <a:off x="7358082" y="2500306"/>
            <a:ext cx="1428760" cy="646331"/>
          </a:xfrm>
          <a:prstGeom prst="rect">
            <a:avLst/>
          </a:prstGeom>
          <a:noFill/>
        </p:spPr>
        <p:txBody>
          <a:bodyPr wrap="square" rtlCol="0">
            <a:spAutoFit/>
          </a:bodyPr>
          <a:lstStyle/>
          <a:p>
            <a:r>
              <a:rPr lang="fr-FR" dirty="0" smtClean="0"/>
              <a:t>Membrane plasmique</a:t>
            </a:r>
            <a:endParaRPr lang="fr-FR" dirty="0"/>
          </a:p>
        </p:txBody>
      </p:sp>
      <p:sp>
        <p:nvSpPr>
          <p:cNvPr id="10" name="ZoneTexte 9"/>
          <p:cNvSpPr txBox="1"/>
          <p:nvPr/>
        </p:nvSpPr>
        <p:spPr>
          <a:xfrm>
            <a:off x="7643834" y="4357694"/>
            <a:ext cx="1071570" cy="369332"/>
          </a:xfrm>
          <a:prstGeom prst="rect">
            <a:avLst/>
          </a:prstGeom>
          <a:noFill/>
        </p:spPr>
        <p:txBody>
          <a:bodyPr wrap="square" rtlCol="0">
            <a:spAutoFit/>
          </a:bodyPr>
          <a:lstStyle/>
          <a:p>
            <a:r>
              <a:rPr lang="fr-FR" dirty="0" smtClean="0"/>
              <a:t>Cytosol</a:t>
            </a:r>
            <a:endParaRPr lang="fr-FR" dirty="0"/>
          </a:p>
        </p:txBody>
      </p:sp>
      <p:sp>
        <p:nvSpPr>
          <p:cNvPr id="11" name="ZoneTexte 10"/>
          <p:cNvSpPr txBox="1"/>
          <p:nvPr/>
        </p:nvSpPr>
        <p:spPr>
          <a:xfrm>
            <a:off x="6429356" y="1714488"/>
            <a:ext cx="2714644" cy="369332"/>
          </a:xfrm>
          <a:prstGeom prst="rect">
            <a:avLst/>
          </a:prstGeom>
          <a:noFill/>
        </p:spPr>
        <p:txBody>
          <a:bodyPr wrap="square" rtlCol="0">
            <a:spAutoFit/>
          </a:bodyPr>
          <a:lstStyle/>
          <a:p>
            <a:r>
              <a:rPr lang="fr-FR" dirty="0" smtClean="0"/>
              <a:t>Milieu extracellulaire</a:t>
            </a:r>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19</a:t>
            </a:fld>
            <a:endParaRPr lang="fr-FR"/>
          </a:p>
        </p:txBody>
      </p:sp>
      <p:pic>
        <p:nvPicPr>
          <p:cNvPr id="3" name="Image 2"/>
          <p:cNvPicPr/>
          <p:nvPr/>
        </p:nvPicPr>
        <p:blipFill>
          <a:blip r:embed="rId2" cstate="print"/>
          <a:srcRect r="12069"/>
          <a:stretch>
            <a:fillRect/>
          </a:stretch>
        </p:blipFill>
        <p:spPr bwMode="auto">
          <a:xfrm>
            <a:off x="785786" y="571480"/>
            <a:ext cx="7286676" cy="2786079"/>
          </a:xfrm>
          <a:prstGeom prst="rect">
            <a:avLst/>
          </a:prstGeom>
          <a:noFill/>
          <a:ln w="9525">
            <a:noFill/>
            <a:miter lim="800000"/>
            <a:headEnd/>
            <a:tailEnd/>
          </a:ln>
        </p:spPr>
      </p:pic>
      <p:sp>
        <p:nvSpPr>
          <p:cNvPr id="4" name="Rectangle 3"/>
          <p:cNvSpPr/>
          <p:nvPr/>
        </p:nvSpPr>
        <p:spPr>
          <a:xfrm>
            <a:off x="428596" y="3929066"/>
            <a:ext cx="7643866" cy="1384995"/>
          </a:xfrm>
          <a:prstGeom prst="rect">
            <a:avLst/>
          </a:prstGeom>
        </p:spPr>
        <p:txBody>
          <a:bodyPr wrap="square">
            <a:spAutoFit/>
          </a:bodyPr>
          <a:lstStyle/>
          <a:p>
            <a:pPr marL="514350" indent="-514350" algn="just">
              <a:buFont typeface="+mj-lt"/>
              <a:buAutoNum type="arabicParenR"/>
            </a:pPr>
            <a:r>
              <a:rPr lang="fr-FR" sz="2800" b="1" dirty="0" smtClean="0">
                <a:solidFill>
                  <a:srgbClr val="000000"/>
                </a:solidFill>
                <a:latin typeface="Times New Roman" pitchFamily="18" charset="0"/>
                <a:ea typeface="Calibri" pitchFamily="34" charset="0"/>
                <a:cs typeface="Times New Roman" pitchFamily="18" charset="0"/>
              </a:rPr>
              <a:t>La fixation  du  ligand à son récepteur provoque le changement de sa conformation et accroît son affinité à la protéine G. </a:t>
            </a:r>
            <a:endParaRPr lang="fr-FR" sz="2800" dirty="0"/>
          </a:p>
        </p:txBody>
      </p:sp>
      <p:sp>
        <p:nvSpPr>
          <p:cNvPr id="5" name="Rectangle 4"/>
          <p:cNvSpPr/>
          <p:nvPr/>
        </p:nvSpPr>
        <p:spPr>
          <a:xfrm>
            <a:off x="2428860" y="142852"/>
            <a:ext cx="1393330" cy="584775"/>
          </a:xfrm>
          <a:prstGeom prst="rect">
            <a:avLst/>
          </a:prstGeom>
          <a:solidFill>
            <a:srgbClr val="FF66FF"/>
          </a:solidFill>
          <a:ln w="57150">
            <a:solidFill>
              <a:srgbClr val="990099"/>
            </a:solidFill>
          </a:ln>
        </p:spPr>
        <p:txBody>
          <a:bodyPr wrap="none">
            <a:spAutoFit/>
          </a:bodyPr>
          <a:lstStyle/>
          <a:p>
            <a:r>
              <a:rPr lang="fr-FR" b="1" dirty="0" smtClean="0">
                <a:solidFill>
                  <a:srgbClr val="000000"/>
                </a:solidFill>
                <a:latin typeface="Times New Roman" pitchFamily="18" charset="0"/>
                <a:ea typeface="Calibri" pitchFamily="34" charset="0"/>
                <a:cs typeface="Times New Roman" pitchFamily="18" charset="0"/>
              </a:rPr>
              <a:t> </a:t>
            </a:r>
            <a:r>
              <a:rPr lang="fr-FR" sz="3200" b="1" dirty="0" smtClean="0">
                <a:solidFill>
                  <a:srgbClr val="000000"/>
                </a:solidFill>
                <a:latin typeface="Times New Roman" pitchFamily="18" charset="0"/>
                <a:ea typeface="Calibri" pitchFamily="34" charset="0"/>
                <a:cs typeface="Times New Roman" pitchFamily="18" charset="0"/>
              </a:rPr>
              <a:t>ligand</a:t>
            </a:r>
            <a:r>
              <a:rPr lang="fr-FR" b="1" dirty="0" smtClean="0">
                <a:solidFill>
                  <a:srgbClr val="000000"/>
                </a:solidFill>
                <a:latin typeface="Times New Roman" pitchFamily="18" charset="0"/>
                <a:ea typeface="Calibri" pitchFamily="34" charset="0"/>
                <a:cs typeface="Times New Roman" pitchFamily="18" charset="0"/>
              </a:rPr>
              <a:t> </a:t>
            </a:r>
            <a:endParaRPr lang="fr-FR" dirty="0"/>
          </a:p>
        </p:txBody>
      </p:sp>
      <p:cxnSp>
        <p:nvCxnSpPr>
          <p:cNvPr id="7" name="Connecteur droit avec flèche 6"/>
          <p:cNvCxnSpPr/>
          <p:nvPr/>
        </p:nvCxnSpPr>
        <p:spPr>
          <a:xfrm rot="10800000" flipV="1">
            <a:off x="1785918" y="285728"/>
            <a:ext cx="642942" cy="357190"/>
          </a:xfrm>
          <a:prstGeom prst="straightConnector1">
            <a:avLst/>
          </a:prstGeom>
          <a:ln w="28575">
            <a:solidFill>
              <a:srgbClr val="990099"/>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7467600" cy="654032"/>
          </a:xfrm>
        </p:spPr>
        <p:txBody>
          <a:bodyPr>
            <a:noAutofit/>
          </a:bodyPr>
          <a:lstStyle/>
          <a:p>
            <a:r>
              <a:rPr lang="fr-FR" sz="3600" b="1" dirty="0" smtClean="0">
                <a:latin typeface="Times New Roman" pitchFamily="18" charset="0"/>
                <a:cs typeface="Times New Roman" pitchFamily="18" charset="0"/>
              </a:rPr>
              <a:t>INTRODUCTION</a:t>
            </a:r>
            <a:endParaRPr lang="fr-FR" sz="3600" b="1" dirty="0">
              <a:latin typeface="Times New Roman" pitchFamily="18" charset="0"/>
              <a:cs typeface="Times New Roman" pitchFamily="18" charset="0"/>
            </a:endParaRPr>
          </a:p>
        </p:txBody>
      </p:sp>
      <p:sp>
        <p:nvSpPr>
          <p:cNvPr id="3" name="Espace réservé du contenu 2"/>
          <p:cNvSpPr>
            <a:spLocks noGrp="1"/>
          </p:cNvSpPr>
          <p:nvPr>
            <p:ph sz="quarter" idx="1"/>
          </p:nvPr>
        </p:nvSpPr>
        <p:spPr>
          <a:xfrm>
            <a:off x="71406" y="571480"/>
            <a:ext cx="8143932" cy="6286520"/>
          </a:xfr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a:noAutofit/>
          </a:bodyPr>
          <a:lstStyle/>
          <a:p>
            <a:pPr algn="just">
              <a:buNone/>
            </a:pPr>
            <a:r>
              <a:rPr lang="fr-FR" dirty="0" smtClean="0">
                <a:latin typeface="Times New Roman" pitchFamily="18" charset="0"/>
                <a:cs typeface="Times New Roman" pitchFamily="18" charset="0"/>
              </a:rPr>
              <a:t>Il existe et d’une façon continue une communication intercellulaire qui fait intervenir:</a:t>
            </a:r>
          </a:p>
          <a:p>
            <a:pPr marL="457200" indent="-457200" algn="just">
              <a:buClr>
                <a:schemeClr val="accent3">
                  <a:lumMod val="75000"/>
                </a:schemeClr>
              </a:buClr>
              <a:buSzPct val="105000"/>
              <a:buFont typeface="+mj-lt"/>
              <a:buAutoNum type="arabicPeriod"/>
            </a:pPr>
            <a:r>
              <a:rPr lang="fr-FR" b="1" dirty="0" smtClean="0">
                <a:latin typeface="Times New Roman" pitchFamily="18" charset="0"/>
                <a:cs typeface="Times New Roman" pitchFamily="18" charset="0"/>
              </a:rPr>
              <a:t>Des signaux </a:t>
            </a:r>
            <a:r>
              <a:rPr lang="fr-FR" dirty="0" smtClean="0">
                <a:latin typeface="Times New Roman" pitchFamily="18" charset="0"/>
                <a:cs typeface="Times New Roman" pitchFamily="18" charset="0"/>
              </a:rPr>
              <a:t>appelés : </a:t>
            </a:r>
            <a:r>
              <a:rPr lang="fr-FR" dirty="0" smtClean="0">
                <a:solidFill>
                  <a:srgbClr val="FF0000"/>
                </a:solidFill>
                <a:latin typeface="Times New Roman" pitchFamily="18" charset="0"/>
                <a:cs typeface="Times New Roman" pitchFamily="18" charset="0"/>
              </a:rPr>
              <a:t>ligands</a:t>
            </a:r>
            <a:r>
              <a:rPr lang="fr-FR" dirty="0" smtClean="0">
                <a:latin typeface="Times New Roman" pitchFamily="18" charset="0"/>
                <a:cs typeface="Times New Roman" pitchFamily="18" charset="0"/>
              </a:rPr>
              <a:t> émis par des cellules émettrices et interceptés, à l’aide  de récepteurs spécifiques, par des cellules réceptrices, engendrant ainsi une transduction du signal </a:t>
            </a:r>
          </a:p>
          <a:p>
            <a:pPr marL="457200" indent="-457200" algn="just">
              <a:buClr>
                <a:schemeClr val="accent3">
                  <a:lumMod val="75000"/>
                </a:schemeClr>
              </a:buClr>
              <a:buSzPct val="105000"/>
              <a:buFont typeface="+mj-lt"/>
              <a:buAutoNum type="arabicPeriod"/>
            </a:pPr>
            <a:r>
              <a:rPr lang="fr-FR" b="1" dirty="0" smtClean="0">
                <a:latin typeface="Times New Roman" pitchFamily="18" charset="0"/>
                <a:cs typeface="Times New Roman" pitchFamily="18" charset="0"/>
              </a:rPr>
              <a:t>Des récepteurs</a:t>
            </a:r>
            <a:r>
              <a:rPr lang="fr-FR" dirty="0" smtClean="0">
                <a:latin typeface="Times New Roman" pitchFamily="18" charset="0"/>
                <a:cs typeface="Times New Roman" pitchFamily="18" charset="0"/>
              </a:rPr>
              <a:t>, qui sont des protéines </a:t>
            </a:r>
            <a:r>
              <a:rPr lang="fr-FR" b="1" dirty="0" smtClean="0">
                <a:latin typeface="Times New Roman" pitchFamily="18" charset="0"/>
                <a:cs typeface="Times New Roman" pitchFamily="18" charset="0"/>
              </a:rPr>
              <a:t>spécifiques</a:t>
            </a:r>
            <a:r>
              <a:rPr lang="fr-FR" dirty="0" smtClean="0">
                <a:latin typeface="Times New Roman" pitchFamily="18" charset="0"/>
                <a:cs typeface="Times New Roman" pitchFamily="18" charset="0"/>
              </a:rPr>
              <a:t> membranaires ou solubles dans le cytosol, reconnaissant très spécifiquement leur ligand (</a:t>
            </a:r>
            <a:r>
              <a:rPr lang="fr-FR" b="1" dirty="0" smtClean="0">
                <a:latin typeface="Times New Roman" pitchFamily="18" charset="0"/>
                <a:cs typeface="Times New Roman" pitchFamily="18" charset="0"/>
              </a:rPr>
              <a:t>modifient la conformation des protéines qui les </a:t>
            </a:r>
            <a:r>
              <a:rPr lang="fr-FR" i="1" u="sng" dirty="0" smtClean="0">
                <a:latin typeface="Times New Roman" pitchFamily="18" charset="0"/>
                <a:cs typeface="Times New Roman" pitchFamily="18" charset="0"/>
              </a:rPr>
              <a:t>suivent)</a:t>
            </a:r>
            <a:endParaRPr lang="fr-FR" dirty="0" smtClean="0">
              <a:latin typeface="Times New Roman" pitchFamily="18" charset="0"/>
              <a:cs typeface="Times New Roman" pitchFamily="18" charset="0"/>
            </a:endParaRPr>
          </a:p>
          <a:p>
            <a:pPr marL="457200" indent="-457200" algn="just">
              <a:buClr>
                <a:schemeClr val="accent3">
                  <a:lumMod val="75000"/>
                </a:schemeClr>
              </a:buClr>
              <a:buSzPct val="105000"/>
              <a:buFont typeface="+mj-lt"/>
              <a:buAutoNum type="arabicPeriod"/>
            </a:pPr>
            <a:r>
              <a:rPr lang="fr-FR" b="1" dirty="0" smtClean="0">
                <a:latin typeface="Times New Roman" pitchFamily="18" charset="0"/>
                <a:cs typeface="Times New Roman" pitchFamily="18" charset="0"/>
              </a:rPr>
              <a:t>Des molécules intermédiaires de signalisation</a:t>
            </a:r>
            <a:r>
              <a:rPr lang="fr-FR" dirty="0" smtClean="0">
                <a:latin typeface="Times New Roman" pitchFamily="18" charset="0"/>
                <a:cs typeface="Times New Roman" pitchFamily="18" charset="0"/>
              </a:rPr>
              <a:t>, qui constituent une cascade de transduction du signal depuis le récepteur jusqu’aux molécules déclenchant la réaction finale</a:t>
            </a:r>
          </a:p>
          <a:p>
            <a:pPr marL="457200" indent="-457200" algn="just">
              <a:buClr>
                <a:schemeClr val="accent3">
                  <a:lumMod val="75000"/>
                </a:schemeClr>
              </a:buClr>
              <a:buSzPct val="105000"/>
              <a:buFont typeface="+mj-lt"/>
              <a:buAutoNum type="arabicPeriod"/>
            </a:pPr>
            <a:r>
              <a:rPr lang="fr-FR" b="1" dirty="0" smtClean="0">
                <a:latin typeface="Times New Roman" pitchFamily="18" charset="0"/>
                <a:cs typeface="Times New Roman" pitchFamily="18" charset="0"/>
              </a:rPr>
              <a:t>Des molécules cibles</a:t>
            </a:r>
            <a:r>
              <a:rPr lang="fr-FR" dirty="0" smtClean="0">
                <a:latin typeface="Times New Roman" pitchFamily="18" charset="0"/>
                <a:cs typeface="Times New Roman" pitchFamily="18" charset="0"/>
              </a:rPr>
              <a:t>, qui sont des enzymes, des transporteurs membranaires, des protéines du cytosquelette ou des facteurs de transcription. </a:t>
            </a:r>
            <a:endParaRPr lang="fr-FR" dirty="0">
              <a:latin typeface="Times New Roman" pitchFamily="18" charset="0"/>
              <a:cs typeface="Times New Roman" pitchFamily="18" charset="0"/>
            </a:endParaRPr>
          </a:p>
        </p:txBody>
      </p:sp>
      <p:sp>
        <p:nvSpPr>
          <p:cNvPr id="4" name="Espace réservé du numéro de diapositive 3"/>
          <p:cNvSpPr>
            <a:spLocks noGrp="1"/>
          </p:cNvSpPr>
          <p:nvPr>
            <p:ph type="sldNum" sz="quarter" idx="15"/>
          </p:nvPr>
        </p:nvSpPr>
        <p:spPr/>
        <p:txBody>
          <a:bodyPr/>
          <a:lstStyle/>
          <a:p>
            <a:fld id="{B75B805E-5C2A-44E2-95C3-9B9A669011CC}" type="slidenum">
              <a:rPr lang="fr-FR" smtClean="0"/>
              <a:pPr/>
              <a:t>2</a:t>
            </a:fld>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20</a:t>
            </a:fld>
            <a:endParaRPr lang="fr-FR"/>
          </a:p>
        </p:txBody>
      </p:sp>
      <p:pic>
        <p:nvPicPr>
          <p:cNvPr id="3" name="Image 2"/>
          <p:cNvPicPr/>
          <p:nvPr/>
        </p:nvPicPr>
        <p:blipFill>
          <a:blip r:embed="rId2" cstate="print"/>
          <a:srcRect/>
          <a:stretch>
            <a:fillRect/>
          </a:stretch>
        </p:blipFill>
        <p:spPr bwMode="auto">
          <a:xfrm>
            <a:off x="785786" y="428604"/>
            <a:ext cx="7858180" cy="2928958"/>
          </a:xfrm>
          <a:prstGeom prst="rect">
            <a:avLst/>
          </a:prstGeom>
          <a:noFill/>
          <a:ln w="9525">
            <a:noFill/>
            <a:miter lim="800000"/>
            <a:headEnd/>
            <a:tailEnd/>
          </a:ln>
        </p:spPr>
      </p:pic>
      <p:sp>
        <p:nvSpPr>
          <p:cNvPr id="31745" name="Rectangle 1"/>
          <p:cNvSpPr>
            <a:spLocks noChangeArrowheads="1"/>
          </p:cNvSpPr>
          <p:nvPr/>
        </p:nvSpPr>
        <p:spPr bwMode="auto">
          <a:xfrm>
            <a:off x="214282" y="3429000"/>
            <a:ext cx="814393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 </a:t>
            </a:r>
            <a:r>
              <a:rPr lang="fr-FR" sz="2800" b="1" dirty="0" smtClean="0">
                <a:solidFill>
                  <a:srgbClr val="000000"/>
                </a:solidFill>
                <a:latin typeface="Times New Roman" pitchFamily="18" charset="0"/>
                <a:ea typeface="Calibri" pitchFamily="34" charset="0"/>
                <a:cs typeface="Times New Roman" pitchFamily="18" charset="0"/>
              </a:rPr>
              <a:t>I</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nteraction du récepteur avec la sous unité α  de la protéine G :</a:t>
            </a:r>
            <a:r>
              <a:rPr kumimoji="0" lang="fr-FR" sz="2800" b="1" i="0" u="none" strike="noStrike" cap="none" normalizeH="0" dirty="0" smtClean="0">
                <a:ln>
                  <a:noFill/>
                </a:ln>
                <a:solidFill>
                  <a:srgbClr val="000000"/>
                </a:solidFill>
                <a:effectLst/>
                <a:latin typeface="Times New Roman" pitchFamily="18" charset="0"/>
                <a:ea typeface="Calibri" pitchFamily="34" charset="0"/>
                <a:cs typeface="Times New Roman" pitchFamily="18" charset="0"/>
              </a:rPr>
              <a:t> le récepteur </a:t>
            </a:r>
            <a:r>
              <a:rPr lang="fr-FR" sz="2800" b="1" dirty="0" smtClean="0">
                <a:solidFill>
                  <a:srgbClr val="000000"/>
                </a:solidFill>
                <a:latin typeface="Times New Roman" pitchFamily="18" charset="0"/>
                <a:ea typeface="Calibri" pitchFamily="34" charset="0"/>
                <a:cs typeface="Times New Roman" pitchFamily="18" charset="0"/>
              </a:rPr>
              <a:t>s’unit à  la protéine G α à la face interne de la membrane et produit un complexe récepteur – protéine G </a:t>
            </a:r>
            <a:endParaRPr lang="fr-FR" sz="2800" dirty="0" smtClean="0">
              <a:latin typeface="Times New Roman" pitchFamily="18" charset="0"/>
              <a:cs typeface="Times New Roman" pitchFamily="18" charset="0"/>
            </a:endParaRPr>
          </a:p>
          <a:p>
            <a:pPr marL="0" marR="0" lvl="0" indent="0" algn="justLow" defTabSz="914400"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21</a:t>
            </a:fld>
            <a:endParaRPr lang="fr-FR"/>
          </a:p>
        </p:txBody>
      </p:sp>
      <p:pic>
        <p:nvPicPr>
          <p:cNvPr id="3" name="Image 2"/>
          <p:cNvPicPr/>
          <p:nvPr/>
        </p:nvPicPr>
        <p:blipFill>
          <a:blip r:embed="rId2" cstate="print"/>
          <a:srcRect l="3509" r="14035"/>
          <a:stretch>
            <a:fillRect/>
          </a:stretch>
        </p:blipFill>
        <p:spPr bwMode="auto">
          <a:xfrm>
            <a:off x="285720" y="214290"/>
            <a:ext cx="8358246" cy="3357586"/>
          </a:xfrm>
          <a:prstGeom prst="rect">
            <a:avLst/>
          </a:prstGeom>
          <a:noFill/>
          <a:ln w="9525">
            <a:noFill/>
            <a:miter lim="800000"/>
            <a:headEnd/>
            <a:tailEnd/>
          </a:ln>
        </p:spPr>
      </p:pic>
      <p:sp>
        <p:nvSpPr>
          <p:cNvPr id="4" name="Rectangle 3"/>
          <p:cNvSpPr/>
          <p:nvPr/>
        </p:nvSpPr>
        <p:spPr>
          <a:xfrm>
            <a:off x="357158" y="3643314"/>
            <a:ext cx="7643866" cy="2677656"/>
          </a:xfrm>
          <a:prstGeom prst="rect">
            <a:avLst/>
          </a:prstGeom>
        </p:spPr>
        <p:txBody>
          <a:bodyPr wrap="square">
            <a:spAutoFit/>
          </a:bodyPr>
          <a:lstStyle/>
          <a:p>
            <a:pPr algn="just"/>
            <a:r>
              <a:rPr lang="fr-FR" sz="2800" b="1" dirty="0" smtClean="0">
                <a:solidFill>
                  <a:srgbClr val="000000"/>
                </a:solidFill>
                <a:latin typeface="Times New Roman" pitchFamily="18" charset="0"/>
                <a:ea typeface="Calibri" pitchFamily="34" charset="0"/>
                <a:cs typeface="Times New Roman" pitchFamily="18" charset="0"/>
              </a:rPr>
              <a:t>3) La sous unité α  de la protéine G activée libère le GDP qui lui est fixé  et le remplace par un GTP. </a:t>
            </a:r>
            <a:br>
              <a:rPr lang="fr-FR" sz="2800" b="1" dirty="0" smtClean="0">
                <a:solidFill>
                  <a:srgbClr val="000000"/>
                </a:solidFill>
                <a:latin typeface="Times New Roman" pitchFamily="18" charset="0"/>
                <a:ea typeface="Calibri" pitchFamily="34" charset="0"/>
                <a:cs typeface="Times New Roman" pitchFamily="18" charset="0"/>
              </a:rPr>
            </a:br>
            <a:r>
              <a:rPr lang="fr-FR" sz="2800" b="1" dirty="0" smtClean="0">
                <a:solidFill>
                  <a:srgbClr val="000000"/>
                </a:solidFill>
                <a:latin typeface="Times New Roman" pitchFamily="18" charset="0"/>
                <a:ea typeface="Calibri" pitchFamily="34" charset="0"/>
                <a:cs typeface="Times New Roman" pitchFamily="18" charset="0"/>
              </a:rPr>
              <a:t>L’échange des nucléotides de guanine modifie la conformation de la sous unité G α   qui se sépare du récepteur et les sous unités β, y</a:t>
            </a:r>
            <a:endParaRPr lang="fr-FR"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22</a:t>
            </a:fld>
            <a:endParaRPr lang="fr-FR"/>
          </a:p>
        </p:txBody>
      </p:sp>
      <p:pic>
        <p:nvPicPr>
          <p:cNvPr id="3" name="Image 2"/>
          <p:cNvPicPr/>
          <p:nvPr/>
        </p:nvPicPr>
        <p:blipFill>
          <a:blip r:embed="rId2" cstate="print"/>
          <a:srcRect l="5059" t="-12820" r="15261"/>
          <a:stretch>
            <a:fillRect/>
          </a:stretch>
        </p:blipFill>
        <p:spPr bwMode="auto">
          <a:xfrm>
            <a:off x="214282" y="214290"/>
            <a:ext cx="8501122" cy="2214578"/>
          </a:xfrm>
          <a:prstGeom prst="rect">
            <a:avLst/>
          </a:prstGeom>
          <a:noFill/>
          <a:ln w="9525">
            <a:noFill/>
            <a:miter lim="800000"/>
            <a:headEnd/>
            <a:tailEnd/>
          </a:ln>
        </p:spPr>
      </p:pic>
      <p:sp>
        <p:nvSpPr>
          <p:cNvPr id="30721" name="Rectangle 1"/>
          <p:cNvSpPr>
            <a:spLocks noChangeArrowheads="1"/>
          </p:cNvSpPr>
          <p:nvPr/>
        </p:nvSpPr>
        <p:spPr bwMode="auto">
          <a:xfrm>
            <a:off x="214282" y="2500306"/>
            <a:ext cx="778674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lang="fr-FR" sz="2800" b="1" dirty="0" smtClean="0">
                <a:solidFill>
                  <a:srgbClr val="000000"/>
                </a:solidFill>
                <a:latin typeface="Times New Roman" pitchFamily="18" charset="0"/>
                <a:ea typeface="Calibri" pitchFamily="34" charset="0"/>
                <a:cs typeface="Times New Roman" pitchFamily="18" charset="0"/>
              </a:rPr>
              <a:t>4)</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Activation de l’effecteur : l’échange des nucléotides de guanine modifie la conformation de la sous unité G α   qui se sépare du récepteur et les sous unités β, y.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23</a:t>
            </a:fld>
            <a:endParaRPr lang="fr-FR"/>
          </a:p>
        </p:txBody>
      </p:sp>
      <p:sp>
        <p:nvSpPr>
          <p:cNvPr id="34817" name="Rectangle 1"/>
          <p:cNvSpPr>
            <a:spLocks noChangeArrowheads="1"/>
          </p:cNvSpPr>
          <p:nvPr/>
        </p:nvSpPr>
        <p:spPr bwMode="auto">
          <a:xfrm>
            <a:off x="0" y="2285992"/>
            <a:ext cx="8858280" cy="440120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fr-FR" sz="2800" b="1" dirty="0" smtClean="0">
                <a:solidFill>
                  <a:srgbClr val="000000"/>
                </a:solidFill>
                <a:latin typeface="Times New Roman" pitchFamily="18" charset="0"/>
                <a:ea typeface="Calibri" pitchFamily="34" charset="0"/>
                <a:cs typeface="Times New Roman" pitchFamily="18" charset="0"/>
              </a:rPr>
              <a:t>5)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Reformation du complexe trimère et retour à l’état initial :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La sous unité  G α    séparée possède sa propre activité catalytique : fonctionne comme une </a:t>
            </a:r>
            <a:r>
              <a:rPr kumimoji="0" lang="fr-FR" sz="28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GTPase</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qui hydrolyse le GTP et produit du GDP lié (protéine G inactivée). Cette neutralisation provoque son détachement de l’effecteur.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 même récepteur sera actif suffisamment longtemps pour activer une centaine de protéines G avant de retourner à un état inactif.</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 name="Image 3"/>
          <p:cNvPicPr/>
          <p:nvPr/>
        </p:nvPicPr>
        <p:blipFill>
          <a:blip r:embed="rId2" cstate="print"/>
          <a:srcRect l="10000" r="9091"/>
          <a:stretch>
            <a:fillRect/>
          </a:stretch>
        </p:blipFill>
        <p:spPr bwMode="auto">
          <a:xfrm>
            <a:off x="357158" y="0"/>
            <a:ext cx="8286808" cy="235745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24</a:t>
            </a:fld>
            <a:endParaRPr lang="fr-FR"/>
          </a:p>
        </p:txBody>
      </p:sp>
      <p:sp>
        <p:nvSpPr>
          <p:cNvPr id="3" name="Rectangle 2"/>
          <p:cNvSpPr/>
          <p:nvPr/>
        </p:nvSpPr>
        <p:spPr>
          <a:xfrm>
            <a:off x="214282" y="0"/>
            <a:ext cx="8501122" cy="954107"/>
          </a:xfrm>
          <a:prstGeom prst="rect">
            <a:avLst/>
          </a:prstGeom>
          <a:solidFill>
            <a:schemeClr val="accent1">
              <a:lumMod val="20000"/>
              <a:lumOff val="80000"/>
            </a:schemeClr>
          </a:solidFill>
          <a:ln w="38100">
            <a:solidFill>
              <a:schemeClr val="accent3">
                <a:lumMod val="40000"/>
                <a:lumOff val="60000"/>
              </a:schemeClr>
            </a:solidFill>
          </a:ln>
        </p:spPr>
        <p:txBody>
          <a:bodyPr wrap="square">
            <a:spAutoFit/>
          </a:bodyPr>
          <a:lstStyle/>
          <a:p>
            <a:pPr marL="514350" indent="-514350" algn="justLow" eaLnBrk="0" fontAlgn="base" hangingPunct="0">
              <a:spcBef>
                <a:spcPct val="0"/>
              </a:spcBef>
              <a:spcAft>
                <a:spcPct val="0"/>
              </a:spcAft>
              <a:buFont typeface="+mj-lt"/>
              <a:buAutoNum type="arabicPeriod"/>
              <a:tabLst>
                <a:tab pos="457200" algn="l"/>
              </a:tabLst>
            </a:pPr>
            <a:r>
              <a:rPr lang="fr-FR" sz="2800" b="1" dirty="0" smtClean="0">
                <a:latin typeface="Times New Roman" pitchFamily="18" charset="0"/>
                <a:ea typeface="Calibri" pitchFamily="34" charset="0"/>
                <a:cs typeface="Times New Roman" pitchFamily="18" charset="0"/>
              </a:rPr>
              <a:t>Clase des Récepteurs </a:t>
            </a:r>
            <a:r>
              <a:rPr lang="fr-FR" sz="2800" b="1" dirty="0" smtClean="0">
                <a:solidFill>
                  <a:schemeClr val="accent2">
                    <a:lumMod val="50000"/>
                  </a:schemeClr>
                </a:solidFill>
                <a:latin typeface="Times New Roman" pitchFamily="18" charset="0"/>
                <a:ea typeface="Calibri" pitchFamily="34" charset="0"/>
                <a:cs typeface="Times New Roman" pitchFamily="18" charset="0"/>
              </a:rPr>
              <a:t>Couplés aux Protéines G </a:t>
            </a:r>
            <a:r>
              <a:rPr lang="fr-FR" sz="2800" b="1" dirty="0">
                <a:latin typeface="Times New Roman" pitchFamily="18" charset="0"/>
                <a:cs typeface="Times New Roman" pitchFamily="18" charset="0"/>
              </a:rPr>
              <a:t>(GPCR</a:t>
            </a:r>
            <a:r>
              <a:rPr lang="fr-FR" sz="2800" b="1" dirty="0" smtClean="0">
                <a:latin typeface="Times New Roman" pitchFamily="18" charset="0"/>
                <a:cs typeface="Times New Roman" pitchFamily="18" charset="0"/>
              </a:rPr>
              <a:t>)</a:t>
            </a:r>
            <a:r>
              <a:rPr lang="fr-FR" sz="2800" b="1" dirty="0" smtClean="0">
                <a:solidFill>
                  <a:schemeClr val="accent2">
                    <a:lumMod val="50000"/>
                  </a:schemeClr>
                </a:solidFill>
                <a:latin typeface="Times New Roman" pitchFamily="18" charset="0"/>
                <a:ea typeface="Calibri" pitchFamily="34" charset="0"/>
                <a:cs typeface="Times New Roman" pitchFamily="18" charset="0"/>
              </a:rPr>
              <a:t> </a:t>
            </a:r>
            <a:endParaRPr lang="fr-FR" sz="2800" dirty="0" smtClean="0">
              <a:solidFill>
                <a:schemeClr val="accent2">
                  <a:lumMod val="50000"/>
                </a:schemeClr>
              </a:solidFill>
              <a:latin typeface="Times New Roman" pitchFamily="18" charset="0"/>
              <a:cs typeface="Times New Roman" pitchFamily="18" charset="0"/>
            </a:endParaRPr>
          </a:p>
        </p:txBody>
      </p:sp>
      <p:sp>
        <p:nvSpPr>
          <p:cNvPr id="2049" name="Rectangle 1"/>
          <p:cNvSpPr>
            <a:spLocks noChangeArrowheads="1"/>
          </p:cNvSpPr>
          <p:nvPr/>
        </p:nvSpPr>
        <p:spPr bwMode="auto">
          <a:xfrm>
            <a:off x="285720" y="1142984"/>
            <a:ext cx="8072494" cy="23698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fontAlgn="base">
              <a:spcBef>
                <a:spcPct val="0"/>
              </a:spcBef>
              <a:spcAft>
                <a:spcPct val="0"/>
              </a:spcAf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L’effet observé suite à l’activation de la protéine G  </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dépend  essentiellement de la nature de</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l</a:t>
            </a:r>
            <a:r>
              <a:rPr lang="fr-FR" sz="2800" b="1" dirty="0" smtClean="0">
                <a:solidFill>
                  <a:srgbClr val="000000"/>
                </a:solidFill>
                <a:latin typeface="Times New Roman" pitchFamily="18" charset="0"/>
                <a:ea typeface="Calibri" pitchFamily="34" charset="0"/>
                <a:cs typeface="Times New Roman" pitchFamily="18" charset="0"/>
              </a:rPr>
              <a:t>a sous unité G α GTP (forme active)</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en effet  il y a différents types de sous-unités</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α</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notamment les </a:t>
            </a:r>
            <a:r>
              <a:rPr kumimoji="0" lang="fr-FR" sz="36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Calibri" pitchFamily="34" charset="0"/>
                <a:cs typeface="Times New Roman" pitchFamily="18" charset="0"/>
              </a:rPr>
              <a:t>α s</a:t>
            </a:r>
            <a:r>
              <a:rPr kumimoji="0" lang="fr-F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et </a:t>
            </a:r>
            <a:r>
              <a:rPr kumimoji="0" lang="fr-FR" sz="3600" b="1" i="0" u="none" strike="noStrike" normalizeH="0" baseline="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ea typeface="Calibri" pitchFamily="34" charset="0"/>
                <a:cs typeface="Times New Roman" pitchFamily="18" charset="0"/>
              </a:rPr>
              <a:t>α i</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qui sont présentes dans la quasi-totalité des cellules.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25</a:t>
            </a:fld>
            <a:endParaRPr lang="fr-FR"/>
          </a:p>
        </p:txBody>
      </p:sp>
      <p:pic>
        <p:nvPicPr>
          <p:cNvPr id="3" name="Image 2"/>
          <p:cNvPicPr/>
          <p:nvPr/>
        </p:nvPicPr>
        <p:blipFill>
          <a:blip r:embed="rId2" cstate="print"/>
          <a:srcRect t="6250" r="2426"/>
          <a:stretch>
            <a:fillRect/>
          </a:stretch>
        </p:blipFill>
        <p:spPr bwMode="auto">
          <a:xfrm>
            <a:off x="0" y="0"/>
            <a:ext cx="9144000" cy="6858000"/>
          </a:xfrm>
          <a:prstGeom prst="rect">
            <a:avLst/>
          </a:prstGeom>
          <a:noFill/>
          <a:ln w="9525">
            <a:noFill/>
            <a:miter lim="800000"/>
            <a:headEnd/>
            <a:tailEnd/>
          </a:ln>
        </p:spPr>
      </p:pic>
      <p:sp>
        <p:nvSpPr>
          <p:cNvPr id="6" name="ZoneTexte 5"/>
          <p:cNvSpPr txBox="1"/>
          <p:nvPr/>
        </p:nvSpPr>
        <p:spPr>
          <a:xfrm>
            <a:off x="0" y="2357430"/>
            <a:ext cx="2071702" cy="1231106"/>
          </a:xfrm>
          <a:prstGeom prst="rect">
            <a:avLst/>
          </a:prstGeom>
          <a:solidFill>
            <a:srgbClr val="FF6600"/>
          </a:solidFill>
          <a:ln w="38100">
            <a:solidFill>
              <a:srgbClr val="FF6600"/>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fr-FR" sz="4800" dirty="0" smtClean="0">
                <a:latin typeface="Aharoni" pitchFamily="2" charset="-79"/>
                <a:cs typeface="Aharoni" pitchFamily="2" charset="-79"/>
              </a:rPr>
              <a:t>4</a:t>
            </a:r>
            <a:r>
              <a:rPr lang="fr-FR" sz="3200" dirty="0" smtClean="0">
                <a:latin typeface="Aharoni" pitchFamily="2" charset="-79"/>
                <a:cs typeface="Aharoni" pitchFamily="2" charset="-79"/>
              </a:rPr>
              <a:t> Groupes</a:t>
            </a:r>
          </a:p>
          <a:p>
            <a:r>
              <a:rPr lang="fr-FR" sz="3200" dirty="0" err="1" smtClean="0">
                <a:solidFill>
                  <a:schemeClr val="tx1"/>
                </a:solidFill>
                <a:latin typeface="Arial Black" pitchFamily="34" charset="0"/>
              </a:rPr>
              <a:t>G</a:t>
            </a:r>
            <a:r>
              <a:rPr lang="fr-FR" sz="3200" b="1" dirty="0" err="1" smtClean="0">
                <a:ln w="10541" cmpd="sng">
                  <a:solidFill>
                    <a:schemeClr val="accent1">
                      <a:shade val="88000"/>
                      <a:satMod val="110000"/>
                    </a:schemeClr>
                  </a:solidFill>
                  <a:prstDash val="solid"/>
                </a:ln>
                <a:solidFill>
                  <a:schemeClr val="tx1"/>
                </a:solidFill>
                <a:latin typeface="Arial Black" pitchFamily="34" charset="0"/>
                <a:ea typeface="Calibri" pitchFamily="34" charset="0"/>
                <a:cs typeface="Times New Roman" pitchFamily="18" charset="0"/>
              </a:rPr>
              <a:t>αGTP</a:t>
            </a:r>
            <a:endParaRPr lang="fr-FR" sz="3200" dirty="0">
              <a:latin typeface="Aharoni" pitchFamily="2" charset="-79"/>
              <a:cs typeface="Aharoni" pitchFamily="2" charset="-79"/>
            </a:endParaRPr>
          </a:p>
        </p:txBody>
      </p:sp>
      <p:sp>
        <p:nvSpPr>
          <p:cNvPr id="5" name="ZoneTexte 4"/>
          <p:cNvSpPr txBox="1"/>
          <p:nvPr/>
        </p:nvSpPr>
        <p:spPr>
          <a:xfrm>
            <a:off x="0" y="4000504"/>
            <a:ext cx="1785950" cy="1200329"/>
          </a:xfrm>
          <a:prstGeom prst="rect">
            <a:avLst/>
          </a:prstGeom>
          <a:solidFill>
            <a:srgbClr val="00CC00"/>
          </a:solidFill>
        </p:spPr>
        <p:txBody>
          <a:bodyPr wrap="square" rtlCol="0">
            <a:spAutoFit/>
          </a:bodyPr>
          <a:lstStyle/>
          <a:p>
            <a:r>
              <a:rPr lang="fr-FR" sz="2400" dirty="0" smtClean="0">
                <a:latin typeface="Arial Black" pitchFamily="34" charset="0"/>
                <a:cs typeface="Aharoni" pitchFamily="2" charset="-79"/>
              </a:rPr>
              <a:t>Principal effecteur primaire</a:t>
            </a:r>
            <a:endParaRPr lang="fr-FR" sz="2400" dirty="0">
              <a:latin typeface="Arial Black" pitchFamily="34" charset="0"/>
              <a:cs typeface="Aharoni" pitchFamily="2" charset="-79"/>
            </a:endParaRPr>
          </a:p>
        </p:txBody>
      </p:sp>
      <p:sp>
        <p:nvSpPr>
          <p:cNvPr id="7" name="ZoneTexte 6"/>
          <p:cNvSpPr txBox="1"/>
          <p:nvPr/>
        </p:nvSpPr>
        <p:spPr>
          <a:xfrm>
            <a:off x="1857356" y="5072074"/>
            <a:ext cx="1071570" cy="553998"/>
          </a:xfrm>
          <a:prstGeom prst="rect">
            <a:avLst/>
          </a:prstGeom>
          <a:noFill/>
          <a:ln w="57150">
            <a:solidFill>
              <a:srgbClr val="00CC00"/>
            </a:solidFill>
          </a:ln>
        </p:spPr>
        <p:txBody>
          <a:bodyPr wrap="square" lIns="0" tIns="0" rIns="0" bIns="0" rtlCol="0">
            <a:spAutoFit/>
          </a:bodyPr>
          <a:lstStyle/>
          <a:p>
            <a:r>
              <a:rPr lang="fr-FR" b="1" dirty="0" err="1" smtClean="0">
                <a:latin typeface="Arial Black" pitchFamily="34" charset="0"/>
              </a:rPr>
              <a:t>Adényl</a:t>
            </a:r>
            <a:r>
              <a:rPr lang="fr-FR" b="1" dirty="0" smtClean="0">
                <a:latin typeface="Arial Black" pitchFamily="34" charset="0"/>
              </a:rPr>
              <a:t> </a:t>
            </a:r>
            <a:r>
              <a:rPr lang="fr-FR" b="1" dirty="0" err="1" smtClean="0">
                <a:latin typeface="Arial Black" pitchFamily="34" charset="0"/>
              </a:rPr>
              <a:t>Cyclase</a:t>
            </a:r>
            <a:r>
              <a:rPr lang="fr-FR" b="1" dirty="0" smtClean="0">
                <a:latin typeface="Arial Black" pitchFamily="34" charset="0"/>
              </a:rPr>
              <a:t> </a:t>
            </a:r>
            <a:endParaRPr lang="fr-FR" b="1" dirty="0">
              <a:latin typeface="Arial Black" pitchFamily="34" charset="0"/>
            </a:endParaRPr>
          </a:p>
        </p:txBody>
      </p:sp>
      <p:sp>
        <p:nvSpPr>
          <p:cNvPr id="8" name="ZoneTexte 7"/>
          <p:cNvSpPr txBox="1"/>
          <p:nvPr/>
        </p:nvSpPr>
        <p:spPr>
          <a:xfrm>
            <a:off x="3357554" y="4929198"/>
            <a:ext cx="1071570" cy="830997"/>
          </a:xfrm>
          <a:prstGeom prst="rect">
            <a:avLst/>
          </a:prstGeom>
          <a:noFill/>
          <a:ln w="57150">
            <a:solidFill>
              <a:srgbClr val="00CC00"/>
            </a:solidFill>
          </a:ln>
        </p:spPr>
        <p:txBody>
          <a:bodyPr wrap="square" lIns="0" tIns="0" rIns="0" bIns="0" rtlCol="0">
            <a:spAutoFit/>
          </a:bodyPr>
          <a:lstStyle/>
          <a:p>
            <a:r>
              <a:rPr lang="fr-FR" b="1" dirty="0" err="1" smtClean="0">
                <a:latin typeface="Arial Black" pitchFamily="34" charset="0"/>
              </a:rPr>
              <a:t>Phospho</a:t>
            </a:r>
            <a:endParaRPr lang="fr-FR" b="1" dirty="0" smtClean="0">
              <a:latin typeface="Arial Black" pitchFamily="34" charset="0"/>
            </a:endParaRPr>
          </a:p>
          <a:p>
            <a:r>
              <a:rPr lang="fr-FR" b="1" dirty="0" smtClean="0">
                <a:latin typeface="Arial Black" pitchFamily="34" charset="0"/>
              </a:rPr>
              <a:t>Lipase C </a:t>
            </a:r>
            <a:endParaRPr lang="fr-FR" b="1" dirty="0">
              <a:latin typeface="Arial Black" pitchFamily="34" charset="0"/>
            </a:endParaRPr>
          </a:p>
        </p:txBody>
      </p:sp>
      <p:sp>
        <p:nvSpPr>
          <p:cNvPr id="9" name="ZoneTexte 8"/>
          <p:cNvSpPr txBox="1"/>
          <p:nvPr/>
        </p:nvSpPr>
        <p:spPr>
          <a:xfrm>
            <a:off x="4786314" y="4929198"/>
            <a:ext cx="1714512" cy="1508105"/>
          </a:xfrm>
          <a:prstGeom prst="rect">
            <a:avLst/>
          </a:prstGeom>
          <a:noFill/>
          <a:ln w="57150">
            <a:solidFill>
              <a:srgbClr val="00CC00"/>
            </a:solidFill>
          </a:ln>
        </p:spPr>
        <p:txBody>
          <a:bodyPr wrap="square" lIns="0" tIns="0" rIns="0" bIns="0" rtlCol="0">
            <a:spAutoFit/>
          </a:bodyPr>
          <a:lstStyle/>
          <a:p>
            <a:r>
              <a:rPr lang="fr-FR" b="1" dirty="0" smtClean="0">
                <a:latin typeface="Arial Black" pitchFamily="34" charset="0"/>
              </a:rPr>
              <a:t>Protéine G mono </a:t>
            </a:r>
            <a:r>
              <a:rPr lang="fr-FR" b="1" dirty="0" err="1" smtClean="0">
                <a:latin typeface="Arial Black" pitchFamily="34" charset="0"/>
              </a:rPr>
              <a:t>mérique</a:t>
            </a:r>
            <a:r>
              <a:rPr lang="fr-FR" b="1" dirty="0" smtClean="0">
                <a:latin typeface="Arial Black" pitchFamily="34" charset="0"/>
              </a:rPr>
              <a:t> Rho</a:t>
            </a:r>
          </a:p>
          <a:p>
            <a:r>
              <a:rPr lang="fr-FR" sz="2200" dirty="0" smtClean="0">
                <a:latin typeface="Times New Roman" pitchFamily="18" charset="0"/>
                <a:cs typeface="Times New Roman" pitchFamily="18" charset="0"/>
              </a:rPr>
              <a:t>Régulatrice du cytosquelette </a:t>
            </a:r>
            <a:endParaRPr lang="fr-FR" sz="2200" dirty="0">
              <a:latin typeface="Times New Roman" pitchFamily="18" charset="0"/>
              <a:cs typeface="Times New Roman" pitchFamily="18" charset="0"/>
            </a:endParaRPr>
          </a:p>
        </p:txBody>
      </p:sp>
      <p:cxnSp>
        <p:nvCxnSpPr>
          <p:cNvPr id="13" name="Connecteur droit avec flèche 12"/>
          <p:cNvCxnSpPr/>
          <p:nvPr/>
        </p:nvCxnSpPr>
        <p:spPr>
          <a:xfrm rot="5400000">
            <a:off x="2661828" y="5839238"/>
            <a:ext cx="535783"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flipH="1">
            <a:off x="2714612" y="6072206"/>
            <a:ext cx="428628" cy="285752"/>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dirty="0" smtClean="0">
                <a:latin typeface="Arial Black" pitchFamily="34" charset="0"/>
              </a:rPr>
              <a:t>_</a:t>
            </a:r>
            <a:r>
              <a:rPr lang="fr-FR" sz="3600" dirty="0" smtClean="0">
                <a:latin typeface="Arial Black" pitchFamily="34" charset="0"/>
              </a:rPr>
              <a:t>_</a:t>
            </a:r>
            <a:endParaRPr lang="fr-FR" sz="3600" dirty="0">
              <a:latin typeface="Arial Black" pitchFamily="34" charset="0"/>
            </a:endParaRPr>
          </a:p>
        </p:txBody>
      </p:sp>
      <p:cxnSp>
        <p:nvCxnSpPr>
          <p:cNvPr id="21" name="Connecteur droit avec flèche 20"/>
          <p:cNvCxnSpPr/>
          <p:nvPr/>
        </p:nvCxnSpPr>
        <p:spPr>
          <a:xfrm rot="5400000">
            <a:off x="1590258" y="5839238"/>
            <a:ext cx="535783"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flipH="1">
            <a:off x="1714480" y="6072206"/>
            <a:ext cx="571504" cy="285752"/>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latin typeface="Arial Black" pitchFamily="34" charset="0"/>
              </a:rPr>
              <a:t>+</a:t>
            </a:r>
            <a:endParaRPr lang="fr-FR" sz="3600" dirty="0">
              <a:latin typeface="Arial Black" pitchFamily="34" charset="0"/>
            </a:endParaRPr>
          </a:p>
        </p:txBody>
      </p:sp>
      <p:sp>
        <p:nvSpPr>
          <p:cNvPr id="26" name="Triangle isocèle 25"/>
          <p:cNvSpPr/>
          <p:nvPr/>
        </p:nvSpPr>
        <p:spPr>
          <a:xfrm rot="5400000">
            <a:off x="678656" y="5464989"/>
            <a:ext cx="714356" cy="2071670"/>
          </a:xfrm>
          <a:prstGeom prst="triangle">
            <a:avLst>
              <a:gd name="adj" fmla="val 47968"/>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fr-FR" sz="1400" dirty="0" smtClean="0">
                <a:solidFill>
                  <a:schemeClr val="tx1"/>
                </a:solidFill>
                <a:latin typeface="Arial Black" pitchFamily="34" charset="0"/>
              </a:rPr>
              <a:t>2ième messager</a:t>
            </a:r>
            <a:endParaRPr lang="fr-FR" sz="1400" dirty="0">
              <a:solidFill>
                <a:schemeClr val="tx1"/>
              </a:solidFill>
              <a:latin typeface="Arial Black" pitchFamily="34" charset="0"/>
            </a:endParaRPr>
          </a:p>
        </p:txBody>
      </p:sp>
      <p:sp>
        <p:nvSpPr>
          <p:cNvPr id="27" name="ZoneTexte 26"/>
          <p:cNvSpPr txBox="1"/>
          <p:nvPr/>
        </p:nvSpPr>
        <p:spPr>
          <a:xfrm>
            <a:off x="1357290" y="6357958"/>
            <a:ext cx="2428892" cy="369332"/>
          </a:xfrm>
          <a:prstGeom prst="rect">
            <a:avLst/>
          </a:prstGeom>
          <a:solidFill>
            <a:schemeClr val="accent2">
              <a:lumMod val="40000"/>
              <a:lumOff val="6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dirty="0" smtClean="0">
                <a:latin typeface="Arial Black" pitchFamily="34" charset="0"/>
              </a:rPr>
              <a:t>Synthèse d’</a:t>
            </a:r>
            <a:r>
              <a:rPr lang="fr-FR" dirty="0" err="1" smtClean="0">
                <a:latin typeface="Arial Black" pitchFamily="34" charset="0"/>
              </a:rPr>
              <a:t>AMPc</a:t>
            </a:r>
            <a:endParaRPr lang="fr-FR" dirty="0">
              <a:latin typeface="Arial Black" pitchFamily="34" charset="0"/>
            </a:endParaRPr>
          </a:p>
        </p:txBody>
      </p:sp>
      <p:sp>
        <p:nvSpPr>
          <p:cNvPr id="28" name="Rectangle 27"/>
          <p:cNvSpPr/>
          <p:nvPr/>
        </p:nvSpPr>
        <p:spPr>
          <a:xfrm>
            <a:off x="0" y="0"/>
            <a:ext cx="3571868" cy="71435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Arial Black" pitchFamily="34" charset="0"/>
              </a:rPr>
              <a:t>Protéine G inactivée</a:t>
            </a:r>
          </a:p>
          <a:p>
            <a:pPr algn="ctr"/>
            <a:r>
              <a:rPr lang="fr-FR" dirty="0" smtClean="0">
                <a:solidFill>
                  <a:schemeClr val="tx1"/>
                </a:solidFill>
                <a:latin typeface="Arial Black" pitchFamily="34" charset="0"/>
              </a:rPr>
              <a:t>(G</a:t>
            </a:r>
            <a:r>
              <a:rPr lang="fr-FR" b="1" dirty="0" smtClean="0">
                <a:ln w="10541" cmpd="sng">
                  <a:solidFill>
                    <a:schemeClr val="accent1">
                      <a:shade val="88000"/>
                      <a:satMod val="110000"/>
                    </a:schemeClr>
                  </a:solidFill>
                  <a:prstDash val="solid"/>
                </a:ln>
                <a:solidFill>
                  <a:schemeClr val="tx1"/>
                </a:solidFill>
                <a:latin typeface="Arial Black" pitchFamily="34" charset="0"/>
                <a:ea typeface="Calibri" pitchFamily="34" charset="0"/>
                <a:cs typeface="Times New Roman" pitchFamily="18" charset="0"/>
              </a:rPr>
              <a:t> α </a:t>
            </a:r>
            <a:r>
              <a:rPr lang="fr-FR" dirty="0" smtClean="0">
                <a:solidFill>
                  <a:schemeClr val="tx1"/>
                </a:solidFill>
                <a:latin typeface="Arial Black" pitchFamily="34" charset="0"/>
              </a:rPr>
              <a:t>fixant la GDP)</a:t>
            </a:r>
          </a:p>
        </p:txBody>
      </p:sp>
      <p:sp>
        <p:nvSpPr>
          <p:cNvPr id="29" name="Flèche droite 28"/>
          <p:cNvSpPr/>
          <p:nvPr/>
        </p:nvSpPr>
        <p:spPr>
          <a:xfrm>
            <a:off x="285720" y="785794"/>
            <a:ext cx="3500462" cy="9286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latin typeface="Arial Black" pitchFamily="34" charset="0"/>
              </a:rPr>
              <a:t>Activation </a:t>
            </a:r>
            <a:endParaRPr lang="fr-FR" sz="2400" dirty="0">
              <a:solidFill>
                <a:schemeClr val="tx1"/>
              </a:solidFill>
              <a:latin typeface="Arial Black" pitchFamily="34" charset="0"/>
            </a:endParaRPr>
          </a:p>
        </p:txBody>
      </p:sp>
      <p:sp>
        <p:nvSpPr>
          <p:cNvPr id="30" name="Rectangle 29"/>
          <p:cNvSpPr/>
          <p:nvPr/>
        </p:nvSpPr>
        <p:spPr>
          <a:xfrm>
            <a:off x="1714480" y="714356"/>
            <a:ext cx="1571636" cy="28575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65" name="Rectangle 1"/>
          <p:cNvSpPr>
            <a:spLocks noChangeArrowheads="1"/>
          </p:cNvSpPr>
          <p:nvPr/>
        </p:nvSpPr>
        <p:spPr bwMode="auto">
          <a:xfrm>
            <a:off x="5857884" y="0"/>
            <a:ext cx="3071802" cy="1015663"/>
          </a:xfrm>
          <a:prstGeom prst="rect">
            <a:avLst/>
          </a:prstGeom>
          <a:solidFill>
            <a:schemeClr val="bg2">
              <a:lumMod val="75000"/>
            </a:schemeClr>
          </a:solidFill>
          <a:ln>
            <a:solidFill>
              <a:schemeClr val="accent3"/>
            </a:solidFill>
            <a:headEnd/>
            <a:tailEnd/>
          </a:ln>
        </p:spPr>
        <p:style>
          <a:lnRef idx="2">
            <a:schemeClr val="accent2"/>
          </a:lnRef>
          <a:fillRef idx="1">
            <a:schemeClr val="lt1"/>
          </a:fillRef>
          <a:effectRef idx="0">
            <a:schemeClr val="accent2"/>
          </a:effectRef>
          <a:fontRef idx="minor">
            <a:schemeClr val="dk1"/>
          </a:fontRef>
        </p:style>
        <p:txBody>
          <a:bodyPr vert="horz" wrap="square" lIns="0" tIns="0" rIns="0" bIns="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2200" b="1" i="0" strike="noStrike" cap="none" normalizeH="0" baseline="0" dirty="0" smtClean="0">
                <a:ln>
                  <a:noFill/>
                </a:ln>
                <a:solidFill>
                  <a:srgbClr val="000000"/>
                </a:solidFill>
                <a:effectLst/>
                <a:latin typeface="Arial" pitchFamily="34" charset="0"/>
                <a:ea typeface="Calibri" pitchFamily="34" charset="0"/>
                <a:cs typeface="Arial" pitchFamily="34" charset="0"/>
              </a:rPr>
              <a:t>Figure</a:t>
            </a:r>
            <a:r>
              <a:rPr kumimoji="0" lang="fr-FR" sz="2200" b="1" i="0" strike="noStrike" cap="none" normalizeH="0" baseline="0" dirty="0" smtClean="0">
                <a:ln>
                  <a:noFill/>
                </a:ln>
                <a:solidFill>
                  <a:srgbClr val="000000"/>
                </a:solidFill>
                <a:effectLst/>
                <a:latin typeface="Calibri"/>
                <a:ea typeface="Calibri" pitchFamily="34" charset="0"/>
                <a:cs typeface="Arial" pitchFamily="34" charset="0"/>
              </a:rPr>
              <a:t> </a:t>
            </a:r>
            <a:r>
              <a:rPr kumimoji="0" lang="fr-FR" sz="2200" b="1" i="0" strike="noStrike" cap="none" normalizeH="0" baseline="0" dirty="0" smtClean="0">
                <a:ln>
                  <a:noFill/>
                </a:ln>
                <a:solidFill>
                  <a:srgbClr val="000000"/>
                </a:solidFill>
                <a:effectLst/>
                <a:latin typeface="Arial" pitchFamily="34" charset="0"/>
                <a:ea typeface="Calibri" pitchFamily="34" charset="0"/>
                <a:cs typeface="Arial" pitchFamily="34" charset="0"/>
              </a:rPr>
              <a:t>: Diff</a:t>
            </a:r>
            <a:r>
              <a:rPr kumimoji="0" lang="fr-FR" sz="2200" b="1" i="0" strike="noStrike" cap="none" normalizeH="0" baseline="0" dirty="0" smtClean="0">
                <a:ln>
                  <a:noFill/>
                </a:ln>
                <a:solidFill>
                  <a:srgbClr val="000000"/>
                </a:solidFill>
                <a:effectLst/>
                <a:latin typeface="Calibri"/>
                <a:ea typeface="Calibri" pitchFamily="34" charset="0"/>
                <a:cs typeface="Arial" pitchFamily="34" charset="0"/>
              </a:rPr>
              <a:t>é</a:t>
            </a:r>
            <a:r>
              <a:rPr kumimoji="0" lang="fr-FR" sz="2200" b="1" i="0" strike="noStrike" cap="none" normalizeH="0" baseline="0" dirty="0" smtClean="0">
                <a:ln>
                  <a:noFill/>
                </a:ln>
                <a:solidFill>
                  <a:srgbClr val="000000"/>
                </a:solidFill>
                <a:effectLst/>
                <a:latin typeface="Arial" pitchFamily="34" charset="0"/>
                <a:ea typeface="Calibri" pitchFamily="34" charset="0"/>
                <a:cs typeface="Arial" pitchFamily="34" charset="0"/>
              </a:rPr>
              <a:t>rents effecteurs stimul</a:t>
            </a:r>
            <a:r>
              <a:rPr kumimoji="0" lang="fr-FR" sz="2200" b="1" i="0" strike="noStrike" cap="none" normalizeH="0" baseline="0" dirty="0" smtClean="0">
                <a:ln>
                  <a:noFill/>
                </a:ln>
                <a:solidFill>
                  <a:srgbClr val="000000"/>
                </a:solidFill>
                <a:effectLst/>
                <a:latin typeface="Calibri"/>
                <a:ea typeface="Calibri" pitchFamily="34" charset="0"/>
                <a:cs typeface="Arial" pitchFamily="34" charset="0"/>
              </a:rPr>
              <a:t>é</a:t>
            </a:r>
            <a:r>
              <a:rPr kumimoji="0" lang="fr-FR" sz="2200" b="1" i="0" strike="noStrike" cap="none" normalizeH="0" baseline="0" dirty="0" smtClean="0">
                <a:ln>
                  <a:noFill/>
                </a:ln>
                <a:solidFill>
                  <a:srgbClr val="000000"/>
                </a:solidFill>
                <a:effectLst/>
                <a:latin typeface="Arial" pitchFamily="34" charset="0"/>
                <a:ea typeface="Calibri" pitchFamily="34" charset="0"/>
                <a:cs typeface="Arial" pitchFamily="34" charset="0"/>
              </a:rPr>
              <a:t>s par la prot</a:t>
            </a:r>
            <a:r>
              <a:rPr kumimoji="0" lang="fr-FR" sz="2200" b="1" i="0" strike="noStrike" cap="none" normalizeH="0" baseline="0" dirty="0" smtClean="0">
                <a:ln>
                  <a:noFill/>
                </a:ln>
                <a:solidFill>
                  <a:srgbClr val="000000"/>
                </a:solidFill>
                <a:effectLst/>
                <a:latin typeface="Calibri"/>
                <a:ea typeface="Calibri" pitchFamily="34" charset="0"/>
                <a:cs typeface="Arial" pitchFamily="34" charset="0"/>
              </a:rPr>
              <a:t>é</a:t>
            </a:r>
            <a:r>
              <a:rPr kumimoji="0" lang="fr-FR" sz="2200" b="1" i="0" strike="noStrike" cap="none" normalizeH="0" baseline="0" dirty="0" smtClean="0">
                <a:ln>
                  <a:noFill/>
                </a:ln>
                <a:solidFill>
                  <a:srgbClr val="000000"/>
                </a:solidFill>
                <a:effectLst/>
                <a:latin typeface="Arial" pitchFamily="34" charset="0"/>
                <a:ea typeface="Calibri" pitchFamily="34" charset="0"/>
                <a:cs typeface="Arial" pitchFamily="34" charset="0"/>
              </a:rPr>
              <a:t>ine G, activ</a:t>
            </a:r>
            <a:r>
              <a:rPr kumimoji="0" lang="fr-FR" sz="2200" b="1" i="0" strike="noStrike" cap="none" normalizeH="0" baseline="0" dirty="0" smtClean="0">
                <a:ln>
                  <a:noFill/>
                </a:ln>
                <a:solidFill>
                  <a:srgbClr val="000000"/>
                </a:solidFill>
                <a:effectLst/>
                <a:latin typeface="Calibri"/>
                <a:ea typeface="Calibri" pitchFamily="34" charset="0"/>
                <a:cs typeface="Arial" pitchFamily="34" charset="0"/>
              </a:rPr>
              <a:t>é</a:t>
            </a:r>
            <a:r>
              <a:rPr kumimoji="0" lang="fr-FR" sz="2200" b="1" i="0" strike="noStrike" cap="none" normalizeH="0" baseline="0" dirty="0" smtClean="0">
                <a:ln>
                  <a:noFill/>
                </a:ln>
                <a:solidFill>
                  <a:srgbClr val="000000"/>
                </a:solidFill>
                <a:effectLst/>
                <a:latin typeface="Arial" pitchFamily="34" charset="0"/>
                <a:ea typeface="Calibri" pitchFamily="34" charset="0"/>
                <a:cs typeface="Arial" pitchFamily="34" charset="0"/>
              </a:rPr>
              <a:t>e</a:t>
            </a:r>
            <a:endParaRPr kumimoji="0" lang="fr-FR" sz="22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26</a:t>
            </a:fld>
            <a:endParaRPr lang="fr-FR"/>
          </a:p>
        </p:txBody>
      </p:sp>
      <p:graphicFrame>
        <p:nvGraphicFramePr>
          <p:cNvPr id="3" name="Tableau 2"/>
          <p:cNvGraphicFramePr>
            <a:graphicFrameLocks noGrp="1"/>
          </p:cNvGraphicFramePr>
          <p:nvPr/>
        </p:nvGraphicFramePr>
        <p:xfrm>
          <a:off x="285720" y="1014666"/>
          <a:ext cx="8429685" cy="5843334"/>
        </p:xfrm>
        <a:graphic>
          <a:graphicData uri="http://schemas.openxmlformats.org/drawingml/2006/table">
            <a:tbl>
              <a:tblPr firstRow="1" bandRow="1">
                <a:tableStyleId>{5C22544A-7EE6-4342-B048-85BDC9FD1C3A}</a:tableStyleId>
              </a:tblPr>
              <a:tblGrid>
                <a:gridCol w="2357454"/>
                <a:gridCol w="3786214"/>
                <a:gridCol w="2286017"/>
              </a:tblGrid>
              <a:tr h="888024">
                <a:tc>
                  <a:txBody>
                    <a:bodyPr/>
                    <a:lstStyle/>
                    <a:p>
                      <a:pPr algn="just"/>
                      <a:r>
                        <a:rPr kumimoji="0" lang="fr-FR" sz="2800" b="1" kern="1200" dirty="0" smtClean="0">
                          <a:solidFill>
                            <a:schemeClr val="lt1"/>
                          </a:solidFill>
                          <a:latin typeface="Times New Roman" pitchFamily="18" charset="0"/>
                          <a:ea typeface="+mn-ea"/>
                          <a:cs typeface="Times New Roman" pitchFamily="18" charset="0"/>
                        </a:rPr>
                        <a:t>Nature de la protéine G α</a:t>
                      </a:r>
                      <a:endParaRPr lang="fr-FR" sz="2800" dirty="0">
                        <a:latin typeface="Times New Roman" pitchFamily="18" charset="0"/>
                        <a:cs typeface="Times New Roman" pitchFamily="18" charset="0"/>
                      </a:endParaRPr>
                    </a:p>
                  </a:txBody>
                  <a:tcPr/>
                </a:tc>
                <a:tc>
                  <a:txBody>
                    <a:bodyPr/>
                    <a:lstStyle/>
                    <a:p>
                      <a:pPr algn="just"/>
                      <a:r>
                        <a:rPr kumimoji="0" lang="fr-FR" sz="2800" b="1" kern="1200" dirty="0" smtClean="0">
                          <a:solidFill>
                            <a:schemeClr val="lt1"/>
                          </a:solidFill>
                          <a:latin typeface="Times New Roman" pitchFamily="18" charset="0"/>
                          <a:ea typeface="+mn-ea"/>
                          <a:cs typeface="Times New Roman" pitchFamily="18" charset="0"/>
                        </a:rPr>
                        <a:t>Rôle stimulateur </a:t>
                      </a:r>
                      <a:endParaRPr lang="fr-FR" sz="2800" dirty="0">
                        <a:latin typeface="Times New Roman" pitchFamily="18" charset="0"/>
                        <a:cs typeface="Times New Roman" pitchFamily="18" charset="0"/>
                      </a:endParaRPr>
                    </a:p>
                  </a:txBody>
                  <a:tcPr/>
                </a:tc>
                <a:tc>
                  <a:txBody>
                    <a:bodyPr/>
                    <a:lstStyle/>
                    <a:p>
                      <a:pPr algn="just"/>
                      <a:r>
                        <a:rPr kumimoji="0" lang="fr-FR" sz="2800" b="1" kern="1200" dirty="0" smtClean="0">
                          <a:solidFill>
                            <a:schemeClr val="lt1"/>
                          </a:solidFill>
                          <a:latin typeface="Times New Roman" pitchFamily="18" charset="0"/>
                          <a:ea typeface="+mn-ea"/>
                          <a:cs typeface="Times New Roman" pitchFamily="18" charset="0"/>
                        </a:rPr>
                        <a:t>Effet biologique </a:t>
                      </a:r>
                      <a:endParaRPr lang="fr-FR" sz="2800" dirty="0">
                        <a:latin typeface="Times New Roman" pitchFamily="18" charset="0"/>
                        <a:cs typeface="Times New Roman" pitchFamily="18" charset="0"/>
                      </a:endParaRPr>
                    </a:p>
                  </a:txBody>
                  <a:tcPr/>
                </a:tc>
              </a:tr>
              <a:tr h="4898454">
                <a:tc>
                  <a:txBody>
                    <a:bodyPr/>
                    <a:lstStyle/>
                    <a:p>
                      <a:pPr algn="just"/>
                      <a:r>
                        <a:rPr kumimoji="0" lang="fr-FR" sz="2800" b="1" kern="1200" dirty="0" smtClean="0">
                          <a:solidFill>
                            <a:schemeClr val="dk1"/>
                          </a:solidFill>
                          <a:latin typeface="Times New Roman" pitchFamily="18" charset="0"/>
                          <a:ea typeface="+mn-ea"/>
                          <a:cs typeface="Times New Roman" pitchFamily="18" charset="0"/>
                        </a:rPr>
                        <a:t>α s de la protéine </a:t>
                      </a:r>
                      <a:r>
                        <a:rPr kumimoji="0" lang="fr-FR" sz="2800" b="1" kern="1200" dirty="0" err="1" smtClean="0">
                          <a:solidFill>
                            <a:schemeClr val="dk1"/>
                          </a:solidFill>
                          <a:latin typeface="Times New Roman" pitchFamily="18" charset="0"/>
                          <a:ea typeface="+mn-ea"/>
                          <a:cs typeface="Times New Roman" pitchFamily="18" charset="0"/>
                        </a:rPr>
                        <a:t>Gs</a:t>
                      </a:r>
                      <a:r>
                        <a:rPr kumimoji="0" lang="fr-FR" sz="2800" b="1" kern="1200" dirty="0" smtClean="0">
                          <a:solidFill>
                            <a:schemeClr val="dk1"/>
                          </a:solidFill>
                          <a:latin typeface="Times New Roman" pitchFamily="18" charset="0"/>
                          <a:ea typeface="+mn-ea"/>
                          <a:cs typeface="Times New Roman" pitchFamily="18" charset="0"/>
                        </a:rPr>
                        <a:t> (s : stimulant)</a:t>
                      </a:r>
                      <a:endParaRPr lang="fr-FR" sz="2800" dirty="0">
                        <a:latin typeface="Times New Roman" pitchFamily="18" charset="0"/>
                        <a:cs typeface="Times New Roman" pitchFamily="18" charset="0"/>
                      </a:endParaRPr>
                    </a:p>
                  </a:txBody>
                  <a:tcPr/>
                </a:tc>
                <a:tc>
                  <a:txBody>
                    <a:bodyPr/>
                    <a:lstStyle/>
                    <a:p>
                      <a:pPr marL="514350" marR="0" indent="-514350" algn="just" defTabSz="914400" rtl="0" eaLnBrk="1" fontAlgn="auto" latinLnBrk="0" hangingPunct="1">
                        <a:lnSpc>
                          <a:spcPct val="100000"/>
                        </a:lnSpc>
                        <a:spcBef>
                          <a:spcPts val="0"/>
                        </a:spcBef>
                        <a:spcAft>
                          <a:spcPts val="0"/>
                        </a:spcAft>
                        <a:buClrTx/>
                        <a:buSzTx/>
                        <a:buFont typeface="+mj-lt"/>
                        <a:buAutoNum type="arabicParenR"/>
                        <a:tabLst/>
                        <a:defRPr/>
                      </a:pPr>
                      <a:r>
                        <a:rPr kumimoji="0" lang="fr-FR" sz="2800" b="1" kern="1200" dirty="0" smtClean="0">
                          <a:solidFill>
                            <a:schemeClr val="dk1"/>
                          </a:solidFill>
                          <a:latin typeface="Times New Roman" pitchFamily="18" charset="0"/>
                          <a:ea typeface="+mn-ea"/>
                          <a:cs typeface="Times New Roman" pitchFamily="18" charset="0"/>
                        </a:rPr>
                        <a:t>Activation de l'</a:t>
                      </a:r>
                      <a:r>
                        <a:rPr kumimoji="0" lang="fr-FR" sz="2800" b="1" kern="1200" dirty="0" err="1" smtClean="0">
                          <a:solidFill>
                            <a:schemeClr val="dk1"/>
                          </a:solidFill>
                          <a:latin typeface="Times New Roman" pitchFamily="18" charset="0"/>
                          <a:ea typeface="+mn-ea"/>
                          <a:cs typeface="Times New Roman" pitchFamily="18" charset="0"/>
                        </a:rPr>
                        <a:t>adénylcyclase</a:t>
                      </a:r>
                      <a:r>
                        <a:rPr kumimoji="0" lang="fr-FR" sz="2800" b="1" kern="1200" dirty="0" smtClean="0">
                          <a:solidFill>
                            <a:schemeClr val="dk1"/>
                          </a:solidFill>
                          <a:latin typeface="Times New Roman" pitchFamily="18" charset="0"/>
                          <a:ea typeface="+mn-ea"/>
                          <a:cs typeface="Times New Roman" pitchFamily="18" charset="0"/>
                        </a:rPr>
                        <a:t> (effecteur primaire) avec augmentation de la synthèse d'AMP cyclique (second  messager ). L’</a:t>
                      </a:r>
                      <a:r>
                        <a:rPr kumimoji="0" lang="fr-FR" sz="2800" b="1" kern="1200" dirty="0" err="1" smtClean="0">
                          <a:solidFill>
                            <a:schemeClr val="dk1"/>
                          </a:solidFill>
                          <a:latin typeface="Times New Roman" pitchFamily="18" charset="0"/>
                          <a:ea typeface="+mn-ea"/>
                          <a:cs typeface="Times New Roman" pitchFamily="18" charset="0"/>
                        </a:rPr>
                        <a:t>AMPc</a:t>
                      </a:r>
                      <a:r>
                        <a:rPr kumimoji="0" lang="fr-FR" sz="2800" b="1" kern="1200" dirty="0" smtClean="0">
                          <a:solidFill>
                            <a:schemeClr val="dk1"/>
                          </a:solidFill>
                          <a:latin typeface="Times New Roman" pitchFamily="18" charset="0"/>
                          <a:ea typeface="+mn-ea"/>
                          <a:cs typeface="Times New Roman" pitchFamily="18" charset="0"/>
                        </a:rPr>
                        <a:t> active PKA (</a:t>
                      </a:r>
                      <a:r>
                        <a:rPr kumimoji="0" lang="fr-FR" sz="2800" b="1" kern="1200" dirty="0" err="1" smtClean="0">
                          <a:solidFill>
                            <a:schemeClr val="dk1"/>
                          </a:solidFill>
                          <a:latin typeface="Times New Roman" pitchFamily="18" charset="0"/>
                          <a:ea typeface="+mn-ea"/>
                          <a:cs typeface="Times New Roman" pitchFamily="18" charset="0"/>
                        </a:rPr>
                        <a:t>proteine</a:t>
                      </a:r>
                      <a:r>
                        <a:rPr kumimoji="0" lang="fr-FR" sz="2800" b="1" kern="1200" dirty="0" smtClean="0">
                          <a:solidFill>
                            <a:schemeClr val="dk1"/>
                          </a:solidFill>
                          <a:latin typeface="Times New Roman" pitchFamily="18" charset="0"/>
                          <a:ea typeface="+mn-ea"/>
                          <a:cs typeface="Times New Roman" pitchFamily="18" charset="0"/>
                        </a:rPr>
                        <a:t> kinase A = effecteur secondaire) </a:t>
                      </a:r>
                      <a:endParaRPr lang="fr-FR" sz="280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dk1"/>
                          </a:solidFill>
                          <a:latin typeface="Times New Roman" pitchFamily="18" charset="0"/>
                          <a:ea typeface="+mn-ea"/>
                          <a:cs typeface="Times New Roman" pitchFamily="18" charset="0"/>
                        </a:rPr>
                        <a:t>Phosphorylation augmente</a:t>
                      </a:r>
                      <a:endParaRPr kumimoji="0" lang="fr-FR" sz="2800" kern="1200" dirty="0" smtClean="0">
                        <a:solidFill>
                          <a:schemeClr val="dk1"/>
                        </a:solidFill>
                        <a:latin typeface="Times New Roman" pitchFamily="18" charset="0"/>
                        <a:ea typeface="+mn-ea"/>
                        <a:cs typeface="Times New Roman" pitchFamily="18" charset="0"/>
                      </a:endParaRPr>
                    </a:p>
                    <a:p>
                      <a:pPr algn="just"/>
                      <a:endParaRPr lang="fr-FR" sz="2800" dirty="0">
                        <a:latin typeface="Times New Roman" pitchFamily="18" charset="0"/>
                        <a:cs typeface="Times New Roman" pitchFamily="18" charset="0"/>
                      </a:endParaRPr>
                    </a:p>
                  </a:txBody>
                  <a:tcPr/>
                </a:tc>
              </a:tr>
            </a:tbl>
          </a:graphicData>
        </a:graphic>
      </p:graphicFrame>
      <p:sp>
        <p:nvSpPr>
          <p:cNvPr id="4" name="Rectangle 3"/>
          <p:cNvSpPr/>
          <p:nvPr/>
        </p:nvSpPr>
        <p:spPr>
          <a:xfrm>
            <a:off x="357158" y="214290"/>
            <a:ext cx="8572560" cy="523220"/>
          </a:xfrm>
          <a:prstGeom prst="rect">
            <a:avLst/>
          </a:prstGeom>
        </p:spPr>
        <p:txBody>
          <a:bodyPr wrap="square">
            <a:spAutoFit/>
          </a:bodyPr>
          <a:lstStyle/>
          <a:p>
            <a:r>
              <a:rPr lang="fr-FR" sz="2800" b="1" dirty="0" smtClean="0">
                <a:latin typeface="Times New Roman" pitchFamily="18" charset="0"/>
                <a:ea typeface="Calibri" pitchFamily="34" charset="0"/>
                <a:cs typeface="Times New Roman" pitchFamily="18" charset="0"/>
              </a:rPr>
              <a:t>Tableau: Diversité d’action de la protéine G. </a:t>
            </a:r>
            <a:endParaRPr lang="fr-FR"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27</a:t>
            </a:fld>
            <a:endParaRPr lang="fr-FR"/>
          </a:p>
        </p:txBody>
      </p:sp>
      <p:graphicFrame>
        <p:nvGraphicFramePr>
          <p:cNvPr id="3" name="Tableau 2"/>
          <p:cNvGraphicFramePr>
            <a:graphicFrameLocks noGrp="1"/>
          </p:cNvGraphicFramePr>
          <p:nvPr/>
        </p:nvGraphicFramePr>
        <p:xfrm>
          <a:off x="285720" y="285728"/>
          <a:ext cx="8429685" cy="4450080"/>
        </p:xfrm>
        <a:graphic>
          <a:graphicData uri="http://schemas.openxmlformats.org/drawingml/2006/table">
            <a:tbl>
              <a:tblPr firstRow="1" bandRow="1">
                <a:tableStyleId>{5C22544A-7EE6-4342-B048-85BDC9FD1C3A}</a:tableStyleId>
              </a:tblPr>
              <a:tblGrid>
                <a:gridCol w="2357454"/>
                <a:gridCol w="3786214"/>
                <a:gridCol w="2286017"/>
              </a:tblGrid>
              <a:tr h="370840">
                <a:tc>
                  <a:txBody>
                    <a:bodyPr/>
                    <a:lstStyle/>
                    <a:p>
                      <a:pPr algn="just"/>
                      <a:r>
                        <a:rPr kumimoji="0" lang="fr-FR" sz="2800" b="1" kern="1200" dirty="0" smtClean="0">
                          <a:solidFill>
                            <a:schemeClr val="lt1"/>
                          </a:solidFill>
                          <a:latin typeface="Times New Roman" pitchFamily="18" charset="0"/>
                          <a:ea typeface="+mn-ea"/>
                          <a:cs typeface="Times New Roman" pitchFamily="18" charset="0"/>
                        </a:rPr>
                        <a:t>Nature de la protéine G α</a:t>
                      </a:r>
                      <a:endParaRPr lang="fr-FR" sz="2800" dirty="0">
                        <a:latin typeface="Times New Roman" pitchFamily="18" charset="0"/>
                        <a:cs typeface="Times New Roman" pitchFamily="18" charset="0"/>
                      </a:endParaRPr>
                    </a:p>
                  </a:txBody>
                  <a:tcPr/>
                </a:tc>
                <a:tc>
                  <a:txBody>
                    <a:bodyPr/>
                    <a:lstStyle/>
                    <a:p>
                      <a:pPr algn="just"/>
                      <a:r>
                        <a:rPr kumimoji="0" lang="fr-FR" sz="2800" b="1" kern="1200" dirty="0" smtClean="0">
                          <a:solidFill>
                            <a:schemeClr val="lt1"/>
                          </a:solidFill>
                          <a:latin typeface="Times New Roman" pitchFamily="18" charset="0"/>
                          <a:ea typeface="+mn-ea"/>
                          <a:cs typeface="Times New Roman" pitchFamily="18" charset="0"/>
                        </a:rPr>
                        <a:t>Rôle stimulateur </a:t>
                      </a:r>
                      <a:endParaRPr lang="fr-FR" sz="2800" dirty="0">
                        <a:latin typeface="Times New Roman" pitchFamily="18" charset="0"/>
                        <a:cs typeface="Times New Roman" pitchFamily="18" charset="0"/>
                      </a:endParaRPr>
                    </a:p>
                  </a:txBody>
                  <a:tcPr/>
                </a:tc>
                <a:tc>
                  <a:txBody>
                    <a:bodyPr/>
                    <a:lstStyle/>
                    <a:p>
                      <a:pPr algn="just"/>
                      <a:r>
                        <a:rPr kumimoji="0" lang="fr-FR" sz="2800" b="1" kern="1200" dirty="0" smtClean="0">
                          <a:solidFill>
                            <a:schemeClr val="lt1"/>
                          </a:solidFill>
                          <a:latin typeface="Times New Roman" pitchFamily="18" charset="0"/>
                          <a:ea typeface="+mn-ea"/>
                          <a:cs typeface="Times New Roman" pitchFamily="18" charset="0"/>
                        </a:rPr>
                        <a:t>Effet biologique </a:t>
                      </a:r>
                      <a:endParaRPr lang="fr-FR" sz="2800" dirty="0">
                        <a:latin typeface="Times New Roman" pitchFamily="18" charset="0"/>
                        <a:cs typeface="Times New Roman" pitchFamily="18" charset="0"/>
                      </a:endParaRPr>
                    </a:p>
                  </a:txBody>
                  <a:tcPr/>
                </a:tc>
              </a:tr>
              <a:tr h="370840">
                <a:tc>
                  <a:txBody>
                    <a:bodyPr/>
                    <a:lstStyle/>
                    <a:p>
                      <a:pPr algn="just"/>
                      <a:r>
                        <a:rPr kumimoji="0" lang="fr-FR" sz="2800" b="1" kern="1200" dirty="0" smtClean="0">
                          <a:solidFill>
                            <a:schemeClr val="dk1"/>
                          </a:solidFill>
                          <a:latin typeface="Times New Roman" pitchFamily="18" charset="0"/>
                          <a:ea typeface="+mn-ea"/>
                          <a:cs typeface="Times New Roman" pitchFamily="18" charset="0"/>
                        </a:rPr>
                        <a:t>α s de la protéine </a:t>
                      </a:r>
                      <a:r>
                        <a:rPr kumimoji="0" lang="fr-FR" sz="2800" b="1" kern="1200" dirty="0" err="1" smtClean="0">
                          <a:solidFill>
                            <a:schemeClr val="dk1"/>
                          </a:solidFill>
                          <a:latin typeface="Times New Roman" pitchFamily="18" charset="0"/>
                          <a:ea typeface="+mn-ea"/>
                          <a:cs typeface="Times New Roman" pitchFamily="18" charset="0"/>
                        </a:rPr>
                        <a:t>Gs</a:t>
                      </a:r>
                      <a:r>
                        <a:rPr kumimoji="0" lang="fr-FR" sz="2800" b="1" kern="1200" dirty="0" smtClean="0">
                          <a:solidFill>
                            <a:schemeClr val="dk1"/>
                          </a:solidFill>
                          <a:latin typeface="Times New Roman" pitchFamily="18" charset="0"/>
                          <a:ea typeface="+mn-ea"/>
                          <a:cs typeface="Times New Roman" pitchFamily="18" charset="0"/>
                        </a:rPr>
                        <a:t> (s : stimulant)</a:t>
                      </a:r>
                      <a:endParaRPr lang="fr-FR" sz="2800" dirty="0">
                        <a:latin typeface="Times New Roman" pitchFamily="18" charset="0"/>
                        <a:cs typeface="Times New Roman" pitchFamily="18" charset="0"/>
                      </a:endParaRPr>
                    </a:p>
                  </a:txBody>
                  <a:tcPr/>
                </a:tc>
                <a:tc>
                  <a:txBody>
                    <a:bodyPr/>
                    <a:lstStyle/>
                    <a:p>
                      <a:pPr marL="514350" marR="0" indent="-514350" algn="just" defTabSz="914400" rtl="0" eaLnBrk="1" fontAlgn="auto" latinLnBrk="0" hangingPunct="1">
                        <a:lnSpc>
                          <a:spcPct val="100000"/>
                        </a:lnSpc>
                        <a:spcBef>
                          <a:spcPts val="0"/>
                        </a:spcBef>
                        <a:spcAft>
                          <a:spcPts val="0"/>
                        </a:spcAft>
                        <a:buClrTx/>
                        <a:buSzTx/>
                        <a:buFont typeface="+mj-lt"/>
                        <a:buAutoNum type="arabicParenR" startAt="2"/>
                        <a:tabLst/>
                        <a:defRPr/>
                      </a:pPr>
                      <a:r>
                        <a:rPr kumimoji="0" lang="fr-FR" sz="2800" b="1" kern="1200" dirty="0" smtClean="0">
                          <a:solidFill>
                            <a:schemeClr val="dk1"/>
                          </a:solidFill>
                          <a:latin typeface="Times New Roman" pitchFamily="18" charset="0"/>
                          <a:ea typeface="+mn-ea"/>
                          <a:cs typeface="Times New Roman" pitchFamily="18" charset="0"/>
                        </a:rPr>
                        <a:t>module l’ouverture des canaux Ca+ (effecteur primaire) activation de Ca </a:t>
                      </a:r>
                      <a:r>
                        <a:rPr kumimoji="0" lang="fr-FR" sz="2800" b="1" kern="1200" dirty="0" err="1" smtClean="0">
                          <a:solidFill>
                            <a:schemeClr val="dk1"/>
                          </a:solidFill>
                          <a:latin typeface="Times New Roman" pitchFamily="18" charset="0"/>
                          <a:ea typeface="+mn-ea"/>
                          <a:cs typeface="Times New Roman" pitchFamily="18" charset="0"/>
                        </a:rPr>
                        <a:t>ATPases</a:t>
                      </a:r>
                      <a:r>
                        <a:rPr kumimoji="0" lang="fr-FR" sz="2800" b="1" kern="1200" dirty="0" smtClean="0">
                          <a:solidFill>
                            <a:schemeClr val="dk1"/>
                          </a:solidFill>
                          <a:latin typeface="Times New Roman" pitchFamily="18" charset="0"/>
                          <a:ea typeface="+mn-ea"/>
                          <a:cs typeface="Times New Roman" pitchFamily="18" charset="0"/>
                        </a:rPr>
                        <a:t> = effecteur secondaire) , et pompage de Ca+ (second messager)</a:t>
                      </a:r>
                    </a:p>
                  </a:txBody>
                  <a:tcPr/>
                </a:tc>
                <a:tc>
                  <a:txBody>
                    <a:bodyPr/>
                    <a:lstStyle/>
                    <a:p>
                      <a:pPr lvl="0" rtl="0"/>
                      <a:r>
                        <a:rPr kumimoji="0" lang="fr-FR" sz="2800" b="1" kern="1200" dirty="0" smtClean="0">
                          <a:solidFill>
                            <a:schemeClr val="dk1"/>
                          </a:solidFill>
                          <a:latin typeface="Times New Roman" pitchFamily="18" charset="0"/>
                          <a:ea typeface="+mn-ea"/>
                          <a:cs typeface="Times New Roman" pitchFamily="18" charset="0"/>
                        </a:rPr>
                        <a:t>stockage de Ca+ </a:t>
                      </a:r>
                    </a:p>
                    <a:p>
                      <a:pPr algn="just"/>
                      <a:endParaRPr lang="fr-FR" sz="28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28</a:t>
            </a:fld>
            <a:endParaRPr lang="fr-FR"/>
          </a:p>
        </p:txBody>
      </p:sp>
      <p:graphicFrame>
        <p:nvGraphicFramePr>
          <p:cNvPr id="3" name="Tableau 2"/>
          <p:cNvGraphicFramePr>
            <a:graphicFrameLocks noGrp="1"/>
          </p:cNvGraphicFramePr>
          <p:nvPr/>
        </p:nvGraphicFramePr>
        <p:xfrm>
          <a:off x="285720" y="285728"/>
          <a:ext cx="8358246" cy="6583680"/>
        </p:xfrm>
        <a:graphic>
          <a:graphicData uri="http://schemas.openxmlformats.org/drawingml/2006/table">
            <a:tbl>
              <a:tblPr firstRow="1" bandRow="1">
                <a:tableStyleId>{93296810-A885-4BE3-A3E7-6D5BEEA58F35}</a:tableStyleId>
              </a:tblPr>
              <a:tblGrid>
                <a:gridCol w="2345715"/>
                <a:gridCol w="3083573"/>
                <a:gridCol w="2928958"/>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lt1"/>
                          </a:solidFill>
                          <a:latin typeface="Times New Roman" pitchFamily="18" charset="0"/>
                          <a:ea typeface="+mn-ea"/>
                          <a:cs typeface="Times New Roman" pitchFamily="18" charset="0"/>
                        </a:rPr>
                        <a:t>Nature de la protéine G α</a:t>
                      </a:r>
                      <a:endParaRPr lang="fr-FR" sz="2800" dirty="0" smtClean="0">
                        <a:latin typeface="Times New Roman" pitchFamily="18" charset="0"/>
                        <a:cs typeface="Times New Roman" pitchFamily="18" charset="0"/>
                      </a:endParaRPr>
                    </a:p>
                    <a:p>
                      <a:pPr algn="just"/>
                      <a:endParaRPr lang="fr-FR" sz="280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lt1"/>
                          </a:solidFill>
                          <a:latin typeface="Times New Roman" pitchFamily="18" charset="0"/>
                          <a:ea typeface="+mn-ea"/>
                          <a:cs typeface="Times New Roman" pitchFamily="18" charset="0"/>
                        </a:rPr>
                        <a:t>Rôle stimulateur </a:t>
                      </a:r>
                      <a:endParaRPr lang="fr-FR" sz="2800" dirty="0" smtClean="0">
                        <a:latin typeface="Times New Roman" pitchFamily="18" charset="0"/>
                        <a:cs typeface="Times New Roman" pitchFamily="18" charset="0"/>
                      </a:endParaRPr>
                    </a:p>
                    <a:p>
                      <a:pPr algn="just"/>
                      <a:endParaRPr lang="fr-FR" sz="280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lt1"/>
                          </a:solidFill>
                          <a:latin typeface="Times New Roman" pitchFamily="18" charset="0"/>
                          <a:ea typeface="+mn-ea"/>
                          <a:cs typeface="Times New Roman" pitchFamily="18" charset="0"/>
                        </a:rPr>
                        <a:t>Effet biologique </a:t>
                      </a:r>
                      <a:endParaRPr lang="fr-FR" sz="2800" dirty="0" smtClean="0">
                        <a:latin typeface="Times New Roman" pitchFamily="18" charset="0"/>
                        <a:cs typeface="Times New Roman" pitchFamily="18" charset="0"/>
                      </a:endParaRPr>
                    </a:p>
                    <a:p>
                      <a:pPr algn="just"/>
                      <a:endParaRPr lang="fr-FR" sz="2800" dirty="0">
                        <a:latin typeface="Times New Roman" pitchFamily="18" charset="0"/>
                        <a:cs typeface="Times New Roman" pitchFamily="18" charset="0"/>
                      </a:endParaRPr>
                    </a:p>
                  </a:txBody>
                  <a:tcPr/>
                </a:tc>
              </a:tr>
              <a:tr h="370840">
                <a:tc>
                  <a:txBody>
                    <a:bodyPr/>
                    <a:lstStyle/>
                    <a:p>
                      <a:pPr algn="just">
                        <a:lnSpc>
                          <a:spcPct val="150000"/>
                        </a:lnSpc>
                      </a:pPr>
                      <a:r>
                        <a:rPr kumimoji="0" lang="fr-FR" sz="2800" b="1" kern="1200" dirty="0" smtClean="0">
                          <a:solidFill>
                            <a:schemeClr val="dk1"/>
                          </a:solidFill>
                          <a:latin typeface="Times New Roman" pitchFamily="18" charset="0"/>
                          <a:ea typeface="+mn-ea"/>
                          <a:cs typeface="Times New Roman" pitchFamily="18" charset="0"/>
                        </a:rPr>
                        <a:t>α i de la protéine Gi (i pour inhibiteur)</a:t>
                      </a:r>
                      <a:endParaRPr lang="fr-FR" sz="2800" dirty="0">
                        <a:latin typeface="Times New Roman" pitchFamily="18" charset="0"/>
                        <a:cs typeface="Times New Roman" pitchFamily="18" charset="0"/>
                      </a:endParaRPr>
                    </a:p>
                  </a:txBody>
                  <a:tcPr/>
                </a:tc>
                <a:tc>
                  <a:txBody>
                    <a:bodyPr/>
                    <a:lstStyle/>
                    <a:p>
                      <a:pPr marL="514350" marR="0" indent="-514350" algn="just" defTabSz="914400" rtl="0" eaLnBrk="1" fontAlgn="auto" latinLnBrk="0" hangingPunct="1">
                        <a:lnSpc>
                          <a:spcPct val="150000"/>
                        </a:lnSpc>
                        <a:spcBef>
                          <a:spcPts val="0"/>
                        </a:spcBef>
                        <a:spcAft>
                          <a:spcPts val="0"/>
                        </a:spcAft>
                        <a:buClrTx/>
                        <a:buSzTx/>
                        <a:buFont typeface="+mj-lt"/>
                        <a:buAutoNum type="arabicPeriod"/>
                        <a:tabLst/>
                        <a:defRPr/>
                      </a:pPr>
                      <a:r>
                        <a:rPr kumimoji="0" lang="fr-FR" sz="2800" b="1" kern="1200" dirty="0" smtClean="0">
                          <a:solidFill>
                            <a:schemeClr val="dk1"/>
                          </a:solidFill>
                          <a:latin typeface="Times New Roman" pitchFamily="18" charset="0"/>
                          <a:ea typeface="+mn-ea"/>
                          <a:cs typeface="Times New Roman" pitchFamily="18" charset="0"/>
                        </a:rPr>
                        <a:t>Inhibe l'</a:t>
                      </a:r>
                      <a:r>
                        <a:rPr kumimoji="0" lang="fr-FR" sz="2800" b="1" kern="1200" dirty="0" err="1" smtClean="0">
                          <a:solidFill>
                            <a:schemeClr val="dk1"/>
                          </a:solidFill>
                          <a:latin typeface="Times New Roman" pitchFamily="18" charset="0"/>
                          <a:ea typeface="+mn-ea"/>
                          <a:cs typeface="Times New Roman" pitchFamily="18" charset="0"/>
                        </a:rPr>
                        <a:t>adénylcyclase</a:t>
                      </a:r>
                      <a:r>
                        <a:rPr kumimoji="0" lang="fr-FR" sz="2800" b="1" kern="1200" dirty="0" smtClean="0">
                          <a:solidFill>
                            <a:schemeClr val="dk1"/>
                          </a:solidFill>
                          <a:latin typeface="Times New Roman" pitchFamily="18" charset="0"/>
                          <a:ea typeface="+mn-ea"/>
                          <a:cs typeface="Times New Roman" pitchFamily="18" charset="0"/>
                        </a:rPr>
                        <a:t> (effecteur primaire) et diminue la synthèse d'</a:t>
                      </a:r>
                      <a:r>
                        <a:rPr kumimoji="0" lang="fr-FR" sz="2800" b="1" kern="1200" dirty="0" err="1" smtClean="0">
                          <a:solidFill>
                            <a:schemeClr val="dk1"/>
                          </a:solidFill>
                          <a:latin typeface="Times New Roman" pitchFamily="18" charset="0"/>
                          <a:ea typeface="+mn-ea"/>
                          <a:cs typeface="Times New Roman" pitchFamily="18" charset="0"/>
                        </a:rPr>
                        <a:t>AMPcyclique</a:t>
                      </a:r>
                      <a:endParaRPr kumimoji="0" lang="fr-FR" sz="2800" kern="1200" dirty="0" smtClean="0">
                        <a:solidFill>
                          <a:schemeClr val="dk1"/>
                        </a:solidFill>
                        <a:latin typeface="Times New Roman" pitchFamily="18" charset="0"/>
                        <a:ea typeface="+mn-ea"/>
                        <a:cs typeface="Times New Roman" pitchFamily="18" charset="0"/>
                      </a:endParaRPr>
                    </a:p>
                    <a:p>
                      <a:pPr algn="just">
                        <a:lnSpc>
                          <a:spcPct val="150000"/>
                        </a:lnSpc>
                      </a:pPr>
                      <a:endParaRPr lang="fr-FR" sz="280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kumimoji="0" lang="fr-FR" sz="2800" b="1" kern="1200" dirty="0" smtClean="0">
                          <a:solidFill>
                            <a:schemeClr val="dk1"/>
                          </a:solidFill>
                          <a:latin typeface="Times New Roman" pitchFamily="18" charset="0"/>
                          <a:ea typeface="+mn-ea"/>
                          <a:cs typeface="Times New Roman" pitchFamily="18" charset="0"/>
                        </a:rPr>
                        <a:t>Phosphorylation diminue </a:t>
                      </a:r>
                      <a:endParaRPr kumimoji="0" lang="fr-FR" sz="2800" kern="1200" dirty="0" smtClean="0">
                        <a:solidFill>
                          <a:schemeClr val="dk1"/>
                        </a:solidFill>
                        <a:latin typeface="Times New Roman" pitchFamily="18" charset="0"/>
                        <a:ea typeface="+mn-ea"/>
                        <a:cs typeface="Times New Roman" pitchFamily="18" charset="0"/>
                      </a:endParaRPr>
                    </a:p>
                    <a:p>
                      <a:pPr algn="just">
                        <a:lnSpc>
                          <a:spcPct val="150000"/>
                        </a:lnSpc>
                      </a:pPr>
                      <a:endParaRPr lang="fr-FR" sz="28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29</a:t>
            </a:fld>
            <a:endParaRPr lang="fr-FR"/>
          </a:p>
        </p:txBody>
      </p:sp>
      <p:graphicFrame>
        <p:nvGraphicFramePr>
          <p:cNvPr id="3" name="Tableau 2"/>
          <p:cNvGraphicFramePr>
            <a:graphicFrameLocks noGrp="1"/>
          </p:cNvGraphicFramePr>
          <p:nvPr/>
        </p:nvGraphicFramePr>
        <p:xfrm>
          <a:off x="285720" y="285728"/>
          <a:ext cx="8358246" cy="4663440"/>
        </p:xfrm>
        <a:graphic>
          <a:graphicData uri="http://schemas.openxmlformats.org/drawingml/2006/table">
            <a:tbl>
              <a:tblPr firstRow="1" bandRow="1">
                <a:tableStyleId>{93296810-A885-4BE3-A3E7-6D5BEEA58F35}</a:tableStyleId>
              </a:tblPr>
              <a:tblGrid>
                <a:gridCol w="2345715"/>
                <a:gridCol w="2869259"/>
                <a:gridCol w="3143272"/>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lt1"/>
                          </a:solidFill>
                          <a:latin typeface="Times New Roman" pitchFamily="18" charset="0"/>
                          <a:ea typeface="+mn-ea"/>
                          <a:cs typeface="Times New Roman" pitchFamily="18" charset="0"/>
                        </a:rPr>
                        <a:t>Nature de la protéine G α</a:t>
                      </a:r>
                      <a:endParaRPr lang="fr-FR" sz="2800" dirty="0" smtClean="0">
                        <a:latin typeface="Times New Roman" pitchFamily="18" charset="0"/>
                        <a:cs typeface="Times New Roman" pitchFamily="18" charset="0"/>
                      </a:endParaRPr>
                    </a:p>
                    <a:p>
                      <a:pPr algn="just"/>
                      <a:endParaRPr lang="fr-FR" sz="280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lt1"/>
                          </a:solidFill>
                          <a:latin typeface="Times New Roman" pitchFamily="18" charset="0"/>
                          <a:ea typeface="+mn-ea"/>
                          <a:cs typeface="Times New Roman" pitchFamily="18" charset="0"/>
                        </a:rPr>
                        <a:t>Rôle stimulateur </a:t>
                      </a:r>
                      <a:endParaRPr lang="fr-FR" sz="2800" dirty="0" smtClean="0">
                        <a:latin typeface="Times New Roman" pitchFamily="18" charset="0"/>
                        <a:cs typeface="Times New Roman" pitchFamily="18" charset="0"/>
                      </a:endParaRPr>
                    </a:p>
                    <a:p>
                      <a:pPr algn="just"/>
                      <a:endParaRPr lang="fr-FR" sz="280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lt1"/>
                          </a:solidFill>
                          <a:latin typeface="Times New Roman" pitchFamily="18" charset="0"/>
                          <a:ea typeface="+mn-ea"/>
                          <a:cs typeface="Times New Roman" pitchFamily="18" charset="0"/>
                        </a:rPr>
                        <a:t>Effet biologique </a:t>
                      </a:r>
                      <a:endParaRPr lang="fr-FR" sz="2800" dirty="0" smtClean="0">
                        <a:latin typeface="Times New Roman" pitchFamily="18" charset="0"/>
                        <a:cs typeface="Times New Roman" pitchFamily="18" charset="0"/>
                      </a:endParaRPr>
                    </a:p>
                    <a:p>
                      <a:pPr algn="just"/>
                      <a:endParaRPr lang="fr-FR" sz="2800" dirty="0">
                        <a:latin typeface="Times New Roman" pitchFamily="18" charset="0"/>
                        <a:cs typeface="Times New Roman" pitchFamily="18" charset="0"/>
                      </a:endParaRPr>
                    </a:p>
                  </a:txBody>
                  <a:tcPr/>
                </a:tc>
              </a:tr>
              <a:tr h="370840">
                <a:tc>
                  <a:txBody>
                    <a:bodyPr/>
                    <a:lstStyle/>
                    <a:p>
                      <a:pPr algn="just">
                        <a:lnSpc>
                          <a:spcPct val="150000"/>
                        </a:lnSpc>
                      </a:pPr>
                      <a:r>
                        <a:rPr kumimoji="0" lang="fr-FR" sz="2800" b="1" kern="1200" dirty="0" smtClean="0">
                          <a:solidFill>
                            <a:schemeClr val="dk1"/>
                          </a:solidFill>
                          <a:latin typeface="Times New Roman" pitchFamily="18" charset="0"/>
                          <a:ea typeface="+mn-ea"/>
                          <a:cs typeface="Times New Roman" pitchFamily="18" charset="0"/>
                        </a:rPr>
                        <a:t>α i de la protéine Gi (i pour inhibiteur)</a:t>
                      </a:r>
                      <a:endParaRPr kumimoji="0" lang="fr-FR" sz="2800" b="1" kern="1200" dirty="0">
                        <a:solidFill>
                          <a:schemeClr val="dk1"/>
                        </a:solidFill>
                        <a:latin typeface="Times New Roman" pitchFamily="18" charset="0"/>
                        <a:ea typeface="+mn-ea"/>
                        <a:cs typeface="Times New Roman" pitchFamily="18" charset="0"/>
                      </a:endParaRPr>
                    </a:p>
                  </a:txBody>
                  <a:tcPr/>
                </a:tc>
                <a:tc>
                  <a:txBody>
                    <a:bodyPr/>
                    <a:lstStyle/>
                    <a:p>
                      <a:pPr marL="514350" marR="0" indent="-514350" algn="just" defTabSz="914400" rtl="0" eaLnBrk="1" fontAlgn="auto" latinLnBrk="0" hangingPunct="1">
                        <a:lnSpc>
                          <a:spcPct val="150000"/>
                        </a:lnSpc>
                        <a:spcBef>
                          <a:spcPts val="0"/>
                        </a:spcBef>
                        <a:spcAft>
                          <a:spcPts val="0"/>
                        </a:spcAft>
                        <a:buClrTx/>
                        <a:buSzTx/>
                        <a:buFont typeface="+mj-lt"/>
                        <a:buAutoNum type="arabicPeriod" startAt="2"/>
                        <a:tabLst/>
                        <a:defRPr/>
                      </a:pPr>
                      <a:r>
                        <a:rPr kumimoji="0" lang="fr-FR" sz="2800" b="1" kern="1200" dirty="0" smtClean="0">
                          <a:solidFill>
                            <a:schemeClr val="dk1"/>
                          </a:solidFill>
                          <a:latin typeface="Times New Roman" pitchFamily="18" charset="0"/>
                          <a:ea typeface="+mn-ea"/>
                          <a:cs typeface="Times New Roman" pitchFamily="18" charset="0"/>
                        </a:rPr>
                        <a:t>Module l’ouverture des canaux K+ (effecteur primaire)</a:t>
                      </a:r>
                      <a:endParaRPr kumimoji="0" lang="fr-FR" sz="2800" b="1" kern="1200" dirty="0">
                        <a:solidFill>
                          <a:schemeClr val="dk1"/>
                        </a:solidFill>
                        <a:latin typeface="Times New Roman" pitchFamily="18" charset="0"/>
                        <a:ea typeface="+mn-ea"/>
                        <a:cs typeface="Times New Roman" pitchFamily="18" charset="0"/>
                      </a:endParaRPr>
                    </a:p>
                  </a:txBody>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kumimoji="0" lang="fr-FR" sz="2800" b="1" kern="1200" dirty="0" err="1" smtClean="0">
                          <a:solidFill>
                            <a:schemeClr val="dk1"/>
                          </a:solidFill>
                          <a:latin typeface="Times New Roman" pitchFamily="18" charset="0"/>
                          <a:ea typeface="+mn-ea"/>
                          <a:cs typeface="Times New Roman" pitchFamily="18" charset="0"/>
                        </a:rPr>
                        <a:t>Repolarisation</a:t>
                      </a:r>
                      <a:endParaRPr kumimoji="0" lang="fr-FR" sz="2800" b="1" kern="1200" dirty="0">
                        <a:solidFill>
                          <a:schemeClr val="dk1"/>
                        </a:solidFill>
                        <a:latin typeface="Times New Roman" pitchFamily="18" charset="0"/>
                        <a:ea typeface="+mn-ea"/>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5720" y="285728"/>
            <a:ext cx="7929618" cy="6188224"/>
          </a:xfr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a:normAutofit/>
          </a:bodyPr>
          <a:lstStyle/>
          <a:p>
            <a:pPr algn="just">
              <a:buNone/>
            </a:pPr>
            <a:r>
              <a:rPr lang="fr-FR" sz="2600" b="1" dirty="0" smtClean="0">
                <a:latin typeface="Times New Roman" pitchFamily="18" charset="0"/>
                <a:cs typeface="Times New Roman" pitchFamily="18" charset="0"/>
              </a:rPr>
              <a:t>Les ligands (molécules signales, molécules informatives, ou 1</a:t>
            </a:r>
            <a:r>
              <a:rPr lang="fr-FR" sz="2600" b="1" baseline="30000" dirty="0" smtClean="0">
                <a:latin typeface="Times New Roman" pitchFamily="18" charset="0"/>
                <a:cs typeface="Times New Roman" pitchFamily="18" charset="0"/>
              </a:rPr>
              <a:t>ier</a:t>
            </a:r>
            <a:r>
              <a:rPr lang="fr-FR" sz="2600" b="1" dirty="0" smtClean="0">
                <a:latin typeface="Times New Roman" pitchFamily="18" charset="0"/>
                <a:cs typeface="Times New Roman" pitchFamily="18" charset="0"/>
              </a:rPr>
              <a:t> messager) </a:t>
            </a:r>
            <a:r>
              <a:rPr lang="fr-FR" sz="2600" dirty="0" smtClean="0">
                <a:latin typeface="Times New Roman" pitchFamily="18" charset="0"/>
                <a:cs typeface="Times New Roman" pitchFamily="18" charset="0"/>
              </a:rPr>
              <a:t>déclenchant les processus de communication cellulaire sont très variées </a:t>
            </a:r>
            <a:r>
              <a:rPr lang="fr-FR" sz="2600" b="1" dirty="0" smtClean="0">
                <a:latin typeface="Times New Roman" pitchFamily="18" charset="0"/>
                <a:cs typeface="Times New Roman" pitchFamily="18" charset="0"/>
              </a:rPr>
              <a:t>peuvent être de </a:t>
            </a:r>
            <a:r>
              <a:rPr lang="fr-FR" sz="2600" b="1" dirty="0" smtClean="0">
                <a:solidFill>
                  <a:schemeClr val="accent2">
                    <a:lumMod val="50000"/>
                  </a:schemeClr>
                </a:solidFill>
                <a:latin typeface="Times New Roman" pitchFamily="18" charset="0"/>
                <a:cs typeface="Times New Roman" pitchFamily="18" charset="0"/>
              </a:rPr>
              <a:t>nature</a:t>
            </a:r>
          </a:p>
          <a:p>
            <a:pPr algn="just"/>
            <a:r>
              <a:rPr lang="fr-FR" sz="2600" b="1" dirty="0" smtClean="0">
                <a:solidFill>
                  <a:schemeClr val="accent2">
                    <a:lumMod val="50000"/>
                  </a:schemeClr>
                </a:solidFill>
                <a:latin typeface="Times New Roman" pitchFamily="18" charset="0"/>
                <a:cs typeface="Times New Roman" pitchFamily="18" charset="0"/>
              </a:rPr>
              <a:t>Chimique</a:t>
            </a:r>
            <a:r>
              <a:rPr lang="fr-FR" sz="2600" b="1" dirty="0" smtClean="0">
                <a:latin typeface="Times New Roman" pitchFamily="18" charset="0"/>
                <a:cs typeface="Times New Roman" pitchFamily="18" charset="0"/>
              </a:rPr>
              <a:t> : molécules hydrosolubles ou liposolubles</a:t>
            </a:r>
            <a:r>
              <a:rPr lang="fr-FR" sz="2600" dirty="0" smtClean="0">
                <a:latin typeface="Times New Roman" pitchFamily="18" charset="0"/>
                <a:cs typeface="Times New Roman" pitchFamily="18" charset="0"/>
              </a:rPr>
              <a:t> : protéines, peptides, acides aminés ou dérivés, acides gras ou dérivés, nucléotides, stéroïdes, </a:t>
            </a:r>
          </a:p>
          <a:p>
            <a:pPr algn="just"/>
            <a:r>
              <a:rPr lang="fr-FR" sz="2600" b="1" dirty="0" smtClean="0">
                <a:solidFill>
                  <a:schemeClr val="accent2">
                    <a:lumMod val="50000"/>
                  </a:schemeClr>
                </a:solidFill>
                <a:latin typeface="Times New Roman" pitchFamily="18" charset="0"/>
                <a:cs typeface="Times New Roman" pitchFamily="18" charset="0"/>
              </a:rPr>
              <a:t>Physique</a:t>
            </a:r>
            <a:r>
              <a:rPr lang="fr-FR" sz="2600" b="1" dirty="0" smtClean="0">
                <a:latin typeface="Times New Roman" pitchFamily="18" charset="0"/>
                <a:cs typeface="Times New Roman" pitchFamily="18" charset="0"/>
              </a:rPr>
              <a:t> : </a:t>
            </a:r>
            <a:r>
              <a:rPr lang="fr-FR" sz="2600" dirty="0" smtClean="0">
                <a:latin typeface="Times New Roman" pitchFamily="18" charset="0"/>
                <a:cs typeface="Times New Roman" pitchFamily="18" charset="0"/>
              </a:rPr>
              <a:t>photons</a:t>
            </a:r>
            <a:r>
              <a:rPr lang="fr-FR" sz="2600" b="1" dirty="0" smtClean="0">
                <a:latin typeface="Times New Roman" pitchFamily="18" charset="0"/>
                <a:cs typeface="Times New Roman" pitchFamily="18" charset="0"/>
              </a:rPr>
              <a:t>, </a:t>
            </a:r>
            <a:r>
              <a:rPr lang="fr-FR" sz="2600" dirty="0" smtClean="0">
                <a:latin typeface="Times New Roman" pitchFamily="18" charset="0"/>
                <a:cs typeface="Times New Roman" pitchFamily="18" charset="0"/>
              </a:rPr>
              <a:t>chaleur, mouvement, champ magnétique</a:t>
            </a:r>
            <a:endParaRPr lang="fr-FR" sz="2600" b="1" dirty="0" smtClean="0">
              <a:latin typeface="Times New Roman" pitchFamily="18" charset="0"/>
              <a:cs typeface="Times New Roman" pitchFamily="18" charset="0"/>
            </a:endParaRPr>
          </a:p>
          <a:p>
            <a:pPr algn="just">
              <a:buNone/>
            </a:pPr>
            <a:r>
              <a:rPr lang="fr-FR" sz="2600" b="1" dirty="0" smtClean="0">
                <a:latin typeface="Times New Roman" pitchFamily="18" charset="0"/>
                <a:cs typeface="Times New Roman" pitchFamily="18" charset="0"/>
              </a:rPr>
              <a:t>Les ligands </a:t>
            </a:r>
            <a:r>
              <a:rPr lang="fr-FR" sz="2600" dirty="0" smtClean="0">
                <a:latin typeface="Times New Roman" pitchFamily="18" charset="0"/>
                <a:cs typeface="Times New Roman" pitchFamily="18" charset="0"/>
              </a:rPr>
              <a:t>sont envoyées vers les cellules cibles, à des distances plus ou moins grandes</a:t>
            </a:r>
            <a:endParaRPr lang="fr-FR" b="1" dirty="0" smtClean="0">
              <a:latin typeface="Times New Roman" pitchFamily="18" charset="0"/>
              <a:cs typeface="Times New Roman" pitchFamily="18" charset="0"/>
            </a:endParaRPr>
          </a:p>
          <a:p>
            <a:pPr algn="just"/>
            <a:endParaRPr lang="fr-FR" dirty="0"/>
          </a:p>
        </p:txBody>
      </p:sp>
      <p:sp>
        <p:nvSpPr>
          <p:cNvPr id="4" name="Espace réservé du numéro de diapositive 3"/>
          <p:cNvSpPr>
            <a:spLocks noGrp="1"/>
          </p:cNvSpPr>
          <p:nvPr>
            <p:ph type="sldNum" sz="quarter" idx="15"/>
          </p:nvPr>
        </p:nvSpPr>
        <p:spPr/>
        <p:txBody>
          <a:bodyPr/>
          <a:lstStyle/>
          <a:p>
            <a:fld id="{B75B805E-5C2A-44E2-95C3-9B9A669011CC}" type="slidenum">
              <a:rPr lang="fr-FR" smtClean="0"/>
              <a:pPr/>
              <a:t>3</a:t>
            </a:fld>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30</a:t>
            </a:fld>
            <a:endParaRPr lang="fr-FR"/>
          </a:p>
        </p:txBody>
      </p:sp>
      <p:graphicFrame>
        <p:nvGraphicFramePr>
          <p:cNvPr id="3" name="Tableau 2"/>
          <p:cNvGraphicFramePr>
            <a:graphicFrameLocks noGrp="1"/>
          </p:cNvGraphicFramePr>
          <p:nvPr/>
        </p:nvGraphicFramePr>
        <p:xfrm>
          <a:off x="71406" y="214290"/>
          <a:ext cx="8858344" cy="4980180"/>
        </p:xfrm>
        <a:graphic>
          <a:graphicData uri="http://schemas.openxmlformats.org/drawingml/2006/table">
            <a:tbl>
              <a:tblPr firstRow="1" bandRow="1">
                <a:tableStyleId>{00A15C55-8517-42AA-B614-E9B94910E393}</a:tableStyleId>
              </a:tblPr>
              <a:tblGrid>
                <a:gridCol w="2357454"/>
                <a:gridCol w="3786246"/>
                <a:gridCol w="2714644"/>
              </a:tblGrid>
              <a:tr h="117776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kern="1200" dirty="0" smtClean="0">
                          <a:solidFill>
                            <a:schemeClr val="tx1"/>
                          </a:solidFill>
                        </a:rPr>
                        <a:t>Nature de la protéine G α</a:t>
                      </a:r>
                      <a:endParaRPr lang="fr-FR" sz="2800" dirty="0">
                        <a:solidFill>
                          <a:schemeClr val="tx1"/>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kern="1200" dirty="0" smtClean="0">
                          <a:solidFill>
                            <a:schemeClr val="tx1"/>
                          </a:solidFill>
                        </a:rPr>
                        <a:t>Rôle stimulateur </a:t>
                      </a:r>
                      <a:endParaRPr lang="fr-FR" sz="2800" dirty="0" smtClean="0">
                        <a:solidFill>
                          <a:schemeClr val="tx1"/>
                        </a:solidFill>
                      </a:endParaRPr>
                    </a:p>
                    <a:p>
                      <a:pPr algn="just"/>
                      <a:endParaRPr lang="fr-FR" sz="2800" dirty="0">
                        <a:solidFill>
                          <a:schemeClr val="tx1"/>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kern="1200" dirty="0" smtClean="0">
                          <a:solidFill>
                            <a:schemeClr val="tx1"/>
                          </a:solidFill>
                        </a:rPr>
                        <a:t>Effet biologique </a:t>
                      </a:r>
                      <a:endParaRPr lang="fr-FR" sz="2800" dirty="0" smtClean="0">
                        <a:solidFill>
                          <a:schemeClr val="tx1"/>
                        </a:solidFill>
                      </a:endParaRPr>
                    </a:p>
                    <a:p>
                      <a:pPr algn="just"/>
                      <a:endParaRPr lang="fr-FR" sz="2800" dirty="0">
                        <a:solidFill>
                          <a:schemeClr val="tx1"/>
                        </a:solidFill>
                        <a:latin typeface="Times New Roman" pitchFamily="18" charset="0"/>
                        <a:cs typeface="Times New Roman" pitchFamily="18" charset="0"/>
                      </a:endParaRPr>
                    </a:p>
                  </a:txBody>
                  <a:tcPr/>
                </a:tc>
              </a:tr>
              <a:tr h="3608580">
                <a:tc>
                  <a:txBody>
                    <a:bodyPr/>
                    <a:lstStyle/>
                    <a:p>
                      <a:pPr algn="just">
                        <a:lnSpc>
                          <a:spcPct val="100000"/>
                        </a:lnSpc>
                      </a:pPr>
                      <a:r>
                        <a:rPr kumimoji="0" lang="fr-FR" sz="2600" kern="1200" dirty="0" smtClean="0"/>
                        <a:t>α t de la protéine Gt   (t</a:t>
                      </a:r>
                      <a:r>
                        <a:rPr kumimoji="0" lang="fr-FR" sz="2600" kern="1200" baseline="0" dirty="0" smtClean="0"/>
                        <a:t> </a:t>
                      </a:r>
                      <a:r>
                        <a:rPr kumimoji="0" lang="fr-FR" sz="2600" kern="1200" dirty="0" smtClean="0"/>
                        <a:t>pour </a:t>
                      </a:r>
                      <a:r>
                        <a:rPr kumimoji="0" lang="fr-FR" sz="2600" kern="1200" dirty="0" err="1" smtClean="0"/>
                        <a:t>transductine</a:t>
                      </a:r>
                      <a:r>
                        <a:rPr kumimoji="0" lang="fr-FR" sz="2600" kern="1200" dirty="0" smtClean="0"/>
                        <a:t>) </a:t>
                      </a:r>
                      <a:r>
                        <a:rPr kumimoji="0" lang="fr-FR" sz="2600" kern="1200" dirty="0" smtClean="0">
                          <a:solidFill>
                            <a:schemeClr val="dk1"/>
                          </a:solidFill>
                          <a:latin typeface="+mn-lt"/>
                          <a:ea typeface="+mn-ea"/>
                          <a:cs typeface="+mn-cs"/>
                        </a:rPr>
                        <a:t>présente au niveau des cellules photo  - réceptrices</a:t>
                      </a:r>
                      <a:endParaRPr kumimoji="0" lang="fr-FR" sz="2600" kern="1200" dirty="0">
                        <a:solidFill>
                          <a:schemeClr val="dk1"/>
                        </a:solidFill>
                        <a:latin typeface="+mn-lt"/>
                        <a:ea typeface="+mn-ea"/>
                        <a:cs typeface="+mn-cs"/>
                      </a:endParaRPr>
                    </a:p>
                  </a:txBody>
                  <a:tcPr/>
                </a:tc>
                <a:tc>
                  <a:txBody>
                    <a:bodyPr/>
                    <a:lstStyle/>
                    <a:p>
                      <a:pPr marL="514350" marR="0" indent="-5143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fr-FR" sz="2600" kern="1200" dirty="0" smtClean="0">
                          <a:solidFill>
                            <a:schemeClr val="dk1"/>
                          </a:solidFill>
                          <a:latin typeface="+mn-lt"/>
                          <a:ea typeface="+mn-ea"/>
                          <a:cs typeface="+mn-cs"/>
                        </a:rPr>
                        <a:t>Active une </a:t>
                      </a:r>
                      <a:r>
                        <a:rPr kumimoji="0" lang="fr-FR" sz="2600" kern="1200" dirty="0" err="1" smtClean="0">
                          <a:solidFill>
                            <a:schemeClr val="dk1"/>
                          </a:solidFill>
                          <a:latin typeface="+mn-lt"/>
                          <a:ea typeface="+mn-ea"/>
                          <a:cs typeface="+mn-cs"/>
                        </a:rPr>
                        <a:t>phosphodi</a:t>
                      </a:r>
                      <a:r>
                        <a:rPr kumimoji="0" lang="fr-FR" sz="2600" kern="1200" dirty="0" smtClean="0">
                          <a:solidFill>
                            <a:schemeClr val="dk1"/>
                          </a:solidFill>
                          <a:latin typeface="+mn-lt"/>
                          <a:ea typeface="+mn-ea"/>
                          <a:cs typeface="+mn-cs"/>
                        </a:rPr>
                        <a:t>  estérase (effecteur primaire) qui détruit le </a:t>
                      </a:r>
                      <a:r>
                        <a:rPr kumimoji="0" lang="fr-FR" sz="2600" kern="1200" dirty="0" err="1" smtClean="0">
                          <a:solidFill>
                            <a:schemeClr val="dk1"/>
                          </a:solidFill>
                          <a:latin typeface="+mn-lt"/>
                          <a:ea typeface="+mn-ea"/>
                          <a:cs typeface="+mn-cs"/>
                        </a:rPr>
                        <a:t>GMPc</a:t>
                      </a:r>
                      <a:r>
                        <a:rPr kumimoji="0" lang="fr-FR" sz="2600" kern="1200" dirty="0" smtClean="0">
                          <a:solidFill>
                            <a:schemeClr val="dk1"/>
                          </a:solidFill>
                          <a:latin typeface="+mn-lt"/>
                          <a:ea typeface="+mn-ea"/>
                          <a:cs typeface="+mn-cs"/>
                        </a:rPr>
                        <a:t>  (second messager) entraînant la fermeture des canaux Na+, Ca+. </a:t>
                      </a:r>
                      <a:endParaRPr kumimoji="0" lang="fr-FR" sz="2600" kern="1200" dirty="0">
                        <a:solidFill>
                          <a:schemeClr val="dk1"/>
                        </a:solidFill>
                        <a:latin typeface="+mn-lt"/>
                        <a:ea typeface="+mn-ea"/>
                        <a:cs typeface="+mn-cs"/>
                      </a:endParaRPr>
                    </a:p>
                  </a:txBody>
                  <a:tcPr/>
                </a:tc>
                <a:tc>
                  <a:txBody>
                    <a:bodyPr/>
                    <a:lstStyle/>
                    <a:p>
                      <a:pPr marL="514350" marR="0" indent="-514350" algn="just" defTabSz="914400" rtl="0" eaLnBrk="1" fontAlgn="auto" latinLnBrk="0" hangingPunct="1">
                        <a:lnSpc>
                          <a:spcPct val="100000"/>
                        </a:lnSpc>
                        <a:spcBef>
                          <a:spcPts val="0"/>
                        </a:spcBef>
                        <a:spcAft>
                          <a:spcPts val="0"/>
                        </a:spcAft>
                        <a:buClrTx/>
                        <a:buSzTx/>
                        <a:buFontTx/>
                        <a:buNone/>
                        <a:tabLst/>
                        <a:defRPr/>
                      </a:pPr>
                      <a:r>
                        <a:rPr kumimoji="0" lang="fr-FR" sz="2600" kern="1200" dirty="0" smtClean="0">
                          <a:solidFill>
                            <a:schemeClr val="dk1"/>
                          </a:solidFill>
                          <a:latin typeface="+mn-lt"/>
                          <a:ea typeface="+mn-ea"/>
                          <a:cs typeface="+mn-cs"/>
                        </a:rPr>
                        <a:t>Hyper-</a:t>
                      </a:r>
                    </a:p>
                    <a:p>
                      <a:pPr marL="514350" marR="0" indent="-514350" algn="just" defTabSz="914400" rtl="0" eaLnBrk="1" fontAlgn="auto" latinLnBrk="0" hangingPunct="1">
                        <a:lnSpc>
                          <a:spcPct val="100000"/>
                        </a:lnSpc>
                        <a:spcBef>
                          <a:spcPts val="0"/>
                        </a:spcBef>
                        <a:spcAft>
                          <a:spcPts val="0"/>
                        </a:spcAft>
                        <a:buClrTx/>
                        <a:buSzTx/>
                        <a:buFontTx/>
                        <a:buNone/>
                        <a:tabLst/>
                        <a:defRPr/>
                      </a:pPr>
                      <a:r>
                        <a:rPr kumimoji="0" lang="fr-FR" sz="2600" kern="1200" dirty="0" smtClean="0">
                          <a:solidFill>
                            <a:schemeClr val="dk1"/>
                          </a:solidFill>
                          <a:latin typeface="+mn-lt"/>
                          <a:ea typeface="+mn-ea"/>
                          <a:cs typeface="+mn-cs"/>
                        </a:rPr>
                        <a:t>polarisation  du nerf optique</a:t>
                      </a:r>
                      <a:endParaRPr kumimoji="0" lang="fr-FR" sz="2600" kern="1200" dirty="0">
                        <a:solidFill>
                          <a:schemeClr val="dk1"/>
                        </a:solidFill>
                        <a:latin typeface="+mn-lt"/>
                        <a:ea typeface="+mn-ea"/>
                        <a:cs typeface="+mn-cs"/>
                      </a:endParaRPr>
                    </a:p>
                  </a:txBody>
                  <a:tcPr/>
                </a:tc>
              </a:tr>
            </a:tbl>
          </a:graphicData>
        </a:graphic>
      </p:graphicFrame>
      <p:sp>
        <p:nvSpPr>
          <p:cNvPr id="4" name="Rectangle 3"/>
          <p:cNvSpPr/>
          <p:nvPr/>
        </p:nvSpPr>
        <p:spPr>
          <a:xfrm>
            <a:off x="214282" y="5429264"/>
            <a:ext cx="8072462"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2000" dirty="0" smtClean="0"/>
              <a:t>Le rôle essentiel du </a:t>
            </a:r>
            <a:r>
              <a:rPr lang="fr-FR" sz="2000" dirty="0" err="1" smtClean="0"/>
              <a:t>GMPc</a:t>
            </a:r>
            <a:r>
              <a:rPr lang="fr-FR" sz="2000" dirty="0" smtClean="0"/>
              <a:t> est de convenir les signaux lumineux en in flux nerveux dans les cellules </a:t>
            </a:r>
            <a:r>
              <a:rPr lang="fr-FR" sz="2000" dirty="0" err="1" smtClean="0"/>
              <a:t>photoréceptrices</a:t>
            </a:r>
            <a:r>
              <a:rPr lang="fr-FR" sz="2000" dirty="0" smtClean="0"/>
              <a:t> à cônes de la rétine</a:t>
            </a:r>
            <a:endParaRPr lang="fr-FR"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31</a:t>
            </a:fld>
            <a:endParaRPr lang="fr-FR"/>
          </a:p>
        </p:txBody>
      </p:sp>
      <p:graphicFrame>
        <p:nvGraphicFramePr>
          <p:cNvPr id="3" name="Tableau 2"/>
          <p:cNvGraphicFramePr>
            <a:graphicFrameLocks noGrp="1"/>
          </p:cNvGraphicFramePr>
          <p:nvPr/>
        </p:nvGraphicFramePr>
        <p:xfrm>
          <a:off x="214250" y="214290"/>
          <a:ext cx="8858344" cy="6156960"/>
        </p:xfrm>
        <a:graphic>
          <a:graphicData uri="http://schemas.openxmlformats.org/drawingml/2006/table">
            <a:tbl>
              <a:tblPr firstRow="1" bandRow="1">
                <a:tableStyleId>{00A15C55-8517-42AA-B614-E9B94910E393}</a:tableStyleId>
              </a:tblPr>
              <a:tblGrid>
                <a:gridCol w="1928858"/>
                <a:gridCol w="3357586"/>
                <a:gridCol w="3571900"/>
              </a:tblGrid>
              <a:tr h="125967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tx1"/>
                          </a:solidFill>
                          <a:latin typeface="Times New Roman" pitchFamily="18" charset="0"/>
                          <a:cs typeface="Times New Roman" pitchFamily="18" charset="0"/>
                        </a:rPr>
                        <a:t>Nature de la protéine G α</a:t>
                      </a:r>
                      <a:endParaRPr lang="fr-FR" sz="2800" b="1" dirty="0">
                        <a:solidFill>
                          <a:schemeClr val="tx1"/>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tx1"/>
                          </a:solidFill>
                          <a:latin typeface="Times New Roman" pitchFamily="18" charset="0"/>
                          <a:cs typeface="Times New Roman" pitchFamily="18" charset="0"/>
                        </a:rPr>
                        <a:t>Rôle stimulateur </a:t>
                      </a:r>
                      <a:endParaRPr lang="fr-FR" sz="2800" b="1" dirty="0" smtClean="0">
                        <a:solidFill>
                          <a:schemeClr val="tx1"/>
                        </a:solidFill>
                        <a:latin typeface="Times New Roman" pitchFamily="18" charset="0"/>
                        <a:cs typeface="Times New Roman" pitchFamily="18" charset="0"/>
                      </a:endParaRPr>
                    </a:p>
                    <a:p>
                      <a:pPr algn="just"/>
                      <a:endParaRPr lang="fr-FR" sz="2800" b="1" dirty="0">
                        <a:solidFill>
                          <a:schemeClr val="tx1"/>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fr-FR" sz="2800" b="1" kern="1200" dirty="0" smtClean="0">
                          <a:solidFill>
                            <a:schemeClr val="tx1"/>
                          </a:solidFill>
                          <a:latin typeface="Times New Roman" pitchFamily="18" charset="0"/>
                          <a:cs typeface="Times New Roman" pitchFamily="18" charset="0"/>
                        </a:rPr>
                        <a:t>Effet biologique </a:t>
                      </a:r>
                      <a:endParaRPr lang="fr-FR" sz="2800" b="1" dirty="0" smtClean="0">
                        <a:solidFill>
                          <a:schemeClr val="tx1"/>
                        </a:solidFill>
                        <a:latin typeface="Times New Roman" pitchFamily="18" charset="0"/>
                        <a:cs typeface="Times New Roman" pitchFamily="18" charset="0"/>
                      </a:endParaRPr>
                    </a:p>
                    <a:p>
                      <a:pPr algn="just"/>
                      <a:endParaRPr lang="fr-FR" sz="2800" b="1" dirty="0">
                        <a:solidFill>
                          <a:schemeClr val="tx1"/>
                        </a:solidFill>
                        <a:latin typeface="Times New Roman" pitchFamily="18" charset="0"/>
                        <a:cs typeface="Times New Roman" pitchFamily="18" charset="0"/>
                      </a:endParaRPr>
                    </a:p>
                  </a:txBody>
                  <a:tcPr/>
                </a:tc>
              </a:tr>
              <a:tr h="4202472">
                <a:tc>
                  <a:txBody>
                    <a:bodyPr/>
                    <a:lstStyle/>
                    <a:p>
                      <a:pPr algn="just">
                        <a:lnSpc>
                          <a:spcPct val="100000"/>
                        </a:lnSpc>
                      </a:pPr>
                      <a:r>
                        <a:rPr kumimoji="0" lang="fr-FR" sz="2800" b="1" kern="1200" dirty="0" smtClean="0">
                          <a:solidFill>
                            <a:schemeClr val="tx1"/>
                          </a:solidFill>
                          <a:latin typeface="Times New Roman" pitchFamily="18" charset="0"/>
                          <a:cs typeface="Times New Roman" pitchFamily="18" charset="0"/>
                        </a:rPr>
                        <a:t>G α </a:t>
                      </a:r>
                      <a:r>
                        <a:rPr kumimoji="0" lang="fr-FR" sz="2800" b="1" kern="1200" dirty="0" smtClean="0">
                          <a:latin typeface="Times New Roman" pitchFamily="18" charset="0"/>
                          <a:cs typeface="Times New Roman" pitchFamily="18" charset="0"/>
                        </a:rPr>
                        <a:t>q de la protéine G</a:t>
                      </a:r>
                      <a:endParaRPr kumimoji="0" lang="fr-FR" sz="2800" b="1" kern="1200" dirty="0">
                        <a:solidFill>
                          <a:schemeClr val="dk1"/>
                        </a:solidFill>
                        <a:latin typeface="Times New Roman" pitchFamily="18" charset="0"/>
                        <a:ea typeface="+mn-ea"/>
                        <a:cs typeface="Times New Roman" pitchFamily="18" charset="0"/>
                      </a:endParaRPr>
                    </a:p>
                  </a:txBody>
                  <a:tcPr/>
                </a:tc>
                <a:tc>
                  <a:txBody>
                    <a:bodyPr/>
                    <a:lstStyle/>
                    <a:p>
                      <a:pPr>
                        <a:buFont typeface="Wingdings" pitchFamily="2" charset="2"/>
                        <a:buChar char="§"/>
                      </a:pPr>
                      <a:r>
                        <a:rPr kumimoji="0" lang="fr-FR" sz="2800" b="1" kern="1200" dirty="0" smtClean="0">
                          <a:solidFill>
                            <a:schemeClr val="dk1"/>
                          </a:solidFill>
                          <a:latin typeface="Times New Roman" pitchFamily="18" charset="0"/>
                          <a:ea typeface="+mn-ea"/>
                          <a:cs typeface="Times New Roman" pitchFamily="18" charset="0"/>
                        </a:rPr>
                        <a:t>Modulation de  l'activité de la </a:t>
                      </a:r>
                      <a:r>
                        <a:rPr kumimoji="0" lang="fr-FR" sz="2800" b="1" kern="1200" dirty="0" err="1" smtClean="0">
                          <a:solidFill>
                            <a:schemeClr val="dk1"/>
                          </a:solidFill>
                          <a:latin typeface="Times New Roman" pitchFamily="18" charset="0"/>
                          <a:ea typeface="+mn-ea"/>
                          <a:cs typeface="Times New Roman" pitchFamily="18" charset="0"/>
                        </a:rPr>
                        <a:t>phospholipase</a:t>
                      </a:r>
                      <a:r>
                        <a:rPr kumimoji="0" lang="fr-FR" sz="2800" b="1" kern="1200" dirty="0" smtClean="0">
                          <a:solidFill>
                            <a:schemeClr val="dk1"/>
                          </a:solidFill>
                          <a:latin typeface="Times New Roman" pitchFamily="18" charset="0"/>
                          <a:ea typeface="+mn-ea"/>
                          <a:cs typeface="Times New Roman" pitchFamily="18" charset="0"/>
                        </a:rPr>
                        <a:t> C (effecteur primaire)</a:t>
                      </a:r>
                    </a:p>
                    <a:p>
                      <a:pPr>
                        <a:buFont typeface="Wingdings" pitchFamily="2" charset="2"/>
                        <a:buChar char="§"/>
                      </a:pPr>
                      <a:r>
                        <a:rPr kumimoji="0" lang="fr-FR" sz="2800" b="1" kern="1200" dirty="0" smtClean="0">
                          <a:solidFill>
                            <a:schemeClr val="dk1"/>
                          </a:solidFill>
                          <a:latin typeface="Times New Roman" pitchFamily="18" charset="0"/>
                          <a:ea typeface="+mn-ea"/>
                          <a:cs typeface="Times New Roman" pitchFamily="18" charset="0"/>
                        </a:rPr>
                        <a:t>Augmentation</a:t>
                      </a:r>
                      <a:r>
                        <a:rPr kumimoji="0" lang="fr-FR" sz="2800" b="1" kern="1200" baseline="0" dirty="0" smtClean="0">
                          <a:solidFill>
                            <a:schemeClr val="dk1"/>
                          </a:solidFill>
                          <a:latin typeface="Times New Roman" pitchFamily="18" charset="0"/>
                          <a:ea typeface="+mn-ea"/>
                          <a:cs typeface="Times New Roman" pitchFamily="18" charset="0"/>
                        </a:rPr>
                        <a:t> de </a:t>
                      </a:r>
                      <a:r>
                        <a:rPr kumimoji="0" lang="fr-FR" sz="2800" b="1" kern="1200" dirty="0" smtClean="0">
                          <a:solidFill>
                            <a:schemeClr val="dk1"/>
                          </a:solidFill>
                          <a:latin typeface="Times New Roman" pitchFamily="18" charset="0"/>
                          <a:ea typeface="+mn-ea"/>
                          <a:cs typeface="Times New Roman" pitchFamily="18" charset="0"/>
                        </a:rPr>
                        <a:t> l’activité de l’</a:t>
                      </a:r>
                      <a:r>
                        <a:rPr kumimoji="0" lang="fr-FR" sz="2800" b="1" kern="1200" dirty="0" err="1" smtClean="0">
                          <a:solidFill>
                            <a:schemeClr val="dk1"/>
                          </a:solidFill>
                          <a:latin typeface="Times New Roman" pitchFamily="18" charset="0"/>
                          <a:ea typeface="+mn-ea"/>
                          <a:cs typeface="Times New Roman" pitchFamily="18" charset="0"/>
                        </a:rPr>
                        <a:t>inositol</a:t>
                      </a:r>
                      <a:r>
                        <a:rPr kumimoji="0" lang="fr-FR" sz="2800" b="1" kern="1200" dirty="0" smtClean="0">
                          <a:solidFill>
                            <a:schemeClr val="dk1"/>
                          </a:solidFill>
                          <a:latin typeface="Times New Roman" pitchFamily="18" charset="0"/>
                          <a:ea typeface="+mn-ea"/>
                          <a:cs typeface="Times New Roman" pitchFamily="18" charset="0"/>
                        </a:rPr>
                        <a:t> (IP3) (second messager)</a:t>
                      </a:r>
                    </a:p>
                    <a:p>
                      <a:pPr>
                        <a:buFont typeface="Wingdings" pitchFamily="2" charset="2"/>
                        <a:buChar char="§"/>
                      </a:pPr>
                      <a:r>
                        <a:rPr kumimoji="0" lang="fr-FR" sz="2800" b="1" kern="1200" dirty="0" smtClean="0">
                          <a:solidFill>
                            <a:schemeClr val="dk1"/>
                          </a:solidFill>
                          <a:latin typeface="Times New Roman" pitchFamily="18" charset="0"/>
                          <a:ea typeface="+mn-ea"/>
                          <a:cs typeface="Times New Roman" pitchFamily="18" charset="0"/>
                        </a:rPr>
                        <a:t>Augmentation</a:t>
                      </a:r>
                      <a:r>
                        <a:rPr kumimoji="0" lang="fr-FR" sz="2800" b="1" kern="1200" baseline="0" dirty="0" smtClean="0">
                          <a:solidFill>
                            <a:schemeClr val="dk1"/>
                          </a:solidFill>
                          <a:latin typeface="Times New Roman" pitchFamily="18" charset="0"/>
                          <a:ea typeface="+mn-ea"/>
                          <a:cs typeface="Times New Roman" pitchFamily="18" charset="0"/>
                        </a:rPr>
                        <a:t> de </a:t>
                      </a:r>
                      <a:r>
                        <a:rPr kumimoji="0" lang="fr-FR" sz="2800" b="1" kern="1200" dirty="0" smtClean="0">
                          <a:solidFill>
                            <a:schemeClr val="dk1"/>
                          </a:solidFill>
                          <a:latin typeface="Times New Roman" pitchFamily="18" charset="0"/>
                          <a:ea typeface="+mn-ea"/>
                          <a:cs typeface="Times New Roman" pitchFamily="18" charset="0"/>
                        </a:rPr>
                        <a:t> l’activité de </a:t>
                      </a:r>
                      <a:r>
                        <a:rPr kumimoji="0" lang="fr-FR" sz="2800" b="1" kern="1200" dirty="0" err="1" smtClean="0">
                          <a:solidFill>
                            <a:schemeClr val="dk1"/>
                          </a:solidFill>
                          <a:latin typeface="Times New Roman" pitchFamily="18" charset="0"/>
                          <a:ea typeface="+mn-ea"/>
                          <a:cs typeface="Times New Roman" pitchFamily="18" charset="0"/>
                        </a:rPr>
                        <a:t>DiAcyl</a:t>
                      </a:r>
                      <a:r>
                        <a:rPr kumimoji="0" lang="fr-FR" sz="2800" b="1" kern="1200" dirty="0" smtClean="0">
                          <a:solidFill>
                            <a:schemeClr val="dk1"/>
                          </a:solidFill>
                          <a:latin typeface="Times New Roman" pitchFamily="18" charset="0"/>
                          <a:ea typeface="+mn-ea"/>
                          <a:cs typeface="Times New Roman" pitchFamily="18" charset="0"/>
                        </a:rPr>
                        <a:t> Glycérol (DAG)</a:t>
                      </a:r>
                      <a:endParaRPr kumimoji="0" lang="fr-FR" sz="2800" b="1" kern="1200" dirty="0">
                        <a:solidFill>
                          <a:schemeClr val="dk1"/>
                        </a:solidFill>
                        <a:latin typeface="Times New Roman" pitchFamily="18" charset="0"/>
                        <a:ea typeface="+mn-ea"/>
                        <a:cs typeface="Times New Roman" pitchFamily="18" charset="0"/>
                      </a:endParaRPr>
                    </a:p>
                  </a:txBody>
                  <a:tcPr/>
                </a:tc>
                <a:tc>
                  <a:txBody>
                    <a:bodyPr/>
                    <a:lstStyle/>
                    <a:p>
                      <a:pPr>
                        <a:buFont typeface="Wingdings" pitchFamily="2" charset="2"/>
                        <a:buChar char="§"/>
                      </a:pPr>
                      <a:r>
                        <a:rPr kumimoji="0" lang="fr-FR" sz="2800" b="1" kern="1200" dirty="0" smtClean="0">
                          <a:solidFill>
                            <a:schemeClr val="dk1"/>
                          </a:solidFill>
                          <a:latin typeface="Times New Roman" pitchFamily="18" charset="0"/>
                          <a:ea typeface="+mn-ea"/>
                          <a:cs typeface="Times New Roman" pitchFamily="18" charset="0"/>
                        </a:rPr>
                        <a:t>Modulation de  l'ouverture des canaux Ca2+ du réticulum endoplasmique</a:t>
                      </a:r>
                    </a:p>
                    <a:p>
                      <a:pPr>
                        <a:buFont typeface="Wingdings" pitchFamily="2" charset="2"/>
                        <a:buChar char="§"/>
                      </a:pPr>
                      <a:r>
                        <a:rPr kumimoji="0" lang="fr-FR" sz="2800" b="1" kern="1200" dirty="0" smtClean="0">
                          <a:solidFill>
                            <a:schemeClr val="dk1"/>
                          </a:solidFill>
                          <a:latin typeface="Times New Roman" pitchFamily="18" charset="0"/>
                          <a:ea typeface="+mn-ea"/>
                          <a:cs typeface="Times New Roman" pitchFamily="18" charset="0"/>
                        </a:rPr>
                        <a:t> Activation de la protéine kinase C qui augmente la phosphorylation </a:t>
                      </a:r>
                      <a:endParaRPr kumimoji="0" lang="fr-FR" sz="2800" b="1" kern="1200" dirty="0">
                        <a:solidFill>
                          <a:schemeClr val="dk1"/>
                        </a:solidFill>
                        <a:latin typeface="Times New Roman" pitchFamily="18" charset="0"/>
                        <a:ea typeface="+mn-ea"/>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32</a:t>
            </a:fld>
            <a:endParaRPr lang="fr-FR"/>
          </a:p>
        </p:txBody>
      </p:sp>
      <p:sp>
        <p:nvSpPr>
          <p:cNvPr id="1025" name="Rectangle 1"/>
          <p:cNvSpPr>
            <a:spLocks noChangeArrowheads="1"/>
          </p:cNvSpPr>
          <p:nvPr/>
        </p:nvSpPr>
        <p:spPr bwMode="auto">
          <a:xfrm>
            <a:off x="642910" y="1"/>
            <a:ext cx="7643866" cy="1077218"/>
          </a:xfrm>
          <a:prstGeom prst="rect">
            <a:avLst/>
          </a:prstGeom>
          <a:solidFill>
            <a:schemeClr val="accent1">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1" strike="noStrike" normalizeH="0" baseline="0" dirty="0" smtClean="0">
                <a:ln/>
                <a:solidFill>
                  <a:schemeClr val="accent3"/>
                </a:solidFill>
                <a:latin typeface="Times New Roman" pitchFamily="18" charset="0"/>
                <a:ea typeface="Calibri" pitchFamily="34" charset="0"/>
                <a:cs typeface="Times New Roman" pitchFamily="18" charset="0"/>
              </a:rPr>
              <a:t>Réponse à l'activation de l’effecteurs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1" strike="noStrike" normalizeH="0" baseline="0" dirty="0" smtClean="0">
                <a:ln/>
                <a:solidFill>
                  <a:schemeClr val="accent3"/>
                </a:solidFill>
                <a:latin typeface="Times New Roman" pitchFamily="18" charset="0"/>
                <a:ea typeface="Calibri" pitchFamily="34" charset="0"/>
                <a:cs typeface="Times New Roman" pitchFamily="18" charset="0"/>
              </a:rPr>
              <a:t> et production de seconds messagers</a:t>
            </a:r>
            <a:endParaRPr kumimoji="0" lang="fr-FR" sz="2400" b="1" strike="noStrike" normalizeH="0" baseline="0" dirty="0" smtClean="0">
              <a:ln/>
              <a:solidFill>
                <a:schemeClr val="accent3"/>
              </a:solidFill>
              <a:latin typeface="Times New Roman" pitchFamily="18" charset="0"/>
              <a:cs typeface="Times New Roman" pitchFamily="18" charset="0"/>
            </a:endParaRPr>
          </a:p>
        </p:txBody>
      </p:sp>
      <p:sp>
        <p:nvSpPr>
          <p:cNvPr id="5" name="Rectangle 4"/>
          <p:cNvSpPr/>
          <p:nvPr/>
        </p:nvSpPr>
        <p:spPr>
          <a:xfrm>
            <a:off x="428596" y="1142985"/>
            <a:ext cx="8358246" cy="57246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fr-FR" sz="2800" b="1" u="sng" dirty="0" smtClean="0">
                <a:latin typeface="Times New Roman" pitchFamily="18" charset="0"/>
                <a:ea typeface="Calibri" pitchFamily="34" charset="0"/>
                <a:cs typeface="Times New Roman" pitchFamily="18" charset="0"/>
              </a:rPr>
              <a:t>Exemple: </a:t>
            </a:r>
            <a:r>
              <a:rPr lang="fr-FR" sz="2800" b="1" dirty="0" smtClean="0">
                <a:latin typeface="Times New Roman" pitchFamily="18" charset="0"/>
                <a:ea typeface="Calibri" pitchFamily="34" charset="0"/>
                <a:cs typeface="Times New Roman" pitchFamily="18" charset="0"/>
              </a:rPr>
              <a:t>L‘</a:t>
            </a:r>
            <a:r>
              <a:rPr lang="fr-FR" sz="2800" b="1" dirty="0" err="1" smtClean="0">
                <a:latin typeface="Times New Roman" pitchFamily="18" charset="0"/>
                <a:ea typeface="Calibri" pitchFamily="34" charset="0"/>
                <a:cs typeface="Times New Roman" pitchFamily="18" charset="0"/>
              </a:rPr>
              <a:t>Adénylate</a:t>
            </a:r>
            <a:r>
              <a:rPr lang="fr-FR" sz="2800" b="1" dirty="0" smtClean="0">
                <a:latin typeface="Times New Roman" pitchFamily="18" charset="0"/>
                <a:ea typeface="Calibri" pitchFamily="34" charset="0"/>
                <a:cs typeface="Times New Roman" pitchFamily="18" charset="0"/>
              </a:rPr>
              <a:t> </a:t>
            </a:r>
            <a:r>
              <a:rPr lang="fr-FR" sz="2800" b="1" dirty="0" err="1" smtClean="0">
                <a:latin typeface="Times New Roman" pitchFamily="18" charset="0"/>
                <a:ea typeface="Calibri" pitchFamily="34" charset="0"/>
                <a:cs typeface="Times New Roman" pitchFamily="18" charset="0"/>
              </a:rPr>
              <a:t>Cyclase</a:t>
            </a:r>
            <a:r>
              <a:rPr lang="fr-FR" sz="2800" b="1" dirty="0" smtClean="0">
                <a:latin typeface="Times New Roman" pitchFamily="18" charset="0"/>
                <a:ea typeface="Calibri" pitchFamily="34" charset="0"/>
                <a:cs typeface="Times New Roman" pitchFamily="18" charset="0"/>
              </a:rPr>
              <a:t> (AC):</a:t>
            </a:r>
          </a:p>
          <a:p>
            <a:pPr marL="457200" indent="-457200" algn="just">
              <a:lnSpc>
                <a:spcPct val="150000"/>
              </a:lnSpc>
              <a:buFont typeface="+mj-lt"/>
              <a:buAutoNum type="arabicPeriod"/>
            </a:pPr>
            <a:r>
              <a:rPr lang="fr-FR" sz="2400" b="1" dirty="0" smtClean="0">
                <a:latin typeface="Times New Roman" pitchFamily="18" charset="0"/>
                <a:ea typeface="Calibri" pitchFamily="34" charset="0"/>
                <a:cs typeface="Times New Roman" pitchFamily="18" charset="0"/>
              </a:rPr>
              <a:t>Activation de </a:t>
            </a:r>
            <a:r>
              <a:rPr lang="fr-FR" sz="2400" b="1" dirty="0" err="1" smtClean="0">
                <a:latin typeface="Times New Roman" pitchFamily="18" charset="0"/>
                <a:ea typeface="Calibri" pitchFamily="34" charset="0"/>
                <a:cs typeface="Times New Roman" pitchFamily="18" charset="0"/>
              </a:rPr>
              <a:t>Adénylate</a:t>
            </a:r>
            <a:r>
              <a:rPr lang="fr-FR" sz="2400" b="1" dirty="0" smtClean="0">
                <a:latin typeface="Times New Roman" pitchFamily="18" charset="0"/>
                <a:ea typeface="Calibri" pitchFamily="34" charset="0"/>
                <a:cs typeface="Times New Roman" pitchFamily="18" charset="0"/>
              </a:rPr>
              <a:t> </a:t>
            </a:r>
            <a:r>
              <a:rPr lang="fr-FR" sz="2400" b="1" dirty="0" err="1" smtClean="0">
                <a:latin typeface="Times New Roman" pitchFamily="18" charset="0"/>
                <a:ea typeface="Calibri" pitchFamily="34" charset="0"/>
                <a:cs typeface="Times New Roman" pitchFamily="18" charset="0"/>
              </a:rPr>
              <a:t>Cyclase</a:t>
            </a:r>
            <a:r>
              <a:rPr lang="fr-FR" sz="2400" b="1" dirty="0" smtClean="0">
                <a:latin typeface="Times New Roman" pitchFamily="18" charset="0"/>
                <a:ea typeface="Calibri" pitchFamily="34" charset="0"/>
                <a:cs typeface="Times New Roman" pitchFamily="18" charset="0"/>
              </a:rPr>
              <a:t> par la sous-unité G α s</a:t>
            </a:r>
          </a:p>
          <a:p>
            <a:pPr marL="457200" indent="-457200" algn="just">
              <a:lnSpc>
                <a:spcPct val="150000"/>
              </a:lnSpc>
              <a:buFont typeface="+mj-lt"/>
              <a:buAutoNum type="arabicPeriod"/>
            </a:pPr>
            <a:r>
              <a:rPr lang="fr-FR" sz="2400" b="1" dirty="0" smtClean="0">
                <a:latin typeface="Times New Roman" pitchFamily="18" charset="0"/>
                <a:ea typeface="Calibri" pitchFamily="34" charset="0"/>
                <a:cs typeface="Times New Roman" pitchFamily="18" charset="0"/>
              </a:rPr>
              <a:t>Conversion de l'ATP en AMP cyclique (</a:t>
            </a:r>
            <a:r>
              <a:rPr lang="fr-FR" sz="2400" b="1" dirty="0" err="1" smtClean="0">
                <a:latin typeface="Times New Roman" pitchFamily="18" charset="0"/>
                <a:ea typeface="Calibri" pitchFamily="34" charset="0"/>
                <a:cs typeface="Times New Roman" pitchFamily="18" charset="0"/>
              </a:rPr>
              <a:t>AMPc</a:t>
            </a:r>
            <a:r>
              <a:rPr lang="fr-FR" sz="2400" b="1" dirty="0" smtClean="0">
                <a:latin typeface="Times New Roman" pitchFamily="18" charset="0"/>
                <a:ea typeface="Calibri" pitchFamily="34" charset="0"/>
                <a:cs typeface="Times New Roman" pitchFamily="18" charset="0"/>
              </a:rPr>
              <a:t>), L’</a:t>
            </a:r>
            <a:r>
              <a:rPr lang="fr-FR" sz="2400" b="1" dirty="0" err="1" smtClean="0">
                <a:latin typeface="Times New Roman" pitchFamily="18" charset="0"/>
                <a:ea typeface="Calibri" pitchFamily="34" charset="0"/>
                <a:cs typeface="Times New Roman" pitchFamily="18" charset="0"/>
              </a:rPr>
              <a:t>AMPc</a:t>
            </a:r>
            <a:r>
              <a:rPr lang="fr-FR" sz="2400" b="1" dirty="0" smtClean="0">
                <a:latin typeface="Times New Roman" pitchFamily="18" charset="0"/>
                <a:ea typeface="Calibri" pitchFamily="34" charset="0"/>
                <a:cs typeface="Times New Roman" pitchFamily="18" charset="0"/>
              </a:rPr>
              <a:t> est le second messager</a:t>
            </a:r>
          </a:p>
          <a:p>
            <a:pPr marL="457200" indent="-457200" algn="just">
              <a:lnSpc>
                <a:spcPct val="150000"/>
              </a:lnSpc>
              <a:buFont typeface="+mj-lt"/>
              <a:buAutoNum type="arabicPeriod"/>
            </a:pPr>
            <a:r>
              <a:rPr lang="fr-FR" sz="2400" b="1" dirty="0" smtClean="0">
                <a:latin typeface="Times New Roman" pitchFamily="18" charset="0"/>
                <a:ea typeface="Calibri" pitchFamily="34" charset="0"/>
                <a:cs typeface="Times New Roman" pitchFamily="18" charset="0"/>
              </a:rPr>
              <a:t>L'</a:t>
            </a:r>
            <a:r>
              <a:rPr lang="fr-FR" sz="2400" b="1" dirty="0" err="1" smtClean="0">
                <a:latin typeface="Times New Roman" pitchFamily="18" charset="0"/>
                <a:ea typeface="Calibri" pitchFamily="34" charset="0"/>
                <a:cs typeface="Times New Roman" pitchFamily="18" charset="0"/>
              </a:rPr>
              <a:t>AMPc</a:t>
            </a:r>
            <a:r>
              <a:rPr lang="fr-FR" sz="2400" b="1" dirty="0" smtClean="0">
                <a:latin typeface="Times New Roman" pitchFamily="18" charset="0"/>
                <a:ea typeface="Calibri" pitchFamily="34" charset="0"/>
                <a:cs typeface="Times New Roman" pitchFamily="18" charset="0"/>
              </a:rPr>
              <a:t> se lie aux deux sous-unités régulatrices de la protéine kinase A ( PKA) </a:t>
            </a:r>
          </a:p>
          <a:p>
            <a:pPr marL="457200" indent="-457200" algn="just">
              <a:lnSpc>
                <a:spcPct val="150000"/>
              </a:lnSpc>
              <a:buFont typeface="+mj-lt"/>
              <a:buAutoNum type="arabicPeriod"/>
            </a:pPr>
            <a:r>
              <a:rPr lang="fr-FR" sz="2400" b="1" dirty="0" smtClean="0">
                <a:latin typeface="Times New Roman" pitchFamily="18" charset="0"/>
                <a:ea typeface="Calibri" pitchFamily="34" charset="0"/>
                <a:cs typeface="Times New Roman" pitchFamily="18" charset="0"/>
              </a:rPr>
              <a:t>Libération des deux sous-unités catalytiques de la protéine kinase A qui lui sont associées</a:t>
            </a:r>
          </a:p>
          <a:p>
            <a:pPr marL="457200" indent="-457200" algn="just">
              <a:lnSpc>
                <a:spcPct val="150000"/>
              </a:lnSpc>
              <a:buFont typeface="+mj-lt"/>
              <a:buAutoNum type="arabicPeriod"/>
            </a:pPr>
            <a:r>
              <a:rPr lang="fr-FR" sz="2400" b="1" dirty="0" smtClean="0">
                <a:latin typeface="Times New Roman" pitchFamily="18" charset="0"/>
                <a:ea typeface="Calibri" pitchFamily="34" charset="0"/>
                <a:cs typeface="Times New Roman" pitchFamily="18" charset="0"/>
              </a:rPr>
              <a:t>Phosphorylation des résidus serines et thréonine des protéines cibles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33</a:t>
            </a:fld>
            <a:endParaRPr lang="fr-FR"/>
          </a:p>
        </p:txBody>
      </p:sp>
      <p:pic>
        <p:nvPicPr>
          <p:cNvPr id="2050" name="Picture 2"/>
          <p:cNvPicPr>
            <a:picLocks noChangeAspect="1" noChangeArrowheads="1"/>
          </p:cNvPicPr>
          <p:nvPr/>
        </p:nvPicPr>
        <p:blipFill>
          <a:blip r:embed="rId2"/>
          <a:srcRect/>
          <a:stretch>
            <a:fillRect/>
          </a:stretch>
        </p:blipFill>
        <p:spPr bwMode="auto">
          <a:xfrm>
            <a:off x="0" y="1"/>
            <a:ext cx="9143999" cy="4929198"/>
          </a:xfrm>
          <a:prstGeom prst="rect">
            <a:avLst/>
          </a:prstGeom>
          <a:noFill/>
          <a:ln w="9525">
            <a:noFill/>
            <a:miter lim="800000"/>
            <a:headEnd/>
            <a:tailEnd/>
          </a:ln>
          <a:effectLst/>
        </p:spPr>
      </p:pic>
      <p:sp>
        <p:nvSpPr>
          <p:cNvPr id="4" name="Rectangle 3"/>
          <p:cNvSpPr/>
          <p:nvPr/>
        </p:nvSpPr>
        <p:spPr>
          <a:xfrm>
            <a:off x="71438" y="4929198"/>
            <a:ext cx="8143900" cy="1785104"/>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2200" b="1" dirty="0" smtClean="0"/>
              <a:t>Figure:</a:t>
            </a:r>
            <a:r>
              <a:rPr lang="fr-FR" sz="2200" dirty="0" smtClean="0"/>
              <a:t> Étapes de la transduction du signal impliquée dans l’activation de la glycogène phosphorylase du muscle</a:t>
            </a:r>
          </a:p>
          <a:p>
            <a:pPr algn="just"/>
            <a:r>
              <a:rPr lang="fr-FR" sz="2200" dirty="0" smtClean="0"/>
              <a:t>Schéma simplifié récapitulant les conséquences de l’action de l’adrénaline. </a:t>
            </a:r>
            <a:r>
              <a:rPr lang="fr-FR" sz="2200" b="1" dirty="0" smtClean="0"/>
              <a:t>(1) Événements se déroulant au niveau de la membrane plasmique.</a:t>
            </a:r>
            <a:endParaRPr lang="fr-FR" sz="22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34</a:t>
            </a:fld>
            <a:endParaRPr lang="fr-FR"/>
          </a:p>
        </p:txBody>
      </p:sp>
      <p:sp>
        <p:nvSpPr>
          <p:cNvPr id="4" name="Rectangle 3"/>
          <p:cNvSpPr/>
          <p:nvPr/>
        </p:nvSpPr>
        <p:spPr>
          <a:xfrm>
            <a:off x="71438" y="4929198"/>
            <a:ext cx="8143900" cy="1908215"/>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2200" b="1" dirty="0" smtClean="0"/>
              <a:t>Figure:</a:t>
            </a:r>
            <a:r>
              <a:rPr lang="fr-FR" sz="2200" dirty="0" smtClean="0"/>
              <a:t> Étapes de la transduction du signal impliquée dans l’activation de la glycogène phosphorylase du muscle. </a:t>
            </a:r>
          </a:p>
          <a:p>
            <a:pPr algn="just"/>
            <a:r>
              <a:rPr lang="fr-FR" sz="2400" b="1" dirty="0" smtClean="0"/>
              <a:t>(2) Événements cytoplasmiques </a:t>
            </a:r>
            <a:r>
              <a:rPr lang="fr-FR" sz="2400" dirty="0" smtClean="0"/>
              <a:t>de phosphorylation en cascade au sein du hyaloplasme grâce à des kinases (ou phosphorylases) déclenchés par l’AMPC.</a:t>
            </a:r>
            <a:endParaRPr lang="fr-FR" sz="2200" b="1" dirty="0"/>
          </a:p>
        </p:txBody>
      </p:sp>
      <p:pic>
        <p:nvPicPr>
          <p:cNvPr id="1026" name="Picture 2"/>
          <p:cNvPicPr>
            <a:picLocks noChangeAspect="1" noChangeArrowheads="1"/>
          </p:cNvPicPr>
          <p:nvPr/>
        </p:nvPicPr>
        <p:blipFill>
          <a:blip r:embed="rId2"/>
          <a:srcRect/>
          <a:stretch>
            <a:fillRect/>
          </a:stretch>
        </p:blipFill>
        <p:spPr bwMode="auto">
          <a:xfrm>
            <a:off x="0" y="0"/>
            <a:ext cx="9134475" cy="4981575"/>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35</a:t>
            </a:fld>
            <a:endParaRPr lang="fr-FR"/>
          </a:p>
        </p:txBody>
      </p:sp>
      <p:pic>
        <p:nvPicPr>
          <p:cNvPr id="3" name="Image 2"/>
          <p:cNvPicPr/>
          <p:nvPr/>
        </p:nvPicPr>
        <p:blipFill>
          <a:blip r:embed="rId2" cstate="print"/>
          <a:srcRect t="12359" r="7812"/>
          <a:stretch>
            <a:fillRect/>
          </a:stretch>
        </p:blipFill>
        <p:spPr bwMode="auto">
          <a:xfrm>
            <a:off x="0" y="0"/>
            <a:ext cx="9144000" cy="6357958"/>
          </a:xfrm>
          <a:prstGeom prst="rect">
            <a:avLst/>
          </a:prstGeom>
          <a:noFill/>
          <a:ln w="9525">
            <a:noFill/>
            <a:miter lim="800000"/>
            <a:headEnd/>
            <a:tailEnd/>
          </a:ln>
        </p:spPr>
      </p:pic>
      <p:sp>
        <p:nvSpPr>
          <p:cNvPr id="5" name="ZoneTexte 4"/>
          <p:cNvSpPr txBox="1"/>
          <p:nvPr/>
        </p:nvSpPr>
        <p:spPr>
          <a:xfrm>
            <a:off x="6357950" y="5072074"/>
            <a:ext cx="2786050" cy="738664"/>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fr-FR" sz="2400" dirty="0" smtClean="0">
                <a:latin typeface="Arial Black" pitchFamily="34" charset="0"/>
              </a:rPr>
              <a:t>C: Sous-unité catalytique</a:t>
            </a:r>
            <a:endParaRPr lang="fr-FR" sz="2400" dirty="0">
              <a:latin typeface="Arial Black" pitchFamily="34" charset="0"/>
            </a:endParaRPr>
          </a:p>
        </p:txBody>
      </p:sp>
      <p:sp>
        <p:nvSpPr>
          <p:cNvPr id="6" name="ZoneTexte 5"/>
          <p:cNvSpPr txBox="1"/>
          <p:nvPr/>
        </p:nvSpPr>
        <p:spPr>
          <a:xfrm>
            <a:off x="6357950" y="4143380"/>
            <a:ext cx="2786050" cy="830997"/>
          </a:xfrm>
          <a:prstGeom prst="rect">
            <a:avLst/>
          </a:prstGeom>
          <a:solidFill>
            <a:srgbClr val="FF66FF"/>
          </a:solidFill>
          <a:ln>
            <a:solidFill>
              <a:schemeClr val="tx1"/>
            </a:solidFill>
          </a:ln>
        </p:spPr>
        <p:txBody>
          <a:bodyPr wrap="square" rtlCol="0">
            <a:spAutoFit/>
          </a:bodyPr>
          <a:lstStyle/>
          <a:p>
            <a:r>
              <a:rPr lang="fr-FR" sz="2400" dirty="0" smtClean="0">
                <a:latin typeface="Arial Black" pitchFamily="34" charset="0"/>
              </a:rPr>
              <a:t>R: sous unité régulatrice</a:t>
            </a:r>
            <a:endParaRPr lang="fr-FR" sz="2400" dirty="0">
              <a:latin typeface="Arial Black" pitchFamily="34" charset="0"/>
            </a:endParaRPr>
          </a:p>
        </p:txBody>
      </p:sp>
      <p:sp>
        <p:nvSpPr>
          <p:cNvPr id="7" name="Ellipse 6"/>
          <p:cNvSpPr/>
          <p:nvPr/>
        </p:nvSpPr>
        <p:spPr>
          <a:xfrm>
            <a:off x="1428728" y="6215082"/>
            <a:ext cx="3000396" cy="64291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2000" b="1" dirty="0" smtClean="0">
              <a:ln/>
              <a:solidFill>
                <a:schemeClr val="accent3"/>
              </a:solidFill>
              <a:latin typeface="Arial Black" pitchFamily="34" charset="0"/>
              <a:ea typeface="Calibri" pitchFamily="34" charset="0"/>
              <a:cs typeface="Times New Roman" pitchFamily="18" charset="0"/>
            </a:endParaRPr>
          </a:p>
          <a:p>
            <a:pPr lvl="0" algn="ctr"/>
            <a:r>
              <a:rPr lang="fr-FR" sz="2000" b="1" dirty="0" smtClean="0">
                <a:ln/>
                <a:solidFill>
                  <a:schemeClr val="tx1"/>
                </a:solidFill>
                <a:latin typeface="Arial Black" pitchFamily="34" charset="0"/>
                <a:ea typeface="Calibri" pitchFamily="34" charset="0"/>
                <a:cs typeface="Times New Roman" pitchFamily="18" charset="0"/>
              </a:rPr>
              <a:t>Effets biologiques</a:t>
            </a:r>
            <a:endParaRPr lang="fr-FR" sz="2000" b="1" dirty="0" smtClean="0">
              <a:ln/>
              <a:solidFill>
                <a:schemeClr val="tx1"/>
              </a:solidFill>
              <a:latin typeface="Arial Black" pitchFamily="34" charset="0"/>
              <a:cs typeface="Times New Roman" pitchFamily="18" charset="0"/>
            </a:endParaRPr>
          </a:p>
          <a:p>
            <a:pPr algn="ctr"/>
            <a:endParaRPr lang="fr-FR" dirty="0"/>
          </a:p>
        </p:txBody>
      </p:sp>
      <p:sp>
        <p:nvSpPr>
          <p:cNvPr id="8" name="Flèche courbée vers la droite 7"/>
          <p:cNvSpPr/>
          <p:nvPr/>
        </p:nvSpPr>
        <p:spPr>
          <a:xfrm>
            <a:off x="285720" y="6215082"/>
            <a:ext cx="1143008" cy="642918"/>
          </a:xfrm>
          <a:prstGeom prst="curved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1986" name="Rectangle 2"/>
          <p:cNvSpPr>
            <a:spLocks noChangeArrowheads="1"/>
          </p:cNvSpPr>
          <p:nvPr/>
        </p:nvSpPr>
        <p:spPr bwMode="auto">
          <a:xfrm>
            <a:off x="6429388" y="6180892"/>
            <a:ext cx="2714612" cy="738664"/>
          </a:xfrm>
          <a:prstGeom prst="rect">
            <a:avLst/>
          </a:prstGeom>
          <a:solidFill>
            <a:schemeClr val="accent2">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vert="horz" wrap="square" lIns="0" tIns="0" rIns="0" bIns="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Figure: activation de l’</a:t>
            </a:r>
            <a:r>
              <a:rPr kumimoji="0" lang="fr-FR"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adenylate</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cyclase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36</a:t>
            </a:fld>
            <a:endParaRPr lang="fr-FR"/>
          </a:p>
        </p:txBody>
      </p:sp>
      <p:sp>
        <p:nvSpPr>
          <p:cNvPr id="43009" name="Rectangle 1"/>
          <p:cNvSpPr>
            <a:spLocks noChangeArrowheads="1"/>
          </p:cNvSpPr>
          <p:nvPr/>
        </p:nvSpPr>
        <p:spPr bwMode="auto">
          <a:xfrm>
            <a:off x="0" y="0"/>
            <a:ext cx="828677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événements qui se déclenchent dans la cellule sont en fonction des protéines activées par la</a:t>
            </a:r>
            <a:r>
              <a:rPr kumimoji="0" lang="fr-FR" sz="24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protéines kinase</a:t>
            </a:r>
            <a:endPar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p:txBody>
      </p:sp>
      <p:graphicFrame>
        <p:nvGraphicFramePr>
          <p:cNvPr id="4" name="Tableau 3"/>
          <p:cNvGraphicFramePr>
            <a:graphicFrameLocks noGrp="1"/>
          </p:cNvGraphicFramePr>
          <p:nvPr/>
        </p:nvGraphicFramePr>
        <p:xfrm>
          <a:off x="214282" y="2214554"/>
          <a:ext cx="8001056" cy="4389120"/>
        </p:xfrm>
        <a:graphic>
          <a:graphicData uri="http://schemas.openxmlformats.org/drawingml/2006/table">
            <a:tbl>
              <a:tblPr>
                <a:tableStyleId>{5DA37D80-6434-44D0-A028-1B22A696006F}</a:tableStyleId>
              </a:tblPr>
              <a:tblGrid>
                <a:gridCol w="2500330"/>
                <a:gridCol w="5500726"/>
              </a:tblGrid>
              <a:tr h="1143008">
                <a:tc>
                  <a:txBody>
                    <a:bodyPr/>
                    <a:lstStyle/>
                    <a:p>
                      <a:pPr marL="0" algn="just" rtl="0" eaLnBrk="1" latinLnBrk="0" hangingPunct="1">
                        <a:lnSpc>
                          <a:spcPct val="100000"/>
                        </a:lnSpc>
                      </a:pPr>
                      <a:r>
                        <a:rPr kumimoji="0" lang="fr-FR" sz="2400" b="1" kern="1200" dirty="0" smtClean="0">
                          <a:solidFill>
                            <a:schemeClr val="tx1"/>
                          </a:solidFill>
                          <a:latin typeface="+mn-lt"/>
                          <a:ea typeface="+mn-ea"/>
                          <a:cs typeface="+mn-cs"/>
                        </a:rPr>
                        <a:t>signal hormonal (messager primaire)</a:t>
                      </a:r>
                      <a:endParaRPr kumimoji="0" lang="fr-FR" sz="2400" b="1" kern="1200" dirty="0">
                        <a:solidFill>
                          <a:schemeClr val="tx1"/>
                        </a:solidFill>
                        <a:latin typeface="+mn-lt"/>
                        <a:ea typeface="+mn-ea"/>
                        <a:cs typeface="+mn-cs"/>
                      </a:endParaRPr>
                    </a:p>
                  </a:txBody>
                  <a:tcPr marL="63647" marR="63647" marT="0" marB="0"/>
                </a:tc>
                <a:tc>
                  <a:txBody>
                    <a:bodyPr/>
                    <a:lstStyle/>
                    <a:p>
                      <a:pPr marL="0" algn="just" rtl="0" eaLnBrk="1" latinLnBrk="0" hangingPunct="1">
                        <a:lnSpc>
                          <a:spcPct val="100000"/>
                        </a:lnSpc>
                        <a:spcAft>
                          <a:spcPts val="1000"/>
                        </a:spcAft>
                      </a:pPr>
                      <a:r>
                        <a:rPr kumimoji="0" lang="fr-FR" sz="2400" b="1" kern="1200" dirty="0" smtClean="0"/>
                        <a:t>Action incluant l’</a:t>
                      </a:r>
                      <a:r>
                        <a:rPr kumimoji="0" lang="fr-FR" sz="2400" b="1" kern="1200" dirty="0" err="1" smtClean="0"/>
                        <a:t>AMPc</a:t>
                      </a:r>
                      <a:r>
                        <a:rPr kumimoji="0" lang="fr-FR" sz="2400" b="1" kern="1200" dirty="0" smtClean="0"/>
                        <a:t> (messager secondaire)</a:t>
                      </a:r>
                      <a:endParaRPr kumimoji="0" lang="fr-FR" sz="2400" b="1" kern="1200" dirty="0">
                        <a:solidFill>
                          <a:schemeClr val="tx1"/>
                        </a:solidFill>
                        <a:latin typeface="Times New Roman" pitchFamily="18" charset="0"/>
                        <a:ea typeface="Times New Roman"/>
                        <a:cs typeface="Times New Roman" pitchFamily="18" charset="0"/>
                      </a:endParaRPr>
                    </a:p>
                  </a:txBody>
                  <a:tcPr marL="63647" marR="63647" marT="0" marB="0"/>
                </a:tc>
              </a:tr>
              <a:tr h="2009196">
                <a:tc>
                  <a:txBody>
                    <a:bodyPr/>
                    <a:lstStyle/>
                    <a:p>
                      <a:pPr algn="just">
                        <a:lnSpc>
                          <a:spcPct val="100000"/>
                        </a:lnSpc>
                      </a:pPr>
                      <a:r>
                        <a:rPr kumimoji="0" lang="fr-FR" sz="2400" b="1" kern="1200" dirty="0" err="1" smtClean="0">
                          <a:solidFill>
                            <a:schemeClr val="tx1"/>
                          </a:solidFill>
                          <a:latin typeface="+mn-lt"/>
                          <a:ea typeface="+mn-ea"/>
                          <a:cs typeface="+mn-cs"/>
                        </a:rPr>
                        <a:t>Epinephrine</a:t>
                      </a:r>
                      <a:r>
                        <a:rPr kumimoji="0" lang="fr-FR" sz="2400" b="1" kern="1200" dirty="0" smtClean="0">
                          <a:solidFill>
                            <a:schemeClr val="tx1"/>
                          </a:solidFill>
                          <a:latin typeface="+mn-lt"/>
                          <a:ea typeface="+mn-ea"/>
                          <a:cs typeface="+mn-cs"/>
                        </a:rPr>
                        <a:t> </a:t>
                      </a:r>
                    </a:p>
                    <a:p>
                      <a:pPr algn="just">
                        <a:lnSpc>
                          <a:spcPct val="100000"/>
                        </a:lnSpc>
                      </a:pPr>
                      <a:r>
                        <a:rPr kumimoji="0" lang="fr-FR" sz="2400" b="1" kern="1200" dirty="0" smtClean="0">
                          <a:solidFill>
                            <a:schemeClr val="tx1"/>
                          </a:solidFill>
                          <a:latin typeface="+mn-lt"/>
                          <a:ea typeface="+mn-ea"/>
                          <a:cs typeface="+mn-cs"/>
                        </a:rPr>
                        <a:t>« Adrénaline » et </a:t>
                      </a:r>
                      <a:r>
                        <a:rPr kumimoji="0" lang="fr-FR" sz="2400" b="1" kern="1200" dirty="0">
                          <a:solidFill>
                            <a:schemeClr val="tx1"/>
                          </a:solidFill>
                          <a:latin typeface="+mn-lt"/>
                          <a:ea typeface="+mn-ea"/>
                          <a:cs typeface="+mn-cs"/>
                        </a:rPr>
                        <a:t>glucagon</a:t>
                      </a:r>
                    </a:p>
                  </a:txBody>
                  <a:tcPr marL="63647" marR="63647" marT="0" marB="0"/>
                </a:tc>
                <a:tc>
                  <a:txBody>
                    <a:bodyPr/>
                    <a:lstStyle/>
                    <a:p>
                      <a:pPr algn="just">
                        <a:lnSpc>
                          <a:spcPct val="100000"/>
                        </a:lnSpc>
                      </a:pPr>
                      <a:r>
                        <a:rPr kumimoji="0" lang="fr-FR" sz="2400" b="1" kern="1200" dirty="0">
                          <a:solidFill>
                            <a:schemeClr val="tx1"/>
                          </a:solidFill>
                          <a:latin typeface="+mn-lt"/>
                          <a:ea typeface="+mn-ea"/>
                          <a:cs typeface="+mn-cs"/>
                        </a:rPr>
                        <a:t>Foie et muscle squelettique : </a:t>
                      </a:r>
                      <a:r>
                        <a:rPr lang="fr-FR" sz="2400" dirty="0"/>
                        <a:t>Hydrolyse du glycogène- synthèse de glucose- inhibition de la synthèse du glycogène. </a:t>
                      </a:r>
                    </a:p>
                    <a:p>
                      <a:pPr algn="just">
                        <a:lnSpc>
                          <a:spcPct val="100000"/>
                        </a:lnSpc>
                        <a:spcAft>
                          <a:spcPts val="1000"/>
                        </a:spcAft>
                      </a:pPr>
                      <a:r>
                        <a:rPr kumimoji="0" lang="fr-FR" sz="2400" b="1" kern="1200" dirty="0">
                          <a:solidFill>
                            <a:schemeClr val="tx1"/>
                          </a:solidFill>
                          <a:latin typeface="+mn-lt"/>
                          <a:ea typeface="+mn-ea"/>
                          <a:cs typeface="+mn-cs"/>
                        </a:rPr>
                        <a:t>Muscle lisse : </a:t>
                      </a:r>
                      <a:r>
                        <a:rPr lang="fr-FR" sz="2400" dirty="0"/>
                        <a:t>phosphorylation  des canaux ioniques dans les muscles lisse et favoriser l'entrée de calcium </a:t>
                      </a:r>
                      <a:r>
                        <a:rPr lang="fr-FR" sz="2400" dirty="0" smtClean="0"/>
                        <a:t>           et </a:t>
                      </a:r>
                      <a:r>
                        <a:rPr lang="fr-FR" sz="2400" dirty="0"/>
                        <a:t>provoquer une contraction.</a:t>
                      </a:r>
                      <a:endParaRPr lang="fr-FR" sz="2400" dirty="0">
                        <a:latin typeface="Times New Roman" pitchFamily="18" charset="0"/>
                        <a:ea typeface="Calibri"/>
                        <a:cs typeface="Times New Roman" pitchFamily="18" charset="0"/>
                      </a:endParaRPr>
                    </a:p>
                  </a:txBody>
                  <a:tcPr marL="63647" marR="63647" marT="0" marB="0"/>
                </a:tc>
              </a:tr>
            </a:tbl>
          </a:graphicData>
        </a:graphic>
      </p:graphicFrame>
      <p:sp>
        <p:nvSpPr>
          <p:cNvPr id="43010" name="Rectangle 2"/>
          <p:cNvSpPr>
            <a:spLocks noChangeArrowheads="1"/>
          </p:cNvSpPr>
          <p:nvPr/>
        </p:nvSpPr>
        <p:spPr bwMode="auto">
          <a:xfrm>
            <a:off x="285720" y="1214422"/>
            <a:ext cx="8358278" cy="857256"/>
          </a:xfrm>
          <a:prstGeom prst="rect">
            <a:avLst/>
          </a:prstGeom>
          <a:ln w="381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TABLEAU : Action des signaux de nature hormonaux induisant L’</a:t>
            </a:r>
            <a:r>
              <a:rPr kumimoji="0" lang="fr-FR" sz="2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AMPc</a:t>
            </a:r>
            <a:r>
              <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comme second messager.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37</a:t>
            </a:fld>
            <a:endParaRPr lang="fr-FR"/>
          </a:p>
        </p:txBody>
      </p:sp>
      <p:graphicFrame>
        <p:nvGraphicFramePr>
          <p:cNvPr id="3" name="Tableau 2"/>
          <p:cNvGraphicFramePr>
            <a:graphicFrameLocks noGrp="1"/>
          </p:cNvGraphicFramePr>
          <p:nvPr/>
        </p:nvGraphicFramePr>
        <p:xfrm>
          <a:off x="142844" y="928670"/>
          <a:ext cx="8643998" cy="5944335"/>
        </p:xfrm>
        <a:graphic>
          <a:graphicData uri="http://schemas.openxmlformats.org/drawingml/2006/table">
            <a:tbl>
              <a:tblPr>
                <a:tableStyleId>{5DA37D80-6434-44D0-A028-1B22A696006F}</a:tableStyleId>
              </a:tblPr>
              <a:tblGrid>
                <a:gridCol w="2624071"/>
                <a:gridCol w="6019927"/>
              </a:tblGrid>
              <a:tr h="803677">
                <a:tc>
                  <a:txBody>
                    <a:bodyPr/>
                    <a:lstStyle/>
                    <a:p>
                      <a:pPr algn="just">
                        <a:lnSpc>
                          <a:spcPct val="100000"/>
                        </a:lnSpc>
                      </a:pPr>
                      <a:r>
                        <a:rPr lang="fr-FR" sz="2400" b="1" dirty="0"/>
                        <a:t>signal hormonal (messager primaire)</a:t>
                      </a:r>
                      <a:endParaRPr lang="fr-FR" sz="2400" b="1" dirty="0">
                        <a:latin typeface="Times New Roman" pitchFamily="18" charset="0"/>
                        <a:ea typeface="Times New Roman"/>
                        <a:cs typeface="Times New Roman" pitchFamily="18" charset="0"/>
                      </a:endParaRPr>
                    </a:p>
                  </a:txBody>
                  <a:tcPr marL="63647" marR="63647" marT="0" marB="0"/>
                </a:tc>
                <a:tc>
                  <a:txBody>
                    <a:bodyPr/>
                    <a:lstStyle/>
                    <a:p>
                      <a:pPr algn="just">
                        <a:lnSpc>
                          <a:spcPct val="100000"/>
                        </a:lnSpc>
                      </a:pPr>
                      <a:r>
                        <a:rPr lang="fr-FR" sz="2400" b="1" dirty="0"/>
                        <a:t>Action incluant l’</a:t>
                      </a:r>
                      <a:r>
                        <a:rPr lang="fr-FR" sz="2400" b="1" dirty="0" err="1"/>
                        <a:t>AMPc</a:t>
                      </a:r>
                      <a:r>
                        <a:rPr lang="fr-FR" sz="2400" b="1" dirty="0"/>
                        <a:t> (messager secondaire)</a:t>
                      </a:r>
                      <a:endParaRPr lang="fr-FR" sz="2400" b="1" dirty="0">
                        <a:latin typeface="Times New Roman" pitchFamily="18" charset="0"/>
                        <a:ea typeface="Times New Roman"/>
                        <a:cs typeface="Times New Roman" pitchFamily="18" charset="0"/>
                      </a:endParaRPr>
                    </a:p>
                  </a:txBody>
                  <a:tcPr marL="63647" marR="63647" marT="0" marB="0"/>
                </a:tc>
              </a:tr>
              <a:tr h="75153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2400" b="1" dirty="0" smtClean="0"/>
                        <a:t>Vasopressine (ADH)</a:t>
                      </a:r>
                      <a:endParaRPr lang="fr-FR" sz="2400" b="1" dirty="0">
                        <a:latin typeface="Times New Roman" pitchFamily="18" charset="0"/>
                        <a:ea typeface="Times New Roman"/>
                        <a:cs typeface="Times New Roman" pitchFamily="18" charset="0"/>
                      </a:endParaRPr>
                    </a:p>
                  </a:txBody>
                  <a:tcPr marL="63647" marR="63647"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2400" b="1" u="sng" dirty="0" smtClean="0"/>
                        <a:t>Rein</a:t>
                      </a:r>
                      <a:r>
                        <a:rPr lang="fr-FR" sz="2400" b="1" dirty="0" smtClean="0"/>
                        <a:t> : </a:t>
                      </a:r>
                      <a:r>
                        <a:rPr lang="fr-FR" sz="2400" dirty="0" smtClean="0"/>
                        <a:t>Augmentation de la perméabilité des cellules épithéliales à l’eau</a:t>
                      </a:r>
                      <a:endParaRPr lang="fr-FR" sz="2400" dirty="0">
                        <a:latin typeface="Times New Roman" pitchFamily="18" charset="0"/>
                        <a:ea typeface="Times New Roman"/>
                        <a:cs typeface="Times New Roman" pitchFamily="18" charset="0"/>
                      </a:endParaRPr>
                    </a:p>
                  </a:txBody>
                  <a:tcPr marL="0" marR="0" marT="0" marB="0"/>
                </a:tc>
              </a:tr>
              <a:tr h="401840">
                <a:tc>
                  <a:txBody>
                    <a:bodyPr/>
                    <a:lstStyle/>
                    <a:p>
                      <a:pPr algn="just">
                        <a:lnSpc>
                          <a:spcPct val="100000"/>
                        </a:lnSpc>
                      </a:pPr>
                      <a:r>
                        <a:rPr lang="fr-FR" sz="2400" b="1" dirty="0"/>
                        <a:t>TSH</a:t>
                      </a:r>
                      <a:endParaRPr lang="fr-FR" sz="2400" b="1" dirty="0">
                        <a:latin typeface="Times New Roman" pitchFamily="18" charset="0"/>
                        <a:ea typeface="Times New Roman"/>
                        <a:cs typeface="Times New Roman" pitchFamily="18" charset="0"/>
                      </a:endParaRPr>
                    </a:p>
                  </a:txBody>
                  <a:tcPr marL="63647" marR="63647" marT="0" marB="0"/>
                </a:tc>
                <a:tc>
                  <a:txBody>
                    <a:bodyPr/>
                    <a:lstStyle/>
                    <a:p>
                      <a:pPr algn="just">
                        <a:lnSpc>
                          <a:spcPct val="100000"/>
                        </a:lnSpc>
                      </a:pPr>
                      <a:r>
                        <a:rPr kumimoji="0" lang="fr-FR" sz="2400" b="1" u="sng" kern="1200" dirty="0" smtClean="0">
                          <a:solidFill>
                            <a:schemeClr val="tx1"/>
                          </a:solidFill>
                          <a:latin typeface="+mn-lt"/>
                          <a:ea typeface="+mn-ea"/>
                          <a:cs typeface="+mn-cs"/>
                        </a:rPr>
                        <a:t>Tyroïde : </a:t>
                      </a:r>
                      <a:r>
                        <a:rPr lang="fr-FR" sz="2400" dirty="0"/>
                        <a:t>Sécrétion des hormones thyroïdes</a:t>
                      </a:r>
                      <a:endParaRPr lang="fr-FR" sz="2400" dirty="0">
                        <a:latin typeface="Times New Roman" pitchFamily="18" charset="0"/>
                        <a:ea typeface="Times New Roman"/>
                        <a:cs typeface="Times New Roman" pitchFamily="18" charset="0"/>
                      </a:endParaRPr>
                    </a:p>
                  </a:txBody>
                  <a:tcPr marL="63647" marR="63647" marT="0" marB="0"/>
                </a:tc>
              </a:tr>
              <a:tr h="803677">
                <a:tc>
                  <a:txBody>
                    <a:bodyPr/>
                    <a:lstStyle/>
                    <a:p>
                      <a:pPr algn="just">
                        <a:lnSpc>
                          <a:spcPct val="100000"/>
                        </a:lnSpc>
                      </a:pPr>
                      <a:r>
                        <a:rPr lang="fr-FR" sz="2400" b="1" dirty="0"/>
                        <a:t>Hormones parathyroïdes</a:t>
                      </a:r>
                      <a:endParaRPr lang="fr-FR" sz="2400" b="1" dirty="0">
                        <a:latin typeface="Times New Roman" pitchFamily="18" charset="0"/>
                        <a:ea typeface="Times New Roman"/>
                        <a:cs typeface="Times New Roman" pitchFamily="18" charset="0"/>
                      </a:endParaRPr>
                    </a:p>
                  </a:txBody>
                  <a:tcPr marL="63647" marR="63647" marT="0" marB="0"/>
                </a:tc>
                <a:tc>
                  <a:txBody>
                    <a:bodyPr/>
                    <a:lstStyle/>
                    <a:p>
                      <a:pPr algn="just">
                        <a:lnSpc>
                          <a:spcPct val="100000"/>
                        </a:lnSpc>
                      </a:pPr>
                      <a:r>
                        <a:rPr kumimoji="0" lang="fr-FR" sz="2400" b="1" u="sng" kern="1200" dirty="0" smtClean="0">
                          <a:solidFill>
                            <a:schemeClr val="tx1"/>
                          </a:solidFill>
                          <a:latin typeface="+mn-lt"/>
                          <a:ea typeface="+mn-ea"/>
                          <a:cs typeface="+mn-cs"/>
                        </a:rPr>
                        <a:t>Os :</a:t>
                      </a:r>
                      <a:r>
                        <a:rPr lang="fr-FR" sz="2400" dirty="0"/>
                        <a:t> Augmentation de la résorption du calcium</a:t>
                      </a:r>
                      <a:endParaRPr lang="fr-FR" sz="2400" dirty="0">
                        <a:latin typeface="Times New Roman" pitchFamily="18" charset="0"/>
                        <a:ea typeface="Times New Roman"/>
                        <a:cs typeface="Times New Roman" pitchFamily="18" charset="0"/>
                      </a:endParaRPr>
                    </a:p>
                  </a:txBody>
                  <a:tcPr marL="63647" marR="63647" marT="0" marB="0"/>
                </a:tc>
              </a:tr>
              <a:tr h="401840">
                <a:tc>
                  <a:txBody>
                    <a:bodyPr/>
                    <a:lstStyle/>
                    <a:p>
                      <a:pPr algn="just">
                        <a:lnSpc>
                          <a:spcPct val="100000"/>
                        </a:lnSpc>
                      </a:pPr>
                      <a:r>
                        <a:rPr lang="fr-FR" sz="2400" b="1" dirty="0"/>
                        <a:t>LH</a:t>
                      </a:r>
                      <a:endParaRPr lang="fr-FR" sz="2400" b="1" dirty="0">
                        <a:latin typeface="Times New Roman" pitchFamily="18" charset="0"/>
                        <a:ea typeface="Times New Roman"/>
                        <a:cs typeface="Times New Roman" pitchFamily="18" charset="0"/>
                      </a:endParaRPr>
                    </a:p>
                  </a:txBody>
                  <a:tcPr marL="63647" marR="63647" marT="0" marB="0"/>
                </a:tc>
                <a:tc>
                  <a:txBody>
                    <a:bodyPr/>
                    <a:lstStyle/>
                    <a:p>
                      <a:pPr algn="just">
                        <a:lnSpc>
                          <a:spcPct val="100000"/>
                        </a:lnSpc>
                      </a:pPr>
                      <a:r>
                        <a:rPr kumimoji="0" lang="fr-FR" sz="2400" b="1" u="sng" kern="1200" dirty="0">
                          <a:solidFill>
                            <a:schemeClr val="tx1"/>
                          </a:solidFill>
                          <a:latin typeface="+mn-lt"/>
                          <a:ea typeface="+mn-ea"/>
                          <a:cs typeface="+mn-cs"/>
                        </a:rPr>
                        <a:t>Ovaire : </a:t>
                      </a:r>
                      <a:r>
                        <a:rPr lang="fr-FR" sz="2400" dirty="0"/>
                        <a:t>Augmentation de la sécrétion des hormones stéroïdes</a:t>
                      </a:r>
                      <a:endParaRPr lang="fr-FR" sz="2400" dirty="0">
                        <a:latin typeface="Times New Roman" pitchFamily="18" charset="0"/>
                        <a:ea typeface="Times New Roman"/>
                        <a:cs typeface="Times New Roman" pitchFamily="18" charset="0"/>
                      </a:endParaRPr>
                    </a:p>
                  </a:txBody>
                  <a:tcPr marL="63647" marR="63647" marT="0" marB="0"/>
                </a:tc>
              </a:tr>
              <a:tr h="1205516">
                <a:tc>
                  <a:txBody>
                    <a:bodyPr/>
                    <a:lstStyle/>
                    <a:p>
                      <a:pPr algn="just">
                        <a:lnSpc>
                          <a:spcPct val="100000"/>
                        </a:lnSpc>
                      </a:pPr>
                      <a:r>
                        <a:rPr lang="fr-FR" sz="2400" b="1" dirty="0"/>
                        <a:t>ACTH</a:t>
                      </a:r>
                      <a:endParaRPr lang="fr-FR" sz="2400" b="1" dirty="0">
                        <a:latin typeface="Times New Roman" pitchFamily="18" charset="0"/>
                        <a:ea typeface="Times New Roman"/>
                        <a:cs typeface="Times New Roman" pitchFamily="18" charset="0"/>
                      </a:endParaRPr>
                    </a:p>
                  </a:txBody>
                  <a:tcPr marL="63647" marR="63647" marT="0" marB="0"/>
                </a:tc>
                <a:tc>
                  <a:txBody>
                    <a:bodyPr/>
                    <a:lstStyle/>
                    <a:p>
                      <a:pPr algn="l">
                        <a:lnSpc>
                          <a:spcPct val="100000"/>
                        </a:lnSpc>
                      </a:pPr>
                      <a:r>
                        <a:rPr kumimoji="0" lang="fr-FR" sz="2400" b="1" u="sng" kern="1200" dirty="0">
                          <a:solidFill>
                            <a:schemeClr val="tx1"/>
                          </a:solidFill>
                          <a:latin typeface="+mn-lt"/>
                          <a:ea typeface="+mn-ea"/>
                          <a:cs typeface="+mn-cs"/>
                        </a:rPr>
                        <a:t>Cortex </a:t>
                      </a:r>
                      <a:r>
                        <a:rPr kumimoji="0" lang="fr-FR" sz="2400" b="1" u="sng" kern="1200" dirty="0" err="1">
                          <a:solidFill>
                            <a:schemeClr val="tx1"/>
                          </a:solidFill>
                          <a:latin typeface="+mn-lt"/>
                          <a:ea typeface="+mn-ea"/>
                          <a:cs typeface="+mn-cs"/>
                        </a:rPr>
                        <a:t>adrénosurénalien</a:t>
                      </a:r>
                      <a:r>
                        <a:rPr kumimoji="0" lang="fr-FR" sz="2400" b="1" u="sng" kern="1200" dirty="0">
                          <a:solidFill>
                            <a:schemeClr val="tx1"/>
                          </a:solidFill>
                          <a:latin typeface="+mn-lt"/>
                          <a:ea typeface="+mn-ea"/>
                          <a:cs typeface="+mn-cs"/>
                        </a:rPr>
                        <a:t> : </a:t>
                      </a:r>
                      <a:r>
                        <a:rPr lang="fr-FR" sz="2400" dirty="0"/>
                        <a:t>Augmentation de la sécrétion </a:t>
                      </a:r>
                      <a:r>
                        <a:rPr lang="fr-FR" sz="2400" dirty="0" smtClean="0"/>
                        <a:t>                des </a:t>
                      </a:r>
                      <a:r>
                        <a:rPr lang="fr-FR" sz="2400" dirty="0"/>
                        <a:t>glucocorticoïdes. </a:t>
                      </a:r>
                    </a:p>
                    <a:p>
                      <a:pPr algn="just">
                        <a:lnSpc>
                          <a:spcPct val="100000"/>
                        </a:lnSpc>
                      </a:pPr>
                      <a:r>
                        <a:rPr kumimoji="0" lang="fr-FR" sz="2400" b="1" u="sng" kern="1200" dirty="0" smtClean="0">
                          <a:solidFill>
                            <a:schemeClr val="tx1"/>
                          </a:solidFill>
                          <a:latin typeface="+mn-lt"/>
                          <a:ea typeface="+mn-ea"/>
                          <a:cs typeface="+mn-cs"/>
                        </a:rPr>
                        <a:t>Graisse </a:t>
                      </a:r>
                      <a:r>
                        <a:rPr kumimoji="0" lang="fr-FR" sz="2400" b="0" u="sng" kern="1200" dirty="0" smtClean="0">
                          <a:solidFill>
                            <a:schemeClr val="tx1"/>
                          </a:solidFill>
                          <a:latin typeface="+mn-lt"/>
                          <a:ea typeface="+mn-ea"/>
                          <a:cs typeface="+mn-cs"/>
                        </a:rPr>
                        <a:t>c</a:t>
                      </a:r>
                      <a:r>
                        <a:rPr lang="fr-FR" sz="2400" dirty="0" smtClean="0"/>
                        <a:t>atabolisme </a:t>
                      </a:r>
                      <a:r>
                        <a:rPr lang="fr-FR" sz="2400" dirty="0"/>
                        <a:t>des </a:t>
                      </a:r>
                      <a:r>
                        <a:rPr lang="fr-FR" sz="2400" dirty="0" err="1"/>
                        <a:t>triacylglycérol</a:t>
                      </a:r>
                      <a:r>
                        <a:rPr lang="fr-FR" sz="2400" dirty="0"/>
                        <a:t>. </a:t>
                      </a:r>
                      <a:endParaRPr lang="fr-FR" sz="2400" dirty="0">
                        <a:latin typeface="Times New Roman" pitchFamily="18" charset="0"/>
                        <a:ea typeface="Times New Roman"/>
                        <a:cs typeface="Times New Roman" pitchFamily="18" charset="0"/>
                      </a:endParaRPr>
                    </a:p>
                  </a:txBody>
                  <a:tcPr marL="63647" marR="63647" marT="0" marB="0"/>
                </a:tc>
              </a:tr>
            </a:tbl>
          </a:graphicData>
        </a:graphic>
      </p:graphicFrame>
      <p:sp>
        <p:nvSpPr>
          <p:cNvPr id="4" name="Rectangle 2"/>
          <p:cNvSpPr>
            <a:spLocks noChangeArrowheads="1"/>
          </p:cNvSpPr>
          <p:nvPr/>
        </p:nvSpPr>
        <p:spPr bwMode="auto">
          <a:xfrm>
            <a:off x="0" y="0"/>
            <a:ext cx="8643998" cy="857256"/>
          </a:xfrm>
          <a:prstGeom prst="rect">
            <a:avLst/>
          </a:prstGeom>
          <a:ln w="381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TABLEAU : Action des signaux de nature hormonaux induisant L’</a:t>
            </a:r>
            <a:r>
              <a:rPr kumimoji="0" lang="fr-FR" sz="2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AMPc</a:t>
            </a:r>
            <a:r>
              <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comme second messager.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38</a:t>
            </a:fld>
            <a:endParaRPr lang="fr-FR"/>
          </a:p>
        </p:txBody>
      </p:sp>
      <p:sp>
        <p:nvSpPr>
          <p:cNvPr id="45057" name="Rectangle 1"/>
          <p:cNvSpPr>
            <a:spLocks noChangeArrowheads="1"/>
          </p:cNvSpPr>
          <p:nvPr/>
        </p:nvSpPr>
        <p:spPr bwMode="auto">
          <a:xfrm>
            <a:off x="214282" y="0"/>
            <a:ext cx="8501122"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L’activation de PKA exerce de nombreux effets sur la cellule déclenchée par un seul signal (messager primaire).</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différentes cibles sont :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algn="just" eaLnBrk="0" fontAlgn="base" hangingPunct="0">
              <a:spcBef>
                <a:spcPct val="0"/>
              </a:spcBef>
              <a:spcAft>
                <a:spcPct val="0"/>
              </a:spcAft>
              <a:buFontTx/>
              <a:buChar char="•"/>
              <a:tabLst>
                <a:tab pos="457200" algn="l"/>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phosphorylase b kinase :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phosphorylée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active la phosphorylase</a:t>
            </a:r>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lang="fr-FR" sz="2400" dirty="0" smtClean="0">
                <a:solidFill>
                  <a:schemeClr val="accent4">
                    <a:lumMod val="75000"/>
                  </a:schemeClr>
                </a:solidFill>
                <a:latin typeface="Franklin Gothic Heavy" pitchFamily="34" charset="0"/>
              </a:rPr>
              <a:t>Complexe enzymatique dont glycogène phosphorylase)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responsable de la dégradation du glycogène. </a:t>
            </a: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lipase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hormono</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sensible qui est responsable de la dégradation des triglycérides (lipolyse) du tissu adipeux.</a:t>
            </a: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Canaux ioniques calciques</a:t>
            </a: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Récepteurs à sept domaines transmembranaires: leur phosphorylation conduit à leur inactivation, qui est définie comme étant une désensibilisation hétérologue. </a:t>
            </a: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39</a:t>
            </a:fld>
            <a:endParaRPr lang="fr-FR"/>
          </a:p>
        </p:txBody>
      </p:sp>
      <p:sp>
        <p:nvSpPr>
          <p:cNvPr id="3" name="Rectangle 2"/>
          <p:cNvSpPr/>
          <p:nvPr/>
        </p:nvSpPr>
        <p:spPr>
          <a:xfrm>
            <a:off x="285720" y="214290"/>
            <a:ext cx="8429684" cy="5565947"/>
          </a:xfrm>
          <a:prstGeom prst="rect">
            <a:avLst/>
          </a:prstGeom>
        </p:spPr>
        <p:txBody>
          <a:bodyPr wrap="square">
            <a:spAutoFit/>
          </a:bodyPr>
          <a:lstStyle/>
          <a:p>
            <a:pPr lvl="0" algn="just">
              <a:lnSpc>
                <a:spcPct val="150000"/>
              </a:lnSpc>
            </a:pPr>
            <a:r>
              <a:rPr lang="fr-FR" sz="2400" b="1" dirty="0" smtClean="0">
                <a:latin typeface="Times New Roman" pitchFamily="18" charset="0"/>
                <a:ea typeface="Calibri" pitchFamily="34" charset="0"/>
                <a:cs typeface="Times New Roman" pitchFamily="18" charset="0"/>
              </a:rPr>
              <a:t>Facteur </a:t>
            </a:r>
            <a:r>
              <a:rPr lang="fr-FR" sz="2400" b="1" dirty="0" err="1" smtClean="0">
                <a:latin typeface="Times New Roman" pitchFamily="18" charset="0"/>
                <a:ea typeface="Calibri" pitchFamily="34" charset="0"/>
                <a:cs typeface="Times New Roman" pitchFamily="18" charset="0"/>
              </a:rPr>
              <a:t>transcriptionnel</a:t>
            </a:r>
            <a:r>
              <a:rPr lang="fr-FR" sz="2400" b="1" dirty="0" smtClean="0">
                <a:latin typeface="Times New Roman" pitchFamily="18" charset="0"/>
                <a:ea typeface="Calibri" pitchFamily="34" charset="0"/>
                <a:cs typeface="Times New Roman" pitchFamily="18" charset="0"/>
              </a:rPr>
              <a:t> CREB  et  CREM qui modulent la transcription de nombreux gènes.  l</a:t>
            </a:r>
            <a:r>
              <a:rPr lang="fr-FR" sz="2400" dirty="0" smtClean="0">
                <a:latin typeface="Times New Roman" pitchFamily="18" charset="0"/>
                <a:cs typeface="Times New Roman" pitchFamily="18" charset="0"/>
              </a:rPr>
              <a:t>'</a:t>
            </a:r>
            <a:r>
              <a:rPr lang="fr-FR" sz="2400" dirty="0" err="1" smtClean="0">
                <a:latin typeface="Times New Roman" pitchFamily="18" charset="0"/>
                <a:cs typeface="Times New Roman" pitchFamily="18" charset="0"/>
              </a:rPr>
              <a:t>AMPc</a:t>
            </a:r>
            <a:r>
              <a:rPr lang="fr-FR" sz="2400" dirty="0" smtClean="0">
                <a:latin typeface="Times New Roman" pitchFamily="18" charset="0"/>
                <a:cs typeface="Times New Roman" pitchFamily="18" charset="0"/>
              </a:rPr>
              <a:t> exerce également un effet sur la transcription de gènes cibles spécifiques qui contiennent une séquence régulatrice appelée élément de réponse à l'</a:t>
            </a:r>
            <a:r>
              <a:rPr lang="fr-FR" sz="2400" dirty="0" err="1" smtClean="0">
                <a:latin typeface="Times New Roman" pitchFamily="18" charset="0"/>
                <a:cs typeface="Times New Roman" pitchFamily="18" charset="0"/>
              </a:rPr>
              <a:t>AMPc</a:t>
            </a:r>
            <a:r>
              <a:rPr lang="fr-FR" sz="2400" dirty="0" smtClean="0">
                <a:latin typeface="Times New Roman" pitchFamily="18" charset="0"/>
                <a:cs typeface="Times New Roman" pitchFamily="18" charset="0"/>
              </a:rPr>
              <a:t> </a:t>
            </a:r>
            <a:r>
              <a:rPr lang="fr-FR" sz="2400" i="1" dirty="0" smtClean="0">
                <a:latin typeface="Times New Roman" pitchFamily="18" charset="0"/>
                <a:cs typeface="Times New Roman" pitchFamily="18" charset="0"/>
              </a:rPr>
              <a:t>(</a:t>
            </a:r>
            <a:r>
              <a:rPr lang="fr-FR" sz="2400" i="1" dirty="0" err="1" smtClean="0">
                <a:latin typeface="Times New Roman" pitchFamily="18" charset="0"/>
                <a:cs typeface="Times New Roman" pitchFamily="18" charset="0"/>
              </a:rPr>
              <a:t>cAMP</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response</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element</a:t>
            </a:r>
            <a:r>
              <a:rPr lang="fr-FR" sz="2400" i="1" dirty="0" smtClean="0">
                <a:latin typeface="Times New Roman" pitchFamily="18" charset="0"/>
                <a:cs typeface="Times New Roman" pitchFamily="18" charset="0"/>
              </a:rPr>
              <a:t>, CRE). Les sous-unités catalytiques de la protéine-kinase A pénètrent </a:t>
            </a:r>
            <a:r>
              <a:rPr lang="fr-FR" sz="2400" dirty="0" smtClean="0">
                <a:latin typeface="Times New Roman" pitchFamily="18" charset="0"/>
                <a:cs typeface="Times New Roman" pitchFamily="18" charset="0"/>
              </a:rPr>
              <a:t>dans le noyau après s'être dissociées des sous-unités régulatrices. A l'intérieur du noyau, les sous-unités catalytiques </a:t>
            </a:r>
            <a:r>
              <a:rPr lang="fr-FR" sz="2400" dirty="0" err="1" smtClean="0">
                <a:latin typeface="Times New Roman" pitchFamily="18" charset="0"/>
                <a:cs typeface="Times New Roman" pitchFamily="18" charset="0"/>
              </a:rPr>
              <a:t>phosphorylent</a:t>
            </a:r>
            <a:r>
              <a:rPr lang="fr-FR" sz="2400" dirty="0" smtClean="0">
                <a:latin typeface="Times New Roman" pitchFamily="18" charset="0"/>
                <a:cs typeface="Times New Roman" pitchFamily="18" charset="0"/>
              </a:rPr>
              <a:t> un facteur de transcription appelé protéine de liaison au CRE </a:t>
            </a:r>
            <a:r>
              <a:rPr lang="fr-FR" sz="2400" i="1" dirty="0" smtClean="0">
                <a:latin typeface="Times New Roman" pitchFamily="18" charset="0"/>
                <a:cs typeface="Times New Roman" pitchFamily="18" charset="0"/>
              </a:rPr>
              <a:t>(CRE-</a:t>
            </a:r>
            <a:r>
              <a:rPr lang="fr-FR" sz="2400" i="1" dirty="0" err="1" smtClean="0">
                <a:latin typeface="Times New Roman" pitchFamily="18" charset="0"/>
                <a:cs typeface="Times New Roman" pitchFamily="18" charset="0"/>
              </a:rPr>
              <a:t>binding</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protein</a:t>
            </a:r>
            <a:r>
              <a:rPr lang="fr-FR" sz="2400" i="1" dirty="0" smtClean="0">
                <a:latin typeface="Times New Roman" pitchFamily="18" charset="0"/>
                <a:cs typeface="Times New Roman" pitchFamily="18" charset="0"/>
              </a:rPr>
              <a:t>, CREB) qui active des gènes inductibles par </a:t>
            </a:r>
            <a:r>
              <a:rPr lang="fr-FR" sz="2400" dirty="0" smtClean="0">
                <a:latin typeface="Times New Roman" pitchFamily="18" charset="0"/>
                <a:cs typeface="Times New Roman" pitchFamily="18" charset="0"/>
              </a:rPr>
              <a:t>l'</a:t>
            </a:r>
            <a:r>
              <a:rPr lang="fr-FR" sz="2400" dirty="0" err="1" smtClean="0">
                <a:latin typeface="Times New Roman" pitchFamily="18" charset="0"/>
                <a:cs typeface="Times New Roman" pitchFamily="18" charset="0"/>
              </a:rPr>
              <a:t>AMPc</a:t>
            </a:r>
            <a:r>
              <a:rPr lang="fr-FR" sz="2400"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0"/>
            <a:ext cx="7467600" cy="4400568"/>
          </a:xfrm>
        </p:spPr>
        <p:txBody>
          <a:bodyPr>
            <a:normAutofit/>
          </a:bodyPr>
          <a:lstStyle/>
          <a:p>
            <a:pPr algn="just"/>
            <a:r>
              <a:rPr lang="fr-FR" b="1" dirty="0" smtClean="0">
                <a:latin typeface="Times New Roman" pitchFamily="18" charset="0"/>
                <a:cs typeface="Times New Roman" pitchFamily="18" charset="0"/>
              </a:rPr>
              <a:t>La communication cellulaire peut se faire aussi par les molécules d’adhésion cellulaire </a:t>
            </a:r>
          </a:p>
          <a:p>
            <a:pPr algn="just">
              <a:buNone/>
            </a:pPr>
            <a:endParaRPr lang="fr-FR" dirty="0" smtClean="0">
              <a:latin typeface="Times New Roman" pitchFamily="18" charset="0"/>
              <a:cs typeface="Times New Roman" pitchFamily="18" charset="0"/>
            </a:endParaRPr>
          </a:p>
          <a:p>
            <a:pPr algn="just"/>
            <a:r>
              <a:rPr lang="fr-FR" b="1" dirty="0" smtClean="0">
                <a:latin typeface="Times New Roman" pitchFamily="18" charset="0"/>
                <a:cs typeface="Times New Roman" pitchFamily="18" charset="0"/>
              </a:rPr>
              <a:t>La communication intercellulaire est importante pour le contrôle de diverses fonctions : métaboliques, division, différenciation et mort cellulaire. </a:t>
            </a:r>
          </a:p>
          <a:p>
            <a:pPr algn="just">
              <a:buNone/>
            </a:pPr>
            <a:endParaRPr lang="fr-FR" b="1" dirty="0" smtClean="0">
              <a:latin typeface="Times New Roman" pitchFamily="18" charset="0"/>
              <a:cs typeface="Times New Roman" pitchFamily="18" charset="0"/>
            </a:endParaRPr>
          </a:p>
          <a:p>
            <a:pPr algn="just"/>
            <a:r>
              <a:rPr lang="fr-FR" b="1" dirty="0" smtClean="0">
                <a:latin typeface="Times New Roman" pitchFamily="18" charset="0"/>
                <a:cs typeface="Times New Roman" pitchFamily="18" charset="0"/>
              </a:rPr>
              <a:t>La rapidité de la réponse cellulaire varie selon qu’elle implique des protéines préexistantes (ms ou sec), ou qu’elle nécessite leur </a:t>
            </a:r>
            <a:r>
              <a:rPr lang="fr-FR" b="1" dirty="0" err="1" smtClean="0">
                <a:latin typeface="Times New Roman" pitchFamily="18" charset="0"/>
                <a:cs typeface="Times New Roman" pitchFamily="18" charset="0"/>
              </a:rPr>
              <a:t>néosynthèse</a:t>
            </a:r>
            <a:r>
              <a:rPr lang="fr-FR" b="1" dirty="0" smtClean="0">
                <a:latin typeface="Times New Roman" pitchFamily="18" charset="0"/>
                <a:cs typeface="Times New Roman" pitchFamily="18" charset="0"/>
              </a:rPr>
              <a:t> (heures).</a:t>
            </a:r>
          </a:p>
          <a:p>
            <a:pPr algn="just">
              <a:buNone/>
            </a:pPr>
            <a:endParaRPr lang="fr-FR" sz="2800" b="1" i="1" u="sng" dirty="0" smtClean="0">
              <a:latin typeface="Times New Roman" pitchFamily="18" charset="0"/>
              <a:cs typeface="Times New Roman" pitchFamily="18" charset="0"/>
            </a:endParaRPr>
          </a:p>
          <a:p>
            <a:pPr algn="just">
              <a:buNone/>
            </a:pPr>
            <a:endParaRPr lang="fr-FR" sz="2800" dirty="0">
              <a:latin typeface="Times New Roman" pitchFamily="18" charset="0"/>
              <a:cs typeface="Times New Roman" pitchFamily="18" charset="0"/>
            </a:endParaRPr>
          </a:p>
        </p:txBody>
      </p:sp>
      <p:sp>
        <p:nvSpPr>
          <p:cNvPr id="4" name="Espace réservé du numéro de diapositive 3"/>
          <p:cNvSpPr>
            <a:spLocks noGrp="1"/>
          </p:cNvSpPr>
          <p:nvPr>
            <p:ph type="sldNum" sz="quarter" idx="15"/>
          </p:nvPr>
        </p:nvSpPr>
        <p:spPr/>
        <p:txBody>
          <a:bodyPr/>
          <a:lstStyle/>
          <a:p>
            <a:fld id="{B75B805E-5C2A-44E2-95C3-9B9A669011CC}" type="slidenum">
              <a:rPr lang="fr-FR" smtClean="0"/>
              <a:pPr/>
              <a:t>4</a:t>
            </a:fld>
            <a:endParaRPr lang="fr-F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40</a:t>
            </a:fld>
            <a:endParaRPr lang="fr-FR"/>
          </a:p>
        </p:txBody>
      </p:sp>
      <p:pic>
        <p:nvPicPr>
          <p:cNvPr id="3" name="Image 2"/>
          <p:cNvPicPr/>
          <p:nvPr/>
        </p:nvPicPr>
        <p:blipFill>
          <a:blip r:embed="rId2" cstate="print"/>
          <a:srcRect/>
          <a:stretch>
            <a:fillRect/>
          </a:stretch>
        </p:blipFill>
        <p:spPr bwMode="auto">
          <a:xfrm>
            <a:off x="0" y="0"/>
            <a:ext cx="9143999" cy="6857999"/>
          </a:xfrm>
          <a:prstGeom prst="rect">
            <a:avLst/>
          </a:prstGeom>
          <a:noFill/>
          <a:ln w="9525">
            <a:noFill/>
            <a:miter lim="800000"/>
            <a:headEnd/>
            <a:tailEnd/>
          </a:ln>
        </p:spPr>
      </p:pic>
      <p:sp>
        <p:nvSpPr>
          <p:cNvPr id="46081" name="Rectangle 1"/>
          <p:cNvSpPr>
            <a:spLocks noChangeArrowheads="1"/>
          </p:cNvSpPr>
          <p:nvPr/>
        </p:nvSpPr>
        <p:spPr bwMode="auto">
          <a:xfrm>
            <a:off x="6929454" y="5072074"/>
            <a:ext cx="2214546" cy="156966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Figure : les différentes cibles de la PKA activée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41</a:t>
            </a:fld>
            <a:endParaRPr lang="fr-FR"/>
          </a:p>
        </p:txBody>
      </p:sp>
      <p:sp>
        <p:nvSpPr>
          <p:cNvPr id="3" name="Rectangle 2"/>
          <p:cNvSpPr/>
          <p:nvPr/>
        </p:nvSpPr>
        <p:spPr>
          <a:xfrm>
            <a:off x="214282" y="1214422"/>
            <a:ext cx="8501122" cy="1200329"/>
          </a:xfrm>
          <a:prstGeom prst="rect">
            <a:avLst/>
          </a:prstGeom>
          <a:solidFill>
            <a:schemeClr val="accent1">
              <a:lumMod val="20000"/>
              <a:lumOff val="80000"/>
            </a:schemeClr>
          </a:solidFill>
          <a:ln w="38100">
            <a:solidFill>
              <a:schemeClr val="accent3">
                <a:lumMod val="40000"/>
                <a:lumOff val="60000"/>
              </a:schemeClr>
            </a:solidFill>
          </a:ln>
        </p:spPr>
        <p:txBody>
          <a:bodyPr wrap="square">
            <a:spAutoFit/>
          </a:bodyPr>
          <a:lstStyle/>
          <a:p>
            <a:pPr marL="514350" lvl="0" indent="-514350" algn="justLow" eaLnBrk="0" fontAlgn="base" hangingPunct="0">
              <a:spcBef>
                <a:spcPct val="0"/>
              </a:spcBef>
              <a:spcAft>
                <a:spcPct val="0"/>
              </a:spcAft>
              <a:buFont typeface="+mj-lt"/>
              <a:buAutoNum type="arabicPeriod" startAt="2"/>
              <a:tabLst>
                <a:tab pos="457200" algn="l"/>
              </a:tabLst>
            </a:pPr>
            <a:r>
              <a:rPr lang="fr-FR" sz="2800" b="1" dirty="0" smtClean="0">
                <a:latin typeface="Times New Roman" pitchFamily="18" charset="0"/>
                <a:ea typeface="Calibri" pitchFamily="34" charset="0"/>
                <a:cs typeface="Times New Roman" pitchFamily="18" charset="0"/>
              </a:rPr>
              <a:t>Classe des récepteurs </a:t>
            </a:r>
            <a:r>
              <a:rPr lang="fr-FR" sz="3600" b="1" dirty="0" smtClean="0">
                <a:solidFill>
                  <a:srgbClr val="006600"/>
                </a:solidFill>
                <a:latin typeface="Times New Roman" pitchFamily="18" charset="0"/>
                <a:ea typeface="Calibri" pitchFamily="34" charset="0"/>
                <a:cs typeface="Times New Roman" pitchFamily="18" charset="0"/>
              </a:rPr>
              <a:t>enzymes </a:t>
            </a:r>
            <a:r>
              <a:rPr lang="fr-FR" sz="2800" b="1" dirty="0" smtClean="0">
                <a:latin typeface="Times New Roman" pitchFamily="18" charset="0"/>
                <a:ea typeface="Calibri" pitchFamily="34" charset="0"/>
                <a:cs typeface="Times New Roman" pitchFamily="18" charset="0"/>
              </a:rPr>
              <a:t>ou récepteurs </a:t>
            </a:r>
            <a:r>
              <a:rPr lang="fr-FR" sz="3600" b="1" dirty="0" smtClean="0">
                <a:solidFill>
                  <a:srgbClr val="006600"/>
                </a:solidFill>
                <a:latin typeface="Times New Roman" pitchFamily="18" charset="0"/>
                <a:ea typeface="Calibri" pitchFamily="34" charset="0"/>
                <a:cs typeface="Times New Roman" pitchFamily="18" charset="0"/>
              </a:rPr>
              <a:t>catalytiques  </a:t>
            </a:r>
          </a:p>
        </p:txBody>
      </p:sp>
      <p:sp>
        <p:nvSpPr>
          <p:cNvPr id="4" name="Titre 1"/>
          <p:cNvSpPr txBox="1">
            <a:spLocks/>
          </p:cNvSpPr>
          <p:nvPr/>
        </p:nvSpPr>
        <p:spPr>
          <a:xfrm>
            <a:off x="571472" y="0"/>
            <a:ext cx="7467600" cy="1143000"/>
          </a:xfrm>
          <a:prstGeom prst="rect">
            <a:avLst/>
          </a:prstGeom>
          <a:ln w="76200"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anchor="ctr"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r>
              <a:rPr kumimoji="0" lang="fr-FR"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Calibri" pitchFamily="34" charset="0"/>
                <a:cs typeface="Times New Roman" pitchFamily="18" charset="0"/>
              </a:rPr>
              <a:t>Les récepteurs membranaires </a:t>
            </a:r>
            <a:endParaRPr kumimoji="0" lang="fr-FR" sz="3600" b="0" i="0" u="none" strike="noStrike" kern="1200" cap="small" spc="0" normalizeH="0" baseline="0" noProof="0" dirty="0">
              <a:ln>
                <a:noFill/>
              </a:ln>
              <a:solidFill>
                <a:schemeClr val="dk1"/>
              </a:solidFill>
              <a:effectLst/>
              <a:uLnTx/>
              <a:uFillTx/>
              <a:latin typeface="+mn-lt"/>
              <a:ea typeface="+mn-ea"/>
              <a:cs typeface="+mn-cs"/>
            </a:endParaRPr>
          </a:p>
        </p:txBody>
      </p:sp>
      <p:sp>
        <p:nvSpPr>
          <p:cNvPr id="2049" name="Rectangle 1"/>
          <p:cNvSpPr>
            <a:spLocks noChangeArrowheads="1"/>
          </p:cNvSpPr>
          <p:nvPr/>
        </p:nvSpPr>
        <p:spPr bwMode="auto">
          <a:xfrm>
            <a:off x="357158" y="2643182"/>
            <a:ext cx="8286808" cy="3970318"/>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 typeface="Wingdings" pitchFamily="2" charset="2"/>
              <a:buChar char="q"/>
              <a:tabLst/>
            </a:pPr>
            <a:r>
              <a:rPr kumimoji="0" lang="fr-F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Pour transmettre l’information ces récepteurs agissent comme une enzyme où peuvent être couplés à des enzymes.</a:t>
            </a:r>
          </a:p>
          <a:p>
            <a:pPr lvl="0" algn="justLow" fontAlgn="base">
              <a:spcBef>
                <a:spcPct val="0"/>
              </a:spcBef>
              <a:spcAft>
                <a:spcPct val="0"/>
              </a:spcAft>
              <a:buFont typeface="Wingdings" pitchFamily="2" charset="2"/>
              <a:buChar char="q"/>
            </a:pPr>
            <a:r>
              <a:rPr lang="fr-FR" sz="2800" b="1" dirty="0" smtClean="0">
                <a:latin typeface="Times New Roman" pitchFamily="18" charset="0"/>
                <a:ea typeface="Times New Roman" pitchFamily="18" charset="0"/>
                <a:cs typeface="Times New Roman" pitchFamily="18" charset="0"/>
              </a:rPr>
              <a:t> C’est l’extrémité C-terminale qui porte l’activité enzymatique : </a:t>
            </a:r>
          </a:p>
          <a:p>
            <a:pPr lvl="0" algn="justLow" fontAlgn="base">
              <a:spcBef>
                <a:spcPct val="0"/>
              </a:spcBef>
              <a:spcAft>
                <a:spcPct val="0"/>
              </a:spcAft>
              <a:buSzPct val="160000"/>
              <a:buFont typeface="Wingdings" pitchFamily="2" charset="2"/>
              <a:buChar char="ü"/>
            </a:pPr>
            <a:r>
              <a:rPr lang="fr-FR" sz="2800" b="1" dirty="0" smtClean="0">
                <a:latin typeface="Times New Roman" pitchFamily="18" charset="0"/>
                <a:ea typeface="Times New Roman" pitchFamily="18" charset="0"/>
                <a:cs typeface="Times New Roman" pitchFamily="18" charset="0"/>
              </a:rPr>
              <a:t>                         </a:t>
            </a:r>
            <a:r>
              <a:rPr lang="fr-FR" sz="2800" b="1" dirty="0" err="1" smtClean="0">
                <a:solidFill>
                  <a:srgbClr val="FF0000"/>
                </a:solidFill>
                <a:latin typeface="Times New Roman" pitchFamily="18" charset="0"/>
                <a:ea typeface="Times New Roman" pitchFamily="18" charset="0"/>
                <a:cs typeface="Times New Roman" pitchFamily="18" charset="0"/>
              </a:rPr>
              <a:t>Thyrosine</a:t>
            </a:r>
            <a:r>
              <a:rPr lang="fr-FR" sz="2800" b="1" dirty="0" smtClean="0">
                <a:solidFill>
                  <a:srgbClr val="FF0000"/>
                </a:solidFill>
                <a:latin typeface="Times New Roman" pitchFamily="18" charset="0"/>
                <a:ea typeface="Times New Roman" pitchFamily="18" charset="0"/>
                <a:cs typeface="Times New Roman" pitchFamily="18" charset="0"/>
              </a:rPr>
              <a:t> Kinase (RTK)</a:t>
            </a:r>
          </a:p>
          <a:p>
            <a:pPr lvl="0" algn="justLow" fontAlgn="base">
              <a:spcBef>
                <a:spcPct val="0"/>
              </a:spcBef>
              <a:spcAft>
                <a:spcPct val="0"/>
              </a:spcAft>
              <a:buSzPct val="160000"/>
              <a:buFont typeface="Wingdings" pitchFamily="2" charset="2"/>
              <a:buChar char="ü"/>
            </a:pPr>
            <a:r>
              <a:rPr lang="fr-FR" sz="2800" b="1" dirty="0" smtClean="0">
                <a:latin typeface="Times New Roman" pitchFamily="18" charset="0"/>
                <a:ea typeface="Times New Roman" pitchFamily="18" charset="0"/>
                <a:cs typeface="Times New Roman" pitchFamily="18" charset="0"/>
              </a:rPr>
              <a:t>                                 </a:t>
            </a:r>
            <a:r>
              <a:rPr lang="fr-FR" sz="2800" b="1" dirty="0" err="1" smtClean="0">
                <a:latin typeface="Times New Roman" pitchFamily="18" charset="0"/>
                <a:ea typeface="Times New Roman" pitchFamily="18" charset="0"/>
                <a:cs typeface="Times New Roman" pitchFamily="18" charset="0"/>
              </a:rPr>
              <a:t>Guanyl</a:t>
            </a:r>
            <a:r>
              <a:rPr lang="fr-FR" sz="2800" b="1" dirty="0" smtClean="0">
                <a:latin typeface="Times New Roman" pitchFamily="18" charset="0"/>
                <a:ea typeface="Times New Roman" pitchFamily="18" charset="0"/>
                <a:cs typeface="Times New Roman" pitchFamily="18" charset="0"/>
              </a:rPr>
              <a:t>-</a:t>
            </a:r>
            <a:r>
              <a:rPr lang="fr-FR" sz="2800" b="1" dirty="0" err="1" smtClean="0">
                <a:latin typeface="Times New Roman" pitchFamily="18" charset="0"/>
                <a:ea typeface="Times New Roman" pitchFamily="18" charset="0"/>
                <a:cs typeface="Times New Roman" pitchFamily="18" charset="0"/>
              </a:rPr>
              <a:t>cyclase</a:t>
            </a:r>
            <a:endParaRPr lang="fr-FR" sz="2800" b="1" dirty="0" smtClean="0">
              <a:latin typeface="Times New Roman" pitchFamily="18" charset="0"/>
              <a:ea typeface="Times New Roman" pitchFamily="18" charset="0"/>
              <a:cs typeface="Times New Roman" pitchFamily="18" charset="0"/>
            </a:endParaRPr>
          </a:p>
          <a:p>
            <a:pPr lvl="0" algn="justLow" fontAlgn="base">
              <a:spcBef>
                <a:spcPct val="0"/>
              </a:spcBef>
              <a:spcAft>
                <a:spcPct val="0"/>
              </a:spcAft>
              <a:buSzPct val="160000"/>
              <a:buFont typeface="Wingdings" pitchFamily="2" charset="2"/>
              <a:buChar char="ü"/>
            </a:pPr>
            <a:r>
              <a:rPr lang="fr-FR" sz="2800" b="1" dirty="0" smtClean="0">
                <a:latin typeface="Times New Roman" pitchFamily="18" charset="0"/>
                <a:ea typeface="Times New Roman" pitchFamily="18" charset="0"/>
                <a:cs typeface="Times New Roman" pitchFamily="18" charset="0"/>
              </a:rPr>
              <a:t>                                        Phosphatase</a:t>
            </a:r>
          </a:p>
          <a:p>
            <a:pPr lvl="0" algn="justLow" fontAlgn="base">
              <a:spcBef>
                <a:spcPct val="0"/>
              </a:spcBef>
              <a:spcAft>
                <a:spcPct val="0"/>
              </a:spcAft>
              <a:buFont typeface="Wingdings" pitchFamily="2" charset="2"/>
              <a:buChar char="q"/>
            </a:pPr>
            <a:r>
              <a:rPr lang="fr-FR" sz="2800" b="1" dirty="0" smtClean="0">
                <a:latin typeface="Times New Roman" pitchFamily="18" charset="0"/>
                <a:ea typeface="Times New Roman" pitchFamily="18" charset="0"/>
                <a:cs typeface="Times New Roman" pitchFamily="18" charset="0"/>
              </a:rPr>
              <a:t> Ou se lie à une enzyme.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42</a:t>
            </a:fld>
            <a:endParaRPr lang="fr-FR"/>
          </a:p>
        </p:txBody>
      </p:sp>
      <p:pic>
        <p:nvPicPr>
          <p:cNvPr id="65538" name="Picture 2"/>
          <p:cNvPicPr>
            <a:picLocks noChangeAspect="1" noChangeArrowheads="1"/>
          </p:cNvPicPr>
          <p:nvPr/>
        </p:nvPicPr>
        <p:blipFill>
          <a:blip r:embed="rId3"/>
          <a:srcRect l="9210" t="4615" r="2632" b="7692"/>
          <a:stretch>
            <a:fillRect/>
          </a:stretch>
        </p:blipFill>
        <p:spPr bwMode="auto">
          <a:xfrm rot="5400000">
            <a:off x="-464339" y="464339"/>
            <a:ext cx="5500678" cy="4572000"/>
          </a:xfrm>
          <a:prstGeom prst="rect">
            <a:avLst/>
          </a:prstGeom>
          <a:noFill/>
          <a:ln w="9525">
            <a:noFill/>
            <a:miter lim="800000"/>
            <a:headEnd/>
            <a:tailEnd/>
          </a:ln>
          <a:effectLst/>
        </p:spPr>
      </p:pic>
      <p:pic>
        <p:nvPicPr>
          <p:cNvPr id="65539" name="Picture 3"/>
          <p:cNvPicPr>
            <a:picLocks noChangeAspect="1" noChangeArrowheads="1"/>
          </p:cNvPicPr>
          <p:nvPr/>
        </p:nvPicPr>
        <p:blipFill>
          <a:blip r:embed="rId4"/>
          <a:srcRect l="12346" t="7812" r="6173" b="3125"/>
          <a:stretch>
            <a:fillRect/>
          </a:stretch>
        </p:blipFill>
        <p:spPr bwMode="auto">
          <a:xfrm rot="5400000">
            <a:off x="4036211" y="464351"/>
            <a:ext cx="5572140" cy="4643438"/>
          </a:xfrm>
          <a:prstGeom prst="rect">
            <a:avLst/>
          </a:prstGeom>
          <a:noFill/>
          <a:ln w="9525">
            <a:noFill/>
            <a:miter lim="800000"/>
            <a:headEnd/>
            <a:tailEnd/>
          </a:ln>
          <a:effectLst/>
        </p:spPr>
      </p:pic>
      <p:sp>
        <p:nvSpPr>
          <p:cNvPr id="7" name="Rectangle 6"/>
          <p:cNvSpPr/>
          <p:nvPr/>
        </p:nvSpPr>
        <p:spPr>
          <a:xfrm>
            <a:off x="0" y="5534561"/>
            <a:ext cx="9144000" cy="1384995"/>
          </a:xfrm>
          <a:prstGeom prst="rect">
            <a:avLst/>
          </a:prstGeom>
        </p:spPr>
        <p:txBody>
          <a:bodyPr wrap="square">
            <a:spAutoFit/>
          </a:bodyPr>
          <a:lstStyle/>
          <a:p>
            <a:r>
              <a:rPr lang="fr-FR" sz="2000" b="1" dirty="0" smtClean="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Black" pitchFamily="34" charset="0"/>
                <a:cs typeface="Times New Roman" pitchFamily="18" charset="0"/>
              </a:rPr>
              <a:t>Figure: Structure générale des récepteurs catalytiques</a:t>
            </a:r>
          </a:p>
          <a:p>
            <a:r>
              <a:rPr lang="fr-FR" sz="1600" b="1" dirty="0" smtClean="0">
                <a:latin typeface="Arial Black" pitchFamily="34" charset="0"/>
                <a:cs typeface="Times New Roman" pitchFamily="18" charset="0"/>
              </a:rPr>
              <a:t>1 domaine extracellulaire               Site de fixation du ligand</a:t>
            </a:r>
          </a:p>
          <a:p>
            <a:r>
              <a:rPr lang="fr-FR" sz="1600" b="1" dirty="0" smtClean="0">
                <a:latin typeface="Arial Black" pitchFamily="34" charset="0"/>
                <a:cs typeface="Times New Roman" pitchFamily="18" charset="0"/>
              </a:rPr>
              <a:t>1 domaine transmembranaire</a:t>
            </a:r>
          </a:p>
          <a:p>
            <a:r>
              <a:rPr lang="fr-FR" sz="1600" b="1" dirty="0" smtClean="0">
                <a:latin typeface="Arial Black" pitchFamily="34" charset="0"/>
                <a:cs typeface="Times New Roman" pitchFamily="18" charset="0"/>
              </a:rPr>
              <a:t>1 domaine cytoplasmique               Soit catalytique (A) </a:t>
            </a:r>
          </a:p>
          <a:p>
            <a:r>
              <a:rPr lang="fr-FR" sz="1600" b="1" dirty="0" smtClean="0">
                <a:latin typeface="Arial Black" pitchFamily="34" charset="0"/>
                <a:cs typeface="Times New Roman" pitchFamily="18" charset="0"/>
              </a:rPr>
              <a:t>                                                         Soit d’association à des enzymes (B)</a:t>
            </a:r>
            <a:endParaRPr lang="fr-FR" sz="1600" dirty="0">
              <a:latin typeface="Arial Black" pitchFamily="34" charset="0"/>
              <a:cs typeface="Times New Roman" pitchFamily="18" charset="0"/>
            </a:endParaRPr>
          </a:p>
        </p:txBody>
      </p:sp>
      <p:sp>
        <p:nvSpPr>
          <p:cNvPr id="8" name="Flèche droite 7"/>
          <p:cNvSpPr/>
          <p:nvPr/>
        </p:nvSpPr>
        <p:spPr>
          <a:xfrm>
            <a:off x="2928926" y="5857892"/>
            <a:ext cx="85725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a:off x="2928926" y="6357958"/>
            <a:ext cx="92869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a:off x="2928926" y="6643686"/>
            <a:ext cx="92869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857620" y="0"/>
            <a:ext cx="620683" cy="369332"/>
          </a:xfrm>
          <a:prstGeom prst="rect">
            <a:avLst/>
          </a:prstGeom>
          <a:solidFill>
            <a:srgbClr val="FFFF00"/>
          </a:solidFill>
        </p:spPr>
        <p:txBody>
          <a:bodyPr wrap="none">
            <a:spAutoFit/>
          </a:bodyPr>
          <a:lstStyle/>
          <a:p>
            <a:r>
              <a:rPr lang="fr-FR" b="1" dirty="0" smtClean="0">
                <a:latin typeface="Arial Black" pitchFamily="34" charset="0"/>
                <a:cs typeface="Times New Roman" pitchFamily="18" charset="0"/>
              </a:rPr>
              <a:t>(A) </a:t>
            </a:r>
            <a:endParaRPr lang="fr-FR" dirty="0"/>
          </a:p>
        </p:txBody>
      </p:sp>
      <p:sp>
        <p:nvSpPr>
          <p:cNvPr id="13" name="Rectangle 12"/>
          <p:cNvSpPr/>
          <p:nvPr/>
        </p:nvSpPr>
        <p:spPr>
          <a:xfrm>
            <a:off x="5786446" y="6215082"/>
            <a:ext cx="620683" cy="369332"/>
          </a:xfrm>
          <a:prstGeom prst="rect">
            <a:avLst/>
          </a:prstGeom>
          <a:solidFill>
            <a:srgbClr val="FFFF00"/>
          </a:solidFill>
        </p:spPr>
        <p:txBody>
          <a:bodyPr wrap="none">
            <a:spAutoFit/>
          </a:bodyPr>
          <a:lstStyle/>
          <a:p>
            <a:r>
              <a:rPr lang="fr-FR" b="1" dirty="0" smtClean="0">
                <a:latin typeface="Arial Black" pitchFamily="34" charset="0"/>
                <a:cs typeface="Times New Roman" pitchFamily="18" charset="0"/>
              </a:rPr>
              <a:t>(A) </a:t>
            </a:r>
            <a:endParaRPr lang="fr-FR" dirty="0"/>
          </a:p>
        </p:txBody>
      </p:sp>
      <p:sp>
        <p:nvSpPr>
          <p:cNvPr id="14" name="Rectangle 13"/>
          <p:cNvSpPr/>
          <p:nvPr/>
        </p:nvSpPr>
        <p:spPr>
          <a:xfrm>
            <a:off x="8586379" y="0"/>
            <a:ext cx="557621" cy="369332"/>
          </a:xfrm>
          <a:prstGeom prst="rect">
            <a:avLst/>
          </a:prstGeom>
          <a:solidFill>
            <a:srgbClr val="FFFF00"/>
          </a:solidFill>
        </p:spPr>
        <p:txBody>
          <a:bodyPr wrap="square">
            <a:spAutoFit/>
          </a:bodyPr>
          <a:lstStyle/>
          <a:p>
            <a:r>
              <a:rPr lang="fr-FR" b="1" dirty="0" smtClean="0">
                <a:latin typeface="Arial Black" pitchFamily="34" charset="0"/>
                <a:cs typeface="Times New Roman" pitchFamily="18" charset="0"/>
              </a:rPr>
              <a:t>(B)</a:t>
            </a:r>
            <a:endParaRPr lang="fr-FR" dirty="0"/>
          </a:p>
        </p:txBody>
      </p:sp>
      <p:sp>
        <p:nvSpPr>
          <p:cNvPr id="15" name="Rectangle 14"/>
          <p:cNvSpPr/>
          <p:nvPr/>
        </p:nvSpPr>
        <p:spPr>
          <a:xfrm>
            <a:off x="7715272" y="6488668"/>
            <a:ext cx="557621" cy="369332"/>
          </a:xfrm>
          <a:prstGeom prst="rect">
            <a:avLst/>
          </a:prstGeom>
          <a:solidFill>
            <a:srgbClr val="FFFF00"/>
          </a:solidFill>
        </p:spPr>
        <p:txBody>
          <a:bodyPr wrap="square">
            <a:spAutoFit/>
          </a:bodyPr>
          <a:lstStyle/>
          <a:p>
            <a:r>
              <a:rPr lang="fr-FR" b="1" dirty="0" smtClean="0">
                <a:latin typeface="Arial Black" pitchFamily="34" charset="0"/>
                <a:cs typeface="Times New Roman" pitchFamily="18" charset="0"/>
              </a:rPr>
              <a:t>(B)</a:t>
            </a:r>
            <a:endParaRPr lang="fr-FR" dirty="0"/>
          </a:p>
        </p:txBody>
      </p:sp>
      <p:sp>
        <p:nvSpPr>
          <p:cNvPr id="16" name="ZoneTexte 15"/>
          <p:cNvSpPr txBox="1"/>
          <p:nvPr/>
        </p:nvSpPr>
        <p:spPr>
          <a:xfrm>
            <a:off x="0" y="3286124"/>
            <a:ext cx="1285852" cy="984885"/>
          </a:xfrm>
          <a:prstGeom prst="rect">
            <a:avLst/>
          </a:prstGeom>
          <a:solidFill>
            <a:srgbClr val="FF0000"/>
          </a:solidFill>
          <a:ln>
            <a:solidFill>
              <a:schemeClr val="accent1">
                <a:lumMod val="75000"/>
              </a:schemeClr>
            </a:solidFill>
          </a:ln>
        </p:spPr>
        <p:txBody>
          <a:bodyPr wrap="square" lIns="0" tIns="0" rIns="0" bIns="0" rtlCol="0">
            <a:spAutoFit/>
          </a:bodyPr>
          <a:lstStyle/>
          <a:p>
            <a:r>
              <a:rPr lang="fr-FR" sz="1600" dirty="0" smtClean="0">
                <a:latin typeface="Arial Black" pitchFamily="34" charset="0"/>
              </a:rPr>
              <a:t>Domaine Intra cellulaire Catalytique</a:t>
            </a:r>
            <a:endParaRPr lang="fr-FR" sz="1600" dirty="0">
              <a:latin typeface="Arial Black" pitchFamily="34" charset="0"/>
            </a:endParaRPr>
          </a:p>
        </p:txBody>
      </p:sp>
      <p:sp>
        <p:nvSpPr>
          <p:cNvPr id="17" name="ZoneTexte 16"/>
          <p:cNvSpPr txBox="1"/>
          <p:nvPr/>
        </p:nvSpPr>
        <p:spPr>
          <a:xfrm>
            <a:off x="4286248" y="3286124"/>
            <a:ext cx="1285852" cy="1231106"/>
          </a:xfrm>
          <a:prstGeom prst="rect">
            <a:avLst/>
          </a:prstGeom>
          <a:solidFill>
            <a:srgbClr val="FF99FF"/>
          </a:solidFill>
          <a:ln>
            <a:solidFill>
              <a:schemeClr val="accent1">
                <a:lumMod val="75000"/>
              </a:schemeClr>
            </a:solidFill>
          </a:ln>
        </p:spPr>
        <p:txBody>
          <a:bodyPr wrap="square" lIns="0" tIns="0" rIns="0" bIns="0" rtlCol="0">
            <a:spAutoFit/>
          </a:bodyPr>
          <a:lstStyle/>
          <a:p>
            <a:r>
              <a:rPr lang="fr-FR" sz="1600" dirty="0" smtClean="0">
                <a:latin typeface="Arial Black" pitchFamily="34" charset="0"/>
              </a:rPr>
              <a:t>Domaine Intra cellulaire Non Catalytique</a:t>
            </a:r>
            <a:endParaRPr lang="fr-FR" sz="1600" dirty="0">
              <a:latin typeface="Arial Black"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43</a:t>
            </a:fld>
            <a:endParaRPr lang="fr-FR"/>
          </a:p>
        </p:txBody>
      </p:sp>
      <p:pic>
        <p:nvPicPr>
          <p:cNvPr id="1026" name="Picture 2"/>
          <p:cNvPicPr>
            <a:picLocks noChangeAspect="1" noChangeArrowheads="1"/>
          </p:cNvPicPr>
          <p:nvPr/>
        </p:nvPicPr>
        <p:blipFill>
          <a:blip r:embed="rId2"/>
          <a:srcRect l="66908" t="1660"/>
          <a:stretch>
            <a:fillRect/>
          </a:stretch>
        </p:blipFill>
        <p:spPr bwMode="auto">
          <a:xfrm rot="5400000">
            <a:off x="1521606" y="-735846"/>
            <a:ext cx="5957909" cy="8286809"/>
          </a:xfrm>
          <a:prstGeom prst="rect">
            <a:avLst/>
          </a:prstGeom>
          <a:noFill/>
          <a:ln w="9525">
            <a:noFill/>
            <a:miter lim="800000"/>
            <a:headEnd/>
            <a:tailEnd/>
          </a:ln>
          <a:effectLst/>
        </p:spPr>
      </p:pic>
      <p:sp>
        <p:nvSpPr>
          <p:cNvPr id="4" name="ZoneTexte 3"/>
          <p:cNvSpPr txBox="1"/>
          <p:nvPr/>
        </p:nvSpPr>
        <p:spPr>
          <a:xfrm>
            <a:off x="214282" y="285728"/>
            <a:ext cx="1357322" cy="1477328"/>
          </a:xfrm>
          <a:prstGeom prst="rect">
            <a:avLst/>
          </a:prstGeom>
          <a:solidFill>
            <a:schemeClr val="bg1"/>
          </a:solidFill>
        </p:spPr>
        <p:txBody>
          <a:bodyPr wrap="square" rtlCol="0">
            <a:spAutoFit/>
          </a:bodyPr>
          <a:lstStyle/>
          <a:p>
            <a:r>
              <a:rPr lang="fr-FR" dirty="0" smtClean="0">
                <a:latin typeface="Arial Black" pitchFamily="34" charset="0"/>
              </a:rPr>
              <a:t>Molécule signale en forme de dimère</a:t>
            </a:r>
            <a:endParaRPr lang="fr-FR" dirty="0">
              <a:latin typeface="Arial Black" pitchFamily="34" charset="0"/>
            </a:endParaRPr>
          </a:p>
        </p:txBody>
      </p:sp>
      <p:sp>
        <p:nvSpPr>
          <p:cNvPr id="5" name="ZoneTexte 4"/>
          <p:cNvSpPr txBox="1"/>
          <p:nvPr/>
        </p:nvSpPr>
        <p:spPr>
          <a:xfrm>
            <a:off x="6858016" y="428604"/>
            <a:ext cx="1357322" cy="646331"/>
          </a:xfrm>
          <a:prstGeom prst="rect">
            <a:avLst/>
          </a:prstGeom>
          <a:solidFill>
            <a:schemeClr val="bg1"/>
          </a:solidFill>
        </p:spPr>
        <p:txBody>
          <a:bodyPr wrap="square" rtlCol="0">
            <a:spAutoFit/>
          </a:bodyPr>
          <a:lstStyle/>
          <a:p>
            <a:r>
              <a:rPr lang="fr-FR" dirty="0" smtClean="0">
                <a:latin typeface="Arial Black" pitchFamily="34" charset="0"/>
              </a:rPr>
              <a:t>Molécule signale</a:t>
            </a:r>
            <a:endParaRPr lang="fr-FR" dirty="0">
              <a:latin typeface="Arial Black" pitchFamily="34" charset="0"/>
            </a:endParaRPr>
          </a:p>
        </p:txBody>
      </p:sp>
      <p:sp>
        <p:nvSpPr>
          <p:cNvPr id="6" name="Rectangle 5"/>
          <p:cNvSpPr/>
          <p:nvPr/>
        </p:nvSpPr>
        <p:spPr>
          <a:xfrm>
            <a:off x="3071802" y="428604"/>
            <a:ext cx="620683" cy="369332"/>
          </a:xfrm>
          <a:prstGeom prst="rect">
            <a:avLst/>
          </a:prstGeom>
          <a:solidFill>
            <a:srgbClr val="FFFF00"/>
          </a:solidFill>
        </p:spPr>
        <p:txBody>
          <a:bodyPr wrap="none">
            <a:spAutoFit/>
          </a:bodyPr>
          <a:lstStyle/>
          <a:p>
            <a:r>
              <a:rPr lang="fr-FR" b="1" dirty="0" smtClean="0">
                <a:latin typeface="Arial Black" pitchFamily="34" charset="0"/>
                <a:cs typeface="Times New Roman" pitchFamily="18" charset="0"/>
              </a:rPr>
              <a:t>(A) </a:t>
            </a:r>
            <a:endParaRPr lang="fr-FR" dirty="0"/>
          </a:p>
        </p:txBody>
      </p:sp>
      <p:sp>
        <p:nvSpPr>
          <p:cNvPr id="7" name="Rectangle 6"/>
          <p:cNvSpPr/>
          <p:nvPr/>
        </p:nvSpPr>
        <p:spPr>
          <a:xfrm>
            <a:off x="5572132" y="285728"/>
            <a:ext cx="557621" cy="369332"/>
          </a:xfrm>
          <a:prstGeom prst="rect">
            <a:avLst/>
          </a:prstGeom>
          <a:solidFill>
            <a:srgbClr val="FFFF00"/>
          </a:solidFill>
        </p:spPr>
        <p:txBody>
          <a:bodyPr wrap="square">
            <a:spAutoFit/>
          </a:bodyPr>
          <a:lstStyle/>
          <a:p>
            <a:r>
              <a:rPr lang="fr-FR" b="1" dirty="0" smtClean="0">
                <a:latin typeface="Arial Black" pitchFamily="34" charset="0"/>
                <a:cs typeface="Times New Roman" pitchFamily="18" charset="0"/>
              </a:rPr>
              <a:t>(B)</a:t>
            </a:r>
            <a:endParaRPr lang="fr-FR" dirty="0"/>
          </a:p>
        </p:txBody>
      </p:sp>
      <p:sp>
        <p:nvSpPr>
          <p:cNvPr id="8" name="Rectangle 7"/>
          <p:cNvSpPr/>
          <p:nvPr/>
        </p:nvSpPr>
        <p:spPr>
          <a:xfrm>
            <a:off x="5000628" y="142852"/>
            <a:ext cx="3643338" cy="6286544"/>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844" y="142852"/>
            <a:ext cx="4071966" cy="6286544"/>
          </a:xfrm>
          <a:prstGeom prst="rect">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2357422" y="5214950"/>
            <a:ext cx="1785950" cy="1015663"/>
          </a:xfrm>
          <a:prstGeom prst="rect">
            <a:avLst/>
          </a:prstGeom>
          <a:solidFill>
            <a:srgbClr val="FF66FF"/>
          </a:solidFill>
        </p:spPr>
        <p:txBody>
          <a:bodyPr wrap="square" rtlCol="0">
            <a:spAutoFit/>
          </a:bodyPr>
          <a:lstStyle/>
          <a:p>
            <a:r>
              <a:rPr lang="fr-FR" sz="2000" dirty="0" smtClean="0">
                <a:latin typeface="Arial Black" pitchFamily="34" charset="0"/>
              </a:rPr>
              <a:t>Domaine catalytique activé</a:t>
            </a:r>
            <a:endParaRPr lang="fr-FR" sz="2000" dirty="0">
              <a:latin typeface="Arial Black" pitchFamily="34" charset="0"/>
            </a:endParaRPr>
          </a:p>
        </p:txBody>
      </p:sp>
      <p:sp>
        <p:nvSpPr>
          <p:cNvPr id="11" name="ZoneTexte 10"/>
          <p:cNvSpPr txBox="1"/>
          <p:nvPr/>
        </p:nvSpPr>
        <p:spPr>
          <a:xfrm>
            <a:off x="500034" y="5214950"/>
            <a:ext cx="1785950" cy="1015663"/>
          </a:xfrm>
          <a:prstGeom prst="rect">
            <a:avLst/>
          </a:prstGeom>
          <a:solidFill>
            <a:srgbClr val="CCECFF"/>
          </a:solidFill>
        </p:spPr>
        <p:txBody>
          <a:bodyPr wrap="square" rtlCol="0">
            <a:spAutoFit/>
          </a:bodyPr>
          <a:lstStyle/>
          <a:p>
            <a:r>
              <a:rPr lang="fr-FR" sz="2000" dirty="0" smtClean="0">
                <a:latin typeface="Arial Black" pitchFamily="34" charset="0"/>
              </a:rPr>
              <a:t>Domaine catalytique</a:t>
            </a:r>
          </a:p>
          <a:p>
            <a:r>
              <a:rPr lang="fr-FR" sz="2000" dirty="0" smtClean="0">
                <a:latin typeface="Arial Black" pitchFamily="34" charset="0"/>
              </a:rPr>
              <a:t>inactive</a:t>
            </a:r>
            <a:endParaRPr lang="fr-FR" sz="2000" dirty="0">
              <a:latin typeface="Arial Black" pitchFamily="34" charset="0"/>
            </a:endParaRPr>
          </a:p>
        </p:txBody>
      </p:sp>
      <p:sp>
        <p:nvSpPr>
          <p:cNvPr id="12" name="ZoneTexte 11"/>
          <p:cNvSpPr txBox="1"/>
          <p:nvPr/>
        </p:nvSpPr>
        <p:spPr>
          <a:xfrm>
            <a:off x="7215206" y="5500702"/>
            <a:ext cx="1285884" cy="707886"/>
          </a:xfrm>
          <a:prstGeom prst="rect">
            <a:avLst/>
          </a:prstGeom>
          <a:solidFill>
            <a:schemeClr val="accent2">
              <a:lumMod val="60000"/>
              <a:lumOff val="40000"/>
            </a:schemeClr>
          </a:solidFill>
          <a:ln w="38100">
            <a:solidFill>
              <a:schemeClr val="accent2">
                <a:lumMod val="50000"/>
              </a:schemeClr>
            </a:solidFill>
          </a:ln>
        </p:spPr>
        <p:txBody>
          <a:bodyPr wrap="square" rtlCol="0">
            <a:spAutoFit/>
          </a:bodyPr>
          <a:lstStyle/>
          <a:p>
            <a:r>
              <a:rPr lang="fr-FR" sz="2000" dirty="0" smtClean="0">
                <a:latin typeface="Arial Black" pitchFamily="34" charset="0"/>
              </a:rPr>
              <a:t>Enzyme activée</a:t>
            </a:r>
            <a:endParaRPr lang="fr-FR" sz="2000" dirty="0">
              <a:latin typeface="Arial Black" pitchFamily="34" charset="0"/>
            </a:endParaRPr>
          </a:p>
        </p:txBody>
      </p:sp>
      <p:cxnSp>
        <p:nvCxnSpPr>
          <p:cNvPr id="14" name="Connecteur droit avec flèche 13"/>
          <p:cNvCxnSpPr/>
          <p:nvPr/>
        </p:nvCxnSpPr>
        <p:spPr>
          <a:xfrm rot="5400000" flipH="1" flipV="1">
            <a:off x="7751785" y="4964917"/>
            <a:ext cx="999338" cy="72232"/>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16200000" flipV="1">
            <a:off x="750067" y="4893479"/>
            <a:ext cx="500066" cy="142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rot="16200000" flipV="1">
            <a:off x="3036083" y="4964917"/>
            <a:ext cx="500066" cy="142876"/>
          </a:xfrm>
          <a:prstGeom prst="straightConnector1">
            <a:avLst/>
          </a:prstGeom>
          <a:ln w="381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4286248" y="3214686"/>
            <a:ext cx="642942" cy="523220"/>
          </a:xfrm>
          <a:prstGeom prst="rect">
            <a:avLst/>
          </a:prstGeom>
          <a:solidFill>
            <a:schemeClr val="bg1"/>
          </a:solidFill>
          <a:ln w="38100">
            <a:solidFill>
              <a:srgbClr val="FF0000"/>
            </a:solidFill>
          </a:ln>
        </p:spPr>
        <p:txBody>
          <a:bodyPr wrap="square" lIns="0" rIns="0" rtlCol="0">
            <a:spAutoFit/>
          </a:bodyPr>
          <a:lstStyle/>
          <a:p>
            <a:r>
              <a:rPr lang="fr-FR" sz="2800" dirty="0" smtClean="0">
                <a:latin typeface="Arial Black" pitchFamily="34" charset="0"/>
              </a:rPr>
              <a:t>Ou</a:t>
            </a:r>
            <a:endParaRPr lang="fr-FR" sz="2800" dirty="0">
              <a:latin typeface="Arial Black"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44</a:t>
            </a:fld>
            <a:endParaRPr lang="fr-FR"/>
          </a:p>
        </p:txBody>
      </p:sp>
      <p:pic>
        <p:nvPicPr>
          <p:cNvPr id="1025" name="Picture 1"/>
          <p:cNvPicPr>
            <a:picLocks noChangeAspect="1" noChangeArrowheads="1"/>
          </p:cNvPicPr>
          <p:nvPr/>
        </p:nvPicPr>
        <p:blipFill>
          <a:blip r:embed="rId3"/>
          <a:srcRect l="10416" t="69725"/>
          <a:stretch>
            <a:fillRect/>
          </a:stretch>
        </p:blipFill>
        <p:spPr bwMode="auto">
          <a:xfrm rot="5400000">
            <a:off x="1357303" y="-1000143"/>
            <a:ext cx="5357826" cy="7358113"/>
          </a:xfrm>
          <a:prstGeom prst="rect">
            <a:avLst/>
          </a:prstGeom>
          <a:noFill/>
          <a:ln w="9525">
            <a:noFill/>
            <a:miter lim="800000"/>
            <a:headEnd/>
            <a:tailEnd/>
          </a:ln>
          <a:effectLst/>
        </p:spPr>
      </p:pic>
      <p:sp>
        <p:nvSpPr>
          <p:cNvPr id="4" name="ZoneTexte 3"/>
          <p:cNvSpPr txBox="1"/>
          <p:nvPr/>
        </p:nvSpPr>
        <p:spPr>
          <a:xfrm>
            <a:off x="357158" y="2428869"/>
            <a:ext cx="2071702" cy="553998"/>
          </a:xfrm>
          <a:prstGeom prst="rect">
            <a:avLst/>
          </a:prstGeom>
          <a:solidFill>
            <a:schemeClr val="accent1">
              <a:lumMod val="60000"/>
              <a:lumOff val="40000"/>
            </a:schemeClr>
          </a:solidFill>
        </p:spPr>
        <p:txBody>
          <a:bodyPr wrap="square" lIns="0" tIns="0" rIns="0" bIns="0" rtlCol="0">
            <a:spAutoFit/>
          </a:bodyPr>
          <a:lstStyle/>
          <a:p>
            <a:r>
              <a:rPr lang="fr-FR" dirty="0" smtClean="0">
                <a:latin typeface="Arial Black" pitchFamily="34" charset="0"/>
              </a:rPr>
              <a:t>Membrane plasmique</a:t>
            </a:r>
            <a:endParaRPr lang="fr-FR" dirty="0">
              <a:latin typeface="Arial Black" pitchFamily="34" charset="0"/>
            </a:endParaRPr>
          </a:p>
        </p:txBody>
      </p:sp>
      <p:sp>
        <p:nvSpPr>
          <p:cNvPr id="5" name="ZoneTexte 4"/>
          <p:cNvSpPr txBox="1"/>
          <p:nvPr/>
        </p:nvSpPr>
        <p:spPr>
          <a:xfrm>
            <a:off x="3428992" y="3857628"/>
            <a:ext cx="2071702" cy="830997"/>
          </a:xfrm>
          <a:prstGeom prst="rect">
            <a:avLst/>
          </a:prstGeom>
          <a:solidFill>
            <a:srgbClr val="CCECFF"/>
          </a:solidFill>
        </p:spPr>
        <p:txBody>
          <a:bodyPr wrap="square" rtlCol="0">
            <a:spAutoFit/>
          </a:bodyPr>
          <a:lstStyle/>
          <a:p>
            <a:r>
              <a:rPr lang="fr-FR" sz="2400" dirty="0" smtClean="0">
                <a:latin typeface="Arial Black" pitchFamily="34" charset="0"/>
              </a:rPr>
              <a:t>Domaine catalytique</a:t>
            </a:r>
            <a:endParaRPr lang="fr-FR" sz="2400" dirty="0">
              <a:latin typeface="Arial Black" pitchFamily="34" charset="0"/>
            </a:endParaRPr>
          </a:p>
        </p:txBody>
      </p:sp>
      <p:cxnSp>
        <p:nvCxnSpPr>
          <p:cNvPr id="7" name="Connecteur droit avec flèche 6"/>
          <p:cNvCxnSpPr/>
          <p:nvPr/>
        </p:nvCxnSpPr>
        <p:spPr>
          <a:xfrm>
            <a:off x="5286380" y="4000504"/>
            <a:ext cx="928694"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857488" y="0"/>
            <a:ext cx="285752" cy="369332"/>
          </a:xfrm>
          <a:prstGeom prst="rect">
            <a:avLst/>
          </a:prstGeom>
          <a:solidFill>
            <a:schemeClr val="accent4">
              <a:lumMod val="20000"/>
              <a:lumOff val="80000"/>
            </a:schemeClr>
          </a:solidFill>
        </p:spPr>
        <p:txBody>
          <a:bodyPr wrap="square" lIns="0" tIns="0" rIns="0" bIns="0" rtlCol="0">
            <a:spAutoFit/>
          </a:bodyPr>
          <a:lstStyle/>
          <a:p>
            <a:r>
              <a:rPr lang="fr-FR" sz="2400" dirty="0" smtClean="0">
                <a:latin typeface="Arial Black" pitchFamily="34" charset="0"/>
              </a:rPr>
              <a:t>N</a:t>
            </a:r>
            <a:endParaRPr lang="fr-FR" sz="2400" dirty="0">
              <a:latin typeface="Arial Black" pitchFamily="34" charset="0"/>
            </a:endParaRPr>
          </a:p>
        </p:txBody>
      </p:sp>
      <p:sp>
        <p:nvSpPr>
          <p:cNvPr id="8" name="ZoneTexte 7"/>
          <p:cNvSpPr txBox="1"/>
          <p:nvPr/>
        </p:nvSpPr>
        <p:spPr>
          <a:xfrm>
            <a:off x="6286512" y="0"/>
            <a:ext cx="285752" cy="369332"/>
          </a:xfrm>
          <a:prstGeom prst="rect">
            <a:avLst/>
          </a:prstGeom>
          <a:solidFill>
            <a:schemeClr val="accent4">
              <a:lumMod val="20000"/>
              <a:lumOff val="80000"/>
            </a:schemeClr>
          </a:solidFill>
        </p:spPr>
        <p:txBody>
          <a:bodyPr wrap="square" lIns="0" tIns="0" rIns="0" bIns="0" rtlCol="0">
            <a:spAutoFit/>
          </a:bodyPr>
          <a:lstStyle/>
          <a:p>
            <a:r>
              <a:rPr lang="fr-FR" sz="2400" dirty="0" smtClean="0">
                <a:latin typeface="Arial Black" pitchFamily="34" charset="0"/>
              </a:rPr>
              <a:t>N</a:t>
            </a:r>
            <a:endParaRPr lang="fr-FR" sz="2400" dirty="0">
              <a:latin typeface="Arial Black" pitchFamily="34" charset="0"/>
            </a:endParaRPr>
          </a:p>
        </p:txBody>
      </p:sp>
      <p:sp>
        <p:nvSpPr>
          <p:cNvPr id="10" name="ZoneTexte 9"/>
          <p:cNvSpPr txBox="1"/>
          <p:nvPr/>
        </p:nvSpPr>
        <p:spPr>
          <a:xfrm>
            <a:off x="2500298" y="4929198"/>
            <a:ext cx="357190" cy="461665"/>
          </a:xfrm>
          <a:prstGeom prst="rect">
            <a:avLst/>
          </a:prstGeom>
          <a:solidFill>
            <a:srgbClr val="CCECFF"/>
          </a:solidFill>
        </p:spPr>
        <p:txBody>
          <a:bodyPr wrap="square" rtlCol="0">
            <a:spAutoFit/>
          </a:bodyPr>
          <a:lstStyle/>
          <a:p>
            <a:r>
              <a:rPr lang="fr-FR" sz="2400" dirty="0" smtClean="0">
                <a:latin typeface="Arial Black" pitchFamily="34" charset="0"/>
              </a:rPr>
              <a:t>C</a:t>
            </a:r>
            <a:endParaRPr lang="fr-FR" sz="2400" dirty="0">
              <a:latin typeface="Arial Black" pitchFamily="34" charset="0"/>
            </a:endParaRPr>
          </a:p>
        </p:txBody>
      </p:sp>
      <p:sp>
        <p:nvSpPr>
          <p:cNvPr id="11" name="ZoneTexte 10"/>
          <p:cNvSpPr txBox="1"/>
          <p:nvPr/>
        </p:nvSpPr>
        <p:spPr>
          <a:xfrm>
            <a:off x="6215074" y="4929198"/>
            <a:ext cx="571504" cy="461665"/>
          </a:xfrm>
          <a:prstGeom prst="rect">
            <a:avLst/>
          </a:prstGeom>
          <a:solidFill>
            <a:srgbClr val="CCECFF"/>
          </a:solidFill>
        </p:spPr>
        <p:txBody>
          <a:bodyPr wrap="square" rtlCol="0">
            <a:spAutoFit/>
          </a:bodyPr>
          <a:lstStyle/>
          <a:p>
            <a:r>
              <a:rPr lang="fr-FR" sz="2400" dirty="0" smtClean="0">
                <a:latin typeface="Arial Black" pitchFamily="34" charset="0"/>
              </a:rPr>
              <a:t>C</a:t>
            </a:r>
            <a:endParaRPr lang="fr-FR" sz="2400" dirty="0">
              <a:latin typeface="Arial Black" pitchFamily="34" charset="0"/>
            </a:endParaRPr>
          </a:p>
        </p:txBody>
      </p:sp>
      <p:sp>
        <p:nvSpPr>
          <p:cNvPr id="12" name="Rectangle 11"/>
          <p:cNvSpPr/>
          <p:nvPr/>
        </p:nvSpPr>
        <p:spPr>
          <a:xfrm>
            <a:off x="0" y="5357826"/>
            <a:ext cx="885828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Low" fontAlgn="base">
              <a:spcBef>
                <a:spcPct val="0"/>
              </a:spcBef>
              <a:spcAft>
                <a:spcPct val="0"/>
              </a:spcAft>
              <a:buFont typeface="Wingdings" pitchFamily="2" charset="2"/>
              <a:buChar char="q"/>
            </a:pPr>
            <a:r>
              <a:rPr lang="fr-FR" sz="2800" b="1" dirty="0" smtClean="0">
                <a:latin typeface="Times New Roman" pitchFamily="18" charset="0"/>
                <a:ea typeface="Times New Roman" pitchFamily="18" charset="0"/>
                <a:cs typeface="Times New Roman" pitchFamily="18" charset="0"/>
              </a:rPr>
              <a:t> Contrairement aux GPCR, la chaîne polypeptidique des récepteurs enzymatiques traverse la Membrane Plasmique une seule fois. </a:t>
            </a:r>
            <a:endParaRPr lang="fr-FR"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45</a:t>
            </a:fld>
            <a:endParaRPr lang="fr-FR"/>
          </a:p>
        </p:txBody>
      </p:sp>
      <p:sp>
        <p:nvSpPr>
          <p:cNvPr id="3" name="Rectangle 2"/>
          <p:cNvSpPr/>
          <p:nvPr/>
        </p:nvSpPr>
        <p:spPr>
          <a:xfrm>
            <a:off x="214282" y="1"/>
            <a:ext cx="8501122" cy="1200329"/>
          </a:xfrm>
          <a:prstGeom prst="rect">
            <a:avLst/>
          </a:prstGeom>
          <a:solidFill>
            <a:schemeClr val="accent1">
              <a:lumMod val="20000"/>
              <a:lumOff val="80000"/>
            </a:schemeClr>
          </a:solidFill>
          <a:ln w="38100">
            <a:solidFill>
              <a:schemeClr val="accent3">
                <a:lumMod val="40000"/>
                <a:lumOff val="60000"/>
              </a:schemeClr>
            </a:solidFill>
          </a:ln>
        </p:spPr>
        <p:txBody>
          <a:bodyPr wrap="square">
            <a:spAutoFit/>
          </a:bodyPr>
          <a:lstStyle/>
          <a:p>
            <a:pPr marL="514350" lvl="0" indent="-514350" algn="justLow" eaLnBrk="0" fontAlgn="base" hangingPunct="0">
              <a:spcBef>
                <a:spcPct val="0"/>
              </a:spcBef>
              <a:spcAft>
                <a:spcPct val="0"/>
              </a:spcAft>
              <a:buFont typeface="+mj-lt"/>
              <a:buAutoNum type="arabicPeriod" startAt="2"/>
              <a:tabLst>
                <a:tab pos="457200" algn="l"/>
              </a:tabLst>
            </a:pPr>
            <a:r>
              <a:rPr lang="fr-FR" sz="2800" b="1" dirty="0" smtClean="0">
                <a:latin typeface="Times New Roman" pitchFamily="18" charset="0"/>
                <a:ea typeface="Calibri" pitchFamily="34" charset="0"/>
                <a:cs typeface="Times New Roman" pitchFamily="18" charset="0"/>
              </a:rPr>
              <a:t>Classe des récepteurs </a:t>
            </a:r>
            <a:r>
              <a:rPr lang="fr-FR" sz="3600" b="1" dirty="0" smtClean="0">
                <a:solidFill>
                  <a:srgbClr val="006600"/>
                </a:solidFill>
                <a:latin typeface="Times New Roman" pitchFamily="18" charset="0"/>
                <a:ea typeface="Calibri" pitchFamily="34" charset="0"/>
                <a:cs typeface="Times New Roman" pitchFamily="18" charset="0"/>
              </a:rPr>
              <a:t>enzymes </a:t>
            </a:r>
            <a:r>
              <a:rPr lang="fr-FR" sz="2800" b="1" dirty="0" smtClean="0">
                <a:latin typeface="Times New Roman" pitchFamily="18" charset="0"/>
                <a:ea typeface="Calibri" pitchFamily="34" charset="0"/>
                <a:cs typeface="Times New Roman" pitchFamily="18" charset="0"/>
              </a:rPr>
              <a:t>ou récepteurs </a:t>
            </a:r>
            <a:r>
              <a:rPr lang="fr-FR" sz="3600" b="1" dirty="0" smtClean="0">
                <a:solidFill>
                  <a:srgbClr val="006600"/>
                </a:solidFill>
                <a:latin typeface="Times New Roman" pitchFamily="18" charset="0"/>
                <a:ea typeface="Calibri" pitchFamily="34" charset="0"/>
                <a:cs typeface="Times New Roman" pitchFamily="18" charset="0"/>
              </a:rPr>
              <a:t>catalytiques  </a:t>
            </a:r>
          </a:p>
        </p:txBody>
      </p:sp>
      <p:sp>
        <p:nvSpPr>
          <p:cNvPr id="2049" name="Rectangle 1"/>
          <p:cNvSpPr>
            <a:spLocks noChangeArrowheads="1"/>
          </p:cNvSpPr>
          <p:nvPr/>
        </p:nvSpPr>
        <p:spPr bwMode="auto">
          <a:xfrm>
            <a:off x="214282" y="1285860"/>
            <a:ext cx="8715436" cy="584775"/>
          </a:xfrm>
          <a:prstGeom prst="rect">
            <a:avLst/>
          </a:prstGeom>
          <a:noFill/>
          <a:ln w="57150">
            <a:solidFill>
              <a:srgbClr val="C851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3200" b="1" i="0"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Modèle typique : le Récepteur de l’Insuline: IR</a:t>
            </a:r>
            <a:endParaRPr kumimoji="0" lang="fr-FR" sz="3200" b="0" i="0"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Rectangle 5"/>
          <p:cNvSpPr/>
          <p:nvPr/>
        </p:nvSpPr>
        <p:spPr>
          <a:xfrm>
            <a:off x="142844" y="1846051"/>
            <a:ext cx="8858312" cy="50783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fr-FR" sz="2400" b="1" i="1" dirty="0" smtClean="0">
                <a:latin typeface="Times New Roman" pitchFamily="18" charset="0"/>
                <a:cs typeface="Times New Roman" pitchFamily="18" charset="0"/>
              </a:rPr>
              <a:t>Rappel: </a:t>
            </a:r>
            <a:r>
              <a:rPr lang="fr-FR" sz="2400" b="1" dirty="0" smtClean="0">
                <a:latin typeface="Times New Roman" pitchFamily="18" charset="0"/>
                <a:cs typeface="Times New Roman" pitchFamily="18" charset="0"/>
              </a:rPr>
              <a:t>L’Insuline est une Hormone polypeptidique synthétisée par les cellules B des îlots de </a:t>
            </a:r>
            <a:r>
              <a:rPr lang="fr-FR" sz="2400" b="1" dirty="0" err="1" smtClean="0">
                <a:latin typeface="Times New Roman" pitchFamily="18" charset="0"/>
                <a:cs typeface="Times New Roman" pitchFamily="18" charset="0"/>
              </a:rPr>
              <a:t>Langerhans</a:t>
            </a:r>
            <a:r>
              <a:rPr lang="fr-FR" sz="2400" b="1" dirty="0" smtClean="0">
                <a:latin typeface="Times New Roman" pitchFamily="18" charset="0"/>
                <a:cs typeface="Times New Roman" pitchFamily="18" charset="0"/>
              </a:rPr>
              <a:t> du pancréas endocrine. C’est une Hormone hypoglycémiante qui augmente la vitesse de synthèse du glycogène, des acides gras et des protéines. Elle stimule la glycolyse et conduit à la formation de molécules élémentaires pour la synthèse des macromolécules. Elle permet la pénétration du glucose et des acides aminés dans les cellules musculaires et adipeuses. Elle inhibe les processus cataboliques tels que dégradation du glycogène et des lipides</a:t>
            </a:r>
            <a:endParaRPr lang="fr-FR"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46</a:t>
            </a:fld>
            <a:endParaRPr lang="fr-FR"/>
          </a:p>
        </p:txBody>
      </p:sp>
      <p:pic>
        <p:nvPicPr>
          <p:cNvPr id="2050" name="Picture 2"/>
          <p:cNvPicPr>
            <a:picLocks noChangeAspect="1" noChangeArrowheads="1"/>
          </p:cNvPicPr>
          <p:nvPr/>
        </p:nvPicPr>
        <p:blipFill>
          <a:blip r:embed="rId2"/>
          <a:srcRect/>
          <a:stretch>
            <a:fillRect/>
          </a:stretch>
        </p:blipFill>
        <p:spPr bwMode="auto">
          <a:xfrm>
            <a:off x="1357290" y="0"/>
            <a:ext cx="6357982" cy="5786454"/>
          </a:xfrm>
          <a:prstGeom prst="rect">
            <a:avLst/>
          </a:prstGeom>
          <a:noFill/>
          <a:ln w="9525">
            <a:noFill/>
            <a:miter lim="800000"/>
            <a:headEnd/>
            <a:tailEnd/>
          </a:ln>
          <a:effectLst/>
        </p:spPr>
      </p:pic>
      <p:sp>
        <p:nvSpPr>
          <p:cNvPr id="4" name="ZoneTexte 3"/>
          <p:cNvSpPr txBox="1"/>
          <p:nvPr/>
        </p:nvSpPr>
        <p:spPr>
          <a:xfrm>
            <a:off x="1357290" y="428604"/>
            <a:ext cx="1857388" cy="1200329"/>
          </a:xfrm>
          <a:prstGeom prst="rect">
            <a:avLst/>
          </a:prstGeom>
          <a:noFill/>
        </p:spPr>
        <p:txBody>
          <a:bodyPr wrap="square" rtlCol="0">
            <a:spAutoFit/>
          </a:bodyPr>
          <a:lstStyle/>
          <a:p>
            <a:r>
              <a:rPr lang="fr-FR" sz="2400" b="1" dirty="0" smtClean="0">
                <a:latin typeface="Times New Roman" pitchFamily="18" charset="0"/>
                <a:cs typeface="Times New Roman" pitchFamily="18" charset="0"/>
              </a:rPr>
              <a:t>Site de fixation de l’insuline</a:t>
            </a:r>
            <a:endParaRPr lang="fr-FR" sz="2400" b="1" dirty="0">
              <a:latin typeface="Times New Roman" pitchFamily="18" charset="0"/>
              <a:cs typeface="Times New Roman" pitchFamily="18" charset="0"/>
            </a:endParaRPr>
          </a:p>
        </p:txBody>
      </p:sp>
      <p:sp>
        <p:nvSpPr>
          <p:cNvPr id="5" name="ZoneTexte 4"/>
          <p:cNvSpPr txBox="1"/>
          <p:nvPr/>
        </p:nvSpPr>
        <p:spPr>
          <a:xfrm>
            <a:off x="3071802" y="4929198"/>
            <a:ext cx="2786082" cy="830997"/>
          </a:xfrm>
          <a:prstGeom prst="rect">
            <a:avLst/>
          </a:prstGeom>
          <a:noFill/>
        </p:spPr>
        <p:txBody>
          <a:bodyPr wrap="square" rtlCol="0">
            <a:spAutoFit/>
          </a:bodyPr>
          <a:lstStyle/>
          <a:p>
            <a:r>
              <a:rPr lang="fr-FR" sz="2400" b="1" dirty="0" smtClean="0">
                <a:latin typeface="Times New Roman" pitchFamily="18" charset="0"/>
                <a:cs typeface="Times New Roman" pitchFamily="18" charset="0"/>
              </a:rPr>
              <a:t>Domaines à activité Tyrosine Kinase</a:t>
            </a:r>
            <a:endParaRPr lang="fr-FR" sz="2400" b="1" dirty="0">
              <a:latin typeface="Times New Roman" pitchFamily="18" charset="0"/>
              <a:cs typeface="Times New Roman" pitchFamily="18" charset="0"/>
            </a:endParaRPr>
          </a:p>
        </p:txBody>
      </p:sp>
      <p:sp>
        <p:nvSpPr>
          <p:cNvPr id="6" name="Rectangle 5"/>
          <p:cNvSpPr/>
          <p:nvPr/>
        </p:nvSpPr>
        <p:spPr>
          <a:xfrm>
            <a:off x="6572264" y="4000504"/>
            <a:ext cx="714380"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schemeClr val="tx1"/>
                </a:solidFill>
                <a:latin typeface="Times New Roman" pitchFamily="18" charset="0"/>
                <a:ea typeface="Calibri" pitchFamily="34" charset="0"/>
                <a:cs typeface="Times New Roman" pitchFamily="18" charset="0"/>
              </a:rPr>
              <a:t>β</a:t>
            </a:r>
            <a:endParaRPr lang="fr-FR" sz="4000" dirty="0">
              <a:solidFill>
                <a:schemeClr val="tx1"/>
              </a:solidFill>
            </a:endParaRPr>
          </a:p>
        </p:txBody>
      </p:sp>
      <p:sp>
        <p:nvSpPr>
          <p:cNvPr id="7" name="Rectangle 6"/>
          <p:cNvSpPr/>
          <p:nvPr/>
        </p:nvSpPr>
        <p:spPr>
          <a:xfrm>
            <a:off x="1714480" y="4786322"/>
            <a:ext cx="500066"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714480" y="5072074"/>
            <a:ext cx="500066"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500826" y="4786322"/>
            <a:ext cx="857256"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500826" y="5072074"/>
            <a:ext cx="857256"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42844" y="5857892"/>
            <a:ext cx="8572560" cy="523220"/>
          </a:xfrm>
          <a:prstGeom prst="rect">
            <a:avLst/>
          </a:prstGeom>
          <a:solidFill>
            <a:schemeClr val="bg1"/>
          </a:solidFill>
        </p:spPr>
        <p:txBody>
          <a:bodyPr wrap="square">
            <a:spAutoFit/>
          </a:bodyPr>
          <a:lstStyle/>
          <a:p>
            <a:r>
              <a:rPr lang="fr-FR" sz="2800" b="1" dirty="0" smtClean="0">
                <a:latin typeface="Times New Roman" pitchFamily="18" charset="0"/>
                <a:cs typeface="Times New Roman" pitchFamily="18" charset="0"/>
              </a:rPr>
              <a:t>Figure: Structure simplifiée du récepteur de l’Insuline</a:t>
            </a:r>
            <a:endParaRPr lang="fr-FR" sz="2800" dirty="0">
              <a:latin typeface="Times New Roman" pitchFamily="18" charset="0"/>
              <a:cs typeface="Times New Roman" pitchFamily="18" charset="0"/>
            </a:endParaRPr>
          </a:p>
        </p:txBody>
      </p:sp>
      <p:sp>
        <p:nvSpPr>
          <p:cNvPr id="12" name="ZoneTexte 11"/>
          <p:cNvSpPr txBox="1"/>
          <p:nvPr/>
        </p:nvSpPr>
        <p:spPr>
          <a:xfrm>
            <a:off x="7429520" y="4071942"/>
            <a:ext cx="1714480" cy="1200329"/>
          </a:xfrm>
          <a:prstGeom prst="rect">
            <a:avLst/>
          </a:prstGeom>
          <a:solidFill>
            <a:schemeClr val="accent1">
              <a:lumMod val="20000"/>
              <a:lumOff val="80000"/>
            </a:schemeClr>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400" b="1" dirty="0" smtClean="0">
                <a:latin typeface="Times New Roman" pitchFamily="18" charset="0"/>
                <a:cs typeface="Times New Roman" pitchFamily="18" charset="0"/>
              </a:rPr>
              <a:t>2 sites d’autophosphorylation</a:t>
            </a:r>
            <a:endParaRPr lang="fr-FR" sz="2400" b="1" dirty="0">
              <a:latin typeface="Times New Roman" pitchFamily="18" charset="0"/>
              <a:cs typeface="Times New Roman" pitchFamily="18" charset="0"/>
            </a:endParaRPr>
          </a:p>
        </p:txBody>
      </p:sp>
      <p:sp>
        <p:nvSpPr>
          <p:cNvPr id="13" name="ZoneTexte 12"/>
          <p:cNvSpPr txBox="1"/>
          <p:nvPr/>
        </p:nvSpPr>
        <p:spPr>
          <a:xfrm>
            <a:off x="0" y="4286256"/>
            <a:ext cx="1571604" cy="120032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wrap="square" lIns="0" rIns="0" rtlCol="0">
            <a:spAutoFit/>
          </a:bodyPr>
          <a:lstStyle/>
          <a:p>
            <a:r>
              <a:rPr lang="fr-FR" sz="2400" b="1" dirty="0" smtClean="0">
                <a:latin typeface="Times New Roman" pitchFamily="18" charset="0"/>
                <a:cs typeface="Times New Roman" pitchFamily="18" charset="0"/>
              </a:rPr>
              <a:t>2 sites d’autophosphorylation</a:t>
            </a:r>
            <a:endParaRPr lang="fr-FR" sz="2400" b="1" dirty="0">
              <a:latin typeface="Times New Roman" pitchFamily="18" charset="0"/>
              <a:cs typeface="Times New Roman" pitchFamily="18" charset="0"/>
            </a:endParaRPr>
          </a:p>
        </p:txBody>
      </p:sp>
      <p:cxnSp>
        <p:nvCxnSpPr>
          <p:cNvPr id="15" name="Connecteur droit avec flèche 14"/>
          <p:cNvCxnSpPr/>
          <p:nvPr/>
        </p:nvCxnSpPr>
        <p:spPr>
          <a:xfrm flipV="1">
            <a:off x="5643570" y="5000636"/>
            <a:ext cx="785818" cy="50006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5" idx="1"/>
          </p:cNvCxnSpPr>
          <p:nvPr/>
        </p:nvCxnSpPr>
        <p:spPr>
          <a:xfrm rot="10800000">
            <a:off x="2285984" y="5000637"/>
            <a:ext cx="785818" cy="34406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4" idx="3"/>
          </p:cNvCxnSpPr>
          <p:nvPr/>
        </p:nvCxnSpPr>
        <p:spPr>
          <a:xfrm>
            <a:off x="3214678" y="1028769"/>
            <a:ext cx="500066" cy="97147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47</a:t>
            </a:fld>
            <a:endParaRPr lang="fr-FR"/>
          </a:p>
        </p:txBody>
      </p:sp>
      <p:pic>
        <p:nvPicPr>
          <p:cNvPr id="3" name="Image 2"/>
          <p:cNvPicPr/>
          <p:nvPr/>
        </p:nvPicPr>
        <p:blipFill>
          <a:blip r:embed="rId2" cstate="print"/>
          <a:srcRect l="12150" t="-2041" r="17757" b="10205"/>
          <a:stretch>
            <a:fillRect/>
          </a:stretch>
        </p:blipFill>
        <p:spPr bwMode="auto">
          <a:xfrm>
            <a:off x="714348" y="0"/>
            <a:ext cx="7286676" cy="3214686"/>
          </a:xfrm>
          <a:prstGeom prst="rect">
            <a:avLst/>
          </a:prstGeom>
          <a:noFill/>
          <a:ln w="9525">
            <a:noFill/>
            <a:miter lim="800000"/>
            <a:headEnd/>
            <a:tailEnd/>
          </a:ln>
        </p:spPr>
      </p:pic>
      <p:sp>
        <p:nvSpPr>
          <p:cNvPr id="5" name="ZoneTexte 4"/>
          <p:cNvSpPr txBox="1"/>
          <p:nvPr/>
        </p:nvSpPr>
        <p:spPr>
          <a:xfrm>
            <a:off x="3000364" y="2143116"/>
            <a:ext cx="1714512" cy="1015663"/>
          </a:xfrm>
          <a:prstGeom prst="rect">
            <a:avLst/>
          </a:prstGeom>
          <a:solidFill>
            <a:srgbClr val="00FF00"/>
          </a:solidFill>
          <a:ln>
            <a:noFill/>
          </a:ln>
        </p:spPr>
        <p:txBody>
          <a:bodyPr wrap="square" rtlCol="0">
            <a:spAutoFit/>
          </a:bodyPr>
          <a:lstStyle/>
          <a:p>
            <a:r>
              <a:rPr lang="fr-FR" sz="2000" dirty="0" smtClean="0">
                <a:latin typeface="Arial Black" pitchFamily="34" charset="0"/>
              </a:rPr>
              <a:t>Domaine </a:t>
            </a:r>
            <a:r>
              <a:rPr lang="fr-FR" sz="2000" dirty="0" err="1" smtClean="0">
                <a:latin typeface="Arial Black" pitchFamily="34" charset="0"/>
              </a:rPr>
              <a:t>Thyrosine</a:t>
            </a:r>
            <a:r>
              <a:rPr lang="fr-FR" sz="2000" dirty="0" smtClean="0">
                <a:latin typeface="Arial Black" pitchFamily="34" charset="0"/>
              </a:rPr>
              <a:t> Kinase</a:t>
            </a:r>
            <a:endParaRPr lang="fr-FR" sz="2000" dirty="0">
              <a:latin typeface="Arial Black" pitchFamily="34" charset="0"/>
            </a:endParaRPr>
          </a:p>
        </p:txBody>
      </p:sp>
      <p:sp>
        <p:nvSpPr>
          <p:cNvPr id="6" name="Rectangle 5"/>
          <p:cNvSpPr/>
          <p:nvPr/>
        </p:nvSpPr>
        <p:spPr>
          <a:xfrm>
            <a:off x="142844" y="3214686"/>
            <a:ext cx="8786874"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fontAlgn="base">
              <a:spcBef>
                <a:spcPct val="0"/>
              </a:spcBef>
              <a:spcAft>
                <a:spcPct val="0"/>
              </a:spcAft>
            </a:pPr>
            <a:r>
              <a:rPr lang="fr-FR" sz="2400" b="1" dirty="0" smtClean="0">
                <a:solidFill>
                  <a:srgbClr val="333333"/>
                </a:solidFill>
                <a:latin typeface="Times New Roman" pitchFamily="18" charset="0"/>
                <a:ea typeface="Calibri" pitchFamily="34" charset="0"/>
                <a:cs typeface="Times New Roman" pitchFamily="18" charset="0"/>
              </a:rPr>
              <a:t>Il s’agit d’un  hétéro tétramère constitué de deux chaînes α et β</a:t>
            </a:r>
            <a:br>
              <a:rPr lang="fr-FR" sz="2400" b="1" dirty="0" smtClean="0">
                <a:solidFill>
                  <a:srgbClr val="333333"/>
                </a:solidFill>
                <a:latin typeface="Times New Roman" pitchFamily="18" charset="0"/>
                <a:ea typeface="Calibri" pitchFamily="34" charset="0"/>
                <a:cs typeface="Times New Roman" pitchFamily="18" charset="0"/>
              </a:rPr>
            </a:br>
            <a:r>
              <a:rPr lang="fr-FR" sz="2800" b="1" dirty="0" smtClean="0">
                <a:solidFill>
                  <a:schemeClr val="accent3"/>
                </a:solidFill>
                <a:latin typeface="Times New Roman" pitchFamily="18" charset="0"/>
                <a:ea typeface="Calibri" pitchFamily="34" charset="0"/>
                <a:cs typeface="Times New Roman" pitchFamily="18" charset="0"/>
              </a:rPr>
              <a:t>1. La chaîne α </a:t>
            </a:r>
            <a:r>
              <a:rPr lang="fr-FR" sz="2400" b="1" dirty="0" smtClean="0">
                <a:solidFill>
                  <a:srgbClr val="333333"/>
                </a:solidFill>
                <a:latin typeface="Times New Roman" pitchFamily="18" charset="0"/>
                <a:ea typeface="Calibri" pitchFamily="34" charset="0"/>
                <a:cs typeface="Times New Roman" pitchFamily="18" charset="0"/>
              </a:rPr>
              <a:t>constitue le domaine extracellulaire du récepteur et possède deux régions riches en Lysine (L1, L2) et une région riche en Cystéine (CR) . Les deux chaînes α sont reliées entre elles par des ponts disulfure (2 localisations).</a:t>
            </a:r>
            <a:br>
              <a:rPr lang="fr-FR" sz="2400" b="1" dirty="0" smtClean="0">
                <a:solidFill>
                  <a:srgbClr val="333333"/>
                </a:solidFill>
                <a:latin typeface="Times New Roman" pitchFamily="18" charset="0"/>
                <a:ea typeface="Calibri" pitchFamily="34" charset="0"/>
                <a:cs typeface="Times New Roman" pitchFamily="18" charset="0"/>
              </a:rPr>
            </a:br>
            <a:r>
              <a:rPr lang="fr-FR" sz="2800" b="1" dirty="0" smtClean="0">
                <a:solidFill>
                  <a:srgbClr val="006600"/>
                </a:solidFill>
                <a:latin typeface="Times New Roman" pitchFamily="18" charset="0"/>
                <a:ea typeface="Calibri" pitchFamily="34" charset="0"/>
                <a:cs typeface="Times New Roman" pitchFamily="18" charset="0"/>
              </a:rPr>
              <a:t>2. La chaîne β </a:t>
            </a:r>
            <a:r>
              <a:rPr lang="fr-FR" sz="2400" b="1" dirty="0" smtClean="0">
                <a:solidFill>
                  <a:srgbClr val="333333"/>
                </a:solidFill>
                <a:latin typeface="Times New Roman" pitchFamily="18" charset="0"/>
                <a:ea typeface="Calibri" pitchFamily="34" charset="0"/>
                <a:cs typeface="Times New Roman" pitchFamily="18" charset="0"/>
              </a:rPr>
              <a:t>est constituée d'un domaine transmembranaire et d'un domaine cytoplasmique lui même constitué d'un </a:t>
            </a:r>
            <a:r>
              <a:rPr lang="fr-FR" sz="2400" b="1" cap="all" dirty="0" smtClean="0">
                <a:ln w="9000" cmpd="sng">
                  <a:solidFill>
                    <a:schemeClr val="accent4">
                      <a:shade val="50000"/>
                      <a:satMod val="120000"/>
                    </a:schemeClr>
                  </a:solidFill>
                  <a:prstDash val="solid"/>
                </a:ln>
                <a:solidFill>
                  <a:srgbClr val="006600"/>
                </a:solidFill>
                <a:effectLst>
                  <a:reflection blurRad="12700" stA="28000" endPos="45000" dist="1000" dir="5400000" sy="-100000" algn="bl" rotWithShape="0"/>
                </a:effectLst>
                <a:latin typeface="Times New Roman" pitchFamily="18" charset="0"/>
                <a:ea typeface="Calibri" pitchFamily="34" charset="0"/>
                <a:cs typeface="Times New Roman" pitchFamily="18" charset="0"/>
              </a:rPr>
              <a:t>domaine tyrosine kinase</a:t>
            </a:r>
            <a:r>
              <a:rPr lang="fr-FR" sz="2400" b="1" dirty="0" smtClean="0">
                <a:solidFill>
                  <a:srgbClr val="333333"/>
                </a:solidFill>
                <a:latin typeface="Times New Roman" pitchFamily="18" charset="0"/>
                <a:ea typeface="Calibri" pitchFamily="34" charset="0"/>
                <a:cs typeface="Times New Roman" pitchFamily="18" charset="0"/>
              </a:rPr>
              <a:t>. Chaque chaîne β est reliée à une chaîne α par un pont disulfure. </a:t>
            </a:r>
          </a:p>
        </p:txBody>
      </p:sp>
      <p:sp>
        <p:nvSpPr>
          <p:cNvPr id="7" name="Rectangle 6"/>
          <p:cNvSpPr/>
          <p:nvPr/>
        </p:nvSpPr>
        <p:spPr>
          <a:xfrm>
            <a:off x="6215074" y="500042"/>
            <a:ext cx="2354171" cy="369332"/>
          </a:xfrm>
          <a:prstGeom prst="rect">
            <a:avLst/>
          </a:prstGeom>
        </p:spPr>
        <p:txBody>
          <a:bodyPr wrap="none">
            <a:spAutoFit/>
          </a:bodyPr>
          <a:lstStyle/>
          <a:p>
            <a:r>
              <a:rPr lang="fr-FR" b="1" dirty="0" smtClean="0">
                <a:solidFill>
                  <a:srgbClr val="333333"/>
                </a:solidFill>
                <a:latin typeface="Times New Roman" pitchFamily="18" charset="0"/>
                <a:ea typeface="Calibri" pitchFamily="34" charset="0"/>
                <a:cs typeface="Times New Roman" pitchFamily="18" charset="0"/>
              </a:rPr>
              <a:t>Milieu Extracellulaire</a:t>
            </a:r>
            <a:endParaRPr lang="fr-FR" dirty="0"/>
          </a:p>
        </p:txBody>
      </p:sp>
      <p:sp>
        <p:nvSpPr>
          <p:cNvPr id="8" name="Rectangle 7"/>
          <p:cNvSpPr/>
          <p:nvPr/>
        </p:nvSpPr>
        <p:spPr>
          <a:xfrm>
            <a:off x="5857884" y="2214554"/>
            <a:ext cx="2428892" cy="646331"/>
          </a:xfrm>
          <a:prstGeom prst="rect">
            <a:avLst/>
          </a:prstGeom>
          <a:solidFill>
            <a:schemeClr val="bg1"/>
          </a:solidFill>
          <a:ln>
            <a:noFill/>
          </a:ln>
        </p:spPr>
        <p:txBody>
          <a:bodyPr wrap="square">
            <a:spAutoFit/>
          </a:bodyPr>
          <a:lstStyle/>
          <a:p>
            <a:r>
              <a:rPr lang="fr-FR" b="1" dirty="0" smtClean="0">
                <a:solidFill>
                  <a:srgbClr val="333333"/>
                </a:solidFill>
                <a:latin typeface="Times New Roman" pitchFamily="18" charset="0"/>
                <a:ea typeface="Calibri" pitchFamily="34" charset="0"/>
                <a:cs typeface="Times New Roman" pitchFamily="18" charset="0"/>
              </a:rPr>
              <a:t>          Cytosol</a:t>
            </a:r>
          </a:p>
          <a:p>
            <a:endParaRPr lang="fr-FR" dirty="0"/>
          </a:p>
        </p:txBody>
      </p:sp>
      <p:cxnSp>
        <p:nvCxnSpPr>
          <p:cNvPr id="10" name="Connecteur droit 9"/>
          <p:cNvCxnSpPr/>
          <p:nvPr/>
        </p:nvCxnSpPr>
        <p:spPr>
          <a:xfrm>
            <a:off x="2786050" y="1500174"/>
            <a:ext cx="500066" cy="15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4714876" y="1500174"/>
            <a:ext cx="500066" cy="15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571868" y="1142984"/>
            <a:ext cx="857256" cy="15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3500430" y="1643050"/>
            <a:ext cx="928694" cy="15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429388" y="1071546"/>
            <a:ext cx="2574679" cy="523220"/>
          </a:xfrm>
          <a:prstGeom prst="rect">
            <a:avLst/>
          </a:prstGeom>
          <a:solidFill>
            <a:schemeClr val="bg1"/>
          </a:solidFill>
          <a:ln w="38100">
            <a:solidFill>
              <a:srgbClr val="0070C0"/>
            </a:solidFill>
          </a:ln>
        </p:spPr>
        <p:txBody>
          <a:bodyPr wrap="none">
            <a:spAutoFit/>
          </a:bodyPr>
          <a:lstStyle/>
          <a:p>
            <a:r>
              <a:rPr lang="fr-FR" sz="2800" b="1" dirty="0" smtClean="0">
                <a:solidFill>
                  <a:srgbClr val="C00000"/>
                </a:solidFill>
                <a:latin typeface="Times New Roman" pitchFamily="18" charset="0"/>
                <a:ea typeface="Calibri" pitchFamily="34" charset="0"/>
                <a:cs typeface="Times New Roman" pitchFamily="18" charset="0"/>
              </a:rPr>
              <a:t>ponts disulfure </a:t>
            </a:r>
            <a:endParaRPr lang="fr-FR" sz="2800" dirty="0">
              <a:solidFill>
                <a:srgbClr val="C00000"/>
              </a:solidFill>
            </a:endParaRPr>
          </a:p>
        </p:txBody>
      </p:sp>
      <p:cxnSp>
        <p:nvCxnSpPr>
          <p:cNvPr id="18" name="Connecteur droit avec flèche 17"/>
          <p:cNvCxnSpPr>
            <a:stCxn id="16" idx="1"/>
          </p:cNvCxnSpPr>
          <p:nvPr/>
        </p:nvCxnSpPr>
        <p:spPr>
          <a:xfrm rot="10800000" flipV="1">
            <a:off x="5000628" y="1333156"/>
            <a:ext cx="1428760" cy="16701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Accolade ouvrante 20"/>
          <p:cNvSpPr/>
          <p:nvPr/>
        </p:nvSpPr>
        <p:spPr>
          <a:xfrm>
            <a:off x="1714480" y="1142984"/>
            <a:ext cx="428628" cy="1928826"/>
          </a:xfrm>
          <a:prstGeom prst="leftBrace">
            <a:avLst/>
          </a:prstGeom>
          <a:ln w="3810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Accolade ouvrante 21"/>
          <p:cNvSpPr/>
          <p:nvPr/>
        </p:nvSpPr>
        <p:spPr>
          <a:xfrm>
            <a:off x="3000364" y="0"/>
            <a:ext cx="331471" cy="1714488"/>
          </a:xfrm>
          <a:prstGeom prst="leftBrace">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Rectangle 22"/>
          <p:cNvSpPr/>
          <p:nvPr/>
        </p:nvSpPr>
        <p:spPr>
          <a:xfrm>
            <a:off x="0" y="0"/>
            <a:ext cx="3000332" cy="1107996"/>
          </a:xfrm>
          <a:prstGeom prst="rect">
            <a:avLst/>
          </a:prstGeom>
          <a:solidFill>
            <a:schemeClr val="bg1"/>
          </a:solidFill>
          <a:ln w="38100">
            <a:solidFill>
              <a:schemeClr val="accent1"/>
            </a:solidFill>
          </a:ln>
        </p:spPr>
        <p:txBody>
          <a:bodyPr wrap="square" lIns="0" tIns="0" rIns="0" bIns="0">
            <a:spAutoFit/>
          </a:bodyPr>
          <a:lstStyle/>
          <a:p>
            <a:r>
              <a:rPr lang="fr-FR" sz="2800" b="1" dirty="0" smtClean="0">
                <a:solidFill>
                  <a:schemeClr val="accent3"/>
                </a:solidFill>
                <a:latin typeface="Times New Roman" pitchFamily="18" charset="0"/>
                <a:ea typeface="Calibri" pitchFamily="34" charset="0"/>
                <a:cs typeface="Times New Roman" pitchFamily="18" charset="0"/>
              </a:rPr>
              <a:t>Chaîne α: </a:t>
            </a:r>
            <a:r>
              <a:rPr lang="fr-FR" sz="2200" b="1" dirty="0" smtClean="0">
                <a:solidFill>
                  <a:srgbClr val="333333"/>
                </a:solidFill>
                <a:latin typeface="Times New Roman" pitchFamily="18" charset="0"/>
                <a:ea typeface="Calibri" pitchFamily="34" charset="0"/>
                <a:cs typeface="Times New Roman" pitchFamily="18" charset="0"/>
              </a:rPr>
              <a:t>domaine extracellulaire du récepteur </a:t>
            </a:r>
            <a:endParaRPr lang="fr-FR" sz="2200" dirty="0"/>
          </a:p>
        </p:txBody>
      </p:sp>
      <p:sp>
        <p:nvSpPr>
          <p:cNvPr id="24" name="Rectangle 23"/>
          <p:cNvSpPr/>
          <p:nvPr/>
        </p:nvSpPr>
        <p:spPr>
          <a:xfrm>
            <a:off x="0" y="1142984"/>
            <a:ext cx="1643042" cy="1785104"/>
          </a:xfrm>
          <a:prstGeom prst="rect">
            <a:avLst/>
          </a:prstGeom>
          <a:solidFill>
            <a:schemeClr val="bg1"/>
          </a:solidFill>
          <a:ln w="38100">
            <a:solidFill>
              <a:srgbClr val="006600"/>
            </a:solidFill>
          </a:ln>
        </p:spPr>
        <p:txBody>
          <a:bodyPr wrap="square" lIns="0" tIns="0" rIns="0" bIns="0">
            <a:spAutoFit/>
          </a:bodyPr>
          <a:lstStyle/>
          <a:p>
            <a:r>
              <a:rPr lang="fr-FR" sz="2800" b="1" dirty="0" smtClean="0">
                <a:solidFill>
                  <a:srgbClr val="006600"/>
                </a:solidFill>
                <a:latin typeface="Times New Roman" pitchFamily="18" charset="0"/>
                <a:ea typeface="Calibri" pitchFamily="34" charset="0"/>
                <a:cs typeface="Times New Roman" pitchFamily="18" charset="0"/>
              </a:rPr>
              <a:t>Chaîne β: </a:t>
            </a:r>
            <a:r>
              <a:rPr lang="fr-FR" sz="2200" b="1" dirty="0" smtClean="0">
                <a:solidFill>
                  <a:srgbClr val="333333"/>
                </a:solidFill>
                <a:latin typeface="Times New Roman" pitchFamily="18" charset="0"/>
                <a:ea typeface="Calibri" pitchFamily="34" charset="0"/>
                <a:cs typeface="Times New Roman" pitchFamily="18" charset="0"/>
              </a:rPr>
              <a:t>Domaine </a:t>
            </a:r>
            <a:r>
              <a:rPr lang="fr-FR" sz="2200" b="1" dirty="0" err="1" smtClean="0">
                <a:solidFill>
                  <a:srgbClr val="333333"/>
                </a:solidFill>
                <a:latin typeface="Times New Roman" pitchFamily="18" charset="0"/>
                <a:ea typeface="Calibri" pitchFamily="34" charset="0"/>
                <a:cs typeface="Times New Roman" pitchFamily="18" charset="0"/>
              </a:rPr>
              <a:t>transmembn</a:t>
            </a:r>
            <a:r>
              <a:rPr lang="fr-FR" sz="2200" b="1" dirty="0" smtClean="0">
                <a:solidFill>
                  <a:srgbClr val="333333"/>
                </a:solidFill>
                <a:latin typeface="Times New Roman" pitchFamily="18" charset="0"/>
                <a:ea typeface="Calibri" pitchFamily="34" charset="0"/>
                <a:cs typeface="Times New Roman" pitchFamily="18" charset="0"/>
              </a:rPr>
              <a:t>  +Domaine </a:t>
            </a:r>
            <a:r>
              <a:rPr lang="fr-FR" sz="2200" b="1" dirty="0" err="1" smtClean="0">
                <a:solidFill>
                  <a:srgbClr val="333333"/>
                </a:solidFill>
                <a:latin typeface="Times New Roman" pitchFamily="18" charset="0"/>
                <a:ea typeface="Calibri" pitchFamily="34" charset="0"/>
                <a:cs typeface="Times New Roman" pitchFamily="18" charset="0"/>
              </a:rPr>
              <a:t>cytoplasmiqu</a:t>
            </a:r>
            <a:endParaRPr lang="fr-FR" sz="2200" b="1" dirty="0" smtClean="0">
              <a:solidFill>
                <a:srgbClr val="333333"/>
              </a:solidFill>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48</a:t>
            </a:fld>
            <a:endParaRPr lang="fr-FR"/>
          </a:p>
        </p:txBody>
      </p:sp>
      <p:pic>
        <p:nvPicPr>
          <p:cNvPr id="1026" name="Picture 2"/>
          <p:cNvPicPr>
            <a:picLocks noChangeAspect="1" noChangeArrowheads="1"/>
          </p:cNvPicPr>
          <p:nvPr/>
        </p:nvPicPr>
        <p:blipFill>
          <a:blip r:embed="rId2"/>
          <a:srcRect/>
          <a:stretch>
            <a:fillRect/>
          </a:stretch>
        </p:blipFill>
        <p:spPr bwMode="auto">
          <a:xfrm>
            <a:off x="5800720" y="0"/>
            <a:ext cx="3343280" cy="6858000"/>
          </a:xfrm>
          <a:prstGeom prst="rect">
            <a:avLst/>
          </a:prstGeom>
          <a:noFill/>
          <a:ln w="9525">
            <a:noFill/>
            <a:miter lim="800000"/>
            <a:headEnd/>
            <a:tailEnd/>
          </a:ln>
          <a:effectLst/>
        </p:spPr>
      </p:pic>
      <p:sp>
        <p:nvSpPr>
          <p:cNvPr id="4" name="Rectangle 3"/>
          <p:cNvSpPr/>
          <p:nvPr/>
        </p:nvSpPr>
        <p:spPr>
          <a:xfrm>
            <a:off x="0" y="0"/>
            <a:ext cx="5715008" cy="6863417"/>
          </a:xfrm>
          <a:prstGeom prst="rect">
            <a:avLst/>
          </a:prstGeom>
        </p:spPr>
        <p:txBody>
          <a:bodyPr wrap="square">
            <a:spAutoFit/>
          </a:bodyPr>
          <a:lstStyle/>
          <a:p>
            <a:pPr algn="just"/>
            <a:r>
              <a:rPr lang="fr-FR" sz="2200" b="1" dirty="0" smtClean="0">
                <a:latin typeface="Times New Roman" pitchFamily="18" charset="0"/>
                <a:cs typeface="Times New Roman" pitchFamily="18" charset="0"/>
              </a:rPr>
              <a:t>Figure structure du récepteur de l’insuline </a:t>
            </a:r>
          </a:p>
          <a:p>
            <a:pPr algn="just"/>
            <a:r>
              <a:rPr lang="fr-FR" sz="2200" b="1" dirty="0" smtClean="0">
                <a:solidFill>
                  <a:srgbClr val="333333"/>
                </a:solidFill>
                <a:latin typeface="Times New Roman" pitchFamily="18" charset="0"/>
                <a:ea typeface="Calibri" pitchFamily="34" charset="0"/>
                <a:cs typeface="Times New Roman" pitchFamily="18" charset="0"/>
              </a:rPr>
              <a:t>Hétéro tétramère constitué de deux chaînes α et β</a:t>
            </a:r>
            <a:endParaRPr lang="fr-FR" sz="2200" dirty="0" smtClean="0">
              <a:latin typeface="Times New Roman" pitchFamily="18" charset="0"/>
              <a:cs typeface="Times New Roman" pitchFamily="18" charset="0"/>
            </a:endParaRPr>
          </a:p>
          <a:p>
            <a:pPr algn="just"/>
            <a:r>
              <a:rPr lang="fr-FR" sz="2200" dirty="0" smtClean="0">
                <a:latin typeface="Times New Roman" pitchFamily="18" charset="0"/>
                <a:cs typeface="Times New Roman" pitchFamily="18" charset="0"/>
              </a:rPr>
              <a:t>A droite : représentation des deux sous-unités α et β sous la forme de modules fonctionnels selon les  prédictions de structures secondaires.</a:t>
            </a:r>
          </a:p>
          <a:p>
            <a:pPr algn="just"/>
            <a:r>
              <a:rPr lang="fr-FR" sz="2200" dirty="0" smtClean="0">
                <a:latin typeface="Times New Roman" pitchFamily="18" charset="0"/>
                <a:cs typeface="Times New Roman" pitchFamily="18" charset="0"/>
              </a:rPr>
              <a:t>L1 et L2 : grands domaines 1 et 2 qui contiennent des répétitions riches en leucine</a:t>
            </a:r>
          </a:p>
          <a:p>
            <a:pPr algn="just"/>
            <a:r>
              <a:rPr lang="fr-FR" sz="2200" dirty="0" smtClean="0">
                <a:latin typeface="Times New Roman" pitchFamily="18" charset="0"/>
                <a:cs typeface="Times New Roman" pitchFamily="18" charset="0"/>
              </a:rPr>
              <a:t>CR : domaine riche en cystéines</a:t>
            </a:r>
          </a:p>
          <a:p>
            <a:pPr algn="just"/>
            <a:r>
              <a:rPr lang="fr-FR" sz="2200" dirty="0" err="1" smtClean="0">
                <a:latin typeface="Times New Roman" pitchFamily="18" charset="0"/>
                <a:cs typeface="Times New Roman" pitchFamily="18" charset="0"/>
              </a:rPr>
              <a:t>FnIII</a:t>
            </a:r>
            <a:r>
              <a:rPr lang="fr-FR" sz="2200" dirty="0" smtClean="0">
                <a:latin typeface="Times New Roman" pitchFamily="18" charset="0"/>
                <a:cs typeface="Times New Roman" pitchFamily="18" charset="0"/>
              </a:rPr>
              <a:t>-1, </a:t>
            </a:r>
            <a:r>
              <a:rPr lang="fr-FR" sz="2200" dirty="0" err="1" smtClean="0">
                <a:latin typeface="Times New Roman" pitchFamily="18" charset="0"/>
                <a:cs typeface="Times New Roman" pitchFamily="18" charset="0"/>
              </a:rPr>
              <a:t>FnIII</a:t>
            </a:r>
            <a:r>
              <a:rPr lang="fr-FR" sz="2200" dirty="0" smtClean="0">
                <a:latin typeface="Times New Roman" pitchFamily="18" charset="0"/>
                <a:cs typeface="Times New Roman" pitchFamily="18" charset="0"/>
              </a:rPr>
              <a:t>-2 et </a:t>
            </a:r>
            <a:r>
              <a:rPr lang="fr-FR" sz="2200" dirty="0" err="1" smtClean="0">
                <a:latin typeface="Times New Roman" pitchFamily="18" charset="0"/>
                <a:cs typeface="Times New Roman" pitchFamily="18" charset="0"/>
              </a:rPr>
              <a:t>FnIII</a:t>
            </a:r>
            <a:r>
              <a:rPr lang="fr-FR" sz="2200" dirty="0" smtClean="0">
                <a:latin typeface="Times New Roman" pitchFamily="18" charset="0"/>
                <a:cs typeface="Times New Roman" pitchFamily="18" charset="0"/>
              </a:rPr>
              <a:t>-3 : domaines </a:t>
            </a:r>
            <a:r>
              <a:rPr lang="fr-FR" sz="2200" dirty="0" err="1" smtClean="0">
                <a:latin typeface="Times New Roman" pitchFamily="18" charset="0"/>
                <a:cs typeface="Times New Roman" pitchFamily="18" charset="0"/>
              </a:rPr>
              <a:t>fibronectine</a:t>
            </a:r>
            <a:r>
              <a:rPr lang="fr-FR" sz="2200" dirty="0" smtClean="0">
                <a:latin typeface="Times New Roman" pitchFamily="18" charset="0"/>
                <a:cs typeface="Times New Roman" pitchFamily="18" charset="0"/>
              </a:rPr>
              <a:t> type III</a:t>
            </a:r>
          </a:p>
          <a:p>
            <a:pPr algn="just"/>
            <a:r>
              <a:rPr lang="fr-FR" sz="2200" dirty="0" smtClean="0">
                <a:latin typeface="Times New Roman" pitchFamily="18" charset="0"/>
                <a:cs typeface="Times New Roman" pitchFamily="18" charset="0"/>
              </a:rPr>
              <a:t>ID : domaine d'insertion de 120 acides aminés dans </a:t>
            </a:r>
            <a:r>
              <a:rPr lang="fr-FR" sz="2200" dirty="0" err="1" smtClean="0">
                <a:latin typeface="Times New Roman" pitchFamily="18" charset="0"/>
                <a:cs typeface="Times New Roman" pitchFamily="18" charset="0"/>
              </a:rPr>
              <a:t>FnIII</a:t>
            </a:r>
            <a:r>
              <a:rPr lang="fr-FR" sz="2200" dirty="0" smtClean="0">
                <a:latin typeface="Times New Roman" pitchFamily="18" charset="0"/>
                <a:cs typeface="Times New Roman" pitchFamily="18" charset="0"/>
              </a:rPr>
              <a:t>-2</a:t>
            </a:r>
          </a:p>
          <a:p>
            <a:pPr algn="just"/>
            <a:r>
              <a:rPr lang="fr-FR" sz="2200" dirty="0" smtClean="0">
                <a:latin typeface="Times New Roman" pitchFamily="18" charset="0"/>
                <a:cs typeface="Times New Roman" pitchFamily="18" charset="0"/>
              </a:rPr>
              <a:t>TM : domaine transmembranaire</a:t>
            </a:r>
          </a:p>
          <a:p>
            <a:pPr algn="just"/>
            <a:r>
              <a:rPr lang="fr-FR" sz="2200" dirty="0" smtClean="0">
                <a:latin typeface="Times New Roman" pitchFamily="18" charset="0"/>
                <a:cs typeface="Times New Roman" pitchFamily="18" charset="0"/>
              </a:rPr>
              <a:t>JM : domaine adjacent à la membrane</a:t>
            </a:r>
          </a:p>
          <a:p>
            <a:pPr algn="just"/>
            <a:r>
              <a:rPr lang="fr-FR" sz="2200" dirty="0" smtClean="0">
                <a:solidFill>
                  <a:srgbClr val="CC0000"/>
                </a:solidFill>
                <a:latin typeface="Times New Roman" pitchFamily="18" charset="0"/>
                <a:cs typeface="Times New Roman" pitchFamily="18" charset="0"/>
              </a:rPr>
              <a:t>TK : domaine tyrosine kinase</a:t>
            </a:r>
          </a:p>
          <a:p>
            <a:pPr algn="just"/>
            <a:r>
              <a:rPr lang="fr-FR" sz="2200" dirty="0" smtClean="0">
                <a:latin typeface="Times New Roman" pitchFamily="18" charset="0"/>
                <a:cs typeface="Times New Roman" pitchFamily="18" charset="0"/>
              </a:rPr>
              <a:t>C : queue C-terminale</a:t>
            </a:r>
          </a:p>
          <a:p>
            <a:pPr algn="just"/>
            <a:r>
              <a:rPr lang="fr-FR" sz="2200" dirty="0" smtClean="0">
                <a:latin typeface="Times New Roman" pitchFamily="18" charset="0"/>
                <a:cs typeface="Times New Roman" pitchFamily="18" charset="0"/>
              </a:rPr>
              <a:t>points noirs : principaux sites de N-</a:t>
            </a:r>
            <a:r>
              <a:rPr lang="fr-FR" sz="2200" dirty="0" err="1" smtClean="0">
                <a:latin typeface="Times New Roman" pitchFamily="18" charset="0"/>
                <a:cs typeface="Times New Roman" pitchFamily="18" charset="0"/>
              </a:rPr>
              <a:t>glycosylation</a:t>
            </a:r>
            <a:endParaRPr lang="fr-FR" sz="2200" dirty="0" smtClean="0">
              <a:latin typeface="Times New Roman" pitchFamily="18" charset="0"/>
              <a:cs typeface="Times New Roman" pitchFamily="18" charset="0"/>
            </a:endParaRPr>
          </a:p>
          <a:p>
            <a:pPr algn="just"/>
            <a:r>
              <a:rPr lang="fr-FR" sz="2200" dirty="0" smtClean="0">
                <a:latin typeface="Times New Roman" pitchFamily="18" charset="0"/>
                <a:cs typeface="Times New Roman" pitchFamily="18" charset="0"/>
              </a:rPr>
              <a:t>points jaunes : sites de fixations de l'insuline</a:t>
            </a:r>
          </a:p>
          <a:p>
            <a:pPr algn="just"/>
            <a:r>
              <a:rPr lang="fr-FR" sz="2200" dirty="0" smtClean="0">
                <a:latin typeface="Times New Roman" pitchFamily="18" charset="0"/>
                <a:cs typeface="Times New Roman" pitchFamily="18" charset="0"/>
              </a:rPr>
              <a:t>traits noirs fins : ponts disulfure</a:t>
            </a:r>
            <a:endParaRPr lang="fr-FR" sz="2200"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49</a:t>
            </a:fld>
            <a:endParaRPr lang="fr-FR"/>
          </a:p>
        </p:txBody>
      </p:sp>
      <p:sp>
        <p:nvSpPr>
          <p:cNvPr id="3" name="Rectangle 2"/>
          <p:cNvSpPr>
            <a:spLocks noChangeArrowheads="1"/>
          </p:cNvSpPr>
          <p:nvPr/>
        </p:nvSpPr>
        <p:spPr bwMode="auto">
          <a:xfrm>
            <a:off x="357158" y="714356"/>
            <a:ext cx="8286808"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kumimoji="0" lang="fr-FR" sz="2800" b="1" i="0" u="none" strike="noStrike" cap="none" normalizeH="0" baseline="0" dirty="0" smtClean="0">
                <a:ln>
                  <a:noFill/>
                </a:ln>
                <a:solidFill>
                  <a:srgbClr val="333333"/>
                </a:solidFill>
                <a:effectLst/>
                <a:latin typeface="Times New Roman" pitchFamily="18" charset="0"/>
                <a:ea typeface="Calibri" pitchFamily="34" charset="0"/>
                <a:cs typeface="Times New Roman" pitchFamily="18" charset="0"/>
              </a:rPr>
              <a:t>Il existe deux </a:t>
            </a:r>
            <a:r>
              <a:rPr kumimoji="0" lang="fr-FR" sz="2800" b="1" i="0" u="none" strike="noStrike" cap="none" normalizeH="0" baseline="0" dirty="0" err="1" smtClean="0">
                <a:ln>
                  <a:noFill/>
                </a:ln>
                <a:solidFill>
                  <a:srgbClr val="333333"/>
                </a:solidFill>
                <a:effectLst/>
                <a:latin typeface="Times New Roman" pitchFamily="18" charset="0"/>
                <a:ea typeface="Calibri" pitchFamily="34" charset="0"/>
                <a:cs typeface="Times New Roman" pitchFamily="18" charset="0"/>
              </a:rPr>
              <a:t>isoformes</a:t>
            </a:r>
            <a:r>
              <a:rPr kumimoji="0" lang="fr-FR" sz="2800" b="1" i="0" u="none" strike="noStrike" cap="none" normalizeH="0" baseline="0" dirty="0" smtClean="0">
                <a:ln>
                  <a:noFill/>
                </a:ln>
                <a:solidFill>
                  <a:srgbClr val="333333"/>
                </a:solidFill>
                <a:effectLst/>
                <a:latin typeface="Times New Roman" pitchFamily="18" charset="0"/>
                <a:ea typeface="Calibri" pitchFamily="34" charset="0"/>
                <a:cs typeface="Times New Roman" pitchFamily="18" charset="0"/>
              </a:rPr>
              <a:t> de Récepteur  de L’insuline :</a:t>
            </a:r>
            <a:endParaRPr lang="fr-FR" sz="2800" b="1" dirty="0" smtClean="0">
              <a:solidFill>
                <a:srgbClr val="333333"/>
              </a:solidFill>
              <a:latin typeface="Times New Roman" pitchFamily="18" charset="0"/>
              <a:ea typeface="Calibri" pitchFamily="34" charset="0"/>
              <a:cs typeface="Times New Roman" pitchFamily="18" charset="0"/>
            </a:endParaRPr>
          </a:p>
          <a:p>
            <a:pPr marL="514350" lvl="0" indent="-514350" algn="just" eaLnBrk="0" fontAlgn="base" hangingPunct="0">
              <a:lnSpc>
                <a:spcPct val="150000"/>
              </a:lnSpc>
              <a:spcBef>
                <a:spcPct val="0"/>
              </a:spcBef>
              <a:spcAft>
                <a:spcPct val="0"/>
              </a:spcAft>
              <a:buFont typeface="+mj-lt"/>
              <a:buAutoNum type="arabicPeriod"/>
            </a:pPr>
            <a:r>
              <a:rPr kumimoji="0" lang="fr-FR" sz="2800" b="1" i="0" u="none" strike="noStrike" cap="none" normalizeH="0" baseline="0" dirty="0" err="1" smtClean="0">
                <a:ln>
                  <a:noFill/>
                </a:ln>
                <a:solidFill>
                  <a:srgbClr val="333333"/>
                </a:solidFill>
                <a:effectLst/>
                <a:latin typeface="Times New Roman" pitchFamily="18" charset="0"/>
                <a:ea typeface="Calibri" pitchFamily="34" charset="0"/>
                <a:cs typeface="Times New Roman" pitchFamily="18" charset="0"/>
              </a:rPr>
              <a:t>RI-a</a:t>
            </a:r>
            <a:r>
              <a:rPr kumimoji="0" lang="fr-FR" sz="2800" b="1" i="0" u="none" strike="noStrike" cap="none" normalizeH="0" baseline="0" dirty="0" smtClean="0">
                <a:ln>
                  <a:noFill/>
                </a:ln>
                <a:solidFill>
                  <a:srgbClr val="333333"/>
                </a:solidFill>
                <a:effectLst/>
                <a:latin typeface="Times New Roman" pitchFamily="18" charset="0"/>
                <a:ea typeface="Calibri" pitchFamily="34" charset="0"/>
                <a:cs typeface="Times New Roman" pitchFamily="18" charset="0"/>
              </a:rPr>
              <a:t>: surtout exprimé dans les tissus fœtaux, le système nerveux central de l'adulte et chez L’Homme  dans certaines tumeurs malignes </a:t>
            </a:r>
          </a:p>
          <a:p>
            <a:pPr marL="514350" lvl="0" indent="-514350" algn="just" eaLnBrk="0" fontAlgn="base" hangingPunct="0">
              <a:lnSpc>
                <a:spcPct val="150000"/>
              </a:lnSpc>
              <a:spcBef>
                <a:spcPct val="0"/>
              </a:spcBef>
              <a:spcAft>
                <a:spcPct val="0"/>
              </a:spcAft>
              <a:buFont typeface="+mj-lt"/>
              <a:buAutoNum type="arabicPeriod"/>
            </a:pPr>
            <a:r>
              <a:rPr lang="fr-FR" sz="2800" b="1" dirty="0" err="1" smtClean="0">
                <a:solidFill>
                  <a:srgbClr val="333333"/>
                </a:solidFill>
                <a:latin typeface="Times New Roman" pitchFamily="18" charset="0"/>
                <a:ea typeface="Calibri" pitchFamily="34" charset="0"/>
                <a:cs typeface="Times New Roman" pitchFamily="18" charset="0"/>
              </a:rPr>
              <a:t>RI-b</a:t>
            </a:r>
            <a:r>
              <a:rPr lang="fr-FR" sz="2800" b="1" dirty="0" smtClean="0">
                <a:solidFill>
                  <a:srgbClr val="333333"/>
                </a:solidFill>
                <a:latin typeface="Times New Roman" pitchFamily="18" charset="0"/>
                <a:ea typeface="Calibri" pitchFamily="34" charset="0"/>
                <a:cs typeface="Times New Roman" pitchFamily="18" charset="0"/>
              </a:rPr>
              <a:t> : </a:t>
            </a:r>
            <a:r>
              <a:rPr lang="fr-FR" sz="2800" b="1" dirty="0" err="1" smtClean="0">
                <a:solidFill>
                  <a:srgbClr val="333333"/>
                </a:solidFill>
                <a:latin typeface="Times New Roman" pitchFamily="18" charset="0"/>
                <a:ea typeface="Calibri" pitchFamily="34" charset="0"/>
                <a:cs typeface="Times New Roman" pitchFamily="18" charset="0"/>
              </a:rPr>
              <a:t>isoforme</a:t>
            </a:r>
            <a:r>
              <a:rPr lang="fr-FR" sz="2800" b="1" dirty="0" smtClean="0">
                <a:solidFill>
                  <a:srgbClr val="333333"/>
                </a:solidFill>
                <a:latin typeface="Times New Roman" pitchFamily="18" charset="0"/>
                <a:ea typeface="Calibri" pitchFamily="34" charset="0"/>
                <a:cs typeface="Times New Roman" pitchFamily="18" charset="0"/>
              </a:rPr>
              <a:t>  prédominant dans l'ensemble des tissus adultes  (foie, muscles squelettiques et tissus adipeux)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7467600" cy="428604"/>
          </a:xfrm>
        </p:spPr>
        <p:txBody>
          <a:bodyPr lIns="0" tIns="0" rIns="0" bIns="0">
            <a:normAutofit fontScale="90000"/>
          </a:bodyPr>
          <a:lstStyle/>
          <a:p>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b="1" dirty="0" smtClean="0"/>
              <a:t>Définitions </a:t>
            </a:r>
            <a:endParaRPr lang="fr-FR" b="1" dirty="0"/>
          </a:p>
        </p:txBody>
      </p:sp>
      <p:sp>
        <p:nvSpPr>
          <p:cNvPr id="3" name="Espace réservé du contenu 2"/>
          <p:cNvSpPr>
            <a:spLocks noGrp="1"/>
          </p:cNvSpPr>
          <p:nvPr>
            <p:ph sz="quarter" idx="1"/>
          </p:nvPr>
        </p:nvSpPr>
        <p:spPr>
          <a:xfrm>
            <a:off x="142844" y="500042"/>
            <a:ext cx="8715436" cy="5286412"/>
          </a:xfr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a:normAutofit fontScale="92500"/>
          </a:bodyPr>
          <a:lstStyle/>
          <a:p>
            <a:pPr algn="just">
              <a:lnSpc>
                <a:spcPct val="170000"/>
              </a:lnSpc>
              <a:buNone/>
            </a:pPr>
            <a:r>
              <a:rPr lang="fr-FR" sz="2800" dirty="0" smtClean="0">
                <a:latin typeface="Times New Roman" pitchFamily="18" charset="0"/>
                <a:cs typeface="Times New Roman" pitchFamily="18" charset="0"/>
              </a:rPr>
              <a:t>On appelle </a:t>
            </a:r>
            <a:r>
              <a:rPr lang="fr-FR" sz="2800" b="1" dirty="0" smtClean="0">
                <a:latin typeface="Times New Roman" pitchFamily="18" charset="0"/>
                <a:cs typeface="Times New Roman" pitchFamily="18" charset="0"/>
              </a:rPr>
              <a:t>transduction d’un signal l’ensemble </a:t>
            </a:r>
            <a:r>
              <a:rPr lang="fr-FR" sz="2800" dirty="0" smtClean="0">
                <a:latin typeface="Times New Roman" pitchFamily="18" charset="0"/>
                <a:cs typeface="Times New Roman" pitchFamily="18" charset="0"/>
              </a:rPr>
              <a:t>des processus qui contribue à la fois au passage d’une information d’origine extracellulaire à travers la membrane (</a:t>
            </a:r>
            <a:r>
              <a:rPr lang="fr-FR" sz="2800" i="1" dirty="0" smtClean="0">
                <a:latin typeface="Times New Roman" pitchFamily="18" charset="0"/>
                <a:cs typeface="Times New Roman" pitchFamily="18" charset="0"/>
              </a:rPr>
              <a:t>via ces récepteurs), et à la réalisation </a:t>
            </a:r>
            <a:r>
              <a:rPr lang="fr-FR" sz="2800" dirty="0" smtClean="0">
                <a:latin typeface="Times New Roman" pitchFamily="18" charset="0"/>
                <a:cs typeface="Times New Roman" pitchFamily="18" charset="0"/>
              </a:rPr>
              <a:t>de la réponse physiologique. </a:t>
            </a:r>
          </a:p>
          <a:p>
            <a:pPr algn="just">
              <a:lnSpc>
                <a:spcPct val="150000"/>
              </a:lnSpc>
              <a:buNone/>
            </a:pPr>
            <a:r>
              <a:rPr lang="fr-FR" sz="2800" dirty="0" smtClean="0">
                <a:latin typeface="Times New Roman" pitchFamily="18" charset="0"/>
                <a:cs typeface="Times New Roman" pitchFamily="18" charset="0"/>
              </a:rPr>
              <a:t>Au sens large, la transduction est donc la conversion d’un signal d’un type donné (Cellules endocrines: Hormones, cellules sensorielles: lumière, chaleur, mouvement, champ magnétique…) en un signal intracellulaire d’un autre type.</a:t>
            </a:r>
          </a:p>
        </p:txBody>
      </p:sp>
      <p:sp>
        <p:nvSpPr>
          <p:cNvPr id="4" name="Espace réservé du numéro de diapositive 3"/>
          <p:cNvSpPr>
            <a:spLocks noGrp="1"/>
          </p:cNvSpPr>
          <p:nvPr>
            <p:ph type="sldNum" sz="quarter" idx="15"/>
          </p:nvPr>
        </p:nvSpPr>
        <p:spPr/>
        <p:txBody>
          <a:bodyPr/>
          <a:lstStyle/>
          <a:p>
            <a:fld id="{B75B805E-5C2A-44E2-95C3-9B9A669011CC}" type="slidenum">
              <a:rPr lang="fr-FR" smtClean="0"/>
              <a:pPr/>
              <a:t>5</a:t>
            </a:fld>
            <a:endParaRPr lang="fr-F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50</a:t>
            </a:fld>
            <a:endParaRPr lang="fr-FR"/>
          </a:p>
        </p:txBody>
      </p:sp>
      <p:sp>
        <p:nvSpPr>
          <p:cNvPr id="4" name="Rectangle 3"/>
          <p:cNvSpPr/>
          <p:nvPr/>
        </p:nvSpPr>
        <p:spPr>
          <a:xfrm>
            <a:off x="214282" y="1428736"/>
            <a:ext cx="8929718" cy="584775"/>
          </a:xfrm>
          <a:prstGeom prst="rect">
            <a:avLst/>
          </a:prstGeom>
        </p:spPr>
        <p:txBody>
          <a:bodyPr wrap="square">
            <a:spAutoFit/>
          </a:bodyPr>
          <a:lstStyle/>
          <a:p>
            <a:pPr>
              <a:buFont typeface="Courier New" pitchFamily="49" charset="0"/>
              <a:buChar char="o"/>
            </a:pPr>
            <a:r>
              <a:rPr lang="fr-FR" sz="2600" b="1" i="1" u="sng" dirty="0" smtClean="0">
                <a:latin typeface="Times New Roman" pitchFamily="18" charset="0"/>
                <a:cs typeface="Times New Roman" pitchFamily="18" charset="0"/>
              </a:rPr>
              <a:t> </a:t>
            </a:r>
            <a:r>
              <a:rPr lang="fr-FR" sz="3200" b="1" i="1" u="sng" dirty="0" smtClean="0">
                <a:latin typeface="Times New Roman" pitchFamily="18" charset="0"/>
                <a:cs typeface="Times New Roman" pitchFamily="18" charset="0"/>
              </a:rPr>
              <a:t>Etapes d’activation des récepteurs enzymes : </a:t>
            </a:r>
            <a:endParaRPr lang="fr-FR" sz="3200" b="1" i="1" u="sng" dirty="0">
              <a:latin typeface="Times New Roman" pitchFamily="18" charset="0"/>
              <a:cs typeface="Times New Roman" pitchFamily="18" charset="0"/>
            </a:endParaRPr>
          </a:p>
        </p:txBody>
      </p:sp>
      <p:sp>
        <p:nvSpPr>
          <p:cNvPr id="5" name="Rectangle 4"/>
          <p:cNvSpPr/>
          <p:nvPr/>
        </p:nvSpPr>
        <p:spPr>
          <a:xfrm>
            <a:off x="142844" y="0"/>
            <a:ext cx="8501122" cy="1200329"/>
          </a:xfrm>
          <a:prstGeom prst="rect">
            <a:avLst/>
          </a:prstGeom>
          <a:solidFill>
            <a:schemeClr val="bg1"/>
          </a:solidFill>
          <a:ln w="38100">
            <a:solidFill>
              <a:schemeClr val="accent3">
                <a:lumMod val="40000"/>
                <a:lumOff val="60000"/>
              </a:schemeClr>
            </a:solidFill>
          </a:ln>
        </p:spPr>
        <p:txBody>
          <a:bodyPr wrap="square">
            <a:spAutoFit/>
          </a:bodyPr>
          <a:lstStyle/>
          <a:p>
            <a:pPr marL="514350" lvl="0" indent="-514350" algn="justLow" eaLnBrk="0" fontAlgn="base" hangingPunct="0">
              <a:spcBef>
                <a:spcPct val="0"/>
              </a:spcBef>
              <a:spcAft>
                <a:spcPct val="0"/>
              </a:spcAft>
              <a:buFont typeface="+mj-lt"/>
              <a:buAutoNum type="arabicPeriod" startAt="2"/>
              <a:tabLst>
                <a:tab pos="457200" algn="l"/>
              </a:tabLst>
            </a:pPr>
            <a:r>
              <a:rPr lang="fr-FR" sz="2800" b="1" dirty="0" smtClean="0">
                <a:latin typeface="Times New Roman" pitchFamily="18" charset="0"/>
                <a:ea typeface="Calibri" pitchFamily="34" charset="0"/>
                <a:cs typeface="Times New Roman" pitchFamily="18" charset="0"/>
              </a:rPr>
              <a:t>Classe des récepteurs </a:t>
            </a:r>
            <a:r>
              <a:rPr lang="fr-FR" sz="3600" b="1" dirty="0" smtClean="0">
                <a:solidFill>
                  <a:srgbClr val="006600"/>
                </a:solidFill>
                <a:latin typeface="Times New Roman" pitchFamily="18" charset="0"/>
                <a:ea typeface="Calibri" pitchFamily="34" charset="0"/>
                <a:cs typeface="Times New Roman" pitchFamily="18" charset="0"/>
              </a:rPr>
              <a:t>enzymes </a:t>
            </a:r>
            <a:r>
              <a:rPr lang="fr-FR" sz="2800" b="1" dirty="0" smtClean="0">
                <a:latin typeface="Times New Roman" pitchFamily="18" charset="0"/>
                <a:ea typeface="Calibri" pitchFamily="34" charset="0"/>
                <a:cs typeface="Times New Roman" pitchFamily="18" charset="0"/>
              </a:rPr>
              <a:t>ou récepteurs </a:t>
            </a:r>
            <a:r>
              <a:rPr lang="fr-FR" sz="3600" b="1" dirty="0" smtClean="0">
                <a:solidFill>
                  <a:srgbClr val="006600"/>
                </a:solidFill>
                <a:latin typeface="Times New Roman" pitchFamily="18" charset="0"/>
                <a:ea typeface="Calibri" pitchFamily="34" charset="0"/>
                <a:cs typeface="Times New Roman" pitchFamily="18" charset="0"/>
              </a:rPr>
              <a:t>catalytiques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51</a:t>
            </a:fld>
            <a:endParaRPr lang="fr-FR"/>
          </a:p>
        </p:txBody>
      </p:sp>
      <p:pic>
        <p:nvPicPr>
          <p:cNvPr id="64514" name="Picture 2"/>
          <p:cNvPicPr>
            <a:picLocks noChangeAspect="1" noChangeArrowheads="1"/>
          </p:cNvPicPr>
          <p:nvPr/>
        </p:nvPicPr>
        <p:blipFill>
          <a:blip r:embed="rId2"/>
          <a:srcRect l="6250" t="38261" r="2083"/>
          <a:stretch>
            <a:fillRect/>
          </a:stretch>
        </p:blipFill>
        <p:spPr bwMode="auto">
          <a:xfrm rot="5400000">
            <a:off x="2428869" y="142867"/>
            <a:ext cx="6857998" cy="6572264"/>
          </a:xfrm>
          <a:prstGeom prst="rect">
            <a:avLst/>
          </a:prstGeom>
          <a:noFill/>
          <a:ln w="9525">
            <a:noFill/>
            <a:miter lim="800000"/>
            <a:headEnd/>
            <a:tailEnd/>
          </a:ln>
          <a:effectLst/>
        </p:spPr>
      </p:pic>
      <p:sp>
        <p:nvSpPr>
          <p:cNvPr id="4" name="ZoneTexte 3"/>
          <p:cNvSpPr txBox="1"/>
          <p:nvPr/>
        </p:nvSpPr>
        <p:spPr>
          <a:xfrm>
            <a:off x="3857620" y="5214950"/>
            <a:ext cx="1143008" cy="1107996"/>
          </a:xfrm>
          <a:prstGeom prst="rect">
            <a:avLst/>
          </a:prstGeom>
          <a:solidFill>
            <a:srgbClr val="CCECFF"/>
          </a:solidFill>
        </p:spPr>
        <p:txBody>
          <a:bodyPr wrap="square" lIns="0" tIns="0" rIns="0" bIns="0" rtlCol="0">
            <a:spAutoFit/>
          </a:bodyPr>
          <a:lstStyle/>
          <a:p>
            <a:pPr>
              <a:lnSpc>
                <a:spcPct val="150000"/>
              </a:lnSpc>
            </a:pPr>
            <a:r>
              <a:rPr lang="fr-FR" sz="1600" dirty="0" smtClean="0">
                <a:latin typeface="Arial Black" pitchFamily="34" charset="0"/>
              </a:rPr>
              <a:t>Domaine Tyrosine Kinase</a:t>
            </a:r>
            <a:endParaRPr lang="fr-FR" sz="1600" dirty="0">
              <a:latin typeface="Arial Black" pitchFamily="34" charset="0"/>
            </a:endParaRPr>
          </a:p>
        </p:txBody>
      </p:sp>
      <p:sp>
        <p:nvSpPr>
          <p:cNvPr id="5" name="ZoneTexte 4"/>
          <p:cNvSpPr txBox="1"/>
          <p:nvPr/>
        </p:nvSpPr>
        <p:spPr>
          <a:xfrm>
            <a:off x="2357422" y="3357562"/>
            <a:ext cx="1071538" cy="612860"/>
          </a:xfrm>
          <a:prstGeom prst="rect">
            <a:avLst/>
          </a:prstGeom>
          <a:solidFill>
            <a:schemeClr val="accent1">
              <a:lumMod val="60000"/>
              <a:lumOff val="40000"/>
            </a:schemeClr>
          </a:solidFill>
        </p:spPr>
        <p:txBody>
          <a:bodyPr wrap="square" lIns="0" tIns="0" rIns="0" bIns="0" rtlCol="0">
            <a:spAutoFit/>
          </a:bodyPr>
          <a:lstStyle/>
          <a:p>
            <a:pPr>
              <a:lnSpc>
                <a:spcPct val="150000"/>
              </a:lnSpc>
            </a:pPr>
            <a:r>
              <a:rPr lang="fr-FR" sz="1400" dirty="0" smtClean="0">
                <a:latin typeface="Arial Black" pitchFamily="34" charset="0"/>
              </a:rPr>
              <a:t>Membrane plasmique</a:t>
            </a:r>
            <a:endParaRPr lang="fr-FR" sz="1400" dirty="0">
              <a:latin typeface="Arial Black" pitchFamily="34" charset="0"/>
            </a:endParaRPr>
          </a:p>
        </p:txBody>
      </p:sp>
      <p:sp>
        <p:nvSpPr>
          <p:cNvPr id="6" name="Rectangle 5"/>
          <p:cNvSpPr/>
          <p:nvPr/>
        </p:nvSpPr>
        <p:spPr>
          <a:xfrm>
            <a:off x="0" y="0"/>
            <a:ext cx="2571736" cy="5262979"/>
          </a:xfrm>
          <a:prstGeom prst="rect">
            <a:avLst/>
          </a:prstGeom>
        </p:spPr>
        <p:txBody>
          <a:bodyPr wrap="square">
            <a:spAutoFit/>
          </a:bodyPr>
          <a:lstStyle/>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1. Liaison du</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ligand entraine un</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Changement dans</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la conformation</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du récepteur qui</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permet la</a:t>
            </a:r>
          </a:p>
          <a:p>
            <a:pPr marL="514350" lvl="0" indent="-514350" algn="just" fontAlgn="base">
              <a:lnSpc>
                <a:spcPct val="150000"/>
              </a:lnSpc>
              <a:spcBef>
                <a:spcPct val="0"/>
              </a:spcBef>
              <a:spcAft>
                <a:spcPct val="0"/>
              </a:spcAft>
            </a:pPr>
            <a:r>
              <a:rPr lang="fr-FR" sz="2400" b="1" dirty="0" err="1" smtClean="0">
                <a:latin typeface="Times New Roman" pitchFamily="18" charset="0"/>
                <a:ea typeface="Calibri" pitchFamily="34" charset="0"/>
                <a:cs typeface="Times New Roman" pitchFamily="18" charset="0"/>
              </a:rPr>
              <a:t>dimérisation</a:t>
            </a:r>
            <a:r>
              <a:rPr lang="fr-FR" sz="2400" b="1" dirty="0" smtClean="0">
                <a:latin typeface="Times New Roman" pitchFamily="18" charset="0"/>
                <a:ea typeface="Calibri" pitchFamily="34" charset="0"/>
                <a:cs typeface="Times New Roman" pitchFamily="18" charset="0"/>
              </a:rPr>
              <a:t> de</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deux Monomères</a:t>
            </a:r>
          </a:p>
          <a:p>
            <a:pPr marL="514350" lvl="0" indent="-514350" algn="just" fontAlgn="base">
              <a:spcBef>
                <a:spcPct val="0"/>
              </a:spcBef>
              <a:spcAft>
                <a:spcPct val="0"/>
              </a:spcAft>
            </a:pPr>
            <a:endParaRPr lang="fr-FR" sz="2400" b="1" dirty="0" smtClean="0">
              <a:latin typeface="Times New Roman" pitchFamily="18" charset="0"/>
              <a:ea typeface="Calibri" pitchFamily="34" charset="0"/>
              <a:cs typeface="Times New Roman" pitchFamily="18" charset="0"/>
            </a:endParaRPr>
          </a:p>
          <a:p>
            <a:pPr marL="514350" lvl="0" indent="-514350" algn="just" fontAlgn="base">
              <a:spcBef>
                <a:spcPct val="0"/>
              </a:spcBef>
              <a:spcAft>
                <a:spcPct val="0"/>
              </a:spcAft>
            </a:pPr>
            <a:endParaRPr lang="fr-FR" sz="2400" b="1" dirty="0" smtClean="0">
              <a:latin typeface="Times New Roman" pitchFamily="18" charset="0"/>
              <a:ea typeface="Calibri" pitchFamily="34" charset="0"/>
              <a:cs typeface="Times New Roman" pitchFamily="18" charset="0"/>
            </a:endParaRPr>
          </a:p>
        </p:txBody>
      </p:sp>
      <p:sp>
        <p:nvSpPr>
          <p:cNvPr id="7" name="ZoneTexte 6"/>
          <p:cNvSpPr txBox="1"/>
          <p:nvPr/>
        </p:nvSpPr>
        <p:spPr>
          <a:xfrm>
            <a:off x="6215074" y="3357562"/>
            <a:ext cx="1071538" cy="612860"/>
          </a:xfrm>
          <a:prstGeom prst="rect">
            <a:avLst/>
          </a:prstGeom>
          <a:solidFill>
            <a:schemeClr val="accent1">
              <a:lumMod val="60000"/>
              <a:lumOff val="40000"/>
            </a:schemeClr>
          </a:solidFill>
        </p:spPr>
        <p:txBody>
          <a:bodyPr wrap="square" lIns="0" tIns="0" rIns="0" bIns="0" rtlCol="0">
            <a:spAutoFit/>
          </a:bodyPr>
          <a:lstStyle/>
          <a:p>
            <a:pPr>
              <a:lnSpc>
                <a:spcPct val="150000"/>
              </a:lnSpc>
            </a:pPr>
            <a:r>
              <a:rPr lang="fr-FR" sz="1400" dirty="0" smtClean="0">
                <a:latin typeface="Arial Black" pitchFamily="34" charset="0"/>
              </a:rPr>
              <a:t>Membrane plasmique</a:t>
            </a:r>
            <a:endParaRPr lang="fr-FR" sz="1400" dirty="0">
              <a:latin typeface="Arial Black" pitchFamily="34" charset="0"/>
            </a:endParaRPr>
          </a:p>
        </p:txBody>
      </p:sp>
      <p:sp>
        <p:nvSpPr>
          <p:cNvPr id="8" name="Rectangle 7"/>
          <p:cNvSpPr/>
          <p:nvPr/>
        </p:nvSpPr>
        <p:spPr>
          <a:xfrm>
            <a:off x="5429256" y="0"/>
            <a:ext cx="3714744" cy="307777"/>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514350" lvl="0" indent="-514350" algn="just" fontAlgn="base">
              <a:spcBef>
                <a:spcPct val="0"/>
              </a:spcBef>
              <a:spcAft>
                <a:spcPct val="0"/>
              </a:spcAft>
            </a:pPr>
            <a:r>
              <a:rPr lang="fr-FR" sz="2000" b="1" dirty="0" err="1" smtClean="0">
                <a:latin typeface="Times New Roman" pitchFamily="18" charset="0"/>
                <a:ea typeface="Calibri" pitchFamily="34" charset="0"/>
                <a:cs typeface="Times New Roman" pitchFamily="18" charset="0"/>
              </a:rPr>
              <a:t>Dimérisation</a:t>
            </a:r>
            <a:r>
              <a:rPr lang="fr-FR" sz="2000" b="1" dirty="0" smtClean="0">
                <a:latin typeface="Times New Roman" pitchFamily="18" charset="0"/>
                <a:ea typeface="Calibri" pitchFamily="34" charset="0"/>
                <a:cs typeface="Times New Roman" pitchFamily="18" charset="0"/>
              </a:rPr>
              <a:t> de deux Monomères</a:t>
            </a:r>
          </a:p>
        </p:txBody>
      </p:sp>
      <p:sp>
        <p:nvSpPr>
          <p:cNvPr id="9" name="ZoneTexte 8"/>
          <p:cNvSpPr txBox="1"/>
          <p:nvPr/>
        </p:nvSpPr>
        <p:spPr>
          <a:xfrm>
            <a:off x="5715008" y="1285860"/>
            <a:ext cx="1714480" cy="830997"/>
          </a:xfrm>
          <a:prstGeom prst="rect">
            <a:avLst/>
          </a:prstGeom>
          <a:noFill/>
        </p:spPr>
        <p:txBody>
          <a:bodyPr wrap="square" rtlCol="0">
            <a:spAutoFit/>
          </a:bodyPr>
          <a:lstStyle/>
          <a:p>
            <a:r>
              <a:rPr lang="fr-FR" sz="2400" b="1" dirty="0" smtClean="0">
                <a:latin typeface="Times New Roman" pitchFamily="18" charset="0"/>
                <a:cs typeface="Times New Roman" pitchFamily="18" charset="0"/>
              </a:rPr>
              <a:t>Facteur de croissance</a:t>
            </a:r>
            <a:endParaRPr lang="fr-FR" sz="2400" b="1" dirty="0">
              <a:latin typeface="Times New Roman" pitchFamily="18" charset="0"/>
              <a:cs typeface="Times New Roman" pitchFamily="18" charset="0"/>
            </a:endParaRPr>
          </a:p>
        </p:txBody>
      </p:sp>
      <p:sp>
        <p:nvSpPr>
          <p:cNvPr id="10" name="ZoneTexte 9"/>
          <p:cNvSpPr txBox="1"/>
          <p:nvPr/>
        </p:nvSpPr>
        <p:spPr>
          <a:xfrm>
            <a:off x="5143504" y="428604"/>
            <a:ext cx="285752" cy="369332"/>
          </a:xfrm>
          <a:prstGeom prst="rect">
            <a:avLst/>
          </a:prstGeom>
          <a:solidFill>
            <a:schemeClr val="accent4">
              <a:lumMod val="20000"/>
              <a:lumOff val="80000"/>
            </a:schemeClr>
          </a:solidFill>
        </p:spPr>
        <p:txBody>
          <a:bodyPr wrap="square" lIns="0" tIns="0" rIns="0" bIns="0" rtlCol="0">
            <a:spAutoFit/>
          </a:bodyPr>
          <a:lstStyle/>
          <a:p>
            <a:r>
              <a:rPr lang="fr-FR" sz="2400" dirty="0" smtClean="0">
                <a:latin typeface="Arial Black" pitchFamily="34" charset="0"/>
              </a:rPr>
              <a:t>N</a:t>
            </a:r>
            <a:endParaRPr lang="fr-FR" sz="2400" dirty="0">
              <a:latin typeface="Arial Black" pitchFamily="34" charset="0"/>
            </a:endParaRPr>
          </a:p>
        </p:txBody>
      </p:sp>
      <p:sp>
        <p:nvSpPr>
          <p:cNvPr id="11" name="ZoneTexte 10"/>
          <p:cNvSpPr txBox="1"/>
          <p:nvPr/>
        </p:nvSpPr>
        <p:spPr>
          <a:xfrm>
            <a:off x="3571868" y="357166"/>
            <a:ext cx="285752" cy="369332"/>
          </a:xfrm>
          <a:prstGeom prst="rect">
            <a:avLst/>
          </a:prstGeom>
          <a:solidFill>
            <a:schemeClr val="accent4">
              <a:lumMod val="20000"/>
              <a:lumOff val="80000"/>
            </a:schemeClr>
          </a:solidFill>
        </p:spPr>
        <p:txBody>
          <a:bodyPr wrap="square" lIns="0" tIns="0" rIns="0" bIns="0" rtlCol="0">
            <a:spAutoFit/>
          </a:bodyPr>
          <a:lstStyle/>
          <a:p>
            <a:r>
              <a:rPr lang="fr-FR" sz="2400" dirty="0" smtClean="0">
                <a:latin typeface="Arial Black" pitchFamily="34" charset="0"/>
              </a:rPr>
              <a:t>N</a:t>
            </a:r>
            <a:endParaRPr lang="fr-FR" sz="2400" dirty="0">
              <a:latin typeface="Arial Black" pitchFamily="34" charset="0"/>
            </a:endParaRPr>
          </a:p>
        </p:txBody>
      </p:sp>
      <p:sp>
        <p:nvSpPr>
          <p:cNvPr id="12" name="ZoneTexte 11"/>
          <p:cNvSpPr txBox="1"/>
          <p:nvPr/>
        </p:nvSpPr>
        <p:spPr>
          <a:xfrm>
            <a:off x="8001024" y="428604"/>
            <a:ext cx="285752" cy="369332"/>
          </a:xfrm>
          <a:prstGeom prst="rect">
            <a:avLst/>
          </a:prstGeom>
          <a:solidFill>
            <a:schemeClr val="accent4">
              <a:lumMod val="20000"/>
              <a:lumOff val="80000"/>
            </a:schemeClr>
          </a:solidFill>
        </p:spPr>
        <p:txBody>
          <a:bodyPr wrap="square" lIns="0" tIns="0" rIns="0" bIns="0" rtlCol="0">
            <a:spAutoFit/>
          </a:bodyPr>
          <a:lstStyle/>
          <a:p>
            <a:r>
              <a:rPr lang="fr-FR" sz="2400" dirty="0" smtClean="0">
                <a:latin typeface="Arial Black" pitchFamily="34" charset="0"/>
              </a:rPr>
              <a:t>N</a:t>
            </a:r>
            <a:endParaRPr lang="fr-FR" sz="2400" dirty="0">
              <a:latin typeface="Arial Black" pitchFamily="34" charset="0"/>
            </a:endParaRPr>
          </a:p>
        </p:txBody>
      </p:sp>
      <p:sp>
        <p:nvSpPr>
          <p:cNvPr id="13" name="ZoneTexte 12"/>
          <p:cNvSpPr txBox="1"/>
          <p:nvPr/>
        </p:nvSpPr>
        <p:spPr>
          <a:xfrm>
            <a:off x="7500958" y="428604"/>
            <a:ext cx="285752" cy="369332"/>
          </a:xfrm>
          <a:prstGeom prst="rect">
            <a:avLst/>
          </a:prstGeom>
          <a:solidFill>
            <a:schemeClr val="accent4">
              <a:lumMod val="20000"/>
              <a:lumOff val="80000"/>
            </a:schemeClr>
          </a:solidFill>
        </p:spPr>
        <p:txBody>
          <a:bodyPr wrap="square" lIns="0" tIns="0" rIns="0" bIns="0" rtlCol="0">
            <a:spAutoFit/>
          </a:bodyPr>
          <a:lstStyle/>
          <a:p>
            <a:r>
              <a:rPr lang="fr-FR" sz="2400" dirty="0" smtClean="0">
                <a:latin typeface="Arial Black" pitchFamily="34" charset="0"/>
              </a:rPr>
              <a:t>N</a:t>
            </a:r>
            <a:endParaRPr lang="fr-FR" sz="2400" dirty="0">
              <a:latin typeface="Arial Black" pitchFamily="34" charset="0"/>
            </a:endParaRPr>
          </a:p>
        </p:txBody>
      </p:sp>
      <p:sp>
        <p:nvSpPr>
          <p:cNvPr id="14" name="ZoneTexte 13"/>
          <p:cNvSpPr txBox="1"/>
          <p:nvPr/>
        </p:nvSpPr>
        <p:spPr>
          <a:xfrm>
            <a:off x="5072066" y="6519446"/>
            <a:ext cx="357190" cy="338554"/>
          </a:xfrm>
          <a:prstGeom prst="rect">
            <a:avLst/>
          </a:prstGeom>
          <a:solidFill>
            <a:srgbClr val="CCECFF"/>
          </a:solidFill>
        </p:spPr>
        <p:txBody>
          <a:bodyPr wrap="square" rtlCol="0">
            <a:spAutoFit/>
          </a:bodyPr>
          <a:lstStyle/>
          <a:p>
            <a:r>
              <a:rPr lang="fr-FR" sz="1600" dirty="0" smtClean="0">
                <a:latin typeface="Arial Black" pitchFamily="34" charset="0"/>
              </a:rPr>
              <a:t>C</a:t>
            </a:r>
            <a:endParaRPr lang="fr-FR" sz="1600" dirty="0">
              <a:latin typeface="Arial Black" pitchFamily="34" charset="0"/>
            </a:endParaRPr>
          </a:p>
        </p:txBody>
      </p:sp>
      <p:sp>
        <p:nvSpPr>
          <p:cNvPr id="15" name="ZoneTexte 14"/>
          <p:cNvSpPr txBox="1"/>
          <p:nvPr/>
        </p:nvSpPr>
        <p:spPr>
          <a:xfrm>
            <a:off x="3500430" y="6519446"/>
            <a:ext cx="357190" cy="338554"/>
          </a:xfrm>
          <a:prstGeom prst="rect">
            <a:avLst/>
          </a:prstGeom>
          <a:solidFill>
            <a:srgbClr val="CCECFF"/>
          </a:solidFill>
        </p:spPr>
        <p:txBody>
          <a:bodyPr wrap="square" rtlCol="0">
            <a:spAutoFit/>
          </a:bodyPr>
          <a:lstStyle/>
          <a:p>
            <a:r>
              <a:rPr lang="fr-FR" sz="1600" dirty="0" smtClean="0">
                <a:latin typeface="Arial Black" pitchFamily="34" charset="0"/>
              </a:rPr>
              <a:t>C</a:t>
            </a:r>
            <a:endParaRPr lang="fr-FR" sz="1600" dirty="0">
              <a:latin typeface="Arial Black" pitchFamily="34" charset="0"/>
            </a:endParaRPr>
          </a:p>
        </p:txBody>
      </p:sp>
      <p:sp>
        <p:nvSpPr>
          <p:cNvPr id="16" name="ZoneTexte 15"/>
          <p:cNvSpPr txBox="1"/>
          <p:nvPr/>
        </p:nvSpPr>
        <p:spPr>
          <a:xfrm>
            <a:off x="8072462" y="6519446"/>
            <a:ext cx="357190" cy="338554"/>
          </a:xfrm>
          <a:prstGeom prst="rect">
            <a:avLst/>
          </a:prstGeom>
          <a:solidFill>
            <a:srgbClr val="CCECFF"/>
          </a:solidFill>
        </p:spPr>
        <p:txBody>
          <a:bodyPr wrap="square" rtlCol="0">
            <a:spAutoFit/>
          </a:bodyPr>
          <a:lstStyle/>
          <a:p>
            <a:r>
              <a:rPr lang="fr-FR" sz="1600" dirty="0" smtClean="0">
                <a:latin typeface="Arial Black" pitchFamily="34" charset="0"/>
              </a:rPr>
              <a:t>C</a:t>
            </a:r>
            <a:endParaRPr lang="fr-FR" sz="1600" dirty="0">
              <a:latin typeface="Arial Black" pitchFamily="34" charset="0"/>
            </a:endParaRPr>
          </a:p>
        </p:txBody>
      </p:sp>
      <p:sp>
        <p:nvSpPr>
          <p:cNvPr id="17" name="ZoneTexte 16"/>
          <p:cNvSpPr txBox="1"/>
          <p:nvPr/>
        </p:nvSpPr>
        <p:spPr>
          <a:xfrm>
            <a:off x="7358082" y="6519446"/>
            <a:ext cx="357190" cy="338554"/>
          </a:xfrm>
          <a:prstGeom prst="rect">
            <a:avLst/>
          </a:prstGeom>
          <a:solidFill>
            <a:srgbClr val="CCECFF"/>
          </a:solidFill>
        </p:spPr>
        <p:txBody>
          <a:bodyPr wrap="square" rtlCol="0">
            <a:spAutoFit/>
          </a:bodyPr>
          <a:lstStyle/>
          <a:p>
            <a:r>
              <a:rPr lang="fr-FR" sz="1600" dirty="0" smtClean="0">
                <a:latin typeface="Arial Black" pitchFamily="34" charset="0"/>
              </a:rPr>
              <a:t>C</a:t>
            </a:r>
            <a:endParaRPr lang="fr-FR" sz="1600" dirty="0">
              <a:latin typeface="Arial Black"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52</a:t>
            </a:fld>
            <a:endParaRPr lang="fr-FR"/>
          </a:p>
        </p:txBody>
      </p:sp>
      <p:pic>
        <p:nvPicPr>
          <p:cNvPr id="66562" name="Picture 2"/>
          <p:cNvPicPr>
            <a:picLocks noChangeAspect="1" noChangeArrowheads="1"/>
          </p:cNvPicPr>
          <p:nvPr/>
        </p:nvPicPr>
        <p:blipFill>
          <a:blip r:embed="rId2"/>
          <a:srcRect l="12119" t="2247" b="65759"/>
          <a:stretch>
            <a:fillRect/>
          </a:stretch>
        </p:blipFill>
        <p:spPr bwMode="auto">
          <a:xfrm rot="5400000">
            <a:off x="2750338" y="464340"/>
            <a:ext cx="6858002" cy="5929322"/>
          </a:xfrm>
          <a:prstGeom prst="rect">
            <a:avLst/>
          </a:prstGeom>
          <a:noFill/>
          <a:ln w="9525">
            <a:noFill/>
            <a:miter lim="800000"/>
            <a:headEnd/>
            <a:tailEnd/>
          </a:ln>
          <a:effectLst/>
        </p:spPr>
      </p:pic>
      <p:sp>
        <p:nvSpPr>
          <p:cNvPr id="4" name="ZoneTexte 3"/>
          <p:cNvSpPr txBox="1"/>
          <p:nvPr/>
        </p:nvSpPr>
        <p:spPr>
          <a:xfrm>
            <a:off x="4000496" y="3071810"/>
            <a:ext cx="1500198" cy="646331"/>
          </a:xfrm>
          <a:prstGeom prst="rect">
            <a:avLst/>
          </a:prstGeom>
          <a:solidFill>
            <a:schemeClr val="accent1">
              <a:lumMod val="60000"/>
              <a:lumOff val="40000"/>
            </a:schemeClr>
          </a:solidFill>
        </p:spPr>
        <p:txBody>
          <a:bodyPr wrap="square" lIns="0" tIns="0" rIns="0" bIns="0" rtlCol="0">
            <a:spAutoFit/>
          </a:bodyPr>
          <a:lstStyle/>
          <a:p>
            <a:pPr>
              <a:lnSpc>
                <a:spcPct val="150000"/>
              </a:lnSpc>
            </a:pPr>
            <a:r>
              <a:rPr lang="fr-FR" sz="1400" dirty="0" smtClean="0">
                <a:latin typeface="Arial Black" pitchFamily="34" charset="0"/>
              </a:rPr>
              <a:t>Membrane plasmique</a:t>
            </a:r>
            <a:endParaRPr lang="fr-FR" sz="1400" dirty="0">
              <a:latin typeface="Arial Black" pitchFamily="34" charset="0"/>
            </a:endParaRPr>
          </a:p>
        </p:txBody>
      </p:sp>
      <p:sp>
        <p:nvSpPr>
          <p:cNvPr id="5" name="ZoneTexte 4"/>
          <p:cNvSpPr txBox="1"/>
          <p:nvPr/>
        </p:nvSpPr>
        <p:spPr>
          <a:xfrm>
            <a:off x="7643834" y="857232"/>
            <a:ext cx="1500166" cy="830997"/>
          </a:xfrm>
          <a:prstGeom prst="rect">
            <a:avLst/>
          </a:prstGeom>
          <a:solidFill>
            <a:schemeClr val="accent4">
              <a:lumMod val="20000"/>
              <a:lumOff val="80000"/>
            </a:schemeClr>
          </a:solidFill>
        </p:spPr>
        <p:txBody>
          <a:bodyPr wrap="square" lIns="0" rIns="0" rtlCol="0">
            <a:spAutoFit/>
          </a:bodyPr>
          <a:lstStyle/>
          <a:p>
            <a:r>
              <a:rPr lang="fr-FR" sz="2400" b="1" dirty="0" smtClean="0">
                <a:latin typeface="Times New Roman" pitchFamily="18" charset="0"/>
                <a:cs typeface="Times New Roman" pitchFamily="18" charset="0"/>
              </a:rPr>
              <a:t>Facteur de croissance</a:t>
            </a:r>
            <a:endParaRPr lang="fr-FR" sz="2400" b="1" dirty="0">
              <a:latin typeface="Times New Roman" pitchFamily="18" charset="0"/>
              <a:cs typeface="Times New Roman" pitchFamily="18" charset="0"/>
            </a:endParaRPr>
          </a:p>
        </p:txBody>
      </p:sp>
      <p:cxnSp>
        <p:nvCxnSpPr>
          <p:cNvPr id="7" name="Connecteur droit avec flèche 6"/>
          <p:cNvCxnSpPr/>
          <p:nvPr/>
        </p:nvCxnSpPr>
        <p:spPr>
          <a:xfrm rot="10800000" flipV="1">
            <a:off x="7072330" y="1142984"/>
            <a:ext cx="571504" cy="142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0"/>
            <a:ext cx="3357554" cy="6186309"/>
          </a:xfrm>
          <a:prstGeom prst="rect">
            <a:avLst/>
          </a:prstGeom>
        </p:spPr>
        <p:txBody>
          <a:bodyPr wrap="square">
            <a:spAutoFit/>
          </a:bodyPr>
          <a:lstStyle/>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2. Autophosphorylation</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du récepteur sur des</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résidus tyrosine. C'est</a:t>
            </a:r>
          </a:p>
          <a:p>
            <a:pPr marL="514350" lvl="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la conséquence d'une</a:t>
            </a:r>
          </a:p>
          <a:p>
            <a:pPr marL="514350" lvl="0" indent="-514350" algn="just" fontAlgn="base">
              <a:lnSpc>
                <a:spcPct val="150000"/>
              </a:lnSpc>
              <a:spcBef>
                <a:spcPct val="0"/>
              </a:spcBef>
              <a:spcAft>
                <a:spcPct val="0"/>
              </a:spcAft>
            </a:pPr>
            <a:r>
              <a:rPr lang="fr-FR" sz="2400" b="1" dirty="0" err="1" smtClean="0">
                <a:latin typeface="Times New Roman" pitchFamily="18" charset="0"/>
                <a:ea typeface="Calibri" pitchFamily="34" charset="0"/>
                <a:cs typeface="Times New Roman" pitchFamily="18" charset="0"/>
              </a:rPr>
              <a:t>Transphosphorylation</a:t>
            </a:r>
            <a:endParaRPr lang="fr-FR" sz="2400" b="1" dirty="0" smtClean="0">
              <a:latin typeface="Times New Roman" pitchFamily="18" charset="0"/>
              <a:ea typeface="Calibri" pitchFamily="34" charset="0"/>
              <a:cs typeface="Times New Roman" pitchFamily="18" charset="0"/>
            </a:endParaRPr>
          </a:p>
          <a:p>
            <a:pPr marL="51435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(phosphorylation d'une</a:t>
            </a:r>
          </a:p>
          <a:p>
            <a:pPr marL="51435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sous-unité β d’un </a:t>
            </a:r>
          </a:p>
          <a:p>
            <a:pPr marL="51435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monomère par l'autre</a:t>
            </a:r>
          </a:p>
          <a:p>
            <a:pPr marL="51435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sous unité du</a:t>
            </a:r>
          </a:p>
          <a:p>
            <a:pPr marL="514350" indent="-514350" algn="just" fontAlgn="base">
              <a:lnSpc>
                <a:spcPct val="150000"/>
              </a:lnSpc>
              <a:spcBef>
                <a:spcPct val="0"/>
              </a:spcBef>
              <a:spcAft>
                <a:spcPct val="0"/>
              </a:spcAft>
            </a:pPr>
            <a:r>
              <a:rPr lang="fr-FR" sz="2400" b="1" dirty="0" smtClean="0">
                <a:latin typeface="Times New Roman" pitchFamily="18" charset="0"/>
                <a:ea typeface="Calibri" pitchFamily="34" charset="0"/>
                <a:cs typeface="Times New Roman" pitchFamily="18" charset="0"/>
              </a:rPr>
              <a:t>deuxième monomère)</a:t>
            </a:r>
          </a:p>
          <a:p>
            <a:pPr marL="514350" lvl="0" indent="-514350" algn="just" fontAlgn="base">
              <a:lnSpc>
                <a:spcPct val="150000"/>
              </a:lnSpc>
              <a:spcBef>
                <a:spcPct val="0"/>
              </a:spcBef>
              <a:spcAft>
                <a:spcPct val="0"/>
              </a:spcAft>
            </a:pPr>
            <a:endParaRPr lang="fr-FR" sz="2400" b="1" dirty="0" smtClean="0">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53</a:t>
            </a:fld>
            <a:endParaRPr lang="fr-FR"/>
          </a:p>
        </p:txBody>
      </p:sp>
      <p:pic>
        <p:nvPicPr>
          <p:cNvPr id="67586" name="Picture 2"/>
          <p:cNvPicPr>
            <a:picLocks noChangeAspect="1" noChangeArrowheads="1"/>
          </p:cNvPicPr>
          <p:nvPr/>
        </p:nvPicPr>
        <p:blipFill>
          <a:blip r:embed="rId2"/>
          <a:srcRect/>
          <a:stretch>
            <a:fillRect/>
          </a:stretch>
        </p:blipFill>
        <p:spPr bwMode="auto">
          <a:xfrm rot="5400000">
            <a:off x="3214668" y="928668"/>
            <a:ext cx="6858004" cy="5000659"/>
          </a:xfrm>
          <a:prstGeom prst="rect">
            <a:avLst/>
          </a:prstGeom>
          <a:noFill/>
          <a:ln w="9525">
            <a:noFill/>
            <a:miter lim="800000"/>
            <a:headEnd/>
            <a:tailEnd/>
          </a:ln>
          <a:effectLst/>
        </p:spPr>
      </p:pic>
      <p:sp>
        <p:nvSpPr>
          <p:cNvPr id="4" name="Rectangle 3"/>
          <p:cNvSpPr/>
          <p:nvPr/>
        </p:nvSpPr>
        <p:spPr>
          <a:xfrm>
            <a:off x="0" y="0"/>
            <a:ext cx="3786182" cy="5909310"/>
          </a:xfrm>
          <a:prstGeom prst="rect">
            <a:avLst/>
          </a:prstGeom>
        </p:spPr>
        <p:txBody>
          <a:bodyPr wrap="square">
            <a:spAutoFit/>
          </a:bodyPr>
          <a:lstStyle/>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3. Activation totale du</a:t>
            </a:r>
          </a:p>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Domaine Tyrosine </a:t>
            </a:r>
          </a:p>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kinase qui conduit à la</a:t>
            </a:r>
          </a:p>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Phosphorylation </a:t>
            </a:r>
          </a:p>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d'autres tyrosines du</a:t>
            </a:r>
          </a:p>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récepteur et de</a:t>
            </a:r>
          </a:p>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protéines substrats,</a:t>
            </a:r>
          </a:p>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encore appelées </a:t>
            </a:r>
          </a:p>
          <a:p>
            <a:pPr marL="514350" lvl="0" indent="-514350" algn="just" fontAlgn="base">
              <a:lnSpc>
                <a:spcPct val="150000"/>
              </a:lnSpc>
              <a:spcBef>
                <a:spcPct val="0"/>
              </a:spcBef>
              <a:spcAft>
                <a:spcPct val="0"/>
              </a:spcAft>
            </a:pPr>
            <a:r>
              <a:rPr lang="fr-FR" sz="2800" b="1" dirty="0" smtClean="0">
                <a:latin typeface="Times New Roman" pitchFamily="18" charset="0"/>
                <a:ea typeface="Calibri" pitchFamily="34" charset="0"/>
                <a:cs typeface="Times New Roman" pitchFamily="18" charset="0"/>
              </a:rPr>
              <a:t>protéines adaptatrices  </a:t>
            </a:r>
            <a:endParaRPr lang="fr-FR"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54</a:t>
            </a:fld>
            <a:endParaRPr lang="fr-FR"/>
          </a:p>
        </p:txBody>
      </p:sp>
      <p:pic>
        <p:nvPicPr>
          <p:cNvPr id="1027" name="Picture 3"/>
          <p:cNvPicPr>
            <a:picLocks noChangeAspect="1" noChangeArrowheads="1"/>
          </p:cNvPicPr>
          <p:nvPr/>
        </p:nvPicPr>
        <p:blipFill>
          <a:blip r:embed="rId2"/>
          <a:srcRect/>
          <a:stretch>
            <a:fillRect/>
          </a:stretch>
        </p:blipFill>
        <p:spPr bwMode="auto">
          <a:xfrm>
            <a:off x="0" y="1"/>
            <a:ext cx="9144000" cy="5072074"/>
          </a:xfrm>
          <a:prstGeom prst="rect">
            <a:avLst/>
          </a:prstGeom>
          <a:noFill/>
          <a:ln w="9525">
            <a:noFill/>
            <a:miter lim="800000"/>
            <a:headEnd/>
            <a:tailEnd/>
          </a:ln>
          <a:effectLst/>
        </p:spPr>
      </p:pic>
      <p:sp>
        <p:nvSpPr>
          <p:cNvPr id="5" name="Rectangle 4"/>
          <p:cNvSpPr/>
          <p:nvPr/>
        </p:nvSpPr>
        <p:spPr>
          <a:xfrm>
            <a:off x="0" y="5072074"/>
            <a:ext cx="9144000" cy="16312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2000" dirty="0" smtClean="0"/>
              <a:t>La fixation d'une molécule-signal (facteur de croissance) entraîne </a:t>
            </a:r>
            <a:r>
              <a:rPr lang="fr-FR" sz="2000" b="1" dirty="0" smtClean="0"/>
              <a:t>la </a:t>
            </a:r>
            <a:r>
              <a:rPr lang="fr-FR" sz="2000" b="1" dirty="0" err="1" smtClean="0"/>
              <a:t>dimérisation</a:t>
            </a:r>
            <a:r>
              <a:rPr lang="fr-FR" sz="2000" b="1" dirty="0" smtClean="0"/>
              <a:t> et l'autophosphorylation du récepteur (chacune des </a:t>
            </a:r>
            <a:r>
              <a:rPr lang="fr-FR" sz="2000" dirty="0" smtClean="0"/>
              <a:t>deux chaînes polypeptidiques phosphoryle l'autre). Les molécules de signalisation situées en aval, possédant un </a:t>
            </a:r>
            <a:r>
              <a:rPr lang="fr-FR" sz="2000" smtClean="0"/>
              <a:t>domaine SH2</a:t>
            </a:r>
            <a:r>
              <a:rPr lang="fr-FR" sz="2000" dirty="0" smtClean="0"/>
              <a:t>, se fixent aux peptides contenant de la </a:t>
            </a:r>
            <a:r>
              <a:rPr lang="fr-FR" sz="2000" dirty="0" err="1" smtClean="0"/>
              <a:t>phosphotyrosine</a:t>
            </a:r>
            <a:r>
              <a:rPr lang="fr-FR" sz="2000" dirty="0" smtClean="0"/>
              <a:t> du récepteur activé.</a:t>
            </a:r>
            <a:endParaRPr lang="fr-FR"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55</a:t>
            </a:fld>
            <a:endParaRPr lang="fr-FR"/>
          </a:p>
        </p:txBody>
      </p:sp>
      <p:sp>
        <p:nvSpPr>
          <p:cNvPr id="56321" name="Rectangle 1"/>
          <p:cNvSpPr>
            <a:spLocks noChangeArrowheads="1"/>
          </p:cNvSpPr>
          <p:nvPr/>
        </p:nvSpPr>
        <p:spPr bwMode="auto">
          <a:xfrm>
            <a:off x="214282" y="1000108"/>
            <a:ext cx="8715436" cy="526297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fr-FR" sz="2400" b="1" dirty="0" smtClean="0">
                <a:latin typeface="Times New Roman" pitchFamily="18" charset="0"/>
                <a:cs typeface="Times New Roman" pitchFamily="18" charset="0"/>
              </a:rPr>
              <a:t>Plusieurs protéines adaptatrices (environ 11) on été décrites à ce jour: </a:t>
            </a:r>
            <a:endParaRPr lang="fr-FR" sz="2400" dirty="0" smtClean="0">
              <a:latin typeface="Times New Roman" pitchFamily="18" charset="0"/>
              <a:cs typeface="Times New Roman" pitchFamily="18" charset="0"/>
            </a:endParaRPr>
          </a:p>
          <a:p>
            <a:pPr lvl="0" algn="just" fontAlgn="base">
              <a:spcBef>
                <a:spcPct val="0"/>
              </a:spcBef>
              <a:spcAft>
                <a:spcPct val="0"/>
              </a:spcAft>
            </a:pPr>
            <a:r>
              <a:rPr lang="en-US" sz="2400" b="1" dirty="0" smtClean="0">
                <a:solidFill>
                  <a:schemeClr val="tx1"/>
                </a:solidFill>
                <a:latin typeface="Times New Roman" pitchFamily="18" charset="0"/>
                <a:ea typeface="Calibri" pitchFamily="34" charset="0"/>
                <a:cs typeface="Times New Roman" pitchFamily="18" charset="0"/>
              </a:rPr>
              <a:t>IRS </a:t>
            </a:r>
            <a:r>
              <a:rPr lang="fr-FR" sz="2400" b="1" dirty="0" smtClean="0">
                <a:latin typeface="Times New Roman" pitchFamily="18" charset="0"/>
                <a:cs typeface="Times New Roman" pitchFamily="18" charset="0"/>
              </a:rPr>
              <a:t>Substrat du Récepteur de l’Insuline:</a:t>
            </a:r>
            <a:r>
              <a:rPr lang="en-US" sz="2400" b="1" dirty="0" smtClean="0">
                <a:solidFill>
                  <a:schemeClr val="tx1"/>
                </a:solidFill>
                <a:latin typeface="Times New Roman" pitchFamily="18" charset="0"/>
                <a:ea typeface="Calibri" pitchFamily="34" charset="0"/>
                <a:cs typeface="Times New Roman" pitchFamily="18" charset="0"/>
              </a:rPr>
              <a:t>(Insulin receptor substrate)</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lang="en-US" sz="2400" b="1" dirty="0" err="1" smtClean="0">
                <a:solidFill>
                  <a:schemeClr val="tx1"/>
                </a:solidFill>
                <a:latin typeface="Times New Roman" pitchFamily="18" charset="0"/>
                <a:ea typeface="Calibri" pitchFamily="34" charset="0"/>
                <a:cs typeface="Times New Roman" pitchFamily="18" charset="0"/>
              </a:rPr>
              <a:t>Shc</a:t>
            </a:r>
            <a:r>
              <a:rPr lang="en-US" sz="2400" b="1" dirty="0" smtClean="0">
                <a:solidFill>
                  <a:schemeClr val="tx1"/>
                </a:solidFill>
                <a:latin typeface="Times New Roman" pitchFamily="18" charset="0"/>
                <a:ea typeface="Calibri" pitchFamily="34" charset="0"/>
                <a:cs typeface="Times New Roman" pitchFamily="18" charset="0"/>
              </a:rPr>
              <a:t> (</a:t>
            </a:r>
            <a:r>
              <a:rPr lang="en-US" sz="2400" b="1" dirty="0" err="1" smtClean="0">
                <a:solidFill>
                  <a:schemeClr val="tx1"/>
                </a:solidFill>
                <a:latin typeface="Times New Roman" pitchFamily="18" charset="0"/>
                <a:ea typeface="Calibri" pitchFamily="34" charset="0"/>
                <a:cs typeface="Times New Roman" pitchFamily="18" charset="0"/>
              </a:rPr>
              <a:t>Src</a:t>
            </a:r>
            <a:r>
              <a:rPr lang="en-US" sz="2400" b="1" dirty="0" smtClean="0">
                <a:solidFill>
                  <a:schemeClr val="tx1"/>
                </a:solidFill>
                <a:latin typeface="Times New Roman" pitchFamily="18" charset="0"/>
                <a:ea typeface="Calibri" pitchFamily="34" charset="0"/>
                <a:cs typeface="Times New Roman" pitchFamily="18" charset="0"/>
              </a:rPr>
              <a:t>: (</a:t>
            </a:r>
            <a:r>
              <a:rPr lang="fr-FR" sz="2400" b="1" dirty="0" smtClean="0">
                <a:latin typeface="Times New Roman" pitchFamily="18" charset="0"/>
                <a:cs typeface="Times New Roman" pitchFamily="18" charset="0"/>
              </a:rPr>
              <a:t>Tyrosine Kinase cytoplasmique)</a:t>
            </a:r>
            <a:r>
              <a:rPr lang="en-US" sz="2400" b="1" dirty="0" smtClean="0">
                <a:solidFill>
                  <a:schemeClr val="tx1"/>
                </a:solidFill>
                <a:latin typeface="Times New Roman" pitchFamily="18" charset="0"/>
                <a:ea typeface="Calibri" pitchFamily="34" charset="0"/>
                <a:cs typeface="Times New Roman" pitchFamily="18" charset="0"/>
              </a:rPr>
              <a:t> homology 2/ </a:t>
            </a:r>
            <a:r>
              <a:rPr lang="fr-FR" sz="2400" b="1" dirty="0" smtClean="0">
                <a:solidFill>
                  <a:schemeClr val="tx1"/>
                </a:solidFill>
                <a:latin typeface="Times New Roman" pitchFamily="18" charset="0"/>
                <a:ea typeface="Calibri" pitchFamily="34" charset="0"/>
                <a:cs typeface="Times New Roman" pitchFamily="18" charset="0"/>
              </a:rPr>
              <a:t>α</a:t>
            </a:r>
            <a:r>
              <a:rPr lang="en-US" sz="2400" b="1" dirty="0" smtClean="0">
                <a:solidFill>
                  <a:schemeClr val="tx1"/>
                </a:solidFill>
                <a:latin typeface="Times New Roman" pitchFamily="18" charset="0"/>
                <a:ea typeface="Calibri" pitchFamily="34" charset="0"/>
                <a:cs typeface="Times New Roman" pitchFamily="18" charset="0"/>
              </a:rPr>
              <a:t> collagen related)</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lang="en-US" sz="2400" b="1" dirty="0" smtClean="0">
                <a:solidFill>
                  <a:srgbClr val="CC00CC"/>
                </a:solidFill>
                <a:latin typeface="Times New Roman" pitchFamily="18" charset="0"/>
                <a:ea typeface="Calibri" pitchFamily="34" charset="0"/>
                <a:cs typeface="Times New Roman" pitchFamily="18" charset="0"/>
              </a:rPr>
              <a:t>Grb2 (</a:t>
            </a:r>
            <a:r>
              <a:rPr lang="fr-FR" sz="2400" b="1" dirty="0" smtClean="0">
                <a:latin typeface="Times New Roman" pitchFamily="18" charset="0"/>
                <a:cs typeface="Times New Roman" pitchFamily="18" charset="0"/>
              </a:rPr>
              <a:t>Adaptateur Protéique = </a:t>
            </a:r>
            <a:r>
              <a:rPr lang="en-US" sz="2400" b="1" dirty="0" smtClean="0">
                <a:solidFill>
                  <a:srgbClr val="CC00CC"/>
                </a:solidFill>
                <a:latin typeface="Times New Roman" pitchFamily="18" charset="0"/>
                <a:ea typeface="Calibri" pitchFamily="34" charset="0"/>
                <a:cs typeface="Times New Roman" pitchFamily="18" charset="0"/>
              </a:rPr>
              <a:t>growth factor receptor bound protein 2)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Grb1 </a:t>
            </a:r>
            <a:r>
              <a:rPr lang="en-US" sz="2400" b="1" dirty="0" smtClean="0">
                <a:solidFill>
                  <a:schemeClr val="tx1"/>
                </a:solidFill>
                <a:latin typeface="Times New Roman" pitchFamily="18" charset="0"/>
                <a:ea typeface="Calibri" pitchFamily="34" charset="0"/>
                <a:cs typeface="Times New Roman" pitchFamily="18" charset="0"/>
              </a:rPr>
              <a:t>(</a:t>
            </a:r>
            <a:r>
              <a:rPr lang="fr-FR" sz="2400" b="1" dirty="0" smtClean="0">
                <a:latin typeface="Times New Roman" pitchFamily="18" charset="0"/>
                <a:cs typeface="Times New Roman" pitchFamily="18" charset="0"/>
              </a:rPr>
              <a:t>Adaptateur Protéique = </a:t>
            </a:r>
            <a:r>
              <a:rPr lang="en-US" sz="2400" b="1" dirty="0" smtClean="0">
                <a:solidFill>
                  <a:schemeClr val="tx1"/>
                </a:solidFill>
                <a:latin typeface="Times New Roman" pitchFamily="18" charset="0"/>
                <a:ea typeface="Calibri" pitchFamily="34" charset="0"/>
                <a:cs typeface="Times New Roman" pitchFamily="18" charset="0"/>
              </a:rPr>
              <a:t>growth factor receptor associated binder 1)</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APS </a:t>
            </a:r>
            <a:r>
              <a:rPr lang="en-US" sz="2400" b="1" dirty="0" smtClean="0">
                <a:solidFill>
                  <a:schemeClr val="tx1"/>
                </a:solidFill>
                <a:latin typeface="Times New Roman" pitchFamily="18" charset="0"/>
                <a:ea typeface="Calibri" pitchFamily="34" charset="0"/>
                <a:cs typeface="Times New Roman" pitchFamily="18" charset="0"/>
              </a:rPr>
              <a:t>(</a:t>
            </a:r>
            <a:r>
              <a:rPr lang="fr-FR" sz="2400" b="1" dirty="0" smtClean="0">
                <a:latin typeface="Times New Roman" pitchFamily="18" charset="0"/>
                <a:cs typeface="Times New Roman" pitchFamily="18" charset="0"/>
              </a:rPr>
              <a:t>Adaptateur Protéique contenant un domaine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PH et SH2),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Elles interagissent avec les tyrosines phosphoryles du récepteur par leur domaine PTB (</a:t>
            </a:r>
            <a:r>
              <a:rPr kumimoji="0" lang="fr-FR" sz="2400" b="1" i="0" u="sng"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hospho</a:t>
            </a:r>
            <a:r>
              <a:rPr kumimoji="0" lang="fr-FR" sz="2400" b="1" i="0" u="sng"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yrosine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fr-FR" sz="2400" b="1" i="0" u="sng"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inding</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domain</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0" fontAlgn="base" latinLnBrk="0" hangingPunct="0">
              <a:spcBef>
                <a:spcPct val="0"/>
              </a:spcBef>
              <a:spcAft>
                <a:spcPct val="0"/>
              </a:spcAft>
              <a:buClrTx/>
              <a:buSzTx/>
              <a:buFontTx/>
              <a:buNone/>
              <a:tabLst/>
            </a:pP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142844" y="1"/>
            <a:ext cx="8501122" cy="954107"/>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514350" lvl="0" indent="-514350" algn="just" fontAlgn="base">
              <a:spcBef>
                <a:spcPct val="0"/>
              </a:spcBef>
              <a:spcAft>
                <a:spcPct val="0"/>
              </a:spcAft>
            </a:pPr>
            <a:r>
              <a:rPr lang="fr-FR" sz="2800" b="1" dirty="0" smtClean="0">
                <a:ln/>
                <a:solidFill>
                  <a:schemeClr val="accent3"/>
                </a:solidFill>
                <a:latin typeface="Times New Roman" pitchFamily="18" charset="0"/>
                <a:ea typeface="Calibri" pitchFamily="34" charset="0"/>
                <a:cs typeface="Times New Roman" pitchFamily="18" charset="0"/>
              </a:rPr>
              <a:t>Les protéines substrats, encore appelées protéines adaptatrices</a:t>
            </a:r>
            <a:endParaRPr lang="fr-FR" sz="2800" b="1" dirty="0">
              <a:ln/>
              <a:solidFill>
                <a:schemeClr val="accent3"/>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56</a:t>
            </a:fld>
            <a:endParaRPr lang="fr-FR"/>
          </a:p>
        </p:txBody>
      </p:sp>
      <p:pic>
        <p:nvPicPr>
          <p:cNvPr id="1026" name="Picture 2"/>
          <p:cNvPicPr>
            <a:picLocks noChangeAspect="1" noChangeArrowheads="1"/>
          </p:cNvPicPr>
          <p:nvPr/>
        </p:nvPicPr>
        <p:blipFill>
          <a:blip r:embed="rId2"/>
          <a:srcRect l="2497" t="6124" r="3410" b="4753"/>
          <a:stretch>
            <a:fillRect/>
          </a:stretch>
        </p:blipFill>
        <p:spPr bwMode="auto">
          <a:xfrm>
            <a:off x="285720" y="285728"/>
            <a:ext cx="8643998" cy="6572272"/>
          </a:xfrm>
          <a:prstGeom prst="rect">
            <a:avLst/>
          </a:prstGeom>
          <a:noFill/>
          <a:ln w="9525">
            <a:noFill/>
            <a:miter lim="800000"/>
            <a:headEnd/>
            <a:tailEnd/>
          </a:ln>
          <a:effectLst/>
        </p:spPr>
      </p:pic>
      <p:sp>
        <p:nvSpPr>
          <p:cNvPr id="5" name="Ellipse 4"/>
          <p:cNvSpPr/>
          <p:nvPr/>
        </p:nvSpPr>
        <p:spPr>
          <a:xfrm>
            <a:off x="3500430" y="4500570"/>
            <a:ext cx="785818" cy="714380"/>
          </a:xfrm>
          <a:prstGeom prst="ellipse">
            <a:avLst/>
          </a:prstGeom>
          <a:noFill/>
          <a:ln w="571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57</a:t>
            </a:fld>
            <a:endParaRPr lang="fr-FR"/>
          </a:p>
        </p:txBody>
      </p:sp>
      <p:pic>
        <p:nvPicPr>
          <p:cNvPr id="2050" name="Picture 2"/>
          <p:cNvPicPr>
            <a:picLocks noChangeAspect="1" noChangeArrowheads="1"/>
          </p:cNvPicPr>
          <p:nvPr/>
        </p:nvPicPr>
        <p:blipFill>
          <a:blip r:embed="rId2"/>
          <a:srcRect l="14275" t="11719" r="14348" b="6249"/>
          <a:stretch>
            <a:fillRect/>
          </a:stretch>
        </p:blipFill>
        <p:spPr bwMode="auto">
          <a:xfrm>
            <a:off x="285720" y="214290"/>
            <a:ext cx="8501122" cy="6429420"/>
          </a:xfrm>
          <a:prstGeom prst="rect">
            <a:avLst/>
          </a:prstGeom>
          <a:noFill/>
          <a:ln w="9525">
            <a:noFill/>
            <a:miter lim="800000"/>
            <a:headEnd/>
            <a:tailEnd/>
          </a:ln>
          <a:effectLst/>
        </p:spPr>
      </p:pic>
      <p:sp>
        <p:nvSpPr>
          <p:cNvPr id="4" name="Rectangle 3"/>
          <p:cNvSpPr/>
          <p:nvPr/>
        </p:nvSpPr>
        <p:spPr>
          <a:xfrm>
            <a:off x="3143240" y="214290"/>
            <a:ext cx="5643602"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643306" y="357166"/>
            <a:ext cx="1214446"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58</a:t>
            </a:fld>
            <a:endParaRPr lang="fr-FR"/>
          </a:p>
        </p:txBody>
      </p:sp>
      <p:sp>
        <p:nvSpPr>
          <p:cNvPr id="3" name="Rectangle 2"/>
          <p:cNvSpPr/>
          <p:nvPr/>
        </p:nvSpPr>
        <p:spPr>
          <a:xfrm>
            <a:off x="214282" y="214290"/>
            <a:ext cx="8143932" cy="6740307"/>
          </a:xfrm>
          <a:prstGeom prst="rect">
            <a:avLst/>
          </a:prstGeom>
        </p:spPr>
        <p:txBody>
          <a:bodyPr wrap="square">
            <a:spAutoFit/>
          </a:bodyPr>
          <a:lstStyle/>
          <a:p>
            <a:r>
              <a:rPr lang="fr-FR" sz="2400" dirty="0" smtClean="0"/>
              <a:t>ERK: </a:t>
            </a:r>
            <a:r>
              <a:rPr lang="fr-FR" sz="2400" dirty="0" err="1" smtClean="0"/>
              <a:t>Extracellular</a:t>
            </a:r>
            <a:r>
              <a:rPr lang="fr-FR" sz="2400" dirty="0" smtClean="0"/>
              <a:t> signal-</a:t>
            </a:r>
            <a:r>
              <a:rPr lang="fr-FR" sz="2400" dirty="0" err="1" smtClean="0"/>
              <a:t>Regulated</a:t>
            </a:r>
            <a:r>
              <a:rPr lang="fr-FR" sz="2400" dirty="0" smtClean="0"/>
              <a:t> Kinase </a:t>
            </a:r>
          </a:p>
          <a:p>
            <a:r>
              <a:rPr lang="fr-FR" sz="2400" dirty="0" smtClean="0"/>
              <a:t>IRS1 : </a:t>
            </a:r>
            <a:r>
              <a:rPr lang="fr-FR" sz="2400" b="1" dirty="0" smtClean="0"/>
              <a:t>Substrat 1 du Récepteur de l’Insuline.</a:t>
            </a:r>
          </a:p>
          <a:p>
            <a:r>
              <a:rPr lang="fr-FR" sz="2400" dirty="0" smtClean="0"/>
              <a:t>GRB2 : Protéine 2 liant un récepteur de facteur de croissance</a:t>
            </a:r>
          </a:p>
          <a:p>
            <a:r>
              <a:rPr lang="fr-FR" sz="2400" dirty="0" smtClean="0"/>
              <a:t>PI3K : </a:t>
            </a:r>
            <a:r>
              <a:rPr lang="fr-FR" sz="2400" b="1" dirty="0" err="1" smtClean="0"/>
              <a:t>Phosphatidyl</a:t>
            </a:r>
            <a:r>
              <a:rPr lang="fr-FR" sz="2400" b="1" dirty="0" smtClean="0"/>
              <a:t> </a:t>
            </a:r>
            <a:r>
              <a:rPr lang="fr-FR" sz="2400" b="1" dirty="0" err="1" smtClean="0"/>
              <a:t>Inositol</a:t>
            </a:r>
            <a:r>
              <a:rPr lang="fr-FR" sz="2400" b="1" dirty="0" smtClean="0"/>
              <a:t> 3-Kinase</a:t>
            </a:r>
            <a:endParaRPr lang="fr-FR" sz="2400" dirty="0" smtClean="0"/>
          </a:p>
          <a:p>
            <a:r>
              <a:rPr lang="fr-FR" sz="2400" dirty="0" smtClean="0"/>
              <a:t>PKB : </a:t>
            </a:r>
            <a:r>
              <a:rPr lang="fr-FR" sz="2400" b="1" dirty="0" smtClean="0"/>
              <a:t>Protéine Kinase B (= AKT).</a:t>
            </a:r>
          </a:p>
          <a:p>
            <a:r>
              <a:rPr lang="fr-FR" sz="2400" dirty="0" smtClean="0"/>
              <a:t>PKC : </a:t>
            </a:r>
            <a:r>
              <a:rPr lang="fr-FR" sz="2400" b="1" dirty="0" smtClean="0"/>
              <a:t>Protéine Kinase C (C pour calcium dépendante).</a:t>
            </a:r>
          </a:p>
          <a:p>
            <a:r>
              <a:rPr lang="fr-FR" sz="2400" dirty="0" smtClean="0"/>
              <a:t>MAPK ou MK : </a:t>
            </a:r>
            <a:r>
              <a:rPr lang="fr-FR" sz="2400" b="1" dirty="0" smtClean="0"/>
              <a:t>Protéine Kinase Activée par des Mitogènes. Ou </a:t>
            </a:r>
            <a:r>
              <a:rPr lang="fr-FR" sz="2400" dirty="0" err="1" smtClean="0"/>
              <a:t>mitogenic</a:t>
            </a:r>
            <a:r>
              <a:rPr lang="fr-FR" sz="2400" dirty="0" smtClean="0"/>
              <a:t> </a:t>
            </a:r>
            <a:r>
              <a:rPr lang="fr-FR" sz="2400" dirty="0" err="1" smtClean="0"/>
              <a:t>activated</a:t>
            </a:r>
            <a:r>
              <a:rPr lang="fr-FR" sz="2400" dirty="0" smtClean="0"/>
              <a:t> </a:t>
            </a:r>
            <a:r>
              <a:rPr lang="fr-FR" sz="2400" dirty="0" err="1" smtClean="0"/>
              <a:t>protein</a:t>
            </a:r>
            <a:r>
              <a:rPr lang="fr-FR" sz="2400" dirty="0" smtClean="0"/>
              <a:t> Kinase</a:t>
            </a:r>
          </a:p>
          <a:p>
            <a:r>
              <a:rPr lang="fr-FR" sz="2400" b="1" dirty="0" smtClean="0"/>
              <a:t>MAPKK ou MKK: Protéine Kinase Kinase Activée par des Mitogènes</a:t>
            </a:r>
            <a:endParaRPr lang="fr-FR" sz="2400" dirty="0" smtClean="0"/>
          </a:p>
          <a:p>
            <a:r>
              <a:rPr lang="fr-FR" sz="2400" dirty="0" smtClean="0"/>
              <a:t>Ras : Protéine G monomérique ou petite protéine G.</a:t>
            </a:r>
          </a:p>
          <a:p>
            <a:r>
              <a:rPr lang="fr-FR" sz="2400" dirty="0" smtClean="0"/>
              <a:t>SH2 : Domaine liant une tyrosine </a:t>
            </a:r>
            <a:r>
              <a:rPr lang="fr-FR" sz="2400" dirty="0" err="1" smtClean="0"/>
              <a:t>phosphorylée</a:t>
            </a:r>
            <a:endParaRPr lang="fr-FR" sz="2400" dirty="0" smtClean="0"/>
          </a:p>
          <a:p>
            <a:r>
              <a:rPr lang="fr-FR" sz="2400" dirty="0" smtClean="0"/>
              <a:t>SH3 : Domaine liant une région riche en prolines</a:t>
            </a:r>
            <a:endParaRPr lang="fr-FR" sz="2400" i="1" dirty="0" smtClean="0"/>
          </a:p>
          <a:p>
            <a:r>
              <a:rPr lang="fr-FR" sz="2400" dirty="0" smtClean="0"/>
              <a:t>Sos : un Facteur d’échange des </a:t>
            </a:r>
            <a:r>
              <a:rPr lang="fr-FR" sz="2400" dirty="0" err="1" smtClean="0"/>
              <a:t>nucleotides</a:t>
            </a:r>
            <a:r>
              <a:rPr lang="fr-FR" sz="2400" dirty="0" smtClean="0"/>
              <a:t> </a:t>
            </a:r>
            <a:r>
              <a:rPr lang="fr-FR" sz="2400" dirty="0" err="1" smtClean="0"/>
              <a:t>guanyliques</a:t>
            </a:r>
            <a:r>
              <a:rPr lang="fr-FR" sz="2400" dirty="0" smtClean="0"/>
              <a:t> (</a:t>
            </a:r>
            <a:r>
              <a:rPr lang="fr-FR" sz="2400" i="1" dirty="0" smtClean="0"/>
              <a:t>GEF)</a:t>
            </a:r>
          </a:p>
          <a:p>
            <a:endParaRPr lang="fr-FR" sz="2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59</a:t>
            </a:fld>
            <a:endParaRPr lang="fr-FR"/>
          </a:p>
        </p:txBody>
      </p:sp>
      <p:sp>
        <p:nvSpPr>
          <p:cNvPr id="3" name="Rectangle 2"/>
          <p:cNvSpPr/>
          <p:nvPr/>
        </p:nvSpPr>
        <p:spPr>
          <a:xfrm>
            <a:off x="428596" y="379816"/>
            <a:ext cx="8143932" cy="3970318"/>
          </a:xfrm>
          <a:prstGeom prst="rect">
            <a:avLst/>
          </a:prstGeom>
        </p:spPr>
        <p:txBody>
          <a:bodyPr wrap="square">
            <a:spAutoFit/>
          </a:bodyPr>
          <a:lstStyle/>
          <a:p>
            <a:pPr algn="just">
              <a:lnSpc>
                <a:spcPct val="150000"/>
              </a:lnSpc>
            </a:pPr>
            <a:r>
              <a:rPr lang="fr-FR" sz="2800" b="1" i="1" dirty="0" smtClean="0">
                <a:latin typeface="Times New Roman" pitchFamily="18" charset="0"/>
                <a:cs typeface="Times New Roman" pitchFamily="18" charset="0"/>
              </a:rPr>
              <a:t>Remarque : </a:t>
            </a:r>
            <a:r>
              <a:rPr lang="fr-FR" sz="2800" b="1" dirty="0" smtClean="0">
                <a:latin typeface="Times New Roman" pitchFamily="18" charset="0"/>
                <a:cs typeface="Times New Roman" pitchFamily="18" charset="0"/>
              </a:rPr>
              <a:t>du un point de vue fonctionnel le récepteur de l'insuline se comporte comme une enzyme allostérique dont la chaîne α inhibe l'activité kinase de la chaîne β. La liaison de l'insuline  à α (ou protéolyse ou délétion génétique de α ) lève cette inhibition. </a:t>
            </a:r>
            <a:endParaRPr lang="fr-F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8929718" cy="511156"/>
          </a:xfrm>
        </p:spPr>
        <p:txBody>
          <a:bodyPr>
            <a:normAutofit/>
          </a:bodyPr>
          <a:lstStyle/>
          <a:p>
            <a:r>
              <a:rPr lang="fr-FR" sz="2600" dirty="0" smtClean="0">
                <a:latin typeface="Times New Roman" pitchFamily="18" charset="0"/>
                <a:cs typeface="Times New Roman" pitchFamily="18" charset="0"/>
              </a:rPr>
              <a:t>PRINCIPES GÉNÉRAUX DES VOIES DE TRANSDUCTION</a:t>
            </a:r>
          </a:p>
        </p:txBody>
      </p:sp>
      <p:sp>
        <p:nvSpPr>
          <p:cNvPr id="3" name="Espace réservé du contenu 2"/>
          <p:cNvSpPr>
            <a:spLocks noGrp="1"/>
          </p:cNvSpPr>
          <p:nvPr>
            <p:ph sz="quarter" idx="1"/>
          </p:nvPr>
        </p:nvSpPr>
        <p:spPr>
          <a:xfrm>
            <a:off x="142844" y="1000108"/>
            <a:ext cx="8072494" cy="5643602"/>
          </a:xfr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a:noAutofit/>
          </a:bodyPr>
          <a:lstStyle/>
          <a:p>
            <a:pPr algn="just">
              <a:lnSpc>
                <a:spcPct val="150000"/>
              </a:lnSpc>
              <a:buNone/>
            </a:pPr>
            <a:r>
              <a:rPr lang="fr-FR" b="1" dirty="0" smtClean="0">
                <a:latin typeface="Times New Roman" pitchFamily="18" charset="0"/>
                <a:cs typeface="Times New Roman" pitchFamily="18" charset="0"/>
              </a:rPr>
              <a:t>La liaison Ligand-récepteur, </a:t>
            </a:r>
            <a:r>
              <a:rPr lang="fr-FR" b="1" dirty="0" smtClean="0">
                <a:solidFill>
                  <a:schemeClr val="accent3">
                    <a:lumMod val="75000"/>
                  </a:schemeClr>
                </a:solidFill>
                <a:latin typeface="Times New Roman" pitchFamily="18" charset="0"/>
                <a:cs typeface="Times New Roman" pitchFamily="18" charset="0"/>
              </a:rPr>
              <a:t>à très haute affinité</a:t>
            </a:r>
            <a:r>
              <a:rPr lang="fr-FR" b="1" dirty="0" smtClean="0">
                <a:latin typeface="Times New Roman" pitchFamily="18" charset="0"/>
                <a:cs typeface="Times New Roman" pitchFamily="18" charset="0"/>
              </a:rPr>
              <a:t>, induit une cascade complexe de signaux intracellulaires. Ces voies de signalisation consistent essentiellement en une série de phosphorylations de protéines cytoplasmiques, catalysées par des protéines- kinases, qui entraînent une stimulation des voies métaboliques entrainant l’effet biologique signalé. Dans le noyau, ce sont des facteurs de transcription spécifiques qui, après phosphorylation, activent finalement les gènes impliqués dans l’ensemble de ces fonctions</a:t>
            </a:r>
            <a:endParaRPr lang="fr-FR" b="1" dirty="0">
              <a:latin typeface="Times New Roman" pitchFamily="18" charset="0"/>
              <a:cs typeface="Times New Roman" pitchFamily="18" charset="0"/>
            </a:endParaRPr>
          </a:p>
        </p:txBody>
      </p:sp>
      <p:sp>
        <p:nvSpPr>
          <p:cNvPr id="4" name="Espace réservé du numéro de diapositive 3"/>
          <p:cNvSpPr>
            <a:spLocks noGrp="1"/>
          </p:cNvSpPr>
          <p:nvPr>
            <p:ph type="sldNum" sz="quarter" idx="15"/>
          </p:nvPr>
        </p:nvSpPr>
        <p:spPr/>
        <p:txBody>
          <a:bodyPr/>
          <a:lstStyle/>
          <a:p>
            <a:fld id="{B75B805E-5C2A-44E2-95C3-9B9A669011CC}" type="slidenum">
              <a:rPr lang="fr-FR" smtClean="0"/>
              <a:pPr/>
              <a:t>6</a:t>
            </a:fld>
            <a:endParaRPr lang="fr-F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60</a:t>
            </a:fld>
            <a:endParaRPr lang="fr-FR"/>
          </a:p>
        </p:txBody>
      </p:sp>
      <p:pic>
        <p:nvPicPr>
          <p:cNvPr id="3" name="Image 2"/>
          <p:cNvPicPr/>
          <p:nvPr/>
        </p:nvPicPr>
        <p:blipFill>
          <a:blip r:embed="rId2" cstate="print"/>
          <a:srcRect r="5426"/>
          <a:stretch>
            <a:fillRect/>
          </a:stretch>
        </p:blipFill>
        <p:spPr bwMode="auto">
          <a:xfrm>
            <a:off x="0" y="0"/>
            <a:ext cx="9144000" cy="6143644"/>
          </a:xfrm>
          <a:prstGeom prst="rect">
            <a:avLst/>
          </a:prstGeom>
          <a:noFill/>
          <a:ln w="9525">
            <a:noFill/>
            <a:miter lim="800000"/>
            <a:headEnd/>
            <a:tailEnd/>
          </a:ln>
        </p:spPr>
      </p:pic>
      <p:sp>
        <p:nvSpPr>
          <p:cNvPr id="61441" name="Rectangle 1"/>
          <p:cNvSpPr>
            <a:spLocks noChangeArrowheads="1"/>
          </p:cNvSpPr>
          <p:nvPr/>
        </p:nvSpPr>
        <p:spPr bwMode="auto">
          <a:xfrm>
            <a:off x="214282" y="6072206"/>
            <a:ext cx="798603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3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Figure:  Activation du récepteur de l’insuline</a:t>
            </a:r>
            <a:endParaRPr kumimoji="0" lang="fr-FR"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61</a:t>
            </a:fld>
            <a:endParaRPr lang="fr-FR"/>
          </a:p>
        </p:txBody>
      </p:sp>
      <p:sp>
        <p:nvSpPr>
          <p:cNvPr id="63489" name="Rectangle 1"/>
          <p:cNvSpPr>
            <a:spLocks noChangeArrowheads="1"/>
          </p:cNvSpPr>
          <p:nvPr/>
        </p:nvSpPr>
        <p:spPr bwMode="auto">
          <a:xfrm>
            <a:off x="285720" y="642918"/>
            <a:ext cx="8215338" cy="2600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0" indent="-514350" algn="justLow" defTabSz="914400" rtl="0" eaLnBrk="1" fontAlgn="base" latinLnBrk="0" hangingPunct="1">
              <a:lnSpc>
                <a:spcPct val="150000"/>
              </a:lnSpc>
              <a:spcBef>
                <a:spcPct val="0"/>
              </a:spcBef>
              <a:spcAft>
                <a:spcPct val="0"/>
              </a:spcAft>
              <a:buClrTx/>
              <a:buSzTx/>
              <a:buFont typeface="+mj-lt"/>
              <a:buAutoNum type="arabicPeriod" startAt="4"/>
              <a:tabLst/>
            </a:pP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Transduction du signal : cascades de phosphorylation  de protéines qui  vont aller modifier l'expression de gènes et modifient des métabolismes.</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62</a:t>
            </a:fld>
            <a:endParaRPr lang="fr-FR"/>
          </a:p>
        </p:txBody>
      </p:sp>
      <p:pic>
        <p:nvPicPr>
          <p:cNvPr id="3" name="Image 2"/>
          <p:cNvPicPr/>
          <p:nvPr/>
        </p:nvPicPr>
        <p:blipFill>
          <a:blip r:embed="rId2" cstate="print"/>
          <a:srcRect/>
          <a:stretch>
            <a:fillRect/>
          </a:stretch>
        </p:blipFill>
        <p:spPr bwMode="auto">
          <a:xfrm>
            <a:off x="0" y="0"/>
            <a:ext cx="8929718" cy="6357958"/>
          </a:xfrm>
          <a:prstGeom prst="rect">
            <a:avLst/>
          </a:prstGeom>
          <a:noFill/>
          <a:ln w="9525">
            <a:noFill/>
            <a:miter lim="800000"/>
            <a:headEnd/>
            <a:tailEnd/>
          </a:ln>
        </p:spPr>
      </p:pic>
      <p:sp>
        <p:nvSpPr>
          <p:cNvPr id="55297" name="Rectangle 1"/>
          <p:cNvSpPr>
            <a:spLocks noChangeArrowheads="1"/>
          </p:cNvSpPr>
          <p:nvPr/>
        </p:nvSpPr>
        <p:spPr bwMode="auto">
          <a:xfrm>
            <a:off x="0" y="6215082"/>
            <a:ext cx="7584705"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Figure : voies de signalisation de l’insuline</a:t>
            </a:r>
            <a:endParaRPr kumimoji="0" lang="fr-FR"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63</a:t>
            </a:fld>
            <a:endParaRPr lang="fr-FR"/>
          </a:p>
        </p:txBody>
      </p:sp>
      <p:pic>
        <p:nvPicPr>
          <p:cNvPr id="3" name="Image 2" descr="FIG9.gif"/>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64</a:t>
            </a:fld>
            <a:endParaRPr lang="fr-FR"/>
          </a:p>
        </p:txBody>
      </p:sp>
      <p:sp>
        <p:nvSpPr>
          <p:cNvPr id="3" name="Rectangle 2"/>
          <p:cNvSpPr/>
          <p:nvPr/>
        </p:nvSpPr>
        <p:spPr>
          <a:xfrm>
            <a:off x="285720" y="1000108"/>
            <a:ext cx="8215402" cy="984885"/>
          </a:xfrm>
          <a:prstGeom prst="rect">
            <a:avLst/>
          </a:prstGeom>
          <a:solidFill>
            <a:schemeClr val="accent1">
              <a:lumMod val="20000"/>
              <a:lumOff val="80000"/>
            </a:schemeClr>
          </a:solidFill>
          <a:ln w="38100">
            <a:solidFill>
              <a:schemeClr val="accent3">
                <a:lumMod val="40000"/>
                <a:lumOff val="60000"/>
              </a:schemeClr>
            </a:solidFill>
          </a:ln>
        </p:spPr>
        <p:txBody>
          <a:bodyPr wrap="square" tIns="0" bIns="0" anchor="t" anchorCtr="0">
            <a:spAutoFit/>
          </a:bodyPr>
          <a:lstStyle/>
          <a:p>
            <a:pPr marL="514350" lvl="0" indent="-514350" algn="justLow" eaLnBrk="0" fontAlgn="base" hangingPunct="0">
              <a:spcBef>
                <a:spcPct val="0"/>
              </a:spcBef>
              <a:spcAft>
                <a:spcPct val="0"/>
              </a:spcAft>
              <a:buClrTx/>
              <a:buSzTx/>
              <a:buFont typeface="+mj-lt"/>
              <a:buAutoNum type="arabicPeriod" startAt="3"/>
              <a:tabLst>
                <a:tab pos="457200" algn="l"/>
              </a:tabLst>
            </a:pPr>
            <a:r>
              <a:rPr lang="fr-FR" sz="3200" b="1" dirty="0" smtClean="0">
                <a:latin typeface="Times New Roman" pitchFamily="18" charset="0"/>
                <a:ea typeface="Calibri" pitchFamily="34" charset="0"/>
                <a:cs typeface="Times New Roman" pitchFamily="18" charset="0"/>
              </a:rPr>
              <a:t>Classe des récepteurs</a:t>
            </a:r>
            <a:r>
              <a:rPr lang="fr-FR" sz="3200" b="1" dirty="0" smtClean="0">
                <a:solidFill>
                  <a:srgbClr val="C00000"/>
                </a:solidFill>
                <a:latin typeface="Times New Roman" pitchFamily="18" charset="0"/>
                <a:ea typeface="Calibri" pitchFamily="34" charset="0"/>
                <a:cs typeface="Times New Roman" pitchFamily="18" charset="0"/>
              </a:rPr>
              <a:t> canaux </a:t>
            </a:r>
            <a:r>
              <a:rPr lang="fr-FR" sz="3200" b="1" dirty="0" smtClean="0">
                <a:latin typeface="Times New Roman" pitchFamily="18" charset="0"/>
                <a:ea typeface="Calibri" pitchFamily="34" charset="0"/>
                <a:cs typeface="Times New Roman" pitchFamily="18" charset="0"/>
              </a:rPr>
              <a:t>ioniques ou ligands-dépendants </a:t>
            </a:r>
          </a:p>
        </p:txBody>
      </p:sp>
      <p:sp>
        <p:nvSpPr>
          <p:cNvPr id="4" name="Titre 1"/>
          <p:cNvSpPr txBox="1">
            <a:spLocks/>
          </p:cNvSpPr>
          <p:nvPr/>
        </p:nvSpPr>
        <p:spPr>
          <a:xfrm>
            <a:off x="571472" y="0"/>
            <a:ext cx="7467600" cy="857256"/>
          </a:xfrm>
          <a:prstGeom prst="rect">
            <a:avLst/>
          </a:prstGeom>
          <a:ln w="76200"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anchor="ctr"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r>
              <a:rPr kumimoji="0" lang="fr-FR" sz="36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Calibri" pitchFamily="34" charset="0"/>
                <a:cs typeface="Times New Roman" pitchFamily="18" charset="0"/>
              </a:rPr>
              <a:t>Les récepteurs membranaires </a:t>
            </a:r>
            <a:endParaRPr kumimoji="0" lang="fr-FR" sz="3600" b="0" i="0" u="none" strike="noStrike" kern="1200" cap="small" spc="0" normalizeH="0" baseline="0" noProof="0" dirty="0">
              <a:ln>
                <a:noFill/>
              </a:ln>
              <a:solidFill>
                <a:schemeClr val="dk1"/>
              </a:solidFill>
              <a:effectLst/>
              <a:uLnTx/>
              <a:uFillTx/>
              <a:latin typeface="+mn-lt"/>
              <a:ea typeface="+mn-ea"/>
              <a:cs typeface="+mn-cs"/>
            </a:endParaRPr>
          </a:p>
        </p:txBody>
      </p:sp>
      <p:sp>
        <p:nvSpPr>
          <p:cNvPr id="5" name="Rectangle 1"/>
          <p:cNvSpPr>
            <a:spLocks noChangeArrowheads="1"/>
          </p:cNvSpPr>
          <p:nvPr/>
        </p:nvSpPr>
        <p:spPr bwMode="auto">
          <a:xfrm>
            <a:off x="142844" y="2143116"/>
            <a:ext cx="8786874" cy="4524315"/>
          </a:xfrm>
          <a:prstGeom prst="rect">
            <a:avLst/>
          </a:prstGeom>
          <a:ln>
            <a:headEnd/>
            <a:tailEnd/>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molécule informative module l'ouverture du canal et régule, en général, l'entrée dans la cellule soit des cations Na+ ou Ca2+, soit des anions Cl-.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Ces récepteurs canaux sont à différencier des</a:t>
            </a:r>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 </a:t>
            </a:r>
          </a:p>
          <a:p>
            <a:pPr marL="457200" marR="0" lvl="0" indent="-457200" algn="just" defTabSz="914400" rtl="0" eaLnBrk="0" fontAlgn="base" latinLnBrk="0" hangingPunct="0">
              <a:lnSpc>
                <a:spcPct val="100000"/>
              </a:lnSpc>
              <a:spcBef>
                <a:spcPct val="0"/>
              </a:spcBef>
              <a:spcAft>
                <a:spcPct val="0"/>
              </a:spcAft>
              <a:buClrTx/>
              <a:buSzTx/>
              <a:buFont typeface="+mj-lt"/>
              <a:buAutoNum type="arabicPeriod"/>
              <a:tabLst/>
            </a:pPr>
            <a:r>
              <a:rPr kumimoji="0" lang="fr-FR"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Canaux voltage dépendants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dont l'ouverture est régulée par le potentiel membranaire (</a:t>
            </a:r>
            <a:r>
              <a:rPr kumimoji="0" lang="fr-FR" sz="2400" b="1" i="0" u="none" strike="noStrike" cap="none" normalizeH="0" baseline="0" dirty="0" err="1" smtClean="0">
                <a:ln>
                  <a:noFill/>
                </a:ln>
                <a:solidFill>
                  <a:srgbClr val="C00000"/>
                </a:solidFill>
                <a:effectLst/>
                <a:latin typeface="Times New Roman" pitchFamily="18" charset="0"/>
                <a:ea typeface="Calibri" pitchFamily="34" charset="0"/>
                <a:cs typeface="Times New Roman" pitchFamily="18" charset="0"/>
              </a:rPr>
              <a:t>tensio</a:t>
            </a:r>
            <a:r>
              <a:rPr kumimoji="0" lang="fr-FR"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-dépendants</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dans ce cas une dépolarisation cellulaire favorisant leur ouverture</a:t>
            </a:r>
          </a:p>
          <a:p>
            <a:pPr marL="457200" marR="0" lvl="0" indent="-457200" algn="just" defTabSz="914400" rtl="0" eaLnBrk="0" fontAlgn="base" latinLnBrk="0" hangingPunct="0">
              <a:lnSpc>
                <a:spcPct val="100000"/>
              </a:lnSpc>
              <a:spcBef>
                <a:spcPct val="0"/>
              </a:spcBef>
              <a:spcAft>
                <a:spcPct val="0"/>
              </a:spcAft>
              <a:buClrTx/>
              <a:buSzTx/>
              <a:tabLst/>
            </a:pPr>
            <a:endPar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457200" marR="0" lvl="0" indent="-457200" algn="just" defTabSz="914400" rtl="0" eaLnBrk="0" fontAlgn="base" latinLnBrk="0" hangingPunct="0">
              <a:lnSpc>
                <a:spcPct val="100000"/>
              </a:lnSpc>
              <a:spcBef>
                <a:spcPct val="0"/>
              </a:spcBef>
              <a:spcAft>
                <a:spcPct val="0"/>
              </a:spcAft>
              <a:buClrTx/>
              <a:buSzTx/>
              <a:buFont typeface="+mj-lt"/>
              <a:buAutoNum type="arabicPeriod" startAt="2"/>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Canaux dont l'ouverture est régulée par l'intermédiaire d'une </a:t>
            </a:r>
            <a:r>
              <a:rPr kumimoji="0" lang="fr-FR" sz="2400" b="1" i="0" u="none" strike="noStrike" cap="none" normalizeH="0" baseline="0" dirty="0" smtClean="0">
                <a:ln>
                  <a:noFill/>
                </a:ln>
                <a:solidFill>
                  <a:srgbClr val="000066"/>
                </a:solidFill>
                <a:effectLst/>
                <a:latin typeface="Times New Roman" pitchFamily="18" charset="0"/>
                <a:ea typeface="Calibri" pitchFamily="34" charset="0"/>
                <a:cs typeface="Times New Roman" pitchFamily="18" charset="0"/>
              </a:rPr>
              <a:t>variation de la concentration intracellulaire du Ca2+, de l'</a:t>
            </a:r>
            <a:r>
              <a:rPr kumimoji="0" lang="fr-FR" sz="2400" b="1" i="0" u="none" strike="noStrike" cap="none" normalizeH="0" baseline="0" dirty="0" err="1" smtClean="0">
                <a:ln>
                  <a:noFill/>
                </a:ln>
                <a:solidFill>
                  <a:srgbClr val="000066"/>
                </a:solidFill>
                <a:effectLst/>
                <a:latin typeface="Times New Roman" pitchFamily="18" charset="0"/>
                <a:ea typeface="Calibri" pitchFamily="34" charset="0"/>
                <a:cs typeface="Times New Roman" pitchFamily="18" charset="0"/>
              </a:rPr>
              <a:t>AMPc</a:t>
            </a:r>
            <a:r>
              <a:rPr kumimoji="0" lang="fr-FR" sz="2400" b="1" i="0" u="none" strike="noStrike" cap="none" normalizeH="0" baseline="0" dirty="0" smtClean="0">
                <a:ln>
                  <a:noFill/>
                </a:ln>
                <a:solidFill>
                  <a:srgbClr val="000066"/>
                </a:solidFill>
                <a:effectLst/>
                <a:latin typeface="Times New Roman" pitchFamily="18" charset="0"/>
                <a:ea typeface="Calibri" pitchFamily="34" charset="0"/>
                <a:cs typeface="Times New Roman" pitchFamily="18" charset="0"/>
              </a:rPr>
              <a:t> ou du </a:t>
            </a:r>
            <a:r>
              <a:rPr kumimoji="0" lang="fr-FR" sz="2400" b="1" i="0" u="none" strike="noStrike" cap="none" normalizeH="0" baseline="0" dirty="0" err="1" smtClean="0">
                <a:ln>
                  <a:noFill/>
                </a:ln>
                <a:solidFill>
                  <a:srgbClr val="000066"/>
                </a:solidFill>
                <a:effectLst/>
                <a:latin typeface="Times New Roman" pitchFamily="18" charset="0"/>
                <a:ea typeface="Calibri" pitchFamily="34" charset="0"/>
                <a:cs typeface="Times New Roman" pitchFamily="18" charset="0"/>
              </a:rPr>
              <a:t>GMPc</a:t>
            </a:r>
            <a:r>
              <a:rPr kumimoji="0" lang="fr-FR" sz="2400" b="0" i="0" u="none" strike="noStrike" cap="none" normalizeH="0" baseline="0" dirty="0" smtClean="0">
                <a:ln>
                  <a:noFill/>
                </a:ln>
                <a:solidFill>
                  <a:srgbClr val="000066"/>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65</a:t>
            </a:fld>
            <a:endParaRPr lang="fr-FR"/>
          </a:p>
        </p:txBody>
      </p:sp>
      <p:sp>
        <p:nvSpPr>
          <p:cNvPr id="3073" name="Rectangle 1"/>
          <p:cNvSpPr>
            <a:spLocks noChangeArrowheads="1"/>
          </p:cNvSpPr>
          <p:nvPr/>
        </p:nvSpPr>
        <p:spPr bwMode="auto">
          <a:xfrm>
            <a:off x="285720" y="428604"/>
            <a:ext cx="8215370" cy="6186309"/>
          </a:xfrm>
          <a:prstGeom prst="rect">
            <a:avLst/>
          </a:prstGeom>
          <a:ln>
            <a:headEnd/>
            <a:tailEnd/>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342900" algn="justLow" defTabSz="914400" rtl="0" eaLnBrk="1" fontAlgn="base" latinLnBrk="0" hangingPunct="1">
              <a:lnSpc>
                <a:spcPct val="150000"/>
              </a:lnSpc>
              <a:spcBef>
                <a:spcPct val="0"/>
              </a:spcBef>
              <a:spcAft>
                <a:spcPct val="0"/>
              </a:spcAft>
              <a:buClrTx/>
              <a:buSzTx/>
              <a:buFontTx/>
              <a:buNone/>
              <a:tabLst/>
            </a:pPr>
            <a:r>
              <a:rPr kumimoji="0" lang="fr-FR" sz="2400" b="1" i="1"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récepteurs canaux cationiques :</a:t>
            </a:r>
          </a:p>
          <a:p>
            <a:pPr marL="0" marR="0" lvl="0" indent="342900" algn="justLow" defTabSz="914400" rtl="0" eaLnBrk="1" fontAlgn="base" latinLnBrk="0" hangingPunct="1">
              <a:lnSpc>
                <a:spcPct val="150000"/>
              </a:lnSpc>
              <a:spcBef>
                <a:spcPct val="0"/>
              </a:spcBef>
              <a:spcAft>
                <a:spcPct val="0"/>
              </a:spcAft>
              <a:buClrTx/>
              <a:buSzTx/>
              <a:buFont typeface="Wingdings" pitchFamily="2" charset="2"/>
              <a:buChar char="q"/>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Récepteurs</a:t>
            </a:r>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lang="fr-FR" sz="2400" b="1" dirty="0" smtClean="0">
                <a:solidFill>
                  <a:schemeClr val="tx1"/>
                </a:solidFill>
                <a:latin typeface="Times New Roman" pitchFamily="18" charset="0"/>
                <a:ea typeface="Calibri" pitchFamily="34" charset="0"/>
                <a:cs typeface="Times New Roman" pitchFamily="18" charset="0"/>
              </a:rPr>
              <a:t>canaux cationiques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présents au  niveau du</a:t>
            </a:r>
          </a:p>
          <a:p>
            <a:pPr marL="0" marR="0" lvl="0" indent="342900" algn="justLow" defTabSz="914400" rtl="0" eaLnBrk="1" fontAlgn="base" latinLnBrk="0" hangingPunct="1">
              <a:lnSpc>
                <a:spcPct val="150000"/>
              </a:lnSpc>
              <a:spcBef>
                <a:spcPct val="0"/>
              </a:spcBef>
              <a:spcAft>
                <a:spcPct val="0"/>
              </a:spcAft>
              <a:buClrTx/>
              <a:buSzTx/>
              <a:buFont typeface="Wingdings" pitchFamily="2" charset="2"/>
              <a:buChar char="Ø"/>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Système nerveux </a:t>
            </a:r>
          </a:p>
          <a:p>
            <a:pPr marL="0" marR="0" lvl="0" indent="342900" algn="justLow" defTabSz="914400" rtl="0" eaLnBrk="1" fontAlgn="base" latinLnBrk="0" hangingPunct="1">
              <a:lnSpc>
                <a:spcPct val="150000"/>
              </a:lnSpc>
              <a:spcBef>
                <a:spcPct val="0"/>
              </a:spcBef>
              <a:spcAft>
                <a:spcPct val="0"/>
              </a:spcAft>
              <a:buClrTx/>
              <a:buSzTx/>
              <a:buFont typeface="Wingdings" pitchFamily="2" charset="2"/>
              <a:buChar char="Ø"/>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Muscles squelettiques </a:t>
            </a:r>
          </a:p>
          <a:p>
            <a:pPr marL="0" marR="0" lvl="0" indent="342900" algn="justLow" defTabSz="914400" rtl="0" eaLnBrk="1" fontAlgn="base" latinLnBrk="0" hangingPunct="1">
              <a:lnSpc>
                <a:spcPct val="150000"/>
              </a:lnSpc>
              <a:spcBef>
                <a:spcPct val="0"/>
              </a:spcBef>
              <a:spcAft>
                <a:spcPct val="0"/>
              </a:spcAft>
              <a:buClrTx/>
              <a:buSzTx/>
              <a:buFont typeface="Wingdings" pitchFamily="2" charset="2"/>
              <a:buChar char="q"/>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Récepteurs nicotiniques avec canal ionique (sodique).</a:t>
            </a:r>
          </a:p>
          <a:p>
            <a:pPr marL="0" marR="0" lvl="0" indent="342900" algn="justLow" defTabSz="914400" rtl="0" eaLnBrk="1" fontAlgn="base" latinLnBrk="0" hangingPunct="1">
              <a:lnSpc>
                <a:spcPct val="150000"/>
              </a:lnSpc>
              <a:spcBef>
                <a:spcPct val="0"/>
              </a:spcBef>
              <a:spcAft>
                <a:spcPct val="0"/>
              </a:spcAft>
              <a:buClrTx/>
              <a:buSzTx/>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L'ouverture des canaux cationiques,  favorisant l'entrée de Na+ et/ou du Ca2+ dans la cellule</a:t>
            </a:r>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et entraîne une dépolarisation et une augmentation de l'excitabilité. </a:t>
            </a:r>
          </a:p>
          <a:p>
            <a:pPr marL="0" marR="0" lvl="0" indent="342900" algn="justLow" defTabSz="914400" rtl="0" eaLnBrk="1" fontAlgn="base" latinLnBrk="0" hangingPunct="1">
              <a:lnSpc>
                <a:spcPct val="150000"/>
              </a:lnSpc>
              <a:spcBef>
                <a:spcPct val="0"/>
              </a:spcBef>
              <a:spcAft>
                <a:spcPct val="0"/>
              </a:spcAft>
              <a:buClrTx/>
              <a:buSzTx/>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Au coté des récepteurs nicotiniques, nous avons les récepteurs de la sérotonine (HT3), du glutamate et de l'</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aspartate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66</a:t>
            </a:fld>
            <a:endParaRPr lang="fr-FR"/>
          </a:p>
        </p:txBody>
      </p:sp>
      <p:pic>
        <p:nvPicPr>
          <p:cNvPr id="3" name="Image 2"/>
          <p:cNvPicPr/>
          <p:nvPr/>
        </p:nvPicPr>
        <p:blipFill>
          <a:blip r:embed="rId2" cstate="print"/>
          <a:srcRect/>
          <a:stretch>
            <a:fillRect/>
          </a:stretch>
        </p:blipFill>
        <p:spPr bwMode="auto">
          <a:xfrm>
            <a:off x="642910" y="285728"/>
            <a:ext cx="7786742" cy="5643602"/>
          </a:xfrm>
          <a:prstGeom prst="rect">
            <a:avLst/>
          </a:prstGeom>
          <a:noFill/>
          <a:ln w="9525">
            <a:noFill/>
            <a:miter lim="800000"/>
            <a:headEnd/>
            <a:tailEnd/>
          </a:ln>
        </p:spPr>
      </p:pic>
      <p:sp>
        <p:nvSpPr>
          <p:cNvPr id="1025" name="Rectangle 1"/>
          <p:cNvSpPr>
            <a:spLocks noChangeArrowheads="1"/>
          </p:cNvSpPr>
          <p:nvPr/>
        </p:nvSpPr>
        <p:spPr bwMode="auto">
          <a:xfrm>
            <a:off x="357158" y="5903893"/>
            <a:ext cx="8212376"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342900" algn="justLow"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Figure : le récepteur nicotinique de l’acétylcholine</a:t>
            </a:r>
          </a:p>
          <a:p>
            <a:pPr marL="0" marR="0" lvl="0" indent="342900" algn="justLow"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(vue en coupe)</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67</a:t>
            </a:fld>
            <a:endParaRPr lang="fr-FR"/>
          </a:p>
        </p:txBody>
      </p:sp>
      <p:pic>
        <p:nvPicPr>
          <p:cNvPr id="1026" name="Picture 2"/>
          <p:cNvPicPr>
            <a:picLocks noChangeAspect="1" noChangeArrowheads="1"/>
          </p:cNvPicPr>
          <p:nvPr/>
        </p:nvPicPr>
        <p:blipFill>
          <a:blip r:embed="rId2"/>
          <a:srcRect/>
          <a:stretch>
            <a:fillRect/>
          </a:stretch>
        </p:blipFill>
        <p:spPr bwMode="auto">
          <a:xfrm>
            <a:off x="928662" y="214290"/>
            <a:ext cx="7072361" cy="4091008"/>
          </a:xfrm>
          <a:prstGeom prst="rect">
            <a:avLst/>
          </a:prstGeom>
          <a:noFill/>
          <a:ln w="9525">
            <a:noFill/>
            <a:miter lim="800000"/>
            <a:headEnd/>
            <a:tailEnd/>
          </a:ln>
          <a:effectLst/>
        </p:spPr>
      </p:pic>
      <p:sp>
        <p:nvSpPr>
          <p:cNvPr id="4" name="Rectangle 3"/>
          <p:cNvSpPr/>
          <p:nvPr/>
        </p:nvSpPr>
        <p:spPr>
          <a:xfrm>
            <a:off x="0" y="4272677"/>
            <a:ext cx="8858280" cy="26776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2400" dirty="0" smtClean="0">
                <a:latin typeface="Times New Roman" pitchFamily="18" charset="0"/>
                <a:cs typeface="Times New Roman" pitchFamily="18" charset="0"/>
              </a:rPr>
              <a:t>Figure: Récepteurs </a:t>
            </a:r>
            <a:r>
              <a:rPr lang="fr-FR" sz="2400" dirty="0" err="1" smtClean="0">
                <a:latin typeface="Times New Roman" pitchFamily="18" charset="0"/>
                <a:cs typeface="Times New Roman" pitchFamily="18" charset="0"/>
              </a:rPr>
              <a:t>tetramériques</a:t>
            </a:r>
            <a:r>
              <a:rPr lang="fr-FR" sz="2400" dirty="0" smtClean="0">
                <a:latin typeface="Times New Roman" pitchFamily="18" charset="0"/>
                <a:cs typeface="Times New Roman" pitchFamily="18" charset="0"/>
              </a:rPr>
              <a:t> activés par le glutamate</a:t>
            </a:r>
          </a:p>
          <a:p>
            <a:pPr algn="just"/>
            <a:r>
              <a:rPr lang="fr-FR" sz="2400" dirty="0" smtClean="0">
                <a:latin typeface="Times New Roman" pitchFamily="18" charset="0"/>
                <a:cs typeface="Times New Roman" pitchFamily="18" charset="0"/>
              </a:rPr>
              <a:t>Ils sont structurés en 4 sous-unités homologues. Chaque sous-unité contient : - un domaine </a:t>
            </a:r>
            <a:r>
              <a:rPr lang="fr-FR" sz="2400" dirty="0" err="1" smtClean="0">
                <a:latin typeface="Times New Roman" pitchFamily="18" charset="0"/>
                <a:cs typeface="Times New Roman" pitchFamily="18" charset="0"/>
              </a:rPr>
              <a:t>amino</a:t>
            </a:r>
            <a:r>
              <a:rPr lang="fr-FR" sz="2400" dirty="0" smtClean="0">
                <a:latin typeface="Times New Roman" pitchFamily="18" charset="0"/>
                <a:cs typeface="Times New Roman" pitchFamily="18" charset="0"/>
              </a:rPr>
              <a:t> terminal </a:t>
            </a:r>
            <a:r>
              <a:rPr lang="fr-FR" sz="2400" dirty="0" err="1" smtClean="0">
                <a:latin typeface="Times New Roman" pitchFamily="18" charset="0"/>
                <a:cs typeface="Times New Roman" pitchFamily="18" charset="0"/>
              </a:rPr>
              <a:t>extra-cellulaire</a:t>
            </a:r>
            <a:r>
              <a:rPr lang="fr-FR" sz="2400" dirty="0" smtClean="0">
                <a:latin typeface="Times New Roman" pitchFamily="18" charset="0"/>
                <a:cs typeface="Times New Roman" pitchFamily="18" charset="0"/>
              </a:rPr>
              <a:t>, suivi par une moitié du domaine de fixation du ligand, puis 2 segments transmembranaires séparés par une boucle , la seconde moitié du domaine de fixation du ligand  et enfin un 3ème segment transmembranaire</a:t>
            </a:r>
            <a:endParaRPr lang="fr-FR" sz="2400" dirty="0">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68</a:t>
            </a:fld>
            <a:endParaRPr lang="fr-FR"/>
          </a:p>
        </p:txBody>
      </p:sp>
      <p:sp>
        <p:nvSpPr>
          <p:cNvPr id="74753" name="Rectangle 1"/>
          <p:cNvSpPr>
            <a:spLocks noChangeArrowheads="1"/>
          </p:cNvSpPr>
          <p:nvPr/>
        </p:nvSpPr>
        <p:spPr bwMode="auto">
          <a:xfrm>
            <a:off x="357158" y="428604"/>
            <a:ext cx="7929618" cy="5632311"/>
          </a:xfrm>
          <a:prstGeom prst="rect">
            <a:avLst/>
          </a:prstGeom>
          <a:ln>
            <a:headEnd/>
            <a:tailEnd/>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342900" algn="justLow" defTabSz="914400" rtl="0" eaLnBrk="1" fontAlgn="base" latinLnBrk="0" hangingPunct="1">
              <a:lnSpc>
                <a:spcPct val="150000"/>
              </a:lnSpc>
              <a:spcBef>
                <a:spcPct val="0"/>
              </a:spcBef>
              <a:spcAft>
                <a:spcPct val="0"/>
              </a:spcAft>
              <a:buClrTx/>
              <a:buSzTx/>
              <a:buFontTx/>
              <a:buNone/>
              <a:tabLst/>
            </a:pPr>
            <a:r>
              <a:rPr kumimoji="0" lang="fr-FR" sz="2400" b="1" i="1"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récepteurs canaux anioniques comme le canal chlorure Cl-</a:t>
            </a:r>
          </a:p>
          <a:p>
            <a:pPr marL="0" marR="0" lvl="0" indent="342900" algn="justLow" defTabSz="914400" rtl="0" eaLnBrk="1" fontAlgn="base" latinLnBrk="0" hangingPunct="1">
              <a:lnSpc>
                <a:spcPct val="15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Cette deuxième catégorie de récepteurs est représentée par la famille des Récepteurs GABAA, auxquels sont associés les récepteurs aux Benzodiazépines qui modulent l'ouverture du canal perméable aux ions Cl- et les Récepteurs de la glycine qui favorisent aussi l'ouverture des canaux Cl-</a:t>
            </a:r>
            <a:endParaRPr lang="fr-FR" sz="2400" b="1" dirty="0" smtClean="0">
              <a:latin typeface="Times New Roman" pitchFamily="18" charset="0"/>
              <a:ea typeface="Calibri" pitchFamily="34" charset="0"/>
              <a:cs typeface="Times New Roman" pitchFamily="18" charset="0"/>
            </a:endParaRPr>
          </a:p>
          <a:p>
            <a:pPr marL="0" marR="0" lvl="0" indent="342900" algn="justLow" defTabSz="914400" rtl="0" eaLnBrk="1" fontAlgn="base" latinLnBrk="0" hangingPunct="1">
              <a:lnSpc>
                <a:spcPct val="15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pénétration des ions Cl- dans la cellule augmente sa polarisation et diminue son excitabilité.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76200"/>
        </p:spPr>
        <p:style>
          <a:lnRef idx="2">
            <a:schemeClr val="accent2"/>
          </a:lnRef>
          <a:fillRef idx="1">
            <a:schemeClr val="lt1"/>
          </a:fillRef>
          <a:effectRef idx="0">
            <a:schemeClr val="accent2"/>
          </a:effectRef>
          <a:fontRef idx="minor">
            <a:schemeClr val="dk1"/>
          </a:fontRef>
        </p:style>
        <p:txBody>
          <a:bodyPr anchor="ctr"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4000" b="1"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Calibri" pitchFamily="34" charset="0"/>
                <a:cs typeface="Times New Roman" pitchFamily="18" charset="0"/>
              </a:rPr>
              <a:t>Les récepteurs intracellulaires</a:t>
            </a:r>
            <a:endParaRPr lang="fr-FR" sz="4000"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Espace réservé du contenu 2"/>
          <p:cNvSpPr>
            <a:spLocks noGrp="1"/>
          </p:cNvSpPr>
          <p:nvPr>
            <p:ph sz="quarter" idx="1"/>
          </p:nvPr>
        </p:nvSpPr>
        <p:spPr>
          <a:xfrm>
            <a:off x="457200" y="2000240"/>
            <a:ext cx="7467600" cy="4473712"/>
          </a:xfrm>
        </p:spPr>
        <p:txBody>
          <a:bodyPr/>
          <a:lstStyle/>
          <a:p>
            <a:pPr lvl="0" algn="just">
              <a:buClrTx/>
              <a:buFont typeface="Wingdings" pitchFamily="2" charset="2"/>
              <a:buChar char="q"/>
            </a:pPr>
            <a:r>
              <a:rPr lang="fr-FR" sz="2800" b="1" dirty="0" smtClean="0">
                <a:latin typeface="Times New Roman" pitchFamily="18" charset="0"/>
                <a:ea typeface="Calibri" pitchFamily="34" charset="0"/>
                <a:cs typeface="Times New Roman" pitchFamily="18" charset="0"/>
              </a:rPr>
              <a:t>Les récepteurs intracellulaires sont des protéines </a:t>
            </a:r>
            <a:r>
              <a:rPr lang="fr-FR" sz="2800" b="1" dirty="0" err="1" smtClean="0">
                <a:latin typeface="Times New Roman" pitchFamily="18" charset="0"/>
                <a:ea typeface="Calibri" pitchFamily="34" charset="0"/>
                <a:cs typeface="Times New Roman" pitchFamily="18" charset="0"/>
              </a:rPr>
              <a:t>hyaloplasmiques</a:t>
            </a:r>
            <a:r>
              <a:rPr lang="fr-FR" sz="2800" b="1" dirty="0" smtClean="0">
                <a:latin typeface="Times New Roman" pitchFamily="18" charset="0"/>
                <a:ea typeface="Calibri" pitchFamily="34" charset="0"/>
                <a:cs typeface="Times New Roman" pitchFamily="18" charset="0"/>
              </a:rPr>
              <a:t> ou nucléaires qui captent des signaux  de nature liposolubles </a:t>
            </a:r>
          </a:p>
          <a:p>
            <a:pPr lvl="0" algn="just">
              <a:buClrTx/>
              <a:buNone/>
            </a:pPr>
            <a:endParaRPr lang="fr-FR" sz="2800" b="1" dirty="0" smtClean="0">
              <a:latin typeface="Times New Roman" pitchFamily="18" charset="0"/>
              <a:ea typeface="Calibri" pitchFamily="34" charset="0"/>
              <a:cs typeface="Times New Roman" pitchFamily="18" charset="0"/>
            </a:endParaRPr>
          </a:p>
          <a:p>
            <a:pPr lvl="0" algn="just">
              <a:buClrTx/>
              <a:buNone/>
            </a:pPr>
            <a:r>
              <a:rPr lang="fr-FR" sz="2800" b="1" i="1" dirty="0" smtClean="0">
                <a:latin typeface="Times New Roman" pitchFamily="18" charset="0"/>
                <a:ea typeface="Calibri" pitchFamily="34" charset="0"/>
                <a:cs typeface="Times New Roman" pitchFamily="18" charset="0"/>
              </a:rPr>
              <a:t>Exemple de signaux:</a:t>
            </a:r>
          </a:p>
          <a:p>
            <a:pPr lvl="0" algn="just">
              <a:buClrTx/>
              <a:buNone/>
            </a:pPr>
            <a:r>
              <a:rPr lang="fr-FR" sz="2800" b="1" i="1" dirty="0" smtClean="0">
                <a:latin typeface="Times New Roman" pitchFamily="18" charset="0"/>
                <a:ea typeface="Calibri" pitchFamily="34" charset="0"/>
                <a:cs typeface="Times New Roman" pitchFamily="18" charset="0"/>
              </a:rPr>
              <a:t>                   </a:t>
            </a:r>
            <a:r>
              <a:rPr lang="fr-FR" sz="2800" b="1" dirty="0" smtClean="0">
                <a:latin typeface="Times New Roman" pitchFamily="18" charset="0"/>
                <a:ea typeface="Calibri" pitchFamily="34" charset="0"/>
                <a:cs typeface="Times New Roman" pitchFamily="18" charset="0"/>
              </a:rPr>
              <a:t>Hormones stéroïdes</a:t>
            </a:r>
          </a:p>
          <a:p>
            <a:pPr lvl="0" algn="just">
              <a:buClrTx/>
              <a:buNone/>
            </a:pPr>
            <a:r>
              <a:rPr lang="fr-FR" sz="2800" b="1" dirty="0" smtClean="0">
                <a:latin typeface="Times New Roman" pitchFamily="18" charset="0"/>
                <a:ea typeface="Calibri" pitchFamily="34" charset="0"/>
                <a:cs typeface="Times New Roman" pitchFamily="18" charset="0"/>
              </a:rPr>
              <a:t>                                      Hormones thyroïdiennes.  </a:t>
            </a:r>
          </a:p>
          <a:p>
            <a:pPr lvl="0">
              <a:buNone/>
            </a:pPr>
            <a:endParaRPr lang="fr-FR" dirty="0" smtClean="0">
              <a:latin typeface="Times New Roman" pitchFamily="18" charset="0"/>
              <a:cs typeface="Times New Roman" pitchFamily="18" charset="0"/>
            </a:endParaRPr>
          </a:p>
          <a:p>
            <a:endParaRPr lang="fr-FR" dirty="0"/>
          </a:p>
        </p:txBody>
      </p:sp>
      <p:sp>
        <p:nvSpPr>
          <p:cNvPr id="4" name="Espace réservé du numéro de diapositive 3"/>
          <p:cNvSpPr>
            <a:spLocks noGrp="1"/>
          </p:cNvSpPr>
          <p:nvPr>
            <p:ph type="sldNum" sz="quarter" idx="15"/>
          </p:nvPr>
        </p:nvSpPr>
        <p:spPr/>
        <p:txBody>
          <a:bodyPr/>
          <a:lstStyle/>
          <a:p>
            <a:fld id="{B75B805E-5C2A-44E2-95C3-9B9A669011CC}" type="slidenum">
              <a:rPr lang="fr-FR" smtClean="0"/>
              <a:pPr/>
              <a:t>69</a:t>
            </a:fld>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642918"/>
            <a:ext cx="8286808" cy="582594"/>
          </a:xfrm>
        </p:spPr>
        <p:txBody>
          <a:bodyPr>
            <a:noAutofit/>
          </a:bodyPr>
          <a:lstStyle/>
          <a:p>
            <a:r>
              <a:rPr lang="fr-FR" sz="4400" b="1" dirty="0" smtClean="0">
                <a:latin typeface="Times New Roman" pitchFamily="18" charset="0"/>
                <a:cs typeface="Times New Roman" pitchFamily="18" charset="0"/>
              </a:rPr>
              <a:t>les récepteurs cellulaires</a:t>
            </a:r>
            <a:endParaRPr lang="fr-FR" sz="4400" dirty="0">
              <a:latin typeface="Times New Roman" pitchFamily="18" charset="0"/>
              <a:cs typeface="Times New Roman" pitchFamily="18" charset="0"/>
            </a:endParaRPr>
          </a:p>
        </p:txBody>
      </p:sp>
      <p:sp>
        <p:nvSpPr>
          <p:cNvPr id="3" name="Espace réservé du contenu 2"/>
          <p:cNvSpPr>
            <a:spLocks noGrp="1"/>
          </p:cNvSpPr>
          <p:nvPr>
            <p:ph sz="quarter" idx="1"/>
          </p:nvPr>
        </p:nvSpPr>
        <p:spPr>
          <a:xfrm>
            <a:off x="214282" y="1500174"/>
            <a:ext cx="8472518" cy="757230"/>
          </a:xfrm>
        </p:spPr>
        <p:txBody>
          <a:bodyPr>
            <a:noAutofit/>
          </a:bodyPr>
          <a:lstStyle/>
          <a:p>
            <a:r>
              <a:rPr lang="fr-FR" sz="3300" b="1" u="sng" dirty="0" smtClean="0">
                <a:latin typeface="Times New Roman" pitchFamily="18" charset="0"/>
                <a:cs typeface="Times New Roman" pitchFamily="18" charset="0"/>
              </a:rPr>
              <a:t>les différents types de récepteurs cellulaires</a:t>
            </a:r>
            <a:endParaRPr lang="fr-FR" sz="3300" dirty="0">
              <a:latin typeface="Times New Roman" pitchFamily="18" charset="0"/>
              <a:cs typeface="Times New Roman" pitchFamily="18" charset="0"/>
            </a:endParaRPr>
          </a:p>
        </p:txBody>
      </p:sp>
      <p:sp>
        <p:nvSpPr>
          <p:cNvPr id="1025" name="Rectangle 1"/>
          <p:cNvSpPr>
            <a:spLocks noChangeArrowheads="1"/>
          </p:cNvSpPr>
          <p:nvPr/>
        </p:nvSpPr>
        <p:spPr bwMode="auto">
          <a:xfrm>
            <a:off x="714348" y="2571744"/>
            <a:ext cx="7429552" cy="28969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200000"/>
              </a:lnSpc>
              <a:spcBef>
                <a:spcPct val="0"/>
              </a:spcBef>
              <a:spcAft>
                <a:spcPct val="0"/>
              </a:spcAft>
              <a:buClrTx/>
              <a:buSzTx/>
              <a:buFontTx/>
              <a:buNone/>
              <a:tabLst>
                <a:tab pos="457200" algn="l"/>
              </a:tabLst>
            </a:pPr>
            <a:r>
              <a:rPr kumimoji="0" lang="fr-FR"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Il existe deux types de récepteurs : </a:t>
            </a:r>
          </a:p>
          <a:p>
            <a:pPr marL="457200" marR="0" lvl="0" indent="-457200" algn="justLow" defTabSz="914400" rtl="0" eaLnBrk="1" fontAlgn="base" latinLnBrk="0" hangingPunct="1">
              <a:lnSpc>
                <a:spcPct val="200000"/>
              </a:lnSpc>
              <a:spcBef>
                <a:spcPct val="0"/>
              </a:spcBef>
              <a:spcAft>
                <a:spcPct val="0"/>
              </a:spcAft>
              <a:buClrTx/>
              <a:buSzTx/>
              <a:buFont typeface="+mj-lt"/>
              <a:buAutoNum type="arabicParenR"/>
              <a:tabLst>
                <a:tab pos="457200" algn="l"/>
              </a:tabLst>
            </a:pPr>
            <a:r>
              <a:rPr kumimoji="0" lang="fr-FR" sz="3200" b="1" i="0" u="none" strike="noStrike" cap="none" normalizeH="0" baseline="0" dirty="0" smtClean="0">
                <a:ln>
                  <a:noFill/>
                </a:ln>
                <a:solidFill>
                  <a:schemeClr val="accent1">
                    <a:lumMod val="75000"/>
                  </a:schemeClr>
                </a:solidFill>
                <a:effectLst/>
                <a:latin typeface="Times New Roman" pitchFamily="18" charset="0"/>
                <a:ea typeface="Calibri" pitchFamily="34" charset="0"/>
                <a:cs typeface="Times New Roman" pitchFamily="18" charset="0"/>
              </a:rPr>
              <a:t>Les récepteurs membranaires </a:t>
            </a:r>
          </a:p>
          <a:p>
            <a:pPr marL="457200" marR="0" lvl="0" indent="-457200" algn="justLow" defTabSz="914400" rtl="0" eaLnBrk="1" fontAlgn="base" latinLnBrk="0" hangingPunct="1">
              <a:lnSpc>
                <a:spcPct val="200000"/>
              </a:lnSpc>
              <a:spcBef>
                <a:spcPct val="0"/>
              </a:spcBef>
              <a:spcAft>
                <a:spcPct val="0"/>
              </a:spcAft>
              <a:buClrTx/>
              <a:buSzTx/>
              <a:buFont typeface="+mj-lt"/>
              <a:buAutoNum type="arabicParenR"/>
              <a:tabLst>
                <a:tab pos="457200" algn="l"/>
              </a:tabLst>
            </a:pPr>
            <a:r>
              <a:rPr kumimoji="0" lang="fr-FR" sz="32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Les récepteurs intracellulaires. </a:t>
            </a:r>
            <a:endParaRPr kumimoji="0" lang="fr-FR" sz="3200" b="0" i="0" u="none" strike="noStrike" cap="none" normalizeH="0" baseline="0" dirty="0" smtClean="0">
              <a:ln>
                <a:noFill/>
              </a:ln>
              <a:solidFill>
                <a:srgbClr val="0070C0"/>
              </a:solidFill>
              <a:effectLst/>
              <a:latin typeface="Times New Roman" pitchFamily="18" charset="0"/>
              <a:cs typeface="Times New Roman" pitchFamily="18" charset="0"/>
            </a:endParaRPr>
          </a:p>
        </p:txBody>
      </p:sp>
      <p:sp>
        <p:nvSpPr>
          <p:cNvPr id="5" name="Espace réservé du numéro de diapositive 4"/>
          <p:cNvSpPr>
            <a:spLocks noGrp="1"/>
          </p:cNvSpPr>
          <p:nvPr>
            <p:ph type="sldNum" sz="quarter" idx="15"/>
          </p:nvPr>
        </p:nvSpPr>
        <p:spPr/>
        <p:txBody>
          <a:bodyPr/>
          <a:lstStyle/>
          <a:p>
            <a:fld id="{B75B805E-5C2A-44E2-95C3-9B9A669011CC}" type="slidenum">
              <a:rPr lang="fr-FR" smtClean="0"/>
              <a:pPr/>
              <a:t>7</a:t>
            </a:fld>
            <a:endParaRPr lang="fr-F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5"/>
          </p:nvPr>
        </p:nvSpPr>
        <p:spPr/>
        <p:txBody>
          <a:bodyPr/>
          <a:lstStyle/>
          <a:p>
            <a:fld id="{B75B805E-5C2A-44E2-95C3-9B9A669011CC}" type="slidenum">
              <a:rPr lang="fr-FR" smtClean="0"/>
              <a:pPr/>
              <a:t>70</a:t>
            </a:fld>
            <a:endParaRPr lang="fr-FR"/>
          </a:p>
        </p:txBody>
      </p:sp>
      <p:sp>
        <p:nvSpPr>
          <p:cNvPr id="75777" name="Rectangle 1"/>
          <p:cNvSpPr>
            <a:spLocks noChangeArrowheads="1"/>
          </p:cNvSpPr>
          <p:nvPr/>
        </p:nvSpPr>
        <p:spPr bwMode="auto">
          <a:xfrm>
            <a:off x="500034" y="857232"/>
            <a:ext cx="7858180" cy="445795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50000"/>
              </a:lnSpc>
              <a:spcBef>
                <a:spcPct val="0"/>
              </a:spcBef>
              <a:spcAft>
                <a:spcPct val="0"/>
              </a:spcAft>
              <a:buClrTx/>
              <a:buSzTx/>
              <a:buFont typeface="Wingdings" pitchFamily="2" charset="2"/>
              <a:buChar char="q"/>
              <a:tabLst/>
            </a:pPr>
            <a:r>
              <a:rPr kumimoji="0" lang="fr-FR"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Les récepteurs protéiques intracellulaires logent soit dans le cytoplasme soit dans le noyau des cellules cibles.</a:t>
            </a:r>
          </a:p>
          <a:p>
            <a:pPr marL="0" marR="0" lvl="0" indent="0" algn="justLow" defTabSz="914400" rtl="0" eaLnBrk="1" fontAlgn="base" latinLnBrk="0" hangingPunct="1">
              <a:lnSpc>
                <a:spcPct val="150000"/>
              </a:lnSpc>
              <a:spcBef>
                <a:spcPct val="0"/>
              </a:spcBef>
              <a:spcAft>
                <a:spcPct val="0"/>
              </a:spcAft>
              <a:buClrTx/>
              <a:buSzTx/>
              <a:buFont typeface="Wingdings" pitchFamily="2" charset="2"/>
              <a:buChar char="q"/>
              <a:tabLst/>
            </a:pPr>
            <a:r>
              <a:rPr lang="fr-FR" sz="2400" b="1" dirty="0" smtClean="0">
                <a:solidFill>
                  <a:srgbClr val="000000"/>
                </a:solidFill>
                <a:latin typeface="Times New Roman" pitchFamily="18" charset="0"/>
                <a:ea typeface="Times New Roman" pitchFamily="18" charset="0"/>
                <a:cs typeface="Times New Roman" pitchFamily="18" charset="0"/>
              </a:rPr>
              <a:t> Ils </a:t>
            </a:r>
            <a:r>
              <a:rPr kumimoji="0" lang="fr-FR"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sont  stimulés par les messagers qui entraînent des effets nucléaires ou génomiques, notamment une modification de la transcription du DNA en RNA</a:t>
            </a:r>
          </a:p>
          <a:p>
            <a:pPr marL="0" marR="0" lvl="0" indent="0" algn="justLow" defTabSz="914400" rtl="0" eaLnBrk="1" fontAlgn="base" latinLnBrk="0" hangingPunct="1">
              <a:lnSpc>
                <a:spcPct val="150000"/>
              </a:lnSpc>
              <a:spcBef>
                <a:spcPct val="0"/>
              </a:spcBef>
              <a:spcAft>
                <a:spcPct val="0"/>
              </a:spcAft>
              <a:buClrTx/>
              <a:buSzTx/>
              <a:buFont typeface="Wingdings" pitchFamily="2" charset="2"/>
              <a:buChar char="q"/>
              <a:tabLst/>
            </a:pPr>
            <a:r>
              <a:rPr lang="fr-FR" sz="2400" b="1" dirty="0" smtClean="0">
                <a:solidFill>
                  <a:srgbClr val="000000"/>
                </a:solidFill>
                <a:latin typeface="Times New Roman" pitchFamily="18" charset="0"/>
                <a:ea typeface="Times New Roman" pitchFamily="18" charset="0"/>
                <a:cs typeface="Times New Roman" pitchFamily="18" charset="0"/>
              </a:rPr>
              <a:t> </a:t>
            </a:r>
            <a:r>
              <a:rPr kumimoji="0" lang="fr-FR"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Certains stimuli agissent </a:t>
            </a:r>
          </a:p>
          <a:p>
            <a:pPr marL="0" marR="0" lvl="0" indent="0" algn="justLow" defTabSz="914400" rtl="0" eaLnBrk="1" fontAlgn="base" latinLnBrk="0" hangingPunct="1">
              <a:lnSpc>
                <a:spcPct val="150000"/>
              </a:lnSpc>
              <a:spcBef>
                <a:spcPct val="0"/>
              </a:spcBef>
              <a:spcAft>
                <a:spcPct val="0"/>
              </a:spcAft>
              <a:buClrTx/>
              <a:buSzTx/>
              <a:buFont typeface="Wingdings" pitchFamily="2" charset="2"/>
              <a:buChar char="Ø"/>
              <a:tabLst/>
            </a:pPr>
            <a:r>
              <a:rPr lang="fr-FR" sz="2400" b="1" dirty="0" smtClean="0">
                <a:solidFill>
                  <a:srgbClr val="000000"/>
                </a:solidFill>
                <a:latin typeface="Times New Roman" pitchFamily="18" charset="0"/>
                <a:ea typeface="Times New Roman" pitchFamily="18" charset="0"/>
                <a:cs typeface="Times New Roman" pitchFamily="18" charset="0"/>
              </a:rPr>
              <a:t>     </a:t>
            </a:r>
            <a:r>
              <a:rPr kumimoji="0" lang="fr-FR"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En pénétrant eux-mêmes dans la cellule (effet direct)</a:t>
            </a:r>
          </a:p>
          <a:p>
            <a:pPr marL="0" marR="0" lvl="0" indent="0" algn="justLow" defTabSz="914400" rtl="0" eaLnBrk="1" fontAlgn="base" latinLnBrk="0" hangingPunct="1">
              <a:lnSpc>
                <a:spcPct val="150000"/>
              </a:lnSpc>
              <a:spcBef>
                <a:spcPct val="0"/>
              </a:spcBef>
              <a:spcAft>
                <a:spcPct val="0"/>
              </a:spcAft>
              <a:buClrTx/>
              <a:buSzTx/>
              <a:buFont typeface="Wingdings" pitchFamily="2" charset="2"/>
              <a:buChar char="Ø"/>
              <a:tabLst/>
            </a:pPr>
            <a:r>
              <a:rPr lang="fr-FR" sz="2400" b="1" dirty="0" smtClean="0">
                <a:solidFill>
                  <a:srgbClr val="000000"/>
                </a:solidFill>
                <a:latin typeface="Times New Roman" pitchFamily="18" charset="0"/>
                <a:ea typeface="Times New Roman" pitchFamily="18" charset="0"/>
                <a:cs typeface="Times New Roman" pitchFamily="18" charset="0"/>
              </a:rPr>
              <a:t>     </a:t>
            </a:r>
            <a:r>
              <a:rPr kumimoji="0" lang="fr-FR"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D’autres restent à la surface de la MP (effet indirect).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5B805E-5C2A-44E2-95C3-9B9A669011CC}" type="slidenum">
              <a:rPr lang="fr-FR" smtClean="0"/>
              <a:pPr/>
              <a:t>71</a:t>
            </a:fld>
            <a:endParaRPr lang="fr-FR"/>
          </a:p>
        </p:txBody>
      </p:sp>
      <p:sp>
        <p:nvSpPr>
          <p:cNvPr id="5" name="Rectangle 4"/>
          <p:cNvSpPr/>
          <p:nvPr/>
        </p:nvSpPr>
        <p:spPr>
          <a:xfrm>
            <a:off x="214282" y="117693"/>
            <a:ext cx="8572560" cy="67403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Low" fontAlgn="base">
              <a:lnSpc>
                <a:spcPct val="150000"/>
              </a:lnSpc>
              <a:spcBef>
                <a:spcPct val="0"/>
              </a:spcBef>
              <a:spcAft>
                <a:spcPct val="0"/>
              </a:spcAft>
              <a:buFont typeface="Wingdings" pitchFamily="2" charset="2"/>
              <a:buChar char="q"/>
            </a:pPr>
            <a:r>
              <a:rPr lang="fr-FR" sz="2400" b="1" dirty="0" smtClean="0">
                <a:solidFill>
                  <a:srgbClr val="000000"/>
                </a:solidFill>
                <a:latin typeface="Times New Roman" pitchFamily="18" charset="0"/>
                <a:ea typeface="Times New Roman" pitchFamily="18" charset="0"/>
                <a:cs typeface="Times New Roman" pitchFamily="18" charset="0"/>
              </a:rPr>
              <a:t> Les messagers à effet direct sont:</a:t>
            </a:r>
          </a:p>
          <a:p>
            <a:pPr lvl="0" algn="justLow" fontAlgn="base">
              <a:lnSpc>
                <a:spcPct val="150000"/>
              </a:lnSpc>
              <a:spcBef>
                <a:spcPct val="0"/>
              </a:spcBef>
              <a:spcAft>
                <a:spcPct val="0"/>
              </a:spcAft>
              <a:buFont typeface="Wingdings" pitchFamily="2" charset="2"/>
              <a:buChar char="Ø"/>
            </a:pPr>
            <a:r>
              <a:rPr lang="fr-FR" sz="2400" b="1" dirty="0" smtClean="0">
                <a:solidFill>
                  <a:srgbClr val="000000"/>
                </a:solidFill>
                <a:latin typeface="Times New Roman" pitchFamily="18" charset="0"/>
                <a:ea typeface="Times New Roman" pitchFamily="18" charset="0"/>
                <a:cs typeface="Times New Roman" pitchFamily="18" charset="0"/>
              </a:rPr>
              <a:t> Les Hormones stéroïdiens : Testostérone, </a:t>
            </a:r>
            <a:r>
              <a:rPr lang="fr-FR" sz="2400" b="1" dirty="0" err="1" smtClean="0">
                <a:solidFill>
                  <a:srgbClr val="000000"/>
                </a:solidFill>
                <a:latin typeface="Times New Roman" pitchFamily="18" charset="0"/>
                <a:ea typeface="Times New Roman" pitchFamily="18" charset="0"/>
                <a:cs typeface="Times New Roman" pitchFamily="18" charset="0"/>
              </a:rPr>
              <a:t>Estradiol</a:t>
            </a:r>
            <a:r>
              <a:rPr lang="fr-FR" sz="2400" b="1" dirty="0" smtClean="0">
                <a:solidFill>
                  <a:srgbClr val="000000"/>
                </a:solidFill>
                <a:latin typeface="Times New Roman" pitchFamily="18" charset="0"/>
                <a:ea typeface="Times New Roman" pitchFamily="18" charset="0"/>
                <a:cs typeface="Times New Roman" pitchFamily="18" charset="0"/>
              </a:rPr>
              <a:t>, Progestérone, Cortisone, Aldostérone, </a:t>
            </a:r>
          </a:p>
          <a:p>
            <a:pPr lvl="0" algn="justLow" fontAlgn="base">
              <a:lnSpc>
                <a:spcPct val="150000"/>
              </a:lnSpc>
              <a:spcBef>
                <a:spcPct val="0"/>
              </a:spcBef>
              <a:spcAft>
                <a:spcPct val="0"/>
              </a:spcAft>
              <a:buFont typeface="Wingdings" pitchFamily="2" charset="2"/>
              <a:buChar char="Ø"/>
            </a:pPr>
            <a:r>
              <a:rPr lang="fr-FR" sz="2400" b="1" dirty="0" smtClean="0">
                <a:solidFill>
                  <a:srgbClr val="000000"/>
                </a:solidFill>
                <a:latin typeface="Times New Roman" pitchFamily="18" charset="0"/>
                <a:ea typeface="Times New Roman" pitchFamily="18" charset="0"/>
                <a:cs typeface="Times New Roman" pitchFamily="18" charset="0"/>
              </a:rPr>
              <a:t> Les Hormones thyroïdiennes </a:t>
            </a:r>
          </a:p>
          <a:p>
            <a:pPr lvl="0" algn="justLow" fontAlgn="base">
              <a:lnSpc>
                <a:spcPct val="150000"/>
              </a:lnSpc>
              <a:spcBef>
                <a:spcPct val="0"/>
              </a:spcBef>
              <a:spcAft>
                <a:spcPct val="0"/>
              </a:spcAft>
              <a:buFont typeface="Wingdings" pitchFamily="2" charset="2"/>
              <a:buChar char="Ø"/>
            </a:pPr>
            <a:r>
              <a:rPr lang="fr-FR" sz="2400" b="1" dirty="0" smtClean="0">
                <a:solidFill>
                  <a:srgbClr val="000000"/>
                </a:solidFill>
                <a:latin typeface="Times New Roman" pitchFamily="18" charset="0"/>
                <a:ea typeface="Times New Roman" pitchFamily="18" charset="0"/>
                <a:cs typeface="Times New Roman" pitchFamily="18" charset="0"/>
              </a:rPr>
              <a:t> La vitamine D, et les rétinoïdes. </a:t>
            </a:r>
          </a:p>
          <a:p>
            <a:pPr lvl="0" algn="justLow" fontAlgn="base">
              <a:lnSpc>
                <a:spcPct val="150000"/>
              </a:lnSpc>
              <a:spcBef>
                <a:spcPct val="0"/>
              </a:spcBef>
              <a:spcAft>
                <a:spcPct val="0"/>
              </a:spcAft>
              <a:buFont typeface="Wingdings" pitchFamily="2" charset="2"/>
              <a:buChar char="q"/>
            </a:pPr>
            <a:r>
              <a:rPr lang="fr-FR" sz="2400" b="1" dirty="0" smtClean="0">
                <a:solidFill>
                  <a:srgbClr val="000000"/>
                </a:solidFill>
                <a:latin typeface="Times New Roman" pitchFamily="18" charset="0"/>
                <a:ea typeface="Times New Roman" pitchFamily="18" charset="0"/>
                <a:cs typeface="Times New Roman" pitchFamily="18" charset="0"/>
              </a:rPr>
              <a:t> En raison de leur caractère lipophile, ces messagers traversent la membrane plasmique et interagissent </a:t>
            </a:r>
          </a:p>
          <a:p>
            <a:pPr lvl="0" algn="justLow" fontAlgn="base">
              <a:lnSpc>
                <a:spcPct val="150000"/>
              </a:lnSpc>
              <a:spcBef>
                <a:spcPct val="0"/>
              </a:spcBef>
              <a:spcAft>
                <a:spcPct val="0"/>
              </a:spcAft>
              <a:buFont typeface="Wingdings" pitchFamily="2" charset="2"/>
              <a:buChar char="Ø"/>
            </a:pPr>
            <a:r>
              <a:rPr lang="fr-FR" sz="2400" b="1" dirty="0" smtClean="0">
                <a:solidFill>
                  <a:srgbClr val="000000"/>
                </a:solidFill>
                <a:latin typeface="Times New Roman" pitchFamily="18" charset="0"/>
                <a:ea typeface="Times New Roman" pitchFamily="18" charset="0"/>
                <a:cs typeface="Times New Roman" pitchFamily="18" charset="0"/>
              </a:rPr>
              <a:t>             Soit avec le récepteur présent dans le cytoplasme dont ils modifient la conformation</a:t>
            </a:r>
          </a:p>
          <a:p>
            <a:pPr lvl="0" algn="justLow" fontAlgn="base">
              <a:lnSpc>
                <a:spcPct val="150000"/>
              </a:lnSpc>
              <a:spcBef>
                <a:spcPct val="0"/>
              </a:spcBef>
              <a:spcAft>
                <a:spcPct val="0"/>
              </a:spcAft>
              <a:buFont typeface="Wingdings" pitchFamily="2" charset="2"/>
              <a:buChar char="Ø"/>
            </a:pPr>
            <a:r>
              <a:rPr lang="fr-FR" sz="2400" b="1" dirty="0" smtClean="0">
                <a:solidFill>
                  <a:srgbClr val="000000"/>
                </a:solidFill>
                <a:latin typeface="Times New Roman" pitchFamily="18" charset="0"/>
                <a:ea typeface="Times New Roman" pitchFamily="18" charset="0"/>
                <a:cs typeface="Times New Roman" pitchFamily="18" charset="0"/>
              </a:rPr>
              <a:t>             Soit avec le récepteur présent dans le noyau </a:t>
            </a:r>
          </a:p>
          <a:p>
            <a:pPr lvl="0" algn="justLow" fontAlgn="base">
              <a:lnSpc>
                <a:spcPct val="150000"/>
              </a:lnSpc>
              <a:spcBef>
                <a:spcPct val="0"/>
              </a:spcBef>
              <a:spcAft>
                <a:spcPct val="0"/>
              </a:spcAft>
              <a:buFont typeface="Wingdings" pitchFamily="2" charset="2"/>
              <a:buChar char="q"/>
            </a:pPr>
            <a:r>
              <a:rPr lang="fr-FR" sz="2400" b="1" dirty="0" smtClean="0">
                <a:solidFill>
                  <a:srgbClr val="000000"/>
                </a:solidFill>
                <a:latin typeface="Times New Roman" pitchFamily="18" charset="0"/>
                <a:ea typeface="Times New Roman" pitchFamily="18" charset="0"/>
                <a:cs typeface="Times New Roman" pitchFamily="18" charset="0"/>
              </a:rPr>
              <a:t> C'est le complexe «récepteur-ligand » formé qui interagit avec le DNA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5B805E-5C2A-44E2-95C3-9B9A669011CC}" type="slidenum">
              <a:rPr lang="fr-FR" smtClean="0"/>
              <a:pPr/>
              <a:t>72</a:t>
            </a:fld>
            <a:endParaRPr lang="fr-FR"/>
          </a:p>
        </p:txBody>
      </p:sp>
      <p:pic>
        <p:nvPicPr>
          <p:cNvPr id="5" name="Image 4"/>
          <p:cNvPicPr/>
          <p:nvPr/>
        </p:nvPicPr>
        <p:blipFill>
          <a:blip r:embed="rId2" cstate="print"/>
          <a:srcRect l="6539" t="48865" r="21440"/>
          <a:stretch>
            <a:fillRect/>
          </a:stretch>
        </p:blipFill>
        <p:spPr bwMode="auto">
          <a:xfrm>
            <a:off x="285720" y="285728"/>
            <a:ext cx="8572560" cy="6572272"/>
          </a:xfrm>
          <a:prstGeom prst="rect">
            <a:avLst/>
          </a:prstGeom>
          <a:noFill/>
          <a:ln w="9525">
            <a:noFill/>
            <a:miter lim="800000"/>
            <a:headEnd/>
            <a:tailEnd/>
          </a:ln>
        </p:spPr>
      </p:pic>
      <p:sp>
        <p:nvSpPr>
          <p:cNvPr id="6" name="ZoneTexte 5"/>
          <p:cNvSpPr txBox="1"/>
          <p:nvPr/>
        </p:nvSpPr>
        <p:spPr>
          <a:xfrm>
            <a:off x="2643174" y="285728"/>
            <a:ext cx="1785950" cy="1384995"/>
          </a:xfrm>
          <a:prstGeom prst="rect">
            <a:avLst/>
          </a:prstGeom>
          <a:ln w="57150">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2800" b="1" dirty="0" err="1" smtClean="0">
                <a:latin typeface="Times New Roman" pitchFamily="18" charset="0"/>
                <a:cs typeface="Times New Roman" pitchFamily="18" charset="0"/>
              </a:rPr>
              <a:t>Récépteur</a:t>
            </a:r>
            <a:r>
              <a:rPr lang="fr-FR" sz="2800" b="1" dirty="0" smtClean="0">
                <a:latin typeface="Times New Roman" pitchFamily="18" charset="0"/>
                <a:cs typeface="Times New Roman" pitchFamily="18" charset="0"/>
              </a:rPr>
              <a:t> intra</a:t>
            </a:r>
          </a:p>
          <a:p>
            <a:r>
              <a:rPr lang="fr-FR" sz="2800" b="1" dirty="0" smtClean="0">
                <a:latin typeface="Times New Roman" pitchFamily="18" charset="0"/>
                <a:cs typeface="Times New Roman" pitchFamily="18" charset="0"/>
              </a:rPr>
              <a:t>cellulaire</a:t>
            </a:r>
            <a:endParaRPr lang="fr-FR" sz="2800" b="1" dirty="0">
              <a:latin typeface="Times New Roman" pitchFamily="18" charset="0"/>
              <a:cs typeface="Times New Roman" pitchFamily="18" charset="0"/>
            </a:endParaRPr>
          </a:p>
        </p:txBody>
      </p:sp>
      <p:cxnSp>
        <p:nvCxnSpPr>
          <p:cNvPr id="8" name="Connecteur droit avec flèche 7"/>
          <p:cNvCxnSpPr/>
          <p:nvPr/>
        </p:nvCxnSpPr>
        <p:spPr>
          <a:xfrm>
            <a:off x="4429124" y="1142984"/>
            <a:ext cx="1000132" cy="7143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928926" y="3214686"/>
            <a:ext cx="1714512" cy="954107"/>
          </a:xfrm>
          <a:prstGeom prst="rect">
            <a:avLst/>
          </a:prstGeom>
          <a:ln>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2800" b="1" dirty="0" smtClean="0">
                <a:latin typeface="Times New Roman" pitchFamily="18" charset="0"/>
                <a:cs typeface="Times New Roman" pitchFamily="18" charset="0"/>
              </a:rPr>
              <a:t>Diffusion simple</a:t>
            </a:r>
            <a:endParaRPr lang="fr-FR" sz="2800" b="1" dirty="0">
              <a:latin typeface="Times New Roman" pitchFamily="18" charset="0"/>
              <a:cs typeface="Times New Roman" pitchFamily="18" charset="0"/>
            </a:endParaRPr>
          </a:p>
        </p:txBody>
      </p:sp>
      <p:sp>
        <p:nvSpPr>
          <p:cNvPr id="11" name="ZoneTexte 10"/>
          <p:cNvSpPr txBox="1"/>
          <p:nvPr/>
        </p:nvSpPr>
        <p:spPr>
          <a:xfrm>
            <a:off x="285720" y="428604"/>
            <a:ext cx="2214578" cy="156966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3200" b="1" dirty="0" smtClean="0">
                <a:latin typeface="Times New Roman" pitchFamily="18" charset="0"/>
                <a:cs typeface="Times New Roman" pitchFamily="18" charset="0"/>
              </a:rPr>
              <a:t>Signal</a:t>
            </a:r>
          </a:p>
          <a:p>
            <a:r>
              <a:rPr lang="fr-FR" sz="3200" b="1" dirty="0" smtClean="0">
                <a:latin typeface="Times New Roman" pitchFamily="18" charset="0"/>
                <a:cs typeface="Times New Roman" pitchFamily="18" charset="0"/>
              </a:rPr>
              <a:t>chimique liposoluble</a:t>
            </a:r>
            <a:endParaRPr lang="fr-FR" sz="3200" b="1" dirty="0">
              <a:latin typeface="Times New Roman" pitchFamily="18" charset="0"/>
              <a:cs typeface="Times New Roman" pitchFamily="18" charset="0"/>
            </a:endParaRPr>
          </a:p>
        </p:txBody>
      </p:sp>
      <p:sp>
        <p:nvSpPr>
          <p:cNvPr id="12" name="ZoneTexte 11"/>
          <p:cNvSpPr txBox="1"/>
          <p:nvPr/>
        </p:nvSpPr>
        <p:spPr>
          <a:xfrm>
            <a:off x="142844" y="4143380"/>
            <a:ext cx="2357454" cy="954107"/>
          </a:xfrm>
          <a:prstGeom prst="rect">
            <a:avLst/>
          </a:prstGeom>
          <a:solidFill>
            <a:schemeClr val="bg1"/>
          </a:solidFill>
        </p:spPr>
        <p:txBody>
          <a:bodyPr wrap="square" rtlCol="0">
            <a:spAutoFit/>
          </a:bodyPr>
          <a:lstStyle/>
          <a:p>
            <a:r>
              <a:rPr lang="fr-FR" sz="2800" b="1" dirty="0" smtClean="0">
                <a:latin typeface="Times New Roman" pitchFamily="18" charset="0"/>
                <a:cs typeface="Times New Roman" pitchFamily="18" charset="0"/>
              </a:rPr>
              <a:t>Transporteur sanguin</a:t>
            </a:r>
            <a:endParaRPr lang="fr-FR" sz="2800" b="1" dirty="0">
              <a:latin typeface="Times New Roman" pitchFamily="18" charset="0"/>
              <a:cs typeface="Times New Roman" pitchFamily="18" charset="0"/>
            </a:endParaRPr>
          </a:p>
        </p:txBody>
      </p:sp>
      <p:cxnSp>
        <p:nvCxnSpPr>
          <p:cNvPr id="14" name="Connecteur droit avec flèche 13"/>
          <p:cNvCxnSpPr>
            <a:stCxn id="12" idx="2"/>
          </p:cNvCxnSpPr>
          <p:nvPr/>
        </p:nvCxnSpPr>
        <p:spPr>
          <a:xfrm rot="16200000" flipH="1">
            <a:off x="1780765" y="4638292"/>
            <a:ext cx="117463" cy="10358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429520" y="1643050"/>
            <a:ext cx="1714480" cy="1200329"/>
          </a:xfrm>
          <a:prstGeom prst="rect">
            <a:avLst/>
          </a:prstGeom>
          <a:ln w="57150">
            <a:solidFill>
              <a:srgbClr val="0066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400" b="1" dirty="0" err="1" smtClean="0">
                <a:latin typeface="Times New Roman" pitchFamily="18" charset="0"/>
                <a:cs typeface="Times New Roman" pitchFamily="18" charset="0"/>
              </a:rPr>
              <a:t>Transcrip</a:t>
            </a:r>
            <a:r>
              <a:rPr lang="fr-FR" sz="2400" b="1" dirty="0" smtClean="0">
                <a:latin typeface="Times New Roman" pitchFamily="18" charset="0"/>
                <a:cs typeface="Times New Roman" pitchFamily="18" charset="0"/>
              </a:rPr>
              <a:t>-</a:t>
            </a:r>
          </a:p>
          <a:p>
            <a:r>
              <a:rPr lang="fr-FR" sz="2400" b="1" dirty="0" err="1" smtClean="0">
                <a:latin typeface="Times New Roman" pitchFamily="18" charset="0"/>
                <a:cs typeface="Times New Roman" pitchFamily="18" charset="0"/>
              </a:rPr>
              <a:t>tion</a:t>
            </a:r>
            <a:r>
              <a:rPr lang="fr-FR" sz="2400" b="1" dirty="0" smtClean="0">
                <a:latin typeface="Times New Roman" pitchFamily="18" charset="0"/>
                <a:cs typeface="Times New Roman" pitchFamily="18" charset="0"/>
              </a:rPr>
              <a:t> Réplication</a:t>
            </a:r>
            <a:endParaRPr lang="fr-FR" sz="2400" b="1" dirty="0">
              <a:latin typeface="Times New Roman" pitchFamily="18" charset="0"/>
              <a:cs typeface="Times New Roman" pitchFamily="18" charset="0"/>
            </a:endParaRPr>
          </a:p>
        </p:txBody>
      </p:sp>
      <p:sp>
        <p:nvSpPr>
          <p:cNvPr id="16" name="Rectangle 15"/>
          <p:cNvSpPr/>
          <p:nvPr/>
        </p:nvSpPr>
        <p:spPr>
          <a:xfrm>
            <a:off x="7429520" y="3429000"/>
            <a:ext cx="1000132" cy="500066"/>
          </a:xfrm>
          <a:prstGeom prst="rect">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1857356" y="2714620"/>
            <a:ext cx="285752"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3143240" y="2714620"/>
            <a:ext cx="285752"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4714876" y="2714620"/>
            <a:ext cx="285752"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avec flèche 21"/>
          <p:cNvCxnSpPr/>
          <p:nvPr/>
        </p:nvCxnSpPr>
        <p:spPr>
          <a:xfrm rot="5400000">
            <a:off x="1715274" y="2357430"/>
            <a:ext cx="570710" cy="79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429256" y="1714488"/>
            <a:ext cx="428628" cy="571504"/>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6500826" y="2571744"/>
            <a:ext cx="428628" cy="714380"/>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6357950" y="2714620"/>
            <a:ext cx="285752"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Double vague 30"/>
          <p:cNvSpPr/>
          <p:nvPr/>
        </p:nvSpPr>
        <p:spPr>
          <a:xfrm rot="5400000">
            <a:off x="6322231" y="2821777"/>
            <a:ext cx="1285884" cy="214314"/>
          </a:xfrm>
          <a:prstGeom prst="doubleWave">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6072198" y="1643050"/>
            <a:ext cx="1000132" cy="461665"/>
          </a:xfrm>
          <a:prstGeom prst="rect">
            <a:avLst/>
          </a:prstGeom>
          <a:solidFill>
            <a:schemeClr val="accent2">
              <a:lumMod val="60000"/>
              <a:lumOff val="40000"/>
            </a:schemeClr>
          </a:solidFill>
          <a:ln w="38100">
            <a:solidFill>
              <a:srgbClr val="002060"/>
            </a:solidFill>
          </a:ln>
        </p:spPr>
        <p:txBody>
          <a:bodyPr wrap="square" rtlCol="0">
            <a:spAutoFit/>
          </a:bodyPr>
          <a:lstStyle/>
          <a:p>
            <a:r>
              <a:rPr lang="fr-FR" sz="2400" b="1" dirty="0" smtClean="0"/>
              <a:t>ADN</a:t>
            </a:r>
            <a:endParaRPr lang="fr-FR" sz="2400" b="1" dirty="0"/>
          </a:p>
        </p:txBody>
      </p:sp>
      <p:sp>
        <p:nvSpPr>
          <p:cNvPr id="33" name="ZoneTexte 32"/>
          <p:cNvSpPr txBox="1"/>
          <p:nvPr/>
        </p:nvSpPr>
        <p:spPr>
          <a:xfrm>
            <a:off x="4143372" y="5143512"/>
            <a:ext cx="2500330" cy="830997"/>
          </a:xfrm>
          <a:prstGeom prst="rect">
            <a:avLst/>
          </a:prstGeom>
          <a:solidFill>
            <a:schemeClr val="bg1"/>
          </a:solidFill>
          <a:ln w="57150">
            <a:solidFill>
              <a:srgbClr val="C00000"/>
            </a:solidFill>
            <a:prstDash val="dash"/>
          </a:ln>
        </p:spPr>
        <p:txBody>
          <a:bodyPr wrap="square" rtlCol="0">
            <a:spAutoFit/>
          </a:bodyPr>
          <a:lstStyle/>
          <a:p>
            <a:r>
              <a:rPr lang="fr-FR" sz="2400" b="1" dirty="0" smtClean="0">
                <a:solidFill>
                  <a:srgbClr val="FF0000"/>
                </a:solidFill>
                <a:latin typeface="Times New Roman" pitchFamily="18" charset="0"/>
                <a:cs typeface="Times New Roman" pitchFamily="18" charset="0"/>
              </a:rPr>
              <a:t>EFFETS BIOLOGIQUES</a:t>
            </a:r>
            <a:endParaRPr lang="fr-FR" sz="2400" b="1" dirty="0">
              <a:solidFill>
                <a:srgbClr val="FF0000"/>
              </a:solidFill>
              <a:latin typeface="Times New Roman" pitchFamily="18" charset="0"/>
              <a:cs typeface="Times New Roman" pitchFamily="18" charset="0"/>
            </a:endParaRPr>
          </a:p>
        </p:txBody>
      </p:sp>
      <p:sp>
        <p:nvSpPr>
          <p:cNvPr id="34" name="ZoneTexte 33"/>
          <p:cNvSpPr txBox="1"/>
          <p:nvPr/>
        </p:nvSpPr>
        <p:spPr>
          <a:xfrm>
            <a:off x="5643570" y="3571876"/>
            <a:ext cx="107157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b="1" dirty="0" smtClean="0">
                <a:latin typeface="Times New Roman" pitchFamily="18" charset="0"/>
                <a:cs typeface="Times New Roman" pitchFamily="18" charset="0"/>
              </a:rPr>
              <a:t>Noyau</a:t>
            </a:r>
            <a:endParaRPr lang="fr-FR" sz="2400" b="1" dirty="0">
              <a:latin typeface="Times New Roman" pitchFamily="18" charset="0"/>
              <a:cs typeface="Times New Roman" pitchFamily="18" charset="0"/>
            </a:endParaRPr>
          </a:p>
        </p:txBody>
      </p:sp>
      <p:sp>
        <p:nvSpPr>
          <p:cNvPr id="35" name="ZoneTexte 34"/>
          <p:cNvSpPr txBox="1"/>
          <p:nvPr/>
        </p:nvSpPr>
        <p:spPr>
          <a:xfrm>
            <a:off x="6858016" y="5214950"/>
            <a:ext cx="1500198" cy="430887"/>
          </a:xfrm>
          <a:prstGeom prst="rect">
            <a:avLst/>
          </a:prstGeom>
          <a:solidFill>
            <a:schemeClr val="bg1"/>
          </a:solidFill>
        </p:spPr>
        <p:txBody>
          <a:bodyPr wrap="square" lIns="0" tIns="0" rIns="0" bIns="0" rtlCol="0">
            <a:spAutoFit/>
          </a:bodyPr>
          <a:lstStyle/>
          <a:p>
            <a:r>
              <a:rPr lang="fr-FR" sz="2800" b="1" dirty="0" smtClean="0">
                <a:latin typeface="Times New Roman" pitchFamily="18" charset="0"/>
                <a:cs typeface="Times New Roman" pitchFamily="18" charset="0"/>
              </a:rPr>
              <a:t>Protéines</a:t>
            </a:r>
            <a:endParaRPr lang="fr-FR" sz="2800" b="1" dirty="0">
              <a:latin typeface="Times New Roman" pitchFamily="18" charset="0"/>
              <a:cs typeface="Times New Roman" pitchFamily="18" charset="0"/>
            </a:endParaRPr>
          </a:p>
        </p:txBody>
      </p:sp>
      <p:sp>
        <p:nvSpPr>
          <p:cNvPr id="36" name="Flèche gauche 35"/>
          <p:cNvSpPr/>
          <p:nvPr/>
        </p:nvSpPr>
        <p:spPr>
          <a:xfrm>
            <a:off x="6286512" y="5286388"/>
            <a:ext cx="571504" cy="500066"/>
          </a:xfrm>
          <a:prstGeom prst="leftArrow">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p:cNvSpPr txBox="1"/>
          <p:nvPr/>
        </p:nvSpPr>
        <p:spPr>
          <a:xfrm>
            <a:off x="4214810" y="4214818"/>
            <a:ext cx="128588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b="1" dirty="0" smtClean="0">
                <a:latin typeface="Times New Roman" pitchFamily="18" charset="0"/>
                <a:cs typeface="Times New Roman" pitchFamily="18" charset="0"/>
              </a:rPr>
              <a:t>Cytosol</a:t>
            </a:r>
            <a:endParaRPr lang="fr-FR"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73</a:t>
            </a:fld>
            <a:endParaRPr lang="fr-FR"/>
          </a:p>
        </p:txBody>
      </p:sp>
      <p:sp>
        <p:nvSpPr>
          <p:cNvPr id="3" name="Rectangle 2"/>
          <p:cNvSpPr/>
          <p:nvPr/>
        </p:nvSpPr>
        <p:spPr>
          <a:xfrm>
            <a:off x="357158" y="857232"/>
            <a:ext cx="8215370" cy="4616648"/>
          </a:xfrm>
          <a:prstGeom prst="rect">
            <a:avLst/>
          </a:prstGeom>
        </p:spPr>
        <p:txBody>
          <a:bodyPr wrap="square">
            <a:spAutoFit/>
          </a:bodyPr>
          <a:lstStyle/>
          <a:p>
            <a:pPr lvl="0" algn="justLow" fontAlgn="base">
              <a:lnSpc>
                <a:spcPct val="150000"/>
              </a:lnSpc>
              <a:spcBef>
                <a:spcPct val="0"/>
              </a:spcBef>
              <a:spcAft>
                <a:spcPct val="0"/>
              </a:spcAft>
            </a:pPr>
            <a:r>
              <a:rPr lang="fr-FR" sz="2800" b="1" dirty="0" smtClean="0">
                <a:solidFill>
                  <a:srgbClr val="000000"/>
                </a:solidFill>
                <a:latin typeface="Times New Roman" pitchFamily="18" charset="0"/>
                <a:ea typeface="Times New Roman" pitchFamily="18" charset="0"/>
                <a:cs typeface="Times New Roman" pitchFamily="18" charset="0"/>
              </a:rPr>
              <a:t>La conséquence de l'interaction entre le complexe récepteur-messager et la partie régulatrice du gène est soit une activation soit une inhibition de la transcription du ADN en ARN messager (</a:t>
            </a:r>
            <a:r>
              <a:rPr lang="fr-FR" sz="2800" b="1" dirty="0" err="1" smtClean="0">
                <a:solidFill>
                  <a:srgbClr val="000000"/>
                </a:solidFill>
                <a:latin typeface="Times New Roman" pitchFamily="18" charset="0"/>
                <a:ea typeface="Times New Roman" pitchFamily="18" charset="0"/>
                <a:cs typeface="Times New Roman" pitchFamily="18" charset="0"/>
              </a:rPr>
              <a:t>ARNm</a:t>
            </a:r>
            <a:r>
              <a:rPr lang="fr-FR" sz="2800" b="1" dirty="0" smtClean="0">
                <a:solidFill>
                  <a:srgbClr val="000000"/>
                </a:solidFill>
                <a:latin typeface="Times New Roman" pitchFamily="18" charset="0"/>
                <a:ea typeface="Times New Roman" pitchFamily="18" charset="0"/>
                <a:cs typeface="Times New Roman" pitchFamily="18" charset="0"/>
              </a:rPr>
              <a:t>) qui commande la biosynthèse des protéines correspondantes mais aussi en RNA de transfert (</a:t>
            </a:r>
            <a:r>
              <a:rPr lang="fr-FR" sz="2800" b="1" dirty="0" err="1" smtClean="0">
                <a:solidFill>
                  <a:srgbClr val="000000"/>
                </a:solidFill>
                <a:latin typeface="Times New Roman" pitchFamily="18" charset="0"/>
                <a:ea typeface="Times New Roman" pitchFamily="18" charset="0"/>
                <a:cs typeface="Times New Roman" pitchFamily="18" charset="0"/>
              </a:rPr>
              <a:t>RNAt</a:t>
            </a:r>
            <a:r>
              <a:rPr lang="fr-FR" sz="2800" b="1" dirty="0" smtClean="0">
                <a:solidFill>
                  <a:srgbClr val="000000"/>
                </a:solidFill>
                <a:latin typeface="Times New Roman" pitchFamily="18" charset="0"/>
                <a:ea typeface="Times New Roman" pitchFamily="18" charset="0"/>
                <a:cs typeface="Times New Roman" pitchFamily="18" charset="0"/>
              </a:rPr>
              <a:t>) et en RNA </a:t>
            </a:r>
            <a:r>
              <a:rPr lang="fr-FR" sz="2800" b="1" dirty="0" err="1" smtClean="0">
                <a:solidFill>
                  <a:srgbClr val="000000"/>
                </a:solidFill>
                <a:latin typeface="Times New Roman" pitchFamily="18" charset="0"/>
                <a:ea typeface="Times New Roman" pitchFamily="18" charset="0"/>
                <a:cs typeface="Times New Roman" pitchFamily="18" charset="0"/>
              </a:rPr>
              <a:t>ribosomique</a:t>
            </a:r>
            <a:r>
              <a:rPr lang="fr-FR" sz="2800" b="1" dirty="0" smtClean="0">
                <a:solidFill>
                  <a:srgbClr val="000000"/>
                </a:solidFill>
                <a:latin typeface="Times New Roman" pitchFamily="18" charset="0"/>
                <a:ea typeface="Times New Roman" pitchFamily="18" charset="0"/>
                <a:cs typeface="Times New Roman" pitchFamily="18" charset="0"/>
              </a:rPr>
              <a:t> (</a:t>
            </a:r>
            <a:r>
              <a:rPr lang="fr-FR" sz="2800" b="1" dirty="0" err="1" smtClean="0">
                <a:solidFill>
                  <a:srgbClr val="000000"/>
                </a:solidFill>
                <a:latin typeface="Times New Roman" pitchFamily="18" charset="0"/>
                <a:ea typeface="Times New Roman" pitchFamily="18" charset="0"/>
                <a:cs typeface="Times New Roman" pitchFamily="18" charset="0"/>
              </a:rPr>
              <a:t>RNAr</a:t>
            </a:r>
            <a:r>
              <a:rPr lang="fr-FR" sz="2800" b="1" dirty="0" smtClean="0">
                <a:solidFill>
                  <a:srgbClr val="000000"/>
                </a:solidFill>
                <a:latin typeface="Times New Roman" pitchFamily="18" charset="0"/>
                <a:ea typeface="Times New Roman" pitchFamily="18" charset="0"/>
                <a:cs typeface="Times New Roman" pitchFamily="18" charset="0"/>
              </a:rPr>
              <a:t>) </a:t>
            </a:r>
            <a:endParaRPr lang="fr-FR" sz="2800" dirty="0" smtClean="0">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74</a:t>
            </a:fld>
            <a:endParaRPr lang="fr-FR"/>
          </a:p>
        </p:txBody>
      </p:sp>
      <p:sp>
        <p:nvSpPr>
          <p:cNvPr id="4" name="Rectangle 3"/>
          <p:cNvSpPr/>
          <p:nvPr/>
        </p:nvSpPr>
        <p:spPr>
          <a:xfrm>
            <a:off x="1357290" y="1928802"/>
            <a:ext cx="6551794" cy="1754326"/>
          </a:xfrm>
          <a:prstGeom prst="rect">
            <a:avLst/>
          </a:prstGeom>
          <a:ln>
            <a:solidFill>
              <a:srgbClr val="CC0000"/>
            </a:solidFill>
          </a:ln>
          <a:effectLst>
            <a:innerShdw blurRad="114300">
              <a:prstClr val="black"/>
            </a:innerShdw>
          </a:effectLst>
          <a:scene3d>
            <a:camera prst="orthographicFront"/>
            <a:lightRig rig="glow" dir="tl">
              <a:rot lat="0" lon="0" rev="5400000"/>
            </a:lightRig>
          </a:scene3d>
          <a:sp3d>
            <a:bevelT/>
          </a:sp3d>
        </p:spPr>
        <p:style>
          <a:lnRef idx="1">
            <a:schemeClr val="accent4"/>
          </a:lnRef>
          <a:fillRef idx="2">
            <a:schemeClr val="accent4"/>
          </a:fillRef>
          <a:effectRef idx="1">
            <a:schemeClr val="accent4"/>
          </a:effectRef>
          <a:fontRef idx="minor">
            <a:schemeClr val="dk1"/>
          </a:fontRef>
        </p:style>
        <p:txBody>
          <a:bodyPr wrap="none" lIns="91440" tIns="45720" rIns="91440" bIns="45720">
            <a:spAutoFit/>
            <a:sp3d contourW="12700">
              <a:bevelT w="25400" h="25400"/>
              <a:contourClr>
                <a:schemeClr val="accent6">
                  <a:shade val="73000"/>
                </a:schemeClr>
              </a:contourClr>
            </a:sp3d>
          </a:bodyPr>
          <a:lstStyle/>
          <a:p>
            <a:pPr algn="ctr"/>
            <a:r>
              <a:rPr lang="fr-FR" sz="5400" b="1" dirty="0" smtClean="0">
                <a:ln/>
                <a:solidFill>
                  <a:schemeClr val="accent3"/>
                </a:solidFill>
                <a:latin typeface="Times New Roman" pitchFamily="18" charset="0"/>
                <a:cs typeface="Times New Roman" pitchFamily="18" charset="0"/>
              </a:rPr>
              <a:t>Molécules d’adhésion</a:t>
            </a:r>
          </a:p>
          <a:p>
            <a:pPr algn="ctr"/>
            <a:r>
              <a:rPr lang="fr-FR" sz="5400" b="1" dirty="0" smtClean="0">
                <a:ln/>
                <a:solidFill>
                  <a:schemeClr val="accent3"/>
                </a:solidFill>
                <a:latin typeface="Times New Roman" pitchFamily="18" charset="0"/>
                <a:cs typeface="Times New Roman" pitchFamily="18" charset="0"/>
              </a:rPr>
              <a:t> cellulaire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75</a:t>
            </a:fld>
            <a:endParaRPr lang="fr-FR"/>
          </a:p>
        </p:txBody>
      </p:sp>
      <p:sp>
        <p:nvSpPr>
          <p:cNvPr id="3" name="Rectangle 2"/>
          <p:cNvSpPr/>
          <p:nvPr/>
        </p:nvSpPr>
        <p:spPr>
          <a:xfrm>
            <a:off x="214282" y="0"/>
            <a:ext cx="8429684" cy="6463308"/>
          </a:xfrm>
          <a:prstGeom prst="rect">
            <a:avLst/>
          </a:prstGeom>
        </p:spPr>
        <p:txBody>
          <a:bodyPr wrap="square">
            <a:spAutoFit/>
          </a:bodyPr>
          <a:lstStyle/>
          <a:p>
            <a:pPr algn="just">
              <a:lnSpc>
                <a:spcPct val="150000"/>
              </a:lnSpc>
            </a:pPr>
            <a:r>
              <a:rPr lang="fr-F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Introduction</a:t>
            </a:r>
          </a:p>
          <a:p>
            <a:pPr algn="just">
              <a:lnSpc>
                <a:spcPct val="150000"/>
              </a:lnSpc>
            </a:pPr>
            <a:r>
              <a:rPr lang="fr-FR" sz="2800" b="1" dirty="0" smtClean="0">
                <a:latin typeface="Times New Roman" pitchFamily="18" charset="0"/>
                <a:cs typeface="Times New Roman" pitchFamily="18" charset="0"/>
              </a:rPr>
              <a:t>	</a:t>
            </a:r>
            <a:r>
              <a:rPr lang="fr-FR" sz="2400" b="1" dirty="0" smtClean="0">
                <a:latin typeface="Times New Roman" pitchFamily="18" charset="0"/>
                <a:cs typeface="Times New Roman" pitchFamily="18" charset="0"/>
              </a:rPr>
              <a:t>Dans leur majorité les cellules des animaux pluricellulaires sont organisées en ensembles coopératifs appelés tissus, qui s'associent à leur tour selon diverses combinaisons en unités fonctionnelles de plus grandes dimensions : les organes. </a:t>
            </a:r>
          </a:p>
          <a:p>
            <a:pPr algn="just">
              <a:lnSpc>
                <a:spcPct val="150000"/>
              </a:lnSpc>
            </a:pPr>
            <a:r>
              <a:rPr lang="fr-FR" sz="2400" b="1" dirty="0" smtClean="0">
                <a:latin typeface="Times New Roman" pitchFamily="18" charset="0"/>
                <a:cs typeface="Times New Roman" pitchFamily="18" charset="0"/>
              </a:rPr>
              <a:t>	Les cellules des tissus sont habituellement en contact avec la matrice extracellulaire qui aide à assurer la cohésion cellulaire et tissulaire et constitue une trame structurée à l'intérieur de laquelle les cellules peuvent migrer et interagir les unes avec les autres.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76</a:t>
            </a:fld>
            <a:endParaRPr lang="fr-FR"/>
          </a:p>
        </p:txBody>
      </p:sp>
      <p:sp>
        <p:nvSpPr>
          <p:cNvPr id="3" name="Rectangle 2"/>
          <p:cNvSpPr/>
          <p:nvPr/>
        </p:nvSpPr>
        <p:spPr>
          <a:xfrm>
            <a:off x="214282" y="142852"/>
            <a:ext cx="8715436" cy="6647974"/>
          </a:xfrm>
          <a:prstGeom prst="rect">
            <a:avLst/>
          </a:prstGeom>
        </p:spPr>
        <p:style>
          <a:lnRef idx="2">
            <a:schemeClr val="accent1"/>
          </a:lnRef>
          <a:fillRef idx="1">
            <a:schemeClr val="lt1"/>
          </a:fillRef>
          <a:effectRef idx="0">
            <a:schemeClr val="accent1"/>
          </a:effectRef>
          <a:fontRef idx="minor">
            <a:schemeClr val="dk1"/>
          </a:fontRef>
        </p:style>
        <p:txBody>
          <a:bodyPr wrap="square" tIns="0" bIns="0">
            <a:spAutoFit/>
          </a:bodyPr>
          <a:lstStyle/>
          <a:p>
            <a:pPr algn="just">
              <a:lnSpc>
                <a:spcPct val="150000"/>
              </a:lnSpc>
            </a:pPr>
            <a:r>
              <a:rPr lang="fr-FR" b="1" dirty="0" smtClean="0">
                <a:latin typeface="Times New Roman" pitchFamily="18" charset="0"/>
                <a:cs typeface="Times New Roman" pitchFamily="18" charset="0"/>
              </a:rPr>
              <a:t>	</a:t>
            </a:r>
            <a:r>
              <a:rPr lang="fr-FR" sz="2400" b="1" dirty="0" smtClean="0">
                <a:latin typeface="Times New Roman" pitchFamily="18" charset="0"/>
                <a:cs typeface="Times New Roman" pitchFamily="18" charset="0"/>
              </a:rPr>
              <a:t>Les cellules d'un tissu sont également maintenues en place par l'adhérence directe des cellules entre elles. </a:t>
            </a:r>
          </a:p>
          <a:p>
            <a:pPr algn="just">
              <a:lnSpc>
                <a:spcPct val="150000"/>
              </a:lnSpc>
            </a:pPr>
            <a:r>
              <a:rPr lang="fr-FR" sz="2400" b="1" dirty="0" smtClean="0">
                <a:latin typeface="Times New Roman" pitchFamily="18" charset="0"/>
                <a:cs typeface="Times New Roman" pitchFamily="18" charset="0"/>
              </a:rPr>
              <a:t>	Cette adhésivité cellulaire sélective est due à des protéines membranaires spécialisées : </a:t>
            </a:r>
            <a:r>
              <a:rPr lang="fr-FR" sz="2400" b="1" dirty="0" smtClean="0">
                <a:solidFill>
                  <a:srgbClr val="C00000"/>
                </a:solidFill>
                <a:latin typeface="Times New Roman" pitchFamily="18" charset="0"/>
                <a:cs typeface="Times New Roman" pitchFamily="18" charset="0"/>
              </a:rPr>
              <a:t>les molécules d'adhérence</a:t>
            </a:r>
            <a:r>
              <a:rPr lang="fr-FR" sz="2400" b="1" dirty="0" smtClean="0">
                <a:latin typeface="Times New Roman" pitchFamily="18" charset="0"/>
                <a:cs typeface="Times New Roman" pitchFamily="18" charset="0"/>
              </a:rPr>
              <a:t>. Ces molécules jouent un rôle très important à la fois dans le développement et l'intégrité anatomique des tissus.</a:t>
            </a:r>
          </a:p>
          <a:p>
            <a:pPr algn="just">
              <a:lnSpc>
                <a:spcPct val="150000"/>
              </a:lnSpc>
            </a:pPr>
            <a:r>
              <a:rPr lang="fr-FR" sz="2400" b="1" dirty="0" smtClean="0">
                <a:latin typeface="Times New Roman" pitchFamily="18" charset="0"/>
                <a:cs typeface="Times New Roman" pitchFamily="18" charset="0"/>
              </a:rPr>
              <a:t>	L’ adhésivité sélective cellulaire est une association qui commence au moment de la fécondation  et se poursuit durant les premiers stades de développement embryonnaire </a:t>
            </a:r>
          </a:p>
          <a:p>
            <a:pPr algn="just">
              <a:lnSpc>
                <a:spcPct val="150000"/>
              </a:lnSpc>
            </a:pPr>
            <a:r>
              <a:rPr lang="fr-FR" sz="2400" b="1" dirty="0" smtClean="0">
                <a:latin typeface="Times New Roman" pitchFamily="18" charset="0"/>
                <a:cs typeface="Times New Roman" pitchFamily="18" charset="0"/>
              </a:rPr>
              <a:t>	Dans la plupart des cas, les molécules d'adhérence peuvent être considérées comme des récepteurs, c'est-à-dire des protéines transmembranaires capables de fixer un ligand.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77</a:t>
            </a:fld>
            <a:endParaRPr lang="fr-FR"/>
          </a:p>
        </p:txBody>
      </p:sp>
      <p:sp>
        <p:nvSpPr>
          <p:cNvPr id="3" name="Rectangle 2"/>
          <p:cNvSpPr/>
          <p:nvPr/>
        </p:nvSpPr>
        <p:spPr>
          <a:xfrm>
            <a:off x="214282" y="117693"/>
            <a:ext cx="8715436"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fr-FR" sz="2400" b="1" dirty="0" smtClean="0">
                <a:latin typeface="Times New Roman" pitchFamily="18" charset="0"/>
                <a:cs typeface="Times New Roman" pitchFamily="18" charset="0"/>
              </a:rPr>
              <a:t>	Cependant, à l'inverse des récepteurs aux Hormones et Neurotransmetteurs présents à la surface cellulaire, les ligands qui interagissent avec les molécules d'adhérence sont généralement insolubles; ce sont souvent les molécules d'adhérence elles-mêmes (présentées par les cellules adjacentes) ou encore des composants de la matrice extracellulaire.</a:t>
            </a:r>
          </a:p>
          <a:p>
            <a:pPr lvl="0" algn="just" fontAlgn="base">
              <a:lnSpc>
                <a:spcPct val="150000"/>
              </a:lnSpc>
              <a:spcBef>
                <a:spcPct val="0"/>
              </a:spcBef>
              <a:spcAft>
                <a:spcPct val="0"/>
              </a:spcAft>
              <a:tabLst>
                <a:tab pos="457200" algn="l"/>
              </a:tabLst>
            </a:pPr>
            <a:r>
              <a:rPr lang="fr-FR" sz="2400" b="1" dirty="0" smtClean="0">
                <a:latin typeface="Times New Roman" pitchFamily="18" charset="0"/>
                <a:cs typeface="Times New Roman" pitchFamily="18" charset="0"/>
              </a:rPr>
              <a:t>		</a:t>
            </a:r>
            <a:endParaRPr lang="fr-FR"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78</a:t>
            </a:fld>
            <a:endParaRPr lang="fr-FR"/>
          </a:p>
        </p:txBody>
      </p:sp>
      <p:sp>
        <p:nvSpPr>
          <p:cNvPr id="3" name="Ellipse 2"/>
          <p:cNvSpPr/>
          <p:nvPr/>
        </p:nvSpPr>
        <p:spPr>
          <a:xfrm>
            <a:off x="0" y="2357430"/>
            <a:ext cx="2643206" cy="3571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 name="Ellipse 3"/>
          <p:cNvSpPr/>
          <p:nvPr/>
        </p:nvSpPr>
        <p:spPr>
          <a:xfrm>
            <a:off x="214282" y="3429000"/>
            <a:ext cx="1285884"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smtClean="0"/>
              <a:t>Noyau</a:t>
            </a:r>
            <a:endParaRPr lang="fr-FR" dirty="0"/>
          </a:p>
        </p:txBody>
      </p:sp>
      <p:sp>
        <p:nvSpPr>
          <p:cNvPr id="5" name="Flèche droite 4"/>
          <p:cNvSpPr/>
          <p:nvPr/>
        </p:nvSpPr>
        <p:spPr>
          <a:xfrm rot="10245192">
            <a:off x="1085628" y="4037300"/>
            <a:ext cx="1370294" cy="28619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 name="Flèche droite 5"/>
          <p:cNvSpPr/>
          <p:nvPr/>
        </p:nvSpPr>
        <p:spPr>
          <a:xfrm rot="12621006">
            <a:off x="1585567" y="3357334"/>
            <a:ext cx="930859" cy="30774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 name="Rectangle 6"/>
          <p:cNvSpPr/>
          <p:nvPr/>
        </p:nvSpPr>
        <p:spPr>
          <a:xfrm>
            <a:off x="2500298" y="3929066"/>
            <a:ext cx="1000132" cy="21431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 name="ZoneTexte 7"/>
          <p:cNvSpPr txBox="1"/>
          <p:nvPr/>
        </p:nvSpPr>
        <p:spPr>
          <a:xfrm>
            <a:off x="3000364" y="3214686"/>
            <a:ext cx="1000132" cy="461665"/>
          </a:xfrm>
          <a:prstGeom prst="rect">
            <a:avLst/>
          </a:prstGeom>
          <a:solidFill>
            <a:schemeClr val="tx2">
              <a:lumMod val="40000"/>
              <a:lumOff val="60000"/>
            </a:schemeClr>
          </a:solidFill>
          <a:ln>
            <a:solidFill>
              <a:schemeClr val="tx1"/>
            </a:solidFill>
          </a:ln>
        </p:spPr>
        <p:txBody>
          <a:bodyPr wrap="square" rtlCol="0">
            <a:spAutoFit/>
          </a:bodyPr>
          <a:lstStyle/>
          <a:p>
            <a:r>
              <a:rPr lang="fr-FR" sz="2400" b="1" dirty="0" smtClean="0"/>
              <a:t>CAM</a:t>
            </a:r>
            <a:endParaRPr lang="fr-FR" sz="2400" b="1" dirty="0"/>
          </a:p>
        </p:txBody>
      </p:sp>
      <p:sp>
        <p:nvSpPr>
          <p:cNvPr id="9" name="Ellipse 8"/>
          <p:cNvSpPr/>
          <p:nvPr/>
        </p:nvSpPr>
        <p:spPr>
          <a:xfrm>
            <a:off x="4214810" y="2285992"/>
            <a:ext cx="4929190" cy="3571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 name="Ellipse 9"/>
          <p:cNvSpPr/>
          <p:nvPr/>
        </p:nvSpPr>
        <p:spPr>
          <a:xfrm>
            <a:off x="5286380" y="2428868"/>
            <a:ext cx="1285884" cy="11430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smtClean="0"/>
              <a:t>Noyau</a:t>
            </a:r>
            <a:endParaRPr lang="fr-FR" dirty="0"/>
          </a:p>
        </p:txBody>
      </p:sp>
      <p:sp>
        <p:nvSpPr>
          <p:cNvPr id="11" name="Rectangle 10"/>
          <p:cNvSpPr/>
          <p:nvPr/>
        </p:nvSpPr>
        <p:spPr>
          <a:xfrm>
            <a:off x="3286116" y="4214818"/>
            <a:ext cx="1143008" cy="21431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2" name="Flèche droite 11"/>
          <p:cNvSpPr/>
          <p:nvPr/>
        </p:nvSpPr>
        <p:spPr>
          <a:xfrm rot="16894806">
            <a:off x="6263293" y="4780377"/>
            <a:ext cx="497414" cy="25003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3" name="Flèche droite 12"/>
          <p:cNvSpPr/>
          <p:nvPr/>
        </p:nvSpPr>
        <p:spPr>
          <a:xfrm>
            <a:off x="4622819" y="4099657"/>
            <a:ext cx="1382093" cy="2641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4" name="Flèche droite 13"/>
          <p:cNvSpPr/>
          <p:nvPr/>
        </p:nvSpPr>
        <p:spPr>
          <a:xfrm rot="20439586">
            <a:off x="7310069" y="4212337"/>
            <a:ext cx="453712" cy="2187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 name="Flèche droite 14"/>
          <p:cNvSpPr/>
          <p:nvPr/>
        </p:nvSpPr>
        <p:spPr>
          <a:xfrm rot="18300991">
            <a:off x="6751338" y="3622122"/>
            <a:ext cx="939320" cy="2282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6" name="Flèche droite 15"/>
          <p:cNvSpPr/>
          <p:nvPr/>
        </p:nvSpPr>
        <p:spPr>
          <a:xfrm rot="16200000">
            <a:off x="6128037" y="3587475"/>
            <a:ext cx="764336" cy="30450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 name="ZoneTexte 16"/>
          <p:cNvSpPr txBox="1"/>
          <p:nvPr/>
        </p:nvSpPr>
        <p:spPr>
          <a:xfrm>
            <a:off x="6286512" y="4143380"/>
            <a:ext cx="1214446" cy="369332"/>
          </a:xfrm>
          <a:prstGeom prst="rect">
            <a:avLst/>
          </a:prstGeom>
          <a:noFill/>
        </p:spPr>
        <p:txBody>
          <a:bodyPr wrap="square" rtlCol="0">
            <a:spAutoFit/>
          </a:bodyPr>
          <a:lstStyle/>
          <a:p>
            <a:r>
              <a:rPr lang="fr-FR" dirty="0" smtClean="0"/>
              <a:t>Signaux</a:t>
            </a:r>
            <a:endParaRPr lang="fr-FR" dirty="0"/>
          </a:p>
        </p:txBody>
      </p:sp>
      <p:sp>
        <p:nvSpPr>
          <p:cNvPr id="18" name="ZoneTexte 17"/>
          <p:cNvSpPr txBox="1"/>
          <p:nvPr/>
        </p:nvSpPr>
        <p:spPr>
          <a:xfrm>
            <a:off x="7429520" y="2786058"/>
            <a:ext cx="1428728" cy="646331"/>
          </a:xfrm>
          <a:prstGeom prst="rect">
            <a:avLst/>
          </a:prstGeom>
          <a:noFill/>
        </p:spPr>
        <p:txBody>
          <a:bodyPr wrap="square" rtlCol="0">
            <a:spAutoFit/>
          </a:bodyPr>
          <a:lstStyle/>
          <a:p>
            <a:r>
              <a:rPr lang="fr-FR" dirty="0" err="1" smtClean="0"/>
              <a:t>Cyto</a:t>
            </a:r>
            <a:endParaRPr lang="fr-FR" dirty="0" smtClean="0"/>
          </a:p>
          <a:p>
            <a:r>
              <a:rPr lang="fr-FR" dirty="0" smtClean="0"/>
              <a:t>squelette</a:t>
            </a:r>
            <a:endParaRPr lang="fr-FR" dirty="0"/>
          </a:p>
        </p:txBody>
      </p:sp>
      <p:sp>
        <p:nvSpPr>
          <p:cNvPr id="19" name="ZoneTexte 18"/>
          <p:cNvSpPr txBox="1"/>
          <p:nvPr/>
        </p:nvSpPr>
        <p:spPr>
          <a:xfrm>
            <a:off x="7286644" y="3786190"/>
            <a:ext cx="1643042" cy="369332"/>
          </a:xfrm>
          <a:prstGeom prst="rect">
            <a:avLst/>
          </a:prstGeom>
          <a:noFill/>
        </p:spPr>
        <p:txBody>
          <a:bodyPr wrap="square" rtlCol="0">
            <a:spAutoFit/>
          </a:bodyPr>
          <a:lstStyle/>
          <a:p>
            <a:r>
              <a:rPr lang="fr-FR" dirty="0" smtClean="0"/>
              <a:t>Métabolisme</a:t>
            </a:r>
            <a:endParaRPr lang="fr-FR" dirty="0"/>
          </a:p>
        </p:txBody>
      </p:sp>
      <p:sp>
        <p:nvSpPr>
          <p:cNvPr id="20" name="Ellipse 19"/>
          <p:cNvSpPr/>
          <p:nvPr/>
        </p:nvSpPr>
        <p:spPr>
          <a:xfrm>
            <a:off x="6429388" y="5429264"/>
            <a:ext cx="142876" cy="571504"/>
          </a:xfrm>
          <a:prstGeom prst="ellipse">
            <a:avLst/>
          </a:prstGeom>
          <a:solidFill>
            <a:schemeClr val="accent3">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1" name="Ellipse 20"/>
          <p:cNvSpPr/>
          <p:nvPr/>
        </p:nvSpPr>
        <p:spPr>
          <a:xfrm>
            <a:off x="6572264" y="5429264"/>
            <a:ext cx="142876" cy="571504"/>
          </a:xfrm>
          <a:prstGeom prst="ellipse">
            <a:avLst/>
          </a:prstGeom>
          <a:solidFill>
            <a:schemeClr val="accent3">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2" name="ZoneTexte 21"/>
          <p:cNvSpPr txBox="1"/>
          <p:nvPr/>
        </p:nvSpPr>
        <p:spPr>
          <a:xfrm>
            <a:off x="4643438" y="5572140"/>
            <a:ext cx="928694" cy="461665"/>
          </a:xfrm>
          <a:prstGeom prst="rect">
            <a:avLst/>
          </a:prstGeom>
          <a:solidFill>
            <a:schemeClr val="bg1"/>
          </a:solidFill>
          <a:ln>
            <a:solidFill>
              <a:schemeClr val="accent3">
                <a:lumMod val="75000"/>
              </a:schemeClr>
            </a:solidFill>
          </a:ln>
        </p:spPr>
        <p:txBody>
          <a:bodyPr wrap="square" rtlCol="0">
            <a:spAutoFit/>
          </a:bodyPr>
          <a:lstStyle/>
          <a:p>
            <a:r>
              <a:rPr lang="fr-FR" sz="2400" b="1" dirty="0" smtClean="0">
                <a:solidFill>
                  <a:schemeClr val="accent3">
                    <a:lumMod val="75000"/>
                  </a:schemeClr>
                </a:solidFill>
              </a:rPr>
              <a:t>SAM</a:t>
            </a:r>
            <a:endParaRPr lang="fr-FR" sz="2400" b="1" dirty="0">
              <a:solidFill>
                <a:schemeClr val="accent3">
                  <a:lumMod val="75000"/>
                </a:schemeClr>
              </a:solidFill>
            </a:endParaRPr>
          </a:p>
        </p:txBody>
      </p:sp>
      <p:sp>
        <p:nvSpPr>
          <p:cNvPr id="23" name="ZoneTexte 22"/>
          <p:cNvSpPr txBox="1"/>
          <p:nvPr/>
        </p:nvSpPr>
        <p:spPr>
          <a:xfrm>
            <a:off x="1000100" y="6143644"/>
            <a:ext cx="600079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800" dirty="0" smtClean="0">
                <a:latin typeface="Times New Roman" pitchFamily="18" charset="0"/>
                <a:cs typeface="Times New Roman" pitchFamily="18" charset="0"/>
              </a:rPr>
              <a:t>Matrice extracellulaire (lame basale)</a:t>
            </a:r>
            <a:endParaRPr lang="fr-FR" sz="2800" dirty="0">
              <a:latin typeface="Times New Roman" pitchFamily="18" charset="0"/>
              <a:cs typeface="Times New Roman" pitchFamily="18" charset="0"/>
            </a:endParaRPr>
          </a:p>
        </p:txBody>
      </p:sp>
      <p:sp>
        <p:nvSpPr>
          <p:cNvPr id="24" name="Rectangle 23"/>
          <p:cNvSpPr/>
          <p:nvPr/>
        </p:nvSpPr>
        <p:spPr>
          <a:xfrm>
            <a:off x="0" y="0"/>
            <a:ext cx="9144000" cy="1938992"/>
          </a:xfrm>
          <a:prstGeom prst="rect">
            <a:avLst/>
          </a:prstGeom>
        </p:spPr>
        <p:txBody>
          <a:bodyPr wrap="square">
            <a:spAutoFit/>
          </a:bodyPr>
          <a:lstStyle/>
          <a:p>
            <a:pPr lvl="0" algn="just" fontAlgn="base">
              <a:spcBef>
                <a:spcPct val="0"/>
              </a:spcBef>
              <a:spcAft>
                <a:spcPct val="0"/>
              </a:spcAft>
              <a:tabLst>
                <a:tab pos="457200" algn="l"/>
              </a:tabLst>
            </a:pPr>
            <a:r>
              <a:rPr lang="fr-FR" sz="2400" b="1" dirty="0" smtClean="0">
                <a:latin typeface="Times New Roman" pitchFamily="18" charset="0"/>
                <a:cs typeface="Times New Roman" pitchFamily="18" charset="0"/>
              </a:rPr>
              <a:t>Il existe deux types de molécules d’adhérence : ;</a:t>
            </a:r>
          </a:p>
          <a:p>
            <a:pPr marL="457200" lvl="0" indent="-457200" algn="just" fontAlgn="base">
              <a:spcBef>
                <a:spcPct val="0"/>
              </a:spcBef>
              <a:spcAft>
                <a:spcPct val="0"/>
              </a:spcAft>
              <a:buFont typeface="+mj-lt"/>
              <a:buAutoNum type="arabicPeriod"/>
              <a:tabLst>
                <a:tab pos="457200" algn="l"/>
              </a:tabLst>
            </a:pPr>
            <a:r>
              <a:rPr lang="fr-FR" sz="2400" b="1" dirty="0" smtClean="0">
                <a:latin typeface="Times New Roman" pitchFamily="18" charset="0"/>
                <a:cs typeface="Times New Roman" pitchFamily="18" charset="0"/>
              </a:rPr>
              <a:t>Molécules qui permettent l’adhérence intercellulaire, se sont les CAM (</a:t>
            </a:r>
            <a:r>
              <a:rPr lang="fr-FR" sz="2400" b="1" dirty="0" err="1" smtClean="0">
                <a:latin typeface="Times New Roman" pitchFamily="18" charset="0"/>
                <a:cs typeface="Times New Roman" pitchFamily="18" charset="0"/>
              </a:rPr>
              <a:t>Cell</a:t>
            </a:r>
            <a:r>
              <a:rPr lang="fr-FR" sz="2400" b="1" dirty="0" smtClean="0">
                <a:latin typeface="Times New Roman" pitchFamily="18" charset="0"/>
                <a:cs typeface="Times New Roman" pitchFamily="18" charset="0"/>
              </a:rPr>
              <a:t> </a:t>
            </a:r>
            <a:r>
              <a:rPr lang="fr-FR" sz="2400" b="1" dirty="0" err="1" smtClean="0">
                <a:latin typeface="Times New Roman" pitchFamily="18" charset="0"/>
                <a:cs typeface="Times New Roman" pitchFamily="18" charset="0"/>
              </a:rPr>
              <a:t>Adhesion</a:t>
            </a:r>
            <a:r>
              <a:rPr lang="fr-FR" sz="2400" b="1" dirty="0" smtClean="0">
                <a:latin typeface="Times New Roman" pitchFamily="18" charset="0"/>
                <a:cs typeface="Times New Roman" pitchFamily="18" charset="0"/>
              </a:rPr>
              <a:t> </a:t>
            </a:r>
            <a:r>
              <a:rPr lang="fr-FR" sz="2400" b="1" dirty="0" err="1" smtClean="0">
                <a:latin typeface="Times New Roman" pitchFamily="18" charset="0"/>
                <a:cs typeface="Times New Roman" pitchFamily="18" charset="0"/>
              </a:rPr>
              <a:t>Molecule</a:t>
            </a:r>
            <a:r>
              <a:rPr lang="fr-FR" sz="2400" b="1" dirty="0" smtClean="0">
                <a:latin typeface="Times New Roman" pitchFamily="18" charset="0"/>
                <a:cs typeface="Times New Roman" pitchFamily="18" charset="0"/>
              </a:rPr>
              <a:t>)</a:t>
            </a:r>
          </a:p>
          <a:p>
            <a:pPr marL="457200" lvl="0" indent="-457200" algn="just" fontAlgn="base">
              <a:spcBef>
                <a:spcPct val="0"/>
              </a:spcBef>
              <a:spcAft>
                <a:spcPct val="0"/>
              </a:spcAft>
              <a:buFont typeface="+mj-lt"/>
              <a:buAutoNum type="arabicPeriod"/>
              <a:tabLst>
                <a:tab pos="457200" algn="l"/>
              </a:tabLst>
            </a:pPr>
            <a:r>
              <a:rPr lang="fr-FR" sz="2400" b="1" dirty="0" smtClean="0">
                <a:latin typeface="Times New Roman" pitchFamily="18" charset="0"/>
                <a:cs typeface="Times New Roman" pitchFamily="18" charset="0"/>
              </a:rPr>
              <a:t>Molécules qui permettent l’adhérence des cellules a la Matrice extracellulaire se sont les SAM (</a:t>
            </a:r>
            <a:r>
              <a:rPr lang="fr-FR" sz="2400" b="1" dirty="0" err="1" smtClean="0">
                <a:latin typeface="Times New Roman" pitchFamily="18" charset="0"/>
                <a:cs typeface="Times New Roman" pitchFamily="18" charset="0"/>
              </a:rPr>
              <a:t>Substrate</a:t>
            </a:r>
            <a:r>
              <a:rPr lang="fr-FR" sz="2400" b="1" dirty="0" smtClean="0">
                <a:latin typeface="Times New Roman" pitchFamily="18" charset="0"/>
                <a:cs typeface="Times New Roman" pitchFamily="18" charset="0"/>
              </a:rPr>
              <a:t> </a:t>
            </a:r>
            <a:r>
              <a:rPr lang="fr-FR" sz="2400" b="1" dirty="0" err="1" smtClean="0">
                <a:latin typeface="Times New Roman" pitchFamily="18" charset="0"/>
                <a:cs typeface="Times New Roman" pitchFamily="18" charset="0"/>
              </a:rPr>
              <a:t>Adhesion</a:t>
            </a:r>
            <a:r>
              <a:rPr lang="fr-FR" sz="2400" b="1" dirty="0" smtClean="0">
                <a:latin typeface="Times New Roman" pitchFamily="18" charset="0"/>
                <a:cs typeface="Times New Roman" pitchFamily="18" charset="0"/>
              </a:rPr>
              <a:t> </a:t>
            </a:r>
            <a:r>
              <a:rPr lang="fr-FR" sz="2400" b="1" dirty="0" err="1" smtClean="0">
                <a:latin typeface="Times New Roman" pitchFamily="18" charset="0"/>
                <a:cs typeface="Times New Roman" pitchFamily="18" charset="0"/>
              </a:rPr>
              <a:t>Molecule</a:t>
            </a:r>
            <a:r>
              <a:rPr lang="fr-FR" sz="2400" b="1" dirty="0" smtClean="0">
                <a:latin typeface="Times New Roman" pitchFamily="18" charset="0"/>
                <a:cs typeface="Times New Roman" pitchFamily="18" charset="0"/>
              </a:rPr>
              <a:t>)</a:t>
            </a:r>
            <a:endParaRPr lang="fr-FR" sz="24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79</a:t>
            </a:fld>
            <a:endParaRPr lang="fr-FR"/>
          </a:p>
        </p:txBody>
      </p:sp>
      <p:sp>
        <p:nvSpPr>
          <p:cNvPr id="87041" name="Rectangle 1"/>
          <p:cNvSpPr>
            <a:spLocks noChangeArrowheads="1"/>
          </p:cNvSpPr>
          <p:nvPr/>
        </p:nvSpPr>
        <p:spPr bwMode="auto">
          <a:xfrm>
            <a:off x="285720" y="2571744"/>
            <a:ext cx="8429684" cy="415498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Protéines intégrales,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Héterodimères</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(constitués de deux chaînes  polypeptidiques α et β. </a:t>
            </a: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Leurs domaines extracellulaires comportent de grandes portions qui  s’associent avec les séquences polypeptidiques  ou des domaines spécifiques de diverses macromolécules du tissus conjonctif,  </a:t>
            </a: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Leurs domaines transmembranaires sont courts </a:t>
            </a:r>
            <a:endParaRPr lang="fr-FR" sz="2400" b="1" dirty="0" smtClean="0">
              <a:latin typeface="Times New Roman" pitchFamily="18" charset="0"/>
              <a:ea typeface="Calibri" pitchFamily="34"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Leurs domaines cytoplasmiques sont associés avec des molécules du cytosquelette de sorte qu’elles servent d’intermédiaire entre squelette  intra et extra cellulaire (d’où le nom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integrine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571472" y="0"/>
            <a:ext cx="7786742" cy="1143008"/>
          </a:xfrm>
          <a:prstGeom prst="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lvl="1" algn="ctr"/>
            <a:r>
              <a:rPr lang="fr-FR" sz="3600" b="1" dirty="0" smtClean="0">
                <a:ln/>
                <a:solidFill>
                  <a:schemeClr val="accent3"/>
                </a:solidFill>
                <a:latin typeface="Times New Roman" pitchFamily="18" charset="0"/>
                <a:cs typeface="Times New Roman" pitchFamily="18" charset="0"/>
              </a:rPr>
              <a:t>structure des  protéines adhésives </a:t>
            </a:r>
          </a:p>
        </p:txBody>
      </p:sp>
      <p:sp>
        <p:nvSpPr>
          <p:cNvPr id="5" name="Rectangle à coins arrondis 4"/>
          <p:cNvSpPr/>
          <p:nvPr/>
        </p:nvSpPr>
        <p:spPr>
          <a:xfrm>
            <a:off x="2000232" y="1428736"/>
            <a:ext cx="4857784"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457200" lvl="2" indent="-457200" algn="ctr">
              <a:buFont typeface="+mj-lt"/>
              <a:buAutoNum type="arabicPeriod"/>
            </a:pPr>
            <a:r>
              <a:rPr lang="fr-FR" sz="3200" b="1" dirty="0" smtClean="0">
                <a:solidFill>
                  <a:schemeClr val="tx1"/>
                </a:solidFill>
                <a:latin typeface="Times New Roman" pitchFamily="18" charset="0"/>
                <a:ea typeface="Calibri" pitchFamily="34" charset="0"/>
                <a:cs typeface="Times New Roman" pitchFamily="18" charset="0"/>
              </a:rPr>
              <a:t>LES INTEGRINES </a:t>
            </a:r>
            <a:endParaRPr lang="fr-FR" sz="3200" dirty="0" smtClean="0">
              <a:solidFill>
                <a:schemeClr val="tx1"/>
              </a:solidFill>
              <a:latin typeface="Times New Roman" pitchFamily="18" charset="0"/>
              <a:cs typeface="Times New Roman" pitchFamily="18" charset="0"/>
            </a:endParaRPr>
          </a:p>
          <a:p>
            <a:pPr algn="ct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7467600" cy="857256"/>
          </a:xfrm>
          <a:ln w="76200"/>
        </p:spPr>
        <p:style>
          <a:lnRef idx="2">
            <a:schemeClr val="accent1"/>
          </a:lnRef>
          <a:fillRef idx="1">
            <a:schemeClr val="lt1"/>
          </a:fillRef>
          <a:effectRef idx="0">
            <a:schemeClr val="accent1"/>
          </a:effectRef>
          <a:fontRef idx="minor">
            <a:schemeClr val="dk1"/>
          </a:fontRef>
        </p:style>
        <p:txBody>
          <a:bodyPr anchor="ctr" anchorCtr="0">
            <a:normAutofit/>
          </a:bodyPr>
          <a:lstStyle/>
          <a:p>
            <a:pPr algn="ctr"/>
            <a:r>
              <a:rPr lang="fr-FR" sz="3600" b="1" cap="none" dirty="0" smtClean="0">
                <a:solidFill>
                  <a:schemeClr val="tx1"/>
                </a:solidFill>
                <a:latin typeface="Times New Roman" pitchFamily="18" charset="0"/>
                <a:ea typeface="Calibri" pitchFamily="34" charset="0"/>
                <a:cs typeface="Times New Roman" pitchFamily="18" charset="0"/>
              </a:rPr>
              <a:t> </a:t>
            </a:r>
            <a:r>
              <a:rPr lang="fr-FR" sz="36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Calibri" pitchFamily="34" charset="0"/>
                <a:cs typeface="Times New Roman" pitchFamily="18" charset="0"/>
              </a:rPr>
              <a:t>Les récepteurs membranaires</a:t>
            </a:r>
            <a:endParaRPr lang="fr-FR" sz="3600" dirty="0"/>
          </a:p>
        </p:txBody>
      </p:sp>
      <p:sp>
        <p:nvSpPr>
          <p:cNvPr id="3" name="Espace réservé du contenu 2"/>
          <p:cNvSpPr>
            <a:spLocks noGrp="1"/>
          </p:cNvSpPr>
          <p:nvPr>
            <p:ph sz="quarter" idx="1"/>
          </p:nvPr>
        </p:nvSpPr>
        <p:spPr>
          <a:xfrm>
            <a:off x="214282" y="1071546"/>
            <a:ext cx="8429684" cy="5572164"/>
          </a:xfrm>
        </p:spPr>
        <p:txBody>
          <a:bodyPr>
            <a:normAutofit fontScale="92500" lnSpcReduction="10000"/>
          </a:bodyPr>
          <a:lstStyle/>
          <a:p>
            <a:pPr marL="0" lvl="0" indent="0" algn="justLow" eaLnBrk="0" fontAlgn="base" hangingPunct="0">
              <a:spcBef>
                <a:spcPct val="0"/>
              </a:spcBef>
              <a:spcAft>
                <a:spcPct val="0"/>
              </a:spcAft>
              <a:buClrTx/>
              <a:buSzTx/>
              <a:buFont typeface="Wingdings" pitchFamily="2" charset="2"/>
              <a:buChar char="q"/>
              <a:tabLst>
                <a:tab pos="457200" algn="l"/>
              </a:tabLst>
            </a:pPr>
            <a:r>
              <a:rPr lang="fr-FR" sz="3000" b="1" dirty="0" smtClean="0">
                <a:latin typeface="Times New Roman" pitchFamily="18" charset="0"/>
                <a:ea typeface="Calibri" pitchFamily="34" charset="0"/>
                <a:cs typeface="Times New Roman" pitchFamily="18" charset="0"/>
              </a:rPr>
              <a:t> Les récepteurs membranaires sont des protéines ou glycoprotéines transmembranaires qui captent des signaux de nature hydrosolubles. </a:t>
            </a:r>
          </a:p>
          <a:p>
            <a:pPr marL="0" lvl="0" indent="0" algn="justLow" eaLnBrk="0" fontAlgn="base" hangingPunct="0">
              <a:spcBef>
                <a:spcPct val="0"/>
              </a:spcBef>
              <a:spcAft>
                <a:spcPct val="0"/>
              </a:spcAft>
              <a:buClrTx/>
              <a:buSzTx/>
              <a:buNone/>
              <a:tabLst>
                <a:tab pos="457200" algn="l"/>
              </a:tabLst>
            </a:pPr>
            <a:endParaRPr lang="fr-FR" sz="3000" b="1" dirty="0" smtClean="0">
              <a:latin typeface="Times New Roman" pitchFamily="18" charset="0"/>
              <a:ea typeface="Calibri" pitchFamily="34" charset="0"/>
              <a:cs typeface="Times New Roman" pitchFamily="18" charset="0"/>
            </a:endParaRPr>
          </a:p>
          <a:p>
            <a:pPr marL="0" lvl="0" indent="0" algn="justLow" eaLnBrk="0" fontAlgn="base" hangingPunct="0">
              <a:spcBef>
                <a:spcPct val="0"/>
              </a:spcBef>
              <a:spcAft>
                <a:spcPct val="0"/>
              </a:spcAft>
              <a:buClrTx/>
              <a:buSzTx/>
              <a:buNone/>
              <a:tabLst>
                <a:tab pos="457200" algn="l"/>
              </a:tabLst>
            </a:pPr>
            <a:r>
              <a:rPr lang="fr-FR" sz="3000" b="1" i="1" dirty="0" smtClean="0">
                <a:latin typeface="Times New Roman" pitchFamily="18" charset="0"/>
                <a:ea typeface="Calibri" pitchFamily="34" charset="0"/>
                <a:cs typeface="Times New Roman" pitchFamily="18" charset="0"/>
              </a:rPr>
              <a:t>Exemple de signaux : </a:t>
            </a:r>
          </a:p>
          <a:p>
            <a:pPr marL="0" lvl="0" indent="0" algn="justLow" eaLnBrk="0" fontAlgn="base" hangingPunct="0">
              <a:spcBef>
                <a:spcPct val="0"/>
              </a:spcBef>
              <a:spcAft>
                <a:spcPct val="0"/>
              </a:spcAft>
              <a:buClrTx/>
              <a:buSzTx/>
              <a:buNone/>
              <a:tabLst>
                <a:tab pos="457200" algn="l"/>
              </a:tabLst>
            </a:pPr>
            <a:endParaRPr lang="fr-FR" sz="3000" i="1" dirty="0" smtClean="0">
              <a:latin typeface="Times New Roman" pitchFamily="18" charset="0"/>
              <a:cs typeface="Times New Roman" pitchFamily="18" charset="0"/>
            </a:endParaRPr>
          </a:p>
          <a:p>
            <a:pPr marL="0" lvl="0" indent="0" eaLnBrk="0" fontAlgn="base" hangingPunct="0">
              <a:spcBef>
                <a:spcPct val="0"/>
              </a:spcBef>
              <a:spcAft>
                <a:spcPct val="0"/>
              </a:spcAft>
              <a:buClr>
                <a:schemeClr val="accent1">
                  <a:lumMod val="75000"/>
                </a:schemeClr>
              </a:buClr>
              <a:buSzPct val="140000"/>
              <a:buFont typeface="Wingdings" pitchFamily="2" charset="2"/>
              <a:buChar char="ü"/>
              <a:tabLst>
                <a:tab pos="457200" algn="l"/>
              </a:tabLst>
            </a:pPr>
            <a:r>
              <a:rPr lang="fr-FR" sz="3000" b="1" dirty="0" smtClean="0">
                <a:latin typeface="Times New Roman" pitchFamily="18" charset="0"/>
                <a:ea typeface="Calibri" pitchFamily="34" charset="0"/>
                <a:cs typeface="Times New Roman" pitchFamily="18" charset="0"/>
              </a:rPr>
              <a:t>        Les neurotransmetteurs : </a:t>
            </a:r>
          </a:p>
          <a:p>
            <a:pPr marL="0" lvl="0" indent="0" eaLnBrk="0" fontAlgn="base" hangingPunct="0">
              <a:spcBef>
                <a:spcPct val="0"/>
              </a:spcBef>
              <a:spcAft>
                <a:spcPct val="0"/>
              </a:spcAft>
              <a:buClr>
                <a:schemeClr val="accent1">
                  <a:lumMod val="75000"/>
                </a:schemeClr>
              </a:buClr>
              <a:buSzPct val="140000"/>
              <a:buNone/>
              <a:tabLst>
                <a:tab pos="457200" algn="l"/>
              </a:tabLst>
            </a:pPr>
            <a:r>
              <a:rPr lang="fr-FR" sz="3000" b="1" dirty="0" smtClean="0">
                <a:latin typeface="Times New Roman" pitchFamily="18" charset="0"/>
                <a:ea typeface="Calibri" pitchFamily="34" charset="0"/>
                <a:cs typeface="Times New Roman" pitchFamily="18" charset="0"/>
              </a:rPr>
              <a:t>            Noradrénaline (NA), Acétylcholine (</a:t>
            </a:r>
            <a:r>
              <a:rPr lang="fr-FR" sz="3000" b="1" dirty="0" err="1" smtClean="0">
                <a:latin typeface="Times New Roman" pitchFamily="18" charset="0"/>
                <a:ea typeface="Calibri" pitchFamily="34" charset="0"/>
                <a:cs typeface="Times New Roman" pitchFamily="18" charset="0"/>
              </a:rPr>
              <a:t>Ach</a:t>
            </a:r>
            <a:r>
              <a:rPr lang="fr-FR" sz="3000" b="1" dirty="0" smtClean="0">
                <a:latin typeface="Times New Roman" pitchFamily="18" charset="0"/>
                <a:ea typeface="Calibri" pitchFamily="34" charset="0"/>
                <a:cs typeface="Times New Roman" pitchFamily="18" charset="0"/>
              </a:rPr>
              <a:t>)</a:t>
            </a:r>
          </a:p>
          <a:p>
            <a:pPr marL="0" lvl="0" indent="0" eaLnBrk="0" fontAlgn="base" hangingPunct="0">
              <a:spcBef>
                <a:spcPct val="0"/>
              </a:spcBef>
              <a:spcAft>
                <a:spcPct val="0"/>
              </a:spcAft>
              <a:buClr>
                <a:schemeClr val="accent1">
                  <a:lumMod val="75000"/>
                </a:schemeClr>
              </a:buClr>
              <a:buSzPct val="140000"/>
              <a:buNone/>
              <a:tabLst>
                <a:tab pos="457200" algn="l"/>
              </a:tabLst>
            </a:pPr>
            <a:endParaRPr lang="fr-FR" sz="3000" b="1"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Clr>
                <a:schemeClr val="accent1">
                  <a:lumMod val="75000"/>
                </a:schemeClr>
              </a:buClr>
              <a:buSzPct val="140000"/>
              <a:buFont typeface="Wingdings" pitchFamily="2" charset="2"/>
              <a:buChar char="ü"/>
              <a:tabLst>
                <a:tab pos="457200" algn="l"/>
              </a:tabLst>
            </a:pPr>
            <a:r>
              <a:rPr lang="fr-FR" sz="3000" b="1" dirty="0" smtClean="0">
                <a:latin typeface="Times New Roman" pitchFamily="18" charset="0"/>
                <a:ea typeface="Calibri" pitchFamily="34" charset="0"/>
                <a:cs typeface="Times New Roman" pitchFamily="18" charset="0"/>
              </a:rPr>
              <a:t>       Les hormones peptidiques, ou glycoprotéines :</a:t>
            </a:r>
          </a:p>
          <a:p>
            <a:pPr marL="0" lvl="0" indent="0" eaLnBrk="0" fontAlgn="base" hangingPunct="0">
              <a:spcBef>
                <a:spcPct val="0"/>
              </a:spcBef>
              <a:spcAft>
                <a:spcPct val="0"/>
              </a:spcAft>
              <a:buClr>
                <a:schemeClr val="accent1">
                  <a:lumMod val="75000"/>
                </a:schemeClr>
              </a:buClr>
              <a:buSzPct val="140000"/>
              <a:buNone/>
              <a:tabLst>
                <a:tab pos="457200" algn="l"/>
              </a:tabLst>
            </a:pPr>
            <a:r>
              <a:rPr lang="fr-FR" sz="3000" b="1" dirty="0" smtClean="0">
                <a:latin typeface="Times New Roman" pitchFamily="18" charset="0"/>
                <a:ea typeface="Calibri" pitchFamily="34" charset="0"/>
                <a:cs typeface="Times New Roman" pitchFamily="18" charset="0"/>
              </a:rPr>
              <a:t>     Insuline, Glucagon, Vasopressine (ADH) , FSH, LH</a:t>
            </a:r>
          </a:p>
          <a:p>
            <a:pPr marL="0" lvl="0" indent="0" eaLnBrk="0" fontAlgn="base" hangingPunct="0">
              <a:spcBef>
                <a:spcPct val="0"/>
              </a:spcBef>
              <a:spcAft>
                <a:spcPct val="0"/>
              </a:spcAft>
              <a:buClr>
                <a:schemeClr val="accent1">
                  <a:lumMod val="75000"/>
                </a:schemeClr>
              </a:buClr>
              <a:buSzPct val="140000"/>
              <a:buFont typeface="Wingdings" pitchFamily="2" charset="2"/>
              <a:buChar char="ü"/>
              <a:tabLst>
                <a:tab pos="457200" algn="l"/>
              </a:tabLst>
            </a:pPr>
            <a:endParaRPr lang="fr-FR" sz="3000" b="1"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Clr>
                <a:schemeClr val="accent1">
                  <a:lumMod val="75000"/>
                </a:schemeClr>
              </a:buClr>
              <a:buSzPct val="140000"/>
              <a:buFont typeface="Wingdings" pitchFamily="2" charset="2"/>
              <a:buChar char="ü"/>
              <a:tabLst>
                <a:tab pos="457200" algn="l"/>
              </a:tabLst>
            </a:pPr>
            <a:r>
              <a:rPr lang="fr-FR" sz="3000" b="1" dirty="0" smtClean="0">
                <a:latin typeface="Times New Roman" pitchFamily="18" charset="0"/>
                <a:ea typeface="Calibri" pitchFamily="34" charset="0"/>
                <a:cs typeface="Times New Roman" pitchFamily="18" charset="0"/>
              </a:rPr>
              <a:t>       Dérivés d’acides aminés :</a:t>
            </a:r>
          </a:p>
          <a:p>
            <a:pPr marL="0" lvl="0" indent="0" eaLnBrk="0" fontAlgn="base" hangingPunct="0">
              <a:spcBef>
                <a:spcPct val="0"/>
              </a:spcBef>
              <a:spcAft>
                <a:spcPct val="0"/>
              </a:spcAft>
              <a:buClr>
                <a:schemeClr val="accent1">
                  <a:lumMod val="75000"/>
                </a:schemeClr>
              </a:buClr>
              <a:buSzPct val="140000"/>
              <a:buNone/>
              <a:tabLst>
                <a:tab pos="457200" algn="l"/>
              </a:tabLst>
            </a:pPr>
            <a:r>
              <a:rPr lang="fr-FR" sz="3000" b="1" dirty="0" smtClean="0">
                <a:latin typeface="Times New Roman" pitchFamily="18" charset="0"/>
                <a:ea typeface="Calibri" pitchFamily="34" charset="0"/>
                <a:cs typeface="Times New Roman" pitchFamily="18" charset="0"/>
              </a:rPr>
              <a:t>      Adrénaline (</a:t>
            </a:r>
            <a:r>
              <a:rPr lang="fr-FR" sz="3000" b="1" dirty="0" err="1" smtClean="0">
                <a:latin typeface="Times New Roman" pitchFamily="18" charset="0"/>
                <a:ea typeface="Calibri" pitchFamily="34" charset="0"/>
                <a:cs typeface="Times New Roman" pitchFamily="18" charset="0"/>
              </a:rPr>
              <a:t>Épinéphrine</a:t>
            </a:r>
            <a:r>
              <a:rPr lang="fr-FR" sz="3000" b="1" dirty="0" smtClean="0">
                <a:latin typeface="Times New Roman" pitchFamily="18" charset="0"/>
                <a:ea typeface="Calibri" pitchFamily="34" charset="0"/>
                <a:cs typeface="Times New Roman" pitchFamily="18" charset="0"/>
              </a:rPr>
              <a:t>), Sérotonine, Mélatonine</a:t>
            </a:r>
          </a:p>
          <a:p>
            <a:pPr marL="0" lvl="0" indent="0" algn="justLow" eaLnBrk="0" fontAlgn="base" hangingPunct="0">
              <a:spcBef>
                <a:spcPct val="0"/>
              </a:spcBef>
              <a:spcAft>
                <a:spcPct val="0"/>
              </a:spcAft>
              <a:buClrTx/>
              <a:buSzTx/>
              <a:buFontTx/>
              <a:buChar char="•"/>
              <a:tabLst>
                <a:tab pos="457200" algn="l"/>
              </a:tabLst>
            </a:pPr>
            <a:endParaRPr lang="fr-FR" dirty="0" smtClean="0">
              <a:latin typeface="Times New Roman" pitchFamily="18" charset="0"/>
              <a:cs typeface="Times New Roman" pitchFamily="18" charset="0"/>
            </a:endParaRPr>
          </a:p>
          <a:p>
            <a:endParaRPr lang="fr-FR" dirty="0"/>
          </a:p>
        </p:txBody>
      </p:sp>
      <p:sp>
        <p:nvSpPr>
          <p:cNvPr id="4" name="Espace réservé du numéro de diapositive 3"/>
          <p:cNvSpPr>
            <a:spLocks noGrp="1"/>
          </p:cNvSpPr>
          <p:nvPr>
            <p:ph type="sldNum" sz="quarter" idx="15"/>
          </p:nvPr>
        </p:nvSpPr>
        <p:spPr/>
        <p:txBody>
          <a:bodyPr/>
          <a:lstStyle/>
          <a:p>
            <a:fld id="{B75B805E-5C2A-44E2-95C3-9B9A669011CC}" type="slidenum">
              <a:rPr lang="fr-FR" smtClean="0"/>
              <a:pPr/>
              <a:t>8</a:t>
            </a:fld>
            <a:endParaRPr lang="fr-F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80</a:t>
            </a:fld>
            <a:endParaRPr lang="fr-FR"/>
          </a:p>
        </p:txBody>
      </p:sp>
      <p:sp>
        <p:nvSpPr>
          <p:cNvPr id="4" name="Rectangle 3"/>
          <p:cNvSpPr/>
          <p:nvPr/>
        </p:nvSpPr>
        <p:spPr>
          <a:xfrm>
            <a:off x="285752" y="5929330"/>
            <a:ext cx="8786842"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r>
              <a:rPr lang="fr-FR" sz="2400" b="1" dirty="0" smtClean="0">
                <a:latin typeface="Times New Roman" pitchFamily="18" charset="0"/>
                <a:cs typeface="Times New Roman" pitchFamily="18" charset="0"/>
              </a:rPr>
              <a:t>Figure: </a:t>
            </a:r>
            <a:r>
              <a:rPr lang="fr-FR" sz="2400" dirty="0" smtClean="0">
                <a:latin typeface="Times New Roman" pitchFamily="18" charset="0"/>
                <a:cs typeface="Times New Roman" pitchFamily="18" charset="0"/>
              </a:rPr>
              <a:t>Représentation schématique d’une </a:t>
            </a:r>
            <a:r>
              <a:rPr lang="fr-FR" sz="2400" dirty="0" err="1" smtClean="0">
                <a:latin typeface="Times New Roman" pitchFamily="18" charset="0"/>
                <a:cs typeface="Times New Roman" pitchFamily="18" charset="0"/>
              </a:rPr>
              <a:t>intégrine</a:t>
            </a:r>
            <a:r>
              <a:rPr lang="fr-FR" sz="2400" dirty="0" smtClean="0">
                <a:latin typeface="Times New Roman" pitchFamily="18" charset="0"/>
                <a:cs typeface="Times New Roman" pitchFamily="18" charset="0"/>
              </a:rPr>
              <a:t>. </a:t>
            </a:r>
            <a:r>
              <a:rPr lang="fr-FR" sz="2400" b="1" dirty="0" smtClean="0">
                <a:latin typeface="Times New Roman" pitchFamily="18" charset="0"/>
                <a:ea typeface="Calibri" pitchFamily="34" charset="0"/>
                <a:cs typeface="Times New Roman" pitchFamily="18" charset="0"/>
              </a:rPr>
              <a:t>Protéines intégrales, </a:t>
            </a:r>
            <a:r>
              <a:rPr lang="fr-FR" sz="2400" b="1" dirty="0" err="1" smtClean="0">
                <a:latin typeface="Times New Roman" pitchFamily="18" charset="0"/>
                <a:ea typeface="Calibri" pitchFamily="34" charset="0"/>
                <a:cs typeface="Times New Roman" pitchFamily="18" charset="0"/>
              </a:rPr>
              <a:t>Héterodimères</a:t>
            </a:r>
            <a:r>
              <a:rPr lang="fr-FR" sz="2400" b="1" dirty="0" smtClean="0">
                <a:latin typeface="Times New Roman" pitchFamily="18" charset="0"/>
                <a:ea typeface="Calibri" pitchFamily="34" charset="0"/>
                <a:cs typeface="Times New Roman" pitchFamily="18" charset="0"/>
              </a:rPr>
              <a:t> (Deux chaînes  polypeptidiques α et β).</a:t>
            </a:r>
            <a:endParaRPr lang="fr-FR" dirty="0"/>
          </a:p>
        </p:txBody>
      </p:sp>
      <p:sp>
        <p:nvSpPr>
          <p:cNvPr id="5" name="Rectangle 4"/>
          <p:cNvSpPr/>
          <p:nvPr/>
        </p:nvSpPr>
        <p:spPr>
          <a:xfrm>
            <a:off x="0" y="0"/>
            <a:ext cx="4286248" cy="55092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Low" eaLnBrk="0" fontAlgn="base" hangingPunct="0">
              <a:spcBef>
                <a:spcPct val="0"/>
              </a:spcBef>
              <a:spcAft>
                <a:spcPct val="0"/>
              </a:spcAft>
              <a:buFont typeface="Arial" pitchFamily="34" charset="0"/>
              <a:buChar char="•"/>
            </a:pPr>
            <a:r>
              <a:rPr lang="fr-FR" sz="2200" b="1" dirty="0" smtClean="0">
                <a:solidFill>
                  <a:srgbClr val="FF0000"/>
                </a:solidFill>
                <a:latin typeface="Times New Roman" pitchFamily="18" charset="0"/>
                <a:ea typeface="Calibri" pitchFamily="34" charset="0"/>
                <a:cs typeface="Times New Roman" pitchFamily="18" charset="0"/>
              </a:rPr>
              <a:t>Domaines extracellulaires </a:t>
            </a:r>
            <a:r>
              <a:rPr lang="fr-FR" sz="2200" dirty="0" smtClean="0">
                <a:latin typeface="Times New Roman" pitchFamily="18" charset="0"/>
                <a:ea typeface="Calibri" pitchFamily="34" charset="0"/>
                <a:cs typeface="Times New Roman" pitchFamily="18" charset="0"/>
              </a:rPr>
              <a:t>:</a:t>
            </a:r>
            <a:r>
              <a:rPr lang="fr-FR" sz="2200" dirty="0" smtClean="0"/>
              <a:t> </a:t>
            </a:r>
            <a:r>
              <a:rPr lang="fr-FR" sz="2200" dirty="0" smtClean="0">
                <a:solidFill>
                  <a:schemeClr val="tx1"/>
                </a:solidFill>
                <a:latin typeface="Times New Roman" pitchFamily="18" charset="0"/>
                <a:ea typeface="Calibri" pitchFamily="34" charset="0"/>
                <a:cs typeface="Times New Roman" pitchFamily="18" charset="0"/>
              </a:rPr>
              <a:t>comportent de grandes portions en forme de </a:t>
            </a:r>
            <a:r>
              <a:rPr lang="fr-FR" sz="2200" dirty="0" smtClean="0">
                <a:latin typeface="Times New Roman" pitchFamily="18" charset="0"/>
                <a:ea typeface="Calibri" pitchFamily="34" charset="0"/>
                <a:cs typeface="Times New Roman" pitchFamily="18" charset="0"/>
              </a:rPr>
              <a:t>poches réceptrices </a:t>
            </a:r>
            <a:r>
              <a:rPr lang="fr-FR" sz="2200" dirty="0" smtClean="0">
                <a:solidFill>
                  <a:schemeClr val="tx1"/>
                </a:solidFill>
                <a:latin typeface="Times New Roman" pitchFamily="18" charset="0"/>
                <a:ea typeface="Calibri" pitchFamily="34" charset="0"/>
                <a:cs typeface="Times New Roman" pitchFamily="18" charset="0"/>
              </a:rPr>
              <a:t>qui  s’associent avec les séquences polypeptidiques  ou des domaines spécifiques de diverses macromolécules du tissus conjonctif (</a:t>
            </a:r>
            <a:r>
              <a:rPr lang="fr-FR" sz="2200" dirty="0" smtClean="0">
                <a:latin typeface="Times New Roman" pitchFamily="18" charset="0"/>
                <a:ea typeface="Calibri" pitchFamily="34" charset="0"/>
                <a:cs typeface="Times New Roman" pitchFamily="18" charset="0"/>
              </a:rPr>
              <a:t>la matrice extracellulaire)</a:t>
            </a:r>
          </a:p>
          <a:p>
            <a:pPr lvl="0" algn="justLow" eaLnBrk="0" fontAlgn="base" hangingPunct="0">
              <a:spcBef>
                <a:spcPct val="0"/>
              </a:spcBef>
              <a:spcAft>
                <a:spcPct val="0"/>
              </a:spcAft>
              <a:buFont typeface="Arial" pitchFamily="34" charset="0"/>
              <a:buChar char="•"/>
            </a:pPr>
            <a:r>
              <a:rPr lang="fr-FR" sz="2200" b="1" dirty="0" smtClean="0">
                <a:solidFill>
                  <a:srgbClr val="CC00CC"/>
                </a:solidFill>
                <a:latin typeface="Times New Roman" pitchFamily="18" charset="0"/>
                <a:ea typeface="Calibri" pitchFamily="34" charset="0"/>
                <a:cs typeface="Times New Roman" pitchFamily="18" charset="0"/>
              </a:rPr>
              <a:t>Domaines transmembranaires</a:t>
            </a:r>
            <a:r>
              <a:rPr lang="fr-FR" sz="2200" dirty="0" smtClean="0">
                <a:solidFill>
                  <a:srgbClr val="CC00CC"/>
                </a:solidFill>
                <a:latin typeface="Times New Roman" pitchFamily="18" charset="0"/>
                <a:ea typeface="Calibri" pitchFamily="34" charset="0"/>
                <a:cs typeface="Times New Roman" pitchFamily="18" charset="0"/>
              </a:rPr>
              <a:t>:</a:t>
            </a:r>
            <a:r>
              <a:rPr lang="fr-FR" sz="2200" dirty="0" smtClean="0">
                <a:latin typeface="Times New Roman" pitchFamily="18" charset="0"/>
                <a:ea typeface="Calibri" pitchFamily="34" charset="0"/>
                <a:cs typeface="Times New Roman" pitchFamily="18" charset="0"/>
              </a:rPr>
              <a:t> courts </a:t>
            </a:r>
          </a:p>
          <a:p>
            <a:pPr lvl="0" algn="justLow" eaLnBrk="0" fontAlgn="base" hangingPunct="0">
              <a:spcBef>
                <a:spcPct val="0"/>
              </a:spcBef>
              <a:spcAft>
                <a:spcPct val="0"/>
              </a:spcAft>
              <a:buFont typeface="Arial" pitchFamily="34" charset="0"/>
              <a:buChar char="•"/>
            </a:pPr>
            <a:r>
              <a:rPr lang="fr-FR" sz="2200" b="1" dirty="0" smtClean="0">
                <a:solidFill>
                  <a:srgbClr val="002060"/>
                </a:solidFill>
                <a:latin typeface="Times New Roman" pitchFamily="18" charset="0"/>
                <a:ea typeface="Calibri" pitchFamily="34" charset="0"/>
                <a:cs typeface="Times New Roman" pitchFamily="18" charset="0"/>
              </a:rPr>
              <a:t>Domaines cytoplasmiques </a:t>
            </a:r>
            <a:r>
              <a:rPr lang="fr-FR" sz="2200" dirty="0" smtClean="0">
                <a:solidFill>
                  <a:srgbClr val="002060"/>
                </a:solidFill>
                <a:latin typeface="Times New Roman" pitchFamily="18" charset="0"/>
                <a:ea typeface="Calibri" pitchFamily="34" charset="0"/>
                <a:cs typeface="Times New Roman" pitchFamily="18" charset="0"/>
              </a:rPr>
              <a:t>: </a:t>
            </a:r>
            <a:r>
              <a:rPr lang="fr-FR" sz="2200" dirty="0" smtClean="0">
                <a:latin typeface="Times New Roman" pitchFamily="18" charset="0"/>
                <a:ea typeface="Calibri" pitchFamily="34" charset="0"/>
                <a:cs typeface="Times New Roman" pitchFamily="18" charset="0"/>
              </a:rPr>
              <a:t>associés avec des molécules du cytosquelette de sorte qu’elles servent d’intermédiaire entre squelette  intra et extra cellulaire (d’où le nom </a:t>
            </a:r>
            <a:r>
              <a:rPr lang="fr-FR" sz="2200" dirty="0" err="1" smtClean="0">
                <a:latin typeface="Times New Roman" pitchFamily="18" charset="0"/>
                <a:ea typeface="Calibri" pitchFamily="34" charset="0"/>
                <a:cs typeface="Times New Roman" pitchFamily="18" charset="0"/>
              </a:rPr>
              <a:t>integrine</a:t>
            </a:r>
            <a:r>
              <a:rPr lang="fr-FR" sz="2200" dirty="0" smtClean="0">
                <a:latin typeface="Times New Roman" pitchFamily="18" charset="0"/>
                <a:ea typeface="Calibri" pitchFamily="34" charset="0"/>
                <a:cs typeface="Times New Roman" pitchFamily="18" charset="0"/>
              </a:rPr>
              <a:t> ) . </a:t>
            </a:r>
            <a:endParaRPr lang="fr-FR" sz="2200" dirty="0" smtClean="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srcRect/>
          <a:stretch>
            <a:fillRect/>
          </a:stretch>
        </p:blipFill>
        <p:spPr bwMode="auto">
          <a:xfrm>
            <a:off x="4357718" y="0"/>
            <a:ext cx="4786314" cy="5991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81</a:t>
            </a:fld>
            <a:endParaRPr lang="fr-FR"/>
          </a:p>
        </p:txBody>
      </p:sp>
      <p:sp>
        <p:nvSpPr>
          <p:cNvPr id="3" name="Rectangle 2"/>
          <p:cNvSpPr/>
          <p:nvPr/>
        </p:nvSpPr>
        <p:spPr>
          <a:xfrm>
            <a:off x="428596" y="428604"/>
            <a:ext cx="7715304" cy="4524315"/>
          </a:xfrm>
          <a:prstGeom prst="rect">
            <a:avLst/>
          </a:prstGeom>
        </p:spPr>
        <p:txBody>
          <a:bodyPr wrap="square">
            <a:spAutoFit/>
          </a:bodyPr>
          <a:lstStyle/>
          <a:p>
            <a:pPr algn="justLow" eaLnBrk="0" fontAlgn="base" hangingPunct="0">
              <a:lnSpc>
                <a:spcPct val="150000"/>
              </a:lnSpc>
              <a:spcBef>
                <a:spcPct val="0"/>
              </a:spcBef>
              <a:spcAft>
                <a:spcPct val="0"/>
              </a:spcAft>
              <a:buFont typeface="Wingdings" pitchFamily="2" charset="2"/>
              <a:buChar char="q"/>
            </a:pPr>
            <a:r>
              <a:rPr lang="fr-FR" sz="2400" b="1" dirty="0" smtClean="0">
                <a:solidFill>
                  <a:srgbClr val="000000"/>
                </a:solidFill>
                <a:latin typeface="Times New Roman" pitchFamily="18" charset="0"/>
                <a:ea typeface="Calibri" pitchFamily="34" charset="0"/>
                <a:cs typeface="Times New Roman" pitchFamily="18" charset="0"/>
              </a:rPr>
              <a:t>Ce sont les molécules d'adhérence les plus impliquées dans l'interaction avec la matrice extracellulaire. </a:t>
            </a:r>
          </a:p>
          <a:p>
            <a:pPr algn="justLow" eaLnBrk="0" fontAlgn="base" hangingPunct="0">
              <a:lnSpc>
                <a:spcPct val="150000"/>
              </a:lnSpc>
              <a:spcBef>
                <a:spcPct val="0"/>
              </a:spcBef>
              <a:spcAft>
                <a:spcPct val="0"/>
              </a:spcAft>
              <a:buFont typeface="Wingdings" pitchFamily="2" charset="2"/>
              <a:buChar char="q"/>
            </a:pPr>
            <a:r>
              <a:rPr lang="fr-FR" sz="2400" b="1" dirty="0" smtClean="0">
                <a:solidFill>
                  <a:srgbClr val="000000"/>
                </a:solidFill>
                <a:latin typeface="Times New Roman" pitchFamily="18" charset="0"/>
                <a:ea typeface="Calibri" pitchFamily="34" charset="0"/>
                <a:cs typeface="Times New Roman" pitchFamily="18" charset="0"/>
              </a:rPr>
              <a:t> </a:t>
            </a:r>
            <a:r>
              <a:rPr lang="fr-FR" sz="2400" b="1" dirty="0" smtClean="0">
                <a:latin typeface="Times New Roman" pitchFamily="18" charset="0"/>
                <a:ea typeface="Calibri" pitchFamily="34" charset="0"/>
                <a:cs typeface="Times New Roman" pitchFamily="18" charset="0"/>
              </a:rPr>
              <a:t> Les </a:t>
            </a:r>
            <a:r>
              <a:rPr lang="fr-FR" sz="2400" b="1" dirty="0" err="1" smtClean="0">
                <a:latin typeface="Times New Roman" pitchFamily="18" charset="0"/>
                <a:ea typeface="Calibri" pitchFamily="34" charset="0"/>
                <a:cs typeface="Times New Roman" pitchFamily="18" charset="0"/>
              </a:rPr>
              <a:t>integrines</a:t>
            </a:r>
            <a:r>
              <a:rPr lang="fr-FR" sz="2400" b="1" dirty="0" smtClean="0">
                <a:latin typeface="Times New Roman" pitchFamily="18" charset="0"/>
                <a:ea typeface="Calibri" pitchFamily="34" charset="0"/>
                <a:cs typeface="Times New Roman" pitchFamily="18" charset="0"/>
              </a:rPr>
              <a:t> participent de cette façon à la transduction des messages destinés aux cellules.</a:t>
            </a:r>
            <a:r>
              <a:rPr lang="fr-FR" sz="2400" dirty="0" smtClean="0"/>
              <a:t> (entre la matrice et le cytosquelette)</a:t>
            </a:r>
            <a:r>
              <a:rPr lang="fr-FR" sz="2400" b="1" dirty="0" smtClean="0">
                <a:latin typeface="Times New Roman" pitchFamily="18" charset="0"/>
                <a:ea typeface="Calibri" pitchFamily="34" charset="0"/>
                <a:cs typeface="Times New Roman" pitchFamily="18" charset="0"/>
              </a:rPr>
              <a:t> </a:t>
            </a:r>
          </a:p>
          <a:p>
            <a:pPr algn="justLow" eaLnBrk="0" fontAlgn="base" hangingPunct="0">
              <a:lnSpc>
                <a:spcPct val="150000"/>
              </a:lnSpc>
              <a:spcBef>
                <a:spcPct val="0"/>
              </a:spcBef>
              <a:spcAft>
                <a:spcPct val="0"/>
              </a:spcAft>
              <a:buFont typeface="Wingdings" pitchFamily="2" charset="2"/>
              <a:buChar char="q"/>
            </a:pPr>
            <a:r>
              <a:rPr lang="fr-FR" sz="2400" b="1" dirty="0" smtClean="0">
                <a:solidFill>
                  <a:srgbClr val="000000"/>
                </a:solidFill>
                <a:latin typeface="Times New Roman" pitchFamily="18" charset="0"/>
                <a:ea typeface="Calibri" pitchFamily="34" charset="0"/>
                <a:cs typeface="Times New Roman" pitchFamily="18" charset="0"/>
              </a:rPr>
              <a:t>Les </a:t>
            </a:r>
            <a:r>
              <a:rPr lang="fr-FR" sz="2400" b="1" dirty="0" err="1" smtClean="0">
                <a:solidFill>
                  <a:srgbClr val="000000"/>
                </a:solidFill>
                <a:latin typeface="Times New Roman" pitchFamily="18" charset="0"/>
                <a:ea typeface="Calibri" pitchFamily="34" charset="0"/>
                <a:cs typeface="Times New Roman" pitchFamily="18" charset="0"/>
              </a:rPr>
              <a:t>intégrines</a:t>
            </a:r>
            <a:r>
              <a:rPr lang="fr-FR" sz="2400" b="1" dirty="0" smtClean="0">
                <a:solidFill>
                  <a:srgbClr val="000000"/>
                </a:solidFill>
                <a:latin typeface="Times New Roman" pitchFamily="18" charset="0"/>
                <a:ea typeface="Calibri" pitchFamily="34" charset="0"/>
                <a:cs typeface="Times New Roman" pitchFamily="18" charset="0"/>
              </a:rPr>
              <a:t> interagissent avec les protéines du substrat (matrice) extracellulaire : le collagène, la </a:t>
            </a:r>
            <a:r>
              <a:rPr lang="fr-FR" sz="2400" b="1" dirty="0" err="1" smtClean="0">
                <a:solidFill>
                  <a:srgbClr val="000000"/>
                </a:solidFill>
                <a:latin typeface="Times New Roman" pitchFamily="18" charset="0"/>
                <a:ea typeface="Calibri" pitchFamily="34" charset="0"/>
                <a:cs typeface="Times New Roman" pitchFamily="18" charset="0"/>
              </a:rPr>
              <a:t>laminine</a:t>
            </a:r>
            <a:r>
              <a:rPr lang="fr-FR" sz="2400" b="1" dirty="0" smtClean="0">
                <a:solidFill>
                  <a:srgbClr val="000000"/>
                </a:solidFill>
                <a:latin typeface="Times New Roman" pitchFamily="18" charset="0"/>
                <a:ea typeface="Calibri" pitchFamily="34" charset="0"/>
                <a:cs typeface="Times New Roman" pitchFamily="18" charset="0"/>
              </a:rPr>
              <a:t> et la </a:t>
            </a:r>
            <a:r>
              <a:rPr lang="fr-FR" sz="2400" b="1" dirty="0" err="1" smtClean="0">
                <a:solidFill>
                  <a:srgbClr val="000000"/>
                </a:solidFill>
                <a:latin typeface="Times New Roman" pitchFamily="18" charset="0"/>
                <a:ea typeface="Calibri" pitchFamily="34" charset="0"/>
                <a:cs typeface="Times New Roman" pitchFamily="18" charset="0"/>
              </a:rPr>
              <a:t>fibronectine</a:t>
            </a:r>
            <a:r>
              <a:rPr lang="fr-FR" sz="2400" b="1" dirty="0" smtClean="0">
                <a:solidFill>
                  <a:srgbClr val="000000"/>
                </a:solidFill>
                <a:latin typeface="Times New Roman" pitchFamily="18" charset="0"/>
                <a:ea typeface="Calibri" pitchFamily="34" charset="0"/>
                <a:cs typeface="Times New Roman" pitchFamily="18" charset="0"/>
              </a:rPr>
              <a: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82</a:t>
            </a:fld>
            <a:endParaRPr lang="fr-FR"/>
          </a:p>
        </p:txBody>
      </p:sp>
      <p:pic>
        <p:nvPicPr>
          <p:cNvPr id="3" name="Picture 4"/>
          <p:cNvPicPr>
            <a:picLocks noChangeAspect="1" noChangeArrowheads="1"/>
          </p:cNvPicPr>
          <p:nvPr/>
        </p:nvPicPr>
        <p:blipFill>
          <a:blip r:embed="rId2"/>
          <a:srcRect/>
          <a:stretch>
            <a:fillRect/>
          </a:stretch>
        </p:blipFill>
        <p:spPr bwMode="auto">
          <a:xfrm>
            <a:off x="3500430" y="0"/>
            <a:ext cx="5643571" cy="6858000"/>
          </a:xfrm>
          <a:prstGeom prst="rect">
            <a:avLst/>
          </a:prstGeom>
          <a:ln w="88900" cap="sq" cmpd="thickThin">
            <a:solidFill>
              <a:srgbClr val="000000"/>
            </a:solidFill>
            <a:prstDash val="solid"/>
            <a:miter lim="800000"/>
          </a:ln>
          <a:effectLst>
            <a:innerShdw blurRad="76200">
              <a:srgbClr val="000000"/>
            </a:innerShdw>
          </a:effectLst>
        </p:spPr>
      </p:pic>
      <p:pic>
        <p:nvPicPr>
          <p:cNvPr id="23" name="Picture 3"/>
          <p:cNvPicPr>
            <a:picLocks noChangeAspect="1" noChangeArrowheads="1"/>
          </p:cNvPicPr>
          <p:nvPr/>
        </p:nvPicPr>
        <p:blipFill>
          <a:blip r:embed="rId3"/>
          <a:srcRect/>
          <a:stretch>
            <a:fillRect/>
          </a:stretch>
        </p:blipFill>
        <p:spPr bwMode="auto">
          <a:xfrm>
            <a:off x="0" y="2000240"/>
            <a:ext cx="3500430" cy="48577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4" name="Ellipse 23"/>
          <p:cNvSpPr/>
          <p:nvPr/>
        </p:nvSpPr>
        <p:spPr>
          <a:xfrm>
            <a:off x="1214414" y="1857364"/>
            <a:ext cx="1785950" cy="1143008"/>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avec flèche 24"/>
          <p:cNvCxnSpPr/>
          <p:nvPr/>
        </p:nvCxnSpPr>
        <p:spPr>
          <a:xfrm>
            <a:off x="3000364" y="2571744"/>
            <a:ext cx="2357454" cy="500066"/>
          </a:xfrm>
          <a:prstGeom prst="straightConnector1">
            <a:avLst/>
          </a:prstGeom>
          <a:ln w="762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0"/>
            <a:ext cx="3357554" cy="163121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a:spAutoFit/>
          </a:bodyPr>
          <a:lstStyle/>
          <a:p>
            <a:pPr lvl="0" algn="justLow" eaLnBrk="0" fontAlgn="base" hangingPunct="0">
              <a:spcBef>
                <a:spcPct val="0"/>
              </a:spcBef>
              <a:spcAft>
                <a:spcPct val="0"/>
              </a:spcAft>
            </a:pPr>
            <a:r>
              <a:rPr lang="fr-FR" sz="2000" b="1" dirty="0" smtClean="0">
                <a:solidFill>
                  <a:srgbClr val="000000"/>
                </a:solidFill>
                <a:latin typeface="Times New Roman" pitchFamily="18" charset="0"/>
                <a:ea typeface="Calibri" pitchFamily="34" charset="0"/>
                <a:cs typeface="Times New Roman" pitchFamily="18" charset="0"/>
              </a:rPr>
              <a:t>Les </a:t>
            </a:r>
            <a:r>
              <a:rPr lang="fr-FR" sz="2000" b="1" dirty="0" err="1" smtClean="0">
                <a:solidFill>
                  <a:srgbClr val="000000"/>
                </a:solidFill>
                <a:latin typeface="Times New Roman" pitchFamily="18" charset="0"/>
                <a:ea typeface="Calibri" pitchFamily="34" charset="0"/>
                <a:cs typeface="Times New Roman" pitchFamily="18" charset="0"/>
              </a:rPr>
              <a:t>Intégrines</a:t>
            </a:r>
            <a:r>
              <a:rPr lang="fr-FR" sz="2000" b="1" dirty="0" smtClean="0">
                <a:solidFill>
                  <a:srgbClr val="000000"/>
                </a:solidFill>
                <a:latin typeface="Times New Roman" pitchFamily="18" charset="0"/>
                <a:ea typeface="Calibri" pitchFamily="34" charset="0"/>
                <a:cs typeface="Times New Roman" pitchFamily="18" charset="0"/>
              </a:rPr>
              <a:t> interagissent avec les protéines du substrat (matrice) extracellulaire : la </a:t>
            </a:r>
            <a:r>
              <a:rPr lang="fr-FR" sz="2000" b="1" dirty="0" err="1" smtClean="0">
                <a:solidFill>
                  <a:srgbClr val="000000"/>
                </a:solidFill>
                <a:latin typeface="Times New Roman" pitchFamily="18" charset="0"/>
                <a:ea typeface="Calibri" pitchFamily="34" charset="0"/>
                <a:cs typeface="Times New Roman" pitchFamily="18" charset="0"/>
              </a:rPr>
              <a:t>fibronectine</a:t>
            </a:r>
            <a:r>
              <a:rPr lang="fr-FR" sz="2000" b="1" dirty="0" smtClean="0">
                <a:solidFill>
                  <a:srgbClr val="000000"/>
                </a:solidFill>
                <a:latin typeface="Times New Roman" pitchFamily="18" charset="0"/>
                <a:ea typeface="Calibri" pitchFamily="34" charset="0"/>
                <a:cs typeface="Times New Roman" pitchFamily="18" charset="0"/>
              </a:rPr>
              <a:t>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83</a:t>
            </a:fld>
            <a:endParaRPr lang="fr-FR"/>
          </a:p>
        </p:txBody>
      </p:sp>
      <p:pic>
        <p:nvPicPr>
          <p:cNvPr id="1027" name="Picture 3"/>
          <p:cNvPicPr>
            <a:picLocks noChangeAspect="1" noChangeArrowheads="1"/>
          </p:cNvPicPr>
          <p:nvPr/>
        </p:nvPicPr>
        <p:blipFill>
          <a:blip r:embed="rId2"/>
          <a:srcRect/>
          <a:stretch>
            <a:fillRect/>
          </a:stretch>
        </p:blipFill>
        <p:spPr bwMode="auto">
          <a:xfrm>
            <a:off x="4857752" y="0"/>
            <a:ext cx="4286248" cy="664371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0" y="0"/>
            <a:ext cx="485775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84</a:t>
            </a:fld>
            <a:endParaRPr lang="fr-FR"/>
          </a:p>
        </p:txBody>
      </p:sp>
      <p:pic>
        <p:nvPicPr>
          <p:cNvPr id="3075" name="Picture 3"/>
          <p:cNvPicPr>
            <a:picLocks noChangeAspect="1" noChangeArrowheads="1"/>
          </p:cNvPicPr>
          <p:nvPr/>
        </p:nvPicPr>
        <p:blipFill>
          <a:blip r:embed="rId2"/>
          <a:srcRect/>
          <a:stretch>
            <a:fillRect/>
          </a:stretch>
        </p:blipFill>
        <p:spPr bwMode="auto">
          <a:xfrm>
            <a:off x="0" y="0"/>
            <a:ext cx="9144000" cy="6858024"/>
          </a:xfrm>
          <a:prstGeom prst="rect">
            <a:avLst/>
          </a:prstGeom>
          <a:noFill/>
          <a:ln w="9525">
            <a:noFill/>
            <a:miter lim="800000"/>
            <a:headEnd/>
            <a:tailEnd/>
          </a:ln>
          <a:effectLst/>
        </p:spPr>
      </p:pic>
      <p:sp>
        <p:nvSpPr>
          <p:cNvPr id="6" name="Rectangle 5"/>
          <p:cNvSpPr/>
          <p:nvPr/>
        </p:nvSpPr>
        <p:spPr>
          <a:xfrm>
            <a:off x="71406" y="4478262"/>
            <a:ext cx="3357554" cy="2308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a:spAutoFit/>
          </a:bodyPr>
          <a:lstStyle/>
          <a:p>
            <a:pPr lvl="0" algn="justLow" eaLnBrk="0" fontAlgn="base" hangingPunct="0">
              <a:spcBef>
                <a:spcPct val="0"/>
              </a:spcBef>
              <a:spcAft>
                <a:spcPct val="0"/>
              </a:spcAft>
            </a:pPr>
            <a:r>
              <a:rPr lang="fr-FR" sz="2400" b="1" dirty="0" smtClean="0">
                <a:solidFill>
                  <a:srgbClr val="000000"/>
                </a:solidFill>
                <a:latin typeface="Times New Roman" pitchFamily="18" charset="0"/>
                <a:ea typeface="Calibri" pitchFamily="34" charset="0"/>
                <a:cs typeface="Times New Roman" pitchFamily="18" charset="0"/>
              </a:rPr>
              <a:t>Les </a:t>
            </a:r>
            <a:r>
              <a:rPr lang="fr-FR" sz="2400" b="1" dirty="0" err="1" smtClean="0">
                <a:solidFill>
                  <a:srgbClr val="000000"/>
                </a:solidFill>
                <a:latin typeface="Times New Roman" pitchFamily="18" charset="0"/>
                <a:ea typeface="Calibri" pitchFamily="34" charset="0"/>
                <a:cs typeface="Times New Roman" pitchFamily="18" charset="0"/>
              </a:rPr>
              <a:t>Intégrines</a:t>
            </a:r>
            <a:r>
              <a:rPr lang="fr-FR" sz="2400" b="1" dirty="0" smtClean="0">
                <a:solidFill>
                  <a:srgbClr val="000000"/>
                </a:solidFill>
                <a:latin typeface="Times New Roman" pitchFamily="18" charset="0"/>
                <a:ea typeface="Calibri" pitchFamily="34" charset="0"/>
                <a:cs typeface="Times New Roman" pitchFamily="18" charset="0"/>
              </a:rPr>
              <a:t> interagissent avec les protéines du substrat (matrice) extracellulaire : le collagène, la </a:t>
            </a:r>
            <a:r>
              <a:rPr lang="fr-FR" sz="2400" b="1" dirty="0" err="1" smtClean="0">
                <a:solidFill>
                  <a:srgbClr val="000000"/>
                </a:solidFill>
                <a:latin typeface="Times New Roman" pitchFamily="18" charset="0"/>
                <a:ea typeface="Calibri" pitchFamily="34" charset="0"/>
                <a:cs typeface="Times New Roman" pitchFamily="18" charset="0"/>
              </a:rPr>
              <a:t>laminine</a:t>
            </a:r>
            <a:r>
              <a:rPr lang="fr-FR" sz="2400" b="1" dirty="0" smtClean="0">
                <a:solidFill>
                  <a:srgbClr val="000000"/>
                </a:solidFill>
                <a:latin typeface="Times New Roman" pitchFamily="18" charset="0"/>
                <a:ea typeface="Calibri" pitchFamily="34" charset="0"/>
                <a:cs typeface="Times New Roman" pitchFamily="18" charset="0"/>
              </a:rPr>
              <a:t>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85</a:t>
            </a:fld>
            <a:endParaRPr lang="fr-FR"/>
          </a:p>
        </p:txBody>
      </p:sp>
      <p:sp>
        <p:nvSpPr>
          <p:cNvPr id="5" name="Rectangle 4"/>
          <p:cNvSpPr/>
          <p:nvPr/>
        </p:nvSpPr>
        <p:spPr>
          <a:xfrm>
            <a:off x="0" y="-24"/>
            <a:ext cx="9144000"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Low" eaLnBrk="0" fontAlgn="base" hangingPunct="0">
              <a:lnSpc>
                <a:spcPct val="150000"/>
              </a:lnSpc>
              <a:spcBef>
                <a:spcPct val="0"/>
              </a:spcBef>
              <a:spcAft>
                <a:spcPct val="0"/>
              </a:spcAft>
              <a:buFont typeface="Wingdings" pitchFamily="2" charset="2"/>
              <a:buChar char="q"/>
            </a:pPr>
            <a:r>
              <a:rPr lang="fr-FR" sz="2400" b="1" dirty="0" smtClean="0">
                <a:latin typeface="Times New Roman" pitchFamily="18" charset="0"/>
                <a:ea typeface="Calibri" pitchFamily="34" charset="0"/>
                <a:cs typeface="Times New Roman" pitchFamily="18" charset="0"/>
              </a:rPr>
              <a:t>On trouve les </a:t>
            </a:r>
            <a:r>
              <a:rPr lang="fr-FR" sz="2400" b="1" dirty="0" err="1" smtClean="0">
                <a:latin typeface="Times New Roman" pitchFamily="18" charset="0"/>
                <a:ea typeface="Calibri" pitchFamily="34" charset="0"/>
                <a:cs typeface="Times New Roman" pitchFamily="18" charset="0"/>
              </a:rPr>
              <a:t>integrines</a:t>
            </a:r>
            <a:r>
              <a:rPr lang="fr-FR" sz="2400" b="1" dirty="0" smtClean="0">
                <a:latin typeface="Times New Roman" pitchFamily="18" charset="0"/>
                <a:ea typeface="Calibri" pitchFamily="34" charset="0"/>
                <a:cs typeface="Times New Roman" pitchFamily="18" charset="0"/>
              </a:rPr>
              <a:t> dans les membranes plasmiques des fibroblastes, des cellules épithéliales, des cellules musculaires et des leucocytes</a:t>
            </a:r>
            <a:r>
              <a:rPr lang="fr-FR" b="1" dirty="0" smtClean="0">
                <a:latin typeface="Times New Roman" pitchFamily="18" charset="0"/>
                <a:ea typeface="Calibri" pitchFamily="34" charset="0"/>
                <a:cs typeface="Times New Roman" pitchFamily="18" charset="0"/>
              </a:rPr>
              <a:t>. </a:t>
            </a:r>
          </a:p>
        </p:txBody>
      </p:sp>
      <p:pic>
        <p:nvPicPr>
          <p:cNvPr id="3075" name="Picture 3"/>
          <p:cNvPicPr>
            <a:picLocks noChangeAspect="1" noChangeArrowheads="1"/>
          </p:cNvPicPr>
          <p:nvPr/>
        </p:nvPicPr>
        <p:blipFill>
          <a:blip r:embed="rId2"/>
          <a:srcRect/>
          <a:stretch>
            <a:fillRect/>
          </a:stretch>
        </p:blipFill>
        <p:spPr bwMode="auto">
          <a:xfrm>
            <a:off x="0" y="1714488"/>
            <a:ext cx="9144000" cy="514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86</a:t>
            </a:fld>
            <a:endParaRPr lang="fr-FR"/>
          </a:p>
        </p:txBody>
      </p:sp>
      <p:sp>
        <p:nvSpPr>
          <p:cNvPr id="3" name="Rectangle 2"/>
          <p:cNvSpPr/>
          <p:nvPr/>
        </p:nvSpPr>
        <p:spPr>
          <a:xfrm>
            <a:off x="71406" y="37526"/>
            <a:ext cx="9001156" cy="646330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50000"/>
              </a:lnSpc>
            </a:pPr>
            <a:r>
              <a:rPr lang="fr-FR" sz="2300" b="1" dirty="0" smtClean="0">
                <a:latin typeface="Times New Roman" pitchFamily="18" charset="0"/>
                <a:cs typeface="Times New Roman" pitchFamily="18" charset="0"/>
              </a:rPr>
              <a:t>On connaît une maladie génétique associée à une anomalie des molécules transmembranaires qui lient le cytosquelette à la matrice extracellulaire : la maladie de </a:t>
            </a:r>
            <a:r>
              <a:rPr lang="fr-FR" sz="2300" b="1" dirty="0" err="1" smtClean="0">
                <a:latin typeface="Times New Roman" pitchFamily="18" charset="0"/>
                <a:cs typeface="Times New Roman" pitchFamily="18" charset="0"/>
              </a:rPr>
              <a:t>Glanzmann</a:t>
            </a:r>
            <a:r>
              <a:rPr lang="fr-FR" sz="2300" b="1" dirty="0" smtClean="0">
                <a:latin typeface="Times New Roman" pitchFamily="18" charset="0"/>
                <a:cs typeface="Times New Roman" pitchFamily="18" charset="0"/>
              </a:rPr>
              <a:t>. Il s’agit d’une </a:t>
            </a:r>
            <a:r>
              <a:rPr lang="fr-FR" sz="2300" b="1" dirty="0" smtClean="0">
                <a:solidFill>
                  <a:schemeClr val="bg2">
                    <a:lumMod val="75000"/>
                  </a:schemeClr>
                </a:solidFill>
                <a:latin typeface="Times New Roman" pitchFamily="18" charset="0"/>
                <a:cs typeface="Times New Roman" pitchFamily="18" charset="0"/>
              </a:rPr>
              <a:t>déficience</a:t>
            </a:r>
            <a:r>
              <a:rPr lang="fr-FR" sz="2300" b="1" dirty="0" smtClean="0">
                <a:latin typeface="Times New Roman" pitchFamily="18" charset="0"/>
                <a:cs typeface="Times New Roman" pitchFamily="18" charset="0"/>
              </a:rPr>
              <a:t> d’un gène codant une protéine de la famille </a:t>
            </a:r>
            <a:r>
              <a:rPr lang="fr-FR" sz="23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des </a:t>
            </a:r>
            <a:r>
              <a:rPr lang="fr-FR" sz="2300" b="1" dirty="0" err="1"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intégrines</a:t>
            </a:r>
            <a:r>
              <a:rPr lang="fr-FR" sz="23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300" b="1" dirty="0" smtClean="0">
                <a:latin typeface="Times New Roman" pitchFamily="18" charset="0"/>
                <a:cs typeface="Times New Roman" pitchFamily="18" charset="0"/>
              </a:rPr>
              <a:t>se situant spécifiquement dans la </a:t>
            </a:r>
            <a:r>
              <a:rPr lang="fr-FR" sz="23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membrane plasmique des plaquettes sanguines</a:t>
            </a:r>
            <a:r>
              <a:rPr lang="fr-FR" sz="2300" b="1" dirty="0" smtClean="0">
                <a:latin typeface="Times New Roman" pitchFamily="18" charset="0"/>
                <a:cs typeface="Times New Roman" pitchFamily="18" charset="0"/>
              </a:rPr>
              <a:t>. Cette </a:t>
            </a:r>
            <a:r>
              <a:rPr lang="fr-FR" sz="2300" b="1" dirty="0" err="1"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intégrine</a:t>
            </a:r>
            <a:r>
              <a:rPr lang="fr-FR" sz="23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de type récepteur de la </a:t>
            </a:r>
            <a:r>
              <a:rPr lang="fr-FR" sz="2300" b="1" dirty="0" err="1"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fibronectine</a:t>
            </a:r>
            <a:r>
              <a:rPr lang="fr-FR" sz="23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est également capable de fixer le fibrinogène </a:t>
            </a:r>
            <a:r>
              <a:rPr lang="fr-FR" sz="2300" b="1" dirty="0" smtClean="0">
                <a:latin typeface="Times New Roman" pitchFamily="18" charset="0"/>
                <a:cs typeface="Times New Roman" pitchFamily="18" charset="0"/>
              </a:rPr>
              <a:t>qui a un rôle important dans la coagulation du sang et la formation du « clou plaquettaire » (ou thrombus blanc, dont le rôle est d’obturer rapidement les brèches vasculaires). L’interaction entre les plaquettes et le réseau de fibrine ne pouvant plus s’effectuer, les patients présentent donc de graves </a:t>
            </a:r>
            <a:r>
              <a:rPr lang="fr-FR" sz="23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anomalies de la coagulation </a:t>
            </a:r>
            <a:r>
              <a:rPr lang="fr-FR" sz="2300" b="1" dirty="0" smtClean="0">
                <a:latin typeface="Times New Roman" pitchFamily="18" charset="0"/>
                <a:cs typeface="Times New Roman" pitchFamily="18" charset="0"/>
              </a:rPr>
              <a:t>et sont victimes d’hémorragies répétées</a:t>
            </a:r>
            <a:endParaRPr lang="fr-FR" sz="2300" b="1" dirty="0">
              <a:latin typeface="Times New Roman" pitchFamily="18" charset="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87</a:t>
            </a:fld>
            <a:endParaRPr lang="fr-FR"/>
          </a:p>
        </p:txBody>
      </p:sp>
      <p:sp>
        <p:nvSpPr>
          <p:cNvPr id="88065" name="Rectangle 1"/>
          <p:cNvSpPr>
            <a:spLocks noChangeArrowheads="1"/>
          </p:cNvSpPr>
          <p:nvPr/>
        </p:nvSpPr>
        <p:spPr bwMode="auto">
          <a:xfrm>
            <a:off x="285720" y="857232"/>
            <a:ext cx="842968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685800" algn="justLow"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Appelées ainsi parce qu’elles nécessitent la présence des ions calcium pour se fixer.</a:t>
            </a:r>
          </a:p>
          <a:p>
            <a:pPr marL="0" marR="0" lvl="0" indent="685800" algn="justLow"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 sont des protéines présentant une seule hélice α, elle permettent l’adhérence cellule –cellule . </a:t>
            </a:r>
          </a:p>
        </p:txBody>
      </p:sp>
      <p:sp>
        <p:nvSpPr>
          <p:cNvPr id="5" name="Rectangle à coins arrondis 4"/>
          <p:cNvSpPr/>
          <p:nvPr/>
        </p:nvSpPr>
        <p:spPr>
          <a:xfrm>
            <a:off x="1928794" y="0"/>
            <a:ext cx="4857784" cy="857232"/>
          </a:xfrm>
          <a:prstGeom prst="roundRect">
            <a:avLst/>
          </a:prstGeom>
        </p:spPr>
        <p:style>
          <a:lnRef idx="1">
            <a:schemeClr val="accent3"/>
          </a:lnRef>
          <a:fillRef idx="2">
            <a:schemeClr val="accent3"/>
          </a:fillRef>
          <a:effectRef idx="1">
            <a:schemeClr val="accent3"/>
          </a:effectRef>
          <a:fontRef idx="minor">
            <a:schemeClr val="dk1"/>
          </a:fontRef>
        </p:style>
        <p:txBody>
          <a:bodyPr tIns="180000" bIns="0" rtlCol="0" anchor="t" anchorCtr="0"/>
          <a:lstStyle/>
          <a:p>
            <a:pPr marL="514350" lvl="2" indent="-514350" algn="ctr">
              <a:buFont typeface="+mj-lt"/>
              <a:buAutoNum type="arabicPeriod" startAt="2"/>
            </a:pPr>
            <a:r>
              <a:rPr lang="fr-FR" sz="3200" b="1" dirty="0" smtClean="0">
                <a:solidFill>
                  <a:schemeClr val="tx1"/>
                </a:solidFill>
                <a:latin typeface="Times New Roman" pitchFamily="18" charset="0"/>
                <a:ea typeface="Calibri" pitchFamily="34" charset="0"/>
                <a:cs typeface="Times New Roman" pitchFamily="18" charset="0"/>
              </a:rPr>
              <a:t>LES CADHERINES </a:t>
            </a:r>
          </a:p>
          <a:p>
            <a:pPr marL="457200" lvl="2" indent="-457200" algn="ctr">
              <a:buFont typeface="+mj-lt"/>
              <a:buAutoNum type="arabicPeriod" startAt="2"/>
            </a:pPr>
            <a:endParaRPr lang="fr-FR" sz="3200" dirty="0" smtClean="0">
              <a:solidFill>
                <a:schemeClr val="tx1"/>
              </a:solidFill>
              <a:latin typeface="Times New Roman" pitchFamily="18" charset="0"/>
              <a:cs typeface="Times New Roman" pitchFamily="18" charset="0"/>
            </a:endParaRPr>
          </a:p>
          <a:p>
            <a:pPr algn="ctr"/>
            <a:endParaRPr lang="fr-FR" dirty="0"/>
          </a:p>
        </p:txBody>
      </p:sp>
      <p:pic>
        <p:nvPicPr>
          <p:cNvPr id="7171" name="Picture 3"/>
          <p:cNvPicPr>
            <a:picLocks noChangeAspect="1" noChangeArrowheads="1"/>
          </p:cNvPicPr>
          <p:nvPr/>
        </p:nvPicPr>
        <p:blipFill>
          <a:blip r:embed="rId2"/>
          <a:srcRect/>
          <a:stretch>
            <a:fillRect/>
          </a:stretch>
        </p:blipFill>
        <p:spPr bwMode="auto">
          <a:xfrm>
            <a:off x="0" y="2428868"/>
            <a:ext cx="9144000" cy="44291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88</a:t>
            </a:fld>
            <a:endParaRPr lang="fr-FR"/>
          </a:p>
        </p:txBody>
      </p:sp>
      <p:sp>
        <p:nvSpPr>
          <p:cNvPr id="5" name="Rectangle 4"/>
          <p:cNvSpPr/>
          <p:nvPr/>
        </p:nvSpPr>
        <p:spPr>
          <a:xfrm>
            <a:off x="214282" y="500042"/>
            <a:ext cx="8429684" cy="5262979"/>
          </a:xfrm>
          <a:prstGeom prst="rect">
            <a:avLst/>
          </a:prstGeom>
        </p:spPr>
        <p:txBody>
          <a:bodyPr wrap="square">
            <a:spAutoFit/>
          </a:bodyPr>
          <a:lstStyle/>
          <a:p>
            <a:pPr lvl="0" indent="685800" algn="justLow" fontAlgn="base">
              <a:spcBef>
                <a:spcPct val="0"/>
              </a:spcBef>
              <a:spcAft>
                <a:spcPct val="0"/>
              </a:spcAft>
            </a:pPr>
            <a:r>
              <a:rPr lang="fr-FR" sz="2800" b="1" dirty="0" smtClean="0">
                <a:latin typeface="Times New Roman" pitchFamily="18" charset="0"/>
                <a:ea typeface="Calibri" pitchFamily="34" charset="0"/>
                <a:cs typeface="Times New Roman" pitchFamily="18" charset="0"/>
              </a:rPr>
              <a:t>On peut citer cinq familles de ces protéines : </a:t>
            </a:r>
            <a:endParaRPr lang="fr-FR" sz="2800" dirty="0" smtClean="0">
              <a:latin typeface="Times New Roman" pitchFamily="18" charset="0"/>
              <a:cs typeface="Times New Roman" pitchFamily="18" charset="0"/>
            </a:endParaRPr>
          </a:p>
          <a:p>
            <a:pPr lvl="0" indent="685800" algn="justLow" eaLnBrk="0" fontAlgn="base" hangingPunct="0">
              <a:spcBef>
                <a:spcPct val="0"/>
              </a:spcBef>
              <a:spcAft>
                <a:spcPct val="0"/>
              </a:spcAft>
              <a:buFont typeface="+mj-lt"/>
              <a:buAutoNum type="arabicPeriod"/>
            </a:pPr>
            <a:r>
              <a:rPr lang="fr-FR" sz="2800" b="1" dirty="0" smtClean="0">
                <a:latin typeface="Times New Roman" pitchFamily="18" charset="0"/>
                <a:ea typeface="Calibri" pitchFamily="34" charset="0"/>
                <a:cs typeface="Times New Roman" pitchFamily="18" charset="0"/>
              </a:rPr>
              <a:t>L-</a:t>
            </a:r>
            <a:r>
              <a:rPr lang="fr-FR" sz="2800" b="1" dirty="0" err="1" smtClean="0">
                <a:latin typeface="Times New Roman" pitchFamily="18" charset="0"/>
                <a:ea typeface="Calibri" pitchFamily="34" charset="0"/>
                <a:cs typeface="Times New Roman" pitchFamily="18" charset="0"/>
              </a:rPr>
              <a:t>cadhérines</a:t>
            </a:r>
            <a:r>
              <a:rPr lang="fr-FR" sz="2800" b="1" dirty="0" smtClean="0">
                <a:latin typeface="Times New Roman" pitchFamily="18" charset="0"/>
                <a:ea typeface="Calibri" pitchFamily="34" charset="0"/>
                <a:cs typeface="Times New Roman" pitchFamily="18" charset="0"/>
              </a:rPr>
              <a:t> (L-CAM) des cellules hépatiques</a:t>
            </a:r>
          </a:p>
          <a:p>
            <a:pPr lvl="0" indent="685800" algn="justLow" eaLnBrk="0" fontAlgn="base" hangingPunct="0">
              <a:spcBef>
                <a:spcPct val="0"/>
              </a:spcBef>
              <a:spcAft>
                <a:spcPct val="0"/>
              </a:spcAft>
              <a:buFont typeface="+mj-lt"/>
              <a:buAutoNum type="arabicPeriod"/>
            </a:pPr>
            <a:r>
              <a:rPr lang="fr-FR" sz="2800" b="1" dirty="0" smtClean="0">
                <a:latin typeface="Times New Roman" pitchFamily="18" charset="0"/>
                <a:ea typeface="Calibri" pitchFamily="34" charset="0"/>
                <a:cs typeface="Times New Roman" pitchFamily="18" charset="0"/>
              </a:rPr>
              <a:t>E- </a:t>
            </a:r>
            <a:r>
              <a:rPr lang="fr-FR" sz="2800" b="1" dirty="0" err="1" smtClean="0">
                <a:latin typeface="Times New Roman" pitchFamily="18" charset="0"/>
                <a:ea typeface="Calibri" pitchFamily="34" charset="0"/>
                <a:cs typeface="Times New Roman" pitchFamily="18" charset="0"/>
              </a:rPr>
              <a:t>cadhérines</a:t>
            </a:r>
            <a:r>
              <a:rPr lang="fr-FR" sz="2800" b="1" dirty="0" smtClean="0">
                <a:latin typeface="Times New Roman" pitchFamily="18" charset="0"/>
                <a:ea typeface="Calibri" pitchFamily="34" charset="0"/>
                <a:cs typeface="Times New Roman" pitchFamily="18" charset="0"/>
              </a:rPr>
              <a:t> , présentes dès le stade morula de l’embryon mais aussi dans de nombreux épithéliums </a:t>
            </a:r>
          </a:p>
          <a:p>
            <a:pPr lvl="0" indent="685800" algn="justLow" eaLnBrk="0" fontAlgn="base" hangingPunct="0">
              <a:spcBef>
                <a:spcPct val="0"/>
              </a:spcBef>
              <a:spcAft>
                <a:spcPct val="0"/>
              </a:spcAft>
              <a:buFont typeface="+mj-lt"/>
              <a:buAutoNum type="arabicPeriod"/>
            </a:pPr>
            <a:r>
              <a:rPr lang="fr-FR" sz="2800" b="1" dirty="0" smtClean="0">
                <a:latin typeface="Times New Roman" pitchFamily="18" charset="0"/>
                <a:ea typeface="Calibri" pitchFamily="34" charset="0"/>
                <a:cs typeface="Times New Roman" pitchFamily="18" charset="0"/>
              </a:rPr>
              <a:t>N-</a:t>
            </a:r>
            <a:r>
              <a:rPr lang="fr-FR" sz="2800" b="1" dirty="0" err="1" smtClean="0">
                <a:latin typeface="Times New Roman" pitchFamily="18" charset="0"/>
                <a:ea typeface="Calibri" pitchFamily="34" charset="0"/>
                <a:cs typeface="Times New Roman" pitchFamily="18" charset="0"/>
              </a:rPr>
              <a:t>cadhérines</a:t>
            </a:r>
            <a:r>
              <a:rPr lang="fr-FR" sz="2800" b="1" dirty="0" smtClean="0">
                <a:latin typeface="Times New Roman" pitchFamily="18" charset="0"/>
                <a:ea typeface="Calibri" pitchFamily="34" charset="0"/>
                <a:cs typeface="Times New Roman" pitchFamily="18" charset="0"/>
              </a:rPr>
              <a:t> des cellules nerveuses, cardiaques musculaires squelettiques</a:t>
            </a:r>
          </a:p>
          <a:p>
            <a:pPr lvl="0" indent="685800" algn="justLow" eaLnBrk="0" fontAlgn="base" hangingPunct="0">
              <a:spcBef>
                <a:spcPct val="0"/>
              </a:spcBef>
              <a:spcAft>
                <a:spcPct val="0"/>
              </a:spcAft>
              <a:buFont typeface="+mj-lt"/>
              <a:buAutoNum type="arabicPeriod"/>
            </a:pPr>
            <a:r>
              <a:rPr lang="fr-FR" sz="2800" b="1" dirty="0" smtClean="0">
                <a:latin typeface="Times New Roman" pitchFamily="18" charset="0"/>
                <a:ea typeface="Calibri" pitchFamily="34" charset="0"/>
                <a:cs typeface="Times New Roman" pitchFamily="18" charset="0"/>
              </a:rPr>
              <a:t>P- </a:t>
            </a:r>
            <a:r>
              <a:rPr lang="fr-FR" sz="2800" b="1" dirty="0" err="1" smtClean="0">
                <a:latin typeface="Times New Roman" pitchFamily="18" charset="0"/>
                <a:ea typeface="Calibri" pitchFamily="34" charset="0"/>
                <a:cs typeface="Times New Roman" pitchFamily="18" charset="0"/>
              </a:rPr>
              <a:t>cadhérines</a:t>
            </a:r>
            <a:r>
              <a:rPr lang="fr-FR" sz="2800" b="1" dirty="0" smtClean="0">
                <a:latin typeface="Times New Roman" pitchFamily="18" charset="0"/>
                <a:ea typeface="Calibri" pitchFamily="34" charset="0"/>
                <a:cs typeface="Times New Roman" pitchFamily="18" charset="0"/>
              </a:rPr>
              <a:t> extraites du placenta, épiderme, épithéliums</a:t>
            </a:r>
          </a:p>
          <a:p>
            <a:pPr lvl="0" indent="685800" algn="justLow" eaLnBrk="0" fontAlgn="base" hangingPunct="0">
              <a:spcBef>
                <a:spcPct val="0"/>
              </a:spcBef>
              <a:spcAft>
                <a:spcPct val="0"/>
              </a:spcAft>
              <a:buFont typeface="+mj-lt"/>
              <a:buAutoNum type="arabicPeriod"/>
            </a:pPr>
            <a:r>
              <a:rPr lang="fr-FR" sz="2800" b="1" dirty="0" err="1" smtClean="0">
                <a:latin typeface="Times New Roman" pitchFamily="18" charset="0"/>
                <a:ea typeface="Calibri" pitchFamily="34" charset="0"/>
                <a:cs typeface="Times New Roman" pitchFamily="18" charset="0"/>
              </a:rPr>
              <a:t>Cadhérines</a:t>
            </a:r>
            <a:r>
              <a:rPr lang="fr-FR" sz="2800" b="1" dirty="0" smtClean="0">
                <a:latin typeface="Times New Roman" pitchFamily="18" charset="0"/>
                <a:ea typeface="Calibri" pitchFamily="34" charset="0"/>
                <a:cs typeface="Times New Roman" pitchFamily="18" charset="0"/>
              </a:rPr>
              <a:t> des </a:t>
            </a:r>
            <a:r>
              <a:rPr lang="fr-FR" sz="2800" b="1" dirty="0" err="1" smtClean="0">
                <a:latin typeface="Times New Roman" pitchFamily="18" charset="0"/>
                <a:ea typeface="Calibri" pitchFamily="34" charset="0"/>
                <a:cs typeface="Times New Roman" pitchFamily="18" charset="0"/>
              </a:rPr>
              <a:t>desmosomes</a:t>
            </a:r>
            <a:r>
              <a:rPr lang="fr-FR" sz="2800" b="1" dirty="0" smtClean="0">
                <a:latin typeface="Times New Roman" pitchFamily="18" charset="0"/>
                <a:ea typeface="Calibri" pitchFamily="34" charset="0"/>
                <a:cs typeface="Times New Roman" pitchFamily="18" charset="0"/>
              </a:rPr>
              <a:t> (</a:t>
            </a:r>
            <a:r>
              <a:rPr lang="fr-FR" sz="2800" b="1" dirty="0" err="1" smtClean="0">
                <a:latin typeface="Times New Roman" pitchFamily="18" charset="0"/>
                <a:ea typeface="Calibri" pitchFamily="34" charset="0"/>
                <a:cs typeface="Times New Roman" pitchFamily="18" charset="0"/>
              </a:rPr>
              <a:t>desmogléine</a:t>
            </a:r>
            <a:r>
              <a:rPr lang="fr-FR" sz="2800" b="1" dirty="0" smtClean="0">
                <a:latin typeface="Times New Roman" pitchFamily="18" charset="0"/>
                <a:ea typeface="Calibri" pitchFamily="34" charset="0"/>
                <a:cs typeface="Times New Roman" pitchFamily="18" charset="0"/>
              </a:rPr>
              <a:t>, et </a:t>
            </a:r>
            <a:r>
              <a:rPr lang="fr-FR" sz="2800" b="1" dirty="0" err="1" smtClean="0">
                <a:latin typeface="Times New Roman" pitchFamily="18" charset="0"/>
                <a:ea typeface="Calibri" pitchFamily="34" charset="0"/>
                <a:cs typeface="Times New Roman" pitchFamily="18" charset="0"/>
              </a:rPr>
              <a:t>desmocoline</a:t>
            </a:r>
            <a:r>
              <a:rPr lang="fr-FR" sz="2800" b="1" dirty="0" smtClean="0">
                <a:latin typeface="Times New Roman" pitchFamily="18" charset="0"/>
                <a:ea typeface="Calibri" pitchFamily="34" charset="0"/>
                <a:cs typeface="Times New Roman" pitchFamily="18" charset="0"/>
              </a:rPr>
              <a:t>) . les </a:t>
            </a:r>
            <a:r>
              <a:rPr lang="fr-FR" sz="2800" b="1" dirty="0" err="1" smtClean="0">
                <a:latin typeface="Times New Roman" pitchFamily="18" charset="0"/>
                <a:ea typeface="Calibri" pitchFamily="34" charset="0"/>
                <a:cs typeface="Times New Roman" pitchFamily="18" charset="0"/>
              </a:rPr>
              <a:t>desmosomes</a:t>
            </a:r>
            <a:r>
              <a:rPr lang="fr-FR" sz="2800" b="1" dirty="0" smtClean="0">
                <a:latin typeface="Times New Roman" pitchFamily="18" charset="0"/>
                <a:ea typeface="Calibri" pitchFamily="34" charset="0"/>
                <a:cs typeface="Times New Roman" pitchFamily="18" charset="0"/>
              </a:rPr>
              <a:t> sont des sortes de gros canaux faisant communiquer les cellules avec leur voisines. </a:t>
            </a:r>
            <a:endParaRPr lang="fr-FR"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89</a:t>
            </a:fld>
            <a:endParaRPr lang="fr-FR"/>
          </a:p>
        </p:txBody>
      </p:sp>
      <p:pic>
        <p:nvPicPr>
          <p:cNvPr id="2050" name="Picture 2"/>
          <p:cNvPicPr>
            <a:picLocks noChangeAspect="1" noChangeArrowheads="1"/>
          </p:cNvPicPr>
          <p:nvPr/>
        </p:nvPicPr>
        <p:blipFill>
          <a:blip r:embed="rId2"/>
          <a:srcRect/>
          <a:stretch>
            <a:fillRect/>
          </a:stretch>
        </p:blipFill>
        <p:spPr bwMode="auto">
          <a:xfrm>
            <a:off x="500034" y="0"/>
            <a:ext cx="8429684" cy="5786454"/>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5720" y="1600200"/>
            <a:ext cx="8215370" cy="4873752"/>
          </a:xfrm>
        </p:spPr>
        <p:txBody>
          <a:bodyPr>
            <a:normAutofit/>
          </a:bodyPr>
          <a:lstStyle/>
          <a:p>
            <a:pPr marL="0" lvl="0" indent="0" algn="justLow" eaLnBrk="0" fontAlgn="base" hangingPunct="0">
              <a:spcBef>
                <a:spcPct val="0"/>
              </a:spcBef>
              <a:spcAft>
                <a:spcPct val="0"/>
              </a:spcAft>
              <a:buClrTx/>
              <a:buSzTx/>
              <a:buNone/>
              <a:tabLst>
                <a:tab pos="457200" algn="l"/>
              </a:tabLst>
            </a:pPr>
            <a:r>
              <a:rPr lang="fr-FR" sz="2800" b="1" dirty="0" smtClean="0">
                <a:latin typeface="Times New Roman" pitchFamily="18" charset="0"/>
                <a:ea typeface="Calibri" pitchFamily="34" charset="0"/>
                <a:cs typeface="Times New Roman" pitchFamily="18" charset="0"/>
              </a:rPr>
              <a:t>Selon l’organisation moléculaire on peut distinguer trois classes de récepteurs membranaires : </a:t>
            </a:r>
            <a:endParaRPr lang="fr-FR" sz="2800" dirty="0" smtClean="0">
              <a:latin typeface="Times New Roman" pitchFamily="18" charset="0"/>
              <a:cs typeface="Times New Roman" pitchFamily="18" charset="0"/>
            </a:endParaRPr>
          </a:p>
          <a:p>
            <a:pPr marL="514350" lvl="0" indent="-514350" algn="justLow" eaLnBrk="0" fontAlgn="base" hangingPunct="0">
              <a:lnSpc>
                <a:spcPct val="200000"/>
              </a:lnSpc>
              <a:spcBef>
                <a:spcPct val="0"/>
              </a:spcBef>
              <a:spcAft>
                <a:spcPct val="0"/>
              </a:spcAft>
              <a:buClrTx/>
              <a:buSzTx/>
              <a:buFont typeface="+mj-lt"/>
              <a:buAutoNum type="arabicPeriod"/>
              <a:tabLst>
                <a:tab pos="457200" algn="l"/>
              </a:tabLst>
            </a:pPr>
            <a:r>
              <a:rPr lang="fr-FR" sz="2800" b="1" dirty="0" smtClean="0">
                <a:latin typeface="Times New Roman" pitchFamily="18" charset="0"/>
                <a:ea typeface="Calibri" pitchFamily="34" charset="0"/>
                <a:cs typeface="Times New Roman" pitchFamily="18" charset="0"/>
              </a:rPr>
              <a:t>Clase des récepteurs </a:t>
            </a:r>
            <a:r>
              <a:rPr lang="fr-FR" sz="3200" b="1" dirty="0" smtClean="0">
                <a:solidFill>
                  <a:schemeClr val="accent2">
                    <a:lumMod val="50000"/>
                  </a:schemeClr>
                </a:solidFill>
                <a:latin typeface="Times New Roman" pitchFamily="18" charset="0"/>
                <a:ea typeface="Calibri" pitchFamily="34" charset="0"/>
                <a:cs typeface="Times New Roman" pitchFamily="18" charset="0"/>
              </a:rPr>
              <a:t>couplés aux protéines G </a:t>
            </a:r>
            <a:endParaRPr lang="fr-FR" sz="3200" dirty="0" smtClean="0">
              <a:solidFill>
                <a:schemeClr val="accent2">
                  <a:lumMod val="50000"/>
                </a:schemeClr>
              </a:solidFill>
              <a:latin typeface="Times New Roman" pitchFamily="18" charset="0"/>
              <a:cs typeface="Times New Roman" pitchFamily="18" charset="0"/>
            </a:endParaRPr>
          </a:p>
          <a:p>
            <a:pPr marL="514350" lvl="0" indent="-514350" algn="justLow" eaLnBrk="0" fontAlgn="base" hangingPunct="0">
              <a:lnSpc>
                <a:spcPct val="200000"/>
              </a:lnSpc>
              <a:spcBef>
                <a:spcPct val="0"/>
              </a:spcBef>
              <a:spcAft>
                <a:spcPct val="0"/>
              </a:spcAft>
              <a:buClrTx/>
              <a:buSzTx/>
              <a:buFont typeface="+mj-lt"/>
              <a:buAutoNum type="arabicPeriod"/>
              <a:tabLst>
                <a:tab pos="457200" algn="l"/>
              </a:tabLst>
            </a:pPr>
            <a:r>
              <a:rPr lang="fr-FR" sz="2800" b="1" dirty="0" smtClean="0">
                <a:latin typeface="Times New Roman" pitchFamily="18" charset="0"/>
                <a:ea typeface="Calibri" pitchFamily="34" charset="0"/>
                <a:cs typeface="Times New Roman" pitchFamily="18" charset="0"/>
              </a:rPr>
              <a:t>Classe des récepteurs </a:t>
            </a:r>
            <a:r>
              <a:rPr lang="fr-FR" sz="3600" b="1" dirty="0" smtClean="0">
                <a:solidFill>
                  <a:srgbClr val="006600"/>
                </a:solidFill>
                <a:latin typeface="Times New Roman" pitchFamily="18" charset="0"/>
                <a:ea typeface="Calibri" pitchFamily="34" charset="0"/>
                <a:cs typeface="Times New Roman" pitchFamily="18" charset="0"/>
              </a:rPr>
              <a:t>enzymes </a:t>
            </a:r>
            <a:endParaRPr lang="fr-FR" sz="3600" dirty="0" smtClean="0">
              <a:solidFill>
                <a:srgbClr val="006600"/>
              </a:solidFill>
              <a:latin typeface="Times New Roman" pitchFamily="18" charset="0"/>
              <a:cs typeface="Times New Roman" pitchFamily="18" charset="0"/>
            </a:endParaRPr>
          </a:p>
          <a:p>
            <a:pPr marL="514350" lvl="0" indent="-514350" algn="justLow" eaLnBrk="0" fontAlgn="base" hangingPunct="0">
              <a:lnSpc>
                <a:spcPct val="200000"/>
              </a:lnSpc>
              <a:spcBef>
                <a:spcPct val="0"/>
              </a:spcBef>
              <a:spcAft>
                <a:spcPct val="0"/>
              </a:spcAft>
              <a:buClrTx/>
              <a:buSzTx/>
              <a:buFont typeface="+mj-lt"/>
              <a:buAutoNum type="arabicPeriod"/>
              <a:tabLst>
                <a:tab pos="457200" algn="l"/>
              </a:tabLst>
            </a:pPr>
            <a:r>
              <a:rPr lang="fr-FR" sz="2800" b="1" dirty="0" smtClean="0">
                <a:latin typeface="Times New Roman" pitchFamily="18" charset="0"/>
                <a:ea typeface="Calibri" pitchFamily="34" charset="0"/>
                <a:cs typeface="Times New Roman" pitchFamily="18" charset="0"/>
              </a:rPr>
              <a:t>Classe des récepteurs</a:t>
            </a:r>
            <a:r>
              <a:rPr lang="fr-FR" sz="3600" b="1" dirty="0" smtClean="0">
                <a:solidFill>
                  <a:srgbClr val="C00000"/>
                </a:solidFill>
                <a:latin typeface="Times New Roman" pitchFamily="18" charset="0"/>
                <a:ea typeface="Calibri" pitchFamily="34" charset="0"/>
                <a:cs typeface="Times New Roman" pitchFamily="18" charset="0"/>
              </a:rPr>
              <a:t> canaux </a:t>
            </a:r>
            <a:endParaRPr lang="fr-FR" sz="3600" dirty="0" smtClean="0">
              <a:solidFill>
                <a:srgbClr val="C00000"/>
              </a:solidFill>
              <a:latin typeface="Times New Roman" pitchFamily="18" charset="0"/>
              <a:cs typeface="Times New Roman" pitchFamily="18" charset="0"/>
            </a:endParaRPr>
          </a:p>
          <a:p>
            <a:endParaRPr lang="fr-FR" sz="2800" dirty="0"/>
          </a:p>
        </p:txBody>
      </p:sp>
      <p:sp>
        <p:nvSpPr>
          <p:cNvPr id="4" name="Titre 1"/>
          <p:cNvSpPr>
            <a:spLocks noGrp="1"/>
          </p:cNvSpPr>
          <p:nvPr>
            <p:ph type="title"/>
          </p:nvPr>
        </p:nvSpPr>
        <p:spPr>
          <a:ln w="76200"/>
        </p:spPr>
        <p:style>
          <a:lnRef idx="2">
            <a:schemeClr val="accent1"/>
          </a:lnRef>
          <a:fillRef idx="1">
            <a:schemeClr val="lt1"/>
          </a:fillRef>
          <a:effectRef idx="0">
            <a:schemeClr val="accent1"/>
          </a:effectRef>
          <a:fontRef idx="minor">
            <a:schemeClr val="dk1"/>
          </a:fontRef>
        </p:style>
        <p:txBody>
          <a:bodyPr anchor="ctr" anchorCtr="0">
            <a:normAutofit/>
          </a:bodyPr>
          <a:lstStyle/>
          <a:p>
            <a:pPr algn="ctr"/>
            <a:r>
              <a:rPr lang="fr-FR" sz="3600" b="1" cap="none" dirty="0" smtClean="0">
                <a:solidFill>
                  <a:schemeClr val="tx1"/>
                </a:solidFill>
                <a:latin typeface="Times New Roman" pitchFamily="18" charset="0"/>
                <a:ea typeface="Calibri" pitchFamily="34" charset="0"/>
                <a:cs typeface="Times New Roman" pitchFamily="18" charset="0"/>
              </a:rPr>
              <a:t> </a:t>
            </a:r>
            <a:r>
              <a:rPr lang="fr-FR" sz="36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Calibri" pitchFamily="34" charset="0"/>
                <a:cs typeface="Times New Roman" pitchFamily="18" charset="0"/>
              </a:rPr>
              <a:t>Les récepteurs membranaires</a:t>
            </a:r>
            <a:endParaRPr lang="fr-FR" sz="3600" dirty="0"/>
          </a:p>
        </p:txBody>
      </p:sp>
      <p:sp>
        <p:nvSpPr>
          <p:cNvPr id="5" name="Espace réservé du numéro de diapositive 4"/>
          <p:cNvSpPr>
            <a:spLocks noGrp="1"/>
          </p:cNvSpPr>
          <p:nvPr>
            <p:ph type="sldNum" sz="quarter" idx="15"/>
          </p:nvPr>
        </p:nvSpPr>
        <p:spPr/>
        <p:txBody>
          <a:bodyPr/>
          <a:lstStyle/>
          <a:p>
            <a:fld id="{B75B805E-5C2A-44E2-95C3-9B9A669011CC}" type="slidenum">
              <a:rPr lang="fr-FR" smtClean="0"/>
              <a:pPr/>
              <a:t>9</a:t>
            </a:fld>
            <a:endParaRPr lang="fr-F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90</a:t>
            </a:fld>
            <a:endParaRPr lang="fr-FR"/>
          </a:p>
        </p:txBody>
      </p:sp>
      <p:pic>
        <p:nvPicPr>
          <p:cNvPr id="4098" name="Picture 2"/>
          <p:cNvPicPr>
            <a:picLocks noChangeAspect="1" noChangeArrowheads="1"/>
          </p:cNvPicPr>
          <p:nvPr/>
        </p:nvPicPr>
        <p:blipFill>
          <a:blip r:embed="rId2"/>
          <a:srcRect/>
          <a:stretch>
            <a:fillRect/>
          </a:stretch>
        </p:blipFill>
        <p:spPr bwMode="auto">
          <a:xfrm>
            <a:off x="214282" y="214290"/>
            <a:ext cx="8429684" cy="3857652"/>
          </a:xfrm>
          <a:prstGeom prst="rect">
            <a:avLst/>
          </a:prstGeom>
          <a:noFill/>
          <a:ln w="9525">
            <a:noFill/>
            <a:miter lim="800000"/>
            <a:headEnd/>
            <a:tailEnd/>
          </a:ln>
          <a:effectLst/>
        </p:spPr>
      </p:pic>
      <p:sp>
        <p:nvSpPr>
          <p:cNvPr id="4" name="Rectangle 3"/>
          <p:cNvSpPr/>
          <p:nvPr/>
        </p:nvSpPr>
        <p:spPr>
          <a:xfrm>
            <a:off x="0" y="4129825"/>
            <a:ext cx="9144000" cy="1754326"/>
          </a:xfrm>
          <a:prstGeom prst="rect">
            <a:avLst/>
          </a:prstGeom>
        </p:spPr>
        <p:txBody>
          <a:bodyPr wrap="square">
            <a:spAutoFit/>
          </a:bodyPr>
          <a:lstStyle/>
          <a:p>
            <a:pPr>
              <a:lnSpc>
                <a:spcPct val="150000"/>
              </a:lnSpc>
            </a:pPr>
            <a:r>
              <a:rPr lang="fr-FR" sz="2400" b="1" dirty="0" smtClean="0">
                <a:latin typeface="Times New Roman" pitchFamily="18" charset="0"/>
                <a:cs typeface="Times New Roman" pitchFamily="18" charset="0"/>
              </a:rPr>
              <a:t>Figure : </a:t>
            </a:r>
            <a:r>
              <a:rPr lang="fr-FR" sz="2400" dirty="0" smtClean="0">
                <a:latin typeface="Times New Roman" pitchFamily="18" charset="0"/>
                <a:cs typeface="Times New Roman" pitchFamily="18" charset="0"/>
              </a:rPr>
              <a:t>Expression des </a:t>
            </a:r>
            <a:r>
              <a:rPr lang="fr-FR" sz="2400" dirty="0" err="1" smtClean="0">
                <a:latin typeface="Times New Roman" pitchFamily="18" charset="0"/>
                <a:cs typeface="Times New Roman" pitchFamily="18" charset="0"/>
              </a:rPr>
              <a:t>cadherines</a:t>
            </a:r>
            <a:r>
              <a:rPr lang="fr-FR" sz="2400" dirty="0" smtClean="0">
                <a:latin typeface="Times New Roman" pitchFamily="18" charset="0"/>
                <a:cs typeface="Times New Roman" pitchFamily="18" charset="0"/>
              </a:rPr>
              <a:t> lorsque 2 cellules entrent en contact</a:t>
            </a:r>
          </a:p>
          <a:p>
            <a:pPr>
              <a:lnSpc>
                <a:spcPct val="150000"/>
              </a:lnSpc>
            </a:pPr>
            <a:r>
              <a:rPr lang="fr-FR" sz="2400" dirty="0" err="1" smtClean="0">
                <a:latin typeface="Times New Roman" pitchFamily="18" charset="0"/>
                <a:cs typeface="Times New Roman" pitchFamily="18" charset="0"/>
              </a:rPr>
              <a:t>Cadherines</a:t>
            </a:r>
            <a:r>
              <a:rPr lang="fr-FR" sz="2400" dirty="0" smtClean="0">
                <a:latin typeface="Times New Roman" pitchFamily="18" charset="0"/>
                <a:cs typeface="Times New Roman" pitchFamily="18" charset="0"/>
              </a:rPr>
              <a:t> (Ca++</a:t>
            </a:r>
            <a:r>
              <a:rPr lang="fr-FR" sz="2400" dirty="0" err="1" smtClean="0">
                <a:latin typeface="Times New Roman" pitchFamily="18" charset="0"/>
                <a:cs typeface="Times New Roman" pitchFamily="18" charset="0"/>
              </a:rPr>
              <a:t>dependante</a:t>
            </a:r>
            <a:r>
              <a:rPr lang="fr-FR" sz="2400" dirty="0" smtClean="0">
                <a:latin typeface="Times New Roman" pitchFamily="18" charset="0"/>
                <a:cs typeface="Times New Roman" pitchFamily="18" charset="0"/>
              </a:rPr>
              <a:t>) Responsables d’interactions              cellule - cellule                       Protéines d’</a:t>
            </a:r>
            <a:r>
              <a:rPr lang="fr-FR" sz="2400" dirty="0" err="1" smtClean="0">
                <a:latin typeface="Times New Roman" pitchFamily="18" charset="0"/>
                <a:cs typeface="Times New Roman" pitchFamily="18" charset="0"/>
              </a:rPr>
              <a:t>adherence</a:t>
            </a:r>
            <a:r>
              <a:rPr lang="fr-FR" sz="2400" dirty="0" smtClean="0">
                <a:latin typeface="Times New Roman" pitchFamily="18" charset="0"/>
                <a:cs typeface="Times New Roman" pitchFamily="18" charset="0"/>
              </a:rPr>
              <a:t> intercellulaire</a:t>
            </a:r>
            <a:endParaRPr lang="fr-FR" sz="2400" dirty="0">
              <a:latin typeface="Times New Roman" pitchFamily="18" charset="0"/>
              <a:cs typeface="Times New Roman" pitchFamily="18" charset="0"/>
            </a:endParaRPr>
          </a:p>
        </p:txBody>
      </p:sp>
      <p:sp>
        <p:nvSpPr>
          <p:cNvPr id="5" name="Flèche droite 4"/>
          <p:cNvSpPr/>
          <p:nvPr/>
        </p:nvSpPr>
        <p:spPr>
          <a:xfrm>
            <a:off x="2214546" y="5500702"/>
            <a:ext cx="114300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91</a:t>
            </a:fld>
            <a:endParaRPr lang="fr-FR"/>
          </a:p>
        </p:txBody>
      </p:sp>
      <p:pic>
        <p:nvPicPr>
          <p:cNvPr id="1026" name="Picture 2"/>
          <p:cNvPicPr>
            <a:picLocks noChangeAspect="1" noChangeArrowheads="1"/>
          </p:cNvPicPr>
          <p:nvPr/>
        </p:nvPicPr>
        <p:blipFill>
          <a:blip r:embed="rId2"/>
          <a:srcRect l="3906" t="4269" r="7031" b="8918"/>
          <a:stretch>
            <a:fillRect/>
          </a:stretch>
        </p:blipFill>
        <p:spPr bwMode="auto">
          <a:xfrm>
            <a:off x="0" y="0"/>
            <a:ext cx="9144000" cy="4786322"/>
          </a:xfrm>
          <a:prstGeom prst="rect">
            <a:avLst/>
          </a:prstGeom>
          <a:noFill/>
          <a:ln w="9525">
            <a:noFill/>
            <a:miter lim="800000"/>
            <a:headEnd/>
            <a:tailEnd/>
          </a:ln>
          <a:effectLst/>
        </p:spPr>
      </p:pic>
      <p:sp>
        <p:nvSpPr>
          <p:cNvPr id="4" name="Rectangle 3"/>
          <p:cNvSpPr/>
          <p:nvPr/>
        </p:nvSpPr>
        <p:spPr>
          <a:xfrm>
            <a:off x="0" y="4714884"/>
            <a:ext cx="914400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sz="2400" i="1" dirty="0" smtClean="0">
                <a:latin typeface="Times New Roman" pitchFamily="18" charset="0"/>
                <a:cs typeface="Times New Roman" pitchFamily="18" charset="0"/>
              </a:rPr>
              <a:t>Figure . La </a:t>
            </a:r>
            <a:r>
              <a:rPr lang="fr-FR" sz="2400" i="1" dirty="0" err="1" smtClean="0">
                <a:latin typeface="Times New Roman" pitchFamily="18" charset="0"/>
                <a:cs typeface="Times New Roman" pitchFamily="18" charset="0"/>
              </a:rPr>
              <a:t>cadhérine</a:t>
            </a:r>
            <a:r>
              <a:rPr lang="fr-FR" sz="2400" i="1" dirty="0" smtClean="0">
                <a:latin typeface="Times New Roman" pitchFamily="18" charset="0"/>
                <a:cs typeface="Times New Roman" pitchFamily="18" charset="0"/>
              </a:rPr>
              <a:t>, molécule d'adhérence connectée au cytosquelette</a:t>
            </a:r>
            <a:endParaRPr lang="fr-FR" sz="2400" dirty="0">
              <a:latin typeface="Times New Roman" pitchFamily="18" charset="0"/>
              <a:cs typeface="Times New Roman" pitchFamily="18" charset="0"/>
            </a:endParaRPr>
          </a:p>
        </p:txBody>
      </p:sp>
      <p:sp>
        <p:nvSpPr>
          <p:cNvPr id="1027" name="Rectangle 3"/>
          <p:cNvSpPr>
            <a:spLocks noChangeArrowheads="1"/>
          </p:cNvSpPr>
          <p:nvPr/>
        </p:nvSpPr>
        <p:spPr bwMode="auto">
          <a:xfrm>
            <a:off x="0" y="5288340"/>
            <a:ext cx="9144000" cy="156966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cs typeface="Times New Roman" pitchFamily="18" charset="0"/>
              </a:rPr>
              <a:t>Les </a:t>
            </a:r>
            <a:r>
              <a:rPr kumimoji="0" lang="fr-FR" sz="2400" b="0" i="0" u="none" strike="noStrike" cap="none" normalizeH="0" baseline="0" dirty="0" err="1" smtClean="0">
                <a:ln>
                  <a:noFill/>
                </a:ln>
                <a:solidFill>
                  <a:schemeClr val="tx1"/>
                </a:solidFill>
                <a:effectLst/>
                <a:latin typeface="Times New Roman" pitchFamily="18" charset="0"/>
                <a:cs typeface="Times New Roman" pitchFamily="18" charset="0"/>
              </a:rPr>
              <a:t>cadhérines</a:t>
            </a:r>
            <a:r>
              <a:rPr kumimoji="0" lang="fr-FR" sz="2400" b="0" i="0" u="none" strike="noStrike" cap="none" normalizeH="0" baseline="0" dirty="0" smtClean="0">
                <a:ln>
                  <a:noFill/>
                </a:ln>
                <a:solidFill>
                  <a:schemeClr val="tx1"/>
                </a:solidFill>
                <a:effectLst/>
                <a:latin typeface="Times New Roman" pitchFamily="18" charset="0"/>
                <a:cs typeface="Times New Roman" pitchFamily="18" charset="0"/>
              </a:rPr>
              <a:t> se lient entre elles selon le mode homophile. A l'intérieur de la cellule, les </a:t>
            </a:r>
            <a:r>
              <a:rPr kumimoji="0" lang="fr-FR" sz="2400" b="0" i="0" u="none" strike="noStrike" cap="none" normalizeH="0" baseline="0" dirty="0" err="1" smtClean="0">
                <a:ln>
                  <a:noFill/>
                </a:ln>
                <a:solidFill>
                  <a:schemeClr val="tx1"/>
                </a:solidFill>
                <a:effectLst/>
                <a:latin typeface="Times New Roman" pitchFamily="18" charset="0"/>
                <a:cs typeface="Times New Roman" pitchFamily="18" charset="0"/>
              </a:rPr>
              <a:t>cadhérines</a:t>
            </a:r>
            <a:r>
              <a:rPr kumimoji="0" lang="fr-FR" sz="2400" b="0" i="0" u="none" strike="noStrike" cap="none" normalizeH="0" baseline="0" dirty="0" smtClean="0">
                <a:ln>
                  <a:noFill/>
                </a:ln>
                <a:solidFill>
                  <a:schemeClr val="tx1"/>
                </a:solidFill>
                <a:effectLst/>
                <a:latin typeface="Times New Roman" pitchFamily="18" charset="0"/>
                <a:cs typeface="Times New Roman" pitchFamily="18" charset="0"/>
              </a:rPr>
              <a:t> sont reliées au cytosquelette par deux intermédiaires : la   -</a:t>
            </a:r>
            <a:r>
              <a:rPr kumimoji="0" lang="fr-FR" sz="2400" b="0" i="0" u="none" strike="noStrike" cap="none" normalizeH="0" baseline="0" dirty="0" err="1" smtClean="0">
                <a:ln>
                  <a:noFill/>
                </a:ln>
                <a:solidFill>
                  <a:schemeClr val="tx1"/>
                </a:solidFill>
                <a:effectLst/>
                <a:latin typeface="Times New Roman" pitchFamily="18" charset="0"/>
                <a:cs typeface="Times New Roman" pitchFamily="18" charset="0"/>
              </a:rPr>
              <a:t>caténine</a:t>
            </a:r>
            <a:r>
              <a:rPr kumimoji="0" lang="fr-FR" sz="2400" b="0" i="0" u="none" strike="noStrike" cap="none" normalizeH="0" baseline="0" dirty="0" smtClean="0">
                <a:ln>
                  <a:noFill/>
                </a:ln>
                <a:solidFill>
                  <a:schemeClr val="tx1"/>
                </a:solidFill>
                <a:effectLst/>
                <a:latin typeface="Times New Roman" pitchFamily="18" charset="0"/>
                <a:cs typeface="Times New Roman" pitchFamily="18" charset="0"/>
              </a:rPr>
              <a:t> et le dimère d'  -</a:t>
            </a:r>
            <a:r>
              <a:rPr kumimoji="0" lang="fr-FR" sz="2400" b="0" i="0" u="none" strike="noStrike" cap="none" normalizeH="0" baseline="0" dirty="0" err="1" smtClean="0">
                <a:ln>
                  <a:noFill/>
                </a:ln>
                <a:solidFill>
                  <a:schemeClr val="tx1"/>
                </a:solidFill>
                <a:effectLst/>
                <a:latin typeface="Times New Roman" pitchFamily="18" charset="0"/>
                <a:cs typeface="Times New Roman" pitchFamily="18" charset="0"/>
              </a:rPr>
              <a:t>actinine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fontAlgn="base">
              <a:spcBef>
                <a:spcPct val="0"/>
              </a:spcBef>
              <a:spcAft>
                <a:spcPct val="0"/>
              </a:spcAft>
            </a:pPr>
            <a:r>
              <a:rPr lang="fr-FR" sz="2400" dirty="0" smtClean="0">
                <a:latin typeface="Times New Roman" pitchFamily="18" charset="0"/>
                <a:cs typeface="Times New Roman" pitchFamily="18" charset="0"/>
              </a:rPr>
              <a:t>La fixation au cytosquelette renforce la liaison cellule-cellule.</a:t>
            </a:r>
          </a:p>
        </p:txBody>
      </p:sp>
      <p:pic>
        <p:nvPicPr>
          <p:cNvPr id="1028" name="Picture 4" descr="C:\Users\serv\Desktop\ALLAOUI\cours cytophysio\comm cell\access_fichiers\eqn107.gif"/>
          <p:cNvPicPr>
            <a:picLocks noChangeAspect="1" noChangeArrowheads="1"/>
          </p:cNvPicPr>
          <p:nvPr/>
        </p:nvPicPr>
        <p:blipFill>
          <a:blip r:embed="rId3"/>
          <a:srcRect/>
          <a:stretch>
            <a:fillRect/>
          </a:stretch>
        </p:blipFill>
        <p:spPr bwMode="auto">
          <a:xfrm>
            <a:off x="2285984" y="6072206"/>
            <a:ext cx="285752" cy="336779"/>
          </a:xfrm>
          <a:prstGeom prst="rect">
            <a:avLst/>
          </a:prstGeom>
          <a:noFill/>
        </p:spPr>
      </p:pic>
      <p:pic>
        <p:nvPicPr>
          <p:cNvPr id="1029" name="Picture 5" descr="C:\Users\serv\Desktop\ALLAOUI\cours cytophysio\comm cell\access_fichiers\eqn104.gif"/>
          <p:cNvPicPr>
            <a:picLocks noChangeAspect="1" noChangeArrowheads="1"/>
          </p:cNvPicPr>
          <p:nvPr/>
        </p:nvPicPr>
        <p:blipFill>
          <a:blip r:embed="rId4"/>
          <a:srcRect/>
          <a:stretch>
            <a:fillRect/>
          </a:stretch>
        </p:blipFill>
        <p:spPr bwMode="auto">
          <a:xfrm>
            <a:off x="5357818" y="6072206"/>
            <a:ext cx="323851" cy="285751"/>
          </a:xfrm>
          <a:prstGeom prst="rect">
            <a:avLst/>
          </a:prstGeom>
          <a:noFill/>
        </p:spPr>
      </p:pic>
      <p:sp>
        <p:nvSpPr>
          <p:cNvPr id="8" name="ZoneTexte 7"/>
          <p:cNvSpPr txBox="1"/>
          <p:nvPr/>
        </p:nvSpPr>
        <p:spPr>
          <a:xfrm>
            <a:off x="5072066" y="4071942"/>
            <a:ext cx="3214678" cy="400110"/>
          </a:xfrm>
          <a:prstGeom prst="rect">
            <a:avLst/>
          </a:prstGeom>
          <a:noFill/>
        </p:spPr>
        <p:txBody>
          <a:bodyPr wrap="square" rtlCol="0">
            <a:spAutoFit/>
          </a:bodyPr>
          <a:lstStyle/>
          <a:p>
            <a:r>
              <a:rPr lang="fr-FR" sz="2000" dirty="0" smtClean="0">
                <a:latin typeface="Arial Black" pitchFamily="34" charset="0"/>
              </a:rPr>
              <a:t>Milieu extracellulaire</a:t>
            </a:r>
            <a:endParaRPr lang="fr-FR" sz="2000" dirty="0">
              <a:latin typeface="Arial Black"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92</a:t>
            </a:fld>
            <a:endParaRPr lang="fr-FR"/>
          </a:p>
        </p:txBody>
      </p:sp>
      <p:pic>
        <p:nvPicPr>
          <p:cNvPr id="4098" name="Picture 2"/>
          <p:cNvPicPr>
            <a:picLocks noChangeAspect="1" noChangeArrowheads="1"/>
          </p:cNvPicPr>
          <p:nvPr/>
        </p:nvPicPr>
        <p:blipFill>
          <a:blip r:embed="rId3"/>
          <a:srcRect t="1900" r="4283"/>
          <a:stretch>
            <a:fillRect/>
          </a:stretch>
        </p:blipFill>
        <p:spPr bwMode="auto">
          <a:xfrm>
            <a:off x="0" y="0"/>
            <a:ext cx="8929718" cy="5214950"/>
          </a:xfrm>
          <a:prstGeom prst="rect">
            <a:avLst/>
          </a:prstGeom>
          <a:noFill/>
          <a:ln w="9525">
            <a:noFill/>
            <a:miter lim="800000"/>
            <a:headEnd/>
            <a:tailEnd/>
          </a:ln>
          <a:effectLst/>
        </p:spPr>
      </p:pic>
      <p:sp>
        <p:nvSpPr>
          <p:cNvPr id="4" name="Rectangle 3"/>
          <p:cNvSpPr/>
          <p:nvPr/>
        </p:nvSpPr>
        <p:spPr>
          <a:xfrm>
            <a:off x="0" y="5170037"/>
            <a:ext cx="9144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fr-FR" sz="2400" b="1" dirty="0" smtClean="0">
                <a:latin typeface="Times New Roman" pitchFamily="18" charset="0"/>
                <a:cs typeface="Times New Roman" pitchFamily="18" charset="0"/>
              </a:rPr>
              <a:t>Le cytosquelette et les molécules transmembranaires d’adhérence (les </a:t>
            </a:r>
            <a:r>
              <a:rPr lang="fr-FR" sz="2400" b="1" dirty="0" err="1" smtClean="0">
                <a:latin typeface="Times New Roman" pitchFamily="18" charset="0"/>
                <a:cs typeface="Times New Roman" pitchFamily="18" charset="0"/>
              </a:rPr>
              <a:t>cadhérines</a:t>
            </a:r>
            <a:r>
              <a:rPr lang="fr-FR" sz="2400" b="1" dirty="0" smtClean="0">
                <a:latin typeface="Times New Roman" pitchFamily="18" charset="0"/>
                <a:cs typeface="Times New Roman" pitchFamily="18" charset="0"/>
              </a:rPr>
              <a:t>) interviennent pour maintenir la cohésion tissulaire.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93</a:t>
            </a:fld>
            <a:endParaRPr lang="fr-FR"/>
          </a:p>
        </p:txBody>
      </p:sp>
      <p:pic>
        <p:nvPicPr>
          <p:cNvPr id="5123" name="Picture 3"/>
          <p:cNvPicPr>
            <a:picLocks noChangeAspect="1" noChangeArrowheads="1"/>
          </p:cNvPicPr>
          <p:nvPr/>
        </p:nvPicPr>
        <p:blipFill>
          <a:blip r:embed="rId2"/>
          <a:srcRect/>
          <a:stretch>
            <a:fillRect/>
          </a:stretch>
        </p:blipFill>
        <p:spPr bwMode="auto">
          <a:xfrm>
            <a:off x="428596" y="500042"/>
            <a:ext cx="8358246" cy="60007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94</a:t>
            </a:fld>
            <a:endParaRPr lang="fr-FR"/>
          </a:p>
        </p:txBody>
      </p:sp>
      <p:pic>
        <p:nvPicPr>
          <p:cNvPr id="1026" name="Picture 2"/>
          <p:cNvPicPr>
            <a:picLocks noChangeAspect="1" noChangeArrowheads="1"/>
          </p:cNvPicPr>
          <p:nvPr/>
        </p:nvPicPr>
        <p:blipFill>
          <a:blip r:embed="rId2"/>
          <a:srcRect/>
          <a:stretch>
            <a:fillRect/>
          </a:stretch>
        </p:blipFill>
        <p:spPr bwMode="auto">
          <a:xfrm>
            <a:off x="0" y="-24"/>
            <a:ext cx="5000628" cy="48577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000628" y="0"/>
            <a:ext cx="4067175" cy="4953000"/>
          </a:xfrm>
          <a:prstGeom prst="rect">
            <a:avLst/>
          </a:prstGeom>
          <a:noFill/>
          <a:ln w="9525">
            <a:noFill/>
            <a:miter lim="800000"/>
            <a:headEnd/>
            <a:tailEnd/>
          </a:ln>
          <a:effectLst/>
        </p:spPr>
      </p:pic>
      <p:sp>
        <p:nvSpPr>
          <p:cNvPr id="5" name="Rectangle 4"/>
          <p:cNvSpPr/>
          <p:nvPr/>
        </p:nvSpPr>
        <p:spPr>
          <a:xfrm>
            <a:off x="0" y="5000636"/>
            <a:ext cx="9144000" cy="17851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fr-FR" sz="2200" b="1" dirty="0" smtClean="0">
                <a:latin typeface="Times New Roman" pitchFamily="18" charset="0"/>
                <a:cs typeface="Times New Roman" pitchFamily="18" charset="0"/>
              </a:rPr>
              <a:t>1) les ceintures d’adhérence (ou </a:t>
            </a:r>
            <a:r>
              <a:rPr lang="fr-FR" sz="2200" b="1" dirty="0" err="1" smtClean="0">
                <a:latin typeface="Times New Roman" pitchFamily="18" charset="0"/>
                <a:cs typeface="Times New Roman" pitchFamily="18" charset="0"/>
              </a:rPr>
              <a:t>desmosomes</a:t>
            </a:r>
            <a:r>
              <a:rPr lang="fr-FR" sz="2200" b="1" dirty="0" smtClean="0">
                <a:latin typeface="Times New Roman" pitchFamily="18" charset="0"/>
                <a:cs typeface="Times New Roman" pitchFamily="18" charset="0"/>
              </a:rPr>
              <a:t> </a:t>
            </a:r>
            <a:r>
              <a:rPr lang="fr-FR" sz="2200" b="1" dirty="0" err="1" smtClean="0">
                <a:latin typeface="Times New Roman" pitchFamily="18" charset="0"/>
                <a:cs typeface="Times New Roman" pitchFamily="18" charset="0"/>
              </a:rPr>
              <a:t>ceinturants</a:t>
            </a:r>
            <a:r>
              <a:rPr lang="fr-FR" sz="2200" b="1" dirty="0" smtClean="0">
                <a:latin typeface="Times New Roman" pitchFamily="18" charset="0"/>
                <a:cs typeface="Times New Roman" pitchFamily="18" charset="0"/>
              </a:rPr>
              <a:t>), qui forment, comme dans le cas des </a:t>
            </a:r>
            <a:r>
              <a:rPr lang="fr-FR" sz="2200" b="1" dirty="0" err="1" smtClean="0">
                <a:latin typeface="Times New Roman" pitchFamily="18" charset="0"/>
                <a:cs typeface="Times New Roman" pitchFamily="18" charset="0"/>
              </a:rPr>
              <a:t>entérocytes</a:t>
            </a:r>
            <a:r>
              <a:rPr lang="fr-FR" sz="2200" b="1" dirty="0" smtClean="0">
                <a:latin typeface="Times New Roman" pitchFamily="18" charset="0"/>
                <a:cs typeface="Times New Roman" pitchFamily="18" charset="0"/>
              </a:rPr>
              <a:t>, une ceinture entourant complètement la cellule et soudée aux ceintures correspondantes des cellules voisines</a:t>
            </a:r>
          </a:p>
          <a:p>
            <a:pPr algn="just"/>
            <a:r>
              <a:rPr lang="fr-FR" sz="2200" b="1" dirty="0" smtClean="0">
                <a:latin typeface="Times New Roman" pitchFamily="18" charset="0"/>
                <a:cs typeface="Times New Roman" pitchFamily="18" charset="0"/>
              </a:rPr>
              <a:t> 2) les </a:t>
            </a:r>
            <a:r>
              <a:rPr lang="fr-FR" sz="2200" b="1" dirty="0" err="1" smtClean="0">
                <a:latin typeface="Times New Roman" pitchFamily="18" charset="0"/>
                <a:cs typeface="Times New Roman" pitchFamily="18" charset="0"/>
              </a:rPr>
              <a:t>desmosomes</a:t>
            </a:r>
            <a:r>
              <a:rPr lang="fr-FR" sz="2200" b="1" dirty="0" smtClean="0">
                <a:latin typeface="Times New Roman" pitchFamily="18" charset="0"/>
                <a:cs typeface="Times New Roman" pitchFamily="18" charset="0"/>
              </a:rPr>
              <a:t> ponctuels, abondants, par exemple, dans les cellules épidermiques et soudent les cellules voisines les unes aux autres,</a:t>
            </a:r>
            <a:endParaRPr lang="fr-FR" sz="2200" b="1" dirty="0">
              <a:latin typeface="Times New Roman" pitchFamily="18" charset="0"/>
              <a:cs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95</a:t>
            </a:fld>
            <a:endParaRPr lang="fr-FR"/>
          </a:p>
        </p:txBody>
      </p:sp>
      <p:sp>
        <p:nvSpPr>
          <p:cNvPr id="3" name="Rectangle 2"/>
          <p:cNvSpPr/>
          <p:nvPr/>
        </p:nvSpPr>
        <p:spPr>
          <a:xfrm>
            <a:off x="214314" y="75365"/>
            <a:ext cx="8858280" cy="669414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50000"/>
              </a:lnSpc>
            </a:pPr>
            <a:r>
              <a:rPr lang="fr-FR" sz="2200" b="1" dirty="0" smtClean="0">
                <a:latin typeface="Times New Roman" pitchFamily="18" charset="0"/>
                <a:cs typeface="Times New Roman" pitchFamily="18" charset="0"/>
              </a:rPr>
              <a:t>L’existence de maladies graves, telles que le </a:t>
            </a:r>
            <a:r>
              <a:rPr lang="fr-FR" sz="2200" b="1" i="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pemphigus </a:t>
            </a:r>
            <a:r>
              <a:rPr lang="fr-FR" sz="2200" b="1" i="1" dirty="0" err="1"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vulgaris</a:t>
            </a:r>
            <a:r>
              <a:rPr lang="fr-FR" sz="2200" b="1" i="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200" b="1" i="1" dirty="0" smtClean="0">
                <a:latin typeface="Times New Roman" pitchFamily="18" charset="0"/>
                <a:cs typeface="Times New Roman" pitchFamily="18" charset="0"/>
              </a:rPr>
              <a:t>témoignent de l’importance </a:t>
            </a:r>
            <a:r>
              <a:rPr lang="fr-FR" sz="2200" b="1" dirty="0" smtClean="0">
                <a:latin typeface="Times New Roman" pitchFamily="18" charset="0"/>
                <a:cs typeface="Times New Roman" pitchFamily="18" charset="0"/>
              </a:rPr>
              <a:t>du rôle des </a:t>
            </a:r>
            <a:r>
              <a:rPr lang="fr-FR" sz="2200" b="1" dirty="0" err="1" smtClean="0">
                <a:latin typeface="Times New Roman" pitchFamily="18" charset="0"/>
                <a:cs typeface="Times New Roman" pitchFamily="18" charset="0"/>
              </a:rPr>
              <a:t>desmosomes</a:t>
            </a:r>
            <a:r>
              <a:rPr lang="fr-FR" sz="2200" b="1" dirty="0" smtClean="0">
                <a:latin typeface="Times New Roman" pitchFamily="18" charset="0"/>
                <a:cs typeface="Times New Roman" pitchFamily="18" charset="0"/>
              </a:rPr>
              <a:t> dans l’accrochage des cellules entre elles. Dans cette affection de la peau, les patients souffrent d’une </a:t>
            </a:r>
            <a:r>
              <a:rPr lang="fr-FR" sz="22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fragilité extrême de l’épiderme </a:t>
            </a:r>
            <a:r>
              <a:rPr lang="fr-FR" sz="2200" b="1" dirty="0" smtClean="0">
                <a:latin typeface="Times New Roman" pitchFamily="18" charset="0"/>
                <a:cs typeface="Times New Roman" pitchFamily="18" charset="0"/>
              </a:rPr>
              <a:t>qui se traduit par une «fuite» des fluides corporels ; cette perméabilité anormale est à l’origine de multiples ampoules, accompagnées d’une destruction progressive de la peau. Il s’agit d’une maladie auto-immune pour laquelle on a montré que l’organisme fabrique des </a:t>
            </a:r>
            <a:r>
              <a:rPr lang="fr-FR" sz="22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anticorps qui détruisent spécifiquement les nombreux </a:t>
            </a:r>
            <a:r>
              <a:rPr lang="fr-FR" sz="2200" b="1" dirty="0" err="1"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desmosomes</a:t>
            </a:r>
            <a:r>
              <a:rPr lang="fr-FR" sz="2200" b="1" dirty="0" smtClean="0">
                <a:solidFill>
                  <a:schemeClr val="bg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200" b="1" dirty="0" smtClean="0">
                <a:latin typeface="Times New Roman" pitchFamily="18" charset="0"/>
                <a:cs typeface="Times New Roman" pitchFamily="18" charset="0"/>
              </a:rPr>
              <a:t>chargés de solidariser fortement les </a:t>
            </a:r>
            <a:r>
              <a:rPr lang="fr-FR" sz="2200" b="1" dirty="0" err="1" smtClean="0">
                <a:latin typeface="Times New Roman" pitchFamily="18" charset="0"/>
                <a:cs typeface="Times New Roman" pitchFamily="18" charset="0"/>
              </a:rPr>
              <a:t>kératinocytes</a:t>
            </a:r>
            <a:r>
              <a:rPr lang="fr-FR" sz="2200" b="1" dirty="0" smtClean="0">
                <a:latin typeface="Times New Roman" pitchFamily="18" charset="0"/>
                <a:cs typeface="Times New Roman" pitchFamily="18" charset="0"/>
              </a:rPr>
              <a:t> (cellules épidermiques). Les </a:t>
            </a:r>
            <a:r>
              <a:rPr lang="fr-FR" sz="2200" b="1" dirty="0" err="1" smtClean="0">
                <a:latin typeface="Times New Roman" pitchFamily="18" charset="0"/>
                <a:cs typeface="Times New Roman" pitchFamily="18" charset="0"/>
              </a:rPr>
              <a:t>cadhérines</a:t>
            </a:r>
            <a:r>
              <a:rPr lang="fr-FR" sz="2200" b="1" dirty="0" smtClean="0">
                <a:latin typeface="Times New Roman" pitchFamily="18" charset="0"/>
                <a:cs typeface="Times New Roman" pitchFamily="18" charset="0"/>
              </a:rPr>
              <a:t> </a:t>
            </a:r>
            <a:r>
              <a:rPr lang="fr-FR" sz="2200" b="1" dirty="0" err="1" smtClean="0">
                <a:latin typeface="Times New Roman" pitchFamily="18" charset="0"/>
                <a:cs typeface="Times New Roman" pitchFamily="18" charset="0"/>
              </a:rPr>
              <a:t>desmosomales</a:t>
            </a:r>
            <a:r>
              <a:rPr lang="fr-FR" sz="2200" b="1" dirty="0" smtClean="0">
                <a:latin typeface="Times New Roman" pitchFamily="18" charset="0"/>
                <a:cs typeface="Times New Roman" pitchFamily="18" charset="0"/>
              </a:rPr>
              <a:t> (ou </a:t>
            </a:r>
            <a:r>
              <a:rPr lang="fr-FR" sz="2200" b="1" dirty="0" err="1" smtClean="0">
                <a:latin typeface="Times New Roman" pitchFamily="18" charset="0"/>
                <a:cs typeface="Times New Roman" pitchFamily="18" charset="0"/>
              </a:rPr>
              <a:t>desmogléines</a:t>
            </a:r>
            <a:r>
              <a:rPr lang="fr-FR" sz="2200" b="1" dirty="0" smtClean="0">
                <a:latin typeface="Times New Roman" pitchFamily="18" charset="0"/>
                <a:cs typeface="Times New Roman" pitchFamily="18" charset="0"/>
              </a:rPr>
              <a:t>), dont les domaines extracellulaires assurent l’accrochage entre les cellules, sont en fait la cible des anticorps, qui suppriment ainsi leurs propriétés de liaison.</a:t>
            </a:r>
            <a:endParaRPr lang="fr-FR" sz="2200" b="1" dirty="0">
              <a:latin typeface="Times New Roman" pitchFamily="18" charset="0"/>
              <a:cs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96</a:t>
            </a:fld>
            <a:endParaRPr lang="fr-FR"/>
          </a:p>
        </p:txBody>
      </p:sp>
      <p:sp>
        <p:nvSpPr>
          <p:cNvPr id="91138" name="Rectangle 2"/>
          <p:cNvSpPr>
            <a:spLocks noChangeArrowheads="1"/>
          </p:cNvSpPr>
          <p:nvPr/>
        </p:nvSpPr>
        <p:spPr bwMode="auto">
          <a:xfrm>
            <a:off x="357158" y="948690"/>
            <a:ext cx="8501122" cy="59093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 sont des glycoprotéines transmembranaires,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possèdant</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un domaine  extracellulaire composé d’acides aminés  organisés en boucles spécifiques  de la même manière que les boucles des anticorps  types.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Ig</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CAMs</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sont exprimées à la  surface de nombreux types de cellules : exemple les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N.CAMs</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assurant la liaison neurone- neurone ou neurone- cellule musculaire , les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CAMs</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qui lient  les cellules gliales aux neurones.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à coins arrondis 4"/>
          <p:cNvSpPr/>
          <p:nvPr/>
        </p:nvSpPr>
        <p:spPr>
          <a:xfrm>
            <a:off x="428596" y="0"/>
            <a:ext cx="8001056" cy="1142984"/>
          </a:xfrm>
          <a:prstGeom prst="roundRect">
            <a:avLst/>
          </a:prstGeom>
        </p:spPr>
        <p:style>
          <a:lnRef idx="1">
            <a:schemeClr val="accent3"/>
          </a:lnRef>
          <a:fillRef idx="2">
            <a:schemeClr val="accent3"/>
          </a:fillRef>
          <a:effectRef idx="1">
            <a:schemeClr val="accent3"/>
          </a:effectRef>
          <a:fontRef idx="minor">
            <a:schemeClr val="dk1"/>
          </a:fontRef>
        </p:style>
        <p:txBody>
          <a:bodyPr tIns="180000" bIns="0" rtlCol="0" anchor="t" anchorCtr="0"/>
          <a:lstStyle/>
          <a:p>
            <a:pPr marL="514350" lvl="2" indent="-514350" algn="ctr">
              <a:buFont typeface="+mj-lt"/>
              <a:buAutoNum type="arabicPeriod" startAt="3"/>
            </a:pPr>
            <a:r>
              <a:rPr lang="fr-FR" sz="3200" b="1" dirty="0" smtClean="0">
                <a:solidFill>
                  <a:schemeClr val="tx1"/>
                </a:solidFill>
                <a:latin typeface="Times New Roman" pitchFamily="18" charset="0"/>
                <a:ea typeface="Calibri" pitchFamily="34" charset="0"/>
                <a:cs typeface="Times New Roman" pitchFamily="18" charset="0"/>
              </a:rPr>
              <a:t>LES IMMUNOGLOBULINES CAMS </a:t>
            </a:r>
          </a:p>
          <a:p>
            <a:pPr marL="457200" lvl="2" indent="-457200" algn="ctr">
              <a:buFont typeface="+mj-lt"/>
              <a:buAutoNum type="arabicPeriod" startAt="3"/>
            </a:pPr>
            <a:endParaRPr lang="fr-FR" sz="3200" dirty="0" smtClean="0">
              <a:solidFill>
                <a:schemeClr val="tx1"/>
              </a:solidFill>
              <a:latin typeface="Times New Roman" pitchFamily="18" charset="0"/>
              <a:cs typeface="Times New Roman" pitchFamily="18" charset="0"/>
            </a:endParaRPr>
          </a:p>
          <a:p>
            <a:pPr algn="ctr"/>
            <a:endParaRPr lang="fr-F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97</a:t>
            </a:fld>
            <a:endParaRPr lang="fr-FR"/>
          </a:p>
        </p:txBody>
      </p:sp>
      <p:pic>
        <p:nvPicPr>
          <p:cNvPr id="3" name="Image 2"/>
          <p:cNvPicPr/>
          <p:nvPr/>
        </p:nvPicPr>
        <p:blipFill>
          <a:blip r:embed="rId2" cstate="print"/>
          <a:srcRect/>
          <a:stretch>
            <a:fillRect/>
          </a:stretch>
        </p:blipFill>
        <p:spPr bwMode="auto">
          <a:xfrm>
            <a:off x="357158" y="428604"/>
            <a:ext cx="8429684" cy="6000792"/>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98</a:t>
            </a:fld>
            <a:endParaRPr lang="fr-FR"/>
          </a:p>
        </p:txBody>
      </p:sp>
      <p:sp>
        <p:nvSpPr>
          <p:cNvPr id="90114" name="Rectangle 2"/>
          <p:cNvSpPr>
            <a:spLocks noChangeArrowheads="1"/>
          </p:cNvSpPr>
          <p:nvPr/>
        </p:nvSpPr>
        <p:spPr bwMode="auto">
          <a:xfrm>
            <a:off x="0" y="856357"/>
            <a:ext cx="8929718" cy="600164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Famille de glycoprotéines intégrales assurant  des </a:t>
            </a:r>
            <a:r>
              <a:rPr kumimoji="0" lang="fr-FR" sz="2400" b="1" i="0" u="none" strike="noStrike" cap="none" normalizeH="0" baseline="0" dirty="0" smtClean="0">
                <a:ln>
                  <a:noFill/>
                </a:ln>
                <a:solidFill>
                  <a:srgbClr val="33339B"/>
                </a:solidFill>
                <a:effectLst/>
                <a:latin typeface="Times New Roman" pitchFamily="18" charset="0"/>
                <a:ea typeface="Calibri" pitchFamily="34" charset="0"/>
                <a:cs typeface="Times New Roman" pitchFamily="18" charset="0"/>
              </a:rPr>
              <a:t>interactions transitoires </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par des </a:t>
            </a:r>
            <a:r>
              <a:rPr kumimoji="0" lang="fr-FR" sz="2400" b="1" i="0" u="none" strike="noStrike" cap="none" normalizeH="0" baseline="0" dirty="0" smtClean="0">
                <a:ln>
                  <a:noFill/>
                </a:ln>
                <a:solidFill>
                  <a:srgbClr val="33339B"/>
                </a:solidFill>
                <a:effectLst/>
                <a:latin typeface="Times New Roman" pitchFamily="18" charset="0"/>
                <a:ea typeface="Calibri" pitchFamily="34" charset="0"/>
                <a:cs typeface="Times New Roman" pitchFamily="18" charset="0"/>
              </a:rPr>
              <a:t>liaisons hétérophiles </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avec des glycoprotéines de surface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glycanes</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spécifiques) </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exprimées par d'autres cellules. Elles reconnaissent et se lient, de façon calcium-dépendante, à des motifs particuliers de </a:t>
            </a:r>
            <a:r>
              <a:rPr kumimoji="0" lang="fr-FR" sz="2400" b="1" i="0" u="none" strike="noStrike" cap="none" normalizeH="0" baseline="0" dirty="0" smtClean="0">
                <a:ln>
                  <a:noFill/>
                </a:ln>
                <a:solidFill>
                  <a:srgbClr val="33339B"/>
                </a:solidFill>
                <a:effectLst/>
                <a:latin typeface="Times New Roman" pitchFamily="18" charset="0"/>
                <a:ea typeface="Calibri" pitchFamily="34" charset="0"/>
                <a:cs typeface="Times New Roman" pitchFamily="18" charset="0"/>
              </a:rPr>
              <a:t>sucres </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portés par les chaînes oligosaccharides présentes à la surface des cellules adjacentes</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trouve les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selectines</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dans la membrane plasmique des lymphocytes, des plaquettes et des cellules endothéliales vasculaires. </a:t>
            </a: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Elles interviennent de ce fait dans les liaisons brèves de très haute spécificité et disparaissent rapidement. Exemple : leur rôle dans la migration des leucocytes lors de phénomènes inflammatoires.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Il existe trois types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marR="0" lvl="0" indent="-457200" algn="justLow" defTabSz="914400" rtl="0" eaLnBrk="0" fontAlgn="base" latinLnBrk="0" hangingPunct="0">
              <a:lnSpc>
                <a:spcPct val="100000"/>
              </a:lnSpc>
              <a:spcBef>
                <a:spcPct val="0"/>
              </a:spcBef>
              <a:spcAft>
                <a:spcPct val="0"/>
              </a:spcAft>
              <a:buClrTx/>
              <a:buSzTx/>
              <a:buFont typeface="+mj-lt"/>
              <a:buAutoNum type="arabicPeriod"/>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Sélectine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 (endothéliale)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marR="0" lvl="0" indent="-457200" algn="justLow" defTabSz="914400" rtl="0" eaLnBrk="0" fontAlgn="base" latinLnBrk="0" hangingPunct="0">
              <a:lnSpc>
                <a:spcPct val="100000"/>
              </a:lnSpc>
              <a:spcBef>
                <a:spcPct val="0"/>
              </a:spcBef>
              <a:spcAft>
                <a:spcPct val="0"/>
              </a:spcAft>
              <a:buClrTx/>
              <a:buSzTx/>
              <a:buFont typeface="+mj-lt"/>
              <a:buAutoNum type="arabicPeriod"/>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Sélectine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 (plaquettaire)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marR="0" lvl="0" indent="-457200" algn="justLow" defTabSz="914400" rtl="0" eaLnBrk="0" fontAlgn="base" latinLnBrk="0" hangingPunct="0">
              <a:lnSpc>
                <a:spcPct val="100000"/>
              </a:lnSpc>
              <a:spcBef>
                <a:spcPct val="0"/>
              </a:spcBef>
              <a:spcAft>
                <a:spcPct val="0"/>
              </a:spcAft>
              <a:buClrTx/>
              <a:buSzTx/>
              <a:buFont typeface="+mj-lt"/>
              <a:buAutoNum type="arabicPeriod"/>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Sélectine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 (leucocytaire)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à coins arrondis 4"/>
          <p:cNvSpPr/>
          <p:nvPr/>
        </p:nvSpPr>
        <p:spPr>
          <a:xfrm>
            <a:off x="1928794" y="0"/>
            <a:ext cx="4857784" cy="785794"/>
          </a:xfrm>
          <a:prstGeom prst="roundRect">
            <a:avLst/>
          </a:prstGeom>
        </p:spPr>
        <p:style>
          <a:lnRef idx="1">
            <a:schemeClr val="accent3"/>
          </a:lnRef>
          <a:fillRef idx="2">
            <a:schemeClr val="accent3"/>
          </a:fillRef>
          <a:effectRef idx="1">
            <a:schemeClr val="accent3"/>
          </a:effectRef>
          <a:fontRef idx="minor">
            <a:schemeClr val="dk1"/>
          </a:fontRef>
        </p:style>
        <p:txBody>
          <a:bodyPr tIns="180000" bIns="0" rtlCol="0" anchor="t" anchorCtr="0"/>
          <a:lstStyle/>
          <a:p>
            <a:pPr marL="514350" lvl="2" indent="-514350" algn="ctr">
              <a:buFont typeface="+mj-lt"/>
              <a:buAutoNum type="arabicPeriod" startAt="4"/>
            </a:pPr>
            <a:r>
              <a:rPr lang="fr-FR" sz="2800" b="1" dirty="0" smtClean="0">
                <a:solidFill>
                  <a:schemeClr val="tx1"/>
                </a:solidFill>
                <a:latin typeface="Times New Roman" pitchFamily="18" charset="0"/>
                <a:ea typeface="Calibri" pitchFamily="34" charset="0"/>
                <a:cs typeface="Times New Roman" pitchFamily="18" charset="0"/>
              </a:rPr>
              <a:t>LES SELECTINES </a:t>
            </a:r>
            <a:endParaRPr lang="fr-FR" sz="2800" dirty="0" smtClean="0">
              <a:solidFill>
                <a:schemeClr val="tx1"/>
              </a:solidFill>
              <a:latin typeface="Times New Roman" pitchFamily="18" charset="0"/>
              <a:cs typeface="Times New Roman" pitchFamily="18" charset="0"/>
            </a:endParaRPr>
          </a:p>
          <a:p>
            <a:pPr algn="ctr"/>
            <a:endParaRPr lang="fr-F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5B805E-5C2A-44E2-95C3-9B9A669011CC}" type="slidenum">
              <a:rPr lang="fr-FR" smtClean="0"/>
              <a:pPr/>
              <a:t>99</a:t>
            </a:fld>
            <a:endParaRPr lang="fr-FR"/>
          </a:p>
        </p:txBody>
      </p:sp>
      <p:pic>
        <p:nvPicPr>
          <p:cNvPr id="3074" name="Picture 2"/>
          <p:cNvPicPr>
            <a:picLocks noChangeAspect="1" noChangeArrowheads="1"/>
          </p:cNvPicPr>
          <p:nvPr/>
        </p:nvPicPr>
        <p:blipFill>
          <a:blip r:embed="rId2" cstate="print"/>
          <a:srcRect/>
          <a:stretch>
            <a:fillRect/>
          </a:stretch>
        </p:blipFill>
        <p:spPr bwMode="auto">
          <a:xfrm>
            <a:off x="1" y="0"/>
            <a:ext cx="8572527" cy="5429264"/>
          </a:xfrm>
          <a:prstGeom prst="rect">
            <a:avLst/>
          </a:prstGeom>
          <a:noFill/>
          <a:ln w="9525">
            <a:noFill/>
            <a:miter lim="800000"/>
            <a:headEnd/>
            <a:tailEnd/>
          </a:ln>
          <a:effectLst/>
        </p:spPr>
      </p:pic>
      <p:sp>
        <p:nvSpPr>
          <p:cNvPr id="4" name="Rectangle 3"/>
          <p:cNvSpPr/>
          <p:nvPr/>
        </p:nvSpPr>
        <p:spPr>
          <a:xfrm>
            <a:off x="1357290" y="6143644"/>
            <a:ext cx="6429420" cy="523220"/>
          </a:xfrm>
          <a:prstGeom prst="rect">
            <a:avLst/>
          </a:prstGeom>
        </p:spPr>
        <p:txBody>
          <a:bodyPr wrap="square">
            <a:spAutoFit/>
          </a:bodyPr>
          <a:lstStyle/>
          <a:p>
            <a:r>
              <a:rPr lang="fr-FR" sz="2800" b="1" dirty="0" smtClean="0">
                <a:latin typeface="Times New Roman" pitchFamily="18" charset="0"/>
                <a:cs typeface="Times New Roman" pitchFamily="18" charset="0"/>
              </a:rPr>
              <a:t>P-</a:t>
            </a:r>
            <a:r>
              <a:rPr lang="fr-FR" sz="2800" b="1" dirty="0" err="1" smtClean="0">
                <a:latin typeface="Times New Roman" pitchFamily="18" charset="0"/>
                <a:cs typeface="Times New Roman" pitchFamily="18" charset="0"/>
              </a:rPr>
              <a:t>selectine</a:t>
            </a:r>
            <a:r>
              <a:rPr lang="fr-FR" sz="2800" b="1" dirty="0" smtClean="0">
                <a:latin typeface="Times New Roman" pitchFamily="18" charset="0"/>
                <a:cs typeface="Times New Roman" pitchFamily="18" charset="0"/>
              </a:rPr>
              <a:t>: </a:t>
            </a:r>
            <a:r>
              <a:rPr lang="fr-FR" sz="2800" dirty="0" smtClean="0">
                <a:latin typeface="Times New Roman" pitchFamily="18" charset="0"/>
                <a:cs typeface="Times New Roman" pitchFamily="18" charset="0"/>
              </a:rPr>
              <a:t>présente dans les plaquettes</a:t>
            </a:r>
            <a:endParaRPr lang="fr-FR" sz="2800" dirty="0">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4905</TotalTime>
  <Words>4338</Words>
  <Application>Microsoft Office PowerPoint</Application>
  <PresentationFormat>Affichage à l'écran (4:3)</PresentationFormat>
  <Paragraphs>657</Paragraphs>
  <Slides>111</Slides>
  <Notes>7</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111</vt:i4>
      </vt:variant>
    </vt:vector>
  </HeadingPairs>
  <TitlesOfParts>
    <vt:vector size="122" baseType="lpstr">
      <vt:lpstr>Aharoni</vt:lpstr>
      <vt:lpstr>Arial</vt:lpstr>
      <vt:lpstr>Arial Black</vt:lpstr>
      <vt:lpstr>Calibri</vt:lpstr>
      <vt:lpstr>Century Schoolbook</vt:lpstr>
      <vt:lpstr>Courier New</vt:lpstr>
      <vt:lpstr>Franklin Gothic Heavy</vt:lpstr>
      <vt:lpstr>Times New Roman</vt:lpstr>
      <vt:lpstr>Wingdings</vt:lpstr>
      <vt:lpstr>Wingdings 2</vt:lpstr>
      <vt:lpstr>Oriel</vt:lpstr>
      <vt:lpstr>Chapitre / La communication cellulaire </vt:lpstr>
      <vt:lpstr>INTRODUCTION</vt:lpstr>
      <vt:lpstr>Présentation PowerPoint</vt:lpstr>
      <vt:lpstr>Présentation PowerPoint</vt:lpstr>
      <vt:lpstr>     Définitions </vt:lpstr>
      <vt:lpstr>PRINCIPES GÉNÉRAUX DES VOIES DE TRANSDUCTION</vt:lpstr>
      <vt:lpstr>les récepteurs cellulaires</vt:lpstr>
      <vt:lpstr> Les récepteurs membranaires</vt:lpstr>
      <vt:lpstr> Les récepteurs membranaires</vt:lpstr>
      <vt:lpstr>Présentation PowerPoint</vt:lpstr>
      <vt:lpstr>Les récepteurs intracellulaires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récepteurs intracellulaires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serv</dc:creator>
  <cp:lastModifiedBy>assia vet</cp:lastModifiedBy>
  <cp:revision>290</cp:revision>
  <dcterms:created xsi:type="dcterms:W3CDTF">2014-10-17T18:34:26Z</dcterms:created>
  <dcterms:modified xsi:type="dcterms:W3CDTF">2024-12-11T08:59:08Z</dcterms:modified>
</cp:coreProperties>
</file>